
<file path=[Content_Types].xml><?xml version="1.0" encoding="utf-8"?>
<Types xmlns="http://schemas.openxmlformats.org/package/2006/content-types">
  <Default Extension="emf" ContentType="image/x-emf"/>
  <Default Extension="rels" ContentType="application/vnd.openxmlformats-package.relationships+xml"/>
  <Default Extension="tiff" ContentType="image/tiff"/>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20" r:id="rId3"/>
    <p:sldId id="318"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615" autoAdjust="0"/>
  </p:normalViewPr>
  <p:slideViewPr>
    <p:cSldViewPr snapToGrid="0">
      <p:cViewPr varScale="1">
        <p:scale>
          <a:sx n="38" d="100"/>
          <a:sy n="38" d="100"/>
        </p:scale>
        <p:origin x="11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6AFA-66C9-44C1-A91F-3634B60FCA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62D7B7-6D58-4C0F-8A37-62E4A6E83B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BBFE0-C160-4A01-AEC1-885B936E577B}"/>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1E71713D-EC72-45D5-A403-84EFC10C9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C0E51-FD9D-48AF-A987-15D986591831}"/>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94221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C3FCC-26B2-4247-B188-53CBBFB9C6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8A7C68-B909-436E-A171-EFF407FC44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87CF4-7AEC-4DC5-A18A-374900706F66}"/>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CA9E0993-73B2-499D-9C95-ABBFC5990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1B73E-5E94-4D54-813F-70DC5A5467A8}"/>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82929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0B6E3F-3817-42FA-9A92-523029C905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18409-2E4B-428F-B229-BDC9772BB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89090C-1C82-4410-931B-45EE36F6C285}"/>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A6162AA5-9EE0-40EB-96B7-E8410589E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E6A5A-F31C-4271-9269-78714D1090AA}"/>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331845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D71C-9CA6-4C1B-BF0B-673BD1BD7E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0439FB-66E6-49D4-8BF3-807BBCCAC2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4A8D2-126C-4480-9135-A796EC5C615D}"/>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5B2CA991-1153-43B4-85D3-59085C962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8234E-E3A7-42A4-94EF-2D2B6F5F0A6C}"/>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94613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726-D986-48F3-B9A8-EC7755C384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ABD981-4310-4BD5-8591-7E157C63F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27F735-DAD4-4464-AC64-B09FC01B74CA}"/>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BA1E26A0-7DFA-4145-8FF4-B083B68C5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8F65CF-AC48-40EE-B542-AA44F2603382}"/>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80510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EBEBB-1861-4655-9F30-8E1C90FA53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26CF91-EBF0-48BD-A550-695338FDED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802D58-F8CC-4F77-A408-9C52D93250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CFEAE4-2F77-4E91-B504-7025F4BDAB55}"/>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6" name="Footer Placeholder 5">
            <a:extLst>
              <a:ext uri="{FF2B5EF4-FFF2-40B4-BE49-F238E27FC236}">
                <a16:creationId xmlns:a16="http://schemas.microsoft.com/office/drawing/2014/main" id="{41B7958A-11B4-4031-8D35-CD8D6C37F6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0597B2-8DCF-49CB-89C9-EE6BAFEFB8AF}"/>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43068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C5E65-0E13-4E5D-BA26-D6C4411F42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B9799A-0DF3-4418-8300-197827459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32C988-94EC-429E-A65C-9114BE6EC5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227B34-332B-451C-9321-B646517C9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4E66E-A09F-4DEB-9637-CBEA34FB29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3FE5E-A31C-4266-BDCD-C5DDB0FF138D}"/>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8" name="Footer Placeholder 7">
            <a:extLst>
              <a:ext uri="{FF2B5EF4-FFF2-40B4-BE49-F238E27FC236}">
                <a16:creationId xmlns:a16="http://schemas.microsoft.com/office/drawing/2014/main" id="{8BF239B5-1410-4CB8-8420-BE84027B45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69BB5B-C1CB-4CCE-B9C9-961C5E91721E}"/>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68335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25BD-F5DB-43E1-8048-DC9B954275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1F3B2B-7C9A-4382-99FC-82FC7E92B66F}"/>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4" name="Footer Placeholder 3">
            <a:extLst>
              <a:ext uri="{FF2B5EF4-FFF2-40B4-BE49-F238E27FC236}">
                <a16:creationId xmlns:a16="http://schemas.microsoft.com/office/drawing/2014/main" id="{4E828632-13E6-4DF2-999D-28EC30870D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3FB604-5C6B-4945-AED6-8F18DC5592AE}"/>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372847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2484F-0F45-468F-BAC0-47F82A53F005}"/>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3" name="Footer Placeholder 2">
            <a:extLst>
              <a:ext uri="{FF2B5EF4-FFF2-40B4-BE49-F238E27FC236}">
                <a16:creationId xmlns:a16="http://schemas.microsoft.com/office/drawing/2014/main" id="{B9D79D22-2BC3-4C4B-90E3-437164C83C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4946D-6615-4337-8C7C-A8BBEF646A6F}"/>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3926101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6678-23BB-44C5-94CE-2D6902A73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0C32BD-DD37-4582-A538-A6D25A1B3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F0FCE7-4D1D-4688-9160-D13B75D90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04D18-343E-4EB5-ADEB-FD44D34B6055}"/>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6" name="Footer Placeholder 5">
            <a:extLst>
              <a:ext uri="{FF2B5EF4-FFF2-40B4-BE49-F238E27FC236}">
                <a16:creationId xmlns:a16="http://schemas.microsoft.com/office/drawing/2014/main" id="{1A81A142-8B01-460C-852C-EB315C139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22633-ADD3-4D28-B75D-285474A1763C}"/>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399927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84BF-3207-43AC-9372-172E19B4EE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9BE34B-4D12-4EF4-84A2-CC0A0E951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6747D4-3B51-4F7A-9B77-0CBD1824E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7D6CA-D189-438D-8087-1D1F0B048E85}"/>
              </a:ext>
            </a:extLst>
          </p:cNvPr>
          <p:cNvSpPr>
            <a:spLocks noGrp="1"/>
          </p:cNvSpPr>
          <p:nvPr>
            <p:ph type="dt" sz="half" idx="10"/>
          </p:nvPr>
        </p:nvSpPr>
        <p:spPr/>
        <p:txBody>
          <a:bodyPr/>
          <a:lstStyle/>
          <a:p>
            <a:fld id="{64CC6C45-D4C9-4A09-B39A-B8804DBB074B}" type="datetimeFigureOut">
              <a:rPr lang="en-US" smtClean="0"/>
              <a:t>10/25/2019</a:t>
            </a:fld>
            <a:endParaRPr lang="en-US"/>
          </a:p>
        </p:txBody>
      </p:sp>
      <p:sp>
        <p:nvSpPr>
          <p:cNvPr id="6" name="Footer Placeholder 5">
            <a:extLst>
              <a:ext uri="{FF2B5EF4-FFF2-40B4-BE49-F238E27FC236}">
                <a16:creationId xmlns:a16="http://schemas.microsoft.com/office/drawing/2014/main" id="{59EFF102-F5F8-4297-8B50-DAD4F3998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F15FB-4EBB-4FD5-8226-4919920F5DF4}"/>
              </a:ext>
            </a:extLst>
          </p:cNvPr>
          <p:cNvSpPr>
            <a:spLocks noGrp="1"/>
          </p:cNvSpPr>
          <p:nvPr>
            <p:ph type="sldNum" sz="quarter" idx="12"/>
          </p:nvPr>
        </p:nvSpPr>
        <p:spPr/>
        <p:txBody>
          <a:bodyPr/>
          <a:lstStyle/>
          <a:p>
            <a:fld id="{AAE608A0-47BF-46B9-A7D6-E07F87D02867}" type="slidenum">
              <a:rPr lang="en-US" smtClean="0"/>
              <a:t>‹#›</a:t>
            </a:fld>
            <a:endParaRPr lang="en-US"/>
          </a:p>
        </p:txBody>
      </p:sp>
    </p:spTree>
    <p:extLst>
      <p:ext uri="{BB962C8B-B14F-4D97-AF65-F5344CB8AC3E}">
        <p14:creationId xmlns:p14="http://schemas.microsoft.com/office/powerpoint/2010/main" val="260606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061C1C-5047-4058-A07B-3C6C3EDD12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85419-F155-4ACD-BED3-BA03DF49D6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39FB2-E798-408D-BB3E-39AA49F8D2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C6C45-D4C9-4A09-B39A-B8804DBB074B}" type="datetimeFigureOut">
              <a:rPr lang="en-US" smtClean="0"/>
              <a:t>10/25/2019</a:t>
            </a:fld>
            <a:endParaRPr lang="en-US"/>
          </a:p>
        </p:txBody>
      </p:sp>
      <p:sp>
        <p:nvSpPr>
          <p:cNvPr id="5" name="Footer Placeholder 4">
            <a:extLst>
              <a:ext uri="{FF2B5EF4-FFF2-40B4-BE49-F238E27FC236}">
                <a16:creationId xmlns:a16="http://schemas.microsoft.com/office/drawing/2014/main" id="{BBAA60F9-2EF9-43DF-A193-643A15AD0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00C8E3-3CD6-4B7B-B243-D8E62F397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608A0-47BF-46B9-A7D6-E07F87D02867}" type="slidenum">
              <a:rPr lang="en-US" smtClean="0"/>
              <a:t>‹#›</a:t>
            </a:fld>
            <a:endParaRPr lang="en-US"/>
          </a:p>
        </p:txBody>
      </p:sp>
    </p:spTree>
    <p:extLst>
      <p:ext uri="{BB962C8B-B14F-4D97-AF65-F5344CB8AC3E}">
        <p14:creationId xmlns:p14="http://schemas.microsoft.com/office/powerpoint/2010/main" val="4172113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90C2-C866-41EB-936A-6CBFBBF2496F}"/>
              </a:ext>
            </a:extLst>
          </p:cNvPr>
          <p:cNvSpPr>
            <a:spLocks noGrp="1"/>
          </p:cNvSpPr>
          <p:nvPr>
            <p:ph type="title"/>
          </p:nvPr>
        </p:nvSpPr>
        <p:spPr>
          <a:xfrm>
            <a:off x="148856" y="365125"/>
            <a:ext cx="11887200" cy="6248326"/>
          </a:xfrm>
        </p:spPr>
        <p:txBody>
          <a:bodyPr/>
          <a:lstStyle/>
          <a:p>
            <a:pPr algn="just"/>
            <a:r>
              <a:rPr lang="en-US" sz="4800" b="1" dirty="0">
                <a:solidFill>
                  <a:srgbClr val="FF0000"/>
                </a:solidFill>
                <a:latin typeface="Times New Roman" panose="02020603050405020304" pitchFamily="18" charset="0"/>
                <a:cs typeface="Times New Roman" panose="02020603050405020304" pitchFamily="18" charset="0"/>
              </a:rPr>
              <a:t>Recent Developments in Energy C</a:t>
            </a:r>
            <a:r>
              <a:rPr lang="en-US" sz="4800" b="1" dirty="0">
                <a:solidFill>
                  <a:srgbClr val="FF0000"/>
                </a:solidFill>
              </a:rPr>
              <a:t>onversion</a:t>
            </a:r>
            <a:br>
              <a:rPr lang="en-US" sz="4800" b="1" dirty="0">
                <a:solidFill>
                  <a:srgbClr val="FF0000"/>
                </a:solidFill>
              </a:rPr>
            </a:br>
            <a:br>
              <a:rPr lang="en-US" sz="4800" b="1" dirty="0">
                <a:solidFill>
                  <a:srgbClr val="FF0000"/>
                </a:solidFill>
              </a:rPr>
            </a:br>
            <a:r>
              <a:rPr lang="en-US" dirty="0">
                <a:solidFill>
                  <a:srgbClr val="FF0000"/>
                </a:solidFill>
              </a:rPr>
              <a:t>Energy conversion processes depends on four simple molecules namely carbon monoxide, carbon dioxide, di-nitrogen and water.   Chemical energy conversion to electricity (electrons) appears to be efficient and hence modern day energy conversion devices like Fuel cells, Batteries and Supercapacitors receive concerted attention in these days. The presentation will deal with these aspects. </a:t>
            </a:r>
            <a:r>
              <a:rPr lang="en-US" dirty="0"/>
              <a:t> </a:t>
            </a:r>
          </a:p>
        </p:txBody>
      </p:sp>
    </p:spTree>
    <p:extLst>
      <p:ext uri="{BB962C8B-B14F-4D97-AF65-F5344CB8AC3E}">
        <p14:creationId xmlns:p14="http://schemas.microsoft.com/office/powerpoint/2010/main" val="112405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16D3E0-81FC-4479-ACE6-C2FC1AFCFA67}"/>
              </a:ext>
            </a:extLst>
          </p:cNvPr>
          <p:cNvSpPr/>
          <p:nvPr/>
        </p:nvSpPr>
        <p:spPr>
          <a:xfrm>
            <a:off x="212035" y="674400"/>
            <a:ext cx="11767930" cy="550920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rPr>
              <a:t>Among the available and energy content molecules, earth abundant molecules like </a:t>
            </a:r>
            <a:r>
              <a:rPr lang="en-US" sz="3200" dirty="0">
                <a:solidFill>
                  <a:srgbClr val="FF0000"/>
                </a:solidFill>
                <a:latin typeface="Times New Roman" panose="02020603050405020304" pitchFamily="18" charset="0"/>
                <a:ea typeface="Calibri" panose="020F0502020204030204" pitchFamily="34" charset="0"/>
              </a:rPr>
              <a:t>dinitrogen, carbon monoxide, carbon dioxide and water need special mention</a:t>
            </a:r>
            <a:r>
              <a:rPr lang="en-US" sz="3200" dirty="0">
                <a:latin typeface="Times New Roman" panose="02020603050405020304" pitchFamily="18" charset="0"/>
                <a:ea typeface="Calibri" panose="020F0502020204030204" pitchFamily="34" charset="0"/>
              </a:rPr>
              <a:t>, because these molecules can be converted into </a:t>
            </a:r>
            <a:r>
              <a:rPr lang="en-US" sz="3200" dirty="0">
                <a:solidFill>
                  <a:srgbClr val="FF0000"/>
                </a:solidFill>
                <a:latin typeface="Times New Roman" panose="02020603050405020304" pitchFamily="18" charset="0"/>
                <a:ea typeface="Calibri" panose="020F0502020204030204" pitchFamily="34" charset="0"/>
              </a:rPr>
              <a:t>high energy content, sustainable fuels and chemicals and thus can serve this energy starved </a:t>
            </a:r>
            <a:r>
              <a:rPr lang="en-US" sz="3200" dirty="0">
                <a:latin typeface="Times New Roman" panose="02020603050405020304" pitchFamily="18" charset="0"/>
                <a:ea typeface="Calibri" panose="020F0502020204030204" pitchFamily="34" charset="0"/>
              </a:rPr>
              <a:t>universe [1]. Concerted attempts to convert water into fuel hydrogen using the available energy vectors like solar </a:t>
            </a:r>
            <a:r>
              <a:rPr lang="en-US" sz="3200" dirty="0">
                <a:solidFill>
                  <a:srgbClr val="FF0000"/>
                </a:solidFill>
                <a:latin typeface="Times New Roman" panose="02020603050405020304" pitchFamily="18" charset="0"/>
                <a:ea typeface="Calibri" panose="020F0502020204030204" pitchFamily="34" charset="0"/>
              </a:rPr>
              <a:t>energy or alternate electricity sources like wind energy or hydroelectricity </a:t>
            </a:r>
            <a:r>
              <a:rPr lang="en-US" sz="3200" dirty="0">
                <a:latin typeface="Times New Roman" panose="02020603050405020304" pitchFamily="18" charset="0"/>
                <a:ea typeface="Calibri" panose="020F0502020204030204" pitchFamily="34" charset="0"/>
              </a:rPr>
              <a:t>have been pursued for over 50 years now, but still the achievable energy conversion efficiency appears to be </a:t>
            </a:r>
            <a:r>
              <a:rPr lang="en-US" sz="3200" dirty="0" err="1">
                <a:latin typeface="Times New Roman" panose="02020603050405020304" pitchFamily="18" charset="0"/>
                <a:ea typeface="Calibri" panose="020F0502020204030204" pitchFamily="34" charset="0"/>
              </a:rPr>
              <a:t>unfavourable</a:t>
            </a:r>
            <a:r>
              <a:rPr lang="en-US" sz="3200" dirty="0">
                <a:latin typeface="Times New Roman" panose="02020603050405020304" pitchFamily="18" charset="0"/>
                <a:ea typeface="Calibri" panose="020F0502020204030204" pitchFamily="34" charset="0"/>
              </a:rPr>
              <a:t>,  and at the current level of development of  an economically viable </a:t>
            </a:r>
            <a:r>
              <a:rPr lang="en-US" sz="3200" dirty="0">
                <a:solidFill>
                  <a:srgbClr val="FF0000"/>
                </a:solidFill>
                <a:latin typeface="Times New Roman" panose="02020603050405020304" pitchFamily="18" charset="0"/>
                <a:ea typeface="Calibri" panose="020F0502020204030204" pitchFamily="34" charset="0"/>
              </a:rPr>
              <a:t>distributable fuel conversion appears to be a long way</a:t>
            </a:r>
            <a:r>
              <a:rPr lang="en-US" sz="3200" dirty="0">
                <a:latin typeface="Times New Roman" panose="02020603050405020304" pitchFamily="18" charset="0"/>
                <a:ea typeface="Calibri" panose="020F0502020204030204" pitchFamily="34" charset="0"/>
              </a:rPr>
              <a:t> [2]. </a:t>
            </a:r>
            <a:endParaRPr lang="en-US" sz="3200" dirty="0"/>
          </a:p>
        </p:txBody>
      </p:sp>
    </p:spTree>
    <p:extLst>
      <p:ext uri="{BB962C8B-B14F-4D97-AF65-F5344CB8AC3E}">
        <p14:creationId xmlns:p14="http://schemas.microsoft.com/office/powerpoint/2010/main" val="181068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16D3E0-81FC-4479-ACE6-C2FC1AFCFA67}"/>
              </a:ext>
            </a:extLst>
          </p:cNvPr>
          <p:cNvSpPr/>
          <p:nvPr/>
        </p:nvSpPr>
        <p:spPr>
          <a:xfrm>
            <a:off x="212035" y="674400"/>
            <a:ext cx="11767930" cy="550920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rPr>
              <a:t>Among the available and energy content molecules, earth abundant molecules like </a:t>
            </a:r>
            <a:r>
              <a:rPr lang="en-US" sz="3200" dirty="0">
                <a:solidFill>
                  <a:srgbClr val="FF0000"/>
                </a:solidFill>
                <a:latin typeface="Times New Roman" panose="02020603050405020304" pitchFamily="18" charset="0"/>
                <a:ea typeface="Calibri" panose="020F0502020204030204" pitchFamily="34" charset="0"/>
              </a:rPr>
              <a:t>dinitrogen, carbon monoxide, carbon dioxide and water need special mention</a:t>
            </a:r>
            <a:r>
              <a:rPr lang="en-US" sz="3200" dirty="0">
                <a:latin typeface="Times New Roman" panose="02020603050405020304" pitchFamily="18" charset="0"/>
                <a:ea typeface="Calibri" panose="020F0502020204030204" pitchFamily="34" charset="0"/>
              </a:rPr>
              <a:t>, because these molecules can be converted into </a:t>
            </a:r>
            <a:r>
              <a:rPr lang="en-US" sz="3200" dirty="0">
                <a:solidFill>
                  <a:srgbClr val="FF0000"/>
                </a:solidFill>
                <a:latin typeface="Times New Roman" panose="02020603050405020304" pitchFamily="18" charset="0"/>
                <a:ea typeface="Calibri" panose="020F0502020204030204" pitchFamily="34" charset="0"/>
              </a:rPr>
              <a:t>high energy content, sustainable fuels and chemicals and thus can serve this energy starved </a:t>
            </a:r>
            <a:r>
              <a:rPr lang="en-US" sz="3200" dirty="0">
                <a:latin typeface="Times New Roman" panose="02020603050405020304" pitchFamily="18" charset="0"/>
                <a:ea typeface="Calibri" panose="020F0502020204030204" pitchFamily="34" charset="0"/>
              </a:rPr>
              <a:t>universe [1]. Concerted attempts to convert water into fuel hydrogen using the available energy vectors like solar </a:t>
            </a:r>
            <a:r>
              <a:rPr lang="en-US" sz="3200" dirty="0">
                <a:solidFill>
                  <a:srgbClr val="FF0000"/>
                </a:solidFill>
                <a:latin typeface="Times New Roman" panose="02020603050405020304" pitchFamily="18" charset="0"/>
                <a:ea typeface="Calibri" panose="020F0502020204030204" pitchFamily="34" charset="0"/>
              </a:rPr>
              <a:t>energy or alternate electricity sources like wind energy or hydroelectricity </a:t>
            </a:r>
            <a:r>
              <a:rPr lang="en-US" sz="3200" dirty="0">
                <a:latin typeface="Times New Roman" panose="02020603050405020304" pitchFamily="18" charset="0"/>
                <a:ea typeface="Calibri" panose="020F0502020204030204" pitchFamily="34" charset="0"/>
              </a:rPr>
              <a:t>have been pursued for over 50 years now, but still the achievable energy conversion efficiency appears to be </a:t>
            </a:r>
            <a:r>
              <a:rPr lang="en-US" sz="3200" dirty="0" err="1">
                <a:latin typeface="Times New Roman" panose="02020603050405020304" pitchFamily="18" charset="0"/>
                <a:ea typeface="Calibri" panose="020F0502020204030204" pitchFamily="34" charset="0"/>
              </a:rPr>
              <a:t>unfavourable</a:t>
            </a:r>
            <a:r>
              <a:rPr lang="en-US" sz="3200" dirty="0">
                <a:latin typeface="Times New Roman" panose="02020603050405020304" pitchFamily="18" charset="0"/>
                <a:ea typeface="Calibri" panose="020F0502020204030204" pitchFamily="34" charset="0"/>
              </a:rPr>
              <a:t>,  and at the current level of development of  an economically viable </a:t>
            </a:r>
            <a:r>
              <a:rPr lang="en-US" sz="3200" dirty="0">
                <a:solidFill>
                  <a:srgbClr val="FF0000"/>
                </a:solidFill>
                <a:latin typeface="Times New Roman" panose="02020603050405020304" pitchFamily="18" charset="0"/>
                <a:ea typeface="Calibri" panose="020F0502020204030204" pitchFamily="34" charset="0"/>
              </a:rPr>
              <a:t>distributable fuel conversion appears to be a long way</a:t>
            </a:r>
            <a:r>
              <a:rPr lang="en-US" sz="3200" dirty="0">
                <a:latin typeface="Times New Roman" panose="02020603050405020304" pitchFamily="18" charset="0"/>
                <a:ea typeface="Calibri" panose="020F0502020204030204" pitchFamily="34" charset="0"/>
              </a:rPr>
              <a:t> [2]. </a:t>
            </a:r>
            <a:endParaRPr lang="en-US" sz="3200" dirty="0"/>
          </a:p>
        </p:txBody>
      </p:sp>
    </p:spTree>
    <p:extLst>
      <p:ext uri="{BB962C8B-B14F-4D97-AF65-F5344CB8AC3E}">
        <p14:creationId xmlns:p14="http://schemas.microsoft.com/office/powerpoint/2010/main" val="115482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634E6D-C1C8-477D-8C14-B0681385A4EE}"/>
              </a:ext>
            </a:extLst>
          </p:cNvPr>
          <p:cNvSpPr/>
          <p:nvPr/>
        </p:nvSpPr>
        <p:spPr>
          <a:xfrm>
            <a:off x="351182" y="334098"/>
            <a:ext cx="11489635" cy="6523902"/>
          </a:xfrm>
          <a:prstGeom prst="rect">
            <a:avLst/>
          </a:prstGeom>
        </p:spPr>
        <p:txBody>
          <a:bodyPr wrap="square">
            <a:spAutoFit/>
          </a:bodyPr>
          <a:lstStyle/>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Hydrogen production by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Photoelectrochemical or photo catalytic decomposition of water has met with certain energy barriers like the selection of appropriate, cost effective, stable semiconductors be</a:t>
            </a:r>
            <a:r>
              <a:rPr lang="en-US" sz="2800" dirty="0">
                <a:latin typeface="Times New Roman" panose="02020603050405020304" pitchFamily="18" charset="0"/>
                <a:ea typeface="Calibri" panose="020F0502020204030204" pitchFamily="34" charset="0"/>
                <a:cs typeface="Times New Roman" panose="02020603050405020304" pitchFamily="18" charset="0"/>
              </a:rPr>
              <a:t>cause of the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unfavourable</a:t>
            </a:r>
            <a:r>
              <a:rPr lang="en-US" sz="2800" dirty="0">
                <a:latin typeface="Times New Roman" panose="02020603050405020304" pitchFamily="18" charset="0"/>
                <a:ea typeface="Calibri" panose="020F0502020204030204" pitchFamily="34" charset="0"/>
                <a:cs typeface="Times New Roman" panose="02020603050405020304" pitchFamily="18" charset="0"/>
              </a:rPr>
              <a:t> overvoltage requirements and the energy rich fabrication technologies required. Among the other molecules, the available current technologies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dinitrogen (Haber process) or carbon monoxide (Fischer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Tropsch</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Process) reduction are energy intensive and hence </a:t>
            </a:r>
            <a:r>
              <a:rPr lang="en-US"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unfavourable</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fr</a:t>
            </a:r>
            <a:r>
              <a:rPr lang="en-US" sz="2800" dirty="0">
                <a:latin typeface="Times New Roman" panose="02020603050405020304" pitchFamily="18" charset="0"/>
                <a:ea typeface="Calibri" panose="020F0502020204030204" pitchFamily="34" charset="0"/>
                <a:cs typeface="Times New Roman" panose="02020603050405020304" pitchFamily="18" charset="0"/>
              </a:rPr>
              <a:t>om energy conversion points of view [3]. In addition, the conversion of these molecules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gives rise to fuel slate which requires new and fresh infrastructure</a:t>
            </a:r>
            <a:r>
              <a:rPr lang="en-US" sz="2800" dirty="0">
                <a:latin typeface="Times New Roman" panose="02020603050405020304" pitchFamily="18" charset="0"/>
                <a:ea typeface="Calibri" panose="020F0502020204030204" pitchFamily="34" charset="0"/>
                <a:cs typeface="Times New Roman" panose="02020603050405020304" pitchFamily="18" charset="0"/>
              </a:rPr>
              <a:t> development. On the other-hand carbon dioxide reduction can give rise to hydrocarbon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fuels and chemicals which will be compatible with the energy vector that is in vogue today [4].   There are various possibilities for the production of chemicals and fuels and one of the various possible schemes is shown in Fig.1 [</a:t>
            </a:r>
            <a:r>
              <a:rPr lang="en-US" sz="2800" dirty="0">
                <a:latin typeface="Times New Roman" panose="02020603050405020304" pitchFamily="18" charset="0"/>
                <a:ea typeface="Calibri" panose="020F0502020204030204" pitchFamily="34" charset="0"/>
                <a:cs typeface="Times New Roman" panose="02020603050405020304" pitchFamily="18" charset="0"/>
              </a:rPr>
              <a:t>5].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914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FB67DD-A151-46C6-8BAB-8A04E8624B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11349" y="255181"/>
            <a:ext cx="9569302" cy="5790019"/>
          </a:xfrm>
          <a:prstGeom prst="rect">
            <a:avLst/>
          </a:prstGeom>
          <a:noFill/>
          <a:ln>
            <a:noFill/>
          </a:ln>
        </p:spPr>
      </p:pic>
    </p:spTree>
    <p:extLst>
      <p:ext uri="{BB962C8B-B14F-4D97-AF65-F5344CB8AC3E}">
        <p14:creationId xmlns:p14="http://schemas.microsoft.com/office/powerpoint/2010/main" val="67064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BDB7F5-656A-402D-B335-1598F353EA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0400" y="609600"/>
            <a:ext cx="11252200" cy="5511800"/>
          </a:xfrm>
          <a:prstGeom prst="rect">
            <a:avLst/>
          </a:prstGeom>
          <a:noFill/>
          <a:ln>
            <a:noFill/>
          </a:ln>
        </p:spPr>
      </p:pic>
    </p:spTree>
    <p:extLst>
      <p:ext uri="{BB962C8B-B14F-4D97-AF65-F5344CB8AC3E}">
        <p14:creationId xmlns:p14="http://schemas.microsoft.com/office/powerpoint/2010/main" val="338336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4E85A7-8E22-4B11-8522-DA13D454DD1A}"/>
              </a:ext>
            </a:extLst>
          </p:cNvPr>
          <p:cNvSpPr/>
          <p:nvPr/>
        </p:nvSpPr>
        <p:spPr>
          <a:xfrm>
            <a:off x="524539" y="1398639"/>
            <a:ext cx="11142921" cy="4218784"/>
          </a:xfrm>
          <a:prstGeom prst="rect">
            <a:avLst/>
          </a:prstGeom>
        </p:spPr>
        <p:txBody>
          <a:bodyPr wrap="square">
            <a:spAutoFit/>
          </a:bodyPr>
          <a:lstStyle/>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At the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centre</a:t>
            </a:r>
            <a:r>
              <a:rPr lang="en-US" sz="2800" dirty="0">
                <a:latin typeface="Times New Roman" panose="02020603050405020304" pitchFamily="18" charset="0"/>
                <a:ea typeface="Calibri" panose="020F0502020204030204" pitchFamily="34" charset="0"/>
                <a:cs typeface="Times New Roman" panose="02020603050405020304" pitchFamily="18" charset="0"/>
              </a:rPr>
              <a:t> of this cycle is the e</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lectrochemical reduction of carbon dioxide which possibly mimics photosynthesis and empl</a:t>
            </a:r>
            <a:r>
              <a:rPr lang="en-US" sz="2800" dirty="0">
                <a:latin typeface="Times New Roman" panose="02020603050405020304" pitchFamily="18" charset="0"/>
                <a:ea typeface="Calibri" panose="020F0502020204030204" pitchFamily="34" charset="0"/>
                <a:cs typeface="Times New Roman" panose="02020603050405020304" pitchFamily="18" charset="0"/>
              </a:rPr>
              <a:t>oys probably materials ad processes that allow for efficient large-scale implementation. Since electrocatalytic process can be carried out at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ambient temperature and pressure and also the whole conversion process itself can be achieved in modular and possibly amenable to scale up</a:t>
            </a:r>
            <a:r>
              <a:rPr lang="en-US" sz="2800" dirty="0">
                <a:latin typeface="Times New Roman" panose="02020603050405020304" pitchFamily="18" charset="0"/>
                <a:ea typeface="Calibri" panose="020F0502020204030204" pitchFamily="34" charset="0"/>
                <a:cs typeface="Times New Roman" panose="02020603050405020304" pitchFamily="18" charset="0"/>
              </a:rPr>
              <a:t>, this technology is suitable for decentralized operation. In addition, it may be possible to diversify into generation of </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value-added chemicals </a:t>
            </a:r>
            <a:r>
              <a:rPr lang="en-US" sz="2800" dirty="0">
                <a:latin typeface="Times New Roman" panose="02020603050405020304" pitchFamily="18" charset="0"/>
                <a:ea typeface="Calibri" panose="020F0502020204030204" pitchFamily="34" charset="0"/>
                <a:cs typeface="Times New Roman" panose="02020603050405020304" pitchFamily="18" charset="0"/>
              </a:rPr>
              <a:t>by suitable non-sacrificial oxidation process and thus make the process cost effective.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358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3FD1A8-7191-488E-AA98-2659E009ED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93800" y="838200"/>
            <a:ext cx="9931400" cy="5206999"/>
          </a:xfrm>
          <a:prstGeom prst="rect">
            <a:avLst/>
          </a:prstGeom>
          <a:noFill/>
          <a:ln>
            <a:noFill/>
          </a:ln>
        </p:spPr>
      </p:pic>
    </p:spTree>
    <p:extLst>
      <p:ext uri="{BB962C8B-B14F-4D97-AF65-F5344CB8AC3E}">
        <p14:creationId xmlns:p14="http://schemas.microsoft.com/office/powerpoint/2010/main" val="1340683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500</Words>
  <Application>Microsoft Office PowerPoint</Application>
  <PresentationFormat>Widescreen</PresentationFormat>
  <Paragraphs>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Recent Developments in Energy Conversion  Energy conversion processes depends on four simple molecules namely carbon monoxide, carbon dioxide, di-nitrogen and water.   Chemical energy conversion to electricity (electrons) appears to be efficient and hence modern day energy conversion devices like Fuel cells, Batteries and Supercapacitors receive concerted attention in these days. The presentation will deal with these aspects.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stoichiometry of Li2MgH16 (with a space group of P3¯m1) has the lowest enthalpy, but is ∼20 meV/atom above the convex hull of the LixMgyHn compounds . The calculated enthalpies as a function of pressure are shown in Fig. 2(a). The most stable phase in the pressure range of 300–727 GPa is P¯ 3m1, consisting of partiallydissociatedH2units(0.83and0.98Å,at300GPa) . Above 727 GPa, an unusual clathrate structure [space group Fd¯ 3m, Fig. 2(b)], which contains Li-centered H18 cages and Mg-centered H28 cages and no H2 units, becomes the ground state. Each H18 or H28 cage consists of 6 or 12 pentagons and 4 hexagons, with H-H bond lengths of 1.02, 1.08, and 1.20 Å, respectively, although the electron localization result indicates that the H-H bonds are covalent. Because of the high vibrational frequency arising from light elements, the zeropoint motion is critical in determining the phase stabilities</dc:title>
  <dc:creator>viswanathan</dc:creator>
  <cp:lastModifiedBy>Syed Abu</cp:lastModifiedBy>
  <cp:revision>11</cp:revision>
  <dcterms:created xsi:type="dcterms:W3CDTF">2019-08-29T13:37:10Z</dcterms:created>
  <dcterms:modified xsi:type="dcterms:W3CDTF">2019-10-25T09:12:33Z</dcterms:modified>
</cp:coreProperties>
</file>