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0" r:id="rId2"/>
    <p:sldId id="269" r:id="rId3"/>
    <p:sldId id="261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22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DA7DC-B8BA-496A-9BD7-A713512070A6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66481-DACC-4406-9544-002EC1AC5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2766-45B6-4F9B-837E-BB876BB8E98C}" type="datetime1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73E53-EA85-4395-BB49-714843F4EF8A}" type="datetime1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3D77A-488E-4361-A2B5-9F14415BC6A5}" type="datetime1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07566-3D15-4BA4-9A66-C819D130BFF6}" type="datetime1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8F05A-6831-4969-8232-BBC8754209EE}" type="datetime1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AB29-1C72-4363-923B-8BC1D9157B67}" type="datetime1">
              <a:rPr lang="en-US" smtClean="0"/>
              <a:pPr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FBD3-8038-44F2-B868-674A030C82CF}" type="datetime1">
              <a:rPr lang="en-US" smtClean="0"/>
              <a:pPr/>
              <a:t>1/11/2018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FAE1-FF42-4FBC-8CF2-B92C0C983F37}" type="datetime1">
              <a:rPr lang="en-US" smtClean="0"/>
              <a:pPr/>
              <a:t>1/11/2018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0C39-D124-4C2F-93C3-795C4AE4A4D8}" type="datetime1">
              <a:rPr lang="en-US" smtClean="0"/>
              <a:pPr/>
              <a:t>1/11/2018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763A-B137-4B27-91E0-635199DB1B17}" type="datetime1">
              <a:rPr lang="en-US" smtClean="0"/>
              <a:pPr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97729-7EAD-455D-8299-E7FC3B5E6F12}" type="datetime1">
              <a:rPr lang="en-US" smtClean="0"/>
              <a:pPr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CBF98-B33B-4901-9530-F0ADF3A5AFAE}" type="datetime1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Semiconductors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semiconductor is a substance which has resistivity </a:t>
            </a:r>
            <a:r>
              <a:rPr lang="en-US" dirty="0" smtClean="0"/>
              <a:t>in between </a:t>
            </a:r>
            <a:r>
              <a:rPr lang="en-US" dirty="0" smtClean="0"/>
              <a:t>conductors and insulators.</a:t>
            </a:r>
          </a:p>
          <a:p>
            <a:pPr lvl="1"/>
            <a:r>
              <a:rPr lang="en-US" dirty="0" smtClean="0"/>
              <a:t>It has negative temperature co-efficient of resistance which means the resistance of a semiconductor decreases with the increase in temperature and vice-versa.</a:t>
            </a:r>
          </a:p>
          <a:p>
            <a:pPr lvl="1"/>
            <a:r>
              <a:rPr lang="en-US" dirty="0" smtClean="0"/>
              <a:t>When a suitable metallic impurity is added to a semiconductor, its current conducting property change appreciably.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Semiconductors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Types of Semiconductor Materials</a:t>
            </a:r>
            <a:endParaRPr lang="en-US" sz="2800" dirty="0" smtClean="0"/>
          </a:p>
          <a:p>
            <a:pPr lvl="1"/>
            <a:r>
              <a:rPr lang="en-US" dirty="0" smtClean="0"/>
              <a:t>The silicon doped with </a:t>
            </a:r>
            <a:r>
              <a:rPr lang="en-US" u="sng" dirty="0" smtClean="0"/>
              <a:t>extra electrons</a:t>
            </a:r>
            <a:r>
              <a:rPr lang="en-US" dirty="0" smtClean="0"/>
              <a:t> is called an “</a:t>
            </a:r>
            <a:r>
              <a:rPr lang="en-US" u="sng" dirty="0" smtClean="0"/>
              <a:t>N type” semiconductor</a:t>
            </a:r>
            <a:r>
              <a:rPr lang="en-US" dirty="0" smtClean="0"/>
              <a:t>.  </a:t>
            </a:r>
            <a:endParaRPr lang="en-US" sz="2400" dirty="0" smtClean="0"/>
          </a:p>
          <a:p>
            <a:pPr lvl="2"/>
            <a:r>
              <a:rPr lang="en-US" dirty="0" smtClean="0"/>
              <a:t>“</a:t>
            </a:r>
            <a:r>
              <a:rPr lang="en-US" u="sng" dirty="0" smtClean="0"/>
              <a:t>N” is for negative</a:t>
            </a:r>
            <a:r>
              <a:rPr lang="en-US" dirty="0" smtClean="0"/>
              <a:t>, which is the charge of an electron.</a:t>
            </a:r>
            <a:endParaRPr lang="en-US" sz="2000" dirty="0" smtClean="0"/>
          </a:p>
          <a:p>
            <a:pPr lvl="1"/>
            <a:r>
              <a:rPr lang="en-US" dirty="0" smtClean="0"/>
              <a:t>Silicon doped with material </a:t>
            </a:r>
            <a:r>
              <a:rPr lang="en-US" u="sng" dirty="0" smtClean="0"/>
              <a:t>missing electrons</a:t>
            </a:r>
            <a:r>
              <a:rPr lang="en-US" dirty="0" smtClean="0"/>
              <a:t> that produce locations called </a:t>
            </a:r>
            <a:r>
              <a:rPr lang="en-US" u="sng" dirty="0" smtClean="0"/>
              <a:t>holes</a:t>
            </a:r>
            <a:r>
              <a:rPr lang="en-US" dirty="0" smtClean="0"/>
              <a:t> is called “</a:t>
            </a:r>
            <a:r>
              <a:rPr lang="en-US" u="sng" dirty="0" smtClean="0"/>
              <a:t>P type” semiconductor</a:t>
            </a:r>
            <a:r>
              <a:rPr lang="en-US" dirty="0" smtClean="0"/>
              <a:t>.  </a:t>
            </a:r>
            <a:endParaRPr lang="en-US" sz="2400" dirty="0" smtClean="0"/>
          </a:p>
          <a:p>
            <a:pPr lvl="2"/>
            <a:r>
              <a:rPr lang="en-US" u="sng" dirty="0" smtClean="0"/>
              <a:t>“P” is for positive</a:t>
            </a:r>
            <a:r>
              <a:rPr lang="en-US" dirty="0" smtClean="0"/>
              <a:t>, which is the charge of a hole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N type as well as P type semiconductor is electrically neutral.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Semiconductors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Majority and Minority Carriers</a:t>
            </a:r>
          </a:p>
          <a:p>
            <a:pPr lvl="1"/>
            <a:r>
              <a:rPr lang="en-US" dirty="0" smtClean="0"/>
              <a:t>N-type material has a large number of free electrons and a smal</a:t>
            </a:r>
            <a:r>
              <a:rPr lang="en-US" dirty="0" smtClean="0"/>
              <a:t>l number of holes in which case free electrons are considered majority carriers and holes are the minority carriers </a:t>
            </a:r>
          </a:p>
          <a:p>
            <a:pPr lvl="1"/>
            <a:r>
              <a:rPr lang="en-US" dirty="0" smtClean="0"/>
              <a:t>P-type </a:t>
            </a:r>
            <a:r>
              <a:rPr lang="en-US" dirty="0" smtClean="0"/>
              <a:t>material has a large number of </a:t>
            </a:r>
            <a:r>
              <a:rPr lang="en-US" dirty="0" smtClean="0"/>
              <a:t>holes </a:t>
            </a:r>
            <a:r>
              <a:rPr lang="en-US" dirty="0" smtClean="0"/>
              <a:t>and a small number of </a:t>
            </a:r>
            <a:r>
              <a:rPr lang="en-US" dirty="0" smtClean="0"/>
              <a:t>electrons </a:t>
            </a:r>
            <a:r>
              <a:rPr lang="en-US" dirty="0" smtClean="0"/>
              <a:t>in which case </a:t>
            </a:r>
            <a:r>
              <a:rPr lang="en-US" dirty="0" smtClean="0"/>
              <a:t>holes are </a:t>
            </a:r>
            <a:r>
              <a:rPr lang="en-US" dirty="0" smtClean="0"/>
              <a:t>considered majority carriers and free electrons</a:t>
            </a:r>
            <a:r>
              <a:rPr lang="en-US" dirty="0" smtClean="0"/>
              <a:t> </a:t>
            </a:r>
            <a:r>
              <a:rPr lang="en-US" dirty="0" smtClean="0"/>
              <a:t>are the minority carriers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Semiconductors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447800"/>
            <a:ext cx="522922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3962400"/>
            <a:ext cx="53149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Semiconductors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Pn</a:t>
            </a:r>
            <a:r>
              <a:rPr lang="en-US" dirty="0" smtClean="0"/>
              <a:t> Junction</a:t>
            </a:r>
          </a:p>
          <a:p>
            <a:pPr lvl="1"/>
            <a:r>
              <a:rPr lang="en-US" dirty="0" smtClean="0"/>
              <a:t>The contact surface of the joint of a p-type semiconductor and a n-type semiconductor</a:t>
            </a:r>
          </a:p>
          <a:p>
            <a:pPr lvl="1"/>
            <a:r>
              <a:rPr lang="en-US" dirty="0" smtClean="0"/>
              <a:t>The control element for the semiconductor devices</a:t>
            </a:r>
          </a:p>
          <a:p>
            <a:pPr lvl="1"/>
            <a:r>
              <a:rPr lang="en-US" dirty="0" smtClean="0"/>
              <a:t>Most semiconductor devices contain one or more </a:t>
            </a:r>
            <a:r>
              <a:rPr lang="en-US" dirty="0" err="1" smtClean="0"/>
              <a:t>pn</a:t>
            </a:r>
            <a:r>
              <a:rPr lang="en-US" dirty="0" smtClean="0"/>
              <a:t> junctions.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1" y="4251710"/>
            <a:ext cx="3733799" cy="253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Semiconductors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Depletion Layer</a:t>
            </a:r>
          </a:p>
          <a:p>
            <a:pPr lvl="1"/>
            <a:r>
              <a:rPr lang="en-US" dirty="0" smtClean="0"/>
              <a:t>The free electrons of n region begin to diffuse across the junction into the p region where they combine with the holes near the junction.</a:t>
            </a:r>
          </a:p>
          <a:p>
            <a:pPr lvl="1"/>
            <a:r>
              <a:rPr lang="en-US" dirty="0" smtClean="0"/>
              <a:t>The p region also loses holes as the electrons and holes combine.</a:t>
            </a:r>
          </a:p>
          <a:p>
            <a:pPr lvl="1"/>
            <a:r>
              <a:rPr lang="en-US" dirty="0" smtClean="0"/>
              <a:t>The result is that there are layers of positive charge (</a:t>
            </a:r>
            <a:r>
              <a:rPr lang="en-US" dirty="0" err="1" smtClean="0"/>
              <a:t>pentavalent</a:t>
            </a:r>
            <a:r>
              <a:rPr lang="en-US" dirty="0" smtClean="0"/>
              <a:t> ions) and negative charge (trivalent ions).</a:t>
            </a:r>
          </a:p>
          <a:p>
            <a:pPr lvl="1"/>
            <a:r>
              <a:rPr lang="en-US" dirty="0" smtClean="0"/>
              <a:t>These two layers form depletion layer or depletion region</a:t>
            </a:r>
          </a:p>
          <a:p>
            <a:pPr lvl="1"/>
            <a:r>
              <a:rPr lang="en-US" dirty="0" smtClean="0"/>
              <a:t>This layer is free of charge carriers 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Semiconductors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Depletion Layer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 descr="pn-junction-reverse-biasing-animati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828800"/>
            <a:ext cx="5962060" cy="21336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4038600"/>
            <a:ext cx="3429000" cy="2480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Semiconductors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>
            <a:normAutofit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Barrier Potential</a:t>
            </a:r>
          </a:p>
          <a:p>
            <a:pPr lvl="1"/>
            <a:r>
              <a:rPr lang="en-US" dirty="0" smtClean="0"/>
              <a:t>Once depletion layer created, the diffusion of free electrons stops</a:t>
            </a:r>
          </a:p>
          <a:p>
            <a:pPr lvl="1"/>
            <a:r>
              <a:rPr lang="en-US" dirty="0" smtClean="0"/>
              <a:t>The depletion region acts as a barrier to the further movement of free elections across the junction</a:t>
            </a:r>
          </a:p>
          <a:p>
            <a:pPr lvl="1"/>
            <a:r>
              <a:rPr lang="en-US" dirty="0" smtClean="0"/>
              <a:t>The positive and negative charges set up an electric field across the junction which is a barrier to the free electrons in the n-region</a:t>
            </a:r>
          </a:p>
          <a:p>
            <a:pPr lvl="1"/>
            <a:r>
              <a:rPr lang="en-US" dirty="0" smtClean="0"/>
              <a:t>The potential difference across the depletion layer is called barrier potential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Semiconductors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Barrier Potential</a:t>
            </a:r>
          </a:p>
          <a:p>
            <a:pPr lvl="1"/>
            <a:r>
              <a:rPr lang="en-US" dirty="0" smtClean="0"/>
              <a:t>Barrier potential of a </a:t>
            </a:r>
            <a:r>
              <a:rPr lang="en-US" dirty="0" err="1" smtClean="0"/>
              <a:t>pn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junction depends upon </a:t>
            </a:r>
            <a:br>
              <a:rPr lang="en-US" dirty="0" smtClean="0"/>
            </a:br>
            <a:r>
              <a:rPr lang="en-US" dirty="0" smtClean="0"/>
              <a:t>several factors including:</a:t>
            </a:r>
          </a:p>
          <a:p>
            <a:pPr lvl="2"/>
            <a:r>
              <a:rPr lang="en-US" dirty="0" smtClean="0"/>
              <a:t>Semiconductor materia</a:t>
            </a:r>
            <a:r>
              <a:rPr lang="en-US" dirty="0" smtClean="0"/>
              <a:t>l</a:t>
            </a:r>
          </a:p>
          <a:p>
            <a:pPr lvl="2"/>
            <a:r>
              <a:rPr lang="en-US" dirty="0" smtClean="0"/>
              <a:t>Amount of doping</a:t>
            </a:r>
          </a:p>
          <a:p>
            <a:pPr lvl="2"/>
            <a:r>
              <a:rPr lang="en-US" dirty="0" smtClean="0"/>
              <a:t>Temperature</a:t>
            </a:r>
          </a:p>
          <a:p>
            <a:pPr lvl="1"/>
            <a:r>
              <a:rPr lang="en-US" dirty="0" smtClean="0"/>
              <a:t>Typical barrier potential </a:t>
            </a:r>
            <a:br>
              <a:rPr lang="en-US" dirty="0" smtClean="0"/>
            </a:br>
            <a:r>
              <a:rPr lang="en-US" dirty="0" smtClean="0"/>
              <a:t>is approximately:</a:t>
            </a:r>
          </a:p>
          <a:p>
            <a:pPr lvl="2"/>
            <a:r>
              <a:rPr lang="en-US" dirty="0" smtClean="0"/>
              <a:t>Silicon: 0.7 V</a:t>
            </a:r>
          </a:p>
          <a:p>
            <a:pPr lvl="2"/>
            <a:r>
              <a:rPr lang="en-US" smtClean="0"/>
              <a:t>Germanium: 0.3 V </a:t>
            </a:r>
            <a:r>
              <a:rPr lang="en-US" smtClean="0"/>
              <a:t> 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95850" y="1371600"/>
            <a:ext cx="424815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Semiconductors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Use of semiconductor in </a:t>
            </a:r>
            <a:r>
              <a:rPr lang="en-US" b="1" dirty="0" smtClean="0"/>
              <a:t>computers</a:t>
            </a:r>
            <a:endParaRPr lang="en-US" dirty="0" smtClean="0"/>
          </a:p>
          <a:p>
            <a:pPr lvl="1"/>
            <a:r>
              <a:rPr lang="en-US" dirty="0" smtClean="0"/>
              <a:t>Computer </a:t>
            </a:r>
            <a:r>
              <a:rPr lang="en-US" dirty="0" smtClean="0"/>
              <a:t>memory is made up of semiconductor materials because it provides </a:t>
            </a:r>
            <a:r>
              <a:rPr lang="en-US" dirty="0" smtClean="0"/>
              <a:t>reliability</a:t>
            </a:r>
            <a:endParaRPr lang="en-US" dirty="0" smtClean="0"/>
          </a:p>
          <a:p>
            <a:pPr lvl="1"/>
            <a:r>
              <a:rPr lang="en-US" dirty="0" smtClean="0"/>
              <a:t>CPU contains number of integrated circuits, which are made up of semiconductor materials.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Semiconductors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Crystal Lattice Structure</a:t>
            </a:r>
            <a:endParaRPr lang="en-US" dirty="0" smtClean="0"/>
          </a:p>
          <a:p>
            <a:pPr lvl="1"/>
            <a:r>
              <a:rPr lang="en-US" dirty="0" smtClean="0"/>
              <a:t>The unique capability of semiconductor atoms is their ability to link together to form a physical structure called a crystal lattice. </a:t>
            </a:r>
          </a:p>
          <a:p>
            <a:pPr lvl="1"/>
            <a:r>
              <a:rPr lang="en-US" dirty="0" smtClean="0"/>
              <a:t>The atoms link together with one another sharing their valence electrons.  </a:t>
            </a:r>
          </a:p>
          <a:p>
            <a:pPr lvl="1"/>
            <a:r>
              <a:rPr lang="en-US" dirty="0" smtClean="0"/>
              <a:t>These links are called </a:t>
            </a:r>
            <a:r>
              <a:rPr lang="en-US" u="sng" dirty="0" smtClean="0"/>
              <a:t>covalent bonds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Semiconductors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Covalent bonds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75" y="2219325"/>
            <a:ext cx="816292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Semiconductors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Intrinsic semiconductor</a:t>
            </a:r>
            <a:endParaRPr lang="en-US" sz="2800" dirty="0" smtClean="0"/>
          </a:p>
          <a:p>
            <a:pPr lvl="1"/>
            <a:r>
              <a:rPr lang="en-US" dirty="0" smtClean="0"/>
              <a:t>An intrinsic semiconductor is a pure semiconductor which does not have any doping agent (an impurity added to crystal lattice). </a:t>
            </a:r>
            <a:endParaRPr lang="en-US" sz="2400" dirty="0" smtClean="0"/>
          </a:p>
          <a:p>
            <a:pPr lvl="1"/>
            <a:r>
              <a:rPr lang="en-US" dirty="0" smtClean="0"/>
              <a:t>In an intrinsic semiconductors, the number of charge carrier depends upon property of the material not on impurity present. </a:t>
            </a:r>
            <a:endParaRPr lang="en-US" sz="2400" dirty="0" smtClean="0"/>
          </a:p>
          <a:p>
            <a:pPr lvl="1"/>
            <a:r>
              <a:rPr lang="en-US" dirty="0" smtClean="0"/>
              <a:t>Has little current conduction capability at roo</a:t>
            </a:r>
            <a:r>
              <a:rPr lang="en-US" dirty="0" smtClean="0"/>
              <a:t>m temperature</a:t>
            </a:r>
            <a:r>
              <a:rPr lang="en-US" dirty="0" smtClean="0"/>
              <a:t>. 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Semiconductors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Extrinsic Semiconductors</a:t>
            </a:r>
            <a:endParaRPr lang="en-US" sz="2800" dirty="0" smtClean="0"/>
          </a:p>
          <a:p>
            <a:pPr lvl="1"/>
            <a:r>
              <a:rPr lang="en-US" dirty="0" smtClean="0"/>
              <a:t>An extrinsic semiconductor is a semiconductor whose electrical conductivity can be increased by adding the trace amounts of other elements such as impurities in the material. </a:t>
            </a:r>
            <a:endParaRPr lang="en-US" sz="2400" dirty="0" smtClean="0"/>
          </a:p>
          <a:p>
            <a:pPr lvl="1"/>
            <a:r>
              <a:rPr lang="en-US" dirty="0" smtClean="0"/>
              <a:t>There are two types of impurities added to </a:t>
            </a:r>
            <a:r>
              <a:rPr lang="en-US" dirty="0" err="1" smtClean="0"/>
              <a:t>Ge</a:t>
            </a:r>
            <a:r>
              <a:rPr lang="en-US" dirty="0" smtClean="0"/>
              <a:t> and Si Crystal.</a:t>
            </a:r>
            <a:endParaRPr lang="en-US" sz="2400" dirty="0" smtClean="0"/>
          </a:p>
          <a:p>
            <a:pPr lvl="2"/>
            <a:r>
              <a:rPr lang="en-US" dirty="0" err="1" smtClean="0"/>
              <a:t>Pentavalent</a:t>
            </a:r>
            <a:r>
              <a:rPr lang="en-US" dirty="0" smtClean="0"/>
              <a:t> material -  it is made up of atoms which have five valence electrons. </a:t>
            </a:r>
            <a:endParaRPr lang="en-US" sz="2000" dirty="0" smtClean="0"/>
          </a:p>
          <a:p>
            <a:pPr lvl="2"/>
            <a:r>
              <a:rPr lang="en-US" dirty="0" smtClean="0"/>
              <a:t>Trivalent material – it is materials has three valence electrons. 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Semiconductors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Doping</a:t>
            </a:r>
            <a:endParaRPr lang="en-US" dirty="0" smtClean="0"/>
          </a:p>
          <a:p>
            <a:pPr lvl="1"/>
            <a:r>
              <a:rPr lang="en-US" dirty="0" smtClean="0"/>
              <a:t>To </a:t>
            </a:r>
            <a:r>
              <a:rPr lang="en-US" dirty="0" smtClean="0"/>
              <a:t>make the </a:t>
            </a:r>
            <a:r>
              <a:rPr lang="en-US" u="sng" dirty="0" smtClean="0"/>
              <a:t>semiconductor conduct electricity</a:t>
            </a:r>
            <a:r>
              <a:rPr lang="en-US" dirty="0" smtClean="0"/>
              <a:t>, other atoms called </a:t>
            </a:r>
            <a:r>
              <a:rPr lang="en-US" u="sng" dirty="0" smtClean="0"/>
              <a:t>impurities must be added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“Impurities” are different </a:t>
            </a:r>
            <a:r>
              <a:rPr lang="en-US" u="sng" dirty="0" smtClean="0"/>
              <a:t>elements</a:t>
            </a:r>
            <a:r>
              <a:rPr lang="en-US" dirty="0" smtClean="0"/>
              <a:t>.  </a:t>
            </a:r>
          </a:p>
          <a:p>
            <a:pPr lvl="1"/>
            <a:r>
              <a:rPr lang="en-US" dirty="0" smtClean="0"/>
              <a:t>This </a:t>
            </a:r>
            <a:r>
              <a:rPr lang="en-US" u="sng" dirty="0" smtClean="0"/>
              <a:t>process</a:t>
            </a:r>
            <a:r>
              <a:rPr lang="en-US" dirty="0" smtClean="0"/>
              <a:t> is called </a:t>
            </a:r>
            <a:r>
              <a:rPr lang="en-US" u="sng" dirty="0" smtClean="0"/>
              <a:t>doping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Semiconductors can be Conductors</a:t>
            </a:r>
            <a:endParaRPr lang="en-US" dirty="0" smtClean="0"/>
          </a:p>
          <a:p>
            <a:pPr lvl="1"/>
            <a:r>
              <a:rPr lang="en-US" dirty="0" smtClean="0"/>
              <a:t>An impurity, or element like arsenic, has 5 valence electrons.</a:t>
            </a:r>
          </a:p>
          <a:p>
            <a:pPr lvl="1"/>
            <a:r>
              <a:rPr lang="en-US" dirty="0" smtClean="0"/>
              <a:t>Adding arsenic (doping) will allow four of the arsenic valence electrons to bond with the neighboring silicon atoms. </a:t>
            </a:r>
          </a:p>
          <a:p>
            <a:pPr lvl="1"/>
            <a:r>
              <a:rPr lang="en-US" dirty="0" smtClean="0"/>
              <a:t>The one electron left over for each arsenic atom becomes available to conduct current flow.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Semiconductors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 descr="Figure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52662"/>
            <a:ext cx="7239000" cy="369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Semiconductors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Another Way to Dope</a:t>
            </a:r>
            <a:endParaRPr lang="en-US" dirty="0" smtClean="0"/>
          </a:p>
          <a:p>
            <a:pPr lvl="1"/>
            <a:r>
              <a:rPr lang="en-US" dirty="0" smtClean="0"/>
              <a:t>You can also </a:t>
            </a:r>
            <a:r>
              <a:rPr lang="en-US" u="sng" dirty="0" smtClean="0"/>
              <a:t>dope</a:t>
            </a:r>
            <a:r>
              <a:rPr lang="en-US" dirty="0" smtClean="0"/>
              <a:t> a semiconductor material with an atom such as boron </a:t>
            </a:r>
            <a:r>
              <a:rPr lang="en-US" u="sng" dirty="0" smtClean="0"/>
              <a:t>that has only 3 valence electrons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3 electrons in the outer orbit do form covalent bonds with its neighboring semiconductor atoms as before.  But </a:t>
            </a:r>
            <a:r>
              <a:rPr lang="en-US" u="sng" dirty="0" smtClean="0"/>
              <a:t>one electron is missing from the bond</a:t>
            </a:r>
            <a:r>
              <a:rPr lang="en-US" dirty="0" smtClean="0"/>
              <a:t>.</a:t>
            </a:r>
          </a:p>
          <a:p>
            <a:pPr lvl="1"/>
            <a:r>
              <a:rPr lang="en-US" u="sng" dirty="0" smtClean="0"/>
              <a:t>This place where a fourth electron should be</a:t>
            </a:r>
            <a:r>
              <a:rPr lang="en-US" dirty="0" smtClean="0"/>
              <a:t> is referred to as a </a:t>
            </a:r>
            <a:r>
              <a:rPr lang="en-US" u="sng" dirty="0" smtClean="0"/>
              <a:t>hole</a:t>
            </a:r>
            <a:r>
              <a:rPr lang="en-US" dirty="0" smtClean="0"/>
              <a:t>.  </a:t>
            </a:r>
          </a:p>
          <a:p>
            <a:pPr lvl="1"/>
            <a:r>
              <a:rPr lang="en-US" dirty="0" smtClean="0"/>
              <a:t>The hole assumes a positive charge so it can attract electrons from some other source.</a:t>
            </a:r>
          </a:p>
          <a:p>
            <a:pPr lvl="1"/>
            <a:r>
              <a:rPr lang="en-US" u="sng" dirty="0" smtClean="0"/>
              <a:t>Holes</a:t>
            </a:r>
            <a:r>
              <a:rPr lang="en-US" dirty="0" smtClean="0"/>
              <a:t> become a type of current carrier like the electron to </a:t>
            </a:r>
            <a:r>
              <a:rPr lang="en-US" u="sng" dirty="0" smtClean="0"/>
              <a:t>support current flow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Semiconductors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714500"/>
            <a:ext cx="77724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800</Words>
  <Application>Microsoft Office PowerPoint</Application>
  <PresentationFormat>On-screen Show (4:3)</PresentationFormat>
  <Paragraphs>104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Semiconductors</vt:lpstr>
      <vt:lpstr>Semiconductors</vt:lpstr>
      <vt:lpstr>Semiconductors</vt:lpstr>
      <vt:lpstr>Semiconductors</vt:lpstr>
      <vt:lpstr>Semiconductors</vt:lpstr>
      <vt:lpstr>Semiconductors</vt:lpstr>
      <vt:lpstr>Semiconductors</vt:lpstr>
      <vt:lpstr>Semiconductors</vt:lpstr>
      <vt:lpstr>Semiconductors</vt:lpstr>
      <vt:lpstr>Semiconductors</vt:lpstr>
      <vt:lpstr>Semiconductors</vt:lpstr>
      <vt:lpstr>Semiconductors</vt:lpstr>
      <vt:lpstr>Semiconductors</vt:lpstr>
      <vt:lpstr>Semiconductors</vt:lpstr>
      <vt:lpstr>Semiconductors</vt:lpstr>
      <vt:lpstr>Semiconductors</vt:lpstr>
      <vt:lpstr>Semiconductors</vt:lpstr>
      <vt:lpstr>Semiconductors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MSS</dc:creator>
  <cp:lastModifiedBy>Sajid</cp:lastModifiedBy>
  <cp:revision>68</cp:revision>
  <dcterms:created xsi:type="dcterms:W3CDTF">2006-08-16T00:00:00Z</dcterms:created>
  <dcterms:modified xsi:type="dcterms:W3CDTF">2018-01-11T07:08:47Z</dcterms:modified>
</cp:coreProperties>
</file>