
<file path=[Content_Types].xml><?xml version="1.0" encoding="utf-8"?>
<Types xmlns="http://schemas.openxmlformats.org/package/2006/content-types">
  <Default Extension="emf" ContentType="image/x-emf"/>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1067" r:id="rId2"/>
    <p:sldId id="259" r:id="rId3"/>
    <p:sldId id="1087" r:id="rId4"/>
    <p:sldId id="1111" r:id="rId5"/>
    <p:sldId id="1113" r:id="rId6"/>
    <p:sldId id="1116" r:id="rId7"/>
    <p:sldId id="1090" r:id="rId8"/>
    <p:sldId id="1091" r:id="rId9"/>
    <p:sldId id="260" r:id="rId10"/>
    <p:sldId id="257" r:id="rId11"/>
    <p:sldId id="258" r:id="rId12"/>
    <p:sldId id="261" r:id="rId13"/>
    <p:sldId id="262" r:id="rId14"/>
    <p:sldId id="263" r:id="rId15"/>
    <p:sldId id="264" r:id="rId16"/>
    <p:sldId id="267" r:id="rId17"/>
    <p:sldId id="268" r:id="rId18"/>
    <p:sldId id="269" r:id="rId19"/>
    <p:sldId id="276" r:id="rId20"/>
    <p:sldId id="270" r:id="rId21"/>
    <p:sldId id="271" r:id="rId22"/>
    <p:sldId id="272" r:id="rId23"/>
    <p:sldId id="273" r:id="rId24"/>
    <p:sldId id="274" r:id="rId25"/>
    <p:sldId id="275" r:id="rId26"/>
    <p:sldId id="1069" r:id="rId27"/>
    <p:sldId id="1070" r:id="rId28"/>
    <p:sldId id="1071" r:id="rId29"/>
    <p:sldId id="1072" r:id="rId30"/>
    <p:sldId id="1073" r:id="rId31"/>
    <p:sldId id="1074" r:id="rId32"/>
    <p:sldId id="1075" r:id="rId33"/>
    <p:sldId id="1076" r:id="rId34"/>
    <p:sldId id="265" r:id="rId35"/>
    <p:sldId id="266" r:id="rId36"/>
    <p:sldId id="1078" r:id="rId37"/>
    <p:sldId id="1079" r:id="rId38"/>
    <p:sldId id="1080" r:id="rId39"/>
    <p:sldId id="1081" r:id="rId40"/>
    <p:sldId id="1082" r:id="rId41"/>
    <p:sldId id="1083" r:id="rId42"/>
    <p:sldId id="1084" r:id="rId43"/>
    <p:sldId id="1085" r:id="rId44"/>
    <p:sldId id="1092" r:id="rId45"/>
    <p:sldId id="1093" r:id="rId46"/>
    <p:sldId id="1094" r:id="rId47"/>
    <p:sldId id="1095" r:id="rId48"/>
    <p:sldId id="1096" r:id="rId49"/>
    <p:sldId id="1097" r:id="rId50"/>
    <p:sldId id="1098" r:id="rId51"/>
    <p:sldId id="1099" r:id="rId52"/>
    <p:sldId id="1100" r:id="rId53"/>
    <p:sldId id="1101" r:id="rId54"/>
    <p:sldId id="1102" r:id="rId55"/>
    <p:sldId id="1103" r:id="rId56"/>
    <p:sldId id="1104" r:id="rId57"/>
    <p:sldId id="1105" r:id="rId58"/>
    <p:sldId id="1106" r:id="rId59"/>
    <p:sldId id="1107" r:id="rId60"/>
    <p:sldId id="1108" r:id="rId61"/>
    <p:sldId id="1109" r:id="rId62"/>
    <p:sldId id="1114" r:id="rId63"/>
    <p:sldId id="1117" r:id="rId64"/>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p:normalViewPr>
  <p:slideViewPr>
    <p:cSldViewPr snapToGrid="0">
      <p:cViewPr varScale="1">
        <p:scale>
          <a:sx n="72" d="100"/>
          <a:sy n="72" d="100"/>
        </p:scale>
        <p:origin x="6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2FE0ED0E-A2F3-4204-B93F-282964B91993}" type="datetimeFigureOut">
              <a:rPr lang="en-US" smtClean="0"/>
              <a:t>7/27/2023</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13A1AD05-5D0E-456A-8BFD-14B5FB5436AD}" type="slidenum">
              <a:rPr lang="en-US" smtClean="0"/>
              <a:t>‹#›</a:t>
            </a:fld>
            <a:endParaRPr lang="en-US"/>
          </a:p>
        </p:txBody>
      </p:sp>
    </p:spTree>
    <p:extLst>
      <p:ext uri="{BB962C8B-B14F-4D97-AF65-F5344CB8AC3E}">
        <p14:creationId xmlns:p14="http://schemas.microsoft.com/office/powerpoint/2010/main" val="3672861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484" y="4421823"/>
            <a:ext cx="5563870" cy="4189095"/>
          </a:xfrm>
          <a:prstGeom prst="rect">
            <a:avLst/>
          </a:prstGeom>
        </p:spPr>
        <p:txBody>
          <a:bodyPr/>
          <a:lstStyle/>
          <a:p>
            <a:r>
              <a:rPr lang="en-US" b="1" dirty="0"/>
              <a:t>Play the slide show for this presentation to listen</a:t>
            </a:r>
            <a:r>
              <a:rPr lang="en-US" b="1" baseline="0" dirty="0"/>
              <a:t> to the audio commentary by Peter Walsh and view slide timings. Or, </a:t>
            </a:r>
            <a:r>
              <a:rPr lang="en-US" b="1" dirty="0"/>
              <a:t>click the sound icon on a slide for controls that you can use to hear the audio at your own pace.</a:t>
            </a:r>
          </a:p>
          <a:p>
            <a:endParaRPr lang="en-US" dirty="0"/>
          </a:p>
          <a:p>
            <a:r>
              <a:rPr lang="en-US" dirty="0"/>
              <a:t>A little organization will go a long way to enhancing your PowerPoint presentation. </a:t>
            </a:r>
          </a:p>
          <a:p>
            <a:r>
              <a:rPr lang="en-US" dirty="0"/>
              <a:t>Your title slide should be </a:t>
            </a:r>
            <a:r>
              <a:rPr lang="en-US" u="sng" dirty="0"/>
              <a:t>catching and relevant</a:t>
            </a:r>
            <a:r>
              <a:rPr lang="en-US" dirty="0"/>
              <a:t> to your audience – offer something in the title that your audience wants.   </a:t>
            </a:r>
          </a:p>
          <a:p>
            <a:r>
              <a:rPr lang="en-US" dirty="0"/>
              <a:t>Keep some basic principles in mind:</a:t>
            </a:r>
          </a:p>
          <a:p>
            <a:pPr lvl="1">
              <a:buFontTx/>
              <a:buChar char="•"/>
            </a:pPr>
            <a:r>
              <a:rPr lang="en-US" dirty="0"/>
              <a:t>Your slides should </a:t>
            </a:r>
            <a:r>
              <a:rPr lang="en-US" b="1" dirty="0"/>
              <a:t>complement</a:t>
            </a:r>
            <a:r>
              <a:rPr lang="en-US" dirty="0"/>
              <a:t> what you have to say,  not say it for you.  </a:t>
            </a:r>
          </a:p>
          <a:p>
            <a:pPr lvl="1">
              <a:buFontTx/>
              <a:buChar char="•"/>
            </a:pPr>
            <a:r>
              <a:rPr lang="en-US" dirty="0"/>
              <a:t>Keep slides </a:t>
            </a:r>
            <a:r>
              <a:rPr lang="en-US" b="1" dirty="0"/>
              <a:t>direct and to the point</a:t>
            </a:r>
            <a:r>
              <a:rPr lang="en-US" dirty="0"/>
              <a:t> - less is more!</a:t>
            </a:r>
          </a:p>
          <a:p>
            <a:pPr lvl="1">
              <a:buFontTx/>
              <a:buChar char="•"/>
            </a:pPr>
            <a:r>
              <a:rPr lang="en-US" dirty="0"/>
              <a:t>Choose a background color or design that enhances and complements your presentation rather than competes with it. </a:t>
            </a:r>
          </a:p>
          <a:p>
            <a:pPr lvl="1">
              <a:buFontTx/>
              <a:buChar char="•"/>
            </a:pPr>
            <a:r>
              <a:rPr lang="en-US" dirty="0"/>
              <a:t>Don’t get too fancy - a simple font, elegant color scheme and clear message is more important than lots of information (clutter!) on the slide.</a:t>
            </a:r>
            <a:endParaRPr lang="en-US" b="1" dirty="0"/>
          </a:p>
          <a:p>
            <a:r>
              <a:rPr lang="en-US" b="1" dirty="0"/>
              <a:t>Keep it simple!</a:t>
            </a:r>
            <a:r>
              <a:rPr lang="en-US" dirty="0"/>
              <a:t>  The purpose of the PowerPoint slide is to keep the mind of your audience focused – fewer words are better.  </a:t>
            </a:r>
          </a:p>
          <a:p>
            <a:endParaRPr lang="en-US" dirty="0"/>
          </a:p>
          <a:p>
            <a:pPr defTabSz="929305">
              <a:spcBef>
                <a:spcPts val="1220"/>
              </a:spcBef>
              <a:defRPr/>
            </a:pPr>
            <a:endParaRPr lang="en-US" b="1" i="1" dirty="0"/>
          </a:p>
          <a:p>
            <a:pPr defTabSz="929305">
              <a:spcBef>
                <a:spcPts val="1220"/>
              </a:spcBef>
              <a:defRPr/>
            </a:pPr>
            <a:r>
              <a:rPr lang="en-US" b="1" i="1" dirty="0"/>
              <a:t>Note</a:t>
            </a:r>
            <a:r>
              <a:rPr lang="en-US" i="1" dirty="0"/>
              <a:t>: You understand that Microsoft does not endorse or control the content provided in the following presentation.</a:t>
            </a:r>
          </a:p>
          <a:p>
            <a:endParaRPr lang="en-US" dirty="0"/>
          </a:p>
        </p:txBody>
      </p:sp>
      <p:sp>
        <p:nvSpPr>
          <p:cNvPr id="4" name="Slide Number Placeholder 3"/>
          <p:cNvSpPr>
            <a:spLocks noGrp="1"/>
          </p:cNvSpPr>
          <p:nvPr>
            <p:ph type="sldNum" sz="quarter" idx="10"/>
          </p:nvPr>
        </p:nvSpPr>
        <p:spPr/>
        <p:txBody>
          <a:bodyPr/>
          <a:lstStyle/>
          <a:p>
            <a:fld id="{166623E2-143C-47CF-ACFE-2D7CFB3760A0}" type="slidenum">
              <a:rPr lang="en-US" smtClean="0"/>
              <a:t>16</a:t>
            </a:fld>
            <a:endParaRPr lang="en-US" dirty="0"/>
          </a:p>
        </p:txBody>
      </p:sp>
    </p:spTree>
    <p:extLst>
      <p:ext uri="{BB962C8B-B14F-4D97-AF65-F5344CB8AC3E}">
        <p14:creationId xmlns:p14="http://schemas.microsoft.com/office/powerpoint/2010/main" val="82964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0A5C2-393A-83E5-50A6-38C54F373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62DD06-F0F6-154E-98A1-D50F8DB74D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39117-52F4-4509-0FA2-4A8369E07B13}"/>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0FD76B79-0DB6-CE37-BBC2-59B5641EC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2FEC9-BD4C-E35E-1F04-D1EF35E527F2}"/>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99069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2556-5440-264E-E72D-54361804D8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C8C084-4732-0A7A-6DEA-F541BD5126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AC5AC-780A-D966-E66F-1FEBB582A474}"/>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8F4A1390-3210-5249-DFE8-F9AD85351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FFE94-CA6E-06ED-A89F-AD7815A0993B}"/>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126303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5862CF-146A-47B0-C2CE-ACB4A8594D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18AAF1-6922-BA06-8D27-52F41FE3B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D12CA-7160-0BED-9D6A-01B0AB9F8755}"/>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9E506F97-136D-E637-BF4E-749644E4EF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55D0F-A86E-5B26-3973-CDADEFD881EC}"/>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85513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EC90-80D3-118E-512C-4E3817B7E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69002B-3379-7719-8CF8-7738D19D7C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29267-2641-DD24-C74E-1C5BDEA897CC}"/>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03B760F1-3B6D-1FE2-2817-F58BE67F7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28CB7-16AA-E932-4376-067D802A0DE6}"/>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04387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273E-E490-7818-D3C1-E0056A6294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753EE0-324B-55D7-AD44-63C3D68F9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8B0EA-F7AC-DBF2-35DB-1C5B50CF6270}"/>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0FD7D1E2-F5FE-D8AA-C373-1C9C59C85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B3226-98E9-3807-51DA-BA1CDC42ACF2}"/>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99384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31D3C-B83B-DE4D-311E-AE1CFF5C9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149C0-128B-E1B9-9CA3-8877A48645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D52BD-3CD5-65E9-1690-198D2BBD35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FED54B-20C9-D314-5C92-031D656AB4E4}"/>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6" name="Footer Placeholder 5">
            <a:extLst>
              <a:ext uri="{FF2B5EF4-FFF2-40B4-BE49-F238E27FC236}">
                <a16:creationId xmlns:a16="http://schemas.microsoft.com/office/drawing/2014/main" id="{2BC29CDF-D00D-0A07-7D96-6BEF02B6D5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204C5A-8905-360B-9663-716A98DF248B}"/>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259481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FDDB6-874C-A5B1-5A22-D8F59E4E4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28706E-6CBA-527E-CF30-259718E42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D43D7-64DB-175E-F981-5602B06EC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C930C9-E3CA-4DEE-7D74-33BFF53857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6C7A64-6E3F-832A-32FD-5485378463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767E10-6798-7D01-C9E2-CABFC038C916}"/>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8" name="Footer Placeholder 7">
            <a:extLst>
              <a:ext uri="{FF2B5EF4-FFF2-40B4-BE49-F238E27FC236}">
                <a16:creationId xmlns:a16="http://schemas.microsoft.com/office/drawing/2014/main" id="{F71292B3-E2B2-6B05-7C81-BE72B9A3CD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8BFCDE-4BBB-25C1-DE89-95BC87603C59}"/>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2342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0D2B-6F1B-1CE4-DCD2-E749C4168F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6919E3-F6D2-2692-C64A-D3881746A60F}"/>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4" name="Footer Placeholder 3">
            <a:extLst>
              <a:ext uri="{FF2B5EF4-FFF2-40B4-BE49-F238E27FC236}">
                <a16:creationId xmlns:a16="http://schemas.microsoft.com/office/drawing/2014/main" id="{59FC39A6-01CB-7EDF-D4E3-AA5AEB4A4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15A7B9-3F42-A3C6-9E5D-FDC7F5D464F7}"/>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189549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9EF7D-F1AC-66F0-004B-1A64CEB9C35E}"/>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3" name="Footer Placeholder 2">
            <a:extLst>
              <a:ext uri="{FF2B5EF4-FFF2-40B4-BE49-F238E27FC236}">
                <a16:creationId xmlns:a16="http://schemas.microsoft.com/office/drawing/2014/main" id="{3B27D11D-1B38-81AC-79E6-3974028DAB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A92964-43D0-280C-CF6B-3001D0C78BDE}"/>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15598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B9C42-40A6-F2C5-192D-005B3EB030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A192C-813D-DDDD-5677-3911D5233D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E34568-A94E-6E30-B471-9E2426AEFC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31C3A-9803-CF94-620B-351244FE5464}"/>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6" name="Footer Placeholder 5">
            <a:extLst>
              <a:ext uri="{FF2B5EF4-FFF2-40B4-BE49-F238E27FC236}">
                <a16:creationId xmlns:a16="http://schemas.microsoft.com/office/drawing/2014/main" id="{BB5CB6FB-B6AF-E74F-CEFA-6BB6F808E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1044FB-8F59-6976-D40C-C4332F8622C8}"/>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371000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825C1-9450-375B-D26B-7F1A12045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35D0BC-A15C-97EF-D15D-007CE5224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F61C2C-0A83-A52D-85FD-D63A119EC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4951A-5FEF-CB7F-4519-129F7F476800}"/>
              </a:ext>
            </a:extLst>
          </p:cNvPr>
          <p:cNvSpPr>
            <a:spLocks noGrp="1"/>
          </p:cNvSpPr>
          <p:nvPr>
            <p:ph type="dt" sz="half" idx="10"/>
          </p:nvPr>
        </p:nvSpPr>
        <p:spPr/>
        <p:txBody>
          <a:bodyPr/>
          <a:lstStyle/>
          <a:p>
            <a:fld id="{E2F67E5B-CA14-4AB3-921E-D79013820865}" type="datetimeFigureOut">
              <a:rPr lang="en-US" smtClean="0"/>
              <a:t>7/27/2023</a:t>
            </a:fld>
            <a:endParaRPr lang="en-US"/>
          </a:p>
        </p:txBody>
      </p:sp>
      <p:sp>
        <p:nvSpPr>
          <p:cNvPr id="6" name="Footer Placeholder 5">
            <a:extLst>
              <a:ext uri="{FF2B5EF4-FFF2-40B4-BE49-F238E27FC236}">
                <a16:creationId xmlns:a16="http://schemas.microsoft.com/office/drawing/2014/main" id="{292AB240-AE0B-384A-3316-E91CB45013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CF3537-B7A6-6F8B-2079-543874AA5E57}"/>
              </a:ext>
            </a:extLst>
          </p:cNvPr>
          <p:cNvSpPr>
            <a:spLocks noGrp="1"/>
          </p:cNvSpPr>
          <p:nvPr>
            <p:ph type="sldNum" sz="quarter" idx="12"/>
          </p:nvPr>
        </p:nvSpPr>
        <p:spPr/>
        <p:txBody>
          <a:bodyPr/>
          <a:lstStyle/>
          <a:p>
            <a:fld id="{306D8F9A-FA36-43DE-86A2-299AB2EC76B0}" type="slidenum">
              <a:rPr lang="en-US" smtClean="0"/>
              <a:t>‹#›</a:t>
            </a:fld>
            <a:endParaRPr lang="en-US"/>
          </a:p>
        </p:txBody>
      </p:sp>
    </p:spTree>
    <p:extLst>
      <p:ext uri="{BB962C8B-B14F-4D97-AF65-F5344CB8AC3E}">
        <p14:creationId xmlns:p14="http://schemas.microsoft.com/office/powerpoint/2010/main" val="250782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1B57CE-50D5-50C8-FCE7-1C004EE6F0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D95CF5-F25C-9983-B14B-7F9B809198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1B320-A5A5-B317-EC2C-DD38A669A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67E5B-CA14-4AB3-921E-D79013820865}" type="datetimeFigureOut">
              <a:rPr lang="en-US" smtClean="0"/>
              <a:t>7/27/2023</a:t>
            </a:fld>
            <a:endParaRPr lang="en-US"/>
          </a:p>
        </p:txBody>
      </p:sp>
      <p:sp>
        <p:nvSpPr>
          <p:cNvPr id="5" name="Footer Placeholder 4">
            <a:extLst>
              <a:ext uri="{FF2B5EF4-FFF2-40B4-BE49-F238E27FC236}">
                <a16:creationId xmlns:a16="http://schemas.microsoft.com/office/drawing/2014/main" id="{331647A7-F5B3-6114-CBF7-46783526D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275435-44C0-45FA-CEF5-7431FC84B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D8F9A-FA36-43DE-86A2-299AB2EC76B0}" type="slidenum">
              <a:rPr lang="en-US" smtClean="0"/>
              <a:t>‹#›</a:t>
            </a:fld>
            <a:endParaRPr lang="en-US"/>
          </a:p>
        </p:txBody>
      </p:sp>
    </p:spTree>
    <p:extLst>
      <p:ext uri="{BB962C8B-B14F-4D97-AF65-F5344CB8AC3E}">
        <p14:creationId xmlns:p14="http://schemas.microsoft.com/office/powerpoint/2010/main" val="975026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sciencedirect.com/topics/chemistry/electrochemical-cell-potential"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pubs.rsc.org/en/content/articlelanding/2013/cs/c2cs35266d#cit86" TargetMode="External"/><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pubs.rsc.org/en/content/articlelanding/2013/cs/c2cs35266d#cit77" TargetMode="External"/><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pubs.rsc.org/en/content/articlelanding/2013/cs/c2cs35266d#cit62" TargetMode="External"/><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pubs.rsc.org/en/content/articlelanding/2013/cs/c2cs35266d#cit136" TargetMode="External"/><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pubs.rsc.org/en/content/articlelanding/2013/cs/c2cs35266d#cit121" TargetMode="External"/><Relationship Id="rId2" Type="http://schemas.openxmlformats.org/officeDocument/2006/relationships/image" Target="../media/image45.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s://pubs.rsc.org/en/content/articlelanding/2013/cs/c2cs35266d#cit77" TargetMode="External"/><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gi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8601"/>
            <a:ext cx="7772400" cy="1470025"/>
          </a:xfrm>
        </p:spPr>
        <p:txBody>
          <a:bodyPr/>
          <a:lstStyle/>
          <a:p>
            <a:r>
              <a:rPr lang="en-US" dirty="0">
                <a:latin typeface="Times New Roman" pitchFamily="18" charset="0"/>
                <a:cs typeface="Times New Roman" pitchFamily="18" charset="0"/>
              </a:rPr>
              <a:t>CA 6120 Photo-catalysis</a:t>
            </a:r>
          </a:p>
        </p:txBody>
      </p:sp>
      <p:sp>
        <p:nvSpPr>
          <p:cNvPr id="3" name="Subtitle 2"/>
          <p:cNvSpPr>
            <a:spLocks noGrp="1"/>
          </p:cNvSpPr>
          <p:nvPr>
            <p:ph type="subTitle" idx="1"/>
          </p:nvPr>
        </p:nvSpPr>
        <p:spPr>
          <a:xfrm>
            <a:off x="140677" y="1524000"/>
            <a:ext cx="11915335" cy="5105400"/>
          </a:xfrm>
        </p:spPr>
        <p:txBody>
          <a:bodyPr>
            <a:normAutofit lnSpcReduction="10000"/>
          </a:bodyPr>
          <a:lstStyle/>
          <a:p>
            <a:pPr algn="l"/>
            <a:r>
              <a:rPr lang="en-US" sz="4000" dirty="0">
                <a:solidFill>
                  <a:srgbClr val="FF0000"/>
                </a:solidFill>
                <a:latin typeface="Times New Roman" pitchFamily="18" charset="0"/>
                <a:cs typeface="Times New Roman" pitchFamily="18" charset="0"/>
              </a:rPr>
              <a:t>Some Fundamental knowledge assumed</a:t>
            </a:r>
          </a:p>
          <a:p>
            <a:pPr marL="514350" indent="-514350" algn="l">
              <a:buAutoNum type="arabicPeriod"/>
            </a:pPr>
            <a:r>
              <a:rPr lang="en-US" sz="4000" dirty="0">
                <a:solidFill>
                  <a:srgbClr val="FF0000"/>
                </a:solidFill>
                <a:latin typeface="Times New Roman" pitchFamily="18" charset="0"/>
                <a:cs typeface="Times New Roman" pitchFamily="18" charset="0"/>
              </a:rPr>
              <a:t>Chemistry</a:t>
            </a:r>
          </a:p>
          <a:p>
            <a:pPr marL="514350" indent="-514350" algn="l">
              <a:buAutoNum type="arabicPeriod"/>
            </a:pPr>
            <a:r>
              <a:rPr lang="en-US" sz="4000" dirty="0">
                <a:solidFill>
                  <a:srgbClr val="FF0000"/>
                </a:solidFill>
                <a:latin typeface="Times New Roman" pitchFamily="18" charset="0"/>
                <a:cs typeface="Times New Roman" pitchFamily="18" charset="0"/>
              </a:rPr>
              <a:t>Physics</a:t>
            </a:r>
          </a:p>
          <a:p>
            <a:pPr marL="514350" indent="-514350" algn="l">
              <a:buAutoNum type="arabicPeriod"/>
            </a:pPr>
            <a:r>
              <a:rPr lang="en-US" sz="4000" dirty="0">
                <a:solidFill>
                  <a:srgbClr val="FF0000"/>
                </a:solidFill>
                <a:latin typeface="Times New Roman" pitchFamily="18" charset="0"/>
                <a:cs typeface="Times New Roman" pitchFamily="18" charset="0"/>
              </a:rPr>
              <a:t>Electronic structure of solids</a:t>
            </a:r>
          </a:p>
          <a:p>
            <a:pPr marL="514350" indent="-514350" algn="l">
              <a:buAutoNum type="arabicPeriod"/>
            </a:pPr>
            <a:r>
              <a:rPr lang="en-US" sz="4000" dirty="0">
                <a:solidFill>
                  <a:srgbClr val="FF0000"/>
                </a:solidFill>
                <a:latin typeface="Times New Roman" pitchFamily="18" charset="0"/>
                <a:cs typeface="Times New Roman" pitchFamily="18" charset="0"/>
              </a:rPr>
              <a:t>Electronics</a:t>
            </a:r>
          </a:p>
          <a:p>
            <a:pPr marL="514350" indent="-514350" algn="l">
              <a:buAutoNum type="arabicPeriod"/>
            </a:pPr>
            <a:r>
              <a:rPr lang="en-US" sz="4000" dirty="0">
                <a:solidFill>
                  <a:srgbClr val="FF0000"/>
                </a:solidFill>
                <a:latin typeface="Times New Roman" pitchFamily="18" charset="0"/>
                <a:cs typeface="Times New Roman" pitchFamily="18" charset="0"/>
              </a:rPr>
              <a:t>Materials</a:t>
            </a:r>
          </a:p>
          <a:p>
            <a:pPr marL="514350" indent="-514350" algn="l">
              <a:buAutoNum type="arabicPeriod"/>
            </a:pPr>
            <a:r>
              <a:rPr lang="en-US" sz="4000" dirty="0">
                <a:solidFill>
                  <a:srgbClr val="FF0000"/>
                </a:solidFill>
                <a:latin typeface="Times New Roman" pitchFamily="18" charset="0"/>
                <a:cs typeface="Times New Roman" pitchFamily="18" charset="0"/>
              </a:rPr>
              <a:t>Reactor designs</a:t>
            </a:r>
          </a:p>
          <a:p>
            <a:pPr marL="514350" indent="-514350" algn="l">
              <a:buAutoNum type="arabicPeriod"/>
            </a:pPr>
            <a:r>
              <a:rPr lang="en-US" sz="4000" dirty="0">
                <a:solidFill>
                  <a:srgbClr val="FF0000"/>
                </a:solidFill>
                <a:latin typeface="Times New Roman" pitchFamily="18" charset="0"/>
                <a:cs typeface="Times New Roman" pitchFamily="18" charset="0"/>
              </a:rPr>
              <a:t>Process controls </a:t>
            </a:r>
          </a:p>
          <a:p>
            <a:pPr marL="514350" indent="-514350" algn="l">
              <a:buAutoNum type="arabicPeriod"/>
            </a:pPr>
            <a:endParaRPr lang="en-US" dirty="0"/>
          </a:p>
          <a:p>
            <a:pPr marL="514350" indent="-514350" algn="l">
              <a:buAutoNum type="arabicPeriod"/>
            </a:pPr>
            <a:endParaRPr lang="en-US" dirty="0"/>
          </a:p>
        </p:txBody>
      </p:sp>
    </p:spTree>
    <p:extLst>
      <p:ext uri="{BB962C8B-B14F-4D97-AF65-F5344CB8AC3E}">
        <p14:creationId xmlns:p14="http://schemas.microsoft.com/office/powerpoint/2010/main" val="784358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5530" y="211015"/>
            <a:ext cx="11168270" cy="147967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US" b="1" dirty="0">
                <a:solidFill>
                  <a:srgbClr val="FF0000"/>
                </a:solidFill>
              </a:rPr>
              <a:t>Definition of photo-catalysis</a:t>
            </a:r>
          </a:p>
        </p:txBody>
      </p:sp>
      <p:sp>
        <p:nvSpPr>
          <p:cNvPr id="3" name="Content Placeholder 2"/>
          <p:cNvSpPr>
            <a:spLocks noGrp="1"/>
          </p:cNvSpPr>
          <p:nvPr>
            <p:ph idx="1"/>
          </p:nvPr>
        </p:nvSpPr>
        <p:spPr>
          <a:xfrm>
            <a:off x="198783" y="1828800"/>
            <a:ext cx="11807687" cy="4231103"/>
          </a:xfrm>
          <a:blipFill>
            <a:blip r:embed="rId2"/>
            <a:tile tx="0" ty="0" sx="100000" sy="100000" flip="none" algn="tl"/>
          </a:blipFill>
        </p:spPr>
        <p:txBody>
          <a:bodyPr>
            <a:normAutofit/>
          </a:bodyPr>
          <a:lstStyle/>
          <a:p>
            <a:pPr marL="0" indent="0">
              <a:buNone/>
            </a:pPr>
            <a:r>
              <a:rPr lang="en-US" dirty="0"/>
              <a:t>Photo-catalysis is a term that combines the basic notion of a catalyst as a material that enhances the rate as a reaction approaches equilibrium without being consumed with the notion that the reaction is accelerated by photons, which of course are consumed. </a:t>
            </a:r>
            <a:r>
              <a:rPr lang="en-US" b="1" dirty="0"/>
              <a:t>Thus, it is a hybrid concept. </a:t>
            </a:r>
            <a:r>
              <a:rPr lang="en-US" dirty="0"/>
              <a:t>As with other areas of catalysis, it has its heterogeneous and its homogeneous dimensions with the former dominating the research literature.</a:t>
            </a:r>
          </a:p>
        </p:txBody>
      </p:sp>
    </p:spTree>
    <p:extLst>
      <p:ext uri="{BB962C8B-B14F-4D97-AF65-F5344CB8AC3E}">
        <p14:creationId xmlns:p14="http://schemas.microsoft.com/office/powerpoint/2010/main" val="59744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354" y="0"/>
            <a:ext cx="11910646" cy="6858000"/>
          </a:xfrm>
          <a:blipFill>
            <a:blip r:embed="rId2"/>
            <a:tile tx="0" ty="0" sx="100000" sy="100000" flip="none" algn="tl"/>
          </a:blipFill>
        </p:spPr>
        <p:txBody>
          <a:bodyPr>
            <a:normAutofit/>
          </a:bodyPr>
          <a:lstStyle/>
          <a:p>
            <a:pPr algn="l"/>
            <a:br>
              <a:rPr lang="en-US" sz="2200" dirty="0"/>
            </a:br>
            <a:br>
              <a:rPr lang="en-US" sz="2200" dirty="0"/>
            </a:br>
            <a:r>
              <a:rPr lang="en-US" sz="3100" dirty="0">
                <a:latin typeface="Times New Roman" panose="02020603050405020304" pitchFamily="18" charset="0"/>
                <a:cs typeface="Times New Roman" panose="02020603050405020304" pitchFamily="18" charset="0"/>
              </a:rPr>
              <a:t>The homogeneous opportunities should not be overlooked. A typical example -a dye photo-catalyst having two oxidation states where one state can achieve an electron transfer after excitation by light, where that reaction is not feasible from the ground state. If the resulting oxidation state is thermally or photo-chemically unstable, a catalytic cycle</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can be completed. </a:t>
            </a:r>
            <a:br>
              <a:rPr lang="en-US" sz="3100"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Some non-dye examples of homogeneous photo-catalysts include soluble ions with multiple oxidation states, including at least one readily excitable by light, such as the poly-oxometallates of tungsten or Fenton’s reagent. Although photo-chemists prefer the term “sensitizer”, excited states that transfer energy to a molecule that then reacts can be viewed as photo--catalysts.</a:t>
            </a:r>
            <a:br>
              <a:rPr lang="en-US" sz="3100" dirty="0">
                <a:latin typeface="Times New Roman" panose="02020603050405020304" pitchFamily="18" charset="0"/>
                <a:cs typeface="Times New Roman" panose="02020603050405020304" pitchFamily="18" charset="0"/>
              </a:rPr>
            </a:br>
            <a:endParaRPr lang="en-US" sz="3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778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274638"/>
            <a:ext cx="11788726" cy="6202362"/>
          </a:xfrm>
        </p:spPr>
        <p:txBody>
          <a:bodyPr>
            <a:normAutofit/>
          </a:bodyPr>
          <a:lstStyle/>
          <a:p>
            <a:pPr algn="ctr"/>
            <a:r>
              <a:rPr lang="en-US" dirty="0">
                <a:solidFill>
                  <a:srgbClr val="FF0000"/>
                </a:solidFill>
              </a:rPr>
              <a:t>Three generations</a:t>
            </a:r>
            <a:br>
              <a:rPr lang="en-US" dirty="0"/>
            </a:br>
            <a:r>
              <a:rPr lang="en-US" dirty="0">
                <a:latin typeface="Times New Roman" pitchFamily="18" charset="0"/>
                <a:cs typeface="Times New Roman" pitchFamily="18" charset="0"/>
              </a:rPr>
              <a:t>The first generation (1975–1985) focused primarily on the studies that provided the understanding of the semiconductor /solution interface under illumination from studies of single crystal semiconductor surfaces and the exploration of a wide variety of semiconductors</a:t>
            </a:r>
          </a:p>
        </p:txBody>
      </p:sp>
    </p:spTree>
    <p:extLst>
      <p:ext uri="{BB962C8B-B14F-4D97-AF65-F5344CB8AC3E}">
        <p14:creationId xmlns:p14="http://schemas.microsoft.com/office/powerpoint/2010/main" val="1647364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274638"/>
            <a:ext cx="12079458" cy="6049962"/>
          </a:xfrm>
        </p:spPr>
        <p:txBody>
          <a:bodyPr>
            <a:normAutofit/>
          </a:bodyPr>
          <a:lstStyle/>
          <a:p>
            <a:pPr algn="ctr"/>
            <a:r>
              <a:rPr lang="en-US" b="1" dirty="0">
                <a:solidFill>
                  <a:srgbClr val="FF0000"/>
                </a:solidFill>
              </a:rPr>
              <a:t>Second Generation</a:t>
            </a:r>
            <a:br>
              <a:rPr lang="en-US" dirty="0"/>
            </a:br>
            <a:r>
              <a:rPr lang="en-US" sz="3100" dirty="0">
                <a:latin typeface="Times New Roman" pitchFamily="18" charset="0"/>
                <a:cs typeface="Times New Roman" pitchFamily="18" charset="0"/>
              </a:rPr>
              <a:t>The second generation, the first important one for photo-catalysis with exponential growth of the literature well underway, spans approximately 1986 through 2000. This phase featured work on polycrystalline thin</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films, efforts to dope semiconductors to exploit visible light, dye sensitization, and widespread use of suspensions to explore the scope of photo-catalysis. It was in this period that the industry emerged. Dye</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sensitized photo-catalysts have been extensively evaluated for destruction of dyes in waste streams.</a:t>
            </a:r>
            <a:br>
              <a:rPr lang="en-US" sz="3100" dirty="0">
                <a:latin typeface="Times New Roman" pitchFamily="18" charset="0"/>
                <a:cs typeface="Times New Roman" pitchFamily="18" charset="0"/>
              </a:rPr>
            </a:br>
            <a:r>
              <a:rPr lang="en-US" sz="3100" dirty="0">
                <a:latin typeface="Times New Roman" pitchFamily="18" charset="0"/>
                <a:cs typeface="Times New Roman" pitchFamily="18" charset="0"/>
              </a:rPr>
              <a:t>Unfortunately many of these papers use UV sources and do not distinguish dye sensitization from band gap excitation.</a:t>
            </a:r>
          </a:p>
        </p:txBody>
      </p:sp>
    </p:spTree>
    <p:extLst>
      <p:ext uri="{BB962C8B-B14F-4D97-AF65-F5344CB8AC3E}">
        <p14:creationId xmlns:p14="http://schemas.microsoft.com/office/powerpoint/2010/main" val="55740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1" y="274638"/>
            <a:ext cx="11901267" cy="6278562"/>
          </a:xfrm>
        </p:spPr>
        <p:txBody>
          <a:bodyPr>
            <a:normAutofit/>
          </a:bodyPr>
          <a:lstStyle/>
          <a:p>
            <a:pPr algn="l"/>
            <a:r>
              <a:rPr lang="en-US" sz="2800" dirty="0">
                <a:latin typeface="Times New Roman" pitchFamily="18" charset="0"/>
                <a:cs typeface="Times New Roman" pitchFamily="18" charset="0"/>
              </a:rPr>
              <a:t>In the third generation period since 2000, photo-catalysis research has continued to expand so that in the 2006–2010 period, publications on photo-catalysis exceeded those aimed at energy conversion, 16,757 to 12,811 . This period has seen recognition of two fundamental principles, the special</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properties of the nanoscale and the power of self-organization, which converge to provide a new conceptual platform on which to construct photo-catalysts. Key examples emerge as nanostructured semiconductors and composites, size dependent quantization or “quantum dots”, and nanowires or </a:t>
            </a:r>
            <a:r>
              <a:rPr lang="en-US" sz="2800" dirty="0" err="1">
                <a:latin typeface="Times New Roman" pitchFamily="18" charset="0"/>
                <a:cs typeface="Times New Roman" pitchFamily="18" charset="0"/>
              </a:rPr>
              <a:t>nanofibres</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17747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274638"/>
            <a:ext cx="12079458" cy="6202362"/>
          </a:xfrm>
        </p:spPr>
        <p:txBody>
          <a:bodyPr>
            <a:noAutofit/>
          </a:bodyPr>
          <a:lstStyle/>
          <a:p>
            <a:pPr algn="l"/>
            <a:r>
              <a:rPr lang="en-US" sz="2400" dirty="0">
                <a:latin typeface="Times New Roman" pitchFamily="18" charset="0"/>
                <a:cs typeface="Times New Roman" pitchFamily="18" charset="0"/>
              </a:rPr>
              <a:t>Independently of these developments, there has been continuing research on the design of photo-catalytic reactors to achieve treatment of water and air at high flow rates competitive with such established technology as UV disinfection. This continues to be limited by the separation problems faced if slurries are used. Yet slurries offer the best way to achieve uniform distribution of photons over catalytic particles in a well stirred reactor that reduces the mass transport problem for delivering substrates to the active surface to crossing the diffusion layer. If the separation problem is overcome by design of fixed beds, the problems of uniform exposure of substrate to active sites and uniform</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illumination of photo-catalyst must be addressed. Also, oxygen or other electron acceptors must be delivered in conjunction with the contaminants to be oxidized. So far, success in design of reactors that outperform slurries has remained </a:t>
            </a:r>
            <a:r>
              <a:rPr lang="en-US" sz="2400">
                <a:latin typeface="Times New Roman" pitchFamily="18" charset="0"/>
                <a:cs typeface="Times New Roman" pitchFamily="18" charset="0"/>
              </a:rPr>
              <a:t>a challenge.</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30003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457200"/>
            <a:ext cx="8534400" cy="990600"/>
          </a:xfrm>
        </p:spPr>
        <p:txBody>
          <a:bodyPr>
            <a:normAutofit fontScale="90000"/>
          </a:bodyPr>
          <a:lstStyle/>
          <a:p>
            <a:br>
              <a:rPr lang="en-US" dirty="0"/>
            </a:br>
            <a:endParaRPr lang="en-US" dirty="0"/>
          </a:p>
        </p:txBody>
      </p:sp>
      <p:sp>
        <p:nvSpPr>
          <p:cNvPr id="9" name="Text Placeholder 8"/>
          <p:cNvSpPr>
            <a:spLocks noGrp="1"/>
          </p:cNvSpPr>
          <p:nvPr>
            <p:ph type="body" sz="quarter" idx="4294967295"/>
          </p:nvPr>
        </p:nvSpPr>
        <p:spPr>
          <a:xfrm>
            <a:off x="4191000" y="5715000"/>
            <a:ext cx="6477000" cy="762000"/>
          </a:xfrm>
        </p:spPr>
        <p:txBody>
          <a:bodyPr/>
          <a:lstStyle/>
          <a:p>
            <a:pPr marL="0" indent="0">
              <a:buNone/>
            </a:pPr>
            <a:r>
              <a:rPr lang="en-US" dirty="0"/>
              <a:t>.</a:t>
            </a:r>
          </a:p>
        </p:txBody>
      </p:sp>
      <p:pic>
        <p:nvPicPr>
          <p:cNvPr id="6" name="Picture Placeholder 5"/>
          <p:cNvPicPr>
            <a:picLocks noGrp="1" noChangeAspect="1"/>
          </p:cNvPicPr>
          <p:nvPr>
            <p:ph type="pic" sz="quarter" idx="4294967295"/>
          </p:nvPr>
        </p:nvPicPr>
        <p:blipFill>
          <a:blip r:embed="rId5"/>
          <a:srcRect t="26086" b="26086"/>
          <a:stretch>
            <a:fillRect/>
          </a:stretch>
        </p:blipFill>
        <p:spPr>
          <a:xfrm>
            <a:off x="1524000" y="1905000"/>
            <a:ext cx="8686800" cy="3886200"/>
          </a:xfrm>
        </p:spPr>
      </p:pic>
      <p:pic>
        <p:nvPicPr>
          <p:cNvPr id="3" name="Peter Walsh Slide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84542" y="152401"/>
            <a:ext cx="487363" cy="487363"/>
          </a:xfrm>
          <a:prstGeom prst="rect">
            <a:avLst/>
          </a:prstGeom>
        </p:spPr>
      </p:pic>
      <p:pic>
        <p:nvPicPr>
          <p:cNvPr id="7" name="Picture 6"/>
          <p:cNvPicPr>
            <a:picLocks noChangeAspect="1"/>
          </p:cNvPicPr>
          <p:nvPr/>
        </p:nvPicPr>
        <p:blipFill>
          <a:blip r:embed="rId7"/>
          <a:stretch>
            <a:fillRect/>
          </a:stretch>
        </p:blipFill>
        <p:spPr>
          <a:xfrm>
            <a:off x="1703319" y="838200"/>
            <a:ext cx="8953500" cy="914400"/>
          </a:xfrm>
          <a:prstGeom prst="rect">
            <a:avLst/>
          </a:prstGeom>
        </p:spPr>
      </p:pic>
    </p:spTree>
    <p:extLst>
      <p:ext uri="{BB962C8B-B14F-4D97-AF65-F5344CB8AC3E}">
        <p14:creationId xmlns:p14="http://schemas.microsoft.com/office/powerpoint/2010/main" val="3877818906"/>
      </p:ext>
    </p:extLst>
  </p:cSld>
  <p:clrMapOvr>
    <a:masterClrMapping/>
  </p:clrMapOvr>
  <mc:AlternateContent xmlns:mc="http://schemas.openxmlformats.org/markup-compatibility/2006" xmlns:p14="http://schemas.microsoft.com/office/powerpoint/2010/main">
    <mc:Choice Requires="p14">
      <p:transition spd="med" p14:dur="700" advTm="86000">
        <p:fade/>
      </p:transition>
    </mc:Choice>
    <mc:Fallback xmlns="">
      <p:transition spd="med" advTm="8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849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3895" y="0"/>
            <a:ext cx="11549576" cy="6834530"/>
          </a:xfrm>
          <a:prstGeom prst="rect">
            <a:avLst/>
          </a:prstGeom>
        </p:spPr>
      </p:pic>
    </p:spTree>
    <p:extLst>
      <p:ext uri="{BB962C8B-B14F-4D97-AF65-F5344CB8AC3E}">
        <p14:creationId xmlns:p14="http://schemas.microsoft.com/office/powerpoint/2010/main" val="228200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218" y="63501"/>
            <a:ext cx="11619914" cy="6726069"/>
          </a:xfrm>
          <a:prstGeom prst="rect">
            <a:avLst/>
          </a:prstGeom>
        </p:spPr>
      </p:pic>
    </p:spTree>
    <p:extLst>
      <p:ext uri="{BB962C8B-B14F-4D97-AF65-F5344CB8AC3E}">
        <p14:creationId xmlns:p14="http://schemas.microsoft.com/office/powerpoint/2010/main" val="1694278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7716A9-C4A2-47F9-9F8A-F9619182EAC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166" y="664699"/>
            <a:ext cx="11465169" cy="5943600"/>
          </a:xfrm>
          <a:prstGeom prst="rect">
            <a:avLst/>
          </a:prstGeom>
          <a:noFill/>
          <a:ln>
            <a:noFill/>
          </a:ln>
        </p:spPr>
      </p:pic>
    </p:spTree>
    <p:extLst>
      <p:ext uri="{BB962C8B-B14F-4D97-AF65-F5344CB8AC3E}">
        <p14:creationId xmlns:p14="http://schemas.microsoft.com/office/powerpoint/2010/main" val="1316338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latin typeface="Times New Roman" pitchFamily="18" charset="0"/>
                <a:cs typeface="Times New Roman" pitchFamily="18" charset="0"/>
              </a:rPr>
              <a:t>Possible Coverage</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(May include many other aspects)</a:t>
            </a:r>
          </a:p>
        </p:txBody>
      </p:sp>
      <p:sp>
        <p:nvSpPr>
          <p:cNvPr id="3" name="Content Placeholder 2"/>
          <p:cNvSpPr>
            <a:spLocks noGrp="1"/>
          </p:cNvSpPr>
          <p:nvPr>
            <p:ph idx="1"/>
          </p:nvPr>
        </p:nvSpPr>
        <p:spPr>
          <a:xfrm>
            <a:off x="152400" y="1600201"/>
            <a:ext cx="12039600" cy="4525963"/>
          </a:xfrm>
        </p:spPr>
        <p:txBody>
          <a:bodyPr>
            <a:normAutofit/>
          </a:bodyPr>
          <a:lstStyle/>
          <a:p>
            <a:r>
              <a:rPr lang="en-US" b="1" dirty="0">
                <a:latin typeface="Times New Roman" pitchFamily="18" charset="0"/>
                <a:cs typeface="Times New Roman" pitchFamily="18" charset="0"/>
              </a:rPr>
              <a:t>INTERFACES WITH RESPECT TO SEMICONDUCTOR</a:t>
            </a:r>
          </a:p>
          <a:p>
            <a:r>
              <a:rPr lang="en-US" b="1" dirty="0">
                <a:latin typeface="Times New Roman" pitchFamily="18" charset="0"/>
                <a:cs typeface="Times New Roman" pitchFamily="18" charset="0"/>
              </a:rPr>
              <a:t>PRINCIPLES OF PEC AND ITS RELEVANCE TO PHOTO CATALYSIS</a:t>
            </a:r>
          </a:p>
          <a:p>
            <a:r>
              <a:rPr lang="en-US" b="1" dirty="0">
                <a:latin typeface="Times New Roman" pitchFamily="18" charset="0"/>
                <a:cs typeface="Times New Roman" pitchFamily="18" charset="0"/>
              </a:rPr>
              <a:t>MATERIALS FOR PHOTOCATALYSIS</a:t>
            </a:r>
          </a:p>
          <a:p>
            <a:r>
              <a:rPr lang="en-US" b="1" dirty="0">
                <a:latin typeface="Times New Roman" pitchFamily="18" charset="0"/>
                <a:cs typeface="Times New Roman" pitchFamily="18" charset="0"/>
              </a:rPr>
              <a:t>POSSIBLE PHOTOCATALYTIC REACTIONS</a:t>
            </a:r>
          </a:p>
          <a:p>
            <a:r>
              <a:rPr lang="en-US" b="1" dirty="0">
                <a:latin typeface="Times New Roman" pitchFamily="18" charset="0"/>
                <a:cs typeface="Times New Roman" pitchFamily="18" charset="0"/>
              </a:rPr>
              <a:t>DSSC</a:t>
            </a:r>
          </a:p>
          <a:p>
            <a:r>
              <a:rPr lang="en-US" b="1" dirty="0">
                <a:latin typeface="Times New Roman" pitchFamily="18" charset="0"/>
                <a:cs typeface="Times New Roman" pitchFamily="18" charset="0"/>
              </a:rPr>
              <a:t>PHOTOSYNTHESIS AND RELATED AREAS</a:t>
            </a:r>
          </a:p>
        </p:txBody>
      </p:sp>
    </p:spTree>
    <p:extLst>
      <p:ext uri="{BB962C8B-B14F-4D97-AF65-F5344CB8AC3E}">
        <p14:creationId xmlns:p14="http://schemas.microsoft.com/office/powerpoint/2010/main" val="1258331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7963" y="25401"/>
            <a:ext cx="11549575" cy="6803963"/>
          </a:xfrm>
          <a:prstGeom prst="rect">
            <a:avLst/>
          </a:prstGeom>
        </p:spPr>
      </p:pic>
    </p:spTree>
    <p:extLst>
      <p:ext uri="{BB962C8B-B14F-4D97-AF65-F5344CB8AC3E}">
        <p14:creationId xmlns:p14="http://schemas.microsoft.com/office/powerpoint/2010/main" val="1712313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287" y="0"/>
            <a:ext cx="11676184" cy="6858000"/>
          </a:xfrm>
          <a:prstGeom prst="rect">
            <a:avLst/>
          </a:prstGeom>
        </p:spPr>
      </p:pic>
    </p:spTree>
    <p:extLst>
      <p:ext uri="{BB962C8B-B14F-4D97-AF65-F5344CB8AC3E}">
        <p14:creationId xmlns:p14="http://schemas.microsoft.com/office/powerpoint/2010/main" val="2283689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9151" y="1"/>
            <a:ext cx="11844997" cy="6851009"/>
          </a:xfrm>
          <a:prstGeom prst="rect">
            <a:avLst/>
          </a:prstGeom>
        </p:spPr>
      </p:pic>
    </p:spTree>
    <p:extLst>
      <p:ext uri="{BB962C8B-B14F-4D97-AF65-F5344CB8AC3E}">
        <p14:creationId xmlns:p14="http://schemas.microsoft.com/office/powerpoint/2010/main" val="1426515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8302" y="154746"/>
            <a:ext cx="11061895" cy="6851009"/>
          </a:xfrm>
          <a:prstGeom prst="rect">
            <a:avLst/>
          </a:prstGeom>
        </p:spPr>
      </p:pic>
    </p:spTree>
    <p:extLst>
      <p:ext uri="{BB962C8B-B14F-4D97-AF65-F5344CB8AC3E}">
        <p14:creationId xmlns:p14="http://schemas.microsoft.com/office/powerpoint/2010/main" val="3089926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3218" y="1"/>
            <a:ext cx="10414782" cy="6851009"/>
          </a:xfrm>
          <a:prstGeom prst="rect">
            <a:avLst/>
          </a:prstGeom>
        </p:spPr>
      </p:pic>
    </p:spTree>
    <p:extLst>
      <p:ext uri="{BB962C8B-B14F-4D97-AF65-F5344CB8AC3E}">
        <p14:creationId xmlns:p14="http://schemas.microsoft.com/office/powerpoint/2010/main" val="353440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80" y="14069"/>
            <a:ext cx="11788726" cy="6851009"/>
          </a:xfrm>
          <a:prstGeom prst="rect">
            <a:avLst/>
          </a:prstGeom>
        </p:spPr>
      </p:pic>
    </p:spTree>
    <p:extLst>
      <p:ext uri="{BB962C8B-B14F-4D97-AF65-F5344CB8AC3E}">
        <p14:creationId xmlns:p14="http://schemas.microsoft.com/office/powerpoint/2010/main" val="4154960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08ED38-2833-9E6B-57CC-5E92E8F1B1C2}"/>
              </a:ext>
            </a:extLst>
          </p:cNvPr>
          <p:cNvSpPr txBox="1"/>
          <p:nvPr/>
        </p:nvSpPr>
        <p:spPr>
          <a:xfrm>
            <a:off x="198783" y="1344519"/>
            <a:ext cx="11820939" cy="4168962"/>
          </a:xfrm>
          <a:prstGeom prst="rect">
            <a:avLst/>
          </a:prstGeom>
          <a:noFill/>
        </p:spPr>
        <p:txBody>
          <a:bodyPr wrap="square">
            <a:spAutoFit/>
          </a:bodyPr>
          <a:lstStyle/>
          <a:p>
            <a:pPr marL="0" marR="0" algn="ctr">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Definition of </a:t>
            </a:r>
            <a:r>
              <a:rPr lang="en-US" sz="3200" b="1" dirty="0">
                <a:latin typeface="Times New Roman" panose="02020603050405020304" pitchFamily="18" charset="0"/>
                <a:ea typeface="Calibri" panose="020F0502020204030204" pitchFamily="34" charset="0"/>
                <a:cs typeface="Times New Roman" panose="02020603050405020304" pitchFamily="18" charset="0"/>
              </a:rPr>
              <a:t>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hotocatalysis</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kern="0" dirty="0">
                <a:effectLst/>
                <a:latin typeface="Times New Roman" panose="02020603050405020304" pitchFamily="18" charset="0"/>
                <a:ea typeface="Calibri" panose="020F0502020204030204" pitchFamily="34" charset="0"/>
              </a:rPr>
              <a:t>Photo-catalysis is a term that combines the basic notion of a catalyst as a material that enhances the rate as a reaction approaches equilibrium without being consumed with the notion that the reaction is accelerated by photons, which of course are consumed. </a:t>
            </a:r>
            <a:r>
              <a:rPr lang="en-US" sz="3200" b="1" kern="0" dirty="0">
                <a:effectLst/>
                <a:latin typeface="Times New Roman" panose="02020603050405020304" pitchFamily="18" charset="0"/>
                <a:ea typeface="Calibri" panose="020F0502020204030204" pitchFamily="34" charset="0"/>
              </a:rPr>
              <a:t>Thus, it is a hybrid concept. </a:t>
            </a:r>
            <a:r>
              <a:rPr lang="en-US" sz="3200" kern="0" dirty="0">
                <a:effectLst/>
                <a:latin typeface="Times New Roman" panose="02020603050405020304" pitchFamily="18" charset="0"/>
                <a:ea typeface="Calibri" panose="020F0502020204030204" pitchFamily="34" charset="0"/>
              </a:rPr>
              <a:t>As with other areas of catalysis, it has its heterogeneous and its homogeneous dimensions with the former dominating the research literature</a:t>
            </a:r>
            <a:endParaRPr lang="en-US" sz="3200" dirty="0"/>
          </a:p>
        </p:txBody>
      </p:sp>
    </p:spTree>
    <p:extLst>
      <p:ext uri="{BB962C8B-B14F-4D97-AF65-F5344CB8AC3E}">
        <p14:creationId xmlns:p14="http://schemas.microsoft.com/office/powerpoint/2010/main" val="2625359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E97AB-4EC5-B645-FE84-9DC98E0D2FC2}"/>
              </a:ext>
            </a:extLst>
          </p:cNvPr>
          <p:cNvSpPr txBox="1"/>
          <p:nvPr/>
        </p:nvSpPr>
        <p:spPr>
          <a:xfrm>
            <a:off x="239150" y="2686819"/>
            <a:ext cx="11952849" cy="3785652"/>
          </a:xfrm>
          <a:prstGeom prst="rect">
            <a:avLst/>
          </a:prstGeom>
          <a:noFill/>
        </p:spPr>
        <p:txBody>
          <a:bodyPr wrap="square">
            <a:spAutoFit/>
          </a:bodyPr>
          <a:lstStyle/>
          <a:p>
            <a:r>
              <a:rPr lang="en-US" b="0" i="0" dirty="0">
                <a:solidFill>
                  <a:srgbClr val="111111"/>
                </a:solidFill>
                <a:effectLst/>
                <a:latin typeface="Arial" panose="020B0604020202020204" pitchFamily="34" charset="0"/>
              </a:rPr>
              <a:t> </a:t>
            </a:r>
            <a:r>
              <a:rPr lang="en-US" sz="4000" b="0" i="0" dirty="0">
                <a:solidFill>
                  <a:srgbClr val="111111"/>
                </a:solidFill>
                <a:effectLst/>
                <a:latin typeface="Arial" panose="020B0604020202020204" pitchFamily="34" charset="0"/>
              </a:rPr>
              <a:t>photocatalysis is</a:t>
            </a:r>
            <a:r>
              <a:rPr lang="en-US" sz="4000" b="1" i="0" dirty="0">
                <a:solidFill>
                  <a:srgbClr val="111111"/>
                </a:solidFill>
                <a:effectLst/>
                <a:latin typeface="Arial" panose="020B0604020202020204" pitchFamily="34" charset="0"/>
              </a:rPr>
              <a:t> the acceleration of a photoreaction in the presence of a photocatalyst, the excited state of which "repeatedly interacts with the reaction partners forming reaction intermediates and regenerates itself after each cycle of such interactions</a:t>
            </a:r>
            <a:endParaRPr lang="en-US" sz="4000" dirty="0"/>
          </a:p>
        </p:txBody>
      </p:sp>
    </p:spTree>
    <p:extLst>
      <p:ext uri="{BB962C8B-B14F-4D97-AF65-F5344CB8AC3E}">
        <p14:creationId xmlns:p14="http://schemas.microsoft.com/office/powerpoint/2010/main" val="42939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82860-4541-5EA8-9CA7-C9E0785D32A6}"/>
              </a:ext>
            </a:extLst>
          </p:cNvPr>
          <p:cNvSpPr txBox="1"/>
          <p:nvPr/>
        </p:nvSpPr>
        <p:spPr>
          <a:xfrm>
            <a:off x="379828" y="2409821"/>
            <a:ext cx="11812172" cy="3046988"/>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According to the definition of the International Union of Pure and Applied Chemistry (IUPAC): “photocatalysis act as a change in the rate of a chemical reaction or its initiation under the action of ultraviolet, visible, or infrared radiation in the presence of a substance-the photocatalyst-that absorbs light and is involved in the chemical transformation of the reaction partners.</a:t>
            </a:r>
          </a:p>
        </p:txBody>
      </p:sp>
    </p:spTree>
    <p:extLst>
      <p:ext uri="{BB962C8B-B14F-4D97-AF65-F5344CB8AC3E}">
        <p14:creationId xmlns:p14="http://schemas.microsoft.com/office/powerpoint/2010/main" val="2921604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EC04FF2-34FB-A8DA-0D84-9EB25E2CB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0" y="0"/>
            <a:ext cx="958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7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8A8E-487E-9E27-C6FD-55B40AEE5581}"/>
              </a:ext>
            </a:extLst>
          </p:cNvPr>
          <p:cNvSpPr>
            <a:spLocks noGrp="1"/>
          </p:cNvSpPr>
          <p:nvPr>
            <p:ph type="ctrTitle"/>
          </p:nvPr>
        </p:nvSpPr>
        <p:spPr>
          <a:xfrm>
            <a:off x="0" y="115197"/>
            <a:ext cx="12192000" cy="865463"/>
          </a:xfrm>
          <a:blipFill>
            <a:blip r:embed="rId2"/>
            <a:tile tx="0" ty="0" sx="100000" sy="100000" flip="none" algn="tl"/>
          </a:blipFill>
          <a:ln>
            <a:solidFill>
              <a:schemeClr val="accent1"/>
            </a:solidFill>
          </a:ln>
          <a:effectLst>
            <a:glow rad="63500">
              <a:schemeClr val="accent2">
                <a:satMod val="175000"/>
                <a:alpha val="40000"/>
              </a:schemeClr>
            </a:glow>
          </a:effectLst>
        </p:spPr>
        <p:txBody>
          <a:bodyPr>
            <a:normAutofit fontScale="90000"/>
          </a:bodyPr>
          <a:lstStyle/>
          <a:p>
            <a:r>
              <a:rPr lang="en-US" dirty="0">
                <a:solidFill>
                  <a:srgbClr val="FF0000"/>
                </a:solidFill>
                <a:latin typeface="Times New Roman" panose="02020603050405020304" pitchFamily="18" charset="0"/>
                <a:cs typeface="Times New Roman" panose="02020603050405020304" pitchFamily="18" charset="0"/>
              </a:rPr>
              <a:t>CA-6120 Photocatalysis</a:t>
            </a:r>
          </a:p>
        </p:txBody>
      </p:sp>
      <p:sp>
        <p:nvSpPr>
          <p:cNvPr id="3" name="Subtitle 2">
            <a:extLst>
              <a:ext uri="{FF2B5EF4-FFF2-40B4-BE49-F238E27FC236}">
                <a16:creationId xmlns:a16="http://schemas.microsoft.com/office/drawing/2014/main" id="{EA6F6D6A-35F6-E3CA-1DE5-76704098CDF6}"/>
              </a:ext>
            </a:extLst>
          </p:cNvPr>
          <p:cNvSpPr>
            <a:spLocks noGrp="1"/>
          </p:cNvSpPr>
          <p:nvPr>
            <p:ph type="subTitle" idx="1"/>
          </p:nvPr>
        </p:nvSpPr>
        <p:spPr>
          <a:xfrm>
            <a:off x="0" y="1285460"/>
            <a:ext cx="12192000" cy="5364577"/>
          </a:xfrm>
          <a:blipFill>
            <a:blip r:embed="rId3"/>
            <a:tile tx="0" ty="0" sx="100000" sy="100000" flip="none" algn="tl"/>
          </a:blipFill>
        </p:spPr>
        <p:txBody>
          <a:bodyPr>
            <a:noAutofit/>
          </a:bodyPr>
          <a:lstStyle/>
          <a:p>
            <a:pPr algn="l"/>
            <a:r>
              <a:rPr lang="en-US" sz="3600" dirty="0">
                <a:latin typeface="Times New Roman" panose="02020603050405020304" pitchFamily="18" charset="0"/>
                <a:cs typeface="Times New Roman" panose="02020603050405020304" pitchFamily="18" charset="0"/>
              </a:rPr>
              <a:t>Principles of photocatalysis – History and Evolution – semiconductors - positions of VB and CB – Determination – Fermi level – </a:t>
            </a:r>
            <a:r>
              <a:rPr lang="en-US" sz="3600" dirty="0">
                <a:solidFill>
                  <a:srgbClr val="00B0F0"/>
                </a:solidFill>
                <a:latin typeface="Times New Roman" panose="02020603050405020304" pitchFamily="18" charset="0"/>
                <a:cs typeface="Times New Roman" panose="02020603050405020304" pitchFamily="18" charset="0"/>
              </a:rPr>
              <a:t>Material selection</a:t>
            </a:r>
            <a:r>
              <a:rPr lang="en-US" sz="3600" dirty="0">
                <a:latin typeface="Times New Roman" panose="02020603050405020304" pitchFamily="18" charset="0"/>
                <a:cs typeface="Times New Roman" panose="02020603050405020304" pitchFamily="18" charset="0"/>
              </a:rPr>
              <a:t> – principles and procedures – Various configurations of photocatalytic materials – Modification  of semiconductors – Typical photocatalytic reactions like water decomposition, carbon dioxide and dinitrogen reduction – decontamination and pollutants removal – solar cells – </a:t>
            </a:r>
          </a:p>
          <a:p>
            <a:pPr algn="l"/>
            <a:r>
              <a:rPr lang="en-US" sz="3600" dirty="0">
                <a:solidFill>
                  <a:srgbClr val="FF0000"/>
                </a:solidFill>
                <a:latin typeface="Times New Roman" panose="02020603050405020304" pitchFamily="18" charset="0"/>
                <a:cs typeface="Times New Roman" panose="02020603050405020304" pitchFamily="18" charset="0"/>
              </a:rPr>
              <a:t>Photosynthesis and photocatalysis</a:t>
            </a:r>
            <a:r>
              <a:rPr lang="en-US" sz="3600" dirty="0">
                <a:latin typeface="Times New Roman" panose="02020603050405020304" pitchFamily="18" charset="0"/>
                <a:cs typeface="Times New Roman" panose="02020603050405020304" pitchFamily="18" charset="0"/>
              </a:rPr>
              <a:t> </a:t>
            </a:r>
          </a:p>
          <a:p>
            <a:pPr algn="l"/>
            <a:r>
              <a:rPr lang="en-US" sz="3600" dirty="0">
                <a:latin typeface="Times New Roman" panose="02020603050405020304" pitchFamily="18" charset="0"/>
                <a:cs typeface="Times New Roman" panose="02020603050405020304" pitchFamily="18" charset="0"/>
              </a:rPr>
              <a:t>Perspectives</a:t>
            </a:r>
          </a:p>
        </p:txBody>
      </p:sp>
    </p:spTree>
    <p:extLst>
      <p:ext uri="{BB962C8B-B14F-4D97-AF65-F5344CB8AC3E}">
        <p14:creationId xmlns:p14="http://schemas.microsoft.com/office/powerpoint/2010/main" val="669528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657AB75-76D6-D508-100D-FEF4D83E1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029" y="0"/>
            <a:ext cx="9588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71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10F52E5-04E3-DC53-80AB-65B6DC729E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233"/>
            <a:ext cx="12192000" cy="5199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D875BB-56AB-7079-18A1-49B30D3A7AB4}"/>
              </a:ext>
            </a:extLst>
          </p:cNvPr>
          <p:cNvSpPr txBox="1"/>
          <p:nvPr/>
        </p:nvSpPr>
        <p:spPr>
          <a:xfrm>
            <a:off x="242666" y="5934670"/>
            <a:ext cx="11949333" cy="830997"/>
          </a:xfrm>
          <a:prstGeom prst="rect">
            <a:avLst/>
          </a:prstGeom>
          <a:noFill/>
        </p:spPr>
        <p:txBody>
          <a:bodyPr wrap="square">
            <a:spAutoFit/>
          </a:bodyPr>
          <a:lstStyle/>
          <a:p>
            <a:r>
              <a:rPr lang="en-US" b="0" i="0" dirty="0">
                <a:solidFill>
                  <a:srgbClr val="2E2E2E"/>
                </a:solidFill>
                <a:effectLst/>
                <a:latin typeface="ElsevierGulliver"/>
              </a:rPr>
              <a:t> 2. </a:t>
            </a:r>
            <a:r>
              <a:rPr lang="en-US" sz="2400" b="0" i="0" dirty="0">
                <a:solidFill>
                  <a:srgbClr val="2E2E2E"/>
                </a:solidFill>
                <a:effectLst/>
                <a:latin typeface="Times New Roman" panose="02020603050405020304" pitchFamily="18" charset="0"/>
                <a:cs typeface="Times New Roman" panose="02020603050405020304" pitchFamily="18" charset="0"/>
              </a:rPr>
              <a:t>(</a:t>
            </a:r>
            <a:r>
              <a:rPr lang="en-US" sz="2400" b="1" i="0" dirty="0">
                <a:solidFill>
                  <a:srgbClr val="2E2E2E"/>
                </a:solidFill>
                <a:effectLst/>
                <a:latin typeface="Times New Roman" panose="02020603050405020304" pitchFamily="18" charset="0"/>
                <a:cs typeface="Times New Roman" panose="02020603050405020304" pitchFamily="18" charset="0"/>
              </a:rPr>
              <a:t>a</a:t>
            </a:r>
            <a:r>
              <a:rPr lang="en-US" sz="2400" b="0" i="0" dirty="0">
                <a:solidFill>
                  <a:srgbClr val="2E2E2E"/>
                </a:solidFill>
                <a:effectLst/>
                <a:latin typeface="Times New Roman" panose="02020603050405020304" pitchFamily="18" charset="0"/>
                <a:cs typeface="Times New Roman" panose="02020603050405020304" pitchFamily="18" charset="0"/>
              </a:rPr>
              <a:t>) Scheme of electrocatalytic water splitting process. (</a:t>
            </a:r>
            <a:r>
              <a:rPr lang="en-US" sz="2400" b="1" i="0" dirty="0">
                <a:solidFill>
                  <a:srgbClr val="2E2E2E"/>
                </a:solidFill>
                <a:effectLst/>
                <a:latin typeface="Times New Roman" panose="02020603050405020304" pitchFamily="18" charset="0"/>
                <a:cs typeface="Times New Roman" panose="02020603050405020304" pitchFamily="18" charset="0"/>
              </a:rPr>
              <a:t>b</a:t>
            </a:r>
            <a:r>
              <a:rPr lang="en-US" sz="2400" b="0" i="0" dirty="0">
                <a:solidFill>
                  <a:srgbClr val="2E2E2E"/>
                </a:solidFill>
                <a:effectLst/>
                <a:latin typeface="Times New Roman" panose="02020603050405020304" pitchFamily="18" charset="0"/>
                <a:cs typeface="Times New Roman" panose="02020603050405020304" pitchFamily="18" charset="0"/>
              </a:rPr>
              <a:t>) Gibbs free energy change when the </a:t>
            </a:r>
            <a:r>
              <a:rPr lang="en-US" sz="2400" b="0" i="0" dirty="0">
                <a:solidFill>
                  <a:srgbClr val="2E2E2E"/>
                </a:solidFill>
                <a:effectLst/>
                <a:latin typeface="Times New Roman" panose="02020603050405020304" pitchFamily="18" charset="0"/>
                <a:cs typeface="Times New Roman" panose="02020603050405020304" pitchFamily="18" charset="0"/>
                <a:hlinkClick r:id="rId3" tooltip="Learn more about electrochemical potential from ScienceDirect's AI-generated Topic Pages"/>
              </a:rPr>
              <a:t>electrochemical potential</a:t>
            </a:r>
            <a:r>
              <a:rPr lang="en-US" sz="2400" b="0" i="0" dirty="0">
                <a:solidFill>
                  <a:srgbClr val="2E2E2E"/>
                </a:solidFill>
                <a:effectLst/>
                <a:latin typeface="Times New Roman" panose="02020603050405020304" pitchFamily="18" charset="0"/>
                <a:cs typeface="Times New Roman" panose="02020603050405020304" pitchFamily="18" charset="0"/>
              </a:rPr>
              <a:t> is considered</a:t>
            </a:r>
            <a:r>
              <a:rPr lang="en-US" b="0" i="0" dirty="0">
                <a:solidFill>
                  <a:srgbClr val="2E2E2E"/>
                </a:solidFill>
                <a:effectLst/>
                <a:latin typeface="ElsevierGulliver"/>
              </a:rPr>
              <a:t>.</a:t>
            </a:r>
            <a:endParaRPr lang="en-US" dirty="0"/>
          </a:p>
        </p:txBody>
      </p:sp>
    </p:spTree>
    <p:extLst>
      <p:ext uri="{BB962C8B-B14F-4D97-AF65-F5344CB8AC3E}">
        <p14:creationId xmlns:p14="http://schemas.microsoft.com/office/powerpoint/2010/main" val="171737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E8AA7D-A49F-483F-C7EF-F58768835299}"/>
              </a:ext>
            </a:extLst>
          </p:cNvPr>
          <p:cNvSpPr txBox="1"/>
          <p:nvPr/>
        </p:nvSpPr>
        <p:spPr>
          <a:xfrm>
            <a:off x="267286" y="2132822"/>
            <a:ext cx="11732456" cy="2308324"/>
          </a:xfrm>
          <a:prstGeom prst="rect">
            <a:avLst/>
          </a:prstGeom>
          <a:noFill/>
        </p:spPr>
        <p:txBody>
          <a:bodyPr wrap="square">
            <a:spAutoFit/>
          </a:bodyPr>
          <a:lstStyle/>
          <a:p>
            <a:r>
              <a:rPr lang="en-US" sz="2400" b="0" i="0" dirty="0">
                <a:solidFill>
                  <a:srgbClr val="2E2E2E"/>
                </a:solidFill>
                <a:effectLst/>
                <a:latin typeface="Times New Roman" panose="02020603050405020304" pitchFamily="18" charset="0"/>
                <a:cs typeface="Times New Roman" panose="02020603050405020304" pitchFamily="18" charset="0"/>
              </a:rPr>
              <a:t>After introducing the light field, </a:t>
            </a:r>
            <a:r>
              <a:rPr lang="en-US" sz="2400" b="0" i="0">
                <a:solidFill>
                  <a:srgbClr val="2E2E2E"/>
                </a:solidFill>
                <a:effectLst/>
                <a:latin typeface="Times New Roman" panose="02020603050405020304" pitchFamily="18" charset="0"/>
                <a:cs typeface="Times New Roman" panose="02020603050405020304" pitchFamily="18" charset="0"/>
              </a:rPr>
              <a:t>the ΔG˜</a:t>
            </a:r>
            <a:r>
              <a:rPr lang="en-US" sz="2400" b="0" i="0" baseline="-25000" dirty="0">
                <a:solidFill>
                  <a:srgbClr val="2E2E2E"/>
                </a:solidFill>
                <a:effectLst/>
                <a:latin typeface="Times New Roman" panose="02020603050405020304" pitchFamily="18" charset="0"/>
                <a:cs typeface="Times New Roman" panose="02020603050405020304" pitchFamily="18" charset="0"/>
              </a:rPr>
              <a:t>0</a:t>
            </a:r>
            <a:r>
              <a:rPr lang="en-US" sz="2400" b="0" i="0">
                <a:solidFill>
                  <a:srgbClr val="2E2E2E"/>
                </a:solidFill>
                <a:effectLst/>
                <a:latin typeface="Times New Roman" panose="02020603050405020304" pitchFamily="18" charset="0"/>
                <a:cs typeface="Times New Roman" panose="02020603050405020304" pitchFamily="18" charset="0"/>
              </a:rPr>
              <a:t> </a:t>
            </a:r>
            <a:r>
              <a:rPr lang="en-US" sz="2400" b="0" i="0" dirty="0">
                <a:solidFill>
                  <a:srgbClr val="2E2E2E"/>
                </a:solidFill>
                <a:effectLst/>
                <a:latin typeface="Times New Roman" panose="02020603050405020304" pitchFamily="18" charset="0"/>
                <a:cs typeface="Times New Roman" panose="02020603050405020304" pitchFamily="18" charset="0"/>
              </a:rPr>
              <a:t>is altered into downhill by adding the photochemical potential of absorbed photons at the reactant side, and the photocatalytic process occurs. Similar to electrocatalytic water splitting, the photocatalyst does not change the reaction equilibrium. Therefore, by considering photons as the reactants, all light-induced catalytic processes can be generally defined as photocatalysis, regardless of the free energy change of chemical reactions.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136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F0962A-B0D1-B30A-F479-FAD82FD7F536}"/>
              </a:ext>
            </a:extLst>
          </p:cNvPr>
          <p:cNvSpPr txBox="1"/>
          <p:nvPr/>
        </p:nvSpPr>
        <p:spPr>
          <a:xfrm>
            <a:off x="295422" y="1301825"/>
            <a:ext cx="11704320" cy="4832092"/>
          </a:xfrm>
          <a:prstGeom prst="rect">
            <a:avLst/>
          </a:prstGeom>
          <a:noFill/>
        </p:spPr>
        <p:txBody>
          <a:bodyPr wrap="square">
            <a:spAutoFit/>
          </a:bodyPr>
          <a:lstStyle/>
          <a:p>
            <a:r>
              <a:rPr lang="en-US" sz="2800" b="0" i="0" dirty="0">
                <a:solidFill>
                  <a:srgbClr val="2E2E2E"/>
                </a:solidFill>
                <a:effectLst/>
                <a:latin typeface="Times New Roman" panose="02020603050405020304" pitchFamily="18" charset="0"/>
                <a:cs typeface="Times New Roman" panose="02020603050405020304" pitchFamily="18" charset="0"/>
              </a:rPr>
              <a:t>The controversies about photocatalysis and photosynthesis always focus on the thermodynamic spontaneity of the chemical reactions involved in the processes. Whereupon the observation and analysis of a whole process is limited. In this brief review, a renewed criterion of photochemical free energy is proposed by introducing the photochemical potential of absorbed photons. The so-called “photocatalytic” and “photosynthetic” processes are both spontaneous reactions in the corresponding physical fields. The classification method according to thermodynamic spontaneity of chemical reactions could be rectified under the new cognition. In this vision, the photocatalysts in photochemical systems act as the “mediator” between the reactants and photons (a special reactant) to accelerate the kinetics process, which is exactly what the catalysts does.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30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a:extLst>
              <a:ext uri="{FF2B5EF4-FFF2-40B4-BE49-F238E27FC236}">
                <a16:creationId xmlns:a16="http://schemas.microsoft.com/office/drawing/2014/main" id="{4EC5E2E4-4DD2-8127-F045-411986220260}"/>
              </a:ext>
            </a:extLst>
          </p:cNvPr>
          <p:cNvCxnSpPr>
            <a:cxnSpLocks/>
          </p:cNvCxnSpPr>
          <p:nvPr/>
        </p:nvCxnSpPr>
        <p:spPr>
          <a:xfrm>
            <a:off x="2332383" y="1298713"/>
            <a:ext cx="0" cy="41876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C504EF06-DD0D-7DAA-0178-D57D2FB9E7AD}"/>
              </a:ext>
            </a:extLst>
          </p:cNvPr>
          <p:cNvCxnSpPr>
            <a:cxnSpLocks/>
          </p:cNvCxnSpPr>
          <p:nvPr/>
        </p:nvCxnSpPr>
        <p:spPr>
          <a:xfrm flipV="1">
            <a:off x="2319130" y="5486400"/>
            <a:ext cx="7156174" cy="13252"/>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E442A59-17A3-7793-956E-4A8B3346CC2E}"/>
              </a:ext>
            </a:extLst>
          </p:cNvPr>
          <p:cNvSpPr/>
          <p:nvPr/>
        </p:nvSpPr>
        <p:spPr>
          <a:xfrm>
            <a:off x="3538330" y="3286539"/>
            <a:ext cx="1696276" cy="609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Reactants</a:t>
            </a:r>
          </a:p>
        </p:txBody>
      </p:sp>
      <p:sp>
        <p:nvSpPr>
          <p:cNvPr id="11" name="Rectangle 10">
            <a:extLst>
              <a:ext uri="{FF2B5EF4-FFF2-40B4-BE49-F238E27FC236}">
                <a16:creationId xmlns:a16="http://schemas.microsoft.com/office/drawing/2014/main" id="{0FC90EC4-22D0-020C-AC9D-2DA22741D3E4}"/>
              </a:ext>
            </a:extLst>
          </p:cNvPr>
          <p:cNvSpPr/>
          <p:nvPr/>
        </p:nvSpPr>
        <p:spPr>
          <a:xfrm>
            <a:off x="7739270" y="2597426"/>
            <a:ext cx="1736022" cy="463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Products</a:t>
            </a:r>
          </a:p>
        </p:txBody>
      </p:sp>
      <p:sp>
        <p:nvSpPr>
          <p:cNvPr id="13" name="Rectangle 12">
            <a:extLst>
              <a:ext uri="{FF2B5EF4-FFF2-40B4-BE49-F238E27FC236}">
                <a16:creationId xmlns:a16="http://schemas.microsoft.com/office/drawing/2014/main" id="{64DF41F7-3B3D-EEEF-8978-0BEB580E97F3}"/>
              </a:ext>
            </a:extLst>
          </p:cNvPr>
          <p:cNvSpPr/>
          <p:nvPr/>
        </p:nvSpPr>
        <p:spPr>
          <a:xfrm>
            <a:off x="7739270" y="4187687"/>
            <a:ext cx="1736021" cy="4638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Products</a:t>
            </a:r>
          </a:p>
        </p:txBody>
      </p:sp>
      <p:sp>
        <p:nvSpPr>
          <p:cNvPr id="15" name="TextBox 14">
            <a:extLst>
              <a:ext uri="{FF2B5EF4-FFF2-40B4-BE49-F238E27FC236}">
                <a16:creationId xmlns:a16="http://schemas.microsoft.com/office/drawing/2014/main" id="{995896A1-EAD7-2471-4596-F44D86982320}"/>
              </a:ext>
            </a:extLst>
          </p:cNvPr>
          <p:cNvSpPr txBox="1"/>
          <p:nvPr/>
        </p:nvSpPr>
        <p:spPr>
          <a:xfrm>
            <a:off x="8136835" y="3836504"/>
            <a:ext cx="6096000"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&lt; 0</a:t>
            </a:r>
            <a:endParaRPr lang="en-US" dirty="0"/>
          </a:p>
        </p:txBody>
      </p:sp>
      <p:sp>
        <p:nvSpPr>
          <p:cNvPr id="17" name="TextBox 16">
            <a:extLst>
              <a:ext uri="{FF2B5EF4-FFF2-40B4-BE49-F238E27FC236}">
                <a16:creationId xmlns:a16="http://schemas.microsoft.com/office/drawing/2014/main" id="{53501F50-0DA7-7DB8-ADAE-479A65B096FC}"/>
              </a:ext>
            </a:extLst>
          </p:cNvPr>
          <p:cNvSpPr txBox="1"/>
          <p:nvPr/>
        </p:nvSpPr>
        <p:spPr>
          <a:xfrm>
            <a:off x="8150483" y="2228094"/>
            <a:ext cx="7116416"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&gt; 0</a:t>
            </a:r>
            <a:endParaRPr lang="en-US" dirty="0"/>
          </a:p>
        </p:txBody>
      </p:sp>
      <p:sp>
        <p:nvSpPr>
          <p:cNvPr id="18" name="Rectangle 17">
            <a:extLst>
              <a:ext uri="{FF2B5EF4-FFF2-40B4-BE49-F238E27FC236}">
                <a16:creationId xmlns:a16="http://schemas.microsoft.com/office/drawing/2014/main" id="{5841AF57-63D8-3201-F457-A17B6BC8C8D7}"/>
              </a:ext>
            </a:extLst>
          </p:cNvPr>
          <p:cNvSpPr/>
          <p:nvPr/>
        </p:nvSpPr>
        <p:spPr>
          <a:xfrm>
            <a:off x="5377218" y="5520716"/>
            <a:ext cx="3098042" cy="3562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Reaction coordinate</a:t>
            </a:r>
          </a:p>
        </p:txBody>
      </p:sp>
      <p:sp>
        <p:nvSpPr>
          <p:cNvPr id="19" name="Rectangle 18">
            <a:extLst>
              <a:ext uri="{FF2B5EF4-FFF2-40B4-BE49-F238E27FC236}">
                <a16:creationId xmlns:a16="http://schemas.microsoft.com/office/drawing/2014/main" id="{2202C806-43A2-1BD3-C911-E97963E89BDC}"/>
              </a:ext>
            </a:extLst>
          </p:cNvPr>
          <p:cNvSpPr/>
          <p:nvPr/>
        </p:nvSpPr>
        <p:spPr>
          <a:xfrm>
            <a:off x="395785" y="3001618"/>
            <a:ext cx="1815150" cy="7105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Free Energy G</a:t>
            </a:r>
          </a:p>
        </p:txBody>
      </p:sp>
      <p:cxnSp>
        <p:nvCxnSpPr>
          <p:cNvPr id="4" name="Straight Connector 3">
            <a:extLst>
              <a:ext uri="{FF2B5EF4-FFF2-40B4-BE49-F238E27FC236}">
                <a16:creationId xmlns:a16="http://schemas.microsoft.com/office/drawing/2014/main" id="{12773C34-FD84-C8DD-35F6-B71FC2FD07FE}"/>
              </a:ext>
            </a:extLst>
          </p:cNvPr>
          <p:cNvCxnSpPr/>
          <p:nvPr/>
        </p:nvCxnSpPr>
        <p:spPr>
          <a:xfrm>
            <a:off x="5800299" y="928048"/>
            <a:ext cx="9962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3E537F-8D26-17DA-FDE7-D03536AD3F78}"/>
              </a:ext>
            </a:extLst>
          </p:cNvPr>
          <p:cNvCxnSpPr/>
          <p:nvPr/>
        </p:nvCxnSpPr>
        <p:spPr>
          <a:xfrm flipV="1">
            <a:off x="4790364" y="996287"/>
            <a:ext cx="1487606" cy="2290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524843-0375-3076-05B9-C7FB60EB2A1C}"/>
              </a:ext>
            </a:extLst>
          </p:cNvPr>
          <p:cNvCxnSpPr/>
          <p:nvPr/>
        </p:nvCxnSpPr>
        <p:spPr>
          <a:xfrm>
            <a:off x="6455391" y="928048"/>
            <a:ext cx="1392072" cy="16693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61D2F1A-5064-68C6-88F6-10D3E2B66A62}"/>
              </a:ext>
            </a:extLst>
          </p:cNvPr>
          <p:cNvCxnSpPr/>
          <p:nvPr/>
        </p:nvCxnSpPr>
        <p:spPr>
          <a:xfrm>
            <a:off x="5800299" y="2866030"/>
            <a:ext cx="12419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9A0D19-E95A-6BCC-4325-80E8C4796D3D}"/>
              </a:ext>
            </a:extLst>
          </p:cNvPr>
          <p:cNvCxnSpPr/>
          <p:nvPr/>
        </p:nvCxnSpPr>
        <p:spPr>
          <a:xfrm flipV="1">
            <a:off x="5234606" y="2879678"/>
            <a:ext cx="861394" cy="406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07210B-9941-8DAB-FB8F-0259EE95BCE2}"/>
              </a:ext>
            </a:extLst>
          </p:cNvPr>
          <p:cNvCxnSpPr>
            <a:cxnSpLocks/>
          </p:cNvCxnSpPr>
          <p:nvPr/>
        </p:nvCxnSpPr>
        <p:spPr>
          <a:xfrm>
            <a:off x="6298442" y="2829339"/>
            <a:ext cx="1838393" cy="1358348"/>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ED4B12ED-10C7-A4C3-2047-2AF0CCCB2644}"/>
              </a:ext>
            </a:extLst>
          </p:cNvPr>
          <p:cNvSpPr/>
          <p:nvPr/>
        </p:nvSpPr>
        <p:spPr>
          <a:xfrm>
            <a:off x="5534167" y="318448"/>
            <a:ext cx="2019869" cy="5084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t>Photosynthesis</a:t>
            </a:r>
          </a:p>
        </p:txBody>
      </p:sp>
      <p:sp>
        <p:nvSpPr>
          <p:cNvPr id="24" name="Rectangle 23">
            <a:extLst>
              <a:ext uri="{FF2B5EF4-FFF2-40B4-BE49-F238E27FC236}">
                <a16:creationId xmlns:a16="http://schemas.microsoft.com/office/drawing/2014/main" id="{E0DB1788-EC6A-7DE2-DDBE-F335FC4493AF}"/>
              </a:ext>
            </a:extLst>
          </p:cNvPr>
          <p:cNvSpPr/>
          <p:nvPr/>
        </p:nvSpPr>
        <p:spPr>
          <a:xfrm>
            <a:off x="5651556" y="2208613"/>
            <a:ext cx="1636347" cy="388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Photocatalysis</a:t>
            </a:r>
          </a:p>
        </p:txBody>
      </p:sp>
      <p:sp>
        <p:nvSpPr>
          <p:cNvPr id="26" name="TextBox 25">
            <a:extLst>
              <a:ext uri="{FF2B5EF4-FFF2-40B4-BE49-F238E27FC236}">
                <a16:creationId xmlns:a16="http://schemas.microsoft.com/office/drawing/2014/main" id="{DC03875F-E887-3983-75F3-05FBD2F16F50}"/>
              </a:ext>
            </a:extLst>
          </p:cNvPr>
          <p:cNvSpPr txBox="1"/>
          <p:nvPr/>
        </p:nvSpPr>
        <p:spPr>
          <a:xfrm>
            <a:off x="287740" y="5837583"/>
            <a:ext cx="11980459" cy="1015663"/>
          </a:xfrm>
          <a:prstGeom prst="rect">
            <a:avLst/>
          </a:prstGeom>
          <a:noFill/>
        </p:spPr>
        <p:txBody>
          <a:bodyPr wrap="square">
            <a:spAutoFit/>
          </a:bodyPr>
          <a:lstStyle/>
          <a:p>
            <a:pPr algn="l"/>
            <a:r>
              <a:rPr lang="en-US" sz="2000" dirty="0">
                <a:latin typeface="Times New Roman" panose="02020603050405020304" pitchFamily="18" charset="0"/>
                <a:cs typeface="Times New Roman" panose="02020603050405020304" pitchFamily="18" charset="0"/>
              </a:rPr>
              <a:t>Fig 1.1. A</a:t>
            </a:r>
            <a:r>
              <a:rPr lang="en-US" sz="2000" b="0" i="0" u="none" strike="noStrike" baseline="0" dirty="0">
                <a:latin typeface="Times New Roman" panose="02020603050405020304" pitchFamily="18" charset="0"/>
                <a:cs typeface="Times New Roman" panose="02020603050405020304" pitchFamily="18" charset="0"/>
              </a:rPr>
              <a:t> photochemical process with reaction DG &gt; 0 (uphill   is attributed to photosynthesis, </a:t>
            </a:r>
            <a:r>
              <a:rPr lang="en-US" sz="2000" b="0" i="0" u="none" strike="noStrike" baseline="0" dirty="0" err="1">
                <a:latin typeface="Times New Roman" panose="02020603050405020304" pitchFamily="18" charset="0"/>
                <a:cs typeface="Times New Roman" panose="02020603050405020304" pitchFamily="18" charset="0"/>
              </a:rPr>
              <a:t>ilike</a:t>
            </a:r>
            <a:r>
              <a:rPr lang="en-US" sz="2000" b="0" i="0" u="none" strike="noStrike" baseline="0" dirty="0">
                <a:latin typeface="Times New Roman" panose="02020603050405020304" pitchFamily="18" charset="0"/>
                <a:cs typeface="Times New Roman" panose="02020603050405020304" pitchFamily="18" charset="0"/>
              </a:rPr>
              <a:t> water photolysis, CO2 reduction, and the natural photosynthesis while the process with reaction DG &lt; 0 (downhill) is actually the photocatalysis, </a:t>
            </a:r>
            <a:r>
              <a:rPr lang="en-US" sz="2000" dirty="0">
                <a:latin typeface="Times New Roman" panose="02020603050405020304" pitchFamily="18" charset="0"/>
                <a:cs typeface="Times New Roman" panose="02020603050405020304" pitchFamily="18" charset="0"/>
              </a:rPr>
              <a:t>like</a:t>
            </a:r>
            <a:r>
              <a:rPr lang="en-US" sz="2000" b="0" i="0" u="none" strike="noStrike" baseline="0" dirty="0">
                <a:latin typeface="Times New Roman" panose="02020603050405020304" pitchFamily="18" charset="0"/>
                <a:cs typeface="Times New Roman" panose="02020603050405020304" pitchFamily="18" charset="0"/>
              </a:rPr>
              <a:t> hydrogen evolution reaction with sacrificial reagents</a:t>
            </a:r>
            <a:r>
              <a:rPr lang="en-US" sz="1800" b="0" i="0" u="none" strike="noStrike" baseline="0" dirty="0">
                <a:latin typeface="AdvPSED1122"/>
              </a:rPr>
              <a:t>.</a:t>
            </a:r>
            <a:endParaRPr lang="en-US" dirty="0"/>
          </a:p>
        </p:txBody>
      </p:sp>
      <p:sp>
        <p:nvSpPr>
          <p:cNvPr id="28" name="Oval 27">
            <a:extLst>
              <a:ext uri="{FF2B5EF4-FFF2-40B4-BE49-F238E27FC236}">
                <a16:creationId xmlns:a16="http://schemas.microsoft.com/office/drawing/2014/main" id="{A20942BC-1049-5EEF-288C-06E7E24713B5}"/>
              </a:ext>
            </a:extLst>
          </p:cNvPr>
          <p:cNvSpPr/>
          <p:nvPr/>
        </p:nvSpPr>
        <p:spPr>
          <a:xfrm flipH="1" flipV="1">
            <a:off x="6154087" y="2780918"/>
            <a:ext cx="204548" cy="5352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09006AE-9BD3-B1AA-C83E-A71BB4EB7A4B}"/>
              </a:ext>
            </a:extLst>
          </p:cNvPr>
          <p:cNvSpPr/>
          <p:nvPr/>
        </p:nvSpPr>
        <p:spPr>
          <a:xfrm>
            <a:off x="6227844" y="826924"/>
            <a:ext cx="301304" cy="1693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480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21FB23C-8A8C-ACAD-FC08-472680DE4491}"/>
              </a:ext>
            </a:extLst>
          </p:cNvPr>
          <p:cNvCxnSpPr/>
          <p:nvPr/>
        </p:nvCxnSpPr>
        <p:spPr>
          <a:xfrm>
            <a:off x="2101755" y="1651379"/>
            <a:ext cx="0" cy="3889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7645ADB-5077-0BA5-0AB7-1100E801C024}"/>
              </a:ext>
            </a:extLst>
          </p:cNvPr>
          <p:cNvCxnSpPr>
            <a:cxnSpLocks/>
          </p:cNvCxnSpPr>
          <p:nvPr/>
        </p:nvCxnSpPr>
        <p:spPr>
          <a:xfrm>
            <a:off x="2101755" y="5540991"/>
            <a:ext cx="771098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89EF2B7-0287-DB98-B5DD-05273B99FCF2}"/>
              </a:ext>
            </a:extLst>
          </p:cNvPr>
          <p:cNvSpPr/>
          <p:nvPr/>
        </p:nvSpPr>
        <p:spPr>
          <a:xfrm>
            <a:off x="3330054" y="4394579"/>
            <a:ext cx="1364772" cy="382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Reactants</a:t>
            </a:r>
          </a:p>
        </p:txBody>
      </p:sp>
      <p:sp>
        <p:nvSpPr>
          <p:cNvPr id="8" name="Rectangle 7">
            <a:extLst>
              <a:ext uri="{FF2B5EF4-FFF2-40B4-BE49-F238E27FC236}">
                <a16:creationId xmlns:a16="http://schemas.microsoft.com/office/drawing/2014/main" id="{561238F4-D833-53C1-56D0-F0830A2A393B}"/>
              </a:ext>
            </a:extLst>
          </p:cNvPr>
          <p:cNvSpPr/>
          <p:nvPr/>
        </p:nvSpPr>
        <p:spPr>
          <a:xfrm>
            <a:off x="3330054" y="1897039"/>
            <a:ext cx="1364771" cy="382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Reactants</a:t>
            </a:r>
          </a:p>
        </p:txBody>
      </p:sp>
      <p:sp>
        <p:nvSpPr>
          <p:cNvPr id="12" name="TextBox 11">
            <a:extLst>
              <a:ext uri="{FF2B5EF4-FFF2-40B4-BE49-F238E27FC236}">
                <a16:creationId xmlns:a16="http://schemas.microsoft.com/office/drawing/2014/main" id="{E431B4A3-14E7-F545-51CE-FCA58BC7D8F9}"/>
              </a:ext>
            </a:extLst>
          </p:cNvPr>
          <p:cNvSpPr txBox="1"/>
          <p:nvPr/>
        </p:nvSpPr>
        <p:spPr>
          <a:xfrm>
            <a:off x="4694825" y="1909839"/>
            <a:ext cx="395790"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a:t>
            </a:r>
            <a:endParaRPr lang="en-US" dirty="0"/>
          </a:p>
        </p:txBody>
      </p:sp>
      <p:sp>
        <p:nvSpPr>
          <p:cNvPr id="14" name="TextBox 13">
            <a:extLst>
              <a:ext uri="{FF2B5EF4-FFF2-40B4-BE49-F238E27FC236}">
                <a16:creationId xmlns:a16="http://schemas.microsoft.com/office/drawing/2014/main" id="{CFB39D20-93BD-4EDE-7F9C-57253FD88195}"/>
              </a:ext>
            </a:extLst>
          </p:cNvPr>
          <p:cNvSpPr txBox="1"/>
          <p:nvPr/>
        </p:nvSpPr>
        <p:spPr>
          <a:xfrm>
            <a:off x="3456296" y="4776711"/>
            <a:ext cx="1238525"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(No Bias)</a:t>
            </a:r>
            <a:endParaRPr lang="en-US" dirty="0"/>
          </a:p>
        </p:txBody>
      </p:sp>
      <p:sp>
        <p:nvSpPr>
          <p:cNvPr id="16" name="TextBox 15">
            <a:extLst>
              <a:ext uri="{FF2B5EF4-FFF2-40B4-BE49-F238E27FC236}">
                <a16:creationId xmlns:a16="http://schemas.microsoft.com/office/drawing/2014/main" id="{01A4FE6D-9B2C-BE96-6FCC-ED46D6919559}"/>
              </a:ext>
            </a:extLst>
          </p:cNvPr>
          <p:cNvSpPr txBox="1"/>
          <p:nvPr/>
        </p:nvSpPr>
        <p:spPr>
          <a:xfrm>
            <a:off x="3049138" y="2394337"/>
            <a:ext cx="2300783"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(Under external Bias)</a:t>
            </a:r>
            <a:endParaRPr lang="en-US" dirty="0"/>
          </a:p>
        </p:txBody>
      </p:sp>
      <p:sp>
        <p:nvSpPr>
          <p:cNvPr id="17" name="Rectangle 16">
            <a:extLst>
              <a:ext uri="{FF2B5EF4-FFF2-40B4-BE49-F238E27FC236}">
                <a16:creationId xmlns:a16="http://schemas.microsoft.com/office/drawing/2014/main" id="{A2B863A0-C5FC-B467-9735-2FA0CB8C1C1D}"/>
              </a:ext>
            </a:extLst>
          </p:cNvPr>
          <p:cNvSpPr/>
          <p:nvPr/>
        </p:nvSpPr>
        <p:spPr>
          <a:xfrm>
            <a:off x="5090615" y="1909839"/>
            <a:ext cx="1005383" cy="3821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ZFV</a:t>
            </a:r>
          </a:p>
        </p:txBody>
      </p:sp>
      <p:sp>
        <p:nvSpPr>
          <p:cNvPr id="18" name="Rectangle 17">
            <a:extLst>
              <a:ext uri="{FF2B5EF4-FFF2-40B4-BE49-F238E27FC236}">
                <a16:creationId xmlns:a16="http://schemas.microsoft.com/office/drawing/2014/main" id="{2EC4D418-2ACD-A72D-58B9-33C7E02A2269}"/>
              </a:ext>
            </a:extLst>
          </p:cNvPr>
          <p:cNvSpPr/>
          <p:nvPr/>
        </p:nvSpPr>
        <p:spPr>
          <a:xfrm>
            <a:off x="7929349" y="2878835"/>
            <a:ext cx="1787857" cy="5501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Products</a:t>
            </a:r>
          </a:p>
        </p:txBody>
      </p:sp>
      <p:cxnSp>
        <p:nvCxnSpPr>
          <p:cNvPr id="20" name="Straight Connector 19">
            <a:extLst>
              <a:ext uri="{FF2B5EF4-FFF2-40B4-BE49-F238E27FC236}">
                <a16:creationId xmlns:a16="http://schemas.microsoft.com/office/drawing/2014/main" id="{68A3B5F5-5730-FD87-DE41-0F04D81093A5}"/>
              </a:ext>
            </a:extLst>
          </p:cNvPr>
          <p:cNvCxnSpPr>
            <a:stCxn id="7" idx="3"/>
          </p:cNvCxnSpPr>
          <p:nvPr/>
        </p:nvCxnSpPr>
        <p:spPr>
          <a:xfrm flipV="1">
            <a:off x="4694826" y="3428999"/>
            <a:ext cx="3234523" cy="11566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8192B87-152C-C3F7-D728-55848BBC8DCD}"/>
              </a:ext>
            </a:extLst>
          </p:cNvPr>
          <p:cNvSpPr txBox="1"/>
          <p:nvPr/>
        </p:nvSpPr>
        <p:spPr>
          <a:xfrm>
            <a:off x="6095998" y="3822656"/>
            <a:ext cx="632348"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X</a:t>
            </a:r>
            <a:endParaRPr lang="en-US" dirty="0"/>
          </a:p>
        </p:txBody>
      </p:sp>
      <p:cxnSp>
        <p:nvCxnSpPr>
          <p:cNvPr id="24" name="Straight Connector 23">
            <a:extLst>
              <a:ext uri="{FF2B5EF4-FFF2-40B4-BE49-F238E27FC236}">
                <a16:creationId xmlns:a16="http://schemas.microsoft.com/office/drawing/2014/main" id="{22C3636D-D5CA-75BC-F5A1-9B11AE0FA47A}"/>
              </a:ext>
            </a:extLst>
          </p:cNvPr>
          <p:cNvCxnSpPr/>
          <p:nvPr/>
        </p:nvCxnSpPr>
        <p:spPr>
          <a:xfrm>
            <a:off x="6095998" y="2279171"/>
            <a:ext cx="1833351" cy="59966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7E9F2CF-CDCF-8CFD-D96A-DE141EB0EB0C}"/>
              </a:ext>
            </a:extLst>
          </p:cNvPr>
          <p:cNvSpPr txBox="1"/>
          <p:nvPr/>
        </p:nvSpPr>
        <p:spPr>
          <a:xfrm>
            <a:off x="7929349" y="2419087"/>
            <a:ext cx="6093724"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&lt; 0</a:t>
            </a:r>
            <a:endParaRPr lang="en-US" dirty="0"/>
          </a:p>
        </p:txBody>
      </p:sp>
      <p:sp>
        <p:nvSpPr>
          <p:cNvPr id="27" name="TextBox 26">
            <a:extLst>
              <a:ext uri="{FF2B5EF4-FFF2-40B4-BE49-F238E27FC236}">
                <a16:creationId xmlns:a16="http://schemas.microsoft.com/office/drawing/2014/main" id="{D563D464-4843-82A7-E7DD-1190C5391DE6}"/>
              </a:ext>
            </a:extLst>
          </p:cNvPr>
          <p:cNvSpPr txBox="1"/>
          <p:nvPr/>
        </p:nvSpPr>
        <p:spPr>
          <a:xfrm>
            <a:off x="7154197" y="3743765"/>
            <a:ext cx="975321"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&gt; 0</a:t>
            </a:r>
            <a:endParaRPr lang="en-US" dirty="0"/>
          </a:p>
        </p:txBody>
      </p:sp>
      <p:sp>
        <p:nvSpPr>
          <p:cNvPr id="28" name="Arrow: Up 27">
            <a:extLst>
              <a:ext uri="{FF2B5EF4-FFF2-40B4-BE49-F238E27FC236}">
                <a16:creationId xmlns:a16="http://schemas.microsoft.com/office/drawing/2014/main" id="{816CEBC4-0DF1-0DAF-0A32-EC2F2D7DF07B}"/>
              </a:ext>
            </a:extLst>
          </p:cNvPr>
          <p:cNvSpPr/>
          <p:nvPr/>
        </p:nvSpPr>
        <p:spPr>
          <a:xfrm>
            <a:off x="3916907" y="2788419"/>
            <a:ext cx="54570" cy="16061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DB64EFD-31DE-C715-D4D7-6841159BB1EB}"/>
              </a:ext>
            </a:extLst>
          </p:cNvPr>
          <p:cNvSpPr txBox="1"/>
          <p:nvPr/>
        </p:nvSpPr>
        <p:spPr>
          <a:xfrm>
            <a:off x="3224284" y="5719257"/>
            <a:ext cx="2562367"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Reaction Coordinate</a:t>
            </a:r>
            <a:endParaRPr lang="en-US" dirty="0"/>
          </a:p>
        </p:txBody>
      </p:sp>
      <p:sp>
        <p:nvSpPr>
          <p:cNvPr id="32" name="TextBox 31">
            <a:extLst>
              <a:ext uri="{FF2B5EF4-FFF2-40B4-BE49-F238E27FC236}">
                <a16:creationId xmlns:a16="http://schemas.microsoft.com/office/drawing/2014/main" id="{B5A3BD87-BD46-BA44-08C4-15CE429B14AF}"/>
              </a:ext>
            </a:extLst>
          </p:cNvPr>
          <p:cNvSpPr txBox="1"/>
          <p:nvPr/>
        </p:nvSpPr>
        <p:spPr>
          <a:xfrm>
            <a:off x="98949" y="3427708"/>
            <a:ext cx="1802636"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Free Energy G</a:t>
            </a:r>
            <a:endParaRPr lang="en-US" dirty="0"/>
          </a:p>
        </p:txBody>
      </p:sp>
    </p:spTree>
    <p:extLst>
      <p:ext uri="{BB962C8B-B14F-4D97-AF65-F5344CB8AC3E}">
        <p14:creationId xmlns:p14="http://schemas.microsoft.com/office/powerpoint/2010/main" val="1989592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21FB23C-8A8C-ACAD-FC08-472680DE4491}"/>
              </a:ext>
            </a:extLst>
          </p:cNvPr>
          <p:cNvCxnSpPr/>
          <p:nvPr/>
        </p:nvCxnSpPr>
        <p:spPr>
          <a:xfrm>
            <a:off x="2101755" y="1651379"/>
            <a:ext cx="0" cy="38896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7645ADB-5077-0BA5-0AB7-1100E801C024}"/>
              </a:ext>
            </a:extLst>
          </p:cNvPr>
          <p:cNvCxnSpPr>
            <a:cxnSpLocks/>
          </p:cNvCxnSpPr>
          <p:nvPr/>
        </p:nvCxnSpPr>
        <p:spPr>
          <a:xfrm>
            <a:off x="2101755" y="5540991"/>
            <a:ext cx="771098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89EF2B7-0287-DB98-B5DD-05273B99FCF2}"/>
              </a:ext>
            </a:extLst>
          </p:cNvPr>
          <p:cNvSpPr/>
          <p:nvPr/>
        </p:nvSpPr>
        <p:spPr>
          <a:xfrm>
            <a:off x="3330054" y="4394579"/>
            <a:ext cx="1364772" cy="382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Reactants</a:t>
            </a:r>
          </a:p>
        </p:txBody>
      </p:sp>
      <p:sp>
        <p:nvSpPr>
          <p:cNvPr id="8" name="Rectangle 7">
            <a:extLst>
              <a:ext uri="{FF2B5EF4-FFF2-40B4-BE49-F238E27FC236}">
                <a16:creationId xmlns:a16="http://schemas.microsoft.com/office/drawing/2014/main" id="{561238F4-D833-53C1-56D0-F0830A2A393B}"/>
              </a:ext>
            </a:extLst>
          </p:cNvPr>
          <p:cNvSpPr/>
          <p:nvPr/>
        </p:nvSpPr>
        <p:spPr>
          <a:xfrm>
            <a:off x="3330054" y="1897039"/>
            <a:ext cx="1364771" cy="3821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Reactants</a:t>
            </a:r>
          </a:p>
        </p:txBody>
      </p:sp>
      <p:sp>
        <p:nvSpPr>
          <p:cNvPr id="12" name="TextBox 11">
            <a:extLst>
              <a:ext uri="{FF2B5EF4-FFF2-40B4-BE49-F238E27FC236}">
                <a16:creationId xmlns:a16="http://schemas.microsoft.com/office/drawing/2014/main" id="{E431B4A3-14E7-F545-51CE-FCA58BC7D8F9}"/>
              </a:ext>
            </a:extLst>
          </p:cNvPr>
          <p:cNvSpPr txBox="1"/>
          <p:nvPr/>
        </p:nvSpPr>
        <p:spPr>
          <a:xfrm>
            <a:off x="4694825" y="1909839"/>
            <a:ext cx="395790"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a:t>
            </a:r>
            <a:endParaRPr lang="en-US" dirty="0"/>
          </a:p>
        </p:txBody>
      </p:sp>
      <p:sp>
        <p:nvSpPr>
          <p:cNvPr id="14" name="TextBox 13">
            <a:extLst>
              <a:ext uri="{FF2B5EF4-FFF2-40B4-BE49-F238E27FC236}">
                <a16:creationId xmlns:a16="http://schemas.microsoft.com/office/drawing/2014/main" id="{CFB39D20-93BD-4EDE-7F9C-57253FD88195}"/>
              </a:ext>
            </a:extLst>
          </p:cNvPr>
          <p:cNvSpPr txBox="1"/>
          <p:nvPr/>
        </p:nvSpPr>
        <p:spPr>
          <a:xfrm>
            <a:off x="3224284" y="4776711"/>
            <a:ext cx="1866331"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a:t>
            </a:r>
            <a:r>
              <a:rPr lang="en-US" b="1" dirty="0">
                <a:latin typeface="Times New Roman" panose="02020603050405020304" pitchFamily="18" charset="0"/>
                <a:ea typeface="Calibri" panose="020F0502020204030204" pitchFamily="34" charset="0"/>
              </a:rPr>
              <a:t>Dark reaction</a:t>
            </a:r>
            <a:r>
              <a:rPr lang="en-US" sz="1800" b="1" dirty="0">
                <a:effectLst/>
                <a:latin typeface="Times New Roman" panose="02020603050405020304" pitchFamily="18" charset="0"/>
                <a:ea typeface="Calibri" panose="020F0502020204030204" pitchFamily="34" charset="0"/>
              </a:rPr>
              <a:t>)</a:t>
            </a:r>
            <a:endParaRPr lang="en-US" dirty="0"/>
          </a:p>
        </p:txBody>
      </p:sp>
      <p:sp>
        <p:nvSpPr>
          <p:cNvPr id="16" name="TextBox 15">
            <a:extLst>
              <a:ext uri="{FF2B5EF4-FFF2-40B4-BE49-F238E27FC236}">
                <a16:creationId xmlns:a16="http://schemas.microsoft.com/office/drawing/2014/main" id="{01A4FE6D-9B2C-BE96-6FCC-ED46D6919559}"/>
              </a:ext>
            </a:extLst>
          </p:cNvPr>
          <p:cNvSpPr txBox="1"/>
          <p:nvPr/>
        </p:nvSpPr>
        <p:spPr>
          <a:xfrm>
            <a:off x="3049138" y="2394337"/>
            <a:ext cx="2300783"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(Under light field)</a:t>
            </a:r>
            <a:endParaRPr lang="en-US" dirty="0"/>
          </a:p>
        </p:txBody>
      </p:sp>
      <p:sp>
        <p:nvSpPr>
          <p:cNvPr id="17" name="Rectangle 16">
            <a:extLst>
              <a:ext uri="{FF2B5EF4-FFF2-40B4-BE49-F238E27FC236}">
                <a16:creationId xmlns:a16="http://schemas.microsoft.com/office/drawing/2014/main" id="{A2B863A0-C5FC-B467-9735-2FA0CB8C1C1D}"/>
              </a:ext>
            </a:extLst>
          </p:cNvPr>
          <p:cNvSpPr/>
          <p:nvPr/>
        </p:nvSpPr>
        <p:spPr>
          <a:xfrm>
            <a:off x="5090615" y="1884223"/>
            <a:ext cx="1098141" cy="4853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Photon field</a:t>
            </a:r>
          </a:p>
        </p:txBody>
      </p:sp>
      <p:sp>
        <p:nvSpPr>
          <p:cNvPr id="18" name="Rectangle 17">
            <a:extLst>
              <a:ext uri="{FF2B5EF4-FFF2-40B4-BE49-F238E27FC236}">
                <a16:creationId xmlns:a16="http://schemas.microsoft.com/office/drawing/2014/main" id="{2EC4D418-2ACD-A72D-58B9-33C7E02A2269}"/>
              </a:ext>
            </a:extLst>
          </p:cNvPr>
          <p:cNvSpPr/>
          <p:nvPr/>
        </p:nvSpPr>
        <p:spPr>
          <a:xfrm>
            <a:off x="7929349" y="2878835"/>
            <a:ext cx="1787857" cy="5501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Products</a:t>
            </a:r>
          </a:p>
        </p:txBody>
      </p:sp>
      <p:cxnSp>
        <p:nvCxnSpPr>
          <p:cNvPr id="20" name="Straight Connector 19">
            <a:extLst>
              <a:ext uri="{FF2B5EF4-FFF2-40B4-BE49-F238E27FC236}">
                <a16:creationId xmlns:a16="http://schemas.microsoft.com/office/drawing/2014/main" id="{68A3B5F5-5730-FD87-DE41-0F04D81093A5}"/>
              </a:ext>
            </a:extLst>
          </p:cNvPr>
          <p:cNvCxnSpPr>
            <a:stCxn id="7" idx="3"/>
          </p:cNvCxnSpPr>
          <p:nvPr/>
        </p:nvCxnSpPr>
        <p:spPr>
          <a:xfrm flipV="1">
            <a:off x="4694826" y="3428999"/>
            <a:ext cx="3234523" cy="115664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8192B87-152C-C3F7-D728-55848BBC8DCD}"/>
              </a:ext>
            </a:extLst>
          </p:cNvPr>
          <p:cNvSpPr txBox="1"/>
          <p:nvPr/>
        </p:nvSpPr>
        <p:spPr>
          <a:xfrm>
            <a:off x="6095998" y="3822656"/>
            <a:ext cx="632348"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X</a:t>
            </a:r>
            <a:endParaRPr lang="en-US" dirty="0"/>
          </a:p>
        </p:txBody>
      </p:sp>
      <p:cxnSp>
        <p:nvCxnSpPr>
          <p:cNvPr id="24" name="Straight Connector 23">
            <a:extLst>
              <a:ext uri="{FF2B5EF4-FFF2-40B4-BE49-F238E27FC236}">
                <a16:creationId xmlns:a16="http://schemas.microsoft.com/office/drawing/2014/main" id="{22C3636D-D5CA-75BC-F5A1-9B11AE0FA47A}"/>
              </a:ext>
            </a:extLst>
          </p:cNvPr>
          <p:cNvCxnSpPr/>
          <p:nvPr/>
        </p:nvCxnSpPr>
        <p:spPr>
          <a:xfrm>
            <a:off x="6095998" y="2279171"/>
            <a:ext cx="1833351" cy="59966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7E9F2CF-CDCF-8CFD-D96A-DE141EB0EB0C}"/>
              </a:ext>
            </a:extLst>
          </p:cNvPr>
          <p:cNvSpPr txBox="1"/>
          <p:nvPr/>
        </p:nvSpPr>
        <p:spPr>
          <a:xfrm>
            <a:off x="7929349" y="2419087"/>
            <a:ext cx="6093724"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&lt; 0</a:t>
            </a:r>
            <a:endParaRPr lang="en-US" dirty="0"/>
          </a:p>
        </p:txBody>
      </p:sp>
      <p:sp>
        <p:nvSpPr>
          <p:cNvPr id="27" name="TextBox 26">
            <a:extLst>
              <a:ext uri="{FF2B5EF4-FFF2-40B4-BE49-F238E27FC236}">
                <a16:creationId xmlns:a16="http://schemas.microsoft.com/office/drawing/2014/main" id="{D563D464-4843-82A7-E7DD-1190C5391DE6}"/>
              </a:ext>
            </a:extLst>
          </p:cNvPr>
          <p:cNvSpPr txBox="1"/>
          <p:nvPr/>
        </p:nvSpPr>
        <p:spPr>
          <a:xfrm>
            <a:off x="7154197" y="3743765"/>
            <a:ext cx="975321" cy="369332"/>
          </a:xfrm>
          <a:prstGeom prst="rect">
            <a:avLst/>
          </a:prstGeom>
          <a:noFill/>
        </p:spPr>
        <p:txBody>
          <a:bodyPr wrap="square">
            <a:spAutoFit/>
          </a:bodyPr>
          <a:lstStyle/>
          <a:p>
            <a:r>
              <a:rPr lang="en-US" sz="1800" kern="0" dirty="0">
                <a:solidFill>
                  <a:srgbClr val="000000"/>
                </a:solidFill>
                <a:effectLst/>
                <a:latin typeface="Cambria" panose="02040503050406030204" pitchFamily="18" charset="0"/>
                <a:ea typeface="Calibri" panose="020F0502020204030204" pitchFamily="34" charset="0"/>
                <a:cs typeface="AdvPSED1122"/>
              </a:rPr>
              <a:t>∆</a:t>
            </a:r>
            <a:r>
              <a:rPr lang="en-US" sz="1800" kern="0" dirty="0">
                <a:solidFill>
                  <a:srgbClr val="000000"/>
                </a:solidFill>
                <a:effectLst/>
                <a:latin typeface="AdvPSED1122"/>
                <a:ea typeface="Calibri" panose="020F0502020204030204" pitchFamily="34" charset="0"/>
                <a:cs typeface="AdvPSED1122"/>
              </a:rPr>
              <a:t>G &gt; 0</a:t>
            </a:r>
            <a:endParaRPr lang="en-US" dirty="0"/>
          </a:p>
        </p:txBody>
      </p:sp>
      <p:sp>
        <p:nvSpPr>
          <p:cNvPr id="28" name="Arrow: Up 27">
            <a:extLst>
              <a:ext uri="{FF2B5EF4-FFF2-40B4-BE49-F238E27FC236}">
                <a16:creationId xmlns:a16="http://schemas.microsoft.com/office/drawing/2014/main" id="{816CEBC4-0DF1-0DAF-0A32-EC2F2D7DF07B}"/>
              </a:ext>
            </a:extLst>
          </p:cNvPr>
          <p:cNvSpPr/>
          <p:nvPr/>
        </p:nvSpPr>
        <p:spPr>
          <a:xfrm>
            <a:off x="3916907" y="2788419"/>
            <a:ext cx="54570" cy="160616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DB64EFD-31DE-C715-D4D7-6841159BB1EB}"/>
              </a:ext>
            </a:extLst>
          </p:cNvPr>
          <p:cNvSpPr txBox="1"/>
          <p:nvPr/>
        </p:nvSpPr>
        <p:spPr>
          <a:xfrm>
            <a:off x="3224284" y="5719257"/>
            <a:ext cx="2562367"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Reaction Coordinate</a:t>
            </a:r>
            <a:endParaRPr lang="en-US" dirty="0"/>
          </a:p>
        </p:txBody>
      </p:sp>
      <p:sp>
        <p:nvSpPr>
          <p:cNvPr id="32" name="TextBox 31">
            <a:extLst>
              <a:ext uri="{FF2B5EF4-FFF2-40B4-BE49-F238E27FC236}">
                <a16:creationId xmlns:a16="http://schemas.microsoft.com/office/drawing/2014/main" id="{B5A3BD87-BD46-BA44-08C4-15CE429B14AF}"/>
              </a:ext>
            </a:extLst>
          </p:cNvPr>
          <p:cNvSpPr txBox="1"/>
          <p:nvPr/>
        </p:nvSpPr>
        <p:spPr>
          <a:xfrm>
            <a:off x="98949" y="3427708"/>
            <a:ext cx="1802636" cy="369332"/>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rPr>
              <a:t>Free Energy G</a:t>
            </a:r>
            <a:endParaRPr lang="en-US" dirty="0"/>
          </a:p>
        </p:txBody>
      </p:sp>
      <p:sp>
        <p:nvSpPr>
          <p:cNvPr id="2" name="Rectangle 1">
            <a:extLst>
              <a:ext uri="{FF2B5EF4-FFF2-40B4-BE49-F238E27FC236}">
                <a16:creationId xmlns:a16="http://schemas.microsoft.com/office/drawing/2014/main" id="{DC0093A8-435C-D28D-9F6A-99C0E77432AF}"/>
              </a:ext>
            </a:extLst>
          </p:cNvPr>
          <p:cNvSpPr/>
          <p:nvPr/>
        </p:nvSpPr>
        <p:spPr>
          <a:xfrm>
            <a:off x="6864627" y="1463741"/>
            <a:ext cx="1590260" cy="4204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Photocatalysis</a:t>
            </a:r>
          </a:p>
        </p:txBody>
      </p:sp>
    </p:spTree>
    <p:extLst>
      <p:ext uri="{BB962C8B-B14F-4D97-AF65-F5344CB8AC3E}">
        <p14:creationId xmlns:p14="http://schemas.microsoft.com/office/powerpoint/2010/main" val="387697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EEA939-0917-7577-7A9D-76A945B2B64F}"/>
              </a:ext>
            </a:extLst>
          </p:cNvPr>
          <p:cNvPicPr>
            <a:picLocks noChangeAspect="1"/>
          </p:cNvPicPr>
          <p:nvPr/>
        </p:nvPicPr>
        <p:blipFill>
          <a:blip r:embed="rId2"/>
          <a:stretch>
            <a:fillRect/>
          </a:stretch>
        </p:blipFill>
        <p:spPr>
          <a:xfrm>
            <a:off x="0" y="685800"/>
            <a:ext cx="12192000" cy="5486400"/>
          </a:xfrm>
          <a:prstGeom prst="rect">
            <a:avLst/>
          </a:prstGeom>
        </p:spPr>
      </p:pic>
    </p:spTree>
    <p:extLst>
      <p:ext uri="{BB962C8B-B14F-4D97-AF65-F5344CB8AC3E}">
        <p14:creationId xmlns:p14="http://schemas.microsoft.com/office/powerpoint/2010/main" val="194831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397082-2C77-74CB-36FB-AEA96B2CADF8}"/>
              </a:ext>
            </a:extLst>
          </p:cNvPr>
          <p:cNvSpPr txBox="1"/>
          <p:nvPr/>
        </p:nvSpPr>
        <p:spPr>
          <a:xfrm>
            <a:off x="278295" y="366623"/>
            <a:ext cx="11635409" cy="6124754"/>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It has been already known that solar energy can be harnessed and converted into many other forms of energy and also for environmental protection.  Thus, photocatalysis opens up a way to transform solar energy into value added chemicals and dispose environmental pollutants.  Briefly, in 1921,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Baly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et al., employed the term photocatalysis to describe a photochemical synthesis process in the living plant.   In 1938, Goodeve and Kirchner discovered that titanium dioxide could act as a photosensitizer for bleaching dyes in the presence of oxygen [2]. In 1972,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Fujishima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and Honda reported the semiconductor electrochemical photolysis phenomenon [3]. A more detailed account of history of this phenomenon can be seen in ref.[4]. Subsequent to this, a spate or research activities have been reported on a variety of topics like water splitting to produce fuel hydrogen, carbon dioxide conversion to value added chemicals, reduction of dinitrogen,  degradation of contaminants in water and air and also for organic synthesis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7951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19FCF6-4605-7C53-ABEA-1EDB4A8D0223}"/>
              </a:ext>
            </a:extLst>
          </p:cNvPr>
          <p:cNvSpPr txBox="1"/>
          <p:nvPr/>
        </p:nvSpPr>
        <p:spPr>
          <a:xfrm>
            <a:off x="238539" y="142631"/>
            <a:ext cx="11794435" cy="5993307"/>
          </a:xfrm>
          <a:prstGeom prst="rect">
            <a:avLst/>
          </a:prstGeom>
          <a:noFill/>
        </p:spPr>
        <p:txBody>
          <a:bodyPr wrap="square">
            <a:spAutoFit/>
          </a:bodyPr>
          <a:lstStyle/>
          <a:p>
            <a:pPr marL="0" marR="0" algn="just">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photocatalysis, the process has to be properly comprehended since photons are consumed</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these processes, and hence the term Photocatalysis appears to be a misnomer.  In essence, this may be termed as Photon assisted catalysis.</a:t>
            </a:r>
          </a:p>
          <a:p>
            <a:pPr marL="0" marR="0" algn="just">
              <a:lnSpc>
                <a:spcPct val="107000"/>
              </a:lnSpc>
              <a:spcBef>
                <a:spcPts val="0"/>
              </a:spcBef>
              <a:spcAft>
                <a:spcPts val="0"/>
              </a:spcAft>
            </a:pPr>
            <a:r>
              <a:rPr lang="en-US"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According to the definition of the international Union of Pure and Applied Chemistry (IUPAC)  “ Photocatalysis act as a change in the rate of a chemical reaction or its initiation under the action of ultraviolet, visible or infrared radiation in the presence of a substance –the  photocatalyst - that absorbs light and involved in the chemical transformation of the reaction partners” [5]. In essence, reactions promoted under this category are driven by light, though it may imply that light acts as the catalyst.   The term before catalysis can be regarded as the environmental condition ( so called field) in which the catalytic process takes place.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some researchers perceived that if photocatalysis is a catalytic process, the existence of catalyst should change the kinetic rate rather than thermodynamic limits of the photochemical process.  Based on this contention, these people classified these photochemical reactions into photocatalytic and photosynthetic process according to the thermodynamic spontaneity of the chemical reactions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40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B8C898D-2F95-9655-3DC3-BBD2D5252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331304"/>
            <a:ext cx="11277600" cy="52876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834E42-6B62-E7D9-D511-2CD058FC998E}"/>
              </a:ext>
            </a:extLst>
          </p:cNvPr>
          <p:cNvSpPr txBox="1"/>
          <p:nvPr/>
        </p:nvSpPr>
        <p:spPr>
          <a:xfrm>
            <a:off x="-1" y="5657671"/>
            <a:ext cx="12099235"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Figure 1. Histogram of number of publications on photocatalysis (blue bars) and on photocatalysis with TiO</a:t>
            </a:r>
            <a:r>
              <a:rPr lang="en-US" sz="2400" b="0" i="0" baseline="-25000" dirty="0">
                <a:solidFill>
                  <a:srgbClr val="000000"/>
                </a:solidFill>
                <a:effectLst/>
                <a:latin typeface="Times New Roman" panose="02020603050405020304" pitchFamily="18" charset="0"/>
                <a:cs typeface="Times New Roman" panose="02020603050405020304" pitchFamily="18" charset="0"/>
              </a:rPr>
              <a:t>2</a:t>
            </a:r>
            <a:r>
              <a:rPr lang="en-US" sz="2400" b="0" i="0" dirty="0">
                <a:solidFill>
                  <a:srgbClr val="000000"/>
                </a:solidFill>
                <a:effectLst/>
                <a:latin typeface="Times New Roman" panose="02020603050405020304" pitchFamily="18" charset="0"/>
                <a:cs typeface="Times New Roman" panose="02020603050405020304" pitchFamily="18" charset="0"/>
              </a:rPr>
              <a:t> and C</a:t>
            </a:r>
            <a:r>
              <a:rPr lang="en-US" sz="2400" b="0" i="0" baseline="-2500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N</a:t>
            </a:r>
            <a:r>
              <a:rPr lang="en-US" sz="2400" b="0" i="0" baseline="-25000" dirty="0">
                <a:solidFill>
                  <a:srgbClr val="000000"/>
                </a:solidFill>
                <a:effectLst/>
                <a:latin typeface="Times New Roman" panose="02020603050405020304" pitchFamily="18" charset="0"/>
                <a:cs typeface="Times New Roman" panose="02020603050405020304" pitchFamily="18" charset="0"/>
              </a:rPr>
              <a:t>4</a:t>
            </a:r>
            <a:r>
              <a:rPr lang="en-US" sz="2400" b="0" i="0" dirty="0">
                <a:solidFill>
                  <a:srgbClr val="000000"/>
                </a:solidFill>
                <a:effectLst/>
                <a:latin typeface="Times New Roman" panose="02020603050405020304" pitchFamily="18" charset="0"/>
                <a:cs typeface="Times New Roman" panose="02020603050405020304" pitchFamily="18" charset="0"/>
              </a:rPr>
              <a:t> (gray and yellow bars respectively) from 2000 to 2019 (data source: Scopus, March 12th, 2020).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289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F95714-7038-038F-5302-2A779A022B2E}"/>
              </a:ext>
            </a:extLst>
          </p:cNvPr>
          <p:cNvSpPr txBox="1"/>
          <p:nvPr/>
        </p:nvSpPr>
        <p:spPr>
          <a:xfrm>
            <a:off x="324678" y="686442"/>
            <a:ext cx="11542643" cy="4281878"/>
          </a:xfrm>
          <a:prstGeom prst="rect">
            <a:avLst/>
          </a:prstGeom>
          <a:noFill/>
        </p:spPr>
        <p:txBody>
          <a:bodyPr wrap="square">
            <a:spAutoFit/>
          </a:bodyPr>
          <a:lstStyle/>
          <a:p>
            <a:pPr marL="0" marR="0" algn="just">
              <a:lnSpc>
                <a:spcPct val="107000"/>
              </a:lnSpc>
              <a:spcBef>
                <a:spcPts val="0"/>
              </a:spcBef>
              <a:spcAft>
                <a:spcPts val="0"/>
              </a:spcAft>
            </a:pPr>
            <a:r>
              <a:rPr lang="en-US" sz="3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 shown in Fig.1, a photochemical process with reaction ∆G &gt; 0 (uphill) is attributed to photosynthesis, including the overall water photolysis, CO</a:t>
            </a:r>
            <a:r>
              <a:rPr lang="en-US" sz="3200" kern="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3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reduction, and the natural photosynthesis while the process with reaction ∆G &lt; 0 (downhill) is actually the photocatalysis, such as hydrogen evolution reaction with sacrificial reagents. The differences between photosynthetic devices and photocatalytic processes  have been discussed by </a:t>
            </a:r>
            <a:r>
              <a:rPr lang="en-US" sz="3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Osterloh</a:t>
            </a:r>
            <a:r>
              <a:rPr lang="en-US" sz="3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[6] and by </a:t>
            </a:r>
            <a:r>
              <a:rPr lang="en-US" sz="32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Rajeshwar</a:t>
            </a:r>
            <a:r>
              <a:rPr lang="en-US" sz="32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al [7].</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9946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3D30A-C259-92C5-ECD9-D5C6037DE61A}"/>
              </a:ext>
            </a:extLst>
          </p:cNvPr>
          <p:cNvSpPr txBox="1"/>
          <p:nvPr/>
        </p:nvSpPr>
        <p:spPr>
          <a:xfrm>
            <a:off x="238539" y="417767"/>
            <a:ext cx="11714922" cy="5140831"/>
          </a:xfrm>
          <a:prstGeom prst="rect">
            <a:avLst/>
          </a:prstGeom>
          <a:noFill/>
        </p:spPr>
        <p:txBody>
          <a:bodyPr wrap="square">
            <a:spAutoFit/>
          </a:bodyPr>
          <a:lstStyle/>
          <a:p>
            <a:pPr marL="0" marR="0">
              <a:lnSpc>
                <a:spcPct val="107000"/>
              </a:lnSpc>
              <a:spcBef>
                <a:spcPts val="0"/>
              </a:spcBef>
              <a:spcAft>
                <a:spcPts val="0"/>
              </a:spcAft>
            </a:pPr>
            <a:r>
              <a:rPr lang="en-US" sz="2800" b="1" kern="0" dirty="0">
                <a:effectLst/>
                <a:latin typeface="Times New Roman" panose="02020603050405020304" pitchFamily="18" charset="0"/>
                <a:ea typeface="Calibri" panose="020F0502020204030204" pitchFamily="34" charset="0"/>
                <a:cs typeface="Times New Roman" panose="02020603050405020304" pitchFamily="18" charset="0"/>
              </a:rPr>
              <a:t>Electrocatalytic splitting of water</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Electrocatalytic water decomposition is a non-spontaneous reaction</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H</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O  → H</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  ½ O</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∆G &gt; 0</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In the electrolysis cell a bias  </a:t>
            </a:r>
            <a:r>
              <a:rPr lang="en-US" sz="2800" kern="0" dirty="0" err="1">
                <a:effectLst/>
                <a:latin typeface="Times New Roman" panose="02020603050405020304" pitchFamily="18" charset="0"/>
                <a:ea typeface="Calibri" panose="020F0502020204030204" pitchFamily="34" charset="0"/>
                <a:cs typeface="Times New Roman" panose="02020603050405020304" pitchFamily="18" charset="0"/>
              </a:rPr>
              <a:t>V</a:t>
            </a:r>
            <a:r>
              <a:rPr lang="en-US" sz="2800" kern="0" baseline="-25000" dirty="0" err="1">
                <a:effectLst/>
                <a:latin typeface="Times New Roman" panose="02020603050405020304" pitchFamily="18" charset="0"/>
                <a:ea typeface="Calibri" panose="020F0502020204030204" pitchFamily="34" charset="0"/>
                <a:cs typeface="Times New Roman" panose="02020603050405020304" pitchFamily="18" charset="0"/>
              </a:rPr>
              <a:t>app</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is applied between two electrodes and the electrolyte is  considered to be acidic.   The ∆ G </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of this reaction can be written as the sum of two terms – one is the free energy of the reaction and the second term arises due to the applied potential V.</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∆G</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  ∆G</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0   </a:t>
            </a: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- 2FV</a:t>
            </a:r>
            <a:r>
              <a:rPr lang="en-US" sz="2800" kern="0" baseline="-25000" dirty="0">
                <a:effectLst/>
                <a:latin typeface="Times New Roman" panose="02020603050405020304" pitchFamily="18" charset="0"/>
                <a:ea typeface="Calibri" panose="020F0502020204030204" pitchFamily="34" charset="0"/>
                <a:cs typeface="Times New Roman" panose="02020603050405020304" pitchFamily="18" charset="0"/>
              </a:rPr>
              <a:t>app</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0" dirty="0">
                <a:effectLst/>
                <a:latin typeface="Times New Roman" panose="02020603050405020304" pitchFamily="18" charset="0"/>
                <a:ea typeface="Calibri" panose="020F0502020204030204" pitchFamily="34" charset="0"/>
                <a:cs typeface="Times New Roman" panose="02020603050405020304" pitchFamily="18" charset="0"/>
              </a:rPr>
              <a:t>The electrolysis of water reaction can proceed spontaneously when the applied bias is large enough  to make the net free energy change is  negative.  This situation is pictorially represented in Fig.1.2.</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820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48092-B129-2507-4FD8-C77CD4D7C071}"/>
              </a:ext>
            </a:extLst>
          </p:cNvPr>
          <p:cNvSpPr txBox="1"/>
          <p:nvPr/>
        </p:nvSpPr>
        <p:spPr>
          <a:xfrm>
            <a:off x="198783" y="-15458"/>
            <a:ext cx="11820939" cy="6303136"/>
          </a:xfrm>
          <a:prstGeom prst="rect">
            <a:avLst/>
          </a:prstGeom>
          <a:noFill/>
        </p:spPr>
        <p:txBody>
          <a:bodyPr wrap="square">
            <a:spAutoFit/>
          </a:bodyPr>
          <a:lstStyle/>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The controversies on photocatalysis and photosynthesis  have been focusing on the thermodynamic spontaneity of only he chemical reactions involved in the process.   This type of argument only considers the free energy of the reactants while in electrocatalysis or photocatalysis the electric potential or photons are also involved in the reaction.   These situations are pictorially shown in Figs.1.2 and 3.   In this consideration the electrochemical potential or photon field are considered for considering the free energy change in the electro (photo) catalysis. Thus,  the so called photocatalytic and photosynthetic processes are both spontaneous reactions in the corresponding photon field.  It has to be recognized that the type of field involved has to  be considered along with other reactants.   In photocatalysis,, the solid catalyst only acts as mediator between the reactants and the photons to accelerate the kinetics of the process.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Times New Roman" panose="02020603050405020304" pitchFamily="18" charset="0"/>
                <a:ea typeface="Calibri" panose="020F0502020204030204" pitchFamily="34" charset="0"/>
                <a:cs typeface="Times New Roman" panose="02020603050405020304" pitchFamily="18" charset="0"/>
              </a:rPr>
              <a:t>In essence, the controversy appears to be genuine and it may still persist. There can be alternate definitions of photocatalysis and may still be presented, however the difference should be based on the parameter control is either thermodynamic or kinetics.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000000"/>
                </a:solidFill>
                <a:effectLst/>
                <a:latin typeface="AdvPSED1122"/>
                <a:ea typeface="Calibri" panose="020F0502020204030204" pitchFamily="34" charset="0"/>
                <a:cs typeface="AdvPSED1122"/>
              </a:rPr>
              <a:t> </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4074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A70A5C-7FB0-0F48-DDA0-1C02C7802706}"/>
              </a:ext>
            </a:extLst>
          </p:cNvPr>
          <p:cNvSpPr txBox="1"/>
          <p:nvPr/>
        </p:nvSpPr>
        <p:spPr>
          <a:xfrm>
            <a:off x="159026" y="767930"/>
            <a:ext cx="11873948" cy="5622437"/>
          </a:xfrm>
          <a:prstGeom prst="rect">
            <a:avLst/>
          </a:prstGeom>
          <a:noFill/>
        </p:spPr>
        <p:txBody>
          <a:bodyPr wrap="square">
            <a:spAutoFit/>
          </a:bodyPr>
          <a:lstStyle/>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Baly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ECC,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Heilbron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IM, and Barker, WF, Journal of the Chemical Society Transactions, 119, 1025-1035 ( 1921).</a:t>
            </a: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[2] Goodeve, CF, and Kirchner, JA, Trans Faraday Soc.,34,570-579 (1938)</a:t>
            </a: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Fujishima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  and Honda, K., Nature, 238,37-39 (1972).</a:t>
            </a:r>
          </a:p>
          <a:p>
            <a:pPr marL="0" marR="0">
              <a:lnSpc>
                <a:spcPct val="107000"/>
              </a:lnSpc>
              <a:spcBef>
                <a:spcPts val="0"/>
              </a:spcBef>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[4] Viswanathan B and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Scibioh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MA., Photo-electrochemistry, Principles and practice,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Narosa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Publishing House, (2014).</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Braslavsky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SE. Braun, AM,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Cassano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AE, Emeline, AV, Litter, MI, Palmisano, L,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Parmon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VN,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Serpone</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N, Pure Appl. Chem.,83, 931-1014 (2011).</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Osterloh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FE, ACS Energy Lett., 2,445-453 (2017).</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[7]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Rajeshwar</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K., Valli, A., de Brito, JE,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Boldrin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Zanoni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MV,  ACS Energy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lett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a:effectLst/>
                <a:latin typeface="Times New Roman" panose="02020603050405020304" pitchFamily="18" charset="0"/>
                <a:ea typeface="Calibri" panose="020F0502020204030204" pitchFamily="34" charset="0"/>
                <a:cs typeface="Times New Roman" panose="02020603050405020304" pitchFamily="18" charset="0"/>
              </a:rPr>
              <a:t>6, 2187-2201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(2021).</a:t>
            </a:r>
          </a:p>
          <a:p>
            <a:pPr marL="0" marR="0">
              <a:lnSpc>
                <a:spcPct val="107000"/>
              </a:lnSpc>
              <a:spcBef>
                <a:spcPts val="0"/>
              </a:spcBef>
              <a:spcAft>
                <a:spcPts val="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[8] </a:t>
            </a:r>
            <a:r>
              <a:rPr lang="en-US" sz="24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Jiazhe</a:t>
            </a:r>
            <a:r>
              <a:rPr lang="en-US"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Wu, Wenyu Zheng</a:t>
            </a:r>
            <a:r>
              <a:rPr lang="en-US" sz="2400" kern="0" dirty="0">
                <a:solidFill>
                  <a:srgbClr val="2197D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and Yubin Chen, Current opinion in Green and sustainable chemistry, 33, 100580 (2022).</a:t>
            </a:r>
            <a:r>
              <a:rPr lang="en-US" sz="2400" kern="0" dirty="0">
                <a:solidFill>
                  <a:srgbClr val="2197D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547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08CF500-17E7-A8D9-664E-8C7003A6E4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129" y="379828"/>
            <a:ext cx="10241280" cy="602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06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4AEEF6B-A664-1280-CD8F-A103DBBF9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77" y="562708"/>
            <a:ext cx="10874327" cy="4600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AF273E3-C268-B2CA-5D82-1C16430C1E30}"/>
              </a:ext>
            </a:extLst>
          </p:cNvPr>
          <p:cNvSpPr txBox="1"/>
          <p:nvPr/>
        </p:nvSpPr>
        <p:spPr>
          <a:xfrm>
            <a:off x="-1" y="5275274"/>
            <a:ext cx="12027877" cy="1200329"/>
          </a:xfrm>
          <a:prstGeom prst="rect">
            <a:avLst/>
          </a:prstGeom>
          <a:noFill/>
        </p:spPr>
        <p:txBody>
          <a:bodyPr wrap="square">
            <a:spAutoFit/>
          </a:bodyPr>
          <a:lstStyle/>
          <a:p>
            <a:r>
              <a:rPr lang="en-US" sz="2400" b="0" i="0" dirty="0">
                <a:solidFill>
                  <a:srgbClr val="000000"/>
                </a:solidFill>
                <a:effectLst/>
                <a:latin typeface="Roboto" panose="02000000000000000000" pitchFamily="2" charset="0"/>
              </a:rPr>
              <a:t>Figure 1. Potential energy diagrams for photochemical water splitting at pH = 0: (A) single semiconductor system; (B) with an electron acceptor; (C) with an electron donor; (D) dual semiconductor system (z scheme) employing a redox shuttle</a:t>
            </a:r>
            <a:endParaRPr lang="en-US" sz="2400" dirty="0"/>
          </a:p>
        </p:txBody>
      </p:sp>
    </p:spTree>
    <p:extLst>
      <p:ext uri="{BB962C8B-B14F-4D97-AF65-F5344CB8AC3E}">
        <p14:creationId xmlns:p14="http://schemas.microsoft.com/office/powerpoint/2010/main" val="24746950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0F50CCA-DCFF-0B28-7195-DDD87781E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51" y="337625"/>
            <a:ext cx="11718387" cy="55426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28E8BE1-5642-CE16-93A4-53B597EFA697}"/>
              </a:ext>
            </a:extLst>
          </p:cNvPr>
          <p:cNvSpPr txBox="1"/>
          <p:nvPr/>
        </p:nvSpPr>
        <p:spPr>
          <a:xfrm>
            <a:off x="0" y="5880295"/>
            <a:ext cx="12084148" cy="646331"/>
          </a:xfrm>
          <a:prstGeom prst="rect">
            <a:avLst/>
          </a:prstGeom>
          <a:noFill/>
        </p:spPr>
        <p:txBody>
          <a:bodyPr wrap="square">
            <a:spAutoFit/>
          </a:bodyPr>
          <a:lstStyle/>
          <a:p>
            <a:r>
              <a:rPr lang="en-US" b="0" i="0" dirty="0">
                <a:solidFill>
                  <a:srgbClr val="000000"/>
                </a:solidFill>
                <a:effectLst/>
                <a:latin typeface="Roboto" panose="02000000000000000000" pitchFamily="2" charset="0"/>
              </a:rPr>
              <a:t>Figure 2. Crystal structures of layered semiconductors. For general structures ABX, A atoms are represented as spheres and BX units are shown as </a:t>
            </a:r>
            <a:r>
              <a:rPr lang="en-US" b="0" i="0" dirty="0" err="1">
                <a:solidFill>
                  <a:srgbClr val="000000"/>
                </a:solidFill>
                <a:effectLst/>
                <a:latin typeface="Roboto" panose="02000000000000000000" pitchFamily="2" charset="0"/>
              </a:rPr>
              <a:t>polyhedra</a:t>
            </a:r>
            <a:r>
              <a:rPr lang="en-US" b="0" i="0" dirty="0">
                <a:solidFill>
                  <a:srgbClr val="000000"/>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646909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415D8CF-D20D-2081-59E3-7F940101C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54" y="323557"/>
            <a:ext cx="11338560" cy="50362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936CAA-BAAC-0B82-1F78-599D8800250D}"/>
              </a:ext>
            </a:extLst>
          </p:cNvPr>
          <p:cNvSpPr txBox="1"/>
          <p:nvPr/>
        </p:nvSpPr>
        <p:spPr>
          <a:xfrm>
            <a:off x="-2344" y="5657671"/>
            <a:ext cx="11988018" cy="1107996"/>
          </a:xfrm>
          <a:prstGeom prst="rect">
            <a:avLst/>
          </a:prstGeom>
          <a:noFill/>
        </p:spPr>
        <p:txBody>
          <a:bodyPr wrap="square">
            <a:spAutoFit/>
          </a:bodyPr>
          <a:lstStyle/>
          <a:p>
            <a:r>
              <a:rPr lang="en-US" sz="2400" dirty="0">
                <a:effectLst/>
              </a:rPr>
              <a:t>Figure 3. Crystal structures of semiconductors (part I). For general structures ABX, A atoms are represented as spheres and BX units are shown as </a:t>
            </a:r>
            <a:r>
              <a:rPr lang="en-US" sz="2400" dirty="0" err="1">
                <a:effectLst/>
              </a:rPr>
              <a:t>polyhedra</a:t>
            </a:r>
            <a:r>
              <a:rPr lang="en-US" sz="2400" dirty="0">
                <a:effectLst/>
              </a:rPr>
              <a:t>.</a:t>
            </a:r>
          </a:p>
          <a:p>
            <a:endParaRPr lang="en-US" b="1" dirty="0">
              <a:effectLst/>
            </a:endParaRPr>
          </a:p>
        </p:txBody>
      </p:sp>
    </p:spTree>
    <p:extLst>
      <p:ext uri="{BB962C8B-B14F-4D97-AF65-F5344CB8AC3E}">
        <p14:creationId xmlns:p14="http://schemas.microsoft.com/office/powerpoint/2010/main" val="2343018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86C68CC-3534-93CD-A37C-6E42E0F94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9" y="140677"/>
            <a:ext cx="1167618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35B611B-FF69-2045-86EF-6CDFB5A65FC6}"/>
              </a:ext>
            </a:extLst>
          </p:cNvPr>
          <p:cNvSpPr txBox="1"/>
          <p:nvPr/>
        </p:nvSpPr>
        <p:spPr>
          <a:xfrm>
            <a:off x="0" y="6070992"/>
            <a:ext cx="11957538" cy="954107"/>
          </a:xfrm>
          <a:prstGeom prst="rect">
            <a:avLst/>
          </a:prstGeom>
          <a:noFill/>
        </p:spPr>
        <p:txBody>
          <a:bodyPr wrap="square">
            <a:spAutoFit/>
          </a:bodyPr>
          <a:lstStyle/>
          <a:p>
            <a:r>
              <a:rPr lang="en-US" sz="2800" b="0" i="0" dirty="0">
                <a:solidFill>
                  <a:srgbClr val="000000"/>
                </a:solidFill>
                <a:effectLst/>
                <a:latin typeface="Roboto" panose="02000000000000000000" pitchFamily="2" charset="0"/>
              </a:rPr>
              <a:t>Figure 4. Crystal structures of semiconductors (part II). Continued from Figure 3</a:t>
            </a:r>
            <a:endParaRPr lang="en-US" sz="2800" dirty="0"/>
          </a:p>
        </p:txBody>
      </p:sp>
    </p:spTree>
    <p:extLst>
      <p:ext uri="{BB962C8B-B14F-4D97-AF65-F5344CB8AC3E}">
        <p14:creationId xmlns:p14="http://schemas.microsoft.com/office/powerpoint/2010/main" val="1161331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55CCE37-B95C-42FA-DF03-4CAF7599A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55" y="436098"/>
            <a:ext cx="10550769" cy="47970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111A283-9BAD-D521-F6A5-F2C4BC431893}"/>
              </a:ext>
            </a:extLst>
          </p:cNvPr>
          <p:cNvSpPr txBox="1"/>
          <p:nvPr/>
        </p:nvSpPr>
        <p:spPr>
          <a:xfrm>
            <a:off x="362243" y="5685916"/>
            <a:ext cx="11651566" cy="369332"/>
          </a:xfrm>
          <a:prstGeom prst="rect">
            <a:avLst/>
          </a:prstGeom>
          <a:noFill/>
        </p:spPr>
        <p:txBody>
          <a:bodyPr wrap="square">
            <a:spAutoFit/>
          </a:bodyPr>
          <a:lstStyle/>
          <a:p>
            <a:r>
              <a:rPr lang="en-US" b="1" i="0" dirty="0">
                <a:solidFill>
                  <a:srgbClr val="191919"/>
                </a:solidFill>
                <a:effectLst/>
                <a:latin typeface="Gotham"/>
              </a:rPr>
              <a:t>Fig. 10</a:t>
            </a:r>
            <a:r>
              <a:rPr lang="en-US" b="0" i="0" dirty="0">
                <a:effectLst/>
                <a:latin typeface="Source Sans Pro" panose="020B0503030403020204" pitchFamily="34" charset="0"/>
              </a:rPr>
              <a:t> Space charge layers in large and small particles</a:t>
            </a:r>
            <a:endParaRPr lang="en-US" dirty="0"/>
          </a:p>
        </p:txBody>
      </p:sp>
    </p:spTree>
    <p:extLst>
      <p:ext uri="{BB962C8B-B14F-4D97-AF65-F5344CB8AC3E}">
        <p14:creationId xmlns:p14="http://schemas.microsoft.com/office/powerpoint/2010/main" val="63264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84760EB-F460-C6F3-17AA-07E5BA4AA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172278"/>
            <a:ext cx="11873948" cy="568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47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E413B4F7-3287-B299-8A00-B4CAC36CD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52" y="309490"/>
            <a:ext cx="10733649" cy="54441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9BC8CB-AE23-E60C-B166-0C7D8F3B380B}"/>
              </a:ext>
            </a:extLst>
          </p:cNvPr>
          <p:cNvSpPr txBox="1"/>
          <p:nvPr/>
        </p:nvSpPr>
        <p:spPr>
          <a:xfrm>
            <a:off x="137158" y="5934670"/>
            <a:ext cx="11834447" cy="646331"/>
          </a:xfrm>
          <a:prstGeom prst="rect">
            <a:avLst/>
          </a:prstGeom>
          <a:noFill/>
        </p:spPr>
        <p:txBody>
          <a:bodyPr wrap="square">
            <a:spAutoFit/>
          </a:bodyPr>
          <a:lstStyle/>
          <a:p>
            <a:r>
              <a:rPr lang="en-US" b="1" i="0" dirty="0">
                <a:solidFill>
                  <a:srgbClr val="191919"/>
                </a:solidFill>
                <a:effectLst/>
                <a:latin typeface="Gotham"/>
              </a:rPr>
              <a:t>Fig. 12</a:t>
            </a:r>
            <a:r>
              <a:rPr lang="en-US" b="0" i="0" dirty="0">
                <a:effectLst/>
                <a:latin typeface="Source Sans Pro" panose="020B0503030403020204" pitchFamily="34" charset="0"/>
              </a:rPr>
              <a:t> Electron hopping in nanostructured films. Reproduced from </a:t>
            </a:r>
            <a:r>
              <a:rPr lang="en-US" b="0" i="0" dirty="0">
                <a:solidFill>
                  <a:srgbClr val="007AAF"/>
                </a:solidFill>
                <a:effectLst/>
                <a:latin typeface="Source Sans Pro" panose="020B0503030403020204" pitchFamily="34" charset="0"/>
                <a:hlinkClick r:id="rId3"/>
              </a:rPr>
              <a:t>ref. 86</a:t>
            </a:r>
            <a:r>
              <a:rPr lang="en-US" b="0" i="0" dirty="0">
                <a:effectLst/>
                <a:latin typeface="Source Sans Pro" panose="020B0503030403020204" pitchFamily="34" charset="0"/>
              </a:rPr>
              <a:t> by permission of the publisher (Taylor &amp; Francis Ltd, http://www.tandf.co.uk/journals).</a:t>
            </a:r>
            <a:endParaRPr lang="en-US" dirty="0"/>
          </a:p>
        </p:txBody>
      </p:sp>
    </p:spTree>
    <p:extLst>
      <p:ext uri="{BB962C8B-B14F-4D97-AF65-F5344CB8AC3E}">
        <p14:creationId xmlns:p14="http://schemas.microsoft.com/office/powerpoint/2010/main" val="531795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6B7A3A73-6BF3-4E5B-558C-56367BE60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18" y="379828"/>
            <a:ext cx="11479237" cy="51769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3CEEE0-F8EF-E22D-4AE5-94A310A4ACE3}"/>
              </a:ext>
            </a:extLst>
          </p:cNvPr>
          <p:cNvSpPr txBox="1"/>
          <p:nvPr/>
        </p:nvSpPr>
        <p:spPr>
          <a:xfrm>
            <a:off x="109024" y="5784390"/>
            <a:ext cx="11848513" cy="646331"/>
          </a:xfrm>
          <a:prstGeom prst="rect">
            <a:avLst/>
          </a:prstGeom>
          <a:noFill/>
        </p:spPr>
        <p:txBody>
          <a:bodyPr wrap="square">
            <a:spAutoFit/>
          </a:bodyPr>
          <a:lstStyle/>
          <a:p>
            <a:r>
              <a:rPr lang="en-US" b="1" i="0" dirty="0">
                <a:solidFill>
                  <a:srgbClr val="191919"/>
                </a:solidFill>
                <a:effectLst/>
                <a:latin typeface="Gotham"/>
              </a:rPr>
              <a:t>Fig. 14</a:t>
            </a:r>
            <a:r>
              <a:rPr lang="en-US" b="0" i="0" dirty="0">
                <a:effectLst/>
                <a:latin typeface="Source Sans Pro" panose="020B0503030403020204" pitchFamily="34" charset="0"/>
              </a:rPr>
              <a:t> Types of Nanostructured TiO</a:t>
            </a:r>
            <a:r>
              <a:rPr lang="en-US" b="0" i="0" baseline="-25000" dirty="0">
                <a:effectLst/>
                <a:latin typeface="Source Sans Pro" panose="020B0503030403020204" pitchFamily="34" charset="0"/>
              </a:rPr>
              <a:t>2</a:t>
            </a:r>
            <a:r>
              <a:rPr lang="en-US" b="0" i="0" dirty="0">
                <a:effectLst/>
                <a:latin typeface="Source Sans Pro" panose="020B0503030403020204" pitchFamily="34" charset="0"/>
              </a:rPr>
              <a:t> photoanodes. Adapted with permission from </a:t>
            </a:r>
            <a:r>
              <a:rPr lang="en-US" b="0" i="0" dirty="0">
                <a:solidFill>
                  <a:srgbClr val="007AAF"/>
                </a:solidFill>
                <a:effectLst/>
                <a:latin typeface="Source Sans Pro" panose="020B0503030403020204" pitchFamily="34" charset="0"/>
                <a:hlinkClick r:id="rId3"/>
              </a:rPr>
              <a:t>ref. 77, 100 and 106</a:t>
            </a:r>
            <a:r>
              <a:rPr lang="en-US" b="0" i="0" dirty="0">
                <a:effectLst/>
                <a:latin typeface="Source Sans Pro" panose="020B0503030403020204" pitchFamily="34" charset="0"/>
              </a:rPr>
              <a:t>. Copyright 1995, 2008, and 2011 American Chemical Society</a:t>
            </a:r>
            <a:endParaRPr lang="en-US" dirty="0"/>
          </a:p>
        </p:txBody>
      </p:sp>
    </p:spTree>
    <p:extLst>
      <p:ext uri="{BB962C8B-B14F-4D97-AF65-F5344CB8AC3E}">
        <p14:creationId xmlns:p14="http://schemas.microsoft.com/office/powerpoint/2010/main" val="1306446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F452CFC7-6889-F960-D757-F0E7C1273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31" y="238539"/>
            <a:ext cx="11357112" cy="50490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79ED3CE-32D6-0A62-341F-E3A411DB1151}"/>
              </a:ext>
            </a:extLst>
          </p:cNvPr>
          <p:cNvSpPr txBox="1"/>
          <p:nvPr/>
        </p:nvSpPr>
        <p:spPr>
          <a:xfrm>
            <a:off x="556590" y="5382542"/>
            <a:ext cx="11357111" cy="646331"/>
          </a:xfrm>
          <a:prstGeom prst="rect">
            <a:avLst/>
          </a:prstGeom>
          <a:noFill/>
        </p:spPr>
        <p:txBody>
          <a:bodyPr wrap="square">
            <a:spAutoFit/>
          </a:bodyPr>
          <a:lstStyle/>
          <a:p>
            <a:r>
              <a:rPr lang="en-US" b="0" i="0" dirty="0">
                <a:effectLst/>
                <a:latin typeface="Source Sans Pro" panose="020B0503030403020204" pitchFamily="34" charset="0"/>
              </a:rPr>
              <a:t>Quantum size effect enhanced water reduction. Reproduced with permission from </a:t>
            </a:r>
            <a:r>
              <a:rPr lang="en-US" b="0" i="0" dirty="0">
                <a:solidFill>
                  <a:srgbClr val="007AAF"/>
                </a:solidFill>
                <a:effectLst/>
                <a:latin typeface="Source Sans Pro" panose="020B0503030403020204" pitchFamily="34" charset="0"/>
                <a:hlinkClick r:id="rId3"/>
              </a:rPr>
              <a:t>ref. 62</a:t>
            </a:r>
            <a:r>
              <a:rPr lang="en-US" b="0" i="0" dirty="0">
                <a:effectLst/>
                <a:latin typeface="Source Sans Pro" panose="020B0503030403020204" pitchFamily="34" charset="0"/>
              </a:rPr>
              <a:t>. Copyright 2012, Royal Society of Chemistry.</a:t>
            </a:r>
            <a:endParaRPr lang="en-US" dirty="0"/>
          </a:p>
        </p:txBody>
      </p:sp>
    </p:spTree>
    <p:extLst>
      <p:ext uri="{BB962C8B-B14F-4D97-AF65-F5344CB8AC3E}">
        <p14:creationId xmlns:p14="http://schemas.microsoft.com/office/powerpoint/2010/main" val="10963265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34C2F322-0588-995C-14EC-F6CFF0919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7" y="304801"/>
            <a:ext cx="10787270" cy="4814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F80A7D8-980B-B8A2-BB4A-4C3E5B9F5EFD}"/>
              </a:ext>
            </a:extLst>
          </p:cNvPr>
          <p:cNvSpPr txBox="1"/>
          <p:nvPr/>
        </p:nvSpPr>
        <p:spPr>
          <a:xfrm>
            <a:off x="-1" y="5462705"/>
            <a:ext cx="11979965" cy="646331"/>
          </a:xfrm>
          <a:prstGeom prst="rect">
            <a:avLst/>
          </a:prstGeom>
          <a:noFill/>
        </p:spPr>
        <p:txBody>
          <a:bodyPr wrap="square">
            <a:spAutoFit/>
          </a:bodyPr>
          <a:lstStyle/>
          <a:p>
            <a:r>
              <a:rPr lang="en-US" b="0" i="0" dirty="0">
                <a:effectLst/>
                <a:latin typeface="Source Sans Pro" panose="020B0503030403020204" pitchFamily="34" charset="0"/>
              </a:rPr>
              <a:t> Visible light driven H</a:t>
            </a:r>
            <a:r>
              <a:rPr lang="en-US" b="0" i="0" baseline="-25000" dirty="0">
                <a:effectLst/>
                <a:latin typeface="Source Sans Pro" panose="020B0503030403020204" pitchFamily="34" charset="0"/>
              </a:rPr>
              <a:t>2</a:t>
            </a:r>
            <a:r>
              <a:rPr lang="en-US" b="0" i="0" dirty="0">
                <a:effectLst/>
                <a:latin typeface="Source Sans Pro" panose="020B0503030403020204" pitchFamily="34" charset="0"/>
              </a:rPr>
              <a:t> evolution from Ru </a:t>
            </a:r>
            <a:r>
              <a:rPr lang="en-US" b="0" i="0" dirty="0" err="1">
                <a:effectLst/>
                <a:latin typeface="Source Sans Pro" panose="020B0503030403020204" pitchFamily="34" charset="0"/>
              </a:rPr>
              <a:t>bipy</a:t>
            </a:r>
            <a:r>
              <a:rPr lang="en-US" b="0" i="0" dirty="0">
                <a:effectLst/>
                <a:latin typeface="Source Sans Pro" panose="020B0503030403020204" pitchFamily="34" charset="0"/>
              </a:rPr>
              <a:t>-modified nanosheets and scrolls in the presence of EDTA. Reproduced with permission from </a:t>
            </a:r>
            <a:r>
              <a:rPr lang="en-US" b="0" i="0" dirty="0">
                <a:solidFill>
                  <a:srgbClr val="007AAF"/>
                </a:solidFill>
                <a:effectLst/>
                <a:latin typeface="Source Sans Pro" panose="020B0503030403020204" pitchFamily="34" charset="0"/>
                <a:hlinkClick r:id="rId3"/>
              </a:rPr>
              <a:t>ref. 136</a:t>
            </a:r>
            <a:r>
              <a:rPr lang="en-US" b="0" i="0" dirty="0">
                <a:effectLst/>
                <a:latin typeface="Source Sans Pro" panose="020B0503030403020204" pitchFamily="34" charset="0"/>
              </a:rPr>
              <a:t>. Copyright 2009, American Chemical Society</a:t>
            </a:r>
            <a:endParaRPr lang="en-US" dirty="0"/>
          </a:p>
        </p:txBody>
      </p:sp>
    </p:spTree>
    <p:extLst>
      <p:ext uri="{BB962C8B-B14F-4D97-AF65-F5344CB8AC3E}">
        <p14:creationId xmlns:p14="http://schemas.microsoft.com/office/powerpoint/2010/main" val="551986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5ACB7ADE-9063-F1B6-F4AE-A68A407BF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2" y="437322"/>
            <a:ext cx="11476383" cy="48105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67F37E-3D0A-EFAB-4794-703A0E4DD459}"/>
              </a:ext>
            </a:extLst>
          </p:cNvPr>
          <p:cNvSpPr txBox="1"/>
          <p:nvPr/>
        </p:nvSpPr>
        <p:spPr>
          <a:xfrm>
            <a:off x="159025" y="5885479"/>
            <a:ext cx="11781183" cy="369332"/>
          </a:xfrm>
          <a:prstGeom prst="rect">
            <a:avLst/>
          </a:prstGeom>
          <a:noFill/>
        </p:spPr>
        <p:txBody>
          <a:bodyPr wrap="square">
            <a:spAutoFit/>
          </a:bodyPr>
          <a:lstStyle/>
          <a:p>
            <a:r>
              <a:rPr lang="en-US" b="0" i="0" dirty="0">
                <a:effectLst/>
                <a:latin typeface="Source Sans Pro" panose="020B0503030403020204" pitchFamily="34" charset="0"/>
              </a:rPr>
              <a:t> Single crystal niobate nanosheet and </a:t>
            </a:r>
            <a:r>
              <a:rPr lang="en-US" b="0" i="0" dirty="0" err="1">
                <a:effectLst/>
                <a:latin typeface="Source Sans Pro" panose="020B0503030403020204" pitchFamily="34" charset="0"/>
              </a:rPr>
              <a:t>nanoscroll</a:t>
            </a:r>
            <a:r>
              <a:rPr lang="en-US" b="0" i="0" dirty="0">
                <a:effectLst/>
                <a:latin typeface="Source Sans Pro" panose="020B0503030403020204" pitchFamily="34" charset="0"/>
              </a:rPr>
              <a:t> photocatalysts</a:t>
            </a:r>
            <a:endParaRPr lang="en-US" dirty="0"/>
          </a:p>
        </p:txBody>
      </p:sp>
    </p:spTree>
    <p:extLst>
      <p:ext uri="{BB962C8B-B14F-4D97-AF65-F5344CB8AC3E}">
        <p14:creationId xmlns:p14="http://schemas.microsoft.com/office/powerpoint/2010/main" val="4186542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7EBC440D-6F21-03B3-7AFB-4EE1C44F6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43" y="106017"/>
            <a:ext cx="11820940" cy="5115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64D07E-6466-95B5-FDE6-0C7C4CEC41D9}"/>
              </a:ext>
            </a:extLst>
          </p:cNvPr>
          <p:cNvSpPr txBox="1"/>
          <p:nvPr/>
        </p:nvSpPr>
        <p:spPr>
          <a:xfrm>
            <a:off x="79513" y="5581326"/>
            <a:ext cx="12006470" cy="646331"/>
          </a:xfrm>
          <a:prstGeom prst="rect">
            <a:avLst/>
          </a:prstGeom>
          <a:noFill/>
        </p:spPr>
        <p:txBody>
          <a:bodyPr wrap="square">
            <a:spAutoFit/>
          </a:bodyPr>
          <a:lstStyle/>
          <a:p>
            <a:r>
              <a:rPr lang="en-US" b="0" i="0" dirty="0" err="1">
                <a:effectLst/>
                <a:latin typeface="Source Sans Pro" panose="020B0503030403020204" pitchFamily="34" charset="0"/>
              </a:rPr>
              <a:t>ZnO</a:t>
            </a:r>
            <a:r>
              <a:rPr lang="en-US" b="0" i="0" dirty="0">
                <a:effectLst/>
                <a:latin typeface="Source Sans Pro" panose="020B0503030403020204" pitchFamily="34" charset="0"/>
              </a:rPr>
              <a:t> nanorod array after electrodeposition of </a:t>
            </a:r>
            <a:r>
              <a:rPr lang="en-US" b="0" i="0" dirty="0" err="1">
                <a:effectLst/>
                <a:latin typeface="Source Sans Pro" panose="020B0503030403020204" pitchFamily="34" charset="0"/>
              </a:rPr>
              <a:t>CoPi</a:t>
            </a:r>
            <a:r>
              <a:rPr lang="en-US" b="0" i="0" dirty="0">
                <a:effectLst/>
                <a:latin typeface="Source Sans Pro" panose="020B0503030403020204" pitchFamily="34" charset="0"/>
              </a:rPr>
              <a:t> catalyst. Reproduced with permission from </a:t>
            </a:r>
            <a:r>
              <a:rPr lang="en-US" b="0" i="0" dirty="0">
                <a:solidFill>
                  <a:srgbClr val="007AAF"/>
                </a:solidFill>
                <a:effectLst/>
                <a:latin typeface="Source Sans Pro" panose="020B0503030403020204" pitchFamily="34" charset="0"/>
                <a:hlinkClick r:id="rId3"/>
              </a:rPr>
              <a:t>ref. 121</a:t>
            </a:r>
            <a:r>
              <a:rPr lang="en-US" b="0" i="0" dirty="0">
                <a:effectLst/>
                <a:latin typeface="Source Sans Pro" panose="020B0503030403020204" pitchFamily="34" charset="0"/>
              </a:rPr>
              <a:t>. Copyright 2009, National Academy of Sciences of the United States of America</a:t>
            </a:r>
            <a:endParaRPr lang="en-US" dirty="0"/>
          </a:p>
        </p:txBody>
      </p:sp>
    </p:spTree>
    <p:extLst>
      <p:ext uri="{BB962C8B-B14F-4D97-AF65-F5344CB8AC3E}">
        <p14:creationId xmlns:p14="http://schemas.microsoft.com/office/powerpoint/2010/main" val="1808127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A9B02C6-4F5C-877D-5322-44ED0C1FE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790" y="318052"/>
            <a:ext cx="11622157" cy="51285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0D6C89-FBD3-D9C8-68B8-587A7F4EB85B}"/>
              </a:ext>
            </a:extLst>
          </p:cNvPr>
          <p:cNvSpPr txBox="1"/>
          <p:nvPr/>
        </p:nvSpPr>
        <p:spPr>
          <a:xfrm>
            <a:off x="119270" y="5713847"/>
            <a:ext cx="11913704" cy="646331"/>
          </a:xfrm>
          <a:prstGeom prst="rect">
            <a:avLst/>
          </a:prstGeom>
          <a:noFill/>
        </p:spPr>
        <p:txBody>
          <a:bodyPr wrap="square">
            <a:spAutoFit/>
          </a:bodyPr>
          <a:lstStyle/>
          <a:p>
            <a:r>
              <a:rPr lang="en-US" b="0" i="0" dirty="0">
                <a:effectLst/>
                <a:latin typeface="Source Sans Pro" panose="020B0503030403020204" pitchFamily="34" charset="0"/>
              </a:rPr>
              <a:t>Types of Nanostructured TiO</a:t>
            </a:r>
            <a:r>
              <a:rPr lang="en-US" b="0" i="0" baseline="-25000" dirty="0">
                <a:effectLst/>
                <a:latin typeface="Source Sans Pro" panose="020B0503030403020204" pitchFamily="34" charset="0"/>
              </a:rPr>
              <a:t>2</a:t>
            </a:r>
            <a:r>
              <a:rPr lang="en-US" b="0" i="0" dirty="0">
                <a:effectLst/>
                <a:latin typeface="Source Sans Pro" panose="020B0503030403020204" pitchFamily="34" charset="0"/>
              </a:rPr>
              <a:t> photoanodes. Adapted with permission from </a:t>
            </a:r>
            <a:r>
              <a:rPr lang="en-US" b="0" i="0" dirty="0">
                <a:solidFill>
                  <a:srgbClr val="007AAF"/>
                </a:solidFill>
                <a:effectLst/>
                <a:latin typeface="Source Sans Pro" panose="020B0503030403020204" pitchFamily="34" charset="0"/>
                <a:hlinkClick r:id="rId3"/>
              </a:rPr>
              <a:t>ref. 77, 100 and 106</a:t>
            </a:r>
            <a:r>
              <a:rPr lang="en-US" b="0" i="0" dirty="0">
                <a:effectLst/>
                <a:latin typeface="Source Sans Pro" panose="020B0503030403020204" pitchFamily="34" charset="0"/>
              </a:rPr>
              <a:t>. Copyright 1995, 2008, and 2011 American Chemical Society.</a:t>
            </a:r>
            <a:endParaRPr lang="en-US" dirty="0"/>
          </a:p>
        </p:txBody>
      </p:sp>
    </p:spTree>
    <p:extLst>
      <p:ext uri="{BB962C8B-B14F-4D97-AF65-F5344CB8AC3E}">
        <p14:creationId xmlns:p14="http://schemas.microsoft.com/office/powerpoint/2010/main" val="179800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B8C898D-2F95-9655-3DC3-BBD2D5252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331304"/>
            <a:ext cx="11277600" cy="52876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834E42-6B62-E7D9-D511-2CD058FC998E}"/>
              </a:ext>
            </a:extLst>
          </p:cNvPr>
          <p:cNvSpPr txBox="1"/>
          <p:nvPr/>
        </p:nvSpPr>
        <p:spPr>
          <a:xfrm>
            <a:off x="-1" y="5657671"/>
            <a:ext cx="12099235" cy="1200329"/>
          </a:xfrm>
          <a:prstGeom prst="rect">
            <a:avLst/>
          </a:prstGeom>
          <a:noFill/>
        </p:spPr>
        <p:txBody>
          <a:bodyPr wrap="square">
            <a:spAutoFit/>
          </a:bodyPr>
          <a:lstStyle/>
          <a:p>
            <a:r>
              <a:rPr lang="en-US" sz="2400" b="0" i="0" dirty="0">
                <a:solidFill>
                  <a:srgbClr val="000000"/>
                </a:solidFill>
                <a:effectLst/>
                <a:latin typeface="Times New Roman" panose="02020603050405020304" pitchFamily="18" charset="0"/>
                <a:cs typeface="Times New Roman" panose="02020603050405020304" pitchFamily="18" charset="0"/>
              </a:rPr>
              <a:t>Figure 1. Histogram of number of publications on photocatalysis (blue bars) and on photocatalysis with TiO</a:t>
            </a:r>
            <a:r>
              <a:rPr lang="en-US" sz="2400" b="0" i="0" baseline="-25000" dirty="0">
                <a:solidFill>
                  <a:srgbClr val="000000"/>
                </a:solidFill>
                <a:effectLst/>
                <a:latin typeface="Times New Roman" panose="02020603050405020304" pitchFamily="18" charset="0"/>
                <a:cs typeface="Times New Roman" panose="02020603050405020304" pitchFamily="18" charset="0"/>
              </a:rPr>
              <a:t>2</a:t>
            </a:r>
            <a:r>
              <a:rPr lang="en-US" sz="2400" b="0" i="0" dirty="0">
                <a:solidFill>
                  <a:srgbClr val="000000"/>
                </a:solidFill>
                <a:effectLst/>
                <a:latin typeface="Times New Roman" panose="02020603050405020304" pitchFamily="18" charset="0"/>
                <a:cs typeface="Times New Roman" panose="02020603050405020304" pitchFamily="18" charset="0"/>
              </a:rPr>
              <a:t> and C</a:t>
            </a:r>
            <a:r>
              <a:rPr lang="en-US" sz="2400" b="0" i="0" baseline="-25000" dirty="0">
                <a:solidFill>
                  <a:srgbClr val="000000"/>
                </a:solidFill>
                <a:effectLst/>
                <a:latin typeface="Times New Roman" panose="02020603050405020304" pitchFamily="18" charset="0"/>
                <a:cs typeface="Times New Roman" panose="02020603050405020304" pitchFamily="18" charset="0"/>
              </a:rPr>
              <a:t>3</a:t>
            </a:r>
            <a:r>
              <a:rPr lang="en-US" sz="2400" b="0" i="0" dirty="0">
                <a:solidFill>
                  <a:srgbClr val="000000"/>
                </a:solidFill>
                <a:effectLst/>
                <a:latin typeface="Times New Roman" panose="02020603050405020304" pitchFamily="18" charset="0"/>
                <a:cs typeface="Times New Roman" panose="02020603050405020304" pitchFamily="18" charset="0"/>
              </a:rPr>
              <a:t>N</a:t>
            </a:r>
            <a:r>
              <a:rPr lang="en-US" sz="2400" b="0" i="0" baseline="-25000" dirty="0">
                <a:solidFill>
                  <a:srgbClr val="000000"/>
                </a:solidFill>
                <a:effectLst/>
                <a:latin typeface="Times New Roman" panose="02020603050405020304" pitchFamily="18" charset="0"/>
                <a:cs typeface="Times New Roman" panose="02020603050405020304" pitchFamily="18" charset="0"/>
              </a:rPr>
              <a:t>4</a:t>
            </a:r>
            <a:r>
              <a:rPr lang="en-US" sz="2400" b="0" i="0" dirty="0">
                <a:solidFill>
                  <a:srgbClr val="000000"/>
                </a:solidFill>
                <a:effectLst/>
                <a:latin typeface="Times New Roman" panose="02020603050405020304" pitchFamily="18" charset="0"/>
                <a:cs typeface="Times New Roman" panose="02020603050405020304" pitchFamily="18" charset="0"/>
              </a:rPr>
              <a:t> (gray and yellow bars respectively) from 2000 to 2019 (data source: Scopus, March 12th, 2020).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3253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B3B2AD0-6D19-370B-8679-326DFCAD1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321" y="238538"/>
            <a:ext cx="11383617" cy="47707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0BB1718-0C4F-F75F-CE8D-223FDD309A9F}"/>
              </a:ext>
            </a:extLst>
          </p:cNvPr>
          <p:cNvSpPr txBox="1"/>
          <p:nvPr/>
        </p:nvSpPr>
        <p:spPr>
          <a:xfrm>
            <a:off x="132522" y="5009321"/>
            <a:ext cx="11887200" cy="1200329"/>
          </a:xfrm>
          <a:prstGeom prst="rect">
            <a:avLst/>
          </a:prstGeom>
          <a:noFill/>
        </p:spPr>
        <p:txBody>
          <a:bodyPr wrap="square">
            <a:spAutoFit/>
          </a:bodyPr>
          <a:lstStyle/>
          <a:p>
            <a:r>
              <a:rPr lang="en-US" b="0" i="0" dirty="0">
                <a:solidFill>
                  <a:srgbClr val="000000"/>
                </a:solidFill>
                <a:effectLst/>
                <a:latin typeface="Roboto" panose="02000000000000000000" pitchFamily="2" charset="0"/>
              </a:rPr>
              <a:t>Figure 3. Visual comparison of two TiO</a:t>
            </a:r>
            <a:r>
              <a:rPr lang="en-US" b="0" i="0" baseline="-25000" dirty="0">
                <a:solidFill>
                  <a:srgbClr val="000000"/>
                </a:solidFill>
                <a:effectLst/>
                <a:latin typeface="Roboto" panose="02000000000000000000" pitchFamily="2" charset="0"/>
              </a:rPr>
              <a:t>2</a:t>
            </a:r>
            <a:r>
              <a:rPr lang="en-US" b="0" i="0" dirty="0">
                <a:solidFill>
                  <a:srgbClr val="000000"/>
                </a:solidFill>
                <a:effectLst/>
                <a:latin typeface="Roboto" panose="02000000000000000000" pitchFamily="2" charset="0"/>
              </a:rPr>
              <a:t> catalysts for 2-propanol degradation based on three different activity parameters (reaction rate, photonic efficiency, and quantum efficiency). Depending on the chosen parameter, the two catalysts display unequal levels of activity improvement. Reprinted from ref </a:t>
            </a:r>
            <a:r>
              <a:rPr lang="en-US" b="0" i="0" u="sng" dirty="0">
                <a:solidFill>
                  <a:srgbClr val="000000"/>
                </a:solidFill>
                <a:effectLst/>
                <a:latin typeface="Roboto" panose="02000000000000000000" pitchFamily="2" charset="0"/>
              </a:rPr>
              <a:t>(18)</a:t>
            </a:r>
            <a:r>
              <a:rPr lang="en-US" b="0" i="0" dirty="0">
                <a:solidFill>
                  <a:srgbClr val="000000"/>
                </a:solidFill>
                <a:effectLst/>
                <a:latin typeface="Roboto" panose="02000000000000000000" pitchFamily="2" charset="0"/>
              </a:rPr>
              <a:t>. Copyright 2017, with permission from Elsevier.</a:t>
            </a:r>
            <a:endParaRPr lang="en-US" dirty="0"/>
          </a:p>
        </p:txBody>
      </p:sp>
    </p:spTree>
    <p:extLst>
      <p:ext uri="{BB962C8B-B14F-4D97-AF65-F5344CB8AC3E}">
        <p14:creationId xmlns:p14="http://schemas.microsoft.com/office/powerpoint/2010/main" val="3845563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C6CBDF34-2CBC-ED58-A5BD-4E5E8C8DF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159027"/>
            <a:ext cx="11542644" cy="5151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E62994-E57F-8E52-5421-3777BD9E13D6}"/>
              </a:ext>
            </a:extLst>
          </p:cNvPr>
          <p:cNvSpPr txBox="1"/>
          <p:nvPr/>
        </p:nvSpPr>
        <p:spPr>
          <a:xfrm>
            <a:off x="159026" y="5417620"/>
            <a:ext cx="11887200" cy="1569660"/>
          </a:xfrm>
          <a:prstGeom prst="rect">
            <a:avLst/>
          </a:prstGeom>
          <a:noFill/>
        </p:spPr>
        <p:txBody>
          <a:bodyPr wrap="square">
            <a:spAutoFit/>
          </a:bodyPr>
          <a:lstStyle/>
          <a:p>
            <a:r>
              <a:rPr lang="en-US" sz="2400" b="0" i="0" dirty="0">
                <a:solidFill>
                  <a:srgbClr val="000000"/>
                </a:solidFill>
                <a:effectLst/>
                <a:latin typeface="Roboto" panose="02000000000000000000" pitchFamily="2" charset="0"/>
              </a:rPr>
              <a:t>Figure 4. (a) Z-scheme photocatalyst evolution roadmap. (b–d) Schematic illustration of the different types of Z-schemes, respectively: traditional, all-solid-state, and direct. A and D denote the electron acceptor and donor, respectively. E denotes the electric field. Reprinted from ref </a:t>
            </a:r>
            <a:r>
              <a:rPr lang="en-US" sz="2400" b="0" i="0" u="sng" dirty="0">
                <a:solidFill>
                  <a:srgbClr val="000000"/>
                </a:solidFill>
                <a:effectLst/>
                <a:latin typeface="Roboto" panose="02000000000000000000" pitchFamily="2" charset="0"/>
              </a:rPr>
              <a:t>(24e)</a:t>
            </a:r>
            <a:r>
              <a:rPr lang="en-US" sz="2400" b="0" i="0" dirty="0">
                <a:solidFill>
                  <a:srgbClr val="000000"/>
                </a:solidFill>
                <a:effectLst/>
                <a:latin typeface="Roboto" panose="02000000000000000000" pitchFamily="2" charset="0"/>
              </a:rPr>
              <a:t>. Copyright 2018, with permission from Elsevier</a:t>
            </a:r>
            <a:r>
              <a:rPr lang="en-US" b="0" i="0" dirty="0">
                <a:solidFill>
                  <a:srgbClr val="000000"/>
                </a:solidFill>
                <a:effectLst/>
                <a:latin typeface="Roboto" panose="02000000000000000000" pitchFamily="2" charset="0"/>
              </a:rPr>
              <a:t>.</a:t>
            </a:r>
            <a:endParaRPr lang="en-US" dirty="0"/>
          </a:p>
        </p:txBody>
      </p:sp>
    </p:spTree>
    <p:extLst>
      <p:ext uri="{BB962C8B-B14F-4D97-AF65-F5344CB8AC3E}">
        <p14:creationId xmlns:p14="http://schemas.microsoft.com/office/powerpoint/2010/main" val="1406807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359F01-8DA8-3D0C-B1D7-85A60127C145}"/>
              </a:ext>
            </a:extLst>
          </p:cNvPr>
          <p:cNvSpPr txBox="1"/>
          <p:nvPr/>
        </p:nvSpPr>
        <p:spPr>
          <a:xfrm>
            <a:off x="132522" y="477658"/>
            <a:ext cx="12059478" cy="5262979"/>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Heterogeneous photocatalysis has become a rapidly expanding galaxy with multiple diverse subjects being explored and developed. It is recognized that each different stream of research inevitably has a certain autonomy due to the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different issues addressed and the variability of the specific technical challenges. </a:t>
            </a:r>
            <a:r>
              <a:rPr lang="en-US" sz="2400" b="0" i="0" u="none" strike="noStrike" baseline="0" dirty="0">
                <a:latin typeface="Times New Roman" panose="02020603050405020304" pitchFamily="18" charset="0"/>
                <a:cs typeface="Times New Roman" panose="02020603050405020304" pitchFamily="18" charset="0"/>
              </a:rPr>
              <a:t>For this reason, an attempt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to standardize </a:t>
            </a:r>
            <a:r>
              <a:rPr lang="en-US" sz="2400" b="0" i="0" u="none" strike="noStrike" baseline="0" dirty="0">
                <a:latin typeface="Times New Roman" panose="02020603050405020304" pitchFamily="18" charset="0"/>
                <a:cs typeface="Times New Roman" panose="02020603050405020304" pitchFamily="18" charset="0"/>
              </a:rPr>
              <a:t>all the topics in terms of reported data under a common umbrella of rigid rules is to a certain extent a chimera. Surely, a few general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good practices can be shared and must be followed</a:t>
            </a:r>
            <a:r>
              <a:rPr lang="en-US" sz="2400" b="0" i="0" u="none" strike="noStrike" baseline="0" dirty="0">
                <a:latin typeface="Times New Roman" panose="02020603050405020304" pitchFamily="18" charset="0"/>
                <a:cs typeface="Times New Roman" panose="02020603050405020304" pitchFamily="18" charset="0"/>
              </a:rPr>
              <a:t>, but it must also be accepted that the different subtopics of photocatalysis should enter into their own class when it comes to reporting data. Despite the notable progress, there is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still too much confusion in papers </a:t>
            </a:r>
            <a:r>
              <a:rPr lang="en-US" sz="2400" b="0" i="0" u="none" strike="noStrike" baseline="0" dirty="0">
                <a:latin typeface="Times New Roman" panose="02020603050405020304" pitchFamily="18" charset="0"/>
                <a:cs typeface="Times New Roman" panose="02020603050405020304" pitchFamily="18" charset="0"/>
              </a:rPr>
              <a:t>associated with photocatalysis, where terms of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comparison are often unclear or mistakenly </a:t>
            </a:r>
            <a:r>
              <a:rPr lang="en-US" sz="2400" b="0" i="0" u="none" strike="noStrike" baseline="0" dirty="0">
                <a:latin typeface="Times New Roman" panose="02020603050405020304" pitchFamily="18" charset="0"/>
                <a:cs typeface="Times New Roman" panose="02020603050405020304" pitchFamily="18" charset="0"/>
              </a:rPr>
              <a:t>arbitrary.  The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inhomogeneity in reporting figures of merit is a classic </a:t>
            </a:r>
            <a:r>
              <a:rPr lang="en-US" sz="2400" b="0" i="0" u="none" strike="noStrike" baseline="0" dirty="0">
                <a:latin typeface="Times New Roman" panose="02020603050405020304" pitchFamily="18" charset="0"/>
                <a:cs typeface="Times New Roman" panose="02020603050405020304" pitchFamily="18" charset="0"/>
              </a:rPr>
              <a:t>sensible point, as well as the correct establishment of the true mechanistic nuts and bolts, that can be largely unreliable on account of the deficient assessment of the catalyst’s structural features. It is time to make an effort and propose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agreed guidelines </a:t>
            </a:r>
            <a:r>
              <a:rPr lang="en-US" sz="2400" b="0" i="0" u="none" strike="noStrike" baseline="0" dirty="0">
                <a:latin typeface="Times New Roman" panose="02020603050405020304" pitchFamily="18" charset="0"/>
                <a:cs typeface="Times New Roman" panose="02020603050405020304" pitchFamily="18" charset="0"/>
              </a:rPr>
              <a:t>in each of the photocatalysis subjects, so that future research will be more efficient and less time and money wasted.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357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8E7C27A-954A-EBE3-53CE-61F53BEA4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30" y="225288"/>
            <a:ext cx="11105322" cy="46382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367241-B620-8FCA-677E-782C237C5F6A}"/>
              </a:ext>
            </a:extLst>
          </p:cNvPr>
          <p:cNvSpPr txBox="1"/>
          <p:nvPr/>
        </p:nvSpPr>
        <p:spPr>
          <a:xfrm>
            <a:off x="66261" y="4863548"/>
            <a:ext cx="12059478" cy="2031325"/>
          </a:xfrm>
          <a:prstGeom prst="rect">
            <a:avLst/>
          </a:prstGeom>
          <a:noFill/>
        </p:spPr>
        <p:txBody>
          <a:bodyPr wrap="square">
            <a:spAutoFit/>
          </a:bodyPr>
          <a:lstStyle/>
          <a:p>
            <a:r>
              <a:rPr lang="en-US" b="0" i="0" dirty="0">
                <a:solidFill>
                  <a:srgbClr val="000000"/>
                </a:solidFill>
                <a:effectLst/>
                <a:latin typeface="Roboto" panose="02000000000000000000" pitchFamily="2" charset="0"/>
              </a:rPr>
              <a:t>Figure 5. Temperature cycle in plasmonic nanoparticles upon illumination. After illumination (femtosecond time scale), electromagnetic hotspots are generated. These hotspots can enhance nonlinear optical processes for advanced imaging applications. Hot electrons can also be created to be exploited in catalysis. Subsequently, phonons are generated in the picosecond range by lattice heating for nanometal-working techniques. Next, on the nanosecond time scale, environment heating enables applications in photothermal therapy, magnetic storage, and nanorobotics. Finally, the environment cools and the cycle can repeat. Reprinted from ref </a:t>
            </a:r>
            <a:r>
              <a:rPr lang="en-US" b="0" i="0" u="sng" dirty="0">
                <a:solidFill>
                  <a:srgbClr val="000000"/>
                </a:solidFill>
                <a:effectLst/>
                <a:latin typeface="Roboto" panose="02000000000000000000" pitchFamily="2" charset="0"/>
              </a:rPr>
              <a:t>(45)</a:t>
            </a:r>
            <a:r>
              <a:rPr lang="en-US" b="0" i="0" dirty="0">
                <a:solidFill>
                  <a:srgbClr val="000000"/>
                </a:solidFill>
                <a:effectLst/>
                <a:latin typeface="Roboto" panose="02000000000000000000" pitchFamily="2" charset="0"/>
              </a:rPr>
              <a:t>, with permission from Wiley.</a:t>
            </a:r>
            <a:endParaRPr lang="en-US" dirty="0"/>
          </a:p>
        </p:txBody>
      </p:sp>
    </p:spTree>
    <p:extLst>
      <p:ext uri="{BB962C8B-B14F-4D97-AF65-F5344CB8AC3E}">
        <p14:creationId xmlns:p14="http://schemas.microsoft.com/office/powerpoint/2010/main" val="2087983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684760EB-F460-C6F3-17AA-07E5BA4AA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052" y="172278"/>
            <a:ext cx="11873948" cy="568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220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359F01-8DA8-3D0C-B1D7-85A60127C145}"/>
              </a:ext>
            </a:extLst>
          </p:cNvPr>
          <p:cNvSpPr txBox="1"/>
          <p:nvPr/>
        </p:nvSpPr>
        <p:spPr>
          <a:xfrm>
            <a:off x="132522" y="477658"/>
            <a:ext cx="12059478" cy="5262979"/>
          </a:xfrm>
          <a:prstGeom prst="rect">
            <a:avLst/>
          </a:prstGeom>
          <a:noFill/>
        </p:spPr>
        <p:txBody>
          <a:bodyPr wrap="square">
            <a:spAutoFit/>
          </a:bodyPr>
          <a:lstStyle/>
          <a:p>
            <a:pPr algn="l"/>
            <a:r>
              <a:rPr lang="en-US" sz="2400" b="0" i="0" u="none" strike="noStrike" baseline="0" dirty="0">
                <a:latin typeface="Times New Roman" panose="02020603050405020304" pitchFamily="18" charset="0"/>
                <a:cs typeface="Times New Roman" panose="02020603050405020304" pitchFamily="18" charset="0"/>
              </a:rPr>
              <a:t>Heterogeneous photocatalysis has become a rapidly expanding galaxy with multiple diverse subjects being explored and developed. It is recognized that each different stream of research inevitably has a certain autonomy due to the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different issues addressed and the variability of the specific technical challenges. </a:t>
            </a:r>
            <a:r>
              <a:rPr lang="en-US" sz="2400" b="0" i="0" u="none" strike="noStrike" baseline="0" dirty="0">
                <a:latin typeface="Times New Roman" panose="02020603050405020304" pitchFamily="18" charset="0"/>
                <a:cs typeface="Times New Roman" panose="02020603050405020304" pitchFamily="18" charset="0"/>
              </a:rPr>
              <a:t>For this reason, an attempt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to standardize </a:t>
            </a:r>
            <a:r>
              <a:rPr lang="en-US" sz="2400" b="0" i="0" u="none" strike="noStrike" baseline="0" dirty="0">
                <a:latin typeface="Times New Roman" panose="02020603050405020304" pitchFamily="18" charset="0"/>
                <a:cs typeface="Times New Roman" panose="02020603050405020304" pitchFamily="18" charset="0"/>
              </a:rPr>
              <a:t>all the topics in terms of reported data under a common umbrella of rigid rules is to a certain extent a chimera. Surely, a few general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good practices can be shared and must be followed</a:t>
            </a:r>
            <a:r>
              <a:rPr lang="en-US" sz="2400" b="0" i="0" u="none" strike="noStrike" baseline="0" dirty="0">
                <a:latin typeface="Times New Roman" panose="02020603050405020304" pitchFamily="18" charset="0"/>
                <a:cs typeface="Times New Roman" panose="02020603050405020304" pitchFamily="18" charset="0"/>
              </a:rPr>
              <a:t>, but it must also be accepted that the different subtopics of photocatalysis should enter into their own class when it comes to reporting data. Despite the notable progress, there is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still too much confusion in papers </a:t>
            </a:r>
            <a:r>
              <a:rPr lang="en-US" sz="2400" b="0" i="0" u="none" strike="noStrike" baseline="0" dirty="0">
                <a:latin typeface="Times New Roman" panose="02020603050405020304" pitchFamily="18" charset="0"/>
                <a:cs typeface="Times New Roman" panose="02020603050405020304" pitchFamily="18" charset="0"/>
              </a:rPr>
              <a:t>associated with photocatalysis, where terms of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comparison are often unclear or mistakenly </a:t>
            </a:r>
            <a:r>
              <a:rPr lang="en-US" sz="2400" b="0" i="0" u="none" strike="noStrike" baseline="0" dirty="0">
                <a:latin typeface="Times New Roman" panose="02020603050405020304" pitchFamily="18" charset="0"/>
                <a:cs typeface="Times New Roman" panose="02020603050405020304" pitchFamily="18" charset="0"/>
              </a:rPr>
              <a:t>arbitrary.  The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inhomogeneity in reporting figures of merit is a classic </a:t>
            </a:r>
            <a:r>
              <a:rPr lang="en-US" sz="2400" b="0" i="0" u="none" strike="noStrike" baseline="0" dirty="0">
                <a:latin typeface="Times New Roman" panose="02020603050405020304" pitchFamily="18" charset="0"/>
                <a:cs typeface="Times New Roman" panose="02020603050405020304" pitchFamily="18" charset="0"/>
              </a:rPr>
              <a:t>sensible point, as well as the correct establishment of the true mechanistic nuts and bolts, that can be largely unreliable on account of the deficient assessment of the catalyst’s structural features. It is time to make an effort and propose </a:t>
            </a:r>
            <a:r>
              <a:rPr lang="en-US" sz="2400" b="0" i="0" u="none" strike="noStrike" baseline="0" dirty="0">
                <a:solidFill>
                  <a:srgbClr val="FF0000"/>
                </a:solidFill>
                <a:latin typeface="Times New Roman" panose="02020603050405020304" pitchFamily="18" charset="0"/>
                <a:cs typeface="Times New Roman" panose="02020603050405020304" pitchFamily="18" charset="0"/>
              </a:rPr>
              <a:t>agreed guidelines </a:t>
            </a:r>
            <a:r>
              <a:rPr lang="en-US" sz="2400" b="0" i="0" u="none" strike="noStrike" baseline="0" dirty="0">
                <a:latin typeface="Times New Roman" panose="02020603050405020304" pitchFamily="18" charset="0"/>
                <a:cs typeface="Times New Roman" panose="02020603050405020304" pitchFamily="18" charset="0"/>
              </a:rPr>
              <a:t>in each of the photocatalysis subjects, so that future research will be more efficient and less time and money wasted.</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6894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ECDC9-A681-3484-747A-E4FEB834F6B1}"/>
              </a:ext>
            </a:extLst>
          </p:cNvPr>
          <p:cNvSpPr>
            <a:spLocks noChangeArrowheads="1"/>
          </p:cNvSpPr>
          <p:nvPr/>
        </p:nvSpPr>
        <p:spPr bwMode="auto">
          <a:xfrm>
            <a:off x="0" y="-3093150"/>
            <a:ext cx="12192000" cy="61863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Roboto" panose="02000000000000000000" pitchFamily="2" charset="0"/>
              </a:rPr>
              <a:t>The concept of </a:t>
            </a:r>
            <a:r>
              <a:rPr kumimoji="0" lang="en-US" altLang="en-US" sz="2400" b="0" i="1" u="none" strike="noStrike" cap="none" normalizeH="0" baseline="0" dirty="0">
                <a:ln>
                  <a:noFill/>
                </a:ln>
                <a:solidFill>
                  <a:srgbClr val="000000"/>
                </a:solidFill>
                <a:effectLst/>
                <a:latin typeface="Roboto" panose="02000000000000000000" pitchFamily="2" charset="0"/>
              </a:rPr>
              <a:t>quantum yield</a:t>
            </a:r>
            <a:r>
              <a:rPr kumimoji="0" lang="en-US" altLang="en-US" sz="2400" b="0" i="0" u="none" strike="noStrike" cap="none" normalizeH="0" baseline="0" dirty="0">
                <a:ln>
                  <a:noFill/>
                </a:ln>
                <a:solidFill>
                  <a:srgbClr val="000000"/>
                </a:solidFill>
                <a:effectLst/>
                <a:latin typeface="Roboto" panose="02000000000000000000" pitchFamily="2" charset="0"/>
              </a:rPr>
              <a:t> (QY) has been introduced long ago, defined for a photochemical reaction as                                                  </a:t>
            </a:r>
          </a:p>
          <a:p>
            <a:pPr lvl="0"/>
            <a:r>
              <a:rPr kumimoji="0" lang="en-US" altLang="en-US" sz="2400" b="0" i="0" u="none" strike="noStrike" cap="none" normalizeH="0" baseline="0" dirty="0">
                <a:ln>
                  <a:noFill/>
                </a:ln>
                <a:solidFill>
                  <a:srgbClr val="000000"/>
                </a:solidFill>
                <a:effectLst/>
                <a:latin typeface="Roboto" panose="02000000000000000000" pitchFamily="2" charset="0"/>
              </a:rPr>
              <a:t>where the above QY refers to the absorbed photons of wavelength (lambda)</a:t>
            </a:r>
            <a:r>
              <a:rPr lang="en-US" sz="2400" dirty="0"/>
              <a:t> </a:t>
            </a:r>
          </a:p>
          <a:p>
            <a:pPr lvl="0"/>
            <a:endParaRPr lang="en-US" sz="2400" dirty="0"/>
          </a:p>
          <a:p>
            <a:pPr lvl="0"/>
            <a:endParaRPr lang="en-US" sz="2400" dirty="0"/>
          </a:p>
          <a:p>
            <a:pPr lvl="0"/>
            <a:r>
              <a:rPr lang="en-US" dirty="0"/>
              <a:t>For this reason the concept of </a:t>
            </a:r>
            <a:r>
              <a:rPr lang="en-US" i="1" dirty="0"/>
              <a:t>apparent quantum yield</a:t>
            </a:r>
            <a:r>
              <a:rPr lang="en-US" dirty="0"/>
              <a:t> (AQY) has been introduced, referring to the number of incident photons of a given wavelength per time and volume that reach the </a:t>
            </a:r>
            <a:r>
              <a:rPr lang="en-US" i="1" dirty="0"/>
              <a:t>inside</a:t>
            </a:r>
            <a:r>
              <a:rPr lang="en-US" dirty="0"/>
              <a:t> of the photoreactor</a:t>
            </a:r>
            <a:r>
              <a:rPr kumimoji="0" lang="en-US" altLang="en-US" sz="11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46" name="Picture 2">
            <a:extLst>
              <a:ext uri="{FF2B5EF4-FFF2-40B4-BE49-F238E27FC236}">
                <a16:creationId xmlns:a16="http://schemas.microsoft.com/office/drawing/2014/main" id="{A10B2BB8-5E1C-A8AE-6703-D7FDF2397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822" y="914399"/>
            <a:ext cx="7230793" cy="11254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0537C8-B33E-4360-A826-3742969368E7}"/>
              </a:ext>
            </a:extLst>
          </p:cNvPr>
          <p:cNvSpPr txBox="1"/>
          <p:nvPr/>
        </p:nvSpPr>
        <p:spPr>
          <a:xfrm>
            <a:off x="261424" y="3284969"/>
            <a:ext cx="11669151" cy="2246769"/>
          </a:xfrm>
          <a:prstGeom prst="rect">
            <a:avLst/>
          </a:prstGeom>
          <a:noFill/>
        </p:spPr>
        <p:txBody>
          <a:bodyPr wrap="square">
            <a:spAutoFit/>
          </a:bodyPr>
          <a:lstStyle/>
          <a:p>
            <a:pPr algn="l"/>
            <a:r>
              <a:rPr lang="en-US" sz="2800" b="0" i="0" u="none" strike="noStrike" baseline="0" dirty="0">
                <a:latin typeface="Times New Roman" panose="02020603050405020304" pitchFamily="18" charset="0"/>
                <a:cs typeface="Times New Roman" panose="02020603050405020304" pitchFamily="18" charset="0"/>
              </a:rPr>
              <a:t>other IUPAC definitions more often used in heterogeneous photocatalysis consider quantum efficiency (QE) and photonic efficiency (PE), the former referring to the rate of photochemical events divided by the absorbed</a:t>
            </a:r>
          </a:p>
          <a:p>
            <a:pPr algn="l"/>
            <a:r>
              <a:rPr lang="en-US" sz="2800" b="0" i="0" u="none" strike="noStrike" baseline="0" dirty="0">
                <a:latin typeface="Times New Roman" panose="02020603050405020304" pitchFamily="18" charset="0"/>
                <a:cs typeface="Times New Roman" panose="02020603050405020304" pitchFamily="18" charset="0"/>
              </a:rPr>
              <a:t>photon flux and the latter to the ratio of the photoreaction rate measured for a specified time interval to the rate of incident photons</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19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Cover for Current Developments in Photocatalysis and Photocatalytic Materials">
            <a:extLst>
              <a:ext uri="{FF2B5EF4-FFF2-40B4-BE49-F238E27FC236}">
                <a16:creationId xmlns:a16="http://schemas.microsoft.com/office/drawing/2014/main" id="{66737A86-D396-0F91-5CD6-235EF0EF8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66" y="528430"/>
            <a:ext cx="2104404" cy="2900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0D1F3F5-CDCC-1292-F668-F3835F870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893" y="528430"/>
            <a:ext cx="1929019" cy="29005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catalysis: Fundamentals and Perspectives">
            <a:extLst>
              <a:ext uri="{FF2B5EF4-FFF2-40B4-BE49-F238E27FC236}">
                <a16:creationId xmlns:a16="http://schemas.microsoft.com/office/drawing/2014/main" id="{F7AA3CA1-8B05-38E5-681E-B9D2E32F8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312" y="3597393"/>
            <a:ext cx="3888062" cy="27321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hotocatalysis: Perspective, Mechanism, and Applications – Nova Science ...">
            <a:extLst>
              <a:ext uri="{FF2B5EF4-FFF2-40B4-BE49-F238E27FC236}">
                <a16:creationId xmlns:a16="http://schemas.microsoft.com/office/drawing/2014/main" id="{4E693734-C4FE-CDF9-7C0D-922267AEC7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5912" y="528431"/>
            <a:ext cx="3112811" cy="29005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ok cover">
            <a:extLst>
              <a:ext uri="{FF2B5EF4-FFF2-40B4-BE49-F238E27FC236}">
                <a16:creationId xmlns:a16="http://schemas.microsoft.com/office/drawing/2014/main" id="{016AAE15-3C4A-0C36-9BB8-D2071CE71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299" y="3798403"/>
            <a:ext cx="2274406" cy="25311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hotocatalysis: Principles and Applications book cover">
            <a:extLst>
              <a:ext uri="{FF2B5EF4-FFF2-40B4-BE49-F238E27FC236}">
                <a16:creationId xmlns:a16="http://schemas.microsoft.com/office/drawing/2014/main" id="{66E19DB0-A877-DE2D-45D2-14CE421DBD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4393" y="3831790"/>
            <a:ext cx="2142711" cy="30262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hotocatalysis | SpringerLink">
            <a:extLst>
              <a:ext uri="{FF2B5EF4-FFF2-40B4-BE49-F238E27FC236}">
                <a16:creationId xmlns:a16="http://schemas.microsoft.com/office/drawing/2014/main" id="{42C8A24F-3B0A-A408-CCA7-2C225AF558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7104" y="0"/>
            <a:ext cx="2914650" cy="359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18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6A38B1-8A16-6E2E-9D07-C4E548D625BE}"/>
              </a:ext>
            </a:extLst>
          </p:cNvPr>
          <p:cNvPicPr>
            <a:picLocks noChangeAspect="1"/>
          </p:cNvPicPr>
          <p:nvPr/>
        </p:nvPicPr>
        <p:blipFill>
          <a:blip r:embed="rId3"/>
          <a:stretch>
            <a:fillRect/>
          </a:stretch>
        </p:blipFill>
        <p:spPr>
          <a:xfrm>
            <a:off x="2504661" y="362681"/>
            <a:ext cx="7182678" cy="4235823"/>
          </a:xfrm>
          <a:prstGeom prst="rect">
            <a:avLst/>
          </a:prstGeom>
        </p:spPr>
      </p:pic>
      <p:pic>
        <p:nvPicPr>
          <p:cNvPr id="5" name="Picture 4">
            <a:extLst>
              <a:ext uri="{FF2B5EF4-FFF2-40B4-BE49-F238E27FC236}">
                <a16:creationId xmlns:a16="http://schemas.microsoft.com/office/drawing/2014/main" id="{90F19123-1625-FBF5-B1B9-35CFCFF619C9}"/>
              </a:ext>
            </a:extLst>
          </p:cNvPr>
          <p:cNvPicPr>
            <a:picLocks noChangeAspect="1"/>
          </p:cNvPicPr>
          <p:nvPr/>
        </p:nvPicPr>
        <p:blipFill>
          <a:blip r:embed="rId4"/>
          <a:stretch>
            <a:fillRect/>
          </a:stretch>
        </p:blipFill>
        <p:spPr>
          <a:xfrm>
            <a:off x="398033" y="4968435"/>
            <a:ext cx="11449410" cy="1526884"/>
          </a:xfrm>
          <a:prstGeom prst="rect">
            <a:avLst/>
          </a:prstGeom>
        </p:spPr>
      </p:pic>
    </p:spTree>
    <p:extLst>
      <p:ext uri="{BB962C8B-B14F-4D97-AF65-F5344CB8AC3E}">
        <p14:creationId xmlns:p14="http://schemas.microsoft.com/office/powerpoint/2010/main" val="66216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29" y="365125"/>
            <a:ext cx="11168271"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Origin of Photo-catalysis</a:t>
            </a:r>
          </a:p>
        </p:txBody>
      </p:sp>
      <p:sp>
        <p:nvSpPr>
          <p:cNvPr id="3" name="Content Placeholder 2"/>
          <p:cNvSpPr>
            <a:spLocks noGrp="1"/>
          </p:cNvSpPr>
          <p:nvPr>
            <p:ph idx="1"/>
          </p:nvPr>
        </p:nvSpPr>
        <p:spPr>
          <a:xfrm>
            <a:off x="185529" y="1825625"/>
            <a:ext cx="11913705" cy="4351338"/>
          </a:xfrm>
          <a:blipFill>
            <a:blip r:embed="rId2"/>
            <a:tile tx="0" ty="0" sx="100000" sy="100000" flip="none" algn="tl"/>
          </a:blipFill>
        </p:spPr>
        <p:txBody>
          <a:bodyPr/>
          <a:lstStyle/>
          <a:p>
            <a:r>
              <a:rPr lang="en-US" dirty="0"/>
              <a:t>Claim to Nature article by </a:t>
            </a:r>
            <a:r>
              <a:rPr lang="en-US" dirty="0" err="1"/>
              <a:t>Fujishima</a:t>
            </a:r>
            <a:r>
              <a:rPr lang="en-US" dirty="0"/>
              <a:t> and Honda  but the truth is different</a:t>
            </a:r>
          </a:p>
          <a:p>
            <a:r>
              <a:rPr lang="en-US" dirty="0"/>
              <a:t>Most studied photo-catalyst is TiO</a:t>
            </a:r>
            <a:r>
              <a:rPr lang="en-US" baseline="-25000" dirty="0"/>
              <a:t>2</a:t>
            </a:r>
            <a:r>
              <a:rPr lang="en-US" dirty="0"/>
              <a:t> why?</a:t>
            </a:r>
          </a:p>
          <a:p>
            <a:r>
              <a:rPr lang="en-US" dirty="0"/>
              <a:t>1976 Carey et al photo-de-chlorination of polychlorinated biphenyls (PCBs)</a:t>
            </a:r>
          </a:p>
          <a:p>
            <a:r>
              <a:rPr lang="en-US" dirty="0"/>
              <a:t>1975- 1980   249</a:t>
            </a:r>
          </a:p>
          <a:p>
            <a:r>
              <a:rPr lang="en-US" dirty="0"/>
              <a:t>2000 to 2010 </a:t>
            </a:r>
            <a:r>
              <a:rPr lang="en-US" dirty="0">
                <a:solidFill>
                  <a:srgbClr val="FF0000"/>
                </a:solidFill>
              </a:rPr>
              <a:t>16757</a:t>
            </a:r>
          </a:p>
        </p:txBody>
      </p:sp>
    </p:spTree>
    <p:extLst>
      <p:ext uri="{BB962C8B-B14F-4D97-AF65-F5344CB8AC3E}">
        <p14:creationId xmlns:p14="http://schemas.microsoft.com/office/powerpoint/2010/main" val="3318680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3741</Words>
  <Application>Microsoft Office PowerPoint</Application>
  <PresentationFormat>Widescreen</PresentationFormat>
  <Paragraphs>160</Paragraphs>
  <Slides>63</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63</vt:i4>
      </vt:variant>
    </vt:vector>
  </HeadingPairs>
  <TitlesOfParts>
    <vt:vector size="74" baseType="lpstr">
      <vt:lpstr>AdvPSED1122</vt:lpstr>
      <vt:lpstr>Arial</vt:lpstr>
      <vt:lpstr>Calibri</vt:lpstr>
      <vt:lpstr>Calibri Light</vt:lpstr>
      <vt:lpstr>Cambria</vt:lpstr>
      <vt:lpstr>ElsevierGulliver</vt:lpstr>
      <vt:lpstr>Gotham</vt:lpstr>
      <vt:lpstr>Roboto</vt:lpstr>
      <vt:lpstr>Source Sans Pro</vt:lpstr>
      <vt:lpstr>Times New Roman</vt:lpstr>
      <vt:lpstr>Office Theme</vt:lpstr>
      <vt:lpstr>CA 6120 Photo-catalysis</vt:lpstr>
      <vt:lpstr>Possible Coverage (May include many other aspects)</vt:lpstr>
      <vt:lpstr>CA-6120 Photocatalysis</vt:lpstr>
      <vt:lpstr>PowerPoint Presentation</vt:lpstr>
      <vt:lpstr>PowerPoint Presentation</vt:lpstr>
      <vt:lpstr>PowerPoint Presentation</vt:lpstr>
      <vt:lpstr>PowerPoint Presentation</vt:lpstr>
      <vt:lpstr>PowerPoint Presentation</vt:lpstr>
      <vt:lpstr>Origin of Photo-catalysis</vt:lpstr>
      <vt:lpstr>Definition of photo-catalysis</vt:lpstr>
      <vt:lpstr>  The homogeneous opportunities should not be overlooked. A typical example -a dye photo-catalyst having two oxidation states where one state can achieve an electron transfer after excitation by light, where that reaction is not feasible from the ground state. If the resulting oxidation state is thermally or photo-chemically unstable, a catalytic cycle can be completed.  Some non-dye examples of homogeneous photo-catalysts include soluble ions with multiple oxidation states, including at least one readily excitable by light, such as the poly-oxometallates of tungsten or Fenton’s reagent. Although photo-chemists prefer the term “sensitizer”, excited states that transfer energy to a molecule that then reacts can be viewed as photo--catalysts. </vt:lpstr>
      <vt:lpstr>Three generations The first generation (1975–1985) focused primarily on the studies that provided the understanding of the semiconductor /solution interface under illumination from studies of single crystal semiconductor surfaces and the exploration of a wide variety of semiconductors</vt:lpstr>
      <vt:lpstr>Second Generation The second generation, the first important one for photo-catalysis with exponential growth of the literature well underway, spans approximately 1986 through 2000. This phase featured work on polycrystalline thin films, efforts to dope semiconductors to exploit visible light, dye sensitization, and widespread use of suspensions to explore the scope of photo-catalysis. It was in this period that the industry emerged. Dye sensitized photo-catalysts have been extensively evaluated for destruction of dyes in waste streams. Unfortunately many of these papers use UV sources and do not distinguish dye sensitization from band gap excitation.</vt:lpstr>
      <vt:lpstr>In the third generation period since 2000, photo-catalysis research has continued to expand so that in the 2006–2010 period, publications on photo-catalysis exceeded those aimed at energy conversion, 16,757 to 12,811 . This period has seen recognition of two fundamental principles, the special properties of the nanoscale and the power of self-organization, which converge to provide a new conceptual platform on which to construct photo-catalysts. Key examples emerge as nanostructured semiconductors and composites, size dependent quantization or “quantum dots”, and nanowires or nanofibres.</vt:lpstr>
      <vt:lpstr>Independently of these developments, there has been continuing research on the design of photo-catalytic reactors to achieve treatment of water and air at high flow rates competitive with such established technology as UV disinfection. This continues to be limited by the separation problems faced if slurries are used. Yet slurries offer the best way to achieve uniform distribution of photons over catalytic particles in a well stirred reactor that reduces the mass transport problem for delivering substrates to the active surface to crossing the diffusion layer. If the separation problem is overcome by design of fixed beds, the problems of uniform exposure of substrate to active sites and uniform illumination of photo-catalyst must be addressed. Also, oxygen or other electron acceptors must be delivered in conjunction with the contaminants to be oxidized. So far, success in design of reactors that outperform slurries has remained a challenge.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6120 Photo-catalysis</dc:title>
  <dc:creator>B Viswanathan</dc:creator>
  <cp:lastModifiedBy>B Viswanathan</cp:lastModifiedBy>
  <cp:revision>15</cp:revision>
  <cp:lastPrinted>2023-07-24T07:00:20Z</cp:lastPrinted>
  <dcterms:created xsi:type="dcterms:W3CDTF">2023-07-24T02:40:16Z</dcterms:created>
  <dcterms:modified xsi:type="dcterms:W3CDTF">2023-07-27T03:18:28Z</dcterms:modified>
</cp:coreProperties>
</file>