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4" r:id="rId3"/>
    <p:sldId id="295" r:id="rId4"/>
    <p:sldId id="340" r:id="rId5"/>
    <p:sldId id="361" r:id="rId6"/>
    <p:sldId id="354" r:id="rId7"/>
    <p:sldId id="360" r:id="rId8"/>
    <p:sldId id="350" r:id="rId9"/>
    <p:sldId id="363" r:id="rId10"/>
    <p:sldId id="364" r:id="rId11"/>
    <p:sldId id="356" r:id="rId12"/>
    <p:sldId id="344" r:id="rId13"/>
    <p:sldId id="357" r:id="rId14"/>
    <p:sldId id="358" r:id="rId15"/>
    <p:sldId id="362" r:id="rId16"/>
    <p:sldId id="310" r:id="rId17"/>
    <p:sldId id="352" r:id="rId18"/>
    <p:sldId id="345" r:id="rId19"/>
    <p:sldId id="365" r:id="rId20"/>
    <p:sldId id="347" r:id="rId21"/>
    <p:sldId id="34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AEF"/>
    <a:srgbClr val="99CCFF"/>
    <a:srgbClr val="F1F4FE"/>
    <a:srgbClr val="F0F4FB"/>
    <a:srgbClr val="F0F4F8"/>
    <a:srgbClr val="E0E2F8"/>
    <a:srgbClr val="F5E8BB"/>
    <a:srgbClr val="FAF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4" autoAdjust="0"/>
    <p:restoredTop sz="94500"/>
  </p:normalViewPr>
  <p:slideViewPr>
    <p:cSldViewPr>
      <p:cViewPr varScale="1">
        <p:scale>
          <a:sx n="94" d="100"/>
          <a:sy n="94" d="100"/>
        </p:scale>
        <p:origin x="1688" y="18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smtClean="0">
                <a:latin typeface="Arial" charset="0"/>
                <a:cs typeface="Arial" charset="0"/>
              </a:defRPr>
            </a:lvl1pPr>
          </a:lstStyle>
          <a:p>
            <a:pPr>
              <a:defRPr/>
            </a:pPr>
            <a:endParaRPr lang="en-GB"/>
          </a:p>
        </p:txBody>
      </p:sp>
      <p:sp>
        <p:nvSpPr>
          <p:cNvPr id="69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endParaRPr lang="en-GB"/>
          </a:p>
        </p:txBody>
      </p:sp>
      <p:sp>
        <p:nvSpPr>
          <p:cNvPr id="69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smtClean="0">
                <a:latin typeface="Arial" charset="0"/>
                <a:cs typeface="Arial" charset="0"/>
              </a:defRPr>
            </a:lvl1pPr>
          </a:lstStyle>
          <a:p>
            <a:pPr>
              <a:defRPr/>
            </a:pPr>
            <a:endParaRPr lang="en-GB"/>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r>
              <a:rPr lang="en-GB"/>
              <a:t>‹#›</a:t>
            </a:r>
          </a:p>
        </p:txBody>
      </p:sp>
    </p:spTree>
    <p:extLst>
      <p:ext uri="{BB962C8B-B14F-4D97-AF65-F5344CB8AC3E}">
        <p14:creationId xmlns:p14="http://schemas.microsoft.com/office/powerpoint/2010/main" val="57799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smtClean="0">
                <a:latin typeface="Arial" charset="0"/>
                <a:cs typeface="Arial" charset="0"/>
              </a:defRPr>
            </a:lvl1pPr>
          </a:lstStyle>
          <a:p>
            <a:pPr>
              <a:defRPr/>
            </a:pPr>
            <a:endParaRPr lang="en-GB"/>
          </a:p>
        </p:txBody>
      </p:sp>
      <p:sp>
        <p:nvSpPr>
          <p:cNvPr id="665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65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smtClean="0">
                <a:latin typeface="Arial" charset="0"/>
                <a:cs typeface="Arial" charset="0"/>
              </a:defRPr>
            </a:lvl1pPr>
          </a:lstStyle>
          <a:p>
            <a:pPr>
              <a:defRPr/>
            </a:pPr>
            <a:endParaRPr lang="en-GB"/>
          </a:p>
        </p:txBody>
      </p:sp>
      <p:sp>
        <p:nvSpPr>
          <p:cNvPr id="665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r>
              <a:rPr lang="en-GB"/>
              <a:t>‹#›</a:t>
            </a:r>
          </a:p>
        </p:txBody>
      </p:sp>
    </p:spTree>
    <p:extLst>
      <p:ext uri="{BB962C8B-B14F-4D97-AF65-F5344CB8AC3E}">
        <p14:creationId xmlns:p14="http://schemas.microsoft.com/office/powerpoint/2010/main" val="129857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a:defRPr/>
            </a:pPr>
            <a:r>
              <a:rPr lang="en-GB"/>
              <a:t>‹#›</a:t>
            </a:r>
          </a:p>
        </p:txBody>
      </p:sp>
      <p:sp>
        <p:nvSpPr>
          <p:cNvPr id="24578" name="Text Box 2"/>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r>
              <a:rPr lang="en-GB" sz="1200"/>
              <a:t>1</a:t>
            </a:r>
          </a:p>
        </p:txBody>
      </p:sp>
      <p:sp>
        <p:nvSpPr>
          <p:cNvPr id="24579" name="Rectangle 3"/>
          <p:cNvSpPr>
            <a:spLocks noGrp="1" noRot="1" noChangeAspect="1" noChangeArrowheads="1" noTextEdit="1"/>
          </p:cNvSpPr>
          <p:nvPr>
            <p:ph type="sldImg"/>
          </p:nvPr>
        </p:nvSpPr>
        <p:spPr>
          <a:ln/>
        </p:spPr>
      </p:sp>
      <p:sp>
        <p:nvSpPr>
          <p:cNvPr id="66565" name="Rectangle 4"/>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08146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970298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57597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818911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63421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936943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2648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26800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388292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18039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642988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053717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E"/>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userDrawn="1"/>
        </p:nvSpPr>
        <p:spPr bwMode="auto">
          <a:xfrm>
            <a:off x="5867400" y="6248400"/>
            <a:ext cx="2819400"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1400" baseline="0" dirty="0">
                <a:solidFill>
                  <a:schemeClr val="tx2"/>
                </a:solidFill>
              </a:rPr>
              <a:t>Electron Microscopy Laboratory</a:t>
            </a:r>
          </a:p>
        </p:txBody>
      </p:sp>
      <p:sp>
        <p:nvSpPr>
          <p:cNvPr id="1028" name="Rectangle 4"/>
          <p:cNvSpPr>
            <a:spLocks noChangeArrowheads="1"/>
          </p:cNvSpPr>
          <p:nvPr userDrawn="1"/>
        </p:nvSpPr>
        <p:spPr bwMode="auto">
          <a:xfrm>
            <a:off x="1979613" y="260350"/>
            <a:ext cx="55816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r>
              <a:rPr lang="en-GB" b="1" baseline="0" dirty="0">
                <a:solidFill>
                  <a:schemeClr val="accent1"/>
                </a:solidFill>
                <a:latin typeface="Arial" charset="0"/>
                <a:cs typeface="Arial" charset="0"/>
              </a:rPr>
              <a:t>Introduction to transmission electron microscopy</a:t>
            </a:r>
          </a:p>
        </p:txBody>
      </p:sp>
      <p:pic>
        <p:nvPicPr>
          <p:cNvPr id="1029" name="Picture 18" descr="j0432679">
            <a:hlinkClick r:id="" action="ppaction://hlinkshowjump?jump=nextslide"/>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16463" y="5589588"/>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9" descr="j0432678">
            <a:hlinkClick r:id="" action="ppaction://hlinkshowjump?jump=previousslide"/>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11638" y="5589588"/>
            <a:ext cx="422275" cy="422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23528" y="6248400"/>
            <a:ext cx="121285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39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b="1" kern="1200">
          <a:solidFill>
            <a:srgbClr val="000000"/>
          </a:solidFill>
          <a:latin typeface="+mj-lt"/>
          <a:ea typeface="+mj-ea"/>
          <a:cs typeface="+mj-cs"/>
        </a:defRPr>
      </a:lvl1pPr>
      <a:lvl2pPr algn="ctr" rtl="0" eaLnBrk="0" fontAlgn="base" hangingPunct="0">
        <a:spcBef>
          <a:spcPct val="0"/>
        </a:spcBef>
        <a:spcAft>
          <a:spcPct val="0"/>
        </a:spcAft>
        <a:defRPr b="1">
          <a:solidFill>
            <a:srgbClr val="000000"/>
          </a:solidFill>
          <a:latin typeface="Arial" charset="0"/>
          <a:cs typeface="Arial" charset="0"/>
        </a:defRPr>
      </a:lvl2pPr>
      <a:lvl3pPr algn="ctr" rtl="0" eaLnBrk="0" fontAlgn="base" hangingPunct="0">
        <a:spcBef>
          <a:spcPct val="0"/>
        </a:spcBef>
        <a:spcAft>
          <a:spcPct val="0"/>
        </a:spcAft>
        <a:defRPr b="1">
          <a:solidFill>
            <a:srgbClr val="000000"/>
          </a:solidFill>
          <a:latin typeface="Arial" charset="0"/>
          <a:cs typeface="Arial" charset="0"/>
        </a:defRPr>
      </a:lvl3pPr>
      <a:lvl4pPr algn="ctr" rtl="0" eaLnBrk="0" fontAlgn="base" hangingPunct="0">
        <a:spcBef>
          <a:spcPct val="0"/>
        </a:spcBef>
        <a:spcAft>
          <a:spcPct val="0"/>
        </a:spcAft>
        <a:defRPr b="1">
          <a:solidFill>
            <a:srgbClr val="000000"/>
          </a:solidFill>
          <a:latin typeface="Arial" charset="0"/>
          <a:cs typeface="Arial" charset="0"/>
        </a:defRPr>
      </a:lvl4pPr>
      <a:lvl5pPr algn="ctr" rtl="0" eaLnBrk="0" fontAlgn="base" hangingPunct="0">
        <a:spcBef>
          <a:spcPct val="0"/>
        </a:spcBef>
        <a:spcAft>
          <a:spcPct val="0"/>
        </a:spcAft>
        <a:defRPr b="1">
          <a:solidFill>
            <a:srgbClr val="000000"/>
          </a:solidFill>
          <a:latin typeface="Arial" charset="0"/>
          <a:cs typeface="Arial" charset="0"/>
        </a:defRPr>
      </a:lvl5pPr>
      <a:lvl6pPr marL="457200" algn="ctr" rtl="0" eaLnBrk="0" fontAlgn="base" hangingPunct="0">
        <a:spcBef>
          <a:spcPct val="0"/>
        </a:spcBef>
        <a:spcAft>
          <a:spcPct val="0"/>
        </a:spcAft>
        <a:defRPr b="1">
          <a:solidFill>
            <a:srgbClr val="000000"/>
          </a:solidFill>
          <a:latin typeface="Arial" charset="0"/>
          <a:cs typeface="Arial" charset="0"/>
        </a:defRPr>
      </a:lvl6pPr>
      <a:lvl7pPr marL="914400" algn="ctr" rtl="0" eaLnBrk="0" fontAlgn="base" hangingPunct="0">
        <a:spcBef>
          <a:spcPct val="0"/>
        </a:spcBef>
        <a:spcAft>
          <a:spcPct val="0"/>
        </a:spcAft>
        <a:defRPr b="1">
          <a:solidFill>
            <a:srgbClr val="000000"/>
          </a:solidFill>
          <a:latin typeface="Arial" charset="0"/>
          <a:cs typeface="Arial" charset="0"/>
        </a:defRPr>
      </a:lvl7pPr>
      <a:lvl8pPr marL="1371600" algn="ctr" rtl="0" eaLnBrk="0" fontAlgn="base" hangingPunct="0">
        <a:spcBef>
          <a:spcPct val="0"/>
        </a:spcBef>
        <a:spcAft>
          <a:spcPct val="0"/>
        </a:spcAft>
        <a:defRPr b="1">
          <a:solidFill>
            <a:srgbClr val="000000"/>
          </a:solidFill>
          <a:latin typeface="Arial" charset="0"/>
          <a:cs typeface="Arial" charset="0"/>
        </a:defRPr>
      </a:lvl8pPr>
      <a:lvl9pPr marL="1828800" algn="ctr" rtl="0" eaLnBrk="0" fontAlgn="base" hangingPunct="0">
        <a:spcBef>
          <a:spcPct val="0"/>
        </a:spcBef>
        <a:spcAft>
          <a:spcPct val="0"/>
        </a:spcAft>
        <a:defRPr b="1">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867400" y="6248400"/>
            <a:ext cx="2819400"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1400" dirty="0">
                <a:solidFill>
                  <a:schemeClr val="tx2"/>
                </a:solidFill>
              </a:rPr>
              <a:t>Electron Microscopy Laboratory</a:t>
            </a:r>
          </a:p>
        </p:txBody>
      </p:sp>
      <p:sp>
        <p:nvSpPr>
          <p:cNvPr id="2052" name="Rectangle 4"/>
          <p:cNvSpPr>
            <a:spLocks noChangeArrowheads="1"/>
          </p:cNvSpPr>
          <p:nvPr/>
        </p:nvSpPr>
        <p:spPr bwMode="auto">
          <a:xfrm>
            <a:off x="355600" y="908050"/>
            <a:ext cx="8591550" cy="519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fontAlgn="base">
              <a:spcBef>
                <a:spcPct val="0"/>
              </a:spcBef>
              <a:spcAft>
                <a:spcPct val="0"/>
              </a:spcAft>
            </a:pPr>
            <a:r>
              <a:rPr lang="en-GB" sz="2800" b="1" dirty="0">
                <a:solidFill>
                  <a:schemeClr val="tx2"/>
                </a:solidFill>
                <a:latin typeface="Arial" charset="0"/>
                <a:cs typeface="Arial" charset="0"/>
              </a:rPr>
              <a:t>Introduction to transmission electron microscopy</a:t>
            </a:r>
          </a:p>
        </p:txBody>
      </p:sp>
      <p:sp>
        <p:nvSpPr>
          <p:cNvPr id="2055" name="Text Box 7"/>
          <p:cNvSpPr txBox="1">
            <a:spLocks noChangeArrowheads="1"/>
          </p:cNvSpPr>
          <p:nvPr/>
        </p:nvSpPr>
        <p:spPr bwMode="auto">
          <a:xfrm>
            <a:off x="3201987" y="1509255"/>
            <a:ext cx="2665413"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b="1" dirty="0"/>
              <a:t>Tutor: Peter Harris</a:t>
            </a:r>
          </a:p>
        </p:txBody>
      </p:sp>
      <p:pic>
        <p:nvPicPr>
          <p:cNvPr id="2056" name="Picture 12" descr="j0432679">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589588"/>
            <a:ext cx="433387" cy="4333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6248400"/>
            <a:ext cx="1260497" cy="4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8"/>
          <p:cNvSpPr txBox="1">
            <a:spLocks noChangeArrowheads="1"/>
          </p:cNvSpPr>
          <p:nvPr/>
        </p:nvSpPr>
        <p:spPr bwMode="auto">
          <a:xfrm>
            <a:off x="550862" y="2129267"/>
            <a:ext cx="813593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sz="1600" dirty="0">
                <a:latin typeface="Arial" charset="0"/>
                <a:cs typeface="Arial" charset="0"/>
              </a:rPr>
              <a:t>The aims of this course are:</a:t>
            </a:r>
          </a:p>
          <a:p>
            <a:pPr fontAlgn="base">
              <a:spcBef>
                <a:spcPct val="50000"/>
              </a:spcBef>
              <a:spcAft>
                <a:spcPct val="0"/>
              </a:spcAft>
            </a:pPr>
            <a:endParaRPr lang="en-GB" sz="1600" dirty="0">
              <a:latin typeface="Arial" charset="0"/>
              <a:cs typeface="Arial" charset="0"/>
            </a:endParaRPr>
          </a:p>
          <a:p>
            <a:pPr fontAlgn="base">
              <a:spcBef>
                <a:spcPct val="0"/>
              </a:spcBef>
              <a:spcAft>
                <a:spcPct val="0"/>
              </a:spcAft>
            </a:pPr>
            <a:r>
              <a:rPr lang="en-GB" sz="1600" b="1" dirty="0">
                <a:solidFill>
                  <a:srgbClr val="000000"/>
                </a:solidFill>
                <a:latin typeface="Arial" charset="0"/>
                <a:cs typeface="Arial" charset="0"/>
              </a:rPr>
              <a:t>●  </a:t>
            </a:r>
            <a:r>
              <a:rPr lang="en-GB" sz="1600" dirty="0"/>
              <a:t>to describe the components of the transmission electron microscope (TEM)</a:t>
            </a:r>
          </a:p>
          <a:p>
            <a:pPr fontAlgn="base">
              <a:spcBef>
                <a:spcPct val="0"/>
              </a:spcBef>
              <a:spcAft>
                <a:spcPct val="0"/>
              </a:spcAft>
            </a:pPr>
            <a:endParaRPr lang="en-GB" sz="1600" dirty="0">
              <a:latin typeface="Arial" charset="0"/>
              <a:cs typeface="Arial" charset="0"/>
            </a:endParaRPr>
          </a:p>
          <a:p>
            <a:r>
              <a:rPr lang="en-GB" sz="1600" b="1" dirty="0">
                <a:solidFill>
                  <a:srgbClr val="000000"/>
                </a:solidFill>
                <a:latin typeface="Arial" charset="0"/>
                <a:cs typeface="Arial" charset="0"/>
              </a:rPr>
              <a:t>●  </a:t>
            </a:r>
            <a:r>
              <a:rPr lang="en-GB" sz="1600" dirty="0"/>
              <a:t>to explain the origin of contrast in TEM images</a:t>
            </a:r>
          </a:p>
          <a:p>
            <a:pPr fontAlgn="base">
              <a:spcBef>
                <a:spcPct val="0"/>
              </a:spcBef>
              <a:spcAft>
                <a:spcPct val="0"/>
              </a:spcAft>
            </a:pPr>
            <a:endParaRPr lang="en-GB" sz="1600" b="1" dirty="0">
              <a:solidFill>
                <a:srgbClr val="000000"/>
              </a:solidFill>
              <a:latin typeface="Arial" charset="0"/>
              <a:cs typeface="Arial" charset="0"/>
            </a:endParaRPr>
          </a:p>
          <a:p>
            <a:r>
              <a:rPr lang="en-GB" sz="1600" b="1" dirty="0">
                <a:solidFill>
                  <a:srgbClr val="000000"/>
                </a:solidFill>
                <a:latin typeface="Arial" charset="0"/>
                <a:cs typeface="Arial" charset="0"/>
              </a:rPr>
              <a:t>●  </a:t>
            </a:r>
            <a:r>
              <a:rPr lang="en-GB" sz="1600" dirty="0"/>
              <a:t>to outline some of the techniques used for specimen preparation </a:t>
            </a:r>
          </a:p>
          <a:p>
            <a:endParaRPr lang="en-GB" sz="1600" dirty="0"/>
          </a:p>
          <a:p>
            <a:r>
              <a:rPr lang="en-GB" sz="1600" b="1" dirty="0">
                <a:solidFill>
                  <a:srgbClr val="000000"/>
                </a:solidFill>
                <a:latin typeface="Arial" charset="0"/>
                <a:cs typeface="Arial" charset="0"/>
              </a:rPr>
              <a:t>●  </a:t>
            </a:r>
            <a:r>
              <a:rPr lang="en-GB" sz="1600" dirty="0"/>
              <a:t>to describe the effects of astigmatism and aberrations in TEM</a:t>
            </a:r>
          </a:p>
        </p:txBody>
      </p:sp>
      <p:sp>
        <p:nvSpPr>
          <p:cNvPr id="16" name="Text Box 9"/>
          <p:cNvSpPr txBox="1">
            <a:spLocks noChangeArrowheads="1"/>
          </p:cNvSpPr>
          <p:nvPr/>
        </p:nvSpPr>
        <p:spPr bwMode="auto">
          <a:xfrm>
            <a:off x="2197099" y="4722665"/>
            <a:ext cx="547211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dirty="0">
                <a:latin typeface="Arial" charset="0"/>
                <a:cs typeface="Arial" charset="0"/>
              </a:rPr>
              <a:t>Click on the buttons to move between slides.</a:t>
            </a:r>
          </a:p>
          <a:p>
            <a:pPr fontAlgn="base">
              <a:spcBef>
                <a:spcPct val="50000"/>
              </a:spcBef>
              <a:spcAft>
                <a:spcPct val="0"/>
              </a:spcAft>
            </a:pPr>
            <a:r>
              <a:rPr lang="en-GB" dirty="0">
                <a:solidFill>
                  <a:srgbClr val="FF0000"/>
                </a:solidFill>
                <a:latin typeface="Arial" charset="0"/>
                <a:cs typeface="Arial" charset="0"/>
              </a:rPr>
              <a:t>(Make sure you are in “Slide Show” mode)</a:t>
            </a:r>
          </a:p>
        </p:txBody>
      </p:sp>
    </p:spTree>
    <p:extLst>
      <p:ext uri="{BB962C8B-B14F-4D97-AF65-F5344CB8AC3E}">
        <p14:creationId xmlns:p14="http://schemas.microsoft.com/office/powerpoint/2010/main" val="355142756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08175" y="692150"/>
            <a:ext cx="5400675"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sz="2400" b="1" dirty="0">
                <a:solidFill>
                  <a:srgbClr val="0070C0"/>
                </a:solidFill>
              </a:rPr>
              <a:t>Contrast in the TEM: </a:t>
            </a:r>
          </a:p>
          <a:p>
            <a:pPr algn="ctr"/>
            <a:r>
              <a:rPr lang="en-GB" sz="2400" b="1" dirty="0">
                <a:solidFill>
                  <a:srgbClr val="0070C0"/>
                </a:solidFill>
              </a:rPr>
              <a:t>Diffraction contrast - 1</a:t>
            </a:r>
          </a:p>
        </p:txBody>
      </p:sp>
      <p:sp>
        <p:nvSpPr>
          <p:cNvPr id="11267" name="Text Box 3"/>
          <p:cNvSpPr txBox="1">
            <a:spLocks noChangeArrowheads="1"/>
          </p:cNvSpPr>
          <p:nvPr/>
        </p:nvSpPr>
        <p:spPr bwMode="auto">
          <a:xfrm>
            <a:off x="468313" y="1989138"/>
            <a:ext cx="3887787" cy="24272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The most important contrast mechanism for crystalline materials is diffraction contrast.</a:t>
            </a:r>
          </a:p>
          <a:p>
            <a:pPr>
              <a:spcBef>
                <a:spcPct val="50000"/>
              </a:spcBef>
            </a:pPr>
            <a:r>
              <a:rPr lang="en-GB"/>
              <a:t>To produce diffraction contrast, the objective aperture is placed around the central beam in the diffraction pattern. </a:t>
            </a:r>
            <a:r>
              <a:rPr lang="en-GB" i="1"/>
              <a:t>Press the </a:t>
            </a:r>
            <a:r>
              <a:rPr lang="en-GB" sz="1600" i="1"/>
              <a:t>►</a:t>
            </a:r>
            <a:r>
              <a:rPr lang="en-GB" i="1"/>
              <a:t>to insert the aperture.</a:t>
            </a:r>
          </a:p>
        </p:txBody>
      </p:sp>
      <p:grpSp>
        <p:nvGrpSpPr>
          <p:cNvPr id="11268" name="Group 4"/>
          <p:cNvGrpSpPr>
            <a:grpSpLocks/>
          </p:cNvGrpSpPr>
          <p:nvPr/>
        </p:nvGrpSpPr>
        <p:grpSpPr bwMode="auto">
          <a:xfrm>
            <a:off x="4716463" y="1700213"/>
            <a:ext cx="4176712" cy="3960812"/>
            <a:chOff x="3152" y="1162"/>
            <a:chExt cx="2223" cy="2268"/>
          </a:xfrm>
        </p:grpSpPr>
        <p:pic>
          <p:nvPicPr>
            <p:cNvPr id="112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 y="1616"/>
              <a:ext cx="1588" cy="14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AutoShape 7"/>
            <p:cNvSpPr>
              <a:spLocks noChangeArrowheads="1"/>
            </p:cNvSpPr>
            <p:nvPr/>
          </p:nvSpPr>
          <p:spPr bwMode="auto">
            <a:xfrm>
              <a:off x="3152" y="1162"/>
              <a:ext cx="2223" cy="2268"/>
            </a:xfrm>
            <a:custGeom>
              <a:avLst/>
              <a:gdLst>
                <a:gd name="T0" fmla="*/ 1112 w 21600"/>
                <a:gd name="T1" fmla="*/ 0 h 21600"/>
                <a:gd name="T2" fmla="*/ 326 w 21600"/>
                <a:gd name="T3" fmla="*/ 332 h 21600"/>
                <a:gd name="T4" fmla="*/ 0 w 21600"/>
                <a:gd name="T5" fmla="*/ 1134 h 21600"/>
                <a:gd name="T6" fmla="*/ 326 w 21600"/>
                <a:gd name="T7" fmla="*/ 1936 h 21600"/>
                <a:gd name="T8" fmla="*/ 1112 w 21600"/>
                <a:gd name="T9" fmla="*/ 2268 h 21600"/>
                <a:gd name="T10" fmla="*/ 1897 w 21600"/>
                <a:gd name="T11" fmla="*/ 1936 h 21600"/>
                <a:gd name="T12" fmla="*/ 2223 w 21600"/>
                <a:gd name="T13" fmla="*/ 1134 h 21600"/>
                <a:gd name="T14" fmla="*/ 1897 w 21600"/>
                <a:gd name="T15" fmla="*/ 332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2 h 21600"/>
                <a:gd name="T26" fmla="*/ 18432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0F4F8"/>
            </a:solidFill>
            <a:ln w="9525">
              <a:solidFill>
                <a:srgbClr val="F0F4F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11269" name="Oval 5"/>
          <p:cNvSpPr>
            <a:spLocks noChangeArrowheads="1"/>
          </p:cNvSpPr>
          <p:nvPr/>
        </p:nvSpPr>
        <p:spPr bwMode="auto">
          <a:xfrm>
            <a:off x="6084888" y="2924175"/>
            <a:ext cx="1512887" cy="1512888"/>
          </a:xfrm>
          <a:prstGeom prst="ellipse">
            <a:avLst/>
          </a:prstGeom>
          <a:solidFill>
            <a:srgbClr val="FFFFFF">
              <a:alpha val="0"/>
            </a:srgbClr>
          </a:solidFill>
          <a:ln w="1193800">
            <a:solidFill>
              <a:srgbClr val="FFFFFF"/>
            </a:solidFill>
            <a:round/>
            <a:headEnd/>
            <a:tailEnd/>
          </a:ln>
        </p:spPr>
        <p:txBody>
          <a:bodyPr/>
          <a:lstStyle/>
          <a:p>
            <a:pPr fontAlgn="base">
              <a:spcBef>
                <a:spcPct val="0"/>
              </a:spcBef>
              <a:spcAft>
                <a:spcPct val="0"/>
              </a:spcAft>
            </a:pPr>
            <a:endParaRPr lang="en-GB">
              <a:latin typeface="Arial" charset="0"/>
              <a:cs typeface="Arial" charset="0"/>
            </a:endParaRPr>
          </a:p>
        </p:txBody>
      </p:sp>
    </p:spTree>
    <p:extLst>
      <p:ext uri="{BB962C8B-B14F-4D97-AF65-F5344CB8AC3E}">
        <p14:creationId xmlns:p14="http://schemas.microsoft.com/office/powerpoint/2010/main" val="85999389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08175" y="692150"/>
            <a:ext cx="5400675"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sz="2400" b="1" dirty="0">
                <a:solidFill>
                  <a:srgbClr val="0070C0"/>
                </a:solidFill>
              </a:rPr>
              <a:t>Contrast in the TEM: </a:t>
            </a:r>
          </a:p>
          <a:p>
            <a:pPr algn="ctr"/>
            <a:r>
              <a:rPr lang="en-GB" sz="2400" b="1" dirty="0">
                <a:solidFill>
                  <a:srgbClr val="0070C0"/>
                </a:solidFill>
              </a:rPr>
              <a:t>Diffraction contrast - 2</a:t>
            </a:r>
          </a:p>
        </p:txBody>
      </p:sp>
      <p:sp>
        <p:nvSpPr>
          <p:cNvPr id="12291" name="Rectangle 3"/>
          <p:cNvSpPr>
            <a:spLocks noChangeArrowheads="1"/>
          </p:cNvSpPr>
          <p:nvPr/>
        </p:nvSpPr>
        <p:spPr bwMode="auto">
          <a:xfrm>
            <a:off x="684213" y="2060575"/>
            <a:ext cx="3095625"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The effect of introducing the objective aperture is to exclude scattered beams, as illustrated in the diagram. The result is that regions of the specimen which scatter electrons will appear dark in the image.</a:t>
            </a:r>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844675"/>
            <a:ext cx="3382962" cy="3438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39552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95513" y="692150"/>
            <a:ext cx="511333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Specimen preparation for TEM - 1</a:t>
            </a:r>
          </a:p>
        </p:txBody>
      </p:sp>
      <p:sp>
        <p:nvSpPr>
          <p:cNvPr id="13315" name="Rectangle 3"/>
          <p:cNvSpPr>
            <a:spLocks noChangeArrowheads="1"/>
          </p:cNvSpPr>
          <p:nvPr/>
        </p:nvSpPr>
        <p:spPr bwMode="auto">
          <a:xfrm>
            <a:off x="468313" y="1268413"/>
            <a:ext cx="8208962" cy="936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Specimens for </a:t>
            </a:r>
            <a:r>
              <a:rPr lang="en-GB" sz="1600">
                <a:latin typeface="Arial" charset="0"/>
                <a:cs typeface="Arial" charset="0"/>
              </a:rPr>
              <a:t>TEM are typically supported on 3 mm diameter grids, usually made of copper. These grids often have thin carbon films suspended across them, which may be continuous, holey or “lacey”.  </a:t>
            </a:r>
          </a:p>
        </p:txBody>
      </p:sp>
      <p:grpSp>
        <p:nvGrpSpPr>
          <p:cNvPr id="13316" name="Group 4"/>
          <p:cNvGrpSpPr>
            <a:grpSpLocks/>
          </p:cNvGrpSpPr>
          <p:nvPr/>
        </p:nvGrpSpPr>
        <p:grpSpPr bwMode="auto">
          <a:xfrm>
            <a:off x="898525" y="2316163"/>
            <a:ext cx="2809875" cy="942975"/>
            <a:chOff x="566" y="1459"/>
            <a:chExt cx="1770" cy="594"/>
          </a:xfrm>
        </p:grpSpPr>
        <p:sp>
          <p:nvSpPr>
            <p:cNvPr id="13321" name="Text Box 9"/>
            <p:cNvSpPr txBox="1">
              <a:spLocks noChangeArrowheads="1"/>
            </p:cNvSpPr>
            <p:nvPr/>
          </p:nvSpPr>
          <p:spPr bwMode="auto">
            <a:xfrm>
              <a:off x="1429" y="1570"/>
              <a:ext cx="907" cy="36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1600" b="1"/>
                <a:t>3 mm TEM grid</a:t>
              </a:r>
            </a:p>
          </p:txBody>
        </p:sp>
        <p:pic>
          <p:nvPicPr>
            <p:cNvPr id="13322"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 y="1459"/>
              <a:ext cx="762" cy="5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7" name="Rectangle 5"/>
          <p:cNvSpPr>
            <a:spLocks noChangeArrowheads="1"/>
          </p:cNvSpPr>
          <p:nvPr/>
        </p:nvSpPr>
        <p:spPr bwMode="auto">
          <a:xfrm>
            <a:off x="684213" y="3789363"/>
            <a:ext cx="8208962" cy="14398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Specimens for </a:t>
            </a:r>
            <a:r>
              <a:rPr lang="en-GB" sz="1600">
                <a:latin typeface="Arial" charset="0"/>
                <a:cs typeface="Arial" charset="0"/>
              </a:rPr>
              <a:t>TEM need to be less than </a:t>
            </a:r>
            <a:r>
              <a:rPr lang="en-GB" sz="1600">
                <a:solidFill>
                  <a:srgbClr val="000000"/>
                </a:solidFill>
                <a:latin typeface="Arial" charset="0"/>
                <a:cs typeface="Arial" charset="0"/>
              </a:rPr>
              <a:t>~ </a:t>
            </a:r>
            <a:r>
              <a:rPr lang="en-GB" sz="1600">
                <a:latin typeface="Arial" charset="0"/>
                <a:cs typeface="Arial" charset="0"/>
              </a:rPr>
              <a:t>100 nm in thickness, in order for the electrons to pass through and form an image. </a:t>
            </a:r>
            <a:r>
              <a:rPr lang="en-GB" sz="1600">
                <a:solidFill>
                  <a:srgbClr val="000000"/>
                </a:solidFill>
                <a:latin typeface="Arial" charset="0"/>
                <a:cs typeface="Arial" charset="0"/>
              </a:rPr>
              <a:t>For some materials, e.g. inorganic powders, specimen preparation is extremely straightforward and simply involves grinding the material to a fine powder, dispersing in a liquid, pipetting onto a grid and allowing to dry. For organic or biological materials more specialised techniques are needed.</a:t>
            </a:r>
          </a:p>
        </p:txBody>
      </p:sp>
      <p:grpSp>
        <p:nvGrpSpPr>
          <p:cNvPr id="13318" name="Group 6"/>
          <p:cNvGrpSpPr>
            <a:grpSpLocks/>
          </p:cNvGrpSpPr>
          <p:nvPr/>
        </p:nvGrpSpPr>
        <p:grpSpPr bwMode="auto">
          <a:xfrm>
            <a:off x="3851275" y="2205038"/>
            <a:ext cx="4105275" cy="1316037"/>
            <a:chOff x="612" y="2659"/>
            <a:chExt cx="2948" cy="920"/>
          </a:xfrm>
        </p:grpSpPr>
        <p:pic>
          <p:nvPicPr>
            <p:cNvPr id="1331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659"/>
              <a:ext cx="1639" cy="9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8"/>
            <p:cNvSpPr txBox="1">
              <a:spLocks noChangeArrowheads="1"/>
            </p:cNvSpPr>
            <p:nvPr/>
          </p:nvSpPr>
          <p:spPr bwMode="auto">
            <a:xfrm>
              <a:off x="2472" y="2887"/>
              <a:ext cx="1088" cy="23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1600" b="1"/>
                <a:t>Carbon films</a:t>
              </a:r>
            </a:p>
          </p:txBody>
        </p:sp>
      </p:grpSp>
    </p:spTree>
    <p:extLst>
      <p:ext uri="{BB962C8B-B14F-4D97-AF65-F5344CB8AC3E}">
        <p14:creationId xmlns:p14="http://schemas.microsoft.com/office/powerpoint/2010/main" val="19797523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95513" y="692150"/>
            <a:ext cx="511333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Specimen preparation for TEM - 2</a:t>
            </a:r>
          </a:p>
        </p:txBody>
      </p:sp>
      <p:sp>
        <p:nvSpPr>
          <p:cNvPr id="14339" name="Rectangle 3"/>
          <p:cNvSpPr>
            <a:spLocks noChangeArrowheads="1"/>
          </p:cNvSpPr>
          <p:nvPr/>
        </p:nvSpPr>
        <p:spPr bwMode="auto">
          <a:xfrm>
            <a:off x="468313" y="1268413"/>
            <a:ext cx="8208962" cy="936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Small </a:t>
            </a:r>
            <a:r>
              <a:rPr lang="en-GB" sz="1600">
                <a:latin typeface="Arial" charset="0"/>
                <a:cs typeface="Arial" charset="0"/>
              </a:rPr>
              <a:t>biological structures such as viruses and bacteria can be deposited onto carbon films from solution, but would give very little contrast in their untreated state. In such cases the technique of </a:t>
            </a:r>
            <a:r>
              <a:rPr lang="en-GB" sz="1600" b="1" u="sng">
                <a:latin typeface="Arial" charset="0"/>
                <a:cs typeface="Arial" charset="0"/>
              </a:rPr>
              <a:t>negative staining</a:t>
            </a:r>
            <a:r>
              <a:rPr lang="en-GB" sz="1600">
                <a:latin typeface="Arial" charset="0"/>
                <a:cs typeface="Arial" charset="0"/>
              </a:rPr>
              <a:t> is often used to reveal structure.</a:t>
            </a:r>
          </a:p>
        </p:txBody>
      </p:sp>
      <p:sp>
        <p:nvSpPr>
          <p:cNvPr id="14340" name="Rectangle 4"/>
          <p:cNvSpPr>
            <a:spLocks noChangeArrowheads="1"/>
          </p:cNvSpPr>
          <p:nvPr/>
        </p:nvSpPr>
        <p:spPr bwMode="auto">
          <a:xfrm>
            <a:off x="468313" y="2349500"/>
            <a:ext cx="4032250" cy="30241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Negative staining involves </a:t>
            </a:r>
            <a:r>
              <a:rPr lang="en-GB" sz="1600">
                <a:latin typeface="Arial" charset="0"/>
                <a:cs typeface="Arial" charset="0"/>
              </a:rPr>
              <a:t>surrounding the biomolecules with thin amorphous layer of heavy metal salt. This reveals the structure, and reduces the structural flattening that occurs in the absence of stain.</a:t>
            </a:r>
          </a:p>
          <a:p>
            <a:pPr marL="342900" indent="-342900" fontAlgn="base">
              <a:spcBef>
                <a:spcPct val="20000"/>
              </a:spcBef>
              <a:spcAft>
                <a:spcPct val="0"/>
              </a:spcAft>
              <a:buFont typeface="Wingdings"/>
              <a:buChar char="Ø"/>
            </a:pPr>
            <a:endParaRPr lang="en-GB" sz="1600">
              <a:latin typeface="Arial" charset="0"/>
              <a:cs typeface="Arial" charset="0"/>
            </a:endParaRPr>
          </a:p>
          <a:p>
            <a:pPr marL="342900" indent="-342900" fontAlgn="base">
              <a:spcBef>
                <a:spcPct val="20000"/>
              </a:spcBef>
              <a:spcAft>
                <a:spcPct val="0"/>
              </a:spcAft>
              <a:buFont typeface="Wingdings"/>
              <a:buChar char="Ø"/>
            </a:pPr>
            <a:r>
              <a:rPr lang="en-GB" sz="1600">
                <a:latin typeface="Arial" charset="0"/>
                <a:cs typeface="Arial" charset="0"/>
              </a:rPr>
              <a:t>Commonly used stains: uranyl acetate, uranyl formate, sodium/potassium phosphotungstate, ammonium molybdate.</a:t>
            </a:r>
          </a:p>
          <a:p>
            <a:pPr marL="342900" indent="-342900" fontAlgn="base">
              <a:spcBef>
                <a:spcPct val="20000"/>
              </a:spcBef>
              <a:spcAft>
                <a:spcPct val="0"/>
              </a:spcAft>
              <a:buFont typeface="Wingdings"/>
              <a:buChar char="Ø"/>
            </a:pPr>
            <a:endParaRPr lang="en-GB" sz="1600">
              <a:solidFill>
                <a:srgbClr val="000000"/>
              </a:solidFill>
              <a:latin typeface="Arial" charset="0"/>
              <a:cs typeface="Arial" charset="0"/>
            </a:endParaRPr>
          </a:p>
        </p:txBody>
      </p:sp>
      <p:grpSp>
        <p:nvGrpSpPr>
          <p:cNvPr id="14341" name="Group 5"/>
          <p:cNvGrpSpPr>
            <a:grpSpLocks/>
          </p:cNvGrpSpPr>
          <p:nvPr/>
        </p:nvGrpSpPr>
        <p:grpSpPr bwMode="auto">
          <a:xfrm>
            <a:off x="5148263" y="2420938"/>
            <a:ext cx="2879725" cy="2787650"/>
            <a:chOff x="2925" y="1570"/>
            <a:chExt cx="2314" cy="2173"/>
          </a:xfrm>
        </p:grpSpPr>
        <p:pic>
          <p:nvPicPr>
            <p:cNvPr id="14342" name="Picture 13" descr="Fig-8-ad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 y="1570"/>
              <a:ext cx="2268" cy="1654"/>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p:cNvSpPr txBox="1">
              <a:spLocks noChangeArrowheads="1"/>
            </p:cNvSpPr>
            <p:nvPr/>
          </p:nvSpPr>
          <p:spPr bwMode="auto">
            <a:xfrm>
              <a:off x="2925" y="3339"/>
              <a:ext cx="2314" cy="40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1400"/>
                <a:t>Adenovirus negatively stained with uranyl acetate </a:t>
              </a:r>
            </a:p>
          </p:txBody>
        </p:sp>
      </p:grpSp>
    </p:spTree>
    <p:extLst>
      <p:ext uri="{BB962C8B-B14F-4D97-AF65-F5344CB8AC3E}">
        <p14:creationId xmlns:p14="http://schemas.microsoft.com/office/powerpoint/2010/main" val="195898325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95513" y="692150"/>
            <a:ext cx="511333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Specimen preparation for TEM - 3</a:t>
            </a:r>
          </a:p>
        </p:txBody>
      </p:sp>
      <p:sp>
        <p:nvSpPr>
          <p:cNvPr id="15363" name="Rectangle 3"/>
          <p:cNvSpPr>
            <a:spLocks noChangeArrowheads="1"/>
          </p:cNvSpPr>
          <p:nvPr/>
        </p:nvSpPr>
        <p:spPr bwMode="auto">
          <a:xfrm>
            <a:off x="468313" y="1268413"/>
            <a:ext cx="8208962" cy="936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An alternative to </a:t>
            </a:r>
            <a:r>
              <a:rPr lang="en-GB" sz="1600">
                <a:latin typeface="Arial" charset="0"/>
                <a:cs typeface="Arial" charset="0"/>
              </a:rPr>
              <a:t>negative staining</a:t>
            </a:r>
            <a:r>
              <a:rPr lang="en-GB" sz="1600">
                <a:solidFill>
                  <a:srgbClr val="000000"/>
                </a:solidFill>
                <a:latin typeface="Arial" charset="0"/>
                <a:cs typeface="Arial" charset="0"/>
              </a:rPr>
              <a:t> is </a:t>
            </a:r>
            <a:r>
              <a:rPr lang="en-GB" sz="1600" b="1" u="sng">
                <a:solidFill>
                  <a:srgbClr val="000000"/>
                </a:solidFill>
                <a:latin typeface="Arial" charset="0"/>
                <a:cs typeface="Arial" charset="0"/>
              </a:rPr>
              <a:t>positive staining</a:t>
            </a:r>
            <a:r>
              <a:rPr lang="en-GB" sz="1600">
                <a:solidFill>
                  <a:srgbClr val="000000"/>
                </a:solidFill>
                <a:latin typeface="Arial" charset="0"/>
                <a:cs typeface="Arial" charset="0"/>
              </a:rPr>
              <a:t>, in which the heavy metal salt selectively stains certain features within the sample, enabling them to be visualised. Salts used for positive staining include uranyl acetate, lead citrate, osmium tetroxide and ruthenium tetroxide. </a:t>
            </a:r>
          </a:p>
        </p:txBody>
      </p:sp>
      <p:sp>
        <p:nvSpPr>
          <p:cNvPr id="15364" name="Rectangle 4"/>
          <p:cNvSpPr>
            <a:spLocks noChangeArrowheads="1"/>
          </p:cNvSpPr>
          <p:nvPr/>
        </p:nvSpPr>
        <p:spPr bwMode="auto">
          <a:xfrm>
            <a:off x="468313" y="2565400"/>
            <a:ext cx="4032250" cy="25923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sz="1600">
                <a:solidFill>
                  <a:srgbClr val="000000"/>
                </a:solidFill>
                <a:latin typeface="Arial" charset="0"/>
                <a:cs typeface="Arial" charset="0"/>
              </a:rPr>
              <a:t>Positive staining is often used in studying polymer samples in which two different phases are present. It is necessary to choose a stain which attaches itself to one component but not the other. The example on the right is the block copolymer polystyrene-b-methylmethacrylate, stained with RuO</a:t>
            </a:r>
            <a:r>
              <a:rPr lang="en-GB" sz="1600" baseline="-25000">
                <a:solidFill>
                  <a:srgbClr val="000000"/>
                </a:solidFill>
                <a:latin typeface="Arial" charset="0"/>
                <a:cs typeface="Arial" charset="0"/>
              </a:rPr>
              <a:t>4</a:t>
            </a:r>
            <a:r>
              <a:rPr lang="en-GB" sz="1600">
                <a:solidFill>
                  <a:srgbClr val="000000"/>
                </a:solidFill>
                <a:latin typeface="Arial" charset="0"/>
                <a:cs typeface="Arial" charset="0"/>
              </a:rPr>
              <a:t>. The RuO</a:t>
            </a:r>
            <a:r>
              <a:rPr lang="en-GB" sz="1600" baseline="-25000">
                <a:solidFill>
                  <a:srgbClr val="000000"/>
                </a:solidFill>
                <a:latin typeface="Arial" charset="0"/>
                <a:cs typeface="Arial" charset="0"/>
              </a:rPr>
              <a:t>4</a:t>
            </a:r>
            <a:r>
              <a:rPr lang="en-GB" sz="1600">
                <a:solidFill>
                  <a:srgbClr val="000000"/>
                </a:solidFill>
                <a:latin typeface="Arial" charset="0"/>
                <a:cs typeface="Arial" charset="0"/>
              </a:rPr>
              <a:t> preferentially stains the polystyrene, so this component appears dark in the image.  </a:t>
            </a:r>
          </a:p>
        </p:txBody>
      </p:sp>
      <p:pic>
        <p:nvPicPr>
          <p:cNvPr id="1536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3730625" cy="30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1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95513" y="692150"/>
            <a:ext cx="511333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Specimen preparation for TEM - 4</a:t>
            </a:r>
          </a:p>
        </p:txBody>
      </p:sp>
      <p:pic>
        <p:nvPicPr>
          <p:cNvPr id="16387" name="Picture 6" descr="mc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773238"/>
            <a:ext cx="3959225" cy="3281362"/>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468313" y="1844675"/>
            <a:ext cx="3887787" cy="27019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b="1"/>
              <a:t>Microtomy</a:t>
            </a:r>
            <a:r>
              <a:rPr lang="en-GB"/>
              <a:t> – in order to prepare TEM specimens from biological tissue it is necessary to embed the fixed tissue in a resin and then produce thin sections using a microtome. The sections are then deposited onto grids and stained.</a:t>
            </a:r>
          </a:p>
          <a:p>
            <a:pPr>
              <a:spcBef>
                <a:spcPct val="50000"/>
              </a:spcBef>
            </a:pPr>
            <a:r>
              <a:rPr lang="en-GB"/>
              <a:t>Microtomy is also used for other “soft” materials such as polymers.</a:t>
            </a:r>
          </a:p>
        </p:txBody>
      </p:sp>
    </p:spTree>
    <p:extLst>
      <p:ext uri="{BB962C8B-B14F-4D97-AF65-F5344CB8AC3E}">
        <p14:creationId xmlns:p14="http://schemas.microsoft.com/office/powerpoint/2010/main" val="218560430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03575" y="692150"/>
            <a:ext cx="244792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Astigmatism 1</a:t>
            </a:r>
          </a:p>
        </p:txBody>
      </p:sp>
      <p:sp>
        <p:nvSpPr>
          <p:cNvPr id="17411" name="Rectangle 3"/>
          <p:cNvSpPr>
            <a:spLocks noChangeArrowheads="1"/>
          </p:cNvSpPr>
          <p:nvPr/>
        </p:nvSpPr>
        <p:spPr bwMode="auto">
          <a:xfrm>
            <a:off x="755650" y="1341438"/>
            <a:ext cx="7632700" cy="1190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Astigmatism is an aberration of lenses that causes rays in a plane parallel to the optical axis to be focused at a different focal point from rays in a plane at 90° to it. In the TEM, both the condenser and objective lenses are affected by astigmatism.</a:t>
            </a:r>
          </a:p>
        </p:txBody>
      </p:sp>
      <p:sp>
        <p:nvSpPr>
          <p:cNvPr id="17412" name="Rectangle 4"/>
          <p:cNvSpPr>
            <a:spLocks noChangeArrowheads="1"/>
          </p:cNvSpPr>
          <p:nvPr/>
        </p:nvSpPr>
        <p:spPr bwMode="auto">
          <a:xfrm>
            <a:off x="755650" y="2708275"/>
            <a:ext cx="4176713"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Condenser astigmatism has the effect of distorting the beam to an elliptical shape either side of focus as shown on the right. This needs to be corrected in order to achieve even illumination of the specimen. All electron microscopes are equipped with stigmators, which enable this correction to be carried out.</a:t>
            </a:r>
          </a:p>
        </p:txBody>
      </p:sp>
      <p:grpSp>
        <p:nvGrpSpPr>
          <p:cNvPr id="17413" name="Group 5"/>
          <p:cNvGrpSpPr>
            <a:grpSpLocks/>
          </p:cNvGrpSpPr>
          <p:nvPr/>
        </p:nvGrpSpPr>
        <p:grpSpPr bwMode="auto">
          <a:xfrm>
            <a:off x="5292725" y="2781300"/>
            <a:ext cx="3024188" cy="1511300"/>
            <a:chOff x="3424" y="1752"/>
            <a:chExt cx="1815" cy="876"/>
          </a:xfrm>
        </p:grpSpPr>
        <p:pic>
          <p:nvPicPr>
            <p:cNvPr id="17414"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 y="1752"/>
              <a:ext cx="852" cy="868"/>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 y="1752"/>
              <a:ext cx="907" cy="8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117460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03575" y="692150"/>
            <a:ext cx="244792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Astigmatism 2</a:t>
            </a:r>
          </a:p>
        </p:txBody>
      </p:sp>
      <p:sp>
        <p:nvSpPr>
          <p:cNvPr id="18435" name="Rectangle 3"/>
          <p:cNvSpPr>
            <a:spLocks noChangeArrowheads="1"/>
          </p:cNvSpPr>
          <p:nvPr/>
        </p:nvSpPr>
        <p:spPr bwMode="auto">
          <a:xfrm>
            <a:off x="611188" y="1844675"/>
            <a:ext cx="7632700"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The TEM images shown below illustrate how astigmatism affects the image as you go through focus. </a:t>
            </a:r>
          </a:p>
        </p:txBody>
      </p:sp>
      <p:sp>
        <p:nvSpPr>
          <p:cNvPr id="18436" name="Rectangle 4"/>
          <p:cNvSpPr>
            <a:spLocks noChangeArrowheads="1"/>
          </p:cNvSpPr>
          <p:nvPr/>
        </p:nvSpPr>
        <p:spPr bwMode="auto">
          <a:xfrm>
            <a:off x="611188" y="1196975"/>
            <a:ext cx="7561262"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The effect of objective astigmatism is that the image appears “streaked” in one direction, and then in the other direction, as you go through focus.</a:t>
            </a:r>
          </a:p>
        </p:txBody>
      </p:sp>
      <p:grpSp>
        <p:nvGrpSpPr>
          <p:cNvPr id="18437" name="Group 5"/>
          <p:cNvGrpSpPr>
            <a:grpSpLocks/>
          </p:cNvGrpSpPr>
          <p:nvPr/>
        </p:nvGrpSpPr>
        <p:grpSpPr bwMode="auto">
          <a:xfrm>
            <a:off x="1042988" y="2636838"/>
            <a:ext cx="7319962" cy="2689225"/>
            <a:chOff x="657" y="1661"/>
            <a:chExt cx="4611" cy="1694"/>
          </a:xfrm>
        </p:grpSpPr>
        <p:pic>
          <p:nvPicPr>
            <p:cNvPr id="1843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 y="1661"/>
              <a:ext cx="2223" cy="16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 y="1661"/>
              <a:ext cx="2252" cy="167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72113347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87675" y="692150"/>
            <a:ext cx="33845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Spherical aberration</a:t>
            </a:r>
          </a:p>
        </p:txBody>
      </p:sp>
      <p:grpSp>
        <p:nvGrpSpPr>
          <p:cNvPr id="19459" name="Group 3"/>
          <p:cNvGrpSpPr>
            <a:grpSpLocks/>
          </p:cNvGrpSpPr>
          <p:nvPr/>
        </p:nvGrpSpPr>
        <p:grpSpPr bwMode="auto">
          <a:xfrm>
            <a:off x="900113" y="1773238"/>
            <a:ext cx="7559675" cy="3213100"/>
            <a:chOff x="567" y="1389"/>
            <a:chExt cx="4762" cy="2024"/>
          </a:xfrm>
        </p:grpSpPr>
        <p:sp>
          <p:nvSpPr>
            <p:cNvPr id="19460" name="Rectangle 4"/>
            <p:cNvSpPr>
              <a:spLocks noChangeArrowheads="1"/>
            </p:cNvSpPr>
            <p:nvPr/>
          </p:nvSpPr>
          <p:spPr bwMode="auto">
            <a:xfrm>
              <a:off x="567" y="1389"/>
              <a:ext cx="1633" cy="196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base">
                <a:spcBef>
                  <a:spcPct val="0"/>
                </a:spcBef>
                <a:spcAft>
                  <a:spcPct val="0"/>
                </a:spcAft>
              </a:pPr>
              <a:r>
                <a:rPr lang="en-GB">
                  <a:latin typeface="Arial" charset="0"/>
                  <a:cs typeface="Arial" charset="0"/>
                </a:rPr>
                <a:t>A lens suffers from spherical aberration if it focuses rays more tightly if they enter it far from the optic axis than if they enter closer to the axis. It therefore does not produce a perfect focal point. This is illustrated in diagram A on the right.</a:t>
              </a:r>
            </a:p>
          </p:txBody>
        </p:sp>
        <p:pic>
          <p:nvPicPr>
            <p:cNvPr id="19461" name="Picture 9" descr="va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 y="1434"/>
              <a:ext cx="2767" cy="1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335890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68538" y="692150"/>
            <a:ext cx="4824412"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Spherical aberration correctors</a:t>
            </a:r>
          </a:p>
        </p:txBody>
      </p:sp>
      <p:sp>
        <p:nvSpPr>
          <p:cNvPr id="20483" name="Rectangle 3"/>
          <p:cNvSpPr>
            <a:spLocks noChangeArrowheads="1"/>
          </p:cNvSpPr>
          <p:nvPr/>
        </p:nvSpPr>
        <p:spPr bwMode="auto">
          <a:xfrm>
            <a:off x="900113" y="1412875"/>
            <a:ext cx="7632700" cy="1190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In recent years, spherical aberration correctors have been developed for transmission electron microscopes, and this has greatly improved their resolving power. Aberration corrected TEMs can have a resolution of 0.1 nm or better. </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852738"/>
            <a:ext cx="3219450" cy="1952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p:cNvSpPr>
            <a:spLocks noChangeArrowheads="1"/>
          </p:cNvSpPr>
          <p:nvPr/>
        </p:nvSpPr>
        <p:spPr bwMode="auto">
          <a:xfrm>
            <a:off x="900113" y="2997200"/>
            <a:ext cx="3025775" cy="1739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Using these new ultra-high resolution TEMs it is possible to image the atomic structure of crystals such as graphite, as shown on the right.</a:t>
            </a:r>
          </a:p>
        </p:txBody>
      </p:sp>
    </p:spTree>
    <p:extLst>
      <p:ext uri="{BB962C8B-B14F-4D97-AF65-F5344CB8AC3E}">
        <p14:creationId xmlns:p14="http://schemas.microsoft.com/office/powerpoint/2010/main" val="351124634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11188" y="1341438"/>
            <a:ext cx="8064500" cy="10080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a:solidFill>
                  <a:srgbClr val="000000"/>
                </a:solidFill>
                <a:latin typeface="Arial" charset="0"/>
                <a:cs typeface="Arial" charset="0"/>
              </a:rPr>
              <a:t>Transmission electron microscopy (TEM) is a technique for achieving high resolution images of thin specimens. A beam of high energy electrons passes through the specimen and is then focussed to form an image.</a:t>
            </a:r>
            <a:endParaRPr lang="en-GB" sz="3200">
              <a:solidFill>
                <a:srgbClr val="000000"/>
              </a:solidFill>
              <a:latin typeface="Arial" charset="0"/>
              <a:cs typeface="Arial" charset="0"/>
            </a:endParaRPr>
          </a:p>
        </p:txBody>
      </p:sp>
      <p:sp>
        <p:nvSpPr>
          <p:cNvPr id="3075" name="Rectangle 3"/>
          <p:cNvSpPr>
            <a:spLocks noChangeArrowheads="1"/>
          </p:cNvSpPr>
          <p:nvPr/>
        </p:nvSpPr>
        <p:spPr bwMode="auto">
          <a:xfrm>
            <a:off x="611188" y="2420938"/>
            <a:ext cx="7993062" cy="10080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a:solidFill>
                  <a:srgbClr val="000000"/>
                </a:solidFill>
                <a:latin typeface="Arial" charset="0"/>
                <a:cs typeface="Arial" charset="0"/>
              </a:rPr>
              <a:t>The resolution of the TEM is greater than that of the scanning electron microscope, and is typically of the order of 0.2 nm. This compares with approximately 2 nm for the SEM and around 0.2 </a:t>
            </a:r>
            <a:r>
              <a:rPr lang="en-GB">
                <a:latin typeface="Arial" charset="0"/>
                <a:cs typeface="Arial" charset="0"/>
                <a:sym typeface="Symbol"/>
              </a:rPr>
              <a:t></a:t>
            </a:r>
            <a:r>
              <a:rPr lang="en-GB">
                <a:latin typeface="Arial" charset="0"/>
                <a:cs typeface="Arial" charset="0"/>
              </a:rPr>
              <a:t>m</a:t>
            </a:r>
            <a:r>
              <a:rPr lang="en-GB">
                <a:solidFill>
                  <a:srgbClr val="000000"/>
                </a:solidFill>
                <a:latin typeface="Arial" charset="0"/>
                <a:cs typeface="Arial" charset="0"/>
              </a:rPr>
              <a:t> for the conventional optical microscope.</a:t>
            </a:r>
          </a:p>
        </p:txBody>
      </p:sp>
      <p:sp>
        <p:nvSpPr>
          <p:cNvPr id="3076" name="Rectangle 4"/>
          <p:cNvSpPr>
            <a:spLocks noChangeArrowheads="1"/>
          </p:cNvSpPr>
          <p:nvPr/>
        </p:nvSpPr>
        <p:spPr bwMode="auto">
          <a:xfrm>
            <a:off x="611188" y="3789363"/>
            <a:ext cx="8135937" cy="10080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fontAlgn="base">
              <a:spcBef>
                <a:spcPct val="20000"/>
              </a:spcBef>
              <a:spcAft>
                <a:spcPct val="0"/>
              </a:spcAft>
              <a:buFont typeface="Wingdings"/>
              <a:buChar char="Ø"/>
            </a:pPr>
            <a:r>
              <a:rPr lang="en-GB">
                <a:solidFill>
                  <a:srgbClr val="000000"/>
                </a:solidFill>
                <a:latin typeface="Arial" charset="0"/>
                <a:cs typeface="Arial" charset="0"/>
              </a:rPr>
              <a:t>Imaging in the TEM must be carried out under vacuum, as electrons cannot travel through air. The basic components of the TEM are illustrated on the next slide.</a:t>
            </a:r>
          </a:p>
        </p:txBody>
      </p:sp>
      <p:sp>
        <p:nvSpPr>
          <p:cNvPr id="3077" name="Text Box 5"/>
          <p:cNvSpPr txBox="1">
            <a:spLocks noChangeArrowheads="1"/>
          </p:cNvSpPr>
          <p:nvPr/>
        </p:nvSpPr>
        <p:spPr bwMode="auto">
          <a:xfrm>
            <a:off x="395288" y="5013325"/>
            <a:ext cx="2808287" cy="792163"/>
          </a:xfrm>
          <a:prstGeom prst="rect">
            <a:avLst/>
          </a:prstGeom>
          <a:solidFill>
            <a:srgbClr val="FFFFFF">
              <a:alpha val="0"/>
            </a:srgbClr>
          </a:solidFill>
          <a:ln w="25400">
            <a:solidFill>
              <a:srgbClr val="000000"/>
            </a:solidFill>
            <a:miter lim="800000"/>
            <a:headEnd/>
            <a:tailEnd/>
          </a:ln>
        </p:spPr>
        <p:txBody>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sz="1400" b="1"/>
              <a:t>Units:</a:t>
            </a:r>
          </a:p>
          <a:p>
            <a:endParaRPr lang="en-GB" sz="1400"/>
          </a:p>
          <a:p>
            <a:r>
              <a:rPr lang="en-GB" sz="1400"/>
              <a:t>1 nm = 10</a:t>
            </a:r>
            <a:r>
              <a:rPr lang="en-GB" sz="1400" baseline="30000"/>
              <a:t>-9</a:t>
            </a:r>
            <a:r>
              <a:rPr lang="en-GB" sz="1400"/>
              <a:t> m;  1 </a:t>
            </a:r>
            <a:r>
              <a:rPr lang="en-GB" sz="1400">
                <a:sym typeface="Symbol"/>
              </a:rPr>
              <a:t></a:t>
            </a:r>
            <a:r>
              <a:rPr lang="en-GB" sz="1400"/>
              <a:t>m = 10</a:t>
            </a:r>
            <a:r>
              <a:rPr lang="en-GB" sz="1400" baseline="30000"/>
              <a:t>-6</a:t>
            </a:r>
            <a:r>
              <a:rPr lang="en-GB" sz="1400"/>
              <a:t> m</a:t>
            </a:r>
          </a:p>
        </p:txBody>
      </p:sp>
      <p:sp>
        <p:nvSpPr>
          <p:cNvPr id="3078" name="Text Box 6"/>
          <p:cNvSpPr txBox="1">
            <a:spLocks noChangeArrowheads="1"/>
          </p:cNvSpPr>
          <p:nvPr/>
        </p:nvSpPr>
        <p:spPr bwMode="auto">
          <a:xfrm>
            <a:off x="3348038" y="692150"/>
            <a:ext cx="180022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Overview</a:t>
            </a:r>
          </a:p>
        </p:txBody>
      </p:sp>
    </p:spTree>
    <p:extLst>
      <p:ext uri="{BB962C8B-B14F-4D97-AF65-F5344CB8AC3E}">
        <p14:creationId xmlns:p14="http://schemas.microsoft.com/office/powerpoint/2010/main" val="249592355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43213" y="692150"/>
            <a:ext cx="3671887"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Chromatic aberration</a:t>
            </a:r>
          </a:p>
        </p:txBody>
      </p:sp>
      <p:sp>
        <p:nvSpPr>
          <p:cNvPr id="21507" name="Rectangle 3"/>
          <p:cNvSpPr>
            <a:spLocks noChangeArrowheads="1"/>
          </p:cNvSpPr>
          <p:nvPr/>
        </p:nvSpPr>
        <p:spPr bwMode="auto">
          <a:xfrm>
            <a:off x="900113" y="1412875"/>
            <a:ext cx="7632700"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Chromatic aberration is caused by a lens having a different refractive index for different electron energies. It is present in all electron lenses, but can be reduced by minimising the energy spread of the electron source. Field emission sources have the lowest energy spread. There is currently interest in developing chromatic aberration correctors for TEM, but this is still at quite an early stage.</a:t>
            </a:r>
          </a:p>
          <a:p>
            <a:pPr fontAlgn="base">
              <a:spcBef>
                <a:spcPct val="0"/>
              </a:spcBef>
              <a:spcAft>
                <a:spcPct val="0"/>
              </a:spcAft>
            </a:pPr>
            <a:endParaRPr lang="en-GB">
              <a:latin typeface="Arial" charset="0"/>
              <a:cs typeface="Arial" charset="0"/>
            </a:endParaRPr>
          </a:p>
          <a:p>
            <a:pPr fontAlgn="base">
              <a:spcBef>
                <a:spcPct val="0"/>
              </a:spcBef>
              <a:spcAft>
                <a:spcPct val="0"/>
              </a:spcAft>
            </a:pPr>
            <a:endParaRPr lang="en-GB">
              <a:latin typeface="Arial" charset="0"/>
              <a:cs typeface="Arial" charset="0"/>
            </a:endParaRPr>
          </a:p>
        </p:txBody>
      </p:sp>
    </p:spTree>
    <p:extLst>
      <p:ext uri="{BB962C8B-B14F-4D97-AF65-F5344CB8AC3E}">
        <p14:creationId xmlns:p14="http://schemas.microsoft.com/office/powerpoint/2010/main" val="183567817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987675" y="692150"/>
            <a:ext cx="3024188"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a:t>Further information</a:t>
            </a:r>
          </a:p>
        </p:txBody>
      </p:sp>
      <p:sp>
        <p:nvSpPr>
          <p:cNvPr id="5" name="Rectangle 7"/>
          <p:cNvSpPr>
            <a:spLocks noChangeArrowheads="1"/>
          </p:cNvSpPr>
          <p:nvPr/>
        </p:nvSpPr>
        <p:spPr bwMode="auto">
          <a:xfrm>
            <a:off x="899592" y="1700881"/>
            <a:ext cx="75612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 typeface="Wingdings" pitchFamily="2" charset="2"/>
              <a:buChar char="Ø"/>
            </a:pPr>
            <a:r>
              <a:rPr lang="en-GB" b="1" dirty="0">
                <a:solidFill>
                  <a:srgbClr val="000000"/>
                </a:solidFill>
                <a:latin typeface="Arial" charset="0"/>
                <a:cs typeface="Arial" charset="0"/>
              </a:rPr>
              <a:t>The recommended book for this course is "Electron microscopy and analysis", by Goodhew, Humphreys and Beanland.</a:t>
            </a:r>
          </a:p>
        </p:txBody>
      </p:sp>
      <p:sp>
        <p:nvSpPr>
          <p:cNvPr id="6" name="Rectangle 10"/>
          <p:cNvSpPr>
            <a:spLocks noChangeArrowheads="1"/>
          </p:cNvSpPr>
          <p:nvPr/>
        </p:nvSpPr>
        <p:spPr bwMode="auto">
          <a:xfrm>
            <a:off x="899592" y="3212976"/>
            <a:ext cx="6769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 typeface="Wingdings" pitchFamily="2" charset="2"/>
              <a:buChar char="Ø"/>
            </a:pPr>
            <a:r>
              <a:rPr lang="en-GB" b="1" dirty="0">
                <a:solidFill>
                  <a:srgbClr val="000000"/>
                </a:solidFill>
                <a:latin typeface="Arial" charset="0"/>
                <a:cs typeface="Arial" charset="0"/>
              </a:rPr>
              <a:t>Peter Harris and other members of EMLab staff will be happy to answer your questions.</a:t>
            </a:r>
          </a:p>
        </p:txBody>
      </p:sp>
      <p:sp>
        <p:nvSpPr>
          <p:cNvPr id="7" name="Rectangle 6"/>
          <p:cNvSpPr>
            <a:spLocks noChangeArrowheads="1"/>
          </p:cNvSpPr>
          <p:nvPr/>
        </p:nvSpPr>
        <p:spPr bwMode="auto">
          <a:xfrm>
            <a:off x="899592" y="2492896"/>
            <a:ext cx="756126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spcBef>
                <a:spcPct val="20000"/>
              </a:spcBef>
              <a:spcAft>
                <a:spcPct val="0"/>
              </a:spcAft>
              <a:buFont typeface="Wingdings"/>
              <a:buChar char="Ø"/>
            </a:pPr>
            <a:r>
              <a:rPr lang="en-GB" b="1" dirty="0">
                <a:solidFill>
                  <a:srgbClr val="000000"/>
                </a:solidFill>
                <a:latin typeface="Arial" charset="0"/>
                <a:cs typeface="Arial" charset="0"/>
              </a:rPr>
              <a:t>Links to some useful websites can be found on the “TEM online </a:t>
            </a:r>
            <a:r>
              <a:rPr lang="en-GB" b="1">
                <a:solidFill>
                  <a:srgbClr val="000000"/>
                </a:solidFill>
                <a:latin typeface="Arial" charset="0"/>
                <a:cs typeface="Arial" charset="0"/>
              </a:rPr>
              <a:t>course” </a:t>
            </a:r>
            <a:r>
              <a:rPr lang="en-GB" b="1" dirty="0">
                <a:solidFill>
                  <a:srgbClr val="000000"/>
                </a:solidFill>
                <a:latin typeface="Arial" charset="0"/>
                <a:cs typeface="Arial" charset="0"/>
              </a:rPr>
              <a:t>page.</a:t>
            </a:r>
          </a:p>
        </p:txBody>
      </p:sp>
      <p:sp>
        <p:nvSpPr>
          <p:cNvPr id="8" name="Rectangle 7"/>
          <p:cNvSpPr>
            <a:spLocks noChangeArrowheads="1"/>
          </p:cNvSpPr>
          <p:nvPr/>
        </p:nvSpPr>
        <p:spPr bwMode="auto">
          <a:xfrm>
            <a:off x="904768" y="4005138"/>
            <a:ext cx="75612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 typeface="Wingdings" pitchFamily="2" charset="2"/>
              <a:buChar char="Ø"/>
            </a:pPr>
            <a:r>
              <a:rPr lang="en-GB" b="1" dirty="0">
                <a:solidFill>
                  <a:srgbClr val="000000"/>
                </a:solidFill>
                <a:latin typeface="Arial" charset="0"/>
                <a:cs typeface="Arial" charset="0"/>
              </a:rPr>
              <a:t>You will be required to take a short online test, available via Blackboard, to assess whether you have taken in the information in this course.</a:t>
            </a:r>
          </a:p>
        </p:txBody>
      </p:sp>
    </p:spTree>
    <p:extLst>
      <p:ext uri="{BB962C8B-B14F-4D97-AF65-F5344CB8AC3E}">
        <p14:creationId xmlns:p14="http://schemas.microsoft.com/office/powerpoint/2010/main" val="5361611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211638" y="1557338"/>
            <a:ext cx="4464050" cy="32527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Electrons emitted by the gun are accelerated, typically by 80 - 200 kV.</a:t>
            </a:r>
          </a:p>
          <a:p>
            <a:pPr>
              <a:spcBef>
                <a:spcPct val="50000"/>
              </a:spcBef>
            </a:pPr>
            <a:r>
              <a:rPr lang="en-GB"/>
              <a:t>The condenser lenses focus the beam onto the specimen, which is introduced into the microscope through an airlock.</a:t>
            </a:r>
          </a:p>
          <a:p>
            <a:pPr>
              <a:spcBef>
                <a:spcPct val="50000"/>
              </a:spcBef>
            </a:pPr>
            <a:r>
              <a:rPr lang="en-GB"/>
              <a:t>The objective lens forms a focussed image, which is enlarged by the projector lenses. </a:t>
            </a:r>
          </a:p>
          <a:p>
            <a:pPr>
              <a:spcBef>
                <a:spcPct val="50000"/>
              </a:spcBef>
            </a:pPr>
            <a:r>
              <a:rPr lang="en-GB"/>
              <a:t>The image is viewed on a fluorescent screen or a computer monitor.</a:t>
            </a:r>
          </a:p>
        </p:txBody>
      </p:sp>
      <p:sp>
        <p:nvSpPr>
          <p:cNvPr id="4099" name="Text Box 3"/>
          <p:cNvSpPr txBox="1">
            <a:spLocks noChangeArrowheads="1"/>
          </p:cNvSpPr>
          <p:nvPr/>
        </p:nvSpPr>
        <p:spPr bwMode="auto">
          <a:xfrm>
            <a:off x="2411413" y="692150"/>
            <a:ext cx="38163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Components of the TEM</a:t>
            </a:r>
          </a:p>
        </p:txBody>
      </p:sp>
      <p:pic>
        <p:nvPicPr>
          <p:cNvPr id="4100"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3825875"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837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16238" y="692150"/>
            <a:ext cx="33845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The electron source</a:t>
            </a:r>
          </a:p>
        </p:txBody>
      </p:sp>
      <p:grpSp>
        <p:nvGrpSpPr>
          <p:cNvPr id="5123" name="Group 3"/>
          <p:cNvGrpSpPr>
            <a:grpSpLocks/>
          </p:cNvGrpSpPr>
          <p:nvPr/>
        </p:nvGrpSpPr>
        <p:grpSpPr bwMode="auto">
          <a:xfrm>
            <a:off x="1403350" y="3068638"/>
            <a:ext cx="4968875" cy="2093912"/>
            <a:chOff x="748" y="2024"/>
            <a:chExt cx="3130" cy="1319"/>
          </a:xfrm>
        </p:grpSpPr>
        <p:pic>
          <p:nvPicPr>
            <p:cNvPr id="5127"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2024"/>
              <a:ext cx="888" cy="127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p:cNvSpPr txBox="1">
              <a:spLocks noChangeArrowheads="1"/>
            </p:cNvSpPr>
            <p:nvPr/>
          </p:nvSpPr>
          <p:spPr bwMode="auto">
            <a:xfrm>
              <a:off x="2200" y="3112"/>
              <a:ext cx="1678"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LaB</a:t>
              </a:r>
              <a:r>
                <a:rPr lang="en-GB" baseline="-25000"/>
                <a:t>6</a:t>
              </a:r>
              <a:r>
                <a:rPr lang="en-GB"/>
                <a:t> crystal</a:t>
              </a:r>
            </a:p>
          </p:txBody>
        </p:sp>
        <p:sp>
          <p:nvSpPr>
            <p:cNvPr id="5129" name="Line 9"/>
            <p:cNvSpPr>
              <a:spLocks noChangeShapeType="1"/>
            </p:cNvSpPr>
            <p:nvPr/>
          </p:nvSpPr>
          <p:spPr bwMode="auto">
            <a:xfrm flipH="1" flipV="1">
              <a:off x="1247" y="3112"/>
              <a:ext cx="862" cy="91"/>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5124" name="Group 4"/>
          <p:cNvGrpSpPr>
            <a:grpSpLocks/>
          </p:cNvGrpSpPr>
          <p:nvPr/>
        </p:nvGrpSpPr>
        <p:grpSpPr bwMode="auto">
          <a:xfrm>
            <a:off x="755650" y="1341438"/>
            <a:ext cx="7561263" cy="2890837"/>
            <a:chOff x="476" y="845"/>
            <a:chExt cx="4763" cy="1821"/>
          </a:xfrm>
        </p:grpSpPr>
        <p:sp>
          <p:nvSpPr>
            <p:cNvPr id="5125" name="Text Box 5"/>
            <p:cNvSpPr txBox="1">
              <a:spLocks noChangeArrowheads="1"/>
            </p:cNvSpPr>
            <p:nvPr/>
          </p:nvSpPr>
          <p:spPr bwMode="auto">
            <a:xfrm>
              <a:off x="476" y="845"/>
              <a:ext cx="4763" cy="57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dirty="0"/>
                <a:t>The two transmission electron microscopes in EMLab use lanthanum hexaboride (LaB</a:t>
              </a:r>
              <a:r>
                <a:rPr lang="en-GB" baseline="-25000" dirty="0"/>
                <a:t>6</a:t>
              </a:r>
              <a:r>
                <a:rPr lang="en-GB" dirty="0"/>
                <a:t>) filaments. These consist of a small crystal of LaB</a:t>
              </a:r>
              <a:r>
                <a:rPr lang="en-GB" baseline="-25000" dirty="0"/>
                <a:t>6</a:t>
              </a:r>
              <a:r>
                <a:rPr lang="en-GB" dirty="0"/>
                <a:t>, with a pointed tip, supported between two electrodes.</a:t>
              </a:r>
            </a:p>
          </p:txBody>
        </p:sp>
        <p:sp>
          <p:nvSpPr>
            <p:cNvPr id="5126" name="Text Box 6"/>
            <p:cNvSpPr txBox="1">
              <a:spLocks noChangeArrowheads="1"/>
            </p:cNvSpPr>
            <p:nvPr/>
          </p:nvSpPr>
          <p:spPr bwMode="auto">
            <a:xfrm>
              <a:off x="2336" y="1570"/>
              <a:ext cx="2903" cy="10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A current is passed through the crystal and electrons are emitted. Lanthanum hexaboride is used because it has a low work function, meaning that the yield of electrons is high, and because it produces electrons with a narrow spread of energies.</a:t>
              </a:r>
            </a:p>
          </p:txBody>
        </p:sp>
      </p:grpSp>
    </p:spTree>
    <p:extLst>
      <p:ext uri="{BB962C8B-B14F-4D97-AF65-F5344CB8AC3E}">
        <p14:creationId xmlns:p14="http://schemas.microsoft.com/office/powerpoint/2010/main" val="160582621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16238" y="692150"/>
            <a:ext cx="338455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Accelerating voltage</a:t>
            </a:r>
          </a:p>
        </p:txBody>
      </p:sp>
      <p:sp>
        <p:nvSpPr>
          <p:cNvPr id="6147" name="Text Box 3"/>
          <p:cNvSpPr txBox="1">
            <a:spLocks noChangeArrowheads="1"/>
          </p:cNvSpPr>
          <p:nvPr/>
        </p:nvSpPr>
        <p:spPr bwMode="auto">
          <a:xfrm>
            <a:off x="684213" y="1773238"/>
            <a:ext cx="7561262" cy="2289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Electrons emitted by the filament are accelerated by a series of anodes. For transmission electron microscopy, accelerating voltages typically range from 60 kV to 200 kV. Higher accelerating voltages give higher resolution, but less contrast. High accelerating voltages can also result in greater specimen damage. For these reasons, studies of biological samples tend to employ low accelerating voltages (60 kV to 100 kV), while studies of inorganic materials, which often require higher resolution, usually employ an accelerating voltage of 200 kV. </a:t>
            </a:r>
          </a:p>
        </p:txBody>
      </p:sp>
    </p:spTree>
    <p:extLst>
      <p:ext uri="{BB962C8B-B14F-4D97-AF65-F5344CB8AC3E}">
        <p14:creationId xmlns:p14="http://schemas.microsoft.com/office/powerpoint/2010/main" val="41130818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55875" y="692150"/>
            <a:ext cx="4392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Electromagnetic lenses</a:t>
            </a:r>
          </a:p>
        </p:txBody>
      </p:sp>
      <p:sp>
        <p:nvSpPr>
          <p:cNvPr id="7171" name="Text Box 3"/>
          <p:cNvSpPr txBox="1">
            <a:spLocks noChangeArrowheads="1"/>
          </p:cNvSpPr>
          <p:nvPr/>
        </p:nvSpPr>
        <p:spPr bwMode="auto">
          <a:xfrm>
            <a:off x="684213" y="1628775"/>
            <a:ext cx="7561262" cy="641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All modern TEMs use electromagnetic lenses. These consist of a coil of copper wires inside iron pole pieces. </a:t>
            </a:r>
          </a:p>
        </p:txBody>
      </p:sp>
      <p:sp>
        <p:nvSpPr>
          <p:cNvPr id="7172" name="Text Box 4"/>
          <p:cNvSpPr txBox="1">
            <a:spLocks noChangeArrowheads="1"/>
          </p:cNvSpPr>
          <p:nvPr/>
        </p:nvSpPr>
        <p:spPr bwMode="auto">
          <a:xfrm>
            <a:off x="3203575" y="2781300"/>
            <a:ext cx="4897438" cy="1465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A current through the coils creates a magnetic field, symbolized by red lines in the diagram on the left. Electrons close to the centre are less strongly deflected than those passing through the lens far from the axis. </a:t>
            </a:r>
          </a:p>
        </p:txBody>
      </p:sp>
      <p:pic>
        <p:nvPicPr>
          <p:cNvPr id="7173" name="Picture 23" descr="lin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781300"/>
            <a:ext cx="1635125" cy="282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7728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635375" y="692150"/>
            <a:ext cx="223202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Apertures</a:t>
            </a:r>
          </a:p>
        </p:txBody>
      </p:sp>
      <p:sp>
        <p:nvSpPr>
          <p:cNvPr id="8195" name="Text Box 3"/>
          <p:cNvSpPr txBox="1">
            <a:spLocks noChangeArrowheads="1"/>
          </p:cNvSpPr>
          <p:nvPr/>
        </p:nvSpPr>
        <p:spPr bwMode="auto">
          <a:xfrm>
            <a:off x="4211638" y="1484313"/>
            <a:ext cx="3960812" cy="39385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The condenser aperture controls the fraction of the beam which is allowed to hit the specimen. It therefore helps to control the intensity of illumination.</a:t>
            </a:r>
          </a:p>
          <a:p>
            <a:pPr>
              <a:spcBef>
                <a:spcPct val="50000"/>
              </a:spcBef>
            </a:pPr>
            <a:r>
              <a:rPr lang="en-GB"/>
              <a:t>The objective aperture is used to select which beams in the diffraction pattern contribute to the image, thus producing diffraction contrast (see subsequent slides).</a:t>
            </a:r>
          </a:p>
          <a:p>
            <a:pPr>
              <a:spcBef>
                <a:spcPct val="50000"/>
              </a:spcBef>
            </a:pPr>
            <a:r>
              <a:rPr lang="en-GB"/>
              <a:t>The selected area aperture is used to selected a region of the specimen from which a diffraction pattern is obtained.</a:t>
            </a:r>
          </a:p>
        </p:txBody>
      </p:sp>
      <p:pic>
        <p:nvPicPr>
          <p:cNvPr id="81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3194050" cy="43719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29805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8538" y="692150"/>
            <a:ext cx="496887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sz="2400" b="1" dirty="0">
                <a:solidFill>
                  <a:srgbClr val="0070C0"/>
                </a:solidFill>
              </a:rPr>
              <a:t>Electron diffraction in the TEM</a:t>
            </a:r>
          </a:p>
        </p:txBody>
      </p:sp>
      <p:sp>
        <p:nvSpPr>
          <p:cNvPr id="9219" name="Text Box 3"/>
          <p:cNvSpPr txBox="1">
            <a:spLocks noChangeArrowheads="1"/>
          </p:cNvSpPr>
          <p:nvPr/>
        </p:nvSpPr>
        <p:spPr bwMode="auto">
          <a:xfrm>
            <a:off x="539750" y="1412875"/>
            <a:ext cx="7848600" cy="11906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Because electrons have wave-like properties, they can be diffracted by crystalline specimens. The resulting diffraction patterns give information about the crystal structure of the specimen. A typical diffraction pattern (in this case from a crystal of C</a:t>
            </a:r>
            <a:r>
              <a:rPr lang="en-GB" baseline="-25000"/>
              <a:t>60</a:t>
            </a:r>
            <a:r>
              <a:rPr lang="en-GB"/>
              <a:t>) is shown below.</a:t>
            </a:r>
          </a:p>
        </p:txBody>
      </p:sp>
      <p:sp>
        <p:nvSpPr>
          <p:cNvPr id="9220" name="Rectangle 4"/>
          <p:cNvSpPr>
            <a:spLocks noChangeArrowheads="1"/>
          </p:cNvSpPr>
          <p:nvPr/>
        </p:nvSpPr>
        <p:spPr bwMode="auto">
          <a:xfrm>
            <a:off x="539750" y="2997200"/>
            <a:ext cx="3960813" cy="1739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en-GB">
                <a:latin typeface="Arial" charset="0"/>
                <a:cs typeface="Arial" charset="0"/>
              </a:rPr>
              <a:t>Diffraction patterns can be recorded in two ways – by inserting a selected area aperture (as mentioned on the previous slide), or by focussing the beam onto a small region of the specimen.</a:t>
            </a:r>
          </a:p>
        </p:txBody>
      </p:sp>
      <p:pic>
        <p:nvPicPr>
          <p:cNvPr id="922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924175"/>
            <a:ext cx="2520950" cy="23018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898873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8175" y="692150"/>
            <a:ext cx="5400675"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sz="2400" b="1" dirty="0">
                <a:solidFill>
                  <a:srgbClr val="0070C0"/>
                </a:solidFill>
              </a:rPr>
              <a:t>Contrast in the TEM: </a:t>
            </a:r>
          </a:p>
          <a:p>
            <a:pPr algn="ctr"/>
            <a:r>
              <a:rPr lang="en-GB" sz="2400" b="1" dirty="0">
                <a:solidFill>
                  <a:srgbClr val="0070C0"/>
                </a:solidFill>
              </a:rPr>
              <a:t>Diffraction contrast - 1</a:t>
            </a:r>
          </a:p>
        </p:txBody>
      </p:sp>
      <p:sp>
        <p:nvSpPr>
          <p:cNvPr id="10243" name="Text Box 3"/>
          <p:cNvSpPr txBox="1">
            <a:spLocks noChangeArrowheads="1"/>
          </p:cNvSpPr>
          <p:nvPr/>
        </p:nvSpPr>
        <p:spPr bwMode="auto">
          <a:xfrm>
            <a:off x="468313" y="1989138"/>
            <a:ext cx="3887787" cy="24272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fontAlgn="base">
              <a:spcBef>
                <a:spcPct val="0"/>
              </a:spcBef>
              <a:spcAft>
                <a:spcPct val="0"/>
              </a:spcAft>
              <a:defRPr>
                <a:solidFill>
                  <a:schemeClr val="tx1"/>
                </a:solidFill>
                <a:latin typeface="Arial" charset="0"/>
                <a:cs typeface="Arial" charset="0"/>
              </a:defRPr>
            </a:lvl1pPr>
            <a:lvl2pPr marL="742950" indent="-285750" fontAlgn="base">
              <a:spcBef>
                <a:spcPct val="0"/>
              </a:spcBef>
              <a:spcAft>
                <a:spcPct val="0"/>
              </a:spcAft>
              <a:defRPr>
                <a:solidFill>
                  <a:schemeClr val="tx1"/>
                </a:solidFill>
                <a:latin typeface="Arial" charset="0"/>
                <a:cs typeface="Arial" charset="0"/>
              </a:defRPr>
            </a:lvl2pPr>
            <a:lvl3pPr marL="1143000" indent="-228600" fontAlgn="base">
              <a:spcBef>
                <a:spcPct val="0"/>
              </a:spcBef>
              <a:spcAft>
                <a:spcPct val="0"/>
              </a:spcAft>
              <a:defRPr>
                <a:solidFill>
                  <a:schemeClr val="tx1"/>
                </a:solidFill>
                <a:latin typeface="Arial" charset="0"/>
                <a:cs typeface="Arial" charset="0"/>
              </a:defRPr>
            </a:lvl3pPr>
            <a:lvl4pPr marL="1600200" indent="-228600" fontAlgn="base">
              <a:spcBef>
                <a:spcPct val="0"/>
              </a:spcBef>
              <a:spcAft>
                <a:spcPct val="0"/>
              </a:spcAft>
              <a:defRPr>
                <a:solidFill>
                  <a:schemeClr val="tx1"/>
                </a:solidFill>
                <a:latin typeface="Arial" charset="0"/>
                <a:cs typeface="Arial" charset="0"/>
              </a:defRPr>
            </a:lvl4pPr>
            <a:lvl5pPr marL="2057400" indent="-228600" fontAlgn="base">
              <a:spcBef>
                <a:spcPct val="0"/>
              </a:spcBef>
              <a:spcAft>
                <a:spcPct val="0"/>
              </a:spcAft>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GB"/>
              <a:t>The most important contrast mechanism for crystalline materials is diffraction contrast.</a:t>
            </a:r>
          </a:p>
          <a:p>
            <a:pPr>
              <a:spcBef>
                <a:spcPct val="50000"/>
              </a:spcBef>
            </a:pPr>
            <a:r>
              <a:rPr lang="en-GB"/>
              <a:t>To produce diffraction contrast, the objective aperture is placed around the central beam in the diffraction pattern. </a:t>
            </a:r>
            <a:r>
              <a:rPr lang="en-GB" i="1"/>
              <a:t>Press the </a:t>
            </a:r>
            <a:r>
              <a:rPr lang="en-GB" sz="1600" i="1"/>
              <a:t>►</a:t>
            </a:r>
            <a:r>
              <a:rPr lang="en-GB" i="1"/>
              <a:t>to insert the aperture.</a:t>
            </a:r>
          </a:p>
        </p:txBody>
      </p:sp>
      <p:grpSp>
        <p:nvGrpSpPr>
          <p:cNvPr id="10244" name="Group 4"/>
          <p:cNvGrpSpPr>
            <a:grpSpLocks/>
          </p:cNvGrpSpPr>
          <p:nvPr/>
        </p:nvGrpSpPr>
        <p:grpSpPr bwMode="auto">
          <a:xfrm>
            <a:off x="4716463" y="1700213"/>
            <a:ext cx="4176712" cy="3960812"/>
            <a:chOff x="3152" y="1162"/>
            <a:chExt cx="2223" cy="2268"/>
          </a:xfrm>
        </p:grpSpPr>
        <p:pic>
          <p:nvPicPr>
            <p:cNvPr id="102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 y="1616"/>
              <a:ext cx="1588" cy="14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AutoShape 6"/>
            <p:cNvSpPr>
              <a:spLocks noChangeArrowheads="1"/>
            </p:cNvSpPr>
            <p:nvPr/>
          </p:nvSpPr>
          <p:spPr bwMode="auto">
            <a:xfrm>
              <a:off x="3152" y="1162"/>
              <a:ext cx="2223" cy="2268"/>
            </a:xfrm>
            <a:custGeom>
              <a:avLst/>
              <a:gdLst>
                <a:gd name="T0" fmla="*/ 1112 w 21600"/>
                <a:gd name="T1" fmla="*/ 0 h 21600"/>
                <a:gd name="T2" fmla="*/ 326 w 21600"/>
                <a:gd name="T3" fmla="*/ 332 h 21600"/>
                <a:gd name="T4" fmla="*/ 0 w 21600"/>
                <a:gd name="T5" fmla="*/ 1134 h 21600"/>
                <a:gd name="T6" fmla="*/ 326 w 21600"/>
                <a:gd name="T7" fmla="*/ 1936 h 21600"/>
                <a:gd name="T8" fmla="*/ 1112 w 21600"/>
                <a:gd name="T9" fmla="*/ 2268 h 21600"/>
                <a:gd name="T10" fmla="*/ 1897 w 21600"/>
                <a:gd name="T11" fmla="*/ 1936 h 21600"/>
                <a:gd name="T12" fmla="*/ 2223 w 21600"/>
                <a:gd name="T13" fmla="*/ 1134 h 21600"/>
                <a:gd name="T14" fmla="*/ 1897 w 21600"/>
                <a:gd name="T15" fmla="*/ 332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2 h 21600"/>
                <a:gd name="T26" fmla="*/ 18432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0F4F8"/>
            </a:solidFill>
            <a:ln w="9525">
              <a:solidFill>
                <a:srgbClr val="F0F4F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3333011179"/>
      </p:ext>
    </p:extLst>
  </p:cSld>
  <p:clrMapOvr>
    <a:masterClrMapping/>
  </p:clrMapOvr>
  <p:transition spd="med">
    <p:fade/>
  </p:transition>
</p:sld>
</file>

<file path=ppt/theme/theme1.xml><?xml version="1.0" encoding="utf-8"?>
<a:theme xmlns:a="http://schemas.openxmlformats.org/drawingml/2006/main" name="Default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10355</TotalTime>
  <Words>1675</Words>
  <Application>Microsoft Macintosh PowerPoint</Application>
  <PresentationFormat>On-screen Show (4:3)</PresentationFormat>
  <Paragraphs>90</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 course</dc:title>
  <dc:creator>Mitchell</dc:creator>
  <cp:lastModifiedBy>Venkat Viswanathan</cp:lastModifiedBy>
  <cp:revision>579</cp:revision>
  <dcterms:created xsi:type="dcterms:W3CDTF">2003-11-01T21:26:14Z</dcterms:created>
  <dcterms:modified xsi:type="dcterms:W3CDTF">2021-05-08T08:37:19Z</dcterms:modified>
</cp:coreProperties>
</file>