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7" r:id="rId3"/>
    <p:sldId id="277" r:id="rId4"/>
    <p:sldId id="259" r:id="rId5"/>
    <p:sldId id="278" r:id="rId6"/>
    <p:sldId id="260" r:id="rId7"/>
    <p:sldId id="279" r:id="rId8"/>
    <p:sldId id="261" r:id="rId9"/>
    <p:sldId id="263" r:id="rId10"/>
    <p:sldId id="281" r:id="rId11"/>
    <p:sldId id="282" r:id="rId12"/>
    <p:sldId id="264" r:id="rId13"/>
    <p:sldId id="266" r:id="rId14"/>
    <p:sldId id="265" r:id="rId15"/>
    <p:sldId id="267" r:id="rId16"/>
    <p:sldId id="280" r:id="rId17"/>
    <p:sldId id="268" r:id="rId18"/>
    <p:sldId id="269" r:id="rId19"/>
    <p:sldId id="27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7772400" cy="1470025"/>
          </a:xfrm>
        </p:spPr>
        <p:txBody>
          <a:bodyPr>
            <a:normAutofit/>
          </a:bodyPr>
          <a:lstStyle/>
          <a:p>
            <a:r>
              <a:rPr lang="en-US" sz="4000" b="1" u="sng" dirty="0">
                <a:effectLst>
                  <a:outerShdw blurRad="38100" dist="38100" dir="2700000" algn="tl">
                    <a:srgbClr val="000000">
                      <a:alpha val="43137"/>
                    </a:srgbClr>
                  </a:outerShdw>
                </a:effectLst>
                <a:latin typeface="+mn-lt"/>
              </a:rPr>
              <a:t>The active phases in a typical catalyst like </a:t>
            </a:r>
            <a:r>
              <a:rPr lang="en-US" sz="4000" b="1" u="sng" dirty="0" err="1">
                <a:effectLst>
                  <a:outerShdw blurRad="38100" dist="38100" dir="2700000" algn="tl">
                    <a:srgbClr val="000000">
                      <a:alpha val="43137"/>
                    </a:srgbClr>
                  </a:outerShdw>
                </a:effectLst>
                <a:latin typeface="+mn-lt"/>
              </a:rPr>
              <a:t>hydrodesulphrization</a:t>
            </a:r>
            <a:endParaRPr lang="en-US" sz="4000" b="1" u="sng" dirty="0">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228600" y="4343400"/>
            <a:ext cx="8382000" cy="2286000"/>
          </a:xfrm>
        </p:spPr>
        <p:txBody>
          <a:bodyPr>
            <a:noAutofit/>
          </a:bodyPr>
          <a:lstStyle/>
          <a:p>
            <a:r>
              <a:rPr lang="en-US" sz="4000" b="1" dirty="0">
                <a:effectLst>
                  <a:outerShdw blurRad="38100" dist="38100" dir="2700000" algn="tl">
                    <a:srgbClr val="000000">
                      <a:alpha val="43137"/>
                    </a:srgbClr>
                  </a:outerShdw>
                </a:effectLst>
              </a:rPr>
              <a:t>Submitted by:                  Submitting to:</a:t>
            </a:r>
          </a:p>
          <a:p>
            <a:r>
              <a:rPr lang="en-US" sz="4000" b="1" dirty="0" err="1">
                <a:effectLst>
                  <a:outerShdw blurRad="38100" dist="38100" dir="2700000" algn="tl">
                    <a:srgbClr val="000000">
                      <a:alpha val="43137"/>
                    </a:srgbClr>
                  </a:outerShdw>
                </a:effectLst>
              </a:rPr>
              <a:t>Vandana</a:t>
            </a:r>
            <a:r>
              <a:rPr lang="en-US" sz="4000" b="1" dirty="0">
                <a:effectLst>
                  <a:outerShdw blurRad="38100" dist="38100" dir="2700000" algn="tl">
                    <a:srgbClr val="000000">
                      <a:alpha val="43137"/>
                    </a:srgbClr>
                  </a:outerShdw>
                </a:effectLst>
              </a:rPr>
              <a:t>                 Prof. </a:t>
            </a:r>
            <a:r>
              <a:rPr lang="en-US" sz="4000" b="1" dirty="0" err="1">
                <a:effectLst>
                  <a:outerShdw blurRad="38100" dist="38100" dir="2700000" algn="tl">
                    <a:srgbClr val="000000">
                      <a:alpha val="43137"/>
                    </a:srgbClr>
                  </a:outerShdw>
                </a:effectLst>
              </a:rPr>
              <a:t>B.Viswanathan</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52400" y="1219200"/>
            <a:ext cx="8688990" cy="41962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extBox 2"/>
          <p:cNvSpPr txBox="1"/>
          <p:nvPr/>
        </p:nvSpPr>
        <p:spPr>
          <a:xfrm>
            <a:off x="1447800" y="381000"/>
            <a:ext cx="6553200" cy="461665"/>
          </a:xfrm>
          <a:prstGeom prst="rect">
            <a:avLst/>
          </a:prstGeom>
          <a:noFill/>
        </p:spPr>
        <p:txBody>
          <a:bodyPr wrap="square" rtlCol="0">
            <a:spAutoFit/>
          </a:bodyPr>
          <a:lstStyle/>
          <a:p>
            <a:r>
              <a:rPr lang="en-US" sz="2400" b="1" u="sng" dirty="0">
                <a:effectLst>
                  <a:outerShdw blurRad="38100" dist="38100" dir="2700000" algn="tl">
                    <a:srgbClr val="000000">
                      <a:alpha val="43137"/>
                    </a:srgbClr>
                  </a:outerShdw>
                </a:effectLst>
                <a:cs typeface="Times New Roman" pitchFamily="18" charset="0"/>
              </a:rPr>
              <a:t>Enhanced Activity and Selectivity of HDS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381000" y="457200"/>
            <a:ext cx="5746629" cy="3200400"/>
          </a:xfrm>
          <a:prstGeom prst="rect">
            <a:avLst/>
          </a:prstGeom>
          <a:ln>
            <a:noFill/>
          </a:ln>
          <a:effectLst>
            <a:outerShdw blurRad="190500" algn="tl" rotWithShape="0">
              <a:srgbClr val="000000">
                <a:alpha val="70000"/>
              </a:srgbClr>
            </a:outerShdw>
          </a:effectLst>
        </p:spPr>
      </p:pic>
      <p:pic>
        <p:nvPicPr>
          <p:cNvPr id="4" name="Picture 3"/>
          <p:cNvPicPr>
            <a:picLocks noChangeAspect="1" noChangeArrowheads="1"/>
          </p:cNvPicPr>
          <p:nvPr/>
        </p:nvPicPr>
        <p:blipFill>
          <a:blip r:embed="rId3"/>
          <a:srcRect/>
          <a:stretch>
            <a:fillRect/>
          </a:stretch>
        </p:blipFill>
        <p:spPr bwMode="auto">
          <a:xfrm>
            <a:off x="1447800" y="3962400"/>
            <a:ext cx="7107238" cy="2646325"/>
          </a:xfrm>
          <a:prstGeom prst="rect">
            <a:avLst/>
          </a:prstGeom>
          <a:ln>
            <a:noFill/>
          </a:ln>
          <a:effectLst>
            <a:outerShdw blurRad="190500" algn="tl" rotWithShape="0">
              <a:srgbClr val="000000">
                <a:alpha val="70000"/>
              </a:srgbClr>
            </a:outerShdw>
          </a:effectLst>
        </p:spPr>
      </p:pic>
      <p:sp>
        <p:nvSpPr>
          <p:cNvPr id="5" name="TextBox 4"/>
          <p:cNvSpPr txBox="1"/>
          <p:nvPr/>
        </p:nvSpPr>
        <p:spPr>
          <a:xfrm>
            <a:off x="6477000" y="1066800"/>
            <a:ext cx="2057400" cy="923330"/>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Enhanced Activity and Selectivity of HDS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28600" y="381000"/>
            <a:ext cx="8610600" cy="4201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2400" b="1" i="0" u="sng" strike="noStrike" cap="none" normalizeH="0" baseline="0" dirty="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Effect of the stability of the active phase on catalytic</a:t>
            </a:r>
            <a:r>
              <a:rPr kumimoji="0" lang="en-US" sz="2400" b="1" i="0" u="sng" strike="noStrike" cap="none" normalizeH="0" dirty="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kumimoji="0" lang="en-US" sz="2400" b="1" i="0" u="sng" strike="noStrike" cap="none" normalizeH="0" baseline="0" dirty="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performance</a:t>
            </a:r>
          </a:p>
          <a:p>
            <a:pPr marL="0" marR="0" lvl="0" indent="0" algn="l" defTabSz="914400" rtl="0" eaLnBrk="1" fontAlgn="base" latinLnBrk="0" hangingPunct="1">
              <a:lnSpc>
                <a:spcPct val="100000"/>
              </a:lnSpc>
              <a:spcBef>
                <a:spcPct val="0"/>
              </a:spcBef>
              <a:spcAft>
                <a:spcPct val="0"/>
              </a:spcAft>
              <a:buClrTx/>
              <a:buSzTx/>
              <a:tabLst>
                <a:tab pos="457200" algn="l"/>
              </a:tabLst>
            </a:pPr>
            <a:endParaRPr kumimoji="0" lang="en-US" sz="24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457200" algn="l"/>
              </a:tabLst>
            </a:pPr>
            <a:endParaRPr kumimoji="0" 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600"/>
              </a:spcAft>
              <a:buClrTx/>
              <a:buSzTx/>
              <a:buFont typeface="Wingdings" pitchFamily="2" charset="2"/>
              <a:buChar char="Ø"/>
              <a:tabLst>
                <a:tab pos="457200" algn="l"/>
              </a:tabLst>
            </a:pP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It is imperative to prepare stable active phase to ensure the desired lifetime of </a:t>
            </a: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hydrotreating</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catalysts for diesel and residue.</a:t>
            </a:r>
            <a:endParaRPr kumimoji="0" lang="en-US" sz="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 typeface="Wingdings" pitchFamily="2" charset="2"/>
              <a:buChar char="Ø"/>
              <a:tabLst>
                <a:tab pos="457200" algn="l"/>
              </a:tabLst>
            </a:pP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active phase structure undergoes noticeable changes after working at higher temperature and hydrogen pressure for a long period. at higher hydrogen pressure a </a:t>
            </a: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destacking</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phenomenon may occur. Such changes in active phase structure may lead to a remarkable decrease in </a:t>
            </a: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hydrotreating</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performance and greatly shorten the lifetime of the catalysts.</a:t>
            </a:r>
            <a:endParaRPr kumimoji="0" lang="en-US" sz="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 typeface="Wingdings" pitchFamily="2" charset="2"/>
              <a:buChar char="Ø"/>
              <a:tabLst>
                <a:tab pos="457200" algn="l"/>
              </a:tabLst>
            </a:pP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For example Co (Ni)-Mo (W)-S active phase may gradually aggregate, and then the promoter Co (Ni) may segregate from the active phase.</a:t>
            </a:r>
          </a:p>
          <a:p>
            <a:pPr algn="just" eaLnBrk="0" fontAlgn="base" hangingPunct="0">
              <a:spcBef>
                <a:spcPct val="0"/>
              </a:spcBef>
              <a:spcAft>
                <a:spcPts val="600"/>
              </a:spcAft>
              <a:buFont typeface="Wingdings" pitchFamily="2" charset="2"/>
              <a:buChar char="Ø"/>
              <a:tabLst>
                <a:tab pos="457200" algn="l"/>
              </a:tabLst>
            </a:pPr>
            <a:r>
              <a:rPr lang="en-US" dirty="0">
                <a:latin typeface="Calibri" pitchFamily="34" charset="0"/>
                <a:ea typeface="Times New Roman" pitchFamily="18" charset="0"/>
                <a:cs typeface="Times New Roman" pitchFamily="18" charset="0"/>
              </a:rPr>
              <a:t>It is vital to decrease the catalyst deactivation by constructing stable active phase structure for ultra-low sulfur diesel production.</a:t>
            </a:r>
            <a:endParaRPr lang="en-US" sz="600" dirty="0">
              <a:latin typeface="Arial" pitchFamily="34" charset="0"/>
              <a:cs typeface="Arial" pitchFamily="34" charset="0"/>
            </a:endParaRPr>
          </a:p>
        </p:txBody>
      </p:sp>
      <p:pic>
        <p:nvPicPr>
          <p:cNvPr id="23555" name="Picture 3"/>
          <p:cNvPicPr>
            <a:picLocks noChangeAspect="1" noChangeArrowheads="1"/>
          </p:cNvPicPr>
          <p:nvPr/>
        </p:nvPicPr>
        <p:blipFill>
          <a:blip r:embed="rId2"/>
          <a:srcRect/>
          <a:stretch>
            <a:fillRect/>
          </a:stretch>
        </p:blipFill>
        <p:spPr bwMode="auto">
          <a:xfrm>
            <a:off x="2438400" y="4714875"/>
            <a:ext cx="5286375" cy="19907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28600" y="304800"/>
            <a:ext cx="8458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u="sng"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Effect of crystal phase of alumina carrier on the selective HDS performance of their corresponding </a:t>
            </a:r>
            <a:r>
              <a:rPr kumimoji="0" lang="en-US" sz="2400" b="1" u="sng" strike="noStrike" cap="none" normalizeH="0" baseline="0" dirty="0" err="1">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CoMo</a:t>
            </a:r>
            <a:r>
              <a:rPr kumimoji="0" lang="en-US" sz="2400" b="1" u="sng"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 supported catalysts</a:t>
            </a:r>
            <a:r>
              <a:rPr kumimoji="0" lang="en-US" sz="2400" b="1" i="1"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1981200" y="1295400"/>
            <a:ext cx="5791200" cy="2362200"/>
          </a:xfrm>
          <a:prstGeom prst="rect">
            <a:avLst/>
          </a:prstGeom>
          <a:ln>
            <a:noFill/>
          </a:ln>
          <a:effectLst>
            <a:outerShdw blurRad="190500" algn="tl" rotWithShape="0">
              <a:srgbClr val="000000">
                <a:alpha val="70000"/>
              </a:srgbClr>
            </a:outerShdw>
          </a:effectLst>
        </p:spPr>
      </p:pic>
      <p:sp>
        <p:nvSpPr>
          <p:cNvPr id="4" name="Rectangle 3"/>
          <p:cNvSpPr/>
          <p:nvPr/>
        </p:nvSpPr>
        <p:spPr>
          <a:xfrm>
            <a:off x="228600" y="3962400"/>
            <a:ext cx="8763000" cy="2292935"/>
          </a:xfrm>
          <a:prstGeom prst="rect">
            <a:avLst/>
          </a:prstGeom>
        </p:spPr>
        <p:txBody>
          <a:bodyPr wrap="square">
            <a:spAutoFit/>
          </a:bodyPr>
          <a:lstStyle/>
          <a:p>
            <a:pPr lvl="0" eaLnBrk="0" fontAlgn="base" hangingPunct="0">
              <a:spcBef>
                <a:spcPct val="0"/>
              </a:spcBef>
              <a:spcAft>
                <a:spcPct val="0"/>
              </a:spcAft>
            </a:pPr>
            <a:r>
              <a:rPr lang="en-US" b="1" dirty="0">
                <a:latin typeface="Calibri" pitchFamily="34" charset="0"/>
                <a:ea typeface="Times New Roman" pitchFamily="18" charset="0"/>
                <a:cs typeface="Times New Roman" pitchFamily="18" charset="0"/>
              </a:rPr>
              <a:t> </a:t>
            </a:r>
            <a:r>
              <a:rPr lang="en-US" sz="2400" b="1" i="1" dirty="0">
                <a:latin typeface="Calibri" pitchFamily="34" charset="0"/>
                <a:ea typeface="Times New Roman" pitchFamily="18" charset="0"/>
                <a:cs typeface="Times New Roman" pitchFamily="18" charset="0"/>
              </a:rPr>
              <a:t>Effect of the structure of the active phase on catalytic performance</a:t>
            </a:r>
          </a:p>
          <a:p>
            <a:pPr lvl="0" eaLnBrk="0" fontAlgn="base" hangingPunct="0">
              <a:spcBef>
                <a:spcPct val="0"/>
              </a:spcBef>
              <a:spcAft>
                <a:spcPct val="0"/>
              </a:spcAft>
            </a:pPr>
            <a:endParaRPr lang="en-US" sz="2400" dirty="0">
              <a:latin typeface="Arial" pitchFamily="34" charset="0"/>
              <a:cs typeface="Arial" pitchFamily="34" charset="0"/>
            </a:endParaRPr>
          </a:p>
          <a:p>
            <a:pPr lvl="0" eaLnBrk="0" fontAlgn="base" hangingPunct="0">
              <a:spcBef>
                <a:spcPct val="0"/>
              </a:spcBef>
              <a:spcAft>
                <a:spcPts val="600"/>
              </a:spcAft>
              <a:buFont typeface="Wingdings" pitchFamily="2" charset="2"/>
              <a:buChar char="Ø"/>
            </a:pPr>
            <a:r>
              <a:rPr lang="en-US" dirty="0">
                <a:latin typeface="Times New Roman" pitchFamily="18" charset="0"/>
                <a:ea typeface="Times New Roman" pitchFamily="18" charset="0"/>
                <a:cs typeface="Times New Roman" pitchFamily="18" charset="0"/>
              </a:rPr>
              <a:t>HDS selectivity correlates linearly with the slab length of (Co)MoS2 active phase; the longer average (Co)MoS2 slab length, the better HDS selectivity.</a:t>
            </a:r>
            <a:endParaRPr lang="en-US" sz="600" dirty="0">
              <a:latin typeface="Times New Roman" pitchFamily="18" charset="0"/>
              <a:cs typeface="Times New Roman" pitchFamily="18" charset="0"/>
            </a:endParaRPr>
          </a:p>
          <a:p>
            <a:pPr lvl="0" eaLnBrk="0" fontAlgn="base" hangingPunct="0">
              <a:spcBef>
                <a:spcPct val="0"/>
              </a:spcBef>
              <a:spcAft>
                <a:spcPts val="600"/>
              </a:spcAft>
              <a:buFont typeface="Wingdings" pitchFamily="2" charset="2"/>
              <a:buChar char="Ø"/>
            </a:pPr>
            <a:r>
              <a:rPr lang="en-US" dirty="0">
                <a:latin typeface="Times New Roman" pitchFamily="18" charset="0"/>
                <a:ea typeface="Times New Roman" pitchFamily="18" charset="0"/>
                <a:cs typeface="Times New Roman" pitchFamily="18" charset="0"/>
              </a:rPr>
              <a:t>For example, HDS activity and selectivity of </a:t>
            </a:r>
            <a:r>
              <a:rPr lang="en-US" dirty="0" err="1">
                <a:latin typeface="Times New Roman" pitchFamily="18" charset="0"/>
                <a:ea typeface="Times New Roman" pitchFamily="18" charset="0"/>
                <a:cs typeface="Times New Roman" pitchFamily="18" charset="0"/>
              </a:rPr>
              <a:t>CoMo</a:t>
            </a:r>
            <a:r>
              <a:rPr lang="en-US" dirty="0">
                <a:latin typeface="Times New Roman" pitchFamily="18" charset="0"/>
                <a:ea typeface="Times New Roman" pitchFamily="18" charset="0"/>
                <a:cs typeface="Times New Roman" pitchFamily="18" charset="0"/>
              </a:rPr>
              <a:t> catalysts correlate linearly with the ratio of Co-Mo-S sites/MoS2 sites; moreover, larger Co-Mo-S active phase slabs exhibit higher HDS selectivity.</a:t>
            </a:r>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28600" y="228600"/>
            <a:ext cx="82296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Effect of </a:t>
            </a:r>
            <a:r>
              <a:rPr kumimoji="0" lang="en-US" sz="2400" b="1" i="0" u="sng" strike="noStrike" cap="none" normalizeH="0" baseline="0" dirty="0" err="1">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sulfidation</a:t>
            </a:r>
            <a:r>
              <a:rPr kumimoji="0" lang="en-US" sz="2400" b="1" i="0" u="sng" strike="noStrike" cap="none" normalizeH="0" baseline="0" dirty="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parameters on the structure of the active phase</a:t>
            </a:r>
            <a:endParaRPr kumimoji="0" lang="en-US" sz="2400" b="1" i="0" u="sng" strike="noStrike" cap="none" normalizeH="0" baseline="0" dirty="0">
              <a:ln>
                <a:noFill/>
              </a:ln>
              <a:solidFill>
                <a:schemeClr val="tx1"/>
              </a:solidFill>
              <a:effectLst>
                <a:outerShdw blurRad="38100" dist="38100" dir="2700000" algn="tl">
                  <a:srgbClr val="000000">
                    <a:alpha val="43137"/>
                  </a:srgbClr>
                </a:outerShdw>
              </a:effectLst>
              <a:cs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 typeface="Wingdings" pitchFamily="2" charset="2"/>
              <a:buChar char="Ø"/>
              <a:tabLst/>
            </a:pP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Sulfidation</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is the key step to transform </a:t>
            </a: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oxidic</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state of the catalyst to </a:t>
            </a: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sulfided</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state and form the active phase structure. The parameters of </a:t>
            </a: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sulfidation</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including the state of the reaction medium (gaseous or liquid) and </a:t>
            </a: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sulfiding</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agents, pressure, temperature and gas composition have great influence on the formation of active phase structure.</a:t>
            </a:r>
            <a:endParaRPr kumimoji="0" lang="en-US" sz="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 typeface="Wingdings" pitchFamily="2" charset="2"/>
              <a:buChar char="Ø"/>
              <a:tabLst/>
            </a:pP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It indicated that in contrast to H</a:t>
            </a:r>
            <a:r>
              <a:rPr kumimoji="0" lang="en-US" sz="1800" b="0" i="0" u="none" strike="noStrike" cap="none" normalizeH="0" baseline="-25000" dirty="0">
                <a:ln>
                  <a:noFill/>
                </a:ln>
                <a:solidFill>
                  <a:schemeClr val="tx1"/>
                </a:solidFill>
                <a:effectLst/>
                <a:latin typeface="Times New Roman" pitchFamily="18" charset="0"/>
                <a:ea typeface="Times New Roman" pitchFamily="18" charset="0"/>
                <a:cs typeface="Times New Roman" pitchFamily="18" charset="0"/>
              </a:rPr>
              <a:t>2</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S/H</a:t>
            </a:r>
            <a:r>
              <a:rPr kumimoji="0" lang="en-US" sz="1800" b="0" i="0" u="none" strike="noStrike" cap="none" normalizeH="0" baseline="-25000" dirty="0">
                <a:ln>
                  <a:noFill/>
                </a:ln>
                <a:solidFill>
                  <a:schemeClr val="tx1"/>
                </a:solidFill>
                <a:effectLst/>
                <a:latin typeface="Times New Roman" pitchFamily="18" charset="0"/>
                <a:ea typeface="Times New Roman" pitchFamily="18" charset="0"/>
                <a:cs typeface="Times New Roman" pitchFamily="18" charset="0"/>
              </a:rPr>
              <a:t>2</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the </a:t>
            </a: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sulfidation</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gas in the absence of H</a:t>
            </a:r>
            <a:r>
              <a:rPr kumimoji="0" lang="en-US" sz="1800" b="0" i="0" u="none" strike="noStrike" cap="none" normalizeH="0" baseline="-25000" dirty="0">
                <a:ln>
                  <a:noFill/>
                </a:ln>
                <a:solidFill>
                  <a:schemeClr val="tx1"/>
                </a:solidFill>
                <a:effectLst/>
                <a:latin typeface="Times New Roman" pitchFamily="18" charset="0"/>
                <a:ea typeface="Times New Roman" pitchFamily="18" charset="0"/>
                <a:cs typeface="Times New Roman" pitchFamily="18" charset="0"/>
              </a:rPr>
              <a:t>2</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(e.g. H</a:t>
            </a:r>
            <a:r>
              <a:rPr kumimoji="0" lang="en-US" sz="1800" b="0" i="0" u="none" strike="noStrike" cap="none" normalizeH="0" baseline="-25000" dirty="0">
                <a:ln>
                  <a:noFill/>
                </a:ln>
                <a:solidFill>
                  <a:schemeClr val="tx1"/>
                </a:solidFill>
                <a:effectLst/>
                <a:latin typeface="Times New Roman" pitchFamily="18" charset="0"/>
                <a:ea typeface="Times New Roman" pitchFamily="18" charset="0"/>
                <a:cs typeface="Times New Roman" pitchFamily="18" charset="0"/>
              </a:rPr>
              <a:t>2</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S/N</a:t>
            </a:r>
            <a:r>
              <a:rPr kumimoji="0" lang="en-US" sz="1800" b="0" i="0" u="none" strike="noStrike" cap="none" normalizeH="0" baseline="-25000" dirty="0">
                <a:ln>
                  <a:noFill/>
                </a:ln>
                <a:solidFill>
                  <a:schemeClr val="tx1"/>
                </a:solidFill>
                <a:effectLst/>
                <a:latin typeface="Times New Roman" pitchFamily="18" charset="0"/>
                <a:ea typeface="Times New Roman" pitchFamily="18" charset="0"/>
                <a:cs typeface="Times New Roman" pitchFamily="18" charset="0"/>
              </a:rPr>
              <a:t>2</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or H</a:t>
            </a:r>
            <a:r>
              <a:rPr kumimoji="0" lang="en-US" sz="1800" b="0" i="0" u="none" strike="noStrike" cap="none" normalizeH="0" baseline="-25000" dirty="0">
                <a:ln>
                  <a:noFill/>
                </a:ln>
                <a:solidFill>
                  <a:schemeClr val="tx1"/>
                </a:solidFill>
                <a:effectLst/>
                <a:latin typeface="Times New Roman" pitchFamily="18" charset="0"/>
                <a:ea typeface="Times New Roman" pitchFamily="18" charset="0"/>
                <a:cs typeface="Times New Roman" pitchFamily="18" charset="0"/>
              </a:rPr>
              <a:t>2</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S/He) can greatly promote the </a:t>
            </a: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sulfidation</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of supported metal species and weaken the interaction between the active phase and support, but the morphology of the active phase may vary with the types of support and preparation methods.</a:t>
            </a:r>
            <a:endParaRPr kumimoji="0" lang="en-US" sz="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 typeface="Wingdings" pitchFamily="2" charset="2"/>
              <a:buChar char="Ø"/>
              <a:tabLst/>
            </a:pP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Thus we can say that Active phase can be designed by adjusting preparing and </a:t>
            </a: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sulfiding</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parameters.</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2"/>
          <a:srcRect/>
          <a:stretch>
            <a:fillRect/>
          </a:stretch>
        </p:blipFill>
        <p:spPr bwMode="auto">
          <a:xfrm>
            <a:off x="2667000" y="3886200"/>
            <a:ext cx="3352800" cy="264570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381000"/>
            <a:ext cx="9144000" cy="47551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Effects of the Active Phase of </a:t>
            </a:r>
            <a:r>
              <a:rPr kumimoji="0" lang="en-US" sz="2400" b="1" i="0" u="sng" strike="noStrike" cap="none" normalizeH="0" baseline="0" dirty="0" err="1">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CoMo</a:t>
            </a:r>
            <a:r>
              <a:rPr kumimoji="0" lang="en-US" sz="2400" b="1" i="0" u="sng" strike="noStrike" cap="none" normalizeH="0" baseline="0" dirty="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/γ-Al2O3 Catalysts Modified</a:t>
            </a:r>
            <a:r>
              <a:rPr kumimoji="0" lang="en-US" sz="2400" b="1" i="0" u="sng" strike="noStrike" cap="none" normalizeH="0" dirty="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kumimoji="0" lang="en-US" sz="2400" b="1" i="0" u="sng" strike="noStrike" cap="none" normalizeH="0" baseline="0" dirty="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Using Cerium and Phosphorus on the HDS Performance for FCC</a:t>
            </a:r>
            <a:r>
              <a:rPr kumimoji="0" lang="en-US" sz="2400" b="1" i="0" u="sng" strike="noStrike" cap="none" normalizeH="0" dirty="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 </a:t>
            </a:r>
            <a:r>
              <a:rPr kumimoji="0" lang="en-US" sz="2400" b="1" i="0" u="sng" strike="noStrike" cap="none" normalizeH="0" baseline="0" dirty="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Gasoline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sng" strike="noStrike" cap="none" normalizeH="0" baseline="0" dirty="0">
              <a:ln>
                <a:noFill/>
              </a:ln>
              <a:solidFill>
                <a:schemeClr val="tx1"/>
              </a:solidFill>
              <a:effectLst>
                <a:outerShdw blurRad="38100" dist="38100" dir="2700000" algn="tl">
                  <a:srgbClr val="000000">
                    <a:alpha val="43137"/>
                  </a:srgbClr>
                </a:outerShdw>
              </a:effectLst>
              <a:cs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 typeface="Wingdings" pitchFamily="2" charset="2"/>
              <a:buChar char="Ø"/>
              <a:tabLst/>
            </a:pP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Hydrodesulfurization</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(HDS) of gasoline is the most widely applied and effective technology at present. Traditionally, HDS catalysts used alumina as a support and Co- or Ni-modified MoS2 crystallites as the active phase.</a:t>
            </a:r>
            <a:endParaRPr kumimoji="0" lang="en-US" sz="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 typeface="Wingdings" pitchFamily="2" charset="2"/>
              <a:buChar char="Ø"/>
              <a:tabLst/>
            </a:pP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But traditionally HDS catalysts exhibit high hydrogenation of olefins activity, causing serious loss of the gasoline octane number. In order to overcome this problem and improve the performance of HDS catalysts, it is imperative to develop a catalyst with high HDS/HYDO selectivity to maximize desulfurization and minimize olefin hydrogenation (HYDO).</a:t>
            </a:r>
            <a:endParaRPr kumimoji="0" lang="en-US" sz="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 typeface="Wingdings" pitchFamily="2" charset="2"/>
              <a:buChar char="Ø"/>
              <a:tabLst/>
            </a:pP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morphology of HDS catalyst active phase directly determines the catalytic properties.</a:t>
            </a:r>
            <a:endParaRPr kumimoji="0" lang="en-US" sz="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 typeface="Wingdings" pitchFamily="2" charset="2"/>
              <a:buChar char="Ø"/>
              <a:tabLst/>
            </a:pP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active phase of HDS catalysts has two types: “Co−Mo−S-I” and “Co−Mo−S-II”. The “Co−Mo−S-I” active phase appears as a single layer distribution, and the metal−support interaction (MSI) is stronger. The “Co−Mo−S-II” active phase presents a multilayered stacking state with weaker MSI and a higher </a:t>
            </a: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sulfidation</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degree.</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286000" y="381000"/>
            <a:ext cx="4267200" cy="4731027"/>
          </a:xfrm>
          <a:prstGeom prst="rect">
            <a:avLst/>
          </a:prstGeom>
          <a:ln>
            <a:noFill/>
          </a:ln>
          <a:effectLst>
            <a:outerShdw blurRad="190500" algn="tl" rotWithShape="0">
              <a:srgbClr val="000000">
                <a:alpha val="70000"/>
              </a:srgbClr>
            </a:outerShdw>
          </a:effectLst>
        </p:spPr>
      </p:pic>
      <p:sp>
        <p:nvSpPr>
          <p:cNvPr id="3" name="Rectangle 2"/>
          <p:cNvSpPr/>
          <p:nvPr/>
        </p:nvSpPr>
        <p:spPr>
          <a:xfrm>
            <a:off x="1371600" y="5334000"/>
            <a:ext cx="7162800" cy="646331"/>
          </a:xfrm>
          <a:prstGeom prst="rect">
            <a:avLst/>
          </a:prstGeom>
        </p:spPr>
        <p:txBody>
          <a:bodyPr wrap="square">
            <a:spAutoFit/>
          </a:bodyPr>
          <a:lstStyle/>
          <a:p>
            <a:r>
              <a:rPr lang="en-US" dirty="0">
                <a:latin typeface="Times New Roman" pitchFamily="18" charset="0"/>
                <a:cs typeface="Times New Roman" pitchFamily="18" charset="0"/>
              </a:rPr>
              <a:t>HDS activity as a function of the amount of Co in Co-Mo-S for catalysts </a:t>
            </a:r>
            <a:r>
              <a:rPr lang="en-US" dirty="0" err="1">
                <a:latin typeface="Times New Roman" pitchFamily="18" charset="0"/>
                <a:cs typeface="Times New Roman" pitchFamily="18" charset="0"/>
              </a:rPr>
              <a:t>sulfided</a:t>
            </a:r>
            <a:r>
              <a:rPr lang="en-US" dirty="0">
                <a:latin typeface="Times New Roman" pitchFamily="18" charset="0"/>
                <a:cs typeface="Times New Roman" pitchFamily="18" charset="0"/>
              </a:rPr>
              <a:t> at different temperatures</a:t>
            </a: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828800" y="381000"/>
            <a:ext cx="5775960" cy="2255520"/>
          </a:xfrm>
          <a:prstGeom prst="rect">
            <a:avLst/>
          </a:prstGeom>
          <a:ln>
            <a:noFill/>
          </a:ln>
          <a:effectLst>
            <a:outerShdw blurRad="190500" algn="tl" rotWithShape="0">
              <a:srgbClr val="000000">
                <a:alpha val="70000"/>
              </a:srgbClr>
            </a:outerShdw>
          </a:effectLst>
        </p:spPr>
      </p:pic>
      <p:sp>
        <p:nvSpPr>
          <p:cNvPr id="27649" name="Rectangle 1"/>
          <p:cNvSpPr>
            <a:spLocks noChangeArrowheads="1"/>
          </p:cNvSpPr>
          <p:nvPr/>
        </p:nvSpPr>
        <p:spPr bwMode="auto">
          <a:xfrm>
            <a:off x="152400" y="2743200"/>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The morphology of the active phase of sulfide catalysts </a:t>
            </a:r>
            <a:r>
              <a:rPr kumimoji="0" lang="en-US" sz="1800" b="0" i="0"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genrally</a:t>
            </a:r>
            <a:r>
              <a:rPr kumimoji="0" lang="en-US" sz="18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exhibited by HRTEM and XPS methods.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p:cNvPicPr/>
          <p:nvPr/>
        </p:nvPicPr>
        <p:blipFill>
          <a:blip r:embed="rId3"/>
          <a:srcRect/>
          <a:stretch>
            <a:fillRect/>
          </a:stretch>
        </p:blipFill>
        <p:spPr bwMode="auto">
          <a:xfrm>
            <a:off x="1295400" y="3505200"/>
            <a:ext cx="7010400" cy="2667000"/>
          </a:xfrm>
          <a:prstGeom prst="rect">
            <a:avLst/>
          </a:prstGeom>
          <a:ln>
            <a:noFill/>
          </a:ln>
          <a:effectLst>
            <a:outerShdw blurRad="190500" algn="tl" rotWithShape="0">
              <a:srgbClr val="000000">
                <a:alpha val="70000"/>
              </a:srgbClr>
            </a:outerShdw>
          </a:effectLst>
        </p:spPr>
      </p:pic>
      <p:sp>
        <p:nvSpPr>
          <p:cNvPr id="27650" name="Rectangle 2"/>
          <p:cNvSpPr>
            <a:spLocks noChangeArrowheads="1"/>
          </p:cNvSpPr>
          <p:nvPr/>
        </p:nvSpPr>
        <p:spPr bwMode="auto">
          <a:xfrm>
            <a:off x="2286000" y="6248400"/>
            <a:ext cx="4572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Typical Co-Mo/Al</a:t>
            </a:r>
            <a:r>
              <a:rPr kumimoji="0" lang="en-US" sz="1800" b="1" i="1" u="none" strike="noStrike" cap="none" normalizeH="0" baseline="-30000" dirty="0">
                <a:ln>
                  <a:noFill/>
                </a:ln>
                <a:solidFill>
                  <a:schemeClr val="tx1"/>
                </a:solidFill>
                <a:effectLst/>
                <a:latin typeface="Calibri" pitchFamily="34" charset="0"/>
                <a:ea typeface="Times New Roman" pitchFamily="18" charset="0"/>
                <a:cs typeface="Times New Roman" pitchFamily="18" charset="0"/>
              </a:rPr>
              <a:t>2</a:t>
            </a:r>
            <a:r>
              <a:rPr kumimoji="0" lang="en-US" sz="1800" b="1" i="1"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O</a:t>
            </a:r>
            <a:r>
              <a:rPr kumimoji="0" lang="en-US" sz="1800" b="1" i="1" u="none" strike="noStrike" cap="none" normalizeH="0" baseline="-30000" dirty="0">
                <a:ln>
                  <a:noFill/>
                </a:ln>
                <a:solidFill>
                  <a:schemeClr val="tx1"/>
                </a:solidFill>
                <a:effectLst/>
                <a:latin typeface="Calibri" pitchFamily="34" charset="0"/>
                <a:ea typeface="Times New Roman" pitchFamily="18" charset="0"/>
                <a:cs typeface="Times New Roman" pitchFamily="18" charset="0"/>
              </a:rPr>
              <a:t>3</a:t>
            </a:r>
            <a:r>
              <a:rPr kumimoji="0" lang="en-US" sz="1800" b="1" i="1"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HDS catalyst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609600" y="4343400"/>
            <a:ext cx="3810000" cy="2286000"/>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762000" y="304800"/>
            <a:ext cx="3124200" cy="1981200"/>
          </a:xfrm>
          <a:prstGeom prst="rect">
            <a:avLst/>
          </a:prstGeom>
          <a:noFill/>
          <a:ln w="9525">
            <a:noFill/>
            <a:miter lim="800000"/>
            <a:headEnd/>
            <a:tailEnd/>
          </a:ln>
        </p:spPr>
      </p:pic>
      <p:pic>
        <p:nvPicPr>
          <p:cNvPr id="4" name="Picture 3"/>
          <p:cNvPicPr/>
          <p:nvPr/>
        </p:nvPicPr>
        <p:blipFill>
          <a:blip r:embed="rId4"/>
          <a:srcRect/>
          <a:stretch>
            <a:fillRect/>
          </a:stretch>
        </p:blipFill>
        <p:spPr bwMode="auto">
          <a:xfrm>
            <a:off x="762000" y="2286000"/>
            <a:ext cx="3733800" cy="2057400"/>
          </a:xfrm>
          <a:prstGeom prst="rect">
            <a:avLst/>
          </a:prstGeom>
          <a:noFill/>
          <a:ln w="9525">
            <a:noFill/>
            <a:miter lim="800000"/>
            <a:headEnd/>
            <a:tailEnd/>
          </a:ln>
        </p:spPr>
      </p:pic>
      <p:sp>
        <p:nvSpPr>
          <p:cNvPr id="28673" name="Rectangle 1"/>
          <p:cNvSpPr>
            <a:spLocks noChangeArrowheads="1"/>
          </p:cNvSpPr>
          <p:nvPr/>
        </p:nvSpPr>
        <p:spPr bwMode="auto">
          <a:xfrm>
            <a:off x="4724400" y="5486400"/>
            <a:ext cx="3733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Dependence of HDS, HYDO and ΔRON of FCC gasoline </a:t>
            </a:r>
            <a:r>
              <a:rPr kumimoji="0" lang="en-US" sz="1800" b="0" i="0"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hydrotreatment</a:t>
            </a:r>
            <a:r>
              <a:rPr kumimoji="0" lang="en-US" sz="18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on temperature over </a:t>
            </a:r>
            <a:r>
              <a:rPr kumimoji="0" lang="en-US" sz="1800" b="0" i="0"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CoMo</a:t>
            </a:r>
            <a:r>
              <a:rPr kumimoji="0" lang="en-US" sz="18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/γ-Al2O3 and </a:t>
            </a:r>
            <a:r>
              <a:rPr kumimoji="0" lang="en-US" sz="1800" b="0" i="0"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CoMo</a:t>
            </a:r>
            <a:r>
              <a:rPr kumimoji="0" lang="en-US" sz="18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/γ-Al2O3P(2)</a:t>
            </a:r>
            <a:r>
              <a:rPr kumimoji="0" lang="en-US" sz="1800" b="0" i="0"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Ce</a:t>
            </a:r>
            <a:r>
              <a:rPr kumimoji="0" lang="en-US" sz="18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(1.75) catalysts.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8674" name="Rectangle 2"/>
          <p:cNvSpPr>
            <a:spLocks noChangeArrowheads="1"/>
          </p:cNvSpPr>
          <p:nvPr/>
        </p:nvSpPr>
        <p:spPr bwMode="auto">
          <a:xfrm>
            <a:off x="4114800" y="609600"/>
            <a:ext cx="50292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By comparing XPS and HRTEM data, it can be clearly seen that the addition of cerium can optimize the morphology of the active phase. The experimental results support the hypothesis that </a:t>
            </a:r>
            <a:r>
              <a:rPr kumimoji="0" lang="en-US" sz="1800" b="0" i="0"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Ce</a:t>
            </a:r>
            <a:r>
              <a:rPr kumimoji="0" lang="en-US" sz="18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has the ability to promote HDS activity and inhibit HYDO reaction by modifying the morphology of the active phase. As shown in Figure, the values of TOFHDS for </a:t>
            </a:r>
            <a:r>
              <a:rPr kumimoji="0" lang="en-US" sz="1800" b="0" i="0"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CoMo</a:t>
            </a:r>
            <a:r>
              <a:rPr kumimoji="0" lang="en-US" sz="18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/γ-Al2O3P(2)</a:t>
            </a:r>
            <a:r>
              <a:rPr kumimoji="0" lang="en-US" sz="1800" b="0" i="0"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Ce</a:t>
            </a:r>
            <a:r>
              <a:rPr kumimoji="0" lang="en-US" sz="18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(1.75) catalyst is higher than those for the </a:t>
            </a:r>
            <a:r>
              <a:rPr kumimoji="0" lang="en-US" sz="1800" b="0" i="0"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CoMo</a:t>
            </a:r>
            <a:r>
              <a:rPr kumimoji="0" lang="en-US" sz="18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/γ-Al2O3Ce(1.75) catalyst, suggesting that using </a:t>
            </a:r>
            <a:r>
              <a:rPr kumimoji="0" lang="en-US" sz="1800" b="0" i="0"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Ce</a:t>
            </a:r>
            <a:r>
              <a:rPr kumimoji="0" lang="en-US" sz="18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and P simultaneously as modifiers can optimize the </a:t>
            </a:r>
            <a:r>
              <a:rPr kumimoji="0" lang="en-US" sz="1800" b="0" i="0"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CoMoS</a:t>
            </a:r>
            <a:r>
              <a:rPr kumimoji="0" lang="en-US" sz="18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active phase and further promote the HDS activity.</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2590800" y="1447800"/>
            <a:ext cx="3810000" cy="3200400"/>
          </a:xfrm>
          <a:prstGeom prst="rect">
            <a:avLst/>
          </a:prstGeom>
          <a:ln>
            <a:noFill/>
          </a:ln>
          <a:effectLst>
            <a:outerShdw blurRad="190500" algn="tl" rotWithShape="0">
              <a:srgbClr val="000000">
                <a:alpha val="70000"/>
              </a:srgbClr>
            </a:outerShdw>
          </a:effectLst>
        </p:spPr>
      </p:pic>
      <p:sp>
        <p:nvSpPr>
          <p:cNvPr id="29697" name="Rectangle 1"/>
          <p:cNvSpPr>
            <a:spLocks noChangeArrowheads="1"/>
          </p:cNvSpPr>
          <p:nvPr/>
        </p:nvSpPr>
        <p:spPr bwMode="auto">
          <a:xfrm>
            <a:off x="152400" y="4800600"/>
            <a:ext cx="8839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Dependance</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of the </a:t>
            </a: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thiophene</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HDS activity of Mo/A1</a:t>
            </a:r>
            <a:r>
              <a:rPr kumimoji="0" lang="en-US" sz="18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2</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0</a:t>
            </a:r>
            <a:r>
              <a:rPr kumimoji="0" lang="en-US" sz="18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3</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catalysts on MoS</a:t>
            </a:r>
            <a:r>
              <a:rPr kumimoji="0" lang="en-US" sz="18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2</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edge sites, O</a:t>
            </a:r>
            <a:r>
              <a:rPr kumimoji="0" lang="en-US" sz="18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2</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uptake and NO uptake. O</a:t>
            </a:r>
            <a:r>
              <a:rPr kumimoji="0" lang="en-US" sz="18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2</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uptakes on catalysts </a:t>
            </a: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sulfided</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873 K; NO uptakes on catalysts </a:t>
            </a: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sulfided</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673 K; concentration of MoS</a:t>
            </a:r>
            <a:r>
              <a:rPr kumimoji="0" lang="en-US" sz="18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2</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edge sites has been determined by means of EXAFS on catalysts </a:t>
            </a: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sulfided</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673 K.</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9698" name="Rectangle 2"/>
          <p:cNvSpPr>
            <a:spLocks noChangeArrowheads="1"/>
          </p:cNvSpPr>
          <p:nvPr/>
        </p:nvSpPr>
        <p:spPr bwMode="auto">
          <a:xfrm>
            <a:off x="152400" y="304800"/>
            <a:ext cx="88392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HDS reaction may not necessarily involve all edge sites. For example, it is likely that the MoS2 edges will contain both different geometric configurations Of the MO atoms (e.g., corner and edge sites) and sulfur vacancies (</a:t>
            </a: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monovacancies</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di-vacanties</a:t>
            </a:r>
            <a:r>
              <a:rPr kumimoji="0" lang="en-US" sz="1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vacancy pairs, etc.).</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FF02844-FDFA-4A84-81D5-7F52FDA8B57A}"/>
              </a:ext>
            </a:extLst>
          </p:cNvPr>
          <p:cNvSpPr txBox="1">
            <a:spLocks/>
          </p:cNvSpPr>
          <p:nvPr/>
        </p:nvSpPr>
        <p:spPr>
          <a:xfrm>
            <a:off x="3124200" y="228600"/>
            <a:ext cx="2362200" cy="39867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ea typeface="+mj-ea"/>
                <a:cs typeface="+mj-cs"/>
              </a:rPr>
              <a:t>Introduction..</a:t>
            </a:r>
            <a:endParaRPr kumimoji="0" lang="en-IN" sz="2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ea typeface="+mj-ea"/>
              <a:cs typeface="+mj-cs"/>
            </a:endParaRPr>
          </a:p>
        </p:txBody>
      </p:sp>
      <p:sp>
        <p:nvSpPr>
          <p:cNvPr id="3" name="TextBox 2">
            <a:extLst>
              <a:ext uri="{FF2B5EF4-FFF2-40B4-BE49-F238E27FC236}">
                <a16:creationId xmlns:a16="http://schemas.microsoft.com/office/drawing/2014/main" id="{42461038-AFE6-4B2A-98E3-350C0BCB1093}"/>
              </a:ext>
            </a:extLst>
          </p:cNvPr>
          <p:cNvSpPr txBox="1"/>
          <p:nvPr/>
        </p:nvSpPr>
        <p:spPr>
          <a:xfrm>
            <a:off x="152400" y="762000"/>
            <a:ext cx="5715000" cy="5165517"/>
          </a:xfrm>
          <a:prstGeom prst="rect">
            <a:avLst/>
          </a:prstGeom>
          <a:noFill/>
        </p:spPr>
        <p:txBody>
          <a:bodyPr wrap="square" rtlCol="0">
            <a:spAutoFit/>
          </a:bodyPr>
          <a:lstStyle/>
          <a:p>
            <a:pPr lvl="0">
              <a:spcBef>
                <a:spcPts val="1000"/>
              </a:spcBef>
            </a:pPr>
            <a:endParaRPr lang="en-US" i="1" dirty="0">
              <a:solidFill>
                <a:srgbClr val="C4220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28600" lvl="0" indent="-228600" algn="just">
              <a:spcBef>
                <a:spcPts val="1000"/>
              </a:spcBef>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Hydrodesulphurization (HDS) and </a:t>
            </a:r>
            <a:r>
              <a:rPr lang="en-US" dirty="0" err="1">
                <a:latin typeface="Times New Roman" panose="02020603050405020304" pitchFamily="18" charset="0"/>
                <a:cs typeface="Times New Roman" panose="02020603050405020304" pitchFamily="18" charset="0"/>
              </a:rPr>
              <a:t>Hydrodenitrogenation</a:t>
            </a:r>
            <a:r>
              <a:rPr lang="en-US" dirty="0">
                <a:latin typeface="Times New Roman" panose="02020603050405020304" pitchFamily="18" charset="0"/>
                <a:cs typeface="Times New Roman" panose="02020603050405020304" pitchFamily="18" charset="0"/>
              </a:rPr>
              <a:t> (HDN)</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 catalytic process typically used in the Oil &amp; Gas and Refining industries to remove sulfur and nitrogen from natural gas or basic feed.</a:t>
            </a:r>
          </a:p>
          <a:p>
            <a:pPr marL="228600" lvl="0" indent="-228600" algn="just">
              <a:spcBef>
                <a:spcPts val="1000"/>
              </a:spcBef>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It’s a hydrogenolysis type of reaction and results in the cleavage of the </a:t>
            </a: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chemical bond by </a:t>
            </a:r>
            <a:r>
              <a:rPr lang="en-US" b="1" dirty="0">
                <a:latin typeface="Times New Roman" panose="02020603050405020304" pitchFamily="18" charset="0"/>
                <a:cs typeface="Times New Roman" panose="02020603050405020304" pitchFamily="18" charset="0"/>
              </a:rPr>
              <a:t>H2</a:t>
            </a:r>
            <a:r>
              <a:rPr lang="en-US" dirty="0">
                <a:latin typeface="Times New Roman" panose="02020603050405020304" pitchFamily="18" charset="0"/>
                <a:cs typeface="Times New Roman" panose="02020603050405020304" pitchFamily="18" charset="0"/>
              </a:rPr>
              <a:t>, where </a:t>
            </a: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is a carbon atom and </a:t>
            </a:r>
            <a:r>
              <a:rPr lang="en-US" b="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is a sulfur (S), nitrogen (N) or oxygen (O) atom.</a:t>
            </a:r>
          </a:p>
          <a:p>
            <a:pPr marL="228600" lvl="0" indent="-228600" algn="just">
              <a:spcBef>
                <a:spcPts val="1000"/>
              </a:spcBef>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net result of a hydrogenolysis reaction is the formation of </a:t>
            </a:r>
            <a:r>
              <a:rPr lang="en-US" b="1" dirty="0">
                <a:latin typeface="Times New Roman" panose="02020603050405020304" pitchFamily="18" charset="0"/>
                <a:cs typeface="Times New Roman" panose="02020603050405020304" pitchFamily="18" charset="0"/>
              </a:rPr>
              <a:t>C-H</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H-X</a:t>
            </a:r>
            <a:r>
              <a:rPr lang="en-US" dirty="0">
                <a:latin typeface="Times New Roman" panose="02020603050405020304" pitchFamily="18" charset="0"/>
                <a:cs typeface="Times New Roman" panose="02020603050405020304" pitchFamily="18" charset="0"/>
              </a:rPr>
              <a:t> chemical bond.</a:t>
            </a:r>
          </a:p>
          <a:p>
            <a:pPr marL="228600" lvl="0" indent="-228600" algn="just">
              <a:spcBef>
                <a:spcPts val="1000"/>
              </a:spcBef>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28600" lvl="0" indent="-228600" algn="just">
              <a:spcBef>
                <a:spcPts val="1000"/>
              </a:spcBef>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we talk about industrial hydrodesulfurization unit, such as in a refinery, the hydrodesulfurization reaction takes place in a fixed-bed reactor at elevated temperature &amp; pressure.</a:t>
            </a:r>
          </a:p>
        </p:txBody>
      </p:sp>
      <p:pic>
        <p:nvPicPr>
          <p:cNvPr id="4" name="Picture 3">
            <a:extLst>
              <a:ext uri="{FF2B5EF4-FFF2-40B4-BE49-F238E27FC236}">
                <a16:creationId xmlns:a16="http://schemas.microsoft.com/office/drawing/2014/main" id="{66EEAD3A-3AB5-499A-9E46-C476CB6582CD}"/>
              </a:ext>
            </a:extLst>
          </p:cNvPr>
          <p:cNvPicPr>
            <a:picLocks noChangeAspect="1"/>
          </p:cNvPicPr>
          <p:nvPr/>
        </p:nvPicPr>
        <p:blipFill>
          <a:blip r:embed="rId2"/>
          <a:stretch>
            <a:fillRect/>
          </a:stretch>
        </p:blipFill>
        <p:spPr>
          <a:xfrm>
            <a:off x="5908398" y="2819400"/>
            <a:ext cx="3235602" cy="177716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458200" cy="5447645"/>
          </a:xfrm>
          <a:prstGeom prst="rect">
            <a:avLst/>
          </a:prstGeom>
        </p:spPr>
        <p:txBody>
          <a:bodyPr wrap="square">
            <a:spAutoFit/>
          </a:bodyPr>
          <a:lstStyle/>
          <a:p>
            <a:r>
              <a:rPr lang="en-US" sz="2400" b="1" u="sng" dirty="0">
                <a:effectLst>
                  <a:outerShdw blurRad="38100" dist="38100" dir="2700000" algn="tl">
                    <a:srgbClr val="000000">
                      <a:alpha val="43137"/>
                    </a:srgbClr>
                  </a:outerShdw>
                </a:effectLst>
              </a:rPr>
              <a:t>References:</a:t>
            </a:r>
          </a:p>
          <a:p>
            <a:endParaRPr lang="en-US" dirty="0"/>
          </a:p>
          <a:p>
            <a:endParaRPr lang="en-US" dirty="0"/>
          </a:p>
          <a:p>
            <a:r>
              <a:rPr lang="en-US" dirty="0"/>
              <a:t>ACTIVE SITES AND SUPPORT EFFECTS IN HYDRODESULFURIZATION CATALYSTS a)</a:t>
            </a:r>
          </a:p>
          <a:p>
            <a:r>
              <a:rPr lang="en-US" dirty="0" err="1"/>
              <a:t>Henrik</a:t>
            </a:r>
            <a:r>
              <a:rPr lang="en-US" dirty="0"/>
              <a:t> </a:t>
            </a:r>
            <a:r>
              <a:rPr lang="en-US" dirty="0" err="1"/>
              <a:t>Topsee</a:t>
            </a:r>
            <a:r>
              <a:rPr lang="en-US" dirty="0"/>
              <a:t> and </a:t>
            </a:r>
            <a:r>
              <a:rPr lang="en-US" dirty="0" err="1"/>
              <a:t>Bjerne</a:t>
            </a:r>
            <a:r>
              <a:rPr lang="en-US" dirty="0"/>
              <a:t> S. Clausen </a:t>
            </a:r>
            <a:r>
              <a:rPr lang="en-US" i="1" dirty="0"/>
              <a:t>Applied Catalysis, 25 (1986) 273-293</a:t>
            </a:r>
          </a:p>
          <a:p>
            <a:endParaRPr lang="en-US" i="1" dirty="0"/>
          </a:p>
          <a:p>
            <a:endParaRPr lang="en-US" i="1" dirty="0"/>
          </a:p>
          <a:p>
            <a:r>
              <a:rPr lang="en-US" dirty="0"/>
              <a:t>Recent Basic Research in </a:t>
            </a:r>
            <a:r>
              <a:rPr lang="en-US" dirty="0" err="1"/>
              <a:t>Hydrodesulfurization</a:t>
            </a:r>
            <a:r>
              <a:rPr lang="en-US" dirty="0"/>
              <a:t> Catalysis </a:t>
            </a:r>
            <a:r>
              <a:rPr lang="en-US" dirty="0" err="1"/>
              <a:t>Henrlk</a:t>
            </a:r>
            <a:r>
              <a:rPr lang="en-US" dirty="0"/>
              <a:t> </a:t>
            </a:r>
            <a:r>
              <a:rPr lang="en-US" dirty="0" err="1"/>
              <a:t>Topsle</a:t>
            </a:r>
            <a:r>
              <a:rPr lang="en-US" dirty="0"/>
              <a:t>,” </a:t>
            </a:r>
            <a:r>
              <a:rPr lang="en-US" dirty="0" err="1"/>
              <a:t>Bjerne</a:t>
            </a:r>
            <a:r>
              <a:rPr lang="en-US" dirty="0"/>
              <a:t> S. Clausen, Nan-Yu </a:t>
            </a:r>
            <a:r>
              <a:rPr lang="en-US" dirty="0" err="1"/>
              <a:t>Topsae</a:t>
            </a:r>
            <a:r>
              <a:rPr lang="en-US" dirty="0"/>
              <a:t>, and Erik Pedersen Ind. Eng. Chem. </a:t>
            </a:r>
            <a:r>
              <a:rPr lang="en-US" dirty="0" err="1"/>
              <a:t>Fundam</a:t>
            </a:r>
            <a:r>
              <a:rPr lang="en-US" dirty="0"/>
              <a:t>. 1988, 25, 25-36</a:t>
            </a:r>
          </a:p>
          <a:p>
            <a:endParaRPr lang="en-US" dirty="0"/>
          </a:p>
          <a:p>
            <a:endParaRPr lang="en-US" dirty="0"/>
          </a:p>
          <a:p>
            <a:r>
              <a:rPr lang="en-US" dirty="0" err="1"/>
              <a:t>Nie</a:t>
            </a:r>
            <a:r>
              <a:rPr lang="en-US" dirty="0"/>
              <a:t> H, Li H, Yang Q, Li D, Effect of structure and stability of active phase on catalytic performance of </a:t>
            </a:r>
            <a:r>
              <a:rPr lang="en-US" dirty="0" err="1"/>
              <a:t>hydrotreating</a:t>
            </a:r>
            <a:r>
              <a:rPr lang="en-US" dirty="0"/>
              <a:t> catalysts, </a:t>
            </a:r>
            <a:r>
              <a:rPr lang="en-US" i="1" dirty="0"/>
              <a:t>Catalysis Today </a:t>
            </a:r>
            <a:r>
              <a:rPr lang="en-US" dirty="0"/>
              <a:t>(2010),</a:t>
            </a:r>
          </a:p>
          <a:p>
            <a:endParaRPr lang="en-US" dirty="0"/>
          </a:p>
          <a:p>
            <a:endParaRPr lang="en-US" dirty="0"/>
          </a:p>
          <a:p>
            <a:r>
              <a:rPr lang="en-US" dirty="0"/>
              <a:t> Influence of the alumina crystal phase on the performance of </a:t>
            </a:r>
            <a:r>
              <a:rPr lang="en-US" dirty="0" err="1"/>
              <a:t>CoMo</a:t>
            </a:r>
            <a:r>
              <a:rPr lang="en-US" dirty="0"/>
              <a:t>/Al2O3 catalysts for the selective </a:t>
            </a:r>
            <a:r>
              <a:rPr lang="en-US" dirty="0" err="1"/>
              <a:t>hydrodesulfurization</a:t>
            </a:r>
            <a:r>
              <a:rPr lang="en-US" dirty="0"/>
              <a:t> of fluid catalytic cracking naphtha Fuel 289 (2021) 119843</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1295400" y="990600"/>
            <a:ext cx="6669087" cy="2733675"/>
          </a:xfrm>
          <a:prstGeom prst="rect">
            <a:avLst/>
          </a:prstGeom>
          <a:ln>
            <a:noFill/>
          </a:ln>
          <a:effectLst>
            <a:outerShdw blurRad="190500" algn="tl" rotWithShape="0">
              <a:srgbClr val="000000">
                <a:alpha val="70000"/>
              </a:srgbClr>
            </a:outerShdw>
          </a:effectLst>
        </p:spPr>
      </p:pic>
      <p:pic>
        <p:nvPicPr>
          <p:cNvPr id="3" name="Picture 3"/>
          <p:cNvPicPr>
            <a:picLocks noChangeAspect="1" noChangeArrowheads="1"/>
          </p:cNvPicPr>
          <p:nvPr/>
        </p:nvPicPr>
        <p:blipFill>
          <a:blip r:embed="rId3"/>
          <a:srcRect/>
          <a:stretch>
            <a:fillRect/>
          </a:stretch>
        </p:blipFill>
        <p:spPr bwMode="auto">
          <a:xfrm>
            <a:off x="228600" y="4200525"/>
            <a:ext cx="8564563" cy="235267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457200" y="304800"/>
            <a:ext cx="8272212" cy="443882"/>
          </a:xfrm>
        </p:spPr>
        <p:txBody>
          <a:bodyPr>
            <a:noAutofit/>
          </a:bodyPr>
          <a:lstStyle/>
          <a:p>
            <a:pPr algn="ctr"/>
            <a:r>
              <a:rPr lang="en-US" sz="2400" b="1" u="sng" dirty="0">
                <a:effectLst>
                  <a:outerShdw blurRad="38100" dist="38100" dir="2700000" algn="tl">
                    <a:srgbClr val="000000">
                      <a:alpha val="43137"/>
                    </a:srgbClr>
                  </a:outerShdw>
                </a:effectLst>
                <a:latin typeface="+mn-lt"/>
                <a:cs typeface="Times New Roman" panose="02020603050405020304" pitchFamily="18" charset="0"/>
              </a:rPr>
              <a:t>Reaction MECHANISM INVOLVED IN Hydrodesulphurization (HDS)</a:t>
            </a:r>
          </a:p>
        </p:txBody>
      </p:sp>
      <p:sp>
        <p:nvSpPr>
          <p:cNvPr id="3" name="TextBox 2">
            <a:extLst>
              <a:ext uri="{FF2B5EF4-FFF2-40B4-BE49-F238E27FC236}">
                <a16:creationId xmlns:a16="http://schemas.microsoft.com/office/drawing/2014/main" id="{B4E9EC05-DC74-4549-80E6-88FBC9D9B8B7}"/>
              </a:ext>
            </a:extLst>
          </p:cNvPr>
          <p:cNvSpPr txBox="1"/>
          <p:nvPr/>
        </p:nvSpPr>
        <p:spPr>
          <a:xfrm>
            <a:off x="318441" y="1225118"/>
            <a:ext cx="8695677" cy="369332"/>
          </a:xfrm>
          <a:prstGeom prst="rect">
            <a:avLst/>
          </a:prstGeom>
          <a:noFill/>
        </p:spPr>
        <p:txBody>
          <a:bodyPr wrap="square" rtlCol="0">
            <a:spAutoFit/>
          </a:bodyPr>
          <a:lstStyle/>
          <a:p>
            <a:endParaRPr lang="en-IN" dirty="0"/>
          </a:p>
        </p:txBody>
      </p:sp>
      <p:pic>
        <p:nvPicPr>
          <p:cNvPr id="4" name="Picture 3">
            <a:extLst>
              <a:ext uri="{FF2B5EF4-FFF2-40B4-BE49-F238E27FC236}">
                <a16:creationId xmlns:a16="http://schemas.microsoft.com/office/drawing/2014/main" id="{C6A79A75-5F8A-439E-A194-801127D1A8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800" y="1066800"/>
            <a:ext cx="3855128" cy="4332303"/>
          </a:xfrm>
          <a:prstGeom prst="rect">
            <a:avLst/>
          </a:prstGeom>
        </p:spPr>
      </p:pic>
      <p:sp>
        <p:nvSpPr>
          <p:cNvPr id="5" name="TextBox 4">
            <a:extLst>
              <a:ext uri="{FF2B5EF4-FFF2-40B4-BE49-F238E27FC236}">
                <a16:creationId xmlns:a16="http://schemas.microsoft.com/office/drawing/2014/main" id="{8BCF7A9A-91D5-4D87-9823-F2D425BF4D31}"/>
              </a:ext>
            </a:extLst>
          </p:cNvPr>
          <p:cNvSpPr txBox="1"/>
          <p:nvPr/>
        </p:nvSpPr>
        <p:spPr>
          <a:xfrm>
            <a:off x="228600" y="1066800"/>
            <a:ext cx="3940622" cy="5632311"/>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Dibenzyl thiophene (DBT) treated with the  number of H2 moles over Ni-Mo/Al2O3 or Ni-Mo/TiO2 catalyst.</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Yellowish product shows complete and only desulphurization using 2 moles of H2 or we can say it is direct desulphurization.</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 green product we can get this </a:t>
            </a:r>
            <a:r>
              <a:rPr lang="en-US" b="1" dirty="0">
                <a:solidFill>
                  <a:srgbClr val="00B050"/>
                </a:solidFill>
                <a:latin typeface="Times New Roman" panose="02020603050405020304" pitchFamily="18" charset="0"/>
                <a:cs typeface="Times New Roman" panose="02020603050405020304" pitchFamily="18" charset="0"/>
              </a:rPr>
              <a:t>product (4-hydro dibenzyl thiophene)</a:t>
            </a:r>
            <a:r>
              <a:rPr lang="en-US" dirty="0">
                <a:latin typeface="Times New Roman" panose="02020603050405020304" pitchFamily="18" charset="0"/>
                <a:cs typeface="Times New Roman" panose="02020603050405020304" pitchFamily="18" charset="0"/>
              </a:rPr>
              <a:t> depending upon the selectivity of catalyst. In which one benzene group is adopting saturation.</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On further exposure of no. of moles </a:t>
            </a:r>
            <a:r>
              <a:rPr lang="en-IN" dirty="0">
                <a:latin typeface="Times New Roman" panose="02020603050405020304" pitchFamily="18" charset="0"/>
                <a:cs typeface="Times New Roman" panose="02020603050405020304" pitchFamily="18" charset="0"/>
              </a:rPr>
              <a:t>of H2 we can get kinds of products also, like </a:t>
            </a:r>
            <a:r>
              <a:rPr lang="en-IN" b="1" dirty="0">
                <a:solidFill>
                  <a:srgbClr val="00B050"/>
                </a:solidFill>
                <a:latin typeface="Times New Roman" panose="02020603050405020304" pitchFamily="18" charset="0"/>
                <a:cs typeface="Times New Roman" panose="02020603050405020304" pitchFamily="18" charset="0"/>
              </a:rPr>
              <a:t>cyclohexyl benzene (CHB)</a:t>
            </a:r>
            <a:r>
              <a:rPr lang="en-IN" dirty="0">
                <a:latin typeface="Times New Roman" panose="02020603050405020304" pitchFamily="18" charset="0"/>
                <a:cs typeface="Times New Roman" panose="02020603050405020304" pitchFamily="18" charset="0"/>
              </a:rPr>
              <a:t> or Bi-cyclohexyl (BCH).</a:t>
            </a: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5238E4F-BBE5-46B9-BDF4-9696EC90754E}"/>
              </a:ext>
            </a:extLst>
          </p:cNvPr>
          <p:cNvSpPr txBox="1"/>
          <p:nvPr/>
        </p:nvSpPr>
        <p:spPr>
          <a:xfrm>
            <a:off x="6112276" y="6185063"/>
            <a:ext cx="92549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Fig.(1)</a:t>
            </a:r>
            <a:endParaRPr lang="en-IN" sz="1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9BFF830-969B-4575-BD39-56126B622742}"/>
              </a:ext>
            </a:extLst>
          </p:cNvPr>
          <p:cNvSpPr txBox="1"/>
          <p:nvPr/>
        </p:nvSpPr>
        <p:spPr>
          <a:xfrm>
            <a:off x="4495800" y="990600"/>
            <a:ext cx="1138561" cy="523220"/>
          </a:xfrm>
          <a:prstGeom prst="rect">
            <a:avLst/>
          </a:prstGeom>
          <a:noFill/>
        </p:spPr>
        <p:txBody>
          <a:bodyPr wrap="square" rtlCol="0">
            <a:spAutoFit/>
          </a:bodyPr>
          <a:lstStyle/>
          <a:p>
            <a:r>
              <a:rPr lang="en-US" sz="1400" b="1" dirty="0">
                <a:solidFill>
                  <a:srgbClr val="C00000"/>
                </a:solidFill>
                <a:highlight>
                  <a:srgbClr val="FFFF00"/>
                </a:highlight>
                <a:latin typeface="Times New Roman" panose="02020603050405020304" pitchFamily="18" charset="0"/>
                <a:cs typeface="Times New Roman" panose="02020603050405020304" pitchFamily="18" charset="0"/>
              </a:rPr>
              <a:t>Target molecule</a:t>
            </a:r>
            <a:endParaRPr lang="en-IN" sz="1400" b="1" dirty="0">
              <a:solidFill>
                <a:srgbClr val="C00000"/>
              </a:solidFill>
              <a:highlight>
                <a:srgbClr val="FFFF00"/>
              </a:highlight>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2A67CA5E-87C0-4A81-91AE-E1F1D9A05784}"/>
              </a:ext>
            </a:extLst>
          </p:cNvPr>
          <p:cNvCxnSpPr/>
          <p:nvPr/>
        </p:nvCxnSpPr>
        <p:spPr>
          <a:xfrm>
            <a:off x="5786021" y="1725236"/>
            <a:ext cx="9388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2FF42DB-3BD7-42C6-ADFC-B618A68F35F9}"/>
              </a:ext>
            </a:extLst>
          </p:cNvPr>
          <p:cNvSpPr txBox="1"/>
          <p:nvPr/>
        </p:nvSpPr>
        <p:spPr>
          <a:xfrm>
            <a:off x="6172200" y="990600"/>
            <a:ext cx="1143000" cy="307777"/>
          </a:xfrm>
          <a:prstGeom prst="rect">
            <a:avLst/>
          </a:prstGeom>
          <a:noFill/>
        </p:spPr>
        <p:txBody>
          <a:bodyPr wrap="square" rtlCol="0">
            <a:spAutoFit/>
          </a:bodyPr>
          <a:lstStyle/>
          <a:p>
            <a:r>
              <a:rPr lang="en-US" sz="1400" b="1" dirty="0">
                <a:solidFill>
                  <a:srgbClr val="C00000"/>
                </a:solidFill>
                <a:highlight>
                  <a:srgbClr val="FFFF00"/>
                </a:highlight>
                <a:latin typeface="Times New Roman" panose="02020603050405020304" pitchFamily="18" charset="0"/>
                <a:cs typeface="Times New Roman" panose="02020603050405020304" pitchFamily="18" charset="0"/>
              </a:rPr>
              <a:t>Right side</a:t>
            </a:r>
            <a:endParaRPr lang="en-IN" sz="1400" b="1" dirty="0">
              <a:solidFill>
                <a:srgbClr val="C00000"/>
              </a:solidFill>
              <a:highlight>
                <a:srgbClr val="FFFF00"/>
              </a:highligh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33ABB3A-82EF-4F4B-8941-1F45B76CCC2A}"/>
              </a:ext>
            </a:extLst>
          </p:cNvPr>
          <p:cNvSpPr txBox="1"/>
          <p:nvPr/>
        </p:nvSpPr>
        <p:spPr>
          <a:xfrm>
            <a:off x="6096000" y="5562600"/>
            <a:ext cx="1125245" cy="523220"/>
          </a:xfrm>
          <a:prstGeom prst="rect">
            <a:avLst/>
          </a:prstGeom>
          <a:noFill/>
        </p:spPr>
        <p:txBody>
          <a:bodyPr wrap="square" rtlCol="0">
            <a:spAutoFit/>
          </a:bodyPr>
          <a:lstStyle/>
          <a:p>
            <a:r>
              <a:rPr lang="en-US" sz="1400" b="1" dirty="0">
                <a:solidFill>
                  <a:srgbClr val="C00000"/>
                </a:solidFill>
                <a:highlight>
                  <a:srgbClr val="FFFF00"/>
                </a:highlight>
                <a:latin typeface="Times New Roman" panose="02020603050405020304" pitchFamily="18" charset="0"/>
                <a:cs typeface="Times New Roman" panose="02020603050405020304" pitchFamily="18" charset="0"/>
              </a:rPr>
              <a:t>Final product</a:t>
            </a:r>
            <a:endParaRPr lang="en-IN" sz="1400" b="1" dirty="0">
              <a:solidFill>
                <a:srgbClr val="C00000"/>
              </a:solidFill>
              <a:highlight>
                <a:srgbClr val="FFFF00"/>
              </a:highlight>
              <a:latin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F6BB1FBB-0F2B-425B-B99D-7FCAD1226E30}"/>
              </a:ext>
            </a:extLst>
          </p:cNvPr>
          <p:cNvCxnSpPr/>
          <p:nvPr/>
        </p:nvCxnSpPr>
        <p:spPr>
          <a:xfrm>
            <a:off x="4740675" y="2628368"/>
            <a:ext cx="0" cy="8684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BB0AEDB8-E49F-4F8F-A13B-480EE3ACA922}"/>
              </a:ext>
            </a:extLst>
          </p:cNvPr>
          <p:cNvSpPr txBox="1"/>
          <p:nvPr/>
        </p:nvSpPr>
        <p:spPr>
          <a:xfrm>
            <a:off x="4191000" y="2743200"/>
            <a:ext cx="674701" cy="461665"/>
          </a:xfrm>
          <a:prstGeom prst="rect">
            <a:avLst/>
          </a:prstGeom>
          <a:noFill/>
        </p:spPr>
        <p:txBody>
          <a:bodyPr wrap="square" rtlCol="0">
            <a:spAutoFit/>
          </a:bodyPr>
          <a:lstStyle/>
          <a:p>
            <a:r>
              <a:rPr lang="en-US" sz="1200" b="1" dirty="0">
                <a:solidFill>
                  <a:srgbClr val="C00000"/>
                </a:solidFill>
                <a:highlight>
                  <a:srgbClr val="FFFF00"/>
                </a:highlight>
              </a:rPr>
              <a:t>Down side</a:t>
            </a:r>
            <a:endParaRPr lang="en-IN" sz="1200" b="1" dirty="0">
              <a:solidFill>
                <a:srgbClr val="C00000"/>
              </a:solidFill>
              <a:highlight>
                <a:srgbClr val="FFFF00"/>
              </a:highlight>
            </a:endParaRPr>
          </a:p>
        </p:txBody>
      </p:sp>
    </p:spTree>
    <p:extLst>
      <p:ext uri="{BB962C8B-B14F-4D97-AF65-F5344CB8AC3E}">
        <p14:creationId xmlns:p14="http://schemas.microsoft.com/office/powerpoint/2010/main" val="154999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1189038" y="1109663"/>
            <a:ext cx="6764337" cy="46291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026CF3D-E4A0-4418-AC86-3141B848BDEB}"/>
              </a:ext>
            </a:extLst>
          </p:cNvPr>
          <p:cNvSpPr>
            <a:spLocks noGrp="1"/>
          </p:cNvSpPr>
          <p:nvPr>
            <p:ph type="title"/>
          </p:nvPr>
        </p:nvSpPr>
        <p:spPr>
          <a:xfrm>
            <a:off x="435894" y="702157"/>
            <a:ext cx="8272212" cy="431319"/>
          </a:xfrm>
        </p:spPr>
        <p:txBody>
          <a:bodyPr>
            <a:noAutofit/>
          </a:bodyPr>
          <a:lstStyle/>
          <a:p>
            <a:r>
              <a:rPr lang="en-IN" sz="2400" b="1" u="sng" dirty="0">
                <a:effectLst>
                  <a:outerShdw blurRad="38100" dist="38100" dir="2700000" algn="tl">
                    <a:srgbClr val="000000">
                      <a:alpha val="43137"/>
                    </a:srgbClr>
                  </a:outerShdw>
                </a:effectLst>
                <a:latin typeface="+mn-lt"/>
                <a:cs typeface="Times New Roman" panose="02020603050405020304" pitchFamily="18" charset="0"/>
              </a:rPr>
              <a:t>Catalyst SELECTION..</a:t>
            </a:r>
          </a:p>
        </p:txBody>
      </p:sp>
      <p:sp>
        <p:nvSpPr>
          <p:cNvPr id="3" name="TextBox 2">
            <a:extLst>
              <a:ext uri="{FF2B5EF4-FFF2-40B4-BE49-F238E27FC236}">
                <a16:creationId xmlns:a16="http://schemas.microsoft.com/office/drawing/2014/main" id="{CAEAE8B7-019F-4671-AB71-E7691C9C201F}"/>
              </a:ext>
            </a:extLst>
          </p:cNvPr>
          <p:cNvSpPr txBox="1"/>
          <p:nvPr/>
        </p:nvSpPr>
        <p:spPr>
          <a:xfrm>
            <a:off x="435894" y="1216242"/>
            <a:ext cx="6035928" cy="4754378"/>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Common combinations of active elements = Co-Mo, Ni-Mo and Ni-W supported on </a:t>
            </a:r>
            <a:r>
              <a:rPr lang="en-US" dirty="0">
                <a:latin typeface="Times New Roman" panose="02020603050405020304" pitchFamily="18" charset="0"/>
                <a:ea typeface="Calibri" panose="020F0502020204030204" pitchFamily="34" charset="0"/>
                <a:cs typeface="Times New Roman" panose="02020603050405020304" pitchFamily="18" charset="0"/>
              </a:rPr>
              <a:t>Al2O3 and </a:t>
            </a:r>
            <a:r>
              <a:rPr lang="en-US" dirty="0">
                <a:latin typeface="Times New Roman" panose="02020603050405020304" pitchFamily="18" charset="0"/>
                <a:cs typeface="Times New Roman" panose="02020603050405020304" pitchFamily="18" charset="0"/>
              </a:rPr>
              <a:t>TiO2.</a:t>
            </a:r>
          </a:p>
          <a:p>
            <a:pPr marL="285750" indent="-285750" algn="just">
              <a:lnSpc>
                <a:spcPct val="107000"/>
              </a:lnSpc>
              <a:spcAft>
                <a:spcPts val="8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Catalyst selection is based on the application and desired activity/selectivity.</a:t>
            </a:r>
          </a:p>
          <a:p>
            <a:pPr marL="285750" indent="-285750" algn="just">
              <a:lnSpc>
                <a:spcPct val="107000"/>
              </a:lnSpc>
              <a:spcAft>
                <a:spcPts val="800"/>
              </a:spcAft>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Ni-Mo/TiO2 = Good for HDS but </a:t>
            </a:r>
            <a:r>
              <a:rPr lang="en-US" dirty="0">
                <a:latin typeface="Times New Roman" panose="02020603050405020304" pitchFamily="18" charset="0"/>
                <a:cs typeface="Times New Roman" panose="02020603050405020304" pitchFamily="18" charset="0"/>
              </a:rPr>
              <a:t>few drawbacks such as low specific surface area, low mechanical strength, and low thermal stability.</a:t>
            </a:r>
            <a:endParaRPr lang="en-IN" dirty="0">
              <a:latin typeface="Times New Roman" panose="02020603050405020304" pitchFamily="18"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Ni-Mo/Al2O3 = Shows high activity for HDS, HDN and HDA.</a:t>
            </a:r>
          </a:p>
          <a:p>
            <a:pPr marL="285750" indent="-285750" algn="just">
              <a:lnSpc>
                <a:spcPct val="107000"/>
              </a:lnSpc>
              <a:spcAft>
                <a:spcPts val="8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Selectivity of heteroatom removal versus hydrogenation can be increased for alumina-supported catalysts by addition of phosphorous.</a:t>
            </a:r>
          </a:p>
          <a:p>
            <a:pPr marL="285750" indent="-285750" algn="just">
              <a:lnSpc>
                <a:spcPct val="107000"/>
              </a:lnSpc>
              <a:spcAft>
                <a:spcPts val="8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Choosing proper catalyst particle size and shape, and pore system geometry is important.</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618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0" y="609600"/>
            <a:ext cx="9014460" cy="48006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685800" y="5715000"/>
            <a:ext cx="7924800" cy="646331"/>
          </a:xfrm>
          <a:prstGeom prst="rect">
            <a:avLst/>
          </a:prstGeom>
        </p:spPr>
        <p:txBody>
          <a:bodyPr wrap="square">
            <a:spAutoFit/>
          </a:bodyPr>
          <a:lstStyle/>
          <a:p>
            <a:r>
              <a:rPr lang="en-US" dirty="0"/>
              <a:t>Relationship between active phase morphology and catalytic properties of the carbon–alumina-supported Co(Ni)Mo catalysts in HDS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87E12-7956-4412-8C4D-4FED8F4B281F}"/>
              </a:ext>
            </a:extLst>
          </p:cNvPr>
          <p:cNvSpPr txBox="1"/>
          <p:nvPr/>
        </p:nvSpPr>
        <p:spPr>
          <a:xfrm>
            <a:off x="304800" y="228600"/>
            <a:ext cx="8153400" cy="461665"/>
          </a:xfrm>
          <a:prstGeom prst="rect">
            <a:avLst/>
          </a:prstGeom>
          <a:noFill/>
        </p:spPr>
        <p:txBody>
          <a:bodyPr wrap="square" rtlCol="0">
            <a:spAutoFit/>
          </a:bodyPr>
          <a:lstStyle/>
          <a:p>
            <a:r>
              <a:rPr lang="en-US" sz="2400" b="1" u="sng" dirty="0">
                <a:effectLst>
                  <a:outerShdw blurRad="38100" dist="38100" dir="2700000" algn="tl">
                    <a:srgbClr val="000000">
                      <a:alpha val="43137"/>
                    </a:srgbClr>
                  </a:outerShdw>
                </a:effectLst>
                <a:cs typeface="Times New Roman" panose="02020603050405020304" pitchFamily="18" charset="0"/>
              </a:rPr>
              <a:t>Pore volume distribution of the catalysts..</a:t>
            </a:r>
            <a:endParaRPr lang="en-IN" sz="2400" b="1" u="sng" dirty="0">
              <a:effectLst>
                <a:outerShdw blurRad="38100" dist="38100" dir="2700000" algn="tl">
                  <a:srgbClr val="000000">
                    <a:alpha val="43137"/>
                  </a:srgbClr>
                </a:outerShdw>
              </a:effectLst>
              <a:cs typeface="Times New Roman" panose="02020603050405020304" pitchFamily="18" charset="0"/>
            </a:endParaRPr>
          </a:p>
        </p:txBody>
      </p:sp>
      <p:sp>
        <p:nvSpPr>
          <p:cNvPr id="6" name="TextBox 5">
            <a:extLst>
              <a:ext uri="{FF2B5EF4-FFF2-40B4-BE49-F238E27FC236}">
                <a16:creationId xmlns:a16="http://schemas.microsoft.com/office/drawing/2014/main" id="{57F47FF9-1F4C-427E-99CE-97DBABC7BAB0}"/>
              </a:ext>
            </a:extLst>
          </p:cNvPr>
          <p:cNvSpPr txBox="1"/>
          <p:nvPr/>
        </p:nvSpPr>
        <p:spPr>
          <a:xfrm>
            <a:off x="381000" y="5105400"/>
            <a:ext cx="5825971" cy="1569660"/>
          </a:xfrm>
          <a:prstGeom prst="rect">
            <a:avLst/>
          </a:prstGeom>
          <a:noFill/>
        </p:spPr>
        <p:txBody>
          <a:bodyPr wrap="square" rtlCol="0">
            <a:spAutoFit/>
          </a:bodyPr>
          <a:lstStyle/>
          <a:p>
            <a:pPr marL="285750" indent="-285750" algn="just">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The Al2O3-supported catalyst contained mesopores in the range of 5–14 nm in contrast.</a:t>
            </a:r>
          </a:p>
          <a:p>
            <a:pPr marL="285750" indent="-285750" algn="just">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TiO2-supported catalyst that contained mesopores in the range of 8–25 nm.</a:t>
            </a:r>
          </a:p>
          <a:p>
            <a:pPr marL="285750" indent="-285750" algn="just">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Higher activity of the Al2O3-supported catalyst may be caused by its greater surface area and the differences in mesopores size.</a:t>
            </a:r>
            <a:endParaRPr lang="en-IN" sz="1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60B86AE-BA05-4DE0-83EF-FEB3C06CFD5F}"/>
              </a:ext>
            </a:extLst>
          </p:cNvPr>
          <p:cNvPicPr>
            <a:picLocks noChangeAspect="1"/>
          </p:cNvPicPr>
          <p:nvPr/>
        </p:nvPicPr>
        <p:blipFill>
          <a:blip r:embed="rId2"/>
          <a:stretch>
            <a:fillRect/>
          </a:stretch>
        </p:blipFill>
        <p:spPr>
          <a:xfrm>
            <a:off x="381000" y="990600"/>
            <a:ext cx="3662039" cy="343717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934FA030-727D-4AF5-B2F9-8E6B94510C86}"/>
              </a:ext>
            </a:extLst>
          </p:cNvPr>
          <p:cNvPicPr>
            <a:picLocks noChangeAspect="1"/>
          </p:cNvPicPr>
          <p:nvPr/>
        </p:nvPicPr>
        <p:blipFill>
          <a:blip r:embed="rId3"/>
          <a:stretch>
            <a:fillRect/>
          </a:stretch>
        </p:blipFill>
        <p:spPr>
          <a:xfrm>
            <a:off x="4267200" y="914400"/>
            <a:ext cx="4317166" cy="352579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DAA367B6-690F-4A34-859F-3609A76CBEFA}"/>
              </a:ext>
            </a:extLst>
          </p:cNvPr>
          <p:cNvSpPr txBox="1"/>
          <p:nvPr/>
        </p:nvSpPr>
        <p:spPr>
          <a:xfrm>
            <a:off x="457200" y="4495800"/>
            <a:ext cx="3662039" cy="523220"/>
          </a:xfrm>
          <a:prstGeom prst="rect">
            <a:avLst/>
          </a:prstGeom>
          <a:noFill/>
        </p:spPr>
        <p:txBody>
          <a:bodyPr wrap="square" rtlCol="0">
            <a:spAutoFit/>
          </a:bodyPr>
          <a:lstStyle/>
          <a:p>
            <a:r>
              <a:rPr lang="en-US" sz="1400" dirty="0">
                <a:solidFill>
                  <a:srgbClr val="C00000"/>
                </a:solidFill>
                <a:latin typeface="Times New Roman" panose="02020603050405020304" pitchFamily="18" charset="0"/>
                <a:cs typeface="Times New Roman" panose="02020603050405020304" pitchFamily="18" charset="0"/>
              </a:rPr>
              <a:t>Fig. 1. Pore volume distribution of the catalysts by BJH(Barrett, Joyner, and Halenda )</a:t>
            </a:r>
            <a:endParaRPr lang="en-IN" sz="1400" dirty="0">
              <a:solidFill>
                <a:srgbClr val="C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E18B0AB-A30E-46A6-9AE6-ED7543177DA9}"/>
              </a:ext>
            </a:extLst>
          </p:cNvPr>
          <p:cNvSpPr txBox="1"/>
          <p:nvPr/>
        </p:nvSpPr>
        <p:spPr>
          <a:xfrm>
            <a:off x="4724400" y="4419600"/>
            <a:ext cx="3984734" cy="523220"/>
          </a:xfrm>
          <a:prstGeom prst="rect">
            <a:avLst/>
          </a:prstGeom>
          <a:noFill/>
        </p:spPr>
        <p:txBody>
          <a:bodyPr wrap="square" rtlCol="0">
            <a:spAutoFit/>
          </a:bodyPr>
          <a:lstStyle/>
          <a:p>
            <a:r>
              <a:rPr lang="en-US" sz="1400" dirty="0">
                <a:solidFill>
                  <a:srgbClr val="C00000"/>
                </a:solidFill>
                <a:latin typeface="Times New Roman" panose="02020603050405020304" pitchFamily="18" charset="0"/>
                <a:cs typeface="Times New Roman" panose="02020603050405020304" pitchFamily="18" charset="0"/>
              </a:rPr>
              <a:t>Fig. 2. Pore volume distribution of the catalysts (Hg porosimetry)</a:t>
            </a:r>
            <a:endParaRPr lang="en-IN" sz="1400" dirty="0">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E811ABA-DC0F-4739-8C02-BF37F68C563E}"/>
              </a:ext>
            </a:extLst>
          </p:cNvPr>
          <p:cNvSpPr txBox="1"/>
          <p:nvPr/>
        </p:nvSpPr>
        <p:spPr>
          <a:xfrm>
            <a:off x="4495800" y="6534834"/>
            <a:ext cx="4114800" cy="276999"/>
          </a:xfrm>
          <a:prstGeom prst="rect">
            <a:avLst/>
          </a:prstGeom>
          <a:noFill/>
        </p:spPr>
        <p:txBody>
          <a:bodyPr wrap="square" rtlCol="0">
            <a:spAutoFit/>
          </a:bodyPr>
          <a:lstStyle/>
          <a:p>
            <a:r>
              <a:rPr lang="en-IN" sz="1200" i="1" dirty="0">
                <a:solidFill>
                  <a:srgbClr val="0070C0"/>
                </a:solidFill>
              </a:rPr>
              <a:t>Ref: www.elsevier.com/locate/fuproc</a:t>
            </a:r>
          </a:p>
        </p:txBody>
      </p:sp>
    </p:spTree>
    <p:extLst>
      <p:ext uri="{BB962C8B-B14F-4D97-AF65-F5344CB8AC3E}">
        <p14:creationId xmlns:p14="http://schemas.microsoft.com/office/powerpoint/2010/main" val="1384359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304800"/>
            <a:ext cx="2829621" cy="461665"/>
          </a:xfrm>
          <a:prstGeom prst="rect">
            <a:avLst/>
          </a:prstGeom>
        </p:spPr>
        <p:txBody>
          <a:bodyPr wrap="none">
            <a:spAutoFit/>
          </a:bodyPr>
          <a:lstStyle/>
          <a:p>
            <a:r>
              <a:rPr lang="en-US" sz="2400" b="1" u="sng" dirty="0">
                <a:effectLst>
                  <a:outerShdw blurRad="38100" dist="38100" dir="2700000" algn="tl">
                    <a:srgbClr val="000000">
                      <a:alpha val="43137"/>
                    </a:srgbClr>
                  </a:outerShdw>
                </a:effectLst>
              </a:rPr>
              <a:t>Active phases in HDS</a:t>
            </a:r>
            <a:endParaRPr lang="en-US" sz="2400" u="sng" dirty="0">
              <a:effectLst>
                <a:outerShdw blurRad="38100" dist="38100" dir="2700000" algn="tl">
                  <a:srgbClr val="000000">
                    <a:alpha val="43137"/>
                  </a:srgbClr>
                </a:outerShdw>
              </a:effectLst>
            </a:endParaRPr>
          </a:p>
        </p:txBody>
      </p:sp>
      <p:sp>
        <p:nvSpPr>
          <p:cNvPr id="1025" name="Rectangle 1"/>
          <p:cNvSpPr>
            <a:spLocks noChangeArrowheads="1"/>
          </p:cNvSpPr>
          <p:nvPr/>
        </p:nvSpPr>
        <p:spPr bwMode="auto">
          <a:xfrm>
            <a:off x="228600" y="914400"/>
            <a:ext cx="8382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tab pos="457200" algn="l"/>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catalytic performance of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hydrotreating</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catalysts are closely related to the structure and stability of the active phase.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formation of the active phase structure essentially depends on the extents of metal-support interaction.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requirements for the extents of metal support interaction decrease in the following order: residue &gt; diesel &gt; gasoline .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Based on the deep insight into the reaction chemistry, the active phase structure can be designed and constructed by optimizing the parameters of catalysts preparation and </a:t>
            </a:r>
            <a:r>
              <a:rPr kumimoji="0" lang="en-US"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sulfidation</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methods to meet specific demands.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981200" y="3657600"/>
            <a:ext cx="5153025" cy="26574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1616</Words>
  <Application>Microsoft Office PowerPoint</Application>
  <PresentationFormat>On-screen Show (4:3)</PresentationFormat>
  <Paragraphs>88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The active phases in a typical catalyst like hydrodesulphrization</vt:lpstr>
      <vt:lpstr>PowerPoint Presentation</vt:lpstr>
      <vt:lpstr>PowerPoint Presentation</vt:lpstr>
      <vt:lpstr>Reaction MECHANISM INVOLVED IN Hydrodesulphurization (HDS)</vt:lpstr>
      <vt:lpstr>PowerPoint Presentation</vt:lpstr>
      <vt:lpstr>Catalyst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Vandana Verma</dc:creator>
  <cp:lastModifiedBy>Syed Abu</cp:lastModifiedBy>
  <cp:revision>63</cp:revision>
  <dcterms:created xsi:type="dcterms:W3CDTF">2006-08-16T00:00:00Z</dcterms:created>
  <dcterms:modified xsi:type="dcterms:W3CDTF">2021-03-01T06:12:30Z</dcterms:modified>
</cp:coreProperties>
</file>