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356" r:id="rId3"/>
    <p:sldId id="357" r:id="rId4"/>
    <p:sldId id="366" r:id="rId5"/>
    <p:sldId id="359" r:id="rId6"/>
    <p:sldId id="360" r:id="rId7"/>
    <p:sldId id="361" r:id="rId8"/>
    <p:sldId id="362" r:id="rId9"/>
    <p:sldId id="363" r:id="rId10"/>
    <p:sldId id="364" r:id="rId11"/>
    <p:sldId id="365" r:id="rId12"/>
    <p:sldId id="284" r:id="rId13"/>
    <p:sldId id="288"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68" r:id="rId27"/>
    <p:sldId id="369" r:id="rId28"/>
    <p:sldId id="358" r:id="rId29"/>
    <p:sldId id="370" r:id="rId30"/>
    <p:sldId id="371" r:id="rId31"/>
    <p:sldId id="372" r:id="rId32"/>
    <p:sldId id="373"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8" r:id="rId86"/>
    <p:sldId id="450" r:id="rId87"/>
    <p:sldId id="451" r:id="rId88"/>
    <p:sldId id="452" r:id="rId89"/>
    <p:sldId id="453" r:id="rId90"/>
    <p:sldId id="454" r:id="rId91"/>
    <p:sldId id="455" r:id="rId92"/>
    <p:sldId id="456" r:id="rId93"/>
    <p:sldId id="457" r:id="rId94"/>
    <p:sldId id="458" r:id="rId95"/>
    <p:sldId id="459" r:id="rId96"/>
    <p:sldId id="460" r:id="rId97"/>
    <p:sldId id="461" r:id="rId98"/>
    <p:sldId id="462" r:id="rId99"/>
    <p:sldId id="463" r:id="rId100"/>
    <p:sldId id="464" r:id="rId101"/>
    <p:sldId id="465" r:id="rId102"/>
    <p:sldId id="466" r:id="rId103"/>
    <p:sldId id="467" r:id="rId104"/>
    <p:sldId id="468"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68" d="100"/>
          <a:sy n="68"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4CDF-B3BF-4C0E-B7FF-8EA8C708D6A0}" type="datetimeFigureOut">
              <a:rPr lang="en-US" smtClean="0"/>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3822B-F9F6-4CEA-86F9-B3BE27BB3FF6}" type="slidenum">
              <a:rPr lang="en-US" smtClean="0"/>
              <a:t>‹#›</a:t>
            </a:fld>
            <a:endParaRPr lang="en-US"/>
          </a:p>
        </p:txBody>
      </p:sp>
    </p:spTree>
    <p:extLst>
      <p:ext uri="{BB962C8B-B14F-4D97-AF65-F5344CB8AC3E}">
        <p14:creationId xmlns:p14="http://schemas.microsoft.com/office/powerpoint/2010/main" val="145171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AEB60D1-BECB-4D24-862D-D1FAFA47E7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AB2779-48B3-47F5-9892-377F5A60E2EA}" type="slidenum">
              <a:rPr lang="en-US" altLang="en-US" smtClean="0"/>
              <a:pPr/>
              <a:t>33</a:t>
            </a:fld>
            <a:endParaRPr lang="en-US" altLang="en-US"/>
          </a:p>
        </p:txBody>
      </p:sp>
      <p:sp>
        <p:nvSpPr>
          <p:cNvPr id="101379" name="Rectangle 2">
            <a:extLst>
              <a:ext uri="{FF2B5EF4-FFF2-40B4-BE49-F238E27FC236}">
                <a16:creationId xmlns:a16="http://schemas.microsoft.com/office/drawing/2014/main" id="{9A54BF0F-261D-453C-8401-207F12FCF601}"/>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0" name="Rectangle 3">
            <a:extLst>
              <a:ext uri="{FF2B5EF4-FFF2-40B4-BE49-F238E27FC236}">
                <a16:creationId xmlns:a16="http://schemas.microsoft.com/office/drawing/2014/main" id="{B16B9302-9870-406B-90E1-403682BE381C}"/>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a:t>
            </a:r>
          </a:p>
        </p:txBody>
      </p:sp>
      <p:sp>
        <p:nvSpPr>
          <p:cNvPr id="101381" name="Rectangle 4">
            <a:extLst>
              <a:ext uri="{FF2B5EF4-FFF2-40B4-BE49-F238E27FC236}">
                <a16:creationId xmlns:a16="http://schemas.microsoft.com/office/drawing/2014/main" id="{64F7DB7E-314A-4BD7-BB5C-123E559F992A}"/>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2" name="Rectangle 5">
            <a:extLst>
              <a:ext uri="{FF2B5EF4-FFF2-40B4-BE49-F238E27FC236}">
                <a16:creationId xmlns:a16="http://schemas.microsoft.com/office/drawing/2014/main" id="{FB214BBC-2B1E-4E2F-8C95-7AD155B83A83}"/>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3" name="Rectangle 6">
            <a:extLst>
              <a:ext uri="{FF2B5EF4-FFF2-40B4-BE49-F238E27FC236}">
                <a16:creationId xmlns:a16="http://schemas.microsoft.com/office/drawing/2014/main" id="{0C4F6B4E-A290-4D57-95BB-BF41C91F56E8}"/>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4" name="Rectangle 7">
            <a:extLst>
              <a:ext uri="{FF2B5EF4-FFF2-40B4-BE49-F238E27FC236}">
                <a16:creationId xmlns:a16="http://schemas.microsoft.com/office/drawing/2014/main" id="{382C6C14-DCA6-420D-AFE3-FE1C228C4B6B}"/>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1385" name="Rectangle 8">
            <a:extLst>
              <a:ext uri="{FF2B5EF4-FFF2-40B4-BE49-F238E27FC236}">
                <a16:creationId xmlns:a16="http://schemas.microsoft.com/office/drawing/2014/main" id="{FC14F3E9-BE92-47BB-827E-F6520F402746}"/>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6" name="Rectangle 9">
            <a:extLst>
              <a:ext uri="{FF2B5EF4-FFF2-40B4-BE49-F238E27FC236}">
                <a16:creationId xmlns:a16="http://schemas.microsoft.com/office/drawing/2014/main" id="{750D3BEE-4469-41FA-862A-B871FFEEC7D4}"/>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7" name="Rectangle 10">
            <a:extLst>
              <a:ext uri="{FF2B5EF4-FFF2-40B4-BE49-F238E27FC236}">
                <a16:creationId xmlns:a16="http://schemas.microsoft.com/office/drawing/2014/main" id="{06DD97A9-60A1-405B-BC18-8AE8C55F3772}"/>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88" name="Rectangle 11">
            <a:extLst>
              <a:ext uri="{FF2B5EF4-FFF2-40B4-BE49-F238E27FC236}">
                <a16:creationId xmlns:a16="http://schemas.microsoft.com/office/drawing/2014/main" id="{DDD5DEFC-3060-4B50-A478-69F587EF91FF}"/>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1389" name="Rectangle 12">
            <a:extLst>
              <a:ext uri="{FF2B5EF4-FFF2-40B4-BE49-F238E27FC236}">
                <a16:creationId xmlns:a16="http://schemas.microsoft.com/office/drawing/2014/main" id="{0C8B9FFB-BAF3-4803-ABE7-44468CCC06B0}"/>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90" name="Rectangle 13">
            <a:extLst>
              <a:ext uri="{FF2B5EF4-FFF2-40B4-BE49-F238E27FC236}">
                <a16:creationId xmlns:a16="http://schemas.microsoft.com/office/drawing/2014/main" id="{9A8C88B9-32AE-4F89-BF13-849938BF9101}"/>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1391" name="Rectangle 14">
            <a:extLst>
              <a:ext uri="{FF2B5EF4-FFF2-40B4-BE49-F238E27FC236}">
                <a16:creationId xmlns:a16="http://schemas.microsoft.com/office/drawing/2014/main" id="{1975DDF0-907E-4584-8615-79D440854734}"/>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01392" name="Rectangle 15">
            <a:extLst>
              <a:ext uri="{FF2B5EF4-FFF2-40B4-BE49-F238E27FC236}">
                <a16:creationId xmlns:a16="http://schemas.microsoft.com/office/drawing/2014/main" id="{FBFF068C-51A4-49E8-9980-0D82CBD3CB0E}"/>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A4C1744-5694-4AE2-88C2-BF817C6A87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807A49-6E34-4664-AB33-9C6E94DAAF73}" type="slidenum">
              <a:rPr lang="en-US" altLang="en-US" smtClean="0"/>
              <a:pPr/>
              <a:t>42</a:t>
            </a:fld>
            <a:endParaRPr lang="en-US" altLang="en-US"/>
          </a:p>
        </p:txBody>
      </p:sp>
      <p:sp>
        <p:nvSpPr>
          <p:cNvPr id="119811" name="Rectangle 2">
            <a:extLst>
              <a:ext uri="{FF2B5EF4-FFF2-40B4-BE49-F238E27FC236}">
                <a16:creationId xmlns:a16="http://schemas.microsoft.com/office/drawing/2014/main" id="{206803A5-BD6D-439E-8C54-F5A5E394466F}"/>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2" name="Rectangle 3">
            <a:extLst>
              <a:ext uri="{FF2B5EF4-FFF2-40B4-BE49-F238E27FC236}">
                <a16:creationId xmlns:a16="http://schemas.microsoft.com/office/drawing/2014/main" id="{EB62EB10-0EDC-4830-ADBE-19B28A14A622}"/>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9</a:t>
            </a:r>
          </a:p>
        </p:txBody>
      </p:sp>
      <p:sp>
        <p:nvSpPr>
          <p:cNvPr id="119813" name="Rectangle 4">
            <a:extLst>
              <a:ext uri="{FF2B5EF4-FFF2-40B4-BE49-F238E27FC236}">
                <a16:creationId xmlns:a16="http://schemas.microsoft.com/office/drawing/2014/main" id="{86BEC118-500E-4B25-9C1F-2A95FF91527A}"/>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4" name="Rectangle 5">
            <a:extLst>
              <a:ext uri="{FF2B5EF4-FFF2-40B4-BE49-F238E27FC236}">
                <a16:creationId xmlns:a16="http://schemas.microsoft.com/office/drawing/2014/main" id="{48DC5228-ECF7-402C-9D84-84237CC803CA}"/>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5" name="Rectangle 6">
            <a:extLst>
              <a:ext uri="{FF2B5EF4-FFF2-40B4-BE49-F238E27FC236}">
                <a16:creationId xmlns:a16="http://schemas.microsoft.com/office/drawing/2014/main" id="{5155C708-E3B5-4F24-A623-69E1FE7966EE}"/>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6" name="Rectangle 7">
            <a:extLst>
              <a:ext uri="{FF2B5EF4-FFF2-40B4-BE49-F238E27FC236}">
                <a16:creationId xmlns:a16="http://schemas.microsoft.com/office/drawing/2014/main" id="{05999197-BFA3-4357-A261-AABB30561F8A}"/>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19817" name="Rectangle 8">
            <a:extLst>
              <a:ext uri="{FF2B5EF4-FFF2-40B4-BE49-F238E27FC236}">
                <a16:creationId xmlns:a16="http://schemas.microsoft.com/office/drawing/2014/main" id="{D28795AE-7309-469D-B8D6-93B6A6749633}"/>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8" name="Rectangle 9">
            <a:extLst>
              <a:ext uri="{FF2B5EF4-FFF2-40B4-BE49-F238E27FC236}">
                <a16:creationId xmlns:a16="http://schemas.microsoft.com/office/drawing/2014/main" id="{98D1E52F-8117-4EF8-BFAB-CDF2B8821942}"/>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19" name="Rectangle 10">
            <a:extLst>
              <a:ext uri="{FF2B5EF4-FFF2-40B4-BE49-F238E27FC236}">
                <a16:creationId xmlns:a16="http://schemas.microsoft.com/office/drawing/2014/main" id="{DEE5B8CC-D852-4BE9-8AA2-50A8B150B47F}"/>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20" name="Rectangle 11">
            <a:extLst>
              <a:ext uri="{FF2B5EF4-FFF2-40B4-BE49-F238E27FC236}">
                <a16:creationId xmlns:a16="http://schemas.microsoft.com/office/drawing/2014/main" id="{3B0131BE-A137-4227-8130-38841BD3AE9C}"/>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19821" name="Rectangle 12">
            <a:extLst>
              <a:ext uri="{FF2B5EF4-FFF2-40B4-BE49-F238E27FC236}">
                <a16:creationId xmlns:a16="http://schemas.microsoft.com/office/drawing/2014/main" id="{D1671BD5-2BBB-49E3-BB0D-1B41B72C1104}"/>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22" name="Rectangle 13">
            <a:extLst>
              <a:ext uri="{FF2B5EF4-FFF2-40B4-BE49-F238E27FC236}">
                <a16:creationId xmlns:a16="http://schemas.microsoft.com/office/drawing/2014/main" id="{C715980D-AA41-4A71-8B30-85040B3E4DB9}"/>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9823" name="Rectangle 14">
            <a:extLst>
              <a:ext uri="{FF2B5EF4-FFF2-40B4-BE49-F238E27FC236}">
                <a16:creationId xmlns:a16="http://schemas.microsoft.com/office/drawing/2014/main" id="{77DE4430-446C-49F1-B50F-93A4A6F9EE60}"/>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19824" name="Rectangle 15">
            <a:extLst>
              <a:ext uri="{FF2B5EF4-FFF2-40B4-BE49-F238E27FC236}">
                <a16:creationId xmlns:a16="http://schemas.microsoft.com/office/drawing/2014/main" id="{46FB4A29-608D-4ED8-8988-41FB88F42FFD}"/>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8638AAD-599A-46EC-9082-E282EC296B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C6F745-EFF2-4D10-AC4F-4A15965ED662}" type="slidenum">
              <a:rPr lang="en-US" altLang="en-US" smtClean="0"/>
              <a:pPr/>
              <a:t>43</a:t>
            </a:fld>
            <a:endParaRPr lang="en-US" altLang="en-US"/>
          </a:p>
        </p:txBody>
      </p:sp>
      <p:sp>
        <p:nvSpPr>
          <p:cNvPr id="121859" name="Rectangle 2">
            <a:extLst>
              <a:ext uri="{FF2B5EF4-FFF2-40B4-BE49-F238E27FC236}">
                <a16:creationId xmlns:a16="http://schemas.microsoft.com/office/drawing/2014/main" id="{12BE91FE-B287-4D28-9D5A-AE77B3825843}"/>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0" name="Rectangle 3">
            <a:extLst>
              <a:ext uri="{FF2B5EF4-FFF2-40B4-BE49-F238E27FC236}">
                <a16:creationId xmlns:a16="http://schemas.microsoft.com/office/drawing/2014/main" id="{DD3CE65B-4687-445F-A516-4F349E743CB1}"/>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10</a:t>
            </a:r>
          </a:p>
        </p:txBody>
      </p:sp>
      <p:sp>
        <p:nvSpPr>
          <p:cNvPr id="121861" name="Rectangle 4">
            <a:extLst>
              <a:ext uri="{FF2B5EF4-FFF2-40B4-BE49-F238E27FC236}">
                <a16:creationId xmlns:a16="http://schemas.microsoft.com/office/drawing/2014/main" id="{5699534D-90BD-46FB-BF6E-D2D90EFD261E}"/>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2" name="Rectangle 5">
            <a:extLst>
              <a:ext uri="{FF2B5EF4-FFF2-40B4-BE49-F238E27FC236}">
                <a16:creationId xmlns:a16="http://schemas.microsoft.com/office/drawing/2014/main" id="{CE2E6CF0-3CFF-47A4-98E3-78F4E6F0A7D5}"/>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3" name="Rectangle 6">
            <a:extLst>
              <a:ext uri="{FF2B5EF4-FFF2-40B4-BE49-F238E27FC236}">
                <a16:creationId xmlns:a16="http://schemas.microsoft.com/office/drawing/2014/main" id="{15370CF4-6893-4E5C-81F4-C3277C504CFD}"/>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4" name="Rectangle 7">
            <a:extLst>
              <a:ext uri="{FF2B5EF4-FFF2-40B4-BE49-F238E27FC236}">
                <a16:creationId xmlns:a16="http://schemas.microsoft.com/office/drawing/2014/main" id="{79DE765D-54CE-41F1-9962-31939BD179E6}"/>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21865" name="Rectangle 8">
            <a:extLst>
              <a:ext uri="{FF2B5EF4-FFF2-40B4-BE49-F238E27FC236}">
                <a16:creationId xmlns:a16="http://schemas.microsoft.com/office/drawing/2014/main" id="{D50B9EED-C352-4A54-B657-FCD83A58BB79}"/>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6" name="Rectangle 9">
            <a:extLst>
              <a:ext uri="{FF2B5EF4-FFF2-40B4-BE49-F238E27FC236}">
                <a16:creationId xmlns:a16="http://schemas.microsoft.com/office/drawing/2014/main" id="{483C65EC-1EF3-4E17-9A83-A9BF995CD457}"/>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7" name="Rectangle 10">
            <a:extLst>
              <a:ext uri="{FF2B5EF4-FFF2-40B4-BE49-F238E27FC236}">
                <a16:creationId xmlns:a16="http://schemas.microsoft.com/office/drawing/2014/main" id="{933FAE54-16A1-47A7-8725-26881BA164A3}"/>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68" name="Rectangle 11">
            <a:extLst>
              <a:ext uri="{FF2B5EF4-FFF2-40B4-BE49-F238E27FC236}">
                <a16:creationId xmlns:a16="http://schemas.microsoft.com/office/drawing/2014/main" id="{D35F9042-35F9-4F49-98AF-7177F6C4F0F5}"/>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21869" name="Rectangle 12">
            <a:extLst>
              <a:ext uri="{FF2B5EF4-FFF2-40B4-BE49-F238E27FC236}">
                <a16:creationId xmlns:a16="http://schemas.microsoft.com/office/drawing/2014/main" id="{C0A8E33B-FE7C-41BC-949D-E4B48D1C34B7}"/>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70" name="Rectangle 13">
            <a:extLst>
              <a:ext uri="{FF2B5EF4-FFF2-40B4-BE49-F238E27FC236}">
                <a16:creationId xmlns:a16="http://schemas.microsoft.com/office/drawing/2014/main" id="{B0D7F5C9-1CE7-4ED5-ACA2-643AFCA95A8F}"/>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1871" name="Rectangle 14">
            <a:extLst>
              <a:ext uri="{FF2B5EF4-FFF2-40B4-BE49-F238E27FC236}">
                <a16:creationId xmlns:a16="http://schemas.microsoft.com/office/drawing/2014/main" id="{41628CE0-37AB-4B70-97D6-92285312DC3A}"/>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21872" name="Rectangle 15">
            <a:extLst>
              <a:ext uri="{FF2B5EF4-FFF2-40B4-BE49-F238E27FC236}">
                <a16:creationId xmlns:a16="http://schemas.microsoft.com/office/drawing/2014/main" id="{E7FF1D0B-4B9D-42C5-B8A8-FB8A69B9CD6C}"/>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E80DE3C-0028-4AF4-8FA4-2F922EA185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9C93BC-006D-495A-8E4F-9FABCAE3351A}" type="slidenum">
              <a:rPr lang="en-US" altLang="en-US" smtClean="0"/>
              <a:pPr/>
              <a:t>44</a:t>
            </a:fld>
            <a:endParaRPr lang="en-US" altLang="en-US"/>
          </a:p>
        </p:txBody>
      </p:sp>
      <p:sp>
        <p:nvSpPr>
          <p:cNvPr id="123907" name="Rectangle 2">
            <a:extLst>
              <a:ext uri="{FF2B5EF4-FFF2-40B4-BE49-F238E27FC236}">
                <a16:creationId xmlns:a16="http://schemas.microsoft.com/office/drawing/2014/main" id="{30BA6F7B-04AA-44BE-846B-2851A75D6AF4}"/>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08" name="Rectangle 3">
            <a:extLst>
              <a:ext uri="{FF2B5EF4-FFF2-40B4-BE49-F238E27FC236}">
                <a16:creationId xmlns:a16="http://schemas.microsoft.com/office/drawing/2014/main" id="{BC90AB8B-EC9A-475B-8FC8-725887F54AF7}"/>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11</a:t>
            </a:r>
          </a:p>
        </p:txBody>
      </p:sp>
      <p:sp>
        <p:nvSpPr>
          <p:cNvPr id="123909" name="Rectangle 4">
            <a:extLst>
              <a:ext uri="{FF2B5EF4-FFF2-40B4-BE49-F238E27FC236}">
                <a16:creationId xmlns:a16="http://schemas.microsoft.com/office/drawing/2014/main" id="{E576881B-D18E-4F2D-9253-1CEA75A06253}"/>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0" name="Rectangle 5">
            <a:extLst>
              <a:ext uri="{FF2B5EF4-FFF2-40B4-BE49-F238E27FC236}">
                <a16:creationId xmlns:a16="http://schemas.microsoft.com/office/drawing/2014/main" id="{E1331041-1AF8-455E-B98E-DDF82AF49DB7}"/>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1" name="Rectangle 6">
            <a:extLst>
              <a:ext uri="{FF2B5EF4-FFF2-40B4-BE49-F238E27FC236}">
                <a16:creationId xmlns:a16="http://schemas.microsoft.com/office/drawing/2014/main" id="{B299F1F0-2431-481D-94EE-3BF766214D7B}"/>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2" name="Rectangle 7">
            <a:extLst>
              <a:ext uri="{FF2B5EF4-FFF2-40B4-BE49-F238E27FC236}">
                <a16:creationId xmlns:a16="http://schemas.microsoft.com/office/drawing/2014/main" id="{1FA8D5F9-D049-4431-B0B0-625130D38A9B}"/>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23913" name="Rectangle 8">
            <a:extLst>
              <a:ext uri="{FF2B5EF4-FFF2-40B4-BE49-F238E27FC236}">
                <a16:creationId xmlns:a16="http://schemas.microsoft.com/office/drawing/2014/main" id="{C0338E79-528B-4D57-BCD9-B359FDA230DD}"/>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4" name="Rectangle 9">
            <a:extLst>
              <a:ext uri="{FF2B5EF4-FFF2-40B4-BE49-F238E27FC236}">
                <a16:creationId xmlns:a16="http://schemas.microsoft.com/office/drawing/2014/main" id="{E742A035-394C-4FE7-969E-BDD31DDC9B36}"/>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5" name="Rectangle 10">
            <a:extLst>
              <a:ext uri="{FF2B5EF4-FFF2-40B4-BE49-F238E27FC236}">
                <a16:creationId xmlns:a16="http://schemas.microsoft.com/office/drawing/2014/main" id="{0C804AA4-D222-47CF-9F90-07053E1EDFC7}"/>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6" name="Rectangle 11">
            <a:extLst>
              <a:ext uri="{FF2B5EF4-FFF2-40B4-BE49-F238E27FC236}">
                <a16:creationId xmlns:a16="http://schemas.microsoft.com/office/drawing/2014/main" id="{5E2695F1-8D67-492F-A086-90600C9E0600}"/>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23917" name="Rectangle 12">
            <a:extLst>
              <a:ext uri="{FF2B5EF4-FFF2-40B4-BE49-F238E27FC236}">
                <a16:creationId xmlns:a16="http://schemas.microsoft.com/office/drawing/2014/main" id="{3339907E-F3A6-4134-A130-F9E43A84F81A}"/>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8" name="Rectangle 13">
            <a:extLst>
              <a:ext uri="{FF2B5EF4-FFF2-40B4-BE49-F238E27FC236}">
                <a16:creationId xmlns:a16="http://schemas.microsoft.com/office/drawing/2014/main" id="{F6549A36-190B-40DE-9765-8279A7923509}"/>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919" name="Rectangle 14">
            <a:extLst>
              <a:ext uri="{FF2B5EF4-FFF2-40B4-BE49-F238E27FC236}">
                <a16:creationId xmlns:a16="http://schemas.microsoft.com/office/drawing/2014/main" id="{7324273C-47B4-40F7-A070-FFD3070FFDA7}"/>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23920" name="Rectangle 15">
            <a:extLst>
              <a:ext uri="{FF2B5EF4-FFF2-40B4-BE49-F238E27FC236}">
                <a16:creationId xmlns:a16="http://schemas.microsoft.com/office/drawing/2014/main" id="{3EBE2C87-7CD3-4DF0-87E7-EF6B84BC1533}"/>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0F5E442F-C207-461B-A772-4DB921D057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C33E4E-0C01-468F-A898-8C5EAF0DA1F0}" type="slidenum">
              <a:rPr lang="en-US" altLang="en-US" smtClean="0"/>
              <a:pPr/>
              <a:t>45</a:t>
            </a:fld>
            <a:endParaRPr lang="en-US" altLang="en-US"/>
          </a:p>
        </p:txBody>
      </p:sp>
      <p:sp>
        <p:nvSpPr>
          <p:cNvPr id="125955" name="Rectangle 2">
            <a:extLst>
              <a:ext uri="{FF2B5EF4-FFF2-40B4-BE49-F238E27FC236}">
                <a16:creationId xmlns:a16="http://schemas.microsoft.com/office/drawing/2014/main" id="{CE941C58-412D-4DEB-8CD7-9FC8332BE550}"/>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56" name="Rectangle 3">
            <a:extLst>
              <a:ext uri="{FF2B5EF4-FFF2-40B4-BE49-F238E27FC236}">
                <a16:creationId xmlns:a16="http://schemas.microsoft.com/office/drawing/2014/main" id="{5F72AB55-5692-4E13-9DAD-A16DA7A2BC26}"/>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12</a:t>
            </a:r>
          </a:p>
        </p:txBody>
      </p:sp>
      <p:sp>
        <p:nvSpPr>
          <p:cNvPr id="125957" name="Rectangle 4">
            <a:extLst>
              <a:ext uri="{FF2B5EF4-FFF2-40B4-BE49-F238E27FC236}">
                <a16:creationId xmlns:a16="http://schemas.microsoft.com/office/drawing/2014/main" id="{E341AC1A-AA2A-43B1-BED0-21802F6BE447}"/>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58" name="Rectangle 5">
            <a:extLst>
              <a:ext uri="{FF2B5EF4-FFF2-40B4-BE49-F238E27FC236}">
                <a16:creationId xmlns:a16="http://schemas.microsoft.com/office/drawing/2014/main" id="{19232DAE-AD16-4664-8691-39C8E0D0FA0F}"/>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59" name="Rectangle 6">
            <a:extLst>
              <a:ext uri="{FF2B5EF4-FFF2-40B4-BE49-F238E27FC236}">
                <a16:creationId xmlns:a16="http://schemas.microsoft.com/office/drawing/2014/main" id="{E5CF370F-12B3-4F18-B199-9D7B2CFE009B}"/>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0" name="Rectangle 7">
            <a:extLst>
              <a:ext uri="{FF2B5EF4-FFF2-40B4-BE49-F238E27FC236}">
                <a16:creationId xmlns:a16="http://schemas.microsoft.com/office/drawing/2014/main" id="{410C2070-197F-4200-9CCA-DAED668F9D7A}"/>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25961" name="Rectangle 8">
            <a:extLst>
              <a:ext uri="{FF2B5EF4-FFF2-40B4-BE49-F238E27FC236}">
                <a16:creationId xmlns:a16="http://schemas.microsoft.com/office/drawing/2014/main" id="{1F6723C5-F652-4935-BBE1-C1B8921B95AF}"/>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2" name="Rectangle 9">
            <a:extLst>
              <a:ext uri="{FF2B5EF4-FFF2-40B4-BE49-F238E27FC236}">
                <a16:creationId xmlns:a16="http://schemas.microsoft.com/office/drawing/2014/main" id="{3B933701-0704-44C8-B051-674C76CA26E9}"/>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3" name="Rectangle 10">
            <a:extLst>
              <a:ext uri="{FF2B5EF4-FFF2-40B4-BE49-F238E27FC236}">
                <a16:creationId xmlns:a16="http://schemas.microsoft.com/office/drawing/2014/main" id="{2EAE99A4-1DCE-451C-8E6E-622E88B6454C}"/>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4" name="Rectangle 11">
            <a:extLst>
              <a:ext uri="{FF2B5EF4-FFF2-40B4-BE49-F238E27FC236}">
                <a16:creationId xmlns:a16="http://schemas.microsoft.com/office/drawing/2014/main" id="{0732A310-443A-4C46-BD88-F92B0DFB9C27}"/>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25965" name="Rectangle 12">
            <a:extLst>
              <a:ext uri="{FF2B5EF4-FFF2-40B4-BE49-F238E27FC236}">
                <a16:creationId xmlns:a16="http://schemas.microsoft.com/office/drawing/2014/main" id="{326A1B46-84F3-4C74-BAD9-5C31340BDA55}"/>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6" name="Rectangle 13">
            <a:extLst>
              <a:ext uri="{FF2B5EF4-FFF2-40B4-BE49-F238E27FC236}">
                <a16:creationId xmlns:a16="http://schemas.microsoft.com/office/drawing/2014/main" id="{974BDF8C-5BF2-47D3-B67B-88C2C2D2E736}"/>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5967" name="Rectangle 14">
            <a:extLst>
              <a:ext uri="{FF2B5EF4-FFF2-40B4-BE49-F238E27FC236}">
                <a16:creationId xmlns:a16="http://schemas.microsoft.com/office/drawing/2014/main" id="{D6AC85FA-FCBC-43A5-8DC0-30EF6B2A3B5E}"/>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25968" name="Rectangle 15">
            <a:extLst>
              <a:ext uri="{FF2B5EF4-FFF2-40B4-BE49-F238E27FC236}">
                <a16:creationId xmlns:a16="http://schemas.microsoft.com/office/drawing/2014/main" id="{F937450F-FB49-45C3-8BEA-F711A31E41DF}"/>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92E5C3A-7C4A-46D3-8384-5A97D383FD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20B0DE-BD3A-4289-BA3F-9A84B4374AF9}" type="slidenum">
              <a:rPr lang="en-US" altLang="en-US" smtClean="0"/>
              <a:pPr/>
              <a:t>46</a:t>
            </a:fld>
            <a:endParaRPr lang="en-US" altLang="en-US"/>
          </a:p>
        </p:txBody>
      </p:sp>
      <p:sp>
        <p:nvSpPr>
          <p:cNvPr id="128003" name="Rectangle 2">
            <a:extLst>
              <a:ext uri="{FF2B5EF4-FFF2-40B4-BE49-F238E27FC236}">
                <a16:creationId xmlns:a16="http://schemas.microsoft.com/office/drawing/2014/main" id="{31DB539A-3A93-4D12-8D4B-C76C073F12AF}"/>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04" name="Rectangle 3">
            <a:extLst>
              <a:ext uri="{FF2B5EF4-FFF2-40B4-BE49-F238E27FC236}">
                <a16:creationId xmlns:a16="http://schemas.microsoft.com/office/drawing/2014/main" id="{DE90516A-9E32-4BA6-A878-69FA5B28EFC1}"/>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5</a:t>
            </a:r>
          </a:p>
        </p:txBody>
      </p:sp>
      <p:sp>
        <p:nvSpPr>
          <p:cNvPr id="128005" name="Rectangle 4">
            <a:extLst>
              <a:ext uri="{FF2B5EF4-FFF2-40B4-BE49-F238E27FC236}">
                <a16:creationId xmlns:a16="http://schemas.microsoft.com/office/drawing/2014/main" id="{1FF0B51F-3239-45D8-BEDF-33AA19405A7F}"/>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06" name="Rectangle 5">
            <a:extLst>
              <a:ext uri="{FF2B5EF4-FFF2-40B4-BE49-F238E27FC236}">
                <a16:creationId xmlns:a16="http://schemas.microsoft.com/office/drawing/2014/main" id="{DADD666E-7005-4B73-B96F-966504759867}"/>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07" name="Rectangle 6">
            <a:extLst>
              <a:ext uri="{FF2B5EF4-FFF2-40B4-BE49-F238E27FC236}">
                <a16:creationId xmlns:a16="http://schemas.microsoft.com/office/drawing/2014/main" id="{E05D328D-F276-419F-A0C0-6CB299DAA2E9}"/>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08" name="Rectangle 7">
            <a:extLst>
              <a:ext uri="{FF2B5EF4-FFF2-40B4-BE49-F238E27FC236}">
                <a16:creationId xmlns:a16="http://schemas.microsoft.com/office/drawing/2014/main" id="{FB058ACE-C625-4C83-A21A-96CADBA53C9D}"/>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28009" name="Rectangle 8">
            <a:extLst>
              <a:ext uri="{FF2B5EF4-FFF2-40B4-BE49-F238E27FC236}">
                <a16:creationId xmlns:a16="http://schemas.microsoft.com/office/drawing/2014/main" id="{3501C184-C5F3-46FB-B620-22663C2EA65D}"/>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10" name="Rectangle 9">
            <a:extLst>
              <a:ext uri="{FF2B5EF4-FFF2-40B4-BE49-F238E27FC236}">
                <a16:creationId xmlns:a16="http://schemas.microsoft.com/office/drawing/2014/main" id="{341A92B6-1F17-4F30-B3E5-7C5CCE42DBB4}"/>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11" name="Rectangle 10">
            <a:extLst>
              <a:ext uri="{FF2B5EF4-FFF2-40B4-BE49-F238E27FC236}">
                <a16:creationId xmlns:a16="http://schemas.microsoft.com/office/drawing/2014/main" id="{B7541C67-DDF8-4BFE-9305-4EDB2A372341}"/>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12" name="Rectangle 11">
            <a:extLst>
              <a:ext uri="{FF2B5EF4-FFF2-40B4-BE49-F238E27FC236}">
                <a16:creationId xmlns:a16="http://schemas.microsoft.com/office/drawing/2014/main" id="{0738E1F1-C005-41E6-A7B2-A6C018EE4EF5}"/>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28013" name="Rectangle 12">
            <a:extLst>
              <a:ext uri="{FF2B5EF4-FFF2-40B4-BE49-F238E27FC236}">
                <a16:creationId xmlns:a16="http://schemas.microsoft.com/office/drawing/2014/main" id="{327D6086-1BBC-4D39-91A9-268B6B79F229}"/>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14" name="Rectangle 13">
            <a:extLst>
              <a:ext uri="{FF2B5EF4-FFF2-40B4-BE49-F238E27FC236}">
                <a16:creationId xmlns:a16="http://schemas.microsoft.com/office/drawing/2014/main" id="{24470E41-6AF5-4CC3-97C2-E9F52A115590}"/>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15" name="Rectangle 14">
            <a:extLst>
              <a:ext uri="{FF2B5EF4-FFF2-40B4-BE49-F238E27FC236}">
                <a16:creationId xmlns:a16="http://schemas.microsoft.com/office/drawing/2014/main" id="{E4BA0F49-6BED-42DF-8CEB-B96F8DE24DDB}"/>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28016" name="Rectangle 15">
            <a:extLst>
              <a:ext uri="{FF2B5EF4-FFF2-40B4-BE49-F238E27FC236}">
                <a16:creationId xmlns:a16="http://schemas.microsoft.com/office/drawing/2014/main" id="{B3A05997-ACBC-4ED9-B586-73D776F1DA90}"/>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2D4E0D1-C0E0-4437-997A-7323EA8BDE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0830A0-F59D-4374-912D-B35083A30293}" type="slidenum">
              <a:rPr lang="en-US" altLang="en-US" smtClean="0"/>
              <a:pPr/>
              <a:t>47</a:t>
            </a:fld>
            <a:endParaRPr lang="en-US" altLang="en-US"/>
          </a:p>
        </p:txBody>
      </p:sp>
      <p:sp>
        <p:nvSpPr>
          <p:cNvPr id="130051" name="Rectangle 2">
            <a:extLst>
              <a:ext uri="{FF2B5EF4-FFF2-40B4-BE49-F238E27FC236}">
                <a16:creationId xmlns:a16="http://schemas.microsoft.com/office/drawing/2014/main" id="{B1947369-5B29-42FC-89E2-3F7161031658}"/>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2" name="Rectangle 3">
            <a:extLst>
              <a:ext uri="{FF2B5EF4-FFF2-40B4-BE49-F238E27FC236}">
                <a16:creationId xmlns:a16="http://schemas.microsoft.com/office/drawing/2014/main" id="{885C1832-8416-49A6-A57B-9B7A2AB3C6E7}"/>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13</a:t>
            </a:r>
          </a:p>
        </p:txBody>
      </p:sp>
      <p:sp>
        <p:nvSpPr>
          <p:cNvPr id="130053" name="Rectangle 4">
            <a:extLst>
              <a:ext uri="{FF2B5EF4-FFF2-40B4-BE49-F238E27FC236}">
                <a16:creationId xmlns:a16="http://schemas.microsoft.com/office/drawing/2014/main" id="{A5B4ECF7-532E-4B22-B59A-FEEA11A63238}"/>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4" name="Rectangle 5">
            <a:extLst>
              <a:ext uri="{FF2B5EF4-FFF2-40B4-BE49-F238E27FC236}">
                <a16:creationId xmlns:a16="http://schemas.microsoft.com/office/drawing/2014/main" id="{2B672F73-6AF8-43C5-85A8-C08E44906902}"/>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5" name="Rectangle 6">
            <a:extLst>
              <a:ext uri="{FF2B5EF4-FFF2-40B4-BE49-F238E27FC236}">
                <a16:creationId xmlns:a16="http://schemas.microsoft.com/office/drawing/2014/main" id="{30CF1370-4ECF-4690-BB12-6275902EF875}"/>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6" name="Rectangle 7">
            <a:extLst>
              <a:ext uri="{FF2B5EF4-FFF2-40B4-BE49-F238E27FC236}">
                <a16:creationId xmlns:a16="http://schemas.microsoft.com/office/drawing/2014/main" id="{5A68C7D8-F5E2-4B03-9F86-7A5A8A778FB2}"/>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30057" name="Rectangle 8">
            <a:extLst>
              <a:ext uri="{FF2B5EF4-FFF2-40B4-BE49-F238E27FC236}">
                <a16:creationId xmlns:a16="http://schemas.microsoft.com/office/drawing/2014/main" id="{6DF9AB24-54E6-4F9B-9ECD-48A1BF4A1B4F}"/>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8" name="Rectangle 9">
            <a:extLst>
              <a:ext uri="{FF2B5EF4-FFF2-40B4-BE49-F238E27FC236}">
                <a16:creationId xmlns:a16="http://schemas.microsoft.com/office/drawing/2014/main" id="{13464CAB-0CD0-4047-B083-A11DE14B9C91}"/>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59" name="Rectangle 10">
            <a:extLst>
              <a:ext uri="{FF2B5EF4-FFF2-40B4-BE49-F238E27FC236}">
                <a16:creationId xmlns:a16="http://schemas.microsoft.com/office/drawing/2014/main" id="{9CD686A3-DCAD-4BCF-BBA7-3C558C1DD043}"/>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60" name="Rectangle 11">
            <a:extLst>
              <a:ext uri="{FF2B5EF4-FFF2-40B4-BE49-F238E27FC236}">
                <a16:creationId xmlns:a16="http://schemas.microsoft.com/office/drawing/2014/main" id="{A1D084B9-EDDF-4764-A03F-7CD036245E62}"/>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30061" name="Rectangle 12">
            <a:extLst>
              <a:ext uri="{FF2B5EF4-FFF2-40B4-BE49-F238E27FC236}">
                <a16:creationId xmlns:a16="http://schemas.microsoft.com/office/drawing/2014/main" id="{259B167B-2D69-4C17-AED1-30A939648741}"/>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62" name="Rectangle 13">
            <a:extLst>
              <a:ext uri="{FF2B5EF4-FFF2-40B4-BE49-F238E27FC236}">
                <a16:creationId xmlns:a16="http://schemas.microsoft.com/office/drawing/2014/main" id="{F05890F3-36C1-4061-8373-04760ABA4C25}"/>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0063" name="Rectangle 14">
            <a:extLst>
              <a:ext uri="{FF2B5EF4-FFF2-40B4-BE49-F238E27FC236}">
                <a16:creationId xmlns:a16="http://schemas.microsoft.com/office/drawing/2014/main" id="{E89EA893-E35A-49DD-9687-D57A3A49CF67}"/>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30064" name="Rectangle 15">
            <a:extLst>
              <a:ext uri="{FF2B5EF4-FFF2-40B4-BE49-F238E27FC236}">
                <a16:creationId xmlns:a16="http://schemas.microsoft.com/office/drawing/2014/main" id="{6770F5FA-3210-453A-971F-CA32671B3D16}"/>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EAA912F7-8586-4269-BBCB-82EF29D2FA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A6F757-85CE-4E2C-82EF-8D3895C25351}" type="slidenum">
              <a:rPr lang="en-US" altLang="en-US" smtClean="0"/>
              <a:pPr/>
              <a:t>48</a:t>
            </a:fld>
            <a:endParaRPr lang="en-US" altLang="en-US"/>
          </a:p>
        </p:txBody>
      </p:sp>
      <p:sp>
        <p:nvSpPr>
          <p:cNvPr id="132099" name="Rectangle 2">
            <a:extLst>
              <a:ext uri="{FF2B5EF4-FFF2-40B4-BE49-F238E27FC236}">
                <a16:creationId xmlns:a16="http://schemas.microsoft.com/office/drawing/2014/main" id="{8454F879-B5B9-4750-A049-96FEB4998792}"/>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0" name="Rectangle 3">
            <a:extLst>
              <a:ext uri="{FF2B5EF4-FFF2-40B4-BE49-F238E27FC236}">
                <a16:creationId xmlns:a16="http://schemas.microsoft.com/office/drawing/2014/main" id="{E740776E-BECE-47E9-9977-614B6A6D481C}"/>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14</a:t>
            </a:r>
          </a:p>
        </p:txBody>
      </p:sp>
      <p:sp>
        <p:nvSpPr>
          <p:cNvPr id="132101" name="Rectangle 4">
            <a:extLst>
              <a:ext uri="{FF2B5EF4-FFF2-40B4-BE49-F238E27FC236}">
                <a16:creationId xmlns:a16="http://schemas.microsoft.com/office/drawing/2014/main" id="{0C11C08D-D833-45C4-B4E5-9021A2DF8BC2}"/>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2" name="Rectangle 5">
            <a:extLst>
              <a:ext uri="{FF2B5EF4-FFF2-40B4-BE49-F238E27FC236}">
                <a16:creationId xmlns:a16="http://schemas.microsoft.com/office/drawing/2014/main" id="{5480005B-D827-4E04-8D31-2CEE47742FF7}"/>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3" name="Rectangle 6">
            <a:extLst>
              <a:ext uri="{FF2B5EF4-FFF2-40B4-BE49-F238E27FC236}">
                <a16:creationId xmlns:a16="http://schemas.microsoft.com/office/drawing/2014/main" id="{DA206D9E-FFFA-4FD8-8B63-183C7790F325}"/>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4" name="Rectangle 7">
            <a:extLst>
              <a:ext uri="{FF2B5EF4-FFF2-40B4-BE49-F238E27FC236}">
                <a16:creationId xmlns:a16="http://schemas.microsoft.com/office/drawing/2014/main" id="{E3CEDCD1-2B32-4717-AB70-149EA07D9B01}"/>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32105" name="Rectangle 8">
            <a:extLst>
              <a:ext uri="{FF2B5EF4-FFF2-40B4-BE49-F238E27FC236}">
                <a16:creationId xmlns:a16="http://schemas.microsoft.com/office/drawing/2014/main" id="{D7493508-A579-4429-AFCB-5293330167C2}"/>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6" name="Rectangle 9">
            <a:extLst>
              <a:ext uri="{FF2B5EF4-FFF2-40B4-BE49-F238E27FC236}">
                <a16:creationId xmlns:a16="http://schemas.microsoft.com/office/drawing/2014/main" id="{15CBF425-7710-4340-A56A-9A2FBAA8A84F}"/>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7" name="Rectangle 10">
            <a:extLst>
              <a:ext uri="{FF2B5EF4-FFF2-40B4-BE49-F238E27FC236}">
                <a16:creationId xmlns:a16="http://schemas.microsoft.com/office/drawing/2014/main" id="{962544AB-5905-41F1-83EE-98782DCB1417}"/>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08" name="Rectangle 11">
            <a:extLst>
              <a:ext uri="{FF2B5EF4-FFF2-40B4-BE49-F238E27FC236}">
                <a16:creationId xmlns:a16="http://schemas.microsoft.com/office/drawing/2014/main" id="{4A547CA2-4B78-43BB-B7BA-153595F5138E}"/>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32109" name="Rectangle 12">
            <a:extLst>
              <a:ext uri="{FF2B5EF4-FFF2-40B4-BE49-F238E27FC236}">
                <a16:creationId xmlns:a16="http://schemas.microsoft.com/office/drawing/2014/main" id="{FDE1F8E5-56F8-4834-A500-A77A33EFADC6}"/>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10" name="Rectangle 13">
            <a:extLst>
              <a:ext uri="{FF2B5EF4-FFF2-40B4-BE49-F238E27FC236}">
                <a16:creationId xmlns:a16="http://schemas.microsoft.com/office/drawing/2014/main" id="{C58FAE36-7B04-46D9-96E8-4E63903BE1A3}"/>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2111" name="Rectangle 14">
            <a:extLst>
              <a:ext uri="{FF2B5EF4-FFF2-40B4-BE49-F238E27FC236}">
                <a16:creationId xmlns:a16="http://schemas.microsoft.com/office/drawing/2014/main" id="{51185D5F-B580-4454-8BB4-848482ED9DE9}"/>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32112" name="Rectangle 15">
            <a:extLst>
              <a:ext uri="{FF2B5EF4-FFF2-40B4-BE49-F238E27FC236}">
                <a16:creationId xmlns:a16="http://schemas.microsoft.com/office/drawing/2014/main" id="{74662D6A-1F15-4805-9052-E526BBCA1392}"/>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C677C74-D0E6-4264-9692-1DB3A60733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77C1F2-6690-49F2-85A3-D13372DA761E}" type="slidenum">
              <a:rPr lang="en-US" altLang="en-US" smtClean="0"/>
              <a:pPr/>
              <a:t>49</a:t>
            </a:fld>
            <a:endParaRPr lang="en-US" altLang="en-US"/>
          </a:p>
        </p:txBody>
      </p:sp>
      <p:sp>
        <p:nvSpPr>
          <p:cNvPr id="134147" name="Rectangle 2">
            <a:extLst>
              <a:ext uri="{FF2B5EF4-FFF2-40B4-BE49-F238E27FC236}">
                <a16:creationId xmlns:a16="http://schemas.microsoft.com/office/drawing/2014/main" id="{50B2F813-43B2-4BF7-B96D-76A5CFC88CDE}"/>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48" name="Rectangle 3">
            <a:extLst>
              <a:ext uri="{FF2B5EF4-FFF2-40B4-BE49-F238E27FC236}">
                <a16:creationId xmlns:a16="http://schemas.microsoft.com/office/drawing/2014/main" id="{B5BBB3CD-863A-4EA3-A08C-E0DD56A8FDFF}"/>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15</a:t>
            </a:r>
          </a:p>
        </p:txBody>
      </p:sp>
      <p:sp>
        <p:nvSpPr>
          <p:cNvPr id="134149" name="Rectangle 4">
            <a:extLst>
              <a:ext uri="{FF2B5EF4-FFF2-40B4-BE49-F238E27FC236}">
                <a16:creationId xmlns:a16="http://schemas.microsoft.com/office/drawing/2014/main" id="{5C9B0494-160D-4B7D-A340-A0A436702547}"/>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0" name="Rectangle 5">
            <a:extLst>
              <a:ext uri="{FF2B5EF4-FFF2-40B4-BE49-F238E27FC236}">
                <a16:creationId xmlns:a16="http://schemas.microsoft.com/office/drawing/2014/main" id="{AE80DAB4-44B6-4198-83F6-FC3D9BAE8D40}"/>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1" name="Rectangle 6">
            <a:extLst>
              <a:ext uri="{FF2B5EF4-FFF2-40B4-BE49-F238E27FC236}">
                <a16:creationId xmlns:a16="http://schemas.microsoft.com/office/drawing/2014/main" id="{F3D8334C-05A1-4081-A66B-D3032087A50F}"/>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2" name="Rectangle 7">
            <a:extLst>
              <a:ext uri="{FF2B5EF4-FFF2-40B4-BE49-F238E27FC236}">
                <a16:creationId xmlns:a16="http://schemas.microsoft.com/office/drawing/2014/main" id="{7F592263-AFC9-4E9C-BDE2-A9AD977C8FAC}"/>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34153" name="Rectangle 8">
            <a:extLst>
              <a:ext uri="{FF2B5EF4-FFF2-40B4-BE49-F238E27FC236}">
                <a16:creationId xmlns:a16="http://schemas.microsoft.com/office/drawing/2014/main" id="{35E8A7CC-AF1D-424F-9013-3305EF1AC2C6}"/>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4" name="Rectangle 9">
            <a:extLst>
              <a:ext uri="{FF2B5EF4-FFF2-40B4-BE49-F238E27FC236}">
                <a16:creationId xmlns:a16="http://schemas.microsoft.com/office/drawing/2014/main" id="{2BB48354-E68C-42CA-82E3-EFFB355F9837}"/>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5" name="Rectangle 10">
            <a:extLst>
              <a:ext uri="{FF2B5EF4-FFF2-40B4-BE49-F238E27FC236}">
                <a16:creationId xmlns:a16="http://schemas.microsoft.com/office/drawing/2014/main" id="{9DECAA86-FFFE-4563-981A-31D9C9E5038A}"/>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6" name="Rectangle 11">
            <a:extLst>
              <a:ext uri="{FF2B5EF4-FFF2-40B4-BE49-F238E27FC236}">
                <a16:creationId xmlns:a16="http://schemas.microsoft.com/office/drawing/2014/main" id="{13299082-4EED-4C43-AC83-4D3DCF75E5C9}"/>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34157" name="Rectangle 12">
            <a:extLst>
              <a:ext uri="{FF2B5EF4-FFF2-40B4-BE49-F238E27FC236}">
                <a16:creationId xmlns:a16="http://schemas.microsoft.com/office/drawing/2014/main" id="{DD2D8364-846C-4522-95EC-07D9E30DEE3C}"/>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8" name="Rectangle 13">
            <a:extLst>
              <a:ext uri="{FF2B5EF4-FFF2-40B4-BE49-F238E27FC236}">
                <a16:creationId xmlns:a16="http://schemas.microsoft.com/office/drawing/2014/main" id="{2B4605EA-3161-4221-A79E-D4582F9BD55E}"/>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4159" name="Rectangle 14">
            <a:extLst>
              <a:ext uri="{FF2B5EF4-FFF2-40B4-BE49-F238E27FC236}">
                <a16:creationId xmlns:a16="http://schemas.microsoft.com/office/drawing/2014/main" id="{EA2AA4DD-E5A3-4BD0-AC7A-E758C87A4741}"/>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34160" name="Rectangle 15">
            <a:extLst>
              <a:ext uri="{FF2B5EF4-FFF2-40B4-BE49-F238E27FC236}">
                <a16:creationId xmlns:a16="http://schemas.microsoft.com/office/drawing/2014/main" id="{A2EC38A4-4BEC-4104-A760-EC4AE61B8B50}"/>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F7C95FE-FD1F-4F50-AAE7-DCC5F18683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63E744-65CC-4693-B955-1A230CB4A0ED}" type="slidenum">
              <a:rPr lang="en-US" altLang="en-US" smtClean="0"/>
              <a:pPr/>
              <a:t>50</a:t>
            </a:fld>
            <a:endParaRPr lang="en-US" altLang="en-US"/>
          </a:p>
        </p:txBody>
      </p:sp>
      <p:sp>
        <p:nvSpPr>
          <p:cNvPr id="136195" name="Rectangle 2">
            <a:extLst>
              <a:ext uri="{FF2B5EF4-FFF2-40B4-BE49-F238E27FC236}">
                <a16:creationId xmlns:a16="http://schemas.microsoft.com/office/drawing/2014/main" id="{494FEB94-EC2D-42F9-8641-F12E216427CD}"/>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6" name="Rectangle 3">
            <a:extLst>
              <a:ext uri="{FF2B5EF4-FFF2-40B4-BE49-F238E27FC236}">
                <a16:creationId xmlns:a16="http://schemas.microsoft.com/office/drawing/2014/main" id="{9B742DD1-3DCB-43BF-BA6F-D6AE26EEE4F8}"/>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15</a:t>
            </a:r>
          </a:p>
        </p:txBody>
      </p:sp>
      <p:sp>
        <p:nvSpPr>
          <p:cNvPr id="136197" name="Rectangle 4">
            <a:extLst>
              <a:ext uri="{FF2B5EF4-FFF2-40B4-BE49-F238E27FC236}">
                <a16:creationId xmlns:a16="http://schemas.microsoft.com/office/drawing/2014/main" id="{D3CF8943-FF3B-4FE2-A1A4-99151B093B1B}"/>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8" name="Rectangle 5">
            <a:extLst>
              <a:ext uri="{FF2B5EF4-FFF2-40B4-BE49-F238E27FC236}">
                <a16:creationId xmlns:a16="http://schemas.microsoft.com/office/drawing/2014/main" id="{574C38DC-CB87-4176-9C64-DB1603953263}"/>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199" name="Rectangle 6">
            <a:extLst>
              <a:ext uri="{FF2B5EF4-FFF2-40B4-BE49-F238E27FC236}">
                <a16:creationId xmlns:a16="http://schemas.microsoft.com/office/drawing/2014/main" id="{F760B674-34BE-4E47-94C6-E49387DABE2D}"/>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0" name="Rectangle 7">
            <a:extLst>
              <a:ext uri="{FF2B5EF4-FFF2-40B4-BE49-F238E27FC236}">
                <a16:creationId xmlns:a16="http://schemas.microsoft.com/office/drawing/2014/main" id="{9EE61B6A-C21D-4324-86C0-7EB949D16BAA}"/>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36201" name="Rectangle 8">
            <a:extLst>
              <a:ext uri="{FF2B5EF4-FFF2-40B4-BE49-F238E27FC236}">
                <a16:creationId xmlns:a16="http://schemas.microsoft.com/office/drawing/2014/main" id="{A69E61DE-C379-4A19-93D0-96402FA23C18}"/>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2" name="Rectangle 9">
            <a:extLst>
              <a:ext uri="{FF2B5EF4-FFF2-40B4-BE49-F238E27FC236}">
                <a16:creationId xmlns:a16="http://schemas.microsoft.com/office/drawing/2014/main" id="{5038F7B8-9386-40EC-BD1A-940895A4E463}"/>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3" name="Rectangle 10">
            <a:extLst>
              <a:ext uri="{FF2B5EF4-FFF2-40B4-BE49-F238E27FC236}">
                <a16:creationId xmlns:a16="http://schemas.microsoft.com/office/drawing/2014/main" id="{696A91D4-8AB1-4D65-9E7C-DB04FCFD4D9B}"/>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4" name="Rectangle 11">
            <a:extLst>
              <a:ext uri="{FF2B5EF4-FFF2-40B4-BE49-F238E27FC236}">
                <a16:creationId xmlns:a16="http://schemas.microsoft.com/office/drawing/2014/main" id="{6F776701-B40C-415E-87AD-C95CEA127CA6}"/>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36205" name="Rectangle 12">
            <a:extLst>
              <a:ext uri="{FF2B5EF4-FFF2-40B4-BE49-F238E27FC236}">
                <a16:creationId xmlns:a16="http://schemas.microsoft.com/office/drawing/2014/main" id="{109FAC0C-67C9-4A14-A53C-AB146FF02F0D}"/>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6" name="Rectangle 13">
            <a:extLst>
              <a:ext uri="{FF2B5EF4-FFF2-40B4-BE49-F238E27FC236}">
                <a16:creationId xmlns:a16="http://schemas.microsoft.com/office/drawing/2014/main" id="{B9C54FB4-DF27-48A6-8960-7F238D9A1413}"/>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207" name="Rectangle 14">
            <a:extLst>
              <a:ext uri="{FF2B5EF4-FFF2-40B4-BE49-F238E27FC236}">
                <a16:creationId xmlns:a16="http://schemas.microsoft.com/office/drawing/2014/main" id="{B1C50F76-1ABB-4966-9CC3-A0FA45527AA5}"/>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36208" name="Rectangle 15">
            <a:extLst>
              <a:ext uri="{FF2B5EF4-FFF2-40B4-BE49-F238E27FC236}">
                <a16:creationId xmlns:a16="http://schemas.microsoft.com/office/drawing/2014/main" id="{54FAA715-7E76-46AB-A5D5-B1F2D11158F1}"/>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BAFD620-FAAF-47D2-B589-6B6F74EE3B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0DF0AE-59E7-4717-A2A1-60DC7D15B98B}" type="slidenum">
              <a:rPr lang="en-US" altLang="en-US" smtClean="0"/>
              <a:pPr/>
              <a:t>51</a:t>
            </a:fld>
            <a:endParaRPr lang="en-US" altLang="en-US"/>
          </a:p>
        </p:txBody>
      </p:sp>
      <p:sp>
        <p:nvSpPr>
          <p:cNvPr id="138243" name="Rectangle 2">
            <a:extLst>
              <a:ext uri="{FF2B5EF4-FFF2-40B4-BE49-F238E27FC236}">
                <a16:creationId xmlns:a16="http://schemas.microsoft.com/office/drawing/2014/main" id="{0DB0DD2D-608F-4F23-BA43-B205506BF64D}"/>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4" name="Rectangle 3">
            <a:extLst>
              <a:ext uri="{FF2B5EF4-FFF2-40B4-BE49-F238E27FC236}">
                <a16:creationId xmlns:a16="http://schemas.microsoft.com/office/drawing/2014/main" id="{A663F24A-E855-4846-9A2A-DE7AADDF32A6}"/>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18</a:t>
            </a:r>
          </a:p>
        </p:txBody>
      </p:sp>
      <p:sp>
        <p:nvSpPr>
          <p:cNvPr id="138245" name="Rectangle 4">
            <a:extLst>
              <a:ext uri="{FF2B5EF4-FFF2-40B4-BE49-F238E27FC236}">
                <a16:creationId xmlns:a16="http://schemas.microsoft.com/office/drawing/2014/main" id="{F10BB691-DAC3-4612-99B8-F9F92E9849CA}"/>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6" name="Rectangle 5">
            <a:extLst>
              <a:ext uri="{FF2B5EF4-FFF2-40B4-BE49-F238E27FC236}">
                <a16:creationId xmlns:a16="http://schemas.microsoft.com/office/drawing/2014/main" id="{7E1198E7-53D7-471C-9139-8EE7199FE3A3}"/>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7" name="Rectangle 6">
            <a:extLst>
              <a:ext uri="{FF2B5EF4-FFF2-40B4-BE49-F238E27FC236}">
                <a16:creationId xmlns:a16="http://schemas.microsoft.com/office/drawing/2014/main" id="{C915CC01-1B4E-4EE5-85B8-B232ED0D68B2}"/>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48" name="Rectangle 7">
            <a:extLst>
              <a:ext uri="{FF2B5EF4-FFF2-40B4-BE49-F238E27FC236}">
                <a16:creationId xmlns:a16="http://schemas.microsoft.com/office/drawing/2014/main" id="{7707F46D-493C-4A51-A434-D57071FEF3C0}"/>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38249" name="Rectangle 8">
            <a:extLst>
              <a:ext uri="{FF2B5EF4-FFF2-40B4-BE49-F238E27FC236}">
                <a16:creationId xmlns:a16="http://schemas.microsoft.com/office/drawing/2014/main" id="{4E1E1C68-432F-455C-AA5B-351EFF5BE871}"/>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50" name="Rectangle 9">
            <a:extLst>
              <a:ext uri="{FF2B5EF4-FFF2-40B4-BE49-F238E27FC236}">
                <a16:creationId xmlns:a16="http://schemas.microsoft.com/office/drawing/2014/main" id="{A5619FD7-7C12-4FEF-BAF1-612A3D71489D}"/>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51" name="Rectangle 10">
            <a:extLst>
              <a:ext uri="{FF2B5EF4-FFF2-40B4-BE49-F238E27FC236}">
                <a16:creationId xmlns:a16="http://schemas.microsoft.com/office/drawing/2014/main" id="{11E12805-9E8E-43B2-BC73-3ED5DFA03054}"/>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52" name="Rectangle 11">
            <a:extLst>
              <a:ext uri="{FF2B5EF4-FFF2-40B4-BE49-F238E27FC236}">
                <a16:creationId xmlns:a16="http://schemas.microsoft.com/office/drawing/2014/main" id="{DC9C87D9-4F9A-4501-BCD5-FE5868BA8960}"/>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38253" name="Rectangle 12">
            <a:extLst>
              <a:ext uri="{FF2B5EF4-FFF2-40B4-BE49-F238E27FC236}">
                <a16:creationId xmlns:a16="http://schemas.microsoft.com/office/drawing/2014/main" id="{678138BC-593B-47F7-81F2-975F5CE00220}"/>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54" name="Rectangle 13">
            <a:extLst>
              <a:ext uri="{FF2B5EF4-FFF2-40B4-BE49-F238E27FC236}">
                <a16:creationId xmlns:a16="http://schemas.microsoft.com/office/drawing/2014/main" id="{E1F994FC-0A1C-433D-9625-DF8BC0AD1C54}"/>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255" name="Rectangle 14">
            <a:extLst>
              <a:ext uri="{FF2B5EF4-FFF2-40B4-BE49-F238E27FC236}">
                <a16:creationId xmlns:a16="http://schemas.microsoft.com/office/drawing/2014/main" id="{CD949532-2B50-41FE-9D7D-254637FCA682}"/>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38256" name="Rectangle 15">
            <a:extLst>
              <a:ext uri="{FF2B5EF4-FFF2-40B4-BE49-F238E27FC236}">
                <a16:creationId xmlns:a16="http://schemas.microsoft.com/office/drawing/2014/main" id="{3533820C-C081-422D-8F37-8C186CE4B319}"/>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EB9E858F-BCFF-405E-A9BD-472CB91C1D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9AE743-2ED8-46DC-8861-B742961E0658}" type="slidenum">
              <a:rPr lang="en-US" altLang="en-US" smtClean="0"/>
              <a:pPr/>
              <a:t>34</a:t>
            </a:fld>
            <a:endParaRPr lang="en-US" altLang="en-US"/>
          </a:p>
        </p:txBody>
      </p:sp>
      <p:sp>
        <p:nvSpPr>
          <p:cNvPr id="103427" name="Rectangle 2">
            <a:extLst>
              <a:ext uri="{FF2B5EF4-FFF2-40B4-BE49-F238E27FC236}">
                <a16:creationId xmlns:a16="http://schemas.microsoft.com/office/drawing/2014/main" id="{AB40C768-C7A0-4506-95CE-438641BE89E6}"/>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28" name="Rectangle 3">
            <a:extLst>
              <a:ext uri="{FF2B5EF4-FFF2-40B4-BE49-F238E27FC236}">
                <a16:creationId xmlns:a16="http://schemas.microsoft.com/office/drawing/2014/main" id="{7E8771E9-E7FA-40D5-B7FB-A6ED8E11EB83}"/>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3429" name="Rectangle 4">
            <a:extLst>
              <a:ext uri="{FF2B5EF4-FFF2-40B4-BE49-F238E27FC236}">
                <a16:creationId xmlns:a16="http://schemas.microsoft.com/office/drawing/2014/main" id="{D5A186DD-DBDB-404B-AD18-0B88097CD326}"/>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0" name="Rectangle 5">
            <a:extLst>
              <a:ext uri="{FF2B5EF4-FFF2-40B4-BE49-F238E27FC236}">
                <a16:creationId xmlns:a16="http://schemas.microsoft.com/office/drawing/2014/main" id="{340F9FA8-4FE5-4C33-8556-2598E1311D65}"/>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1" name="Rectangle 6">
            <a:extLst>
              <a:ext uri="{FF2B5EF4-FFF2-40B4-BE49-F238E27FC236}">
                <a16:creationId xmlns:a16="http://schemas.microsoft.com/office/drawing/2014/main" id="{396DA977-912D-4C6A-9DD8-E0A428D60A65}"/>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2" name="Rectangle 7">
            <a:extLst>
              <a:ext uri="{FF2B5EF4-FFF2-40B4-BE49-F238E27FC236}">
                <a16:creationId xmlns:a16="http://schemas.microsoft.com/office/drawing/2014/main" id="{43138F05-F2A9-4812-BF7F-8EB6DD8ACAC1}"/>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3433" name="Rectangle 8">
            <a:extLst>
              <a:ext uri="{FF2B5EF4-FFF2-40B4-BE49-F238E27FC236}">
                <a16:creationId xmlns:a16="http://schemas.microsoft.com/office/drawing/2014/main" id="{780EB0D2-A100-4EA2-B207-90DF86580208}"/>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4" name="Rectangle 9">
            <a:extLst>
              <a:ext uri="{FF2B5EF4-FFF2-40B4-BE49-F238E27FC236}">
                <a16:creationId xmlns:a16="http://schemas.microsoft.com/office/drawing/2014/main" id="{A9414747-95C3-44E6-A2DC-089E4A4B74C2}"/>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5" name="Rectangle 10">
            <a:extLst>
              <a:ext uri="{FF2B5EF4-FFF2-40B4-BE49-F238E27FC236}">
                <a16:creationId xmlns:a16="http://schemas.microsoft.com/office/drawing/2014/main" id="{C8398138-D81D-42B3-847A-BB4CF9EC2801}"/>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6" name="Rectangle 11">
            <a:extLst>
              <a:ext uri="{FF2B5EF4-FFF2-40B4-BE49-F238E27FC236}">
                <a16:creationId xmlns:a16="http://schemas.microsoft.com/office/drawing/2014/main" id="{36EE01F1-6E89-4C26-8948-E4C185615D39}"/>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3437" name="Rectangle 12">
            <a:extLst>
              <a:ext uri="{FF2B5EF4-FFF2-40B4-BE49-F238E27FC236}">
                <a16:creationId xmlns:a16="http://schemas.microsoft.com/office/drawing/2014/main" id="{F01FB300-852A-4397-806C-71A5E587449A}"/>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8" name="Rectangle 13">
            <a:extLst>
              <a:ext uri="{FF2B5EF4-FFF2-40B4-BE49-F238E27FC236}">
                <a16:creationId xmlns:a16="http://schemas.microsoft.com/office/drawing/2014/main" id="{6BDC15E0-7F1B-4B64-A9E6-FB7CE1DE05B7}"/>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9" name="Rectangle 14">
            <a:extLst>
              <a:ext uri="{FF2B5EF4-FFF2-40B4-BE49-F238E27FC236}">
                <a16:creationId xmlns:a16="http://schemas.microsoft.com/office/drawing/2014/main" id="{52112983-F089-4292-92CB-E627A2D56DAB}"/>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03440" name="Rectangle 15">
            <a:extLst>
              <a:ext uri="{FF2B5EF4-FFF2-40B4-BE49-F238E27FC236}">
                <a16:creationId xmlns:a16="http://schemas.microsoft.com/office/drawing/2014/main" id="{4F8DA855-E4FD-4901-8505-39240BD484D0}"/>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DABEF50-4D44-4C48-9B15-2AE1EBEBFA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F015F9-23B2-4A0B-94FE-2D7B7D77397C}" type="slidenum">
              <a:rPr lang="en-US" altLang="en-US" smtClean="0"/>
              <a:pPr/>
              <a:t>52</a:t>
            </a:fld>
            <a:endParaRPr lang="en-US" altLang="en-US"/>
          </a:p>
        </p:txBody>
      </p:sp>
      <p:sp>
        <p:nvSpPr>
          <p:cNvPr id="140291" name="Rectangle 2">
            <a:extLst>
              <a:ext uri="{FF2B5EF4-FFF2-40B4-BE49-F238E27FC236}">
                <a16:creationId xmlns:a16="http://schemas.microsoft.com/office/drawing/2014/main" id="{8852091A-70EC-4E2C-AE88-E7593ABA906A}"/>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2" name="Rectangle 3">
            <a:extLst>
              <a:ext uri="{FF2B5EF4-FFF2-40B4-BE49-F238E27FC236}">
                <a16:creationId xmlns:a16="http://schemas.microsoft.com/office/drawing/2014/main" id="{65EB19A2-BA9D-4F96-A3F7-80E1E2FF552E}"/>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15</a:t>
            </a:r>
          </a:p>
        </p:txBody>
      </p:sp>
      <p:sp>
        <p:nvSpPr>
          <p:cNvPr id="140293" name="Rectangle 4">
            <a:extLst>
              <a:ext uri="{FF2B5EF4-FFF2-40B4-BE49-F238E27FC236}">
                <a16:creationId xmlns:a16="http://schemas.microsoft.com/office/drawing/2014/main" id="{C42A84C6-07CE-4DBB-A048-28FD18FE7D72}"/>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4" name="Rectangle 5">
            <a:extLst>
              <a:ext uri="{FF2B5EF4-FFF2-40B4-BE49-F238E27FC236}">
                <a16:creationId xmlns:a16="http://schemas.microsoft.com/office/drawing/2014/main" id="{EEDB21FA-AA6B-47DA-AEE7-ED43FAAFAA2D}"/>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5" name="Rectangle 6">
            <a:extLst>
              <a:ext uri="{FF2B5EF4-FFF2-40B4-BE49-F238E27FC236}">
                <a16:creationId xmlns:a16="http://schemas.microsoft.com/office/drawing/2014/main" id="{B253E759-BF19-4EA5-9E3E-2DB9F224B07B}"/>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6" name="Rectangle 7">
            <a:extLst>
              <a:ext uri="{FF2B5EF4-FFF2-40B4-BE49-F238E27FC236}">
                <a16:creationId xmlns:a16="http://schemas.microsoft.com/office/drawing/2014/main" id="{F34C13AF-BDE0-4732-9210-CFC2FAF169A3}"/>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40297" name="Rectangle 8">
            <a:extLst>
              <a:ext uri="{FF2B5EF4-FFF2-40B4-BE49-F238E27FC236}">
                <a16:creationId xmlns:a16="http://schemas.microsoft.com/office/drawing/2014/main" id="{C3B31AD4-C0A4-428D-A804-6C4B47F7D58A}"/>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8" name="Rectangle 9">
            <a:extLst>
              <a:ext uri="{FF2B5EF4-FFF2-40B4-BE49-F238E27FC236}">
                <a16:creationId xmlns:a16="http://schemas.microsoft.com/office/drawing/2014/main" id="{51C8F765-A543-4DC8-B237-E68CD06415F4}"/>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299" name="Rectangle 10">
            <a:extLst>
              <a:ext uri="{FF2B5EF4-FFF2-40B4-BE49-F238E27FC236}">
                <a16:creationId xmlns:a16="http://schemas.microsoft.com/office/drawing/2014/main" id="{B453617E-306D-4474-8B02-F539FBB745C4}"/>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300" name="Rectangle 11">
            <a:extLst>
              <a:ext uri="{FF2B5EF4-FFF2-40B4-BE49-F238E27FC236}">
                <a16:creationId xmlns:a16="http://schemas.microsoft.com/office/drawing/2014/main" id="{9D5F800C-26BA-4101-8C15-9F482CD35F7F}"/>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40301" name="Rectangle 12">
            <a:extLst>
              <a:ext uri="{FF2B5EF4-FFF2-40B4-BE49-F238E27FC236}">
                <a16:creationId xmlns:a16="http://schemas.microsoft.com/office/drawing/2014/main" id="{E3E3D87C-8B67-44DB-B488-DFF0A80F715D}"/>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302" name="Rectangle 13">
            <a:extLst>
              <a:ext uri="{FF2B5EF4-FFF2-40B4-BE49-F238E27FC236}">
                <a16:creationId xmlns:a16="http://schemas.microsoft.com/office/drawing/2014/main" id="{5FF399DF-8D03-4C0D-87BA-3CEA4AEE28C8}"/>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303" name="Rectangle 14">
            <a:extLst>
              <a:ext uri="{FF2B5EF4-FFF2-40B4-BE49-F238E27FC236}">
                <a16:creationId xmlns:a16="http://schemas.microsoft.com/office/drawing/2014/main" id="{E3BFB404-B2D0-4213-AA53-21ED873743C9}"/>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40304" name="Rectangle 15">
            <a:extLst>
              <a:ext uri="{FF2B5EF4-FFF2-40B4-BE49-F238E27FC236}">
                <a16:creationId xmlns:a16="http://schemas.microsoft.com/office/drawing/2014/main" id="{C1D7A2DA-A1AA-4916-A5E4-11F83A00A0C5}"/>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89EF80-4822-4D4C-956B-240922F664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B08970-2FCA-44C3-B9C4-028AFBA1F954}" type="slidenum">
              <a:rPr lang="en-US" altLang="en-US" smtClean="0"/>
              <a:pPr/>
              <a:t>53</a:t>
            </a:fld>
            <a:endParaRPr lang="en-US" altLang="en-US"/>
          </a:p>
        </p:txBody>
      </p:sp>
      <p:sp>
        <p:nvSpPr>
          <p:cNvPr id="142339" name="Rectangle 2">
            <a:extLst>
              <a:ext uri="{FF2B5EF4-FFF2-40B4-BE49-F238E27FC236}">
                <a16:creationId xmlns:a16="http://schemas.microsoft.com/office/drawing/2014/main" id="{73209C70-719D-45D2-BD06-E55DA6430FDB}"/>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0" name="Rectangle 3">
            <a:extLst>
              <a:ext uri="{FF2B5EF4-FFF2-40B4-BE49-F238E27FC236}">
                <a16:creationId xmlns:a16="http://schemas.microsoft.com/office/drawing/2014/main" id="{7BC39124-3667-4B11-9658-CA768B4D1925}"/>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19</a:t>
            </a:r>
          </a:p>
        </p:txBody>
      </p:sp>
      <p:sp>
        <p:nvSpPr>
          <p:cNvPr id="142341" name="Rectangle 4">
            <a:extLst>
              <a:ext uri="{FF2B5EF4-FFF2-40B4-BE49-F238E27FC236}">
                <a16:creationId xmlns:a16="http://schemas.microsoft.com/office/drawing/2014/main" id="{4F384C14-0634-45A3-AF9B-225D117E258D}"/>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2" name="Rectangle 5">
            <a:extLst>
              <a:ext uri="{FF2B5EF4-FFF2-40B4-BE49-F238E27FC236}">
                <a16:creationId xmlns:a16="http://schemas.microsoft.com/office/drawing/2014/main" id="{BE95EBE4-6CD6-468F-82A0-200D70519127}"/>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3" name="Rectangle 6">
            <a:extLst>
              <a:ext uri="{FF2B5EF4-FFF2-40B4-BE49-F238E27FC236}">
                <a16:creationId xmlns:a16="http://schemas.microsoft.com/office/drawing/2014/main" id="{7223795A-3CDA-49EE-BBFF-EAE948C29DB6}"/>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4" name="Rectangle 7">
            <a:extLst>
              <a:ext uri="{FF2B5EF4-FFF2-40B4-BE49-F238E27FC236}">
                <a16:creationId xmlns:a16="http://schemas.microsoft.com/office/drawing/2014/main" id="{A668BC2F-291A-4E76-B3B2-691A2F01F27E}"/>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42345" name="Rectangle 8">
            <a:extLst>
              <a:ext uri="{FF2B5EF4-FFF2-40B4-BE49-F238E27FC236}">
                <a16:creationId xmlns:a16="http://schemas.microsoft.com/office/drawing/2014/main" id="{F14D428D-035B-422D-BC82-C605E069CCBB}"/>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6" name="Rectangle 9">
            <a:extLst>
              <a:ext uri="{FF2B5EF4-FFF2-40B4-BE49-F238E27FC236}">
                <a16:creationId xmlns:a16="http://schemas.microsoft.com/office/drawing/2014/main" id="{2675E929-AC4F-4293-A272-BF9994E8D6BC}"/>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7" name="Rectangle 10">
            <a:extLst>
              <a:ext uri="{FF2B5EF4-FFF2-40B4-BE49-F238E27FC236}">
                <a16:creationId xmlns:a16="http://schemas.microsoft.com/office/drawing/2014/main" id="{8B0E0BE0-9259-4960-BBB1-E0E79B55E71D}"/>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48" name="Rectangle 11">
            <a:extLst>
              <a:ext uri="{FF2B5EF4-FFF2-40B4-BE49-F238E27FC236}">
                <a16:creationId xmlns:a16="http://schemas.microsoft.com/office/drawing/2014/main" id="{CB172571-A2F1-4672-8BC7-369D96EFCFA8}"/>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42349" name="Rectangle 12">
            <a:extLst>
              <a:ext uri="{FF2B5EF4-FFF2-40B4-BE49-F238E27FC236}">
                <a16:creationId xmlns:a16="http://schemas.microsoft.com/office/drawing/2014/main" id="{59024661-83BA-4916-B764-E6258E744FAB}"/>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50" name="Rectangle 13">
            <a:extLst>
              <a:ext uri="{FF2B5EF4-FFF2-40B4-BE49-F238E27FC236}">
                <a16:creationId xmlns:a16="http://schemas.microsoft.com/office/drawing/2014/main" id="{9BCD3944-0BDC-4AD1-99F3-6618FE33BAD7}"/>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2351" name="Rectangle 14">
            <a:extLst>
              <a:ext uri="{FF2B5EF4-FFF2-40B4-BE49-F238E27FC236}">
                <a16:creationId xmlns:a16="http://schemas.microsoft.com/office/drawing/2014/main" id="{4BAFBEE9-220A-48BB-9E0C-FCB78F8831D8}"/>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42352" name="Rectangle 15">
            <a:extLst>
              <a:ext uri="{FF2B5EF4-FFF2-40B4-BE49-F238E27FC236}">
                <a16:creationId xmlns:a16="http://schemas.microsoft.com/office/drawing/2014/main" id="{109B2A5A-7DD9-4EBC-BEFA-9EAD346AC224}"/>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8B18785-D5ED-459A-A2A1-29B23A1146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F03352-59D1-44BC-A60A-5E23578C22D5}" type="slidenum">
              <a:rPr lang="en-US" altLang="en-US" smtClean="0"/>
              <a:pPr/>
              <a:t>54</a:t>
            </a:fld>
            <a:endParaRPr lang="en-US" altLang="en-US"/>
          </a:p>
        </p:txBody>
      </p:sp>
      <p:sp>
        <p:nvSpPr>
          <p:cNvPr id="144387" name="Rectangle 2">
            <a:extLst>
              <a:ext uri="{FF2B5EF4-FFF2-40B4-BE49-F238E27FC236}">
                <a16:creationId xmlns:a16="http://schemas.microsoft.com/office/drawing/2014/main" id="{29F054C1-9911-4700-8B06-1945C288974E}"/>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88" name="Rectangle 3">
            <a:extLst>
              <a:ext uri="{FF2B5EF4-FFF2-40B4-BE49-F238E27FC236}">
                <a16:creationId xmlns:a16="http://schemas.microsoft.com/office/drawing/2014/main" id="{B14A6C06-D1DD-4C89-AA4E-207BA49A5C85}"/>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17</a:t>
            </a:r>
          </a:p>
        </p:txBody>
      </p:sp>
      <p:sp>
        <p:nvSpPr>
          <p:cNvPr id="144389" name="Rectangle 4">
            <a:extLst>
              <a:ext uri="{FF2B5EF4-FFF2-40B4-BE49-F238E27FC236}">
                <a16:creationId xmlns:a16="http://schemas.microsoft.com/office/drawing/2014/main" id="{4B930E1C-1459-48C4-9FCD-9EC479096213}"/>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0" name="Rectangle 5">
            <a:extLst>
              <a:ext uri="{FF2B5EF4-FFF2-40B4-BE49-F238E27FC236}">
                <a16:creationId xmlns:a16="http://schemas.microsoft.com/office/drawing/2014/main" id="{08A2946A-AD3E-48AE-9F1E-7ACA4F141109}"/>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1" name="Rectangle 6">
            <a:extLst>
              <a:ext uri="{FF2B5EF4-FFF2-40B4-BE49-F238E27FC236}">
                <a16:creationId xmlns:a16="http://schemas.microsoft.com/office/drawing/2014/main" id="{32605FD4-B064-465C-AD8F-BF9F01939665}"/>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2" name="Rectangle 7">
            <a:extLst>
              <a:ext uri="{FF2B5EF4-FFF2-40B4-BE49-F238E27FC236}">
                <a16:creationId xmlns:a16="http://schemas.microsoft.com/office/drawing/2014/main" id="{72C1A56A-1631-4466-9DC9-B340D1A5BDDF}"/>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44393" name="Rectangle 8">
            <a:extLst>
              <a:ext uri="{FF2B5EF4-FFF2-40B4-BE49-F238E27FC236}">
                <a16:creationId xmlns:a16="http://schemas.microsoft.com/office/drawing/2014/main" id="{32B5E5D6-6C40-45CB-89EC-DCCE6A3E4EF9}"/>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4" name="Rectangle 9">
            <a:extLst>
              <a:ext uri="{FF2B5EF4-FFF2-40B4-BE49-F238E27FC236}">
                <a16:creationId xmlns:a16="http://schemas.microsoft.com/office/drawing/2014/main" id="{D9AB1247-D116-49C0-9BC9-F8FF0DDAA7DC}"/>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5" name="Rectangle 10">
            <a:extLst>
              <a:ext uri="{FF2B5EF4-FFF2-40B4-BE49-F238E27FC236}">
                <a16:creationId xmlns:a16="http://schemas.microsoft.com/office/drawing/2014/main" id="{97BB3049-88E5-4810-B86B-E6D09380D480}"/>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6" name="Rectangle 11">
            <a:extLst>
              <a:ext uri="{FF2B5EF4-FFF2-40B4-BE49-F238E27FC236}">
                <a16:creationId xmlns:a16="http://schemas.microsoft.com/office/drawing/2014/main" id="{E9987CB5-190E-4CC5-8EF0-B0278B0EB6A0}"/>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44397" name="Rectangle 12">
            <a:extLst>
              <a:ext uri="{FF2B5EF4-FFF2-40B4-BE49-F238E27FC236}">
                <a16:creationId xmlns:a16="http://schemas.microsoft.com/office/drawing/2014/main" id="{8A0022BC-6371-4999-A43B-AEEA0B3AEE2F}"/>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8" name="Rectangle 13">
            <a:extLst>
              <a:ext uri="{FF2B5EF4-FFF2-40B4-BE49-F238E27FC236}">
                <a16:creationId xmlns:a16="http://schemas.microsoft.com/office/drawing/2014/main" id="{1EB59462-8E51-43BE-9698-F83B9B4DEED8}"/>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4399" name="Rectangle 14">
            <a:extLst>
              <a:ext uri="{FF2B5EF4-FFF2-40B4-BE49-F238E27FC236}">
                <a16:creationId xmlns:a16="http://schemas.microsoft.com/office/drawing/2014/main" id="{0D63FFC2-2E67-4147-AE1D-38C77CF4CC02}"/>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44400" name="Rectangle 15">
            <a:extLst>
              <a:ext uri="{FF2B5EF4-FFF2-40B4-BE49-F238E27FC236}">
                <a16:creationId xmlns:a16="http://schemas.microsoft.com/office/drawing/2014/main" id="{042F8D01-EE9A-4E2A-81BE-80D6A5AEC031}"/>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22E883F2-24E8-4866-85A5-E949CB6AA1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4859C-C10F-42D9-842A-E5A61CCC6101}" type="slidenum">
              <a:rPr lang="en-US" altLang="en-US" smtClean="0"/>
              <a:pPr/>
              <a:t>55</a:t>
            </a:fld>
            <a:endParaRPr lang="en-US" altLang="en-US"/>
          </a:p>
        </p:txBody>
      </p:sp>
      <p:sp>
        <p:nvSpPr>
          <p:cNvPr id="146435" name="Rectangle 2">
            <a:extLst>
              <a:ext uri="{FF2B5EF4-FFF2-40B4-BE49-F238E27FC236}">
                <a16:creationId xmlns:a16="http://schemas.microsoft.com/office/drawing/2014/main" id="{B42EBA3C-BF07-45EA-AC84-DEBB98AE31A2}"/>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36" name="Rectangle 3">
            <a:extLst>
              <a:ext uri="{FF2B5EF4-FFF2-40B4-BE49-F238E27FC236}">
                <a16:creationId xmlns:a16="http://schemas.microsoft.com/office/drawing/2014/main" id="{8621BD85-FA19-4B2F-A449-17EE3F7B31AE}"/>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16</a:t>
            </a:r>
          </a:p>
        </p:txBody>
      </p:sp>
      <p:sp>
        <p:nvSpPr>
          <p:cNvPr id="146437" name="Rectangle 4">
            <a:extLst>
              <a:ext uri="{FF2B5EF4-FFF2-40B4-BE49-F238E27FC236}">
                <a16:creationId xmlns:a16="http://schemas.microsoft.com/office/drawing/2014/main" id="{0C93FCB1-EFB8-4750-820B-0D41175DCE8A}"/>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38" name="Rectangle 5">
            <a:extLst>
              <a:ext uri="{FF2B5EF4-FFF2-40B4-BE49-F238E27FC236}">
                <a16:creationId xmlns:a16="http://schemas.microsoft.com/office/drawing/2014/main" id="{18B1E844-838E-4132-9C25-C13098DD4CC7}"/>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39" name="Rectangle 6">
            <a:extLst>
              <a:ext uri="{FF2B5EF4-FFF2-40B4-BE49-F238E27FC236}">
                <a16:creationId xmlns:a16="http://schemas.microsoft.com/office/drawing/2014/main" id="{C4E25124-7A8D-41EB-A460-6EF5CD83F1ED}"/>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0" name="Rectangle 7">
            <a:extLst>
              <a:ext uri="{FF2B5EF4-FFF2-40B4-BE49-F238E27FC236}">
                <a16:creationId xmlns:a16="http://schemas.microsoft.com/office/drawing/2014/main" id="{0E612DC7-A9B9-4AF7-806B-C7CFA2D257FA}"/>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46441" name="Rectangle 8">
            <a:extLst>
              <a:ext uri="{FF2B5EF4-FFF2-40B4-BE49-F238E27FC236}">
                <a16:creationId xmlns:a16="http://schemas.microsoft.com/office/drawing/2014/main" id="{E0574041-CB1C-4075-901A-0BCFD8FDAD29}"/>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2" name="Rectangle 9">
            <a:extLst>
              <a:ext uri="{FF2B5EF4-FFF2-40B4-BE49-F238E27FC236}">
                <a16:creationId xmlns:a16="http://schemas.microsoft.com/office/drawing/2014/main" id="{49C768DF-652C-4029-AA48-1141CC59C948}"/>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3" name="Rectangle 10">
            <a:extLst>
              <a:ext uri="{FF2B5EF4-FFF2-40B4-BE49-F238E27FC236}">
                <a16:creationId xmlns:a16="http://schemas.microsoft.com/office/drawing/2014/main" id="{27DF01C1-891A-4D77-8120-B68BF7A2F22C}"/>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4" name="Rectangle 11">
            <a:extLst>
              <a:ext uri="{FF2B5EF4-FFF2-40B4-BE49-F238E27FC236}">
                <a16:creationId xmlns:a16="http://schemas.microsoft.com/office/drawing/2014/main" id="{8B32058E-15FF-4893-93F6-5E14425B86FD}"/>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46445" name="Rectangle 12">
            <a:extLst>
              <a:ext uri="{FF2B5EF4-FFF2-40B4-BE49-F238E27FC236}">
                <a16:creationId xmlns:a16="http://schemas.microsoft.com/office/drawing/2014/main" id="{71B0730F-EEEB-4D50-92A4-2D73F44C4226}"/>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6" name="Rectangle 13">
            <a:extLst>
              <a:ext uri="{FF2B5EF4-FFF2-40B4-BE49-F238E27FC236}">
                <a16:creationId xmlns:a16="http://schemas.microsoft.com/office/drawing/2014/main" id="{01D1E074-268A-4B51-8040-8569AF431BD4}"/>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6447" name="Rectangle 14">
            <a:extLst>
              <a:ext uri="{FF2B5EF4-FFF2-40B4-BE49-F238E27FC236}">
                <a16:creationId xmlns:a16="http://schemas.microsoft.com/office/drawing/2014/main" id="{59957616-8FF0-4319-8EC8-6C172E428B5E}"/>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46448" name="Rectangle 15">
            <a:extLst>
              <a:ext uri="{FF2B5EF4-FFF2-40B4-BE49-F238E27FC236}">
                <a16:creationId xmlns:a16="http://schemas.microsoft.com/office/drawing/2014/main" id="{B7385E32-542C-47BE-B733-3387A50520F0}"/>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7C17CD4-F3BE-406C-8A7B-2323E81845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C793D2-9F7E-4096-A4B8-6BCA9EDC90A6}" type="slidenum">
              <a:rPr lang="en-US" altLang="en-US" smtClean="0"/>
              <a:pPr/>
              <a:t>35</a:t>
            </a:fld>
            <a:endParaRPr lang="en-US" altLang="en-US"/>
          </a:p>
        </p:txBody>
      </p:sp>
      <p:sp>
        <p:nvSpPr>
          <p:cNvPr id="105475" name="Rectangle 2">
            <a:extLst>
              <a:ext uri="{FF2B5EF4-FFF2-40B4-BE49-F238E27FC236}">
                <a16:creationId xmlns:a16="http://schemas.microsoft.com/office/drawing/2014/main" id="{7689B284-AEA2-4CA0-B501-3BFC9C55ED01}"/>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76" name="Rectangle 3">
            <a:extLst>
              <a:ext uri="{FF2B5EF4-FFF2-40B4-BE49-F238E27FC236}">
                <a16:creationId xmlns:a16="http://schemas.microsoft.com/office/drawing/2014/main" id="{0411E7E8-CDE6-4935-BF0F-17CFA3856BB2}"/>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5477" name="Rectangle 4">
            <a:extLst>
              <a:ext uri="{FF2B5EF4-FFF2-40B4-BE49-F238E27FC236}">
                <a16:creationId xmlns:a16="http://schemas.microsoft.com/office/drawing/2014/main" id="{624BCDE3-AC82-4F2D-B1C8-DF5C7D97A32A}"/>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78" name="Rectangle 5">
            <a:extLst>
              <a:ext uri="{FF2B5EF4-FFF2-40B4-BE49-F238E27FC236}">
                <a16:creationId xmlns:a16="http://schemas.microsoft.com/office/drawing/2014/main" id="{6FC26E96-0475-49DD-9C91-F5F066DDAE80}"/>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79" name="Rectangle 6">
            <a:extLst>
              <a:ext uri="{FF2B5EF4-FFF2-40B4-BE49-F238E27FC236}">
                <a16:creationId xmlns:a16="http://schemas.microsoft.com/office/drawing/2014/main" id="{741E5B37-3EF5-43C7-AFBE-0F6A7310BD61}"/>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0" name="Rectangle 7">
            <a:extLst>
              <a:ext uri="{FF2B5EF4-FFF2-40B4-BE49-F238E27FC236}">
                <a16:creationId xmlns:a16="http://schemas.microsoft.com/office/drawing/2014/main" id="{3BAD3073-31BC-4C54-8F77-260BFD0283EB}"/>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5481" name="Rectangle 8">
            <a:extLst>
              <a:ext uri="{FF2B5EF4-FFF2-40B4-BE49-F238E27FC236}">
                <a16:creationId xmlns:a16="http://schemas.microsoft.com/office/drawing/2014/main" id="{10168BAB-0156-4A69-9C92-72E7976D9126}"/>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2" name="Rectangle 9">
            <a:extLst>
              <a:ext uri="{FF2B5EF4-FFF2-40B4-BE49-F238E27FC236}">
                <a16:creationId xmlns:a16="http://schemas.microsoft.com/office/drawing/2014/main" id="{A4B20209-465C-444F-AF47-9ADE39670F81}"/>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3" name="Rectangle 10">
            <a:extLst>
              <a:ext uri="{FF2B5EF4-FFF2-40B4-BE49-F238E27FC236}">
                <a16:creationId xmlns:a16="http://schemas.microsoft.com/office/drawing/2014/main" id="{4BCB1DF9-0D94-48A7-B296-642FEAE2FC5E}"/>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4" name="Rectangle 11">
            <a:extLst>
              <a:ext uri="{FF2B5EF4-FFF2-40B4-BE49-F238E27FC236}">
                <a16:creationId xmlns:a16="http://schemas.microsoft.com/office/drawing/2014/main" id="{0F95DC1F-06A1-4B88-BFEC-DF29123F8315}"/>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5485" name="Rectangle 12">
            <a:extLst>
              <a:ext uri="{FF2B5EF4-FFF2-40B4-BE49-F238E27FC236}">
                <a16:creationId xmlns:a16="http://schemas.microsoft.com/office/drawing/2014/main" id="{042BCC70-3FB9-404A-AD37-9E2ABCB52659}"/>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6" name="Rectangle 13">
            <a:extLst>
              <a:ext uri="{FF2B5EF4-FFF2-40B4-BE49-F238E27FC236}">
                <a16:creationId xmlns:a16="http://schemas.microsoft.com/office/drawing/2014/main" id="{9B3A9C3C-5F40-4CCC-9F37-CF4DA5935E13}"/>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87" name="Rectangle 14">
            <a:extLst>
              <a:ext uri="{FF2B5EF4-FFF2-40B4-BE49-F238E27FC236}">
                <a16:creationId xmlns:a16="http://schemas.microsoft.com/office/drawing/2014/main" id="{A46DC098-9796-43BE-8901-1E991D403025}"/>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05488" name="Rectangle 15">
            <a:extLst>
              <a:ext uri="{FF2B5EF4-FFF2-40B4-BE49-F238E27FC236}">
                <a16:creationId xmlns:a16="http://schemas.microsoft.com/office/drawing/2014/main" id="{79317C6A-4613-4C63-83C0-BF105C7F0B69}"/>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58C48B54-9AF0-4500-BD44-5F162801DA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4C83C5-B6B5-426F-86E1-D6BA1AD71FD4}" type="slidenum">
              <a:rPr lang="en-US" altLang="en-US" smtClean="0"/>
              <a:pPr/>
              <a:t>36</a:t>
            </a:fld>
            <a:endParaRPr lang="en-US" altLang="en-US"/>
          </a:p>
        </p:txBody>
      </p:sp>
      <p:sp>
        <p:nvSpPr>
          <p:cNvPr id="107523" name="Rectangle 2">
            <a:extLst>
              <a:ext uri="{FF2B5EF4-FFF2-40B4-BE49-F238E27FC236}">
                <a16:creationId xmlns:a16="http://schemas.microsoft.com/office/drawing/2014/main" id="{F0CAADB8-72C6-475F-B6B0-7421D130962F}"/>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24" name="Rectangle 3">
            <a:extLst>
              <a:ext uri="{FF2B5EF4-FFF2-40B4-BE49-F238E27FC236}">
                <a16:creationId xmlns:a16="http://schemas.microsoft.com/office/drawing/2014/main" id="{471EF46D-A8C7-402B-8B70-4EB7AF545799}"/>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5</a:t>
            </a:r>
          </a:p>
        </p:txBody>
      </p:sp>
      <p:sp>
        <p:nvSpPr>
          <p:cNvPr id="107525" name="Rectangle 4">
            <a:extLst>
              <a:ext uri="{FF2B5EF4-FFF2-40B4-BE49-F238E27FC236}">
                <a16:creationId xmlns:a16="http://schemas.microsoft.com/office/drawing/2014/main" id="{A28A99AA-6968-46CF-BFD0-85766F3707D6}"/>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26" name="Rectangle 5">
            <a:extLst>
              <a:ext uri="{FF2B5EF4-FFF2-40B4-BE49-F238E27FC236}">
                <a16:creationId xmlns:a16="http://schemas.microsoft.com/office/drawing/2014/main" id="{F462EB82-6077-4CDD-BCDC-D2723D714BD6}"/>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27" name="Rectangle 6">
            <a:extLst>
              <a:ext uri="{FF2B5EF4-FFF2-40B4-BE49-F238E27FC236}">
                <a16:creationId xmlns:a16="http://schemas.microsoft.com/office/drawing/2014/main" id="{27DC3641-88AC-4E31-A366-7E5C31C79E1B}"/>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28" name="Rectangle 7">
            <a:extLst>
              <a:ext uri="{FF2B5EF4-FFF2-40B4-BE49-F238E27FC236}">
                <a16:creationId xmlns:a16="http://schemas.microsoft.com/office/drawing/2014/main" id="{E57E5665-0901-4C1F-B381-445219162AC6}"/>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7529" name="Rectangle 8">
            <a:extLst>
              <a:ext uri="{FF2B5EF4-FFF2-40B4-BE49-F238E27FC236}">
                <a16:creationId xmlns:a16="http://schemas.microsoft.com/office/drawing/2014/main" id="{4561981C-7242-4F4D-9634-E27AC872F1F8}"/>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30" name="Rectangle 9">
            <a:extLst>
              <a:ext uri="{FF2B5EF4-FFF2-40B4-BE49-F238E27FC236}">
                <a16:creationId xmlns:a16="http://schemas.microsoft.com/office/drawing/2014/main" id="{5527CB7D-18A4-4759-ADC9-FA163BDD6B4E}"/>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31" name="Rectangle 10">
            <a:extLst>
              <a:ext uri="{FF2B5EF4-FFF2-40B4-BE49-F238E27FC236}">
                <a16:creationId xmlns:a16="http://schemas.microsoft.com/office/drawing/2014/main" id="{4D6CA79C-33CD-47C6-9F13-7B26373349EB}"/>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32" name="Rectangle 11">
            <a:extLst>
              <a:ext uri="{FF2B5EF4-FFF2-40B4-BE49-F238E27FC236}">
                <a16:creationId xmlns:a16="http://schemas.microsoft.com/office/drawing/2014/main" id="{8914B358-B0C4-4200-A273-27567A9E8503}"/>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7533" name="Rectangle 12">
            <a:extLst>
              <a:ext uri="{FF2B5EF4-FFF2-40B4-BE49-F238E27FC236}">
                <a16:creationId xmlns:a16="http://schemas.microsoft.com/office/drawing/2014/main" id="{34F119C7-8643-43BA-B2C9-1FD648FADC01}"/>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34" name="Rectangle 13">
            <a:extLst>
              <a:ext uri="{FF2B5EF4-FFF2-40B4-BE49-F238E27FC236}">
                <a16:creationId xmlns:a16="http://schemas.microsoft.com/office/drawing/2014/main" id="{EDE0406C-730A-4B9D-ADCF-5C54B95E51CE}"/>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535" name="Rectangle 14">
            <a:extLst>
              <a:ext uri="{FF2B5EF4-FFF2-40B4-BE49-F238E27FC236}">
                <a16:creationId xmlns:a16="http://schemas.microsoft.com/office/drawing/2014/main" id="{17C9CE49-49D4-40F1-A10F-B27123282E9B}"/>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07536" name="Rectangle 15">
            <a:extLst>
              <a:ext uri="{FF2B5EF4-FFF2-40B4-BE49-F238E27FC236}">
                <a16:creationId xmlns:a16="http://schemas.microsoft.com/office/drawing/2014/main" id="{A07EE274-AE11-4831-9A76-89DDAB21CC81}"/>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5A2A173F-A0EE-47BA-BB75-4C8F246EAA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4C150C-4100-4682-8D92-6C717715DDBA}" type="slidenum">
              <a:rPr lang="en-US" altLang="en-US" smtClean="0"/>
              <a:pPr/>
              <a:t>37</a:t>
            </a:fld>
            <a:endParaRPr lang="en-US" altLang="en-US"/>
          </a:p>
        </p:txBody>
      </p:sp>
      <p:sp>
        <p:nvSpPr>
          <p:cNvPr id="109571" name="Rectangle 2">
            <a:extLst>
              <a:ext uri="{FF2B5EF4-FFF2-40B4-BE49-F238E27FC236}">
                <a16:creationId xmlns:a16="http://schemas.microsoft.com/office/drawing/2014/main" id="{0959D970-7DEB-40BE-A02B-B2C2FA971CD3}"/>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2" name="Rectangle 3">
            <a:extLst>
              <a:ext uri="{FF2B5EF4-FFF2-40B4-BE49-F238E27FC236}">
                <a16:creationId xmlns:a16="http://schemas.microsoft.com/office/drawing/2014/main" id="{FA0BC1FB-6760-4263-BF3F-C08043D85896}"/>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5</a:t>
            </a:r>
          </a:p>
        </p:txBody>
      </p:sp>
      <p:sp>
        <p:nvSpPr>
          <p:cNvPr id="109573" name="Rectangle 4">
            <a:extLst>
              <a:ext uri="{FF2B5EF4-FFF2-40B4-BE49-F238E27FC236}">
                <a16:creationId xmlns:a16="http://schemas.microsoft.com/office/drawing/2014/main" id="{D36BF060-56D8-4574-818B-617408E300EC}"/>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4" name="Rectangle 5">
            <a:extLst>
              <a:ext uri="{FF2B5EF4-FFF2-40B4-BE49-F238E27FC236}">
                <a16:creationId xmlns:a16="http://schemas.microsoft.com/office/drawing/2014/main" id="{8B88C6EE-F9D2-4C36-AD89-4EF7B7D33FBD}"/>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5" name="Rectangle 6">
            <a:extLst>
              <a:ext uri="{FF2B5EF4-FFF2-40B4-BE49-F238E27FC236}">
                <a16:creationId xmlns:a16="http://schemas.microsoft.com/office/drawing/2014/main" id="{36F79AA4-8C6A-40C2-AF6A-1FDB60672022}"/>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6" name="Rectangle 7">
            <a:extLst>
              <a:ext uri="{FF2B5EF4-FFF2-40B4-BE49-F238E27FC236}">
                <a16:creationId xmlns:a16="http://schemas.microsoft.com/office/drawing/2014/main" id="{8C125B9C-B0B8-4000-9A75-E58A3B6C0DF6}"/>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09577" name="Rectangle 8">
            <a:extLst>
              <a:ext uri="{FF2B5EF4-FFF2-40B4-BE49-F238E27FC236}">
                <a16:creationId xmlns:a16="http://schemas.microsoft.com/office/drawing/2014/main" id="{79928F62-34F0-4554-B955-2BAC6EE0BCA7}"/>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8" name="Rectangle 9">
            <a:extLst>
              <a:ext uri="{FF2B5EF4-FFF2-40B4-BE49-F238E27FC236}">
                <a16:creationId xmlns:a16="http://schemas.microsoft.com/office/drawing/2014/main" id="{BA662A93-B51F-4F10-BDF3-82D8277F5ED9}"/>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79" name="Rectangle 10">
            <a:extLst>
              <a:ext uri="{FF2B5EF4-FFF2-40B4-BE49-F238E27FC236}">
                <a16:creationId xmlns:a16="http://schemas.microsoft.com/office/drawing/2014/main" id="{D5FE69E2-9EE7-4FCE-8336-B44EE59682CF}"/>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80" name="Rectangle 11">
            <a:extLst>
              <a:ext uri="{FF2B5EF4-FFF2-40B4-BE49-F238E27FC236}">
                <a16:creationId xmlns:a16="http://schemas.microsoft.com/office/drawing/2014/main" id="{DF04756D-32AE-4D74-95A2-969A3A4B8443}"/>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09581" name="Rectangle 12">
            <a:extLst>
              <a:ext uri="{FF2B5EF4-FFF2-40B4-BE49-F238E27FC236}">
                <a16:creationId xmlns:a16="http://schemas.microsoft.com/office/drawing/2014/main" id="{A141A608-4BC3-475D-A09B-968C647189B4}"/>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82" name="Rectangle 13">
            <a:extLst>
              <a:ext uri="{FF2B5EF4-FFF2-40B4-BE49-F238E27FC236}">
                <a16:creationId xmlns:a16="http://schemas.microsoft.com/office/drawing/2014/main" id="{5E848F6B-0D55-4153-8D29-9FAEE04FE525}"/>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9583" name="Rectangle 14">
            <a:extLst>
              <a:ext uri="{FF2B5EF4-FFF2-40B4-BE49-F238E27FC236}">
                <a16:creationId xmlns:a16="http://schemas.microsoft.com/office/drawing/2014/main" id="{7C5CD7FF-8E37-4A34-84F4-F1E3F5B55998}"/>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09584" name="Rectangle 15">
            <a:extLst>
              <a:ext uri="{FF2B5EF4-FFF2-40B4-BE49-F238E27FC236}">
                <a16:creationId xmlns:a16="http://schemas.microsoft.com/office/drawing/2014/main" id="{8535AA82-C3F8-444A-8640-DCC40394087F}"/>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EBE8CC1-6624-489E-AEC4-67E735465E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CB4F47-8C9B-4936-90B2-7EA9A6309FDB}" type="slidenum">
              <a:rPr lang="en-US" altLang="en-US" smtClean="0"/>
              <a:pPr/>
              <a:t>38</a:t>
            </a:fld>
            <a:endParaRPr lang="en-US" altLang="en-US"/>
          </a:p>
        </p:txBody>
      </p:sp>
      <p:sp>
        <p:nvSpPr>
          <p:cNvPr id="111619" name="Rectangle 2">
            <a:extLst>
              <a:ext uri="{FF2B5EF4-FFF2-40B4-BE49-F238E27FC236}">
                <a16:creationId xmlns:a16="http://schemas.microsoft.com/office/drawing/2014/main" id="{9E68F7CA-3548-4569-9EDC-8C5ED15B8915}"/>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0" name="Rectangle 3">
            <a:extLst>
              <a:ext uri="{FF2B5EF4-FFF2-40B4-BE49-F238E27FC236}">
                <a16:creationId xmlns:a16="http://schemas.microsoft.com/office/drawing/2014/main" id="{C3A3BEFB-0283-4AAD-A1BC-CF0936526E4D}"/>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4</a:t>
            </a:r>
          </a:p>
        </p:txBody>
      </p:sp>
      <p:sp>
        <p:nvSpPr>
          <p:cNvPr id="111621" name="Rectangle 4">
            <a:extLst>
              <a:ext uri="{FF2B5EF4-FFF2-40B4-BE49-F238E27FC236}">
                <a16:creationId xmlns:a16="http://schemas.microsoft.com/office/drawing/2014/main" id="{223341C0-6715-4D34-81FA-640AFC8F7ED2}"/>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2" name="Rectangle 5">
            <a:extLst>
              <a:ext uri="{FF2B5EF4-FFF2-40B4-BE49-F238E27FC236}">
                <a16:creationId xmlns:a16="http://schemas.microsoft.com/office/drawing/2014/main" id="{6CE6BB92-9114-4779-B979-AE0A7322F7E8}"/>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3" name="Rectangle 6">
            <a:extLst>
              <a:ext uri="{FF2B5EF4-FFF2-40B4-BE49-F238E27FC236}">
                <a16:creationId xmlns:a16="http://schemas.microsoft.com/office/drawing/2014/main" id="{5593D3A4-1F61-4556-B1B6-AF859A345A78}"/>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4" name="Rectangle 7">
            <a:extLst>
              <a:ext uri="{FF2B5EF4-FFF2-40B4-BE49-F238E27FC236}">
                <a16:creationId xmlns:a16="http://schemas.microsoft.com/office/drawing/2014/main" id="{0B861C54-F64D-49AA-920D-F997CAC6EC41}"/>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11625" name="Rectangle 8">
            <a:extLst>
              <a:ext uri="{FF2B5EF4-FFF2-40B4-BE49-F238E27FC236}">
                <a16:creationId xmlns:a16="http://schemas.microsoft.com/office/drawing/2014/main" id="{5EE2451C-F52C-4E58-98A2-0C9021AFE496}"/>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6" name="Rectangle 9">
            <a:extLst>
              <a:ext uri="{FF2B5EF4-FFF2-40B4-BE49-F238E27FC236}">
                <a16:creationId xmlns:a16="http://schemas.microsoft.com/office/drawing/2014/main" id="{C95E54F4-E12E-4A5C-BDCA-0CB415C98DAC}"/>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7" name="Rectangle 10">
            <a:extLst>
              <a:ext uri="{FF2B5EF4-FFF2-40B4-BE49-F238E27FC236}">
                <a16:creationId xmlns:a16="http://schemas.microsoft.com/office/drawing/2014/main" id="{8A721298-D7C9-4786-838E-59EF8CB94320}"/>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28" name="Rectangle 11">
            <a:extLst>
              <a:ext uri="{FF2B5EF4-FFF2-40B4-BE49-F238E27FC236}">
                <a16:creationId xmlns:a16="http://schemas.microsoft.com/office/drawing/2014/main" id="{971C6B9C-33F5-45CF-B23A-C2787281E2AB}"/>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11629" name="Rectangle 12">
            <a:extLst>
              <a:ext uri="{FF2B5EF4-FFF2-40B4-BE49-F238E27FC236}">
                <a16:creationId xmlns:a16="http://schemas.microsoft.com/office/drawing/2014/main" id="{6C9C67DC-4097-4110-86D3-C2A358E2EF90}"/>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30" name="Rectangle 13">
            <a:extLst>
              <a:ext uri="{FF2B5EF4-FFF2-40B4-BE49-F238E27FC236}">
                <a16:creationId xmlns:a16="http://schemas.microsoft.com/office/drawing/2014/main" id="{82815DB0-F5B5-4F94-80C3-9FF71763886A}"/>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1631" name="Rectangle 14">
            <a:extLst>
              <a:ext uri="{FF2B5EF4-FFF2-40B4-BE49-F238E27FC236}">
                <a16:creationId xmlns:a16="http://schemas.microsoft.com/office/drawing/2014/main" id="{F38856E8-0508-432B-8136-1A33123D909C}"/>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11632" name="Rectangle 15">
            <a:extLst>
              <a:ext uri="{FF2B5EF4-FFF2-40B4-BE49-F238E27FC236}">
                <a16:creationId xmlns:a16="http://schemas.microsoft.com/office/drawing/2014/main" id="{E2DB19AC-DB26-4809-95D0-67281F48E769}"/>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72330DC-82C7-439D-B9EB-243D7D2D40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EA07D8-F39D-446A-9472-1672FDD07921}" type="slidenum">
              <a:rPr lang="en-US" altLang="en-US" smtClean="0"/>
              <a:pPr/>
              <a:t>39</a:t>
            </a:fld>
            <a:endParaRPr lang="en-US" altLang="en-US"/>
          </a:p>
        </p:txBody>
      </p:sp>
      <p:sp>
        <p:nvSpPr>
          <p:cNvPr id="113667" name="Rectangle 2">
            <a:extLst>
              <a:ext uri="{FF2B5EF4-FFF2-40B4-BE49-F238E27FC236}">
                <a16:creationId xmlns:a16="http://schemas.microsoft.com/office/drawing/2014/main" id="{739CEA2F-A41E-4823-B82A-A16505AE9668}"/>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68" name="Rectangle 3">
            <a:extLst>
              <a:ext uri="{FF2B5EF4-FFF2-40B4-BE49-F238E27FC236}">
                <a16:creationId xmlns:a16="http://schemas.microsoft.com/office/drawing/2014/main" id="{65482864-893A-4A7D-9351-5960A9178F84}"/>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6</a:t>
            </a:r>
          </a:p>
        </p:txBody>
      </p:sp>
      <p:sp>
        <p:nvSpPr>
          <p:cNvPr id="113669" name="Rectangle 4">
            <a:extLst>
              <a:ext uri="{FF2B5EF4-FFF2-40B4-BE49-F238E27FC236}">
                <a16:creationId xmlns:a16="http://schemas.microsoft.com/office/drawing/2014/main" id="{8B8FB81D-0581-4D7D-A537-85389CAAC5D8}"/>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0" name="Rectangle 5">
            <a:extLst>
              <a:ext uri="{FF2B5EF4-FFF2-40B4-BE49-F238E27FC236}">
                <a16:creationId xmlns:a16="http://schemas.microsoft.com/office/drawing/2014/main" id="{46F354FA-8A06-4906-9883-E51848BDE251}"/>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1" name="Rectangle 6">
            <a:extLst>
              <a:ext uri="{FF2B5EF4-FFF2-40B4-BE49-F238E27FC236}">
                <a16:creationId xmlns:a16="http://schemas.microsoft.com/office/drawing/2014/main" id="{EA7DB2B6-DE73-4917-81EB-0D680109465B}"/>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2" name="Rectangle 7">
            <a:extLst>
              <a:ext uri="{FF2B5EF4-FFF2-40B4-BE49-F238E27FC236}">
                <a16:creationId xmlns:a16="http://schemas.microsoft.com/office/drawing/2014/main" id="{51233447-2573-4264-A61C-32793969E50F}"/>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13673" name="Rectangle 8">
            <a:extLst>
              <a:ext uri="{FF2B5EF4-FFF2-40B4-BE49-F238E27FC236}">
                <a16:creationId xmlns:a16="http://schemas.microsoft.com/office/drawing/2014/main" id="{967CA0B2-A0BA-4A39-8B35-286D357007C1}"/>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4" name="Rectangle 9">
            <a:extLst>
              <a:ext uri="{FF2B5EF4-FFF2-40B4-BE49-F238E27FC236}">
                <a16:creationId xmlns:a16="http://schemas.microsoft.com/office/drawing/2014/main" id="{62E29815-B675-46EC-B8EB-E448FE473279}"/>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5" name="Rectangle 10">
            <a:extLst>
              <a:ext uri="{FF2B5EF4-FFF2-40B4-BE49-F238E27FC236}">
                <a16:creationId xmlns:a16="http://schemas.microsoft.com/office/drawing/2014/main" id="{5C3CFC39-DC2C-4788-A9F2-07BF9D48CC7C}"/>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6" name="Rectangle 11">
            <a:extLst>
              <a:ext uri="{FF2B5EF4-FFF2-40B4-BE49-F238E27FC236}">
                <a16:creationId xmlns:a16="http://schemas.microsoft.com/office/drawing/2014/main" id="{C7ED4643-E098-465C-BA9C-4AEE6B5A134B}"/>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13677" name="Rectangle 12">
            <a:extLst>
              <a:ext uri="{FF2B5EF4-FFF2-40B4-BE49-F238E27FC236}">
                <a16:creationId xmlns:a16="http://schemas.microsoft.com/office/drawing/2014/main" id="{457A9572-85BA-4646-8CC8-AAD3004ABE5A}"/>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8" name="Rectangle 13">
            <a:extLst>
              <a:ext uri="{FF2B5EF4-FFF2-40B4-BE49-F238E27FC236}">
                <a16:creationId xmlns:a16="http://schemas.microsoft.com/office/drawing/2014/main" id="{4C64856B-AF34-43DC-8E40-B5DE5B71C734}"/>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679" name="Rectangle 14">
            <a:extLst>
              <a:ext uri="{FF2B5EF4-FFF2-40B4-BE49-F238E27FC236}">
                <a16:creationId xmlns:a16="http://schemas.microsoft.com/office/drawing/2014/main" id="{FF193AE4-F07D-4C11-8F97-EB517FD54C97}"/>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13680" name="Rectangle 15">
            <a:extLst>
              <a:ext uri="{FF2B5EF4-FFF2-40B4-BE49-F238E27FC236}">
                <a16:creationId xmlns:a16="http://schemas.microsoft.com/office/drawing/2014/main" id="{BC9F4D67-AB4C-4A46-A77B-4EB67A566206}"/>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B7C1745-E025-41B7-8C6D-EA668058DA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F94B0-2054-48C4-A9D8-69B598CD2B89}" type="slidenum">
              <a:rPr lang="en-US" altLang="en-US" smtClean="0"/>
              <a:pPr/>
              <a:t>40</a:t>
            </a:fld>
            <a:endParaRPr lang="en-US" altLang="en-US"/>
          </a:p>
        </p:txBody>
      </p:sp>
      <p:sp>
        <p:nvSpPr>
          <p:cNvPr id="115715" name="Rectangle 2">
            <a:extLst>
              <a:ext uri="{FF2B5EF4-FFF2-40B4-BE49-F238E27FC236}">
                <a16:creationId xmlns:a16="http://schemas.microsoft.com/office/drawing/2014/main" id="{CC25D2C2-C713-459B-BBED-FF20772EAFD2}"/>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16" name="Rectangle 3">
            <a:extLst>
              <a:ext uri="{FF2B5EF4-FFF2-40B4-BE49-F238E27FC236}">
                <a16:creationId xmlns:a16="http://schemas.microsoft.com/office/drawing/2014/main" id="{CE95909F-0210-44FB-87FD-2131062E294D}"/>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7</a:t>
            </a:r>
          </a:p>
        </p:txBody>
      </p:sp>
      <p:sp>
        <p:nvSpPr>
          <p:cNvPr id="115717" name="Rectangle 4">
            <a:extLst>
              <a:ext uri="{FF2B5EF4-FFF2-40B4-BE49-F238E27FC236}">
                <a16:creationId xmlns:a16="http://schemas.microsoft.com/office/drawing/2014/main" id="{FE564493-2DE4-4083-A97B-14FF88C8564C}"/>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18" name="Rectangle 5">
            <a:extLst>
              <a:ext uri="{FF2B5EF4-FFF2-40B4-BE49-F238E27FC236}">
                <a16:creationId xmlns:a16="http://schemas.microsoft.com/office/drawing/2014/main" id="{A5DBE7CD-65F4-4196-9739-9AD61EBC978C}"/>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19" name="Rectangle 6">
            <a:extLst>
              <a:ext uri="{FF2B5EF4-FFF2-40B4-BE49-F238E27FC236}">
                <a16:creationId xmlns:a16="http://schemas.microsoft.com/office/drawing/2014/main" id="{A3168D44-5FE3-4185-BCA9-02859B2E7F74}"/>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0" name="Rectangle 7">
            <a:extLst>
              <a:ext uri="{FF2B5EF4-FFF2-40B4-BE49-F238E27FC236}">
                <a16:creationId xmlns:a16="http://schemas.microsoft.com/office/drawing/2014/main" id="{A7AA216D-69B9-42FA-81C4-C2CDFA96A937}"/>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15721" name="Rectangle 8">
            <a:extLst>
              <a:ext uri="{FF2B5EF4-FFF2-40B4-BE49-F238E27FC236}">
                <a16:creationId xmlns:a16="http://schemas.microsoft.com/office/drawing/2014/main" id="{F9B2A296-7E0E-45E0-98B0-69AF583DFEA9}"/>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2" name="Rectangle 9">
            <a:extLst>
              <a:ext uri="{FF2B5EF4-FFF2-40B4-BE49-F238E27FC236}">
                <a16:creationId xmlns:a16="http://schemas.microsoft.com/office/drawing/2014/main" id="{C4036CCC-7BD3-409C-A6D5-303EF9F0EFD9}"/>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3" name="Rectangle 10">
            <a:extLst>
              <a:ext uri="{FF2B5EF4-FFF2-40B4-BE49-F238E27FC236}">
                <a16:creationId xmlns:a16="http://schemas.microsoft.com/office/drawing/2014/main" id="{91440FBF-27B3-4CC5-973F-2DBD45071486}"/>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4" name="Rectangle 11">
            <a:extLst>
              <a:ext uri="{FF2B5EF4-FFF2-40B4-BE49-F238E27FC236}">
                <a16:creationId xmlns:a16="http://schemas.microsoft.com/office/drawing/2014/main" id="{96E5540B-4C7E-4784-9141-5DA1B520F818}"/>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15725" name="Rectangle 12">
            <a:extLst>
              <a:ext uri="{FF2B5EF4-FFF2-40B4-BE49-F238E27FC236}">
                <a16:creationId xmlns:a16="http://schemas.microsoft.com/office/drawing/2014/main" id="{06ECF82F-523E-4C17-9C17-A7F288938D60}"/>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6" name="Rectangle 13">
            <a:extLst>
              <a:ext uri="{FF2B5EF4-FFF2-40B4-BE49-F238E27FC236}">
                <a16:creationId xmlns:a16="http://schemas.microsoft.com/office/drawing/2014/main" id="{48F5138E-6577-41C2-A4EA-3D0F82F6D187}"/>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5727" name="Rectangle 14">
            <a:extLst>
              <a:ext uri="{FF2B5EF4-FFF2-40B4-BE49-F238E27FC236}">
                <a16:creationId xmlns:a16="http://schemas.microsoft.com/office/drawing/2014/main" id="{CB4422F6-C809-441E-BBD6-4C5B4829C1CA}"/>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15728" name="Rectangle 15">
            <a:extLst>
              <a:ext uri="{FF2B5EF4-FFF2-40B4-BE49-F238E27FC236}">
                <a16:creationId xmlns:a16="http://schemas.microsoft.com/office/drawing/2014/main" id="{B85F1CD4-C9C3-464B-A26D-122B9743DF2C}"/>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5E4D0EE-8804-4F02-8DD7-14D7CB18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AEFF59-A9F1-41B5-99C8-6732996D504B}" type="slidenum">
              <a:rPr lang="en-US" altLang="en-US" smtClean="0"/>
              <a:pPr/>
              <a:t>41</a:t>
            </a:fld>
            <a:endParaRPr lang="en-US" altLang="en-US"/>
          </a:p>
        </p:txBody>
      </p:sp>
      <p:sp>
        <p:nvSpPr>
          <p:cNvPr id="117763" name="Rectangle 2">
            <a:extLst>
              <a:ext uri="{FF2B5EF4-FFF2-40B4-BE49-F238E27FC236}">
                <a16:creationId xmlns:a16="http://schemas.microsoft.com/office/drawing/2014/main" id="{9AC3F134-BADC-4E30-9C09-8306D466C596}"/>
              </a:ext>
            </a:extLst>
          </p:cNvPr>
          <p:cNvSpPr>
            <a:spLocks noChangeArrowheads="1"/>
          </p:cNvSpPr>
          <p:nvPr/>
        </p:nvSpPr>
        <p:spPr bwMode="auto">
          <a:xfrm>
            <a:off x="3884613" y="7938"/>
            <a:ext cx="2973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64" name="Rectangle 3">
            <a:extLst>
              <a:ext uri="{FF2B5EF4-FFF2-40B4-BE49-F238E27FC236}">
                <a16:creationId xmlns:a16="http://schemas.microsoft.com/office/drawing/2014/main" id="{865FAAFF-4DAD-441E-A542-7CC86C5A6354}"/>
              </a:ext>
            </a:extLst>
          </p:cNvPr>
          <p:cNvSpPr>
            <a:spLocks noChangeArrowheads="1"/>
          </p:cNvSpPr>
          <p:nvPr/>
        </p:nvSpPr>
        <p:spPr bwMode="auto">
          <a:xfrm>
            <a:off x="3884613" y="8705850"/>
            <a:ext cx="297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8</a:t>
            </a:r>
          </a:p>
        </p:txBody>
      </p:sp>
      <p:sp>
        <p:nvSpPr>
          <p:cNvPr id="117765" name="Rectangle 4">
            <a:extLst>
              <a:ext uri="{FF2B5EF4-FFF2-40B4-BE49-F238E27FC236}">
                <a16:creationId xmlns:a16="http://schemas.microsoft.com/office/drawing/2014/main" id="{813F48F2-9F26-4B8F-8D9E-8CE7EA99AC01}"/>
              </a:ext>
            </a:extLst>
          </p:cNvPr>
          <p:cNvSpPr>
            <a:spLocks noChangeArrowheads="1"/>
          </p:cNvSpPr>
          <p:nvPr/>
        </p:nvSpPr>
        <p:spPr bwMode="auto">
          <a:xfrm>
            <a:off x="-1588" y="8705850"/>
            <a:ext cx="29718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66" name="Rectangle 5">
            <a:extLst>
              <a:ext uri="{FF2B5EF4-FFF2-40B4-BE49-F238E27FC236}">
                <a16:creationId xmlns:a16="http://schemas.microsoft.com/office/drawing/2014/main" id="{EF2B0E95-FC69-41DE-8A71-D7A412C9C108}"/>
              </a:ext>
            </a:extLst>
          </p:cNvPr>
          <p:cNvSpPr>
            <a:spLocks noChangeArrowheads="1"/>
          </p:cNvSpPr>
          <p:nvPr/>
        </p:nvSpPr>
        <p:spPr bwMode="auto">
          <a:xfrm>
            <a:off x="-1588" y="7938"/>
            <a:ext cx="2971801"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67" name="Rectangle 6">
            <a:extLst>
              <a:ext uri="{FF2B5EF4-FFF2-40B4-BE49-F238E27FC236}">
                <a16:creationId xmlns:a16="http://schemas.microsoft.com/office/drawing/2014/main" id="{1558D796-27A2-4E53-A6E8-BC93C41B6338}"/>
              </a:ext>
            </a:extLst>
          </p:cNvPr>
          <p:cNvSpPr>
            <a:spLocks noChangeArrowheads="1"/>
          </p:cNvSpPr>
          <p:nvPr/>
        </p:nvSpPr>
        <p:spPr bwMode="auto">
          <a:xfrm>
            <a:off x="3883025" y="47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68" name="Rectangle 7">
            <a:extLst>
              <a:ext uri="{FF2B5EF4-FFF2-40B4-BE49-F238E27FC236}">
                <a16:creationId xmlns:a16="http://schemas.microsoft.com/office/drawing/2014/main" id="{66DBB9DB-DB74-446F-9FD7-00C24E135143}"/>
              </a:ext>
            </a:extLst>
          </p:cNvPr>
          <p:cNvSpPr>
            <a:spLocks noChangeArrowheads="1"/>
          </p:cNvSpPr>
          <p:nvPr/>
        </p:nvSpPr>
        <p:spPr bwMode="auto">
          <a:xfrm>
            <a:off x="3883025" y="8704263"/>
            <a:ext cx="2974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2</a:t>
            </a:r>
          </a:p>
        </p:txBody>
      </p:sp>
      <p:sp>
        <p:nvSpPr>
          <p:cNvPr id="117769" name="Rectangle 8">
            <a:extLst>
              <a:ext uri="{FF2B5EF4-FFF2-40B4-BE49-F238E27FC236}">
                <a16:creationId xmlns:a16="http://schemas.microsoft.com/office/drawing/2014/main" id="{52875FA7-E573-4801-8A4F-BA489D09B375}"/>
              </a:ext>
            </a:extLst>
          </p:cNvPr>
          <p:cNvSpPr>
            <a:spLocks noChangeArrowheads="1"/>
          </p:cNvSpPr>
          <p:nvPr/>
        </p:nvSpPr>
        <p:spPr bwMode="auto">
          <a:xfrm>
            <a:off x="-1588"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70" name="Rectangle 9">
            <a:extLst>
              <a:ext uri="{FF2B5EF4-FFF2-40B4-BE49-F238E27FC236}">
                <a16:creationId xmlns:a16="http://schemas.microsoft.com/office/drawing/2014/main" id="{750E3600-96BA-473B-869B-9DA693C87773}"/>
              </a:ext>
            </a:extLst>
          </p:cNvPr>
          <p:cNvSpPr>
            <a:spLocks noChangeArrowheads="1"/>
          </p:cNvSpPr>
          <p:nvPr/>
        </p:nvSpPr>
        <p:spPr bwMode="auto">
          <a:xfrm>
            <a:off x="-1588" y="47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71" name="Rectangle 10">
            <a:extLst>
              <a:ext uri="{FF2B5EF4-FFF2-40B4-BE49-F238E27FC236}">
                <a16:creationId xmlns:a16="http://schemas.microsoft.com/office/drawing/2014/main" id="{1456D95B-6D5E-4970-83FE-633EF87A8A77}"/>
              </a:ext>
            </a:extLst>
          </p:cNvPr>
          <p:cNvSpPr>
            <a:spLocks noChangeArrowheads="1"/>
          </p:cNvSpPr>
          <p:nvPr/>
        </p:nvSpPr>
        <p:spPr bwMode="auto">
          <a:xfrm>
            <a:off x="3883025" y="1588"/>
            <a:ext cx="2974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72" name="Rectangle 11">
            <a:extLst>
              <a:ext uri="{FF2B5EF4-FFF2-40B4-BE49-F238E27FC236}">
                <a16:creationId xmlns:a16="http://schemas.microsoft.com/office/drawing/2014/main" id="{92732518-084F-4253-9C4E-B926786873EA}"/>
              </a:ext>
            </a:extLst>
          </p:cNvPr>
          <p:cNvSpPr>
            <a:spLocks noChangeArrowheads="1"/>
          </p:cNvSpPr>
          <p:nvPr/>
        </p:nvSpPr>
        <p:spPr bwMode="auto">
          <a:xfrm>
            <a:off x="3883025" y="8702675"/>
            <a:ext cx="29749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New Roman" panose="02020603050405020304" pitchFamily="18" charset="0"/>
              </a:rPr>
              <a:t>3</a:t>
            </a:r>
          </a:p>
        </p:txBody>
      </p:sp>
      <p:sp>
        <p:nvSpPr>
          <p:cNvPr id="117773" name="Rectangle 12">
            <a:extLst>
              <a:ext uri="{FF2B5EF4-FFF2-40B4-BE49-F238E27FC236}">
                <a16:creationId xmlns:a16="http://schemas.microsoft.com/office/drawing/2014/main" id="{160BD583-6C44-4BD3-8CF7-D6835983B1F6}"/>
              </a:ext>
            </a:extLst>
          </p:cNvPr>
          <p:cNvSpPr>
            <a:spLocks noChangeArrowheads="1"/>
          </p:cNvSpPr>
          <p:nvPr/>
        </p:nvSpPr>
        <p:spPr bwMode="auto">
          <a:xfrm>
            <a:off x="-1588" y="8702675"/>
            <a:ext cx="29702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74" name="Rectangle 13">
            <a:extLst>
              <a:ext uri="{FF2B5EF4-FFF2-40B4-BE49-F238E27FC236}">
                <a16:creationId xmlns:a16="http://schemas.microsoft.com/office/drawing/2014/main" id="{6A4D1A30-C537-43D5-8404-4526A0C0E6C1}"/>
              </a:ext>
            </a:extLst>
          </p:cNvPr>
          <p:cNvSpPr>
            <a:spLocks noChangeArrowheads="1"/>
          </p:cNvSpPr>
          <p:nvPr/>
        </p:nvSpPr>
        <p:spPr bwMode="auto">
          <a:xfrm>
            <a:off x="-1588" y="1588"/>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7775" name="Rectangle 14">
            <a:extLst>
              <a:ext uri="{FF2B5EF4-FFF2-40B4-BE49-F238E27FC236}">
                <a16:creationId xmlns:a16="http://schemas.microsoft.com/office/drawing/2014/main" id="{A94C6139-2A0C-492E-94DC-4E7D5B4D18F7}"/>
              </a:ext>
            </a:extLst>
          </p:cNvPr>
          <p:cNvSpPr>
            <a:spLocks noGrp="1" noRot="1" noChangeAspect="1" noChangeArrowheads="1" noTextEdit="1"/>
          </p:cNvSpPr>
          <p:nvPr>
            <p:ph type="sldImg"/>
          </p:nvPr>
        </p:nvSpPr>
        <p:spPr>
          <a:xfrm>
            <a:off x="1298575" y="801688"/>
            <a:ext cx="4260850" cy="3195637"/>
          </a:xfrm>
          <a:ln w="12700" cap="flat">
            <a:solidFill>
              <a:schemeClr val="tx1"/>
            </a:solidFill>
          </a:ln>
        </p:spPr>
      </p:sp>
      <p:sp>
        <p:nvSpPr>
          <p:cNvPr id="117776" name="Rectangle 15">
            <a:extLst>
              <a:ext uri="{FF2B5EF4-FFF2-40B4-BE49-F238E27FC236}">
                <a16:creationId xmlns:a16="http://schemas.microsoft.com/office/drawing/2014/main" id="{E2EAB5F8-A3CB-420C-BCBF-F03CC07BF372}"/>
              </a:ext>
            </a:extLst>
          </p:cNvPr>
          <p:cNvSpPr>
            <a:spLocks noGrp="1" noChangeArrowheads="1"/>
          </p:cNvSpPr>
          <p:nvPr>
            <p:ph type="body" idx="1"/>
          </p:nvPr>
        </p:nvSpPr>
        <p:spPr>
          <a:xfrm>
            <a:off x="914400" y="4348163"/>
            <a:ext cx="5029200" cy="3602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4912-3EED-41BA-8236-A74166BEA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247397-371D-4597-AE0D-EEB0AD5C4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B4B2D-4C48-45B5-9278-B0D13FA921CF}"/>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625001AC-2C23-4DD6-891C-00F45C662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967CC-EC44-4948-B2DF-B3D518F470C5}"/>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392717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8BD9-0C2F-4E10-BB07-BD5DBB5D70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C3254-20E1-40A0-89C1-93EFCF723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85BE-31A6-423F-905C-B3272B0A4873}"/>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8511640E-A749-4335-9891-71AF65BC6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AD1AA-159B-4B0C-A55A-FA030B574C6A}"/>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71588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45ECF-135D-4DCA-9801-F49FC5459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7EF0B-B8DD-4DC2-8E1E-B4FB501B4C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511B7-7BC0-4C79-A0AB-CAE8B1885FBD}"/>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DA5CC270-8A2E-491C-8772-9CBAE0570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AB5C2-6329-4A77-B2CB-FC0FA07BD0CD}"/>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306349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BCD4-196E-4DC0-BDD7-17689727A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30E6E-2EB2-4FDB-BEFA-D2D30B5BFC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BD8D3-6AEB-4EAE-8AFB-0E20B509D412}"/>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D3C6C1C6-4C66-4EE3-B990-ECEA07F6F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F992B-4429-4901-BF93-F41847742F5F}"/>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112602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8B94-61FB-4890-8814-3C35170D6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BF8E19-813C-449C-81E7-913CDFE6C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37D50-96BB-4580-9675-803D781A2D6F}"/>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94501966-00F7-4C9A-8687-1B164D80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1B6B4-23C5-4638-863E-272B2ED87078}"/>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47112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E856-A71B-4A5A-87C1-5806C2D40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D471F-825F-490B-8E33-92EEE8CB7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227D2-4F7D-4F6E-A5C5-4E7B73EFF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A4EA6F-E1D5-412C-8179-F19C45FEE97B}"/>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6" name="Footer Placeholder 5">
            <a:extLst>
              <a:ext uri="{FF2B5EF4-FFF2-40B4-BE49-F238E27FC236}">
                <a16:creationId xmlns:a16="http://schemas.microsoft.com/office/drawing/2014/main" id="{B17DC485-DD77-4C3D-87F6-230BA5158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FAE03-1291-435F-829F-7F3C8FCB30C3}"/>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8372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23B2-3063-4F4F-A776-5CB1E953C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29B899-D6A0-482B-A5D1-F1D980648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FC554A-DB2E-4912-8427-DA32068DB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1A697-3E82-4D44-9A7C-74A531599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4CC2B-8498-4937-B7FC-8FCC1BF78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FB026E-7292-4F75-8939-C303C09DD2D3}"/>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8" name="Footer Placeholder 7">
            <a:extLst>
              <a:ext uri="{FF2B5EF4-FFF2-40B4-BE49-F238E27FC236}">
                <a16:creationId xmlns:a16="http://schemas.microsoft.com/office/drawing/2014/main" id="{A5574130-9787-4C96-9C28-192F7327B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B58A7A-8BA5-46FC-9C43-819E3A583E0D}"/>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25370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2515-27A6-464C-829C-BA07BE1D7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1913A2-FD6F-4D64-9F64-D5F08C05260B}"/>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4" name="Footer Placeholder 3">
            <a:extLst>
              <a:ext uri="{FF2B5EF4-FFF2-40B4-BE49-F238E27FC236}">
                <a16:creationId xmlns:a16="http://schemas.microsoft.com/office/drawing/2014/main" id="{C2E9F8BC-825E-4741-935A-BA3BEBF055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A65ED-1292-4EAF-9EFA-F7E6DA925E3B}"/>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93522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C98F6-ECC9-4055-A748-311AA55F787D}"/>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3" name="Footer Placeholder 2">
            <a:extLst>
              <a:ext uri="{FF2B5EF4-FFF2-40B4-BE49-F238E27FC236}">
                <a16:creationId xmlns:a16="http://schemas.microsoft.com/office/drawing/2014/main" id="{7E414F90-54E5-4669-9B86-60FA98983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0BD32-2C20-4276-B89F-17AECCF95C31}"/>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353494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31F3-D82B-4E3D-8ED6-BDD259E3E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B57A9-68B8-41A3-8E51-6AD4F483F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7D134-0E28-4CF2-B8B9-5031B992E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ACDF9-559C-4E8A-BC04-1EB441D8E2F2}"/>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6" name="Footer Placeholder 5">
            <a:extLst>
              <a:ext uri="{FF2B5EF4-FFF2-40B4-BE49-F238E27FC236}">
                <a16:creationId xmlns:a16="http://schemas.microsoft.com/office/drawing/2014/main" id="{A1E1F05B-CBB6-41EE-8EDB-B006F0661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B91C9-9F01-42DC-9703-D6366C8C0EA6}"/>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69068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78DA-66DF-4628-B42D-7AEDB6B568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6582D-5DE5-456A-B772-EDA42982D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F843C-1F26-40D8-A738-807DF190B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FB897-8178-4AFF-A88F-F3DA1D7840D9}"/>
              </a:ext>
            </a:extLst>
          </p:cNvPr>
          <p:cNvSpPr>
            <a:spLocks noGrp="1"/>
          </p:cNvSpPr>
          <p:nvPr>
            <p:ph type="dt" sz="half" idx="10"/>
          </p:nvPr>
        </p:nvSpPr>
        <p:spPr/>
        <p:txBody>
          <a:bodyPr/>
          <a:lstStyle/>
          <a:p>
            <a:fld id="{45EE0383-E720-43AB-BA9F-A6DA41F6CBC0}" type="datetimeFigureOut">
              <a:rPr lang="en-US" smtClean="0"/>
              <a:t>3/7/2020</a:t>
            </a:fld>
            <a:endParaRPr lang="en-US"/>
          </a:p>
        </p:txBody>
      </p:sp>
      <p:sp>
        <p:nvSpPr>
          <p:cNvPr id="6" name="Footer Placeholder 5">
            <a:extLst>
              <a:ext uri="{FF2B5EF4-FFF2-40B4-BE49-F238E27FC236}">
                <a16:creationId xmlns:a16="http://schemas.microsoft.com/office/drawing/2014/main" id="{980ACB87-70CE-40E8-A5DD-79541D0FF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E92EC-C8B5-4A53-8F58-CF3C0B3697D0}"/>
              </a:ext>
            </a:extLst>
          </p:cNvPr>
          <p:cNvSpPr>
            <a:spLocks noGrp="1"/>
          </p:cNvSpPr>
          <p:nvPr>
            <p:ph type="sldNum" sz="quarter" idx="12"/>
          </p:nvPr>
        </p:nvSpPr>
        <p:spPr/>
        <p:txBody>
          <a:bodyPr/>
          <a:lstStyle/>
          <a:p>
            <a:fld id="{AC8F16F5-6A65-44B4-96C3-6F94CBD98122}" type="slidenum">
              <a:rPr lang="en-US" smtClean="0"/>
              <a:t>‹#›</a:t>
            </a:fld>
            <a:endParaRPr lang="en-US"/>
          </a:p>
        </p:txBody>
      </p:sp>
    </p:spTree>
    <p:extLst>
      <p:ext uri="{BB962C8B-B14F-4D97-AF65-F5344CB8AC3E}">
        <p14:creationId xmlns:p14="http://schemas.microsoft.com/office/powerpoint/2010/main" val="253955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CC762-8BEB-4437-98C6-9D16882EC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9E890-1FE6-47BF-90B7-76A9D1096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7B812-0E2C-430F-AD5B-39064DCB0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E0383-E720-43AB-BA9F-A6DA41F6CBC0}" type="datetimeFigureOut">
              <a:rPr lang="en-US" smtClean="0"/>
              <a:t>3/7/2020</a:t>
            </a:fld>
            <a:endParaRPr lang="en-US"/>
          </a:p>
        </p:txBody>
      </p:sp>
      <p:sp>
        <p:nvSpPr>
          <p:cNvPr id="5" name="Footer Placeholder 4">
            <a:extLst>
              <a:ext uri="{FF2B5EF4-FFF2-40B4-BE49-F238E27FC236}">
                <a16:creationId xmlns:a16="http://schemas.microsoft.com/office/drawing/2014/main" id="{0FB6A4E2-E5E0-42B8-A57F-4849DEEB0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00CBD0-4692-4635-B652-2F54BC42C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F16F5-6A65-44B4-96C3-6F94CBD98122}" type="slidenum">
              <a:rPr lang="en-US" smtClean="0"/>
              <a:t>‹#›</a:t>
            </a:fld>
            <a:endParaRPr lang="en-US"/>
          </a:p>
        </p:txBody>
      </p:sp>
    </p:spTree>
    <p:extLst>
      <p:ext uri="{BB962C8B-B14F-4D97-AF65-F5344CB8AC3E}">
        <p14:creationId xmlns:p14="http://schemas.microsoft.com/office/powerpoint/2010/main" val="1161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viswanatha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6122-1813-4D1C-9523-D93F0F14D1C4}"/>
              </a:ext>
            </a:extLst>
          </p:cNvPr>
          <p:cNvSpPr>
            <a:spLocks noGrp="1"/>
          </p:cNvSpPr>
          <p:nvPr>
            <p:ph type="ctrTitle"/>
          </p:nvPr>
        </p:nvSpPr>
        <p:spPr>
          <a:xfrm>
            <a:off x="85725" y="123557"/>
            <a:ext cx="12020550" cy="2387600"/>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Advanced Spectroscopy Techniques for Characterization of Materials</a:t>
            </a:r>
          </a:p>
        </p:txBody>
      </p:sp>
      <p:sp>
        <p:nvSpPr>
          <p:cNvPr id="3" name="Subtitle 2">
            <a:extLst>
              <a:ext uri="{FF2B5EF4-FFF2-40B4-BE49-F238E27FC236}">
                <a16:creationId xmlns:a16="http://schemas.microsoft.com/office/drawing/2014/main" id="{A5FFF25F-14C7-4A6D-B273-CF6D9A8D942E}"/>
              </a:ext>
            </a:extLst>
          </p:cNvPr>
          <p:cNvSpPr>
            <a:spLocks noGrp="1"/>
          </p:cNvSpPr>
          <p:nvPr>
            <p:ph type="subTitle" idx="1"/>
          </p:nvPr>
        </p:nvSpPr>
        <p:spPr>
          <a:xfrm>
            <a:off x="85725" y="3602037"/>
            <a:ext cx="11843677" cy="3132406"/>
          </a:xfrm>
        </p:spPr>
        <p:txBody>
          <a:bodyPr>
            <a:noAutofit/>
          </a:bodyPr>
          <a:lstStyle/>
          <a:p>
            <a:r>
              <a:rPr lang="en-US" sz="3600" dirty="0">
                <a:solidFill>
                  <a:srgbClr val="FF0000"/>
                </a:solidFill>
              </a:rPr>
              <a:t>National Centre for Catalysis Research</a:t>
            </a:r>
          </a:p>
          <a:p>
            <a:r>
              <a:rPr lang="en-US" sz="3600" dirty="0">
                <a:solidFill>
                  <a:srgbClr val="FF0000"/>
                </a:solidFill>
              </a:rPr>
              <a:t>Indian Institute of Technology, Madras</a:t>
            </a:r>
          </a:p>
          <a:p>
            <a:r>
              <a:rPr lang="en-US" sz="3600" dirty="0">
                <a:solidFill>
                  <a:srgbClr val="FF0000"/>
                </a:solidFill>
              </a:rPr>
              <a:t>Chennai 600 036</a:t>
            </a:r>
          </a:p>
          <a:p>
            <a:r>
              <a:rPr lang="en-US" sz="3600" dirty="0">
                <a:solidFill>
                  <a:srgbClr val="FF0000"/>
                </a:solidFill>
                <a:hlinkClick r:id="rId2"/>
              </a:rPr>
              <a:t>bviswanathan@gmail.com</a:t>
            </a:r>
            <a:endParaRPr lang="en-US" sz="3600" dirty="0">
              <a:solidFill>
                <a:srgbClr val="FF0000"/>
              </a:solidFill>
            </a:endParaRPr>
          </a:p>
          <a:p>
            <a:r>
              <a:rPr lang="en-US" sz="3600" dirty="0">
                <a:solidFill>
                  <a:srgbClr val="FF0000"/>
                </a:solidFill>
              </a:rPr>
              <a:t>8</a:t>
            </a:r>
            <a:r>
              <a:rPr lang="en-US" sz="3600" baseline="30000" dirty="0">
                <a:solidFill>
                  <a:srgbClr val="FF0000"/>
                </a:solidFill>
              </a:rPr>
              <a:t>th</a:t>
            </a:r>
            <a:r>
              <a:rPr lang="en-US" sz="3600" dirty="0">
                <a:solidFill>
                  <a:srgbClr val="FF0000"/>
                </a:solidFill>
              </a:rPr>
              <a:t> March 2020</a:t>
            </a:r>
          </a:p>
        </p:txBody>
      </p:sp>
    </p:spTree>
    <p:extLst>
      <p:ext uri="{BB962C8B-B14F-4D97-AF65-F5344CB8AC3E}">
        <p14:creationId xmlns:p14="http://schemas.microsoft.com/office/powerpoint/2010/main" val="251375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2">
            <a:extLst>
              <a:ext uri="{FF2B5EF4-FFF2-40B4-BE49-F238E27FC236}">
                <a16:creationId xmlns:a16="http://schemas.microsoft.com/office/drawing/2014/main" id="{489E1917-3399-426F-A646-762A1C0FC64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12292" name="Slide Number Placeholder 3">
            <a:extLst>
              <a:ext uri="{FF2B5EF4-FFF2-40B4-BE49-F238E27FC236}">
                <a16:creationId xmlns:a16="http://schemas.microsoft.com/office/drawing/2014/main" id="{311CC3FD-56CF-44BF-B8D1-6A89EC7AE2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8F5A0B-0D45-44EA-BC88-EBCB36F5EC9E}" type="slidenum">
              <a:rPr lang="en-US" altLang="en-US" sz="1400"/>
              <a:pPr>
                <a:spcBef>
                  <a:spcPct val="0"/>
                </a:spcBef>
                <a:buFontTx/>
                <a:buNone/>
              </a:pPr>
              <a:t>10</a:t>
            </a:fld>
            <a:endParaRPr lang="en-US" altLang="en-US" sz="1400"/>
          </a:p>
        </p:txBody>
      </p:sp>
      <p:graphicFrame>
        <p:nvGraphicFramePr>
          <p:cNvPr id="112642" name="Group 2">
            <a:extLst>
              <a:ext uri="{FF2B5EF4-FFF2-40B4-BE49-F238E27FC236}">
                <a16:creationId xmlns:a16="http://schemas.microsoft.com/office/drawing/2014/main" id="{06E91652-EEDB-48DF-A24E-FB78BCE518BC}"/>
              </a:ext>
            </a:extLst>
          </p:cNvPr>
          <p:cNvGraphicFramePr>
            <a:graphicFrameLocks noGrp="1"/>
          </p:cNvGraphicFramePr>
          <p:nvPr/>
        </p:nvGraphicFramePr>
        <p:xfrm>
          <a:off x="1752600" y="603251"/>
          <a:ext cx="8686800" cy="6035678"/>
        </p:xfrm>
        <a:graphic>
          <a:graphicData uri="http://schemas.openxmlformats.org/drawingml/2006/table">
            <a:tbl>
              <a:tblPr/>
              <a:tblGrid>
                <a:gridCol w="1566863">
                  <a:extLst>
                    <a:ext uri="{9D8B030D-6E8A-4147-A177-3AD203B41FA5}">
                      <a16:colId xmlns:a16="http://schemas.microsoft.com/office/drawing/2014/main" val="20000"/>
                    </a:ext>
                  </a:extLst>
                </a:gridCol>
                <a:gridCol w="7119937">
                  <a:extLst>
                    <a:ext uri="{9D8B030D-6E8A-4147-A177-3AD203B41FA5}">
                      <a16:colId xmlns:a16="http://schemas.microsoft.com/office/drawing/2014/main" val="20001"/>
                    </a:ext>
                  </a:extLst>
                </a:gridCol>
              </a:tblGrid>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SERS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Surface Enhanced Raman Scattering</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SEXAFS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Surface Extended X-ray Absorption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SHG</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Second Harmonic Generation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SH-MOKE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Second Harmonic Magneto-Optic Kerr Effect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SIMS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Secondary Ion Mass Spectrometry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SKS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Kinetic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SMOKE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Surface Magneto-Optic Kerr Effect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SNMS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Sputtered Neutral Mass Spectrometry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SNOM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Near Field Optical Microscopy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SPIPES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Spin Polarised Inverse Photoemission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SPEELS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Spin Polarised Electron Energy Loss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SPLEED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Spin Polarised Low Energy Electron Diffraction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Probe Microscopy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Surface Plasmon Resonance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SPURS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Spin Polarised Ultraviolet Photoelectron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SPXPS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Spin Polarised X-ray Photoelectron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STM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Tunnelling Microscopy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SXAPS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Soft X-ray Appearance Potential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SXRD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Surface X-ray Diffraction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a:ln>
                          <a:noFill/>
                        </a:ln>
                        <a:solidFill>
                          <a:schemeClr val="tx1"/>
                        </a:solidFill>
                        <a:effectLst/>
                        <a:latin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Synchrotron Radiation Photoelectron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Thermal Desorption Spectroscopy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74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TEAS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Thermal Energy Atom Scattering</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3AE58A-FF0D-4AEE-9D8C-AEDBF77CF8FE}"/>
              </a:ext>
            </a:extLst>
          </p:cNvPr>
          <p:cNvPicPr>
            <a:picLocks noChangeAspect="1"/>
          </p:cNvPicPr>
          <p:nvPr/>
        </p:nvPicPr>
        <p:blipFill>
          <a:blip r:embed="rId2"/>
          <a:stretch>
            <a:fillRect/>
          </a:stretch>
        </p:blipFill>
        <p:spPr>
          <a:xfrm>
            <a:off x="407963" y="201706"/>
            <a:ext cx="11380763" cy="6454588"/>
          </a:xfrm>
          <a:prstGeom prst="rect">
            <a:avLst/>
          </a:prstGeom>
        </p:spPr>
      </p:pic>
    </p:spTree>
    <p:extLst>
      <p:ext uri="{BB962C8B-B14F-4D97-AF65-F5344CB8AC3E}">
        <p14:creationId xmlns:p14="http://schemas.microsoft.com/office/powerpoint/2010/main" val="25837392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89A744-E8BB-47A3-A30C-9B20883F5FDE}"/>
              </a:ext>
            </a:extLst>
          </p:cNvPr>
          <p:cNvPicPr>
            <a:picLocks noChangeAspect="1"/>
          </p:cNvPicPr>
          <p:nvPr/>
        </p:nvPicPr>
        <p:blipFill>
          <a:blip r:embed="rId2"/>
          <a:stretch>
            <a:fillRect/>
          </a:stretch>
        </p:blipFill>
        <p:spPr>
          <a:xfrm>
            <a:off x="309489" y="239357"/>
            <a:ext cx="11633982" cy="6379285"/>
          </a:xfrm>
          <a:prstGeom prst="rect">
            <a:avLst/>
          </a:prstGeom>
        </p:spPr>
      </p:pic>
    </p:spTree>
    <p:extLst>
      <p:ext uri="{BB962C8B-B14F-4D97-AF65-F5344CB8AC3E}">
        <p14:creationId xmlns:p14="http://schemas.microsoft.com/office/powerpoint/2010/main" val="8460727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52867-6488-48B2-AC35-52BD51768C41}"/>
              </a:ext>
            </a:extLst>
          </p:cNvPr>
          <p:cNvPicPr>
            <a:picLocks noChangeAspect="1"/>
          </p:cNvPicPr>
          <p:nvPr/>
        </p:nvPicPr>
        <p:blipFill>
          <a:blip r:embed="rId2"/>
          <a:stretch>
            <a:fillRect/>
          </a:stretch>
        </p:blipFill>
        <p:spPr>
          <a:xfrm>
            <a:off x="267286" y="244736"/>
            <a:ext cx="11619914" cy="6368527"/>
          </a:xfrm>
          <a:prstGeom prst="rect">
            <a:avLst/>
          </a:prstGeom>
        </p:spPr>
      </p:pic>
    </p:spTree>
    <p:extLst>
      <p:ext uri="{BB962C8B-B14F-4D97-AF65-F5344CB8AC3E}">
        <p14:creationId xmlns:p14="http://schemas.microsoft.com/office/powerpoint/2010/main" val="17838843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4A9F5-423F-4A38-B1A1-5931B9DF8BCB}"/>
              </a:ext>
            </a:extLst>
          </p:cNvPr>
          <p:cNvPicPr>
            <a:picLocks noChangeAspect="1"/>
          </p:cNvPicPr>
          <p:nvPr/>
        </p:nvPicPr>
        <p:blipFill>
          <a:blip r:embed="rId2"/>
          <a:stretch>
            <a:fillRect/>
          </a:stretch>
        </p:blipFill>
        <p:spPr>
          <a:xfrm>
            <a:off x="393896" y="239357"/>
            <a:ext cx="11676184" cy="6379285"/>
          </a:xfrm>
          <a:prstGeom prst="rect">
            <a:avLst/>
          </a:prstGeom>
        </p:spPr>
      </p:pic>
    </p:spTree>
    <p:extLst>
      <p:ext uri="{BB962C8B-B14F-4D97-AF65-F5344CB8AC3E}">
        <p14:creationId xmlns:p14="http://schemas.microsoft.com/office/powerpoint/2010/main" val="14113247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AB964-49C5-4BD3-9197-208B7CBD5823}"/>
              </a:ext>
            </a:extLst>
          </p:cNvPr>
          <p:cNvPicPr>
            <a:picLocks noChangeAspect="1"/>
          </p:cNvPicPr>
          <p:nvPr/>
        </p:nvPicPr>
        <p:blipFill>
          <a:blip r:embed="rId2"/>
          <a:stretch>
            <a:fillRect/>
          </a:stretch>
        </p:blipFill>
        <p:spPr>
          <a:xfrm>
            <a:off x="351692" y="287767"/>
            <a:ext cx="11732456" cy="6282466"/>
          </a:xfrm>
          <a:prstGeom prst="rect">
            <a:avLst/>
          </a:prstGeom>
        </p:spPr>
      </p:pic>
    </p:spTree>
    <p:extLst>
      <p:ext uri="{BB962C8B-B14F-4D97-AF65-F5344CB8AC3E}">
        <p14:creationId xmlns:p14="http://schemas.microsoft.com/office/powerpoint/2010/main" val="158004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a:extLst>
              <a:ext uri="{FF2B5EF4-FFF2-40B4-BE49-F238E27FC236}">
                <a16:creationId xmlns:a16="http://schemas.microsoft.com/office/drawing/2014/main" id="{56AE6514-ECC2-4C60-AC4D-EED57B5A8D0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a:t>
            </a:r>
          </a:p>
        </p:txBody>
      </p:sp>
      <p:sp>
        <p:nvSpPr>
          <p:cNvPr id="13315" name="Footer Placeholder 2">
            <a:extLst>
              <a:ext uri="{FF2B5EF4-FFF2-40B4-BE49-F238E27FC236}">
                <a16:creationId xmlns:a16="http://schemas.microsoft.com/office/drawing/2014/main" id="{5EE94BEF-379C-445E-8337-0A49CAC8B4B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13316" name="Slide Number Placeholder 3">
            <a:extLst>
              <a:ext uri="{FF2B5EF4-FFF2-40B4-BE49-F238E27FC236}">
                <a16:creationId xmlns:a16="http://schemas.microsoft.com/office/drawing/2014/main" id="{5B9012BF-A46D-4DB4-948D-DFBC220A66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8C155A-DB47-4474-8B0B-CEC26EA79F01}" type="slidenum">
              <a:rPr lang="en-US" altLang="en-US" sz="1400"/>
              <a:pPr>
                <a:spcBef>
                  <a:spcPct val="0"/>
                </a:spcBef>
                <a:buFontTx/>
                <a:buNone/>
              </a:pPr>
              <a:t>11</a:t>
            </a:fld>
            <a:endParaRPr lang="en-US" altLang="en-US" sz="1400"/>
          </a:p>
        </p:txBody>
      </p:sp>
      <p:graphicFrame>
        <p:nvGraphicFramePr>
          <p:cNvPr id="113666" name="Group 2">
            <a:extLst>
              <a:ext uri="{FF2B5EF4-FFF2-40B4-BE49-F238E27FC236}">
                <a16:creationId xmlns:a16="http://schemas.microsoft.com/office/drawing/2014/main" id="{61A96EAE-81EA-4244-ABD8-931B73897905}"/>
              </a:ext>
            </a:extLst>
          </p:cNvPr>
          <p:cNvGraphicFramePr>
            <a:graphicFrameLocks noGrp="1"/>
          </p:cNvGraphicFramePr>
          <p:nvPr/>
        </p:nvGraphicFramePr>
        <p:xfrm>
          <a:off x="1676400" y="1295400"/>
          <a:ext cx="8763000" cy="4800600"/>
        </p:xfrm>
        <a:graphic>
          <a:graphicData uri="http://schemas.openxmlformats.org/drawingml/2006/table">
            <a:tbl>
              <a:tblPr/>
              <a:tblGrid>
                <a:gridCol w="1285875">
                  <a:extLst>
                    <a:ext uri="{9D8B030D-6E8A-4147-A177-3AD203B41FA5}">
                      <a16:colId xmlns:a16="http://schemas.microsoft.com/office/drawing/2014/main" val="20000"/>
                    </a:ext>
                  </a:extLst>
                </a:gridCol>
                <a:gridCol w="7477125">
                  <a:extLst>
                    <a:ext uri="{9D8B030D-6E8A-4147-A177-3AD203B41FA5}">
                      <a16:colId xmlns:a16="http://schemas.microsoft.com/office/drawing/2014/main" val="20001"/>
                    </a:ext>
                  </a:extLst>
                </a:gridCol>
              </a:tblGrid>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TIRF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Total Internal Reflectance Fluorescence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TPD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Temperature Programmed Desorption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Temperature Programmed Oxidation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TPRS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Temperature Programmed Reaction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Temperature Programmed sulphidation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TXRF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Total Reflection X-ray Fluorescence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Ultra High Vacuum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Ultraviolet Photoemission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Absorption Near-Edge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Induced Auger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XPD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Photoelectron Diffraction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Photoemission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Reflectometry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X-ray Standing Wave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A6B5F8C-8D79-4840-AB8F-F77B03A8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1" y="304800"/>
            <a:ext cx="1111347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508958D-7513-4DAD-B500-91F45E471892}"/>
              </a:ext>
            </a:extLst>
          </p:cNvPr>
          <p:cNvSpPr>
            <a:spLocks noGrp="1" noChangeArrowheads="1"/>
          </p:cNvSpPr>
          <p:nvPr>
            <p:ph type="title" idx="4294967295"/>
          </p:nvPr>
        </p:nvSpPr>
        <p:spPr/>
        <p:txBody>
          <a:bodyPr/>
          <a:lstStyle/>
          <a:p>
            <a:pPr eaLnBrk="1" hangingPunct="1"/>
            <a:r>
              <a:rPr lang="en-US" altLang="en-US"/>
              <a:t>Most often used methods</a:t>
            </a:r>
          </a:p>
        </p:txBody>
      </p:sp>
      <p:sp>
        <p:nvSpPr>
          <p:cNvPr id="11267" name="Rectangle 4">
            <a:extLst>
              <a:ext uri="{FF2B5EF4-FFF2-40B4-BE49-F238E27FC236}">
                <a16:creationId xmlns:a16="http://schemas.microsoft.com/office/drawing/2014/main" id="{5B661C15-3096-4F3D-BA09-F8A33D0F977B}"/>
              </a:ext>
            </a:extLst>
          </p:cNvPr>
          <p:cNvSpPr>
            <a:spLocks noChangeArrowheads="1"/>
          </p:cNvSpPr>
          <p:nvPr/>
        </p:nvSpPr>
        <p:spPr bwMode="auto">
          <a:xfrm>
            <a:off x="3624263" y="15716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aphicFrame>
        <p:nvGraphicFramePr>
          <p:cNvPr id="11268" name="Object 2">
            <a:extLst>
              <a:ext uri="{FF2B5EF4-FFF2-40B4-BE49-F238E27FC236}">
                <a16:creationId xmlns:a16="http://schemas.microsoft.com/office/drawing/2014/main" id="{C45F8913-9B9C-4C1A-8373-03EA45555D48}"/>
              </a:ext>
            </a:extLst>
          </p:cNvPr>
          <p:cNvGraphicFramePr>
            <a:graphicFrameLocks noChangeAspect="1"/>
          </p:cNvGraphicFramePr>
          <p:nvPr>
            <p:extLst>
              <p:ext uri="{D42A27DB-BD31-4B8C-83A1-F6EECF244321}">
                <p14:modId xmlns:p14="http://schemas.microsoft.com/office/powerpoint/2010/main" val="53525613"/>
              </p:ext>
            </p:extLst>
          </p:nvPr>
        </p:nvGraphicFramePr>
        <p:xfrm>
          <a:off x="323557" y="1322363"/>
          <a:ext cx="11479237" cy="5170511"/>
        </p:xfrm>
        <a:graphic>
          <a:graphicData uri="http://schemas.openxmlformats.org/presentationml/2006/ole">
            <mc:AlternateContent xmlns:mc="http://schemas.openxmlformats.org/markup-compatibility/2006">
              <mc:Choice xmlns:v="urn:schemas-microsoft-com:vml" Requires="v">
                <p:oleObj spid="_x0000_s1035" r:id="rId3" imgW="4572000" imgH="3429000" progId="PowerPoint.Slide.8">
                  <p:embed/>
                </p:oleObj>
              </mc:Choice>
              <mc:Fallback>
                <p:oleObj r:id="rId3" imgW="4572000" imgH="3429000" progId="PowerPoint.Slide.8">
                  <p:embed/>
                  <p:pic>
                    <p:nvPicPr>
                      <p:cNvPr id="11268" name="Object 2">
                        <a:extLst>
                          <a:ext uri="{FF2B5EF4-FFF2-40B4-BE49-F238E27FC236}">
                            <a16:creationId xmlns:a16="http://schemas.microsoft.com/office/drawing/2014/main" id="{C45F8913-9B9C-4C1A-8373-03EA45555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57" y="1322363"/>
                        <a:ext cx="11479237" cy="5170511"/>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6005AD26-4C3D-4A84-BA65-2B38DD16CFEC}"/>
              </a:ext>
            </a:extLst>
          </p:cNvPr>
          <p:cNvSpPr>
            <a:spLocks noGrp="1" noChangeArrowheads="1"/>
          </p:cNvSpPr>
          <p:nvPr>
            <p:ph type="title" idx="4294967295"/>
          </p:nvPr>
        </p:nvSpPr>
        <p:spPr>
          <a:xfrm>
            <a:off x="1905000" y="2590800"/>
            <a:ext cx="8229600" cy="1143000"/>
          </a:xfrm>
        </p:spPr>
        <p:txBody>
          <a:bodyPr>
            <a:normAutofit/>
          </a:bodyPr>
          <a:lstStyle/>
          <a:p>
            <a:pPr algn="ctr" eaLnBrk="1" hangingPunct="1">
              <a:defRPr/>
            </a:pPr>
            <a:r>
              <a:rPr lang="en-US" sz="6000" kern="0" dirty="0">
                <a:effectLst>
                  <a:outerShdw blurRad="38100" dist="38100" dir="2700000" algn="tl">
                    <a:srgbClr val="000000"/>
                  </a:outerShdw>
                </a:effectLst>
              </a:rPr>
              <a:t>THEORY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7FBC60C-BFB7-40A6-BA30-5DB1FF1A36ED}"/>
              </a:ext>
            </a:extLst>
          </p:cNvPr>
          <p:cNvSpPr>
            <a:spLocks noGrp="1" noChangeArrowheads="1"/>
          </p:cNvSpPr>
          <p:nvPr>
            <p:ph type="title" idx="4294967295"/>
          </p:nvPr>
        </p:nvSpPr>
        <p:spPr/>
        <p:txBody>
          <a:bodyPr/>
          <a:lstStyle/>
          <a:p>
            <a:pPr algn="ctr" eaLnBrk="1" hangingPunct="1">
              <a:defRPr/>
            </a:pPr>
            <a:r>
              <a:rPr lang="en-US" kern="0" dirty="0">
                <a:effectLst>
                  <a:outerShdw blurRad="38100" dist="38100" dir="2700000" algn="tl">
                    <a:srgbClr val="000000"/>
                  </a:outerShdw>
                </a:effectLst>
              </a:rPr>
              <a:t>Properties of Light</a:t>
            </a:r>
          </a:p>
        </p:txBody>
      </p:sp>
      <p:sp>
        <p:nvSpPr>
          <p:cNvPr id="53251" name="Rectangle 3">
            <a:extLst>
              <a:ext uri="{FF2B5EF4-FFF2-40B4-BE49-F238E27FC236}">
                <a16:creationId xmlns:a16="http://schemas.microsoft.com/office/drawing/2014/main" id="{C74828B8-56A8-4A34-A84A-D6BB7B42ACE6}"/>
              </a:ext>
            </a:extLst>
          </p:cNvPr>
          <p:cNvSpPr>
            <a:spLocks noGrp="1" noChangeArrowheads="1"/>
          </p:cNvSpPr>
          <p:nvPr>
            <p:ph type="body" idx="4294967295"/>
          </p:nvPr>
        </p:nvSpPr>
        <p:spPr>
          <a:xfrm>
            <a:off x="309489" y="1825625"/>
            <a:ext cx="11704320" cy="4351338"/>
          </a:xfrm>
        </p:spPr>
        <p:txBody>
          <a:bodyPr/>
          <a:lstStyle/>
          <a:p>
            <a:pPr eaLnBrk="1" hangingPunct="1"/>
            <a:r>
              <a:rPr lang="en-US" altLang="en-US" sz="3200" dirty="0"/>
              <a:t>c = </a:t>
            </a:r>
            <a:r>
              <a:rPr lang="el-GR" altLang="en-US" sz="3200" dirty="0">
                <a:cs typeface="Arial" panose="020B0604020202020204" pitchFamily="34" charset="0"/>
              </a:rPr>
              <a:t>λν</a:t>
            </a:r>
            <a:r>
              <a:rPr lang="en-US" altLang="en-US" sz="3200" dirty="0">
                <a:cs typeface="Arial" panose="020B0604020202020204" pitchFamily="34" charset="0"/>
              </a:rPr>
              <a:t>     	                       c = speed of light in vacuum (2.998 x 10</a:t>
            </a:r>
            <a:r>
              <a:rPr lang="en-US" altLang="en-US" sz="3200" baseline="30000" dirty="0">
                <a:cs typeface="Arial" panose="020B0604020202020204" pitchFamily="34" charset="0"/>
              </a:rPr>
              <a:t>8</a:t>
            </a:r>
            <a:r>
              <a:rPr lang="en-US" altLang="en-US" sz="3200" dirty="0">
                <a:cs typeface="Arial" panose="020B0604020202020204" pitchFamily="34" charset="0"/>
              </a:rPr>
              <a:t> m/s)                   </a:t>
            </a:r>
          </a:p>
          <a:p>
            <a:pPr eaLnBrk="1" hangingPunct="1">
              <a:buFontTx/>
              <a:buNone/>
            </a:pPr>
            <a:r>
              <a:rPr lang="en-US" altLang="en-US" sz="3200" dirty="0">
                <a:cs typeface="Arial" panose="020B0604020202020204" pitchFamily="34" charset="0"/>
              </a:rPr>
              <a:t>    </a:t>
            </a:r>
            <a:r>
              <a:rPr lang="el-GR" altLang="en-US" sz="3200" dirty="0">
                <a:cs typeface="Arial" panose="020B0604020202020204" pitchFamily="34" charset="0"/>
              </a:rPr>
              <a:t>λ</a:t>
            </a:r>
            <a:r>
              <a:rPr lang="en-US" altLang="en-US" sz="3200" dirty="0">
                <a:cs typeface="Arial" panose="020B0604020202020204" pitchFamily="34" charset="0"/>
              </a:rPr>
              <a:t> = wavelength (m)          </a:t>
            </a:r>
          </a:p>
          <a:p>
            <a:pPr eaLnBrk="1" hangingPunct="1">
              <a:buFontTx/>
              <a:buNone/>
            </a:pPr>
            <a:r>
              <a:rPr lang="en-US" altLang="en-US" sz="3200" dirty="0">
                <a:cs typeface="Arial" panose="020B0604020202020204" pitchFamily="34" charset="0"/>
              </a:rPr>
              <a:t>	 v = frequency (Hz) </a:t>
            </a:r>
          </a:p>
          <a:p>
            <a:pPr eaLnBrk="1" hangingPunct="1"/>
            <a:r>
              <a:rPr lang="en-US" altLang="en-US" sz="3200" dirty="0">
                <a:cs typeface="Arial" panose="020B0604020202020204" pitchFamily="34" charset="0"/>
              </a:rPr>
              <a:t>E = </a:t>
            </a:r>
            <a:r>
              <a:rPr lang="en-US" altLang="en-US" sz="3200" dirty="0" err="1">
                <a:cs typeface="Arial" panose="020B0604020202020204" pitchFamily="34" charset="0"/>
              </a:rPr>
              <a:t>hc</a:t>
            </a:r>
            <a:r>
              <a:rPr lang="en-US" altLang="en-US" sz="3200" dirty="0">
                <a:cs typeface="Arial" panose="020B0604020202020204" pitchFamily="34" charset="0"/>
              </a:rPr>
              <a:t>/ </a:t>
            </a:r>
            <a:r>
              <a:rPr lang="el-GR" altLang="en-US" sz="3200" dirty="0">
                <a:cs typeface="Arial" panose="020B0604020202020204" pitchFamily="34" charset="0"/>
              </a:rPr>
              <a:t>λ</a:t>
            </a:r>
            <a:r>
              <a:rPr lang="en-US" altLang="en-US" sz="3200" dirty="0">
                <a:cs typeface="Arial" panose="020B0604020202020204" pitchFamily="34" charset="0"/>
              </a:rPr>
              <a:t> = </a:t>
            </a:r>
            <a:r>
              <a:rPr lang="en-US" altLang="en-US" sz="3200" dirty="0" err="1">
                <a:cs typeface="Arial" panose="020B0604020202020204" pitchFamily="34" charset="0"/>
              </a:rPr>
              <a:t>hcv</a:t>
            </a:r>
            <a:r>
              <a:rPr lang="en-US" altLang="en-US" sz="3200" dirty="0">
                <a:cs typeface="Arial" panose="020B0604020202020204" pitchFamily="34" charset="0"/>
              </a:rPr>
              <a:t>`                        h = Planck’s constant (6.626 x 10</a:t>
            </a:r>
            <a:r>
              <a:rPr lang="en-US" altLang="en-US" sz="3200" baseline="30000" dirty="0">
                <a:cs typeface="Arial" panose="020B0604020202020204" pitchFamily="34" charset="0"/>
              </a:rPr>
              <a:t>-34</a:t>
            </a:r>
            <a:r>
              <a:rPr lang="en-US" altLang="en-US" sz="3200" dirty="0">
                <a:cs typeface="Arial" panose="020B0604020202020204" pitchFamily="34" charset="0"/>
              </a:rPr>
              <a:t> J•s)         </a:t>
            </a:r>
          </a:p>
          <a:p>
            <a:pPr eaLnBrk="1" hangingPunct="1">
              <a:buFontTx/>
              <a:buNone/>
            </a:pPr>
            <a:r>
              <a:rPr lang="en-US" altLang="en-US" sz="3200" dirty="0">
                <a:cs typeface="Arial" panose="020B0604020202020204" pitchFamily="34" charset="0"/>
              </a:rPr>
              <a:t>	v` = wavenumber (m</a:t>
            </a:r>
            <a:r>
              <a:rPr lang="en-US" altLang="en-US" sz="3200" baseline="30000" dirty="0">
                <a:cs typeface="Arial" panose="020B0604020202020204" pitchFamily="34" charset="0"/>
              </a:rPr>
              <a:t>-1</a:t>
            </a:r>
            <a:r>
              <a:rPr lang="en-US" altLang="en-US" sz="3200" dirty="0">
                <a:cs typeface="Arial" panose="020B0604020202020204" pitchFamily="34" charset="0"/>
              </a:rPr>
              <a:t>)</a:t>
            </a:r>
          </a:p>
          <a:p>
            <a:pPr eaLnBrk="1" hangingPunct="1"/>
            <a:endParaRPr lang="en-US" altLang="en-US" dirty="0">
              <a:cs typeface="Arial" panose="020B0604020202020204" pitchFamily="34" charset="0"/>
            </a:endParaRPr>
          </a:p>
          <a:p>
            <a:pPr eaLnBrk="1" hangingPunct="1"/>
            <a:endParaRPr lang="en-US" altLang="en-US" dirty="0">
              <a:cs typeface="Arial" panose="020B0604020202020204" pitchFamily="34" charset="0"/>
            </a:endParaRPr>
          </a:p>
          <a:p>
            <a:pPr eaLnBrk="1" hangingPunct="1"/>
            <a:endParaRPr lang="el-GR" altLang="en-US" dirty="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AF147D3-154F-4A92-9A98-F685FBA2DB60}"/>
              </a:ext>
            </a:extLst>
          </p:cNvPr>
          <p:cNvSpPr>
            <a:spLocks noGrp="1" noChangeArrowheads="1"/>
          </p:cNvSpPr>
          <p:nvPr>
            <p:ph type="title" idx="4294967295"/>
          </p:nvPr>
        </p:nvSpPr>
        <p:spPr/>
        <p:txBody>
          <a:bodyPr/>
          <a:lstStyle/>
          <a:p>
            <a:pPr eaLnBrk="1" hangingPunct="1">
              <a:defRPr/>
            </a:pPr>
            <a:r>
              <a:rPr lang="en-US" altLang="en-US">
                <a:effectLst>
                  <a:outerShdw blurRad="38100" dist="38100" dir="2700000" algn="tl">
                    <a:srgbClr val="C0C0C0"/>
                  </a:outerShdw>
                </a:effectLst>
              </a:rPr>
              <a:t>Understanding Beer’s Law</a:t>
            </a:r>
            <a:r>
              <a:rPr lang="en-US" altLang="en-US" baseline="-25000">
                <a:effectLst>
                  <a:outerShdw blurRad="38100" dist="38100" dir="2700000" algn="tl">
                    <a:srgbClr val="C0C0C0"/>
                  </a:outerShdw>
                </a:effectLst>
              </a:rPr>
              <a:t>2</a:t>
            </a:r>
            <a:endParaRPr lang="en-US" altLang="en-US">
              <a:effectLst>
                <a:outerShdw blurRad="38100" dist="38100" dir="2700000" algn="tl">
                  <a:srgbClr val="C0C0C0"/>
                </a:outerShdw>
              </a:effectLst>
            </a:endParaRPr>
          </a:p>
        </p:txBody>
      </p:sp>
      <p:sp>
        <p:nvSpPr>
          <p:cNvPr id="54275" name="Rectangle 3">
            <a:extLst>
              <a:ext uri="{FF2B5EF4-FFF2-40B4-BE49-F238E27FC236}">
                <a16:creationId xmlns:a16="http://schemas.microsoft.com/office/drawing/2014/main" id="{B2915614-B4A4-4135-A862-E3F8BB69B1AA}"/>
              </a:ext>
            </a:extLst>
          </p:cNvPr>
          <p:cNvSpPr>
            <a:spLocks noGrp="1" noChangeArrowheads="1"/>
          </p:cNvSpPr>
          <p:nvPr>
            <p:ph type="body" idx="4294967295"/>
          </p:nvPr>
        </p:nvSpPr>
        <p:spPr/>
        <p:txBody>
          <a:bodyPr/>
          <a:lstStyle/>
          <a:p>
            <a:pPr eaLnBrk="1" hangingPunct="1"/>
            <a:r>
              <a:rPr lang="en-US" altLang="en-US"/>
              <a:t>Transmittance T = P/P</a:t>
            </a:r>
            <a:r>
              <a:rPr lang="en-US" altLang="en-US" baseline="-25000"/>
              <a:t>0</a:t>
            </a: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r>
              <a:rPr lang="en-US" altLang="en-US" sz="1800"/>
              <a:t>	</a:t>
            </a:r>
          </a:p>
          <a:p>
            <a:pPr eaLnBrk="1" hangingPunct="1">
              <a:buFontTx/>
              <a:buNone/>
            </a:pPr>
            <a:r>
              <a:rPr lang="en-US" altLang="en-US" sz="1800"/>
              <a:t>Schematic of Single-Beam Spectrophotometer, P</a:t>
            </a:r>
            <a:r>
              <a:rPr lang="en-US" altLang="en-US" sz="1800" baseline="-25000"/>
              <a:t>0 </a:t>
            </a:r>
            <a:r>
              <a:rPr lang="en-US" altLang="en-US" sz="1800"/>
              <a:t>is the irradiance entering sample, P is the irradiance leaving sample, and b is pathlength</a:t>
            </a:r>
            <a:r>
              <a:rPr lang="en-US" altLang="en-US" sz="1800" baseline="-25000"/>
              <a:t>2</a:t>
            </a:r>
          </a:p>
          <a:p>
            <a:pPr eaLnBrk="1" hangingPunct="1">
              <a:buFontTx/>
              <a:buNone/>
            </a:pPr>
            <a:endParaRPr lang="en-US" altLang="en-US" sz="1800" baseline="-25000"/>
          </a:p>
          <a:p>
            <a:pPr eaLnBrk="1" hangingPunct="1">
              <a:buFontTx/>
              <a:buNone/>
            </a:pPr>
            <a:r>
              <a:rPr lang="en-US" altLang="en-US"/>
              <a:t>P = irradiance (energy per unit area of light beam)</a:t>
            </a:r>
          </a:p>
        </p:txBody>
      </p:sp>
      <p:pic>
        <p:nvPicPr>
          <p:cNvPr id="54276" name="Picture 4" descr="v 2">
            <a:extLst>
              <a:ext uri="{FF2B5EF4-FFF2-40B4-BE49-F238E27FC236}">
                <a16:creationId xmlns:a16="http://schemas.microsoft.com/office/drawing/2014/main" id="{304F12E8-333C-4CD4-939B-67A4E6A39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0" r="990" b="3825"/>
          <a:stretch>
            <a:fillRect/>
          </a:stretch>
        </p:blipFill>
        <p:spPr bwMode="auto">
          <a:xfrm>
            <a:off x="2286000" y="2133600"/>
            <a:ext cx="754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43853C-6ADA-49E0-835D-A1148D1CA878}"/>
              </a:ext>
            </a:extLst>
          </p:cNvPr>
          <p:cNvSpPr>
            <a:spLocks noGrp="1" noChangeArrowheads="1"/>
          </p:cNvSpPr>
          <p:nvPr>
            <p:ph type="title" idx="4294967295"/>
          </p:nvPr>
        </p:nvSpPr>
        <p:spPr/>
        <p:txBody>
          <a:bodyPr/>
          <a:lstStyle/>
          <a:p>
            <a:pPr eaLnBrk="1" hangingPunct="1">
              <a:defRPr/>
            </a:pPr>
            <a:r>
              <a:rPr lang="en-US" altLang="en-US">
                <a:effectLst>
                  <a:outerShdw blurRad="38100" dist="38100" dir="2700000" algn="tl">
                    <a:srgbClr val="C0C0C0"/>
                  </a:outerShdw>
                </a:effectLst>
              </a:rPr>
              <a:t>Understanding Beer’s Law</a:t>
            </a:r>
            <a:r>
              <a:rPr lang="en-US" altLang="en-US" baseline="-25000">
                <a:effectLst>
                  <a:outerShdw blurRad="38100" dist="38100" dir="2700000" algn="tl">
                    <a:srgbClr val="C0C0C0"/>
                  </a:outerShdw>
                </a:effectLst>
              </a:rPr>
              <a:t>3</a:t>
            </a:r>
            <a:endParaRPr lang="en-US" altLang="en-US">
              <a:effectLst>
                <a:outerShdw blurRad="38100" dist="38100" dir="2700000" algn="tl">
                  <a:srgbClr val="C0C0C0"/>
                </a:outerShdw>
              </a:effectLst>
            </a:endParaRPr>
          </a:p>
        </p:txBody>
      </p:sp>
      <p:sp>
        <p:nvSpPr>
          <p:cNvPr id="55299" name="Rectangle 3">
            <a:extLst>
              <a:ext uri="{FF2B5EF4-FFF2-40B4-BE49-F238E27FC236}">
                <a16:creationId xmlns:a16="http://schemas.microsoft.com/office/drawing/2014/main" id="{1706FA44-FBF4-488E-94BB-9DC897870DD0}"/>
              </a:ext>
            </a:extLst>
          </p:cNvPr>
          <p:cNvSpPr>
            <a:spLocks noGrp="1" noChangeArrowheads="1"/>
          </p:cNvSpPr>
          <p:nvPr>
            <p:ph type="body" idx="4294967295"/>
          </p:nvPr>
        </p:nvSpPr>
        <p:spPr/>
        <p:txBody>
          <a:bodyPr/>
          <a:lstStyle/>
          <a:p>
            <a:pPr eaLnBrk="1" hangingPunct="1"/>
            <a:r>
              <a:rPr lang="en-US" altLang="en-US"/>
              <a:t>Absorbance	 A = log (P/P</a:t>
            </a:r>
            <a:r>
              <a:rPr lang="en-US" altLang="en-US" baseline="-25000"/>
              <a:t>0</a:t>
            </a:r>
            <a:r>
              <a:rPr lang="en-US" altLang="en-US"/>
              <a:t>) = -log (T)</a:t>
            </a:r>
          </a:p>
          <a:p>
            <a:pPr eaLnBrk="1" hangingPunct="1"/>
            <a:endParaRPr lang="en-US" altLang="en-US"/>
          </a:p>
          <a:p>
            <a:pPr eaLnBrk="1" hangingPunct="1"/>
            <a:r>
              <a:rPr lang="en-US" altLang="en-US"/>
              <a:t>Beer’s Law    A = </a:t>
            </a:r>
            <a:r>
              <a:rPr lang="el-GR" altLang="en-US">
                <a:cs typeface="Arial" panose="020B0604020202020204" pitchFamily="34" charset="0"/>
              </a:rPr>
              <a:t>ε</a:t>
            </a:r>
            <a:r>
              <a:rPr lang="en-US" altLang="en-US">
                <a:cs typeface="Arial" panose="020B0604020202020204" pitchFamily="34" charset="0"/>
              </a:rPr>
              <a:t>bc</a:t>
            </a:r>
          </a:p>
          <a:p>
            <a:pPr eaLnBrk="1" hangingPunct="1">
              <a:buFontTx/>
              <a:buNone/>
            </a:pPr>
            <a:r>
              <a:rPr lang="en-US" altLang="en-US">
                <a:cs typeface="Arial" panose="020B0604020202020204" pitchFamily="34" charset="0"/>
              </a:rPr>
              <a:t>	 </a:t>
            </a:r>
            <a:r>
              <a:rPr lang="el-GR" altLang="en-US">
                <a:cs typeface="Arial" panose="020B0604020202020204" pitchFamily="34" charset="0"/>
              </a:rPr>
              <a:t>ε</a:t>
            </a:r>
            <a:r>
              <a:rPr lang="en-US" altLang="en-US">
                <a:cs typeface="Arial" panose="020B0604020202020204" pitchFamily="34" charset="0"/>
              </a:rPr>
              <a:t> = molar absorptivity (M</a:t>
            </a:r>
            <a:r>
              <a:rPr lang="en-US" altLang="en-US" baseline="30000">
                <a:cs typeface="Arial" panose="020B0604020202020204" pitchFamily="34" charset="0"/>
              </a:rPr>
              <a:t>-1</a:t>
            </a:r>
            <a:r>
              <a:rPr lang="en-US" altLang="en-US">
                <a:cs typeface="Arial" panose="020B0604020202020204" pitchFamily="34" charset="0"/>
              </a:rPr>
              <a:t> cm</a:t>
            </a:r>
            <a:r>
              <a:rPr lang="en-US" altLang="en-US" baseline="30000">
                <a:cs typeface="Arial" panose="020B0604020202020204" pitchFamily="34" charset="0"/>
              </a:rPr>
              <a:t>-1</a:t>
            </a:r>
            <a:r>
              <a:rPr lang="en-US" altLang="en-US">
                <a:cs typeface="Arial" panose="020B0604020202020204" pitchFamily="34" charset="0"/>
              </a:rPr>
              <a:t>)</a:t>
            </a:r>
          </a:p>
          <a:p>
            <a:pPr eaLnBrk="1" hangingPunct="1">
              <a:buFontTx/>
              <a:buNone/>
            </a:pPr>
            <a:r>
              <a:rPr lang="en-US" altLang="en-US">
                <a:cs typeface="Arial" panose="020B0604020202020204" pitchFamily="34" charset="0"/>
              </a:rPr>
              <a:t>	 b = pathlength (cm)</a:t>
            </a:r>
          </a:p>
          <a:p>
            <a:pPr eaLnBrk="1" hangingPunct="1">
              <a:buFontTx/>
              <a:buNone/>
            </a:pPr>
            <a:r>
              <a:rPr lang="en-US" altLang="en-US">
                <a:cs typeface="Arial" panose="020B0604020202020204" pitchFamily="34" charset="0"/>
              </a:rPr>
              <a:t>	 c = concentration (M)</a:t>
            </a:r>
            <a:endParaRPr lang="el-GR" altLang="en-US">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99F222A5-A54C-4A80-9128-3746D2CCD6CD}"/>
              </a:ext>
            </a:extLst>
          </p:cNvPr>
          <p:cNvSpPr>
            <a:spLocks noGrp="1" noChangeArrowheads="1"/>
          </p:cNvSpPr>
          <p:nvPr>
            <p:ph type="title" idx="4294967295"/>
          </p:nvPr>
        </p:nvSpPr>
        <p:spPr>
          <a:xfrm>
            <a:off x="1981200" y="2362200"/>
            <a:ext cx="8229600" cy="1905000"/>
          </a:xfrm>
        </p:spPr>
        <p:txBody>
          <a:bodyPr/>
          <a:lstStyle/>
          <a:p>
            <a:pPr eaLnBrk="1" hangingPunct="1">
              <a:defRPr/>
            </a:pPr>
            <a:r>
              <a:rPr lang="en-US" kern="0">
                <a:effectLst>
                  <a:outerShdw blurRad="38100" dist="38100" dir="2700000" algn="tl">
                    <a:srgbClr val="000000"/>
                  </a:outerShdw>
                </a:effectLst>
              </a:rPr>
              <a:t>LIGHT ABSORPTION SPECTRUM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93B03C3-4AF6-4702-A83A-A1E636D651FD}"/>
              </a:ext>
            </a:extLst>
          </p:cNvPr>
          <p:cNvSpPr>
            <a:spLocks noGrp="1" noChangeArrowheads="1"/>
          </p:cNvSpPr>
          <p:nvPr>
            <p:ph type="title" idx="4294967295"/>
          </p:nvPr>
        </p:nvSpPr>
        <p:spPr/>
        <p:txBody>
          <a:bodyPr/>
          <a:lstStyle/>
          <a:p>
            <a:pPr eaLnBrk="1" hangingPunct="1">
              <a:defRPr/>
            </a:pPr>
            <a:r>
              <a:rPr lang="en-US" kern="0">
                <a:effectLst>
                  <a:outerShdw blurRad="38100" dist="38100" dir="2700000" algn="tl">
                    <a:srgbClr val="000000"/>
                  </a:outerShdw>
                </a:effectLst>
              </a:rPr>
              <a:t>Absorption Spectrum of Light</a:t>
            </a:r>
            <a:r>
              <a:rPr lang="en-US" kern="0" baseline="-25000">
                <a:effectLst>
                  <a:outerShdw blurRad="38100" dist="38100" dir="2700000" algn="tl">
                    <a:srgbClr val="000000"/>
                  </a:outerShdw>
                </a:effectLst>
              </a:rPr>
              <a:t>4</a:t>
            </a:r>
            <a:endParaRPr lang="en-US" kern="0">
              <a:effectLst>
                <a:outerShdw blurRad="38100" dist="38100" dir="2700000" algn="tl">
                  <a:srgbClr val="000000"/>
                </a:outerShdw>
              </a:effectLst>
            </a:endParaRPr>
          </a:p>
        </p:txBody>
      </p:sp>
      <p:graphicFrame>
        <p:nvGraphicFramePr>
          <p:cNvPr id="7243" name="Group 75">
            <a:extLst>
              <a:ext uri="{FF2B5EF4-FFF2-40B4-BE49-F238E27FC236}">
                <a16:creationId xmlns:a16="http://schemas.microsoft.com/office/drawing/2014/main" id="{FAB74242-9F40-4FF3-91B5-BCCAB3FDB011}"/>
              </a:ext>
            </a:extLst>
          </p:cNvPr>
          <p:cNvGraphicFramePr>
            <a:graphicFrameLocks noGrp="1"/>
          </p:cNvGraphicFramePr>
          <p:nvPr>
            <p:ph idx="4294967295"/>
          </p:nvPr>
        </p:nvGraphicFramePr>
        <p:xfrm>
          <a:off x="1981200" y="1371600"/>
          <a:ext cx="8229600" cy="52119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4962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Wavelength of maximum absorption (nm)</a:t>
                      </a:r>
                      <a:r>
                        <a:rPr kumimoji="0" lang="en-US" altLang="en-US" sz="2800" b="1" i="0" u="none" strike="noStrike" cap="none" normalizeH="0" baseline="0">
                          <a:ln>
                            <a:noFill/>
                          </a:ln>
                          <a:solidFill>
                            <a:schemeClr val="tx1"/>
                          </a:solidFill>
                          <a:effectLst/>
                          <a:latin typeface="Arial" panose="020B0604020202020204" pitchFamily="34" charset="0"/>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Color Absorbed</a:t>
                      </a:r>
                      <a:r>
                        <a:rPr kumimoji="0" lang="en-US" altLang="en-US" sz="2800" b="0" i="0" u="none" strike="noStrike" cap="none" normalizeH="0" baseline="0">
                          <a:ln>
                            <a:noFill/>
                          </a:ln>
                          <a:solidFill>
                            <a:schemeClr val="tx1"/>
                          </a:solidFill>
                          <a:effectLst/>
                          <a:latin typeface="Arial" panose="020B0604020202020204" pitchFamily="34" charset="0"/>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Color Observed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380 – 420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Violet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Green-Yellow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420 - 440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Violet-Blue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Yellow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440 – 470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Blue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Orange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470 – 500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Blue-Green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Red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500 – 520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Green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Purple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520 – 550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Yellow-Green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Violet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550 – 580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Yellow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Violet-Blue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580 – 620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Orange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Blue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620 – 680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Red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Blue-Green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680 - 780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Purple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Green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a:extLst>
              <a:ext uri="{FF2B5EF4-FFF2-40B4-BE49-F238E27FC236}">
                <a16:creationId xmlns:a16="http://schemas.microsoft.com/office/drawing/2014/main" id="{A8072727-E027-4988-BEAB-CBB7E8D7FB4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29th October 2008.</a:t>
            </a:r>
          </a:p>
        </p:txBody>
      </p:sp>
      <p:sp>
        <p:nvSpPr>
          <p:cNvPr id="4099" name="Footer Placeholder 2">
            <a:extLst>
              <a:ext uri="{FF2B5EF4-FFF2-40B4-BE49-F238E27FC236}">
                <a16:creationId xmlns:a16="http://schemas.microsoft.com/office/drawing/2014/main" id="{CD4CA6F5-2B0E-41FF-BB87-1A7D590A109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4100" name="Slide Number Placeholder 3">
            <a:extLst>
              <a:ext uri="{FF2B5EF4-FFF2-40B4-BE49-F238E27FC236}">
                <a16:creationId xmlns:a16="http://schemas.microsoft.com/office/drawing/2014/main" id="{02273B46-CA43-40B8-8A15-953165986A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2C6C06-042D-423F-B28F-938AF3F48B9D}" type="slidenum">
              <a:rPr lang="en-US" altLang="en-US" sz="1400"/>
              <a:pPr>
                <a:spcBef>
                  <a:spcPct val="0"/>
                </a:spcBef>
                <a:buFontTx/>
                <a:buNone/>
              </a:pPr>
              <a:t>2</a:t>
            </a:fld>
            <a:endParaRPr lang="en-US" altLang="en-US" sz="1400"/>
          </a:p>
        </p:txBody>
      </p:sp>
      <p:pic>
        <p:nvPicPr>
          <p:cNvPr id="4101" name="Picture 2" descr="scan0002">
            <a:extLst>
              <a:ext uri="{FF2B5EF4-FFF2-40B4-BE49-F238E27FC236}">
                <a16:creationId xmlns:a16="http://schemas.microsoft.com/office/drawing/2014/main" id="{9687AC22-E63F-486F-A884-508DEA63E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34" t="9729" r="20383" b="55516"/>
          <a:stretch>
            <a:fillRect/>
          </a:stretch>
        </p:blipFill>
        <p:spPr bwMode="auto">
          <a:xfrm rot="21480000">
            <a:off x="2362200" y="4572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a:extLst>
              <a:ext uri="{FF2B5EF4-FFF2-40B4-BE49-F238E27FC236}">
                <a16:creationId xmlns:a16="http://schemas.microsoft.com/office/drawing/2014/main" id="{CC6FC3BF-3A88-4360-8ADD-75AD5FC3021B}"/>
              </a:ext>
            </a:extLst>
          </p:cNvPr>
          <p:cNvSpPr>
            <a:spLocks noChangeArrowheads="1"/>
          </p:cNvSpPr>
          <p:nvPr/>
        </p:nvSpPr>
        <p:spPr bwMode="auto">
          <a:xfrm>
            <a:off x="2057400" y="5730875"/>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en-US" sz="1800">
                <a:solidFill>
                  <a:srgbClr val="FF3300"/>
                </a:solidFill>
              </a:rPr>
              <a:t>A pictorial representation of generating the possible techniques in terms of input and out put probes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2D7D63DC-2BF6-4D57-8E3A-D3A3CF4499F0}"/>
              </a:ext>
            </a:extLst>
          </p:cNvPr>
          <p:cNvSpPr>
            <a:spLocks noGrp="1" noChangeArrowheads="1"/>
          </p:cNvSpPr>
          <p:nvPr>
            <p:ph type="title" idx="4294967295"/>
          </p:nvPr>
        </p:nvSpPr>
        <p:spPr>
          <a:xfrm>
            <a:off x="196948" y="2438400"/>
            <a:ext cx="11760590" cy="1143000"/>
          </a:xfrm>
        </p:spPr>
        <p:txBody>
          <a:bodyPr/>
          <a:lstStyle/>
          <a:p>
            <a:pPr algn="ctr" eaLnBrk="1" hangingPunct="1">
              <a:defRPr/>
            </a:pPr>
            <a:r>
              <a:rPr lang="en-US" kern="0" dirty="0">
                <a:effectLst>
                  <a:outerShdw blurRad="38100" dist="38100" dir="2700000" algn="tl">
                    <a:srgbClr val="000000"/>
                  </a:outerShdw>
                </a:effectLst>
              </a:rPr>
              <a:t>EXPERIMENTAL PROCEDURE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6A546A3-D5B9-4CF1-B122-88E7536AED5A}"/>
              </a:ext>
            </a:extLst>
          </p:cNvPr>
          <p:cNvSpPr>
            <a:spLocks noGrp="1" noChangeArrowheads="1"/>
          </p:cNvSpPr>
          <p:nvPr>
            <p:ph type="title" idx="4294967295"/>
          </p:nvPr>
        </p:nvSpPr>
        <p:spPr/>
        <p:txBody>
          <a:bodyPr/>
          <a:lstStyle/>
          <a:p>
            <a:pPr eaLnBrk="1" hangingPunct="1">
              <a:defRPr/>
            </a:pPr>
            <a:r>
              <a:rPr lang="en-US" sz="4000" kern="0">
                <a:effectLst>
                  <a:outerShdw blurRad="38100" dist="38100" dir="2700000" algn="tl">
                    <a:srgbClr val="000000"/>
                  </a:outerShdw>
                </a:effectLst>
              </a:rPr>
              <a:t>Detecting Potassium Permanganate</a:t>
            </a:r>
          </a:p>
        </p:txBody>
      </p:sp>
      <p:sp>
        <p:nvSpPr>
          <p:cNvPr id="59395" name="Rectangle 3">
            <a:extLst>
              <a:ext uri="{FF2B5EF4-FFF2-40B4-BE49-F238E27FC236}">
                <a16:creationId xmlns:a16="http://schemas.microsoft.com/office/drawing/2014/main" id="{FD929A1A-126C-4F70-A97D-6F2AA1D4E929}"/>
              </a:ext>
            </a:extLst>
          </p:cNvPr>
          <p:cNvSpPr>
            <a:spLocks noGrp="1" noChangeArrowheads="1"/>
          </p:cNvSpPr>
          <p:nvPr>
            <p:ph type="body" idx="4294967295"/>
          </p:nvPr>
        </p:nvSpPr>
        <p:spPr/>
        <p:txBody>
          <a:bodyPr/>
          <a:lstStyle/>
          <a:p>
            <a:pPr eaLnBrk="1" hangingPunct="1"/>
            <a:r>
              <a:rPr lang="en-US" altLang="en-US"/>
              <a:t>Potassium permanganate (KMn0</a:t>
            </a:r>
            <a:r>
              <a:rPr lang="en-US" altLang="en-US" baseline="-25000"/>
              <a:t>4</a:t>
            </a:r>
            <a:r>
              <a:rPr lang="en-US" altLang="en-US"/>
              <a:t>) in solution is purple / violet color meaning maximum absorption should be at 500 – 550 nm</a:t>
            </a:r>
          </a:p>
          <a:p>
            <a:pPr eaLnBrk="1" hangingPunct="1"/>
            <a:r>
              <a:rPr lang="en-US" altLang="en-US"/>
              <a:t>Prepared 5 known concentrations of KMnO</a:t>
            </a:r>
            <a:r>
              <a:rPr lang="en-US" altLang="en-US" baseline="-25000"/>
              <a:t>4</a:t>
            </a:r>
            <a:r>
              <a:rPr lang="en-US" altLang="en-US"/>
              <a:t>: 1ppm, 20ppm, 40ppm, 60ppm, 80ppm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FE7A64-0D97-4967-A79A-ADED653B6FDF}"/>
              </a:ext>
            </a:extLst>
          </p:cNvPr>
          <p:cNvSpPr>
            <a:spLocks noGrp="1" noChangeArrowheads="1"/>
          </p:cNvSpPr>
          <p:nvPr>
            <p:ph type="title" idx="4294967295"/>
          </p:nvPr>
        </p:nvSpPr>
        <p:spPr/>
        <p:txBody>
          <a:bodyPr/>
          <a:lstStyle/>
          <a:p>
            <a:pPr eaLnBrk="1" hangingPunct="1">
              <a:defRPr/>
            </a:pPr>
            <a:r>
              <a:rPr lang="en-US" sz="4000" kern="0">
                <a:effectLst>
                  <a:outerShdw blurRad="38100" dist="38100" dir="2700000" algn="tl">
                    <a:srgbClr val="C0C0C0"/>
                  </a:outerShdw>
                </a:effectLst>
              </a:rPr>
              <a:t>Detecting Potassium Permanganate</a:t>
            </a:r>
          </a:p>
        </p:txBody>
      </p:sp>
      <p:sp>
        <p:nvSpPr>
          <p:cNvPr id="60419" name="Rectangle 3">
            <a:extLst>
              <a:ext uri="{FF2B5EF4-FFF2-40B4-BE49-F238E27FC236}">
                <a16:creationId xmlns:a16="http://schemas.microsoft.com/office/drawing/2014/main" id="{A1524C92-8527-454A-858B-98738D3FCCB1}"/>
              </a:ext>
            </a:extLst>
          </p:cNvPr>
          <p:cNvSpPr>
            <a:spLocks noGrp="1" noChangeArrowheads="1"/>
          </p:cNvSpPr>
          <p:nvPr>
            <p:ph type="body" idx="4294967295"/>
          </p:nvPr>
        </p:nvSpPr>
        <p:spPr/>
        <p:txBody>
          <a:bodyPr/>
          <a:lstStyle/>
          <a:p>
            <a:pPr eaLnBrk="1" hangingPunct="1"/>
            <a:r>
              <a:rPr lang="en-US" altLang="en-US"/>
              <a:t>Calibration Standards measured first on a Perkins-Elmer Lambda 35 over entire UV-Vis region to determine max absorption </a:t>
            </a:r>
          </a:p>
          <a:p>
            <a:pPr eaLnBrk="1" hangingPunct="1"/>
            <a:r>
              <a:rPr lang="en-US" altLang="en-US"/>
              <a:t>KMnO</a:t>
            </a:r>
            <a:r>
              <a:rPr lang="en-US" altLang="en-US" baseline="-25000"/>
              <a:t>4</a:t>
            </a:r>
            <a:r>
              <a:rPr lang="en-US" altLang="en-US"/>
              <a:t> absorbed best at </a:t>
            </a:r>
            <a:r>
              <a:rPr lang="en-US" altLang="en-US">
                <a:cs typeface="Arial" panose="020B0604020202020204" pitchFamily="34" charset="0"/>
              </a:rPr>
              <a:t>≈ 520 nm</a:t>
            </a:r>
          </a:p>
          <a:p>
            <a:pPr eaLnBrk="1" hangingPunct="1"/>
            <a:r>
              <a:rPr lang="en-US" altLang="en-US"/>
              <a:t>A Bausch &amp; Lomb Spectronic 21 was used to make all measurements</a:t>
            </a:r>
          </a:p>
          <a:p>
            <a:pPr eaLnBrk="1" hangingPunct="1"/>
            <a:endParaRPr lang="en-US" altLang="en-US">
              <a:cs typeface="Arial" panose="020B0604020202020204" pitchFamily="34" charset="0"/>
            </a:endParaRPr>
          </a:p>
          <a:p>
            <a:pPr eaLnBrk="1" hangingPunct="1">
              <a:buFontTx/>
              <a:buNone/>
            </a:pP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EC4353E2-DFBD-46E2-AAF9-64000EBCB637}"/>
              </a:ext>
            </a:extLst>
          </p:cNvPr>
          <p:cNvSpPr>
            <a:spLocks noGrp="1" noChangeArrowheads="1"/>
          </p:cNvSpPr>
          <p:nvPr>
            <p:ph type="title" idx="4294967295"/>
          </p:nvPr>
        </p:nvSpPr>
        <p:spPr>
          <a:xfrm>
            <a:off x="1981200" y="2438400"/>
            <a:ext cx="8229600" cy="1143000"/>
          </a:xfrm>
        </p:spPr>
        <p:txBody>
          <a:bodyPr/>
          <a:lstStyle/>
          <a:p>
            <a:pPr algn="ctr" eaLnBrk="1" hangingPunct="1">
              <a:defRPr/>
            </a:pPr>
            <a:r>
              <a:rPr lang="en-US" kern="0" dirty="0">
                <a:effectLst>
                  <a:outerShdw blurRad="38100" dist="38100" dir="2700000" algn="tl">
                    <a:srgbClr val="000000"/>
                  </a:outerShdw>
                </a:effectLst>
              </a:rPr>
              <a:t>RESULTS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20B4F5F-6266-4597-BD29-878D95D5AD16}"/>
              </a:ext>
            </a:extLst>
          </p:cNvPr>
          <p:cNvPicPr>
            <a:picLocks noGrp="1" noChangeAspect="1" noChangeArrowheads="1"/>
          </p:cNvPicPr>
          <p:nvPr>
            <p:ph type="body" idx="4294967295"/>
          </p:nvPr>
        </p:nvPicPr>
        <p:blipFill>
          <a:blip r:embed="rId2">
            <a:lum bright="-18000" contrast="36000"/>
            <a:extLst>
              <a:ext uri="{28A0092B-C50C-407E-A947-70E740481C1C}">
                <a14:useLocalDpi xmlns:a14="http://schemas.microsoft.com/office/drawing/2010/main" val="0"/>
              </a:ext>
            </a:extLst>
          </a:blip>
          <a:srcRect/>
          <a:stretch>
            <a:fillRect/>
          </a:stretch>
        </p:blipFill>
        <p:spPr>
          <a:xfrm>
            <a:off x="1295400" y="381000"/>
            <a:ext cx="9144000" cy="5272088"/>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CD4E24AB-D26F-4CED-8DD5-5592CA386F5C}"/>
              </a:ext>
            </a:extLst>
          </p:cNvPr>
          <p:cNvSpPr>
            <a:spLocks noGrp="1" noChangeArrowheads="1"/>
          </p:cNvSpPr>
          <p:nvPr>
            <p:ph type="title" idx="4294967295"/>
          </p:nvPr>
        </p:nvSpPr>
        <p:spPr/>
        <p:txBody>
          <a:bodyPr/>
          <a:lstStyle/>
          <a:p>
            <a:pPr eaLnBrk="1" hangingPunct="1">
              <a:defRPr/>
            </a:pPr>
            <a:r>
              <a:rPr lang="en-US" sz="3600" i="1" kern="0">
                <a:effectLst>
                  <a:outerShdw blurRad="38100" dist="38100" dir="2700000" algn="tl">
                    <a:srgbClr val="000000"/>
                  </a:outerShdw>
                </a:effectLst>
              </a:rPr>
              <a:t>UV-Vis Absorbance Readings for Potassium Permanganate at 520 nm</a:t>
            </a:r>
          </a:p>
        </p:txBody>
      </p:sp>
      <p:graphicFrame>
        <p:nvGraphicFramePr>
          <p:cNvPr id="25640" name="Group 40">
            <a:extLst>
              <a:ext uri="{FF2B5EF4-FFF2-40B4-BE49-F238E27FC236}">
                <a16:creationId xmlns:a16="http://schemas.microsoft.com/office/drawing/2014/main" id="{5F0F83E1-99FE-44BF-B82F-B7DFDFE04578}"/>
              </a:ext>
            </a:extLst>
          </p:cNvPr>
          <p:cNvGraphicFramePr>
            <a:graphicFrameLocks noGrp="1"/>
          </p:cNvGraphicFramePr>
          <p:nvPr/>
        </p:nvGraphicFramePr>
        <p:xfrm>
          <a:off x="1981200" y="1600200"/>
          <a:ext cx="8229600" cy="479743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4487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Average %A (after 3 runs)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Standard Deviation (%A)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2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 ppm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20 ppm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0.256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2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40 ppm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0.520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60 ppm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0.753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12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80 ppm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1.046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2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Unknown #4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0.462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0.001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EFE1BE1-1CA6-4CAB-A396-E7906CF45761}"/>
              </a:ext>
            </a:extLst>
          </p:cNvPr>
          <p:cNvSpPr>
            <a:spLocks noGrp="1" noChangeArrowheads="1"/>
          </p:cNvSpPr>
          <p:nvPr>
            <p:ph type="title" idx="4294967295"/>
          </p:nvPr>
        </p:nvSpPr>
        <p:spPr/>
        <p:txBody>
          <a:bodyPr/>
          <a:lstStyle/>
          <a:p>
            <a:pPr eaLnBrk="1" hangingPunct="1">
              <a:defRPr/>
            </a:pPr>
            <a:r>
              <a:rPr lang="en-US" sz="3200" kern="0">
                <a:effectLst>
                  <a:outerShdw blurRad="38100" dist="38100" dir="2700000" algn="tl">
                    <a:srgbClr val="000000"/>
                  </a:outerShdw>
                </a:effectLst>
              </a:rPr>
              <a:t>Calibration Curve for KMnO</a:t>
            </a:r>
            <a:r>
              <a:rPr lang="en-US" sz="3200" kern="0" baseline="-25000">
                <a:effectLst>
                  <a:outerShdw blurRad="38100" dist="38100" dir="2700000" algn="tl">
                    <a:srgbClr val="000000"/>
                  </a:outerShdw>
                </a:effectLst>
              </a:rPr>
              <a:t>4</a:t>
            </a:r>
            <a:r>
              <a:rPr lang="en-US" sz="3200" kern="0">
                <a:effectLst>
                  <a:outerShdw blurRad="38100" dist="38100" dir="2700000" algn="tl">
                    <a:srgbClr val="000000"/>
                  </a:outerShdw>
                </a:effectLst>
              </a:rPr>
              <a:t> using UV-Vis Spectroscopy, Absorption vs. Concentration</a:t>
            </a:r>
          </a:p>
        </p:txBody>
      </p:sp>
      <p:graphicFrame>
        <p:nvGraphicFramePr>
          <p:cNvPr id="64515" name="Object 5">
            <a:extLst>
              <a:ext uri="{FF2B5EF4-FFF2-40B4-BE49-F238E27FC236}">
                <a16:creationId xmlns:a16="http://schemas.microsoft.com/office/drawing/2014/main" id="{88269B4F-B17B-4770-8E66-3A8EC4869315}"/>
              </a:ext>
            </a:extLst>
          </p:cNvPr>
          <p:cNvGraphicFramePr>
            <a:graphicFrameLocks noGrp="1" noChangeAspect="1"/>
          </p:cNvGraphicFramePr>
          <p:nvPr>
            <p:ph idx="4294967295"/>
          </p:nvPr>
        </p:nvGraphicFramePr>
        <p:xfrm>
          <a:off x="1752600" y="1371600"/>
          <a:ext cx="8686800" cy="3767138"/>
        </p:xfrm>
        <a:graphic>
          <a:graphicData uri="http://schemas.openxmlformats.org/presentationml/2006/ole">
            <mc:AlternateContent xmlns:mc="http://schemas.openxmlformats.org/markup-compatibility/2006">
              <mc:Choice xmlns:v="urn:schemas-microsoft-com:vml" Requires="v">
                <p:oleObj spid="_x0000_s2059" name="Chart" r:id="rId3" imgW="5381692" imgH="2333692" progId="Excel.Chart.8">
                  <p:embed/>
                </p:oleObj>
              </mc:Choice>
              <mc:Fallback>
                <p:oleObj name="Chart" r:id="rId3" imgW="5381692" imgH="2333692" progId="Excel.Chart.8">
                  <p:embed/>
                  <p:pic>
                    <p:nvPicPr>
                      <p:cNvPr id="64515" name="Object 5">
                        <a:extLst>
                          <a:ext uri="{FF2B5EF4-FFF2-40B4-BE49-F238E27FC236}">
                            <a16:creationId xmlns:a16="http://schemas.microsoft.com/office/drawing/2014/main" id="{88269B4F-B17B-4770-8E66-3A8EC4869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8686800"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a:extLst>
              <a:ext uri="{FF2B5EF4-FFF2-40B4-BE49-F238E27FC236}">
                <a16:creationId xmlns:a16="http://schemas.microsoft.com/office/drawing/2014/main" id="{8CEE3E98-AACB-4535-AF71-DC885F48965B}"/>
              </a:ext>
            </a:extLst>
          </p:cNvPr>
          <p:cNvSpPr>
            <a:spLocks noGrp="1" noChangeArrowheads="1"/>
          </p:cNvSpPr>
          <p:nvPr>
            <p:ph type="title" idx="4294967295"/>
          </p:nvPr>
        </p:nvSpPr>
        <p:spPr/>
        <p:txBody>
          <a:bodyPr/>
          <a:lstStyle/>
          <a:p>
            <a:pPr eaLnBrk="1" hangingPunct="1">
              <a:defRPr/>
            </a:pPr>
            <a:r>
              <a:rPr lang="en-US" sz="4000" kern="0">
                <a:effectLst>
                  <a:outerShdw blurRad="38100" dist="38100" dir="2700000" algn="tl">
                    <a:srgbClr val="000000"/>
                  </a:outerShdw>
                </a:effectLst>
              </a:rPr>
              <a:t>Determination of Unknown Concentration of KMnO</a:t>
            </a:r>
            <a:r>
              <a:rPr lang="en-US" sz="4000" kern="0" baseline="-25000">
                <a:effectLst>
                  <a:outerShdw blurRad="38100" dist="38100" dir="2700000" algn="tl">
                    <a:srgbClr val="000000"/>
                  </a:outerShdw>
                </a:effectLst>
              </a:rPr>
              <a:t>4</a:t>
            </a:r>
            <a:endParaRPr lang="en-US" sz="4000" kern="0">
              <a:effectLst>
                <a:outerShdw blurRad="38100" dist="38100" dir="2700000" algn="tl">
                  <a:srgbClr val="000000"/>
                </a:outerShdw>
              </a:effectLst>
            </a:endParaRPr>
          </a:p>
        </p:txBody>
      </p:sp>
      <p:sp>
        <p:nvSpPr>
          <p:cNvPr id="65539" name="Rectangle 7">
            <a:extLst>
              <a:ext uri="{FF2B5EF4-FFF2-40B4-BE49-F238E27FC236}">
                <a16:creationId xmlns:a16="http://schemas.microsoft.com/office/drawing/2014/main" id="{82EB1160-794D-44C9-9FFE-4E3D568A0829}"/>
              </a:ext>
            </a:extLst>
          </p:cNvPr>
          <p:cNvSpPr>
            <a:spLocks noGrp="1" noChangeArrowheads="1"/>
          </p:cNvSpPr>
          <p:nvPr>
            <p:ph type="body" idx="4294967295"/>
          </p:nvPr>
        </p:nvSpPr>
        <p:spPr/>
        <p:txBody>
          <a:bodyPr/>
          <a:lstStyle/>
          <a:p>
            <a:pPr eaLnBrk="1" hangingPunct="1"/>
            <a:r>
              <a:rPr lang="en-US" altLang="en-US">
                <a:cs typeface="Arial" panose="020B0604020202020204" pitchFamily="34" charset="0"/>
              </a:rPr>
              <a:t>Used cuvette of 1cm length</a:t>
            </a:r>
            <a:endParaRPr lang="el-GR" altLang="en-US">
              <a:cs typeface="Arial" panose="020B0604020202020204" pitchFamily="34" charset="0"/>
            </a:endParaRPr>
          </a:p>
          <a:p>
            <a:pPr eaLnBrk="1" hangingPunct="1"/>
            <a:r>
              <a:rPr lang="el-GR" altLang="en-US">
                <a:cs typeface="Arial" panose="020B0604020202020204" pitchFamily="34" charset="0"/>
              </a:rPr>
              <a:t>ε</a:t>
            </a:r>
            <a:r>
              <a:rPr lang="en-US" altLang="en-US">
                <a:cs typeface="Arial" panose="020B0604020202020204" pitchFamily="34" charset="0"/>
              </a:rPr>
              <a:t> = slope of line = 0.029 ppm</a:t>
            </a:r>
            <a:r>
              <a:rPr lang="en-US" altLang="en-US" baseline="30000">
                <a:cs typeface="Arial" panose="020B0604020202020204" pitchFamily="34" charset="0"/>
              </a:rPr>
              <a:t>-1</a:t>
            </a:r>
            <a:r>
              <a:rPr lang="en-US" altLang="en-US">
                <a:cs typeface="Arial" panose="020B0604020202020204" pitchFamily="34" charset="0"/>
              </a:rPr>
              <a:t> cm</a:t>
            </a:r>
            <a:r>
              <a:rPr lang="en-US" altLang="en-US" baseline="30000">
                <a:cs typeface="Arial" panose="020B0604020202020204" pitchFamily="34" charset="0"/>
              </a:rPr>
              <a:t>-1</a:t>
            </a:r>
            <a:endParaRPr lang="en-US" altLang="en-US"/>
          </a:p>
          <a:p>
            <a:pPr eaLnBrk="1" hangingPunct="1"/>
            <a:r>
              <a:rPr lang="en-US" altLang="en-US"/>
              <a:t>Unknown #4 concentration found using  </a:t>
            </a:r>
          </a:p>
          <a:p>
            <a:pPr eaLnBrk="1" hangingPunct="1">
              <a:buFontTx/>
              <a:buNone/>
            </a:pPr>
            <a:r>
              <a:rPr lang="en-US" altLang="en-US"/>
              <a:t>	c = A/0.029</a:t>
            </a:r>
          </a:p>
          <a:p>
            <a:pPr eaLnBrk="1" hangingPunct="1"/>
            <a:r>
              <a:rPr lang="en-US" altLang="en-US"/>
              <a:t>36 ppm = 0.462 %A / 0.029 ppm</a:t>
            </a:r>
            <a:r>
              <a:rPr lang="en-US" altLang="en-US" baseline="30000"/>
              <a:t>-1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69484A3-D152-4CB0-91C9-84F82866665B}"/>
              </a:ext>
            </a:extLst>
          </p:cNvPr>
          <p:cNvSpPr>
            <a:spLocks noGrp="1" noChangeArrowheads="1"/>
          </p:cNvSpPr>
          <p:nvPr>
            <p:ph type="title" idx="4294967295"/>
          </p:nvPr>
        </p:nvSpPr>
        <p:spPr/>
        <p:txBody>
          <a:bodyPr/>
          <a:lstStyle/>
          <a:p>
            <a:pPr eaLnBrk="1" hangingPunct="1">
              <a:defRPr/>
            </a:pPr>
            <a:r>
              <a:rPr lang="en-US" kern="0">
                <a:effectLst>
                  <a:outerShdw blurRad="38100" dist="38100" dir="2700000" algn="tl">
                    <a:srgbClr val="000000"/>
                  </a:outerShdw>
                </a:effectLst>
              </a:rPr>
              <a:t>Error Analysis</a:t>
            </a:r>
          </a:p>
        </p:txBody>
      </p:sp>
      <p:sp>
        <p:nvSpPr>
          <p:cNvPr id="66563" name="Rectangle 3">
            <a:extLst>
              <a:ext uri="{FF2B5EF4-FFF2-40B4-BE49-F238E27FC236}">
                <a16:creationId xmlns:a16="http://schemas.microsoft.com/office/drawing/2014/main" id="{8C6FD9A2-918C-44CE-B04E-DFC1906CD537}"/>
              </a:ext>
            </a:extLst>
          </p:cNvPr>
          <p:cNvSpPr>
            <a:spLocks noGrp="1" noChangeArrowheads="1"/>
          </p:cNvSpPr>
          <p:nvPr>
            <p:ph type="body" idx="4294967295"/>
          </p:nvPr>
        </p:nvSpPr>
        <p:spPr/>
        <p:txBody>
          <a:bodyPr/>
          <a:lstStyle/>
          <a:p>
            <a:pPr eaLnBrk="1" hangingPunct="1"/>
            <a:r>
              <a:rPr lang="en-US" altLang="en-US"/>
              <a:t>Used 10.00 </a:t>
            </a:r>
            <a:r>
              <a:rPr lang="en-US" altLang="en-US">
                <a:cs typeface="Arial" panose="020B0604020202020204" pitchFamily="34" charset="0"/>
              </a:rPr>
              <a:t>± 0.05mL volumetric pipette to make all solutions</a:t>
            </a:r>
          </a:p>
          <a:p>
            <a:pPr eaLnBrk="1" hangingPunct="1"/>
            <a:r>
              <a:rPr lang="en-US" altLang="en-US">
                <a:cs typeface="Arial" panose="020B0604020202020204" pitchFamily="34" charset="0"/>
              </a:rPr>
              <a:t>Measured density of water with:</a:t>
            </a:r>
          </a:p>
          <a:p>
            <a:pPr eaLnBrk="1" hangingPunct="1">
              <a:buFontTx/>
              <a:buNone/>
            </a:pPr>
            <a:r>
              <a:rPr lang="en-US" altLang="en-US">
                <a:cs typeface="Arial" panose="020B0604020202020204" pitchFamily="34" charset="0"/>
              </a:rPr>
              <a:t>	</a:t>
            </a:r>
            <a:r>
              <a:rPr lang="en-US" altLang="en-US">
                <a:sym typeface="Symbol" panose="05050102010706020507" pitchFamily="18" charset="2"/>
              </a:rPr>
              <a:t></a:t>
            </a:r>
            <a:r>
              <a:rPr lang="en-US" altLang="en-US"/>
              <a:t> = (999.8392 + 16.945176t – 7.9870401*10</a:t>
            </a:r>
            <a:r>
              <a:rPr lang="en-US" altLang="en-US" baseline="30000"/>
              <a:t>-3</a:t>
            </a:r>
            <a:r>
              <a:rPr lang="en-US" altLang="en-US"/>
              <a:t>t</a:t>
            </a:r>
            <a:r>
              <a:rPr lang="en-US" altLang="en-US" baseline="30000"/>
              <a:t>2</a:t>
            </a:r>
            <a:r>
              <a:rPr lang="en-US" altLang="en-US"/>
              <a:t> – 46.170461*10</a:t>
            </a:r>
            <a:r>
              <a:rPr lang="en-US" altLang="en-US" baseline="30000"/>
              <a:t>-6</a:t>
            </a:r>
            <a:r>
              <a:rPr lang="en-US" altLang="en-US"/>
              <a:t>t</a:t>
            </a:r>
            <a:r>
              <a:rPr lang="en-US" altLang="en-US" baseline="30000"/>
              <a:t>3</a:t>
            </a:r>
            <a:r>
              <a:rPr lang="en-US" altLang="en-US"/>
              <a:t> + 105.56302*10</a:t>
            </a:r>
            <a:r>
              <a:rPr lang="en-US" altLang="en-US" baseline="30000"/>
              <a:t>-9</a:t>
            </a:r>
            <a:r>
              <a:rPr lang="en-US" altLang="en-US"/>
              <a:t>t</a:t>
            </a:r>
            <a:r>
              <a:rPr lang="en-US" altLang="en-US" baseline="30000"/>
              <a:t>4</a:t>
            </a:r>
            <a:r>
              <a:rPr lang="en-US" altLang="en-US"/>
              <a:t> – 280.54253*10</a:t>
            </a:r>
            <a:r>
              <a:rPr lang="en-US" altLang="en-US" baseline="30000"/>
              <a:t>-12</a:t>
            </a:r>
            <a:r>
              <a:rPr lang="en-US" altLang="en-US"/>
              <a:t>t</a:t>
            </a:r>
            <a:r>
              <a:rPr lang="en-US" altLang="en-US" baseline="30000"/>
              <a:t>5</a:t>
            </a:r>
            <a:r>
              <a:rPr lang="en-US" altLang="en-US"/>
              <a:t>)/(1 + 16.879850*10</a:t>
            </a:r>
            <a:r>
              <a:rPr lang="en-US" altLang="en-US" baseline="30000"/>
              <a:t>-3</a:t>
            </a:r>
            <a:r>
              <a:rPr lang="en-US" altLang="en-US"/>
              <a:t>t)</a:t>
            </a:r>
            <a:r>
              <a:rPr lang="en-US" altLang="en-US" baseline="-25000"/>
              <a:t>5</a:t>
            </a:r>
          </a:p>
          <a:p>
            <a:pPr eaLnBrk="1" hangingPunct="1"/>
            <a:r>
              <a:rPr lang="en-US" altLang="en-US">
                <a:sym typeface="Symbol" panose="05050102010706020507" pitchFamily="18" charset="2"/>
              </a:rPr>
              <a:t></a:t>
            </a:r>
            <a:r>
              <a:rPr lang="en-US" altLang="en-US" baseline="-25000">
                <a:sym typeface="Symbol" panose="05050102010706020507" pitchFamily="18" charset="2"/>
              </a:rPr>
              <a:t>H2O</a:t>
            </a:r>
            <a:r>
              <a:rPr lang="en-US" altLang="en-US">
                <a:sym typeface="Symbol" panose="05050102010706020507" pitchFamily="18" charset="2"/>
              </a:rPr>
              <a:t> = 0.997883 g/mL at 21.5</a:t>
            </a:r>
            <a:r>
              <a:rPr lang="en-US" altLang="en-US">
                <a:cs typeface="Arial" panose="020B0604020202020204" pitchFamily="34" charset="0"/>
                <a:sym typeface="Symbol" panose="05050102010706020507" pitchFamily="18" charset="2"/>
              </a:rPr>
              <a:t>°C</a:t>
            </a:r>
          </a:p>
          <a:p>
            <a:pPr eaLnBrk="1" hangingPunct="1"/>
            <a:r>
              <a:rPr lang="en-US" altLang="en-US">
                <a:sym typeface="Symbol" panose="05050102010706020507" pitchFamily="18" charset="2"/>
              </a:rPr>
              <a:t>Measured accuracy of scale to be  0.0005g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763FFC6-1B1D-476D-BC38-514A67824F7F}"/>
              </a:ext>
            </a:extLst>
          </p:cNvPr>
          <p:cNvSpPr>
            <a:spLocks noGrp="1" noChangeArrowheads="1"/>
          </p:cNvSpPr>
          <p:nvPr>
            <p:ph type="title" idx="4294967295"/>
          </p:nvPr>
        </p:nvSpPr>
        <p:spPr/>
        <p:txBody>
          <a:bodyPr/>
          <a:lstStyle/>
          <a:p>
            <a:pPr eaLnBrk="1" hangingPunct="1">
              <a:defRPr/>
            </a:pPr>
            <a:r>
              <a:rPr lang="en-US" kern="0">
                <a:effectLst>
                  <a:outerShdw blurRad="38100" dist="38100" dir="2700000" algn="tl">
                    <a:srgbClr val="000000"/>
                  </a:outerShdw>
                </a:effectLst>
              </a:rPr>
              <a:t>Error in Unknown</a:t>
            </a:r>
          </a:p>
        </p:txBody>
      </p:sp>
      <p:sp>
        <p:nvSpPr>
          <p:cNvPr id="67587" name="Rectangle 3">
            <a:extLst>
              <a:ext uri="{FF2B5EF4-FFF2-40B4-BE49-F238E27FC236}">
                <a16:creationId xmlns:a16="http://schemas.microsoft.com/office/drawing/2014/main" id="{1EDA0320-230A-4765-80FB-B547462E6622}"/>
              </a:ext>
            </a:extLst>
          </p:cNvPr>
          <p:cNvSpPr>
            <a:spLocks noGrp="1" noChangeArrowheads="1"/>
          </p:cNvSpPr>
          <p:nvPr>
            <p:ph type="body" idx="4294967295"/>
          </p:nvPr>
        </p:nvSpPr>
        <p:spPr/>
        <p:txBody>
          <a:bodyPr/>
          <a:lstStyle/>
          <a:p>
            <a:pPr eaLnBrk="1" hangingPunct="1"/>
            <a:r>
              <a:rPr lang="en-US" altLang="en-US"/>
              <a:t>Errors determined graphically from calibration curve</a:t>
            </a:r>
          </a:p>
          <a:p>
            <a:pPr eaLnBrk="1" hangingPunct="1"/>
            <a:r>
              <a:rPr lang="en-US" altLang="en-US"/>
              <a:t> A = </a:t>
            </a:r>
            <a:r>
              <a:rPr lang="en-US" altLang="en-US">
                <a:cs typeface="Arial" panose="020B0604020202020204" pitchFamily="34" charset="0"/>
              </a:rPr>
              <a:t>± </a:t>
            </a:r>
            <a:r>
              <a:rPr lang="en-US" altLang="en-US"/>
              <a:t>0.01% </a:t>
            </a:r>
          </a:p>
          <a:p>
            <a:pPr eaLnBrk="1" hangingPunct="1"/>
            <a:r>
              <a:rPr lang="en-US" altLang="en-US"/>
              <a:t>Concentration = </a:t>
            </a:r>
            <a:r>
              <a:rPr lang="en-US" altLang="en-US">
                <a:cs typeface="Arial" panose="020B0604020202020204" pitchFamily="34" charset="0"/>
              </a:rPr>
              <a:t>± 1.00 ppm</a:t>
            </a:r>
          </a:p>
          <a:p>
            <a:pPr eaLnBrk="1" hangingPunct="1"/>
            <a:r>
              <a:rPr lang="en-US" altLang="en-US">
                <a:cs typeface="Arial" panose="020B0604020202020204" pitchFamily="34" charset="0"/>
              </a:rPr>
              <a:t>Final concentration of Unknown #4 was </a:t>
            </a:r>
          </a:p>
          <a:p>
            <a:pPr eaLnBrk="1" hangingPunct="1">
              <a:buFontTx/>
              <a:buNone/>
            </a:pPr>
            <a:r>
              <a:rPr lang="en-US" altLang="en-US">
                <a:cs typeface="Arial" panose="020B0604020202020204" pitchFamily="34" charset="0"/>
              </a:rPr>
              <a:t>	36 ± 1.00 ppm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a:extLst>
              <a:ext uri="{FF2B5EF4-FFF2-40B4-BE49-F238E27FC236}">
                <a16:creationId xmlns:a16="http://schemas.microsoft.com/office/drawing/2014/main" id="{FAA051ED-2B30-4732-BB4C-0518AE05E8ED}"/>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29th October 2008</a:t>
            </a:r>
          </a:p>
        </p:txBody>
      </p:sp>
      <p:sp>
        <p:nvSpPr>
          <p:cNvPr id="5123" name="Footer Placeholder 2">
            <a:extLst>
              <a:ext uri="{FF2B5EF4-FFF2-40B4-BE49-F238E27FC236}">
                <a16:creationId xmlns:a16="http://schemas.microsoft.com/office/drawing/2014/main" id="{21AB179E-9C2D-4A79-9868-2DE59874DF0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5124" name="Slide Number Placeholder 3">
            <a:extLst>
              <a:ext uri="{FF2B5EF4-FFF2-40B4-BE49-F238E27FC236}">
                <a16:creationId xmlns:a16="http://schemas.microsoft.com/office/drawing/2014/main" id="{726E56B0-FE6C-4A67-85C4-34184C58070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E66BEF-A7AC-46A6-8092-E04F923EE92D}" type="slidenum">
              <a:rPr lang="en-US" altLang="en-US" sz="1400"/>
              <a:pPr>
                <a:spcBef>
                  <a:spcPct val="0"/>
                </a:spcBef>
                <a:buFontTx/>
                <a:buNone/>
              </a:pPr>
              <a:t>3</a:t>
            </a:fld>
            <a:endParaRPr lang="en-US" altLang="en-US" sz="1400"/>
          </a:p>
        </p:txBody>
      </p:sp>
      <p:pic>
        <p:nvPicPr>
          <p:cNvPr id="5125" name="Picture 2" descr="scan0002">
            <a:extLst>
              <a:ext uri="{FF2B5EF4-FFF2-40B4-BE49-F238E27FC236}">
                <a16:creationId xmlns:a16="http://schemas.microsoft.com/office/drawing/2014/main" id="{A4308201-90E9-4625-A2E1-F5811B33B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21" t="61145" r="7895" b="6868"/>
          <a:stretch>
            <a:fillRect/>
          </a:stretch>
        </p:blipFill>
        <p:spPr bwMode="auto">
          <a:xfrm rot="21540000">
            <a:off x="1824038" y="531814"/>
            <a:ext cx="853281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3">
            <a:extLst>
              <a:ext uri="{FF2B5EF4-FFF2-40B4-BE49-F238E27FC236}">
                <a16:creationId xmlns:a16="http://schemas.microsoft.com/office/drawing/2014/main" id="{F89B48B9-D482-451F-B2BC-EEA7BB04816D}"/>
              </a:ext>
            </a:extLst>
          </p:cNvPr>
          <p:cNvSpPr>
            <a:spLocks noChangeArrowheads="1"/>
          </p:cNvSpPr>
          <p:nvPr/>
        </p:nvSpPr>
        <p:spPr bwMode="auto">
          <a:xfrm>
            <a:off x="1752600" y="4114801"/>
            <a:ext cx="86868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3300"/>
                </a:solidFill>
              </a:rPr>
              <a:t>Representation of the techniques based on Electrons in – electron, ion, neutral and photon out  LEED:  Low Energy Electron Diffraction;  HEED: High Energy Electron diffraction; </a:t>
            </a:r>
            <a:r>
              <a:rPr lang="en-GB" altLang="en-US" sz="1800" b="1">
                <a:solidFill>
                  <a:srgbClr val="FF3300"/>
                </a:solidFill>
              </a:rPr>
              <a:t> RHHED:  </a:t>
            </a:r>
            <a:r>
              <a:rPr lang="en-GB" altLang="en-US" sz="1800">
                <a:solidFill>
                  <a:srgbClr val="FF3300"/>
                </a:solidFill>
              </a:rPr>
              <a:t>Reflected High Energy Electron Diffraction</a:t>
            </a:r>
            <a:r>
              <a:rPr lang="en-GB" altLang="en-US" sz="1800" b="1">
                <a:solidFill>
                  <a:srgbClr val="FF3300"/>
                </a:solidFill>
              </a:rPr>
              <a:t>; ILEED: </a:t>
            </a:r>
            <a:r>
              <a:rPr lang="en-GB" altLang="en-US" sz="1800">
                <a:solidFill>
                  <a:srgbClr val="FF3300"/>
                </a:solidFill>
              </a:rPr>
              <a:t>Ineleastic Low Energy Electron Diffraction</a:t>
            </a:r>
            <a:r>
              <a:rPr lang="en-GB" altLang="en-US" sz="1800" b="1">
                <a:solidFill>
                  <a:srgbClr val="FF3300"/>
                </a:solidFill>
              </a:rPr>
              <a:t>; AES: </a:t>
            </a:r>
            <a:r>
              <a:rPr lang="en-GB" altLang="en-US" sz="1800">
                <a:solidFill>
                  <a:srgbClr val="FF3300"/>
                </a:solidFill>
              </a:rPr>
              <a:t>Auger Electron Spectroscopy</a:t>
            </a:r>
            <a:r>
              <a:rPr lang="en-GB" altLang="en-US" sz="1800" b="1">
                <a:solidFill>
                  <a:srgbClr val="FF3300"/>
                </a:solidFill>
              </a:rPr>
              <a:t>; EELS: </a:t>
            </a:r>
            <a:r>
              <a:rPr lang="en-GB" altLang="en-US" sz="1800">
                <a:solidFill>
                  <a:srgbClr val="FF3300"/>
                </a:solidFill>
              </a:rPr>
              <a:t>Electron</a:t>
            </a:r>
            <a:r>
              <a:rPr lang="en-GB" altLang="en-US" sz="1800" b="1">
                <a:solidFill>
                  <a:srgbClr val="FF3300"/>
                </a:solidFill>
              </a:rPr>
              <a:t> </a:t>
            </a:r>
            <a:r>
              <a:rPr lang="en-GB" altLang="en-US" sz="1800">
                <a:solidFill>
                  <a:srgbClr val="FF3300"/>
                </a:solidFill>
              </a:rPr>
              <a:t>Energy Loss Spectroscopy</a:t>
            </a:r>
            <a:r>
              <a:rPr lang="en-GB" altLang="en-US" sz="1800" b="1">
                <a:solidFill>
                  <a:srgbClr val="FF3300"/>
                </a:solidFill>
              </a:rPr>
              <a:t>; EIID: </a:t>
            </a:r>
            <a:r>
              <a:rPr lang="en-GB" altLang="en-US" sz="1800">
                <a:solidFill>
                  <a:srgbClr val="FF3300"/>
                </a:solidFill>
              </a:rPr>
              <a:t>Electron Induced Ion Desorption</a:t>
            </a:r>
            <a:r>
              <a:rPr lang="en-GB" altLang="en-US" sz="1800" b="1">
                <a:solidFill>
                  <a:srgbClr val="FF3300"/>
                </a:solidFill>
              </a:rPr>
              <a:t>;  SEPSMS: </a:t>
            </a:r>
            <a:r>
              <a:rPr lang="en-GB" altLang="en-US" sz="1800">
                <a:solidFill>
                  <a:srgbClr val="FF3300"/>
                </a:solidFill>
              </a:rPr>
              <a:t>Electron Probe Surface Mass Spectrometry</a:t>
            </a:r>
            <a:r>
              <a:rPr lang="en-GB" altLang="en-US" sz="1800" b="1">
                <a:solidFill>
                  <a:srgbClr val="FF3300"/>
                </a:solidFill>
              </a:rPr>
              <a:t>; EID: </a:t>
            </a:r>
            <a:r>
              <a:rPr lang="en-GB" altLang="en-US" sz="1800">
                <a:solidFill>
                  <a:srgbClr val="FF3300"/>
                </a:solidFill>
              </a:rPr>
              <a:t>Electron Induced Desorption</a:t>
            </a:r>
            <a:r>
              <a:rPr lang="en-GB" altLang="en-US" sz="1800" b="1">
                <a:solidFill>
                  <a:srgbClr val="FF3300"/>
                </a:solidFill>
              </a:rPr>
              <a:t>; SDMM: </a:t>
            </a:r>
            <a:r>
              <a:rPr lang="en-GB" altLang="en-US" sz="1800">
                <a:solidFill>
                  <a:srgbClr val="FF3300"/>
                </a:solidFill>
              </a:rPr>
              <a:t>Surface Desorption Molecular Microscope;</a:t>
            </a:r>
            <a:r>
              <a:rPr lang="en-GB" altLang="en-US" sz="1800" b="1">
                <a:solidFill>
                  <a:srgbClr val="FF3300"/>
                </a:solidFill>
              </a:rPr>
              <a:t> CIS: </a:t>
            </a:r>
            <a:r>
              <a:rPr lang="en-GB" altLang="en-US" sz="1800">
                <a:solidFill>
                  <a:srgbClr val="FF3300"/>
                </a:solidFill>
              </a:rPr>
              <a:t>Characteristic Isochromat Spectroscopy</a:t>
            </a:r>
            <a:r>
              <a:rPr lang="en-GB" altLang="en-US" sz="1800" b="1">
                <a:solidFill>
                  <a:srgbClr val="FF3300"/>
                </a:solidFill>
              </a:rPr>
              <a:t>; APS: </a:t>
            </a:r>
            <a:r>
              <a:rPr lang="en-GB" altLang="en-US" sz="1800">
                <a:solidFill>
                  <a:srgbClr val="FF3300"/>
                </a:solidFill>
              </a:rPr>
              <a:t>Appearance Potential Spectroscopy.</a:t>
            </a:r>
            <a:r>
              <a:rPr lang="en-GB" altLang="en-US" sz="1800"/>
              <a:t>  </a:t>
            </a:r>
            <a:endParaRPr lang="en-US" altLang="en-US" sz="1800"/>
          </a:p>
          <a:p>
            <a:pPr>
              <a:spcBef>
                <a:spcPct val="0"/>
              </a:spcBef>
              <a:buFontTx/>
              <a:buNone/>
            </a:pPr>
            <a:endParaRPr lang="en-US"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9E02B0A0-D8C9-4A40-B202-F2DC12D156B4}"/>
              </a:ext>
            </a:extLst>
          </p:cNvPr>
          <p:cNvSpPr>
            <a:spLocks noGrp="1" noChangeArrowheads="1"/>
          </p:cNvSpPr>
          <p:nvPr>
            <p:ph type="title" idx="4294967295"/>
          </p:nvPr>
        </p:nvSpPr>
        <p:spPr>
          <a:xfrm>
            <a:off x="604911" y="2286000"/>
            <a:ext cx="11155680" cy="1143000"/>
          </a:xfrm>
        </p:spPr>
        <p:txBody>
          <a:bodyPr/>
          <a:lstStyle/>
          <a:p>
            <a:pPr algn="ctr" eaLnBrk="1" hangingPunct="1">
              <a:defRPr/>
            </a:pPr>
            <a:r>
              <a:rPr lang="en-US" kern="0" dirty="0">
                <a:effectLst>
                  <a:outerShdw blurRad="38100" dist="38100" dir="2700000" algn="tl">
                    <a:srgbClr val="000000"/>
                  </a:outerShdw>
                </a:effectLst>
              </a:rPr>
              <a:t>CONCLUSION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AD64844-3E2B-407D-9C0B-EDD46452E25C}"/>
              </a:ext>
            </a:extLst>
          </p:cNvPr>
          <p:cNvSpPr>
            <a:spLocks noGrp="1" noChangeArrowheads="1"/>
          </p:cNvSpPr>
          <p:nvPr>
            <p:ph type="title" idx="4294967295"/>
          </p:nvPr>
        </p:nvSpPr>
        <p:spPr/>
        <p:txBody>
          <a:bodyPr/>
          <a:lstStyle/>
          <a:p>
            <a:pPr algn="ctr" eaLnBrk="1" hangingPunct="1">
              <a:defRPr/>
            </a:pPr>
            <a:r>
              <a:rPr lang="en-US" kern="0">
                <a:effectLst>
                  <a:outerShdw blurRad="38100" dist="38100" dir="2700000" algn="tl">
                    <a:srgbClr val="000000"/>
                  </a:outerShdw>
                </a:effectLst>
              </a:rPr>
              <a:t>Conclusion</a:t>
            </a:r>
          </a:p>
        </p:txBody>
      </p:sp>
      <p:sp>
        <p:nvSpPr>
          <p:cNvPr id="69635" name="Rectangle 3">
            <a:extLst>
              <a:ext uri="{FF2B5EF4-FFF2-40B4-BE49-F238E27FC236}">
                <a16:creationId xmlns:a16="http://schemas.microsoft.com/office/drawing/2014/main" id="{F548CAA9-E1C9-4207-8097-C6EC0F08F1A9}"/>
              </a:ext>
            </a:extLst>
          </p:cNvPr>
          <p:cNvSpPr>
            <a:spLocks noGrp="1" noChangeArrowheads="1"/>
          </p:cNvSpPr>
          <p:nvPr>
            <p:ph type="body" idx="4294967295"/>
          </p:nvPr>
        </p:nvSpPr>
        <p:spPr/>
        <p:txBody>
          <a:bodyPr/>
          <a:lstStyle/>
          <a:p>
            <a:pPr eaLnBrk="1" hangingPunct="1"/>
            <a:r>
              <a:rPr lang="en-US" altLang="en-US"/>
              <a:t>How accurate are results?</a:t>
            </a:r>
          </a:p>
          <a:p>
            <a:pPr eaLnBrk="1" hangingPunct="1">
              <a:buFontTx/>
              <a:buNone/>
            </a:pPr>
            <a:r>
              <a:rPr lang="en-US" altLang="en-US"/>
              <a:t>	Can be determined by R</a:t>
            </a:r>
            <a:r>
              <a:rPr lang="en-US" altLang="en-US" baseline="30000"/>
              <a:t>2</a:t>
            </a:r>
            <a:r>
              <a:rPr lang="en-US" altLang="en-US"/>
              <a:t> value for slope of calibration curve.</a:t>
            </a:r>
          </a:p>
          <a:p>
            <a:pPr eaLnBrk="1" hangingPunct="1">
              <a:buFontTx/>
              <a:buNone/>
            </a:pPr>
            <a:r>
              <a:rPr lang="en-US" altLang="en-US"/>
              <a:t>	For this example R</a:t>
            </a:r>
            <a:r>
              <a:rPr lang="en-US" altLang="en-US" baseline="30000"/>
              <a:t>2</a:t>
            </a:r>
            <a:r>
              <a:rPr lang="en-US" altLang="en-US"/>
              <a:t> = 0.999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E55301F-3B2E-4FD9-9A96-75A8A0B259C1}"/>
              </a:ext>
            </a:extLst>
          </p:cNvPr>
          <p:cNvSpPr>
            <a:spLocks noGrp="1" noChangeArrowheads="1"/>
          </p:cNvSpPr>
          <p:nvPr>
            <p:ph type="title" idx="4294967295"/>
          </p:nvPr>
        </p:nvSpPr>
        <p:spPr/>
        <p:txBody>
          <a:bodyPr/>
          <a:lstStyle/>
          <a:p>
            <a:pPr algn="ctr" eaLnBrk="1" hangingPunct="1">
              <a:defRPr/>
            </a:pPr>
            <a:r>
              <a:rPr lang="en-US" kern="0" dirty="0">
                <a:effectLst>
                  <a:outerShdw blurRad="38100" dist="38100" dir="2700000" algn="tl">
                    <a:srgbClr val="000000"/>
                  </a:outerShdw>
                </a:effectLst>
              </a:rPr>
              <a:t>Conclusion</a:t>
            </a:r>
          </a:p>
        </p:txBody>
      </p:sp>
      <p:sp>
        <p:nvSpPr>
          <p:cNvPr id="70659" name="Rectangle 3">
            <a:extLst>
              <a:ext uri="{FF2B5EF4-FFF2-40B4-BE49-F238E27FC236}">
                <a16:creationId xmlns:a16="http://schemas.microsoft.com/office/drawing/2014/main" id="{06FD12BE-F4EE-47A8-A8EB-A9436D16B0D1}"/>
              </a:ext>
            </a:extLst>
          </p:cNvPr>
          <p:cNvSpPr>
            <a:spLocks noGrp="1" noChangeArrowheads="1"/>
          </p:cNvSpPr>
          <p:nvPr>
            <p:ph type="body" idx="4294967295"/>
          </p:nvPr>
        </p:nvSpPr>
        <p:spPr/>
        <p:txBody>
          <a:bodyPr/>
          <a:lstStyle/>
          <a:p>
            <a:pPr eaLnBrk="1" hangingPunct="1"/>
            <a:r>
              <a:rPr lang="en-US" altLang="en-US"/>
              <a:t>Use Beer’s law to determine concentration of unknown concentration</a:t>
            </a:r>
          </a:p>
          <a:p>
            <a:pPr eaLnBrk="1" hangingPunct="1"/>
            <a:r>
              <a:rPr lang="en-US" altLang="en-US">
                <a:cs typeface="Arial" panose="020B0604020202020204" pitchFamily="34" charset="0"/>
              </a:rPr>
              <a:t>Find the molar absorptivity through the slope of calibration curve</a:t>
            </a:r>
            <a:endParaRPr lang="en-US" altLang="en-US"/>
          </a:p>
          <a:p>
            <a:pPr eaLnBrk="1" hangingPunct="1"/>
            <a:r>
              <a:rPr lang="en-US" altLang="en-US">
                <a:cs typeface="Arial" panose="020B0604020202020204" pitchFamily="34" charset="0"/>
              </a:rPr>
              <a:t>Determined </a:t>
            </a:r>
            <a:r>
              <a:rPr lang="el-GR" altLang="en-US">
                <a:cs typeface="Arial" panose="020B0604020202020204" pitchFamily="34" charset="0"/>
              </a:rPr>
              <a:t>ε</a:t>
            </a:r>
            <a:r>
              <a:rPr lang="en-US" altLang="en-US">
                <a:cs typeface="Arial" panose="020B0604020202020204" pitchFamily="34" charset="0"/>
              </a:rPr>
              <a:t> = 0.029 ppm</a:t>
            </a:r>
            <a:r>
              <a:rPr lang="en-US" altLang="en-US" baseline="30000">
                <a:cs typeface="Arial" panose="020B0604020202020204" pitchFamily="34" charset="0"/>
              </a:rPr>
              <a:t>-1</a:t>
            </a:r>
            <a:r>
              <a:rPr lang="en-US" altLang="en-US">
                <a:cs typeface="Arial" panose="020B0604020202020204" pitchFamily="34" charset="0"/>
              </a:rPr>
              <a:t> cm</a:t>
            </a:r>
            <a:r>
              <a:rPr lang="en-US" altLang="en-US" baseline="30000">
                <a:cs typeface="Arial" panose="020B0604020202020204" pitchFamily="34" charset="0"/>
              </a:rPr>
              <a:t>-1</a:t>
            </a:r>
            <a:endParaRPr lang="en-US" altLang="en-US"/>
          </a:p>
          <a:p>
            <a:pPr eaLnBrk="1" hangingPunct="1"/>
            <a:r>
              <a:rPr lang="en-US" altLang="en-US"/>
              <a:t>Determined Unknown #4 concentration to be </a:t>
            </a:r>
            <a:r>
              <a:rPr lang="en-US" altLang="en-US">
                <a:cs typeface="Arial" panose="020B0604020202020204" pitchFamily="34" charset="0"/>
              </a:rPr>
              <a:t>36 ± 1.00 ppm</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buFontTx/>
              <a:buNone/>
            </a:pPr>
            <a:endParaRPr lang="en-US" altLang="en-US">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FB1C4CC-508A-4D4C-8FE9-B9E8D20C6EB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0355" name="Rectangle 3">
            <a:extLst>
              <a:ext uri="{FF2B5EF4-FFF2-40B4-BE49-F238E27FC236}">
                <a16:creationId xmlns:a16="http://schemas.microsoft.com/office/drawing/2014/main" id="{DBCA2D01-127E-40BA-B606-3B46BF023A8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0356" name="Rectangle 4">
            <a:extLst>
              <a:ext uri="{FF2B5EF4-FFF2-40B4-BE49-F238E27FC236}">
                <a16:creationId xmlns:a16="http://schemas.microsoft.com/office/drawing/2014/main" id="{E4A846DC-C8D7-41AD-A1CA-2B96D2837700}"/>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00357" name="Rectangle 5">
            <a:extLst>
              <a:ext uri="{FF2B5EF4-FFF2-40B4-BE49-F238E27FC236}">
                <a16:creationId xmlns:a16="http://schemas.microsoft.com/office/drawing/2014/main" id="{515A88D1-C615-42A4-AB8D-5B826776CAB2}"/>
              </a:ext>
            </a:extLst>
          </p:cNvPr>
          <p:cNvSpPr>
            <a:spLocks noGrp="1" noChangeArrowheads="1"/>
          </p:cNvSpPr>
          <p:nvPr>
            <p:ph type="body" idx="1"/>
          </p:nvPr>
        </p:nvSpPr>
        <p:spPr>
          <a:xfrm>
            <a:off x="2057401" y="2209800"/>
            <a:ext cx="7934325" cy="312420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Introduction</a:t>
            </a:r>
          </a:p>
          <a:p>
            <a:pPr algn="ctr" eaLnBrk="1" hangingPunct="1"/>
            <a:endParaRPr lang="en-GB" altLang="en-US" sz="1800"/>
          </a:p>
          <a:p>
            <a:pPr algn="ctr" eaLnBrk="1" hangingPunct="1"/>
            <a:r>
              <a:rPr lang="en-GB" altLang="en-US"/>
              <a:t>Identification of organic species</a:t>
            </a:r>
          </a:p>
          <a:p>
            <a:pPr algn="ctr" eaLnBrk="1" hangingPunct="1">
              <a:buFontTx/>
              <a:buNone/>
            </a:pPr>
            <a:endParaRPr lang="en-GB" altLang="en-US" sz="1800"/>
          </a:p>
          <a:p>
            <a:pPr algn="ctr" eaLnBrk="1" hangingPunct="1"/>
            <a:r>
              <a:rPr lang="en-GB" altLang="en-US"/>
              <a:t>Quantitation of inorganic species</a:t>
            </a:r>
          </a:p>
          <a:p>
            <a:pPr algn="ctr" eaLnBrk="1" hangingPunct="1">
              <a:buFontTx/>
              <a:buNone/>
            </a:pPr>
            <a:r>
              <a:rPr lang="en-GB" altLang="en-US"/>
              <a:t>Colorimetric analysis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8023336-5E7E-48F0-B1E3-53BE3D2B8BE8}"/>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03" name="Rectangle 3">
            <a:extLst>
              <a:ext uri="{FF2B5EF4-FFF2-40B4-BE49-F238E27FC236}">
                <a16:creationId xmlns:a16="http://schemas.microsoft.com/office/drawing/2014/main" id="{600CB071-22F4-4247-860A-F869F134E36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04" name="Rectangle 4">
            <a:extLst>
              <a:ext uri="{FF2B5EF4-FFF2-40B4-BE49-F238E27FC236}">
                <a16:creationId xmlns:a16="http://schemas.microsoft.com/office/drawing/2014/main" id="{E79B5206-EA66-4472-8118-01F963FB57CD}"/>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02405" name="Rectangle 5">
            <a:extLst>
              <a:ext uri="{FF2B5EF4-FFF2-40B4-BE49-F238E27FC236}">
                <a16:creationId xmlns:a16="http://schemas.microsoft.com/office/drawing/2014/main" id="{82EA0E92-042A-4126-944D-8FEA7A269971}"/>
              </a:ext>
            </a:extLst>
          </p:cNvPr>
          <p:cNvSpPr>
            <a:spLocks noGrp="1" noChangeArrowheads="1"/>
          </p:cNvSpPr>
          <p:nvPr>
            <p:ph type="body" idx="1"/>
          </p:nvPr>
        </p:nvSpPr>
        <p:spPr>
          <a:xfrm>
            <a:off x="2128839" y="2114550"/>
            <a:ext cx="7934325" cy="398145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The origin of the analytical signal</a:t>
            </a:r>
          </a:p>
          <a:p>
            <a:pPr algn="ctr" eaLnBrk="1" hangingPunct="1">
              <a:buFontTx/>
              <a:buNone/>
            </a:pPr>
            <a:endParaRPr lang="en-GB" altLang="en-US"/>
          </a:p>
          <a:p>
            <a:pPr algn="ctr" eaLnBrk="1" hangingPunct="1"/>
            <a:r>
              <a:rPr lang="en-GB" altLang="en-US"/>
              <a:t>Excitation of an atom or molecule by ultraviolet or visible radiation.</a:t>
            </a:r>
          </a:p>
          <a:p>
            <a:pPr algn="ctr" eaLnBrk="1" hangingPunct="1">
              <a:buFontTx/>
              <a:buNone/>
            </a:pPr>
            <a:endParaRPr lang="en-GB" altLang="en-US"/>
          </a:p>
          <a:p>
            <a:pPr algn="ctr" eaLnBrk="1" hangingPunct="1"/>
            <a:r>
              <a:rPr lang="en-GB" altLang="en-US"/>
              <a:t>190 - 900nm</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30F760A-C797-470D-A998-7214F8D165C8}"/>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1" name="Rectangle 3">
            <a:extLst>
              <a:ext uri="{FF2B5EF4-FFF2-40B4-BE49-F238E27FC236}">
                <a16:creationId xmlns:a16="http://schemas.microsoft.com/office/drawing/2014/main" id="{39EFE511-A1CF-421F-A2FE-EEA71440B12A}"/>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2" name="Rectangle 4">
            <a:extLst>
              <a:ext uri="{FF2B5EF4-FFF2-40B4-BE49-F238E27FC236}">
                <a16:creationId xmlns:a16="http://schemas.microsoft.com/office/drawing/2014/main" id="{FE3451D6-E9F7-4009-BA31-C5D73A17ADD5}"/>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04453" name="Rectangle 5">
            <a:extLst>
              <a:ext uri="{FF2B5EF4-FFF2-40B4-BE49-F238E27FC236}">
                <a16:creationId xmlns:a16="http://schemas.microsoft.com/office/drawing/2014/main" id="{B96A2EE5-3F65-4F56-9EF6-930B42C978B3}"/>
              </a:ext>
            </a:extLst>
          </p:cNvPr>
          <p:cNvSpPr>
            <a:spLocks noGrp="1" noChangeArrowheads="1"/>
          </p:cNvSpPr>
          <p:nvPr>
            <p:ph type="body" idx="1"/>
          </p:nvPr>
        </p:nvSpPr>
        <p:spPr>
          <a:xfrm>
            <a:off x="2038350" y="1422400"/>
            <a:ext cx="8134350" cy="295275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eaLnBrk="1" hangingPunct="1"/>
            <a:r>
              <a:rPr lang="en-GB" altLang="en-US"/>
              <a:t>The radiation which is absorbed has an energy which exactly matches the energy difference between the ground state and the excited state.</a:t>
            </a:r>
          </a:p>
          <a:p>
            <a:pPr eaLnBrk="1" hangingPunct="1">
              <a:buFontTx/>
              <a:buNone/>
            </a:pPr>
            <a:endParaRPr lang="en-GB" altLang="en-US" sz="1800"/>
          </a:p>
          <a:p>
            <a:pPr eaLnBrk="1" hangingPunct="1"/>
            <a:r>
              <a:rPr lang="en-GB" altLang="en-US"/>
              <a:t>These absorptions correspond to electronic transitions.</a:t>
            </a:r>
          </a:p>
        </p:txBody>
      </p:sp>
      <p:pic>
        <p:nvPicPr>
          <p:cNvPr id="150534" name="Picture 6" descr="spec4">
            <a:extLst>
              <a:ext uri="{FF2B5EF4-FFF2-40B4-BE49-F238E27FC236}">
                <a16:creationId xmlns:a16="http://schemas.microsoft.com/office/drawing/2014/main" id="{D910D172-BA8E-4F3F-9D1F-DBDB47C6A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957638"/>
            <a:ext cx="439102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50534"/>
                                        </p:tgtEl>
                                        <p:attrNameLst>
                                          <p:attrName>style.visibility</p:attrName>
                                        </p:attrNameLst>
                                      </p:cBhvr>
                                      <p:to>
                                        <p:strVal val="visible"/>
                                      </p:to>
                                    </p:set>
                                    <p:anim calcmode="lin" valueType="num">
                                      <p:cBhvr>
                                        <p:cTn id="7" dur="500" fill="hold"/>
                                        <p:tgtEl>
                                          <p:spTgt spid="150534"/>
                                        </p:tgtEl>
                                        <p:attrNameLst>
                                          <p:attrName>ppt_w</p:attrName>
                                        </p:attrNameLst>
                                      </p:cBhvr>
                                      <p:tavLst>
                                        <p:tav tm="0">
                                          <p:val>
                                            <p:fltVal val="0"/>
                                          </p:val>
                                        </p:tav>
                                        <p:tav tm="100000">
                                          <p:val>
                                            <p:strVal val="#ppt_w"/>
                                          </p:val>
                                        </p:tav>
                                      </p:tavLst>
                                    </p:anim>
                                    <p:anim calcmode="lin" valueType="num">
                                      <p:cBhvr>
                                        <p:cTn id="8" dur="500" fill="hold"/>
                                        <p:tgtEl>
                                          <p:spTgt spid="150534"/>
                                        </p:tgtEl>
                                        <p:attrNameLst>
                                          <p:attrName>ppt_h</p:attrName>
                                        </p:attrNameLst>
                                      </p:cBhvr>
                                      <p:tavLst>
                                        <p:tav tm="0">
                                          <p:val>
                                            <p:fltVal val="0"/>
                                          </p:val>
                                        </p:tav>
                                        <p:tav tm="100000">
                                          <p:val>
                                            <p:strVal val="#ppt_h"/>
                                          </p:val>
                                        </p:tav>
                                      </p:tavLst>
                                    </p:anim>
                                    <p:anim calcmode="lin" valueType="num">
                                      <p:cBhvr>
                                        <p:cTn id="9" dur="500" fill="hold"/>
                                        <p:tgtEl>
                                          <p:spTgt spid="150534"/>
                                        </p:tgtEl>
                                        <p:attrNameLst>
                                          <p:attrName>ppt_x</p:attrName>
                                        </p:attrNameLst>
                                      </p:cBhvr>
                                      <p:tavLst>
                                        <p:tav tm="0">
                                          <p:val>
                                            <p:fltVal val="0.5"/>
                                          </p:val>
                                        </p:tav>
                                        <p:tav tm="100000">
                                          <p:val>
                                            <p:strVal val="#ppt_x"/>
                                          </p:val>
                                        </p:tav>
                                      </p:tavLst>
                                    </p:anim>
                                    <p:anim calcmode="lin" valueType="num">
                                      <p:cBhvr>
                                        <p:cTn id="10" dur="500" fill="hold"/>
                                        <p:tgtEl>
                                          <p:spTgt spid="1505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12C637D-81D1-4204-9E8D-4427C2EC39D0}"/>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6499" name="Rectangle 3">
            <a:extLst>
              <a:ext uri="{FF2B5EF4-FFF2-40B4-BE49-F238E27FC236}">
                <a16:creationId xmlns:a16="http://schemas.microsoft.com/office/drawing/2014/main" id="{9207B849-4B3D-43C7-BDC2-1AF4BFA33EB2}"/>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6500" name="Rectangle 4">
            <a:extLst>
              <a:ext uri="{FF2B5EF4-FFF2-40B4-BE49-F238E27FC236}">
                <a16:creationId xmlns:a16="http://schemas.microsoft.com/office/drawing/2014/main" id="{87A3A369-8102-4590-B3B7-4E27042F3372}"/>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grpSp>
        <p:nvGrpSpPr>
          <p:cNvPr id="152581" name="Group 5">
            <a:extLst>
              <a:ext uri="{FF2B5EF4-FFF2-40B4-BE49-F238E27FC236}">
                <a16:creationId xmlns:a16="http://schemas.microsoft.com/office/drawing/2014/main" id="{EC3FBB1B-F5B5-48CE-A838-10A6B2FA1CC4}"/>
              </a:ext>
            </a:extLst>
          </p:cNvPr>
          <p:cNvGrpSpPr>
            <a:grpSpLocks/>
          </p:cNvGrpSpPr>
          <p:nvPr/>
        </p:nvGrpSpPr>
        <p:grpSpPr bwMode="auto">
          <a:xfrm>
            <a:off x="1657350" y="2305051"/>
            <a:ext cx="4095750" cy="3844925"/>
            <a:chOff x="84" y="1452"/>
            <a:chExt cx="2580" cy="2422"/>
          </a:xfrm>
        </p:grpSpPr>
        <p:grpSp>
          <p:nvGrpSpPr>
            <p:cNvPr id="106512" name="Group 6">
              <a:extLst>
                <a:ext uri="{FF2B5EF4-FFF2-40B4-BE49-F238E27FC236}">
                  <a16:creationId xmlns:a16="http://schemas.microsoft.com/office/drawing/2014/main" id="{7029C443-EB3F-4546-8F8D-00A421A987CD}"/>
                </a:ext>
              </a:extLst>
            </p:cNvPr>
            <p:cNvGrpSpPr>
              <a:grpSpLocks/>
            </p:cNvGrpSpPr>
            <p:nvPr/>
          </p:nvGrpSpPr>
          <p:grpSpPr bwMode="auto">
            <a:xfrm>
              <a:off x="504" y="1452"/>
              <a:ext cx="2160" cy="2124"/>
              <a:chOff x="504" y="1452"/>
              <a:chExt cx="2160" cy="2124"/>
            </a:xfrm>
          </p:grpSpPr>
          <p:sp>
            <p:nvSpPr>
              <p:cNvPr id="106515" name="Line 7">
                <a:extLst>
                  <a:ext uri="{FF2B5EF4-FFF2-40B4-BE49-F238E27FC236}">
                    <a16:creationId xmlns:a16="http://schemas.microsoft.com/office/drawing/2014/main" id="{AD228276-73D3-485A-A06E-864F0943FCE2}"/>
                  </a:ext>
                </a:extLst>
              </p:cNvPr>
              <p:cNvSpPr>
                <a:spLocks noChangeShapeType="1"/>
              </p:cNvSpPr>
              <p:nvPr/>
            </p:nvSpPr>
            <p:spPr bwMode="auto">
              <a:xfrm>
                <a:off x="504" y="1452"/>
                <a:ext cx="0" cy="212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16" name="Line 8">
                <a:extLst>
                  <a:ext uri="{FF2B5EF4-FFF2-40B4-BE49-F238E27FC236}">
                    <a16:creationId xmlns:a16="http://schemas.microsoft.com/office/drawing/2014/main" id="{BD542B99-32D0-421C-BEF4-5725110BDC56}"/>
                  </a:ext>
                </a:extLst>
              </p:cNvPr>
              <p:cNvSpPr>
                <a:spLocks noChangeShapeType="1"/>
              </p:cNvSpPr>
              <p:nvPr/>
            </p:nvSpPr>
            <p:spPr bwMode="auto">
              <a:xfrm>
                <a:off x="504" y="3576"/>
                <a:ext cx="216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13" name="Text Box 9">
              <a:extLst>
                <a:ext uri="{FF2B5EF4-FFF2-40B4-BE49-F238E27FC236}">
                  <a16:creationId xmlns:a16="http://schemas.microsoft.com/office/drawing/2014/main" id="{23CFBE55-2748-4889-A120-23D68E245ECD}"/>
                </a:ext>
              </a:extLst>
            </p:cNvPr>
            <p:cNvSpPr txBox="1">
              <a:spLocks noChangeArrowheads="1"/>
            </p:cNvSpPr>
            <p:nvPr/>
          </p:nvSpPr>
          <p:spPr bwMode="auto">
            <a:xfrm>
              <a:off x="1190" y="3586"/>
              <a:ext cx="6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latin typeface="Times New Roman" panose="02020603050405020304" pitchFamily="18" charset="0"/>
                </a:rPr>
                <a:t> </a:t>
              </a:r>
              <a:r>
                <a:rPr lang="en-GB" altLang="en-US" sz="2400" b="1">
                  <a:solidFill>
                    <a:srgbClr val="FFFF00"/>
                  </a:solidFill>
                  <a:latin typeface="Times New Roman" panose="02020603050405020304" pitchFamily="18" charset="0"/>
                  <a:sym typeface="Symbol" panose="05050102010706020507" pitchFamily="18" charset="2"/>
                </a:rPr>
                <a:t> </a:t>
              </a:r>
              <a:r>
                <a:rPr lang="en-GB" altLang="en-US" sz="2400" b="1">
                  <a:solidFill>
                    <a:srgbClr val="FFFF00"/>
                  </a:solidFill>
                  <a:latin typeface="Times New Roman" panose="02020603050405020304" pitchFamily="18" charset="0"/>
                </a:rPr>
                <a:t>/ nm</a:t>
              </a:r>
              <a:endParaRPr lang="en-GB" altLang="en-US" sz="2400">
                <a:latin typeface="Times New Roman" panose="02020603050405020304" pitchFamily="18" charset="0"/>
              </a:endParaRPr>
            </a:p>
          </p:txBody>
        </p:sp>
        <p:sp>
          <p:nvSpPr>
            <p:cNvPr id="106514" name="Text Box 10">
              <a:extLst>
                <a:ext uri="{FF2B5EF4-FFF2-40B4-BE49-F238E27FC236}">
                  <a16:creationId xmlns:a16="http://schemas.microsoft.com/office/drawing/2014/main" id="{94E331A8-6F73-462B-B5F3-4813B4D74915}"/>
                </a:ext>
              </a:extLst>
            </p:cNvPr>
            <p:cNvSpPr txBox="1">
              <a:spLocks noChangeArrowheads="1"/>
            </p:cNvSpPr>
            <p:nvPr/>
          </p:nvSpPr>
          <p:spPr bwMode="auto">
            <a:xfrm>
              <a:off x="84" y="1706"/>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a:solidFill>
                    <a:srgbClr val="FFFF00"/>
                  </a:solidFill>
                  <a:latin typeface="Times New Roman" panose="02020603050405020304" pitchFamily="18" charset="0"/>
                </a:rPr>
                <a:t>Abs</a:t>
              </a:r>
            </a:p>
          </p:txBody>
        </p:sp>
      </p:grpSp>
      <p:sp>
        <p:nvSpPr>
          <p:cNvPr id="152587" name="Line 11">
            <a:extLst>
              <a:ext uri="{FF2B5EF4-FFF2-40B4-BE49-F238E27FC236}">
                <a16:creationId xmlns:a16="http://schemas.microsoft.com/office/drawing/2014/main" id="{8DAA0696-F55D-4086-82FE-8710C4B579F5}"/>
              </a:ext>
            </a:extLst>
          </p:cNvPr>
          <p:cNvSpPr>
            <a:spLocks noChangeShapeType="1"/>
          </p:cNvSpPr>
          <p:nvPr/>
        </p:nvSpPr>
        <p:spPr bwMode="auto">
          <a:xfrm>
            <a:off x="2743200" y="3429000"/>
            <a:ext cx="0" cy="22288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88" name="Line 12">
            <a:extLst>
              <a:ext uri="{FF2B5EF4-FFF2-40B4-BE49-F238E27FC236}">
                <a16:creationId xmlns:a16="http://schemas.microsoft.com/office/drawing/2014/main" id="{F3BE029D-3805-4343-92E9-21741DD11A52}"/>
              </a:ext>
            </a:extLst>
          </p:cNvPr>
          <p:cNvSpPr>
            <a:spLocks noChangeShapeType="1"/>
          </p:cNvSpPr>
          <p:nvPr/>
        </p:nvSpPr>
        <p:spPr bwMode="auto">
          <a:xfrm>
            <a:off x="3390900" y="2914650"/>
            <a:ext cx="0" cy="27622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89" name="Line 13">
            <a:extLst>
              <a:ext uri="{FF2B5EF4-FFF2-40B4-BE49-F238E27FC236}">
                <a16:creationId xmlns:a16="http://schemas.microsoft.com/office/drawing/2014/main" id="{B3582FEE-729B-41FF-8B8D-EB705C47FC8C}"/>
              </a:ext>
            </a:extLst>
          </p:cNvPr>
          <p:cNvSpPr>
            <a:spLocks noChangeShapeType="1"/>
          </p:cNvSpPr>
          <p:nvPr/>
        </p:nvSpPr>
        <p:spPr bwMode="auto">
          <a:xfrm>
            <a:off x="4419600" y="3429000"/>
            <a:ext cx="0" cy="2247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2590" name="Group 14">
            <a:extLst>
              <a:ext uri="{FF2B5EF4-FFF2-40B4-BE49-F238E27FC236}">
                <a16:creationId xmlns:a16="http://schemas.microsoft.com/office/drawing/2014/main" id="{9E3609B8-7720-4545-AAB1-544B01E20C3D}"/>
              </a:ext>
            </a:extLst>
          </p:cNvPr>
          <p:cNvGrpSpPr>
            <a:grpSpLocks/>
          </p:cNvGrpSpPr>
          <p:nvPr/>
        </p:nvGrpSpPr>
        <p:grpSpPr bwMode="auto">
          <a:xfrm>
            <a:off x="6096000" y="2286001"/>
            <a:ext cx="4095750" cy="3844925"/>
            <a:chOff x="84" y="1452"/>
            <a:chExt cx="2580" cy="2422"/>
          </a:xfrm>
        </p:grpSpPr>
        <p:grpSp>
          <p:nvGrpSpPr>
            <p:cNvPr id="106507" name="Group 15">
              <a:extLst>
                <a:ext uri="{FF2B5EF4-FFF2-40B4-BE49-F238E27FC236}">
                  <a16:creationId xmlns:a16="http://schemas.microsoft.com/office/drawing/2014/main" id="{221E6B68-BD97-49D0-A1B8-3CC50C89220B}"/>
                </a:ext>
              </a:extLst>
            </p:cNvPr>
            <p:cNvGrpSpPr>
              <a:grpSpLocks/>
            </p:cNvGrpSpPr>
            <p:nvPr/>
          </p:nvGrpSpPr>
          <p:grpSpPr bwMode="auto">
            <a:xfrm>
              <a:off x="504" y="1452"/>
              <a:ext cx="2160" cy="2124"/>
              <a:chOff x="504" y="1452"/>
              <a:chExt cx="2160" cy="2124"/>
            </a:xfrm>
          </p:grpSpPr>
          <p:sp>
            <p:nvSpPr>
              <p:cNvPr id="106510" name="Line 16">
                <a:extLst>
                  <a:ext uri="{FF2B5EF4-FFF2-40B4-BE49-F238E27FC236}">
                    <a16:creationId xmlns:a16="http://schemas.microsoft.com/office/drawing/2014/main" id="{F2EF234B-0E2D-476C-B207-6CEBC8D2DD5D}"/>
                  </a:ext>
                </a:extLst>
              </p:cNvPr>
              <p:cNvSpPr>
                <a:spLocks noChangeShapeType="1"/>
              </p:cNvSpPr>
              <p:nvPr/>
            </p:nvSpPr>
            <p:spPr bwMode="auto">
              <a:xfrm>
                <a:off x="504" y="1452"/>
                <a:ext cx="0" cy="212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11" name="Line 17">
                <a:extLst>
                  <a:ext uri="{FF2B5EF4-FFF2-40B4-BE49-F238E27FC236}">
                    <a16:creationId xmlns:a16="http://schemas.microsoft.com/office/drawing/2014/main" id="{51C5887E-F634-49D5-8D41-66315EFF71B0}"/>
                  </a:ext>
                </a:extLst>
              </p:cNvPr>
              <p:cNvSpPr>
                <a:spLocks noChangeShapeType="1"/>
              </p:cNvSpPr>
              <p:nvPr/>
            </p:nvSpPr>
            <p:spPr bwMode="auto">
              <a:xfrm>
                <a:off x="504" y="3576"/>
                <a:ext cx="216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08" name="Text Box 18">
              <a:extLst>
                <a:ext uri="{FF2B5EF4-FFF2-40B4-BE49-F238E27FC236}">
                  <a16:creationId xmlns:a16="http://schemas.microsoft.com/office/drawing/2014/main" id="{9393E164-25C0-40B2-AB8B-96F51D59E26D}"/>
                </a:ext>
              </a:extLst>
            </p:cNvPr>
            <p:cNvSpPr txBox="1">
              <a:spLocks noChangeArrowheads="1"/>
            </p:cNvSpPr>
            <p:nvPr/>
          </p:nvSpPr>
          <p:spPr bwMode="auto">
            <a:xfrm>
              <a:off x="1190" y="3586"/>
              <a:ext cx="6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latin typeface="Times New Roman" panose="02020603050405020304" pitchFamily="18" charset="0"/>
                </a:rPr>
                <a:t> </a:t>
              </a:r>
              <a:r>
                <a:rPr lang="en-GB" altLang="en-US" sz="2400" b="1">
                  <a:solidFill>
                    <a:srgbClr val="FFFF00"/>
                  </a:solidFill>
                  <a:latin typeface="Times New Roman" panose="02020603050405020304" pitchFamily="18" charset="0"/>
                  <a:sym typeface="Symbol" panose="05050102010706020507" pitchFamily="18" charset="2"/>
                </a:rPr>
                <a:t> </a:t>
              </a:r>
              <a:r>
                <a:rPr lang="en-GB" altLang="en-US" sz="2400" b="1">
                  <a:solidFill>
                    <a:srgbClr val="FFFF00"/>
                  </a:solidFill>
                  <a:latin typeface="Times New Roman" panose="02020603050405020304" pitchFamily="18" charset="0"/>
                </a:rPr>
                <a:t>/ nm</a:t>
              </a:r>
              <a:endParaRPr lang="en-GB" altLang="en-US" sz="2400">
                <a:latin typeface="Times New Roman" panose="02020603050405020304" pitchFamily="18" charset="0"/>
              </a:endParaRPr>
            </a:p>
          </p:txBody>
        </p:sp>
        <p:sp>
          <p:nvSpPr>
            <p:cNvPr id="106509" name="Text Box 19">
              <a:extLst>
                <a:ext uri="{FF2B5EF4-FFF2-40B4-BE49-F238E27FC236}">
                  <a16:creationId xmlns:a16="http://schemas.microsoft.com/office/drawing/2014/main" id="{6A156E3E-516E-4A74-AADA-39F3ADAB4C97}"/>
                </a:ext>
              </a:extLst>
            </p:cNvPr>
            <p:cNvSpPr txBox="1">
              <a:spLocks noChangeArrowheads="1"/>
            </p:cNvSpPr>
            <p:nvPr/>
          </p:nvSpPr>
          <p:spPr bwMode="auto">
            <a:xfrm>
              <a:off x="84" y="1706"/>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a:solidFill>
                    <a:srgbClr val="FFFF00"/>
                  </a:solidFill>
                  <a:latin typeface="Times New Roman" panose="02020603050405020304" pitchFamily="18" charset="0"/>
                </a:rPr>
                <a:t>Abs</a:t>
              </a:r>
            </a:p>
          </p:txBody>
        </p:sp>
      </p:grpSp>
      <p:sp>
        <p:nvSpPr>
          <p:cNvPr id="152596" name="Freeform 20">
            <a:extLst>
              <a:ext uri="{FF2B5EF4-FFF2-40B4-BE49-F238E27FC236}">
                <a16:creationId xmlns:a16="http://schemas.microsoft.com/office/drawing/2014/main" id="{27AF379C-20BC-44CE-A492-75D308981A14}"/>
              </a:ext>
            </a:extLst>
          </p:cNvPr>
          <p:cNvSpPr>
            <a:spLocks/>
          </p:cNvSpPr>
          <p:nvPr/>
        </p:nvSpPr>
        <p:spPr bwMode="auto">
          <a:xfrm>
            <a:off x="6819900" y="2327276"/>
            <a:ext cx="3524250" cy="2797175"/>
          </a:xfrm>
          <a:custGeom>
            <a:avLst/>
            <a:gdLst>
              <a:gd name="T0" fmla="*/ 0 w 2220"/>
              <a:gd name="T1" fmla="*/ 2147483646 h 1762"/>
              <a:gd name="T2" fmla="*/ 2147483646 w 2220"/>
              <a:gd name="T3" fmla="*/ 2147483646 h 1762"/>
              <a:gd name="T4" fmla="*/ 2147483646 w 2220"/>
              <a:gd name="T5" fmla="*/ 2147483646 h 1762"/>
              <a:gd name="T6" fmla="*/ 2147483646 w 2220"/>
              <a:gd name="T7" fmla="*/ 2147483646 h 1762"/>
              <a:gd name="T8" fmla="*/ 2147483646 w 2220"/>
              <a:gd name="T9" fmla="*/ 2147483646 h 1762"/>
              <a:gd name="T10" fmla="*/ 2147483646 w 2220"/>
              <a:gd name="T11" fmla="*/ 2147483646 h 1762"/>
              <a:gd name="T12" fmla="*/ 2147483646 w 2220"/>
              <a:gd name="T13" fmla="*/ 2147483646 h 1762"/>
              <a:gd name="T14" fmla="*/ 2147483646 w 2220"/>
              <a:gd name="T15" fmla="*/ 2147483646 h 1762"/>
              <a:gd name="T16" fmla="*/ 2147483646 w 2220"/>
              <a:gd name="T17" fmla="*/ 2147483646 h 1762"/>
              <a:gd name="T18" fmla="*/ 2147483646 w 2220"/>
              <a:gd name="T19" fmla="*/ 2147483646 h 1762"/>
              <a:gd name="T20" fmla="*/ 2147483646 w 2220"/>
              <a:gd name="T21" fmla="*/ 2147483646 h 1762"/>
              <a:gd name="T22" fmla="*/ 2147483646 w 2220"/>
              <a:gd name="T23" fmla="*/ 2147483646 h 1762"/>
              <a:gd name="T24" fmla="*/ 2147483646 w 2220"/>
              <a:gd name="T25" fmla="*/ 2147483646 h 1762"/>
              <a:gd name="T26" fmla="*/ 2147483646 w 2220"/>
              <a:gd name="T27" fmla="*/ 2147483646 h 1762"/>
              <a:gd name="T28" fmla="*/ 2147483646 w 2220"/>
              <a:gd name="T29" fmla="*/ 2147483646 h 1762"/>
              <a:gd name="T30" fmla="*/ 2147483646 w 2220"/>
              <a:gd name="T31" fmla="*/ 2147483646 h 1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20" h="1762">
                <a:moveTo>
                  <a:pt x="0" y="1762"/>
                </a:moveTo>
                <a:cubicBezTo>
                  <a:pt x="14" y="1510"/>
                  <a:pt x="52" y="500"/>
                  <a:pt x="84" y="250"/>
                </a:cubicBezTo>
                <a:cubicBezTo>
                  <a:pt x="116" y="0"/>
                  <a:pt x="142" y="128"/>
                  <a:pt x="192" y="262"/>
                </a:cubicBezTo>
                <a:cubicBezTo>
                  <a:pt x="242" y="396"/>
                  <a:pt x="326" y="848"/>
                  <a:pt x="384" y="1054"/>
                </a:cubicBezTo>
                <a:cubicBezTo>
                  <a:pt x="442" y="1260"/>
                  <a:pt x="498" y="1404"/>
                  <a:pt x="540" y="1498"/>
                </a:cubicBezTo>
                <a:cubicBezTo>
                  <a:pt x="582" y="1592"/>
                  <a:pt x="598" y="1592"/>
                  <a:pt x="636" y="1618"/>
                </a:cubicBezTo>
                <a:cubicBezTo>
                  <a:pt x="674" y="1644"/>
                  <a:pt x="726" y="1662"/>
                  <a:pt x="768" y="1654"/>
                </a:cubicBezTo>
                <a:cubicBezTo>
                  <a:pt x="810" y="1646"/>
                  <a:pt x="842" y="1618"/>
                  <a:pt x="888" y="1570"/>
                </a:cubicBezTo>
                <a:cubicBezTo>
                  <a:pt x="934" y="1522"/>
                  <a:pt x="990" y="1456"/>
                  <a:pt x="1044" y="1366"/>
                </a:cubicBezTo>
                <a:cubicBezTo>
                  <a:pt x="1098" y="1276"/>
                  <a:pt x="1158" y="1108"/>
                  <a:pt x="1212" y="1030"/>
                </a:cubicBezTo>
                <a:cubicBezTo>
                  <a:pt x="1266" y="952"/>
                  <a:pt x="1310" y="916"/>
                  <a:pt x="1368" y="898"/>
                </a:cubicBezTo>
                <a:cubicBezTo>
                  <a:pt x="1426" y="880"/>
                  <a:pt x="1510" y="894"/>
                  <a:pt x="1560" y="922"/>
                </a:cubicBezTo>
                <a:cubicBezTo>
                  <a:pt x="1610" y="950"/>
                  <a:pt x="1628" y="992"/>
                  <a:pt x="1668" y="1066"/>
                </a:cubicBezTo>
                <a:cubicBezTo>
                  <a:pt x="1708" y="1140"/>
                  <a:pt x="1736" y="1264"/>
                  <a:pt x="1800" y="1366"/>
                </a:cubicBezTo>
                <a:cubicBezTo>
                  <a:pt x="1864" y="1468"/>
                  <a:pt x="1982" y="1640"/>
                  <a:pt x="2052" y="1678"/>
                </a:cubicBezTo>
                <a:cubicBezTo>
                  <a:pt x="2122" y="1716"/>
                  <a:pt x="2171" y="1655"/>
                  <a:pt x="2220" y="1594"/>
                </a:cubicBezTo>
              </a:path>
            </a:pathLst>
          </a:custGeom>
          <a:noFill/>
          <a:ln w="1905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dissolve">
                                      <p:cBhvr>
                                        <p:cTn id="7" dur="500"/>
                                        <p:tgtEl>
                                          <p:spTgt spid="152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2587"/>
                                        </p:tgtEl>
                                        <p:attrNameLst>
                                          <p:attrName>style.visibility</p:attrName>
                                        </p:attrNameLst>
                                      </p:cBhvr>
                                      <p:to>
                                        <p:strVal val="visible"/>
                                      </p:to>
                                    </p:set>
                                    <p:animEffect transition="in" filter="dissolve">
                                      <p:cBhvr>
                                        <p:cTn id="12" dur="500"/>
                                        <p:tgtEl>
                                          <p:spTgt spid="1525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2588"/>
                                        </p:tgtEl>
                                        <p:attrNameLst>
                                          <p:attrName>style.visibility</p:attrName>
                                        </p:attrNameLst>
                                      </p:cBhvr>
                                      <p:to>
                                        <p:strVal val="visible"/>
                                      </p:to>
                                    </p:set>
                                    <p:animEffect transition="in" filter="dissolve">
                                      <p:cBhvr>
                                        <p:cTn id="17" dur="500"/>
                                        <p:tgtEl>
                                          <p:spTgt spid="152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2589"/>
                                        </p:tgtEl>
                                        <p:attrNameLst>
                                          <p:attrName>style.visibility</p:attrName>
                                        </p:attrNameLst>
                                      </p:cBhvr>
                                      <p:to>
                                        <p:strVal val="visible"/>
                                      </p:to>
                                    </p:set>
                                    <p:animEffect transition="in" filter="dissolve">
                                      <p:cBhvr>
                                        <p:cTn id="22" dur="500"/>
                                        <p:tgtEl>
                                          <p:spTgt spid="1525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2590"/>
                                        </p:tgtEl>
                                        <p:attrNameLst>
                                          <p:attrName>style.visibility</p:attrName>
                                        </p:attrNameLst>
                                      </p:cBhvr>
                                      <p:to>
                                        <p:strVal val="visible"/>
                                      </p:to>
                                    </p:set>
                                    <p:animEffect transition="in" filter="dissolve">
                                      <p:cBhvr>
                                        <p:cTn id="27" dur="500"/>
                                        <p:tgtEl>
                                          <p:spTgt spid="1525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2596"/>
                                        </p:tgtEl>
                                        <p:attrNameLst>
                                          <p:attrName>style.visibility</p:attrName>
                                        </p:attrNameLst>
                                      </p:cBhvr>
                                      <p:to>
                                        <p:strVal val="visible"/>
                                      </p:to>
                                    </p:set>
                                    <p:animEffect transition="in" filter="dissolve">
                                      <p:cBhvr>
                                        <p:cTn id="32" dur="500"/>
                                        <p:tgtEl>
                                          <p:spTgt spid="15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A0FE0FC-B902-4ED5-8C89-7FC6856D14CE}"/>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8547" name="Rectangle 3">
            <a:extLst>
              <a:ext uri="{FF2B5EF4-FFF2-40B4-BE49-F238E27FC236}">
                <a16:creationId xmlns:a16="http://schemas.microsoft.com/office/drawing/2014/main" id="{55A6F0E6-6257-410F-9AF7-7BBBD5280E5B}"/>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8548" name="Rectangle 4">
            <a:extLst>
              <a:ext uri="{FF2B5EF4-FFF2-40B4-BE49-F238E27FC236}">
                <a16:creationId xmlns:a16="http://schemas.microsoft.com/office/drawing/2014/main" id="{D6687F6A-ED1A-4F0B-89FD-D5277051B0C9}"/>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pic>
        <p:nvPicPr>
          <p:cNvPr id="154629" name="Picture 5" descr="spec5">
            <a:extLst>
              <a:ext uri="{FF2B5EF4-FFF2-40B4-BE49-F238E27FC236}">
                <a16:creationId xmlns:a16="http://schemas.microsoft.com/office/drawing/2014/main" id="{BF00ACD1-80DD-4E7A-9D24-E8BED7101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9" y="1338264"/>
            <a:ext cx="7894637"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p:cTn id="7" dur="500" fill="hold"/>
                                        <p:tgtEl>
                                          <p:spTgt spid="154629"/>
                                        </p:tgtEl>
                                        <p:attrNameLst>
                                          <p:attrName>ppt_w</p:attrName>
                                        </p:attrNameLst>
                                      </p:cBhvr>
                                      <p:tavLst>
                                        <p:tav tm="0">
                                          <p:val>
                                            <p:fltVal val="0"/>
                                          </p:val>
                                        </p:tav>
                                        <p:tav tm="100000">
                                          <p:val>
                                            <p:strVal val="#ppt_w"/>
                                          </p:val>
                                        </p:tav>
                                      </p:tavLst>
                                    </p:anim>
                                    <p:anim calcmode="lin" valueType="num">
                                      <p:cBhvr>
                                        <p:cTn id="8" dur="500" fill="hold"/>
                                        <p:tgtEl>
                                          <p:spTgt spid="154629"/>
                                        </p:tgtEl>
                                        <p:attrNameLst>
                                          <p:attrName>ppt_h</p:attrName>
                                        </p:attrNameLst>
                                      </p:cBhvr>
                                      <p:tavLst>
                                        <p:tav tm="0">
                                          <p:val>
                                            <p:fltVal val="0"/>
                                          </p:val>
                                        </p:tav>
                                        <p:tav tm="100000">
                                          <p:val>
                                            <p:strVal val="#ppt_h"/>
                                          </p:val>
                                        </p:tav>
                                      </p:tavLst>
                                    </p:anim>
                                    <p:anim calcmode="lin" valueType="num">
                                      <p:cBhvr>
                                        <p:cTn id="9" dur="500" fill="hold"/>
                                        <p:tgtEl>
                                          <p:spTgt spid="154629"/>
                                        </p:tgtEl>
                                        <p:attrNameLst>
                                          <p:attrName>ppt_x</p:attrName>
                                        </p:attrNameLst>
                                      </p:cBhvr>
                                      <p:tavLst>
                                        <p:tav tm="0">
                                          <p:val>
                                            <p:fltVal val="0.5"/>
                                          </p:val>
                                        </p:tav>
                                        <p:tav tm="100000">
                                          <p:val>
                                            <p:strVal val="#ppt_x"/>
                                          </p:val>
                                        </p:tav>
                                      </p:tavLst>
                                    </p:anim>
                                    <p:anim calcmode="lin" valueType="num">
                                      <p:cBhvr>
                                        <p:cTn id="10" dur="500" fill="hold"/>
                                        <p:tgtEl>
                                          <p:spTgt spid="1546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BA9EFC4-2EDE-46C3-A1B2-920863F3FD8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0595" name="Rectangle 3">
            <a:extLst>
              <a:ext uri="{FF2B5EF4-FFF2-40B4-BE49-F238E27FC236}">
                <a16:creationId xmlns:a16="http://schemas.microsoft.com/office/drawing/2014/main" id="{5723EB3A-158A-4065-9102-2A064764A6D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0596" name="Rectangle 4">
            <a:extLst>
              <a:ext uri="{FF2B5EF4-FFF2-40B4-BE49-F238E27FC236}">
                <a16:creationId xmlns:a16="http://schemas.microsoft.com/office/drawing/2014/main" id="{80188770-BAD7-4552-896F-3749F63B9D68}"/>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10597" name="Rectangle 5">
            <a:extLst>
              <a:ext uri="{FF2B5EF4-FFF2-40B4-BE49-F238E27FC236}">
                <a16:creationId xmlns:a16="http://schemas.microsoft.com/office/drawing/2014/main" id="{E56D0D5C-1A15-4E3C-A322-F706C36BB610}"/>
              </a:ext>
            </a:extLst>
          </p:cNvPr>
          <p:cNvSpPr>
            <a:spLocks noGrp="1" noChangeArrowheads="1"/>
          </p:cNvSpPr>
          <p:nvPr>
            <p:ph type="body" idx="1"/>
          </p:nvPr>
        </p:nvSpPr>
        <p:spPr>
          <a:xfrm>
            <a:off x="2016126" y="2390776"/>
            <a:ext cx="8158163" cy="317182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Electronic transitions involve the promotion of electrons from an occupied orbital to an unoccupied orbital.</a:t>
            </a:r>
          </a:p>
          <a:p>
            <a:pPr algn="ctr" eaLnBrk="1" hangingPunct="1">
              <a:buFontTx/>
              <a:buNone/>
            </a:pPr>
            <a:endParaRPr lang="en-GB" altLang="en-US"/>
          </a:p>
          <a:p>
            <a:pPr algn="ctr" eaLnBrk="1" hangingPunct="1"/>
            <a:r>
              <a:rPr lang="en-GB" altLang="en-US"/>
              <a:t>Energy differences of 125 - 650 kJ/mole.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DDBDA9D-0E52-4890-AD4F-35935E7ACB4B}"/>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43" name="Rectangle 3">
            <a:extLst>
              <a:ext uri="{FF2B5EF4-FFF2-40B4-BE49-F238E27FC236}">
                <a16:creationId xmlns:a16="http://schemas.microsoft.com/office/drawing/2014/main" id="{3A2D537D-B276-454E-ACF7-183DD19D358F}"/>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44" name="Rectangle 4">
            <a:extLst>
              <a:ext uri="{FF2B5EF4-FFF2-40B4-BE49-F238E27FC236}">
                <a16:creationId xmlns:a16="http://schemas.microsoft.com/office/drawing/2014/main" id="{5AC10D19-1B6B-44C8-BC96-ED49C4EF0F15}"/>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12645" name="Rectangle 5">
            <a:extLst>
              <a:ext uri="{FF2B5EF4-FFF2-40B4-BE49-F238E27FC236}">
                <a16:creationId xmlns:a16="http://schemas.microsoft.com/office/drawing/2014/main" id="{4A0ABC33-8A4D-458E-9754-210F07156F60}"/>
              </a:ext>
            </a:extLst>
          </p:cNvPr>
          <p:cNvSpPr>
            <a:spLocks noGrp="1" noChangeArrowheads="1"/>
          </p:cNvSpPr>
          <p:nvPr>
            <p:ph type="body" idx="1"/>
          </p:nvPr>
        </p:nvSpPr>
        <p:spPr>
          <a:xfrm>
            <a:off x="2128839" y="2352676"/>
            <a:ext cx="7934325" cy="290512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b="1" u="sng"/>
              <a:t>Beer-Lambert Law </a:t>
            </a:r>
          </a:p>
          <a:p>
            <a:pPr algn="ctr" eaLnBrk="1" hangingPunct="1">
              <a:buFontTx/>
              <a:buNone/>
            </a:pPr>
            <a:endParaRPr lang="en-GB" altLang="en-US"/>
          </a:p>
          <a:p>
            <a:pPr algn="ctr" eaLnBrk="1" hangingPunct="1">
              <a:buFontTx/>
              <a:buNone/>
            </a:pPr>
            <a:r>
              <a:rPr lang="en-GB" altLang="en-US" sz="5400" b="1">
                <a:solidFill>
                  <a:srgbClr val="FF3300"/>
                </a:solidFill>
              </a:rPr>
              <a:t>A = log(I</a:t>
            </a:r>
            <a:r>
              <a:rPr lang="en-GB" altLang="en-US" sz="5400" b="1" baseline="-25000">
                <a:solidFill>
                  <a:srgbClr val="FF3300"/>
                </a:solidFill>
              </a:rPr>
              <a:t>O</a:t>
            </a:r>
            <a:r>
              <a:rPr lang="en-GB" altLang="en-US" sz="5400" b="1">
                <a:solidFill>
                  <a:srgbClr val="FF3300"/>
                </a:solidFill>
              </a:rPr>
              <a:t>/I) = </a:t>
            </a:r>
            <a:r>
              <a:rPr lang="en-GB" altLang="en-US" sz="5400" b="1" i="1">
                <a:solidFill>
                  <a:srgbClr val="FF3300"/>
                </a:solidFill>
                <a:latin typeface="Symbol" panose="05050102010706020507" pitchFamily="18" charset="2"/>
              </a:rPr>
              <a:t></a:t>
            </a:r>
            <a:r>
              <a:rPr lang="en-GB" altLang="en-US" sz="5400" b="1" i="1">
                <a:solidFill>
                  <a:srgbClr val="FF3300"/>
                </a:solidFill>
              </a:rPr>
              <a:t>cl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84E89-661D-4BBF-90C6-A300EF39C797}"/>
              </a:ext>
            </a:extLst>
          </p:cNvPr>
          <p:cNvCxnSpPr/>
          <p:nvPr/>
        </p:nvCxnSpPr>
        <p:spPr>
          <a:xfrm>
            <a:off x="2447778" y="4079631"/>
            <a:ext cx="7146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A56DDA8-9FC8-45A0-8C67-13C02A3892A0}"/>
              </a:ext>
            </a:extLst>
          </p:cNvPr>
          <p:cNvCxnSpPr/>
          <p:nvPr/>
        </p:nvCxnSpPr>
        <p:spPr>
          <a:xfrm>
            <a:off x="2771335" y="1575582"/>
            <a:ext cx="3324665" cy="247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5C663E-BAF9-42A9-8817-2EADAB2C7D08}"/>
              </a:ext>
            </a:extLst>
          </p:cNvPr>
          <p:cNvSpPr/>
          <p:nvPr/>
        </p:nvSpPr>
        <p:spPr>
          <a:xfrm>
            <a:off x="2082018" y="1026942"/>
            <a:ext cx="1772530" cy="4360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Photons in</a:t>
            </a:r>
          </a:p>
        </p:txBody>
      </p:sp>
      <p:cxnSp>
        <p:nvCxnSpPr>
          <p:cNvPr id="8" name="Straight Arrow Connector 7">
            <a:extLst>
              <a:ext uri="{FF2B5EF4-FFF2-40B4-BE49-F238E27FC236}">
                <a16:creationId xmlns:a16="http://schemas.microsoft.com/office/drawing/2014/main" id="{7C1EB648-B187-4892-A02D-2185C53DE935}"/>
              </a:ext>
            </a:extLst>
          </p:cNvPr>
          <p:cNvCxnSpPr/>
          <p:nvPr/>
        </p:nvCxnSpPr>
        <p:spPr>
          <a:xfrm flipV="1">
            <a:off x="6096000" y="1244986"/>
            <a:ext cx="1444283" cy="2806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88913D-D98D-446C-BE51-FAE653C3091A}"/>
              </a:ext>
            </a:extLst>
          </p:cNvPr>
          <p:cNvSpPr/>
          <p:nvPr/>
        </p:nvSpPr>
        <p:spPr>
          <a:xfrm>
            <a:off x="7709096" y="858129"/>
            <a:ext cx="2883877" cy="815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Photons out IR absorption, Ellipsometry, laser Raman and XPS</a:t>
            </a:r>
          </a:p>
        </p:txBody>
      </p:sp>
      <p:cxnSp>
        <p:nvCxnSpPr>
          <p:cNvPr id="11" name="Straight Arrow Connector 10">
            <a:extLst>
              <a:ext uri="{FF2B5EF4-FFF2-40B4-BE49-F238E27FC236}">
                <a16:creationId xmlns:a16="http://schemas.microsoft.com/office/drawing/2014/main" id="{54A650A9-6A7A-4424-9793-7BB4539FC3D0}"/>
              </a:ext>
            </a:extLst>
          </p:cNvPr>
          <p:cNvCxnSpPr/>
          <p:nvPr/>
        </p:nvCxnSpPr>
        <p:spPr>
          <a:xfrm flipV="1">
            <a:off x="6096000" y="2363369"/>
            <a:ext cx="1655298" cy="168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FEABC24-72B3-482B-9413-165901297124}"/>
              </a:ext>
            </a:extLst>
          </p:cNvPr>
          <p:cNvSpPr/>
          <p:nvPr/>
        </p:nvSpPr>
        <p:spPr>
          <a:xfrm>
            <a:off x="7877907" y="1937842"/>
            <a:ext cx="2883877" cy="62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Neutrals out</a:t>
            </a:r>
          </a:p>
          <a:p>
            <a:pPr algn="ctr"/>
            <a:r>
              <a:rPr lang="en-US" dirty="0"/>
              <a:t>Photo-desorption</a:t>
            </a:r>
          </a:p>
        </p:txBody>
      </p:sp>
      <p:cxnSp>
        <p:nvCxnSpPr>
          <p:cNvPr id="14" name="Straight Arrow Connector 13">
            <a:extLst>
              <a:ext uri="{FF2B5EF4-FFF2-40B4-BE49-F238E27FC236}">
                <a16:creationId xmlns:a16="http://schemas.microsoft.com/office/drawing/2014/main" id="{7D2B4D14-8884-4E47-9D62-381D4EF52315}"/>
              </a:ext>
            </a:extLst>
          </p:cNvPr>
          <p:cNvCxnSpPr/>
          <p:nvPr/>
        </p:nvCxnSpPr>
        <p:spPr>
          <a:xfrm flipV="1">
            <a:off x="6096000" y="3066757"/>
            <a:ext cx="1655298" cy="98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8582961-BD44-436E-B235-5265478EC2A9}"/>
              </a:ext>
            </a:extLst>
          </p:cNvPr>
          <p:cNvCxnSpPr/>
          <p:nvPr/>
        </p:nvCxnSpPr>
        <p:spPr>
          <a:xfrm flipV="1">
            <a:off x="6260123" y="3573194"/>
            <a:ext cx="1617784" cy="478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106CC7A-43AC-47A5-9205-31B100640C77}"/>
              </a:ext>
            </a:extLst>
          </p:cNvPr>
          <p:cNvSpPr/>
          <p:nvPr/>
        </p:nvSpPr>
        <p:spPr>
          <a:xfrm>
            <a:off x="8018584" y="2968283"/>
            <a:ext cx="2743199" cy="4607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Electrons out</a:t>
            </a:r>
          </a:p>
          <a:p>
            <a:pPr algn="ctr"/>
            <a:r>
              <a:rPr lang="en-US" dirty="0"/>
              <a:t>ESCA,XPS</a:t>
            </a:r>
          </a:p>
        </p:txBody>
      </p:sp>
      <p:sp>
        <p:nvSpPr>
          <p:cNvPr id="18" name="Rectangle 17">
            <a:extLst>
              <a:ext uri="{FF2B5EF4-FFF2-40B4-BE49-F238E27FC236}">
                <a16:creationId xmlns:a16="http://schemas.microsoft.com/office/drawing/2014/main" id="{773E0F49-5DCD-48D0-898F-90E0C7C6DA55}"/>
              </a:ext>
            </a:extLst>
          </p:cNvPr>
          <p:cNvSpPr/>
          <p:nvPr/>
        </p:nvSpPr>
        <p:spPr>
          <a:xfrm>
            <a:off x="8088923" y="3594283"/>
            <a:ext cx="2776025" cy="344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Ions out</a:t>
            </a:r>
          </a:p>
        </p:txBody>
      </p:sp>
      <p:sp>
        <p:nvSpPr>
          <p:cNvPr id="19" name="Rectangle 18">
            <a:extLst>
              <a:ext uri="{FF2B5EF4-FFF2-40B4-BE49-F238E27FC236}">
                <a16:creationId xmlns:a16="http://schemas.microsoft.com/office/drawing/2014/main" id="{304CAF77-45E4-428D-B275-9FF0A59E4C46}"/>
              </a:ext>
            </a:extLst>
          </p:cNvPr>
          <p:cNvSpPr/>
          <p:nvPr/>
        </p:nvSpPr>
        <p:spPr>
          <a:xfrm>
            <a:off x="309488" y="4331315"/>
            <a:ext cx="11746524" cy="1815882"/>
          </a:xfrm>
          <a:prstGeom prst="rect">
            <a:avLst/>
          </a:prstGeom>
        </p:spPr>
        <p:txBody>
          <a:bodyPr wrap="square">
            <a:spAutoFit/>
          </a:bodyPr>
          <a:lstStyle/>
          <a:p>
            <a:pPr>
              <a:spcBef>
                <a:spcPct val="0"/>
              </a:spcBef>
            </a:pPr>
            <a:r>
              <a:rPr lang="en-GB" altLang="en-US" sz="2800" dirty="0">
                <a:solidFill>
                  <a:srgbClr val="FF3300"/>
                </a:solidFill>
              </a:rPr>
              <a:t>Schematic representation of the techniques that can be generated from Photon- in  photon, neutral, electron or ion-out methodology</a:t>
            </a:r>
            <a:r>
              <a:rPr lang="en-GB" altLang="en-US" sz="2800" b="1" dirty="0">
                <a:solidFill>
                  <a:srgbClr val="FF3300"/>
                </a:solidFill>
              </a:rPr>
              <a:t>.  XPS</a:t>
            </a:r>
            <a:r>
              <a:rPr lang="en-GB" altLang="en-US" sz="2800" dirty="0">
                <a:solidFill>
                  <a:srgbClr val="FF3300"/>
                </a:solidFill>
              </a:rPr>
              <a:t>: X ray Photoelectron </a:t>
            </a:r>
            <a:r>
              <a:rPr lang="en-GB" altLang="en-US" sz="2800" dirty="0" err="1">
                <a:solidFill>
                  <a:srgbClr val="FF3300"/>
                </a:solidFill>
              </a:rPr>
              <a:t>Spectrroscopy</a:t>
            </a:r>
            <a:r>
              <a:rPr lang="en-GB" altLang="en-US" sz="2800" dirty="0">
                <a:solidFill>
                  <a:srgbClr val="FF3300"/>
                </a:solidFill>
              </a:rPr>
              <a:t>; </a:t>
            </a:r>
            <a:r>
              <a:rPr lang="en-GB" altLang="en-US" sz="2800" b="1" dirty="0">
                <a:solidFill>
                  <a:srgbClr val="FF3300"/>
                </a:solidFill>
              </a:rPr>
              <a:t>ESCA:</a:t>
            </a:r>
            <a:r>
              <a:rPr lang="en-GB" altLang="en-US" sz="2800" dirty="0">
                <a:solidFill>
                  <a:srgbClr val="FF3300"/>
                </a:solidFill>
              </a:rPr>
              <a:t> Electrons Spectroscopy for Chemical Analysis</a:t>
            </a:r>
            <a:r>
              <a:rPr lang="en-US" altLang="en-US" sz="2800" dirty="0">
                <a:solidFill>
                  <a:srgbClr val="FF3300"/>
                </a:solidFill>
              </a:rPr>
              <a:t> </a:t>
            </a:r>
          </a:p>
        </p:txBody>
      </p:sp>
      <p:sp>
        <p:nvSpPr>
          <p:cNvPr id="20" name="Rectangle 19">
            <a:extLst>
              <a:ext uri="{FF2B5EF4-FFF2-40B4-BE49-F238E27FC236}">
                <a16:creationId xmlns:a16="http://schemas.microsoft.com/office/drawing/2014/main" id="{E8554F40-2C69-4C10-9B18-E0655348B778}"/>
              </a:ext>
            </a:extLst>
          </p:cNvPr>
          <p:cNvSpPr/>
          <p:nvPr/>
        </p:nvSpPr>
        <p:spPr>
          <a:xfrm>
            <a:off x="9087729" y="236336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659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3886951-E080-4496-A390-27D7F64824D2}"/>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4691" name="Rectangle 3">
            <a:extLst>
              <a:ext uri="{FF2B5EF4-FFF2-40B4-BE49-F238E27FC236}">
                <a16:creationId xmlns:a16="http://schemas.microsoft.com/office/drawing/2014/main" id="{9FF6B105-B53E-4955-8829-5D7E976C2D3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4692" name="Rectangle 4">
            <a:extLst>
              <a:ext uri="{FF2B5EF4-FFF2-40B4-BE49-F238E27FC236}">
                <a16:creationId xmlns:a16="http://schemas.microsoft.com/office/drawing/2014/main" id="{CAE4418D-622D-4FA5-9FA9-BD658B20810E}"/>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14693" name="Rectangle 5">
            <a:extLst>
              <a:ext uri="{FF2B5EF4-FFF2-40B4-BE49-F238E27FC236}">
                <a16:creationId xmlns:a16="http://schemas.microsoft.com/office/drawing/2014/main" id="{5E9BF9F0-C9B3-4D37-A7F7-B255C4D25CAB}"/>
              </a:ext>
            </a:extLst>
          </p:cNvPr>
          <p:cNvSpPr>
            <a:spLocks noGrp="1" noChangeArrowheads="1"/>
          </p:cNvSpPr>
          <p:nvPr>
            <p:ph type="body" idx="1"/>
          </p:nvPr>
        </p:nvSpPr>
        <p:spPr>
          <a:xfrm>
            <a:off x="1752600" y="1828800"/>
            <a:ext cx="8648700" cy="4503738"/>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buFontTx/>
              <a:buNone/>
            </a:pPr>
            <a:r>
              <a:rPr lang="en-GB" altLang="en-US" b="1"/>
              <a:t>A = log(I</a:t>
            </a:r>
            <a:r>
              <a:rPr lang="en-GB" altLang="en-US" b="1" baseline="-25000"/>
              <a:t>O</a:t>
            </a:r>
            <a:r>
              <a:rPr lang="en-GB" altLang="en-US" b="1"/>
              <a:t>/I) = </a:t>
            </a:r>
            <a:r>
              <a:rPr lang="en-GB" altLang="en-US" b="1" i="1">
                <a:latin typeface="Symbol" panose="05050102010706020507" pitchFamily="18" charset="2"/>
              </a:rPr>
              <a:t></a:t>
            </a:r>
            <a:r>
              <a:rPr lang="en-GB" altLang="en-US" b="1" i="1"/>
              <a:t>cl</a:t>
            </a:r>
          </a:p>
          <a:p>
            <a:pPr algn="ctr" eaLnBrk="1" hangingPunct="1">
              <a:buFontTx/>
              <a:buNone/>
            </a:pPr>
            <a:endParaRPr lang="en-GB" altLang="en-US" sz="1800" b="1" i="1"/>
          </a:p>
          <a:p>
            <a:pPr lvl="1" eaLnBrk="1" hangingPunct="1"/>
            <a:r>
              <a:rPr lang="en-GB" altLang="en-US"/>
              <a:t>A = Absorbance (optical density)</a:t>
            </a:r>
          </a:p>
          <a:p>
            <a:pPr lvl="1" eaLnBrk="1" hangingPunct="1"/>
            <a:r>
              <a:rPr lang="en-GB" altLang="en-US"/>
              <a:t>I</a:t>
            </a:r>
            <a:r>
              <a:rPr lang="en-GB" altLang="en-US" baseline="-25000"/>
              <a:t>O</a:t>
            </a:r>
            <a:r>
              <a:rPr lang="en-GB" altLang="en-US"/>
              <a:t> = Intensity of light on the sample cell</a:t>
            </a:r>
          </a:p>
          <a:p>
            <a:pPr lvl="1" eaLnBrk="1" hangingPunct="1"/>
            <a:r>
              <a:rPr lang="en-GB" altLang="en-US"/>
              <a:t>I = Intensity of light leaving the sample cell</a:t>
            </a:r>
          </a:p>
          <a:p>
            <a:pPr lvl="1" eaLnBrk="1" hangingPunct="1"/>
            <a:r>
              <a:rPr lang="en-GB" altLang="en-US"/>
              <a:t>c = molar concentration of solute</a:t>
            </a:r>
          </a:p>
          <a:p>
            <a:pPr lvl="1" eaLnBrk="1" hangingPunct="1"/>
            <a:r>
              <a:rPr lang="en-GB" altLang="en-US"/>
              <a:t>l = length of sample cell (cm)</a:t>
            </a:r>
          </a:p>
          <a:p>
            <a:pPr lvl="1" eaLnBrk="1" hangingPunct="1"/>
            <a:r>
              <a:rPr lang="en-GB" altLang="en-US">
                <a:latin typeface="Symbol" panose="05050102010706020507" pitchFamily="18" charset="2"/>
              </a:rPr>
              <a:t></a:t>
            </a:r>
            <a:r>
              <a:rPr lang="en-GB" altLang="en-US"/>
              <a:t> = molar absorptivity (molar extinction coefficient)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7E87A8D-F4F5-45F1-9FD2-1EAE93FE3B3C}"/>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6739" name="Rectangle 3">
            <a:extLst>
              <a:ext uri="{FF2B5EF4-FFF2-40B4-BE49-F238E27FC236}">
                <a16:creationId xmlns:a16="http://schemas.microsoft.com/office/drawing/2014/main" id="{46999E03-1F90-4DE0-B6E6-77206A77F035}"/>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6740" name="Rectangle 4">
            <a:extLst>
              <a:ext uri="{FF2B5EF4-FFF2-40B4-BE49-F238E27FC236}">
                <a16:creationId xmlns:a16="http://schemas.microsoft.com/office/drawing/2014/main" id="{B5668F19-1E86-43E3-A68C-35BF49B81FA5}"/>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16741" name="Rectangle 5">
            <a:extLst>
              <a:ext uri="{FF2B5EF4-FFF2-40B4-BE49-F238E27FC236}">
                <a16:creationId xmlns:a16="http://schemas.microsoft.com/office/drawing/2014/main" id="{293E530B-986E-4DCA-B8DC-26A6B5343A4F}"/>
              </a:ext>
            </a:extLst>
          </p:cNvPr>
          <p:cNvSpPr>
            <a:spLocks noGrp="1" noChangeArrowheads="1"/>
          </p:cNvSpPr>
          <p:nvPr>
            <p:ph type="body" idx="1"/>
          </p:nvPr>
        </p:nvSpPr>
        <p:spPr>
          <a:xfrm>
            <a:off x="2209801" y="2743201"/>
            <a:ext cx="7934325" cy="17954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The  Beer-Lambert Law is rigorously obeyed when a single species is present at relatively low concentrations.</a:t>
            </a:r>
          </a:p>
          <a:p>
            <a:pPr algn="ctr" eaLnBrk="1" hangingPunct="1">
              <a:buFontTx/>
              <a:buNone/>
            </a:pPr>
            <a:endParaRPr lang="en-GB"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A0E756E-3033-413E-91B6-BE7951382FED}"/>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8787" name="Rectangle 3">
            <a:extLst>
              <a:ext uri="{FF2B5EF4-FFF2-40B4-BE49-F238E27FC236}">
                <a16:creationId xmlns:a16="http://schemas.microsoft.com/office/drawing/2014/main" id="{5AC6F591-B47C-428C-9280-A2A2F7A82BD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8788" name="Rectangle 4">
            <a:extLst>
              <a:ext uri="{FF2B5EF4-FFF2-40B4-BE49-F238E27FC236}">
                <a16:creationId xmlns:a16="http://schemas.microsoft.com/office/drawing/2014/main" id="{A6CC91CA-3177-481D-B784-0316F3F96F64}"/>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18789" name="Rectangle 5">
            <a:extLst>
              <a:ext uri="{FF2B5EF4-FFF2-40B4-BE49-F238E27FC236}">
                <a16:creationId xmlns:a16="http://schemas.microsoft.com/office/drawing/2014/main" id="{028DA803-8DD4-4320-BB12-24483F2E2776}"/>
              </a:ext>
            </a:extLst>
          </p:cNvPr>
          <p:cNvSpPr>
            <a:spLocks noGrp="1" noChangeArrowheads="1"/>
          </p:cNvSpPr>
          <p:nvPr>
            <p:ph type="body" idx="1"/>
          </p:nvPr>
        </p:nvSpPr>
        <p:spPr>
          <a:xfrm>
            <a:off x="1828800" y="1938338"/>
            <a:ext cx="8534400" cy="4767262"/>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The  Beer-Lambert Law is not obeyed:</a:t>
            </a:r>
          </a:p>
          <a:p>
            <a:pPr algn="ctr" eaLnBrk="1" hangingPunct="1">
              <a:buFontTx/>
              <a:buNone/>
            </a:pPr>
            <a:endParaRPr lang="en-GB" altLang="en-US" sz="1400"/>
          </a:p>
          <a:p>
            <a:pPr lvl="1" algn="ctr" eaLnBrk="1" hangingPunct="1"/>
            <a:r>
              <a:rPr lang="en-GB" altLang="en-US"/>
              <a:t>High concentrations</a:t>
            </a:r>
          </a:p>
          <a:p>
            <a:pPr lvl="1" algn="ctr" eaLnBrk="1" hangingPunct="1">
              <a:buFontTx/>
              <a:buNone/>
            </a:pPr>
            <a:endParaRPr lang="en-GB" altLang="en-US" sz="1400"/>
          </a:p>
          <a:p>
            <a:pPr lvl="1" algn="ctr" eaLnBrk="1" hangingPunct="1"/>
            <a:r>
              <a:rPr lang="en-GB" altLang="en-US"/>
              <a:t>Solute and solvent form complexes</a:t>
            </a:r>
          </a:p>
          <a:p>
            <a:pPr lvl="1" algn="ctr" eaLnBrk="1" hangingPunct="1">
              <a:buFontTx/>
              <a:buNone/>
            </a:pPr>
            <a:endParaRPr lang="en-GB" altLang="en-US" sz="1400"/>
          </a:p>
          <a:p>
            <a:pPr lvl="1" algn="ctr" eaLnBrk="1" hangingPunct="1"/>
            <a:r>
              <a:rPr lang="en-GB" altLang="en-US"/>
              <a:t>Thermal equilibria exist between the ground state and the excited state</a:t>
            </a:r>
          </a:p>
          <a:p>
            <a:pPr lvl="1" algn="ctr" eaLnBrk="1" hangingPunct="1">
              <a:buFontTx/>
              <a:buNone/>
            </a:pPr>
            <a:endParaRPr lang="en-GB" altLang="en-US" sz="1400"/>
          </a:p>
          <a:p>
            <a:pPr lvl="1" algn="ctr" eaLnBrk="1" hangingPunct="1"/>
            <a:r>
              <a:rPr lang="en-GB" altLang="en-US"/>
              <a:t>Fluorescent compounds are present in solution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A49420B-6449-4DFB-BCF4-72B9250BE180}"/>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0835" name="Rectangle 3">
            <a:extLst>
              <a:ext uri="{FF2B5EF4-FFF2-40B4-BE49-F238E27FC236}">
                <a16:creationId xmlns:a16="http://schemas.microsoft.com/office/drawing/2014/main" id="{985B23B3-8BF5-4A8C-BE41-B9C804D284F3}"/>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0836" name="Rectangle 4">
            <a:extLst>
              <a:ext uri="{FF2B5EF4-FFF2-40B4-BE49-F238E27FC236}">
                <a16:creationId xmlns:a16="http://schemas.microsoft.com/office/drawing/2014/main" id="{C2236848-2B7B-42C1-AFF3-663DDF4CF461}"/>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20837" name="Rectangle 5">
            <a:extLst>
              <a:ext uri="{FF2B5EF4-FFF2-40B4-BE49-F238E27FC236}">
                <a16:creationId xmlns:a16="http://schemas.microsoft.com/office/drawing/2014/main" id="{267F25D7-9CC5-467B-A9B7-E9689FF815B7}"/>
              </a:ext>
            </a:extLst>
          </p:cNvPr>
          <p:cNvSpPr>
            <a:spLocks noGrp="1" noChangeArrowheads="1"/>
          </p:cNvSpPr>
          <p:nvPr>
            <p:ph type="body" idx="1"/>
          </p:nvPr>
        </p:nvSpPr>
        <p:spPr>
          <a:xfrm>
            <a:off x="1752600" y="1785938"/>
            <a:ext cx="8686800" cy="4557712"/>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The size of the absorbing system and the probability that the transition will take place control the absorptivity (</a:t>
            </a:r>
            <a:r>
              <a:rPr lang="en-GB" altLang="en-US">
                <a:sym typeface="Symbol" panose="05050102010706020507" pitchFamily="18" charset="2"/>
              </a:rPr>
              <a:t>)</a:t>
            </a:r>
            <a:r>
              <a:rPr lang="en-GB" altLang="en-US"/>
              <a:t>.</a:t>
            </a:r>
          </a:p>
          <a:p>
            <a:pPr algn="ctr" eaLnBrk="1" hangingPunct="1">
              <a:buFontTx/>
              <a:buNone/>
            </a:pPr>
            <a:endParaRPr lang="en-GB" altLang="en-US" sz="1800"/>
          </a:p>
          <a:p>
            <a:pPr algn="ctr" eaLnBrk="1" hangingPunct="1"/>
            <a:r>
              <a:rPr lang="en-GB" altLang="en-US"/>
              <a:t>Values above 10</a:t>
            </a:r>
            <a:r>
              <a:rPr lang="en-GB" altLang="en-US" baseline="30000"/>
              <a:t>4</a:t>
            </a:r>
            <a:r>
              <a:rPr lang="en-GB" altLang="en-US"/>
              <a:t> are termed high intensity absorptions.</a:t>
            </a:r>
          </a:p>
          <a:p>
            <a:pPr algn="ctr" eaLnBrk="1" hangingPunct="1">
              <a:buFontTx/>
              <a:buNone/>
            </a:pPr>
            <a:endParaRPr lang="en-GB" altLang="en-US" sz="1800"/>
          </a:p>
          <a:p>
            <a:pPr algn="ctr" eaLnBrk="1" hangingPunct="1"/>
            <a:r>
              <a:rPr lang="en-GB" altLang="en-US"/>
              <a:t>Values below 1000 indicate low intensity absorptions which are forbidden transitions.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96996596-B49A-477C-A4B2-4FFB2710FAEC}"/>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883" name="Rectangle 3">
            <a:extLst>
              <a:ext uri="{FF2B5EF4-FFF2-40B4-BE49-F238E27FC236}">
                <a16:creationId xmlns:a16="http://schemas.microsoft.com/office/drawing/2014/main" id="{B616E4F0-C92E-4D63-9568-FCE6A59E479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884" name="Rectangle 4">
            <a:extLst>
              <a:ext uri="{FF2B5EF4-FFF2-40B4-BE49-F238E27FC236}">
                <a16:creationId xmlns:a16="http://schemas.microsoft.com/office/drawing/2014/main" id="{2B2D7348-EC5A-4AF0-90F0-942ABE91F237}"/>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22885" name="Rectangle 5">
            <a:extLst>
              <a:ext uri="{FF2B5EF4-FFF2-40B4-BE49-F238E27FC236}">
                <a16:creationId xmlns:a16="http://schemas.microsoft.com/office/drawing/2014/main" id="{BCB0A838-B2E7-42E4-9A56-78D6B671FFDC}"/>
              </a:ext>
            </a:extLst>
          </p:cNvPr>
          <p:cNvSpPr>
            <a:spLocks noGrp="1" noChangeArrowheads="1"/>
          </p:cNvSpPr>
          <p:nvPr>
            <p:ph type="body" idx="1"/>
          </p:nvPr>
        </p:nvSpPr>
        <p:spPr>
          <a:xfrm>
            <a:off x="2381251" y="2184400"/>
            <a:ext cx="7427913" cy="3354388"/>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Organic Spectroscopy </a:t>
            </a:r>
          </a:p>
          <a:p>
            <a:pPr algn="ctr" eaLnBrk="1" hangingPunct="1">
              <a:buFontTx/>
              <a:buNone/>
            </a:pPr>
            <a:endParaRPr lang="en-GB" altLang="en-US"/>
          </a:p>
          <a:p>
            <a:pPr algn="ctr" eaLnBrk="1" hangingPunct="1"/>
            <a:r>
              <a:rPr lang="en-GB" altLang="en-US"/>
              <a:t>Transitions between</a:t>
            </a:r>
          </a:p>
          <a:p>
            <a:pPr algn="ctr" eaLnBrk="1" hangingPunct="1">
              <a:buFontTx/>
              <a:buNone/>
            </a:pPr>
            <a:r>
              <a:rPr lang="en-GB" altLang="en-US" b="1">
                <a:solidFill>
                  <a:srgbClr val="FF3300"/>
                </a:solidFill>
              </a:rPr>
              <a:t>MOLECULAR ORBITALS</a:t>
            </a:r>
            <a:endParaRPr lang="en-GB" altLang="en-US"/>
          </a:p>
          <a:p>
            <a:pPr algn="ctr" eaLnBrk="1" hangingPunct="1">
              <a:buFontTx/>
              <a:buNone/>
            </a:pPr>
            <a:endParaRPr lang="en-GB"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3B4371D-8A29-43EF-BACF-A19D1BE0DD48}"/>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931" name="Rectangle 3">
            <a:extLst>
              <a:ext uri="{FF2B5EF4-FFF2-40B4-BE49-F238E27FC236}">
                <a16:creationId xmlns:a16="http://schemas.microsoft.com/office/drawing/2014/main" id="{67C8FDE6-3566-4F59-9A81-BB5D19C37B7B}"/>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932" name="Rectangle 4">
            <a:extLst>
              <a:ext uri="{FF2B5EF4-FFF2-40B4-BE49-F238E27FC236}">
                <a16:creationId xmlns:a16="http://schemas.microsoft.com/office/drawing/2014/main" id="{EAA793DC-1AA3-46B0-A298-F479A9C75ACD}"/>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24933" name="Rectangle 5">
            <a:extLst>
              <a:ext uri="{FF2B5EF4-FFF2-40B4-BE49-F238E27FC236}">
                <a16:creationId xmlns:a16="http://schemas.microsoft.com/office/drawing/2014/main" id="{098EAAF8-0665-4DA3-A91E-D96978156DD7}"/>
              </a:ext>
            </a:extLst>
          </p:cNvPr>
          <p:cNvSpPr>
            <a:spLocks noGrp="1" noChangeArrowheads="1"/>
          </p:cNvSpPr>
          <p:nvPr>
            <p:ph type="body" idx="1"/>
          </p:nvPr>
        </p:nvSpPr>
        <p:spPr>
          <a:xfrm>
            <a:off x="2060575" y="2184401"/>
            <a:ext cx="8070850" cy="385762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Highest occupied molecular orbital</a:t>
            </a:r>
          </a:p>
          <a:p>
            <a:pPr algn="ctr" eaLnBrk="1" hangingPunct="1">
              <a:buFontTx/>
              <a:buNone/>
            </a:pPr>
            <a:r>
              <a:rPr lang="en-GB" altLang="en-US" b="1">
                <a:solidFill>
                  <a:srgbClr val="FF3300"/>
                </a:solidFill>
              </a:rPr>
              <a:t>HOMO</a:t>
            </a:r>
            <a:r>
              <a:rPr lang="en-GB" altLang="en-US" b="1"/>
              <a:t> </a:t>
            </a:r>
          </a:p>
          <a:p>
            <a:pPr algn="ctr" eaLnBrk="1" hangingPunct="1">
              <a:buFontTx/>
              <a:buNone/>
            </a:pPr>
            <a:endParaRPr lang="en-GB" altLang="en-US"/>
          </a:p>
          <a:p>
            <a:pPr algn="ctr" eaLnBrk="1" hangingPunct="1"/>
            <a:r>
              <a:rPr lang="en-GB" altLang="en-US"/>
              <a:t>Lowest unoccupied molecular orbital</a:t>
            </a:r>
          </a:p>
          <a:p>
            <a:pPr algn="ctr" eaLnBrk="1" hangingPunct="1">
              <a:buFontTx/>
              <a:buNone/>
            </a:pPr>
            <a:r>
              <a:rPr lang="en-GB" altLang="en-US" b="1">
                <a:solidFill>
                  <a:srgbClr val="FF3300"/>
                </a:solidFill>
              </a:rPr>
              <a:t>LUMO</a:t>
            </a:r>
            <a:endParaRPr lang="en-GB" altLang="en-US"/>
          </a:p>
          <a:p>
            <a:pPr algn="ctr" eaLnBrk="1" hangingPunct="1">
              <a:buFontTx/>
              <a:buNone/>
            </a:pPr>
            <a:endParaRPr lang="en-GB"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88E3C58E-BED7-43FA-9608-A623009D682A}"/>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6979" name="Rectangle 3">
            <a:extLst>
              <a:ext uri="{FF2B5EF4-FFF2-40B4-BE49-F238E27FC236}">
                <a16:creationId xmlns:a16="http://schemas.microsoft.com/office/drawing/2014/main" id="{C0E0EFC9-3CF1-4BAB-866A-E66D0E13F103}"/>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6980" name="Rectangle 4">
            <a:extLst>
              <a:ext uri="{FF2B5EF4-FFF2-40B4-BE49-F238E27FC236}">
                <a16:creationId xmlns:a16="http://schemas.microsoft.com/office/drawing/2014/main" id="{1033E05D-7EBB-44FF-839A-5432DBAFFFCE}"/>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pic>
        <p:nvPicPr>
          <p:cNvPr id="173061" name="Picture 5" descr="spec6">
            <a:extLst>
              <a:ext uri="{FF2B5EF4-FFF2-40B4-BE49-F238E27FC236}">
                <a16:creationId xmlns:a16="http://schemas.microsoft.com/office/drawing/2014/main" id="{AA3E7CD2-326A-474D-BB1F-89DD227A3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914526"/>
            <a:ext cx="88392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anim calcmode="lin" valueType="num">
                                      <p:cBhvr>
                                        <p:cTn id="7" dur="500" fill="hold"/>
                                        <p:tgtEl>
                                          <p:spTgt spid="173061"/>
                                        </p:tgtEl>
                                        <p:attrNameLst>
                                          <p:attrName>ppt_w</p:attrName>
                                        </p:attrNameLst>
                                      </p:cBhvr>
                                      <p:tavLst>
                                        <p:tav tm="0">
                                          <p:val>
                                            <p:fltVal val="0"/>
                                          </p:val>
                                        </p:tav>
                                        <p:tav tm="100000">
                                          <p:val>
                                            <p:strVal val="#ppt_w"/>
                                          </p:val>
                                        </p:tav>
                                      </p:tavLst>
                                    </p:anim>
                                    <p:anim calcmode="lin" valueType="num">
                                      <p:cBhvr>
                                        <p:cTn id="8" dur="500" fill="hold"/>
                                        <p:tgtEl>
                                          <p:spTgt spid="173061"/>
                                        </p:tgtEl>
                                        <p:attrNameLst>
                                          <p:attrName>ppt_h</p:attrName>
                                        </p:attrNameLst>
                                      </p:cBhvr>
                                      <p:tavLst>
                                        <p:tav tm="0">
                                          <p:val>
                                            <p:fltVal val="0"/>
                                          </p:val>
                                        </p:tav>
                                        <p:tav tm="100000">
                                          <p:val>
                                            <p:strVal val="#ppt_h"/>
                                          </p:val>
                                        </p:tav>
                                      </p:tavLst>
                                    </p:anim>
                                    <p:anim calcmode="lin" valueType="num">
                                      <p:cBhvr>
                                        <p:cTn id="9" dur="500" fill="hold"/>
                                        <p:tgtEl>
                                          <p:spTgt spid="173061"/>
                                        </p:tgtEl>
                                        <p:attrNameLst>
                                          <p:attrName>ppt_x</p:attrName>
                                        </p:attrNameLst>
                                      </p:cBhvr>
                                      <p:tavLst>
                                        <p:tav tm="0">
                                          <p:val>
                                            <p:fltVal val="0.5"/>
                                          </p:val>
                                        </p:tav>
                                        <p:tav tm="100000">
                                          <p:val>
                                            <p:strVal val="#ppt_x"/>
                                          </p:val>
                                        </p:tav>
                                      </p:tavLst>
                                    </p:anim>
                                    <p:anim calcmode="lin" valueType="num">
                                      <p:cBhvr>
                                        <p:cTn id="10" dur="500" fill="hold"/>
                                        <p:tgtEl>
                                          <p:spTgt spid="1730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6FD9034-F146-4719-B3BE-7CE31396BEC0}"/>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9027" name="Rectangle 3">
            <a:extLst>
              <a:ext uri="{FF2B5EF4-FFF2-40B4-BE49-F238E27FC236}">
                <a16:creationId xmlns:a16="http://schemas.microsoft.com/office/drawing/2014/main" id="{72B1C5E7-2232-42CA-B653-4133ED1ACF9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9028" name="Rectangle 4">
            <a:extLst>
              <a:ext uri="{FF2B5EF4-FFF2-40B4-BE49-F238E27FC236}">
                <a16:creationId xmlns:a16="http://schemas.microsoft.com/office/drawing/2014/main" id="{C23D50D6-B476-4FF5-9B5A-BA0B69281F73}"/>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29029" name="Rectangle 5">
            <a:extLst>
              <a:ext uri="{FF2B5EF4-FFF2-40B4-BE49-F238E27FC236}">
                <a16:creationId xmlns:a16="http://schemas.microsoft.com/office/drawing/2014/main" id="{2EA3FBB3-F89D-4121-AF43-0A1E2A91FC40}"/>
              </a:ext>
            </a:extLst>
          </p:cNvPr>
          <p:cNvSpPr>
            <a:spLocks noGrp="1" noChangeArrowheads="1"/>
          </p:cNvSpPr>
          <p:nvPr>
            <p:ph type="body" idx="1"/>
          </p:nvPr>
        </p:nvSpPr>
        <p:spPr>
          <a:xfrm>
            <a:off x="2284414" y="1841500"/>
            <a:ext cx="7623175" cy="417830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Not all transitions are observed</a:t>
            </a:r>
          </a:p>
          <a:p>
            <a:pPr algn="ctr" eaLnBrk="1" hangingPunct="1">
              <a:buFontTx/>
              <a:buNone/>
            </a:pPr>
            <a:endParaRPr lang="en-GB" altLang="en-US" sz="1800"/>
          </a:p>
          <a:p>
            <a:pPr algn="ctr" eaLnBrk="1" hangingPunct="1"/>
            <a:r>
              <a:rPr lang="en-GB" altLang="en-US"/>
              <a:t>There are restrictions called</a:t>
            </a:r>
            <a:endParaRPr lang="en-GB" altLang="en-US" b="1"/>
          </a:p>
          <a:p>
            <a:pPr algn="ctr" eaLnBrk="1" hangingPunct="1">
              <a:buFontTx/>
              <a:buNone/>
            </a:pPr>
            <a:r>
              <a:rPr lang="en-GB" altLang="en-US" b="1">
                <a:solidFill>
                  <a:srgbClr val="FF3300"/>
                </a:solidFill>
              </a:rPr>
              <a:t>Selection Rules</a:t>
            </a:r>
            <a:endParaRPr lang="en-GB" altLang="en-US" b="1"/>
          </a:p>
          <a:p>
            <a:pPr algn="ctr" eaLnBrk="1" hangingPunct="1">
              <a:buFontTx/>
              <a:buNone/>
            </a:pPr>
            <a:endParaRPr lang="en-GB" altLang="en-US" sz="1800" b="1"/>
          </a:p>
          <a:p>
            <a:pPr algn="ctr" eaLnBrk="1" hangingPunct="1"/>
            <a:r>
              <a:rPr lang="en-GB" altLang="en-US"/>
              <a:t>This results in</a:t>
            </a:r>
          </a:p>
          <a:p>
            <a:pPr algn="ctr" eaLnBrk="1" hangingPunct="1">
              <a:buFontTx/>
              <a:buNone/>
            </a:pPr>
            <a:r>
              <a:rPr lang="en-GB" altLang="en-US" b="1">
                <a:solidFill>
                  <a:srgbClr val="FF3300"/>
                </a:solidFill>
              </a:rPr>
              <a:t>Forbidden Transitions</a:t>
            </a:r>
            <a:r>
              <a:rPr lang="en-GB" altLang="en-US" b="1"/>
              <a:t> </a:t>
            </a:r>
          </a:p>
          <a:p>
            <a:pPr algn="ctr" eaLnBrk="1" hangingPunct="1">
              <a:buFontTx/>
              <a:buNone/>
            </a:pPr>
            <a:endParaRPr lang="en-GB" altLang="en-US" b="1"/>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3E523C9-AAD9-49F3-A2BD-C60A79CD1EA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1075" name="Rectangle 3">
            <a:extLst>
              <a:ext uri="{FF2B5EF4-FFF2-40B4-BE49-F238E27FC236}">
                <a16:creationId xmlns:a16="http://schemas.microsoft.com/office/drawing/2014/main" id="{06FE0625-2134-4A08-8B78-C94A5AA4F40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1076" name="Rectangle 4">
            <a:extLst>
              <a:ext uri="{FF2B5EF4-FFF2-40B4-BE49-F238E27FC236}">
                <a16:creationId xmlns:a16="http://schemas.microsoft.com/office/drawing/2014/main" id="{141741C8-4C49-461B-A7F3-95BCACB53B89}"/>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31077" name="Rectangle 5">
            <a:extLst>
              <a:ext uri="{FF2B5EF4-FFF2-40B4-BE49-F238E27FC236}">
                <a16:creationId xmlns:a16="http://schemas.microsoft.com/office/drawing/2014/main" id="{B343B2D4-93CA-49AB-87F6-83B0E590EA63}"/>
              </a:ext>
            </a:extLst>
          </p:cNvPr>
          <p:cNvSpPr>
            <a:spLocks noGrp="1" noChangeArrowheads="1"/>
          </p:cNvSpPr>
          <p:nvPr>
            <p:ph type="body" idx="1"/>
          </p:nvPr>
        </p:nvSpPr>
        <p:spPr>
          <a:xfrm>
            <a:off x="1905000" y="1905001"/>
            <a:ext cx="8382000" cy="40814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The characteristic energy of a transition and the wavelength of radiation absorbed are properties of a group of atoms rather than of electrons themselves.</a:t>
            </a:r>
          </a:p>
          <a:p>
            <a:pPr algn="ctr" eaLnBrk="1" hangingPunct="1">
              <a:buFontTx/>
              <a:buNone/>
            </a:pPr>
            <a:endParaRPr lang="en-GB" altLang="en-US" sz="1800"/>
          </a:p>
          <a:p>
            <a:pPr algn="ctr" eaLnBrk="1" hangingPunct="1"/>
            <a:r>
              <a:rPr lang="en-GB" altLang="en-US"/>
              <a:t>The group of atoms producing such an absorption is called a</a:t>
            </a:r>
          </a:p>
          <a:p>
            <a:pPr algn="ctr" eaLnBrk="1" hangingPunct="1">
              <a:buFontTx/>
              <a:buNone/>
            </a:pPr>
            <a:r>
              <a:rPr lang="en-GB" altLang="en-US" b="1">
                <a:solidFill>
                  <a:srgbClr val="FF3300"/>
                </a:solidFill>
              </a:rPr>
              <a:t>CHROMOPHORE</a:t>
            </a:r>
            <a:endParaRPr lang="en-GB" altLang="en-US" b="1"/>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EBA68020-C52D-4FD1-983C-ECF4B2699FED}"/>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23" name="Rectangle 3">
            <a:extLst>
              <a:ext uri="{FF2B5EF4-FFF2-40B4-BE49-F238E27FC236}">
                <a16:creationId xmlns:a16="http://schemas.microsoft.com/office/drawing/2014/main" id="{1D94EA83-8A5B-45B8-8C76-472E91ADC8D3}"/>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24" name="Rectangle 4">
            <a:extLst>
              <a:ext uri="{FF2B5EF4-FFF2-40B4-BE49-F238E27FC236}">
                <a16:creationId xmlns:a16="http://schemas.microsoft.com/office/drawing/2014/main" id="{68BB5F29-B6B7-491C-A3F3-F0F4472E70D5}"/>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pic>
        <p:nvPicPr>
          <p:cNvPr id="179205" name="Picture 5" descr="spec7">
            <a:extLst>
              <a:ext uri="{FF2B5EF4-FFF2-40B4-BE49-F238E27FC236}">
                <a16:creationId xmlns:a16="http://schemas.microsoft.com/office/drawing/2014/main" id="{18A2A582-0B7A-43B2-AE99-74442DDF2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9" y="1825626"/>
            <a:ext cx="89804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p:cTn id="7" dur="500" fill="hold"/>
                                        <p:tgtEl>
                                          <p:spTgt spid="179205"/>
                                        </p:tgtEl>
                                        <p:attrNameLst>
                                          <p:attrName>ppt_w</p:attrName>
                                        </p:attrNameLst>
                                      </p:cBhvr>
                                      <p:tavLst>
                                        <p:tav tm="0">
                                          <p:val>
                                            <p:fltVal val="0"/>
                                          </p:val>
                                        </p:tav>
                                        <p:tav tm="100000">
                                          <p:val>
                                            <p:strVal val="#ppt_w"/>
                                          </p:val>
                                        </p:tav>
                                      </p:tavLst>
                                    </p:anim>
                                    <p:anim calcmode="lin" valueType="num">
                                      <p:cBhvr>
                                        <p:cTn id="8" dur="500" fill="hold"/>
                                        <p:tgtEl>
                                          <p:spTgt spid="179205"/>
                                        </p:tgtEl>
                                        <p:attrNameLst>
                                          <p:attrName>ppt_h</p:attrName>
                                        </p:attrNameLst>
                                      </p:cBhvr>
                                      <p:tavLst>
                                        <p:tav tm="0">
                                          <p:val>
                                            <p:fltVal val="0"/>
                                          </p:val>
                                        </p:tav>
                                        <p:tav tm="100000">
                                          <p:val>
                                            <p:strVal val="#ppt_h"/>
                                          </p:val>
                                        </p:tav>
                                      </p:tavLst>
                                    </p:anim>
                                    <p:anim calcmode="lin" valueType="num">
                                      <p:cBhvr>
                                        <p:cTn id="9" dur="500" fill="hold"/>
                                        <p:tgtEl>
                                          <p:spTgt spid="179205"/>
                                        </p:tgtEl>
                                        <p:attrNameLst>
                                          <p:attrName>ppt_x</p:attrName>
                                        </p:attrNameLst>
                                      </p:cBhvr>
                                      <p:tavLst>
                                        <p:tav tm="0">
                                          <p:val>
                                            <p:fltVal val="0.5"/>
                                          </p:val>
                                        </p:tav>
                                        <p:tav tm="100000">
                                          <p:val>
                                            <p:strVal val="#ppt_x"/>
                                          </p:val>
                                        </p:tav>
                                      </p:tavLst>
                                    </p:anim>
                                    <p:anim calcmode="lin" valueType="num">
                                      <p:cBhvr>
                                        <p:cTn id="10" dur="500" fill="hold"/>
                                        <p:tgtEl>
                                          <p:spTgt spid="1792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a:extLst>
              <a:ext uri="{FF2B5EF4-FFF2-40B4-BE49-F238E27FC236}">
                <a16:creationId xmlns:a16="http://schemas.microsoft.com/office/drawing/2014/main" id="{74A44435-5C97-4251-8366-41785AF5AEA7}"/>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p>
        </p:txBody>
      </p:sp>
      <p:sp>
        <p:nvSpPr>
          <p:cNvPr id="7171" name="Footer Placeholder 2">
            <a:extLst>
              <a:ext uri="{FF2B5EF4-FFF2-40B4-BE49-F238E27FC236}">
                <a16:creationId xmlns:a16="http://schemas.microsoft.com/office/drawing/2014/main" id="{61DFB29F-A20A-4490-BFC1-59824A7D306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7172" name="Slide Number Placeholder 3">
            <a:extLst>
              <a:ext uri="{FF2B5EF4-FFF2-40B4-BE49-F238E27FC236}">
                <a16:creationId xmlns:a16="http://schemas.microsoft.com/office/drawing/2014/main" id="{8C9F8A02-4A22-48E4-98A1-2D33F96BCD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186E4A-5D02-48A9-8C2F-5C540AB50CD7}" type="slidenum">
              <a:rPr lang="en-US" altLang="en-US" sz="1400"/>
              <a:pPr>
                <a:spcBef>
                  <a:spcPct val="0"/>
                </a:spcBef>
                <a:buFontTx/>
                <a:buNone/>
              </a:pPr>
              <a:t>5</a:t>
            </a:fld>
            <a:endParaRPr lang="en-US" altLang="en-US" sz="1400"/>
          </a:p>
        </p:txBody>
      </p:sp>
      <p:pic>
        <p:nvPicPr>
          <p:cNvPr id="7173" name="Picture 2" descr="scan0003">
            <a:extLst>
              <a:ext uri="{FF2B5EF4-FFF2-40B4-BE49-F238E27FC236}">
                <a16:creationId xmlns:a16="http://schemas.microsoft.com/office/drawing/2014/main" id="{5D7BA590-64B5-4F50-A52C-D8AE414F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6" t="36098" r="18291" b="40317"/>
          <a:stretch>
            <a:fillRect/>
          </a:stretch>
        </p:blipFill>
        <p:spPr bwMode="auto">
          <a:xfrm rot="21540000">
            <a:off x="1744663" y="227013"/>
            <a:ext cx="86090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3">
            <a:extLst>
              <a:ext uri="{FF2B5EF4-FFF2-40B4-BE49-F238E27FC236}">
                <a16:creationId xmlns:a16="http://schemas.microsoft.com/office/drawing/2014/main" id="{884E266F-6AFD-4DB6-9EED-143ECB9B33A2}"/>
              </a:ext>
            </a:extLst>
          </p:cNvPr>
          <p:cNvSpPr>
            <a:spLocks noChangeArrowheads="1"/>
          </p:cNvSpPr>
          <p:nvPr/>
        </p:nvSpPr>
        <p:spPr bwMode="auto">
          <a:xfrm>
            <a:off x="1752600" y="5060951"/>
            <a:ext cx="8915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FF3300"/>
                </a:solidFill>
              </a:rPr>
              <a:t>Schematic representation of the techniques that can be generated from Ions-in  ion-, neutral-, electron- or photon-out methodology</a:t>
            </a:r>
            <a:r>
              <a:rPr lang="en-GB" altLang="en-US" sz="1800" b="1">
                <a:solidFill>
                  <a:srgbClr val="FF3300"/>
                </a:solidFill>
              </a:rPr>
              <a:t>.  ISS: </a:t>
            </a:r>
            <a:r>
              <a:rPr lang="en-GB" altLang="en-US" sz="1800">
                <a:solidFill>
                  <a:srgbClr val="FF3300"/>
                </a:solidFill>
              </a:rPr>
              <a:t>Ion Scattering Spectroscopy</a:t>
            </a:r>
            <a:r>
              <a:rPr lang="en-GB" altLang="en-US" sz="1800" b="1">
                <a:solidFill>
                  <a:srgbClr val="FF3300"/>
                </a:solidFill>
              </a:rPr>
              <a:t>, SIMS: </a:t>
            </a:r>
            <a:r>
              <a:rPr lang="en-GB" altLang="en-US" sz="1800">
                <a:solidFill>
                  <a:srgbClr val="FF3300"/>
                </a:solidFill>
              </a:rPr>
              <a:t>Secondary Ion Mass Spectrometry</a:t>
            </a:r>
            <a:r>
              <a:rPr lang="en-GB" altLang="en-US" sz="1800" b="1">
                <a:solidFill>
                  <a:srgbClr val="FF3300"/>
                </a:solidFill>
              </a:rPr>
              <a:t>, INS: </a:t>
            </a:r>
            <a:r>
              <a:rPr lang="en-GB" altLang="en-US" sz="1800">
                <a:solidFill>
                  <a:srgbClr val="FF3300"/>
                </a:solidFill>
              </a:rPr>
              <a:t>Ion Neutralization Spectroscopy</a:t>
            </a:r>
            <a:r>
              <a:rPr lang="en-GB" altLang="en-US" sz="1800" b="1">
                <a:solidFill>
                  <a:srgbClr val="FF3300"/>
                </a:solidFill>
              </a:rPr>
              <a:t>, PIX: </a:t>
            </a:r>
            <a:r>
              <a:rPr lang="en-GB" altLang="en-US" sz="1800">
                <a:solidFill>
                  <a:srgbClr val="FF3300"/>
                </a:solidFill>
              </a:rPr>
              <a:t>Proton Induced X ray emission</a:t>
            </a:r>
            <a:r>
              <a:rPr lang="en-US" altLang="en-US" sz="1800">
                <a:solidFill>
                  <a:srgbClr val="FF3300"/>
                </a:solidFill>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34E7541-31E6-4E5D-A857-0CFE0865518E}"/>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5171" name="Rectangle 3">
            <a:extLst>
              <a:ext uri="{FF2B5EF4-FFF2-40B4-BE49-F238E27FC236}">
                <a16:creationId xmlns:a16="http://schemas.microsoft.com/office/drawing/2014/main" id="{B87099EE-7ECB-4018-986B-8D1EBBA6AB3C}"/>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5172" name="Rectangle 4">
            <a:extLst>
              <a:ext uri="{FF2B5EF4-FFF2-40B4-BE49-F238E27FC236}">
                <a16:creationId xmlns:a16="http://schemas.microsoft.com/office/drawing/2014/main" id="{474DFA30-4D33-4DE9-9E1D-3F3EB02EE3C5}"/>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pic>
        <p:nvPicPr>
          <p:cNvPr id="181253" name="Picture 5" descr="spec9">
            <a:extLst>
              <a:ext uri="{FF2B5EF4-FFF2-40B4-BE49-F238E27FC236}">
                <a16:creationId xmlns:a16="http://schemas.microsoft.com/office/drawing/2014/main" id="{A6796B2E-8FBC-4955-B9F9-F9EA070EA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9" y="-9525"/>
            <a:ext cx="70183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500" fill="hold"/>
                                        <p:tgtEl>
                                          <p:spTgt spid="181253"/>
                                        </p:tgtEl>
                                        <p:attrNameLst>
                                          <p:attrName>ppt_w</p:attrName>
                                        </p:attrNameLst>
                                      </p:cBhvr>
                                      <p:tavLst>
                                        <p:tav tm="0">
                                          <p:val>
                                            <p:fltVal val="0"/>
                                          </p:val>
                                        </p:tav>
                                        <p:tav tm="100000">
                                          <p:val>
                                            <p:strVal val="#ppt_w"/>
                                          </p:val>
                                        </p:tav>
                                      </p:tavLst>
                                    </p:anim>
                                    <p:anim calcmode="lin" valueType="num">
                                      <p:cBhvr>
                                        <p:cTn id="8" dur="500" fill="hold"/>
                                        <p:tgtEl>
                                          <p:spTgt spid="181253"/>
                                        </p:tgtEl>
                                        <p:attrNameLst>
                                          <p:attrName>ppt_h</p:attrName>
                                        </p:attrNameLst>
                                      </p:cBhvr>
                                      <p:tavLst>
                                        <p:tav tm="0">
                                          <p:val>
                                            <p:fltVal val="0"/>
                                          </p:val>
                                        </p:tav>
                                        <p:tav tm="100000">
                                          <p:val>
                                            <p:strVal val="#ppt_h"/>
                                          </p:val>
                                        </p:tav>
                                      </p:tavLst>
                                    </p:anim>
                                    <p:anim calcmode="lin" valueType="num">
                                      <p:cBhvr>
                                        <p:cTn id="9" dur="500" fill="hold"/>
                                        <p:tgtEl>
                                          <p:spTgt spid="181253"/>
                                        </p:tgtEl>
                                        <p:attrNameLst>
                                          <p:attrName>ppt_x</p:attrName>
                                        </p:attrNameLst>
                                      </p:cBhvr>
                                      <p:tavLst>
                                        <p:tav tm="0">
                                          <p:val>
                                            <p:fltVal val="0.5"/>
                                          </p:val>
                                        </p:tav>
                                        <p:tav tm="100000">
                                          <p:val>
                                            <p:strVal val="#ppt_x"/>
                                          </p:val>
                                        </p:tav>
                                      </p:tavLst>
                                    </p:anim>
                                    <p:anim calcmode="lin" valueType="num">
                                      <p:cBhvr>
                                        <p:cTn id="10" dur="500" fill="hold"/>
                                        <p:tgtEl>
                                          <p:spTgt spid="1812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9B2892CB-A3AF-40F6-A651-CD03A399F58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7219" name="Rectangle 3">
            <a:extLst>
              <a:ext uri="{FF2B5EF4-FFF2-40B4-BE49-F238E27FC236}">
                <a16:creationId xmlns:a16="http://schemas.microsoft.com/office/drawing/2014/main" id="{052D8AB2-C142-46FB-866B-B5A90DC28BF0}"/>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7220" name="Rectangle 4">
            <a:extLst>
              <a:ext uri="{FF2B5EF4-FFF2-40B4-BE49-F238E27FC236}">
                <a16:creationId xmlns:a16="http://schemas.microsoft.com/office/drawing/2014/main" id="{539ABAF4-29E8-47EF-85A7-96076C7D61CD}"/>
              </a:ext>
            </a:extLst>
          </p:cNvPr>
          <p:cNvSpPr>
            <a:spLocks noGrp="1" noChangeArrowheads="1"/>
          </p:cNvSpPr>
          <p:nvPr>
            <p:ph type="title"/>
          </p:nvPr>
        </p:nvSpPr>
        <p:spPr>
          <a:xfrm>
            <a:off x="2362200" y="3810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37221" name="Rectangle 5">
            <a:extLst>
              <a:ext uri="{FF2B5EF4-FFF2-40B4-BE49-F238E27FC236}">
                <a16:creationId xmlns:a16="http://schemas.microsoft.com/office/drawing/2014/main" id="{1718E0AB-DC2F-4D73-A4FB-49A7A5222A5D}"/>
              </a:ext>
            </a:extLst>
          </p:cNvPr>
          <p:cNvSpPr>
            <a:spLocks noGrp="1" noChangeArrowheads="1"/>
          </p:cNvSpPr>
          <p:nvPr>
            <p:ph type="body" idx="1"/>
          </p:nvPr>
        </p:nvSpPr>
        <p:spPr>
          <a:xfrm>
            <a:off x="2203450" y="1855789"/>
            <a:ext cx="7785100" cy="360362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It is often difficult to extract a great deal of information from a UV spectrum by itself.</a:t>
            </a:r>
          </a:p>
          <a:p>
            <a:pPr algn="ctr" eaLnBrk="1" hangingPunct="1">
              <a:buFontTx/>
              <a:buNone/>
            </a:pPr>
            <a:endParaRPr lang="en-GB" altLang="en-US"/>
          </a:p>
          <a:p>
            <a:pPr algn="ctr" eaLnBrk="1" hangingPunct="1"/>
            <a:r>
              <a:rPr lang="en-GB" altLang="en-US"/>
              <a:t>Generally you can only pick out conjugated systems.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0F40B877-19FB-4142-A5CC-0352421DAD2B}"/>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9267" name="Rectangle 3">
            <a:extLst>
              <a:ext uri="{FF2B5EF4-FFF2-40B4-BE49-F238E27FC236}">
                <a16:creationId xmlns:a16="http://schemas.microsoft.com/office/drawing/2014/main" id="{06A24732-610C-400E-9253-E5A02695231A}"/>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9268" name="Rectangle 4">
            <a:extLst>
              <a:ext uri="{FF2B5EF4-FFF2-40B4-BE49-F238E27FC236}">
                <a16:creationId xmlns:a16="http://schemas.microsoft.com/office/drawing/2014/main" id="{B9418A26-0709-4429-A210-038CD2F9BF31}"/>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pic>
        <p:nvPicPr>
          <p:cNvPr id="185349" name="Picture 5" descr="spec8d">
            <a:extLst>
              <a:ext uri="{FF2B5EF4-FFF2-40B4-BE49-F238E27FC236}">
                <a16:creationId xmlns:a16="http://schemas.microsoft.com/office/drawing/2014/main" id="{232D6610-5967-4105-A800-5EA4E113D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6" y="1547813"/>
            <a:ext cx="3990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6" descr="spec8c">
            <a:extLst>
              <a:ext uri="{FF2B5EF4-FFF2-40B4-BE49-F238E27FC236}">
                <a16:creationId xmlns:a16="http://schemas.microsoft.com/office/drawing/2014/main" id="{102D0A87-9CC0-4465-BF48-FD16E1898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138" y="4105275"/>
            <a:ext cx="4024312"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7" descr="spec8b">
            <a:extLst>
              <a:ext uri="{FF2B5EF4-FFF2-40B4-BE49-F238E27FC236}">
                <a16:creationId xmlns:a16="http://schemas.microsoft.com/office/drawing/2014/main" id="{13358F6D-6A00-4008-93D1-6976983BA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6" y="1471614"/>
            <a:ext cx="41386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8" descr="spec8a">
            <a:extLst>
              <a:ext uri="{FF2B5EF4-FFF2-40B4-BE49-F238E27FC236}">
                <a16:creationId xmlns:a16="http://schemas.microsoft.com/office/drawing/2014/main" id="{4288B67E-9FF4-4929-A356-F4849C57C7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314" y="3981450"/>
            <a:ext cx="427513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anim calcmode="lin" valueType="num">
                                      <p:cBhvr>
                                        <p:cTn id="7" dur="500" fill="hold"/>
                                        <p:tgtEl>
                                          <p:spTgt spid="185349"/>
                                        </p:tgtEl>
                                        <p:attrNameLst>
                                          <p:attrName>ppt_w</p:attrName>
                                        </p:attrNameLst>
                                      </p:cBhvr>
                                      <p:tavLst>
                                        <p:tav tm="0">
                                          <p:val>
                                            <p:fltVal val="0"/>
                                          </p:val>
                                        </p:tav>
                                        <p:tav tm="100000">
                                          <p:val>
                                            <p:strVal val="#ppt_w"/>
                                          </p:val>
                                        </p:tav>
                                      </p:tavLst>
                                    </p:anim>
                                    <p:anim calcmode="lin" valueType="num">
                                      <p:cBhvr>
                                        <p:cTn id="8" dur="500" fill="hold"/>
                                        <p:tgtEl>
                                          <p:spTgt spid="185349"/>
                                        </p:tgtEl>
                                        <p:attrNameLst>
                                          <p:attrName>ppt_h</p:attrName>
                                        </p:attrNameLst>
                                      </p:cBhvr>
                                      <p:tavLst>
                                        <p:tav tm="0">
                                          <p:val>
                                            <p:fltVal val="0"/>
                                          </p:val>
                                        </p:tav>
                                        <p:tav tm="100000">
                                          <p:val>
                                            <p:strVal val="#ppt_h"/>
                                          </p:val>
                                        </p:tav>
                                      </p:tavLst>
                                    </p:anim>
                                    <p:anim calcmode="lin" valueType="num">
                                      <p:cBhvr>
                                        <p:cTn id="9" dur="500" fill="hold"/>
                                        <p:tgtEl>
                                          <p:spTgt spid="185349"/>
                                        </p:tgtEl>
                                        <p:attrNameLst>
                                          <p:attrName>ppt_x</p:attrName>
                                        </p:attrNameLst>
                                      </p:cBhvr>
                                      <p:tavLst>
                                        <p:tav tm="0">
                                          <p:val>
                                            <p:fltVal val="0.5"/>
                                          </p:val>
                                        </p:tav>
                                        <p:tav tm="100000">
                                          <p:val>
                                            <p:strVal val="#ppt_x"/>
                                          </p:val>
                                        </p:tav>
                                      </p:tavLst>
                                    </p:anim>
                                    <p:anim calcmode="lin" valueType="num">
                                      <p:cBhvr>
                                        <p:cTn id="10" dur="500" fill="hold"/>
                                        <p:tgtEl>
                                          <p:spTgt spid="18534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85350"/>
                                        </p:tgtEl>
                                        <p:attrNameLst>
                                          <p:attrName>style.visibility</p:attrName>
                                        </p:attrNameLst>
                                      </p:cBhvr>
                                      <p:to>
                                        <p:strVal val="visible"/>
                                      </p:to>
                                    </p:set>
                                    <p:anim calcmode="lin" valueType="num">
                                      <p:cBhvr>
                                        <p:cTn id="15" dur="500" fill="hold"/>
                                        <p:tgtEl>
                                          <p:spTgt spid="185350"/>
                                        </p:tgtEl>
                                        <p:attrNameLst>
                                          <p:attrName>ppt_w</p:attrName>
                                        </p:attrNameLst>
                                      </p:cBhvr>
                                      <p:tavLst>
                                        <p:tav tm="0">
                                          <p:val>
                                            <p:fltVal val="0"/>
                                          </p:val>
                                        </p:tav>
                                        <p:tav tm="100000">
                                          <p:val>
                                            <p:strVal val="#ppt_w"/>
                                          </p:val>
                                        </p:tav>
                                      </p:tavLst>
                                    </p:anim>
                                    <p:anim calcmode="lin" valueType="num">
                                      <p:cBhvr>
                                        <p:cTn id="16" dur="500" fill="hold"/>
                                        <p:tgtEl>
                                          <p:spTgt spid="185350"/>
                                        </p:tgtEl>
                                        <p:attrNameLst>
                                          <p:attrName>ppt_h</p:attrName>
                                        </p:attrNameLst>
                                      </p:cBhvr>
                                      <p:tavLst>
                                        <p:tav tm="0">
                                          <p:val>
                                            <p:fltVal val="0"/>
                                          </p:val>
                                        </p:tav>
                                        <p:tav tm="100000">
                                          <p:val>
                                            <p:strVal val="#ppt_h"/>
                                          </p:val>
                                        </p:tav>
                                      </p:tavLst>
                                    </p:anim>
                                    <p:anim calcmode="lin" valueType="num">
                                      <p:cBhvr>
                                        <p:cTn id="17" dur="500" fill="hold"/>
                                        <p:tgtEl>
                                          <p:spTgt spid="185350"/>
                                        </p:tgtEl>
                                        <p:attrNameLst>
                                          <p:attrName>ppt_x</p:attrName>
                                        </p:attrNameLst>
                                      </p:cBhvr>
                                      <p:tavLst>
                                        <p:tav tm="0">
                                          <p:val>
                                            <p:fltVal val="0.5"/>
                                          </p:val>
                                        </p:tav>
                                        <p:tav tm="100000">
                                          <p:val>
                                            <p:strVal val="#ppt_x"/>
                                          </p:val>
                                        </p:tav>
                                      </p:tavLst>
                                    </p:anim>
                                    <p:anim calcmode="lin" valueType="num">
                                      <p:cBhvr>
                                        <p:cTn id="18" dur="500" fill="hold"/>
                                        <p:tgtEl>
                                          <p:spTgt spid="18535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85351"/>
                                        </p:tgtEl>
                                        <p:attrNameLst>
                                          <p:attrName>style.visibility</p:attrName>
                                        </p:attrNameLst>
                                      </p:cBhvr>
                                      <p:to>
                                        <p:strVal val="visible"/>
                                      </p:to>
                                    </p:set>
                                    <p:anim calcmode="lin" valueType="num">
                                      <p:cBhvr>
                                        <p:cTn id="23" dur="500" fill="hold"/>
                                        <p:tgtEl>
                                          <p:spTgt spid="185351"/>
                                        </p:tgtEl>
                                        <p:attrNameLst>
                                          <p:attrName>ppt_w</p:attrName>
                                        </p:attrNameLst>
                                      </p:cBhvr>
                                      <p:tavLst>
                                        <p:tav tm="0">
                                          <p:val>
                                            <p:fltVal val="0"/>
                                          </p:val>
                                        </p:tav>
                                        <p:tav tm="100000">
                                          <p:val>
                                            <p:strVal val="#ppt_w"/>
                                          </p:val>
                                        </p:tav>
                                      </p:tavLst>
                                    </p:anim>
                                    <p:anim calcmode="lin" valueType="num">
                                      <p:cBhvr>
                                        <p:cTn id="24" dur="500" fill="hold"/>
                                        <p:tgtEl>
                                          <p:spTgt spid="185351"/>
                                        </p:tgtEl>
                                        <p:attrNameLst>
                                          <p:attrName>ppt_h</p:attrName>
                                        </p:attrNameLst>
                                      </p:cBhvr>
                                      <p:tavLst>
                                        <p:tav tm="0">
                                          <p:val>
                                            <p:fltVal val="0"/>
                                          </p:val>
                                        </p:tav>
                                        <p:tav tm="100000">
                                          <p:val>
                                            <p:strVal val="#ppt_h"/>
                                          </p:val>
                                        </p:tav>
                                      </p:tavLst>
                                    </p:anim>
                                    <p:anim calcmode="lin" valueType="num">
                                      <p:cBhvr>
                                        <p:cTn id="25" dur="500" fill="hold"/>
                                        <p:tgtEl>
                                          <p:spTgt spid="185351"/>
                                        </p:tgtEl>
                                        <p:attrNameLst>
                                          <p:attrName>ppt_x</p:attrName>
                                        </p:attrNameLst>
                                      </p:cBhvr>
                                      <p:tavLst>
                                        <p:tav tm="0">
                                          <p:val>
                                            <p:fltVal val="0.5"/>
                                          </p:val>
                                        </p:tav>
                                        <p:tav tm="100000">
                                          <p:val>
                                            <p:strVal val="#ppt_x"/>
                                          </p:val>
                                        </p:tav>
                                      </p:tavLst>
                                    </p:anim>
                                    <p:anim calcmode="lin" valueType="num">
                                      <p:cBhvr>
                                        <p:cTn id="26" dur="500" fill="hold"/>
                                        <p:tgtEl>
                                          <p:spTgt spid="185351"/>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85352"/>
                                        </p:tgtEl>
                                        <p:attrNameLst>
                                          <p:attrName>style.visibility</p:attrName>
                                        </p:attrNameLst>
                                      </p:cBhvr>
                                      <p:to>
                                        <p:strVal val="visible"/>
                                      </p:to>
                                    </p:set>
                                    <p:anim calcmode="lin" valueType="num">
                                      <p:cBhvr>
                                        <p:cTn id="31" dur="500" fill="hold"/>
                                        <p:tgtEl>
                                          <p:spTgt spid="185352"/>
                                        </p:tgtEl>
                                        <p:attrNameLst>
                                          <p:attrName>ppt_w</p:attrName>
                                        </p:attrNameLst>
                                      </p:cBhvr>
                                      <p:tavLst>
                                        <p:tav tm="0">
                                          <p:val>
                                            <p:fltVal val="0"/>
                                          </p:val>
                                        </p:tav>
                                        <p:tav tm="100000">
                                          <p:val>
                                            <p:strVal val="#ppt_w"/>
                                          </p:val>
                                        </p:tav>
                                      </p:tavLst>
                                    </p:anim>
                                    <p:anim calcmode="lin" valueType="num">
                                      <p:cBhvr>
                                        <p:cTn id="32" dur="500" fill="hold"/>
                                        <p:tgtEl>
                                          <p:spTgt spid="185352"/>
                                        </p:tgtEl>
                                        <p:attrNameLst>
                                          <p:attrName>ppt_h</p:attrName>
                                        </p:attrNameLst>
                                      </p:cBhvr>
                                      <p:tavLst>
                                        <p:tav tm="0">
                                          <p:val>
                                            <p:fltVal val="0"/>
                                          </p:val>
                                        </p:tav>
                                        <p:tav tm="100000">
                                          <p:val>
                                            <p:strVal val="#ppt_h"/>
                                          </p:val>
                                        </p:tav>
                                      </p:tavLst>
                                    </p:anim>
                                    <p:anim calcmode="lin" valueType="num">
                                      <p:cBhvr>
                                        <p:cTn id="33" dur="500" fill="hold"/>
                                        <p:tgtEl>
                                          <p:spTgt spid="185352"/>
                                        </p:tgtEl>
                                        <p:attrNameLst>
                                          <p:attrName>ppt_x</p:attrName>
                                        </p:attrNameLst>
                                      </p:cBhvr>
                                      <p:tavLst>
                                        <p:tav tm="0">
                                          <p:val>
                                            <p:fltVal val="0.5"/>
                                          </p:val>
                                        </p:tav>
                                        <p:tav tm="100000">
                                          <p:val>
                                            <p:strVal val="#ppt_x"/>
                                          </p:val>
                                        </p:tav>
                                      </p:tavLst>
                                    </p:anim>
                                    <p:anim calcmode="lin" valueType="num">
                                      <p:cBhvr>
                                        <p:cTn id="34" dur="500" fill="hold"/>
                                        <p:tgtEl>
                                          <p:spTgt spid="18535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559DA9F-5DBB-43F2-9BF5-CD4F793EFFAC}"/>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1315" name="Rectangle 3">
            <a:extLst>
              <a:ext uri="{FF2B5EF4-FFF2-40B4-BE49-F238E27FC236}">
                <a16:creationId xmlns:a16="http://schemas.microsoft.com/office/drawing/2014/main" id="{24DC993F-929A-42C7-A38B-F141B1368166}"/>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1316" name="Rectangle 4">
            <a:extLst>
              <a:ext uri="{FF2B5EF4-FFF2-40B4-BE49-F238E27FC236}">
                <a16:creationId xmlns:a16="http://schemas.microsoft.com/office/drawing/2014/main" id="{A72789ED-A403-4445-94C4-796A47F77D89}"/>
              </a:ext>
            </a:extLst>
          </p:cNvPr>
          <p:cNvSpPr>
            <a:spLocks noGrp="1" noChangeArrowheads="1"/>
          </p:cNvSpPr>
          <p:nvPr>
            <p:ph type="title"/>
          </p:nvPr>
        </p:nvSpPr>
        <p:spPr>
          <a:xfrm>
            <a:off x="2362200" y="3810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41317" name="Rectangle 5">
            <a:extLst>
              <a:ext uri="{FF2B5EF4-FFF2-40B4-BE49-F238E27FC236}">
                <a16:creationId xmlns:a16="http://schemas.microsoft.com/office/drawing/2014/main" id="{FAD5F188-1BB0-47AE-A1BC-DCF3047BD60C}"/>
              </a:ext>
            </a:extLst>
          </p:cNvPr>
          <p:cNvSpPr>
            <a:spLocks noGrp="1" noChangeArrowheads="1"/>
          </p:cNvSpPr>
          <p:nvPr>
            <p:ph type="body" idx="1"/>
          </p:nvPr>
        </p:nvSpPr>
        <p:spPr>
          <a:xfrm>
            <a:off x="2203450" y="1855788"/>
            <a:ext cx="7785100" cy="3676650"/>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buFontTx/>
              <a:buNone/>
            </a:pPr>
            <a:r>
              <a:rPr lang="en-GB" altLang="en-US" sz="6000" b="1" u="sng">
                <a:solidFill>
                  <a:srgbClr val="FF3300"/>
                </a:solidFill>
              </a:rPr>
              <a:t>ALWAYS</a:t>
            </a:r>
            <a:endParaRPr lang="en-GB" altLang="en-US" sz="6000" b="1" u="sng"/>
          </a:p>
          <a:p>
            <a:pPr algn="ctr" eaLnBrk="1" hangingPunct="1">
              <a:buFontTx/>
              <a:buNone/>
            </a:pPr>
            <a:r>
              <a:rPr lang="en-GB" altLang="en-US" sz="4800" b="1">
                <a:solidFill>
                  <a:srgbClr val="FF3300"/>
                </a:solidFill>
              </a:rPr>
              <a:t>use in conjunction with</a:t>
            </a:r>
          </a:p>
          <a:p>
            <a:pPr algn="ctr" eaLnBrk="1" hangingPunct="1">
              <a:buFontTx/>
              <a:buNone/>
            </a:pPr>
            <a:r>
              <a:rPr lang="en-GB" altLang="en-US" sz="4800" b="1">
                <a:solidFill>
                  <a:srgbClr val="FF3300"/>
                </a:solidFill>
              </a:rPr>
              <a:t>nmr and infrared spectra.</a:t>
            </a:r>
            <a:endParaRPr lang="en-GB" altLang="en-US" sz="4800" b="1"/>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CEA123F-4C30-4F49-9AFB-3D761DB32166}"/>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363" name="Rectangle 3">
            <a:extLst>
              <a:ext uri="{FF2B5EF4-FFF2-40B4-BE49-F238E27FC236}">
                <a16:creationId xmlns:a16="http://schemas.microsoft.com/office/drawing/2014/main" id="{3BC39192-10A2-4E77-B634-4D0F2DFC6853}"/>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364" name="Rectangle 4">
            <a:extLst>
              <a:ext uri="{FF2B5EF4-FFF2-40B4-BE49-F238E27FC236}">
                <a16:creationId xmlns:a16="http://schemas.microsoft.com/office/drawing/2014/main" id="{160D821A-3DED-4A7D-B5B1-97A5AD505987}"/>
              </a:ext>
            </a:extLst>
          </p:cNvPr>
          <p:cNvSpPr>
            <a:spLocks noGrp="1" noChangeArrowheads="1"/>
          </p:cNvSpPr>
          <p:nvPr>
            <p:ph type="title"/>
          </p:nvPr>
        </p:nvSpPr>
        <p:spPr>
          <a:xfrm>
            <a:off x="2362200" y="3810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43365" name="Rectangle 5">
            <a:extLst>
              <a:ext uri="{FF2B5EF4-FFF2-40B4-BE49-F238E27FC236}">
                <a16:creationId xmlns:a16="http://schemas.microsoft.com/office/drawing/2014/main" id="{5EF4EC14-1C51-4EBC-B605-0767E9C842FE}"/>
              </a:ext>
            </a:extLst>
          </p:cNvPr>
          <p:cNvSpPr>
            <a:spLocks noGrp="1" noChangeArrowheads="1"/>
          </p:cNvSpPr>
          <p:nvPr>
            <p:ph type="body" idx="1"/>
          </p:nvPr>
        </p:nvSpPr>
        <p:spPr>
          <a:xfrm>
            <a:off x="2263775" y="1706563"/>
            <a:ext cx="7664450" cy="4271962"/>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r>
              <a:rPr lang="en-GB" altLang="en-US"/>
              <a:t>As structural changes occur in a chromophore it is difficult to predict exact energy and intensity changes.</a:t>
            </a:r>
          </a:p>
          <a:p>
            <a:pPr algn="ctr" eaLnBrk="1" hangingPunct="1">
              <a:buFontTx/>
              <a:buNone/>
            </a:pPr>
            <a:endParaRPr lang="en-GB" altLang="en-US"/>
          </a:p>
          <a:p>
            <a:pPr algn="ctr" eaLnBrk="1" hangingPunct="1"/>
            <a:r>
              <a:rPr lang="en-GB" altLang="en-US"/>
              <a:t>Use empirical rules.</a:t>
            </a:r>
          </a:p>
          <a:p>
            <a:pPr algn="ctr" eaLnBrk="1" hangingPunct="1">
              <a:buFontTx/>
              <a:buNone/>
            </a:pPr>
            <a:r>
              <a:rPr lang="en-GB" altLang="en-US"/>
              <a:t>Woodward-Fieser Rules for dienes</a:t>
            </a:r>
          </a:p>
          <a:p>
            <a:pPr algn="ctr" eaLnBrk="1" hangingPunct="1">
              <a:buFontTx/>
              <a:buNone/>
            </a:pPr>
            <a:r>
              <a:rPr lang="en-GB" altLang="en-US"/>
              <a:t>Woodward’s Rules for enones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1482D88F-18EE-4200-BE75-37BFB6A8649E}"/>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5411" name="Rectangle 3">
            <a:extLst>
              <a:ext uri="{FF2B5EF4-FFF2-40B4-BE49-F238E27FC236}">
                <a16:creationId xmlns:a16="http://schemas.microsoft.com/office/drawing/2014/main" id="{5DE7BCD1-F9CC-485B-B009-2EFB0D616C77}"/>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5412" name="Rectangle 4">
            <a:extLst>
              <a:ext uri="{FF2B5EF4-FFF2-40B4-BE49-F238E27FC236}">
                <a16:creationId xmlns:a16="http://schemas.microsoft.com/office/drawing/2014/main" id="{F44271A5-2FDB-4A0D-8102-BF313559ABDB}"/>
              </a:ext>
            </a:extLst>
          </p:cNvPr>
          <p:cNvSpPr>
            <a:spLocks noGrp="1" noChangeArrowheads="1"/>
          </p:cNvSpPr>
          <p:nvPr>
            <p:ph type="title"/>
          </p:nvPr>
        </p:nvSpPr>
        <p:spPr>
          <a:xfrm>
            <a:off x="2362200" y="304801"/>
            <a:ext cx="7467600" cy="84296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pPr eaLnBrk="1" hangingPunct="1"/>
            <a:r>
              <a:rPr lang="en-GB" altLang="en-US"/>
              <a:t>UV / visible Spectroscopy</a:t>
            </a:r>
          </a:p>
        </p:txBody>
      </p:sp>
      <p:sp>
        <p:nvSpPr>
          <p:cNvPr id="145413" name="Rectangle 5">
            <a:extLst>
              <a:ext uri="{FF2B5EF4-FFF2-40B4-BE49-F238E27FC236}">
                <a16:creationId xmlns:a16="http://schemas.microsoft.com/office/drawing/2014/main" id="{0346C358-FFE3-409D-BC81-F40D5B60B277}"/>
              </a:ext>
            </a:extLst>
          </p:cNvPr>
          <p:cNvSpPr>
            <a:spLocks noGrp="1" noChangeArrowheads="1"/>
          </p:cNvSpPr>
          <p:nvPr>
            <p:ph type="body" idx="1"/>
          </p:nvPr>
        </p:nvSpPr>
        <p:spPr>
          <a:xfrm>
            <a:off x="2695575" y="1557339"/>
            <a:ext cx="6800850" cy="5222875"/>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eaLnBrk="1" hangingPunct="1">
              <a:buFontTx/>
              <a:buNone/>
            </a:pPr>
            <a:r>
              <a:rPr lang="en-GB" altLang="en-US" b="1"/>
              <a:t>1. </a:t>
            </a:r>
            <a:r>
              <a:rPr lang="en-GB" altLang="en-US" b="1">
                <a:solidFill>
                  <a:srgbClr val="FF3300"/>
                </a:solidFill>
              </a:rPr>
              <a:t>Bathochromic shift</a:t>
            </a:r>
            <a:r>
              <a:rPr lang="en-GB" altLang="en-US"/>
              <a:t> (red shift)</a:t>
            </a:r>
          </a:p>
          <a:p>
            <a:pPr lvl="1" eaLnBrk="1" hangingPunct="1"/>
            <a:r>
              <a:rPr lang="en-GB" altLang="en-US"/>
              <a:t>lower energy, longer wavelength</a:t>
            </a:r>
          </a:p>
          <a:p>
            <a:pPr lvl="1" eaLnBrk="1" hangingPunct="1"/>
            <a:r>
              <a:rPr lang="en-GB" altLang="en-US"/>
              <a:t>CONJUGATION.</a:t>
            </a:r>
          </a:p>
          <a:p>
            <a:pPr eaLnBrk="1" hangingPunct="1">
              <a:buFontTx/>
              <a:buNone/>
            </a:pPr>
            <a:r>
              <a:rPr lang="en-GB" altLang="en-US" b="1"/>
              <a:t>2. </a:t>
            </a:r>
            <a:r>
              <a:rPr lang="en-GB" altLang="en-US" b="1">
                <a:solidFill>
                  <a:srgbClr val="FF3300"/>
                </a:solidFill>
              </a:rPr>
              <a:t>Hypsochromic shift</a:t>
            </a:r>
            <a:r>
              <a:rPr lang="en-GB" altLang="en-US"/>
              <a:t> (blue shift)</a:t>
            </a:r>
          </a:p>
          <a:p>
            <a:pPr lvl="1" eaLnBrk="1" hangingPunct="1"/>
            <a:r>
              <a:rPr lang="en-GB" altLang="en-US"/>
              <a:t>higher energy, shorter wavelength.</a:t>
            </a:r>
          </a:p>
          <a:p>
            <a:pPr eaLnBrk="1" hangingPunct="1">
              <a:buFontTx/>
              <a:buNone/>
            </a:pPr>
            <a:r>
              <a:rPr lang="en-GB" altLang="en-US" b="1"/>
              <a:t>3. </a:t>
            </a:r>
            <a:r>
              <a:rPr lang="en-GB" altLang="en-US" b="1">
                <a:solidFill>
                  <a:srgbClr val="FF3300"/>
                </a:solidFill>
              </a:rPr>
              <a:t>Hyperchromic effect</a:t>
            </a:r>
            <a:endParaRPr lang="en-GB" altLang="en-US" b="1"/>
          </a:p>
          <a:p>
            <a:pPr lvl="1" eaLnBrk="1" hangingPunct="1"/>
            <a:r>
              <a:rPr lang="en-GB" altLang="en-US"/>
              <a:t>increase in intensity</a:t>
            </a:r>
          </a:p>
          <a:p>
            <a:pPr eaLnBrk="1" hangingPunct="1">
              <a:buFontTx/>
              <a:buNone/>
            </a:pPr>
            <a:r>
              <a:rPr lang="en-GB" altLang="en-US" b="1"/>
              <a:t>4. </a:t>
            </a:r>
            <a:r>
              <a:rPr lang="en-GB" altLang="en-US" b="1">
                <a:solidFill>
                  <a:srgbClr val="FF3300"/>
                </a:solidFill>
              </a:rPr>
              <a:t>Hypochromic effect</a:t>
            </a:r>
            <a:endParaRPr lang="en-GB" altLang="en-US" b="1"/>
          </a:p>
          <a:p>
            <a:pPr lvl="1" eaLnBrk="1" hangingPunct="1"/>
            <a:r>
              <a:rPr lang="en-GB" altLang="en-US"/>
              <a:t>decrease in intensity</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E8D1EE00-A77A-4C4E-A80B-691F3D42C9B8}"/>
              </a:ext>
            </a:extLst>
          </p:cNvPr>
          <p:cNvSpPr>
            <a:spLocks noChangeArrowheads="1"/>
          </p:cNvSpPr>
          <p:nvPr/>
        </p:nvSpPr>
        <p:spPr bwMode="auto">
          <a:xfrm>
            <a:off x="1905000" y="990601"/>
            <a:ext cx="838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This exercise is intended to familiarize you with the identification of functional groups in organic compounds using infrared spectra. Before you can use this technique, you need to have an introduction to infrared spectroscopy and to what an IR spectrum 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a:extLst>
              <a:ext uri="{FF2B5EF4-FFF2-40B4-BE49-F238E27FC236}">
                <a16:creationId xmlns:a16="http://schemas.microsoft.com/office/drawing/2014/main" id="{206CDDB7-02B6-413C-B703-8CCBF1411108}"/>
              </a:ext>
            </a:extLst>
          </p:cNvPr>
          <p:cNvSpPr>
            <a:spLocks noChangeArrowheads="1"/>
          </p:cNvSpPr>
          <p:nvPr/>
        </p:nvSpPr>
        <p:spPr bwMode="auto">
          <a:xfrm>
            <a:off x="1752600" y="381000"/>
            <a:ext cx="8915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Palatino" pitchFamily="18" charset="0"/>
              </a:rPr>
              <a:t>Infrared spectroscopy deals with the interaction of infrared light with matter. The energy of an infrared photon can be calculated using the Planck energy relation.</a:t>
            </a:r>
            <a:endParaRPr lang="en-US" altLang="en-US" sz="1800"/>
          </a:p>
          <a:p>
            <a:pPr>
              <a:spcBef>
                <a:spcPct val="0"/>
              </a:spcBef>
              <a:buFontTx/>
              <a:buNone/>
            </a:pPr>
            <a:r>
              <a:rPr lang="en-US" altLang="en-US" sz="1800">
                <a:latin typeface="Palatino" pitchFamily="18" charset="0"/>
              </a:rPr>
              <a:t>The frequency, </a:t>
            </a:r>
            <a:r>
              <a:rPr lang="en-US" altLang="en-US" sz="1800">
                <a:latin typeface="Symbol" panose="05050102010706020507" pitchFamily="18" charset="2"/>
              </a:rPr>
              <a:t>n,</a:t>
            </a:r>
            <a:r>
              <a:rPr lang="en-US" altLang="en-US" sz="1800">
                <a:latin typeface="Palatino" pitchFamily="18" charset="0"/>
              </a:rPr>
              <a:t> and speed of light, c, are related through the relation</a:t>
            </a:r>
          </a:p>
          <a:p>
            <a:pPr>
              <a:spcBef>
                <a:spcPct val="0"/>
              </a:spcBef>
              <a:buFontTx/>
              <a:buNone/>
            </a:pPr>
            <a:endParaRPr lang="en-US" altLang="en-US" sz="1800">
              <a:latin typeface="Palatino" pitchFamily="18" charset="0"/>
            </a:endParaRPr>
          </a:p>
          <a:p>
            <a:pPr>
              <a:spcBef>
                <a:spcPct val="0"/>
              </a:spcBef>
              <a:buFontTx/>
              <a:buNone/>
            </a:pPr>
            <a:r>
              <a:rPr lang="en-US" altLang="en-US" sz="1800">
                <a:latin typeface="Palatino" pitchFamily="18" charset="0"/>
              </a:rPr>
              <a:t>E =  h </a:t>
            </a:r>
            <a:r>
              <a:rPr lang="el-GR" altLang="en-US" sz="1800">
                <a:latin typeface="Calibri" panose="020F0502020204030204" pitchFamily="34" charset="0"/>
              </a:rPr>
              <a:t>ν</a:t>
            </a:r>
            <a:endParaRPr lang="en-US" altLang="en-US" sz="1800">
              <a:latin typeface="Calibri" panose="020F0502020204030204" pitchFamily="34" charset="0"/>
            </a:endParaRPr>
          </a:p>
          <a:p>
            <a:pPr>
              <a:spcBef>
                <a:spcPct val="0"/>
              </a:spcBef>
              <a:buFontTx/>
              <a:buNone/>
            </a:pPr>
            <a:endParaRPr lang="en-US" altLang="en-US" sz="1800">
              <a:latin typeface="Calibri" panose="020F0502020204030204" pitchFamily="34" charset="0"/>
            </a:endParaRPr>
          </a:p>
          <a:p>
            <a:pPr>
              <a:spcBef>
                <a:spcPct val="0"/>
              </a:spcBef>
              <a:buFontTx/>
              <a:buNone/>
            </a:pPr>
            <a:r>
              <a:rPr lang="en-US" altLang="en-US" sz="1800">
                <a:latin typeface="Calibri" panose="020F0502020204030204" pitchFamily="34" charset="0"/>
              </a:rPr>
              <a:t>Where h = 6.6 X 10</a:t>
            </a:r>
            <a:r>
              <a:rPr lang="en-US" altLang="en-US" sz="1800" baseline="30000">
                <a:latin typeface="Calibri" panose="020F0502020204030204" pitchFamily="34" charset="0"/>
              </a:rPr>
              <a:t>-34</a:t>
            </a:r>
            <a:r>
              <a:rPr lang="en-US" altLang="en-US" sz="1800">
                <a:latin typeface="Calibri" panose="020F0502020204030204" pitchFamily="34" charset="0"/>
              </a:rPr>
              <a:t> joules second and nu is the frequency of the photon</a:t>
            </a:r>
            <a:endParaRPr lang="en-US" altLang="en-US" sz="1800" baseline="30000">
              <a:latin typeface="Calibri" panose="020F0502020204030204" pitchFamily="34" charset="0"/>
            </a:endParaRPr>
          </a:p>
          <a:p>
            <a:pPr>
              <a:spcBef>
                <a:spcPct val="0"/>
              </a:spcBef>
              <a:buFontTx/>
              <a:buNone/>
            </a:pPr>
            <a:endParaRPr lang="en-US" altLang="en-US" sz="1800" baseline="30000">
              <a:latin typeface="Calibri" panose="020F0502020204030204" pitchFamily="34" charset="0"/>
            </a:endParaRPr>
          </a:p>
          <a:p>
            <a:pPr>
              <a:spcBef>
                <a:spcPct val="0"/>
              </a:spcBef>
              <a:buFontTx/>
              <a:buNone/>
            </a:pPr>
            <a:endParaRPr lang="en-US" altLang="en-US" sz="1800">
              <a:latin typeface="Calibri" panose="020F0502020204030204" pitchFamily="34" charset="0"/>
            </a:endParaRPr>
          </a:p>
          <a:p>
            <a:pPr>
              <a:spcBef>
                <a:spcPct val="0"/>
              </a:spcBef>
              <a:buFontTx/>
              <a:buNone/>
            </a:pPr>
            <a:endParaRPr lang="en-US" altLang="en-US" sz="1800">
              <a:latin typeface="Calibri" panose="020F0502020204030204" pitchFamily="34" charset="0"/>
            </a:endParaRPr>
          </a:p>
          <a:p>
            <a:pPr>
              <a:spcBef>
                <a:spcPct val="0"/>
              </a:spcBef>
              <a:buFontTx/>
              <a:buNone/>
            </a:pPr>
            <a:endParaRPr lang="en-US" altLang="en-US" sz="1800">
              <a:latin typeface="Calibri" panose="020F0502020204030204" pitchFamily="34" charset="0"/>
            </a:endParaRPr>
          </a:p>
          <a:p>
            <a:pPr>
              <a:spcBef>
                <a:spcPct val="0"/>
              </a:spcBef>
              <a:buFontTx/>
              <a:buNone/>
            </a:pPr>
            <a:r>
              <a:rPr lang="en-US" altLang="en-US" sz="1800">
                <a:latin typeface="Calibri" panose="020F0502020204030204" pitchFamily="34" charset="0"/>
              </a:rPr>
              <a:t>where c = 3.0 x 10</a:t>
            </a:r>
            <a:r>
              <a:rPr lang="en-US" altLang="en-US" sz="1800" baseline="30000">
                <a:latin typeface="Calibri" panose="020F0502020204030204" pitchFamily="34" charset="0"/>
              </a:rPr>
              <a:t>8</a:t>
            </a:r>
            <a:r>
              <a:rPr lang="en-US" altLang="en-US" sz="1800">
                <a:latin typeface="Calibri" panose="020F0502020204030204" pitchFamily="34" charset="0"/>
              </a:rPr>
              <a:t> meter/second and l = wavelength for the light</a:t>
            </a:r>
          </a:p>
          <a:p>
            <a:pPr>
              <a:spcBef>
                <a:spcPct val="0"/>
              </a:spcBef>
              <a:buFontTx/>
              <a:buNone/>
            </a:pPr>
            <a:endParaRPr lang="en-US" altLang="en-US" sz="1800">
              <a:latin typeface="Calibri" panose="020F0502020204030204" pitchFamily="34" charset="0"/>
            </a:endParaRPr>
          </a:p>
          <a:p>
            <a:pPr>
              <a:spcBef>
                <a:spcPct val="0"/>
              </a:spcBef>
              <a:buFontTx/>
              <a:buNone/>
            </a:pPr>
            <a:endParaRPr lang="en-US" altLang="en-US" sz="1800">
              <a:latin typeface="Calibri" panose="020F0502020204030204" pitchFamily="34" charset="0"/>
            </a:endParaRPr>
          </a:p>
          <a:p>
            <a:pPr>
              <a:spcBef>
                <a:spcPct val="0"/>
              </a:spcBef>
              <a:buFontTx/>
              <a:buNone/>
            </a:pPr>
            <a:endParaRPr lang="en-US" altLang="en-US" sz="1800"/>
          </a:p>
        </p:txBody>
      </p:sp>
      <p:pic>
        <p:nvPicPr>
          <p:cNvPr id="149507" name="Picture 2">
            <a:extLst>
              <a:ext uri="{FF2B5EF4-FFF2-40B4-BE49-F238E27FC236}">
                <a16:creationId xmlns:a16="http://schemas.microsoft.com/office/drawing/2014/main" id="{EE162D12-CF34-4D30-801C-BE6758C0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4267201"/>
            <a:ext cx="2276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0EB9EC0A-463C-4FD7-B095-0779C7E5A18A}"/>
              </a:ext>
            </a:extLst>
          </p:cNvPr>
          <p:cNvSpPr>
            <a:spLocks noChangeArrowheads="1"/>
          </p:cNvSpPr>
          <p:nvPr/>
        </p:nvSpPr>
        <p:spPr bwMode="auto">
          <a:xfrm>
            <a:off x="1524001" y="304801"/>
            <a:ext cx="84185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These two equations can be used to identify a common spectroscopic unit called </a:t>
            </a:r>
          </a:p>
          <a:p>
            <a:pPr eaLnBrk="1" hangingPunct="1">
              <a:spcBef>
                <a:spcPct val="0"/>
              </a:spcBef>
              <a:buFontTx/>
              <a:buNone/>
            </a:pPr>
            <a:r>
              <a:rPr lang="en-US" altLang="en-US" sz="2800" i="1">
                <a:latin typeface="Times New Roman" panose="02020603050405020304" pitchFamily="18" charset="0"/>
                <a:cs typeface="Times New Roman" panose="02020603050405020304" pitchFamily="18" charset="0"/>
              </a:rPr>
              <a:t>wavenumber, </a:t>
            </a:r>
            <a:r>
              <a:rPr lang="en-US" altLang="en-US" sz="2800">
                <a:latin typeface="Times New Roman" panose="02020603050405020304" pitchFamily="18" charset="0"/>
                <a:cs typeface="Times New Roman" panose="02020603050405020304" pitchFamily="18" charset="0"/>
              </a:rPr>
              <a:t>  , which is the reciprocal of the wavelength.</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150531" name="Picture 4">
            <a:extLst>
              <a:ext uri="{FF2B5EF4-FFF2-40B4-BE49-F238E27FC236}">
                <a16:creationId xmlns:a16="http://schemas.microsoft.com/office/drawing/2014/main" id="{9FC3E26F-E404-490F-B218-94E473174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75" y="90489"/>
            <a:ext cx="1238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Rectangle 5">
            <a:extLst>
              <a:ext uri="{FF2B5EF4-FFF2-40B4-BE49-F238E27FC236}">
                <a16:creationId xmlns:a16="http://schemas.microsoft.com/office/drawing/2014/main" id="{C86F8043-96AC-43BB-973B-C840CA1E15D2}"/>
              </a:ext>
            </a:extLst>
          </p:cNvPr>
          <p:cNvSpPr>
            <a:spLocks noChangeArrowheads="1"/>
          </p:cNvSpPr>
          <p:nvPr/>
        </p:nvSpPr>
        <p:spPr bwMode="auto">
          <a:xfrm rot="10800000" flipV="1">
            <a:off x="1524000" y="2286001"/>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Palatino" pitchFamily="18" charset="0"/>
              </a:rPr>
              <a:t>E = h</a:t>
            </a:r>
            <a:r>
              <a:rPr lang="en-US" altLang="en-US" sz="2000">
                <a:latin typeface="Symbol" panose="05050102010706020507" pitchFamily="18" charset="2"/>
              </a:rPr>
              <a:t>n</a:t>
            </a:r>
            <a:r>
              <a:rPr lang="en-US" altLang="en-US" sz="2000">
                <a:latin typeface="Palatino" pitchFamily="18" charset="0"/>
              </a:rPr>
              <a:t> = h c  ; E = h</a:t>
            </a:r>
            <a:r>
              <a:rPr lang="en-US" altLang="en-US" sz="2000">
                <a:latin typeface="Symbol" panose="05050102010706020507" pitchFamily="18" charset="2"/>
              </a:rPr>
              <a:t>n</a:t>
            </a:r>
            <a:r>
              <a:rPr lang="en-US" altLang="en-US" sz="2000">
                <a:latin typeface="Palatino" pitchFamily="18" charset="0"/>
              </a:rPr>
              <a:t> = hc</a:t>
            </a:r>
            <a:r>
              <a:rPr lang="el-GR" altLang="en-US" sz="2000">
                <a:latin typeface="Calibri" panose="020F0502020204030204" pitchFamily="34" charset="0"/>
              </a:rPr>
              <a:t>ν</a:t>
            </a:r>
            <a:endParaRPr lang="en-US" altLang="en-US" sz="2000">
              <a:latin typeface="Palatino" pitchFamily="18" charset="0"/>
            </a:endParaRPr>
          </a:p>
          <a:p>
            <a:pPr algn="ctr">
              <a:spcBef>
                <a:spcPct val="0"/>
              </a:spcBef>
              <a:buFontTx/>
              <a:buNone/>
            </a:pPr>
            <a:r>
              <a:rPr lang="en-US" altLang="en-US" sz="2000">
                <a:latin typeface="Palatino" pitchFamily="18" charset="0"/>
              </a:rPr>
              <a:t>   = wavenumber =    has units of (cm</a:t>
            </a:r>
            <a:r>
              <a:rPr lang="en-US" altLang="en-US" sz="2000" baseline="30000">
                <a:latin typeface="Palatino" pitchFamily="18" charset="0"/>
              </a:rPr>
              <a:t>-1</a:t>
            </a:r>
            <a:r>
              <a:rPr lang="en-US" altLang="en-US" sz="2000">
                <a:latin typeface="Palatino" pitchFamily="18" charset="0"/>
              </a:rPr>
              <a:t>)</a:t>
            </a:r>
            <a:endParaRPr lang="en-US" altLang="en-US" sz="2000"/>
          </a:p>
          <a:p>
            <a:pPr algn="ctr">
              <a:spcBef>
                <a:spcPct val="0"/>
              </a:spcBef>
              <a:buFontTx/>
              <a:buNone/>
            </a:pPr>
            <a:endParaRPr lang="en-US" altLang="en-US" sz="1800"/>
          </a:p>
          <a:p>
            <a:pPr algn="ctr">
              <a:spcBef>
                <a:spcPct val="0"/>
              </a:spcBef>
              <a:buFontTx/>
              <a:buNone/>
            </a:pPr>
            <a:endParaRPr lang="en-US" altLang="en-US" sz="1800">
              <a:latin typeface="Palatino" pitchFamily="18" charset="0"/>
            </a:endParaRPr>
          </a:p>
        </p:txBody>
      </p:sp>
      <p:pic>
        <p:nvPicPr>
          <p:cNvPr id="150533" name="Picture 6">
            <a:extLst>
              <a:ext uri="{FF2B5EF4-FFF2-40B4-BE49-F238E27FC236}">
                <a16:creationId xmlns:a16="http://schemas.microsoft.com/office/drawing/2014/main" id="{BCDF1EC2-4909-4918-837B-596617E18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0980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7">
            <a:extLst>
              <a:ext uri="{FF2B5EF4-FFF2-40B4-BE49-F238E27FC236}">
                <a16:creationId xmlns:a16="http://schemas.microsoft.com/office/drawing/2014/main" id="{1739669B-BD45-421F-A30E-597A0D68C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438401"/>
            <a:ext cx="85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8">
            <a:extLst>
              <a:ext uri="{FF2B5EF4-FFF2-40B4-BE49-F238E27FC236}">
                <a16:creationId xmlns:a16="http://schemas.microsoft.com/office/drawing/2014/main" id="{939EF934-E26B-4EDA-905D-DB6720949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2743201"/>
            <a:ext cx="85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6" name="Picture 9">
            <a:extLst>
              <a:ext uri="{FF2B5EF4-FFF2-40B4-BE49-F238E27FC236}">
                <a16:creationId xmlns:a16="http://schemas.microsoft.com/office/drawing/2014/main" id="{6B792A2B-8D60-4258-8BC0-855D1E806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7" name="Rectangle 9">
            <a:extLst>
              <a:ext uri="{FF2B5EF4-FFF2-40B4-BE49-F238E27FC236}">
                <a16:creationId xmlns:a16="http://schemas.microsoft.com/office/drawing/2014/main" id="{C8AA6782-6B6F-46BD-ABBC-056E5493FAD9}"/>
              </a:ext>
            </a:extLst>
          </p:cNvPr>
          <p:cNvSpPr>
            <a:spLocks noChangeArrowheads="1"/>
          </p:cNvSpPr>
          <p:nvPr/>
        </p:nvSpPr>
        <p:spPr bwMode="auto">
          <a:xfrm>
            <a:off x="1524000" y="3276601"/>
            <a:ext cx="8991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Calibri" panose="020F0502020204030204" pitchFamily="34" charset="0"/>
              </a:rPr>
              <a:t>You can see that both frequency and wavenumber are directly proportional to energy.</a:t>
            </a:r>
          </a:p>
          <a:p>
            <a:pPr eaLnBrk="1" hangingPunct="1">
              <a:spcBef>
                <a:spcPct val="0"/>
              </a:spcBef>
              <a:buFontTx/>
              <a:buNone/>
            </a:pPr>
            <a:r>
              <a:rPr lang="en-US" altLang="en-US" sz="2400">
                <a:latin typeface="Calibri" panose="020F0502020204030204" pitchFamily="34" charset="0"/>
              </a:rPr>
              <a:t>Molecules are flexible, moving collections of atoms. The atoms in a molecule are constantly oscillating around average positions. Bond lengths and bond angles are continuously changing due to this vibration. A molecule absorbs infrared radiation when the vibration of the atoms in the molecule produces an oscillating electric field with the same frequency as the frequency of incident IR "light".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a:extLst>
              <a:ext uri="{FF2B5EF4-FFF2-40B4-BE49-F238E27FC236}">
                <a16:creationId xmlns:a16="http://schemas.microsoft.com/office/drawing/2014/main" id="{BEAC10D0-B577-47FD-AB08-13D8D22B4A6A}"/>
              </a:ext>
            </a:extLst>
          </p:cNvPr>
          <p:cNvSpPr>
            <a:spLocks noChangeArrowheads="1"/>
          </p:cNvSpPr>
          <p:nvPr/>
        </p:nvSpPr>
        <p:spPr bwMode="auto">
          <a:xfrm>
            <a:off x="1828800" y="304801"/>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All of the motions can be described in terms of two types of molecular vibrations. One type of vibration, a stretch, produces a change of bond length. A stretch is a rhythmic movement along the line between the atoms so that the interatomic distance is either increasing or decreasing</a:t>
            </a:r>
          </a:p>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151555" name="Rectangle 2">
            <a:extLst>
              <a:ext uri="{FF2B5EF4-FFF2-40B4-BE49-F238E27FC236}">
                <a16:creationId xmlns:a16="http://schemas.microsoft.com/office/drawing/2014/main" id="{7DB62CF6-4C76-466D-AE99-9527EF0014C1}"/>
              </a:ext>
            </a:extLst>
          </p:cNvPr>
          <p:cNvSpPr>
            <a:spLocks noChangeArrowheads="1"/>
          </p:cNvSpPr>
          <p:nvPr/>
        </p:nvSpPr>
        <p:spPr bwMode="auto">
          <a:xfrm>
            <a:off x="1752600" y="2828925"/>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second type of vibration, a bend, results in a change in bond angle. These are also sometimes called scissoring, rocking, or "wig wag" motions</a:t>
            </a:r>
          </a:p>
        </p:txBody>
      </p:sp>
      <p:pic>
        <p:nvPicPr>
          <p:cNvPr id="151556" name="Picture 2">
            <a:extLst>
              <a:ext uri="{FF2B5EF4-FFF2-40B4-BE49-F238E27FC236}">
                <a16:creationId xmlns:a16="http://schemas.microsoft.com/office/drawing/2014/main" id="{2FFBF112-F5C3-4DA7-AF71-3C7C82458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4">
            <a:extLst>
              <a:ext uri="{FF2B5EF4-FFF2-40B4-BE49-F238E27FC236}">
                <a16:creationId xmlns:a16="http://schemas.microsoft.com/office/drawing/2014/main" id="{10BACBC7-2C55-424F-9BEF-E804E313C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7543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Rectangle 6">
            <a:extLst>
              <a:ext uri="{FF2B5EF4-FFF2-40B4-BE49-F238E27FC236}">
                <a16:creationId xmlns:a16="http://schemas.microsoft.com/office/drawing/2014/main" id="{F7A48FC3-4277-4E02-B942-66F90F711208}"/>
              </a:ext>
            </a:extLst>
          </p:cNvPr>
          <p:cNvSpPr>
            <a:spLocks noChangeArrowheads="1"/>
          </p:cNvSpPr>
          <p:nvPr/>
        </p:nvSpPr>
        <p:spPr bwMode="auto">
          <a:xfrm>
            <a:off x="1524000" y="565785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Calibri" panose="020F0502020204030204" pitchFamily="34" charset="0"/>
              </a:rPr>
              <a:t>Note the high wavenumber (high energy) required to produce these motions. The bending motions are sometimes described as wagging or scissoring motions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a:extLst>
              <a:ext uri="{FF2B5EF4-FFF2-40B4-BE49-F238E27FC236}">
                <a16:creationId xmlns:a16="http://schemas.microsoft.com/office/drawing/2014/main" id="{C06A7B6D-C527-477E-B96F-9218FB4761E8}"/>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p>
        </p:txBody>
      </p:sp>
      <p:sp>
        <p:nvSpPr>
          <p:cNvPr id="8195" name="Footer Placeholder 2">
            <a:extLst>
              <a:ext uri="{FF2B5EF4-FFF2-40B4-BE49-F238E27FC236}">
                <a16:creationId xmlns:a16="http://schemas.microsoft.com/office/drawing/2014/main" id="{5A5C2EF8-46E5-447D-A3DF-DB0C6781418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8196" name="Slide Number Placeholder 3">
            <a:extLst>
              <a:ext uri="{FF2B5EF4-FFF2-40B4-BE49-F238E27FC236}">
                <a16:creationId xmlns:a16="http://schemas.microsoft.com/office/drawing/2014/main" id="{8F221444-A714-4AD1-8F1F-B215C2A89AD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94D884-B2DC-4512-B870-4329F4F31C86}" type="slidenum">
              <a:rPr lang="en-US" altLang="en-US" sz="1400"/>
              <a:pPr>
                <a:spcBef>
                  <a:spcPct val="0"/>
                </a:spcBef>
                <a:buFontTx/>
                <a:buNone/>
              </a:pPr>
              <a:t>6</a:t>
            </a:fld>
            <a:endParaRPr lang="en-US" altLang="en-US" sz="1400"/>
          </a:p>
        </p:txBody>
      </p:sp>
      <p:sp>
        <p:nvSpPr>
          <p:cNvPr id="8197" name="Rectangle 2">
            <a:extLst>
              <a:ext uri="{FF2B5EF4-FFF2-40B4-BE49-F238E27FC236}">
                <a16:creationId xmlns:a16="http://schemas.microsoft.com/office/drawing/2014/main" id="{3EC9517D-A82F-4406-8FF8-214A8F75FB55}"/>
              </a:ext>
            </a:extLst>
          </p:cNvPr>
          <p:cNvSpPr>
            <a:spLocks noChangeArrowheads="1"/>
          </p:cNvSpPr>
          <p:nvPr/>
        </p:nvSpPr>
        <p:spPr bwMode="auto">
          <a:xfrm>
            <a:off x="1524000" y="227341"/>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400" b="1">
                <a:latin typeface="Times New Roman" panose="02020603050405020304" pitchFamily="18" charset="0"/>
                <a:cs typeface="Times New Roman" panose="02020603050405020304" pitchFamily="18" charset="0"/>
              </a:rPr>
              <a:t>Partial listing of the surface Analytic Techniques with the appropriate acronym.</a:t>
            </a:r>
            <a:r>
              <a:rPr lang="en-GB" altLang="en-US" sz="1400" b="1">
                <a:latin typeface="Tms Rmn" charset="0"/>
                <a:cs typeface="Times New Roman" panose="02020603050405020304" pitchFamily="18" charset="0"/>
              </a:rPr>
              <a:t>         </a:t>
            </a:r>
            <a:endParaRPr lang="en-US" altLang="en-US" sz="1400" b="1"/>
          </a:p>
          <a:p>
            <a:pPr>
              <a:spcBef>
                <a:spcPct val="0"/>
              </a:spcBef>
              <a:buFontTx/>
              <a:buNone/>
            </a:pPr>
            <a:endParaRPr lang="en-US" altLang="en-US" sz="1400" b="1"/>
          </a:p>
        </p:txBody>
      </p:sp>
      <p:graphicFrame>
        <p:nvGraphicFramePr>
          <p:cNvPr id="108547" name="Group 3">
            <a:extLst>
              <a:ext uri="{FF2B5EF4-FFF2-40B4-BE49-F238E27FC236}">
                <a16:creationId xmlns:a16="http://schemas.microsoft.com/office/drawing/2014/main" id="{A5F22DFD-A594-42D7-84A8-F953282CAEE4}"/>
              </a:ext>
            </a:extLst>
          </p:cNvPr>
          <p:cNvGraphicFramePr>
            <a:graphicFrameLocks noGrp="1"/>
          </p:cNvGraphicFramePr>
          <p:nvPr/>
        </p:nvGraphicFramePr>
        <p:xfrm>
          <a:off x="1828800" y="533401"/>
          <a:ext cx="8686800" cy="6956432"/>
        </p:xfrm>
        <a:graphic>
          <a:graphicData uri="http://schemas.openxmlformats.org/drawingml/2006/table">
            <a:tbl>
              <a:tblPr/>
              <a:tblGrid>
                <a:gridCol w="1566863">
                  <a:extLst>
                    <a:ext uri="{9D8B030D-6E8A-4147-A177-3AD203B41FA5}">
                      <a16:colId xmlns:a16="http://schemas.microsoft.com/office/drawing/2014/main" val="20000"/>
                    </a:ext>
                  </a:extLst>
                </a:gridCol>
                <a:gridCol w="7119937">
                  <a:extLst>
                    <a:ext uri="{9D8B030D-6E8A-4147-A177-3AD203B41FA5}">
                      <a16:colId xmlns:a16="http://schemas.microsoft.com/office/drawing/2014/main" val="20001"/>
                    </a:ext>
                  </a:extLst>
                </a:gridCol>
              </a:tblGrid>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Acronym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Technique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AEAPS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Auger Electron Appearance Potential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Auger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AFM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Atomic Force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APECS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Auger Photoelectron Coincidence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APFIM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Atom Probe Field Ion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Appearance Potential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ARPES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Angle Resolved Photoelectron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ARUPS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Angle Resolved Ultraviolet Photoelectron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Attenuated Total Reflection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BEEM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Ballistic Electron Emission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Bremsstrahlung Isochromat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CFM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Chemical Force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Concentric Hemispherical Analyzer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Cylindrical Mirror Analyzer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CPD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Contact Potential Difference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CVD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Chemical Vapour Deposition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Diffraction Anomalous Fine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Disappearance Potential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DRIFT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Diffuse Reflectance Infra-Red Fourier Transform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31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EAPFS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Extended Appearance Potential Fine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a:extLst>
              <a:ext uri="{FF2B5EF4-FFF2-40B4-BE49-F238E27FC236}">
                <a16:creationId xmlns:a16="http://schemas.microsoft.com/office/drawing/2014/main" id="{E5FAB81D-0B7D-4FF9-91E9-80612A47F862}"/>
              </a:ext>
            </a:extLst>
          </p:cNvPr>
          <p:cNvSpPr>
            <a:spLocks noChangeArrowheads="1"/>
          </p:cNvSpPr>
          <p:nvPr/>
        </p:nvSpPr>
        <p:spPr bwMode="auto">
          <a:xfrm>
            <a:off x="1524000" y="3810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Each of these two main types of vibration can have variations. A stretch can be symmetric or asymmetric. Bending can occur in the plane of the molecule or out of plane; it can be scissoring, like blades of a pair of scissors, or rocking, where two atoms move in the same direction.</a:t>
            </a:r>
          </a:p>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Different stretching and bending vibrations can be visualized by considering the CH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group in hydrocarbons. The arrows indicate the direction of motion. The stretching motions require more energy than the bending ones.</a:t>
            </a:r>
          </a:p>
        </p:txBody>
      </p:sp>
      <p:pic>
        <p:nvPicPr>
          <p:cNvPr id="152579" name="Picture 3">
            <a:extLst>
              <a:ext uri="{FF2B5EF4-FFF2-40B4-BE49-F238E27FC236}">
                <a16:creationId xmlns:a16="http://schemas.microsoft.com/office/drawing/2014/main" id="{C2CC3D87-E2A0-4FB5-B04B-3B0C125A4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1"/>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2">
            <a:extLst>
              <a:ext uri="{FF2B5EF4-FFF2-40B4-BE49-F238E27FC236}">
                <a16:creationId xmlns:a16="http://schemas.microsoft.com/office/drawing/2014/main" id="{9FC551CD-4237-4E8C-9F4F-7E960DD71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419600"/>
            <a:ext cx="2743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2270049E-C710-4F49-93B8-A46C899F3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48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4">
            <a:extLst>
              <a:ext uri="{FF2B5EF4-FFF2-40B4-BE49-F238E27FC236}">
                <a16:creationId xmlns:a16="http://schemas.microsoft.com/office/drawing/2014/main" id="{ED3EDF59-EFD8-4BDB-9FB4-0207EBA89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2895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4">
            <a:extLst>
              <a:ext uri="{FF2B5EF4-FFF2-40B4-BE49-F238E27FC236}">
                <a16:creationId xmlns:a16="http://schemas.microsoft.com/office/drawing/2014/main" id="{4F7D4446-1590-4C94-9FC5-0D2DA9042F3B}"/>
              </a:ext>
            </a:extLst>
          </p:cNvPr>
          <p:cNvSpPr>
            <a:spLocks noChangeArrowheads="1"/>
          </p:cNvSpPr>
          <p:nvPr/>
        </p:nvSpPr>
        <p:spPr bwMode="auto">
          <a:xfrm>
            <a:off x="1524000" y="2590801"/>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You can see that the lower wavenumber values are consistent with lower energy to cause these vibrations.</a:t>
            </a:r>
          </a:p>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A molecule absorbs a unique set of IR light frequencies. Its IR spectrum is often likened to a person's fingerprints. These frequencies match the natural vibrational modes of the molecule. A molecule absorbs only those frequencies of IR light that match vibrations that cause a change in the dipole moment of the molecule. Bonds in symmetric N2 and H2 molecules do not absorb IR because stretching does not change the dipole moment, and bending cannot occur with only 2 atoms in the molecule. Any individual bond in an organic molecule with symmetric structures and identical groups at each end of the bond will not absorb in the IR range. For example, in ethane, the bond between the carbon atoms does not absorb IR because there is a methyl group at each end of the bond. The C-H bonds within the methyl groups do absorb.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a:extLst>
              <a:ext uri="{FF2B5EF4-FFF2-40B4-BE49-F238E27FC236}">
                <a16:creationId xmlns:a16="http://schemas.microsoft.com/office/drawing/2014/main" id="{F82EEF2E-F3BB-4279-AABB-9C7C9AB6007B}"/>
              </a:ext>
            </a:extLst>
          </p:cNvPr>
          <p:cNvSpPr>
            <a:spLocks noChangeArrowheads="1"/>
          </p:cNvSpPr>
          <p:nvPr/>
        </p:nvSpPr>
        <p:spPr bwMode="auto">
          <a:xfrm>
            <a:off x="1524000" y="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In a complicated molecule many fundamental vibrations are possible, but not all are observed. Some motions do not change the dipole moment for the molecule; some are so much alike that they coalesce into one band.</a:t>
            </a:r>
          </a:p>
          <a:p>
            <a:pPr>
              <a:spcBef>
                <a:spcPct val="0"/>
              </a:spcBef>
              <a:buFontTx/>
              <a:buNone/>
            </a:pPr>
            <a:r>
              <a:rPr lang="en-US" altLang="en-US" sz="2400">
                <a:latin typeface="Times New Roman" panose="02020603050405020304" pitchFamily="18" charset="0"/>
                <a:cs typeface="Times New Roman" panose="02020603050405020304" pitchFamily="18" charset="0"/>
              </a:rPr>
              <a:t>Even though an IR spectrum is characteristic for an entire molecule, there are certain groups of atoms in a molecule that give rise to absorption bands at or near the same wavenumber,   ,</a:t>
            </a:r>
          </a:p>
          <a:p>
            <a:pPr>
              <a:spcBef>
                <a:spcPct val="0"/>
              </a:spcBef>
              <a:buFontTx/>
              <a:buNone/>
            </a:pPr>
            <a:r>
              <a:rPr lang="en-US" altLang="en-US" sz="2400">
                <a:latin typeface="Times New Roman" panose="02020603050405020304" pitchFamily="18" charset="0"/>
                <a:cs typeface="Times New Roman" panose="02020603050405020304" pitchFamily="18" charset="0"/>
              </a:rPr>
              <a:t>(frequency) regardless of the rest of the structure of the molecule. These persistent characteristic bands enable you to identify major structural features of the molecule after a quick inspection of the spectrum and the use of a correlation table. The correlation table is a listing of functional groups and their characteristic absorption frequencies.</a:t>
            </a:r>
          </a:p>
          <a:p>
            <a:pPr>
              <a:spcBef>
                <a:spcPct val="0"/>
              </a:spcBef>
              <a:buFontTx/>
              <a:buNone/>
            </a:pPr>
            <a:r>
              <a:rPr lang="en-US" altLang="en-US" sz="2400">
                <a:latin typeface="Times New Roman" panose="02020603050405020304" pitchFamily="18" charset="0"/>
                <a:cs typeface="Times New Roman" panose="02020603050405020304" pitchFamily="18" charset="0"/>
              </a:rPr>
              <a:t>The infrared spectrum for a molecule is a graphical display. It shows the frequencies of IR radiation absorbed and the % of the incident light that passes through the molecule without being absorbed. The spectrum has two regions. The </a:t>
            </a:r>
            <a:r>
              <a:rPr lang="en-US" altLang="en-US" sz="2400" i="1">
                <a:latin typeface="Times New Roman" panose="02020603050405020304" pitchFamily="18" charset="0"/>
                <a:cs typeface="Times New Roman" panose="02020603050405020304" pitchFamily="18" charset="0"/>
              </a:rPr>
              <a:t>fingerprint</a:t>
            </a:r>
            <a:r>
              <a:rPr lang="en-US" altLang="en-US" sz="2400">
                <a:latin typeface="Times New Roman" panose="02020603050405020304" pitchFamily="18" charset="0"/>
                <a:cs typeface="Times New Roman" panose="02020603050405020304" pitchFamily="18" charset="0"/>
              </a:rPr>
              <a:t> region is unique for a molecule and the </a:t>
            </a:r>
            <a:r>
              <a:rPr lang="en-US" altLang="en-US" sz="2400" i="1">
                <a:latin typeface="Times New Roman" panose="02020603050405020304" pitchFamily="18" charset="0"/>
                <a:cs typeface="Times New Roman" panose="02020603050405020304" pitchFamily="18" charset="0"/>
              </a:rPr>
              <a:t>functional group</a:t>
            </a:r>
            <a:r>
              <a:rPr lang="en-US" altLang="en-US" sz="2400">
                <a:latin typeface="Times New Roman" panose="02020603050405020304" pitchFamily="18" charset="0"/>
                <a:cs typeface="Times New Roman" panose="02020603050405020304" pitchFamily="18" charset="0"/>
              </a:rPr>
              <a:t> region is similar for molecules with the same functional groups.</a:t>
            </a:r>
          </a:p>
        </p:txBody>
      </p:sp>
      <p:pic>
        <p:nvPicPr>
          <p:cNvPr id="154627" name="Picture 2">
            <a:extLst>
              <a:ext uri="{FF2B5EF4-FFF2-40B4-BE49-F238E27FC236}">
                <a16:creationId xmlns:a16="http://schemas.microsoft.com/office/drawing/2014/main" id="{B7D663C5-8890-47AD-A0A6-DBCEDA424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1" y="-182563"/>
            <a:ext cx="85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a:extLst>
              <a:ext uri="{FF2B5EF4-FFF2-40B4-BE49-F238E27FC236}">
                <a16:creationId xmlns:a16="http://schemas.microsoft.com/office/drawing/2014/main" id="{5C76D620-EF51-48C8-ADAF-FF828921E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a16="http://schemas.microsoft.com/office/drawing/2014/main" id="{6D4DD38D-72FA-41D5-AC6C-C66085F0D632}"/>
              </a:ext>
            </a:extLst>
          </p:cNvPr>
          <p:cNvSpPr>
            <a:spLocks noChangeArrowheads="1"/>
          </p:cNvSpPr>
          <p:nvPr/>
        </p:nvSpPr>
        <p:spPr bwMode="auto">
          <a:xfrm>
            <a:off x="152400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The </a:t>
            </a:r>
            <a:r>
              <a:rPr lang="en-US" altLang="en-US" sz="2200" u="sng">
                <a:latin typeface="Times New Roman" panose="02020603050405020304" pitchFamily="18" charset="0"/>
                <a:cs typeface="Times New Roman" panose="02020603050405020304" pitchFamily="18" charset="0"/>
              </a:rPr>
              <a:t>nonlinear</a:t>
            </a:r>
            <a:r>
              <a:rPr lang="en-US" altLang="en-US" sz="2200">
                <a:latin typeface="Times New Roman" panose="02020603050405020304" pitchFamily="18" charset="0"/>
                <a:cs typeface="Times New Roman" panose="02020603050405020304" pitchFamily="18" charset="0"/>
              </a:rPr>
              <a:t> horizontal axis has units of wavenumbers. Each wavenumber value matches a particular frequency of infrared light. The vertical axis shows % transmitted light. At each frequency the % transmitted light is 100% for light that passes through the molecule with no interactions; it has a low value when the IR radiation interacts and excites the vibrations in the molecule.</a:t>
            </a:r>
          </a:p>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A portion of the spectrum where % transmittance drops to a low value then rises back to near 100% is called a "band". A band is associated with a particular vibration within the molecule. The width of a band is described as broad or narrow based on how large a range of frequencies it covers. The efficiencies for the different vibrations determine how "intense" or strong the absorption bands are. A band is described as strong, medium, or weak depending on its depth.</a:t>
            </a:r>
          </a:p>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In the hexane spectrum below the band for the CH stretch is strong and that for the CH bend is medium. The alkane, hexane (C</a:t>
            </a:r>
            <a:r>
              <a:rPr lang="en-US" altLang="en-US" sz="2200" baseline="-25000">
                <a:latin typeface="Times New Roman" panose="02020603050405020304" pitchFamily="18" charset="0"/>
                <a:cs typeface="Times New Roman" panose="02020603050405020304" pitchFamily="18" charset="0"/>
              </a:rPr>
              <a:t>6</a:t>
            </a:r>
            <a:r>
              <a:rPr lang="en-US" altLang="en-US" sz="2200">
                <a:latin typeface="Times New Roman" panose="02020603050405020304" pitchFamily="18" charset="0"/>
                <a:cs typeface="Times New Roman" panose="02020603050405020304" pitchFamily="18" charset="0"/>
              </a:rPr>
              <a:t>H</a:t>
            </a:r>
            <a:r>
              <a:rPr lang="en-US" altLang="en-US" sz="2200" baseline="-25000">
                <a:latin typeface="Times New Roman" panose="02020603050405020304" pitchFamily="18" charset="0"/>
                <a:cs typeface="Times New Roman" panose="02020603050405020304" pitchFamily="18" charset="0"/>
              </a:rPr>
              <a:t>14</a:t>
            </a:r>
            <a:r>
              <a:rPr lang="en-US" altLang="en-US" sz="2200">
                <a:latin typeface="Times New Roman" panose="02020603050405020304" pitchFamily="18" charset="0"/>
                <a:cs typeface="Times New Roman" panose="02020603050405020304" pitchFamily="18" charset="0"/>
              </a:rPr>
              <a:t>) gives an IR spectrum that has relatively few bands because there are only CH bonds that can stretch or bend. There are bands for CH stretches at about 3000 cm</a:t>
            </a:r>
            <a:r>
              <a:rPr lang="en-US" altLang="en-US" sz="2200" baseline="30000">
                <a:latin typeface="Times New Roman" panose="02020603050405020304" pitchFamily="18" charset="0"/>
                <a:cs typeface="Times New Roman" panose="02020603050405020304" pitchFamily="18" charset="0"/>
              </a:rPr>
              <a:t>-1</a:t>
            </a:r>
            <a:r>
              <a:rPr lang="en-US" altLang="en-US" sz="2200">
                <a:latin typeface="Times New Roman" panose="02020603050405020304" pitchFamily="18" charset="0"/>
                <a:cs typeface="Times New Roman" panose="02020603050405020304" pitchFamily="18" charset="0"/>
              </a:rPr>
              <a:t>. The CH</a:t>
            </a:r>
            <a:r>
              <a:rPr lang="en-US" altLang="en-US" sz="2200" baseline="-25000">
                <a:latin typeface="Times New Roman" panose="02020603050405020304" pitchFamily="18" charset="0"/>
                <a:cs typeface="Times New Roman" panose="02020603050405020304" pitchFamily="18" charset="0"/>
              </a:rPr>
              <a:t>2</a:t>
            </a:r>
            <a:r>
              <a:rPr lang="en-US" altLang="en-US" sz="2200">
                <a:latin typeface="Times New Roman" panose="02020603050405020304" pitchFamily="18" charset="0"/>
                <a:cs typeface="Times New Roman" panose="02020603050405020304" pitchFamily="18" charset="0"/>
              </a:rPr>
              <a:t> bend band appears at approximately 1450 cm</a:t>
            </a:r>
            <a:r>
              <a:rPr lang="en-US" altLang="en-US" sz="2200" baseline="30000">
                <a:latin typeface="Times New Roman" panose="02020603050405020304" pitchFamily="18" charset="0"/>
                <a:cs typeface="Times New Roman" panose="02020603050405020304" pitchFamily="18" charset="0"/>
              </a:rPr>
              <a:t>-1</a:t>
            </a:r>
            <a:r>
              <a:rPr lang="en-US" altLang="en-US" sz="2200">
                <a:latin typeface="Times New Roman" panose="02020603050405020304" pitchFamily="18" charset="0"/>
                <a:cs typeface="Times New Roman" panose="02020603050405020304" pitchFamily="18" charset="0"/>
              </a:rPr>
              <a:t> and the CH</a:t>
            </a:r>
            <a:r>
              <a:rPr lang="en-US" altLang="en-US" sz="2200" baseline="-25000">
                <a:latin typeface="Times New Roman" panose="02020603050405020304" pitchFamily="18" charset="0"/>
                <a:cs typeface="Times New Roman" panose="02020603050405020304" pitchFamily="18" charset="0"/>
              </a:rPr>
              <a:t>3 </a:t>
            </a:r>
            <a:r>
              <a:rPr lang="en-US" altLang="en-US" sz="2200">
                <a:latin typeface="Times New Roman" panose="02020603050405020304" pitchFamily="18" charset="0"/>
                <a:cs typeface="Times New Roman" panose="02020603050405020304" pitchFamily="18" charset="0"/>
              </a:rPr>
              <a:t>bend at about 1400 cm</a:t>
            </a:r>
            <a:r>
              <a:rPr lang="en-US" altLang="en-US" sz="2200" baseline="30000">
                <a:latin typeface="Times New Roman" panose="02020603050405020304" pitchFamily="18" charset="0"/>
                <a:cs typeface="Times New Roman" panose="02020603050405020304" pitchFamily="18" charset="0"/>
              </a:rPr>
              <a:t>-1</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a:extLst>
              <a:ext uri="{FF2B5EF4-FFF2-40B4-BE49-F238E27FC236}">
                <a16:creationId xmlns:a16="http://schemas.microsoft.com/office/drawing/2014/main" id="{425B78F9-A99F-4C2C-B6B1-136F608DBA8F}"/>
              </a:ext>
            </a:extLst>
          </p:cNvPr>
          <p:cNvSpPr>
            <a:spLocks noChangeArrowheads="1"/>
          </p:cNvSpPr>
          <p:nvPr/>
        </p:nvSpPr>
        <p:spPr bwMode="auto">
          <a:xfrm>
            <a:off x="1524000" y="-492442"/>
            <a:ext cx="63651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Palatino" pitchFamily="18" charset="0"/>
              </a:rPr>
              <a:t>The spectrum also shows that shapes of bands can differ.   </a:t>
            </a:r>
            <a:r>
              <a:rPr lang="en-US" altLang="en-US" sz="5800"/>
              <a:t> </a:t>
            </a:r>
            <a:endParaRPr lang="en-US" altLang="en-US" sz="1800">
              <a:latin typeface="Palatino" pitchFamily="18" charset="0"/>
            </a:endParaRPr>
          </a:p>
        </p:txBody>
      </p:sp>
      <p:pic>
        <p:nvPicPr>
          <p:cNvPr id="157699" name="Picture 2">
            <a:extLst>
              <a:ext uri="{FF2B5EF4-FFF2-40B4-BE49-F238E27FC236}">
                <a16:creationId xmlns:a16="http://schemas.microsoft.com/office/drawing/2014/main" id="{3C53B390-B792-47BD-AF94-EA50B37BA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
            <a:extLst>
              <a:ext uri="{FF2B5EF4-FFF2-40B4-BE49-F238E27FC236}">
                <a16:creationId xmlns:a16="http://schemas.microsoft.com/office/drawing/2014/main" id="{A200DF25-08AB-46E2-B74C-224ED8156BB5}"/>
              </a:ext>
            </a:extLst>
          </p:cNvPr>
          <p:cNvSpPr>
            <a:spLocks noChangeArrowheads="1"/>
          </p:cNvSpPr>
          <p:nvPr/>
        </p:nvSpPr>
        <p:spPr bwMode="auto">
          <a:xfrm>
            <a:off x="1524000" y="1"/>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Palatino" pitchFamily="18" charset="0"/>
              </a:rPr>
              <a:t>Procedure</a:t>
            </a:r>
            <a:endParaRPr lang="en-US" altLang="en-US" sz="2400"/>
          </a:p>
          <a:p>
            <a:pPr>
              <a:spcBef>
                <a:spcPct val="0"/>
              </a:spcBef>
              <a:buFontTx/>
              <a:buNone/>
            </a:pPr>
            <a:r>
              <a:rPr lang="en-US" altLang="en-US" sz="2400">
                <a:latin typeface="Times New Roman" panose="02020603050405020304" pitchFamily="18" charset="0"/>
                <a:cs typeface="Times New Roman" panose="02020603050405020304" pitchFamily="18" charset="0"/>
              </a:rPr>
              <a:t>Every molecule will have its own characteristic spectrum. The bands that appear depend on the types of bonds and the structure of the molecule. Study the sample spectra below, noting similarities and differences, and relate these to structure and bonding within the molecules.</a:t>
            </a:r>
          </a:p>
          <a:p>
            <a:pPr>
              <a:spcBef>
                <a:spcPct val="0"/>
              </a:spcBef>
              <a:buFontTx/>
              <a:buNone/>
            </a:pPr>
            <a:r>
              <a:rPr lang="en-US" altLang="en-US" sz="2400">
                <a:latin typeface="Times New Roman" panose="02020603050405020304" pitchFamily="18" charset="0"/>
                <a:cs typeface="Times New Roman" panose="02020603050405020304" pitchFamily="18" charset="0"/>
              </a:rPr>
              <a:t>The spectrum for the alkene, 1-hexene, C</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H</a:t>
            </a:r>
            <a:r>
              <a:rPr lang="en-US" altLang="en-US" sz="2400" baseline="-30000">
                <a:latin typeface="Times New Roman" panose="02020603050405020304" pitchFamily="18" charset="0"/>
                <a:cs typeface="Times New Roman" panose="02020603050405020304" pitchFamily="18" charset="0"/>
              </a:rPr>
              <a:t>12</a:t>
            </a:r>
            <a:r>
              <a:rPr lang="en-US" altLang="en-US" sz="2400">
                <a:latin typeface="Times New Roman" panose="02020603050405020304" pitchFamily="18" charset="0"/>
                <a:cs typeface="Times New Roman" panose="02020603050405020304" pitchFamily="18" charset="0"/>
              </a:rPr>
              <a:t>, has few strong absorption bands. The spectrum has the various CH stretch bands that all hydrocarbons show near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There is a weak alkene CH stretch above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This comes from the C&amp;emdash;H bonds on carbons 1 and 2, the two carbons that are held together by the double bond. The strong CH stretch bands below 3000 cm</a:t>
            </a:r>
            <a:r>
              <a:rPr lang="en-US" altLang="en-US" sz="2400" baseline="30000">
                <a:latin typeface="Times New Roman" panose="02020603050405020304" pitchFamily="18" charset="0"/>
                <a:cs typeface="Times New Roman" panose="02020603050405020304" pitchFamily="18" charset="0"/>
              </a:rPr>
              <a:t>-1 </a:t>
            </a:r>
            <a:r>
              <a:rPr lang="en-US" altLang="en-US" sz="2400">
                <a:latin typeface="Times New Roman" panose="02020603050405020304" pitchFamily="18" charset="0"/>
                <a:cs typeface="Times New Roman" panose="02020603050405020304" pitchFamily="18" charset="0"/>
              </a:rPr>
              <a:t>come from carbon-hydrogen bonds in the CH</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and CH</a:t>
            </a:r>
            <a:r>
              <a:rPr lang="en-US" altLang="en-US" sz="2400" baseline="-30000">
                <a:latin typeface="Times New Roman" panose="02020603050405020304" pitchFamily="18" charset="0"/>
                <a:cs typeface="Times New Roman" panose="02020603050405020304" pitchFamily="18" charset="0"/>
              </a:rPr>
              <a:t>3</a:t>
            </a:r>
            <a:r>
              <a:rPr lang="en-US" altLang="en-US" sz="2400">
                <a:latin typeface="Times New Roman" panose="02020603050405020304" pitchFamily="18" charset="0"/>
                <a:cs typeface="Times New Roman" panose="02020603050405020304" pitchFamily="18" charset="0"/>
              </a:rPr>
              <a:t> groups. There is an out-of-plane CH bend for the alkene in the range 1000-650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There is also an alkene CC double bond stretch at about 1650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a:extLst>
              <a:ext uri="{FF2B5EF4-FFF2-40B4-BE49-F238E27FC236}">
                <a16:creationId xmlns:a16="http://schemas.microsoft.com/office/drawing/2014/main" id="{F38E4676-9FEC-40C3-863D-D62BE46AF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
            <a:extLst>
              <a:ext uri="{FF2B5EF4-FFF2-40B4-BE49-F238E27FC236}">
                <a16:creationId xmlns:a16="http://schemas.microsoft.com/office/drawing/2014/main" id="{3168DC70-7784-4AF2-84F4-CADCB4DFD81B}"/>
              </a:ext>
            </a:extLst>
          </p:cNvPr>
          <p:cNvSpPr>
            <a:spLocks noChangeArrowheads="1"/>
          </p:cNvSpPr>
          <p:nvPr/>
        </p:nvSpPr>
        <p:spPr bwMode="auto">
          <a:xfrm>
            <a:off x="1905000" y="1997076"/>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spectrum for cyclohexene, (C</a:t>
            </a:r>
            <a:r>
              <a:rPr lang="en-US" altLang="en-US" sz="2400" baseline="-25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H</a:t>
            </a:r>
            <a:r>
              <a:rPr lang="en-US" altLang="en-US" sz="2400" baseline="-25000">
                <a:latin typeface="Times New Roman" panose="02020603050405020304" pitchFamily="18" charset="0"/>
                <a:cs typeface="Times New Roman" panose="02020603050405020304" pitchFamily="18" charset="0"/>
              </a:rPr>
              <a:t>10</a:t>
            </a:r>
            <a:r>
              <a:rPr lang="en-US" altLang="en-US" sz="2400">
                <a:latin typeface="Times New Roman" panose="02020603050405020304" pitchFamily="18" charset="0"/>
                <a:cs typeface="Times New Roman" panose="02020603050405020304" pitchFamily="18" charset="0"/>
              </a:rPr>
              <a:t>) also has few strong bands. The main band is a strong CH stretch from the CH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groups at about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 CH stretch for the alkene CH is, as always, to the left of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 CH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bend appears at about 1450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 other weaker bands in the range 1000-650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are for the out of plane CH bending . There is a very weak alkene CC double bond stretch at about 1650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a:extLst>
              <a:ext uri="{FF2B5EF4-FFF2-40B4-BE49-F238E27FC236}">
                <a16:creationId xmlns:a16="http://schemas.microsoft.com/office/drawing/2014/main" id="{C149416E-441A-49E0-A0F7-44229CF79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800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a:extLst>
              <a:ext uri="{FF2B5EF4-FFF2-40B4-BE49-F238E27FC236}">
                <a16:creationId xmlns:a16="http://schemas.microsoft.com/office/drawing/2014/main" id="{86B3388C-8D6F-4382-B70F-E41FB38337AF}"/>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p>
        </p:txBody>
      </p:sp>
      <p:sp>
        <p:nvSpPr>
          <p:cNvPr id="9219" name="Footer Placeholder 2">
            <a:extLst>
              <a:ext uri="{FF2B5EF4-FFF2-40B4-BE49-F238E27FC236}">
                <a16:creationId xmlns:a16="http://schemas.microsoft.com/office/drawing/2014/main" id="{AE37E2E7-8A47-475E-B3A8-2E8B6F14C9D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9220" name="Slide Number Placeholder 3">
            <a:extLst>
              <a:ext uri="{FF2B5EF4-FFF2-40B4-BE49-F238E27FC236}">
                <a16:creationId xmlns:a16="http://schemas.microsoft.com/office/drawing/2014/main" id="{F715776E-9F86-41C3-A96F-2F0B7EBA0B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A997EF-C47F-49C2-8B1F-FE2EBA1ECB46}" type="slidenum">
              <a:rPr lang="en-US" altLang="en-US" sz="1400"/>
              <a:pPr>
                <a:spcBef>
                  <a:spcPct val="0"/>
                </a:spcBef>
                <a:buFontTx/>
                <a:buNone/>
              </a:pPr>
              <a:t>7</a:t>
            </a:fld>
            <a:endParaRPr lang="en-US" altLang="en-US" sz="1400"/>
          </a:p>
        </p:txBody>
      </p:sp>
      <p:graphicFrame>
        <p:nvGraphicFramePr>
          <p:cNvPr id="109570" name="Group 2">
            <a:extLst>
              <a:ext uri="{FF2B5EF4-FFF2-40B4-BE49-F238E27FC236}">
                <a16:creationId xmlns:a16="http://schemas.microsoft.com/office/drawing/2014/main" id="{8D805FA1-EBF3-4E86-AEA5-F814AF19230A}"/>
              </a:ext>
            </a:extLst>
          </p:cNvPr>
          <p:cNvGraphicFramePr>
            <a:graphicFrameLocks noGrp="1"/>
          </p:cNvGraphicFramePr>
          <p:nvPr/>
        </p:nvGraphicFramePr>
        <p:xfrm>
          <a:off x="1828800" y="1"/>
          <a:ext cx="8534400" cy="7153280"/>
        </p:xfrm>
        <a:graphic>
          <a:graphicData uri="http://schemas.openxmlformats.org/drawingml/2006/table">
            <a:tbl>
              <a:tblPr/>
              <a:tblGrid>
                <a:gridCol w="1539875">
                  <a:extLst>
                    <a:ext uri="{9D8B030D-6E8A-4147-A177-3AD203B41FA5}">
                      <a16:colId xmlns:a16="http://schemas.microsoft.com/office/drawing/2014/main" val="20000"/>
                    </a:ext>
                  </a:extLst>
                </a:gridCol>
                <a:gridCol w="6994525">
                  <a:extLst>
                    <a:ext uri="{9D8B030D-6E8A-4147-A177-3AD203B41FA5}">
                      <a16:colId xmlns:a16="http://schemas.microsoft.com/office/drawing/2014/main" val="20001"/>
                    </a:ext>
                  </a:extLst>
                </a:gridCol>
              </a:tblGrid>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EDX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Energy Dispersive X-ray Analysis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Energy Loss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induced luminescence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Ellipsometry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Momentum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EPMA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Probe Micro-Analysis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ESDMS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Stimulated Desorption Mass Spectrometry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ESCA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Spectroscopy for Chemical Analysis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Stimulated Desorption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ESDIAD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Electron Stimulated Desorption Ion Angle Distributions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EXAFS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Extended X-ray Absorption Fine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Field Emission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Field Ion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FTIR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Fourier Transform Infra 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FTRA-IR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Fourier Transform Reflectance-Absorbtion Infra 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Helium Atom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Hemispherical Deflection Analyser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HEIS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High Energy Ion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HREELS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High Resolution Electron Energy Loss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IETS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Inelastic electron tunnelling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7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KRIPES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k-Resolved Inverse Photoemission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
            <a:extLst>
              <a:ext uri="{FF2B5EF4-FFF2-40B4-BE49-F238E27FC236}">
                <a16:creationId xmlns:a16="http://schemas.microsoft.com/office/drawing/2014/main" id="{82126B87-110B-43E7-8F99-655C89E14152}"/>
              </a:ext>
            </a:extLst>
          </p:cNvPr>
          <p:cNvSpPr>
            <a:spLocks noChangeArrowheads="1"/>
          </p:cNvSpPr>
          <p:nvPr/>
        </p:nvSpPr>
        <p:spPr bwMode="auto">
          <a:xfrm>
            <a:off x="1524000" y="1304925"/>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IR spectrum for benzene, C</a:t>
            </a:r>
            <a:r>
              <a:rPr lang="en-US" altLang="en-US" sz="2400" baseline="-25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H</a:t>
            </a:r>
            <a:r>
              <a:rPr lang="en-US" altLang="en-US" sz="2400" baseline="-25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has only four prominent bands because it is a very symmetric molecule. Every carbon has a single bond to a hydrogen. Each carbon is bonded to two other carbons and the carbon-carbon bonds are alike for all six carbons. The molecule is planar. The aromatic CH stretch appears at 3100-3000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There are aromatic CC stretch bands (for the carbon-carbon bonds in the aromatic ring) at about 1500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Two bands are caused by bending motions involving carbon-hydrogen bonds. The bands for CH bends appear at approximately 1000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for the in-plane bends and at about 675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for the out-of-plane bend.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extLst>
              <a:ext uri="{FF2B5EF4-FFF2-40B4-BE49-F238E27FC236}">
                <a16:creationId xmlns:a16="http://schemas.microsoft.com/office/drawing/2014/main" id="{24B90939-BC3F-471A-9FBF-3E3D52369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800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a:extLst>
              <a:ext uri="{FF2B5EF4-FFF2-40B4-BE49-F238E27FC236}">
                <a16:creationId xmlns:a16="http://schemas.microsoft.com/office/drawing/2014/main" id="{E374C6C3-9237-4604-BB3B-52A32A618D37}"/>
              </a:ext>
            </a:extLst>
          </p:cNvPr>
          <p:cNvSpPr>
            <a:spLocks noChangeArrowheads="1"/>
          </p:cNvSpPr>
          <p:nvPr/>
        </p:nvSpPr>
        <p:spPr bwMode="auto">
          <a:xfrm>
            <a:off x="1524000" y="2136776"/>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IR spectrum for the alcohol, ethanol (CH</a:t>
            </a:r>
            <a:r>
              <a:rPr lang="en-US" altLang="en-US" sz="2400" baseline="-25000">
                <a:latin typeface="Times New Roman" panose="02020603050405020304" pitchFamily="18" charset="0"/>
                <a:cs typeface="Times New Roman" panose="02020603050405020304" pitchFamily="18" charset="0"/>
              </a:rPr>
              <a:t>3</a:t>
            </a:r>
            <a:r>
              <a:rPr lang="en-US" altLang="en-US" sz="2400">
                <a:latin typeface="Times New Roman" panose="02020603050405020304" pitchFamily="18" charset="0"/>
                <a:cs typeface="Times New Roman" panose="02020603050405020304" pitchFamily="18" charset="0"/>
              </a:rPr>
              <a:t>CH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OH), is more complicated. It has a CH stretch, an OH stretch, a CO stretch and various bending vibrations. The important point to learn here is that no matter what alcohol molecule you deal with, the OH stretch will appear as a broad band at approximately 3300-3500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Likewise the CH stretch still appears at about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a:extLst>
              <a:ext uri="{FF2B5EF4-FFF2-40B4-BE49-F238E27FC236}">
                <a16:creationId xmlns:a16="http://schemas.microsoft.com/office/drawing/2014/main" id="{1388A5C6-1D40-48DB-8F47-90D5FE0A4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
            <a:extLst>
              <a:ext uri="{FF2B5EF4-FFF2-40B4-BE49-F238E27FC236}">
                <a16:creationId xmlns:a16="http://schemas.microsoft.com/office/drawing/2014/main" id="{0CB02537-2CDE-419A-B125-D8430E724AE0}"/>
              </a:ext>
            </a:extLst>
          </p:cNvPr>
          <p:cNvSpPr>
            <a:spLocks noChangeArrowheads="1"/>
          </p:cNvSpPr>
          <p:nvPr/>
        </p:nvSpPr>
        <p:spPr bwMode="auto">
          <a:xfrm rot="10800000" flipV="1">
            <a:off x="1524000" y="227014"/>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The spectrum for the aldehyde, octanal (CH</a:t>
            </a:r>
            <a:r>
              <a:rPr lang="en-US" altLang="en-US" sz="2000" baseline="-30000">
                <a:latin typeface="Times New Roman" panose="02020603050405020304" pitchFamily="18" charset="0"/>
                <a:cs typeface="Times New Roman" panose="02020603050405020304" pitchFamily="18" charset="0"/>
              </a:rPr>
              <a:t>3</a:t>
            </a:r>
            <a:r>
              <a:rPr lang="en-US" altLang="en-US" sz="2000">
                <a:latin typeface="Times New Roman" panose="02020603050405020304" pitchFamily="18" charset="0"/>
                <a:cs typeface="Times New Roman" panose="02020603050405020304" pitchFamily="18" charset="0"/>
              </a:rPr>
              <a:t>(CH</a:t>
            </a:r>
            <a:r>
              <a:rPr lang="en-US" altLang="en-US" sz="2000" baseline="-30000">
                <a:latin typeface="Times New Roman" panose="02020603050405020304" pitchFamily="18"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a:t>
            </a:r>
            <a:r>
              <a:rPr lang="en-US" altLang="en-US" sz="2000" baseline="-30000">
                <a:latin typeface="Times New Roman" panose="02020603050405020304" pitchFamily="18" charset="0"/>
                <a:cs typeface="Times New Roman" panose="02020603050405020304" pitchFamily="18" charset="0"/>
              </a:rPr>
              <a:t>6</a:t>
            </a:r>
            <a:r>
              <a:rPr lang="en-US" altLang="en-US" sz="2000">
                <a:latin typeface="Times New Roman" panose="02020603050405020304" pitchFamily="18" charset="0"/>
                <a:cs typeface="Times New Roman" panose="02020603050405020304" pitchFamily="18" charset="0"/>
              </a:rPr>
              <a:t>CHO), is shown here. The most important features of the spectrum are carbonyl CO stretch near 1700 cm</a:t>
            </a:r>
            <a:r>
              <a:rPr lang="en-US" altLang="en-US" sz="2000" baseline="30000">
                <a:latin typeface="Times New Roman" panose="02020603050405020304" pitchFamily="18" charset="0"/>
                <a:cs typeface="Times New Roman" panose="02020603050405020304" pitchFamily="18" charset="0"/>
              </a:rPr>
              <a:t>-1</a:t>
            </a:r>
            <a:r>
              <a:rPr lang="en-US" altLang="en-US" sz="2000">
                <a:latin typeface="Times New Roman" panose="02020603050405020304" pitchFamily="18" charset="0"/>
                <a:cs typeface="Times New Roman" panose="02020603050405020304" pitchFamily="18" charset="0"/>
              </a:rPr>
              <a:t> and the CH stretch at about 3000 cm</a:t>
            </a:r>
            <a:r>
              <a:rPr lang="en-US" altLang="en-US" sz="2000" baseline="30000">
                <a:latin typeface="Times New Roman" panose="02020603050405020304" pitchFamily="18" charset="0"/>
                <a:cs typeface="Times New Roman" panose="02020603050405020304" pitchFamily="18" charset="0"/>
              </a:rPr>
              <a:t>-1</a:t>
            </a:r>
            <a:r>
              <a:rPr lang="en-US" altLang="en-US" sz="2000">
                <a:latin typeface="Times New Roman" panose="02020603050405020304" pitchFamily="18" charset="0"/>
                <a:cs typeface="Times New Roman" panose="02020603050405020304" pitchFamily="18" charset="0"/>
              </a:rPr>
              <a:t>. If you see an IR spectrum with an intense strong band near 1700 cm-1 and the compound contains oxygen, the molecule most likely contains a carbonyl group,</a:t>
            </a:r>
          </a:p>
          <a:p>
            <a:pPr>
              <a:spcBef>
                <a:spcPct val="0"/>
              </a:spcBef>
              <a:buFontTx/>
              <a:buNone/>
            </a:pPr>
            <a:r>
              <a:rPr lang="en-US" altLang="en-US" sz="2000">
                <a:latin typeface="Times New Roman" panose="02020603050405020304" pitchFamily="18" charset="0"/>
                <a:cs typeface="Times New Roman" panose="02020603050405020304" pitchFamily="18" charset="0"/>
              </a:rPr>
              <a:t> </a:t>
            </a:r>
          </a:p>
        </p:txBody>
      </p:sp>
      <p:pic>
        <p:nvPicPr>
          <p:cNvPr id="166915" name="Picture 2">
            <a:extLst>
              <a:ext uri="{FF2B5EF4-FFF2-40B4-BE49-F238E27FC236}">
                <a16:creationId xmlns:a16="http://schemas.microsoft.com/office/drawing/2014/main" id="{EF12DC2D-6702-42FB-9780-F60688072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981200"/>
            <a:ext cx="409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4">
            <a:extLst>
              <a:ext uri="{FF2B5EF4-FFF2-40B4-BE49-F238E27FC236}">
                <a16:creationId xmlns:a16="http://schemas.microsoft.com/office/drawing/2014/main" id="{50EF951A-FA49-4A25-9B74-89F8A60A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830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a:extLst>
              <a:ext uri="{FF2B5EF4-FFF2-40B4-BE49-F238E27FC236}">
                <a16:creationId xmlns:a16="http://schemas.microsoft.com/office/drawing/2014/main" id="{53464C39-F72E-436E-A3E7-1BEA61E0D3C3}"/>
              </a:ext>
            </a:extLst>
          </p:cNvPr>
          <p:cNvSpPr>
            <a:spLocks noChangeArrowheads="1"/>
          </p:cNvSpPr>
          <p:nvPr/>
        </p:nvSpPr>
        <p:spPr bwMode="auto">
          <a:xfrm>
            <a:off x="1524000" y="1582738"/>
            <a:ext cx="8915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spectrum for the ketone, 2-pentanone, appears below. It also has a characteristic carbonyl band at 1700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 CH stretch still appears at about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and the CH2 bend shows up at approximately 1400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You can see the strong carbonyl CO stretch at approximately 1700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You can also see that this spectrum is different from the spectrum for octanal. At this point in your study of IR spectroscopy, you can't tell which compound is an aldehyde and which is a ketone. You can tell that both octanal and a 2-pentanone contain C-H bonds and a carbonyl group.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3">
            <a:extLst>
              <a:ext uri="{FF2B5EF4-FFF2-40B4-BE49-F238E27FC236}">
                <a16:creationId xmlns:a16="http://schemas.microsoft.com/office/drawing/2014/main" id="{C75DFC03-CAFB-4FCC-9108-D0C592583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02920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2">
            <a:extLst>
              <a:ext uri="{FF2B5EF4-FFF2-40B4-BE49-F238E27FC236}">
                <a16:creationId xmlns:a16="http://schemas.microsoft.com/office/drawing/2014/main" id="{92316F1C-BE71-463C-AEB7-0ACFBE55C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685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a:extLst>
              <a:ext uri="{FF2B5EF4-FFF2-40B4-BE49-F238E27FC236}">
                <a16:creationId xmlns:a16="http://schemas.microsoft.com/office/drawing/2014/main" id="{3751CA79-F0C7-451E-B733-F524056E9E25}"/>
              </a:ext>
            </a:extLst>
          </p:cNvPr>
          <p:cNvSpPr>
            <a:spLocks noChangeArrowheads="1"/>
          </p:cNvSpPr>
          <p:nvPr/>
        </p:nvSpPr>
        <p:spPr bwMode="auto">
          <a:xfrm>
            <a:off x="1752600" y="457200"/>
            <a:ext cx="8534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Carboxylic acids have spectra that are even more involved. They typically have three bands caused by bonds in the COOH functional group. The band near 1700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is due to the CO double bond. The broad band centered in the range 2700-3300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is caused by the presence of the OH and a band near 1400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comes from the CO single bond . The spectrum for the carboxylic acid, diphenylacetic acid, appears below. Although the aromatic CH bands complicate the spectrum, you can still see the broad OH stretch between 2700-3300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It overlaps the CH stretch which appears near 3000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A strong carbonyl CO stretch band exists near 1700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The CO single bond stretch shows up near 1200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a:extLst>
              <a:ext uri="{FF2B5EF4-FFF2-40B4-BE49-F238E27FC236}">
                <a16:creationId xmlns:a16="http://schemas.microsoft.com/office/drawing/2014/main" id="{67220734-9862-44C9-B570-B079DF19B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C51210A2-81CE-452F-BB50-D578C8A52051}"/>
              </a:ext>
            </a:extLst>
          </p:cNvPr>
          <p:cNvSpPr>
            <a:spLocks noChangeArrowheads="1"/>
          </p:cNvSpPr>
          <p:nvPr/>
        </p:nvSpPr>
        <p:spPr bwMode="auto">
          <a:xfrm rot="10800000" flipV="1">
            <a:off x="1524000" y="-50800"/>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The spectrum for 1-bromobutane, C</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H</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Br, is shown here. This is relatively simple because there are only CH single bonds and the CBr bond. The CH stretch still appears at about 3000 cm-1. The CH</a:t>
            </a:r>
            <a:r>
              <a:rPr lang="en-US" altLang="en-US" sz="2400" baseline="-30000">
                <a:latin typeface="Times New Roman" panose="02020603050405020304" pitchFamily="18" charset="0"/>
                <a:cs typeface="Times New Roman" panose="02020603050405020304" pitchFamily="18" charset="0"/>
              </a:rPr>
              <a:t>2 </a:t>
            </a:r>
            <a:r>
              <a:rPr lang="en-US" altLang="en-US" sz="2400">
                <a:latin typeface="Times New Roman" panose="02020603050405020304" pitchFamily="18" charset="0"/>
                <a:cs typeface="Times New Roman" panose="02020603050405020304" pitchFamily="18" charset="0"/>
              </a:rPr>
              <a:t>bend shows up near 1400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and you can see the CBr stretch band at approximately 700 cm</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a:t>
            </a:r>
          </a:p>
          <a:p>
            <a:pPr>
              <a:spcBef>
                <a:spcPct val="0"/>
              </a:spcBef>
              <a:buFontTx/>
              <a:buNone/>
            </a:pPr>
            <a:r>
              <a:rPr lang="en-US" altLang="en-US" sz="1800">
                <a:latin typeface="Palatino" pitchFamily="18" charset="0"/>
              </a:rPr>
              <a:t>  </a:t>
            </a:r>
            <a:endParaRPr lang="en-US" altLang="en-US" sz="6100">
              <a:latin typeface="Palatino" pitchFamily="18" charset="0"/>
            </a:endParaRPr>
          </a:p>
        </p:txBody>
      </p:sp>
      <p:pic>
        <p:nvPicPr>
          <p:cNvPr id="172035" name="Picture 2">
            <a:extLst>
              <a:ext uri="{FF2B5EF4-FFF2-40B4-BE49-F238E27FC236}">
                <a16:creationId xmlns:a16="http://schemas.microsoft.com/office/drawing/2014/main" id="{21B8A0C9-622A-4BE2-B88F-31BFF7DB8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800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a:extLst>
              <a:ext uri="{FF2B5EF4-FFF2-40B4-BE49-F238E27FC236}">
                <a16:creationId xmlns:a16="http://schemas.microsoft.com/office/drawing/2014/main" id="{CC387C22-7A10-45D8-BEE7-E2EDF4998DC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10244" name="Slide Number Placeholder 3">
            <a:extLst>
              <a:ext uri="{FF2B5EF4-FFF2-40B4-BE49-F238E27FC236}">
                <a16:creationId xmlns:a16="http://schemas.microsoft.com/office/drawing/2014/main" id="{097370C6-631B-4768-99C2-16CF66EC97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D31618-8295-4C39-A1C0-F1E0326AE1F4}" type="slidenum">
              <a:rPr lang="en-US" altLang="en-US" sz="1400"/>
              <a:pPr>
                <a:spcBef>
                  <a:spcPct val="0"/>
                </a:spcBef>
                <a:buFontTx/>
                <a:buNone/>
              </a:pPr>
              <a:t>8</a:t>
            </a:fld>
            <a:endParaRPr lang="en-US" altLang="en-US" sz="1400"/>
          </a:p>
        </p:txBody>
      </p:sp>
      <p:graphicFrame>
        <p:nvGraphicFramePr>
          <p:cNvPr id="110594" name="Group 2">
            <a:extLst>
              <a:ext uri="{FF2B5EF4-FFF2-40B4-BE49-F238E27FC236}">
                <a16:creationId xmlns:a16="http://schemas.microsoft.com/office/drawing/2014/main" id="{C208CBB0-8EF3-4EF9-9326-74837FAB08D5}"/>
              </a:ext>
            </a:extLst>
          </p:cNvPr>
          <p:cNvGraphicFramePr>
            <a:graphicFrameLocks noGrp="1"/>
          </p:cNvGraphicFramePr>
          <p:nvPr/>
        </p:nvGraphicFramePr>
        <p:xfrm>
          <a:off x="1752600" y="0"/>
          <a:ext cx="8610600" cy="6902456"/>
        </p:xfrm>
        <a:graphic>
          <a:graphicData uri="http://schemas.openxmlformats.org/drawingml/2006/table">
            <a:tbl>
              <a:tblPr/>
              <a:tblGrid>
                <a:gridCol w="1552575">
                  <a:extLst>
                    <a:ext uri="{9D8B030D-6E8A-4147-A177-3AD203B41FA5}">
                      <a16:colId xmlns:a16="http://schemas.microsoft.com/office/drawing/2014/main" val="20000"/>
                    </a:ext>
                  </a:extLst>
                </a:gridCol>
                <a:gridCol w="7058025">
                  <a:extLst>
                    <a:ext uri="{9D8B030D-6E8A-4147-A177-3AD203B41FA5}">
                      <a16:colId xmlns:a16="http://schemas.microsoft.com/office/drawing/2014/main" val="20001"/>
                    </a:ext>
                  </a:extLst>
                </a:gridCol>
              </a:tblGrid>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Ionisation Loss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Ion Neutralisation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IPES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Inverse Photoemission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IRAS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Infra-Red Absorption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Ion Excited Auger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Ion Scattering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LEED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Low Energy Electron Diffraction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LEEM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Low Energy Electron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LEIS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Low Energy Ion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LFM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Lateral Force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Molecular Beam Epitaxy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MBS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Molecular Beam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MCXD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Magnetic Circular X-ray Dichroism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Medium Energy Ion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MFM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Magnetic Force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Metastable Impact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Multiple Internal Reflection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MOCVD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Metal Organic Chemical Vapour Deposition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MOKE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Magneto-Optic Kerr Effect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4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Near Field Optical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
            <a:extLst>
              <a:ext uri="{FF2B5EF4-FFF2-40B4-BE49-F238E27FC236}">
                <a16:creationId xmlns:a16="http://schemas.microsoft.com/office/drawing/2014/main" id="{D4A09E65-9578-467B-ABF8-51B2EE839376}"/>
              </a:ext>
            </a:extLst>
          </p:cNvPr>
          <p:cNvSpPr>
            <a:spLocks noChangeArrowheads="1"/>
          </p:cNvSpPr>
          <p:nvPr/>
        </p:nvSpPr>
        <p:spPr bwMode="auto">
          <a:xfrm>
            <a:off x="1524000" y="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IR spectra can be used to identify molecules by recording the spectrum for an unknown and comparing this to a library or data base of spectra of known compounds. Computerized spectra data bases and digitized spectra are used routinely in this way in research, medicine, criminology, and a number of other fields.</a:t>
            </a: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In this exercise you will try to identify the outstanding bands characteristic of certain bonds and functional groups in the spectra you examine. You are certainly not expected to identify </a:t>
            </a:r>
            <a:r>
              <a:rPr lang="en-US" altLang="en-US" sz="2400" u="sng">
                <a:latin typeface="Times New Roman" panose="02020603050405020304" pitchFamily="18" charset="0"/>
                <a:cs typeface="Times New Roman" panose="02020603050405020304" pitchFamily="18" charset="0"/>
              </a:rPr>
              <a:t>all</a:t>
            </a:r>
            <a:r>
              <a:rPr lang="en-US" altLang="en-US" sz="2400">
                <a:latin typeface="Times New Roman" panose="02020603050405020304" pitchFamily="18" charset="0"/>
                <a:cs typeface="Times New Roman" panose="02020603050405020304" pitchFamily="18" charset="0"/>
              </a:rPr>
              <a:t> the absorption bands in each IR spectrum at this point in your work.</a:t>
            </a: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When you analyze the spectra, it is easier if you follow a series of steps in examining each spectrum.</a:t>
            </a: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 1. Look first for the carbonyl C::O band. Look for a strong band at 1820-1660 cm-1. This band is usually the most intense absorption band in a spectrum. It will have a medium width. If you see the carbonyl band, look for other bands associated with functional groups that contain the carbonyl by going to step 2. If no C::O band is present, check for alcohols and go to step 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572D87-793E-412D-8AE7-0F2EC82242BD}"/>
              </a:ext>
            </a:extLst>
          </p:cNvPr>
          <p:cNvGraphicFramePr>
            <a:graphicFrameLocks noGrp="1"/>
          </p:cNvGraphicFramePr>
          <p:nvPr/>
        </p:nvGraphicFramePr>
        <p:xfrm>
          <a:off x="1524000" y="1524000"/>
          <a:ext cx="8763000" cy="4495800"/>
        </p:xfrm>
        <a:graphic>
          <a:graphicData uri="http://schemas.openxmlformats.org/drawingml/2006/table">
            <a:tbl>
              <a:tblPr/>
              <a:tblGrid>
                <a:gridCol w="2190750">
                  <a:extLst>
                    <a:ext uri="{9D8B030D-6E8A-4147-A177-3AD203B41FA5}">
                      <a16:colId xmlns:a16="http://schemas.microsoft.com/office/drawing/2014/main" val="20000"/>
                    </a:ext>
                  </a:extLst>
                </a:gridCol>
                <a:gridCol w="6572250">
                  <a:extLst>
                    <a:ext uri="{9D8B030D-6E8A-4147-A177-3AD203B41FA5}">
                      <a16:colId xmlns:a16="http://schemas.microsoft.com/office/drawing/2014/main" val="20001"/>
                    </a:ext>
                  </a:extLst>
                </a:gridCol>
              </a:tblGrid>
              <a:tr h="14160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ACID</a:t>
                      </a:r>
                    </a:p>
                  </a:txBody>
                  <a:tcPr marL="24423" marR="24423" marT="24423" marB="24423"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indications that an O-H is also present. It has a broad absorption near 3300-2500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This actually will overlap the C-H stretch. There will also be a C-O single bond band near 1100-1300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Look for the carbonyl band near 1725-1700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a:t>
                      </a:r>
                    </a:p>
                  </a:txBody>
                  <a:tcPr marL="24423" marR="24423" marT="24423" marB="24423"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6381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ESTER</a:t>
                      </a:r>
                    </a:p>
                  </a:txBody>
                  <a:tcPr marL="24423" marR="24423" marT="24423" marB="24423"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C-O absorption of medium intensity near 1300-1000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There will be no O-H band. </a:t>
                      </a:r>
                    </a:p>
                  </a:txBody>
                  <a:tcPr marL="24423" marR="24423" marT="24423" marB="24423"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16097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ALDEHYDE</a:t>
                      </a:r>
                    </a:p>
                  </a:txBody>
                  <a:tcPr marL="24423" marR="24423" marT="24423" marB="24423"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aldehyde type C-H absorption bands. These are two weak absorptions to the right of the C-H stretch near 2850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and 2750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and are caused by the C-H bond that is part of the CHO aldehyde functional group. Look for the carbonyl band around 1740-1720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a:t>
                      </a:r>
                    </a:p>
                  </a:txBody>
                  <a:tcPr marL="24423" marR="24423" marT="24423" marB="24423"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8318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KETONE</a:t>
                      </a:r>
                    </a:p>
                  </a:txBody>
                  <a:tcPr marL="24423" marR="24423" marT="24423" marB="24423"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The weak aldehyde CH absorption bands will be absent. Look for the carbonyl CO band around 1725-1705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t>
                      </a:r>
                    </a:p>
                  </a:txBody>
                  <a:tcPr marL="24423" marR="24423" marT="24423" marB="24423"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74091" name="Rectangle 1">
            <a:extLst>
              <a:ext uri="{FF2B5EF4-FFF2-40B4-BE49-F238E27FC236}">
                <a16:creationId xmlns:a16="http://schemas.microsoft.com/office/drawing/2014/main" id="{FE6AC24E-BD76-4A95-BA3F-64C3344D394D}"/>
              </a:ext>
            </a:extLst>
          </p:cNvPr>
          <p:cNvSpPr>
            <a:spLocks noChangeArrowheads="1"/>
          </p:cNvSpPr>
          <p:nvPr/>
        </p:nvSpPr>
        <p:spPr bwMode="auto">
          <a:xfrm>
            <a:off x="1524000" y="2286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2. If a C::O is present you want to determine if it is part of an acid, an ester, or an aldehyde or ketone. At this time you may not be able to distinguish aldehyde from ketone and you will not be asked to do so. </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FE17D6-9EB5-4E85-9ADD-DCFB319EAF5A}"/>
              </a:ext>
            </a:extLst>
          </p:cNvPr>
          <p:cNvGraphicFramePr>
            <a:graphicFrameLocks noGrp="1"/>
          </p:cNvGraphicFramePr>
          <p:nvPr/>
        </p:nvGraphicFramePr>
        <p:xfrm>
          <a:off x="3619500" y="2979738"/>
          <a:ext cx="4953000" cy="1173162"/>
        </p:xfrm>
        <a:graphic>
          <a:graphicData uri="http://schemas.openxmlformats.org/drawingml/2006/table">
            <a:tbl>
              <a:tblPr/>
              <a:tblGrid>
                <a:gridCol w="1238250">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tblGrid>
              <a:tr h="117316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ALCOHOL</a:t>
                      </a:r>
                    </a:p>
                  </a:txBody>
                  <a:tcPr marL="38100" marR="38100" marT="38071" marB="38071"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the broad OH band near 3600-3300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and a C-O absorption band near 1300-1000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t>
                      </a:r>
                    </a:p>
                  </a:txBody>
                  <a:tcPr marL="38100" marR="38100" marT="38071" marB="38071"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18125081-3A37-4FE5-8E5F-B7BF2F6DA779}"/>
              </a:ext>
            </a:extLst>
          </p:cNvPr>
          <p:cNvGraphicFramePr>
            <a:graphicFrameLocks noGrp="1"/>
          </p:cNvGraphicFramePr>
          <p:nvPr/>
        </p:nvGraphicFramePr>
        <p:xfrm>
          <a:off x="1524000" y="2743200"/>
          <a:ext cx="8686800" cy="2819400"/>
        </p:xfrm>
        <a:graphic>
          <a:graphicData uri="http://schemas.openxmlformats.org/drawingml/2006/table">
            <a:tbl>
              <a:tblPr/>
              <a:tblGrid>
                <a:gridCol w="2171700">
                  <a:extLst>
                    <a:ext uri="{9D8B030D-6E8A-4147-A177-3AD203B41FA5}">
                      <a16:colId xmlns:a16="http://schemas.microsoft.com/office/drawing/2014/main" val="20000"/>
                    </a:ext>
                  </a:extLst>
                </a:gridCol>
                <a:gridCol w="6515100">
                  <a:extLst>
                    <a:ext uri="{9D8B030D-6E8A-4147-A177-3AD203B41FA5}">
                      <a16:colId xmlns:a16="http://schemas.microsoft.com/office/drawing/2014/main" val="20001"/>
                    </a:ext>
                  </a:extLst>
                </a:gridCol>
              </a:tblGrid>
              <a:tr h="9667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ALKENE</a:t>
                      </a:r>
                    </a:p>
                  </a:txBody>
                  <a:tcPr marL="38100" marR="38100" marT="38100" marB="38100"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weak absorption near 1650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for a double bond. There will be a CH stretch band near 3000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a:t>
                      </a:r>
                    </a:p>
                  </a:txBody>
                  <a:tcPr marL="38100" marR="38100" marT="38100" marB="38100"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185261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AROMATIC</a:t>
                      </a:r>
                    </a:p>
                  </a:txBody>
                  <a:tcPr marL="38100" marR="38100" marT="38100" marB="38100"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Look for the benzene, C::C, double bonds which appear as medium to strong absorptions in the region 1650-1450 cm</a:t>
                      </a:r>
                      <a:r>
                        <a:rPr kumimoji="0" lang="en-US" altLang="en-US" sz="1800" b="0" i="0" u="none" strike="noStrike" cap="none" normalizeH="0" baseline="30000">
                          <a:ln>
                            <a:noFill/>
                          </a:ln>
                          <a:solidFill>
                            <a:schemeClr val="tx1"/>
                          </a:solidFill>
                          <a:effectLst/>
                          <a:latin typeface="Arial" panose="020B0604020202020204" pitchFamily="34" charset="0"/>
                        </a:rPr>
                        <a:t>-1</a:t>
                      </a:r>
                      <a:r>
                        <a:rPr kumimoji="0" lang="en-US" altLang="en-US" sz="1800" b="0" i="0" u="none" strike="noStrike" cap="none" normalizeH="0" baseline="0">
                          <a:ln>
                            <a:noFill/>
                          </a:ln>
                          <a:solidFill>
                            <a:schemeClr val="tx1"/>
                          </a:solidFill>
                          <a:effectLst/>
                          <a:latin typeface="Arial" panose="020B0604020202020204" pitchFamily="34" charset="0"/>
                        </a:rPr>
                        <a:t>. The CH stretch band is much weaker than in alkenes.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marL="38100" marR="38100" marT="38100" marB="38100"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
        <p:nvSpPr>
          <p:cNvPr id="175114" name="Rectangle 1">
            <a:extLst>
              <a:ext uri="{FF2B5EF4-FFF2-40B4-BE49-F238E27FC236}">
                <a16:creationId xmlns:a16="http://schemas.microsoft.com/office/drawing/2014/main" id="{973EB3A5-B19F-4686-A30C-AB7BBD1DC23E}"/>
              </a:ext>
            </a:extLst>
          </p:cNvPr>
          <p:cNvSpPr>
            <a:spLocks noChangeArrowheads="1"/>
          </p:cNvSpPr>
          <p:nvPr/>
        </p:nvSpPr>
        <p:spPr bwMode="auto">
          <a:xfrm>
            <a:off x="1524000" y="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Palatino" pitchFamily="18" charset="0"/>
              </a:rPr>
              <a:t>3. If no carbonyl band appears in the spectrum, look for an alcohol O-H band.</a:t>
            </a:r>
          </a:p>
          <a:p>
            <a:pPr eaLnBrk="1" hangingPunct="1">
              <a:spcBef>
                <a:spcPct val="0"/>
              </a:spcBef>
              <a:buFontTx/>
              <a:buNone/>
            </a:pPr>
            <a:endParaRPr lang="en-US" altLang="en-US" sz="1800">
              <a:latin typeface="Palatino" pitchFamily="18" charset="0"/>
            </a:endParaRPr>
          </a:p>
          <a:p>
            <a:pPr eaLnBrk="1" hangingPunct="1">
              <a:spcBef>
                <a:spcPct val="0"/>
              </a:spcBef>
              <a:buFontTx/>
              <a:buNone/>
            </a:pPr>
            <a:r>
              <a:rPr lang="en-US" altLang="en-US" sz="1800">
                <a:latin typeface="Calibri" panose="020F0502020204030204" pitchFamily="34" charset="0"/>
              </a:rPr>
              <a:t>ALCOHOL</a:t>
            </a:r>
          </a:p>
          <a:p>
            <a:pPr eaLnBrk="1" hangingPunct="1">
              <a:spcBef>
                <a:spcPct val="0"/>
              </a:spcBef>
              <a:buFontTx/>
              <a:buNone/>
            </a:pPr>
            <a:r>
              <a:rPr lang="en-US" altLang="en-US" sz="1800">
                <a:latin typeface="Calibri" panose="020F0502020204030204" pitchFamily="34" charset="0"/>
              </a:rPr>
              <a:t>Look for the broad OH band near 3600-3300 cm</a:t>
            </a:r>
            <a:r>
              <a:rPr lang="en-US" altLang="en-US" sz="1800" baseline="30000">
                <a:latin typeface="Calibri" panose="020F0502020204030204" pitchFamily="34" charset="0"/>
              </a:rPr>
              <a:t>-1</a:t>
            </a:r>
            <a:r>
              <a:rPr lang="en-US" altLang="en-US" sz="1800">
                <a:latin typeface="Calibri" panose="020F0502020204030204" pitchFamily="34" charset="0"/>
              </a:rPr>
              <a:t> and a C-O absorption band near 1300-1000 cm</a:t>
            </a:r>
            <a:r>
              <a:rPr lang="en-US" altLang="en-US" sz="1800" baseline="30000">
                <a:latin typeface="Calibri" panose="020F0502020204030204" pitchFamily="34" charset="0"/>
              </a:rPr>
              <a:t>-1</a:t>
            </a:r>
            <a:r>
              <a:rPr lang="en-US" altLang="en-US" sz="1800">
                <a:latin typeface="Calibri" panose="020F0502020204030204" pitchFamily="34" charset="0"/>
              </a:rPr>
              <a:t>. </a:t>
            </a:r>
          </a:p>
          <a:p>
            <a:pPr eaLnBrk="1" hangingPunct="1">
              <a:spcBef>
                <a:spcPct val="0"/>
              </a:spcBef>
              <a:buFontTx/>
              <a:buNone/>
            </a:pPr>
            <a:endParaRPr lang="en-US" altLang="en-US" sz="1800">
              <a:latin typeface="Palatino" pitchFamily="18" charset="0"/>
            </a:endParaRPr>
          </a:p>
          <a:p>
            <a:pPr eaLnBrk="1" hangingPunct="1">
              <a:spcBef>
                <a:spcPct val="0"/>
              </a:spcBef>
              <a:buFontTx/>
              <a:buNone/>
            </a:pPr>
            <a:r>
              <a:rPr lang="en-US" altLang="en-US" sz="1800">
                <a:latin typeface="Palatino" pitchFamily="18" charset="0"/>
              </a:rPr>
              <a:t>4.</a:t>
            </a:r>
            <a:r>
              <a:rPr lang="en-US" altLang="en-US" sz="1800">
                <a:latin typeface="Calibri" panose="020F0502020204030204" pitchFamily="34" charset="0"/>
              </a:rPr>
              <a:t>. If no carbonyl bands and no O-H bands are in the spectrum, check for double bonds, C::C, from an aromatic or an alkene.</a:t>
            </a:r>
            <a:endParaRPr lang="en-US" altLang="en-US" sz="1800">
              <a:latin typeface="Palatino" pitchFamily="18" charset="0"/>
            </a:endParaRPr>
          </a:p>
          <a:p>
            <a:pPr>
              <a:spcBef>
                <a:spcPct val="0"/>
              </a:spcBef>
              <a:buFontTx/>
              <a:buNone/>
            </a:pPr>
            <a:endParaRPr lang="en-US" altLang="en-US"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a:extLst>
              <a:ext uri="{FF2B5EF4-FFF2-40B4-BE49-F238E27FC236}">
                <a16:creationId xmlns:a16="http://schemas.microsoft.com/office/drawing/2014/main" id="{21FC2B3E-B90A-4A7B-B0EF-14A02AAC20A5}"/>
              </a:ext>
            </a:extLst>
          </p:cNvPr>
          <p:cNvSpPr>
            <a:spLocks noChangeArrowheads="1"/>
          </p:cNvSpPr>
          <p:nvPr/>
        </p:nvSpPr>
        <p:spPr bwMode="auto">
          <a:xfrm>
            <a:off x="1752600" y="1066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rPr>
              <a:t>5. If none of the previous groups can be identified, you may have an alkane.</a:t>
            </a:r>
          </a:p>
        </p:txBody>
      </p:sp>
      <p:sp>
        <p:nvSpPr>
          <p:cNvPr id="176131" name="Rectangle 2">
            <a:extLst>
              <a:ext uri="{FF2B5EF4-FFF2-40B4-BE49-F238E27FC236}">
                <a16:creationId xmlns:a16="http://schemas.microsoft.com/office/drawing/2014/main" id="{BB5D2D19-8034-4DD8-9E4C-9C95258A8736}"/>
              </a:ext>
            </a:extLst>
          </p:cNvPr>
          <p:cNvSpPr>
            <a:spLocks noChangeArrowheads="1"/>
          </p:cNvSpPr>
          <p:nvPr/>
        </p:nvSpPr>
        <p:spPr bwMode="auto">
          <a:xfrm>
            <a:off x="1828800" y="2057401"/>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rPr>
              <a:t>ALKANE</a:t>
            </a:r>
          </a:p>
          <a:p>
            <a:pPr eaLnBrk="1" hangingPunct="1">
              <a:spcBef>
                <a:spcPct val="0"/>
              </a:spcBef>
              <a:buFontTx/>
              <a:buNone/>
            </a:pPr>
            <a:r>
              <a:rPr lang="en-US" altLang="en-US" sz="1800">
                <a:latin typeface="Calibri" panose="020F0502020204030204" pitchFamily="34" charset="0"/>
              </a:rPr>
              <a:t>The main absorption will be the C-H stretch near 3000 cm</a:t>
            </a:r>
            <a:r>
              <a:rPr lang="en-US" altLang="en-US" sz="1800" baseline="30000">
                <a:latin typeface="Calibri" panose="020F0502020204030204" pitchFamily="34" charset="0"/>
              </a:rPr>
              <a:t>-1</a:t>
            </a:r>
            <a:r>
              <a:rPr lang="en-US" altLang="en-US" sz="1800">
                <a:latin typeface="Calibri" panose="020F0502020204030204" pitchFamily="34" charset="0"/>
              </a:rPr>
              <a:t>. The spectrum will be simple with another band near 1450 cm</a:t>
            </a:r>
            <a:r>
              <a:rPr lang="en-US" altLang="en-US" sz="1800" baseline="30000">
                <a:latin typeface="Calibri" panose="020F0502020204030204" pitchFamily="34" charset="0"/>
              </a:rPr>
              <a:t>-1</a:t>
            </a:r>
            <a:r>
              <a:rPr lang="en-US" altLang="en-US" sz="1800">
                <a:latin typeface="Calibri" panose="020F0502020204030204" pitchFamily="34" charset="0"/>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
            <a:extLst>
              <a:ext uri="{FF2B5EF4-FFF2-40B4-BE49-F238E27FC236}">
                <a16:creationId xmlns:a16="http://schemas.microsoft.com/office/drawing/2014/main" id="{049AB05D-040B-4F54-9E44-188C6E9C57A0}"/>
              </a:ext>
            </a:extLst>
          </p:cNvPr>
          <p:cNvSpPr>
            <a:spLocks noChangeArrowheads="1"/>
          </p:cNvSpPr>
          <p:nvPr/>
        </p:nvSpPr>
        <p:spPr bwMode="auto">
          <a:xfrm>
            <a:off x="1676400" y="685801"/>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rPr>
              <a:t>6</a:t>
            </a:r>
            <a:r>
              <a:rPr lang="en-US" altLang="en-US" sz="2400">
                <a:latin typeface="Calibri" panose="020F0502020204030204" pitchFamily="34" charset="0"/>
              </a:rPr>
              <a:t>. If the spectrum still cannot be assigned you may have an alkyl bromide.</a:t>
            </a:r>
          </a:p>
        </p:txBody>
      </p:sp>
      <p:graphicFrame>
        <p:nvGraphicFramePr>
          <p:cNvPr id="3" name="Table 2">
            <a:extLst>
              <a:ext uri="{FF2B5EF4-FFF2-40B4-BE49-F238E27FC236}">
                <a16:creationId xmlns:a16="http://schemas.microsoft.com/office/drawing/2014/main" id="{05314824-105F-431C-99C8-104866F55A4F}"/>
              </a:ext>
            </a:extLst>
          </p:cNvPr>
          <p:cNvGraphicFramePr>
            <a:graphicFrameLocks noGrp="1"/>
          </p:cNvGraphicFramePr>
          <p:nvPr/>
        </p:nvGraphicFramePr>
        <p:xfrm>
          <a:off x="1905000" y="1752600"/>
          <a:ext cx="8534400" cy="1524000"/>
        </p:xfrm>
        <a:graphic>
          <a:graphicData uri="http://schemas.openxmlformats.org/drawingml/2006/table">
            <a:tbl>
              <a:tblPr/>
              <a:tblGrid>
                <a:gridCol w="2133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15240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ALKYL BROMIDE</a:t>
                      </a:r>
                    </a:p>
                  </a:txBody>
                  <a:tcPr marL="38100" marR="38100" marT="38100" marB="38100"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Look for the C-H stretch and a relatively simple spectrum with an absorption to the right of 667 cm</a:t>
                      </a:r>
                      <a:r>
                        <a:rPr kumimoji="0" lang="en-US" altLang="en-US" sz="2400" b="0" i="0" u="none" strike="noStrike" cap="none" normalizeH="0" baseline="30000">
                          <a:ln>
                            <a:noFill/>
                          </a:ln>
                          <a:solidFill>
                            <a:schemeClr val="tx1"/>
                          </a:solidFill>
                          <a:effectLst/>
                          <a:latin typeface="Arial" panose="020B0604020202020204" pitchFamily="34" charset="0"/>
                        </a:rPr>
                        <a:t>-1</a:t>
                      </a:r>
                      <a:r>
                        <a:rPr kumimoji="0" lang="en-US" altLang="en-US" sz="2400" b="0" i="0" u="none" strike="noStrike" cap="none" normalizeH="0" baseline="0">
                          <a:ln>
                            <a:noFill/>
                          </a:ln>
                          <a:solidFill>
                            <a:schemeClr val="tx1"/>
                          </a:solidFill>
                          <a:effectLst/>
                          <a:latin typeface="Arial" panose="020B0604020202020204" pitchFamily="34" charset="0"/>
                        </a:rPr>
                        <a:t>.</a:t>
                      </a:r>
                    </a:p>
                  </a:txBody>
                  <a:tcPr marL="38100" marR="38100" marT="38100" marB="38100"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a:extLst>
              <a:ext uri="{FF2B5EF4-FFF2-40B4-BE49-F238E27FC236}">
                <a16:creationId xmlns:a16="http://schemas.microsoft.com/office/drawing/2014/main" id="{A9C0FBE6-715A-4947-A279-7B511CC293A2}"/>
              </a:ext>
            </a:extLst>
          </p:cNvPr>
          <p:cNvSpPr>
            <a:spLocks noChangeArrowheads="1"/>
          </p:cNvSpPr>
          <p:nvPr/>
        </p:nvSpPr>
        <p:spPr bwMode="auto">
          <a:xfrm>
            <a:off x="1524000" y="3810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Each of these two main types of vibration can have variations. A stretch can be symmetric or asymmetric. Bending can occur in the plane of the molecule or out of plane; it can be scissoring, like blades of a pair of scissors, or rocking, where two atoms move in the same direction.</a:t>
            </a:r>
          </a:p>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Different stretching and bending vibrations can be visualized by considering the CH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group in hydrocarbons. The arrows indicate the direction of motion. The stretching motions require more energy than the bending ones.</a:t>
            </a:r>
          </a:p>
        </p:txBody>
      </p:sp>
      <p:pic>
        <p:nvPicPr>
          <p:cNvPr id="178179" name="Picture 3">
            <a:extLst>
              <a:ext uri="{FF2B5EF4-FFF2-40B4-BE49-F238E27FC236}">
                <a16:creationId xmlns:a16="http://schemas.microsoft.com/office/drawing/2014/main" id="{431C16B5-B5B8-430A-9397-705E1AA09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1"/>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2">
            <a:extLst>
              <a:ext uri="{FF2B5EF4-FFF2-40B4-BE49-F238E27FC236}">
                <a16:creationId xmlns:a16="http://schemas.microsoft.com/office/drawing/2014/main" id="{776910DE-C594-4841-80FF-B9991DF68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419600"/>
            <a:ext cx="2743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
            <a:extLst>
              <a:ext uri="{FF2B5EF4-FFF2-40B4-BE49-F238E27FC236}">
                <a16:creationId xmlns:a16="http://schemas.microsoft.com/office/drawing/2014/main" id="{4EAC47A3-8B5D-4038-B600-F4E3EC866929}"/>
              </a:ext>
            </a:extLst>
          </p:cNvPr>
          <p:cNvSpPr>
            <a:spLocks noChangeArrowheads="1"/>
          </p:cNvSpPr>
          <p:nvPr/>
        </p:nvSpPr>
        <p:spPr bwMode="auto">
          <a:xfrm>
            <a:off x="548640" y="2566183"/>
            <a:ext cx="1139483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This exercise is intended to familiarize you with the identification of functional groups in organic compounds using infrared spectra. Before you can use this technique, you need to have an introduction to infrared spectroscopy and to what an IR spectrum 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D1DFE7-D570-4CDF-91B2-E2912E1F1CD3}"/>
              </a:ext>
            </a:extLst>
          </p:cNvPr>
          <p:cNvPicPr>
            <a:picLocks noChangeAspect="1"/>
          </p:cNvPicPr>
          <p:nvPr/>
        </p:nvPicPr>
        <p:blipFill>
          <a:blip r:embed="rId2"/>
          <a:stretch>
            <a:fillRect/>
          </a:stretch>
        </p:blipFill>
        <p:spPr>
          <a:xfrm>
            <a:off x="384312" y="685799"/>
            <a:ext cx="11635409" cy="5953539"/>
          </a:xfrm>
          <a:prstGeom prst="rect">
            <a:avLst/>
          </a:prstGeom>
        </p:spPr>
      </p:pic>
    </p:spTree>
    <p:extLst>
      <p:ext uri="{BB962C8B-B14F-4D97-AF65-F5344CB8AC3E}">
        <p14:creationId xmlns:p14="http://schemas.microsoft.com/office/powerpoint/2010/main" val="1310678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A3A38-35CA-43AE-8E31-E60E03D1C67C}"/>
              </a:ext>
            </a:extLst>
          </p:cNvPr>
          <p:cNvPicPr>
            <a:picLocks noChangeAspect="1"/>
          </p:cNvPicPr>
          <p:nvPr/>
        </p:nvPicPr>
        <p:blipFill>
          <a:blip r:embed="rId2"/>
          <a:stretch>
            <a:fillRect/>
          </a:stretch>
        </p:blipFill>
        <p:spPr>
          <a:xfrm>
            <a:off x="490330" y="884816"/>
            <a:ext cx="11317357" cy="5701514"/>
          </a:xfrm>
          <a:prstGeom prst="rect">
            <a:avLst/>
          </a:prstGeom>
        </p:spPr>
      </p:pic>
    </p:spTree>
    <p:extLst>
      <p:ext uri="{BB962C8B-B14F-4D97-AF65-F5344CB8AC3E}">
        <p14:creationId xmlns:p14="http://schemas.microsoft.com/office/powerpoint/2010/main" val="2170316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9ED7A0-D74A-4D68-B150-16305D793A98}"/>
              </a:ext>
            </a:extLst>
          </p:cNvPr>
          <p:cNvPicPr>
            <a:picLocks noChangeAspect="1"/>
          </p:cNvPicPr>
          <p:nvPr/>
        </p:nvPicPr>
        <p:blipFill>
          <a:blip r:embed="rId2"/>
          <a:stretch>
            <a:fillRect/>
          </a:stretch>
        </p:blipFill>
        <p:spPr>
          <a:xfrm>
            <a:off x="278296" y="578223"/>
            <a:ext cx="11423374" cy="6100873"/>
          </a:xfrm>
          <a:prstGeom prst="rect">
            <a:avLst/>
          </a:prstGeom>
        </p:spPr>
      </p:pic>
    </p:spTree>
    <p:extLst>
      <p:ext uri="{BB962C8B-B14F-4D97-AF65-F5344CB8AC3E}">
        <p14:creationId xmlns:p14="http://schemas.microsoft.com/office/powerpoint/2010/main" val="108844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2">
            <a:extLst>
              <a:ext uri="{FF2B5EF4-FFF2-40B4-BE49-F238E27FC236}">
                <a16:creationId xmlns:a16="http://schemas.microsoft.com/office/drawing/2014/main" id="{5CE2A69D-6582-4B42-B0DA-DDABF592AE7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NCCR</a:t>
            </a:r>
          </a:p>
        </p:txBody>
      </p:sp>
      <p:sp>
        <p:nvSpPr>
          <p:cNvPr id="11268" name="Slide Number Placeholder 3">
            <a:extLst>
              <a:ext uri="{FF2B5EF4-FFF2-40B4-BE49-F238E27FC236}">
                <a16:creationId xmlns:a16="http://schemas.microsoft.com/office/drawing/2014/main" id="{DC6C4AA5-7E6E-4457-895C-8751C538BA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45D29A-D309-4F4C-AADA-EAEF55E7C355}" type="slidenum">
              <a:rPr lang="en-US" altLang="en-US" sz="1400"/>
              <a:pPr>
                <a:spcBef>
                  <a:spcPct val="0"/>
                </a:spcBef>
                <a:buFontTx/>
                <a:buNone/>
              </a:pPr>
              <a:t>9</a:t>
            </a:fld>
            <a:endParaRPr lang="en-US" altLang="en-US" sz="1400"/>
          </a:p>
        </p:txBody>
      </p:sp>
      <p:graphicFrame>
        <p:nvGraphicFramePr>
          <p:cNvPr id="111618" name="Group 2">
            <a:extLst>
              <a:ext uri="{FF2B5EF4-FFF2-40B4-BE49-F238E27FC236}">
                <a16:creationId xmlns:a16="http://schemas.microsoft.com/office/drawing/2014/main" id="{B3741766-CBCB-44B2-8A43-3D46448EA725}"/>
              </a:ext>
            </a:extLst>
          </p:cNvPr>
          <p:cNvGraphicFramePr>
            <a:graphicFrameLocks noGrp="1"/>
          </p:cNvGraphicFramePr>
          <p:nvPr/>
        </p:nvGraphicFramePr>
        <p:xfrm>
          <a:off x="1676400" y="-22225"/>
          <a:ext cx="8763000" cy="7924800"/>
        </p:xfrm>
        <a:graphic>
          <a:graphicData uri="http://schemas.openxmlformats.org/drawingml/2006/table">
            <a:tbl>
              <a:tblPr/>
              <a:tblGrid>
                <a:gridCol w="1527175">
                  <a:extLst>
                    <a:ext uri="{9D8B030D-6E8A-4147-A177-3AD203B41FA5}">
                      <a16:colId xmlns:a16="http://schemas.microsoft.com/office/drawing/2014/main" val="20000"/>
                    </a:ext>
                  </a:extLst>
                </a:gridCol>
                <a:gridCol w="7235825">
                  <a:extLst>
                    <a:ext uri="{9D8B030D-6E8A-4147-A177-3AD203B41FA5}">
                      <a16:colId xmlns:a16="http://schemas.microsoft.com/office/drawing/2014/main" val="20001"/>
                    </a:ext>
                  </a:extLst>
                </a:gridCol>
              </a:tblGrid>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Multiple Internal Reflection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MOCVD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Metal Organic Chemical Vapour Deposition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MOKE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Magneto-Optic Kerr Effect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Near Field Optical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NIXSW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Normal Incidence X-ray Standing Wave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NEXAFS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Near-Edge X-ray Absorption Fine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NSOM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Near Field Scanning Optical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Positron annihilation Auger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PECVD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Plasma Enhanced Chemical Vapour Deposition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PEEM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Photo Emission Electron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Photoelectron Diffraction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Photon Excited Auger Electron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PIXE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Proton Induced X-ray Emission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8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Raman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Photon Stimulated Desorption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RAIRS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Reflection Absorbtion Infra-Red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Reflectance Anisotropy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RBS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Rutherford Back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Reflectance Difference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REFLEXAFS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Reflection Extended X-ray Absorption Fine Structure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RFA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Retarding Field Analyser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RHEED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Reflection High Energy Electron Diffraction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RIFS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Reflectometric Interference Spectroscopy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Auger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Electron Microscopy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SEMPA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Scanning Electron Microscopy with Polarization Analysis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C804D6-16C1-46C5-A170-CB770088C426}"/>
              </a:ext>
            </a:extLst>
          </p:cNvPr>
          <p:cNvPicPr>
            <a:picLocks noChangeAspect="1"/>
          </p:cNvPicPr>
          <p:nvPr/>
        </p:nvPicPr>
        <p:blipFill>
          <a:blip r:embed="rId2"/>
          <a:stretch>
            <a:fillRect/>
          </a:stretch>
        </p:blipFill>
        <p:spPr>
          <a:xfrm>
            <a:off x="649357" y="569843"/>
            <a:ext cx="10946295" cy="5936973"/>
          </a:xfrm>
          <a:prstGeom prst="rect">
            <a:avLst/>
          </a:prstGeom>
        </p:spPr>
      </p:pic>
    </p:spTree>
    <p:extLst>
      <p:ext uri="{BB962C8B-B14F-4D97-AF65-F5344CB8AC3E}">
        <p14:creationId xmlns:p14="http://schemas.microsoft.com/office/powerpoint/2010/main" val="35124996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D9A29D-2DB3-44A6-9FD9-3188C4A04B24}"/>
              </a:ext>
            </a:extLst>
          </p:cNvPr>
          <p:cNvPicPr>
            <a:picLocks noChangeAspect="1"/>
          </p:cNvPicPr>
          <p:nvPr/>
        </p:nvPicPr>
        <p:blipFill>
          <a:blip r:embed="rId2"/>
          <a:stretch>
            <a:fillRect/>
          </a:stretch>
        </p:blipFill>
        <p:spPr>
          <a:xfrm>
            <a:off x="304800" y="371061"/>
            <a:ext cx="11436626" cy="6162261"/>
          </a:xfrm>
          <a:prstGeom prst="rect">
            <a:avLst/>
          </a:prstGeom>
        </p:spPr>
      </p:pic>
    </p:spTree>
    <p:extLst>
      <p:ext uri="{BB962C8B-B14F-4D97-AF65-F5344CB8AC3E}">
        <p14:creationId xmlns:p14="http://schemas.microsoft.com/office/powerpoint/2010/main" val="16756282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6A4A63-19EA-49BC-9F97-F739C0C5902E}"/>
              </a:ext>
            </a:extLst>
          </p:cNvPr>
          <p:cNvPicPr>
            <a:picLocks noChangeAspect="1"/>
          </p:cNvPicPr>
          <p:nvPr/>
        </p:nvPicPr>
        <p:blipFill>
          <a:blip r:embed="rId2"/>
          <a:stretch>
            <a:fillRect/>
          </a:stretch>
        </p:blipFill>
        <p:spPr>
          <a:xfrm>
            <a:off x="530087" y="782619"/>
            <a:ext cx="11052313" cy="5830216"/>
          </a:xfrm>
          <a:prstGeom prst="rect">
            <a:avLst/>
          </a:prstGeom>
        </p:spPr>
      </p:pic>
    </p:spTree>
    <p:extLst>
      <p:ext uri="{BB962C8B-B14F-4D97-AF65-F5344CB8AC3E}">
        <p14:creationId xmlns:p14="http://schemas.microsoft.com/office/powerpoint/2010/main" val="2512248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0C5D1D-427C-4381-B592-6E00DB5C6655}"/>
              </a:ext>
            </a:extLst>
          </p:cNvPr>
          <p:cNvPicPr>
            <a:picLocks noChangeAspect="1"/>
          </p:cNvPicPr>
          <p:nvPr/>
        </p:nvPicPr>
        <p:blipFill>
          <a:blip r:embed="rId2"/>
          <a:stretch>
            <a:fillRect/>
          </a:stretch>
        </p:blipFill>
        <p:spPr>
          <a:xfrm>
            <a:off x="463826" y="605117"/>
            <a:ext cx="11277600" cy="5981213"/>
          </a:xfrm>
          <a:prstGeom prst="rect">
            <a:avLst/>
          </a:prstGeom>
        </p:spPr>
      </p:pic>
    </p:spTree>
    <p:extLst>
      <p:ext uri="{BB962C8B-B14F-4D97-AF65-F5344CB8AC3E}">
        <p14:creationId xmlns:p14="http://schemas.microsoft.com/office/powerpoint/2010/main" val="31621348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CAD9F-E1B1-4BC9-8BDD-A42EB87ECCBE}"/>
              </a:ext>
            </a:extLst>
          </p:cNvPr>
          <p:cNvPicPr>
            <a:picLocks noChangeAspect="1"/>
          </p:cNvPicPr>
          <p:nvPr/>
        </p:nvPicPr>
        <p:blipFill>
          <a:blip r:embed="rId2"/>
          <a:stretch>
            <a:fillRect/>
          </a:stretch>
        </p:blipFill>
        <p:spPr>
          <a:xfrm>
            <a:off x="344558" y="605117"/>
            <a:ext cx="11383616" cy="6126987"/>
          </a:xfrm>
          <a:prstGeom prst="rect">
            <a:avLst/>
          </a:prstGeom>
        </p:spPr>
      </p:pic>
    </p:spTree>
    <p:extLst>
      <p:ext uri="{BB962C8B-B14F-4D97-AF65-F5344CB8AC3E}">
        <p14:creationId xmlns:p14="http://schemas.microsoft.com/office/powerpoint/2010/main" val="2560001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AA30CB-0B69-4750-9E92-48EB2F8A53CC}"/>
              </a:ext>
            </a:extLst>
          </p:cNvPr>
          <p:cNvPicPr>
            <a:picLocks noChangeAspect="1"/>
          </p:cNvPicPr>
          <p:nvPr/>
        </p:nvPicPr>
        <p:blipFill>
          <a:blip r:embed="rId2"/>
          <a:stretch>
            <a:fillRect/>
          </a:stretch>
        </p:blipFill>
        <p:spPr>
          <a:xfrm>
            <a:off x="323558" y="562087"/>
            <a:ext cx="11479236" cy="5733826"/>
          </a:xfrm>
          <a:prstGeom prst="rect">
            <a:avLst/>
          </a:prstGeom>
        </p:spPr>
      </p:pic>
    </p:spTree>
    <p:extLst>
      <p:ext uri="{BB962C8B-B14F-4D97-AF65-F5344CB8AC3E}">
        <p14:creationId xmlns:p14="http://schemas.microsoft.com/office/powerpoint/2010/main" val="96883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7B8D10-7CFD-44AB-853A-E3364007A341}"/>
              </a:ext>
            </a:extLst>
          </p:cNvPr>
          <p:cNvPicPr>
            <a:picLocks noChangeAspect="1"/>
          </p:cNvPicPr>
          <p:nvPr/>
        </p:nvPicPr>
        <p:blipFill>
          <a:blip r:embed="rId2"/>
          <a:stretch>
            <a:fillRect/>
          </a:stretch>
        </p:blipFill>
        <p:spPr>
          <a:xfrm>
            <a:off x="309489" y="266252"/>
            <a:ext cx="11718387" cy="6325496"/>
          </a:xfrm>
          <a:prstGeom prst="rect">
            <a:avLst/>
          </a:prstGeom>
        </p:spPr>
      </p:pic>
    </p:spTree>
    <p:extLst>
      <p:ext uri="{BB962C8B-B14F-4D97-AF65-F5344CB8AC3E}">
        <p14:creationId xmlns:p14="http://schemas.microsoft.com/office/powerpoint/2010/main" val="3899151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50A5AF-B6DA-42BB-BF40-B3510D0A7B44}"/>
              </a:ext>
            </a:extLst>
          </p:cNvPr>
          <p:cNvPicPr>
            <a:picLocks noChangeAspect="1"/>
          </p:cNvPicPr>
          <p:nvPr/>
        </p:nvPicPr>
        <p:blipFill>
          <a:blip r:embed="rId2"/>
          <a:stretch>
            <a:fillRect/>
          </a:stretch>
        </p:blipFill>
        <p:spPr>
          <a:xfrm>
            <a:off x="154745" y="336176"/>
            <a:ext cx="11788725" cy="6185647"/>
          </a:xfrm>
          <a:prstGeom prst="rect">
            <a:avLst/>
          </a:prstGeom>
        </p:spPr>
      </p:pic>
    </p:spTree>
    <p:extLst>
      <p:ext uri="{BB962C8B-B14F-4D97-AF65-F5344CB8AC3E}">
        <p14:creationId xmlns:p14="http://schemas.microsoft.com/office/powerpoint/2010/main" val="16621259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CB858-AEB6-4AFC-8F2D-763E7F51950A}"/>
              </a:ext>
            </a:extLst>
          </p:cNvPr>
          <p:cNvPicPr>
            <a:picLocks noChangeAspect="1"/>
          </p:cNvPicPr>
          <p:nvPr/>
        </p:nvPicPr>
        <p:blipFill>
          <a:blip r:embed="rId2"/>
          <a:stretch>
            <a:fillRect/>
          </a:stretch>
        </p:blipFill>
        <p:spPr>
          <a:xfrm>
            <a:off x="267286" y="271630"/>
            <a:ext cx="11690252" cy="6314739"/>
          </a:xfrm>
          <a:prstGeom prst="rect">
            <a:avLst/>
          </a:prstGeom>
        </p:spPr>
      </p:pic>
    </p:spTree>
    <p:extLst>
      <p:ext uri="{BB962C8B-B14F-4D97-AF65-F5344CB8AC3E}">
        <p14:creationId xmlns:p14="http://schemas.microsoft.com/office/powerpoint/2010/main" val="551211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76381-64E3-4C33-AA45-CD4531E57984}"/>
              </a:ext>
            </a:extLst>
          </p:cNvPr>
          <p:cNvPicPr>
            <a:picLocks noChangeAspect="1"/>
          </p:cNvPicPr>
          <p:nvPr/>
        </p:nvPicPr>
        <p:blipFill>
          <a:blip r:embed="rId2"/>
          <a:stretch>
            <a:fillRect/>
          </a:stretch>
        </p:blipFill>
        <p:spPr>
          <a:xfrm>
            <a:off x="351692" y="524435"/>
            <a:ext cx="11451102" cy="5809129"/>
          </a:xfrm>
          <a:prstGeom prst="rect">
            <a:avLst/>
          </a:prstGeom>
        </p:spPr>
      </p:pic>
    </p:spTree>
    <p:extLst>
      <p:ext uri="{BB962C8B-B14F-4D97-AF65-F5344CB8AC3E}">
        <p14:creationId xmlns:p14="http://schemas.microsoft.com/office/powerpoint/2010/main" val="2180937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4749</Words>
  <Application>Microsoft Office PowerPoint</Application>
  <PresentationFormat>Widescreen</PresentationFormat>
  <Paragraphs>685</Paragraphs>
  <Slides>104</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14" baseType="lpstr">
      <vt:lpstr>Arial</vt:lpstr>
      <vt:lpstr>Calibri</vt:lpstr>
      <vt:lpstr>Calibri Light</vt:lpstr>
      <vt:lpstr>Palatino</vt:lpstr>
      <vt:lpstr>Symbol</vt:lpstr>
      <vt:lpstr>Times New Roman</vt:lpstr>
      <vt:lpstr>Tms Rmn</vt:lpstr>
      <vt:lpstr>Office Theme</vt:lpstr>
      <vt:lpstr>Microsoft PowerPoint 97-2003 Slide</vt:lpstr>
      <vt:lpstr>Chart</vt:lpstr>
      <vt:lpstr>Advanced Spectroscopy Techniques for Characterization of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often used methods</vt:lpstr>
      <vt:lpstr>THEORY</vt:lpstr>
      <vt:lpstr>Properties of Light</vt:lpstr>
      <vt:lpstr>Understanding Beer’s Law2</vt:lpstr>
      <vt:lpstr>Understanding Beer’s Law3</vt:lpstr>
      <vt:lpstr>LIGHT ABSORPTION SPECTRUM</vt:lpstr>
      <vt:lpstr>Absorption Spectrum of Light4</vt:lpstr>
      <vt:lpstr>EXPERIMENTAL PROCEDURE</vt:lpstr>
      <vt:lpstr>Detecting Potassium Permanganate</vt:lpstr>
      <vt:lpstr>Detecting Potassium Permanganate</vt:lpstr>
      <vt:lpstr>RESULTS</vt:lpstr>
      <vt:lpstr>PowerPoint Presentation</vt:lpstr>
      <vt:lpstr>UV-Vis Absorbance Readings for Potassium Permanganate at 520 nm</vt:lpstr>
      <vt:lpstr>Calibration Curve for KMnO4 using UV-Vis Spectroscopy, Absorption vs. Concentration</vt:lpstr>
      <vt:lpstr>Determination of Unknown Concentration of KMnO4</vt:lpstr>
      <vt:lpstr>Error Analysis</vt:lpstr>
      <vt:lpstr>Error in Unknown</vt:lpstr>
      <vt:lpstr>CONCLUSION</vt:lpstr>
      <vt:lpstr>Conclusion</vt:lpstr>
      <vt:lpstr>Conclusion</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UV / visible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Spectroscopy Techniques for Characterization of Materials</dc:title>
  <dc:creator>Syed Abu</dc:creator>
  <cp:lastModifiedBy>Syed Abu</cp:lastModifiedBy>
  <cp:revision>12</cp:revision>
  <dcterms:created xsi:type="dcterms:W3CDTF">2020-03-06T03:21:33Z</dcterms:created>
  <dcterms:modified xsi:type="dcterms:W3CDTF">2020-03-07T04:24:54Z</dcterms:modified>
</cp:coreProperties>
</file>