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1" r:id="rId7"/>
    <p:sldId id="262" r:id="rId8"/>
    <p:sldId id="263" r:id="rId9"/>
    <p:sldId id="272" r:id="rId10"/>
    <p:sldId id="264" r:id="rId11"/>
    <p:sldId id="273" r:id="rId12"/>
    <p:sldId id="265" r:id="rId13"/>
    <p:sldId id="274" r:id="rId14"/>
    <p:sldId id="267" r:id="rId15"/>
    <p:sldId id="266" r:id="rId16"/>
    <p:sldId id="275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0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660E-3A42-4A16-89FA-3BFC1D3216A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1421-47CD-4A5D-99E4-12885A6A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886" y="2293257"/>
            <a:ext cx="6894286" cy="12338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/>
              <a:t>CO</a:t>
            </a:r>
            <a:r>
              <a:rPr lang="en-US" sz="4000" baseline="-25000" dirty="0"/>
              <a:t>2 </a:t>
            </a:r>
            <a:r>
              <a:rPr lang="en-US" sz="4000" dirty="0"/>
              <a:t>Reduction by Semiconductor TiO</a:t>
            </a:r>
            <a:r>
              <a:rPr lang="en-US" sz="4000" baseline="-25000" dirty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3187" y="4654499"/>
            <a:ext cx="4368800" cy="1655762"/>
          </a:xfrm>
        </p:spPr>
        <p:txBody>
          <a:bodyPr>
            <a:normAutofit/>
          </a:bodyPr>
          <a:lstStyle/>
          <a:p>
            <a:r>
              <a:rPr lang="en-US" sz="1600" dirty="0"/>
              <a:t>By:- </a:t>
            </a:r>
          </a:p>
          <a:p>
            <a:r>
              <a:rPr lang="en-US" sz="1600" dirty="0"/>
              <a:t>NARESH KUMAR</a:t>
            </a:r>
          </a:p>
          <a:p>
            <a:r>
              <a:rPr lang="en-US" sz="1600" dirty="0"/>
              <a:t>CA18M003</a:t>
            </a:r>
          </a:p>
          <a:p>
            <a:r>
              <a:rPr lang="en-US" sz="1600" dirty="0"/>
              <a:t>NCCR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35429"/>
            <a:ext cx="108712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Indian Institute of Technology Madras, </a:t>
            </a:r>
          </a:p>
          <a:p>
            <a:pPr algn="ctr"/>
            <a:r>
              <a:rPr lang="en-US" sz="3600" b="1" dirty="0"/>
              <a:t>Chennai 600036</a:t>
            </a:r>
          </a:p>
        </p:txBody>
      </p:sp>
      <p:pic>
        <p:nvPicPr>
          <p:cNvPr id="1026" name="Picture 2" descr="Image result for iit madra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524" y="274142"/>
            <a:ext cx="1621463" cy="164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0281" y="5940929"/>
            <a:ext cx="413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Guided by:- B. </a:t>
            </a:r>
            <a:r>
              <a:rPr lang="en-US" b="1"/>
              <a:t>Viswanathan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7138" y="4031449"/>
            <a:ext cx="5676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Project Review </a:t>
            </a:r>
          </a:p>
          <a:p>
            <a:pPr algn="ctr"/>
            <a:r>
              <a:rPr lang="en-US" i="1" dirty="0"/>
              <a:t>On</a:t>
            </a:r>
          </a:p>
          <a:p>
            <a:pPr algn="ctr"/>
            <a:r>
              <a:rPr lang="en-US" i="1" dirty="0"/>
              <a:t>06/12/2019</a:t>
            </a:r>
          </a:p>
        </p:txBody>
      </p:sp>
    </p:spTree>
    <p:extLst>
      <p:ext uri="{BB962C8B-B14F-4D97-AF65-F5344CB8AC3E}">
        <p14:creationId xmlns:p14="http://schemas.microsoft.com/office/powerpoint/2010/main" val="384911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941161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TiO</a:t>
            </a:r>
            <a:r>
              <a:rPr lang="en-US" baseline="-25000" dirty="0"/>
              <a:t>2</a:t>
            </a:r>
            <a:r>
              <a:rPr lang="en-US" dirty="0"/>
              <a:t> Rut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TiO</a:t>
            </a:r>
            <a:r>
              <a:rPr lang="en-US" sz="1800" baseline="-25000" dirty="0"/>
              <a:t>2</a:t>
            </a:r>
            <a:r>
              <a:rPr lang="en-US" sz="1800" dirty="0"/>
              <a:t> and its modification have been matter of attraction since the publication of the work by </a:t>
            </a:r>
            <a:r>
              <a:rPr lang="en-US" sz="1800" dirty="0" err="1"/>
              <a:t>Teichner</a:t>
            </a:r>
            <a:r>
              <a:rPr lang="en-US" sz="1800" dirty="0"/>
              <a:t> and Coworkers in 1971 followed by </a:t>
            </a:r>
            <a:r>
              <a:rPr lang="en-US" sz="1800" dirty="0" err="1"/>
              <a:t>Fwjishima’s</a:t>
            </a:r>
            <a:r>
              <a:rPr lang="en-US" sz="1800" dirty="0"/>
              <a:t> breakthrough article in 1972</a:t>
            </a:r>
          </a:p>
          <a:p>
            <a:r>
              <a:rPr lang="en-US" sz="1800" dirty="0"/>
              <a:t>All possibilities like zeolite, grapheme, carbon nanotubes, </a:t>
            </a:r>
            <a:r>
              <a:rPr lang="en-US" sz="1800" dirty="0" err="1"/>
              <a:t>qunantum</a:t>
            </a:r>
            <a:r>
              <a:rPr lang="en-US" sz="1800" dirty="0"/>
              <a:t> dots incorporated in the TiO</a:t>
            </a:r>
            <a:r>
              <a:rPr lang="en-US" sz="1800" baseline="-25000" dirty="0"/>
              <a:t>2</a:t>
            </a:r>
            <a:r>
              <a:rPr lang="en-US" sz="1800" dirty="0"/>
              <a:t> matrix for increasing the </a:t>
            </a:r>
            <a:r>
              <a:rPr lang="en-US" sz="1800" dirty="0" err="1"/>
              <a:t>photoactivity</a:t>
            </a:r>
            <a:r>
              <a:rPr lang="en-US" sz="1800" dirty="0"/>
              <a:t> towards the visible light region</a:t>
            </a:r>
            <a:r>
              <a:rPr lang="en-US" dirty="0"/>
              <a:t>.</a:t>
            </a:r>
          </a:p>
          <a:p>
            <a:r>
              <a:rPr lang="en-US" sz="2000" dirty="0"/>
              <a:t>TiO</a:t>
            </a:r>
            <a:r>
              <a:rPr lang="en-US" sz="2000" baseline="-25000" dirty="0"/>
              <a:t>2 </a:t>
            </a:r>
            <a:r>
              <a:rPr lang="en-US" sz="2000" dirty="0"/>
              <a:t>found in nature as the minerals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Rutile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Anatase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Brookite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Anatase</a:t>
            </a:r>
            <a:r>
              <a:rPr lang="en-US" sz="2000" dirty="0"/>
              <a:t> form of TiO</a:t>
            </a:r>
            <a:r>
              <a:rPr lang="en-US" sz="2000" baseline="-25000" dirty="0"/>
              <a:t>2</a:t>
            </a:r>
            <a:r>
              <a:rPr lang="en-US" sz="2000" dirty="0"/>
              <a:t> is mostly used for CO</a:t>
            </a:r>
            <a:r>
              <a:rPr lang="en-US" sz="2000" baseline="-25000" dirty="0"/>
              <a:t>2</a:t>
            </a:r>
            <a:r>
              <a:rPr lang="en-US" sz="2000" dirty="0"/>
              <a:t> reduction and its conduction band lies at -0.1V(pH7)</a:t>
            </a:r>
          </a:p>
          <a:p>
            <a:pPr marL="0" indent="0">
              <a:buNone/>
            </a:pPr>
            <a:r>
              <a:rPr lang="en-US" sz="2000" dirty="0" err="1"/>
              <a:t>Anatase</a:t>
            </a:r>
            <a:r>
              <a:rPr lang="en-US" sz="2000" dirty="0"/>
              <a:t> band gap around 3.2eV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633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161245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Rutile (eV)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Anatase</a:t>
                      </a:r>
                      <a:r>
                        <a:rPr lang="en-US" dirty="0"/>
                        <a:t> (eV)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Brookite</a:t>
                      </a:r>
                      <a:r>
                        <a:rPr lang="en-US" dirty="0"/>
                        <a:t> (eV)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TiO2 (B) (eV)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3.01-3.37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3.20-3.53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3.13-3.56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3.0-3.2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3.03,3.05,3.13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59099" y="5087155"/>
            <a:ext cx="737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:- Literature on the band gaps of rutile, </a:t>
            </a:r>
            <a:r>
              <a:rPr lang="en-US" dirty="0" err="1"/>
              <a:t>anatase</a:t>
            </a:r>
            <a:r>
              <a:rPr lang="en-US" dirty="0"/>
              <a:t>, and </a:t>
            </a:r>
            <a:r>
              <a:rPr lang="en-US" dirty="0" err="1"/>
              <a:t>brookite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8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68589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Current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Maximum yield has been reached up to some micromoles.</a:t>
            </a:r>
          </a:p>
          <a:p>
            <a:pPr marL="0" indent="0">
              <a:buNone/>
            </a:pPr>
            <a:r>
              <a:rPr lang="en-US" dirty="0"/>
              <a:t>Current scenario, 1.1*10</a:t>
            </a:r>
            <a:r>
              <a:rPr lang="en-US" dirty="0">
                <a:latin typeface="Calibri" panose="020F0502020204030204" pitchFamily="34" charset="0"/>
              </a:rPr>
              <a:t>⁸ Kg of TiO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 would be required for production of methanol from CO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 and H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O by production rate = 1Kg/sec.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Assuming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	catalyst activity = 1</a:t>
            </a:r>
            <a:r>
              <a:rPr lang="el-GR" dirty="0">
                <a:latin typeface="Calibri" panose="020F0502020204030204" pitchFamily="34" charset="0"/>
              </a:rPr>
              <a:t>μ</a:t>
            </a:r>
            <a:r>
              <a:rPr lang="en-US" dirty="0" err="1">
                <a:latin typeface="Calibri" panose="020F0502020204030204" pitchFamily="34" charset="0"/>
              </a:rPr>
              <a:t>mol</a:t>
            </a:r>
            <a:r>
              <a:rPr lang="en-US" baseline="-25000" dirty="0" err="1">
                <a:latin typeface="Calibri" panose="020F0502020204030204" pitchFamily="34" charset="0"/>
              </a:rPr>
              <a:t>product</a:t>
            </a:r>
            <a:r>
              <a:rPr lang="en-US" dirty="0">
                <a:latin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</a:rPr>
              <a:t>g</a:t>
            </a:r>
            <a:r>
              <a:rPr lang="en-US" baseline="-25000" dirty="0" err="1">
                <a:latin typeface="Calibri" panose="020F0502020204030204" pitchFamily="34" charset="0"/>
              </a:rPr>
              <a:t>cat</a:t>
            </a:r>
            <a:r>
              <a:rPr lang="en-US" dirty="0" err="1">
                <a:latin typeface="Calibri" panose="020F0502020204030204" pitchFamily="34" charset="0"/>
              </a:rPr>
              <a:t>.h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07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825132"/>
              </p:ext>
            </p:extLst>
          </p:nvPr>
        </p:nvGraphicFramePr>
        <p:xfrm>
          <a:off x="14514" y="0"/>
          <a:ext cx="12177485" cy="525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5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470">
                <a:tc>
                  <a:txBody>
                    <a:bodyPr/>
                    <a:lstStyle/>
                    <a:p>
                      <a:r>
                        <a:rPr lang="en-US" dirty="0" err="1"/>
                        <a:t>Photocatalyst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  <a:r>
                        <a:rPr lang="en-US" baseline="0" dirty="0"/>
                        <a:t> (yield, </a:t>
                      </a:r>
                      <a:r>
                        <a:rPr lang="el-GR" baseline="0" dirty="0">
                          <a:latin typeface="Calibri" panose="020F0502020204030204" pitchFamily="34" charset="0"/>
                        </a:rPr>
                        <a:t>μ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l /h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n-US" baseline="-25000" dirty="0" err="1">
                          <a:latin typeface="Calibri" panose="020F0502020204030204" pitchFamily="34" charset="0"/>
                        </a:rPr>
                        <a:t>cat</a:t>
                      </a:r>
                      <a:r>
                        <a:rPr lang="en-US" baseline="-25000" dirty="0">
                          <a:latin typeface="Calibri" panose="020F0502020204030204" pitchFamily="34" charset="0"/>
                        </a:rPr>
                        <a:t>.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/>
                        <a:t>TiO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Anatase</a:t>
                      </a:r>
                      <a:r>
                        <a:rPr lang="en-US" dirty="0"/>
                        <a:t> 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CO(240)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470">
                <a:tc>
                  <a:txBody>
                    <a:bodyPr/>
                    <a:lstStyle/>
                    <a:p>
                      <a:r>
                        <a:rPr lang="en-US" dirty="0"/>
                        <a:t>Au (0.25%)/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Pt</a:t>
                      </a:r>
                      <a:r>
                        <a:rPr lang="en-US" baseline="0" dirty="0"/>
                        <a:t>(0.75%)/TiO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(</a:t>
                      </a:r>
                      <a:r>
                        <a:rPr lang="en-US" baseline="0" dirty="0" err="1"/>
                        <a:t>nanofiber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 (110)</a:t>
                      </a:r>
                    </a:p>
                    <a:p>
                      <a:r>
                        <a:rPr lang="en-US" dirty="0"/>
                        <a:t>CO(54)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/>
                        <a:t>Cu/Pt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 /TiO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 nanotube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 (166)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/>
                        <a:t>Au (1.5%)/ TiO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 </a:t>
                      </a:r>
                      <a:r>
                        <a:rPr lang="en-US" dirty="0"/>
                        <a:t>(210)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 err="1"/>
                        <a:t>Pt</a:t>
                      </a:r>
                      <a:r>
                        <a:rPr lang="en-US" dirty="0"/>
                        <a:t>(0.21%)/ TiO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(420)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 err="1"/>
                        <a:t>Pt</a:t>
                      </a:r>
                      <a:r>
                        <a:rPr lang="en-US" baseline="0" dirty="0"/>
                        <a:t> (0.94%)/ TiO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(1400)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/>
                        <a:t>Au/ Pt-TiO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 nanotube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 (114), CO(17)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dirty="0" err="1"/>
                        <a:t>CdS</a:t>
                      </a:r>
                      <a:r>
                        <a:rPr lang="en-US" dirty="0"/>
                        <a:t>/TiO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 nanotubes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OH(159.5)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5714" y="5776686"/>
            <a:ext cx="975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Table-Some Literature data of </a:t>
            </a:r>
            <a:r>
              <a:rPr lang="en-US" dirty="0" err="1"/>
              <a:t>Photocatalytic</a:t>
            </a:r>
            <a:r>
              <a:rPr lang="en-US" dirty="0"/>
              <a:t> reduction of CO</a:t>
            </a:r>
            <a:r>
              <a:rPr lang="en-US" baseline="-25000" dirty="0"/>
              <a:t>2</a:t>
            </a:r>
            <a:r>
              <a:rPr lang="en-US" dirty="0"/>
              <a:t> with product irrespective of the reaction conditions</a:t>
            </a:r>
          </a:p>
        </p:txBody>
      </p:sp>
    </p:spTree>
    <p:extLst>
      <p:ext uri="{BB962C8B-B14F-4D97-AF65-F5344CB8AC3E}">
        <p14:creationId xmlns:p14="http://schemas.microsoft.com/office/powerpoint/2010/main" val="228022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8470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reduction is a promising route to the sustainable solar energy conversion.</a:t>
            </a:r>
          </a:p>
          <a:p>
            <a:r>
              <a:rPr lang="en-US" dirty="0"/>
              <a:t>But still the existing level of knowledge does not permit the design of economically viable process for the conversion CO</a:t>
            </a:r>
            <a:r>
              <a:rPr lang="en-US" baseline="-25000" dirty="0"/>
              <a:t>2</a:t>
            </a:r>
            <a:r>
              <a:rPr lang="en-US" dirty="0"/>
              <a:t> into chemicals and fuels.</a:t>
            </a:r>
          </a:p>
          <a:p>
            <a:r>
              <a:rPr lang="en-US" dirty="0"/>
              <a:t>The material development and the lack of a standard procedure has been the bottleneck.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5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143"/>
            <a:ext cx="12192000" cy="83434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7490"/>
            <a:ext cx="10515600" cy="587851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Hariprasad</a:t>
            </a:r>
            <a:r>
              <a:rPr lang="en-US" dirty="0"/>
              <a:t> Narayanan, </a:t>
            </a:r>
            <a:r>
              <a:rPr lang="en-US" dirty="0" err="1"/>
              <a:t>Balasubramanian</a:t>
            </a:r>
            <a:r>
              <a:rPr lang="en-US" dirty="0"/>
              <a:t> </a:t>
            </a:r>
            <a:r>
              <a:rPr lang="en-US" dirty="0" err="1"/>
              <a:t>Viswanathan</a:t>
            </a:r>
            <a:r>
              <a:rPr lang="en-US" dirty="0"/>
              <a:t>, </a:t>
            </a:r>
            <a:r>
              <a:rPr lang="en-US" dirty="0" err="1"/>
              <a:t>photocatalytic</a:t>
            </a:r>
            <a:r>
              <a:rPr lang="en-US" dirty="0"/>
              <a:t> Reduction of CO2 ; Issues and prospects, 2016</a:t>
            </a:r>
          </a:p>
          <a:p>
            <a:r>
              <a:rPr lang="en-US" dirty="0" err="1"/>
              <a:t>Hariprasad</a:t>
            </a:r>
            <a:r>
              <a:rPr lang="en-US" dirty="0"/>
              <a:t> Narayanan, M V </a:t>
            </a:r>
            <a:r>
              <a:rPr lang="en-US" dirty="0" err="1"/>
              <a:t>Harindranathan</a:t>
            </a:r>
            <a:r>
              <a:rPr lang="en-US" dirty="0"/>
              <a:t> Nair, </a:t>
            </a:r>
            <a:r>
              <a:rPr lang="en-US" dirty="0" err="1"/>
              <a:t>Balasubramanian</a:t>
            </a:r>
            <a:r>
              <a:rPr lang="en-US" dirty="0"/>
              <a:t> </a:t>
            </a:r>
            <a:r>
              <a:rPr lang="en-US" dirty="0" err="1"/>
              <a:t>Viswanathan</a:t>
            </a:r>
            <a:r>
              <a:rPr lang="en-US" dirty="0"/>
              <a:t>, On the current states of the mechanistic aspects of </a:t>
            </a:r>
            <a:r>
              <a:rPr lang="en-US" dirty="0" err="1"/>
              <a:t>photocatalytic</a:t>
            </a:r>
            <a:r>
              <a:rPr lang="en-US" dirty="0"/>
              <a:t> reduction of CO2; March 2017, Vol.56A,251-269.</a:t>
            </a:r>
          </a:p>
          <a:p>
            <a:r>
              <a:rPr lang="en-US" dirty="0" err="1"/>
              <a:t>Ciamician</a:t>
            </a:r>
            <a:r>
              <a:rPr lang="en-US" dirty="0"/>
              <a:t>, G. The Photochemistry of the Future, Science, 1912, 36, 385-394.</a:t>
            </a:r>
          </a:p>
          <a:p>
            <a:r>
              <a:rPr lang="en-US" dirty="0" err="1"/>
              <a:t>Fujishima</a:t>
            </a:r>
            <a:r>
              <a:rPr lang="en-US" dirty="0"/>
              <a:t>, A.; Honda, K. Electrochemical Photolysis of Water at a Semiconductor Electrode. Nature, 1972, 238, 37 – 38.</a:t>
            </a:r>
          </a:p>
          <a:p>
            <a:r>
              <a:rPr lang="en-US" dirty="0" err="1"/>
              <a:t>Gravelle</a:t>
            </a:r>
            <a:r>
              <a:rPr lang="en-US" dirty="0"/>
              <a:t>, P. C.; </a:t>
            </a:r>
            <a:r>
              <a:rPr lang="en-US" dirty="0" err="1"/>
              <a:t>Juillet</a:t>
            </a:r>
            <a:r>
              <a:rPr lang="en-US" dirty="0"/>
              <a:t>, F.; </a:t>
            </a:r>
            <a:r>
              <a:rPr lang="en-US" dirty="0" err="1"/>
              <a:t>Meriaudeau</a:t>
            </a:r>
            <a:r>
              <a:rPr lang="en-US" dirty="0"/>
              <a:t>, P.; </a:t>
            </a:r>
            <a:r>
              <a:rPr lang="en-US" dirty="0" err="1"/>
              <a:t>Teichner</a:t>
            </a:r>
            <a:r>
              <a:rPr lang="en-US" dirty="0"/>
              <a:t>, S. J. Surface Reactivity of Reduced Titanium Dioxide. Discuss. Faraday Soc., 1971, 52, 140.</a:t>
            </a:r>
          </a:p>
          <a:p>
            <a:r>
              <a:rPr lang="en-US" dirty="0" err="1"/>
              <a:t>Formenti</a:t>
            </a:r>
            <a:r>
              <a:rPr lang="en-US" dirty="0"/>
              <a:t>, M.; </a:t>
            </a:r>
            <a:r>
              <a:rPr lang="en-US" dirty="0" err="1"/>
              <a:t>Juillet</a:t>
            </a:r>
            <a:r>
              <a:rPr lang="en-US" dirty="0"/>
              <a:t>, F.; </a:t>
            </a:r>
            <a:r>
              <a:rPr lang="en-US" dirty="0" err="1"/>
              <a:t>Meriaudeau</a:t>
            </a:r>
            <a:r>
              <a:rPr lang="en-US" dirty="0"/>
              <a:t>, P.; </a:t>
            </a:r>
            <a:r>
              <a:rPr lang="en-US" dirty="0" err="1"/>
              <a:t>Teichner</a:t>
            </a:r>
            <a:r>
              <a:rPr lang="en-US" dirty="0"/>
              <a:t>, S. J.; </a:t>
            </a:r>
            <a:r>
              <a:rPr lang="en-US" dirty="0" err="1"/>
              <a:t>Vergnon</a:t>
            </a:r>
            <a:r>
              <a:rPr lang="en-US" dirty="0"/>
              <a:t>, P. Preparation in a Hydrogen-Oxygen Flame of Ultrafine Metal Oxide Particles: Oxidative Properties Toward Hydrocarbons in the Presence of Ultraviolet Radiation. J. Colloid Interface Sci., 1972, 79–89.</a:t>
            </a:r>
          </a:p>
          <a:p>
            <a:r>
              <a:rPr lang="en-US" dirty="0"/>
              <a:t>Nakamura, S.; </a:t>
            </a:r>
            <a:r>
              <a:rPr lang="en-US" dirty="0" err="1"/>
              <a:t>Hatakeyama</a:t>
            </a:r>
            <a:r>
              <a:rPr lang="en-US" dirty="0"/>
              <a:t>, M.; Wang, Y.; Ogata, K.; </a:t>
            </a:r>
            <a:r>
              <a:rPr lang="en-US" dirty="0" err="1"/>
              <a:t>Fujii</a:t>
            </a:r>
            <a:r>
              <a:rPr lang="en-US" dirty="0"/>
              <a:t>, K. In: Advances in CO2 Capture, Sequestration, and Conversion, ACS Symposium Series, American Chemical Society: Washington, 2015; 123-134</a:t>
            </a:r>
          </a:p>
          <a:p>
            <a:r>
              <a:rPr lang="en-US" dirty="0" err="1"/>
              <a:t>Tu</a:t>
            </a:r>
            <a:r>
              <a:rPr lang="en-US" dirty="0"/>
              <a:t>, W.; Zhou, Y; </a:t>
            </a:r>
            <a:r>
              <a:rPr lang="en-US" dirty="0" err="1"/>
              <a:t>Zou</a:t>
            </a:r>
            <a:r>
              <a:rPr lang="en-US" dirty="0"/>
              <a:t>, Z. </a:t>
            </a:r>
            <a:r>
              <a:rPr lang="en-US" dirty="0" err="1"/>
              <a:t>Photocatalytic</a:t>
            </a:r>
            <a:r>
              <a:rPr lang="en-US" dirty="0"/>
              <a:t> conversion of CO2 into Renewable Hydrocarbon Fuels: State-of-the-Art- Accomplishments, Challenges, and Prospects. Adv. Mater., 2014, 26, 4607- 4626.</a:t>
            </a:r>
          </a:p>
          <a:p>
            <a:r>
              <a:rPr lang="en-US" dirty="0"/>
              <a:t>White, J. L.; Baruch, M. F.; Pander III, J. E.; Hu, Y.; </a:t>
            </a:r>
            <a:r>
              <a:rPr lang="en-US" dirty="0" err="1"/>
              <a:t>Fortmeyer</a:t>
            </a:r>
            <a:r>
              <a:rPr lang="en-US" dirty="0"/>
              <a:t>, I. C.; Park, J. E.; Zhang, T.; Liao, K.; </a:t>
            </a:r>
            <a:r>
              <a:rPr lang="en-US" dirty="0" err="1"/>
              <a:t>Gu</a:t>
            </a:r>
            <a:r>
              <a:rPr lang="en-US" dirty="0"/>
              <a:t>, J.; Yan, Y. Light-Driven Heterogeneous Reduction of Carbon Dioxide: </a:t>
            </a:r>
            <a:r>
              <a:rPr lang="en-US" dirty="0" err="1"/>
              <a:t>Photocatalysts</a:t>
            </a:r>
            <a:r>
              <a:rPr lang="en-US" dirty="0"/>
              <a:t> and </a:t>
            </a:r>
            <a:r>
              <a:rPr lang="en-US" dirty="0" err="1"/>
              <a:t>Photoelectrodes</a:t>
            </a:r>
            <a:r>
              <a:rPr lang="en-US" dirty="0"/>
              <a:t>. Chem. Rev., 2015, 115, 12888–12935.</a:t>
            </a:r>
          </a:p>
          <a:p>
            <a:r>
              <a:rPr lang="en-US" dirty="0"/>
              <a:t>Mori, K.; Yamashita, H.; </a:t>
            </a:r>
            <a:r>
              <a:rPr lang="en-US" dirty="0" err="1"/>
              <a:t>Anpo</a:t>
            </a:r>
            <a:r>
              <a:rPr lang="en-US" dirty="0"/>
              <a:t>, M. </a:t>
            </a:r>
            <a:r>
              <a:rPr lang="en-US" dirty="0" err="1"/>
              <a:t>Photocatalytic</a:t>
            </a:r>
            <a:r>
              <a:rPr lang="en-US" dirty="0"/>
              <a:t> Reduction of CO2 with H2O on Various Titanium Oxide </a:t>
            </a:r>
            <a:r>
              <a:rPr lang="en-US" dirty="0" err="1"/>
              <a:t>Photocatalysts</a:t>
            </a:r>
            <a:r>
              <a:rPr lang="en-US" dirty="0"/>
              <a:t>. RSC Adv., 2012, 2, 3165-3172</a:t>
            </a:r>
          </a:p>
          <a:p>
            <a:r>
              <a:rPr lang="en-US" dirty="0" err="1"/>
              <a:t>Linseblinger</a:t>
            </a:r>
            <a:r>
              <a:rPr lang="en-US" dirty="0"/>
              <a:t>, A. L.; Lu, G.; Yates, J.T. </a:t>
            </a:r>
            <a:r>
              <a:rPr lang="en-US" dirty="0" err="1"/>
              <a:t>Photocatalysis</a:t>
            </a:r>
            <a:r>
              <a:rPr lang="en-US" dirty="0"/>
              <a:t> on TiO2 Surfaces: Principles, Mechanisms, and Selected Results. </a:t>
            </a:r>
            <a:r>
              <a:rPr lang="en-US" dirty="0" err="1"/>
              <a:t>Chem.Rev</a:t>
            </a:r>
            <a:r>
              <a:rPr lang="en-US" dirty="0"/>
              <a:t>. 1995, 95, 735–758.</a:t>
            </a:r>
          </a:p>
          <a:p>
            <a:r>
              <a:rPr lang="en-US" dirty="0"/>
              <a:t>Wang, W. N.; An, W. J.; </a:t>
            </a:r>
            <a:r>
              <a:rPr lang="en-US" dirty="0" err="1"/>
              <a:t>Ramalingam</a:t>
            </a:r>
            <a:r>
              <a:rPr lang="en-US" dirty="0"/>
              <a:t>, B.; Mukherjee, S.; </a:t>
            </a:r>
            <a:r>
              <a:rPr lang="en-US" dirty="0" err="1"/>
              <a:t>Niedzwiedzki</a:t>
            </a:r>
            <a:r>
              <a:rPr lang="en-US" dirty="0"/>
              <a:t>, D. M.; </a:t>
            </a:r>
            <a:r>
              <a:rPr lang="en-US" dirty="0" err="1"/>
              <a:t>Gangopadhyay</a:t>
            </a:r>
            <a:r>
              <a:rPr lang="en-US" dirty="0"/>
              <a:t>, S.; Biswas, P. Size and Structure Matter: Enhanced CO2 </a:t>
            </a:r>
            <a:r>
              <a:rPr lang="en-US" dirty="0" err="1"/>
              <a:t>Photoreduction</a:t>
            </a:r>
            <a:r>
              <a:rPr lang="en-US" dirty="0"/>
              <a:t> Efficiency by Size-Resolved Ultrafine </a:t>
            </a:r>
            <a:r>
              <a:rPr lang="en-US" dirty="0" err="1"/>
              <a:t>Pt</a:t>
            </a:r>
            <a:r>
              <a:rPr lang="en-US" dirty="0"/>
              <a:t> Nanoparticles on TiO2 Single Crystals. J. Am. Chem. Soc., 2012, 134, 11276–11281.</a:t>
            </a:r>
          </a:p>
          <a:p>
            <a:r>
              <a:rPr lang="en-US" dirty="0"/>
              <a:t>Zhang, Z.; Wang, Z.; Cao, S. W.; </a:t>
            </a:r>
            <a:r>
              <a:rPr lang="en-US" dirty="0" err="1"/>
              <a:t>Xue</a:t>
            </a:r>
            <a:r>
              <a:rPr lang="en-US" dirty="0"/>
              <a:t>, C. Au/</a:t>
            </a:r>
            <a:r>
              <a:rPr lang="en-US" dirty="0" err="1"/>
              <a:t>Pt</a:t>
            </a:r>
            <a:r>
              <a:rPr lang="en-US" dirty="0"/>
              <a:t> </a:t>
            </a:r>
            <a:r>
              <a:rPr lang="en-US" dirty="0" err="1"/>
              <a:t>NanoparticleDecorated</a:t>
            </a:r>
            <a:r>
              <a:rPr lang="en-US" dirty="0"/>
              <a:t> TiO2 </a:t>
            </a:r>
            <a:r>
              <a:rPr lang="en-US" dirty="0" err="1"/>
              <a:t>Nanofibers</a:t>
            </a:r>
            <a:r>
              <a:rPr lang="en-US" dirty="0"/>
              <a:t> with Plasmon-Enhanced </a:t>
            </a:r>
            <a:r>
              <a:rPr lang="en-US" dirty="0" err="1"/>
              <a:t>Photocatalytic</a:t>
            </a:r>
            <a:r>
              <a:rPr lang="en-US" dirty="0"/>
              <a:t> Activities for Solar-to-Fuel Conversion. J. Phys. Chem. C, 2013, 117, 25939–25947.</a:t>
            </a:r>
          </a:p>
        </p:txBody>
      </p:sp>
    </p:spTree>
    <p:extLst>
      <p:ext uri="{BB962C8B-B14F-4D97-AF65-F5344CB8AC3E}">
        <p14:creationId xmlns:p14="http://schemas.microsoft.com/office/powerpoint/2010/main" val="4153460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Reyes-Coronado, D., </a:t>
            </a:r>
            <a:r>
              <a:rPr lang="en-US" dirty="0" err="1"/>
              <a:t>Rodr´ıguez-Gattorno</a:t>
            </a:r>
            <a:r>
              <a:rPr lang="en-US" dirty="0"/>
              <a:t>, G., Espinosa-</a:t>
            </a:r>
            <a:r>
              <a:rPr lang="en-US" dirty="0" err="1"/>
              <a:t>Pesqueira</a:t>
            </a:r>
            <a:r>
              <a:rPr lang="en-US" dirty="0"/>
              <a:t>, M. E., Cab, C., </a:t>
            </a:r>
            <a:r>
              <a:rPr lang="en-US" dirty="0" err="1"/>
              <a:t>Coss</a:t>
            </a:r>
            <a:r>
              <a:rPr lang="en-US" dirty="0"/>
              <a:t>, R. D., </a:t>
            </a:r>
            <a:r>
              <a:rPr lang="en-US" dirty="0" err="1"/>
              <a:t>Oskam</a:t>
            </a:r>
            <a:r>
              <a:rPr lang="en-US" dirty="0"/>
              <a:t>, G. (2008). Phase-pure TiO2 nanoparticles: </a:t>
            </a:r>
            <a:r>
              <a:rPr lang="en-US" dirty="0" err="1"/>
              <a:t>anatase</a:t>
            </a:r>
            <a:r>
              <a:rPr lang="en-US" dirty="0"/>
              <a:t>, </a:t>
            </a:r>
            <a:r>
              <a:rPr lang="en-US" dirty="0" err="1"/>
              <a:t>brookite</a:t>
            </a:r>
            <a:r>
              <a:rPr lang="en-US" dirty="0"/>
              <a:t> and rutile. Nanotechnology,19(14), 145605.</a:t>
            </a:r>
          </a:p>
          <a:p>
            <a:r>
              <a:rPr lang="en-US" dirty="0" err="1"/>
              <a:t>Alotaibi</a:t>
            </a:r>
            <a:r>
              <a:rPr lang="en-US" dirty="0"/>
              <a:t>, A. M., </a:t>
            </a:r>
            <a:r>
              <a:rPr lang="en-US" dirty="0" err="1"/>
              <a:t>Sathasivam</a:t>
            </a:r>
            <a:r>
              <a:rPr lang="en-US" dirty="0"/>
              <a:t>, S., Williamson, B. A., </a:t>
            </a:r>
            <a:r>
              <a:rPr lang="en-US" dirty="0" err="1"/>
              <a:t>Kafizas</a:t>
            </a:r>
            <a:r>
              <a:rPr lang="en-US" dirty="0"/>
              <a:t>, A., Sotelo-Vazquez, C., Taylor, A., . . . </a:t>
            </a:r>
            <a:r>
              <a:rPr lang="en-US" dirty="0" err="1"/>
              <a:t>Parkin</a:t>
            </a:r>
            <a:r>
              <a:rPr lang="en-US" dirty="0"/>
              <a:t>, I. P. (2018). Chemical Vapor Deposition of </a:t>
            </a:r>
            <a:r>
              <a:rPr lang="en-US" dirty="0" err="1"/>
              <a:t>Photocatalytically</a:t>
            </a:r>
            <a:r>
              <a:rPr lang="en-US" dirty="0"/>
              <a:t> Active Pure </a:t>
            </a:r>
            <a:r>
              <a:rPr lang="en-US" dirty="0" err="1"/>
              <a:t>Brookite</a:t>
            </a:r>
            <a:r>
              <a:rPr lang="en-US" dirty="0"/>
              <a:t> TiO2 Thin films. Chemistry of Materials.</a:t>
            </a:r>
          </a:p>
          <a:p>
            <a:r>
              <a:rPr lang="en-US" dirty="0" err="1"/>
              <a:t>Chimupala</a:t>
            </a:r>
            <a:r>
              <a:rPr lang="en-US" dirty="0"/>
              <a:t>, Y., </a:t>
            </a:r>
            <a:r>
              <a:rPr lang="en-US" dirty="0" err="1"/>
              <a:t>Hyett</a:t>
            </a:r>
            <a:r>
              <a:rPr lang="en-US" dirty="0"/>
              <a:t>, G., Simpson, R., Mitchell, R., </a:t>
            </a:r>
            <a:r>
              <a:rPr lang="en-US" dirty="0" err="1"/>
              <a:t>Douthwaite</a:t>
            </a:r>
            <a:r>
              <a:rPr lang="en-US" dirty="0"/>
              <a:t>, R., Milne, S. J., </a:t>
            </a:r>
            <a:r>
              <a:rPr lang="en-US" dirty="0" err="1"/>
              <a:t>Brydson</a:t>
            </a:r>
            <a:r>
              <a:rPr lang="en-US" dirty="0"/>
              <a:t>, R. D. (2014). Synthesis and characterization of mixed phase </a:t>
            </a:r>
            <a:r>
              <a:rPr lang="en-US" dirty="0" err="1"/>
              <a:t>anatase</a:t>
            </a:r>
            <a:r>
              <a:rPr lang="en-US" dirty="0"/>
              <a:t> TiO2 and sodium-doped TiO2 (B) thin films by low pressure chemical </a:t>
            </a:r>
            <a:r>
              <a:rPr lang="en-US" dirty="0" err="1"/>
              <a:t>vapour</a:t>
            </a:r>
            <a:r>
              <a:rPr lang="en-US" dirty="0"/>
              <a:t> deposition (LPCVD). RSC Adv.,4(89), 48507-48515</a:t>
            </a:r>
          </a:p>
          <a:p>
            <a:r>
              <a:rPr lang="en-US" dirty="0"/>
              <a:t>Lin, H., Li, L., Zhao, M., Huang, X., Chen, X., Li, G., Yu, R. (2012). Synthesis of High-Quality </a:t>
            </a:r>
            <a:r>
              <a:rPr lang="en-US" dirty="0" err="1"/>
              <a:t>Brookite</a:t>
            </a:r>
            <a:r>
              <a:rPr lang="en-US" dirty="0"/>
              <a:t> TiO2 Single-Crystalline </a:t>
            </a:r>
            <a:r>
              <a:rPr lang="en-US" dirty="0" err="1"/>
              <a:t>Nanosheets</a:t>
            </a:r>
            <a:r>
              <a:rPr lang="en-US" dirty="0"/>
              <a:t> with Specific Facets Exposed: Tuning Catalysts from Inert to Highly Reactive. Journal of the American Chemical Society,134(20), 8328-8331.</a:t>
            </a:r>
          </a:p>
          <a:p>
            <a:r>
              <a:rPr lang="en-US" dirty="0"/>
              <a:t>Kim, D., Kim, W., Kim, S., Hong, S. (2014). </a:t>
            </a:r>
            <a:r>
              <a:rPr lang="en-US" dirty="0" err="1"/>
              <a:t>Brookite</a:t>
            </a:r>
            <a:r>
              <a:rPr lang="en-US" dirty="0"/>
              <a:t> TiO2 Thin Film </a:t>
            </a:r>
            <a:r>
              <a:rPr lang="en-US" dirty="0" err="1"/>
              <a:t>Epitaxially</a:t>
            </a:r>
            <a:r>
              <a:rPr lang="en-US" dirty="0"/>
              <a:t> Grown on (110) YSZ Substrate by Atomic Layer Deposition. ACS Applied Materials &amp; Interfaces,6(15), 11817-11822.</a:t>
            </a:r>
          </a:p>
          <a:p>
            <a:r>
              <a:rPr lang="en-US" dirty="0"/>
              <a:t>Scanlon, D. O., </a:t>
            </a:r>
            <a:r>
              <a:rPr lang="en-US" dirty="0" err="1"/>
              <a:t>Dunnill</a:t>
            </a:r>
            <a:r>
              <a:rPr lang="en-US" dirty="0"/>
              <a:t>, C. W., </a:t>
            </a:r>
            <a:r>
              <a:rPr lang="en-US" dirty="0" err="1"/>
              <a:t>Buckeridge</a:t>
            </a:r>
            <a:r>
              <a:rPr lang="en-US" dirty="0"/>
              <a:t>, J., </a:t>
            </a:r>
            <a:r>
              <a:rPr lang="en-US" dirty="0" err="1"/>
              <a:t>Shevlin</a:t>
            </a:r>
            <a:r>
              <a:rPr lang="en-US" dirty="0"/>
              <a:t>, S. A., </a:t>
            </a:r>
            <a:r>
              <a:rPr lang="en-US" dirty="0" err="1"/>
              <a:t>Logsdail</a:t>
            </a:r>
            <a:r>
              <a:rPr lang="en-US" dirty="0"/>
              <a:t>, A. J., Woodley, S. M.,. . . </a:t>
            </a:r>
            <a:r>
              <a:rPr lang="en-US" dirty="0" err="1"/>
              <a:t>Sokol</a:t>
            </a:r>
            <a:r>
              <a:rPr lang="en-US" dirty="0"/>
              <a:t>, A. A. (2013). Band alignment of rutile and </a:t>
            </a:r>
            <a:r>
              <a:rPr lang="en-US" dirty="0" err="1"/>
              <a:t>anatase</a:t>
            </a:r>
            <a:r>
              <a:rPr lang="en-US" dirty="0"/>
              <a:t> TiO2 . Nature Materials,12(9), 798-801.</a:t>
            </a:r>
          </a:p>
        </p:txBody>
      </p:sp>
    </p:spTree>
    <p:extLst>
      <p:ext uri="{BB962C8B-B14F-4D97-AF65-F5344CB8AC3E}">
        <p14:creationId xmlns:p14="http://schemas.microsoft.com/office/powerpoint/2010/main" val="2242036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375682"/>
            <a:ext cx="3468914" cy="888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845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9601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Objective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Properties of CO</a:t>
            </a:r>
            <a:r>
              <a:rPr lang="en-US" baseline="-25000" dirty="0"/>
              <a:t>2</a:t>
            </a:r>
          </a:p>
          <a:p>
            <a:r>
              <a:rPr lang="en-US" dirty="0"/>
              <a:t>Activation of CO</a:t>
            </a:r>
            <a:r>
              <a:rPr lang="en-US" baseline="-25000" dirty="0"/>
              <a:t>2</a:t>
            </a:r>
          </a:p>
          <a:p>
            <a:r>
              <a:rPr lang="en-US" dirty="0"/>
              <a:t>Limitations</a:t>
            </a:r>
          </a:p>
          <a:p>
            <a:r>
              <a:rPr lang="en-US" dirty="0"/>
              <a:t>Photo catalytic Reduction of CO</a:t>
            </a:r>
            <a:r>
              <a:rPr lang="en-US" baseline="-25000" dirty="0"/>
              <a:t>2</a:t>
            </a:r>
          </a:p>
          <a:p>
            <a:r>
              <a:rPr lang="en-US" dirty="0"/>
              <a:t>TiO</a:t>
            </a:r>
            <a:r>
              <a:rPr lang="en-US" baseline="-25000" dirty="0"/>
              <a:t>2</a:t>
            </a:r>
            <a:r>
              <a:rPr lang="en-US" dirty="0"/>
              <a:t> Rut</a:t>
            </a:r>
          </a:p>
          <a:p>
            <a:r>
              <a:rPr lang="en-US" dirty="0"/>
              <a:t>Current scenario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234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out Minimum conversion at least 10% of CO</a:t>
            </a:r>
            <a:r>
              <a:rPr lang="en-US" baseline="-25000" dirty="0"/>
              <a:t>2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 into Valuable Fuels and Chemicals. </a:t>
            </a:r>
          </a:p>
        </p:txBody>
      </p:sp>
    </p:spTree>
    <p:extLst>
      <p:ext uri="{BB962C8B-B14F-4D97-AF65-F5344CB8AC3E}">
        <p14:creationId xmlns:p14="http://schemas.microsoft.com/office/powerpoint/2010/main" val="20431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266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Warming</a:t>
            </a:r>
          </a:p>
          <a:p>
            <a:r>
              <a:rPr lang="en-US" dirty="0"/>
              <a:t>Alarming consumption of energy sources</a:t>
            </a:r>
          </a:p>
          <a:p>
            <a:r>
              <a:rPr lang="en-US" dirty="0"/>
              <a:t>Photochemical reduction of CO</a:t>
            </a:r>
            <a:r>
              <a:rPr lang="en-US" baseline="-25000" dirty="0"/>
              <a:t>2</a:t>
            </a:r>
            <a:r>
              <a:rPr lang="en-US" dirty="0"/>
              <a:t> is attractive because of economically and environmentally friendly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80685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Properties of CO2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849" y="1312464"/>
            <a:ext cx="5354402" cy="51474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1710530"/>
            <a:ext cx="10515600" cy="4351338"/>
          </a:xfrm>
        </p:spPr>
        <p:txBody>
          <a:bodyPr/>
          <a:lstStyle/>
          <a:p>
            <a:r>
              <a:rPr lang="en-US" dirty="0"/>
              <a:t>Linear and stable molecule</a:t>
            </a:r>
          </a:p>
          <a:p>
            <a:r>
              <a:rPr lang="en-US" dirty="0"/>
              <a:t>C-O bond length 1.16A</a:t>
            </a:r>
            <a:r>
              <a:rPr lang="en-US" dirty="0">
                <a:latin typeface="Calibri" panose="020F0502020204030204" pitchFamily="34" charset="0"/>
              </a:rPr>
              <a:t>⁰</a:t>
            </a:r>
          </a:p>
          <a:p>
            <a:r>
              <a:rPr lang="en-US" dirty="0">
                <a:latin typeface="Calibri" panose="020F0502020204030204" pitchFamily="34" charset="0"/>
              </a:rPr>
              <a:t>C-O bond strength D=532KJ/</a:t>
            </a:r>
            <a:r>
              <a:rPr lang="en-US" dirty="0" err="1">
                <a:latin typeface="Calibri" panose="020F0502020204030204" pitchFamily="34" charset="0"/>
              </a:rPr>
              <a:t>mol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</a:t>
            </a:r>
            <a:r>
              <a:rPr lang="en-US" sz="1800" dirty="0"/>
              <a:t>D – Dissociation Energy to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                      break bond</a:t>
            </a:r>
          </a:p>
        </p:txBody>
      </p:sp>
    </p:spTree>
    <p:extLst>
      <p:ext uri="{BB962C8B-B14F-4D97-AF65-F5344CB8AC3E}">
        <p14:creationId xmlns:p14="http://schemas.microsoft.com/office/powerpoint/2010/main" val="151642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9601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Activation of CO</a:t>
            </a:r>
            <a:r>
              <a:rPr lang="en-US" baseline="-25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+ e</a:t>
            </a:r>
            <a:r>
              <a:rPr lang="en-US" sz="4000" b="1" baseline="30000" dirty="0"/>
              <a:t>-</a:t>
            </a:r>
            <a:r>
              <a:rPr lang="en-US" dirty="0"/>
              <a:t>				CO</a:t>
            </a:r>
            <a:r>
              <a:rPr lang="en-US" baseline="-25000" dirty="0"/>
              <a:t>2</a:t>
            </a:r>
            <a:r>
              <a:rPr lang="en-US" sz="3600" b="1" baseline="30000" dirty="0"/>
              <a:t>-            </a:t>
            </a:r>
            <a:r>
              <a:rPr lang="en-US" dirty="0"/>
              <a:t>; E</a:t>
            </a:r>
            <a:r>
              <a:rPr lang="en-US" dirty="0">
                <a:latin typeface="Calibri" panose="020F0502020204030204" pitchFamily="34" charset="0"/>
              </a:rPr>
              <a:t>⁰=-1.9V </a:t>
            </a:r>
            <a:r>
              <a:rPr lang="en-US" dirty="0" err="1">
                <a:latin typeface="Calibri" panose="020F0502020204030204" pitchFamily="34" charset="0"/>
              </a:rPr>
              <a:t>vs</a:t>
            </a:r>
            <a:r>
              <a:rPr lang="en-US" dirty="0">
                <a:latin typeface="Calibri" panose="020F0502020204030204" pitchFamily="34" charset="0"/>
              </a:rPr>
              <a:t> NHE</a:t>
            </a:r>
            <a:endParaRPr lang="en-US" dirty="0"/>
          </a:p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molecule is high oxidation product</a:t>
            </a:r>
          </a:p>
          <a:p>
            <a:pPr marL="0" indent="0">
              <a:buNone/>
            </a:pPr>
            <a:r>
              <a:rPr lang="en-US" dirty="0"/>
              <a:t>                   ∆G</a:t>
            </a:r>
            <a:r>
              <a:rPr lang="en-US" dirty="0">
                <a:latin typeface="Calibri" panose="020F0502020204030204" pitchFamily="34" charset="0"/>
              </a:rPr>
              <a:t>⁰ = -394KJ/</a:t>
            </a:r>
            <a:r>
              <a:rPr lang="en-US" dirty="0" err="1">
                <a:latin typeface="Calibri" panose="020F0502020204030204" pitchFamily="34" charset="0"/>
              </a:rPr>
              <a:t>mol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CO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 absorb on metal surface by different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   ways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130" y="3808231"/>
            <a:ext cx="3764924" cy="19994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495" y="4655299"/>
            <a:ext cx="4518048" cy="13977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97371" y="60688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Fig.- CO</a:t>
            </a:r>
            <a:r>
              <a:rPr lang="en-US" baseline="-25000" dirty="0"/>
              <a:t>2</a:t>
            </a:r>
            <a:r>
              <a:rPr lang="en-US" dirty="0"/>
              <a:t> activation Types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2743" y="6053070"/>
            <a:ext cx="555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Fig.- possible ways of adsorption of CO</a:t>
            </a:r>
            <a:r>
              <a:rPr lang="en-US" baseline="-25000" dirty="0"/>
              <a:t>2</a:t>
            </a:r>
            <a:r>
              <a:rPr lang="en-US" dirty="0"/>
              <a:t> on semiconductor surfaces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83358" y="2073499"/>
            <a:ext cx="932185" cy="20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82548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84" y="1740191"/>
            <a:ext cx="3690257" cy="33559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Based on </a:t>
            </a:r>
            <a:r>
              <a:rPr lang="en-US" dirty="0" err="1"/>
              <a:t>Photocatalytic</a:t>
            </a:r>
            <a:r>
              <a:rPr lang="en-US" dirty="0"/>
              <a:t> process-</a:t>
            </a:r>
          </a:p>
          <a:p>
            <a:r>
              <a:rPr lang="en-US" dirty="0"/>
              <a:t>Electron transfer steps</a:t>
            </a:r>
          </a:p>
          <a:p>
            <a:r>
              <a:rPr lang="en-US" dirty="0"/>
              <a:t>Photon absorption</a:t>
            </a:r>
          </a:p>
          <a:p>
            <a:r>
              <a:rPr lang="en-US" dirty="0"/>
              <a:t>Charge separation </a:t>
            </a:r>
          </a:p>
          <a:p>
            <a:r>
              <a:rPr lang="en-US" dirty="0"/>
              <a:t>Surface reaction</a:t>
            </a:r>
          </a:p>
          <a:p>
            <a:r>
              <a:rPr lang="en-US" dirty="0"/>
              <a:t>Electron-hole recombination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4867" y="1767299"/>
            <a:ext cx="27174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By illuminated Beam-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Scattering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reflecting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6560" y="1874263"/>
            <a:ext cx="323259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Efficiency based-</a:t>
            </a:r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Quantum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Turnover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Turnover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Turnover frequency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365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1213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/>
              <a:t>Photocatalytic</a:t>
            </a:r>
            <a:r>
              <a:rPr lang="en-US" dirty="0"/>
              <a:t> Reduction of CO</a:t>
            </a:r>
            <a:r>
              <a:rPr lang="en-US" baseline="-25000" dirty="0"/>
              <a:t>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003" y="2210050"/>
            <a:ext cx="5773183" cy="3666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003" y="5945419"/>
            <a:ext cx="6327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Fig.-Schematic representation of a futuristic solar refinery for the transformation and utilization of CO</a:t>
            </a:r>
            <a:r>
              <a:rPr lang="en-US" sz="1600" baseline="-25000" dirty="0"/>
              <a:t>2</a:t>
            </a:r>
            <a:r>
              <a:rPr lang="en-US" sz="1600" dirty="0"/>
              <a:t> using sunlight and H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715" y="1690688"/>
            <a:ext cx="32583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Fundamentals of </a:t>
            </a:r>
            <a:r>
              <a:rPr lang="en-US" dirty="0" err="1"/>
              <a:t>Photocatalysis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Diffusion of the reactant to the catalyst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Adsorption of reactant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Chemical reaction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Desorption of product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Diffusion of Product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200" y="1506022"/>
            <a:ext cx="538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      </a:t>
            </a:r>
            <a:r>
              <a:rPr lang="en-US" baseline="30000" dirty="0"/>
              <a:t>h</a:t>
            </a:r>
            <a:r>
              <a:rPr lang="el-GR" baseline="30000" dirty="0">
                <a:latin typeface="Calibri" panose="020F0502020204030204" pitchFamily="34" charset="0"/>
              </a:rPr>
              <a:t>ν</a:t>
            </a:r>
            <a:r>
              <a:rPr lang="en-US" dirty="0">
                <a:latin typeface="Calibri" panose="020F0502020204030204" pitchFamily="34" charset="0"/>
              </a:rPr>
              <a:t>           CO,  CH</a:t>
            </a:r>
            <a:r>
              <a:rPr lang="en-US" baseline="-25000" dirty="0">
                <a:latin typeface="Calibri" panose="020F0502020204030204" pitchFamily="34" charset="0"/>
              </a:rPr>
              <a:t>3</a:t>
            </a:r>
            <a:r>
              <a:rPr lang="en-US" dirty="0">
                <a:latin typeface="Calibri" panose="020F0502020204030204" pitchFamily="34" charset="0"/>
              </a:rPr>
              <a:t>OH, CH</a:t>
            </a:r>
            <a:r>
              <a:rPr lang="en-US" baseline="-25000" dirty="0">
                <a:latin typeface="Calibri" panose="020F0502020204030204" pitchFamily="34" charset="0"/>
              </a:rPr>
              <a:t>4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93158" y="1715040"/>
            <a:ext cx="4209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84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365125"/>
            <a:ext cx="5600700" cy="3730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91300" y="5009882"/>
            <a:ext cx="560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Fig.- (a) bending and concurrent the formation of CO</a:t>
            </a:r>
            <a:r>
              <a:rPr lang="en-US" sz="1600" baseline="-25000" dirty="0"/>
              <a:t>2</a:t>
            </a:r>
            <a:r>
              <a:rPr lang="en-US" sz="1600" dirty="0"/>
              <a:t>(-) of CO</a:t>
            </a:r>
            <a:r>
              <a:rPr lang="en-US" sz="1600" baseline="-25000" dirty="0"/>
              <a:t>2</a:t>
            </a:r>
            <a:r>
              <a:rPr lang="en-US" sz="1600" dirty="0"/>
              <a:t> on TiO</a:t>
            </a:r>
            <a:r>
              <a:rPr lang="en-US" sz="1600" baseline="-25000" dirty="0"/>
              <a:t>2</a:t>
            </a:r>
            <a:r>
              <a:rPr lang="en-US" sz="1600" dirty="0"/>
              <a:t> surfaces</a:t>
            </a:r>
          </a:p>
          <a:p>
            <a:r>
              <a:rPr lang="en-US" sz="1600" dirty="0"/>
              <a:t>(b) </a:t>
            </a:r>
            <a:r>
              <a:rPr lang="en-US" sz="1600" dirty="0" err="1"/>
              <a:t>Photocatalytic</a:t>
            </a:r>
            <a:r>
              <a:rPr lang="en-US" sz="1600" dirty="0"/>
              <a:t> reduction of CO</a:t>
            </a:r>
            <a:r>
              <a:rPr lang="en-US" sz="1600" baseline="-25000" dirty="0"/>
              <a:t>2</a:t>
            </a:r>
            <a:r>
              <a:rPr lang="en-US" sz="1600" dirty="0"/>
              <a:t> on the anchored TiO</a:t>
            </a:r>
            <a:r>
              <a:rPr lang="en-US" sz="1600" baseline="-25000" dirty="0"/>
              <a:t>2</a:t>
            </a:r>
            <a:r>
              <a:rPr lang="en-US" sz="1600" dirty="0"/>
              <a:t> species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49" y="365125"/>
            <a:ext cx="5029200" cy="3924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7149" y="5138057"/>
            <a:ext cx="4159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Fig.- photo induced generation of electrons and holes and their reaction cum recombination pathways</a:t>
            </a:r>
          </a:p>
        </p:txBody>
      </p:sp>
    </p:spTree>
    <p:extLst>
      <p:ext uri="{BB962C8B-B14F-4D97-AF65-F5344CB8AC3E}">
        <p14:creationId xmlns:p14="http://schemas.microsoft.com/office/powerpoint/2010/main" val="351682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1544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CO2 Reduction by Semiconductor TiO2</vt:lpstr>
      <vt:lpstr>Contents</vt:lpstr>
      <vt:lpstr>Objective</vt:lpstr>
      <vt:lpstr>Motivation</vt:lpstr>
      <vt:lpstr>Properties of CO2</vt:lpstr>
      <vt:lpstr>Activation of CO2</vt:lpstr>
      <vt:lpstr>Limitations</vt:lpstr>
      <vt:lpstr>Photocatalytic Reduction of CO2</vt:lpstr>
      <vt:lpstr>PowerPoint Presentation</vt:lpstr>
      <vt:lpstr>TiO2 Rut</vt:lpstr>
      <vt:lpstr>PowerPoint Presentation</vt:lpstr>
      <vt:lpstr>Current scenario</vt:lpstr>
      <vt:lpstr>PowerPoint Presentation</vt:lpstr>
      <vt:lpstr>Conclusion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 Reduction by Semiconductor</dc:title>
  <dc:creator>Naresh Aalaria</dc:creator>
  <cp:lastModifiedBy>Syed Abu</cp:lastModifiedBy>
  <cp:revision>55</cp:revision>
  <dcterms:created xsi:type="dcterms:W3CDTF">2019-10-24T05:47:55Z</dcterms:created>
  <dcterms:modified xsi:type="dcterms:W3CDTF">2019-12-09T03:39:22Z</dcterms:modified>
</cp:coreProperties>
</file>