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25" r:id="rId2"/>
    <p:sldId id="326" r:id="rId3"/>
    <p:sldId id="31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18" r:id="rId15"/>
    <p:sldId id="319" r:id="rId16"/>
    <p:sldId id="320" r:id="rId17"/>
    <p:sldId id="323" r:id="rId18"/>
    <p:sldId id="324" r:id="rId19"/>
    <p:sldId id="315" r:id="rId20"/>
    <p:sldId id="338" r:id="rId21"/>
    <p:sldId id="339" r:id="rId22"/>
    <p:sldId id="351" r:id="rId2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B8"/>
    <a:srgbClr val="EDEEEF"/>
    <a:srgbClr val="00F9FB"/>
    <a:srgbClr val="00BAC1"/>
    <a:srgbClr val="000D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446" y="72"/>
      </p:cViewPr>
      <p:guideLst>
        <p:guide orient="horz" pos="219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t>2019/12/9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F0158F6-F74B-4D46-AA42-4F86F55BF1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Click to edit Master title style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t>2019/12/9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E934FF-F4E1-47C5-9CA5-30A81DDE2BE4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fld id="{6CAB933A-315A-448B-94F2-639CC269621C}" type="datetimeFigureOut">
              <a:rPr lang="en-IN" smtClean="0"/>
              <a:t>09-12-2019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A831EC14-9CBF-4138-B41C-D424435F701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fld id="{6CAB933A-315A-448B-94F2-639CC269621C}" type="datetimeFigureOut">
              <a:rPr lang="en-IN" smtClean="0"/>
              <a:t>09-12-2019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A831EC14-9CBF-4138-B41C-D424435F701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6.tiff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 Box 129"/>
          <p:cNvSpPr txBox="1"/>
          <p:nvPr/>
        </p:nvSpPr>
        <p:spPr>
          <a:xfrm>
            <a:off x="188119" y="1266825"/>
            <a:ext cx="7622858" cy="1066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endParaRPr lang="en-US" sz="100"/>
          </a:p>
        </p:txBody>
      </p:sp>
      <p:sp>
        <p:nvSpPr>
          <p:cNvPr id="2" name="Text Box 1"/>
          <p:cNvSpPr txBox="1"/>
          <p:nvPr/>
        </p:nvSpPr>
        <p:spPr>
          <a:xfrm>
            <a:off x="111919" y="1118711"/>
            <a:ext cx="8564404" cy="532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IN" altLang="en-US" sz="2400">
                <a:sym typeface="+mn-ea"/>
              </a:rPr>
              <a:t>    PROJECT  PRESENTATION for M.Tech in Catalysis Technology  </a:t>
            </a:r>
          </a:p>
          <a:p>
            <a:r>
              <a:rPr lang="en-IN" altLang="en-US" sz="2400">
                <a:sym typeface="+mn-ea"/>
              </a:rPr>
              <a:t>                                                       on</a:t>
            </a:r>
            <a:endParaRPr lang="en-IN" altLang="en-US" sz="2400"/>
          </a:p>
          <a:p>
            <a:r>
              <a:rPr lang="en-IN" altLang="en-US" sz="2400">
                <a:sym typeface="+mn-ea"/>
              </a:rPr>
              <a:t>   </a:t>
            </a:r>
            <a:r>
              <a:rPr lang="en-US" sz="2400" b="1">
                <a:latin typeface="Times New Roman" panose="02020603050405020304" charset="0"/>
                <a:cs typeface="Calibri" panose="020F0502020204030204" pitchFamily="34" charset="0"/>
                <a:sym typeface="+mn-ea"/>
              </a:rPr>
              <a:t>            </a:t>
            </a:r>
            <a:r>
              <a:rPr lang="en-IN" altLang="en-US" sz="2800" b="1">
                <a:latin typeface="Times New Roman" panose="02020603050405020304" charset="0"/>
                <a:cs typeface="Calibri" panose="020F0502020204030204" pitchFamily="34" charset="0"/>
                <a:sym typeface="+mn-ea"/>
              </a:rPr>
              <a:t>Kinetic Study of Fast Pyrolysis of Biomass</a:t>
            </a:r>
            <a:endParaRPr lang="en-US" sz="2800"/>
          </a:p>
          <a:p>
            <a:pPr algn="l"/>
            <a:r>
              <a:rPr lang="en-IN" altLang="en-US" sz="240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</a:t>
            </a:r>
          </a:p>
          <a:p>
            <a:pPr algn="l"/>
            <a:endParaRPr lang="en-IN" altLang="en-US" sz="2400"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en-IN" altLang="en-US" sz="240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</a:t>
            </a:r>
          </a:p>
          <a:p>
            <a:pPr algn="ctr"/>
            <a:endParaRPr lang="en-IN" altLang="en-US" sz="2400"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endParaRPr lang="en-IN" altLang="en-US" sz="2400"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en-IN" altLang="en-US" sz="240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Presented by:-</a:t>
            </a:r>
          </a:p>
          <a:p>
            <a:pPr algn="ctr"/>
            <a:r>
              <a:rPr lang="en-IN" altLang="en-US" sz="240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</a:p>
          <a:p>
            <a:pPr algn="ctr"/>
            <a:endParaRPr lang="en-US" sz="2400"/>
          </a:p>
          <a:p>
            <a:pPr algn="ctr"/>
            <a:endParaRPr lang="en-US" sz="2400"/>
          </a:p>
          <a:p>
            <a:pPr algn="ctr"/>
            <a:r>
              <a:rPr lang="en-IN" altLang="en-US" sz="240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Vikash Kumar Candravanshi (CA18M007)</a:t>
            </a:r>
            <a:endParaRPr lang="en-IN" altLang="en-US" sz="240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sz="240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645" y="2486025"/>
            <a:ext cx="6956425" cy="30041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20065" y="707073"/>
            <a:ext cx="7886700" cy="392906"/>
          </a:xfrm>
        </p:spPr>
        <p:txBody>
          <a:bodyPr>
            <a:normAutofit fontScale="90000"/>
          </a:bodyPr>
          <a:lstStyle/>
          <a:p>
            <a:r>
              <a:rPr lang="en-IN" altLang="en-US" sz="3200" b="1">
                <a:latin typeface="Times New Roman" panose="02020603050405020304" charset="0"/>
                <a:cs typeface="Times New Roman" panose="02020603050405020304" charset="0"/>
              </a:rPr>
              <a:t>Optimized Transtion states:-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8650" y="1475423"/>
            <a:ext cx="2497455" cy="155686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466624" y="1475899"/>
            <a:ext cx="2411730" cy="15563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2683" y="1475423"/>
            <a:ext cx="2292668" cy="1679734"/>
          </a:xfrm>
          <a:prstGeom prst="rect">
            <a:avLst/>
          </a:prstGeom>
        </p:spPr>
      </p:pic>
      <p:pic>
        <p:nvPicPr>
          <p:cNvPr id="9" name="Content Placeholder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0" y="3637598"/>
            <a:ext cx="2496979" cy="1670685"/>
          </a:xfrm>
          <a:prstGeom prst="rect">
            <a:avLst/>
          </a:prstGeom>
        </p:spPr>
      </p:pic>
      <p:pic>
        <p:nvPicPr>
          <p:cNvPr id="2" name="Content Placeholder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0421" y="3637598"/>
            <a:ext cx="2403158" cy="1671161"/>
          </a:xfrm>
          <a:prstGeom prst="rect">
            <a:avLst/>
          </a:prstGeom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2683" y="3733800"/>
            <a:ext cx="2342198" cy="167068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978694" y="3155156"/>
            <a:ext cx="17964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en-US" sz="1800" b="1">
                <a:sym typeface="+mn-ea"/>
              </a:rPr>
              <a:t>TS1</a:t>
            </a:r>
            <a:endParaRPr lang="en-IN" altLang="en-US" sz="1800" b="1"/>
          </a:p>
        </p:txBody>
      </p:sp>
      <p:sp>
        <p:nvSpPr>
          <p:cNvPr id="11" name="Text Box 10"/>
          <p:cNvSpPr txBox="1"/>
          <p:nvPr/>
        </p:nvSpPr>
        <p:spPr>
          <a:xfrm>
            <a:off x="4312920" y="3155156"/>
            <a:ext cx="51816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IN" altLang="en-US" sz="1800" b="1">
                <a:sym typeface="+mn-ea"/>
              </a:rPr>
              <a:t>TS2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6470809" y="3155156"/>
            <a:ext cx="17964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en-US" sz="1800" b="1">
                <a:sym typeface="+mn-ea"/>
              </a:rPr>
              <a:t>TS3</a:t>
            </a:r>
            <a:endParaRPr lang="en-IN" altLang="en-US" sz="1800" b="1"/>
          </a:p>
        </p:txBody>
      </p:sp>
      <p:sp>
        <p:nvSpPr>
          <p:cNvPr id="14" name="Text Box 13"/>
          <p:cNvSpPr txBox="1"/>
          <p:nvPr/>
        </p:nvSpPr>
        <p:spPr>
          <a:xfrm>
            <a:off x="6470809" y="5404485"/>
            <a:ext cx="17964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en-US" sz="1800" b="1">
                <a:sym typeface="+mn-ea"/>
              </a:rPr>
              <a:t>TS6</a:t>
            </a:r>
            <a:endParaRPr lang="en-IN" altLang="en-US" sz="1800" b="1"/>
          </a:p>
        </p:txBody>
      </p:sp>
      <p:sp>
        <p:nvSpPr>
          <p:cNvPr id="15" name="Text Box 14"/>
          <p:cNvSpPr txBox="1"/>
          <p:nvPr/>
        </p:nvSpPr>
        <p:spPr>
          <a:xfrm>
            <a:off x="3565208" y="5404485"/>
            <a:ext cx="17964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en-US" sz="1800" b="1">
                <a:sym typeface="+mn-ea"/>
              </a:rPr>
              <a:t>TS5</a:t>
            </a:r>
            <a:endParaRPr lang="en-IN" altLang="en-US" sz="1800" b="1"/>
          </a:p>
        </p:txBody>
      </p:sp>
      <p:sp>
        <p:nvSpPr>
          <p:cNvPr id="16" name="Text Box 15"/>
          <p:cNvSpPr txBox="1"/>
          <p:nvPr/>
        </p:nvSpPr>
        <p:spPr>
          <a:xfrm>
            <a:off x="1042511" y="5404485"/>
            <a:ext cx="17964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en-US" sz="1800" b="1">
                <a:sym typeface="+mn-ea"/>
              </a:rPr>
              <a:t>TS4</a:t>
            </a:r>
            <a:endParaRPr lang="en-IN" altLang="en-US" sz="18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020" y="1169829"/>
            <a:ext cx="8201025" cy="57150"/>
          </a:xfrm>
        </p:spPr>
        <p:txBody>
          <a:bodyPr>
            <a:normAutofit fontScale="90000"/>
          </a:bodyPr>
          <a:lstStyle/>
          <a:p>
            <a:pPr algn="l"/>
            <a:r>
              <a:rPr lang="en-IN" altLang="en-US" sz="2400" b="1">
                <a:sym typeface="+mn-ea"/>
              </a:rPr>
              <a:t>1. IRC Plot :-</a:t>
            </a:r>
            <a:br>
              <a:rPr lang="en-IN" altLang="en-US"/>
            </a:br>
            <a:endParaRPr lang="en-IN" alt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4020" y="1733550"/>
            <a:ext cx="2279015" cy="339280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479743" y="5275580"/>
            <a:ext cx="160734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en-US" sz="1800"/>
              <a:t>TS7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413284" y="5406390"/>
            <a:ext cx="503555" cy="1066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IN" altLang="en-US" sz="100">
                <a:sym typeface="+mn-ea"/>
              </a:rPr>
              <a:t>Fig.1:- IRC Plot for Pathways-4 using TS7 taking 30 maxpoints </a:t>
            </a:r>
            <a:endParaRPr lang="en-US" sz="100"/>
          </a:p>
        </p:txBody>
      </p:sp>
      <p:sp>
        <p:nvSpPr>
          <p:cNvPr id="8" name="Text Box 7"/>
          <p:cNvSpPr txBox="1"/>
          <p:nvPr/>
        </p:nvSpPr>
        <p:spPr>
          <a:xfrm>
            <a:off x="314008" y="257334"/>
            <a:ext cx="8480108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I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Results and Discussion</a:t>
            </a:r>
            <a:br>
              <a:rPr lang="en-IN" altLang="en-US" sz="3200" b="1"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endParaRPr 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Content Placeholder 2" descr="Pathway_4_IRC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95905" y="1509395"/>
            <a:ext cx="6150610" cy="400367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693035" y="5735955"/>
            <a:ext cx="65062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/>
              <a:t>Total Energy along Intrinsic Reaction Coordination for pathways_4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66700" y="2162175"/>
          <a:ext cx="8383270" cy="3741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7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2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64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63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4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35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2489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Kinetic Parameters</a:t>
                      </a:r>
                      <a:endParaRPr lang="en-US" sz="1800" b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Pathwa     y-1</a:t>
                      </a:r>
                      <a:endParaRPr lang="en-US" sz="1800" b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Pathway-2</a:t>
                      </a:r>
                      <a:endParaRPr lang="en-US" sz="1800" b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Pathway-3</a:t>
                      </a:r>
                      <a:endParaRPr lang="en-US" sz="1800" b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Pathway-4</a:t>
                      </a:r>
                      <a:endParaRPr lang="en-US" sz="1800" b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64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TS1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TS2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TS3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TS4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TS5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TS6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TS7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5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∆Eᶿ</a:t>
                      </a:r>
                      <a:r>
                        <a:rPr lang="en-US" sz="1500" b="0" baseline="30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≠</a:t>
                      </a: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IN" alt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6.45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327.6</a:t>
                      </a:r>
                      <a:endParaRPr lang="en-US" sz="1500" b="1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IN" alt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en-IN" alt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.4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IN" alt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294</a:t>
                      </a:r>
                    </a:p>
                  </a:txBody>
                  <a:tcPr marL="51435" marR="51435" marT="0" marB="0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IN" alt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IN" alt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322</a:t>
                      </a:r>
                      <a:endParaRPr lang="en-US" sz="1500" b="1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∆Hᶿ</a:t>
                      </a:r>
                      <a:r>
                        <a:rPr lang="en-US" sz="1500" b="0" strike="sngStrike" baseline="30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≠</a:t>
                      </a: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IN" alt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253</a:t>
                      </a: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.82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331.7</a:t>
                      </a:r>
                      <a:endParaRPr lang="en-US" sz="1500" b="1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IN" alt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18</a:t>
                      </a: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r>
                        <a:rPr lang="en-IN" alt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IN" alt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294.46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IN" alt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IN" alt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210.82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324</a:t>
                      </a:r>
                      <a:endParaRPr lang="en-US" sz="1500" b="1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35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∆Gᶿ</a:t>
                      </a:r>
                      <a:r>
                        <a:rPr lang="en-US" sz="1500" b="0" baseline="30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≠</a:t>
                      </a: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IN" alt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259</a:t>
                      </a: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.41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317.5</a:t>
                      </a:r>
                      <a:endParaRPr lang="en-US" sz="1500" b="1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IN" alt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183</a:t>
                      </a: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IN" alt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N" alt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alt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295</a:t>
                      </a:r>
                      <a:endParaRPr lang="en-IN" alt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237.8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IN" alt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IN" alt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0.51</a:t>
                      </a:r>
                      <a:endParaRPr lang="en-IN" alt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328</a:t>
                      </a:r>
                      <a:endParaRPr lang="en-US" sz="1500" b="1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BBB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 Box 11"/>
          <p:cNvSpPr txBox="1"/>
          <p:nvPr/>
        </p:nvSpPr>
        <p:spPr>
          <a:xfrm>
            <a:off x="312420" y="1209040"/>
            <a:ext cx="851916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 sz="2800"/>
              <a:t>Kinetic Parameters and Imagenry Frequency of TS at standard condition:-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25450" y="625475"/>
            <a:ext cx="25946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 sz="3200" b="1">
                <a:latin typeface="Times New Roman" panose="02020603050405020304" charset="0"/>
                <a:cs typeface="Times New Roman" panose="02020603050405020304" charset="0"/>
              </a:rPr>
              <a:t>Continue...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90550"/>
          </a:xfrm>
        </p:spPr>
        <p:txBody>
          <a:bodyPr/>
          <a:lstStyle/>
          <a:p>
            <a:r>
              <a:rPr lang="en-IN" altLang="en-US"/>
              <a:t>                     </a:t>
            </a:r>
            <a:r>
              <a:rPr lang="en-IN" altLang="en-US" sz="3200" b="1">
                <a:latin typeface="Times New Roman" panose="02020603050405020304" charset="0"/>
                <a:cs typeface="Times New Roman" panose="02020603050405020304" charset="0"/>
              </a:rPr>
              <a:t>Conclusion</a:t>
            </a:r>
          </a:p>
        </p:txBody>
      </p:sp>
      <p:sp>
        <p:nvSpPr>
          <p:cNvPr id="130" name="Text Box 129"/>
          <p:cNvSpPr txBox="1"/>
          <p:nvPr/>
        </p:nvSpPr>
        <p:spPr>
          <a:xfrm>
            <a:off x="281623" y="1159828"/>
            <a:ext cx="8580120" cy="5169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charset="0"/>
              <a:buChar char="v"/>
            </a:pPr>
            <a:r>
              <a:rPr lang="en-IN" altLang="en-US" sz="2400" b="0">
                <a:latin typeface="Times New Roman" panose="02020603050405020304" charset="0"/>
                <a:cs typeface="AdvGulliv-R" charset="0"/>
              </a:rPr>
              <a:t>D</a:t>
            </a:r>
            <a:r>
              <a:rPr lang="en-US" sz="2400" b="0">
                <a:latin typeface="Times New Roman" panose="02020603050405020304" charset="0"/>
                <a:cs typeface="AdvGulliv-R" charset="0"/>
              </a:rPr>
              <a:t>educed mechanism of reaction pathways in cellulose pyrolysis provides insight into the pyrolysis behavior of cellulose and allows modification of previously proposed related mechanisms.</a:t>
            </a:r>
          </a:p>
          <a:p>
            <a:pPr marL="171450" indent="-171450">
              <a:buFont typeface="Wingdings" panose="05000000000000000000" charset="0"/>
              <a:buChar char="v"/>
            </a:pPr>
            <a:endParaRPr lang="en-US" sz="2400" b="0">
              <a:latin typeface="Times New Roman" panose="02020603050405020304" charset="0"/>
              <a:cs typeface="AdvGulliv-R" charset="0"/>
            </a:endParaRPr>
          </a:p>
          <a:p>
            <a:pPr marL="171450" indent="-171450">
              <a:buFont typeface="Wingdings" panose="05000000000000000000" charset="0"/>
              <a:buChar char="v"/>
            </a:pPr>
            <a:r>
              <a:rPr lang="en-IN" altLang="en-US" sz="2400" b="0">
                <a:latin typeface="Times New Roman" panose="02020603050405020304" charset="0"/>
                <a:cs typeface="AdvGulliv-R" charset="0"/>
              </a:rPr>
              <a:t>Thermodynamic data suggest that high amount of heat is required and have very low conversion for pathways 2 and pathway 3 is  most favourable pyrolytic pathway and have highest conversion (based on </a:t>
            </a:r>
            <a:r>
              <a:rPr lang="en-IN" altLang="en-US" sz="2400" b="0">
                <a:latin typeface="Calibri" panose="020F0502020204030204" pitchFamily="34" charset="0"/>
                <a:cs typeface="Calibri" panose="020F0502020204030204" pitchFamily="34" charset="0"/>
              </a:rPr>
              <a:t>∆</a:t>
            </a:r>
            <a:r>
              <a:rPr lang="en-I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Hᶿand </a:t>
            </a:r>
            <a:r>
              <a:rPr lang="en-IN" altLang="en-US" sz="240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∆Gᶿ).</a:t>
            </a:r>
            <a:endParaRPr lang="en-IN" altLang="en-US" sz="2400"/>
          </a:p>
          <a:p>
            <a:pPr marL="171450" indent="-171450">
              <a:buFont typeface="Wingdings" panose="05000000000000000000" charset="0"/>
              <a:buChar char="v"/>
            </a:pPr>
            <a:endParaRPr lang="en-IN" altLang="en-US" sz="2400"/>
          </a:p>
          <a:p>
            <a:pPr marL="171450" indent="-171450">
              <a:buFont typeface="Wingdings" panose="05000000000000000000" charset="0"/>
              <a:buChar char="v"/>
            </a:pPr>
            <a:r>
              <a:rPr lang="en-IN" altLang="en-US" sz="2400"/>
              <a:t>IRC plot of Pathway 4 refers that TS7 is 1st order saddle point and it will converge to reactant and product.</a:t>
            </a:r>
            <a:endParaRPr lang="en-IN" altLang="en-US" sz="1800"/>
          </a:p>
          <a:p>
            <a:pPr marL="171450" indent="-171450">
              <a:buFont typeface="Wingdings" panose="05000000000000000000" charset="0"/>
              <a:buChar char="v"/>
            </a:pPr>
            <a:endParaRPr lang="en-IN" altLang="en-US" sz="1800"/>
          </a:p>
          <a:p>
            <a:pPr marL="171450" indent="-171450">
              <a:buFont typeface="Wingdings" panose="05000000000000000000" charset="0"/>
              <a:buChar char="v"/>
            </a:pPr>
            <a:r>
              <a:rPr lang="en-IN" altLang="en-US" sz="2400"/>
              <a:t> Similar Approach is Applied for Kinetic Study of  Homogeneous Catalytic Reactions.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319" y="360483"/>
            <a:ext cx="86835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latin typeface="Times New Roman" panose="02020603050405020304" charset="0"/>
                <a:cs typeface="Times New Roman" panose="02020603050405020304" charset="0"/>
              </a:rPr>
              <a:t>Lumped Kinetic Modelling Of Pyrolysis of Cellulose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14" y="1417481"/>
            <a:ext cx="8934719" cy="2614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A Kinetic Model for Pyrolysis of Cellulose (</a:t>
            </a:r>
            <a:r>
              <a:rPr lang="en-IN" sz="2000" dirty="0">
                <a:latin typeface="Times New Roman" panose="02020603050405020304" charset="0"/>
                <a:cs typeface="Times New Roman" panose="02020603050405020304" charset="0"/>
              </a:rPr>
              <a:t>BRADBURY et al)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charset="0"/>
                <a:cs typeface="Times New Roman" panose="02020603050405020304" charset="0"/>
              </a:rPr>
              <a:t>A simple three reaction, kinetic model could describe the pyrolysis data obtained at low pressure (1.5 </a:t>
            </a:r>
            <a:r>
              <a:rPr lang="en-US" sz="1800" dirty="0" err="1">
                <a:latin typeface="Times New Roman" panose="02020603050405020304" charset="0"/>
                <a:cs typeface="Times New Roman" panose="02020603050405020304" charset="0"/>
              </a:rPr>
              <a:t>Torr</a:t>
            </a:r>
            <a:r>
              <a:rPr lang="en-US" sz="1800" dirty="0">
                <a:latin typeface="Times New Roman" panose="02020603050405020304" charset="0"/>
                <a:cs typeface="Times New Roman" panose="02020603050405020304" charset="0"/>
              </a:rPr>
              <a:t>) in the temperature range 259-341°C.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charset="0"/>
                <a:cs typeface="Times New Roman" panose="02020603050405020304" charset="0"/>
              </a:rPr>
              <a:t>It is assumed that an “initiation reaction” leads to formation of an “active cellulose” which subsequently decomposes by two competitive first-order reactions, one yielding volatiles and the other char and a gaseous fraction.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IN" sz="1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" y="3213735"/>
            <a:ext cx="8805545" cy="32308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133" y="264589"/>
            <a:ext cx="8963696" cy="6877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000" dirty="0"/>
              <a:t>Rate constants of these reactions over the temperature range 259-341°C is given as:- </a:t>
            </a:r>
          </a:p>
          <a:p>
            <a:r>
              <a:rPr lang="en-IN" sz="2000" dirty="0"/>
              <a:t>   </a:t>
            </a:r>
          </a:p>
          <a:p>
            <a:r>
              <a:rPr lang="en-IN" sz="2000" dirty="0"/>
              <a:t> </a:t>
            </a:r>
            <a:r>
              <a:rPr lang="en-IN" sz="2000" dirty="0" err="1"/>
              <a:t>ki</a:t>
            </a:r>
            <a:r>
              <a:rPr lang="en-IN" sz="2000" dirty="0"/>
              <a:t> = 1.7e21*</a:t>
            </a:r>
            <a:r>
              <a:rPr lang="en-IN" sz="2000" dirty="0" err="1"/>
              <a:t>exp</a:t>
            </a:r>
            <a:r>
              <a:rPr lang="en-IN" sz="2000" dirty="0"/>
              <a:t>(-58,000/RT)) min-1</a:t>
            </a:r>
          </a:p>
          <a:p>
            <a:r>
              <a:rPr lang="en-IN" sz="2000" dirty="0"/>
              <a:t>    </a:t>
            </a:r>
          </a:p>
          <a:p>
            <a:r>
              <a:rPr lang="en-IN" sz="2000" dirty="0" err="1"/>
              <a:t>kv</a:t>
            </a:r>
            <a:r>
              <a:rPr lang="en-IN" sz="2000" dirty="0"/>
              <a:t> = 1.9e16*</a:t>
            </a:r>
            <a:r>
              <a:rPr lang="en-IN" sz="2000" dirty="0" err="1"/>
              <a:t>exp</a:t>
            </a:r>
            <a:r>
              <a:rPr lang="en-IN" sz="2000" dirty="0"/>
              <a:t>(- 47,300/RT) min-1, and </a:t>
            </a:r>
          </a:p>
          <a:p>
            <a:r>
              <a:rPr lang="en-IN" sz="2000" dirty="0"/>
              <a:t>    </a:t>
            </a:r>
          </a:p>
          <a:p>
            <a:r>
              <a:rPr lang="en-IN" sz="2000" dirty="0" err="1"/>
              <a:t>kc</a:t>
            </a:r>
            <a:r>
              <a:rPr lang="en-IN" sz="2000" dirty="0"/>
              <a:t>= 7.9e11*</a:t>
            </a:r>
            <a:r>
              <a:rPr lang="en-IN" sz="2000" dirty="0" err="1"/>
              <a:t>exp</a:t>
            </a:r>
            <a:r>
              <a:rPr lang="en-IN" sz="2000" dirty="0"/>
              <a:t>(- 36,600/RT) min-1</a:t>
            </a:r>
          </a:p>
          <a:p>
            <a:endParaRPr lang="en-IN" sz="2000" dirty="0"/>
          </a:p>
          <a:p>
            <a:r>
              <a:rPr lang="en-IN" sz="2000" dirty="0">
                <a:solidFill>
                  <a:srgbClr val="FF0000"/>
                </a:solidFill>
              </a:rPr>
              <a:t>Assumptions:-</a:t>
            </a:r>
          </a:p>
          <a:p>
            <a:endParaRPr lang="en-IN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2000" dirty="0"/>
              <a:t>It was assumed that reaction during cooling of sample was negligible.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rate of pyrolysis, as followed by weight loss under isothermal conditions</a:t>
            </a:r>
          </a:p>
          <a:p>
            <a:endParaRPr lang="en-US" sz="2000" dirty="0"/>
          </a:p>
          <a:p>
            <a:pPr algn="ctr"/>
            <a:endParaRPr lang="en-US" sz="2000" b="1" dirty="0">
              <a:solidFill>
                <a:srgbClr val="FF0000"/>
              </a:solidFill>
            </a:endParaRP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Reproduced results by using </a:t>
            </a:r>
            <a:r>
              <a:rPr lang="en-US" sz="2400" b="1" dirty="0" err="1">
                <a:solidFill>
                  <a:srgbClr val="FF0000"/>
                </a:solidFill>
              </a:rPr>
              <a:t>Matlab</a:t>
            </a:r>
            <a:r>
              <a:rPr lang="en-US" sz="2400" b="1" dirty="0">
                <a:solidFill>
                  <a:srgbClr val="FF0000"/>
                </a:solidFill>
              </a:rPr>
              <a:t> :-</a:t>
            </a:r>
          </a:p>
          <a:p>
            <a:pPr algn="ctr"/>
            <a:r>
              <a:rPr lang="en-US" sz="1800" b="1" dirty="0">
                <a:solidFill>
                  <a:srgbClr val="FF0000"/>
                </a:solidFill>
              </a:rPr>
              <a:t>(For actual results Paper is Attached below </a:t>
            </a:r>
            <a:r>
              <a:rPr lang="en-US" sz="1800" b="1" dirty="0" err="1">
                <a:solidFill>
                  <a:srgbClr val="FF0000"/>
                </a:solidFill>
              </a:rPr>
              <a:t>ppt</a:t>
            </a:r>
            <a:r>
              <a:rPr lang="en-US" sz="1800" b="1" dirty="0">
                <a:solidFill>
                  <a:srgbClr val="FF0000"/>
                </a:solidFill>
              </a:rPr>
              <a:t>)</a:t>
            </a:r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326" y="796521"/>
            <a:ext cx="8992674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charset="0"/>
                <a:cs typeface="Times New Roman" panose="02020603050405020304" charset="0"/>
              </a:rPr>
              <a:t>1. Comparison of experimental data to residual weight predicted from reaction mode1 for </a:t>
            </a:r>
            <a:r>
              <a:rPr lang="en-US" sz="1800" dirty="0" err="1">
                <a:latin typeface="Times New Roman" panose="02020603050405020304" charset="0"/>
                <a:cs typeface="Times New Roman" panose="02020603050405020304" charset="0"/>
              </a:rPr>
              <a:t>Tf</a:t>
            </a:r>
            <a:r>
              <a:rPr lang="en-US" sz="1800" dirty="0">
                <a:latin typeface="Times New Roman" panose="02020603050405020304" charset="0"/>
                <a:cs typeface="Times New Roman" panose="02020603050405020304" charset="0"/>
              </a:rPr>
              <a:t> = 259 </a:t>
            </a:r>
            <a:r>
              <a:rPr lang="en-IN" sz="1800" dirty="0">
                <a:latin typeface="Times New Roman" panose="02020603050405020304" charset="0"/>
                <a:cs typeface="Times New Roman" panose="02020603050405020304" charset="0"/>
              </a:rPr>
              <a:t>°C</a:t>
            </a:r>
            <a:r>
              <a:rPr lang="en-US" sz="1800" dirty="0">
                <a:latin typeface="Times New Roman" panose="02020603050405020304" charset="0"/>
                <a:cs typeface="Times New Roman" panose="02020603050405020304" charset="0"/>
              </a:rPr>
              <a:t>. WRESIDUE, </a:t>
            </a:r>
            <a:r>
              <a:rPr lang="en-US" sz="1800" dirty="0" err="1">
                <a:latin typeface="Times New Roman" panose="02020603050405020304" charset="0"/>
                <a:cs typeface="Times New Roman" panose="02020603050405020304" charset="0"/>
              </a:rPr>
              <a:t>WCell</a:t>
            </a:r>
            <a:r>
              <a:rPr lang="en-US" sz="1800" dirty="0">
                <a:latin typeface="Times New Roman" panose="02020603050405020304" charset="0"/>
                <a:cs typeface="Times New Roman" panose="02020603050405020304" charset="0"/>
              </a:rPr>
              <a:t>, WCELLA, and W, are predicted weights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.(Figure-6 of Paper)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26" y="1683963"/>
            <a:ext cx="8841347" cy="431678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" y="1483360"/>
            <a:ext cx="7979410" cy="47364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830" y="561116"/>
            <a:ext cx="9069947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altLang="en-US" sz="1800" dirty="0"/>
              <a:t>2</a:t>
            </a:r>
            <a:r>
              <a:rPr lang="en-US" sz="1800" dirty="0"/>
              <a:t>. Comparison of experimental data to residual weight predicted from reaction mode1 for </a:t>
            </a:r>
            <a:r>
              <a:rPr lang="en-US" sz="1800" dirty="0" err="1"/>
              <a:t>Tf</a:t>
            </a:r>
            <a:r>
              <a:rPr lang="en-US" sz="1800" dirty="0"/>
              <a:t> = 341 </a:t>
            </a:r>
            <a:r>
              <a:rPr lang="en-IN" sz="1800" dirty="0"/>
              <a:t>°C</a:t>
            </a:r>
            <a:r>
              <a:rPr lang="en-US" sz="1800" dirty="0"/>
              <a:t>. WRESIDUE, </a:t>
            </a:r>
            <a:r>
              <a:rPr lang="en-US" sz="1800" dirty="0" err="1"/>
              <a:t>WCell</a:t>
            </a:r>
            <a:r>
              <a:rPr lang="en-US" sz="1800" dirty="0"/>
              <a:t>, WCELLA, and W, are predicted weights.</a:t>
            </a:r>
            <a:r>
              <a:rPr lang="en-US" sz="1800" b="1" dirty="0"/>
              <a:t> .(Figure-9 of Paper)</a:t>
            </a:r>
          </a:p>
          <a:p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4170"/>
            <a:ext cx="9050628" cy="40269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40" y="439420"/>
            <a:ext cx="9002333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dirty="0"/>
              <a:t>3. Product distribution of Pyrolysis of Cellulose at 289 and 314 </a:t>
            </a:r>
            <a:r>
              <a:rPr lang="en-US" sz="1800" dirty="0"/>
              <a:t>°C </a:t>
            </a:r>
            <a:r>
              <a:rPr lang="en-US" sz="1800" b="1" dirty="0"/>
              <a:t>.(Figure-10 of Paper)</a:t>
            </a:r>
          </a:p>
          <a:p>
            <a:endParaRPr lang="en-IN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64206" y="5281143"/>
            <a:ext cx="888642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800" dirty="0"/>
              <a:t>In paper they also plot for the variation in concentration of </a:t>
            </a:r>
            <a:r>
              <a:rPr lang="en-IN" sz="1800" dirty="0" err="1"/>
              <a:t>Levoglucosan</a:t>
            </a:r>
            <a:r>
              <a:rPr lang="en-IN" sz="1800" dirty="0"/>
              <a:t> with time. I do not able to interpret this Result. Instead of </a:t>
            </a:r>
            <a:r>
              <a:rPr lang="en-IN" sz="1800" dirty="0" err="1"/>
              <a:t>Levoglucosan</a:t>
            </a:r>
            <a:r>
              <a:rPr lang="en-IN" sz="1800" dirty="0"/>
              <a:t> Yield I have plotted the result for GAS yield.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800" dirty="0"/>
              <a:t>Volatile yield is Tar yield of the Paper.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80" y="57150"/>
            <a:ext cx="8652510" cy="6743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318" y="467836"/>
            <a:ext cx="8285798" cy="994410"/>
          </a:xfrm>
        </p:spPr>
        <p:txBody>
          <a:bodyPr/>
          <a:lstStyle/>
          <a:p>
            <a:pPr algn="ctr"/>
            <a:r>
              <a:rPr lang="en-IN" altLang="en-US" sz="3200" b="1">
                <a:latin typeface="Times New Roman" panose="02020603050405020304" charset="0"/>
                <a:cs typeface="Times New Roman" panose="02020603050405020304" charset="0"/>
              </a:rPr>
              <a:t>OUTLINE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303848" y="1110774"/>
            <a:ext cx="8236268" cy="673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 sz="100"/>
              <a:t>1.</a:t>
            </a:r>
            <a:r>
              <a:rPr lang="en-IN" altLang="en-US" sz="2000">
                <a:latin typeface="Times New Roman" panose="02020603050405020304" charset="0"/>
                <a:cs typeface="Times New Roman" panose="02020603050405020304" charset="0"/>
              </a:rPr>
              <a:t>1. Objective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altLang="en-US" sz="2000">
                <a:latin typeface="Times New Roman" panose="02020603050405020304" charset="0"/>
                <a:cs typeface="Times New Roman" panose="02020603050405020304" charset="0"/>
              </a:rPr>
              <a:t> Why Reaction Kinetics?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altLang="en-US" sz="2000">
                <a:latin typeface="Times New Roman" panose="02020603050405020304" charset="0"/>
                <a:cs typeface="Times New Roman" panose="02020603050405020304" charset="0"/>
              </a:rPr>
              <a:t> How to do this?</a:t>
            </a:r>
          </a:p>
          <a:p>
            <a:r>
              <a:rPr lang="en-IN" altLang="en-US" sz="2000">
                <a:latin typeface="Times New Roman" panose="02020603050405020304" charset="0"/>
                <a:cs typeface="Times New Roman" panose="02020603050405020304" charset="0"/>
              </a:rPr>
              <a:t>2. Theoretical Approach (Using GAUSSIAN)</a:t>
            </a:r>
          </a:p>
          <a:p>
            <a:pPr marL="285750" indent="-285750">
              <a:buFont typeface="Wingdings" panose="05000000000000000000" charset="0"/>
              <a:buChar char="q"/>
            </a:pPr>
            <a:r>
              <a:rPr lang="en-US" sz="20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pyrolysis of β-D-glucopyranose( a recyclable monomer of cellulose molecule)</a:t>
            </a:r>
            <a:endParaRPr lang="en-IN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Wingdings" panose="05000000000000000000" charset="0"/>
              <a:buChar char="q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Calculation methods</a:t>
            </a:r>
          </a:p>
          <a:p>
            <a:pPr marL="285750" indent="-285750">
              <a:buFont typeface="Wingdings" panose="05000000000000000000" charset="0"/>
              <a:buChar char="q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Design of Reaction Pathways</a:t>
            </a:r>
          </a:p>
          <a:p>
            <a:pPr marL="285750" indent="-285750">
              <a:buFont typeface="Wingdings" panose="05000000000000000000" charset="0"/>
              <a:buChar char="q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Results and 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IN" altLang="en-US" sz="2000"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IN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hemodynamic Properties at Standard Condition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 IRC Plot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IN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Kinetic Parameters and Imagenry Frequency of TS</a:t>
            </a:r>
          </a:p>
          <a:p>
            <a:pPr>
              <a:buFont typeface="Arial" panose="020B0604020202020204" pitchFamily="34" charset="0"/>
            </a:pPr>
            <a:r>
              <a:rPr lang="en-IN" altLang="en-US" sz="2000">
                <a:latin typeface="Times New Roman" panose="02020603050405020304" charset="0"/>
                <a:cs typeface="Times New Roman" panose="02020603050405020304" charset="0"/>
              </a:rPr>
              <a:t>3. Experimental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Lumped Kinetic Modelling Of Pyrolysis of Cellulose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Ressults Obtained (Using Matlab)</a:t>
            </a:r>
          </a:p>
          <a:p>
            <a:pPr>
              <a:buFont typeface="Arial" panose="020B0604020202020204" pitchFamily="34" charset="0"/>
            </a:pPr>
            <a:r>
              <a:rPr lang="en-IN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4. Future Work</a:t>
            </a:r>
          </a:p>
          <a:p>
            <a:pPr>
              <a:buFont typeface="Arial" panose="020B0604020202020204" pitchFamily="34" charset="0"/>
            </a:pPr>
            <a:r>
              <a:rPr lang="en-IN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5.Reference</a:t>
            </a:r>
            <a:endParaRPr lang="en-IN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Font typeface="Arial" panose="020B0604020202020204" pitchFamily="34" charset="0"/>
            </a:pPr>
            <a:endParaRPr lang="en-IN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Font typeface="Arial" panose="020B0604020202020204" pitchFamily="34" charset="0"/>
            </a:pPr>
            <a:endParaRPr lang="en-IN" alt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Font typeface="Arial" panose="020B0604020202020204" pitchFamily="34" charset="0"/>
            </a:pPr>
            <a:endParaRPr lang="en-IN" alt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Font typeface="Arial" panose="020B0604020202020204" pitchFamily="34" charset="0"/>
            </a:pPr>
            <a:br>
              <a:rPr lang="en-US" sz="1800">
                <a:latin typeface="Times New Roman" panose="02020603050405020304" charset="0"/>
                <a:cs typeface="Times New Roman" panose="02020603050405020304" charset="0"/>
              </a:rPr>
            </a:br>
            <a:endParaRPr lang="en-US"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87325" y="448945"/>
            <a:ext cx="88658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en-US" sz="3200" b="1">
                <a:latin typeface="Times New Roman" panose="02020603050405020304" charset="0"/>
                <a:cs typeface="Times New Roman" panose="02020603050405020304" charset="0"/>
              </a:rPr>
              <a:t>  Future Work</a:t>
            </a:r>
            <a:r>
              <a:rPr lang="en-IN" altLang="en-US" sz="2800"/>
              <a:t> 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87325" y="970915"/>
            <a:ext cx="8768080" cy="5323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IN" altLang="en-US" sz="2000">
                <a:latin typeface="Times New Roman" panose="02020603050405020304" charset="0"/>
                <a:cs typeface="Times New Roman" panose="02020603050405020304" charset="0"/>
              </a:rPr>
              <a:t>1. Optimize the Catalyst Used in the experiments based on the Mechanistic kinetic Modelling of available experimental Data.</a:t>
            </a:r>
          </a:p>
          <a:p>
            <a:endParaRPr lang="en-IN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IN" altLang="en-US" sz="2000">
                <a:latin typeface="Times New Roman" panose="02020603050405020304" charset="0"/>
                <a:cs typeface="Times New Roman" panose="02020603050405020304" charset="0"/>
              </a:rPr>
              <a:t>2. Perform experiments to verify the Lumped kinetic modelling of fast  catalytic Pyrolysis of biomass.</a:t>
            </a:r>
          </a:p>
          <a:p>
            <a:endParaRPr lang="en-IN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IN" altLang="en-US" sz="2000">
                <a:latin typeface="Times New Roman" panose="02020603050405020304" charset="0"/>
                <a:cs typeface="Times New Roman" panose="02020603050405020304" charset="0"/>
              </a:rPr>
              <a:t>3.Add  Extractives, Left Metaplastic and  Water Evaporated in Reaction kinetics of Biomass which will provide broad picture of Biomass pyrolysis reactions.</a:t>
            </a:r>
          </a:p>
          <a:p>
            <a:endParaRPr lang="en-IN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IN" altLang="en-US" sz="2000">
                <a:latin typeface="Times New Roman" panose="02020603050405020304" charset="0"/>
                <a:cs typeface="Times New Roman" panose="02020603050405020304" charset="0"/>
              </a:rPr>
              <a:t>4.Interpretation of Role of catalyst on yield of different products from experimental data and kinetic modelling.</a:t>
            </a:r>
          </a:p>
          <a:p>
            <a:endParaRPr lang="en-IN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IN" altLang="en-US" sz="2000">
                <a:latin typeface="Times New Roman" panose="02020603050405020304" charset="0"/>
                <a:cs typeface="Times New Roman" panose="02020603050405020304" charset="0"/>
              </a:rPr>
              <a:t>5.Effect of catalyst on  Selectivity of different  products .</a:t>
            </a:r>
          </a:p>
          <a:p>
            <a:endParaRPr lang="en-IN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IN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IN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38100" y="724535"/>
            <a:ext cx="8415655" cy="5200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 sz="4000"/>
              <a:t>Reference:-</a:t>
            </a:r>
          </a:p>
          <a:p>
            <a:endParaRPr lang="en-IN" altLang="en-US" sz="4000"/>
          </a:p>
          <a:p>
            <a:endParaRPr lang="en-IN" altLang="en-US"/>
          </a:p>
          <a:p>
            <a:r>
              <a:rPr lang="en-IN" altLang="en-US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S. Wang et al. /DFT study of </a:t>
            </a:r>
            <a:r>
              <a:rPr lang="en-IN" altLang="en-US"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β-D-</a:t>
            </a:r>
            <a:r>
              <a:rPr lang="en-IN" altLang="en-US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Glucopyranose/ Bioresource Technology 104 (2012) 722–728</a:t>
            </a:r>
          </a:p>
          <a:p>
            <a:endParaRPr lang="en-IN" altLang="en-US"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IN" altLang="en-US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Bradburry et al/ Journal of Applied Polymer Science, Vol. 23,3271-3280 (1979)</a:t>
            </a:r>
          </a:p>
          <a:p>
            <a:endParaRPr lang="en-IN" altLang="en-US"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IN" altLang="en-US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Eliseo Ranzi, Alberto Cuoci, Tiziano Faravelli, Alessio Frassoldati, Gabriele Migliavacca, Sauro Pierucci, and Samuele Sommariva Energy Fuels, 2008, 22 (6), 4292-4300</a:t>
            </a:r>
          </a:p>
          <a:p>
            <a:endParaRPr lang="en-IN" altLang="en-US"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IN" altLang="en-US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Eliseo Ranzi et al /Mathematical Modeling of Fast Biomass Pyrolysis and Bio-Oil Formation. Note I: Kinetic Mechanism of Biomass Pyrolysis /ACS Sustainable Chem. Eng. 2017, 5, 2867−2881 </a:t>
            </a:r>
          </a:p>
          <a:p>
            <a:endParaRPr lang="en-IN" altLang="en-US"/>
          </a:p>
          <a:p>
            <a:endParaRPr lang="en-I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500380" y="2656205"/>
            <a:ext cx="841565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en-US" sz="6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/>
          <p:nvPr/>
        </p:nvGraphicFramePr>
        <p:xfrm>
          <a:off x="206375" y="1434465"/>
          <a:ext cx="856742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8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Interpretation of reaction mechanisms and of the molecular behaviour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Interpretation of catalytic phenomena,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Optimisation of catalysts formulations,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Development of new chemical processes and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Reactors modelling and simulation.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 Box 2"/>
          <p:cNvSpPr txBox="1"/>
          <p:nvPr/>
        </p:nvSpPr>
        <p:spPr>
          <a:xfrm>
            <a:off x="1022985" y="974090"/>
            <a:ext cx="6934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/>
              <a:t>                               </a:t>
            </a:r>
            <a:r>
              <a:rPr lang="en-IN" altLang="en-US" sz="2400"/>
              <a:t>      </a:t>
            </a:r>
            <a:r>
              <a:rPr lang="en-IN" altLang="en-US" sz="2400">
                <a:latin typeface="Times New Roman" panose="02020603050405020304" charset="0"/>
                <a:cs typeface="Times New Roman" panose="02020603050405020304" charset="0"/>
              </a:rPr>
              <a:t>   Why Reaction Kinetics?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375" y="3723640"/>
            <a:ext cx="8755380" cy="305689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877060" y="3263265"/>
            <a:ext cx="4879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en-US" sz="2400"/>
              <a:t>     </a:t>
            </a:r>
            <a:r>
              <a:rPr lang="en-IN" altLang="en-US" sz="2400">
                <a:latin typeface="Times New Roman" panose="02020603050405020304" charset="0"/>
                <a:cs typeface="Times New Roman" panose="02020603050405020304" charset="0"/>
              </a:rPr>
              <a:t>How to Do this?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07010" y="390525"/>
            <a:ext cx="8754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en-US" sz="3200">
                <a:latin typeface="Times New Roman" panose="02020603050405020304" charset="0"/>
                <a:cs typeface="Times New Roman" panose="02020603050405020304" charset="0"/>
              </a:rPr>
              <a:t>1.OBJECTIVE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06" y="457676"/>
            <a:ext cx="7886700" cy="458153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IN" altLang="en-US" sz="3200" b="1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Introduction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325596" y="1183164"/>
            <a:ext cx="849249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charset="0"/>
              <a:buChar char="v"/>
            </a:pPr>
            <a:r>
              <a:rPr lang="en-US" sz="2000" b="0">
                <a:solidFill>
                  <a:srgbClr val="000000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In order to understand cellulose pyrolysis mechanism, the pyrolysis of β-D-glucopyranose( a recyclable monomer of cellulose molecule) was investigated</a:t>
            </a:r>
            <a:r>
              <a:rPr lang="en-IN" altLang="en-US" sz="2000" b="0">
                <a:solidFill>
                  <a:srgbClr val="000000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.(based on exrimental studies)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44646" y="3130074"/>
            <a:ext cx="8043863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charset="0"/>
              <a:buChar char="v"/>
            </a:pPr>
            <a:r>
              <a:rPr lang="en-US" sz="2000" b="0">
                <a:solidFill>
                  <a:srgbClr val="000000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Cellulose </a:t>
            </a:r>
            <a:r>
              <a:rPr lang="en-IN" altLang="en-US" sz="2000" b="0">
                <a:solidFill>
                  <a:srgbClr val="000000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(</a:t>
            </a:r>
            <a:r>
              <a:rPr lang="en-US" sz="2000" b="0">
                <a:solidFill>
                  <a:srgbClr val="000000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nearly 50% of biomass</a:t>
            </a:r>
            <a:r>
              <a:rPr lang="en-IN" altLang="en-US" sz="2000" b="0">
                <a:solidFill>
                  <a:srgbClr val="000000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), so </a:t>
            </a:r>
            <a:r>
              <a:rPr lang="en-US" sz="2000" b="0">
                <a:solidFill>
                  <a:srgbClr val="000000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widely used as  representative of biomass to investigate the distribution of products and the change in the typical products under different reaction conditions for various feedstocks.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44646" y="4698524"/>
            <a:ext cx="819340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charset="0"/>
              <a:buChar char="v"/>
            </a:pPr>
            <a:r>
              <a:rPr lang="en-IN" altLang="en-US" sz="2000" b="0">
                <a:solidFill>
                  <a:srgbClr val="000000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Fast Pyrolysis of Cellulose produce </a:t>
            </a:r>
            <a:r>
              <a:rPr lang="en-US" sz="2000" b="0">
                <a:solidFill>
                  <a:srgbClr val="000000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main components of bio-oil are organic compounds such as levoglucosan, glycolicaldehyde, acetol, 5</a:t>
            </a:r>
            <a:r>
              <a:rPr lang="en-IN" altLang="en-US" sz="2000" b="0">
                <a:solidFill>
                  <a:srgbClr val="000000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-</a:t>
            </a:r>
            <a:r>
              <a:rPr lang="en-US" sz="2000" b="0">
                <a:solidFill>
                  <a:srgbClr val="000000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hydroxy </a:t>
            </a:r>
            <a:r>
              <a:rPr lang="en-IN" altLang="en-US" sz="2000" b="0">
                <a:solidFill>
                  <a:srgbClr val="000000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m</a:t>
            </a:r>
            <a:r>
              <a:rPr lang="en-US" sz="2000" b="0">
                <a:solidFill>
                  <a:srgbClr val="000000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ethyl furfural and 3,4-anhydroaltrose.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280" y="3701415"/>
            <a:ext cx="4882515" cy="2089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10" y="1601153"/>
            <a:ext cx="3107531" cy="2339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48" y="4120039"/>
            <a:ext cx="3665696" cy="1463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6" descr="R_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216" y="1601153"/>
            <a:ext cx="5140643" cy="1922621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228124" y="463868"/>
            <a:ext cx="65974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 sz="2400">
                <a:latin typeface="Times New Roman" panose="02020603050405020304" charset="0"/>
                <a:cs typeface="Times New Roman" panose="02020603050405020304" charset="0"/>
              </a:rPr>
              <a:t>Cellulose model compound (D-glucopyranose)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354" y="712470"/>
            <a:ext cx="7875746" cy="343376"/>
          </a:xfrm>
        </p:spPr>
        <p:txBody>
          <a:bodyPr>
            <a:normAutofit fontScale="90000"/>
          </a:bodyPr>
          <a:lstStyle/>
          <a:p>
            <a:pPr algn="ctr"/>
            <a:r>
              <a:rPr lang="en-IN" altLang="en-US" sz="3200" b="1">
                <a:latin typeface="Times New Roman" panose="02020603050405020304" charset="0"/>
                <a:cs typeface="Times New Roman" panose="02020603050405020304" charset="0"/>
              </a:rPr>
              <a:t>Calculation methods</a:t>
            </a:r>
          </a:p>
        </p:txBody>
      </p:sp>
      <p:sp>
        <p:nvSpPr>
          <p:cNvPr id="130" name="Text Box 129"/>
          <p:cNvSpPr txBox="1"/>
          <p:nvPr/>
        </p:nvSpPr>
        <p:spPr>
          <a:xfrm>
            <a:off x="453549" y="1338580"/>
            <a:ext cx="8236744" cy="47078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charset="0"/>
              <a:buChar char="v"/>
            </a:pPr>
            <a:r>
              <a:rPr lang="en-IN" altLang="en-US"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    </a:t>
            </a:r>
            <a:r>
              <a:rPr lang="en-IN" altLang="en-US" sz="2000">
                <a:solidFill>
                  <a:srgbClr val="000000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P</a:t>
            </a:r>
            <a:r>
              <a:rPr lang="en-US" sz="2000">
                <a:solidFill>
                  <a:srgbClr val="000000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rograms</a:t>
            </a:r>
            <a:r>
              <a:rPr lang="en-IN" altLang="en-US" sz="2000">
                <a:solidFill>
                  <a:srgbClr val="000000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:- </a:t>
            </a:r>
            <a:r>
              <a:rPr lang="en-US" sz="2000" b="0">
                <a:solidFill>
                  <a:srgbClr val="000000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Gaussian </a:t>
            </a:r>
            <a:r>
              <a:rPr lang="en-IN" altLang="en-US" sz="2000" b="0">
                <a:solidFill>
                  <a:srgbClr val="000000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16</a:t>
            </a:r>
            <a:r>
              <a:rPr lang="en-US" sz="2000" b="0">
                <a:solidFill>
                  <a:srgbClr val="000000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suite</a:t>
            </a:r>
            <a:r>
              <a:rPr lang="en-IN" altLang="en-US" sz="2000" b="0">
                <a:solidFill>
                  <a:srgbClr val="000000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.</a:t>
            </a:r>
          </a:p>
          <a:p>
            <a:pPr indent="0">
              <a:buFont typeface="Wingdings" panose="05000000000000000000" charset="0"/>
              <a:buNone/>
            </a:pPr>
            <a:endParaRPr lang="en-IN" altLang="en-US" sz="2000" b="0">
              <a:solidFill>
                <a:srgbClr val="000000"/>
              </a:solidFill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marL="342900" indent="-342900">
              <a:buFont typeface="Wingdings" panose="05000000000000000000" charset="0"/>
              <a:buChar char="v"/>
            </a:pPr>
            <a:r>
              <a:rPr lang="en-IN" altLang="en-US" sz="2000" b="0">
                <a:solidFill>
                  <a:srgbClr val="000000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 Theory:- </a:t>
            </a:r>
            <a:r>
              <a:rPr lang="en-US" sz="2000">
                <a:solidFill>
                  <a:srgbClr val="000000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B3LYP (Becke’s three parameter gradient corrected exchange functional with the gradient corrected          correlation functional of Lee et al</a:t>
            </a:r>
            <a:r>
              <a:rPr lang="en-IN" altLang="en-US" sz="2000">
                <a:solidFill>
                  <a:srgbClr val="000000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)</a:t>
            </a:r>
          </a:p>
          <a:p>
            <a:pPr indent="0">
              <a:buFont typeface="Wingdings" panose="05000000000000000000" charset="0"/>
              <a:buNone/>
            </a:pPr>
            <a:endParaRPr lang="en-US" sz="2000">
              <a:solidFill>
                <a:srgbClr val="000000"/>
              </a:solidFill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342900" indent="-342900">
              <a:buFont typeface="Wingdings" panose="05000000000000000000" charset="0"/>
              <a:buChar char="v"/>
            </a:pPr>
            <a:r>
              <a:rPr lang="en-US" sz="2000" b="0">
                <a:solidFill>
                  <a:srgbClr val="000000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 </a:t>
            </a:r>
            <a:r>
              <a:rPr lang="en-IN" altLang="en-US" sz="2000" b="0">
                <a:solidFill>
                  <a:srgbClr val="000000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Basis set:- </a:t>
            </a:r>
            <a:r>
              <a:rPr lang="en-US" sz="2000" b="0">
                <a:solidFill>
                  <a:srgbClr val="000000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6-31++G(d,p) </a:t>
            </a:r>
          </a:p>
          <a:p>
            <a:pPr marL="342900" indent="-342900">
              <a:buFont typeface="Wingdings" panose="05000000000000000000" charset="0"/>
              <a:buChar char="v"/>
            </a:pPr>
            <a:endParaRPr lang="en-US" sz="2000"/>
          </a:p>
          <a:p>
            <a:pPr marL="342900" indent="-342900">
              <a:buFont typeface="Wingdings" panose="05000000000000000000" charset="0"/>
              <a:buChar char="v"/>
            </a:pPr>
            <a:r>
              <a:rPr lang="en-US" sz="2000"/>
              <a:t>The transition states were located by TS method and were confirmed by visual inspection of the imaginary frequency using Gaussview and by IRC calculations</a:t>
            </a:r>
            <a:r>
              <a:rPr lang="en-IN" altLang="en-US" sz="2000"/>
              <a:t>.</a:t>
            </a:r>
          </a:p>
          <a:p>
            <a:pPr marL="342900" indent="-342900">
              <a:buFont typeface="Wingdings" panose="05000000000000000000" charset="0"/>
              <a:buChar char="v"/>
            </a:pPr>
            <a:endParaRPr lang="en-IN" altLang="en-US" sz="2000"/>
          </a:p>
          <a:p>
            <a:pPr marL="342900" indent="-342900">
              <a:buFont typeface="Wingdings" panose="05000000000000000000" charset="0"/>
              <a:buChar char="v"/>
            </a:pPr>
            <a:r>
              <a:rPr lang="en-IN" altLang="en-US" sz="2000"/>
              <a:t>Standard thermodynamic changes  in energy were calculated which is  energy differences between the reactants and the products, including the ZPE.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33070" y="151765"/>
            <a:ext cx="7490460" cy="741045"/>
          </a:xfrm>
        </p:spPr>
        <p:txBody>
          <a:bodyPr>
            <a:normAutofit/>
          </a:bodyPr>
          <a:lstStyle/>
          <a:p>
            <a:pPr algn="ctr"/>
            <a:r>
              <a:rPr lang="en-US" sz="3600" b="1"/>
              <a:t>Design of Reaction Pathways</a:t>
            </a:r>
          </a:p>
        </p:txBody>
      </p:sp>
      <p:pic>
        <p:nvPicPr>
          <p:cNvPr id="20" name="Content Placeholder 19" descr="P_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75505" y="892810"/>
            <a:ext cx="2791460" cy="1929130"/>
          </a:xfrm>
          <a:prstGeom prst="rect">
            <a:avLst/>
          </a:prstGeom>
        </p:spPr>
      </p:pic>
      <p:pic>
        <p:nvPicPr>
          <p:cNvPr id="21" name="Picture 20" descr="R_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70" y="1933575"/>
            <a:ext cx="2689225" cy="3042920"/>
          </a:xfrm>
          <a:prstGeom prst="rect">
            <a:avLst/>
          </a:prstGeom>
        </p:spPr>
      </p:pic>
      <p:pic>
        <p:nvPicPr>
          <p:cNvPr id="22" name="Picture 21" descr="P_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210" y="3325495"/>
            <a:ext cx="2750820" cy="1879600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V="1">
            <a:off x="3388995" y="1933575"/>
            <a:ext cx="1169035" cy="1154430"/>
          </a:xfrm>
          <a:prstGeom prst="straightConnector1">
            <a:avLst/>
          </a:prstGeom>
          <a:ln w="28575"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388995" y="3325495"/>
            <a:ext cx="1229995" cy="1153795"/>
          </a:xfrm>
          <a:prstGeom prst="straightConnector1">
            <a:avLst/>
          </a:prstGeom>
          <a:ln w="28575"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 Box 24"/>
          <p:cNvSpPr txBox="1"/>
          <p:nvPr/>
        </p:nvSpPr>
        <p:spPr>
          <a:xfrm>
            <a:off x="3533775" y="2206625"/>
            <a:ext cx="607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/>
              <a:t>TS1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433070" y="5128260"/>
            <a:ext cx="26422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/>
              <a:t>D-Glucopyranose (R)</a:t>
            </a:r>
          </a:p>
        </p:txBody>
      </p:sp>
      <p:sp>
        <p:nvSpPr>
          <p:cNvPr id="27" name="Text Box 26"/>
          <p:cNvSpPr txBox="1"/>
          <p:nvPr/>
        </p:nvSpPr>
        <p:spPr>
          <a:xfrm>
            <a:off x="3759835" y="3325495"/>
            <a:ext cx="723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/>
              <a:t>TS2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4558030" y="282194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/>
              <a:t>            Levoglucosen(P1)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4675505" y="5291455"/>
            <a:ext cx="3251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/>
              <a:t>      3,4-Anhydroaltrose(P2)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7466965" y="1399540"/>
            <a:ext cx="14776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 sz="2000" b="1"/>
              <a:t>Pathway_1</a:t>
            </a:r>
          </a:p>
        </p:txBody>
      </p:sp>
      <p:sp>
        <p:nvSpPr>
          <p:cNvPr id="31" name="Text Box 30"/>
          <p:cNvSpPr txBox="1"/>
          <p:nvPr/>
        </p:nvSpPr>
        <p:spPr>
          <a:xfrm>
            <a:off x="7720330" y="4346575"/>
            <a:ext cx="1224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IN" altLang="en-US" b="1">
                <a:sym typeface="+mn-ea"/>
              </a:rPr>
              <a:t>Pathway_2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 noChangeAspect="1"/>
          </p:cNvSpPr>
          <p:nvPr>
            <p:ph type="title"/>
          </p:nvPr>
        </p:nvSpPr>
        <p:spPr>
          <a:xfrm>
            <a:off x="331311" y="6122035"/>
            <a:ext cx="7886700" cy="330518"/>
          </a:xfrm>
        </p:spPr>
        <p:txBody>
          <a:bodyPr>
            <a:noAutofit/>
          </a:bodyPr>
          <a:lstStyle/>
          <a:p>
            <a:r>
              <a:rPr lang="en-IN" altLang="en-US" sz="2000">
                <a:latin typeface="Times New Roman" panose="02020603050405020304" charset="0"/>
                <a:cs typeface="Times New Roman" panose="02020603050405020304" charset="0"/>
              </a:rPr>
              <a:t>                      Pathway_3 (R to P3) and Pathway_4(P3 to P4)</a:t>
            </a:r>
          </a:p>
        </p:txBody>
      </p:sp>
      <p:pic>
        <p:nvPicPr>
          <p:cNvPr id="6" name="Content Placeholder 5" descr="R_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8650" y="1589246"/>
            <a:ext cx="1663065" cy="1511618"/>
          </a:xfrm>
          <a:prstGeom prst="rect">
            <a:avLst/>
          </a:prstGeom>
        </p:spPr>
      </p:pic>
      <p:pic>
        <p:nvPicPr>
          <p:cNvPr id="7" name="Content Placeholder 6" descr="IM_1_1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602355" y="1514475"/>
            <a:ext cx="1768316" cy="1511141"/>
          </a:xfrm>
          <a:prstGeom prst="rect">
            <a:avLst/>
          </a:prstGeom>
        </p:spPr>
      </p:pic>
      <p:pic>
        <p:nvPicPr>
          <p:cNvPr id="9" name="Picture 8" descr="IM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900" y="1514475"/>
            <a:ext cx="1867853" cy="1360646"/>
          </a:xfrm>
          <a:prstGeom prst="rect">
            <a:avLst/>
          </a:prstGeom>
        </p:spPr>
      </p:pic>
      <p:pic>
        <p:nvPicPr>
          <p:cNvPr id="10" name="Picture 9" descr="IM_3_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3178" y="3773805"/>
            <a:ext cx="1933575" cy="1576388"/>
          </a:xfrm>
          <a:prstGeom prst="rect">
            <a:avLst/>
          </a:prstGeom>
        </p:spPr>
      </p:pic>
      <p:pic>
        <p:nvPicPr>
          <p:cNvPr id="11" name="Picture 10" descr="P_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4239" y="3597116"/>
            <a:ext cx="1810703" cy="1591151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cxnSpLocks noChangeAspect="1"/>
          </p:cNvCxnSpPr>
          <p:nvPr/>
        </p:nvCxnSpPr>
        <p:spPr>
          <a:xfrm>
            <a:off x="2505075" y="2267903"/>
            <a:ext cx="962025" cy="28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 noChangeAspect="1"/>
          </p:cNvCxnSpPr>
          <p:nvPr/>
        </p:nvCxnSpPr>
        <p:spPr>
          <a:xfrm>
            <a:off x="5476875" y="2277428"/>
            <a:ext cx="962025" cy="28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 noChangeAspect="1"/>
          </p:cNvCxnSpPr>
          <p:nvPr/>
        </p:nvCxnSpPr>
        <p:spPr>
          <a:xfrm flipH="1">
            <a:off x="2438400" y="4391501"/>
            <a:ext cx="845344" cy="28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 noChangeAspect="1"/>
          </p:cNvCxnSpPr>
          <p:nvPr/>
        </p:nvCxnSpPr>
        <p:spPr>
          <a:xfrm flipH="1">
            <a:off x="5376863" y="4394359"/>
            <a:ext cx="928211" cy="347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 noChangeAspect="1"/>
          </p:cNvCxnSpPr>
          <p:nvPr/>
        </p:nvCxnSpPr>
        <p:spPr>
          <a:xfrm>
            <a:off x="7267575" y="2949893"/>
            <a:ext cx="9525" cy="7648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P_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650" y="3772853"/>
            <a:ext cx="1686401" cy="1714500"/>
          </a:xfrm>
          <a:prstGeom prst="rect">
            <a:avLst/>
          </a:prstGeom>
        </p:spPr>
      </p:pic>
      <p:sp>
        <p:nvSpPr>
          <p:cNvPr id="21" name="Text Box 20"/>
          <p:cNvSpPr txBox="1">
            <a:spLocks noChangeAspect="1"/>
          </p:cNvSpPr>
          <p:nvPr/>
        </p:nvSpPr>
        <p:spPr>
          <a:xfrm>
            <a:off x="628650" y="3194209"/>
            <a:ext cx="1950085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IN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D-Glucopyranose (R)</a:t>
            </a:r>
          </a:p>
        </p:txBody>
      </p:sp>
      <p:sp>
        <p:nvSpPr>
          <p:cNvPr id="23" name="Text Box 22"/>
          <p:cNvSpPr txBox="1">
            <a:spLocks noChangeAspect="1"/>
          </p:cNvSpPr>
          <p:nvPr/>
        </p:nvSpPr>
        <p:spPr>
          <a:xfrm>
            <a:off x="3796665" y="3101340"/>
            <a:ext cx="9556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 sz="1600">
                <a:latin typeface="Times New Roman" panose="02020603050405020304" charset="0"/>
                <a:cs typeface="Times New Roman" panose="02020603050405020304" charset="0"/>
              </a:rPr>
              <a:t>        IM1</a:t>
            </a:r>
          </a:p>
        </p:txBody>
      </p:sp>
      <p:sp>
        <p:nvSpPr>
          <p:cNvPr id="24" name="Text Box 23"/>
          <p:cNvSpPr txBox="1">
            <a:spLocks noChangeAspect="1"/>
          </p:cNvSpPr>
          <p:nvPr/>
        </p:nvSpPr>
        <p:spPr>
          <a:xfrm>
            <a:off x="7403148" y="3025616"/>
            <a:ext cx="58816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 sz="1600">
                <a:latin typeface="Times New Roman" panose="02020603050405020304" charset="0"/>
                <a:cs typeface="Times New Roman" panose="02020603050405020304" charset="0"/>
              </a:rPr>
              <a:t>IM2</a:t>
            </a:r>
          </a:p>
        </p:txBody>
      </p:sp>
      <p:sp>
        <p:nvSpPr>
          <p:cNvPr id="25" name="Text Box 24"/>
          <p:cNvSpPr txBox="1">
            <a:spLocks noChangeAspect="1"/>
          </p:cNvSpPr>
          <p:nvPr/>
        </p:nvSpPr>
        <p:spPr>
          <a:xfrm>
            <a:off x="7088029" y="5364956"/>
            <a:ext cx="121872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 sz="1600">
                <a:latin typeface="Times New Roman" panose="02020603050405020304" charset="0"/>
                <a:cs typeface="Times New Roman" panose="02020603050405020304" charset="0"/>
              </a:rPr>
              <a:t>IM3</a:t>
            </a:r>
          </a:p>
        </p:txBody>
      </p:sp>
      <p:sp>
        <p:nvSpPr>
          <p:cNvPr id="26" name="Text Box 25"/>
          <p:cNvSpPr txBox="1">
            <a:spLocks noChangeAspect="1"/>
          </p:cNvSpPr>
          <p:nvPr/>
        </p:nvSpPr>
        <p:spPr>
          <a:xfrm>
            <a:off x="3350895" y="5350193"/>
            <a:ext cx="221646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 sz="1600">
                <a:latin typeface="Times New Roman" panose="02020603050405020304" charset="0"/>
                <a:cs typeface="Times New Roman" panose="02020603050405020304" charset="0"/>
              </a:rPr>
              <a:t>Hydroxy Methyl Furfural (P3)</a:t>
            </a:r>
          </a:p>
        </p:txBody>
      </p:sp>
      <p:sp>
        <p:nvSpPr>
          <p:cNvPr id="27" name="Text Box 26"/>
          <p:cNvSpPr txBox="1">
            <a:spLocks noChangeAspect="1"/>
          </p:cNvSpPr>
          <p:nvPr/>
        </p:nvSpPr>
        <p:spPr>
          <a:xfrm>
            <a:off x="910114" y="5487353"/>
            <a:ext cx="18173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 sz="1600">
                <a:latin typeface="Times New Roman" panose="02020603050405020304" charset="0"/>
                <a:cs typeface="Times New Roman" panose="02020603050405020304" charset="0"/>
              </a:rPr>
              <a:t>FurFural (P4)</a:t>
            </a:r>
          </a:p>
        </p:txBody>
      </p:sp>
      <p:sp>
        <p:nvSpPr>
          <p:cNvPr id="28" name="Text Box 27"/>
          <p:cNvSpPr txBox="1">
            <a:spLocks noChangeAspect="1"/>
          </p:cNvSpPr>
          <p:nvPr/>
        </p:nvSpPr>
        <p:spPr>
          <a:xfrm>
            <a:off x="2561749" y="4008120"/>
            <a:ext cx="59864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 sz="1600">
                <a:latin typeface="Times New Roman" panose="02020603050405020304" charset="0"/>
                <a:cs typeface="Times New Roman" panose="02020603050405020304" charset="0"/>
              </a:rPr>
              <a:t>TS7</a:t>
            </a:r>
          </a:p>
        </p:txBody>
      </p:sp>
      <p:sp>
        <p:nvSpPr>
          <p:cNvPr id="30" name="Text Box 29"/>
          <p:cNvSpPr txBox="1">
            <a:spLocks noChangeAspect="1"/>
          </p:cNvSpPr>
          <p:nvPr/>
        </p:nvSpPr>
        <p:spPr>
          <a:xfrm>
            <a:off x="5577840" y="2001203"/>
            <a:ext cx="59864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 sz="1600">
                <a:latin typeface="Times New Roman" panose="02020603050405020304" charset="0"/>
                <a:cs typeface="Times New Roman" panose="02020603050405020304" charset="0"/>
              </a:rPr>
              <a:t>TS4</a:t>
            </a:r>
          </a:p>
        </p:txBody>
      </p:sp>
      <p:sp>
        <p:nvSpPr>
          <p:cNvPr id="31" name="Text Box 30"/>
          <p:cNvSpPr txBox="1">
            <a:spLocks noChangeAspect="1"/>
          </p:cNvSpPr>
          <p:nvPr/>
        </p:nvSpPr>
        <p:spPr>
          <a:xfrm>
            <a:off x="6678136" y="3194209"/>
            <a:ext cx="59864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 sz="1600">
                <a:latin typeface="Times New Roman" panose="02020603050405020304" charset="0"/>
                <a:cs typeface="Times New Roman" panose="02020603050405020304" charset="0"/>
              </a:rPr>
              <a:t>TS5</a:t>
            </a:r>
          </a:p>
        </p:txBody>
      </p:sp>
      <p:sp>
        <p:nvSpPr>
          <p:cNvPr id="32" name="Text Box 31"/>
          <p:cNvSpPr txBox="1">
            <a:spLocks noChangeAspect="1"/>
          </p:cNvSpPr>
          <p:nvPr/>
        </p:nvSpPr>
        <p:spPr>
          <a:xfrm>
            <a:off x="2752249" y="2001203"/>
            <a:ext cx="59864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 sz="1600">
                <a:latin typeface="Times New Roman" panose="02020603050405020304" charset="0"/>
                <a:cs typeface="Times New Roman" panose="02020603050405020304" charset="0"/>
              </a:rPr>
              <a:t>TS3</a:t>
            </a:r>
          </a:p>
        </p:txBody>
      </p:sp>
      <p:sp>
        <p:nvSpPr>
          <p:cNvPr id="33" name="Text Box 32"/>
          <p:cNvSpPr txBox="1">
            <a:spLocks noChangeAspect="1"/>
          </p:cNvSpPr>
          <p:nvPr/>
        </p:nvSpPr>
        <p:spPr>
          <a:xfrm>
            <a:off x="5577840" y="4115276"/>
            <a:ext cx="59864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 sz="1600">
                <a:latin typeface="Times New Roman" panose="02020603050405020304" charset="0"/>
                <a:cs typeface="Times New Roman" panose="02020603050405020304" charset="0"/>
              </a:rPr>
              <a:t>TS6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60045" y="299085"/>
            <a:ext cx="86836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 sz="3200" b="1">
                <a:latin typeface="Times New Roman" panose="02020603050405020304" charset="0"/>
                <a:cs typeface="Times New Roman" panose="02020603050405020304" charset="0"/>
              </a:rPr>
              <a:t>Continue...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00405"/>
          </a:xfrm>
        </p:spPr>
        <p:txBody>
          <a:bodyPr>
            <a:normAutofit/>
          </a:bodyPr>
          <a:lstStyle/>
          <a:p>
            <a:pPr algn="ctr"/>
            <a:r>
              <a:rPr lang="en-IN" altLang="en-US" sz="3200" b="1">
                <a:latin typeface="Times New Roman" panose="02020603050405020304" charset="0"/>
                <a:cs typeface="Times New Roman" panose="02020603050405020304" charset="0"/>
              </a:rPr>
              <a:t>Results and Discussion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263366" y="1580356"/>
            <a:ext cx="857440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IN" altLang="en-US" sz="2400">
                <a:sym typeface="+mn-ea"/>
              </a:rPr>
              <a:t>1</a:t>
            </a:r>
            <a:r>
              <a:rPr lang="en-IN" alt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. Themodynamic Properties at Standard Condition in Hartree:</a:t>
            </a:r>
            <a:r>
              <a:rPr lang="en-IN" altLang="en-US" sz="2400">
                <a:sym typeface="+mn-ea"/>
              </a:rPr>
              <a:t>-</a:t>
            </a:r>
            <a:endParaRPr lang="en-US" sz="240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63366" y="2548890"/>
          <a:ext cx="7886700" cy="3233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5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51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49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17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41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Reaction Pathway</a:t>
                      </a:r>
                      <a:endParaRPr lang="en-US" sz="1500" b="1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SPECIES</a:t>
                      </a:r>
                      <a:endParaRPr lang="en-US" sz="1500" b="1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Hᶿ(Hartree)</a:t>
                      </a:r>
                      <a:endParaRPr lang="en-US" sz="1500" b="1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Gᶿ  (Hartree)</a:t>
                      </a:r>
                      <a:endParaRPr lang="en-US" sz="1500" b="1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∆Hᶿ(KJ/mol)</a:t>
                      </a:r>
                      <a:endParaRPr lang="en-US" sz="1500" b="1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∆Gᶿ(KJ/mol)</a:t>
                      </a:r>
                      <a:endParaRPr lang="en-US" sz="1500" b="1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-687.018327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-687.070118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Pathway_1</a:t>
                      </a:r>
                      <a:endParaRPr lang="en-US" sz="1500" b="1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P1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-610.592078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-610.637228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IN" altLang="en-US" sz="150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5.09</a:t>
                      </a:r>
                      <a:endParaRPr lang="en-US" sz="1500" b="1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IN" altLang="en-US" sz="150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</a:t>
                      </a: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4.54</a:t>
                      </a:r>
                      <a:endParaRPr lang="en-US" sz="1500" b="1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Pathway_2</a:t>
                      </a:r>
                      <a:endParaRPr lang="en-US" sz="1500" b="1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P2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-610.594272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-610.645669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en-IN" alt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.33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IN" alt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7.62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Pathway_3</a:t>
                      </a:r>
                      <a:endParaRPr lang="en-US" sz="1500" b="1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P3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-457.788669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-457.831802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IN" altLang="en-US" sz="150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6.38</a:t>
                      </a:r>
                      <a:endParaRPr lang="en-US" sz="1500" b="1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-144.82</a:t>
                      </a:r>
                      <a:endParaRPr lang="en-US" sz="1500" b="1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Pathway_4</a:t>
                      </a:r>
                      <a:endParaRPr lang="en-US" sz="1500" b="1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P4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-343.284601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-343.320599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60.18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12.02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H2O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-76.409076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-76.431159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HCOH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-114.481144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-114.506625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15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1290</Words>
  <Application>Microsoft Office PowerPoint</Application>
  <PresentationFormat>On-screen Show (4:3)</PresentationFormat>
  <Paragraphs>244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等线</vt:lpstr>
      <vt:lpstr>Arial</vt:lpstr>
      <vt:lpstr>Calibri</vt:lpstr>
      <vt:lpstr>Calibri Light</vt:lpstr>
      <vt:lpstr>Times New Roman</vt:lpstr>
      <vt:lpstr>Wingdings</vt:lpstr>
      <vt:lpstr>Office 主题</vt:lpstr>
      <vt:lpstr>PowerPoint Presentation</vt:lpstr>
      <vt:lpstr>OUTLINE</vt:lpstr>
      <vt:lpstr>PowerPoint Presentation</vt:lpstr>
      <vt:lpstr>Introduction</vt:lpstr>
      <vt:lpstr>PowerPoint Presentation</vt:lpstr>
      <vt:lpstr>Calculation methods</vt:lpstr>
      <vt:lpstr>Design of Reaction Pathways</vt:lpstr>
      <vt:lpstr>                      Pathway_3 (R to P3) and Pathway_4(P3 to P4)</vt:lpstr>
      <vt:lpstr>Results and Discussion</vt:lpstr>
      <vt:lpstr>Optimized Transtion states:- </vt:lpstr>
      <vt:lpstr>1. IRC Plot :- </vt:lpstr>
      <vt:lpstr>PowerPoint Presentation</vt:lpstr>
      <vt:lpstr>                     Conclusion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ZhuLong</dc:creator>
  <cp:lastModifiedBy>Syed Abu</cp:lastModifiedBy>
  <cp:revision>39</cp:revision>
  <dcterms:created xsi:type="dcterms:W3CDTF">2016-01-11T02:21:00Z</dcterms:created>
  <dcterms:modified xsi:type="dcterms:W3CDTF">2019-12-09T03:31:59Z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