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70" r:id="rId3"/>
    <p:sldId id="272" r:id="rId4"/>
    <p:sldId id="265" r:id="rId5"/>
    <p:sldId id="269" r:id="rId6"/>
    <p:sldId id="263" r:id="rId7"/>
    <p:sldId id="264" r:id="rId8"/>
    <p:sldId id="267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80" d="100"/>
          <a:sy n="80" d="100"/>
        </p:scale>
        <p:origin x="2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ITM\IITM\THERMO\PAPERS\PLANNED\COMPLETED\WORK%20DONE\BET\VENU%20GOPAL\24062019\002-94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Sheet1!$G$6:$G$55</c:f>
              <c:numCache>
                <c:formatCode>General</c:formatCode>
                <c:ptCount val="50"/>
                <c:pt idx="0">
                  <c:v>114.39701275202135</c:v>
                </c:pt>
                <c:pt idx="1">
                  <c:v>81.170589108614934</c:v>
                </c:pt>
                <c:pt idx="2">
                  <c:v>56.205576969595171</c:v>
                </c:pt>
                <c:pt idx="3">
                  <c:v>38.624306481225595</c:v>
                </c:pt>
                <c:pt idx="4">
                  <c:v>28.126875139274748</c:v>
                </c:pt>
                <c:pt idx="5">
                  <c:v>22.26755353709056</c:v>
                </c:pt>
                <c:pt idx="6">
                  <c:v>18.421685595455507</c:v>
                </c:pt>
                <c:pt idx="7">
                  <c:v>15.684626845228436</c:v>
                </c:pt>
                <c:pt idx="8">
                  <c:v>13.640852004688206</c:v>
                </c:pt>
                <c:pt idx="9">
                  <c:v>12.09996628538979</c:v>
                </c:pt>
                <c:pt idx="10">
                  <c:v>10.825215531074225</c:v>
                </c:pt>
                <c:pt idx="11">
                  <c:v>9.6631796341356946</c:v>
                </c:pt>
                <c:pt idx="12">
                  <c:v>8.7190502250062067</c:v>
                </c:pt>
                <c:pt idx="13">
                  <c:v>7.922909024461581</c:v>
                </c:pt>
                <c:pt idx="14">
                  <c:v>7.2403148206617267</c:v>
                </c:pt>
                <c:pt idx="15">
                  <c:v>6.6577720192129606</c:v>
                </c:pt>
                <c:pt idx="16">
                  <c:v>6.1807277302895374</c:v>
                </c:pt>
                <c:pt idx="17">
                  <c:v>5.7713805654571164</c:v>
                </c:pt>
                <c:pt idx="18">
                  <c:v>5.3956454849166287</c:v>
                </c:pt>
                <c:pt idx="19">
                  <c:v>5.0652174080470616</c:v>
                </c:pt>
                <c:pt idx="20">
                  <c:v>4.7654566243656555</c:v>
                </c:pt>
                <c:pt idx="21">
                  <c:v>4.5056668270399554</c:v>
                </c:pt>
                <c:pt idx="22">
                  <c:v>4.2692394052993938</c:v>
                </c:pt>
                <c:pt idx="23">
                  <c:v>4.0507773847045332</c:v>
                </c:pt>
                <c:pt idx="24">
                  <c:v>3.8577097235916669</c:v>
                </c:pt>
                <c:pt idx="25">
                  <c:v>3.6851524784383942</c:v>
                </c:pt>
                <c:pt idx="26">
                  <c:v>3.5234480629295888</c:v>
                </c:pt>
                <c:pt idx="27">
                  <c:v>3.3667203379729451</c:v>
                </c:pt>
                <c:pt idx="28">
                  <c:v>3.2263047400065012</c:v>
                </c:pt>
                <c:pt idx="29">
                  <c:v>3.0950692658627408</c:v>
                </c:pt>
                <c:pt idx="30">
                  <c:v>2.9725302273415952</c:v>
                </c:pt>
                <c:pt idx="31">
                  <c:v>2.8625041332050474</c:v>
                </c:pt>
                <c:pt idx="32">
                  <c:v>2.7552505455821614</c:v>
                </c:pt>
                <c:pt idx="33">
                  <c:v>2.6518702954562681</c:v>
                </c:pt>
                <c:pt idx="34">
                  <c:v>2.5561082730486797</c:v>
                </c:pt>
                <c:pt idx="35">
                  <c:v>2.42090163314304</c:v>
                </c:pt>
                <c:pt idx="36">
                  <c:v>2.2610378156229216</c:v>
                </c:pt>
                <c:pt idx="37">
                  <c:v>2.1183897255229032</c:v>
                </c:pt>
                <c:pt idx="38">
                  <c:v>1.9873795872812963</c:v>
                </c:pt>
                <c:pt idx="39">
                  <c:v>1.8655574124369085</c:v>
                </c:pt>
                <c:pt idx="40">
                  <c:v>1.7553008368495797</c:v>
                </c:pt>
                <c:pt idx="41">
                  <c:v>1.6529670956391476</c:v>
                </c:pt>
                <c:pt idx="42">
                  <c:v>1.5578782708856538</c:v>
                </c:pt>
                <c:pt idx="43">
                  <c:v>1.4714835232882655</c:v>
                </c:pt>
                <c:pt idx="44">
                  <c:v>1.3879364968497292</c:v>
                </c:pt>
                <c:pt idx="45">
                  <c:v>1.3097750211356587</c:v>
                </c:pt>
                <c:pt idx="46">
                  <c:v>1.2340417987937746</c:v>
                </c:pt>
                <c:pt idx="47">
                  <c:v>1.1615144577319136</c:v>
                </c:pt>
                <c:pt idx="48">
                  <c:v>1.0938899691395219</c:v>
                </c:pt>
                <c:pt idx="49">
                  <c:v>1.029474716908892</c:v>
                </c:pt>
              </c:numCache>
            </c:numRef>
          </c:xVal>
          <c:yVal>
            <c:numRef>
              <c:f>Sheet1!$H$6:$H$55</c:f>
              <c:numCache>
                <c:formatCode>General</c:formatCode>
                <c:ptCount val="50"/>
                <c:pt idx="0">
                  <c:v>0.1411261134343002</c:v>
                </c:pt>
                <c:pt idx="1">
                  <c:v>0.14806185016904835</c:v>
                </c:pt>
                <c:pt idx="2">
                  <c:v>6.2603137699171779E-2</c:v>
                </c:pt>
                <c:pt idx="3">
                  <c:v>2.1348751100903684E-2</c:v>
                </c:pt>
                <c:pt idx="4">
                  <c:v>1.154707726398075E-2</c:v>
                </c:pt>
                <c:pt idx="5">
                  <c:v>1.0146308275547061E-2</c:v>
                </c:pt>
                <c:pt idx="6">
                  <c:v>9.0221147292251624E-3</c:v>
                </c:pt>
                <c:pt idx="7">
                  <c:v>9.0891071554489757E-3</c:v>
                </c:pt>
                <c:pt idx="8">
                  <c:v>8.1953190270531648E-3</c:v>
                </c:pt>
                <c:pt idx="9">
                  <c:v>8.7774386060961353E-3</c:v>
                </c:pt>
                <c:pt idx="10">
                  <c:v>8.4692188540008255E-3</c:v>
                </c:pt>
                <c:pt idx="11">
                  <c:v>7.2970525240630612E-3</c:v>
                </c:pt>
                <c:pt idx="12">
                  <c:v>6.0524179893693799E-3</c:v>
                </c:pt>
                <c:pt idx="13">
                  <c:v>6.9001195300699304E-3</c:v>
                </c:pt>
                <c:pt idx="14">
                  <c:v>6.795128665933332E-3</c:v>
                </c:pt>
                <c:pt idx="15">
                  <c:v>6.3859834258140251E-3</c:v>
                </c:pt>
                <c:pt idx="16">
                  <c:v>4.3786534729369671E-3</c:v>
                </c:pt>
                <c:pt idx="17">
                  <c:v>6.0913869109706677E-3</c:v>
                </c:pt>
                <c:pt idx="18">
                  <c:v>5.2688603113571972E-3</c:v>
                </c:pt>
                <c:pt idx="19">
                  <c:v>6.4246493544728236E-3</c:v>
                </c:pt>
                <c:pt idx="20">
                  <c:v>4.8190368716468576E-3</c:v>
                </c:pt>
                <c:pt idx="21">
                  <c:v>3.734538956443044E-3</c:v>
                </c:pt>
                <c:pt idx="22">
                  <c:v>5.1934439492571441E-3</c:v>
                </c:pt>
                <c:pt idx="23">
                  <c:v>4.9428365720520957E-3</c:v>
                </c:pt>
                <c:pt idx="24">
                  <c:v>4.9618474798577257E-3</c:v>
                </c:pt>
                <c:pt idx="25">
                  <c:v>2.7914453060038287E-3</c:v>
                </c:pt>
                <c:pt idx="26">
                  <c:v>6.9929599728165053E-3</c:v>
                </c:pt>
                <c:pt idx="27">
                  <c:v>5.4899124038214602E-3</c:v>
                </c:pt>
                <c:pt idx="28">
                  <c:v>2.882309243324695E-3</c:v>
                </c:pt>
                <c:pt idx="29">
                  <c:v>5.6574204054371481E-3</c:v>
                </c:pt>
                <c:pt idx="30">
                  <c:v>6.0054356666384414E-3</c:v>
                </c:pt>
                <c:pt idx="31">
                  <c:v>4.2971431887499313E-3</c:v>
                </c:pt>
                <c:pt idx="32">
                  <c:v>6.7599437819554293E-3</c:v>
                </c:pt>
                <c:pt idx="33">
                  <c:v>9.4645252502340918E-3</c:v>
                </c:pt>
                <c:pt idx="34">
                  <c:v>9.1366597923556794E-3</c:v>
                </c:pt>
                <c:pt idx="35">
                  <c:v>8.6523383911424646E-3</c:v>
                </c:pt>
                <c:pt idx="36">
                  <c:v>8.8782483873990417E-3</c:v>
                </c:pt>
                <c:pt idx="37">
                  <c:v>1.5760237053200735E-2</c:v>
                </c:pt>
                <c:pt idx="38">
                  <c:v>2.1484037032725101E-2</c:v>
                </c:pt>
                <c:pt idx="39">
                  <c:v>2.3922537818062715E-2</c:v>
                </c:pt>
                <c:pt idx="40">
                  <c:v>3.9870863698345443E-2</c:v>
                </c:pt>
                <c:pt idx="41">
                  <c:v>4.9263208761760408E-2</c:v>
                </c:pt>
                <c:pt idx="42">
                  <c:v>7.0561306520263128E-2</c:v>
                </c:pt>
                <c:pt idx="43">
                  <c:v>0.10469873607065518</c:v>
                </c:pt>
                <c:pt idx="44">
                  <c:v>0.15647383744001042</c:v>
                </c:pt>
                <c:pt idx="45">
                  <c:v>0.23663958138707239</c:v>
                </c:pt>
                <c:pt idx="46">
                  <c:v>0.27828204666047041</c:v>
                </c:pt>
                <c:pt idx="47">
                  <c:v>0.20979366463436275</c:v>
                </c:pt>
                <c:pt idx="48">
                  <c:v>8.5002155843941732E-2</c:v>
                </c:pt>
                <c:pt idx="49">
                  <c:v>4.5989878633825691E-3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57-44BB-9D46-943144955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977152"/>
        <c:axId val="65766528"/>
      </c:scatterChart>
      <c:valAx>
        <c:axId val="62977152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65766528"/>
        <c:crosses val="autoZero"/>
        <c:crossBetween val="midCat"/>
      </c:valAx>
      <c:valAx>
        <c:axId val="65766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29771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FB04-54B5-4C4A-95FD-9CAF5BA53C7E}" type="datetimeFigureOut">
              <a:rPr lang="en-US" smtClean="0"/>
              <a:pPr/>
              <a:t>6/25/2019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4E6A4-A4F7-4A4B-B997-3CB3EF469ED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X 10</a:t>
            </a:r>
            <a:r>
              <a:rPr lang="en-US" baseline="30000" dirty="0"/>
              <a:t>-4</a:t>
            </a:r>
            <a:r>
              <a:rPr lang="en-US" dirty="0"/>
              <a:t> M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4E6A4-A4F7-4A4B-B997-3CB3EF469ED5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27EF-A96B-46D3-B721-B7807BF8779A}" type="datetimeFigureOut">
              <a:rPr lang="en-US" smtClean="0"/>
              <a:pPr/>
              <a:t>6/25/2019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2A5-9BA1-4324-A162-24AC2953ED8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27EF-A96B-46D3-B721-B7807BF8779A}" type="datetimeFigureOut">
              <a:rPr lang="en-US" smtClean="0"/>
              <a:pPr/>
              <a:t>6/25/2019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2A5-9BA1-4324-A162-24AC2953ED8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27EF-A96B-46D3-B721-B7807BF8779A}" type="datetimeFigureOut">
              <a:rPr lang="en-US" smtClean="0"/>
              <a:pPr/>
              <a:t>6/25/2019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2A5-9BA1-4324-A162-24AC2953ED8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27EF-A96B-46D3-B721-B7807BF8779A}" type="datetimeFigureOut">
              <a:rPr lang="en-US" smtClean="0"/>
              <a:pPr/>
              <a:t>6/25/2019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2A5-9BA1-4324-A162-24AC2953ED8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27EF-A96B-46D3-B721-B7807BF8779A}" type="datetimeFigureOut">
              <a:rPr lang="en-US" smtClean="0"/>
              <a:pPr/>
              <a:t>6/25/2019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2A5-9BA1-4324-A162-24AC2953ED8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27EF-A96B-46D3-B721-B7807BF8779A}" type="datetimeFigureOut">
              <a:rPr lang="en-US" smtClean="0"/>
              <a:pPr/>
              <a:t>6/25/2019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2A5-9BA1-4324-A162-24AC2953ED8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27EF-A96B-46D3-B721-B7807BF8779A}" type="datetimeFigureOut">
              <a:rPr lang="en-US" smtClean="0"/>
              <a:pPr/>
              <a:t>6/25/2019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2A5-9BA1-4324-A162-24AC2953ED8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27EF-A96B-46D3-B721-B7807BF8779A}" type="datetimeFigureOut">
              <a:rPr lang="en-US" smtClean="0"/>
              <a:pPr/>
              <a:t>6/25/2019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2A5-9BA1-4324-A162-24AC2953ED8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27EF-A96B-46D3-B721-B7807BF8779A}" type="datetimeFigureOut">
              <a:rPr lang="en-US" smtClean="0"/>
              <a:pPr/>
              <a:t>6/25/2019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2A5-9BA1-4324-A162-24AC2953ED8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27EF-A96B-46D3-B721-B7807BF8779A}" type="datetimeFigureOut">
              <a:rPr lang="en-US" smtClean="0"/>
              <a:pPr/>
              <a:t>6/25/2019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2A5-9BA1-4324-A162-24AC2953ED8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27EF-A96B-46D3-B721-B7807BF8779A}" type="datetimeFigureOut">
              <a:rPr lang="en-US" smtClean="0"/>
              <a:pPr/>
              <a:t>6/25/2019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52A5-9BA1-4324-A162-24AC2953ED8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27EF-A96B-46D3-B721-B7807BF8779A}" type="datetimeFigureOut">
              <a:rPr lang="en-US" smtClean="0"/>
              <a:pPr/>
              <a:t>6/25/2019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952A5-9BA1-4324-A162-24AC2953ED8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9/1477-9234/200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conversion of methane to methanol by iron exchanged MFI Zeolite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– June,2019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Preparation of Ligand L3</a:t>
            </a:r>
            <a:endParaRPr lang="en-IN" sz="3200" dirty="0"/>
          </a:p>
        </p:txBody>
      </p:sp>
      <p:pic>
        <p:nvPicPr>
          <p:cNvPr id="10" name="Picture 9" descr="Schiff base L3_Venu Gopal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428961" y="1571614"/>
            <a:ext cx="5715040" cy="3305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0496" y="564357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929159" y="6215082"/>
            <a:ext cx="42148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>
                <a:hlinkClick r:id="rId3" tooltip="Link to journal home page"/>
              </a:rPr>
              <a:t>Dalton Trans.</a:t>
            </a:r>
            <a:r>
              <a:rPr lang="en-IN" dirty="0"/>
              <a:t>, 2016, </a:t>
            </a:r>
            <a:r>
              <a:rPr lang="en-IN" b="1" dirty="0"/>
              <a:t>45</a:t>
            </a:r>
            <a:r>
              <a:rPr lang="en-IN" dirty="0"/>
              <a:t>, 11422-11436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5207" y="5072074"/>
            <a:ext cx="1928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Impure Ligand L3</a:t>
            </a:r>
            <a:endParaRPr lang="en-IN" sz="1100" dirty="0"/>
          </a:p>
        </p:txBody>
      </p:sp>
      <p:pic>
        <p:nvPicPr>
          <p:cNvPr id="12" name="Picture 11" descr="Untitled Diagram(2)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3" y="1428736"/>
            <a:ext cx="2643206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Preparation of </a:t>
            </a:r>
            <a:r>
              <a:rPr lang="en-US" sz="3200" dirty="0" err="1"/>
              <a:t>diiron</a:t>
            </a:r>
            <a:r>
              <a:rPr lang="en-US" sz="3200" dirty="0"/>
              <a:t>(III) complex</a:t>
            </a:r>
            <a:endParaRPr lang="en-I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00827" y="564358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Dalton.Transac</a:t>
            </a:r>
            <a:r>
              <a:rPr lang="en-IN" dirty="0"/>
              <a:t>, 2016, </a:t>
            </a:r>
            <a:r>
              <a:rPr lang="en-IN" b="1" dirty="0"/>
              <a:t>45</a:t>
            </a:r>
            <a:r>
              <a:rPr lang="en-IN" dirty="0"/>
              <a:t>, 11422-11436</a:t>
            </a:r>
          </a:p>
        </p:txBody>
      </p:sp>
      <p:pic>
        <p:nvPicPr>
          <p:cNvPr id="7" name="Picture 6" descr="Untitled Diagram(2)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3923354" cy="4714908"/>
          </a:xfrm>
          <a:prstGeom prst="rect">
            <a:avLst/>
          </a:prstGeom>
        </p:spPr>
      </p:pic>
      <p:pic>
        <p:nvPicPr>
          <p:cNvPr id="8" name="Picture 7" descr="Neat compl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000240"/>
            <a:ext cx="3047200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Electronic spectral data of [Fe</a:t>
            </a:r>
            <a:r>
              <a:rPr lang="en-US" sz="3200" baseline="-25000" dirty="0"/>
              <a:t>2</a:t>
            </a:r>
            <a:r>
              <a:rPr lang="en-US" sz="3200" dirty="0"/>
              <a:t>O(</a:t>
            </a:r>
            <a:r>
              <a:rPr lang="en-US" sz="3200" dirty="0" err="1"/>
              <a:t>OAc</a:t>
            </a:r>
            <a:r>
              <a:rPr lang="en-US" sz="3200" dirty="0"/>
              <a:t>)</a:t>
            </a:r>
            <a:r>
              <a:rPr lang="en-US" sz="3200" baseline="-25000" dirty="0"/>
              <a:t>2</a:t>
            </a:r>
            <a:r>
              <a:rPr lang="en-US" sz="3200" dirty="0"/>
              <a:t>(L)</a:t>
            </a:r>
            <a:r>
              <a:rPr lang="en-US" sz="3200" baseline="-25000" dirty="0"/>
              <a:t>2</a:t>
            </a:r>
            <a:r>
              <a:rPr lang="en-US" sz="3200" dirty="0"/>
              <a:t>]</a:t>
            </a:r>
            <a:r>
              <a:rPr lang="en-US" sz="3200" baseline="30000" dirty="0"/>
              <a:t>2+</a:t>
            </a:r>
            <a:r>
              <a:rPr lang="en-US" sz="3200" dirty="0"/>
              <a:t>  in </a:t>
            </a:r>
            <a:r>
              <a:rPr lang="en-US" sz="3200" dirty="0" err="1"/>
              <a:t>acetonitrile</a:t>
            </a:r>
            <a:r>
              <a:rPr lang="en-US" sz="3200" dirty="0"/>
              <a:t> </a:t>
            </a:r>
            <a:endParaRPr lang="en-IN" sz="3200" dirty="0"/>
          </a:p>
        </p:txBody>
      </p:sp>
      <p:pic>
        <p:nvPicPr>
          <p:cNvPr id="6" name="Content Placeholder 5" descr="Complex 1 uv-v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039" t="7892" r="11827" b="561"/>
          <a:stretch>
            <a:fillRect/>
          </a:stretch>
        </p:blipFill>
        <p:spPr>
          <a:xfrm>
            <a:off x="785786" y="1500176"/>
            <a:ext cx="3105554" cy="2648855"/>
          </a:xfrm>
        </p:spPr>
      </p:pic>
      <p:pic>
        <p:nvPicPr>
          <p:cNvPr id="7" name="Picture 6" descr="Complex 2 UV Vis.jpg"/>
          <p:cNvPicPr>
            <a:picLocks noChangeAspect="1"/>
          </p:cNvPicPr>
          <p:nvPr/>
        </p:nvPicPr>
        <p:blipFill>
          <a:blip r:embed="rId4" cstate="print"/>
          <a:srcRect l="6955" t="9375" r="12535" b="4166"/>
          <a:stretch>
            <a:fillRect/>
          </a:stretch>
        </p:blipFill>
        <p:spPr>
          <a:xfrm>
            <a:off x="4500562" y="1428736"/>
            <a:ext cx="3191592" cy="2622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166" y="157161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857356" y="278605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292893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1652566" y="172401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286380" y="150017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5572132" y="278605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072198" y="285749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00035" y="4429133"/>
          <a:ext cx="5786478" cy="221524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1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7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8287">
                <a:tc>
                  <a:txBody>
                    <a:bodyPr/>
                    <a:lstStyle/>
                    <a:p>
                      <a:r>
                        <a:rPr lang="en-US" sz="1600" dirty="0"/>
                        <a:t>band no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Bridged </a:t>
                      </a:r>
                    </a:p>
                    <a:p>
                      <a:r>
                        <a:rPr lang="en-US" sz="1600" dirty="0"/>
                        <a:t>complex</a:t>
                      </a:r>
                      <a:r>
                        <a:rPr lang="en-US" sz="1600" baseline="0" dirty="0"/>
                        <a:t> 1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Bridged </a:t>
                      </a:r>
                    </a:p>
                    <a:p>
                      <a:r>
                        <a:rPr lang="en-US" sz="1600" dirty="0"/>
                        <a:t>complex 2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Bridged</a:t>
                      </a:r>
                    </a:p>
                    <a:p>
                      <a:r>
                        <a:rPr lang="en-US" sz="1600" dirty="0"/>
                        <a:t>Complex</a:t>
                      </a:r>
                      <a:r>
                        <a:rPr lang="en-US" sz="1600" baseline="0" dirty="0"/>
                        <a:t> 3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Assignment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75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268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263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265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         </a:t>
                      </a:r>
                      <a:r>
                        <a:rPr lang="el-GR" sz="1600" dirty="0"/>
                        <a:t>π</a:t>
                      </a:r>
                      <a:r>
                        <a:rPr lang="en-US" sz="1600" baseline="0" dirty="0"/>
                        <a:t>  </a:t>
                      </a:r>
                      <a:r>
                        <a:rPr lang="en-US" sz="1600" baseline="-25000" dirty="0"/>
                        <a:t>    </a:t>
                      </a:r>
                      <a:r>
                        <a:rPr lang="en-US" sz="1600" baseline="0" dirty="0"/>
                        <a:t>      </a:t>
                      </a:r>
                      <a:r>
                        <a:rPr lang="el-GR" sz="1600" dirty="0"/>
                        <a:t>π</a:t>
                      </a:r>
                      <a:r>
                        <a:rPr lang="en-US" sz="1600" baseline="30000" dirty="0"/>
                        <a:t>*</a:t>
                      </a:r>
                      <a:r>
                        <a:rPr lang="en-US" sz="1600" baseline="0" dirty="0"/>
                        <a:t>  (LLCT)  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75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350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347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350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   </a:t>
                      </a:r>
                      <a:r>
                        <a:rPr lang="en-US" sz="1600" baseline="0" dirty="0"/>
                        <a:t>   n</a:t>
                      </a:r>
                      <a:r>
                        <a:rPr lang="en-US" sz="1600" dirty="0"/>
                        <a:t>           </a:t>
                      </a:r>
                      <a:r>
                        <a:rPr lang="el-GR" sz="1600" dirty="0"/>
                        <a:t>π</a:t>
                      </a:r>
                      <a:r>
                        <a:rPr lang="en-US" sz="1600" baseline="30000" dirty="0"/>
                        <a:t>*</a:t>
                      </a:r>
                      <a:r>
                        <a:rPr lang="en-US" sz="1600" dirty="0"/>
                        <a:t>   (LMCT)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44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437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428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432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  d-d transition [</a:t>
                      </a:r>
                      <a:r>
                        <a:rPr lang="en-US" sz="1600" baseline="30000" dirty="0"/>
                        <a:t>4</a:t>
                      </a:r>
                      <a:r>
                        <a:rPr lang="en-US" sz="1600" baseline="0" dirty="0"/>
                        <a:t> T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baseline="30000" dirty="0"/>
                        <a:t>4</a:t>
                      </a:r>
                      <a:r>
                        <a:rPr lang="en-US" sz="1600" baseline="0" dirty="0"/>
                        <a:t> D)]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4643439" y="5572140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43439" y="6000768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29324" y="5786454"/>
            <a:ext cx="271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J. Am. Chem. Soc., Vol. Ill, No. 21, 1989 </a:t>
            </a:r>
            <a:br>
              <a:rPr lang="en-IN" dirty="0"/>
            </a:b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Bond vibrational modes of Neat Fe-Complex</a:t>
            </a:r>
            <a:endParaRPr lang="en-IN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1571612"/>
          <a:ext cx="8572560" cy="40167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9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3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0740">
                <a:tc>
                  <a:txBody>
                    <a:bodyPr/>
                    <a:lstStyle/>
                    <a:p>
                      <a:r>
                        <a:rPr lang="en-US" dirty="0"/>
                        <a:t>Complex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v(</a:t>
                      </a:r>
                      <a:r>
                        <a:rPr lang="en-IN" baseline="0" dirty="0"/>
                        <a:t>NH</a:t>
                      </a:r>
                      <a:r>
                        <a:rPr lang="en-IN" baseline="-25000" dirty="0"/>
                        <a:t>2</a:t>
                      </a:r>
                      <a:r>
                        <a:rPr lang="en-IN" baseline="0" dirty="0"/>
                        <a:t> ) </a:t>
                      </a:r>
                    </a:p>
                    <a:p>
                      <a:endParaRPr lang="en-IN" baseline="0" dirty="0"/>
                    </a:p>
                    <a:p>
                      <a:r>
                        <a:rPr lang="en-IN" baseline="0" dirty="0"/>
                        <a:t>cm</a:t>
                      </a:r>
                      <a:r>
                        <a:rPr lang="en-IN" baseline="30000" dirty="0"/>
                        <a:t>-1</a:t>
                      </a:r>
                    </a:p>
                    <a:p>
                      <a:endParaRPr lang="en-US" baseline="-25000" dirty="0"/>
                    </a:p>
                    <a:p>
                      <a:endParaRPr lang="en-IN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v(COO</a:t>
                      </a:r>
                      <a:r>
                        <a:rPr lang="en-IN" baseline="30000" dirty="0"/>
                        <a:t>-</a:t>
                      </a:r>
                      <a:r>
                        <a:rPr lang="en-IN" baseline="0" dirty="0"/>
                        <a:t> )</a:t>
                      </a:r>
                    </a:p>
                    <a:p>
                      <a:r>
                        <a:rPr lang="en-US" baseline="0" dirty="0"/>
                        <a:t>free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aseline="0" dirty="0"/>
                        <a:t>cm</a:t>
                      </a:r>
                      <a:r>
                        <a:rPr lang="en-IN" baseline="30000" dirty="0"/>
                        <a:t>-1</a:t>
                      </a:r>
                    </a:p>
                    <a:p>
                      <a:endParaRPr lang="en-US" baseline="0" dirty="0"/>
                    </a:p>
                    <a:p>
                      <a:endParaRPr lang="en-US" baseline="30000" dirty="0"/>
                    </a:p>
                    <a:p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/>
                        <a:t>v(COO</a:t>
                      </a:r>
                      <a:r>
                        <a:rPr lang="en-IN" baseline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bridged</a:t>
                      </a:r>
                      <a:endParaRPr lang="en-IN" baseline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aseline="0"/>
                        <a:t>cm</a:t>
                      </a:r>
                      <a:r>
                        <a:rPr lang="en-IN" baseline="30000"/>
                        <a:t>-1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v(</a:t>
                      </a:r>
                      <a:r>
                        <a:rPr lang="en-US" dirty="0"/>
                        <a:t>N-H </a:t>
                      </a:r>
                      <a:r>
                        <a:rPr lang="en-IN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aseline="0" dirty="0"/>
                        <a:t>cm</a:t>
                      </a:r>
                      <a:r>
                        <a:rPr lang="en-IN" baseline="30000" dirty="0"/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v(</a:t>
                      </a:r>
                      <a:r>
                        <a:rPr lang="en-US" dirty="0"/>
                        <a:t>Fe-O-Fe) bridged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aseline="0" dirty="0"/>
                        <a:t>cm</a:t>
                      </a:r>
                      <a:r>
                        <a:rPr lang="en-IN" baseline="30000" dirty="0"/>
                        <a:t>-1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v(</a:t>
                      </a:r>
                      <a:r>
                        <a:rPr lang="en-US" dirty="0"/>
                        <a:t>Fe-N </a:t>
                      </a:r>
                      <a:r>
                        <a:rPr lang="en-IN" dirty="0"/>
                        <a:t>)</a:t>
                      </a:r>
                    </a:p>
                    <a:p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aseline="0" dirty="0"/>
                        <a:t>cm</a:t>
                      </a:r>
                      <a:r>
                        <a:rPr lang="en-IN" baseline="30000" dirty="0"/>
                        <a:t>-1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740">
                <a:tc>
                  <a:txBody>
                    <a:bodyPr/>
                    <a:lstStyle/>
                    <a:p>
                      <a:r>
                        <a:rPr lang="en-US" dirty="0"/>
                        <a:t>Fe-L1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1585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1356,1048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740">
                <a:tc>
                  <a:txBody>
                    <a:bodyPr/>
                    <a:lstStyle/>
                    <a:p>
                      <a:r>
                        <a:rPr lang="en-US" dirty="0"/>
                        <a:t>Fe-L2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1571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1353,1052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740">
                <a:tc>
                  <a:txBody>
                    <a:bodyPr/>
                    <a:lstStyle/>
                    <a:p>
                      <a:r>
                        <a:rPr lang="en-US" dirty="0"/>
                        <a:t>Fe-L3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3149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1560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1351,1051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14942" y="5934671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K </a:t>
            </a:r>
            <a:r>
              <a:rPr lang="en-IN" dirty="0" err="1"/>
              <a:t>Nakamoto</a:t>
            </a:r>
            <a:r>
              <a:rPr lang="en-IN" dirty="0"/>
              <a:t> - Handbook of Vibrational Spectroscopy, 2006 - Wiley Online Library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4214" y="418645"/>
            <a:ext cx="3172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Industrial Routes</a:t>
            </a:r>
            <a:endParaRPr lang="en-IN" sz="32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89787" y="2380447"/>
            <a:ext cx="6814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82347" y="2102908"/>
            <a:ext cx="1161997" cy="5550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Steam Reforming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844344" y="2380442"/>
            <a:ext cx="531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82122" y="2195777"/>
            <a:ext cx="68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 gas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511033" y="2102908"/>
            <a:ext cx="1144126" cy="5550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Reactor</a:t>
            </a:r>
            <a:endParaRPr lang="en-IN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55160" y="2380442"/>
            <a:ext cx="4469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2546" y="2195775"/>
            <a:ext cx="14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dirty="0"/>
              <a:t>Methanol</a:t>
            </a:r>
            <a:endParaRPr lang="en-IN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991118" y="2391171"/>
            <a:ext cx="531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2452938" y="2818789"/>
            <a:ext cx="162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it-IT" dirty="0">
                <a:solidFill>
                  <a:srgbClr val="000000"/>
                </a:solidFill>
              </a:rPr>
              <a:t>∆H</a:t>
            </a:r>
            <a:r>
              <a:rPr lang="it-IT" baseline="-25000" dirty="0">
                <a:solidFill>
                  <a:srgbClr val="000000"/>
                </a:solidFill>
              </a:rPr>
              <a:t>R</a:t>
            </a:r>
            <a:r>
              <a:rPr lang="it-IT" dirty="0">
                <a:solidFill>
                  <a:srgbClr val="000000"/>
                </a:solidFill>
              </a:rPr>
              <a:t> = + 206 kJ mol</a:t>
            </a:r>
            <a:r>
              <a:rPr lang="it-IT" baseline="30000" dirty="0">
                <a:solidFill>
                  <a:srgbClr val="000000"/>
                </a:solidFill>
              </a:rPr>
              <a:t>-1</a:t>
            </a:r>
            <a:r>
              <a:rPr lang="it-IT" dirty="0">
                <a:solidFill>
                  <a:srgbClr val="000000"/>
                </a:solidFill>
              </a:rPr>
              <a:t>          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402852" y="2818789"/>
            <a:ext cx="162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it-IT" dirty="0">
                <a:solidFill>
                  <a:srgbClr val="000000"/>
                </a:solidFill>
              </a:rPr>
              <a:t>∆H</a:t>
            </a:r>
            <a:r>
              <a:rPr lang="it-IT" baseline="-25000" dirty="0">
                <a:solidFill>
                  <a:srgbClr val="000000"/>
                </a:solidFill>
              </a:rPr>
              <a:t>R</a:t>
            </a:r>
            <a:r>
              <a:rPr lang="it-IT" dirty="0">
                <a:solidFill>
                  <a:srgbClr val="000000"/>
                </a:solidFill>
              </a:rPr>
              <a:t> = - 92 kJ mol</a:t>
            </a:r>
            <a:r>
              <a:rPr lang="it-IT" baseline="30000" dirty="0">
                <a:solidFill>
                  <a:srgbClr val="000000"/>
                </a:solidFill>
              </a:rPr>
              <a:t>-1</a:t>
            </a:r>
            <a:r>
              <a:rPr lang="it-IT" dirty="0">
                <a:solidFill>
                  <a:srgbClr val="000000"/>
                </a:solidFill>
              </a:rPr>
              <a:t>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49" y="2170323"/>
            <a:ext cx="128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Methane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851053" y="1575412"/>
            <a:ext cx="141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Indirect Route</a:t>
            </a:r>
            <a:endParaRPr lang="en-I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5787" y="4357694"/>
            <a:ext cx="131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Methane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2500300" y="4214822"/>
            <a:ext cx="1573117" cy="7693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Direct Partial Oxidation Process</a:t>
            </a:r>
            <a:endParaRPr lang="en-IN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143109" y="4572008"/>
            <a:ext cx="351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71935" y="4572008"/>
            <a:ext cx="351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4357694"/>
            <a:ext cx="124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Methanol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2428860" y="514351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it-IT" dirty="0">
                <a:solidFill>
                  <a:srgbClr val="000000"/>
                </a:solidFill>
              </a:rPr>
              <a:t>∆H</a:t>
            </a:r>
            <a:r>
              <a:rPr lang="it-IT" baseline="-25000" dirty="0">
                <a:solidFill>
                  <a:srgbClr val="000000"/>
                </a:solidFill>
              </a:rPr>
              <a:t>R</a:t>
            </a:r>
            <a:r>
              <a:rPr lang="it-IT" dirty="0">
                <a:solidFill>
                  <a:srgbClr val="000000"/>
                </a:solidFill>
              </a:rPr>
              <a:t> = - 126 kJ mol</a:t>
            </a:r>
            <a:r>
              <a:rPr lang="it-IT" baseline="30000" dirty="0">
                <a:solidFill>
                  <a:srgbClr val="000000"/>
                </a:solidFill>
              </a:rPr>
              <a:t>-1 </a:t>
            </a:r>
            <a:r>
              <a:rPr lang="it-IT" dirty="0">
                <a:solidFill>
                  <a:srgbClr val="000000"/>
                </a:solidFill>
              </a:rPr>
              <a:t>          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489047" y="3740148"/>
            <a:ext cx="0" cy="464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80786" y="3795232"/>
            <a:ext cx="78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833151" y="3512544"/>
            <a:ext cx="141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Direct Route</a:t>
            </a:r>
            <a:endParaRPr lang="en-IN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24011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Selected catalyst for various routes of MeOH synthesis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91229"/>
              </p:ext>
            </p:extLst>
          </p:nvPr>
        </p:nvGraphicFramePr>
        <p:xfrm>
          <a:off x="357160" y="1236604"/>
          <a:ext cx="7715302" cy="504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222">
                  <a:extLst>
                    <a:ext uri="{9D8B030D-6E8A-4147-A177-3AD203B41FA5}">
                      <a16:colId xmlns:a16="http://schemas.microsoft.com/office/drawing/2014/main" val="509047520"/>
                    </a:ext>
                  </a:extLst>
                </a:gridCol>
                <a:gridCol w="1464247">
                  <a:extLst>
                    <a:ext uri="{9D8B030D-6E8A-4147-A177-3AD203B41FA5}">
                      <a16:colId xmlns:a16="http://schemas.microsoft.com/office/drawing/2014/main" val="3258404559"/>
                    </a:ext>
                  </a:extLst>
                </a:gridCol>
                <a:gridCol w="961184">
                  <a:extLst>
                    <a:ext uri="{9D8B030D-6E8A-4147-A177-3AD203B41FA5}">
                      <a16:colId xmlns:a16="http://schemas.microsoft.com/office/drawing/2014/main" val="503662171"/>
                    </a:ext>
                  </a:extLst>
                </a:gridCol>
                <a:gridCol w="1285883">
                  <a:extLst>
                    <a:ext uri="{9D8B030D-6E8A-4147-A177-3AD203B41FA5}">
                      <a16:colId xmlns:a16="http://schemas.microsoft.com/office/drawing/2014/main" val="1212708825"/>
                    </a:ext>
                  </a:extLst>
                </a:gridCol>
                <a:gridCol w="1285883">
                  <a:extLst>
                    <a:ext uri="{9D8B030D-6E8A-4147-A177-3AD203B41FA5}">
                      <a16:colId xmlns:a16="http://schemas.microsoft.com/office/drawing/2014/main" val="3327361932"/>
                    </a:ext>
                  </a:extLst>
                </a:gridCol>
                <a:gridCol w="1285883">
                  <a:extLst>
                    <a:ext uri="{9D8B030D-6E8A-4147-A177-3AD203B41FA5}">
                      <a16:colId xmlns:a16="http://schemas.microsoft.com/office/drawing/2014/main" val="2300572396"/>
                    </a:ext>
                  </a:extLst>
                </a:gridCol>
              </a:tblGrid>
              <a:tr h="683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  <a:r>
                        <a:rPr lang="en-US" sz="14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</a:rPr>
                        <a:t> Partial Oxidation of Methane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Active catalyst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Oxidant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err="1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IN" sz="1400" u="none" strike="noStrike" baseline="-25000" dirty="0" err="1">
                          <a:effectLst/>
                          <a:latin typeface="Calibri" panose="020F0502020204030204" pitchFamily="34" charset="0"/>
                        </a:rPr>
                        <a:t>methane</a:t>
                      </a:r>
                      <a:r>
                        <a:rPr lang="en-IN" sz="1400" u="none" strike="noStrike" baseline="-25000" dirty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IN" sz="1400" u="none" strike="noStrike" baseline="-25000">
                          <a:effectLst/>
                          <a:latin typeface="Calibri" panose="020F0502020204030204" pitchFamily="34" charset="0"/>
                        </a:rPr>
                        <a:t>MeOH </a:t>
                      </a:r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Yield (µmol g</a:t>
                      </a:r>
                      <a:r>
                        <a:rPr lang="en-IN" sz="1400" u="none" strike="noStrike" baseline="-25000">
                          <a:effectLst/>
                          <a:latin typeface="Calibri" panose="020F0502020204030204" pitchFamily="34" charset="0"/>
                        </a:rPr>
                        <a:t>cat</a:t>
                      </a:r>
                      <a:r>
                        <a:rPr lang="en-IN" sz="1400" u="none" strike="noStrike" baseline="30000"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7944310"/>
                  </a:ext>
                </a:extLst>
              </a:tr>
              <a:tr h="411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al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IN" sz="1400" u="none" strike="noStrike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IN" sz="1400" u="none" strike="noStrike" baseline="-250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/SiO</a:t>
                      </a:r>
                      <a:r>
                        <a:rPr lang="en-IN" sz="1400" u="none" strike="noStrike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IN" sz="1400" u="none" strike="noStrike" baseline="-25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56.7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3133511"/>
                  </a:ext>
                </a:extLst>
              </a:tr>
              <a:tr h="414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Hutchings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al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H-ZSM-5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IN" sz="1400" u="none" strike="noStrike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IN" sz="1400" u="none" strike="noStrike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0.3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1031949"/>
                  </a:ext>
                </a:extLst>
              </a:tr>
              <a:tr h="616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Hutchings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al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Fe-ZSM-5(30)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IN" sz="1400" u="none" strike="noStrike" baseline="-25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IN" sz="1400" u="none" strike="noStrike" baseline="-25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22 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4316823"/>
                  </a:ext>
                </a:extLst>
              </a:tr>
              <a:tr h="616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Hutchings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al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2.5% Fe - ZSM-5(30) with 10umol of Cu</a:t>
                      </a:r>
                      <a:r>
                        <a:rPr lang="en-IN" sz="1400" u="none" strike="noStrike" baseline="30000" dirty="0">
                          <a:effectLst/>
                          <a:latin typeface="Calibri" panose="020F0502020204030204" pitchFamily="34" charset="0"/>
                        </a:rPr>
                        <a:t>2+</a:t>
                      </a:r>
                      <a:endParaRPr lang="en-IN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IN" sz="1400" u="none" strike="noStrike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IN" sz="1400" u="none" strike="noStrike" baseline="-25000" dirty="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n-IN" sz="14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3971933"/>
                  </a:ext>
                </a:extLst>
              </a:tr>
              <a:tr h="8225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Hutchings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al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Fe-Silicalite-1 /                      Cu-Silicalite-1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IN" sz="1400" u="none" strike="noStrike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IN" sz="1400" u="none" strike="noStrike" baseline="-25000" dirty="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7621928"/>
                  </a:ext>
                </a:extLst>
              </a:tr>
              <a:tr h="45591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Van</a:t>
                      </a:r>
                      <a:r>
                        <a:rPr lang="en-IN" sz="1400" u="none" strike="noStrike" baseline="0" dirty="0">
                          <a:effectLst/>
                          <a:latin typeface="Calibri" panose="020F0502020204030204" pitchFamily="34" charset="0"/>
                        </a:rPr>
                        <a:t> Bokhoven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 et al  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Cu-MOR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IN" sz="1400" u="none" strike="noStrike" baseline="-25000" dirty="0">
                          <a:effectLst/>
                          <a:latin typeface="Calibri" panose="020F0502020204030204" pitchFamily="34" charset="0"/>
                        </a:rPr>
                        <a:t>2                   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84.3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2434103"/>
                  </a:ext>
                </a:extLst>
              </a:tr>
              <a:tr h="411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F. Lobo et al</a:t>
                      </a:r>
                      <a:r>
                        <a:rPr lang="en-US" sz="1400" baseline="30000" dirty="0"/>
                        <a:t> 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Cu-MOR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IN" sz="1400" u="none" strike="noStrike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97%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3898202"/>
                  </a:ext>
                </a:extLst>
              </a:tr>
              <a:tr h="616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Hutchings et al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err="1">
                          <a:effectLst/>
                          <a:latin typeface="Calibri" panose="020F0502020204030204" pitchFamily="34" charset="0"/>
                        </a:rPr>
                        <a:t>AuPd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/TiO</a:t>
                      </a:r>
                      <a:r>
                        <a:rPr lang="en-IN" sz="1400" u="none" strike="noStrike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IN" sz="1400" u="none" strike="noStrike" baseline="-25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/O</a:t>
                      </a:r>
                      <a:r>
                        <a:rPr lang="en-IN" sz="1400" u="none" strike="noStrike" baseline="-25000">
                          <a:effectLst/>
                          <a:latin typeface="Calibri" panose="020F0502020204030204" pitchFamily="34" charset="0"/>
                        </a:rPr>
                        <a:t>2 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latin typeface="Calibri" panose="020F0502020204030204" pitchFamily="34" charset="0"/>
                        </a:rPr>
                        <a:t>68.2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</a:rPr>
                        <a:t>46.1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238076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857884" y="3429000"/>
            <a:ext cx="571504" cy="47651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857884" y="5214950"/>
            <a:ext cx="500081" cy="47651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3500430" y="5286388"/>
            <a:ext cx="428628" cy="405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072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397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X-ray Diffraction Pattern of metal exchanged Silicalite-1</a:t>
            </a:r>
            <a:endParaRPr lang="en-IN" sz="3200" dirty="0"/>
          </a:p>
        </p:txBody>
      </p:sp>
      <p:pic>
        <p:nvPicPr>
          <p:cNvPr id="4" name="Picture 3" descr="PXRD of Fe,Cu,Sil Duplicate.jpg"/>
          <p:cNvPicPr>
            <a:picLocks noChangeAspect="1"/>
          </p:cNvPicPr>
          <p:nvPr/>
        </p:nvPicPr>
        <p:blipFill>
          <a:blip r:embed="rId2" cstate="print"/>
          <a:srcRect l="3767" t="8197" r="11738" b="4166"/>
          <a:stretch>
            <a:fillRect/>
          </a:stretch>
        </p:blipFill>
        <p:spPr>
          <a:xfrm>
            <a:off x="928662" y="1214422"/>
            <a:ext cx="6929486" cy="56435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</a:t>
            </a:r>
            <a:r>
              <a:rPr lang="en-US" sz="3200" baseline="-25000" dirty="0"/>
              <a:t>2 </a:t>
            </a:r>
            <a:r>
              <a:rPr lang="en-US" sz="3200" dirty="0"/>
              <a:t> adsorption isotherms and textural properties</a:t>
            </a:r>
            <a:endParaRPr lang="en-IN" sz="3200" dirty="0"/>
          </a:p>
        </p:txBody>
      </p:sp>
      <p:pic>
        <p:nvPicPr>
          <p:cNvPr id="9" name="Content Placeholder 8" descr="bet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rcRect l="4139" t="947" r="2992"/>
          <a:stretch>
            <a:fillRect/>
          </a:stretch>
        </p:blipFill>
        <p:spPr>
          <a:xfrm>
            <a:off x="357159" y="1285860"/>
            <a:ext cx="4500593" cy="4214842"/>
          </a:xfrm>
        </p:spPr>
      </p:pic>
      <p:sp>
        <p:nvSpPr>
          <p:cNvPr id="10" name="TextBox 9"/>
          <p:cNvSpPr txBox="1"/>
          <p:nvPr/>
        </p:nvSpPr>
        <p:spPr>
          <a:xfrm>
            <a:off x="428596" y="564358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 adsorption isotherm of (a) Uncalcined Fe-Silicalite-1 (b) Calcined Fe-Silicalite-1</a:t>
            </a:r>
            <a:endParaRPr lang="en-IN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5072067" y="1571612"/>
          <a:ext cx="3786214" cy="21647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4634">
                <a:tc>
                  <a:txBody>
                    <a:bodyPr/>
                    <a:lstStyle/>
                    <a:p>
                      <a:r>
                        <a:rPr lang="en-US" dirty="0"/>
                        <a:t>Sample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r>
                        <a:rPr lang="en-US" baseline="-25000" dirty="0"/>
                        <a:t>BET </a:t>
                      </a:r>
                      <a:r>
                        <a:rPr lang="en-US" baseline="0" dirty="0"/>
                        <a:t> (m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/g)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P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-25000" dirty="0"/>
                        <a:t>  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(cm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 /g)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244">
                <a:tc>
                  <a:txBody>
                    <a:bodyPr/>
                    <a:lstStyle/>
                    <a:p>
                      <a:r>
                        <a:rPr lang="en-US" dirty="0"/>
                        <a:t>Un calcined</a:t>
                      </a:r>
                      <a:r>
                        <a:rPr lang="en-US" baseline="0" dirty="0"/>
                        <a:t> Fe-Silicalite-1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244">
                <a:tc>
                  <a:txBody>
                    <a:bodyPr/>
                    <a:lstStyle/>
                    <a:p>
                      <a:r>
                        <a:rPr lang="en-US" dirty="0"/>
                        <a:t>Calcined Fe-Silicalite-1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5572133" y="4000504"/>
          <a:ext cx="2928958" cy="260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72265" y="442913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Pore Size Distribution of calcined Fe-Silicalite-1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648867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</a:t>
            </a:r>
            <a:r>
              <a:rPr lang="en-US" sz="1400" b="1" baseline="-25000" dirty="0"/>
              <a:t>p</a:t>
            </a:r>
            <a:r>
              <a:rPr lang="en-US" sz="1400" b="1" dirty="0"/>
              <a:t> (nm)</a:t>
            </a:r>
            <a:endParaRPr lang="en-IN" sz="14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791539" y="4923975"/>
            <a:ext cx="135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dV/</a:t>
            </a:r>
            <a:r>
              <a:rPr lang="en-US" sz="1400" b="1" dirty="0" err="1"/>
              <a:t>dD</a:t>
            </a:r>
            <a:r>
              <a:rPr lang="en-US" sz="1400" b="1" dirty="0"/>
              <a:t>(a.u)</a:t>
            </a:r>
            <a:r>
              <a:rPr lang="en-US" dirty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DRS-UV Spectra of Fe-Silicalite-1</a:t>
            </a:r>
            <a:endParaRPr lang="en-IN" sz="3200" dirty="0"/>
          </a:p>
        </p:txBody>
      </p:sp>
      <p:pic>
        <p:nvPicPr>
          <p:cNvPr id="7" name="Picture 6" descr="FeSilicalite-1 comparsion.jpg"/>
          <p:cNvPicPr>
            <a:picLocks noChangeAspect="1"/>
          </p:cNvPicPr>
          <p:nvPr/>
        </p:nvPicPr>
        <p:blipFill>
          <a:blip r:embed="rId2" cstate="print"/>
          <a:srcRect l="6955" t="10416" r="10941" b="4166"/>
          <a:stretch>
            <a:fillRect/>
          </a:stretch>
        </p:blipFill>
        <p:spPr>
          <a:xfrm>
            <a:off x="428596" y="1571612"/>
            <a:ext cx="4786346" cy="44929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>
            <a:off x="357158" y="4214820"/>
            <a:ext cx="2286808" cy="7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357161" y="4071940"/>
            <a:ext cx="2714641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750206" y="5036355"/>
            <a:ext cx="928687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8729" y="4286258"/>
            <a:ext cx="5715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</a:rPr>
              <a:t>A</a:t>
            </a:r>
            <a:r>
              <a:rPr lang="en-US" sz="1500" baseline="-25000" dirty="0">
                <a:solidFill>
                  <a:prstClr val="black"/>
                </a:solidFill>
              </a:rPr>
              <a:t>1</a:t>
            </a:r>
            <a:endParaRPr lang="en-IN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4714886"/>
            <a:ext cx="5715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</a:rPr>
              <a:t>A</a:t>
            </a:r>
            <a:r>
              <a:rPr lang="en-US" sz="1500" baseline="-25000" dirty="0">
                <a:solidFill>
                  <a:prstClr val="black"/>
                </a:solidFill>
              </a:rPr>
              <a:t>3</a:t>
            </a:r>
            <a:endParaRPr lang="en-IN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714613" y="4714886"/>
            <a:ext cx="5715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</a:rPr>
              <a:t>A</a:t>
            </a:r>
            <a:r>
              <a:rPr lang="en-IN" sz="1500" baseline="-25000" dirty="0">
                <a:solidFill>
                  <a:prstClr val="black"/>
                </a:solidFill>
              </a:rPr>
              <a:t>4</a:t>
            </a:r>
            <a:endParaRPr lang="en-IN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4553" y="5000636"/>
            <a:ext cx="857249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14481" y="4643448"/>
            <a:ext cx="5715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</a:rPr>
              <a:t>A</a:t>
            </a:r>
            <a:r>
              <a:rPr lang="en-IN" sz="1500" baseline="-25000" dirty="0">
                <a:solidFill>
                  <a:prstClr val="black"/>
                </a:solidFill>
              </a:rPr>
              <a:t>2</a:t>
            </a:r>
            <a:endParaRPr lang="en-IN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4214810" y="6143644"/>
            <a:ext cx="473059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IN" dirty="0"/>
              <a:t>Bruckner et al., J. </a:t>
            </a:r>
            <a:r>
              <a:rPr lang="en-IN" dirty="0" err="1"/>
              <a:t>Catal</a:t>
            </a:r>
            <a:r>
              <a:rPr lang="en-IN" dirty="0"/>
              <a:t>., 227 (2004), pp. 384-397</a:t>
            </a:r>
          </a:p>
        </p:txBody>
      </p:sp>
      <p:pic>
        <p:nvPicPr>
          <p:cNvPr id="17" name="Picture 2" descr="C:\Users\Hi\Desktop\schemat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02322"/>
            <a:ext cx="2916642" cy="207170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5572132" y="39883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A1 -  Framework  Fe</a:t>
            </a:r>
          </a:p>
          <a:p>
            <a:r>
              <a:rPr lang="en-US" dirty="0"/>
              <a:t>A2 - Extra-framework Fe</a:t>
            </a:r>
          </a:p>
          <a:p>
            <a:r>
              <a:rPr lang="en-US" dirty="0"/>
              <a:t>A3 -  fine iron oxide clusters</a:t>
            </a:r>
          </a:p>
          <a:p>
            <a:r>
              <a:rPr lang="en-US" dirty="0"/>
              <a:t>A4 - bulk iron oxide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DRS-UV Spectra of Cu/Silicalite-1</a:t>
            </a:r>
            <a:endParaRPr lang="en-IN" sz="3200" dirty="0"/>
          </a:p>
        </p:txBody>
      </p:sp>
      <p:pic>
        <p:nvPicPr>
          <p:cNvPr id="4" name="Content Placeholder 5" descr="Copper Silicalite-1.jpg"/>
          <p:cNvPicPr>
            <a:picLocks noChangeAspect="1"/>
          </p:cNvPicPr>
          <p:nvPr/>
        </p:nvPicPr>
        <p:blipFill>
          <a:blip r:embed="rId2" cstate="print"/>
          <a:srcRect t="9470" r="11827"/>
          <a:stretch>
            <a:fillRect/>
          </a:stretch>
        </p:blipFill>
        <p:spPr>
          <a:xfrm>
            <a:off x="1785919" y="1643050"/>
            <a:ext cx="5637307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Catalytic testing of 0.5wt% Fe-Silicalite-1</a:t>
            </a:r>
            <a:endParaRPr lang="en-IN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0035" y="1928802"/>
          <a:ext cx="8001054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4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3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3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Pressure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 (M)</a:t>
                      </a:r>
                      <a:endParaRPr lang="en-IN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Copper nitrate conc. (</a:t>
                      </a:r>
                      <a:r>
                        <a:rPr lang="en-US" dirty="0" err="1"/>
                        <a:t>umol</a:t>
                      </a:r>
                      <a:r>
                        <a:rPr lang="en-US" dirty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Methanol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(</a:t>
                      </a:r>
                      <a:r>
                        <a:rPr lang="en-US" baseline="0" dirty="0" err="1"/>
                        <a:t>umol</a:t>
                      </a:r>
                      <a:r>
                        <a:rPr lang="en-US" baseline="0" dirty="0"/>
                        <a:t>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3bar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r>
                        <a:rPr lang="en-US" baseline="30000" dirty="0"/>
                        <a:t>o</a:t>
                      </a:r>
                      <a:r>
                        <a:rPr lang="en-US" baseline="0" dirty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30bar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</a:t>
                      </a:r>
                      <a:r>
                        <a:rPr lang="en-US" baseline="30000" dirty="0"/>
                        <a:t>o</a:t>
                      </a:r>
                      <a:r>
                        <a:rPr lang="en-US" baseline="0" dirty="0"/>
                        <a:t>C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15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30bar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</a:t>
                      </a:r>
                      <a:r>
                        <a:rPr lang="en-US" baseline="30000" dirty="0"/>
                        <a:t>o</a:t>
                      </a:r>
                      <a:r>
                        <a:rPr lang="en-US" baseline="0" dirty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40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30bar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</a:t>
                      </a:r>
                      <a:r>
                        <a:rPr lang="en-US" baseline="30000" dirty="0"/>
                        <a:t>o</a:t>
                      </a:r>
                      <a:r>
                        <a:rPr lang="en-US" baseline="0" dirty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55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86182" y="6000770"/>
            <a:ext cx="4970784" cy="3231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IN" sz="1500" dirty="0"/>
              <a:t>Hutchings et al., Angew. Chem., Int. Ed., 2012, 51, 5129–5133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Active site – Iron Zeolite- complex</a:t>
            </a:r>
            <a:endParaRPr lang="en-IN" sz="3200" dirty="0"/>
          </a:p>
        </p:txBody>
      </p:sp>
      <p:pic>
        <p:nvPicPr>
          <p:cNvPr id="4" name="Picture 3" descr="active compl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1" y="1643052"/>
            <a:ext cx="2857520" cy="1618711"/>
          </a:xfrm>
          <a:prstGeom prst="rect">
            <a:avLst/>
          </a:prstGeom>
        </p:spPr>
      </p:pic>
      <p:pic>
        <p:nvPicPr>
          <p:cNvPr id="5" name="Picture 4" descr="Neat compl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5" y="1500174"/>
            <a:ext cx="3047200" cy="1928826"/>
          </a:xfrm>
          <a:prstGeom prst="rect">
            <a:avLst/>
          </a:prstGeom>
        </p:spPr>
      </p:pic>
      <p:pic>
        <p:nvPicPr>
          <p:cNvPr id="6" name="Picture 5" descr="DE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4786322"/>
            <a:ext cx="2857520" cy="1000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143380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Ligand 1 – Diethylene  triamine</a:t>
            </a:r>
            <a:endParaRPr lang="en-IN" sz="1600" dirty="0"/>
          </a:p>
        </p:txBody>
      </p:sp>
      <p:pic>
        <p:nvPicPr>
          <p:cNvPr id="8" name="Picture 7" descr="Bis(pyridin-2-ylmethyl)am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714884"/>
            <a:ext cx="2928958" cy="1214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0364" y="4143380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Ligand  2 –  Di-(2-picolyl) amine</a:t>
            </a:r>
            <a:endParaRPr lang="en-IN" sz="1600" dirty="0"/>
          </a:p>
        </p:txBody>
      </p:sp>
      <p:pic>
        <p:nvPicPr>
          <p:cNvPr id="10" name="Picture 9" descr="LIGAND 5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6429388" y="4643446"/>
            <a:ext cx="2714612" cy="1455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2198" y="3929068"/>
            <a:ext cx="49292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Ligand 3 –   </a:t>
            </a:r>
            <a:r>
              <a:rPr lang="en-IN" sz="1600" dirty="0"/>
              <a:t>N,N-</a:t>
            </a:r>
            <a:r>
              <a:rPr lang="en-IN" sz="1600" dirty="0" err="1"/>
              <a:t>dimethyl</a:t>
            </a:r>
            <a:r>
              <a:rPr lang="en-IN" sz="1600" dirty="0"/>
              <a:t>-N-</a:t>
            </a:r>
          </a:p>
          <a:p>
            <a:r>
              <a:rPr lang="en-IN" sz="1600" dirty="0"/>
              <a:t>(pyrid-2-ylmethyl) ethylenediamine </a:t>
            </a:r>
            <a:br>
              <a:rPr lang="en-IN" sz="1400" dirty="0"/>
            </a:br>
            <a:endParaRPr lang="en-IN" sz="1400" dirty="0"/>
          </a:p>
        </p:txBody>
      </p:sp>
      <p:sp>
        <p:nvSpPr>
          <p:cNvPr id="12" name="Rectangle 11"/>
          <p:cNvSpPr/>
          <p:nvPr/>
        </p:nvSpPr>
        <p:spPr>
          <a:xfrm>
            <a:off x="4000496" y="6215084"/>
            <a:ext cx="4970784" cy="3231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IN" sz="1500" dirty="0"/>
              <a:t>Hutchings et al., Angew. Chem., Int. Ed., 2012, 51, 5129–5133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590</Words>
  <Application>Microsoft Office PowerPoint</Application>
  <PresentationFormat>On-screen Show (4:3)</PresentationFormat>
  <Paragraphs>217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Direct conversion of methane to methanol by iron exchanged MFI Zeolite</vt:lpstr>
      <vt:lpstr>PowerPoint Presentation</vt:lpstr>
      <vt:lpstr>Selected catalyst for various routes of MeOH synthesis </vt:lpstr>
      <vt:lpstr>X-ray Diffraction Pattern of metal exchanged Silicalite-1</vt:lpstr>
      <vt:lpstr>N2  adsorption isotherms and textural properties</vt:lpstr>
      <vt:lpstr>DRS-UV Spectra of Fe-Silicalite-1</vt:lpstr>
      <vt:lpstr>DRS-UV Spectra of Cu/Silicalite-1</vt:lpstr>
      <vt:lpstr>Catalytic testing of 0.5wt% Fe-Silicalite-1</vt:lpstr>
      <vt:lpstr>Active site – Iron Zeolite- complex</vt:lpstr>
      <vt:lpstr>Preparation of Ligand L3</vt:lpstr>
      <vt:lpstr>Preparation of diiron(III) complex</vt:lpstr>
      <vt:lpstr>Electronic spectral data of [Fe2O(OAc)2(L)2]2+  in acetonitrile </vt:lpstr>
      <vt:lpstr>Bond vibrational modes of Neat Fe-Complex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Venugopal</dc:creator>
  <cp:lastModifiedBy>DELL SYSTEM</cp:lastModifiedBy>
  <cp:revision>33</cp:revision>
  <dcterms:created xsi:type="dcterms:W3CDTF">2019-06-10T06:20:10Z</dcterms:created>
  <dcterms:modified xsi:type="dcterms:W3CDTF">2019-06-25T08:18:33Z</dcterms:modified>
</cp:coreProperties>
</file>