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16" r:id="rId2"/>
  </p:sldMasterIdLst>
  <p:notesMasterIdLst>
    <p:notesMasterId r:id="rId42"/>
  </p:notesMasterIdLst>
  <p:sldIdLst>
    <p:sldId id="279" r:id="rId3"/>
    <p:sldId id="256" r:id="rId4"/>
    <p:sldId id="324" r:id="rId5"/>
    <p:sldId id="268" r:id="rId6"/>
    <p:sldId id="314" r:id="rId7"/>
    <p:sldId id="315" r:id="rId8"/>
    <p:sldId id="266" r:id="rId9"/>
    <p:sldId id="323" r:id="rId10"/>
    <p:sldId id="281" r:id="rId11"/>
    <p:sldId id="283" r:id="rId12"/>
    <p:sldId id="286" r:id="rId13"/>
    <p:sldId id="267" r:id="rId14"/>
    <p:sldId id="318" r:id="rId15"/>
    <p:sldId id="294" r:id="rId16"/>
    <p:sldId id="278" r:id="rId17"/>
    <p:sldId id="275" r:id="rId18"/>
    <p:sldId id="330" r:id="rId19"/>
    <p:sldId id="343" r:id="rId20"/>
    <p:sldId id="333" r:id="rId21"/>
    <p:sldId id="344" r:id="rId22"/>
    <p:sldId id="334" r:id="rId23"/>
    <p:sldId id="336" r:id="rId24"/>
    <p:sldId id="320" r:id="rId25"/>
    <p:sldId id="299" r:id="rId26"/>
    <p:sldId id="365" r:id="rId27"/>
    <p:sldId id="322" r:id="rId28"/>
    <p:sldId id="345" r:id="rId29"/>
    <p:sldId id="368" r:id="rId30"/>
    <p:sldId id="363" r:id="rId31"/>
    <p:sldId id="369" r:id="rId32"/>
    <p:sldId id="357" r:id="rId33"/>
    <p:sldId id="274" r:id="rId34"/>
    <p:sldId id="310" r:id="rId35"/>
    <p:sldId id="297" r:id="rId36"/>
    <p:sldId id="298" r:id="rId37"/>
    <p:sldId id="301" r:id="rId38"/>
    <p:sldId id="276" r:id="rId39"/>
    <p:sldId id="337" r:id="rId40"/>
    <p:sldId id="328" r:id="rId41"/>
  </p:sldIdLst>
  <p:sldSz cx="13276263" cy="9956800"/>
  <p:notesSz cx="6858000" cy="9144000"/>
  <p:defaultTextStyle>
    <a:defPPr>
      <a:defRPr lang="en-US"/>
    </a:defPPr>
    <a:lvl1pPr marL="0" algn="l" defTabSz="983986" rtl="0" eaLnBrk="1" latinLnBrk="0" hangingPunct="1">
      <a:defRPr sz="1937" kern="1200">
        <a:solidFill>
          <a:schemeClr val="tx1"/>
        </a:solidFill>
        <a:latin typeface="+mn-lt"/>
        <a:ea typeface="+mn-ea"/>
        <a:cs typeface="+mn-cs"/>
      </a:defRPr>
    </a:lvl1pPr>
    <a:lvl2pPr marL="491993" algn="l" defTabSz="983986" rtl="0" eaLnBrk="1" latinLnBrk="0" hangingPunct="1">
      <a:defRPr sz="1937" kern="1200">
        <a:solidFill>
          <a:schemeClr val="tx1"/>
        </a:solidFill>
        <a:latin typeface="+mn-lt"/>
        <a:ea typeface="+mn-ea"/>
        <a:cs typeface="+mn-cs"/>
      </a:defRPr>
    </a:lvl2pPr>
    <a:lvl3pPr marL="983986" algn="l" defTabSz="983986" rtl="0" eaLnBrk="1" latinLnBrk="0" hangingPunct="1">
      <a:defRPr sz="1937" kern="1200">
        <a:solidFill>
          <a:schemeClr val="tx1"/>
        </a:solidFill>
        <a:latin typeface="+mn-lt"/>
        <a:ea typeface="+mn-ea"/>
        <a:cs typeface="+mn-cs"/>
      </a:defRPr>
    </a:lvl3pPr>
    <a:lvl4pPr marL="1475979" algn="l" defTabSz="983986" rtl="0" eaLnBrk="1" latinLnBrk="0" hangingPunct="1">
      <a:defRPr sz="1937" kern="1200">
        <a:solidFill>
          <a:schemeClr val="tx1"/>
        </a:solidFill>
        <a:latin typeface="+mn-lt"/>
        <a:ea typeface="+mn-ea"/>
        <a:cs typeface="+mn-cs"/>
      </a:defRPr>
    </a:lvl4pPr>
    <a:lvl5pPr marL="1967972" algn="l" defTabSz="983986" rtl="0" eaLnBrk="1" latinLnBrk="0" hangingPunct="1">
      <a:defRPr sz="1937" kern="1200">
        <a:solidFill>
          <a:schemeClr val="tx1"/>
        </a:solidFill>
        <a:latin typeface="+mn-lt"/>
        <a:ea typeface="+mn-ea"/>
        <a:cs typeface="+mn-cs"/>
      </a:defRPr>
    </a:lvl5pPr>
    <a:lvl6pPr marL="2459965" algn="l" defTabSz="983986" rtl="0" eaLnBrk="1" latinLnBrk="0" hangingPunct="1">
      <a:defRPr sz="1937" kern="1200">
        <a:solidFill>
          <a:schemeClr val="tx1"/>
        </a:solidFill>
        <a:latin typeface="+mn-lt"/>
        <a:ea typeface="+mn-ea"/>
        <a:cs typeface="+mn-cs"/>
      </a:defRPr>
    </a:lvl6pPr>
    <a:lvl7pPr marL="2951958" algn="l" defTabSz="983986" rtl="0" eaLnBrk="1" latinLnBrk="0" hangingPunct="1">
      <a:defRPr sz="1937" kern="1200">
        <a:solidFill>
          <a:schemeClr val="tx1"/>
        </a:solidFill>
        <a:latin typeface="+mn-lt"/>
        <a:ea typeface="+mn-ea"/>
        <a:cs typeface="+mn-cs"/>
      </a:defRPr>
    </a:lvl7pPr>
    <a:lvl8pPr marL="3443950" algn="l" defTabSz="983986" rtl="0" eaLnBrk="1" latinLnBrk="0" hangingPunct="1">
      <a:defRPr sz="1937" kern="1200">
        <a:solidFill>
          <a:schemeClr val="tx1"/>
        </a:solidFill>
        <a:latin typeface="+mn-lt"/>
        <a:ea typeface="+mn-ea"/>
        <a:cs typeface="+mn-cs"/>
      </a:defRPr>
    </a:lvl8pPr>
    <a:lvl9pPr marL="3935943" algn="l" defTabSz="983986" rtl="0" eaLnBrk="1" latinLnBrk="0" hangingPunct="1">
      <a:defRPr sz="193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7" userDrawn="1">
          <p15:clr>
            <a:srgbClr val="A4A3A4"/>
          </p15:clr>
        </p15:guide>
        <p15:guide id="2" pos="411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  <a:srgbClr val="FF9900"/>
    <a:srgbClr val="D60093"/>
    <a:srgbClr val="FF0000"/>
    <a:srgbClr val="CC00FF"/>
    <a:srgbClr val="0099CC"/>
    <a:srgbClr val="33CCCC"/>
    <a:srgbClr val="FF66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1" autoAdjust="0"/>
    <p:restoredTop sz="67333" autoAdjust="0"/>
  </p:normalViewPr>
  <p:slideViewPr>
    <p:cSldViewPr snapToGrid="0">
      <p:cViewPr varScale="1">
        <p:scale>
          <a:sx n="31" d="100"/>
          <a:sy n="31" d="100"/>
        </p:scale>
        <p:origin x="2116" y="52"/>
      </p:cViewPr>
      <p:guideLst>
        <p:guide orient="horz" pos="3067"/>
        <p:guide pos="41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image" Target="../media/image103.emf"/><Relationship Id="rId4" Type="http://schemas.openxmlformats.org/officeDocument/2006/relationships/image" Target="../media/image10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Relationship Id="rId4" Type="http://schemas.openxmlformats.org/officeDocument/2006/relationships/image" Target="../media/image4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54.emf"/><Relationship Id="rId1" Type="http://schemas.openxmlformats.org/officeDocument/2006/relationships/image" Target="../media/image53.emf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Relationship Id="rId9" Type="http://schemas.openxmlformats.org/officeDocument/2006/relationships/image" Target="../media/image61.e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image" Target="../media/image67.emf"/><Relationship Id="rId1" Type="http://schemas.openxmlformats.org/officeDocument/2006/relationships/image" Target="../media/image66.emf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image" Target="../media/image75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image" Target="../media/image80.emf"/><Relationship Id="rId4" Type="http://schemas.openxmlformats.org/officeDocument/2006/relationships/image" Target="../media/image83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image" Target="../media/image88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image" Target="../media/image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9A4FE-DC78-440F-A7B7-30BB480C5D21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E4C3C-D21D-4B70-BC33-EA709463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93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3986" rtl="0" eaLnBrk="1" latinLnBrk="0" hangingPunct="1">
      <a:defRPr sz="1291" kern="1200">
        <a:solidFill>
          <a:schemeClr val="tx1"/>
        </a:solidFill>
        <a:latin typeface="+mn-lt"/>
        <a:ea typeface="+mn-ea"/>
        <a:cs typeface="+mn-cs"/>
      </a:defRPr>
    </a:lvl1pPr>
    <a:lvl2pPr marL="491993" algn="l" defTabSz="983986" rtl="0" eaLnBrk="1" latinLnBrk="0" hangingPunct="1">
      <a:defRPr sz="1291" kern="1200">
        <a:solidFill>
          <a:schemeClr val="tx1"/>
        </a:solidFill>
        <a:latin typeface="+mn-lt"/>
        <a:ea typeface="+mn-ea"/>
        <a:cs typeface="+mn-cs"/>
      </a:defRPr>
    </a:lvl2pPr>
    <a:lvl3pPr marL="983986" algn="l" defTabSz="983986" rtl="0" eaLnBrk="1" latinLnBrk="0" hangingPunct="1">
      <a:defRPr sz="1291" kern="1200">
        <a:solidFill>
          <a:schemeClr val="tx1"/>
        </a:solidFill>
        <a:latin typeface="+mn-lt"/>
        <a:ea typeface="+mn-ea"/>
        <a:cs typeface="+mn-cs"/>
      </a:defRPr>
    </a:lvl3pPr>
    <a:lvl4pPr marL="1475979" algn="l" defTabSz="983986" rtl="0" eaLnBrk="1" latinLnBrk="0" hangingPunct="1">
      <a:defRPr sz="1291" kern="1200">
        <a:solidFill>
          <a:schemeClr val="tx1"/>
        </a:solidFill>
        <a:latin typeface="+mn-lt"/>
        <a:ea typeface="+mn-ea"/>
        <a:cs typeface="+mn-cs"/>
      </a:defRPr>
    </a:lvl4pPr>
    <a:lvl5pPr marL="1967972" algn="l" defTabSz="983986" rtl="0" eaLnBrk="1" latinLnBrk="0" hangingPunct="1">
      <a:defRPr sz="1291" kern="1200">
        <a:solidFill>
          <a:schemeClr val="tx1"/>
        </a:solidFill>
        <a:latin typeface="+mn-lt"/>
        <a:ea typeface="+mn-ea"/>
        <a:cs typeface="+mn-cs"/>
      </a:defRPr>
    </a:lvl5pPr>
    <a:lvl6pPr marL="2459965" algn="l" defTabSz="983986" rtl="0" eaLnBrk="1" latinLnBrk="0" hangingPunct="1">
      <a:defRPr sz="1291" kern="1200">
        <a:solidFill>
          <a:schemeClr val="tx1"/>
        </a:solidFill>
        <a:latin typeface="+mn-lt"/>
        <a:ea typeface="+mn-ea"/>
        <a:cs typeface="+mn-cs"/>
      </a:defRPr>
    </a:lvl6pPr>
    <a:lvl7pPr marL="2951958" algn="l" defTabSz="983986" rtl="0" eaLnBrk="1" latinLnBrk="0" hangingPunct="1">
      <a:defRPr sz="1291" kern="1200">
        <a:solidFill>
          <a:schemeClr val="tx1"/>
        </a:solidFill>
        <a:latin typeface="+mn-lt"/>
        <a:ea typeface="+mn-ea"/>
        <a:cs typeface="+mn-cs"/>
      </a:defRPr>
    </a:lvl7pPr>
    <a:lvl8pPr marL="3443950" algn="l" defTabSz="983986" rtl="0" eaLnBrk="1" latinLnBrk="0" hangingPunct="1">
      <a:defRPr sz="1291" kern="1200">
        <a:solidFill>
          <a:schemeClr val="tx1"/>
        </a:solidFill>
        <a:latin typeface="+mn-lt"/>
        <a:ea typeface="+mn-ea"/>
        <a:cs typeface="+mn-cs"/>
      </a:defRPr>
    </a:lvl8pPr>
    <a:lvl9pPr marL="3935943" algn="l" defTabSz="983986" rtl="0" eaLnBrk="1" latinLnBrk="0" hangingPunct="1">
      <a:defRPr sz="129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62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63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87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84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62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7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52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97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90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11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73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59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862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83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70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45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850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113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432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126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650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39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83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692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894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290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224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974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078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96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69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11546-FADE-4DCF-85CB-689DD8B4E0E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531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1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1291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01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91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74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E4C3C-D21D-4B70-BC33-EA709463F7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3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5720" y="3093077"/>
            <a:ext cx="11284824" cy="21342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1441" y="5642192"/>
            <a:ext cx="9293384" cy="25445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39E5-1D38-4FA7-ADE5-1AD3B12AC6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7079-5640-4D29-A8E9-D2B8370C1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31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DF5B-7074-4D9E-B236-B14E8A5A37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7079-5640-4D29-A8E9-D2B8370C1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617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5293" y="398750"/>
            <a:ext cx="2987159" cy="849554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3816" y="398750"/>
            <a:ext cx="8740206" cy="849554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029F9-A677-4994-9E62-0DF871AE32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7079-5640-4D29-A8E9-D2B8370C1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48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5720" y="1629508"/>
            <a:ext cx="11284824" cy="3466441"/>
          </a:xfrm>
        </p:spPr>
        <p:txBody>
          <a:bodyPr anchor="b"/>
          <a:lstStyle>
            <a:lvl1pPr algn="ctr">
              <a:defRPr sz="871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9533" y="5229628"/>
            <a:ext cx="9957197" cy="2403921"/>
          </a:xfrm>
        </p:spPr>
        <p:txBody>
          <a:bodyPr/>
          <a:lstStyle>
            <a:lvl1pPr marL="0" indent="0" algn="ctr">
              <a:buNone/>
              <a:defRPr sz="3486"/>
            </a:lvl1pPr>
            <a:lvl2pPr marL="663843" indent="0" algn="ctr">
              <a:buNone/>
              <a:defRPr sz="2904"/>
            </a:lvl2pPr>
            <a:lvl3pPr marL="1327684" indent="0" algn="ctr">
              <a:buNone/>
              <a:defRPr sz="2613"/>
            </a:lvl3pPr>
            <a:lvl4pPr marL="1991526" indent="0" algn="ctr">
              <a:buNone/>
              <a:defRPr sz="2323"/>
            </a:lvl4pPr>
            <a:lvl5pPr marL="2655367" indent="0" algn="ctr">
              <a:buNone/>
              <a:defRPr sz="2323"/>
            </a:lvl5pPr>
            <a:lvl6pPr marL="3319209" indent="0" algn="ctr">
              <a:buNone/>
              <a:defRPr sz="2323"/>
            </a:lvl6pPr>
            <a:lvl7pPr marL="3983051" indent="0" algn="ctr">
              <a:buNone/>
              <a:defRPr sz="2323"/>
            </a:lvl7pPr>
            <a:lvl8pPr marL="4646894" indent="0" algn="ctr">
              <a:buNone/>
              <a:defRPr sz="2323"/>
            </a:lvl8pPr>
            <a:lvl9pPr marL="5310735" indent="0" algn="ctr">
              <a:buNone/>
              <a:defRPr sz="232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34FE-571A-4EB4-85DD-AC3AA4450A83}" type="datetime1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8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682CC-8743-4539-B1D9-F308C060CDD6}" type="datetime1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29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830" y="2482292"/>
            <a:ext cx="11450777" cy="4141751"/>
          </a:xfrm>
        </p:spPr>
        <p:txBody>
          <a:bodyPr anchor="b"/>
          <a:lstStyle>
            <a:lvl1pPr>
              <a:defRPr sz="871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830" y="6663224"/>
            <a:ext cx="11450777" cy="2178049"/>
          </a:xfrm>
        </p:spPr>
        <p:txBody>
          <a:bodyPr/>
          <a:lstStyle>
            <a:lvl1pPr marL="0" indent="0">
              <a:buNone/>
              <a:defRPr sz="3486">
                <a:solidFill>
                  <a:schemeClr val="tx1"/>
                </a:solidFill>
              </a:defRPr>
            </a:lvl1pPr>
            <a:lvl2pPr marL="663843" indent="0">
              <a:buNone/>
              <a:defRPr sz="2904">
                <a:solidFill>
                  <a:schemeClr val="tx1">
                    <a:tint val="75000"/>
                  </a:schemeClr>
                </a:solidFill>
              </a:defRPr>
            </a:lvl2pPr>
            <a:lvl3pPr marL="1327684" indent="0">
              <a:buNone/>
              <a:defRPr sz="2613">
                <a:solidFill>
                  <a:schemeClr val="tx1">
                    <a:tint val="75000"/>
                  </a:schemeClr>
                </a:solidFill>
              </a:defRPr>
            </a:lvl3pPr>
            <a:lvl4pPr marL="1991526" indent="0">
              <a:buNone/>
              <a:defRPr sz="2323">
                <a:solidFill>
                  <a:schemeClr val="tx1">
                    <a:tint val="75000"/>
                  </a:schemeClr>
                </a:solidFill>
              </a:defRPr>
            </a:lvl4pPr>
            <a:lvl5pPr marL="2655367" indent="0">
              <a:buNone/>
              <a:defRPr sz="2323">
                <a:solidFill>
                  <a:schemeClr val="tx1">
                    <a:tint val="75000"/>
                  </a:schemeClr>
                </a:solidFill>
              </a:defRPr>
            </a:lvl5pPr>
            <a:lvl6pPr marL="3319209" indent="0">
              <a:buNone/>
              <a:defRPr sz="2323">
                <a:solidFill>
                  <a:schemeClr val="tx1">
                    <a:tint val="75000"/>
                  </a:schemeClr>
                </a:solidFill>
              </a:defRPr>
            </a:lvl6pPr>
            <a:lvl7pPr marL="3983051" indent="0">
              <a:buNone/>
              <a:defRPr sz="2323">
                <a:solidFill>
                  <a:schemeClr val="tx1">
                    <a:tint val="75000"/>
                  </a:schemeClr>
                </a:solidFill>
              </a:defRPr>
            </a:lvl7pPr>
            <a:lvl8pPr marL="4646894" indent="0">
              <a:buNone/>
              <a:defRPr sz="2323">
                <a:solidFill>
                  <a:schemeClr val="tx1">
                    <a:tint val="75000"/>
                  </a:schemeClr>
                </a:solidFill>
              </a:defRPr>
            </a:lvl8pPr>
            <a:lvl9pPr marL="5310735" indent="0">
              <a:buNone/>
              <a:defRPr sz="2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526A-5AB5-4D18-95DA-1A044F5A90BF}" type="datetime1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74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43" y="2650537"/>
            <a:ext cx="5642412" cy="63174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1108" y="2650537"/>
            <a:ext cx="5642412" cy="63174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1B6-0AE8-4D0A-B7F6-E51C06D4A60B}" type="datetime1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88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73" y="530112"/>
            <a:ext cx="11450777" cy="19245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76" y="2440800"/>
            <a:ext cx="5616481" cy="1196198"/>
          </a:xfrm>
        </p:spPr>
        <p:txBody>
          <a:bodyPr anchor="b"/>
          <a:lstStyle>
            <a:lvl1pPr marL="0" indent="0">
              <a:buNone/>
              <a:defRPr sz="3486" b="1"/>
            </a:lvl1pPr>
            <a:lvl2pPr marL="663843" indent="0">
              <a:buNone/>
              <a:defRPr sz="2904" b="1"/>
            </a:lvl2pPr>
            <a:lvl3pPr marL="1327684" indent="0">
              <a:buNone/>
              <a:defRPr sz="2613" b="1"/>
            </a:lvl3pPr>
            <a:lvl4pPr marL="1991526" indent="0">
              <a:buNone/>
              <a:defRPr sz="2323" b="1"/>
            </a:lvl4pPr>
            <a:lvl5pPr marL="2655367" indent="0">
              <a:buNone/>
              <a:defRPr sz="2323" b="1"/>
            </a:lvl5pPr>
            <a:lvl6pPr marL="3319209" indent="0">
              <a:buNone/>
              <a:defRPr sz="2323" b="1"/>
            </a:lvl6pPr>
            <a:lvl7pPr marL="3983051" indent="0">
              <a:buNone/>
              <a:defRPr sz="2323" b="1"/>
            </a:lvl7pPr>
            <a:lvl8pPr marL="4646894" indent="0">
              <a:buNone/>
              <a:defRPr sz="2323" b="1"/>
            </a:lvl8pPr>
            <a:lvl9pPr marL="5310735" indent="0">
              <a:buNone/>
              <a:defRPr sz="2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76" y="3636998"/>
            <a:ext cx="5616481" cy="53494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21111" y="2440800"/>
            <a:ext cx="5644141" cy="1196198"/>
          </a:xfrm>
        </p:spPr>
        <p:txBody>
          <a:bodyPr anchor="b"/>
          <a:lstStyle>
            <a:lvl1pPr marL="0" indent="0">
              <a:buNone/>
              <a:defRPr sz="3486" b="1"/>
            </a:lvl1pPr>
            <a:lvl2pPr marL="663843" indent="0">
              <a:buNone/>
              <a:defRPr sz="2904" b="1"/>
            </a:lvl2pPr>
            <a:lvl3pPr marL="1327684" indent="0">
              <a:buNone/>
              <a:defRPr sz="2613" b="1"/>
            </a:lvl3pPr>
            <a:lvl4pPr marL="1991526" indent="0">
              <a:buNone/>
              <a:defRPr sz="2323" b="1"/>
            </a:lvl4pPr>
            <a:lvl5pPr marL="2655367" indent="0">
              <a:buNone/>
              <a:defRPr sz="2323" b="1"/>
            </a:lvl5pPr>
            <a:lvl6pPr marL="3319209" indent="0">
              <a:buNone/>
              <a:defRPr sz="2323" b="1"/>
            </a:lvl6pPr>
            <a:lvl7pPr marL="3983051" indent="0">
              <a:buNone/>
              <a:defRPr sz="2323" b="1"/>
            </a:lvl7pPr>
            <a:lvl8pPr marL="4646894" indent="0">
              <a:buNone/>
              <a:defRPr sz="2323" b="1"/>
            </a:lvl8pPr>
            <a:lvl9pPr marL="5310735" indent="0">
              <a:buNone/>
              <a:defRPr sz="2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21111" y="3636998"/>
            <a:ext cx="5644141" cy="53494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F8A2-5333-490D-A17F-4730790C7B89}" type="datetime1">
              <a:rPr lang="en-US" smtClean="0"/>
              <a:t>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43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EB43-AACF-45EC-A7D0-5AE3772464AB}" type="datetime1">
              <a:rPr lang="en-US" smtClean="0"/>
              <a:t>2/10/2019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72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1CBB-FB7B-491A-878C-8105C96A439E}" type="datetime1">
              <a:rPr lang="en-US" smtClean="0"/>
              <a:t>2/10/2019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74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73" y="663789"/>
            <a:ext cx="4281940" cy="2323253"/>
          </a:xfrm>
        </p:spPr>
        <p:txBody>
          <a:bodyPr anchor="b"/>
          <a:lstStyle>
            <a:lvl1pPr>
              <a:defRPr sz="464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4141" y="1433600"/>
            <a:ext cx="6721108" cy="7075781"/>
          </a:xfrm>
        </p:spPr>
        <p:txBody>
          <a:bodyPr/>
          <a:lstStyle>
            <a:lvl1pPr>
              <a:defRPr sz="4647"/>
            </a:lvl1pPr>
            <a:lvl2pPr>
              <a:defRPr sz="4066"/>
            </a:lvl2pPr>
            <a:lvl3pPr>
              <a:defRPr sz="3486"/>
            </a:lvl3pPr>
            <a:lvl4pPr>
              <a:defRPr sz="2904"/>
            </a:lvl4pPr>
            <a:lvl5pPr>
              <a:defRPr sz="2904"/>
            </a:lvl5pPr>
            <a:lvl6pPr>
              <a:defRPr sz="2904"/>
            </a:lvl6pPr>
            <a:lvl7pPr>
              <a:defRPr sz="2904"/>
            </a:lvl7pPr>
            <a:lvl8pPr>
              <a:defRPr sz="2904"/>
            </a:lvl8pPr>
            <a:lvl9pPr>
              <a:defRPr sz="290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73" y="2987042"/>
            <a:ext cx="4281940" cy="5533861"/>
          </a:xfrm>
        </p:spPr>
        <p:txBody>
          <a:bodyPr/>
          <a:lstStyle>
            <a:lvl1pPr marL="0" indent="0">
              <a:buNone/>
              <a:defRPr sz="2323"/>
            </a:lvl1pPr>
            <a:lvl2pPr marL="663843" indent="0">
              <a:buNone/>
              <a:defRPr sz="2033"/>
            </a:lvl2pPr>
            <a:lvl3pPr marL="1327684" indent="0">
              <a:buNone/>
              <a:defRPr sz="1743"/>
            </a:lvl3pPr>
            <a:lvl4pPr marL="1991526" indent="0">
              <a:buNone/>
              <a:defRPr sz="1452"/>
            </a:lvl4pPr>
            <a:lvl5pPr marL="2655367" indent="0">
              <a:buNone/>
              <a:defRPr sz="1452"/>
            </a:lvl5pPr>
            <a:lvl6pPr marL="3319209" indent="0">
              <a:buNone/>
              <a:defRPr sz="1452"/>
            </a:lvl6pPr>
            <a:lvl7pPr marL="3983051" indent="0">
              <a:buNone/>
              <a:defRPr sz="1452"/>
            </a:lvl7pPr>
            <a:lvl8pPr marL="4646894" indent="0">
              <a:buNone/>
              <a:defRPr sz="1452"/>
            </a:lvl8pPr>
            <a:lvl9pPr marL="5310735" indent="0">
              <a:buNone/>
              <a:defRPr sz="145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0A0E-4526-4412-93AC-37D2100660C8}" type="datetime1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42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631B-667D-4DF5-B9A5-9AB21B1C39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7079-5640-4D29-A8E9-D2B8370C1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8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73" y="663789"/>
            <a:ext cx="4281940" cy="2323253"/>
          </a:xfrm>
        </p:spPr>
        <p:txBody>
          <a:bodyPr anchor="b"/>
          <a:lstStyle>
            <a:lvl1pPr>
              <a:defRPr sz="464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4141" y="1433600"/>
            <a:ext cx="6721108" cy="7075781"/>
          </a:xfrm>
        </p:spPr>
        <p:txBody>
          <a:bodyPr anchor="t"/>
          <a:lstStyle>
            <a:lvl1pPr marL="0" indent="0">
              <a:buNone/>
              <a:defRPr sz="4647"/>
            </a:lvl1pPr>
            <a:lvl2pPr marL="663843" indent="0">
              <a:buNone/>
              <a:defRPr sz="4066"/>
            </a:lvl2pPr>
            <a:lvl3pPr marL="1327684" indent="0">
              <a:buNone/>
              <a:defRPr sz="3486"/>
            </a:lvl3pPr>
            <a:lvl4pPr marL="1991526" indent="0">
              <a:buNone/>
              <a:defRPr sz="2904"/>
            </a:lvl4pPr>
            <a:lvl5pPr marL="2655367" indent="0">
              <a:buNone/>
              <a:defRPr sz="2904"/>
            </a:lvl5pPr>
            <a:lvl6pPr marL="3319209" indent="0">
              <a:buNone/>
              <a:defRPr sz="2904"/>
            </a:lvl6pPr>
            <a:lvl7pPr marL="3983051" indent="0">
              <a:buNone/>
              <a:defRPr sz="2904"/>
            </a:lvl7pPr>
            <a:lvl8pPr marL="4646894" indent="0">
              <a:buNone/>
              <a:defRPr sz="2904"/>
            </a:lvl8pPr>
            <a:lvl9pPr marL="5310735" indent="0">
              <a:buNone/>
              <a:defRPr sz="290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73" y="2987042"/>
            <a:ext cx="4281940" cy="5533861"/>
          </a:xfrm>
        </p:spPr>
        <p:txBody>
          <a:bodyPr/>
          <a:lstStyle>
            <a:lvl1pPr marL="0" indent="0">
              <a:buNone/>
              <a:defRPr sz="2323"/>
            </a:lvl1pPr>
            <a:lvl2pPr marL="663843" indent="0">
              <a:buNone/>
              <a:defRPr sz="2033"/>
            </a:lvl2pPr>
            <a:lvl3pPr marL="1327684" indent="0">
              <a:buNone/>
              <a:defRPr sz="1743"/>
            </a:lvl3pPr>
            <a:lvl4pPr marL="1991526" indent="0">
              <a:buNone/>
              <a:defRPr sz="1452"/>
            </a:lvl4pPr>
            <a:lvl5pPr marL="2655367" indent="0">
              <a:buNone/>
              <a:defRPr sz="1452"/>
            </a:lvl5pPr>
            <a:lvl6pPr marL="3319209" indent="0">
              <a:buNone/>
              <a:defRPr sz="1452"/>
            </a:lvl6pPr>
            <a:lvl7pPr marL="3983051" indent="0">
              <a:buNone/>
              <a:defRPr sz="1452"/>
            </a:lvl7pPr>
            <a:lvl8pPr marL="4646894" indent="0">
              <a:buNone/>
              <a:defRPr sz="1452"/>
            </a:lvl8pPr>
            <a:lvl9pPr marL="5310735" indent="0">
              <a:buNone/>
              <a:defRPr sz="145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90C7F-7785-4673-BFC6-E785F585FA57}" type="datetime1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8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15E1-A40E-4939-83D3-4F02317C5F55}" type="datetime1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88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00829" y="530107"/>
            <a:ext cx="2862694" cy="8437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2746" y="530107"/>
            <a:ext cx="8422129" cy="843792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49F4F-9B3A-4991-97DB-B429147CD9E1}" type="datetime1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47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734" y="6398183"/>
            <a:ext cx="11284824" cy="1977531"/>
          </a:xfrm>
        </p:spPr>
        <p:txBody>
          <a:bodyPr anchor="t"/>
          <a:lstStyle>
            <a:lvl1pPr algn="l">
              <a:defRPr sz="400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8734" y="4220126"/>
            <a:ext cx="11284824" cy="21780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42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722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961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201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441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68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92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5B68-7088-47D4-A7CB-42B6D5CEE4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7079-5640-4D29-A8E9-D2B8370C1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77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3817" y="2323267"/>
            <a:ext cx="5863683" cy="6571028"/>
          </a:xfrm>
        </p:spPr>
        <p:txBody>
          <a:bodyPr/>
          <a:lstStyle>
            <a:lvl1pPr>
              <a:defRPr sz="2800"/>
            </a:lvl1pPr>
            <a:lvl2pPr>
              <a:defRPr sz="2403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48770" y="2323267"/>
            <a:ext cx="5863683" cy="6571028"/>
          </a:xfrm>
        </p:spPr>
        <p:txBody>
          <a:bodyPr/>
          <a:lstStyle>
            <a:lvl1pPr>
              <a:defRPr sz="2800"/>
            </a:lvl1pPr>
            <a:lvl2pPr>
              <a:defRPr sz="2403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ECF1-4946-485D-AC06-09D40F8CF9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7079-5640-4D29-A8E9-D2B8370C1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718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815" y="2228756"/>
            <a:ext cx="5865989" cy="928840"/>
          </a:xfrm>
        </p:spPr>
        <p:txBody>
          <a:bodyPr anchor="b"/>
          <a:lstStyle>
            <a:lvl1pPr marL="0" indent="0">
              <a:buNone/>
              <a:defRPr sz="2403" b="1"/>
            </a:lvl1pPr>
            <a:lvl2pPr marL="457242" indent="0">
              <a:buNone/>
              <a:defRPr sz="2000" b="1"/>
            </a:lvl2pPr>
            <a:lvl3pPr marL="914480" indent="0">
              <a:buNone/>
              <a:defRPr sz="1801" b="1"/>
            </a:lvl3pPr>
            <a:lvl4pPr marL="1371722" indent="0">
              <a:buNone/>
              <a:defRPr sz="1600" b="1"/>
            </a:lvl4pPr>
            <a:lvl5pPr marL="1828961" indent="0">
              <a:buNone/>
              <a:defRPr sz="1600" b="1"/>
            </a:lvl5pPr>
            <a:lvl6pPr marL="2286201" indent="0">
              <a:buNone/>
              <a:defRPr sz="1600" b="1"/>
            </a:lvl6pPr>
            <a:lvl7pPr marL="2743441" indent="0">
              <a:buNone/>
              <a:defRPr sz="1600" b="1"/>
            </a:lvl7pPr>
            <a:lvl8pPr marL="3200683" indent="0">
              <a:buNone/>
              <a:defRPr sz="1600" b="1"/>
            </a:lvl8pPr>
            <a:lvl9pPr marL="365792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815" y="3157600"/>
            <a:ext cx="5865989" cy="5736685"/>
          </a:xfrm>
        </p:spPr>
        <p:txBody>
          <a:bodyPr/>
          <a:lstStyle>
            <a:lvl1pPr>
              <a:defRPr sz="2403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44169" y="2228756"/>
            <a:ext cx="5868293" cy="928840"/>
          </a:xfrm>
        </p:spPr>
        <p:txBody>
          <a:bodyPr anchor="b"/>
          <a:lstStyle>
            <a:lvl1pPr marL="0" indent="0">
              <a:buNone/>
              <a:defRPr sz="2403" b="1"/>
            </a:lvl1pPr>
            <a:lvl2pPr marL="457242" indent="0">
              <a:buNone/>
              <a:defRPr sz="2000" b="1"/>
            </a:lvl2pPr>
            <a:lvl3pPr marL="914480" indent="0">
              <a:buNone/>
              <a:defRPr sz="1801" b="1"/>
            </a:lvl3pPr>
            <a:lvl4pPr marL="1371722" indent="0">
              <a:buNone/>
              <a:defRPr sz="1600" b="1"/>
            </a:lvl4pPr>
            <a:lvl5pPr marL="1828961" indent="0">
              <a:buNone/>
              <a:defRPr sz="1600" b="1"/>
            </a:lvl5pPr>
            <a:lvl6pPr marL="2286201" indent="0">
              <a:buNone/>
              <a:defRPr sz="1600" b="1"/>
            </a:lvl6pPr>
            <a:lvl7pPr marL="2743441" indent="0">
              <a:buNone/>
              <a:defRPr sz="1600" b="1"/>
            </a:lvl7pPr>
            <a:lvl8pPr marL="3200683" indent="0">
              <a:buNone/>
              <a:defRPr sz="1600" b="1"/>
            </a:lvl8pPr>
            <a:lvl9pPr marL="365792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44169" y="3157600"/>
            <a:ext cx="5868293" cy="5736685"/>
          </a:xfrm>
        </p:spPr>
        <p:txBody>
          <a:bodyPr/>
          <a:lstStyle>
            <a:lvl1pPr>
              <a:defRPr sz="2403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BFB3-0DD8-4763-88C2-7F9A22487A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7079-5640-4D29-A8E9-D2B8370C1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49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F7E0-581B-43FE-A3E0-86D4A05DB6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7079-5640-4D29-A8E9-D2B8370C1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99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0CC2E-24E1-46B1-84C2-FBD480DF53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7079-5640-4D29-A8E9-D2B8370C1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542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20" y="396433"/>
            <a:ext cx="4367800" cy="168712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655" y="396444"/>
            <a:ext cx="7421797" cy="8497853"/>
          </a:xfrm>
        </p:spPr>
        <p:txBody>
          <a:bodyPr/>
          <a:lstStyle>
            <a:lvl1pPr>
              <a:defRPr sz="3203"/>
            </a:lvl1pPr>
            <a:lvl2pPr>
              <a:defRPr sz="2800"/>
            </a:lvl2pPr>
            <a:lvl3pPr>
              <a:defRPr sz="2403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3820" y="2083558"/>
            <a:ext cx="4367800" cy="6810728"/>
          </a:xfrm>
        </p:spPr>
        <p:txBody>
          <a:bodyPr/>
          <a:lstStyle>
            <a:lvl1pPr marL="0" indent="0">
              <a:buNone/>
              <a:defRPr sz="1401"/>
            </a:lvl1pPr>
            <a:lvl2pPr marL="457242" indent="0">
              <a:buNone/>
              <a:defRPr sz="1203"/>
            </a:lvl2pPr>
            <a:lvl3pPr marL="914480" indent="0">
              <a:buNone/>
              <a:defRPr sz="997"/>
            </a:lvl3pPr>
            <a:lvl4pPr marL="1371722" indent="0">
              <a:buNone/>
              <a:defRPr sz="901"/>
            </a:lvl4pPr>
            <a:lvl5pPr marL="1828961" indent="0">
              <a:buNone/>
              <a:defRPr sz="901"/>
            </a:lvl5pPr>
            <a:lvl6pPr marL="2286201" indent="0">
              <a:buNone/>
              <a:defRPr sz="901"/>
            </a:lvl6pPr>
            <a:lvl7pPr marL="2743441" indent="0">
              <a:buNone/>
              <a:defRPr sz="901"/>
            </a:lvl7pPr>
            <a:lvl8pPr marL="3200683" indent="0">
              <a:buNone/>
              <a:defRPr sz="901"/>
            </a:lvl8pPr>
            <a:lvl9pPr marL="3657923" indent="0">
              <a:buNone/>
              <a:defRPr sz="9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D30C-401D-4867-A52B-62D6606489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7079-5640-4D29-A8E9-D2B8370C1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4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2241" y="6969766"/>
            <a:ext cx="7965758" cy="8228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02241" y="889659"/>
            <a:ext cx="7965758" cy="5974080"/>
          </a:xfrm>
        </p:spPr>
        <p:txBody>
          <a:bodyPr/>
          <a:lstStyle>
            <a:lvl1pPr marL="0" indent="0">
              <a:buNone/>
              <a:defRPr sz="3203"/>
            </a:lvl1pPr>
            <a:lvl2pPr marL="457242" indent="0">
              <a:buNone/>
              <a:defRPr sz="2800"/>
            </a:lvl2pPr>
            <a:lvl3pPr marL="914480" indent="0">
              <a:buNone/>
              <a:defRPr sz="2403"/>
            </a:lvl3pPr>
            <a:lvl4pPr marL="1371722" indent="0">
              <a:buNone/>
              <a:defRPr sz="2000"/>
            </a:lvl4pPr>
            <a:lvl5pPr marL="1828961" indent="0">
              <a:buNone/>
              <a:defRPr sz="2000"/>
            </a:lvl5pPr>
            <a:lvl6pPr marL="2286201" indent="0">
              <a:buNone/>
              <a:defRPr sz="2000"/>
            </a:lvl6pPr>
            <a:lvl7pPr marL="2743441" indent="0">
              <a:buNone/>
              <a:defRPr sz="2000"/>
            </a:lvl7pPr>
            <a:lvl8pPr marL="3200683" indent="0">
              <a:buNone/>
              <a:defRPr sz="2000"/>
            </a:lvl8pPr>
            <a:lvl9pPr marL="365792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02241" y="7792585"/>
            <a:ext cx="7965758" cy="1168540"/>
          </a:xfrm>
        </p:spPr>
        <p:txBody>
          <a:bodyPr/>
          <a:lstStyle>
            <a:lvl1pPr marL="0" indent="0">
              <a:buNone/>
              <a:defRPr sz="1401"/>
            </a:lvl1pPr>
            <a:lvl2pPr marL="457242" indent="0">
              <a:buNone/>
              <a:defRPr sz="1203"/>
            </a:lvl2pPr>
            <a:lvl3pPr marL="914480" indent="0">
              <a:buNone/>
              <a:defRPr sz="997"/>
            </a:lvl3pPr>
            <a:lvl4pPr marL="1371722" indent="0">
              <a:buNone/>
              <a:defRPr sz="901"/>
            </a:lvl4pPr>
            <a:lvl5pPr marL="1828961" indent="0">
              <a:buNone/>
              <a:defRPr sz="901"/>
            </a:lvl5pPr>
            <a:lvl6pPr marL="2286201" indent="0">
              <a:buNone/>
              <a:defRPr sz="901"/>
            </a:lvl6pPr>
            <a:lvl7pPr marL="2743441" indent="0">
              <a:buNone/>
              <a:defRPr sz="901"/>
            </a:lvl7pPr>
            <a:lvl8pPr marL="3200683" indent="0">
              <a:buNone/>
              <a:defRPr sz="901"/>
            </a:lvl8pPr>
            <a:lvl9pPr marL="3657923" indent="0">
              <a:buNone/>
              <a:defRPr sz="9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9D07-2EA9-4814-B486-9B483EC502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7079-5640-4D29-A8E9-D2B8370C1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5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3814" y="398737"/>
            <a:ext cx="11948637" cy="1659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814" y="2323267"/>
            <a:ext cx="11948637" cy="6571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3816" y="9228495"/>
            <a:ext cx="3097796" cy="5301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FEB5C-ED64-41FD-9719-92E94104F2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36061" y="9228495"/>
            <a:ext cx="4204150" cy="5301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14657" y="9228495"/>
            <a:ext cx="3097796" cy="5301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17079-5640-4D29-A8E9-D2B8370C1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2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8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2" indent="-342932" algn="l" defTabSz="914480" rtl="0" eaLnBrk="1" latinLnBrk="0" hangingPunct="1">
        <a:spcBef>
          <a:spcPct val="20000"/>
        </a:spcBef>
        <a:buFont typeface="Arial" pitchFamily="34" charset="0"/>
        <a:buChar char="•"/>
        <a:defRPr sz="3203" kern="1200">
          <a:solidFill>
            <a:schemeClr val="tx1"/>
          </a:solidFill>
          <a:latin typeface="+mn-lt"/>
          <a:ea typeface="+mn-ea"/>
          <a:cs typeface="+mn-cs"/>
        </a:defRPr>
      </a:lvl1pPr>
      <a:lvl2pPr marL="743020" indent="-285777" algn="l" defTabSz="91448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02" indent="-228621" algn="l" defTabSz="914480" rtl="0" eaLnBrk="1" latinLnBrk="0" hangingPunct="1">
        <a:spcBef>
          <a:spcPct val="20000"/>
        </a:spcBef>
        <a:buFont typeface="Arial" pitchFamily="34" charset="0"/>
        <a:buChar char="•"/>
        <a:defRPr sz="2403" kern="1200">
          <a:solidFill>
            <a:schemeClr val="tx1"/>
          </a:solidFill>
          <a:latin typeface="+mn-lt"/>
          <a:ea typeface="+mn-ea"/>
          <a:cs typeface="+mn-cs"/>
        </a:defRPr>
      </a:lvl3pPr>
      <a:lvl4pPr marL="1600343" indent="-228621" algn="l" defTabSz="91448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83" indent="-228621" algn="l" defTabSz="91448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20" indent="-228621" algn="l" defTabSz="9144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63" indent="-228621" algn="l" defTabSz="9144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02" indent="-228621" algn="l" defTabSz="9144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41" indent="-228621" algn="l" defTabSz="9144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42" algn="l" defTabSz="9144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80" algn="l" defTabSz="9144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2" algn="l" defTabSz="9144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61" algn="l" defTabSz="9144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201" algn="l" defTabSz="9144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441" algn="l" defTabSz="9144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83" algn="l" defTabSz="9144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923" algn="l" defTabSz="9144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44" y="530112"/>
            <a:ext cx="11450777" cy="1924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44" y="2650537"/>
            <a:ext cx="11450777" cy="6317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2744" y="9228484"/>
            <a:ext cx="2987159" cy="530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FEB5C-ED64-41FD-9719-92E94104F2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97763" y="9228484"/>
            <a:ext cx="4480739" cy="530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6363" y="9228484"/>
            <a:ext cx="2987159" cy="530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17079-5640-4D29-A8E9-D2B8370C1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l" defTabSz="1327684" rtl="0" eaLnBrk="1" latinLnBrk="0" hangingPunct="1">
        <a:lnSpc>
          <a:spcPct val="90000"/>
        </a:lnSpc>
        <a:spcBef>
          <a:spcPct val="0"/>
        </a:spcBef>
        <a:buNone/>
        <a:defRPr sz="63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1921" indent="-331921" algn="l" defTabSz="1327684" rtl="0" eaLnBrk="1" latinLnBrk="0" hangingPunct="1">
        <a:lnSpc>
          <a:spcPct val="90000"/>
        </a:lnSpc>
        <a:spcBef>
          <a:spcPts val="1452"/>
        </a:spcBef>
        <a:buFont typeface="Arial" panose="020B0604020202020204" pitchFamily="34" charset="0"/>
        <a:buChar char="•"/>
        <a:defRPr sz="4066" kern="1200">
          <a:solidFill>
            <a:schemeClr val="tx1"/>
          </a:solidFill>
          <a:latin typeface="+mn-lt"/>
          <a:ea typeface="+mn-ea"/>
          <a:cs typeface="+mn-cs"/>
        </a:defRPr>
      </a:lvl1pPr>
      <a:lvl2pPr marL="995763" indent="-331921" algn="l" defTabSz="1327684" rtl="0" eaLnBrk="1" latinLnBrk="0" hangingPunct="1">
        <a:lnSpc>
          <a:spcPct val="90000"/>
        </a:lnSpc>
        <a:spcBef>
          <a:spcPts val="727"/>
        </a:spcBef>
        <a:buFont typeface="Arial" panose="020B0604020202020204" pitchFamily="34" charset="0"/>
        <a:buChar char="•"/>
        <a:defRPr sz="3486" kern="1200">
          <a:solidFill>
            <a:schemeClr val="tx1"/>
          </a:solidFill>
          <a:latin typeface="+mn-lt"/>
          <a:ea typeface="+mn-ea"/>
          <a:cs typeface="+mn-cs"/>
        </a:defRPr>
      </a:lvl2pPr>
      <a:lvl3pPr marL="1659606" indent="-331921" algn="l" defTabSz="1327684" rtl="0" eaLnBrk="1" latinLnBrk="0" hangingPunct="1">
        <a:lnSpc>
          <a:spcPct val="90000"/>
        </a:lnSpc>
        <a:spcBef>
          <a:spcPts val="727"/>
        </a:spcBef>
        <a:buFont typeface="Arial" panose="020B0604020202020204" pitchFamily="34" charset="0"/>
        <a:buChar char="•"/>
        <a:defRPr sz="2904" kern="1200">
          <a:solidFill>
            <a:schemeClr val="tx1"/>
          </a:solidFill>
          <a:latin typeface="+mn-lt"/>
          <a:ea typeface="+mn-ea"/>
          <a:cs typeface="+mn-cs"/>
        </a:defRPr>
      </a:lvl3pPr>
      <a:lvl4pPr marL="2323447" indent="-331921" algn="l" defTabSz="1327684" rtl="0" eaLnBrk="1" latinLnBrk="0" hangingPunct="1">
        <a:lnSpc>
          <a:spcPct val="90000"/>
        </a:lnSpc>
        <a:spcBef>
          <a:spcPts val="727"/>
        </a:spcBef>
        <a:buFont typeface="Arial" panose="020B0604020202020204" pitchFamily="34" charset="0"/>
        <a:buChar char="•"/>
        <a:defRPr sz="2613" kern="1200">
          <a:solidFill>
            <a:schemeClr val="tx1"/>
          </a:solidFill>
          <a:latin typeface="+mn-lt"/>
          <a:ea typeface="+mn-ea"/>
          <a:cs typeface="+mn-cs"/>
        </a:defRPr>
      </a:lvl4pPr>
      <a:lvl5pPr marL="2987288" indent="-331921" algn="l" defTabSz="1327684" rtl="0" eaLnBrk="1" latinLnBrk="0" hangingPunct="1">
        <a:lnSpc>
          <a:spcPct val="90000"/>
        </a:lnSpc>
        <a:spcBef>
          <a:spcPts val="727"/>
        </a:spcBef>
        <a:buFont typeface="Arial" panose="020B0604020202020204" pitchFamily="34" charset="0"/>
        <a:buChar char="•"/>
        <a:defRPr sz="2613" kern="1200">
          <a:solidFill>
            <a:schemeClr val="tx1"/>
          </a:solidFill>
          <a:latin typeface="+mn-lt"/>
          <a:ea typeface="+mn-ea"/>
          <a:cs typeface="+mn-cs"/>
        </a:defRPr>
      </a:lvl5pPr>
      <a:lvl6pPr marL="3651131" indent="-331921" algn="l" defTabSz="1327684" rtl="0" eaLnBrk="1" latinLnBrk="0" hangingPunct="1">
        <a:lnSpc>
          <a:spcPct val="90000"/>
        </a:lnSpc>
        <a:spcBef>
          <a:spcPts val="727"/>
        </a:spcBef>
        <a:buFont typeface="Arial" panose="020B0604020202020204" pitchFamily="34" charset="0"/>
        <a:buChar char="•"/>
        <a:defRPr sz="2613" kern="1200">
          <a:solidFill>
            <a:schemeClr val="tx1"/>
          </a:solidFill>
          <a:latin typeface="+mn-lt"/>
          <a:ea typeface="+mn-ea"/>
          <a:cs typeface="+mn-cs"/>
        </a:defRPr>
      </a:lvl6pPr>
      <a:lvl7pPr marL="4314972" indent="-331921" algn="l" defTabSz="1327684" rtl="0" eaLnBrk="1" latinLnBrk="0" hangingPunct="1">
        <a:lnSpc>
          <a:spcPct val="90000"/>
        </a:lnSpc>
        <a:spcBef>
          <a:spcPts val="727"/>
        </a:spcBef>
        <a:buFont typeface="Arial" panose="020B0604020202020204" pitchFamily="34" charset="0"/>
        <a:buChar char="•"/>
        <a:defRPr sz="2613" kern="1200">
          <a:solidFill>
            <a:schemeClr val="tx1"/>
          </a:solidFill>
          <a:latin typeface="+mn-lt"/>
          <a:ea typeface="+mn-ea"/>
          <a:cs typeface="+mn-cs"/>
        </a:defRPr>
      </a:lvl7pPr>
      <a:lvl8pPr marL="4978814" indent="-331921" algn="l" defTabSz="1327684" rtl="0" eaLnBrk="1" latinLnBrk="0" hangingPunct="1">
        <a:lnSpc>
          <a:spcPct val="90000"/>
        </a:lnSpc>
        <a:spcBef>
          <a:spcPts val="727"/>
        </a:spcBef>
        <a:buFont typeface="Arial" panose="020B0604020202020204" pitchFamily="34" charset="0"/>
        <a:buChar char="•"/>
        <a:defRPr sz="2613" kern="1200">
          <a:solidFill>
            <a:schemeClr val="tx1"/>
          </a:solidFill>
          <a:latin typeface="+mn-lt"/>
          <a:ea typeface="+mn-ea"/>
          <a:cs typeface="+mn-cs"/>
        </a:defRPr>
      </a:lvl8pPr>
      <a:lvl9pPr marL="5642657" indent="-331921" algn="l" defTabSz="1327684" rtl="0" eaLnBrk="1" latinLnBrk="0" hangingPunct="1">
        <a:lnSpc>
          <a:spcPct val="90000"/>
        </a:lnSpc>
        <a:spcBef>
          <a:spcPts val="727"/>
        </a:spcBef>
        <a:buFont typeface="Arial" panose="020B0604020202020204" pitchFamily="34" charset="0"/>
        <a:buChar char="•"/>
        <a:defRPr sz="26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7684" rtl="0" eaLnBrk="1" latinLnBrk="0" hangingPunct="1">
        <a:defRPr sz="2613" kern="1200">
          <a:solidFill>
            <a:schemeClr val="tx1"/>
          </a:solidFill>
          <a:latin typeface="+mn-lt"/>
          <a:ea typeface="+mn-ea"/>
          <a:cs typeface="+mn-cs"/>
        </a:defRPr>
      </a:lvl1pPr>
      <a:lvl2pPr marL="663843" algn="l" defTabSz="1327684" rtl="0" eaLnBrk="1" latinLnBrk="0" hangingPunct="1">
        <a:defRPr sz="2613" kern="1200">
          <a:solidFill>
            <a:schemeClr val="tx1"/>
          </a:solidFill>
          <a:latin typeface="+mn-lt"/>
          <a:ea typeface="+mn-ea"/>
          <a:cs typeface="+mn-cs"/>
        </a:defRPr>
      </a:lvl2pPr>
      <a:lvl3pPr marL="1327684" algn="l" defTabSz="1327684" rtl="0" eaLnBrk="1" latinLnBrk="0" hangingPunct="1">
        <a:defRPr sz="2613" kern="1200">
          <a:solidFill>
            <a:schemeClr val="tx1"/>
          </a:solidFill>
          <a:latin typeface="+mn-lt"/>
          <a:ea typeface="+mn-ea"/>
          <a:cs typeface="+mn-cs"/>
        </a:defRPr>
      </a:lvl3pPr>
      <a:lvl4pPr marL="1991526" algn="l" defTabSz="1327684" rtl="0" eaLnBrk="1" latinLnBrk="0" hangingPunct="1">
        <a:defRPr sz="2613" kern="1200">
          <a:solidFill>
            <a:schemeClr val="tx1"/>
          </a:solidFill>
          <a:latin typeface="+mn-lt"/>
          <a:ea typeface="+mn-ea"/>
          <a:cs typeface="+mn-cs"/>
        </a:defRPr>
      </a:lvl4pPr>
      <a:lvl5pPr marL="2655367" algn="l" defTabSz="1327684" rtl="0" eaLnBrk="1" latinLnBrk="0" hangingPunct="1">
        <a:defRPr sz="2613" kern="1200">
          <a:solidFill>
            <a:schemeClr val="tx1"/>
          </a:solidFill>
          <a:latin typeface="+mn-lt"/>
          <a:ea typeface="+mn-ea"/>
          <a:cs typeface="+mn-cs"/>
        </a:defRPr>
      </a:lvl5pPr>
      <a:lvl6pPr marL="3319209" algn="l" defTabSz="1327684" rtl="0" eaLnBrk="1" latinLnBrk="0" hangingPunct="1">
        <a:defRPr sz="2613" kern="1200">
          <a:solidFill>
            <a:schemeClr val="tx1"/>
          </a:solidFill>
          <a:latin typeface="+mn-lt"/>
          <a:ea typeface="+mn-ea"/>
          <a:cs typeface="+mn-cs"/>
        </a:defRPr>
      </a:lvl6pPr>
      <a:lvl7pPr marL="3983051" algn="l" defTabSz="1327684" rtl="0" eaLnBrk="1" latinLnBrk="0" hangingPunct="1">
        <a:defRPr sz="2613" kern="1200">
          <a:solidFill>
            <a:schemeClr val="tx1"/>
          </a:solidFill>
          <a:latin typeface="+mn-lt"/>
          <a:ea typeface="+mn-ea"/>
          <a:cs typeface="+mn-cs"/>
        </a:defRPr>
      </a:lvl7pPr>
      <a:lvl8pPr marL="4646894" algn="l" defTabSz="1327684" rtl="0" eaLnBrk="1" latinLnBrk="0" hangingPunct="1">
        <a:defRPr sz="2613" kern="1200">
          <a:solidFill>
            <a:schemeClr val="tx1"/>
          </a:solidFill>
          <a:latin typeface="+mn-lt"/>
          <a:ea typeface="+mn-ea"/>
          <a:cs typeface="+mn-cs"/>
        </a:defRPr>
      </a:lvl8pPr>
      <a:lvl9pPr marL="5310735" algn="l" defTabSz="1327684" rtl="0" eaLnBrk="1" latinLnBrk="0" hangingPunct="1">
        <a:defRPr sz="26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eg"/><Relationship Id="rId5" Type="http://schemas.openxmlformats.org/officeDocument/2006/relationships/image" Target="../media/image40.png"/><Relationship Id="rId4" Type="http://schemas.openxmlformats.org/officeDocument/2006/relationships/image" Target="../media/image3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4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6.emf"/><Relationship Id="rId5" Type="http://schemas.openxmlformats.org/officeDocument/2006/relationships/image" Target="../media/image43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png"/><Relationship Id="rId9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7.emf"/><Relationship Id="rId18" Type="http://schemas.openxmlformats.org/officeDocument/2006/relationships/oleObject" Target="../embeddings/oleObject14.bin"/><Relationship Id="rId3" Type="http://schemas.openxmlformats.org/officeDocument/2006/relationships/notesSlide" Target="../notesSlides/notesSlide18.xml"/><Relationship Id="rId21" Type="http://schemas.openxmlformats.org/officeDocument/2006/relationships/image" Target="../media/image61.emf"/><Relationship Id="rId7" Type="http://schemas.openxmlformats.org/officeDocument/2006/relationships/image" Target="../media/image54.e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59.emf"/><Relationship Id="rId2" Type="http://schemas.openxmlformats.org/officeDocument/2006/relationships/slideLayout" Target="../slideLayouts/slideLayout18.xml"/><Relationship Id="rId16" Type="http://schemas.openxmlformats.org/officeDocument/2006/relationships/oleObject" Target="../embeddings/oleObject13.bin"/><Relationship Id="rId20" Type="http://schemas.openxmlformats.org/officeDocument/2006/relationships/oleObject" Target="../embeddings/oleObject15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56.emf"/><Relationship Id="rId5" Type="http://schemas.openxmlformats.org/officeDocument/2006/relationships/image" Target="../media/image53.emf"/><Relationship Id="rId15" Type="http://schemas.openxmlformats.org/officeDocument/2006/relationships/image" Target="../media/image58.emf"/><Relationship Id="rId10" Type="http://schemas.openxmlformats.org/officeDocument/2006/relationships/oleObject" Target="../embeddings/oleObject10.bin"/><Relationship Id="rId19" Type="http://schemas.openxmlformats.org/officeDocument/2006/relationships/image" Target="../media/image60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55.emf"/><Relationship Id="rId14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72.e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69.emf"/><Relationship Id="rId17" Type="http://schemas.openxmlformats.org/officeDocument/2006/relationships/oleObject" Target="../embeddings/oleObject22.bin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71.emf"/><Relationship Id="rId20" Type="http://schemas.openxmlformats.org/officeDocument/2006/relationships/image" Target="../media/image73.e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66.e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68.emf"/><Relationship Id="rId19" Type="http://schemas.openxmlformats.org/officeDocument/2006/relationships/oleObject" Target="../embeddings/oleObject23.bin"/><Relationship Id="rId4" Type="http://schemas.openxmlformats.org/officeDocument/2006/relationships/image" Target="../media/image74.png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70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79.em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6.emf"/><Relationship Id="rId12" Type="http://schemas.openxmlformats.org/officeDocument/2006/relationships/oleObject" Target="../embeddings/oleObject28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78.emf"/><Relationship Id="rId5" Type="http://schemas.openxmlformats.org/officeDocument/2006/relationships/image" Target="../media/image75.emf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7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81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83.emf"/><Relationship Id="rId5" Type="http://schemas.openxmlformats.org/officeDocument/2006/relationships/image" Target="../media/image80.emf"/><Relationship Id="rId10" Type="http://schemas.openxmlformats.org/officeDocument/2006/relationships/oleObject" Target="../embeddings/oleObject32.bin"/><Relationship Id="rId4" Type="http://schemas.openxmlformats.org/officeDocument/2006/relationships/oleObject" Target="../embeddings/oleObject29.bin"/><Relationship Id="rId9" Type="http://schemas.openxmlformats.org/officeDocument/2006/relationships/image" Target="../media/image8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89.emf"/><Relationship Id="rId4" Type="http://schemas.openxmlformats.org/officeDocument/2006/relationships/image" Target="../media/image90.emf"/><Relationship Id="rId9" Type="http://schemas.openxmlformats.org/officeDocument/2006/relationships/oleObject" Target="../embeddings/oleObject34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36.bin"/><Relationship Id="rId12" Type="http://schemas.openxmlformats.org/officeDocument/2006/relationships/image" Target="../media/image95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3.e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98.png"/><Relationship Id="rId4" Type="http://schemas.openxmlformats.org/officeDocument/2006/relationships/image" Target="../media/image96.png"/><Relationship Id="rId9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13" Type="http://schemas.openxmlformats.org/officeDocument/2006/relationships/image" Target="../media/image108.png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106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3.emf"/><Relationship Id="rId11" Type="http://schemas.openxmlformats.org/officeDocument/2006/relationships/oleObject" Target="../embeddings/oleObject41.bin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105.emf"/><Relationship Id="rId4" Type="http://schemas.openxmlformats.org/officeDocument/2006/relationships/image" Target="../media/image107.png"/><Relationship Id="rId9" Type="http://schemas.openxmlformats.org/officeDocument/2006/relationships/oleObject" Target="../embeddings/oleObject40.bin"/><Relationship Id="rId1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7.png"/><Relationship Id="rId4" Type="http://schemas.openxmlformats.org/officeDocument/2006/relationships/image" Target="../media/image116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9.jpg"/><Relationship Id="rId4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10" Type="http://schemas.openxmlformats.org/officeDocument/2006/relationships/image" Target="../media/image35.jpe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8085" y="812480"/>
            <a:ext cx="11628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2060"/>
                </a:solidFill>
                <a:latin typeface="Lucida Bright" panose="02040602050505020304" pitchFamily="18" charset="0"/>
                <a:cs typeface="Times New Roman" panose="02020603050405020304" pitchFamily="18" charset="0"/>
              </a:rPr>
              <a:t>Experimental and Theoretical Investigation of Metal-free Organic Dyes for DSSC Applications </a:t>
            </a:r>
          </a:p>
        </p:txBody>
      </p:sp>
      <p:pic>
        <p:nvPicPr>
          <p:cNvPr id="11266" name="Picture 2" descr="C:\Users\COMPACT\Desktop\iitm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343" y="2323848"/>
            <a:ext cx="285866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29946" y="7349198"/>
            <a:ext cx="4546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Lucida Bright" panose="02040602050505020304" pitchFamily="18" charset="0"/>
                <a:cs typeface="Times New Roman" panose="02020603050405020304" pitchFamily="18" charset="0"/>
              </a:rPr>
              <a:t>Under the guidance of </a:t>
            </a:r>
          </a:p>
          <a:p>
            <a:pPr algn="just"/>
            <a:r>
              <a:rPr lang="en-US" sz="2800" b="1" i="1" dirty="0">
                <a:latin typeface="Lucida Bright" panose="02040602050505020304" pitchFamily="18" charset="0"/>
                <a:cs typeface="Times New Roman" panose="02020603050405020304" pitchFamily="18" charset="0"/>
              </a:rPr>
              <a:t>Dr. </a:t>
            </a:r>
            <a:r>
              <a:rPr lang="en-US" sz="2800" b="1" i="1" dirty="0" err="1">
                <a:latin typeface="Lucida Bright" panose="02040602050505020304" pitchFamily="18" charset="0"/>
                <a:cs typeface="Times New Roman" panose="02020603050405020304" pitchFamily="18" charset="0"/>
              </a:rPr>
              <a:t>Kothandaraman</a:t>
            </a:r>
            <a:r>
              <a:rPr lang="en-US" sz="2800" b="1" i="1" dirty="0">
                <a:latin typeface="Lucida Bright" panose="02040602050505020304" pitchFamily="18" charset="0"/>
                <a:cs typeface="Times New Roman" panose="02020603050405020304" pitchFamily="18" charset="0"/>
              </a:rPr>
              <a:t> 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96164" y="7349198"/>
            <a:ext cx="2403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latin typeface="Lucida Bright" panose="02040602050505020304" pitchFamily="18" charset="0"/>
                <a:cs typeface="Times New Roman" panose="02020603050405020304" pitchFamily="18" charset="0"/>
              </a:rPr>
              <a:t>Divya</a:t>
            </a:r>
            <a:r>
              <a:rPr lang="en-US" sz="2800" b="1" i="1" dirty="0">
                <a:latin typeface="Lucida Bright" panose="020406020505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Lucida Bright" panose="02040602050505020304" pitchFamily="18" charset="0"/>
                <a:cs typeface="Times New Roman" panose="02020603050405020304" pitchFamily="18" charset="0"/>
              </a:rPr>
              <a:t>Unny</a:t>
            </a:r>
            <a:endParaRPr lang="en-US" sz="2800" b="1" i="1" dirty="0">
              <a:latin typeface="Lucida Bright" panose="020406020505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i="1" dirty="0">
                <a:latin typeface="Lucida Bright" panose="02040602050505020304" pitchFamily="18" charset="0"/>
                <a:cs typeface="Times New Roman" panose="02020603050405020304" pitchFamily="18" charset="0"/>
              </a:rPr>
              <a:t>CY16D035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6123" y="5514887"/>
            <a:ext cx="535274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i="1" dirty="0">
                <a:solidFill>
                  <a:srgbClr val="C00000"/>
                </a:solidFill>
                <a:latin typeface="Lucida Bright" panose="02040602050505020304" pitchFamily="18" charset="0"/>
              </a:rPr>
              <a:t>Research Proposal Seminar</a:t>
            </a:r>
            <a:endParaRPr lang="en-IN" altLang="en-US" sz="2800" b="1" i="1" dirty="0">
              <a:solidFill>
                <a:srgbClr val="C00000"/>
              </a:solidFill>
              <a:latin typeface="Lucida Bright" panose="020406020505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IN" altLang="en-US" sz="2800" b="1" i="1" dirty="0">
                <a:solidFill>
                  <a:srgbClr val="C00000"/>
                </a:solidFill>
                <a:latin typeface="Lucida Bright" panose="02040602050505020304" pitchFamily="18" charset="0"/>
              </a:rPr>
              <a:t>1</a:t>
            </a:r>
            <a:r>
              <a:rPr lang="en-IN" altLang="en-US" sz="2800" b="1" i="1" baseline="30000" dirty="0">
                <a:solidFill>
                  <a:srgbClr val="C00000"/>
                </a:solidFill>
                <a:latin typeface="Lucida Bright" panose="02040602050505020304" pitchFamily="18" charset="0"/>
              </a:rPr>
              <a:t>st</a:t>
            </a:r>
            <a:r>
              <a:rPr lang="en-IN" altLang="en-US" sz="2800" b="1" i="1" dirty="0">
                <a:solidFill>
                  <a:srgbClr val="C00000"/>
                </a:solidFill>
                <a:latin typeface="Lucida Bright" panose="02040602050505020304" pitchFamily="18" charset="0"/>
              </a:rPr>
              <a:t> February</a:t>
            </a:r>
            <a:r>
              <a:rPr lang="en-US" altLang="en-US" sz="2800" b="1" i="1" dirty="0">
                <a:solidFill>
                  <a:srgbClr val="C00000"/>
                </a:solidFill>
                <a:latin typeface="Lucida Bright" panose="02040602050505020304" pitchFamily="18" charset="0"/>
              </a:rPr>
              <a:t> 2019</a:t>
            </a:r>
          </a:p>
          <a:p>
            <a:pPr algn="ctr">
              <a:spcBef>
                <a:spcPct val="0"/>
              </a:spcBef>
            </a:pPr>
            <a:r>
              <a:rPr lang="en-US" altLang="en-US" sz="2800" b="1" i="1" dirty="0">
                <a:solidFill>
                  <a:srgbClr val="C00000"/>
                </a:solidFill>
                <a:latin typeface="Lucida Bright" panose="02040602050505020304" pitchFamily="18" charset="0"/>
              </a:rPr>
              <a:t>Venue: CB 310</a:t>
            </a:r>
            <a:endParaRPr lang="en-IN" altLang="en-US" sz="2800" b="1" i="1" dirty="0">
              <a:solidFill>
                <a:srgbClr val="C00000"/>
              </a:solidFill>
              <a:latin typeface="Lucida Bright" panose="02040602050505020304" pitchFamily="18" charset="0"/>
            </a:endParaRPr>
          </a:p>
          <a:p>
            <a:endParaRPr lang="en-US" sz="2800" i="1" dirty="0">
              <a:solidFill>
                <a:srgbClr val="C00000"/>
              </a:solidFill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460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872468" y="3491051"/>
            <a:ext cx="1182852" cy="2393866"/>
            <a:chOff x="4189343" y="1856960"/>
            <a:chExt cx="1182757" cy="2393674"/>
          </a:xfrm>
        </p:grpSpPr>
        <p:sp>
          <p:nvSpPr>
            <p:cNvPr id="15" name="Rectangle 14"/>
            <p:cNvSpPr/>
            <p:nvPr/>
          </p:nvSpPr>
          <p:spPr>
            <a:xfrm>
              <a:off x="4191000" y="1856960"/>
              <a:ext cx="1181100" cy="2393674"/>
            </a:xfrm>
            <a:prstGeom prst="rect">
              <a:avLst/>
            </a:prstGeom>
            <a:solidFill>
              <a:srgbClr val="99FF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prstClr val="white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191000" y="2150165"/>
              <a:ext cx="1143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189343" y="2362200"/>
              <a:ext cx="1143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189343" y="2057400"/>
              <a:ext cx="1143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189343" y="2286000"/>
              <a:ext cx="1143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191000" y="2209800"/>
              <a:ext cx="1143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189343" y="3733800"/>
              <a:ext cx="1143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189343" y="3657600"/>
              <a:ext cx="1143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189343" y="3886200"/>
              <a:ext cx="1143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189343" y="3810000"/>
              <a:ext cx="1143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191000" y="3962400"/>
              <a:ext cx="1143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631351" y="3360143"/>
            <a:ext cx="2248907" cy="3308340"/>
            <a:chOff x="1905000" y="1721126"/>
            <a:chExt cx="2248728" cy="3308074"/>
          </a:xfrm>
        </p:grpSpPr>
        <p:grpSp>
          <p:nvGrpSpPr>
            <p:cNvPr id="34" name="Group 33"/>
            <p:cNvGrpSpPr/>
            <p:nvPr/>
          </p:nvGrpSpPr>
          <p:grpSpPr>
            <a:xfrm>
              <a:off x="1905000" y="1828800"/>
              <a:ext cx="762000" cy="3200400"/>
              <a:chOff x="1905000" y="1828800"/>
              <a:chExt cx="762000" cy="32004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905000" y="1828800"/>
                <a:ext cx="533400" cy="32004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2438400" y="1828800"/>
                <a:ext cx="228600" cy="3200400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rgbClr val="00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2628900" y="1721126"/>
              <a:ext cx="1524828" cy="3276600"/>
              <a:chOff x="2628900" y="1721126"/>
              <a:chExt cx="1524828" cy="32766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667000" y="2150165"/>
                <a:ext cx="533400" cy="4572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667000" y="2590800"/>
                <a:ext cx="838200" cy="762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086100" y="3048000"/>
                <a:ext cx="838200" cy="762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628900" y="3279913"/>
                <a:ext cx="533400" cy="4572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667000" y="3733800"/>
                <a:ext cx="533400" cy="4572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690191" y="1721126"/>
                <a:ext cx="533400" cy="4572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009900" y="3793435"/>
                <a:ext cx="838200" cy="762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653748" y="4235726"/>
                <a:ext cx="838200" cy="762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163128" y="2191578"/>
                <a:ext cx="990600" cy="8763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52" name="Oval 51"/>
          <p:cNvSpPr/>
          <p:nvPr/>
        </p:nvSpPr>
        <p:spPr>
          <a:xfrm>
            <a:off x="1755813" y="6294402"/>
            <a:ext cx="274343" cy="27434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3" b="1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16" name="Oval 15"/>
          <p:cNvSpPr/>
          <p:nvPr/>
        </p:nvSpPr>
        <p:spPr>
          <a:xfrm>
            <a:off x="6001945" y="4417481"/>
            <a:ext cx="685857" cy="440672"/>
          </a:xfrm>
          <a:prstGeom prst="ellipse">
            <a:avLst/>
          </a:prstGeom>
          <a:solidFill>
            <a:srgbClr val="CCFFFF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>
                <a:solidFill>
                  <a:srgbClr val="0033CC"/>
                </a:solidFill>
              </a:rPr>
              <a:t>I</a:t>
            </a:r>
            <a:r>
              <a:rPr lang="en-US" sz="1801" baseline="-25000" dirty="0">
                <a:solidFill>
                  <a:srgbClr val="0033CC"/>
                </a:solidFill>
              </a:rPr>
              <a:t>3</a:t>
            </a:r>
            <a:r>
              <a:rPr lang="en-US" sz="1801" baseline="30000" dirty="0">
                <a:solidFill>
                  <a:srgbClr val="0033CC"/>
                </a:solidFill>
              </a:rPr>
              <a:t>-</a:t>
            </a:r>
          </a:p>
        </p:txBody>
      </p:sp>
      <p:sp>
        <p:nvSpPr>
          <p:cNvPr id="35" name="Oval 34"/>
          <p:cNvSpPr/>
          <p:nvPr/>
        </p:nvSpPr>
        <p:spPr>
          <a:xfrm>
            <a:off x="6001945" y="5239181"/>
            <a:ext cx="685857" cy="440672"/>
          </a:xfrm>
          <a:prstGeom prst="ellipse">
            <a:avLst/>
          </a:prstGeom>
          <a:solidFill>
            <a:srgbClr val="CCFFFF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>
                <a:solidFill>
                  <a:srgbClr val="0033CC"/>
                </a:solidFill>
              </a:rPr>
              <a:t>3I</a:t>
            </a:r>
            <a:r>
              <a:rPr lang="en-US" sz="1801" baseline="30000" dirty="0">
                <a:solidFill>
                  <a:srgbClr val="0033CC"/>
                </a:solidFill>
              </a:rPr>
              <a:t>-</a:t>
            </a:r>
          </a:p>
        </p:txBody>
      </p:sp>
      <p:sp>
        <p:nvSpPr>
          <p:cNvPr id="51" name="Oval 50"/>
          <p:cNvSpPr/>
          <p:nvPr/>
        </p:nvSpPr>
        <p:spPr>
          <a:xfrm>
            <a:off x="4990593" y="4849136"/>
            <a:ext cx="274342" cy="274342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3" b="1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32" name="Curved Right Arrow 31"/>
          <p:cNvSpPr/>
          <p:nvPr/>
        </p:nvSpPr>
        <p:spPr>
          <a:xfrm flipV="1">
            <a:off x="5321079" y="4584579"/>
            <a:ext cx="612698" cy="914474"/>
          </a:xfrm>
          <a:prstGeom prst="curvedRightArrow">
            <a:avLst/>
          </a:prstGeom>
          <a:solidFill>
            <a:srgbClr val="FF3300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prstClr val="black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305868" y="5206364"/>
            <a:ext cx="274343" cy="27434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3" b="1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47" name="Oval 46"/>
          <p:cNvSpPr/>
          <p:nvPr/>
        </p:nvSpPr>
        <p:spPr>
          <a:xfrm>
            <a:off x="3275384" y="3727967"/>
            <a:ext cx="274343" cy="27434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3" b="1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41" name="Up Arrow 40"/>
          <p:cNvSpPr/>
          <p:nvPr/>
        </p:nvSpPr>
        <p:spPr>
          <a:xfrm>
            <a:off x="3339116" y="4188988"/>
            <a:ext cx="205512" cy="860633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prstClr val="white"/>
              </a:solidFill>
            </a:endParaRPr>
          </a:p>
        </p:txBody>
      </p:sp>
      <p:sp>
        <p:nvSpPr>
          <p:cNvPr id="42" name="Bent-Up Arrow 41"/>
          <p:cNvSpPr>
            <a:spLocks noChangeAspect="1"/>
          </p:cNvSpPr>
          <p:nvPr/>
        </p:nvSpPr>
        <p:spPr>
          <a:xfrm rot="10800000">
            <a:off x="2087225" y="3777020"/>
            <a:ext cx="740483" cy="453323"/>
          </a:xfrm>
          <a:prstGeom prst="bentUp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prstClr val="white"/>
              </a:solidFill>
            </a:endParaRPr>
          </a:p>
        </p:txBody>
      </p:sp>
      <p:grpSp>
        <p:nvGrpSpPr>
          <p:cNvPr id="141" name="Group 140"/>
          <p:cNvGrpSpPr/>
          <p:nvPr/>
        </p:nvGrpSpPr>
        <p:grpSpPr>
          <a:xfrm>
            <a:off x="1773716" y="1700299"/>
            <a:ext cx="934575" cy="940416"/>
            <a:chOff x="1880918" y="31544"/>
            <a:chExt cx="944213" cy="1070878"/>
          </a:xfrm>
        </p:grpSpPr>
        <p:sp>
          <p:nvSpPr>
            <p:cNvPr id="82" name="Explosion 1 81"/>
            <p:cNvSpPr/>
            <p:nvPr/>
          </p:nvSpPr>
          <p:spPr>
            <a:xfrm>
              <a:off x="1880918" y="31544"/>
              <a:ext cx="944213" cy="1070878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prstClr val="white"/>
                </a:solidFill>
              </a:endParaRPr>
            </a:p>
          </p:txBody>
        </p:sp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2139331" y="420198"/>
              <a:ext cx="93830" cy="10058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prstClr val="white"/>
                </a:solidFill>
              </a:endParaRPr>
            </a:p>
          </p:txBody>
        </p:sp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2426501" y="368382"/>
              <a:ext cx="93830" cy="10058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prstClr val="white"/>
                </a:solidFill>
              </a:endParaRPr>
            </a:p>
          </p:txBody>
        </p:sp>
        <p:sp>
          <p:nvSpPr>
            <p:cNvPr id="83" name="Moon 82"/>
            <p:cNvSpPr/>
            <p:nvPr/>
          </p:nvSpPr>
          <p:spPr>
            <a:xfrm rot="15739041">
              <a:off x="2314908" y="544331"/>
              <a:ext cx="120244" cy="246556"/>
            </a:xfrm>
            <a:prstGeom prst="moon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prstClr val="white"/>
                </a:solidFill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1215304" y="6668489"/>
            <a:ext cx="3253002" cy="1048026"/>
            <a:chOff x="997428" y="5118946"/>
            <a:chExt cx="3252739" cy="1047938"/>
          </a:xfrm>
        </p:grpSpPr>
        <p:cxnSp>
          <p:nvCxnSpPr>
            <p:cNvPr id="90" name="Straight Connector 89"/>
            <p:cNvCxnSpPr/>
            <p:nvPr/>
          </p:nvCxnSpPr>
          <p:spPr>
            <a:xfrm>
              <a:off x="997428" y="5118946"/>
              <a:ext cx="12564" cy="1026032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1009992" y="6135658"/>
              <a:ext cx="3240175" cy="31226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4220913" y="6068796"/>
            <a:ext cx="3573098" cy="1641637"/>
            <a:chOff x="4773940" y="4523314"/>
            <a:chExt cx="3572815" cy="1641504"/>
          </a:xfrm>
        </p:grpSpPr>
        <p:cxnSp>
          <p:nvCxnSpPr>
            <p:cNvPr id="96" name="Straight Connector 95"/>
            <p:cNvCxnSpPr/>
            <p:nvPr/>
          </p:nvCxnSpPr>
          <p:spPr>
            <a:xfrm flipV="1">
              <a:off x="4773940" y="6126767"/>
              <a:ext cx="3557539" cy="3805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8330526" y="4523314"/>
              <a:ext cx="16229" cy="162034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7494311" y="3402079"/>
            <a:ext cx="851179" cy="3189640"/>
            <a:chOff x="7645334" y="1852797"/>
            <a:chExt cx="851110" cy="3189386"/>
          </a:xfrm>
        </p:grpSpPr>
        <p:sp>
          <p:nvSpPr>
            <p:cNvPr id="48" name="Rectangle 47"/>
            <p:cNvSpPr/>
            <p:nvPr/>
          </p:nvSpPr>
          <p:spPr>
            <a:xfrm>
              <a:off x="8002119" y="1853624"/>
              <a:ext cx="494325" cy="318052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prstClr val="white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760852" y="1852797"/>
              <a:ext cx="251153" cy="318135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prstClr val="white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645334" y="1860833"/>
              <a:ext cx="103291" cy="3181350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prstClr val="white"/>
                </a:solidFill>
              </a:endParaRPr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2603155" y="2392165"/>
            <a:ext cx="854802" cy="1078026"/>
            <a:chOff x="2817126" y="763584"/>
            <a:chExt cx="854735" cy="1077939"/>
          </a:xfrm>
        </p:grpSpPr>
        <p:cxnSp>
          <p:nvCxnSpPr>
            <p:cNvPr id="133" name="Curved Connector 132"/>
            <p:cNvCxnSpPr/>
            <p:nvPr/>
          </p:nvCxnSpPr>
          <p:spPr>
            <a:xfrm rot="16200000" flipH="1">
              <a:off x="2776076" y="1030535"/>
              <a:ext cx="927122" cy="535674"/>
            </a:xfrm>
            <a:prstGeom prst="curvedConnector3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urved Connector 134"/>
            <p:cNvCxnSpPr/>
            <p:nvPr/>
          </p:nvCxnSpPr>
          <p:spPr>
            <a:xfrm rot="16200000" flipH="1">
              <a:off x="2621402" y="1110125"/>
              <a:ext cx="927122" cy="535674"/>
            </a:xfrm>
            <a:prstGeom prst="curvedConnector3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urved Connector 139"/>
            <p:cNvCxnSpPr/>
            <p:nvPr/>
          </p:nvCxnSpPr>
          <p:spPr>
            <a:xfrm rot="16200000" flipH="1">
              <a:off x="2940463" y="959308"/>
              <a:ext cx="927122" cy="535674"/>
            </a:xfrm>
            <a:prstGeom prst="curvedConnector3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Oval 103"/>
          <p:cNvSpPr/>
          <p:nvPr/>
        </p:nvSpPr>
        <p:spPr>
          <a:xfrm>
            <a:off x="1245574" y="7277523"/>
            <a:ext cx="274342" cy="27434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3" b="1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143" name="Right Arrow 142"/>
          <p:cNvSpPr/>
          <p:nvPr/>
        </p:nvSpPr>
        <p:spPr>
          <a:xfrm>
            <a:off x="1682283" y="7431706"/>
            <a:ext cx="1028972" cy="194600"/>
          </a:xfrm>
          <a:prstGeom prst="right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prstClr val="white"/>
              </a:solidFill>
            </a:endParaRPr>
          </a:p>
        </p:txBody>
      </p:sp>
      <p:sp>
        <p:nvSpPr>
          <p:cNvPr id="144" name="Right Arrow 143"/>
          <p:cNvSpPr/>
          <p:nvPr/>
        </p:nvSpPr>
        <p:spPr>
          <a:xfrm>
            <a:off x="5320919" y="7445967"/>
            <a:ext cx="1028972" cy="194600"/>
          </a:xfrm>
          <a:prstGeom prst="right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prstClr val="white"/>
              </a:solidFill>
            </a:endParaRPr>
          </a:p>
        </p:txBody>
      </p:sp>
      <p:sp>
        <p:nvSpPr>
          <p:cNvPr id="145" name="Bent-Up Arrow 144"/>
          <p:cNvSpPr/>
          <p:nvPr/>
        </p:nvSpPr>
        <p:spPr>
          <a:xfrm>
            <a:off x="6931726" y="7199972"/>
            <a:ext cx="718290" cy="377131"/>
          </a:xfrm>
          <a:prstGeom prst="bentUp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prstClr val="white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3803028" y="1594281"/>
            <a:ext cx="6625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Schematic diagram of energy flow in DSSC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83155" y="5850242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02495" y="6183542"/>
            <a:ext cx="673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TiO</a:t>
            </a:r>
            <a:r>
              <a:rPr lang="en-US" sz="2000" b="1" i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054266" y="3534491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093882" y="5683495"/>
            <a:ext cx="216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Redox electrolyte</a:t>
            </a:r>
          </a:p>
        </p:txBody>
      </p:sp>
      <p:sp>
        <p:nvSpPr>
          <p:cNvPr id="58" name="TextBox 57"/>
          <p:cNvSpPr txBox="1"/>
          <p:nvPr/>
        </p:nvSpPr>
        <p:spPr>
          <a:xfrm rot="16200000">
            <a:off x="461309" y="4947629"/>
            <a:ext cx="694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FTO</a:t>
            </a:r>
          </a:p>
        </p:txBody>
      </p:sp>
      <p:sp>
        <p:nvSpPr>
          <p:cNvPr id="91" name="TextBox 90"/>
          <p:cNvSpPr txBox="1"/>
          <p:nvPr/>
        </p:nvSpPr>
        <p:spPr>
          <a:xfrm rot="16200000">
            <a:off x="7703870" y="4772652"/>
            <a:ext cx="694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FTO</a:t>
            </a:r>
          </a:p>
        </p:txBody>
      </p:sp>
      <p:sp>
        <p:nvSpPr>
          <p:cNvPr id="33" name="Bent-Up Arrow 32"/>
          <p:cNvSpPr/>
          <p:nvPr/>
        </p:nvSpPr>
        <p:spPr>
          <a:xfrm flipH="1" flipV="1">
            <a:off x="1653195" y="4410889"/>
            <a:ext cx="436833" cy="727249"/>
          </a:xfrm>
          <a:prstGeom prst="bentUpArrow">
            <a:avLst>
              <a:gd name="adj1" fmla="val 25000"/>
              <a:gd name="adj2" fmla="val 26378"/>
              <a:gd name="adj3" fmla="val 25000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6" rIns="91448" bIns="457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>
              <a:solidFill>
                <a:srgbClr val="FF0000"/>
              </a:solidFill>
            </a:endParaRPr>
          </a:p>
        </p:txBody>
      </p:sp>
      <p:sp>
        <p:nvSpPr>
          <p:cNvPr id="89" name="Bent-Up Arrow 88"/>
          <p:cNvSpPr/>
          <p:nvPr/>
        </p:nvSpPr>
        <p:spPr>
          <a:xfrm flipH="1" flipV="1">
            <a:off x="1324435" y="6522306"/>
            <a:ext cx="436833" cy="727249"/>
          </a:xfrm>
          <a:prstGeom prst="bentUpArrow">
            <a:avLst>
              <a:gd name="adj1" fmla="val 25000"/>
              <a:gd name="adj2" fmla="val 26378"/>
              <a:gd name="adj3" fmla="val 25000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6" rIns="91448" bIns="457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>
              <a:solidFill>
                <a:srgbClr val="FF0000"/>
              </a:solidFill>
            </a:endParaRPr>
          </a:p>
        </p:txBody>
      </p:sp>
      <p:sp>
        <p:nvSpPr>
          <p:cNvPr id="38" name="Down Arrow 37"/>
          <p:cNvSpPr/>
          <p:nvPr/>
        </p:nvSpPr>
        <p:spPr>
          <a:xfrm>
            <a:off x="1708846" y="5532986"/>
            <a:ext cx="211884" cy="729930"/>
          </a:xfrm>
          <a:prstGeom prst="down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6" rIns="91448" bIns="457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56651" y="510383"/>
            <a:ext cx="4807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Operational Principle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AB672D3-F879-418E-8512-39C65E9CC8EB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Curved Right Arrow 101"/>
          <p:cNvSpPr/>
          <p:nvPr/>
        </p:nvSpPr>
        <p:spPr>
          <a:xfrm rot="15357950" flipH="1" flipV="1">
            <a:off x="4156918" y="4498116"/>
            <a:ext cx="421384" cy="1164310"/>
          </a:xfrm>
          <a:prstGeom prst="curvedRightArrow">
            <a:avLst/>
          </a:prstGeom>
          <a:solidFill>
            <a:srgbClr val="FF3300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prstClr val="black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633893" y="5143782"/>
            <a:ext cx="274343" cy="27434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3" b="1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107" name="Oval 106"/>
          <p:cNvSpPr/>
          <p:nvPr/>
        </p:nvSpPr>
        <p:spPr>
          <a:xfrm>
            <a:off x="2861014" y="7407063"/>
            <a:ext cx="274342" cy="27434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3" b="1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108" name="Oval 107"/>
          <p:cNvSpPr/>
          <p:nvPr/>
        </p:nvSpPr>
        <p:spPr>
          <a:xfrm>
            <a:off x="6518614" y="7384203"/>
            <a:ext cx="274342" cy="27434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3" b="1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111" name="Oval 110"/>
          <p:cNvSpPr/>
          <p:nvPr/>
        </p:nvSpPr>
        <p:spPr>
          <a:xfrm>
            <a:off x="7433014" y="6812703"/>
            <a:ext cx="274342" cy="27434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3" b="1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112" name="Oval 111"/>
          <p:cNvSpPr/>
          <p:nvPr/>
        </p:nvSpPr>
        <p:spPr>
          <a:xfrm>
            <a:off x="7387294" y="5029623"/>
            <a:ext cx="274342" cy="27434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3" b="1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114" name="Curved Left Arrow 113"/>
          <p:cNvSpPr/>
          <p:nvPr/>
        </p:nvSpPr>
        <p:spPr>
          <a:xfrm>
            <a:off x="6733539" y="4684210"/>
            <a:ext cx="609647" cy="917789"/>
          </a:xfrm>
          <a:prstGeom prst="curvedLeftArrow">
            <a:avLst/>
          </a:prstGeom>
          <a:solidFill>
            <a:srgbClr val="FF3300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prstClr val="black"/>
              </a:solidFill>
            </a:endParaRPr>
          </a:p>
        </p:txBody>
      </p:sp>
      <p:grpSp>
        <p:nvGrpSpPr>
          <p:cNvPr id="122" name="Group 121"/>
          <p:cNvGrpSpPr/>
          <p:nvPr/>
        </p:nvGrpSpPr>
        <p:grpSpPr>
          <a:xfrm>
            <a:off x="3845445" y="6635691"/>
            <a:ext cx="1239480" cy="1245905"/>
            <a:chOff x="3845445" y="6635691"/>
            <a:chExt cx="1239480" cy="1245905"/>
          </a:xfrm>
        </p:grpSpPr>
        <p:sp>
          <p:nvSpPr>
            <p:cNvPr id="30" name="Flowchart: Stored Data 29"/>
            <p:cNvSpPr/>
            <p:nvPr/>
          </p:nvSpPr>
          <p:spPr>
            <a:xfrm rot="16200000">
              <a:off x="4342933" y="7603749"/>
              <a:ext cx="243248" cy="312445"/>
            </a:xfrm>
            <a:prstGeom prst="flowChartOnlineStorage">
              <a:avLst/>
            </a:prstGeom>
            <a:solidFill>
              <a:srgbClr val="FF00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prstClr val="white"/>
                </a:solidFill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3845445" y="7363686"/>
              <a:ext cx="25063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770057" y="7340826"/>
              <a:ext cx="31486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4445036" y="6635691"/>
              <a:ext cx="7036" cy="2569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4733605" y="6906460"/>
              <a:ext cx="308096" cy="18148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 flipV="1">
              <a:off x="3864926" y="6943295"/>
              <a:ext cx="263230" cy="15721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74" name="Picture 2" descr="Related imag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15752" y="6972300"/>
              <a:ext cx="668655" cy="891540"/>
            </a:xfrm>
            <a:prstGeom prst="rect">
              <a:avLst/>
            </a:prstGeom>
            <a:noFill/>
          </p:spPr>
        </p:pic>
      </p:grpSp>
      <p:sp>
        <p:nvSpPr>
          <p:cNvPr id="119" name="Oval 118"/>
          <p:cNvSpPr/>
          <p:nvPr/>
        </p:nvSpPr>
        <p:spPr>
          <a:xfrm>
            <a:off x="2106333" y="4290342"/>
            <a:ext cx="274343" cy="27434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3" b="1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3680460" y="6469380"/>
            <a:ext cx="1600200" cy="1120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3298248" y="5221604"/>
            <a:ext cx="274343" cy="27434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3" b="1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106" name="Oval 105"/>
          <p:cNvSpPr/>
          <p:nvPr/>
        </p:nvSpPr>
        <p:spPr>
          <a:xfrm>
            <a:off x="5051553" y="4818656"/>
            <a:ext cx="274342" cy="274342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3" b="1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113" name="Oval 112"/>
          <p:cNvSpPr/>
          <p:nvPr/>
        </p:nvSpPr>
        <p:spPr>
          <a:xfrm>
            <a:off x="3313488" y="5236844"/>
            <a:ext cx="274343" cy="27434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3" b="1" dirty="0">
                <a:solidFill>
                  <a:prstClr val="black"/>
                </a:solidFill>
              </a:rPr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01C03E33-95DE-4F3B-BE2B-867A309B65F3}"/>
                  </a:ext>
                </a:extLst>
              </p:cNvPr>
              <p:cNvSpPr txBox="1"/>
              <p:nvPr/>
            </p:nvSpPr>
            <p:spPr>
              <a:xfrm>
                <a:off x="8624368" y="2763982"/>
                <a:ext cx="4800688" cy="3924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IN" sz="2400" b="1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2400" b="1" i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Overall Reactions in DSSC</a:t>
                </a:r>
              </a:p>
              <a:p>
                <a:endParaRPr lang="en-IN" sz="2000" b="1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2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  </m:t>
                    </m:r>
                    <m:r>
                      <a:rPr lang="en-US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𝑺</m:t>
                    </m:r>
                    <m:r>
                      <a:rPr lang="en-US" sz="2000" b="1" i="1" baseline="30000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</m:t>
                    </m:r>
                  </m:oMath>
                </a14:m>
                <a:r>
                  <a:rPr lang="en-US" sz="20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(Photoexcitation)</a:t>
                </a:r>
              </a:p>
              <a:p>
                <a:endParaRPr lang="en-US" sz="20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𝑺</m:t>
                    </m:r>
                    <m:r>
                      <a:rPr lang="en-US" sz="2000" b="1" i="1" baseline="30000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</m:t>
                    </m:r>
                  </m:oMath>
                </a14:m>
                <a:r>
                  <a:rPr lang="en-US" sz="20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</m:t>
                    </m:r>
                  </m:oMath>
                </a14:m>
                <a:r>
                  <a:rPr lang="en-US" sz="20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</a:t>
                </a:r>
                <a:r>
                  <a:rPr lang="en-US" sz="2000" b="1" i="1" baseline="30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0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e</a:t>
                </a:r>
                <a:r>
                  <a:rPr lang="en-US" sz="2000" b="1" i="1" baseline="30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0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CB (TiO</a:t>
                </a:r>
                <a:r>
                  <a:rPr lang="en-US" sz="20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0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charge injection)</a:t>
                </a:r>
              </a:p>
              <a:p>
                <a:endParaRPr lang="en-US" sz="20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2000" b="1" i="1" baseline="300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1" i="1" baseline="300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2000" b="1" i="1" baseline="300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0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 2S + I</a:t>
                </a:r>
                <a:r>
                  <a:rPr lang="en-US" sz="20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3</a:t>
                </a:r>
                <a:r>
                  <a:rPr lang="en-US" sz="2000" b="1" i="1" baseline="30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- </a:t>
                </a:r>
                <a:r>
                  <a:rPr lang="en-US" sz="20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(Regeneration of S)</a:t>
                </a:r>
              </a:p>
              <a:p>
                <a:endParaRPr lang="en-US" sz="2000" b="1" i="1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endParaRPr lang="en-US" sz="2000" b="1" i="1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2000" b="1" i="1" baseline="-250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000" b="1" i="1" baseline="300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0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+ 2e</a:t>
                </a:r>
                <a:r>
                  <a:rPr lang="en-US" sz="2000" b="1" i="1" baseline="30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0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 3I</a:t>
                </a:r>
                <a:r>
                  <a:rPr lang="en-US" sz="2000" b="1" i="1" baseline="30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-</a:t>
                </a:r>
                <a:r>
                  <a:rPr lang="en-US" sz="20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(Regeneration of I</a:t>
                </a:r>
                <a:r>
                  <a:rPr lang="en-US" sz="2000" b="1" i="1" baseline="30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-</a:t>
                </a:r>
                <a:r>
                  <a:rPr lang="en-US" sz="20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</a:p>
              <a:p>
                <a:endParaRPr lang="en-US" sz="20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endParaRPr lang="en-US" sz="2000" b="1" i="1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01C03E33-95DE-4F3B-BE2B-867A309B6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4368" y="2763982"/>
                <a:ext cx="4800688" cy="3924135"/>
              </a:xfrm>
              <a:prstGeom prst="rect">
                <a:avLst/>
              </a:prstGeom>
              <a:blipFill>
                <a:blip r:embed="rId4"/>
                <a:stretch>
                  <a:fillRect l="-203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505A60F-A48A-4C3E-B853-84B99C621A8E}"/>
              </a:ext>
            </a:extLst>
          </p:cNvPr>
          <p:cNvSpPr txBox="1"/>
          <p:nvPr/>
        </p:nvSpPr>
        <p:spPr>
          <a:xfrm>
            <a:off x="3781318" y="3187291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LUMO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B4085D7-3556-4CEB-A1EF-ACC7004CE846}"/>
              </a:ext>
            </a:extLst>
          </p:cNvPr>
          <p:cNvSpPr txBox="1"/>
          <p:nvPr/>
        </p:nvSpPr>
        <p:spPr>
          <a:xfrm>
            <a:off x="3789507" y="593593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</a:p>
        </p:txBody>
      </p:sp>
    </p:spTree>
    <p:extLst>
      <p:ext uri="{BB962C8B-B14F-4D97-AF65-F5344CB8AC3E}">
        <p14:creationId xmlns:p14="http://schemas.microsoft.com/office/powerpoint/2010/main" val="125973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5491E-6 1.98789E-6 L -0.00167 -0.1497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7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 -0.00669 C -0.02378 -0.00589 -0.05403 -0.00589 -0.08439 -0.00414 C -0.0869 -0.00414 -0.09096 -0.00509 -0.09144 -0.00143 C -0.09383 0.01657 -0.08797 0.0368 -0.08797 0.05528 " pathEditMode="relative" rAng="0" ptsTypes="fffA">
                                      <p:cBhvr>
                                        <p:cTn id="3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3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8 0.01115 C -0.00837 -0.00191 -0.0012 0.00924 -0.01542 -0.00032 C -0.02487 -0.00653 -0.03287 -0.00956 -0.04303 -0.01179 C -0.05391 -0.01099 -0.06491 -0.01131 -0.07567 -0.00956 C -0.07925 -0.00892 -0.08607 -0.00494 -0.08607 -0.00478 C -0.09348 0.00175 -0.09479 -0.00128 -0.09981 0.00892 C -0.10376 0.02517 -0.09862 0.00605 -0.10495 0.02262 C -0.10579 0.02485 -0.10543 0.02771 -0.10675 0.02947 C -0.10806 0.03122 -0.11021 0.03074 -0.11188 0.03186 C -0.11655 0.03488 -0.12097 0.03791 -0.12563 0.04094 " pathEditMode="relative" rAng="0" ptsTypes="fffffffffA">
                                      <p:cBhvr>
                                        <p:cTn id="5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0" y="3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7083E-6 -1.58968E-6 L -0.00168 -0.1497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7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68 0.01115 C -0.00837 -0.00191 -0.0012 0.00924 -0.01542 -0.00032 C -0.02487 -0.00653 -0.03287 -0.00956 -0.04303 -0.01179 C -0.05391 -0.01099 -0.06491 -0.01131 -0.07567 -0.00956 C -0.07925 -0.00892 -0.08607 -0.00494 -0.08607 -0.00478 C -0.09348 0.00175 -0.09479 -0.00128 -0.09981 0.00892 C -0.10376 0.02517 -0.09862 0.00605 -0.10495 0.02262 C -0.10579 0.02485 -0.10543 0.02771 -0.10675 0.02947 C -0.10806 0.03122 -0.11021 0.03074 -0.11188 0.03186 C -0.11655 0.03488 -0.12097 0.03791 -0.12563 0.04094 " pathEditMode="relative" rAng="0" ptsTypes="fffffffffA">
                                      <p:cBhvr>
                                        <p:cTn id="13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0" y="3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0"/>
                                            </p:cond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2" presetID="5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97083E-6 -1.58968E-6 L -0.00168 -0.14973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7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9" presetID="5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xit" presetSubtype="4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16" grpId="0" animBg="1"/>
      <p:bldP spid="51" grpId="0" animBg="1"/>
      <p:bldP spid="51" grpId="1" animBg="1"/>
      <p:bldP spid="32" grpId="0" animBg="1"/>
      <p:bldP spid="32" grpId="1" animBg="1"/>
      <p:bldP spid="47" grpId="0" animBg="1"/>
      <p:bldP spid="41" grpId="0" animBg="1"/>
      <p:bldP spid="42" grpId="0" animBg="1"/>
      <p:bldP spid="104" grpId="0" animBg="1"/>
      <p:bldP spid="104" grpId="1" animBg="1"/>
      <p:bldP spid="143" grpId="0" animBg="1"/>
      <p:bldP spid="144" grpId="0" animBg="1"/>
      <p:bldP spid="145" grpId="0" animBg="1"/>
      <p:bldP spid="89" grpId="0" animBg="1"/>
      <p:bldP spid="38" grpId="0" animBg="1"/>
      <p:bldP spid="102" grpId="0" animBg="1"/>
      <p:bldP spid="103" grpId="0"/>
      <p:bldP spid="107" grpId="0" animBg="1"/>
      <p:bldP spid="107" grpId="1" animBg="1"/>
      <p:bldP spid="108" grpId="0" animBg="1"/>
      <p:bldP spid="108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9" grpId="0" animBg="1"/>
      <p:bldP spid="119" grpId="1" animBg="1"/>
      <p:bldP spid="123" grpId="0" animBg="1"/>
      <p:bldP spid="123" grpId="1" animBg="1"/>
      <p:bldP spid="97" grpId="0" animBg="1"/>
      <p:bldP spid="97" grpId="1" animBg="1"/>
      <p:bldP spid="106" grpId="0" animBg="1"/>
      <p:bldP spid="106" grpId="1" animBg="1"/>
      <p:bldP spid="113" grpId="0" animBg="1"/>
      <p:bldP spid="1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7079-5640-4D29-A8E9-D2B8370C12F5}" type="slidenum">
              <a:rPr lang="en-US" sz="2800" b="1" smtClean="0">
                <a:solidFill>
                  <a:schemeClr val="tx1"/>
                </a:solidFill>
              </a:rPr>
              <a:pPr/>
              <a:t>11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887564" y="2222637"/>
            <a:ext cx="11556324" cy="5946202"/>
            <a:chOff x="0" y="905130"/>
            <a:chExt cx="8666554" cy="4459294"/>
          </a:xfrm>
        </p:grpSpPr>
        <p:grpSp>
          <p:nvGrpSpPr>
            <p:cNvPr id="44" name="Group 43"/>
            <p:cNvGrpSpPr/>
            <p:nvPr/>
          </p:nvGrpSpPr>
          <p:grpSpPr>
            <a:xfrm>
              <a:off x="0" y="1141569"/>
              <a:ext cx="8666554" cy="4222855"/>
              <a:chOff x="354840" y="324151"/>
              <a:chExt cx="8666554" cy="4222855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354840" y="324151"/>
                <a:ext cx="4165882" cy="4065523"/>
                <a:chOff x="2743198" y="1228719"/>
                <a:chExt cx="4165882" cy="4065523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2743199" y="1590261"/>
                  <a:ext cx="967409" cy="13252"/>
                </a:xfrm>
                <a:prstGeom prst="line">
                  <a:avLst/>
                </a:prstGeom>
                <a:ln>
                  <a:solidFill>
                    <a:srgbClr val="CC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2743198" y="5280990"/>
                  <a:ext cx="967409" cy="13252"/>
                </a:xfrm>
                <a:prstGeom prst="line">
                  <a:avLst/>
                </a:prstGeom>
                <a:ln>
                  <a:solidFill>
                    <a:srgbClr val="CC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ight Arrow 10"/>
                <p:cNvSpPr/>
                <p:nvPr/>
              </p:nvSpPr>
              <p:spPr>
                <a:xfrm rot="16200000">
                  <a:off x="1582146" y="3073779"/>
                  <a:ext cx="2689363" cy="303978"/>
                </a:xfrm>
                <a:prstGeom prst="rightArrow">
                  <a:avLst/>
                </a:prstGeom>
                <a:solidFill>
                  <a:srgbClr val="66FF33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3"/>
                </a:p>
              </p:txBody>
            </p: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3348894" y="1708025"/>
                  <a:ext cx="43660" cy="3426613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prstDash val="dashDot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/>
                <p:cNvSpPr txBox="1"/>
                <p:nvPr/>
              </p:nvSpPr>
              <p:spPr>
                <a:xfrm>
                  <a:off x="3392554" y="2908708"/>
                  <a:ext cx="1459803" cy="5308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decay to ground</a:t>
                  </a:r>
                </a:p>
                <a:p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 ns</a:t>
                  </a:r>
                  <a:endPara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2829235" y="4932855"/>
                  <a:ext cx="509955" cy="3465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3" b="1" i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Dye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2848396" y="1228719"/>
                  <a:ext cx="683066" cy="6238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3" b="1" i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Dye</a:t>
                  </a:r>
                  <a:r>
                    <a:rPr lang="en-US" sz="2403" b="1" i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</a:t>
                  </a:r>
                  <a:r>
                    <a:rPr lang="en-US" sz="2403" b="1" i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endParaRPr lang="en-US" sz="2403" dirty="0">
                    <a:solidFill>
                      <a:srgbClr val="C00000"/>
                    </a:solidFill>
                  </a:endParaRP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5519531" y="2537927"/>
                  <a:ext cx="967409" cy="13252"/>
                </a:xfrm>
                <a:prstGeom prst="line">
                  <a:avLst/>
                </a:prstGeom>
                <a:ln>
                  <a:solidFill>
                    <a:srgbClr val="CC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3754182" y="1662936"/>
                  <a:ext cx="1848913" cy="776150"/>
                </a:xfrm>
                <a:prstGeom prst="straightConnector1">
                  <a:avLst/>
                </a:prstGeom>
                <a:ln>
                  <a:solidFill>
                    <a:srgbClr val="00B0F0"/>
                  </a:solidFill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 flipH="1">
                  <a:off x="3574178" y="2622237"/>
                  <a:ext cx="2122926" cy="267200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prstDash val="dashDot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/>
                <p:cNvSpPr txBox="1"/>
                <p:nvPr/>
              </p:nvSpPr>
              <p:spPr>
                <a:xfrm>
                  <a:off x="4460880" y="1499355"/>
                  <a:ext cx="1649744" cy="5308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Electron injection </a:t>
                  </a:r>
                </a:p>
                <a:p>
                  <a:r>
                    <a:rPr lang="en-US" sz="20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 100 </a:t>
                  </a:r>
                  <a:r>
                    <a:rPr lang="en-US" sz="2000" b="1" dirty="0" err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ps</a:t>
                  </a:r>
                  <a:endParaRPr lang="en-US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TextBox 27"/>
                <p:cNvSpPr txBox="1">
                  <a:spLocks noChangeAspect="1"/>
                </p:cNvSpPr>
                <p:nvPr/>
              </p:nvSpPr>
              <p:spPr>
                <a:xfrm>
                  <a:off x="4835681" y="3629487"/>
                  <a:ext cx="2073399" cy="5308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Recombination to dye, </a:t>
                  </a:r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s - </a:t>
                  </a:r>
                  <a:r>
                    <a:rPr lang="en-US" sz="20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ms</a:t>
                  </a:r>
                  <a:endPara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5562894" y="2151067"/>
                  <a:ext cx="1085748" cy="377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33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Dye</a:t>
                  </a:r>
                  <a:r>
                    <a:rPr lang="en-US" sz="2133" b="1" baseline="300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+</a:t>
                  </a:r>
                  <a:r>
                    <a:rPr lang="en-US" sz="2133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/</a:t>
                  </a:r>
                  <a:r>
                    <a:rPr lang="en-US" sz="2667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2667" b="1" baseline="300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</a:t>
                  </a:r>
                  <a:r>
                    <a:rPr lang="en-US" sz="2133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2133" b="1" baseline="-28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32" name="Straight Connector 31"/>
              <p:cNvCxnSpPr/>
              <p:nvPr/>
            </p:nvCxnSpPr>
            <p:spPr>
              <a:xfrm>
                <a:off x="5473148" y="3390900"/>
                <a:ext cx="914400" cy="0"/>
              </a:xfrm>
              <a:prstGeom prst="line">
                <a:avLst/>
              </a:prstGeom>
              <a:ln>
                <a:solidFill>
                  <a:srgbClr val="CC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5473149" y="3045544"/>
                <a:ext cx="1033182" cy="453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</a:t>
                </a:r>
                <a:r>
                  <a:rPr lang="en-US" sz="2000" b="1" baseline="-25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000" b="1" baseline="30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/e</a:t>
                </a:r>
                <a:r>
                  <a:rPr lang="en-US" sz="2000" b="1" baseline="30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N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TiO</a:t>
                </a:r>
                <a:r>
                  <a:rPr lang="en-IN" sz="2000" b="1" baseline="-25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  <a:p>
                <a:endParaRPr lang="en-US" sz="2000" b="1" baseline="-25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>
                <a:off x="4164063" y="1690727"/>
                <a:ext cx="1374566" cy="157922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dashDot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4686867" y="1868968"/>
                <a:ext cx="2003178" cy="530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Regeneration reaction </a:t>
                </a:r>
              </a:p>
              <a:p>
                <a:r>
                  <a:rPr lang="en-US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 1 s</a:t>
                </a:r>
                <a:endPara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8" name="Straight Arrow Connector 37"/>
              <p:cNvCxnSpPr/>
              <p:nvPr/>
            </p:nvCxnSpPr>
            <p:spPr>
              <a:xfrm flipH="1">
                <a:off x="1389843" y="3390900"/>
                <a:ext cx="4148786" cy="998774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prstDash val="solid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2716176" y="4016134"/>
                <a:ext cx="2756973" cy="530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Recombination to electrolyte,</a:t>
                </a:r>
              </a:p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000" b="1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ms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- s</a:t>
                </a:r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>
                <a:off x="6865159" y="3390900"/>
                <a:ext cx="1722250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6399105" y="3461607"/>
                <a:ext cx="2622289" cy="530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 transport to electrode,</a:t>
                </a:r>
              </a:p>
              <a:p>
                <a:r>
                  <a:rPr lang="en-US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ms</a:t>
                </a:r>
                <a:r>
                  <a:rPr lang="en-US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s</a:t>
                </a:r>
              </a:p>
            </p:txBody>
          </p:sp>
        </p:grpSp>
        <p:sp>
          <p:nvSpPr>
            <p:cNvPr id="45" name="Curved Right Arrow 44"/>
            <p:cNvSpPr/>
            <p:nvPr/>
          </p:nvSpPr>
          <p:spPr>
            <a:xfrm>
              <a:off x="6429723" y="1023125"/>
              <a:ext cx="827588" cy="1617645"/>
            </a:xfrm>
            <a:prstGeom prst="curvedRightArrow">
              <a:avLst/>
            </a:prstGeom>
            <a:solidFill>
              <a:srgbClr val="66FF33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3">
                <a:solidFill>
                  <a:schemeClr val="tx1"/>
                </a:solidFill>
              </a:endParaRPr>
            </a:p>
          </p:txBody>
        </p:sp>
        <p:sp>
          <p:nvSpPr>
            <p:cNvPr id="46" name="Curved Right Arrow 45"/>
            <p:cNvSpPr/>
            <p:nvPr/>
          </p:nvSpPr>
          <p:spPr>
            <a:xfrm rot="10800000">
              <a:off x="7588631" y="944342"/>
              <a:ext cx="827588" cy="1617645"/>
            </a:xfrm>
            <a:prstGeom prst="curvedRightArrow">
              <a:avLst/>
            </a:prstGeom>
            <a:solidFill>
              <a:srgbClr val="66FF33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3">
                <a:solidFill>
                  <a:schemeClr val="tx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252093" y="2279872"/>
              <a:ext cx="280343" cy="346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3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3" b="1" baseline="30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251070" y="905130"/>
              <a:ext cx="357281" cy="346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3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3" b="1" baseline="-25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403" b="1" baseline="30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444937" y="1596210"/>
              <a:ext cx="613341" cy="3000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ms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580809" y="1572894"/>
              <a:ext cx="560445" cy="3000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ns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00530" y="2631976"/>
              <a:ext cx="1030633" cy="3000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Electrolyte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705256" y="375134"/>
            <a:ext cx="11865749" cy="585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Electron transfer dynamics in DSSC : Bottleneck issues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DD8A868-7A5D-4AA1-95E2-C2360E4A3B72}"/>
              </a:ext>
            </a:extLst>
          </p:cNvPr>
          <p:cNvSpPr/>
          <p:nvPr/>
        </p:nvSpPr>
        <p:spPr>
          <a:xfrm>
            <a:off x="11949607" y="9163427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0DADCB3-12C2-4D5A-99EC-8D2C77993822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8E1773F-C3E3-4DD7-AEC1-13249D3BAC9B}"/>
              </a:ext>
            </a:extLst>
          </p:cNvPr>
          <p:cNvSpPr txBox="1"/>
          <p:nvPr/>
        </p:nvSpPr>
        <p:spPr>
          <a:xfrm>
            <a:off x="1855924" y="5560138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B33AE6-A9FB-4CCA-B3F5-EA80660100A6}"/>
              </a:ext>
            </a:extLst>
          </p:cNvPr>
          <p:cNvSpPr txBox="1"/>
          <p:nvPr/>
        </p:nvSpPr>
        <p:spPr>
          <a:xfrm>
            <a:off x="7316770" y="5277070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1A5D119-5679-4842-B1A4-4DE26C9A5D98}"/>
              </a:ext>
            </a:extLst>
          </p:cNvPr>
          <p:cNvSpPr txBox="1"/>
          <p:nvPr/>
        </p:nvSpPr>
        <p:spPr>
          <a:xfrm>
            <a:off x="4374858" y="5140110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FEAC96F-84FD-418B-B6BF-A7B341BF9259}"/>
              </a:ext>
            </a:extLst>
          </p:cNvPr>
          <p:cNvSpPr txBox="1"/>
          <p:nvPr/>
        </p:nvSpPr>
        <p:spPr>
          <a:xfrm>
            <a:off x="5501781" y="3933231"/>
            <a:ext cx="604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TiO</a:t>
            </a:r>
            <a:r>
              <a:rPr lang="en-IN" sz="16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5C98BD-9BB8-4643-89A3-59B48038F797}"/>
              </a:ext>
            </a:extLst>
          </p:cNvPr>
          <p:cNvSpPr/>
          <p:nvPr/>
        </p:nvSpPr>
        <p:spPr>
          <a:xfrm>
            <a:off x="4189235" y="8883462"/>
            <a:ext cx="663575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2000" i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Chem. Chem. Phys., </a:t>
            </a:r>
            <a:r>
              <a:rPr lang="en-IN" sz="2000" b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2014, </a:t>
            </a:r>
            <a:r>
              <a:rPr lang="en-IN" sz="2000" i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 </a:t>
            </a:r>
            <a:r>
              <a:rPr lang="en-IN" sz="20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6838--6858 </a:t>
            </a:r>
            <a:b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15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1615" y="602287"/>
            <a:ext cx="9078126" cy="1078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3203" b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DSSC Parameters and I-V Characteristic</a:t>
            </a:r>
          </a:p>
          <a:p>
            <a:pPr algn="ctr"/>
            <a:endParaRPr lang="en-US" sz="3203" dirty="0">
              <a:solidFill>
                <a:srgbClr val="002060"/>
              </a:solidFill>
              <a:latin typeface="Lucida Fax" panose="0206060205050502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704848" y="1710366"/>
                <a:ext cx="6533962" cy="30505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Wingdings" panose="05000000000000000000" pitchFamily="2" charset="2"/>
                  <a:buChar char="q"/>
                </a:pPr>
                <a:r>
                  <a:rPr lang="en-US" altLang="en-US" sz="240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FF is defined as the ratio of the actual maximum obtainable power from the solar cell to the product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𝑂𝐶</m:t>
                        </m:r>
                      </m:sub>
                    </m:sSub>
                  </m:oMath>
                </a14:m>
                <a:r>
                  <a:rPr lang="en-US" altLang="en-US" sz="240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40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𝑆𝐶</m:t>
                        </m:r>
                      </m:sub>
                    </m:sSub>
                  </m:oMath>
                </a14:m>
                <a:r>
                  <a:rPr lang="en-US" altLang="en-US" sz="240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It is a measure of  the “squareness” of the IV curve</a:t>
                </a:r>
              </a:p>
              <a:p>
                <a:pPr algn="just"/>
                <a:endParaRPr lang="en-US" altLang="en-US" sz="2403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Wingdings" panose="05000000000000000000" pitchFamily="2" charset="2"/>
                  <a:buChar char="q"/>
                </a:pPr>
                <a:r>
                  <a:rPr lang="en-US" altLang="en-US" sz="240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ɳ is the ratio of the generated maximum electric output power to the total power of incident light</a:t>
                </a:r>
              </a:p>
              <a:p>
                <a:pPr algn="just"/>
                <a:r>
                  <a:rPr lang="en-US" sz="240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848" y="1710366"/>
                <a:ext cx="6533962" cy="3050579"/>
              </a:xfrm>
              <a:prstGeom prst="rect">
                <a:avLst/>
              </a:prstGeom>
              <a:blipFill>
                <a:blip r:embed="rId3"/>
                <a:stretch>
                  <a:fillRect l="-1306" t="-1600" r="-139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12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01463" y="2121980"/>
            <a:ext cx="4911286" cy="5858493"/>
            <a:chOff x="164215" y="1086678"/>
            <a:chExt cx="3683171" cy="4479235"/>
          </a:xfrm>
        </p:grpSpPr>
        <p:sp>
          <p:nvSpPr>
            <p:cNvPr id="11" name="Rectangle 10"/>
            <p:cNvSpPr/>
            <p:nvPr/>
          </p:nvSpPr>
          <p:spPr>
            <a:xfrm>
              <a:off x="216218" y="2659138"/>
              <a:ext cx="3631168" cy="2657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</a:pPr>
              <a:endParaRPr lang="en-US" altLang="en-US" sz="2403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spcBef>
                  <a:spcPct val="0"/>
                </a:spcBef>
              </a:pPr>
              <a:r>
                <a:rPr lang="en-US" altLang="en-US" sz="2403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en-US" sz="2403" b="1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OC</a:t>
              </a:r>
              <a:r>
                <a:rPr lang="en-US" altLang="en-US" sz="2403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Open-circuit voltage</a:t>
              </a:r>
            </a:p>
            <a:p>
              <a:pPr algn="just">
                <a:spcBef>
                  <a:spcPct val="0"/>
                </a:spcBef>
              </a:pPr>
              <a:endParaRPr lang="en-US" altLang="en-US" sz="2403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spcBef>
                  <a:spcPct val="0"/>
                </a:spcBef>
              </a:pPr>
              <a:r>
                <a:rPr lang="en-US" altLang="en-US" sz="2403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US" altLang="en-US" sz="2403" b="1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 </a:t>
              </a:r>
              <a:r>
                <a:rPr lang="en-US" altLang="en-US" sz="2403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3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Short-circuit current density</a:t>
              </a:r>
            </a:p>
            <a:p>
              <a:pPr algn="just">
                <a:spcBef>
                  <a:spcPct val="0"/>
                </a:spcBef>
              </a:pPr>
              <a:endParaRPr lang="en-US" altLang="en-US" sz="2403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spcBef>
                  <a:spcPct val="0"/>
                </a:spcBef>
              </a:pPr>
              <a:r>
                <a:rPr lang="en-US" altLang="en-US" sz="2403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FF</a:t>
              </a:r>
              <a:r>
                <a:rPr lang="en-US" altLang="en-US" sz="2403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: Fill Factor</a:t>
              </a:r>
            </a:p>
            <a:p>
              <a:pPr algn="just">
                <a:spcBef>
                  <a:spcPct val="0"/>
                </a:spcBef>
              </a:pPr>
              <a:endParaRPr lang="en-US" altLang="en-US" sz="2403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spcBef>
                  <a:spcPct val="0"/>
                </a:spcBef>
              </a:pPr>
              <a:r>
                <a:rPr lang="en-US" altLang="en-US" sz="2403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ɳ </a:t>
              </a:r>
              <a:r>
                <a:rPr lang="en-US" altLang="en-US" sz="2403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: Power conversion efficiency</a:t>
              </a:r>
            </a:p>
            <a:p>
              <a:pPr algn="just">
                <a:spcBef>
                  <a:spcPct val="0"/>
                </a:spcBef>
              </a:pPr>
              <a:endParaRPr lang="en-US" altLang="en-US" sz="2403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spcBef>
                  <a:spcPct val="0"/>
                </a:spcBef>
              </a:pPr>
              <a:r>
                <a:rPr lang="en-US" altLang="en-US" sz="2403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2403" b="1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</a:t>
              </a:r>
              <a:r>
                <a:rPr lang="en-US" altLang="en-US" sz="2403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3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Intensity of light (100 </a:t>
              </a:r>
              <a:r>
                <a:rPr lang="en-US" altLang="en-US" sz="2403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mW</a:t>
              </a:r>
              <a:r>
                <a:rPr lang="en-US" altLang="en-US" sz="2403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cm</a:t>
              </a:r>
              <a:r>
                <a:rPr lang="en-US" altLang="en-US" sz="2403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-2</a:t>
              </a:r>
              <a:r>
                <a:rPr lang="en-US" altLang="en-US" sz="2403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64215" y="2203712"/>
                  <a:ext cx="2338230" cy="63546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3" b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𝐅𝐅</m:t>
                        </m:r>
                        <m:r>
                          <a:rPr lang="en-US" sz="2403" b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3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3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𝑱</m:t>
                            </m:r>
                            <m:r>
                              <a:rPr lang="en-US" sz="2403" b="1" i="1" baseline="-250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𝒎𝒂𝒙</m:t>
                            </m:r>
                            <m:r>
                              <a:rPr lang="en-US" sz="2403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sSub>
                              <m:sSubPr>
                                <m:ctrlPr>
                                  <a:rPr lang="en-US" sz="2403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3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sz="2403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𝒎𝒂𝒙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3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𝑱</m:t>
                            </m:r>
                            <m:r>
                              <a:rPr lang="en-US" sz="2403" b="1" i="1" baseline="-250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𝑺𝑪</m:t>
                            </m:r>
                            <m:r>
                              <a:rPr lang="en-US" sz="2403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sSub>
                              <m:sSubPr>
                                <m:ctrlPr>
                                  <a:rPr lang="en-US" sz="2403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3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sz="2403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𝑶𝑪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403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215" y="2203712"/>
                  <a:ext cx="2338230" cy="63546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199754" y="1409813"/>
                  <a:ext cx="3276601" cy="63546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3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  <m:r>
                          <a:rPr lang="en-US" sz="2403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(%)=</m:t>
                        </m:r>
                        <m:f>
                          <m:fPr>
                            <m:ctrlPr>
                              <a:rPr lang="en-US" sz="2403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3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3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sz="2403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𝑶𝑪</m:t>
                                </m:r>
                              </m:sub>
                            </m:sSub>
                            <m:r>
                              <a:rPr lang="en-US" sz="2403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sSub>
                              <m:sSubPr>
                                <m:ctrlPr>
                                  <a:rPr lang="en-US" sz="2403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3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𝑱</m:t>
                                </m:r>
                              </m:e>
                              <m:sub>
                                <m:r>
                                  <a:rPr lang="en-US" sz="2403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𝑺𝑪</m:t>
                                </m:r>
                              </m:sub>
                            </m:sSub>
                            <m:r>
                              <a:rPr lang="en-US" sz="2403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sz="2403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𝑭𝑭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3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3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sz="2403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𝒊𝒏</m:t>
                                </m:r>
                              </m:sub>
                            </m:sSub>
                          </m:den>
                        </m:f>
                        <m:r>
                          <a:rPr lang="en-US" sz="2403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403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𝟏𝟎𝟎</m:t>
                        </m:r>
                        <m:r>
                          <a:rPr lang="en-US" sz="2403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403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754" y="1409813"/>
                  <a:ext cx="3276601" cy="63546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Rounded Rectangular Callout 25"/>
            <p:cNvSpPr/>
            <p:nvPr/>
          </p:nvSpPr>
          <p:spPr>
            <a:xfrm rot="10800000">
              <a:off x="164215" y="1086678"/>
              <a:ext cx="3683171" cy="4479235"/>
            </a:xfrm>
            <a:prstGeom prst="wedgeRoundRectCallou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3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852" r="1235" b="14607"/>
          <a:stretch/>
        </p:blipFill>
        <p:spPr>
          <a:xfrm>
            <a:off x="5874977" y="4478848"/>
            <a:ext cx="6555932" cy="4329387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03829C7-D247-4E2B-A308-756C68191D36}"/>
              </a:ext>
            </a:extLst>
          </p:cNvPr>
          <p:cNvSpPr/>
          <p:nvPr/>
        </p:nvSpPr>
        <p:spPr>
          <a:xfrm>
            <a:off x="11749186" y="9158973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45645C-560C-4B12-A1F6-65F92D50F9EC}"/>
              </a:ext>
            </a:extLst>
          </p:cNvPr>
          <p:cNvCxnSpPr>
            <a:cxnSpLocks/>
          </p:cNvCxnSpPr>
          <p:nvPr/>
        </p:nvCxnSpPr>
        <p:spPr>
          <a:xfrm>
            <a:off x="0" y="1309478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4734DD4-2850-44EC-884B-A5A94E5333A6}"/>
              </a:ext>
            </a:extLst>
          </p:cNvPr>
          <p:cNvSpPr txBox="1"/>
          <p:nvPr/>
        </p:nvSpPr>
        <p:spPr>
          <a:xfrm>
            <a:off x="4783388" y="9091774"/>
            <a:ext cx="289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www.pveducation.org</a:t>
            </a:r>
          </a:p>
        </p:txBody>
      </p:sp>
    </p:spTree>
    <p:extLst>
      <p:ext uri="{BB962C8B-B14F-4D97-AF65-F5344CB8AC3E}">
        <p14:creationId xmlns:p14="http://schemas.microsoft.com/office/powerpoint/2010/main" val="2991971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13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4858" y="651381"/>
            <a:ext cx="10100842" cy="585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3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Electrochemical Impedance Spectroscopy (EIS)</a:t>
            </a:r>
          </a:p>
        </p:txBody>
      </p:sp>
      <p:grpSp>
        <p:nvGrpSpPr>
          <p:cNvPr id="4" name="Group 19"/>
          <p:cNvGrpSpPr>
            <a:grpSpLocks noChangeAspect="1"/>
          </p:cNvGrpSpPr>
          <p:nvPr/>
        </p:nvGrpSpPr>
        <p:grpSpPr bwMode="auto">
          <a:xfrm>
            <a:off x="724533" y="6562226"/>
            <a:ext cx="5327610" cy="1692754"/>
            <a:chOff x="6311294" y="3498958"/>
            <a:chExt cx="4598611" cy="1459835"/>
          </a:xfrm>
        </p:grpSpPr>
        <p:pic>
          <p:nvPicPr>
            <p:cNvPr id="5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1294" y="3855894"/>
              <a:ext cx="4598611" cy="1028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474733" y="3760603"/>
              <a:ext cx="339273" cy="31862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1" b="1" dirty="0"/>
                <a:t>R</a:t>
              </a:r>
              <a:r>
                <a:rPr lang="en-US" sz="1801" b="1" baseline="-25000" dirty="0"/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72092" y="3534214"/>
              <a:ext cx="339273" cy="31862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1" b="1" dirty="0"/>
                <a:t>R</a:t>
              </a:r>
              <a:r>
                <a:rPr lang="en-US" sz="1801" b="1" baseline="-25000" dirty="0"/>
                <a:t>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696036" y="3498958"/>
              <a:ext cx="339273" cy="31862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1" b="1" dirty="0"/>
                <a:t>R</a:t>
              </a:r>
              <a:r>
                <a:rPr lang="en-US" sz="1801" b="1" baseline="-25000" dirty="0"/>
                <a:t>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085276" y="3524935"/>
              <a:ext cx="339273" cy="31862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1" b="1" dirty="0"/>
                <a:t>R</a:t>
              </a:r>
              <a:r>
                <a:rPr lang="en-US" sz="1801" b="1" baseline="-25000" dirty="0"/>
                <a:t>4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20087" y="4582646"/>
              <a:ext cx="332355" cy="31862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1" b="1" dirty="0"/>
                <a:t>C</a:t>
              </a:r>
              <a:r>
                <a:rPr lang="en-US" sz="1801" b="1" baseline="-25000" dirty="0"/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059274" y="4640170"/>
              <a:ext cx="332355" cy="31862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1" b="1" dirty="0"/>
                <a:t>C</a:t>
              </a:r>
              <a:r>
                <a:rPr lang="en-US" sz="1801" b="1" baseline="-25000" dirty="0"/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664459" y="4636467"/>
              <a:ext cx="332355" cy="31862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1" b="1" dirty="0"/>
                <a:t>C</a:t>
              </a:r>
              <a:r>
                <a:rPr lang="en-US" sz="1801" b="1" baseline="-25000" dirty="0"/>
                <a:t>3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147551" y="5908374"/>
            <a:ext cx="4669868" cy="4621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3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Equivalent circuit R(RC)(RC)(RC)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799" y="1838478"/>
            <a:ext cx="5838526" cy="39368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9897" y="1590597"/>
            <a:ext cx="2008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Nyquist Plot</a:t>
            </a:r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4"/>
          <a:stretch>
            <a:fillRect/>
          </a:stretch>
        </p:blipFill>
        <p:spPr bwMode="auto">
          <a:xfrm>
            <a:off x="7558624" y="6095130"/>
            <a:ext cx="4510978" cy="152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484966" y="8885075"/>
            <a:ext cx="5134354" cy="462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Environ. Sci.,</a:t>
            </a:r>
            <a:r>
              <a:rPr lang="en-US" sz="240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sz="240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10, </a:t>
            </a:r>
            <a:r>
              <a:rPr lang="en-US" sz="24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672-709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2154677" y="3632967"/>
            <a:ext cx="1632782" cy="981607"/>
          </a:xfrm>
          <a:prstGeom prst="straightConnector1">
            <a:avLst/>
          </a:prstGeom>
          <a:ln w="28575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11112" y="3017366"/>
            <a:ext cx="2000869" cy="12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3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lang="en-US" sz="240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@ Pt/ I</a:t>
            </a:r>
            <a:r>
              <a:rPr lang="en-US" sz="2403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/I</a:t>
            </a:r>
            <a:r>
              <a:rPr lang="en-US" sz="2403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3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en-US" sz="240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interface</a:t>
            </a:r>
          </a:p>
          <a:p>
            <a:pPr algn="ctr"/>
            <a:endParaRPr lang="en-US" sz="2403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6536528" y="2101579"/>
            <a:ext cx="2082792" cy="14440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7633820" y="3850901"/>
            <a:ext cx="1519117" cy="1037437"/>
          </a:xfrm>
          <a:prstGeom prst="straightConnector1">
            <a:avLst/>
          </a:prstGeom>
          <a:ln w="28575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665657" y="1732689"/>
            <a:ext cx="3403945" cy="8318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3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lang="en-US" sz="240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@ dye/TiO</a:t>
            </a:r>
            <a:r>
              <a:rPr lang="en-US" sz="2403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/electrolyte</a:t>
            </a:r>
          </a:p>
          <a:p>
            <a:pPr algn="ctr"/>
            <a:r>
              <a:rPr lang="en-US" sz="240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interface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2555914" y="4628925"/>
            <a:ext cx="1114062" cy="337761"/>
          </a:xfrm>
          <a:prstGeom prst="straightConnector1">
            <a:avLst/>
          </a:prstGeom>
          <a:ln w="28575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77272" y="3899360"/>
            <a:ext cx="2047163" cy="8318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</a:p>
          <a:p>
            <a:pPr algn="ctr"/>
            <a:r>
              <a:rPr lang="en-US" sz="240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resistance (</a:t>
            </a:r>
            <a:r>
              <a:rPr lang="en-US" sz="240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3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CFA08EF-2D1C-43F7-980C-6814BCE59EBF}"/>
              </a:ext>
            </a:extLst>
          </p:cNvPr>
          <p:cNvSpPr/>
          <p:nvPr/>
        </p:nvSpPr>
        <p:spPr>
          <a:xfrm>
            <a:off x="11731131" y="9116132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CD8905F-F8FA-46CF-A37F-2EBDAEF1DABA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DD0C10C-62C9-41A3-B716-ED8A324BD483}"/>
              </a:ext>
            </a:extLst>
          </p:cNvPr>
          <p:cNvSpPr txBox="1"/>
          <p:nvPr/>
        </p:nvSpPr>
        <p:spPr>
          <a:xfrm>
            <a:off x="9134872" y="3375056"/>
            <a:ext cx="39244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Nernstian diffusion within the </a:t>
            </a:r>
          </a:p>
          <a:p>
            <a:pPr algn="ctr"/>
            <a:r>
              <a:rPr lang="en-I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electrolyte</a:t>
            </a:r>
          </a:p>
        </p:txBody>
      </p:sp>
    </p:spTree>
    <p:extLst>
      <p:ext uri="{BB962C8B-B14F-4D97-AF65-F5344CB8AC3E}">
        <p14:creationId xmlns:p14="http://schemas.microsoft.com/office/powerpoint/2010/main" val="2248486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14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8544" y="317559"/>
            <a:ext cx="3474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Photosensitizer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1087B6F-C809-4C3C-94CC-791415DDB607}"/>
              </a:ext>
            </a:extLst>
          </p:cNvPr>
          <p:cNvGrpSpPr/>
          <p:nvPr/>
        </p:nvGrpSpPr>
        <p:grpSpPr>
          <a:xfrm>
            <a:off x="78469" y="5843339"/>
            <a:ext cx="6078713" cy="3057044"/>
            <a:chOff x="3034438" y="1346710"/>
            <a:chExt cx="6078713" cy="3057044"/>
          </a:xfrm>
        </p:grpSpPr>
        <p:grpSp>
          <p:nvGrpSpPr>
            <p:cNvPr id="4" name="Group 3"/>
            <p:cNvGrpSpPr/>
            <p:nvPr/>
          </p:nvGrpSpPr>
          <p:grpSpPr>
            <a:xfrm>
              <a:off x="3980609" y="1346710"/>
              <a:ext cx="4077567" cy="2548496"/>
              <a:chOff x="2743200" y="907823"/>
              <a:chExt cx="2895600" cy="1738522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743200" y="907823"/>
                <a:ext cx="2895600" cy="848380"/>
                <a:chOff x="2743200" y="907823"/>
                <a:chExt cx="2895600" cy="848380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 flipH="1">
                  <a:off x="4191000" y="907823"/>
                  <a:ext cx="16390" cy="84838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" name="Group 8"/>
                <p:cNvGrpSpPr/>
                <p:nvPr/>
              </p:nvGrpSpPr>
              <p:grpSpPr>
                <a:xfrm>
                  <a:off x="2743200" y="1752600"/>
                  <a:ext cx="2895600" cy="0"/>
                  <a:chOff x="2743200" y="1752600"/>
                  <a:chExt cx="2895600" cy="0"/>
                </a:xfrm>
              </p:grpSpPr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4191000" y="1752600"/>
                    <a:ext cx="1447800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10"/>
                  <p:cNvCxnSpPr/>
                  <p:nvPr/>
                </p:nvCxnSpPr>
                <p:spPr>
                  <a:xfrm>
                    <a:off x="2743200" y="1752600"/>
                    <a:ext cx="1447800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6" name="Straight Arrow Connector 5"/>
              <p:cNvCxnSpPr/>
              <p:nvPr/>
            </p:nvCxnSpPr>
            <p:spPr>
              <a:xfrm>
                <a:off x="2773774" y="1771541"/>
                <a:ext cx="3897" cy="8748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5620719" y="1752600"/>
                <a:ext cx="18081" cy="89374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Rectangle 11"/>
            <p:cNvSpPr/>
            <p:nvPr/>
          </p:nvSpPr>
          <p:spPr>
            <a:xfrm>
              <a:off x="3034438" y="3880534"/>
              <a:ext cx="19976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Metal-based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375175" y="3867065"/>
              <a:ext cx="17379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Metal-free</a:t>
              </a: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4FB7D0B1-1443-41B8-BCB3-1FA5FF9C48EF}"/>
              </a:ext>
            </a:extLst>
          </p:cNvPr>
          <p:cNvSpPr/>
          <p:nvPr/>
        </p:nvSpPr>
        <p:spPr>
          <a:xfrm>
            <a:off x="11732465" y="9146877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81501C-565D-4FE7-9642-D0FE417D8C43}"/>
              </a:ext>
            </a:extLst>
          </p:cNvPr>
          <p:cNvCxnSpPr>
            <a:cxnSpLocks/>
          </p:cNvCxnSpPr>
          <p:nvPr/>
        </p:nvCxnSpPr>
        <p:spPr>
          <a:xfrm>
            <a:off x="18271" y="1056417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51D1F95-2007-41C2-96B1-F073E27BD6A2}"/>
              </a:ext>
            </a:extLst>
          </p:cNvPr>
          <p:cNvSpPr txBox="1"/>
          <p:nvPr/>
        </p:nvSpPr>
        <p:spPr>
          <a:xfrm>
            <a:off x="242661" y="1211340"/>
            <a:ext cx="122945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 to be satisfied by dye: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Absorption range of the dye should cover the whole visible region  as well as near IR.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Molar extinction coefficient of dye must be as high as possible.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Anchoring group should strongly grafted to the TiO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surface.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HOMO of the dye  should lie below the energy level of redox mediator.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LUMO of dye should be localized near the anchoring group, and above the CB edge  of the semiconductor.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periphery of the dye should be hydrophobic to minimize the direct contact between anode and electrolyte.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27AEE67-B868-482E-B32F-FA026EDA7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721" y="5482699"/>
            <a:ext cx="4944226" cy="408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97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0549" y="547569"/>
            <a:ext cx="7935186" cy="585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3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Well known metal based sensitizers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15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348" y="1585508"/>
            <a:ext cx="2786340" cy="4621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3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N3 dye : </a:t>
            </a:r>
            <a:r>
              <a:rPr lang="en-US" sz="2403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10.3 %</a:t>
            </a:r>
            <a:r>
              <a:rPr lang="en-US" sz="2403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5654" y="1501418"/>
            <a:ext cx="2650726" cy="4621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3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N719 : </a:t>
            </a:r>
            <a:r>
              <a:rPr lang="en-US" sz="2403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11.18 %</a:t>
            </a:r>
            <a:endParaRPr lang="en-US" sz="2403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10151" y="1463843"/>
            <a:ext cx="4187365" cy="4621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3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 dye(N749) : </a:t>
            </a:r>
            <a:r>
              <a:rPr lang="en-US" sz="2403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10.40 %</a:t>
            </a:r>
            <a:r>
              <a:rPr lang="en-US" sz="2403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270" y="5553025"/>
            <a:ext cx="2401619" cy="4621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3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Z907 : </a:t>
            </a:r>
            <a:r>
              <a:rPr lang="en-US" sz="2403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9.5 %</a:t>
            </a:r>
            <a:r>
              <a:rPr lang="en-US" sz="2403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CA078-333E-4B00-8320-A9F33C11DDA9}"/>
              </a:ext>
            </a:extLst>
          </p:cNvPr>
          <p:cNvSpPr/>
          <p:nvPr/>
        </p:nvSpPr>
        <p:spPr>
          <a:xfrm>
            <a:off x="2273127" y="4801257"/>
            <a:ext cx="3235210" cy="462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Nazeeruddin</a:t>
            </a:r>
            <a:r>
              <a:rPr lang="en-IN" sz="24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en-IN" sz="240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1993</a:t>
            </a:r>
            <a:r>
              <a:rPr lang="en-IN" sz="24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8F946B-A244-4534-8D64-571D5288F83C}"/>
              </a:ext>
            </a:extLst>
          </p:cNvPr>
          <p:cNvSpPr/>
          <p:nvPr/>
        </p:nvSpPr>
        <p:spPr>
          <a:xfrm>
            <a:off x="6242141" y="4837137"/>
            <a:ext cx="2392194" cy="457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Wang et al. </a:t>
            </a:r>
            <a:r>
              <a:rPr lang="en-IN" sz="240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endParaRPr lang="en-IN" sz="240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70EF0D-4F87-439C-8F67-62397C7BCB0E}"/>
              </a:ext>
            </a:extLst>
          </p:cNvPr>
          <p:cNvSpPr/>
          <p:nvPr/>
        </p:nvSpPr>
        <p:spPr>
          <a:xfrm>
            <a:off x="9875186" y="4995964"/>
            <a:ext cx="3196238" cy="457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Nazeeruddin</a:t>
            </a:r>
            <a:r>
              <a:rPr lang="en-IN" sz="24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IN" sz="240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</a:t>
            </a:r>
            <a:r>
              <a:rPr lang="en-IN" sz="24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CE666D-3B6A-40A3-8BA5-D6BA70CB7117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A19862EF-5C61-4789-B427-C16AE97FD2E3}"/>
              </a:ext>
            </a:extLst>
          </p:cNvPr>
          <p:cNvSpPr/>
          <p:nvPr/>
        </p:nvSpPr>
        <p:spPr>
          <a:xfrm>
            <a:off x="11732465" y="9146877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5FA033E-CE72-49C3-83F0-A0C69CB076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3156497"/>
              </p:ext>
            </p:extLst>
          </p:nvPr>
        </p:nvGraphicFramePr>
        <p:xfrm>
          <a:off x="729934" y="6015139"/>
          <a:ext cx="4347525" cy="3273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7" name="CS ChemDraw Drawing" r:id="rId4" imgW="2834640" imgH="2134701" progId="ChemDraw.Document.6.0">
                  <p:embed/>
                </p:oleObj>
              </mc:Choice>
              <mc:Fallback>
                <p:oleObj name="CS ChemDraw Drawing" r:id="rId4" imgW="2834640" imgH="213470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9934" y="6015139"/>
                        <a:ext cx="4347525" cy="3273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40537ABE-6445-430F-BC0E-95470B1B8B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9332740"/>
              </p:ext>
            </p:extLst>
          </p:nvPr>
        </p:nvGraphicFramePr>
        <p:xfrm>
          <a:off x="207509" y="2069398"/>
          <a:ext cx="3744913" cy="2792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8" name="CS ChemDraw Drawing" r:id="rId6" imgW="2863141" imgH="2135098" progId="ChemDraw.Document.6.0">
                  <p:embed/>
                </p:oleObj>
              </mc:Choice>
              <mc:Fallback>
                <p:oleObj name="CS ChemDraw Drawing" r:id="rId6" imgW="2863141" imgH="213509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7509" y="2069398"/>
                        <a:ext cx="3744913" cy="2792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52744C21-927B-4C19-B581-42D6E7A48C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43378"/>
              </p:ext>
            </p:extLst>
          </p:nvPr>
        </p:nvGraphicFramePr>
        <p:xfrm>
          <a:off x="4960602" y="2047622"/>
          <a:ext cx="3911033" cy="2801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9" name="CS ChemDraw Drawing" r:id="rId8" imgW="2980706" imgH="2135098" progId="ChemDraw.Document.6.0">
                  <p:embed/>
                </p:oleObj>
              </mc:Choice>
              <mc:Fallback>
                <p:oleObj name="CS ChemDraw Drawing" r:id="rId8" imgW="2980706" imgH="213509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60602" y="2047622"/>
                        <a:ext cx="3911033" cy="2801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622BE2CC-4B6D-49B2-8BFB-333CFE55F6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930256"/>
              </p:ext>
            </p:extLst>
          </p:nvPr>
        </p:nvGraphicFramePr>
        <p:xfrm>
          <a:off x="8954415" y="2074474"/>
          <a:ext cx="4387197" cy="2903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0" name="CS ChemDraw Drawing" r:id="rId10" imgW="3226130" imgH="2134701" progId="ChemDraw.Document.6.0">
                  <p:embed/>
                </p:oleObj>
              </mc:Choice>
              <mc:Fallback>
                <p:oleObj name="CS ChemDraw Drawing" r:id="rId10" imgW="3226130" imgH="213470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954415" y="2074474"/>
                        <a:ext cx="4387197" cy="29039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5133D2F-6A32-4E04-8945-155AAFC42F91}"/>
              </a:ext>
            </a:extLst>
          </p:cNvPr>
          <p:cNvSpPr txBox="1"/>
          <p:nvPr/>
        </p:nvSpPr>
        <p:spPr>
          <a:xfrm>
            <a:off x="5575783" y="5511067"/>
            <a:ext cx="610179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of Metal complex dyes</a:t>
            </a:r>
          </a:p>
          <a:p>
            <a:endParaRPr lang="en-I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I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MLCT responsible for the light absorption </a:t>
            </a:r>
          </a:p>
          <a:p>
            <a:endParaRPr lang="en-IN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I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Broad absorption range from UV to near IR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I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I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High molecular stability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I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I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High excited state lifetime</a:t>
            </a:r>
          </a:p>
          <a:p>
            <a:endParaRPr lang="en-I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945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FB21D3A-BD41-49AD-9759-2F5538BEBFEC}"/>
              </a:ext>
            </a:extLst>
          </p:cNvPr>
          <p:cNvGrpSpPr/>
          <p:nvPr/>
        </p:nvGrpSpPr>
        <p:grpSpPr>
          <a:xfrm>
            <a:off x="7172707" y="5792681"/>
            <a:ext cx="4962124" cy="3568110"/>
            <a:chOff x="7046947" y="5971393"/>
            <a:chExt cx="4962124" cy="356811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CFF5E1F-CE90-4106-B28A-BE077E3D32C0}"/>
                </a:ext>
              </a:extLst>
            </p:cNvPr>
            <p:cNvGrpSpPr/>
            <p:nvPr/>
          </p:nvGrpSpPr>
          <p:grpSpPr>
            <a:xfrm>
              <a:off x="7046947" y="5971393"/>
              <a:ext cx="4962124" cy="3568110"/>
              <a:chOff x="7454072" y="5727822"/>
              <a:chExt cx="4962124" cy="356811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54072" y="6127932"/>
                <a:ext cx="4962124" cy="3168000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1E9690-7E2A-49E7-BD5A-79402640CD03}"/>
                  </a:ext>
                </a:extLst>
              </p:cNvPr>
              <p:cNvSpPr txBox="1"/>
              <p:nvPr/>
            </p:nvSpPr>
            <p:spPr>
              <a:xfrm>
                <a:off x="9119044" y="5727822"/>
                <a:ext cx="21691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Absorption spectra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574144-60A8-4FFE-99EF-053AA0815019}"/>
                </a:ext>
              </a:extLst>
            </p:cNvPr>
            <p:cNvSpPr txBox="1"/>
            <p:nvPr/>
          </p:nvSpPr>
          <p:spPr>
            <a:xfrm>
              <a:off x="7766070" y="6525672"/>
              <a:ext cx="13228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20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Soret</a:t>
              </a:r>
              <a:r>
                <a:rPr lang="en-IN" sz="20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band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7D49B1-95D5-4EF1-9BC6-B4CFD4B23C1D}"/>
                </a:ext>
              </a:extLst>
            </p:cNvPr>
            <p:cNvSpPr txBox="1"/>
            <p:nvPr/>
          </p:nvSpPr>
          <p:spPr>
            <a:xfrm>
              <a:off x="9594814" y="7755448"/>
              <a:ext cx="10470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20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Q- band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3099" b="26042"/>
          <a:stretch/>
        </p:blipFill>
        <p:spPr>
          <a:xfrm>
            <a:off x="408919" y="391662"/>
            <a:ext cx="8172036" cy="23972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427" y="7321440"/>
            <a:ext cx="5912676" cy="2160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CBEA5D-DE09-42F4-A836-4F438C7EB203}"/>
              </a:ext>
            </a:extLst>
          </p:cNvPr>
          <p:cNvSpPr/>
          <p:nvPr/>
        </p:nvSpPr>
        <p:spPr>
          <a:xfrm>
            <a:off x="4181297" y="3155076"/>
            <a:ext cx="1276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12 % </a:t>
            </a:r>
            <a:endParaRPr lang="en-IN" sz="2000" b="1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3301ED-CE11-42AF-9EA9-647652B0196A}"/>
              </a:ext>
            </a:extLst>
          </p:cNvPr>
          <p:cNvSpPr/>
          <p:nvPr/>
        </p:nvSpPr>
        <p:spPr>
          <a:xfrm>
            <a:off x="4466691" y="5927877"/>
            <a:ext cx="1212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13 % </a:t>
            </a:r>
            <a:endParaRPr lang="en-IN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C25DA27-F28B-4255-B4F5-9764518F1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477469"/>
              </p:ext>
            </p:extLst>
          </p:nvPr>
        </p:nvGraphicFramePr>
        <p:xfrm>
          <a:off x="7766070" y="4038024"/>
          <a:ext cx="4809494" cy="17333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2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8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3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9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27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Dye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800" b="1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(V)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800" b="1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</a:t>
                      </a:r>
                      <a:endParaRPr lang="en-US" sz="1800" b="1" i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(mA cm</a:t>
                      </a:r>
                      <a:r>
                        <a:rPr lang="en-US" sz="18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FF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η</a:t>
                      </a: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</a:p>
                  </a:txBody>
                  <a:tcPr marL="68584" marR="68584" marT="34305" marB="3430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28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SM371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0.96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15.9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0.79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4" marR="68584" marT="34305" marB="3430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28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SM315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0.91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0.78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4" marR="68584" marT="34305" marB="3430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Oval 15">
            <a:extLst>
              <a:ext uri="{FF2B5EF4-FFF2-40B4-BE49-F238E27FC236}">
                <a16:creationId xmlns:a16="http://schemas.microsoft.com/office/drawing/2014/main" id="{B5A6D1F6-5E7A-407E-A625-8D7A22C265AE}"/>
              </a:ext>
            </a:extLst>
          </p:cNvPr>
          <p:cNvSpPr/>
          <p:nvPr/>
        </p:nvSpPr>
        <p:spPr>
          <a:xfrm>
            <a:off x="11732465" y="9146877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C0BD6E-B600-4745-973D-6E46B2463883}"/>
              </a:ext>
            </a:extLst>
          </p:cNvPr>
          <p:cNvSpPr txBox="1"/>
          <p:nvPr/>
        </p:nvSpPr>
        <p:spPr>
          <a:xfrm>
            <a:off x="2168426" y="6823528"/>
            <a:ext cx="3289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[Co(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bpy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sz="2000" b="1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2+/3+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electrolyte</a:t>
            </a:r>
            <a:endParaRPr lang="en-IN" sz="2000" b="1" i="1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93762B-7869-4EBD-B3CD-745CB7522974}"/>
              </a:ext>
            </a:extLst>
          </p:cNvPr>
          <p:cNvGrpSpPr/>
          <p:nvPr/>
        </p:nvGrpSpPr>
        <p:grpSpPr>
          <a:xfrm>
            <a:off x="8708228" y="417322"/>
            <a:ext cx="3867336" cy="3252620"/>
            <a:chOff x="8809644" y="506024"/>
            <a:chExt cx="3867336" cy="32526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EBB34E5-25BD-406B-BA52-9065AAACB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09644" y="770644"/>
              <a:ext cx="3867336" cy="298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9259E6F-AB53-4BC6-8773-4C4687818F36}"/>
                </a:ext>
              </a:extLst>
            </p:cNvPr>
            <p:cNvSpPr txBox="1"/>
            <p:nvPr/>
          </p:nvSpPr>
          <p:spPr>
            <a:xfrm>
              <a:off x="9845366" y="506024"/>
              <a:ext cx="20491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 characteristics</a:t>
              </a:r>
            </a:p>
          </p:txBody>
        </p:sp>
      </p:grp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CF1AB60-B692-45FA-BAB3-B9EAD9B271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6643673"/>
              </p:ext>
            </p:extLst>
          </p:nvPr>
        </p:nvGraphicFramePr>
        <p:xfrm>
          <a:off x="281646" y="2672840"/>
          <a:ext cx="6465887" cy="405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4" name="CS ChemDraw Drawing" r:id="rId8" imgW="6466114" imgH="4052166" progId="ChemDraw.Document.6.0">
                  <p:embed/>
                </p:oleObj>
              </mc:Choice>
              <mc:Fallback>
                <p:oleObj name="CS ChemDraw Drawing" r:id="rId8" imgW="6466114" imgH="405216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1646" y="2672840"/>
                        <a:ext cx="6465887" cy="4052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8D5FFD01-262F-4FB3-8F8B-17C74B07BA51}"/>
              </a:ext>
            </a:extLst>
          </p:cNvPr>
          <p:cNvSpPr txBox="1"/>
          <p:nvPr/>
        </p:nvSpPr>
        <p:spPr>
          <a:xfrm>
            <a:off x="6383340" y="9500957"/>
            <a:ext cx="2831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Nature., </a:t>
            </a: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2014,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 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242-247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1CB78E-C435-4F6C-BCCA-119D9694A211}"/>
              </a:ext>
            </a:extLst>
          </p:cNvPr>
          <p:cNvSpPr txBox="1"/>
          <p:nvPr/>
        </p:nvSpPr>
        <p:spPr>
          <a:xfrm>
            <a:off x="4059613" y="2706065"/>
            <a:ext cx="3401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Ethynylbenzoic</a:t>
            </a:r>
            <a:r>
              <a:rPr lang="en-I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 acceptor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DC3779-B8D6-4190-BC62-4019DA43EF77}"/>
              </a:ext>
            </a:extLst>
          </p:cNvPr>
          <p:cNvSpPr txBox="1"/>
          <p:nvPr/>
        </p:nvSpPr>
        <p:spPr>
          <a:xfrm>
            <a:off x="6039071" y="3566949"/>
            <a:ext cx="5754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Functionalization  increases the  conjugation &amp; CT character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E816D0-E329-4CB7-972C-FAE6F13209D0}"/>
              </a:ext>
            </a:extLst>
          </p:cNvPr>
          <p:cNvSpPr txBox="1"/>
          <p:nvPr/>
        </p:nvSpPr>
        <p:spPr>
          <a:xfrm>
            <a:off x="5808011" y="310617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SM371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10D8C8-6480-4DAB-891C-C8E03BF01975}"/>
              </a:ext>
            </a:extLst>
          </p:cNvPr>
          <p:cNvSpPr txBox="1"/>
          <p:nvPr/>
        </p:nvSpPr>
        <p:spPr>
          <a:xfrm>
            <a:off x="5883194" y="4733991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SM315</a:t>
            </a:r>
          </a:p>
        </p:txBody>
      </p:sp>
    </p:spTree>
    <p:extLst>
      <p:ext uri="{BB962C8B-B14F-4D97-AF65-F5344CB8AC3E}">
        <p14:creationId xmlns:p14="http://schemas.microsoft.com/office/powerpoint/2010/main" val="80566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2B98DB-99EA-4E74-BD15-7AC2146E0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17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CFCAFD-D835-4FF5-B180-19D76A85087A}"/>
              </a:ext>
            </a:extLst>
          </p:cNvPr>
          <p:cNvSpPr txBox="1"/>
          <p:nvPr/>
        </p:nvSpPr>
        <p:spPr>
          <a:xfrm>
            <a:off x="997910" y="481565"/>
            <a:ext cx="11146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Design strategy: Push pull metal-free organic dyes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7A998B-CA4C-4E7A-88D8-848582523610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ED43F56-5A27-4EFC-B88B-8E342432A6CE}"/>
              </a:ext>
            </a:extLst>
          </p:cNvPr>
          <p:cNvSpPr txBox="1"/>
          <p:nvPr/>
        </p:nvSpPr>
        <p:spPr>
          <a:xfrm>
            <a:off x="6732993" y="1449157"/>
            <a:ext cx="5396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classical design of an organic dye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A21B568-F0E2-49E5-BDC1-4A750F5C023B}"/>
              </a:ext>
            </a:extLst>
          </p:cNvPr>
          <p:cNvSpPr/>
          <p:nvPr/>
        </p:nvSpPr>
        <p:spPr>
          <a:xfrm>
            <a:off x="11732465" y="9146877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4352F2-FE9D-4991-8336-B74D34E38046}"/>
              </a:ext>
            </a:extLst>
          </p:cNvPr>
          <p:cNvGrpSpPr/>
          <p:nvPr/>
        </p:nvGrpSpPr>
        <p:grpSpPr>
          <a:xfrm>
            <a:off x="5577201" y="4881101"/>
            <a:ext cx="7741935" cy="4187062"/>
            <a:chOff x="1329228" y="4571081"/>
            <a:chExt cx="7741935" cy="418706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7CDFE34-7CDF-44B5-A415-AB048827EA2C}"/>
                </a:ext>
              </a:extLst>
            </p:cNvPr>
            <p:cNvGrpSpPr/>
            <p:nvPr/>
          </p:nvGrpSpPr>
          <p:grpSpPr>
            <a:xfrm>
              <a:off x="1329228" y="4581235"/>
              <a:ext cx="2216441" cy="4113750"/>
              <a:chOff x="1460284" y="4467558"/>
              <a:chExt cx="2216441" cy="411375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3B0025-6905-4A13-9C64-6321786B41A6}"/>
                  </a:ext>
                </a:extLst>
              </p:cNvPr>
              <p:cNvSpPr txBox="1"/>
              <p:nvPr/>
            </p:nvSpPr>
            <p:spPr>
              <a:xfrm>
                <a:off x="2004888" y="4467558"/>
                <a:ext cx="11272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2400" b="1" i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Donors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B0973C0-4AEA-494B-A47D-33A0DB9D8D91}"/>
                  </a:ext>
                </a:extLst>
              </p:cNvPr>
              <p:cNvSpPr txBox="1"/>
              <p:nvPr/>
            </p:nvSpPr>
            <p:spPr>
              <a:xfrm>
                <a:off x="1460284" y="5103433"/>
                <a:ext cx="2216441" cy="3477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Triphenylamine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I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Carbazole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I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Phenothiazine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I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Indole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I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Coumarin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I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Perylene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878A152-E0EE-4D58-AB96-9452D9574DE5}"/>
                </a:ext>
              </a:extLst>
            </p:cNvPr>
            <p:cNvGrpSpPr/>
            <p:nvPr/>
          </p:nvGrpSpPr>
          <p:grpSpPr>
            <a:xfrm>
              <a:off x="3492759" y="4581235"/>
              <a:ext cx="2906474" cy="4176908"/>
              <a:chOff x="5097957" y="4507643"/>
              <a:chExt cx="2906474" cy="417690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962D236-2F1A-4C2A-8C9B-60D3E0E30CE8}"/>
                  </a:ext>
                </a:extLst>
              </p:cNvPr>
              <p:cNvSpPr txBox="1"/>
              <p:nvPr/>
            </p:nvSpPr>
            <p:spPr>
              <a:xfrm>
                <a:off x="5759068" y="4507643"/>
                <a:ext cx="11592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2400" b="1" i="1" u="sng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Linkers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F87517B-FD61-4ADD-9A04-F1E958DCF3DC}"/>
                  </a:ext>
                </a:extLst>
              </p:cNvPr>
              <p:cNvSpPr txBox="1"/>
              <p:nvPr/>
            </p:nvSpPr>
            <p:spPr>
              <a:xfrm>
                <a:off x="5097957" y="5169937"/>
                <a:ext cx="2906474" cy="3514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Thiophene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I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Benzothiadiazole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I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Vinylbenzene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I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Pyrrole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I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Ethylene &amp; Acetylene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I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Furan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6B4226-B2BB-4D83-96C4-4A43383E8B86}"/>
                </a:ext>
              </a:extLst>
            </p:cNvPr>
            <p:cNvGrpSpPr/>
            <p:nvPr/>
          </p:nvGrpSpPr>
          <p:grpSpPr>
            <a:xfrm>
              <a:off x="5936972" y="4571081"/>
              <a:ext cx="3134191" cy="3508351"/>
              <a:chOff x="8875343" y="4538266"/>
              <a:chExt cx="3134191" cy="350835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7CB318E-44AC-4807-8DE6-188A807D10CC}"/>
                  </a:ext>
                </a:extLst>
              </p:cNvPr>
              <p:cNvSpPr txBox="1"/>
              <p:nvPr/>
            </p:nvSpPr>
            <p:spPr>
              <a:xfrm>
                <a:off x="9179859" y="4538266"/>
                <a:ext cx="14318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2400" b="1" i="1" u="sng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Acceptors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3DF299E-9BAC-4476-8B63-F3A04045BC1C}"/>
                  </a:ext>
                </a:extLst>
              </p:cNvPr>
              <p:cNvSpPr txBox="1"/>
              <p:nvPr/>
            </p:nvSpPr>
            <p:spPr>
              <a:xfrm>
                <a:off x="8875343" y="5184295"/>
                <a:ext cx="3134191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Cyanoacrylic acid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I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Rhodanine</a:t>
                </a: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3- acetic acid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I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Carboxylic acid 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I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Pyridine</a:t>
                </a:r>
              </a:p>
              <a:p>
                <a:endParaRPr lang="en-I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I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D88D5CA-7450-4131-A139-65E668146B2A}"/>
              </a:ext>
            </a:extLst>
          </p:cNvPr>
          <p:cNvGrpSpPr/>
          <p:nvPr/>
        </p:nvGrpSpPr>
        <p:grpSpPr>
          <a:xfrm>
            <a:off x="4754806" y="2138919"/>
            <a:ext cx="8219803" cy="2433585"/>
            <a:chOff x="2004889" y="1826907"/>
            <a:chExt cx="8219803" cy="243358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3F9ADBE-B7D1-4B49-8EC6-1F9EDCE2F3DE}"/>
                </a:ext>
              </a:extLst>
            </p:cNvPr>
            <p:cNvGrpSpPr/>
            <p:nvPr/>
          </p:nvGrpSpPr>
          <p:grpSpPr>
            <a:xfrm>
              <a:off x="2004889" y="1826907"/>
              <a:ext cx="8219803" cy="2433585"/>
              <a:chOff x="2132704" y="1979398"/>
              <a:chExt cx="8219803" cy="243358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EF40864-89EC-42F3-9B18-9D664EA53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32704" y="2475039"/>
                <a:ext cx="8219803" cy="1828800"/>
              </a:xfrm>
              <a:prstGeom prst="rect">
                <a:avLst/>
              </a:prstGeom>
            </p:spPr>
          </p:pic>
          <p:sp>
            <p:nvSpPr>
              <p:cNvPr id="38" name="Arrow: Curved Up 37">
                <a:extLst>
                  <a:ext uri="{FF2B5EF4-FFF2-40B4-BE49-F238E27FC236}">
                    <a16:creationId xmlns:a16="http://schemas.microsoft.com/office/drawing/2014/main" id="{BEB672C4-F62B-4C13-A3E0-1FFEA04BC9E3}"/>
                  </a:ext>
                </a:extLst>
              </p:cNvPr>
              <p:cNvSpPr/>
              <p:nvPr/>
            </p:nvSpPr>
            <p:spPr>
              <a:xfrm>
                <a:off x="6680716" y="3692890"/>
                <a:ext cx="1537680" cy="720093"/>
              </a:xfrm>
              <a:prstGeom prst="curvedUp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Arrow: Curved Left 40">
                <a:extLst>
                  <a:ext uri="{FF2B5EF4-FFF2-40B4-BE49-F238E27FC236}">
                    <a16:creationId xmlns:a16="http://schemas.microsoft.com/office/drawing/2014/main" id="{D4B3BBD2-075C-4C6D-A55B-022EF730258A}"/>
                  </a:ext>
                </a:extLst>
              </p:cNvPr>
              <p:cNvSpPr/>
              <p:nvPr/>
            </p:nvSpPr>
            <p:spPr>
              <a:xfrm rot="16200000">
                <a:off x="8600393" y="1536887"/>
                <a:ext cx="652658" cy="1537680"/>
              </a:xfrm>
              <a:prstGeom prst="curvedLef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Arrow: Curved Left 41">
                <a:extLst>
                  <a:ext uri="{FF2B5EF4-FFF2-40B4-BE49-F238E27FC236}">
                    <a16:creationId xmlns:a16="http://schemas.microsoft.com/office/drawing/2014/main" id="{DCB0F411-0338-4C2B-A6D9-03AD6FB45AD7}"/>
                  </a:ext>
                </a:extLst>
              </p:cNvPr>
              <p:cNvSpPr/>
              <p:nvPr/>
            </p:nvSpPr>
            <p:spPr>
              <a:xfrm rot="16200000">
                <a:off x="5209864" y="1612796"/>
                <a:ext cx="652658" cy="1537680"/>
              </a:xfrm>
              <a:prstGeom prst="curvedLef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27A7938-40AD-442F-A9DB-F1E90AC17F4D}"/>
                </a:ext>
              </a:extLst>
            </p:cNvPr>
            <p:cNvGrpSpPr/>
            <p:nvPr/>
          </p:nvGrpSpPr>
          <p:grpSpPr>
            <a:xfrm>
              <a:off x="5085443" y="2145544"/>
              <a:ext cx="544512" cy="646331"/>
              <a:chOff x="11819010" y="3254114"/>
              <a:chExt cx="544512" cy="646331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173857D-6D7D-4A0B-A120-DC39B94219D6}"/>
                  </a:ext>
                </a:extLst>
              </p:cNvPr>
              <p:cNvSpPr/>
              <p:nvPr/>
            </p:nvSpPr>
            <p:spPr>
              <a:xfrm>
                <a:off x="11819010" y="3376162"/>
                <a:ext cx="544512" cy="402234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42AF66E-7D32-493F-8195-5958ADB0F43D}"/>
                  </a:ext>
                </a:extLst>
              </p:cNvPr>
              <p:cNvSpPr txBox="1"/>
              <p:nvPr/>
            </p:nvSpPr>
            <p:spPr>
              <a:xfrm>
                <a:off x="11855049" y="3254114"/>
                <a:ext cx="508473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IN" sz="3600" dirty="0"/>
                  <a:t>e</a:t>
                </a:r>
                <a:r>
                  <a:rPr lang="en-IN" sz="3600" baseline="30000" dirty="0"/>
                  <a:t>-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9E32F6B-2EFB-4259-9F0C-705F3B71D2D4}"/>
                </a:ext>
              </a:extLst>
            </p:cNvPr>
            <p:cNvGrpSpPr/>
            <p:nvPr/>
          </p:nvGrpSpPr>
          <p:grpSpPr>
            <a:xfrm>
              <a:off x="6915316" y="3372949"/>
              <a:ext cx="544512" cy="646331"/>
              <a:chOff x="11819010" y="3254114"/>
              <a:chExt cx="544512" cy="646331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06867558-740E-49B6-8783-9A73AB0C6640}"/>
                  </a:ext>
                </a:extLst>
              </p:cNvPr>
              <p:cNvSpPr/>
              <p:nvPr/>
            </p:nvSpPr>
            <p:spPr>
              <a:xfrm>
                <a:off x="11819010" y="3376162"/>
                <a:ext cx="544512" cy="402234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79ED949-518D-4AA1-AD0F-C87187AC6F2E}"/>
                  </a:ext>
                </a:extLst>
              </p:cNvPr>
              <p:cNvSpPr txBox="1"/>
              <p:nvPr/>
            </p:nvSpPr>
            <p:spPr>
              <a:xfrm>
                <a:off x="11855049" y="3254114"/>
                <a:ext cx="508473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IN" sz="3600" dirty="0"/>
                  <a:t>e</a:t>
                </a:r>
                <a:r>
                  <a:rPr lang="en-IN" sz="3600" baseline="30000" dirty="0"/>
                  <a:t>-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490DA18-6268-40B1-86F3-122C0AE497F3}"/>
                </a:ext>
              </a:extLst>
            </p:cNvPr>
            <p:cNvGrpSpPr/>
            <p:nvPr/>
          </p:nvGrpSpPr>
          <p:grpSpPr>
            <a:xfrm>
              <a:off x="8526651" y="2056119"/>
              <a:ext cx="544512" cy="646331"/>
              <a:chOff x="11819010" y="3254114"/>
              <a:chExt cx="544512" cy="646331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67CC473-AE57-4FAB-AD32-EA78434BA936}"/>
                  </a:ext>
                </a:extLst>
              </p:cNvPr>
              <p:cNvSpPr/>
              <p:nvPr/>
            </p:nvSpPr>
            <p:spPr>
              <a:xfrm>
                <a:off x="11819010" y="3376162"/>
                <a:ext cx="544512" cy="402234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FCA4BFD-C2B0-4840-A5E1-6C0BBBA986EF}"/>
                  </a:ext>
                </a:extLst>
              </p:cNvPr>
              <p:cNvSpPr txBox="1"/>
              <p:nvPr/>
            </p:nvSpPr>
            <p:spPr>
              <a:xfrm>
                <a:off x="11855049" y="3254114"/>
                <a:ext cx="508473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IN" sz="3600" dirty="0"/>
                  <a:t>e</a:t>
                </a:r>
                <a:r>
                  <a:rPr lang="en-IN" sz="3600" baseline="30000" dirty="0"/>
                  <a:t>-</a:t>
                </a:r>
              </a:p>
            </p:txBody>
          </p:sp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340FB51F-FDFC-40EA-80EB-DBBDAC502E7C}"/>
              </a:ext>
            </a:extLst>
          </p:cNvPr>
          <p:cNvSpPr/>
          <p:nvPr/>
        </p:nvSpPr>
        <p:spPr>
          <a:xfrm>
            <a:off x="0" y="5789250"/>
            <a:ext cx="57675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42" indent="-457242"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exhibit a high molar extinction  coefficient.</a:t>
            </a:r>
          </a:p>
          <a:p>
            <a:pPr marL="381035" indent="-381035">
              <a:buFont typeface="Arial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42" indent="-457242"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easy to design dyes with various structures &amp;  adjust the absorption wavelength range.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use of  expensive or rare  metal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45B8A0-7228-42C4-8219-48DAC0A2C416}"/>
              </a:ext>
            </a:extLst>
          </p:cNvPr>
          <p:cNvSpPr txBox="1"/>
          <p:nvPr/>
        </p:nvSpPr>
        <p:spPr>
          <a:xfrm>
            <a:off x="625747" y="5296297"/>
            <a:ext cx="3663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Advantages of organic dyes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97C842-2982-4089-BEFE-12DDE9FA6DE6}"/>
              </a:ext>
            </a:extLst>
          </p:cNvPr>
          <p:cNvSpPr txBox="1"/>
          <p:nvPr/>
        </p:nvSpPr>
        <p:spPr>
          <a:xfrm>
            <a:off x="101683" y="1472284"/>
            <a:ext cx="496881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Drawbacks of metal complex dye</a:t>
            </a:r>
          </a:p>
          <a:p>
            <a:endParaRPr lang="en-I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I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cost of noble metals &amp; their limited availability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molar extinction coefficient compared to organic dyes.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Complicated synthesis route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Low yield of the product</a:t>
            </a:r>
          </a:p>
          <a:p>
            <a:pPr algn="just"/>
            <a:endParaRPr lang="en-I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364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14B2D4-2A4E-4AC3-B39B-7F09CF06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18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F3D9C6-4B86-44CD-9764-75E169AF5C60}"/>
              </a:ext>
            </a:extLst>
          </p:cNvPr>
          <p:cNvSpPr txBox="1"/>
          <p:nvPr/>
        </p:nvSpPr>
        <p:spPr>
          <a:xfrm>
            <a:off x="-4719" y="5530076"/>
            <a:ext cx="1893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 4.54 %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7E95F2-AD5D-41B4-BE02-78BD921010D5}"/>
              </a:ext>
            </a:extLst>
          </p:cNvPr>
          <p:cNvSpPr txBox="1"/>
          <p:nvPr/>
        </p:nvSpPr>
        <p:spPr>
          <a:xfrm>
            <a:off x="3947733" y="6234605"/>
            <a:ext cx="1404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 3.26 %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727E50-A3FB-49FB-9AEA-6CE401061637}"/>
              </a:ext>
            </a:extLst>
          </p:cNvPr>
          <p:cNvSpPr txBox="1"/>
          <p:nvPr/>
        </p:nvSpPr>
        <p:spPr>
          <a:xfrm>
            <a:off x="4422755" y="1445758"/>
            <a:ext cx="3850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D-A-ℼ-A structure with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 8.7 %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IN" sz="2000" b="1" i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76B6DC7-3A57-4D06-8C11-FD1EB7A1CF21}"/>
              </a:ext>
            </a:extLst>
          </p:cNvPr>
          <p:cNvSpPr/>
          <p:nvPr/>
        </p:nvSpPr>
        <p:spPr>
          <a:xfrm>
            <a:off x="358879" y="1467383"/>
            <a:ext cx="3530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D-ℼ-A structure with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9.1 %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7F36FB-2BFC-4275-901D-366E8CEE58D7}"/>
              </a:ext>
            </a:extLst>
          </p:cNvPr>
          <p:cNvSpPr txBox="1"/>
          <p:nvPr/>
        </p:nvSpPr>
        <p:spPr>
          <a:xfrm>
            <a:off x="3738764" y="443131"/>
            <a:ext cx="5926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Modified dye architectures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04ADFD-166A-457C-9E43-722336466E7E}"/>
              </a:ext>
            </a:extLst>
          </p:cNvPr>
          <p:cNvSpPr/>
          <p:nvPr/>
        </p:nvSpPr>
        <p:spPr>
          <a:xfrm>
            <a:off x="4001751" y="9093427"/>
            <a:ext cx="55223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Sustainable Energy Fuels., </a:t>
            </a: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2017,</a:t>
            </a:r>
            <a:r>
              <a:rPr lang="es-E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es-E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969–985.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88AB4E1-E0F2-4339-BF6D-E28B658B808F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BC6B7D43-6F9D-4190-8F65-59BB6A8F09D3}"/>
              </a:ext>
            </a:extLst>
          </p:cNvPr>
          <p:cNvSpPr/>
          <p:nvPr/>
        </p:nvSpPr>
        <p:spPr>
          <a:xfrm>
            <a:off x="11732465" y="9146877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6DBC1F5-DC09-4B0C-976D-B138B75DCA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460763"/>
              </p:ext>
            </p:extLst>
          </p:nvPr>
        </p:nvGraphicFramePr>
        <p:xfrm>
          <a:off x="495300" y="1965325"/>
          <a:ext cx="3243263" cy="143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35" name="CS ChemDraw Drawing" r:id="rId4" imgW="3242755" imgH="1433837" progId="ChemDraw.Document.6.0">
                  <p:embed/>
                </p:oleObj>
              </mc:Choice>
              <mc:Fallback>
                <p:oleObj name="CS ChemDraw Drawing" r:id="rId4" imgW="3242755" imgH="143383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5300" y="1965325"/>
                        <a:ext cx="3243263" cy="1433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1156A308-B241-44D6-BC47-8D33BC10B5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9642518"/>
              </p:ext>
            </p:extLst>
          </p:nvPr>
        </p:nvGraphicFramePr>
        <p:xfrm>
          <a:off x="319803" y="4157713"/>
          <a:ext cx="3059113" cy="314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36" name="CS ChemDraw Drawing" r:id="rId6" imgW="3059875" imgH="3145166" progId="ChemDraw.Document.6.0">
                  <p:embed/>
                </p:oleObj>
              </mc:Choice>
              <mc:Fallback>
                <p:oleObj name="CS ChemDraw Drawing" r:id="rId6" imgW="3059875" imgH="314516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9803" y="4157713"/>
                        <a:ext cx="3059113" cy="3144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B3EA47E9-DA28-43C2-8ACC-98DE3783C7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758906"/>
              </p:ext>
            </p:extLst>
          </p:nvPr>
        </p:nvGraphicFramePr>
        <p:xfrm>
          <a:off x="2788431" y="4198725"/>
          <a:ext cx="3059113" cy="314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37" name="CS ChemDraw Drawing" r:id="rId8" imgW="3059875" imgH="3145166" progId="ChemDraw.Document.6.0">
                  <p:embed/>
                </p:oleObj>
              </mc:Choice>
              <mc:Fallback>
                <p:oleObj name="CS ChemDraw Drawing" r:id="rId8" imgW="3059875" imgH="314516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88431" y="4198725"/>
                        <a:ext cx="3059113" cy="3144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95E7E364-FB12-4EB3-955D-2D1A4A232DF0}"/>
              </a:ext>
            </a:extLst>
          </p:cNvPr>
          <p:cNvSpPr txBox="1"/>
          <p:nvPr/>
        </p:nvSpPr>
        <p:spPr>
          <a:xfrm>
            <a:off x="1484852" y="3515721"/>
            <a:ext cx="2254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D-D-ℼ-A structure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29167A91-EC43-4AB0-B858-48A82AA1B0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1030698"/>
              </p:ext>
            </p:extLst>
          </p:nvPr>
        </p:nvGraphicFramePr>
        <p:xfrm>
          <a:off x="4084165" y="2070539"/>
          <a:ext cx="3960813" cy="157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38" name="CS ChemDraw Drawing" r:id="rId10" imgW="3960421" imgH="1573772" progId="ChemDraw.Document.6.0">
                  <p:embed/>
                </p:oleObj>
              </mc:Choice>
              <mc:Fallback>
                <p:oleObj name="CS ChemDraw Drawing" r:id="rId10" imgW="3960421" imgH="157377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84165" y="2070539"/>
                        <a:ext cx="3960813" cy="1573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746389A6-762A-4556-9182-2D3C664A05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495197"/>
              </p:ext>
            </p:extLst>
          </p:nvPr>
        </p:nvGraphicFramePr>
        <p:xfrm>
          <a:off x="5834713" y="3942728"/>
          <a:ext cx="4075113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39" name="CS ChemDraw Drawing" r:id="rId12" imgW="4075216" imgH="2085942" progId="ChemDraw.Document.6.0">
                  <p:embed/>
                </p:oleObj>
              </mc:Choice>
              <mc:Fallback>
                <p:oleObj name="CS ChemDraw Drawing" r:id="rId12" imgW="4075216" imgH="208594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34713" y="3942728"/>
                        <a:ext cx="4075113" cy="208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00B9730A-F6D9-4DB1-B302-DD14A2B3B6A2}"/>
              </a:ext>
            </a:extLst>
          </p:cNvPr>
          <p:cNvSpPr/>
          <p:nvPr/>
        </p:nvSpPr>
        <p:spPr>
          <a:xfrm>
            <a:off x="5998232" y="3446449"/>
            <a:ext cx="32650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A-D-ℼ-D-A structure</a:t>
            </a:r>
            <a:endParaRPr lang="en-IN" sz="2000" dirty="0"/>
          </a:p>
        </p:txBody>
      </p:sp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1E726729-38AF-4A8A-A73C-C5DE65D20E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9635009"/>
              </p:ext>
            </p:extLst>
          </p:nvPr>
        </p:nvGraphicFramePr>
        <p:xfrm>
          <a:off x="5786966" y="6129471"/>
          <a:ext cx="3127375" cy="143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40" name="CS ChemDraw Drawing" r:id="rId14" imgW="3127169" imgH="1432648" progId="ChemDraw.Document.6.0">
                  <p:embed/>
                </p:oleObj>
              </mc:Choice>
              <mc:Fallback>
                <p:oleObj name="CS ChemDraw Drawing" r:id="rId14" imgW="3127169" imgH="143264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786966" y="6129471"/>
                        <a:ext cx="3127375" cy="143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B3CF097-67F4-4BA1-A7E8-A182975FA5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079908"/>
              </p:ext>
            </p:extLst>
          </p:nvPr>
        </p:nvGraphicFramePr>
        <p:xfrm>
          <a:off x="8869770" y="6634715"/>
          <a:ext cx="3554413" cy="221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41" name="CS ChemDraw Drawing" r:id="rId16" imgW="3555076" imgH="2212399" progId="ChemDraw.Document.6.0">
                  <p:embed/>
                </p:oleObj>
              </mc:Choice>
              <mc:Fallback>
                <p:oleObj name="CS ChemDraw Drawing" r:id="rId16" imgW="3555076" imgH="221239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869770" y="6634715"/>
                        <a:ext cx="3554413" cy="221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287672DD-CC9F-4C0E-B35A-98DB1F5F77FE}"/>
              </a:ext>
            </a:extLst>
          </p:cNvPr>
          <p:cNvSpPr/>
          <p:nvPr/>
        </p:nvSpPr>
        <p:spPr>
          <a:xfrm>
            <a:off x="9909826" y="7770904"/>
            <a:ext cx="1340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4.35 %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924024-2D56-47D9-8F29-52485E75FAEB}"/>
              </a:ext>
            </a:extLst>
          </p:cNvPr>
          <p:cNvSpPr/>
          <p:nvPr/>
        </p:nvSpPr>
        <p:spPr>
          <a:xfrm>
            <a:off x="6638131" y="7806560"/>
            <a:ext cx="1340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2.42 %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592CD63-AB5C-445A-A801-6CDE382EA10E}"/>
              </a:ext>
            </a:extLst>
          </p:cNvPr>
          <p:cNvSpPr/>
          <p:nvPr/>
        </p:nvSpPr>
        <p:spPr>
          <a:xfrm>
            <a:off x="7307545" y="5254141"/>
            <a:ext cx="18036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6.87 %</a:t>
            </a:r>
            <a:endParaRPr lang="en-IN" sz="2000" dirty="0">
              <a:solidFill>
                <a:srgbClr val="FF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28F6AF-E6FE-444D-9CBE-DCE0DE99F1AA}"/>
              </a:ext>
            </a:extLst>
          </p:cNvPr>
          <p:cNvGrpSpPr/>
          <p:nvPr/>
        </p:nvGrpSpPr>
        <p:grpSpPr>
          <a:xfrm>
            <a:off x="884183" y="7409055"/>
            <a:ext cx="3848022" cy="2203973"/>
            <a:chOff x="5077596" y="6709235"/>
            <a:chExt cx="3848022" cy="220397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D412441-B658-4A3F-B487-C42AD2D703B5}"/>
                </a:ext>
              </a:extLst>
            </p:cNvPr>
            <p:cNvSpPr/>
            <p:nvPr/>
          </p:nvSpPr>
          <p:spPr>
            <a:xfrm>
              <a:off x="5339380" y="6709235"/>
              <a:ext cx="358623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D-(ℼ-A)</a:t>
              </a:r>
              <a:r>
                <a:rPr lang="en-US" sz="20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 </a:t>
              </a:r>
              <a:r>
                <a:rPr lang="en-US" sz="20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structure with 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 = 2 %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D1A49284-8759-4569-97DB-4B875D5493B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5352109"/>
                </p:ext>
              </p:extLst>
            </p:nvPr>
          </p:nvGraphicFramePr>
          <p:xfrm>
            <a:off x="5077596" y="7198708"/>
            <a:ext cx="3771900" cy="1714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42" name="CS ChemDraw Drawing" r:id="rId18" imgW="3771603" imgH="1714104" progId="ChemDraw.Document.6.0">
                    <p:embed/>
                  </p:oleObj>
                </mc:Choice>
                <mc:Fallback>
                  <p:oleObj name="CS ChemDraw Drawing" r:id="rId18" imgW="3771603" imgH="1714104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077596" y="7198708"/>
                          <a:ext cx="3771900" cy="1714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4016EA03-23CD-4A17-8FE3-04240ADD1471}"/>
              </a:ext>
            </a:extLst>
          </p:cNvPr>
          <p:cNvSpPr/>
          <p:nvPr/>
        </p:nvSpPr>
        <p:spPr>
          <a:xfrm>
            <a:off x="9031692" y="1454761"/>
            <a:ext cx="41857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L(D-ℼ-A)</a:t>
            </a:r>
            <a:r>
              <a:rPr lang="en-US" sz="2000" b="1" i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structure/ H-type structure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4BEBE06-D1E7-4053-BF64-C0184E2306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401243"/>
              </p:ext>
            </p:extLst>
          </p:nvPr>
        </p:nvGraphicFramePr>
        <p:xfrm>
          <a:off x="9783704" y="2162647"/>
          <a:ext cx="3143250" cy="435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43" name="CS ChemDraw Drawing" r:id="rId20" imgW="3143794" imgH="4353839" progId="ChemDraw.Document.6.0">
                  <p:embed/>
                </p:oleObj>
              </mc:Choice>
              <mc:Fallback>
                <p:oleObj name="CS ChemDraw Drawing" r:id="rId20" imgW="3143794" imgH="435383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783704" y="2162647"/>
                        <a:ext cx="3143250" cy="4354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5855639-512B-4460-839B-2EBD3472C31D}"/>
              </a:ext>
            </a:extLst>
          </p:cNvPr>
          <p:cNvSpPr txBox="1"/>
          <p:nvPr/>
        </p:nvSpPr>
        <p:spPr>
          <a:xfrm>
            <a:off x="10063322" y="3798615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8.1 %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8827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E64DA5-26A7-4656-9DF5-B7E38B69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19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607D33-E9B7-465D-B1D8-F5243280AFB0}"/>
              </a:ext>
            </a:extLst>
          </p:cNvPr>
          <p:cNvSpPr txBox="1"/>
          <p:nvPr/>
        </p:nvSpPr>
        <p:spPr>
          <a:xfrm>
            <a:off x="1754262" y="207100"/>
            <a:ext cx="9528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Organic dyes with near IR  light absorption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C27813-AF39-476F-9504-2CAFD1B6B727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A258CD-42E4-48FD-A591-AE01EC6ADA6D}"/>
              </a:ext>
            </a:extLst>
          </p:cNvPr>
          <p:cNvGrpSpPr/>
          <p:nvPr/>
        </p:nvGrpSpPr>
        <p:grpSpPr>
          <a:xfrm>
            <a:off x="244325" y="1359004"/>
            <a:ext cx="5429250" cy="3227135"/>
            <a:chOff x="6817" y="1305280"/>
            <a:chExt cx="5429250" cy="32271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2C7418-5C2B-4DE3-B0B2-B45CFC803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7" y="1322490"/>
              <a:ext cx="5429250" cy="320992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7E80A02-A8A5-468D-80DE-0919CDA96CEF}"/>
                </a:ext>
              </a:extLst>
            </p:cNvPr>
            <p:cNvSpPr/>
            <p:nvPr/>
          </p:nvSpPr>
          <p:spPr>
            <a:xfrm>
              <a:off x="1785064" y="1305280"/>
              <a:ext cx="318709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JK - 216 : </a:t>
              </a:r>
              <a:r>
                <a:rPr lang="en-US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 = 6.29 %</a:t>
              </a:r>
              <a:r>
                <a:rPr lang="en-US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4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JK – 217 : </a:t>
              </a:r>
              <a:r>
                <a:rPr lang="en-US" sz="24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 = 5.99 %</a:t>
              </a:r>
              <a:r>
                <a:rPr lang="en-US" sz="24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N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C43FB8A-0434-4506-983B-35DE169DC89C}"/>
              </a:ext>
            </a:extLst>
          </p:cNvPr>
          <p:cNvGrpSpPr/>
          <p:nvPr/>
        </p:nvGrpSpPr>
        <p:grpSpPr>
          <a:xfrm>
            <a:off x="6685632" y="2069597"/>
            <a:ext cx="5449199" cy="3420000"/>
            <a:chOff x="361959" y="1444911"/>
            <a:chExt cx="5449199" cy="342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4E4D88-4625-4A77-9451-CC476525B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959" y="1444911"/>
              <a:ext cx="5449199" cy="3420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FC6CE96-F62A-49AB-902E-3393BB956855}"/>
                </a:ext>
              </a:extLst>
            </p:cNvPr>
            <p:cNvSpPr txBox="1"/>
            <p:nvPr/>
          </p:nvSpPr>
          <p:spPr>
            <a:xfrm>
              <a:off x="1010352" y="2610992"/>
              <a:ext cx="12266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20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DTS - CA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08E7EC5-4D6C-414F-A72B-9C0673948CCB}"/>
              </a:ext>
            </a:extLst>
          </p:cNvPr>
          <p:cNvSpPr txBox="1"/>
          <p:nvPr/>
        </p:nvSpPr>
        <p:spPr>
          <a:xfrm>
            <a:off x="4878151" y="744208"/>
            <a:ext cx="3195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Squarine based dyes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1001EA-E875-4766-A76D-BCC79F6578A3}"/>
              </a:ext>
            </a:extLst>
          </p:cNvPr>
          <p:cNvSpPr txBox="1"/>
          <p:nvPr/>
        </p:nvSpPr>
        <p:spPr>
          <a:xfrm>
            <a:off x="7515286" y="1425709"/>
            <a:ext cx="4734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Highest reported efficiency in literature for</a:t>
            </a:r>
          </a:p>
          <a:p>
            <a:pPr algn="just"/>
            <a:r>
              <a:rPr lang="en-I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squarine dyes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4F13ECE-B2F5-44A7-B007-77BC014BF0BA}"/>
              </a:ext>
            </a:extLst>
          </p:cNvPr>
          <p:cNvSpPr/>
          <p:nvPr/>
        </p:nvSpPr>
        <p:spPr>
          <a:xfrm>
            <a:off x="11732465" y="9146877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9D4AA8-F10E-445E-9867-75E1A6C015B9}"/>
              </a:ext>
            </a:extLst>
          </p:cNvPr>
          <p:cNvSpPr txBox="1"/>
          <p:nvPr/>
        </p:nvSpPr>
        <p:spPr>
          <a:xfrm>
            <a:off x="6878003" y="9250607"/>
            <a:ext cx="4570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Chem. Mater., </a:t>
            </a:r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27,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2480-2487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95C63A-28A8-4BB6-95D0-17FA1A496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45" y="5296717"/>
            <a:ext cx="5306467" cy="342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862272-457C-4EC3-9E39-43B384F55F8F}"/>
              </a:ext>
            </a:extLst>
          </p:cNvPr>
          <p:cNvSpPr txBox="1"/>
          <p:nvPr/>
        </p:nvSpPr>
        <p:spPr>
          <a:xfrm>
            <a:off x="123748" y="4369224"/>
            <a:ext cx="5628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Absorption spectra (Solution &amp; Solid state)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E6F0F5-5262-4A15-86C7-D8614EB6CD2B}"/>
              </a:ext>
            </a:extLst>
          </p:cNvPr>
          <p:cNvSpPr/>
          <p:nvPr/>
        </p:nvSpPr>
        <p:spPr>
          <a:xfrm>
            <a:off x="1673767" y="4810111"/>
            <a:ext cx="29578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sz="24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 669 &amp; 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672 nm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E05454-68B3-48FE-B994-18898CAD6B8D}"/>
              </a:ext>
            </a:extLst>
          </p:cNvPr>
          <p:cNvSpPr/>
          <p:nvPr/>
        </p:nvSpPr>
        <p:spPr>
          <a:xfrm>
            <a:off x="467268" y="9214845"/>
            <a:ext cx="51615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Chem. </a:t>
            </a:r>
            <a:r>
              <a:rPr lang="en-US" sz="2400" i="1" dirty="0" err="1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2400" b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47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2874–2876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0DB1AEB-2F1E-43A7-A609-468F022E9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5632" y="5427071"/>
            <a:ext cx="4685460" cy="3744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E979601-8227-4FE9-AB1A-45E95085198A}"/>
              </a:ext>
            </a:extLst>
          </p:cNvPr>
          <p:cNvSpPr/>
          <p:nvPr/>
        </p:nvSpPr>
        <p:spPr>
          <a:xfrm>
            <a:off x="10005833" y="6071741"/>
            <a:ext cx="28985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sz="2400" b="1" i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 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range of </a:t>
            </a:r>
          </a:p>
          <a:p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  - 700 nm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74831A-DA3C-49A0-A8E2-7FC8CB779BFD}"/>
              </a:ext>
            </a:extLst>
          </p:cNvPr>
          <p:cNvSpPr txBox="1"/>
          <p:nvPr/>
        </p:nvSpPr>
        <p:spPr>
          <a:xfrm>
            <a:off x="8055167" y="4331415"/>
            <a:ext cx="13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2-Ethyl hexyl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F0713D-742C-4CE3-A56A-3784AAFFF2E4}"/>
              </a:ext>
            </a:extLst>
          </p:cNvPr>
          <p:cNvSpPr txBox="1"/>
          <p:nvPr/>
        </p:nvSpPr>
        <p:spPr>
          <a:xfrm>
            <a:off x="9345235" y="4030670"/>
            <a:ext cx="13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2-Ethyl hexyl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9DAB24-0F1E-4899-B5C5-BA145C19C873}"/>
              </a:ext>
            </a:extLst>
          </p:cNvPr>
          <p:cNvSpPr txBox="1"/>
          <p:nvPr/>
        </p:nvSpPr>
        <p:spPr>
          <a:xfrm>
            <a:off x="265543" y="875644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856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83360" y="539319"/>
            <a:ext cx="1964424" cy="58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3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319" y="1359112"/>
            <a:ext cx="12774003" cy="821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77" indent="-285777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Introduction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Energy demand &amp; need for green energy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Types of solar cells 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Dye sensitized solar cell [DSSC]</a:t>
            </a:r>
          </a:p>
          <a:p>
            <a:pPr marL="285777" indent="-285777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Components involved in DSSC</a:t>
            </a:r>
          </a:p>
          <a:p>
            <a:pPr marL="285777" indent="-285777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Operational principle of DSSC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transfer dynamics in DSSC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77" indent="-285777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DSSC Parameters [I-V characteristics &amp; Electrochemical impedance spectroscopy]</a:t>
            </a:r>
          </a:p>
          <a:p>
            <a:pPr marL="285777" indent="-285777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Photosensitizer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Metal complex &amp; metal-free organic dyes </a:t>
            </a:r>
          </a:p>
          <a:p>
            <a:pPr marL="285777" indent="-285777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Research Proposal</a:t>
            </a:r>
          </a:p>
          <a:p>
            <a:pPr marL="285777" indent="-285777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Conclusion</a:t>
            </a:r>
          </a:p>
          <a:p>
            <a:endParaRPr lang="en-US" sz="240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2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46D124-225F-427B-96D9-BE48C9F863B1}"/>
              </a:ext>
            </a:extLst>
          </p:cNvPr>
          <p:cNvSpPr/>
          <p:nvPr/>
        </p:nvSpPr>
        <p:spPr>
          <a:xfrm>
            <a:off x="11786586" y="9158973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</p:spTree>
    <p:extLst>
      <p:ext uri="{BB962C8B-B14F-4D97-AF65-F5344CB8AC3E}">
        <p14:creationId xmlns:p14="http://schemas.microsoft.com/office/powerpoint/2010/main" val="1946159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D4D865-0FED-4BC2-8B0B-609C87D19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20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C382D-1CB0-4DC8-B275-B1B999A22D92}"/>
              </a:ext>
            </a:extLst>
          </p:cNvPr>
          <p:cNvSpPr txBox="1"/>
          <p:nvPr/>
        </p:nvSpPr>
        <p:spPr>
          <a:xfrm>
            <a:off x="2636598" y="394887"/>
            <a:ext cx="8267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i="1" dirty="0">
                <a:solidFill>
                  <a:srgbClr val="002060"/>
                </a:solidFill>
                <a:latin typeface="Lucida Fax" panose="02060602050505020204" pitchFamily="18" charset="0"/>
              </a:rPr>
              <a:t>Types of acceptors &amp; mode of linkage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BFA1A8-FA15-49B8-BDB4-E0195FCA5A09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B1E8D0D0-B1BC-4774-B0E4-BABCDF6A61EA}"/>
              </a:ext>
            </a:extLst>
          </p:cNvPr>
          <p:cNvSpPr/>
          <p:nvPr/>
        </p:nvSpPr>
        <p:spPr>
          <a:xfrm>
            <a:off x="144863" y="4018783"/>
            <a:ext cx="1423757" cy="78912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5F1114-44FA-41F5-ACF2-5FD10C5BF9D5}"/>
              </a:ext>
            </a:extLst>
          </p:cNvPr>
          <p:cNvSpPr txBox="1"/>
          <p:nvPr/>
        </p:nvSpPr>
        <p:spPr>
          <a:xfrm>
            <a:off x="1973070" y="3169998"/>
            <a:ext cx="1906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Carboxylic acid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A709499-AE18-458A-90A9-53AEE82126BE}"/>
              </a:ext>
            </a:extLst>
          </p:cNvPr>
          <p:cNvSpPr/>
          <p:nvPr/>
        </p:nvSpPr>
        <p:spPr>
          <a:xfrm>
            <a:off x="11732465" y="9146877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5A9FDD8-A536-427A-94D3-F10E6E1C925C}"/>
              </a:ext>
            </a:extLst>
          </p:cNvPr>
          <p:cNvGrpSpPr>
            <a:grpSpLocks noChangeAspect="1"/>
          </p:cNvGrpSpPr>
          <p:nvPr/>
        </p:nvGrpSpPr>
        <p:grpSpPr>
          <a:xfrm>
            <a:off x="4263318" y="1467413"/>
            <a:ext cx="8410719" cy="3070761"/>
            <a:chOff x="4907585" y="1939001"/>
            <a:chExt cx="8810283" cy="3736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A3449E-F7CD-4847-890A-4EB68C0D0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8004" y="2609215"/>
              <a:ext cx="8579864" cy="306656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976328D-5FD4-4113-9AE9-4AF472513B73}"/>
                </a:ext>
              </a:extLst>
            </p:cNvPr>
            <p:cNvSpPr txBox="1"/>
            <p:nvPr/>
          </p:nvSpPr>
          <p:spPr>
            <a:xfrm>
              <a:off x="4907585" y="1939001"/>
              <a:ext cx="73853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IN" sz="24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Type 1: </a:t>
              </a:r>
              <a:r>
                <a:rPr lang="en-IN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Two step process by bidentate bridging linkage 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F114D3B-9073-448D-8594-4E3F470FD7E8}"/>
              </a:ext>
            </a:extLst>
          </p:cNvPr>
          <p:cNvSpPr txBox="1"/>
          <p:nvPr/>
        </p:nvSpPr>
        <p:spPr>
          <a:xfrm>
            <a:off x="174216" y="1408063"/>
            <a:ext cx="2032955" cy="390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Cyanoacrylic acid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1213A9-4FCD-443C-88DE-1F7567F8CE44}"/>
              </a:ext>
            </a:extLst>
          </p:cNvPr>
          <p:cNvSpPr txBox="1"/>
          <p:nvPr/>
        </p:nvSpPr>
        <p:spPr>
          <a:xfrm>
            <a:off x="641351" y="7224059"/>
            <a:ext cx="273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Rhodanine</a:t>
            </a:r>
            <a:r>
              <a:rPr lang="en-IN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3–acetic acid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EB4352-E140-4584-8421-32CA083C4AD3}"/>
              </a:ext>
            </a:extLst>
          </p:cNvPr>
          <p:cNvSpPr txBox="1"/>
          <p:nvPr/>
        </p:nvSpPr>
        <p:spPr>
          <a:xfrm>
            <a:off x="1900074" y="9080402"/>
            <a:ext cx="1258293" cy="390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et. al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A68C75D-1993-4793-87DE-162883B79C03}"/>
              </a:ext>
            </a:extLst>
          </p:cNvPr>
          <p:cNvSpPr txBox="1"/>
          <p:nvPr/>
        </p:nvSpPr>
        <p:spPr>
          <a:xfrm>
            <a:off x="4263318" y="4591548"/>
            <a:ext cx="8168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11: </a:t>
            </a:r>
            <a:r>
              <a:rPr lang="en-I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step process</a:t>
            </a:r>
            <a:endParaRPr lang="en-IN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IN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IN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43E0C08-11C4-4996-A09C-DA19B2A28323}"/>
              </a:ext>
            </a:extLst>
          </p:cNvPr>
          <p:cNvSpPr txBox="1"/>
          <p:nvPr/>
        </p:nvSpPr>
        <p:spPr>
          <a:xfrm>
            <a:off x="4230035" y="7023073"/>
            <a:ext cx="923201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I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Photoexcited dye injects electrons directly from the HOMO of dye to </a:t>
            </a:r>
          </a:p>
          <a:p>
            <a:r>
              <a:rPr lang="en-I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CB of TiO</a:t>
            </a:r>
            <a:r>
              <a:rPr lang="en-IN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endParaRPr lang="en-IN" sz="24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IN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Catechol dyes possess both PET &amp; DTCT characteristics.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I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F75F1E5-4778-46AE-9F90-E748D6037475}"/>
              </a:ext>
            </a:extLst>
          </p:cNvPr>
          <p:cNvSpPr/>
          <p:nvPr/>
        </p:nvSpPr>
        <p:spPr>
          <a:xfrm>
            <a:off x="104866" y="8482534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2.55 %</a:t>
            </a:r>
            <a:endParaRPr lang="en-IN" sz="1800" dirty="0">
              <a:solidFill>
                <a:srgbClr val="FF0000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EC17752-B780-4C81-BFFF-8DB5FDCA5024}"/>
              </a:ext>
            </a:extLst>
          </p:cNvPr>
          <p:cNvSpPr/>
          <p:nvPr/>
        </p:nvSpPr>
        <p:spPr>
          <a:xfrm>
            <a:off x="578185" y="1901714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4.28 %</a:t>
            </a:r>
            <a:endParaRPr lang="en-IN" sz="1800" dirty="0">
              <a:solidFill>
                <a:srgbClr val="FF000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811AA80-5C71-48D5-AA17-5C7CC3B2824E}"/>
              </a:ext>
            </a:extLst>
          </p:cNvPr>
          <p:cNvSpPr/>
          <p:nvPr/>
        </p:nvSpPr>
        <p:spPr>
          <a:xfrm>
            <a:off x="4823946" y="6225456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0.43 %</a:t>
            </a:r>
            <a:endParaRPr lang="en-IN" sz="1800" dirty="0">
              <a:solidFill>
                <a:srgbClr val="FF0000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B4D490E-135F-448C-9075-3C414B399B41}"/>
              </a:ext>
            </a:extLst>
          </p:cNvPr>
          <p:cNvSpPr/>
          <p:nvPr/>
        </p:nvSpPr>
        <p:spPr>
          <a:xfrm>
            <a:off x="7026911" y="6228093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0.49 %</a:t>
            </a:r>
            <a:endParaRPr lang="en-IN" sz="1800" dirty="0">
              <a:solidFill>
                <a:srgbClr val="FF000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757DE83-7BA2-4F41-B2A8-54F41829761B}"/>
              </a:ext>
            </a:extLst>
          </p:cNvPr>
          <p:cNvSpPr/>
          <p:nvPr/>
        </p:nvSpPr>
        <p:spPr>
          <a:xfrm>
            <a:off x="9161141" y="6229206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0.60 %</a:t>
            </a:r>
            <a:endParaRPr lang="en-IN" sz="1800" dirty="0">
              <a:solidFill>
                <a:srgbClr val="FF0000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CB0A392-818A-4027-A52C-CF77C007A0D2}"/>
              </a:ext>
            </a:extLst>
          </p:cNvPr>
          <p:cNvSpPr/>
          <p:nvPr/>
        </p:nvSpPr>
        <p:spPr>
          <a:xfrm>
            <a:off x="11119957" y="6229206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0.57 %</a:t>
            </a:r>
            <a:endParaRPr lang="en-IN" sz="18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D829D9-2A51-46C0-BBCA-184B37B8E0A0}"/>
              </a:ext>
            </a:extLst>
          </p:cNvPr>
          <p:cNvSpPr/>
          <p:nvPr/>
        </p:nvSpPr>
        <p:spPr>
          <a:xfrm>
            <a:off x="5062365" y="9008232"/>
            <a:ext cx="44764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Mater. Chem. Front</a:t>
            </a:r>
            <a:r>
              <a:rPr lang="en-I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2017, </a:t>
            </a:r>
            <a:r>
              <a:rPr lang="en-I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2243-2255</a:t>
            </a:r>
            <a:r>
              <a:rPr lang="en-I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38267B-0981-4AAE-B45E-A9EAD70EB1A1}"/>
              </a:ext>
            </a:extLst>
          </p:cNvPr>
          <p:cNvSpPr txBox="1"/>
          <p:nvPr/>
        </p:nvSpPr>
        <p:spPr>
          <a:xfrm>
            <a:off x="8087537" y="4597948"/>
            <a:ext cx="4275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Catechol based anchoring groups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E90F5EC-6C97-4096-B596-644A3E390A7B}"/>
              </a:ext>
            </a:extLst>
          </p:cNvPr>
          <p:cNvGrpSpPr/>
          <p:nvPr/>
        </p:nvGrpSpPr>
        <p:grpSpPr>
          <a:xfrm>
            <a:off x="218576" y="1763879"/>
            <a:ext cx="2918816" cy="1992929"/>
            <a:chOff x="218576" y="1763879"/>
            <a:chExt cx="2918816" cy="1992929"/>
          </a:xfrm>
        </p:grpSpPr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E66BEECA-F131-4C2B-84CF-0326882182B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52411075"/>
                </p:ext>
              </p:extLst>
            </p:nvPr>
          </p:nvGraphicFramePr>
          <p:xfrm>
            <a:off x="218576" y="1874033"/>
            <a:ext cx="2789237" cy="1882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47" name="CS ChemDraw Drawing" r:id="rId5" imgW="2789910" imgH="1883373" progId="ChemDraw.Document.6.0">
                    <p:embed/>
                  </p:oleObj>
                </mc:Choice>
                <mc:Fallback>
                  <p:oleObj name="CS ChemDraw Drawing" r:id="rId5" imgW="2789910" imgH="1883373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18576" y="1874033"/>
                          <a:ext cx="2789237" cy="1882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461E99F-062A-40AF-96DF-EBD2388962E6}"/>
                </a:ext>
              </a:extLst>
            </p:cNvPr>
            <p:cNvSpPr/>
            <p:nvPr/>
          </p:nvSpPr>
          <p:spPr>
            <a:xfrm>
              <a:off x="2160366" y="1763879"/>
              <a:ext cx="977026" cy="785374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DDC7A6B2-F836-454F-99D1-9A01141746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3307417"/>
              </p:ext>
            </p:extLst>
          </p:nvPr>
        </p:nvGraphicFramePr>
        <p:xfrm>
          <a:off x="237139" y="3719256"/>
          <a:ext cx="3471863" cy="141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8" name="CS ChemDraw Drawing" r:id="rId7" imgW="3471157" imgH="1410845" progId="ChemDraw.Document.6.0">
                  <p:embed/>
                </p:oleObj>
              </mc:Choice>
              <mc:Fallback>
                <p:oleObj name="CS ChemDraw Drawing" r:id="rId7" imgW="3471157" imgH="141084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7139" y="3719256"/>
                        <a:ext cx="3471863" cy="1411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F119EBC1-38C3-4AE9-86C0-014AB477418A}"/>
              </a:ext>
            </a:extLst>
          </p:cNvPr>
          <p:cNvGrpSpPr/>
          <p:nvPr/>
        </p:nvGrpSpPr>
        <p:grpSpPr>
          <a:xfrm>
            <a:off x="16658" y="5154989"/>
            <a:ext cx="3472459" cy="1941136"/>
            <a:chOff x="37917" y="5167286"/>
            <a:chExt cx="3472459" cy="194113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77368E-52C2-4630-808E-655C3DB7C09B}"/>
                </a:ext>
              </a:extLst>
            </p:cNvPr>
            <p:cNvSpPr txBox="1"/>
            <p:nvPr/>
          </p:nvSpPr>
          <p:spPr>
            <a:xfrm>
              <a:off x="1685438" y="5167286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Pyridine 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2945AFE-30D3-43F1-9601-BBAC990B14FD}"/>
                </a:ext>
              </a:extLst>
            </p:cNvPr>
            <p:cNvSpPr/>
            <p:nvPr/>
          </p:nvSpPr>
          <p:spPr>
            <a:xfrm>
              <a:off x="37917" y="6421060"/>
              <a:ext cx="11095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 = 0.5 %</a:t>
              </a:r>
              <a:endParaRPr lang="en-IN" sz="1800" dirty="0">
                <a:solidFill>
                  <a:srgbClr val="FF0000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0AB3D5A-A974-4239-8C9E-AFE60E38258B}"/>
                </a:ext>
              </a:extLst>
            </p:cNvPr>
            <p:cNvGrpSpPr/>
            <p:nvPr/>
          </p:nvGrpSpPr>
          <p:grpSpPr>
            <a:xfrm>
              <a:off x="697019" y="5262447"/>
              <a:ext cx="2813357" cy="1845975"/>
              <a:chOff x="402061" y="5157171"/>
              <a:chExt cx="2813357" cy="1845975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83BF0B2-3572-4328-BC1D-C8F2930C9CF7}"/>
                  </a:ext>
                </a:extLst>
              </p:cNvPr>
              <p:cNvSpPr/>
              <p:nvPr/>
            </p:nvSpPr>
            <p:spPr>
              <a:xfrm>
                <a:off x="2255522" y="5179867"/>
                <a:ext cx="959896" cy="859873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D1A5391-273F-4ECF-BC74-6B62601091E8}"/>
                  </a:ext>
                </a:extLst>
              </p:cNvPr>
              <p:cNvSpPr/>
              <p:nvPr/>
            </p:nvSpPr>
            <p:spPr>
              <a:xfrm>
                <a:off x="402061" y="5157171"/>
                <a:ext cx="970166" cy="907871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graphicFrame>
            <p:nvGraphicFramePr>
              <p:cNvPr id="17" name="Object 16">
                <a:extLst>
                  <a:ext uri="{FF2B5EF4-FFF2-40B4-BE49-F238E27FC236}">
                    <a16:creationId xmlns:a16="http://schemas.microsoft.com/office/drawing/2014/main" id="{325971FC-6286-44E1-948C-B4A44B3684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86566235"/>
                  </p:ext>
                </p:extLst>
              </p:nvPr>
            </p:nvGraphicFramePr>
            <p:xfrm>
              <a:off x="656576" y="5410884"/>
              <a:ext cx="2333625" cy="15922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649" name="CS ChemDraw Drawing" r:id="rId9" imgW="2334293" imgH="1592404" progId="ChemDraw.Document.6.0">
                      <p:embed/>
                    </p:oleObj>
                  </mc:Choice>
                  <mc:Fallback>
                    <p:oleObj name="CS ChemDraw Drawing" r:id="rId9" imgW="2334293" imgH="1592404" progId="ChemDraw.Document.6.0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656576" y="5410884"/>
                            <a:ext cx="2333625" cy="159226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D424397F-181D-43E7-9CE9-228AD6137B7D}"/>
              </a:ext>
            </a:extLst>
          </p:cNvPr>
          <p:cNvSpPr/>
          <p:nvPr/>
        </p:nvSpPr>
        <p:spPr>
          <a:xfrm>
            <a:off x="2266156" y="7721167"/>
            <a:ext cx="1341799" cy="119861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6B742C4D-2EC3-4B3E-8A5D-3246B9887B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770250"/>
              </p:ext>
            </p:extLst>
          </p:nvPr>
        </p:nvGraphicFramePr>
        <p:xfrm>
          <a:off x="8846042" y="5337910"/>
          <a:ext cx="1731962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0" name="CS ChemDraw Drawing" r:id="rId11" imgW="1732610" imgH="662808" progId="ChemDraw.Document.6.0">
                  <p:embed/>
                </p:oleObj>
              </mc:Choice>
              <mc:Fallback>
                <p:oleObj name="CS ChemDraw Drawing" r:id="rId11" imgW="1732610" imgH="66280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846042" y="5337910"/>
                        <a:ext cx="1731962" cy="663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983FB1AF-BA07-49DE-8350-342774DBDE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799269"/>
              </p:ext>
            </p:extLst>
          </p:nvPr>
        </p:nvGraphicFramePr>
        <p:xfrm>
          <a:off x="4628588" y="5374614"/>
          <a:ext cx="1730375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1" name="CS ChemDraw Drawing" r:id="rId13" imgW="1731026" imgH="664394" progId="ChemDraw.Document.6.0">
                  <p:embed/>
                </p:oleObj>
              </mc:Choice>
              <mc:Fallback>
                <p:oleObj name="CS ChemDraw Drawing" r:id="rId13" imgW="1731026" imgH="66439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628588" y="5374614"/>
                        <a:ext cx="1730375" cy="66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3860A060-357C-4677-ADAE-73FC907746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277109"/>
              </p:ext>
            </p:extLst>
          </p:nvPr>
        </p:nvGraphicFramePr>
        <p:xfrm>
          <a:off x="6757596" y="5366838"/>
          <a:ext cx="1730375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2" name="CS ChemDraw Drawing" r:id="rId15" imgW="1730631" imgH="662808" progId="ChemDraw.Document.6.0">
                  <p:embed/>
                </p:oleObj>
              </mc:Choice>
              <mc:Fallback>
                <p:oleObj name="CS ChemDraw Drawing" r:id="rId15" imgW="1730631" imgH="66280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757596" y="5366838"/>
                        <a:ext cx="1730375" cy="663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23F3FCD6-1257-44E1-8E93-62894E6799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101448"/>
              </p:ext>
            </p:extLst>
          </p:nvPr>
        </p:nvGraphicFramePr>
        <p:xfrm>
          <a:off x="10890937" y="5344522"/>
          <a:ext cx="1730375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3" name="CS ChemDraw Drawing" r:id="rId17" imgW="1730631" imgH="690161" progId="ChemDraw.Document.6.0">
                  <p:embed/>
                </p:oleObj>
              </mc:Choice>
              <mc:Fallback>
                <p:oleObj name="CS ChemDraw Drawing" r:id="rId17" imgW="1730631" imgH="69016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0890937" y="5344522"/>
                        <a:ext cx="1730375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>
            <a:extLst>
              <a:ext uri="{FF2B5EF4-FFF2-40B4-BE49-F238E27FC236}">
                <a16:creationId xmlns:a16="http://schemas.microsoft.com/office/drawing/2014/main" id="{75B9CF0C-3707-49B6-868B-736EF75782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7348953"/>
              </p:ext>
            </p:extLst>
          </p:nvPr>
        </p:nvGraphicFramePr>
        <p:xfrm>
          <a:off x="866803" y="7817354"/>
          <a:ext cx="2513013" cy="136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4" name="CS ChemDraw Drawing" r:id="rId19" imgW="2512819" imgH="1362086" progId="ChemDraw.Document.6.0">
                  <p:embed/>
                </p:oleObj>
              </mc:Choice>
              <mc:Fallback>
                <p:oleObj name="CS ChemDraw Drawing" r:id="rId19" imgW="2512819" imgH="136208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66803" y="7817354"/>
                        <a:ext cx="2513013" cy="1362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6297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919B19-62E5-4643-B75D-717482A0D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21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6AA92E-712E-463E-83E3-BADB767EA318}"/>
              </a:ext>
            </a:extLst>
          </p:cNvPr>
          <p:cNvSpPr txBox="1"/>
          <p:nvPr/>
        </p:nvSpPr>
        <p:spPr>
          <a:xfrm>
            <a:off x="3840480" y="434340"/>
            <a:ext cx="5888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Multi-anchored Sensitizers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18352D-59D4-4C0E-9A6A-A116EA70B872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7F16F4B-3502-488A-A47B-3C4AD1FC97D2}"/>
              </a:ext>
            </a:extLst>
          </p:cNvPr>
          <p:cNvSpPr/>
          <p:nvPr/>
        </p:nvSpPr>
        <p:spPr>
          <a:xfrm>
            <a:off x="466262" y="1428415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 4.56 %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24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C70D6D-A97F-4262-8F5D-CB5B8A146584}"/>
              </a:ext>
            </a:extLst>
          </p:cNvPr>
          <p:cNvSpPr/>
          <p:nvPr/>
        </p:nvSpPr>
        <p:spPr>
          <a:xfrm>
            <a:off x="3877080" y="1428415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 6.08 %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24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8C4B59-0657-4D8B-A87B-A9F79933B1B8}"/>
              </a:ext>
            </a:extLst>
          </p:cNvPr>
          <p:cNvSpPr txBox="1"/>
          <p:nvPr/>
        </p:nvSpPr>
        <p:spPr>
          <a:xfrm>
            <a:off x="49145" y="4622637"/>
            <a:ext cx="1286006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Dyes with more number of  anchoring groups shows: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Longer wavelength absorption 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high molar extinction coefficient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More efficient charge injection rate &amp; longer electron life time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Increased current density &amp; long term stability due to higher binding energy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significant difference in voltage among the dyes with respect to number of acceptor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3438DBC-4C08-4BAF-8ECC-9D6F249C4888}"/>
              </a:ext>
            </a:extLst>
          </p:cNvPr>
          <p:cNvSpPr/>
          <p:nvPr/>
        </p:nvSpPr>
        <p:spPr>
          <a:xfrm>
            <a:off x="11732465" y="9146877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75175A-BBAF-492E-94D7-5DC1362BB919}"/>
              </a:ext>
            </a:extLst>
          </p:cNvPr>
          <p:cNvSpPr txBox="1"/>
          <p:nvPr/>
        </p:nvSpPr>
        <p:spPr>
          <a:xfrm>
            <a:off x="630311" y="8662216"/>
            <a:ext cx="4176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Org. Chem.,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9034–9040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2000" b="1" i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1DC6C1-D4C4-4058-99D6-41A7BA587FB0}"/>
              </a:ext>
            </a:extLst>
          </p:cNvPr>
          <p:cNvSpPr txBox="1"/>
          <p:nvPr/>
        </p:nvSpPr>
        <p:spPr>
          <a:xfrm>
            <a:off x="8547023" y="8613006"/>
            <a:ext cx="4798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l-N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Synth. Met., </a:t>
            </a:r>
            <a:r>
              <a:rPr lang="nl-N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217</a:t>
            </a:r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248–255 </a:t>
            </a:r>
            <a:b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15B7478-BBCA-4419-BBD3-FA91063E8B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560998"/>
              </p:ext>
            </p:extLst>
          </p:nvPr>
        </p:nvGraphicFramePr>
        <p:xfrm>
          <a:off x="6350" y="2090449"/>
          <a:ext cx="3381375" cy="202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CS ChemDraw Drawing" r:id="rId4" imgW="3381301" imgH="2022119" progId="ChemDraw.Document.6.0">
                  <p:embed/>
                </p:oleObj>
              </mc:Choice>
              <mc:Fallback>
                <p:oleObj name="CS ChemDraw Drawing" r:id="rId4" imgW="3381301" imgH="202211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50" y="2090449"/>
                        <a:ext cx="3381375" cy="202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495B999D-5EC1-4C3D-96F2-76A5EDF471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3712102"/>
              </p:ext>
            </p:extLst>
          </p:nvPr>
        </p:nvGraphicFramePr>
        <p:xfrm>
          <a:off x="2606857" y="2227949"/>
          <a:ext cx="4589463" cy="225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name="CS ChemDraw Drawing" r:id="rId6" imgW="4590209" imgH="2252040" progId="ChemDraw.Document.6.0">
                  <p:embed/>
                </p:oleObj>
              </mc:Choice>
              <mc:Fallback>
                <p:oleObj name="CS ChemDraw Drawing" r:id="rId6" imgW="4590209" imgH="22520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06857" y="2227949"/>
                        <a:ext cx="4589463" cy="2252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16ED5F73-FF7A-466E-BAF9-85B9B664BED2}"/>
              </a:ext>
            </a:extLst>
          </p:cNvPr>
          <p:cNvSpPr txBox="1"/>
          <p:nvPr/>
        </p:nvSpPr>
        <p:spPr>
          <a:xfrm>
            <a:off x="7841639" y="1991899"/>
            <a:ext cx="1029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TPA3T1A</a:t>
            </a: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5B6C1617-05B0-4A78-924E-D532088FB9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301843"/>
              </p:ext>
            </p:extLst>
          </p:nvPr>
        </p:nvGraphicFramePr>
        <p:xfrm>
          <a:off x="8826500" y="1935163"/>
          <a:ext cx="4392613" cy="251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CS ChemDraw Drawing" r:id="rId8" imgW="4391891" imgH="2517243" progId="ChemDraw.Document.6.0">
                  <p:embed/>
                </p:oleObj>
              </mc:Choice>
              <mc:Fallback>
                <p:oleObj name="CS ChemDraw Drawing" r:id="rId8" imgW="4391891" imgH="251724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826500" y="1935163"/>
                        <a:ext cx="4392613" cy="251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76413FFA-4A69-40DE-9AE9-7140B2FF13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1437904"/>
              </p:ext>
            </p:extLst>
          </p:nvPr>
        </p:nvGraphicFramePr>
        <p:xfrm>
          <a:off x="6327775" y="1931988"/>
          <a:ext cx="3413125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CS ChemDraw Drawing" r:id="rId10" imgW="3413364" imgH="2524775" progId="ChemDraw.Document.6.0">
                  <p:embed/>
                </p:oleObj>
              </mc:Choice>
              <mc:Fallback>
                <p:oleObj name="CS ChemDraw Drawing" r:id="rId10" imgW="3413364" imgH="25247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327775" y="1931988"/>
                        <a:ext cx="3413125" cy="2524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A9648F67-7251-4730-BE15-B2E26B9DF4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820240"/>
              </p:ext>
            </p:extLst>
          </p:nvPr>
        </p:nvGraphicFramePr>
        <p:xfrm>
          <a:off x="8529455" y="4206866"/>
          <a:ext cx="4392612" cy="295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CS ChemDraw Drawing" r:id="rId12" imgW="4391891" imgH="2951715" progId="ChemDraw.Document.6.0">
                  <p:embed/>
                </p:oleObj>
              </mc:Choice>
              <mc:Fallback>
                <p:oleObj name="CS ChemDraw Drawing" r:id="rId12" imgW="4391891" imgH="295171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529455" y="4206866"/>
                        <a:ext cx="4392612" cy="295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955EAAF4-18C8-4C9B-AB80-885BFAF11C6D}"/>
              </a:ext>
            </a:extLst>
          </p:cNvPr>
          <p:cNvSpPr txBox="1"/>
          <p:nvPr/>
        </p:nvSpPr>
        <p:spPr>
          <a:xfrm>
            <a:off x="11278377" y="5222234"/>
            <a:ext cx="1029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TPA3T3A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35DFEA-E71A-4071-96D0-87C6C80D83FD}"/>
              </a:ext>
            </a:extLst>
          </p:cNvPr>
          <p:cNvSpPr txBox="1"/>
          <p:nvPr/>
        </p:nvSpPr>
        <p:spPr>
          <a:xfrm>
            <a:off x="11717732" y="2007926"/>
            <a:ext cx="1029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TPA3T2A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71882B-7D88-450B-BC57-6DFF923156F1}"/>
              </a:ext>
            </a:extLst>
          </p:cNvPr>
          <p:cNvSpPr/>
          <p:nvPr/>
        </p:nvSpPr>
        <p:spPr>
          <a:xfrm>
            <a:off x="7502741" y="1421978"/>
            <a:ext cx="1571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 4.9 %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24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0AE73C-43E9-4CF8-B7E4-466965030227}"/>
              </a:ext>
            </a:extLst>
          </p:cNvPr>
          <p:cNvSpPr/>
          <p:nvPr/>
        </p:nvSpPr>
        <p:spPr>
          <a:xfrm>
            <a:off x="10390124" y="1397637"/>
            <a:ext cx="1571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 6.1 %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2400" dirty="0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6431C9-082E-41C6-BDA6-E296E4408BD8}"/>
              </a:ext>
            </a:extLst>
          </p:cNvPr>
          <p:cNvSpPr/>
          <p:nvPr/>
        </p:nvSpPr>
        <p:spPr>
          <a:xfrm>
            <a:off x="8292646" y="4931050"/>
            <a:ext cx="1571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 6.3 %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2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18F70B-03CC-4839-9B37-9691E06C3D13}"/>
              </a:ext>
            </a:extLst>
          </p:cNvPr>
          <p:cNvSpPr txBox="1"/>
          <p:nvPr/>
        </p:nvSpPr>
        <p:spPr>
          <a:xfrm>
            <a:off x="6425482" y="3054638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IN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000" i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en-IN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419 nm</a:t>
            </a:r>
            <a:endParaRPr lang="en-IN" sz="2000" i="1" baseline="-25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56495E-EC27-43C2-B2FE-33768024212E}"/>
              </a:ext>
            </a:extLst>
          </p:cNvPr>
          <p:cNvSpPr txBox="1"/>
          <p:nvPr/>
        </p:nvSpPr>
        <p:spPr>
          <a:xfrm>
            <a:off x="11501680" y="2711845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IN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000" i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en-IN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421  nm</a:t>
            </a:r>
            <a:endParaRPr lang="en-IN" sz="2000" i="1" baseline="-25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C89C3E-1486-456C-A91B-56347F1D696D}"/>
              </a:ext>
            </a:extLst>
          </p:cNvPr>
          <p:cNvSpPr txBox="1"/>
          <p:nvPr/>
        </p:nvSpPr>
        <p:spPr>
          <a:xfrm>
            <a:off x="11216150" y="5609786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IN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000" i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en-IN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436  nm</a:t>
            </a:r>
            <a:endParaRPr lang="en-IN" sz="2000" i="1" baseline="-25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15E206-ED9B-42B7-AFF4-4FF2CC01E92A}"/>
              </a:ext>
            </a:extLst>
          </p:cNvPr>
          <p:cNvSpPr txBox="1"/>
          <p:nvPr/>
        </p:nvSpPr>
        <p:spPr>
          <a:xfrm>
            <a:off x="231168" y="4172368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IN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000" i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en-IN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479 nm</a:t>
            </a:r>
            <a:endParaRPr lang="en-IN" sz="2000" i="1" baseline="-25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52C06D-8537-429F-B121-0406AA94EA31}"/>
              </a:ext>
            </a:extLst>
          </p:cNvPr>
          <p:cNvSpPr txBox="1"/>
          <p:nvPr/>
        </p:nvSpPr>
        <p:spPr>
          <a:xfrm>
            <a:off x="3952086" y="4172368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IN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000" i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en-IN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488 nm</a:t>
            </a:r>
            <a:endParaRPr lang="en-IN" sz="2000" i="1" baseline="-25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654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B464FA-91C8-4FFA-B915-669DC4B34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22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705802-58AF-4BEC-BD68-384C7BF3A16C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24B70E06-E419-4661-8223-E32A74BF07C0}"/>
              </a:ext>
            </a:extLst>
          </p:cNvPr>
          <p:cNvSpPr/>
          <p:nvPr/>
        </p:nvSpPr>
        <p:spPr>
          <a:xfrm>
            <a:off x="11732465" y="9146877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F7186D-471C-4572-A141-FFC59700DFCE}"/>
              </a:ext>
            </a:extLst>
          </p:cNvPr>
          <p:cNvSpPr txBox="1"/>
          <p:nvPr/>
        </p:nvSpPr>
        <p:spPr>
          <a:xfrm>
            <a:off x="4542870" y="435803"/>
            <a:ext cx="36519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Π</a:t>
            </a:r>
            <a:r>
              <a:rPr lang="en-IN" sz="3200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-Spacer/Linker</a:t>
            </a:r>
            <a:endParaRPr lang="en-IN" sz="3200" dirty="0">
              <a:solidFill>
                <a:srgbClr val="002060"/>
              </a:solidFill>
              <a:latin typeface="Lucida Fax" panose="02060602050505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EBEC2D-0BE9-413B-AA4C-B5A719303C58}"/>
              </a:ext>
            </a:extLst>
          </p:cNvPr>
          <p:cNvSpPr txBox="1"/>
          <p:nvPr/>
        </p:nvSpPr>
        <p:spPr>
          <a:xfrm>
            <a:off x="6907378" y="2423427"/>
            <a:ext cx="5170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Spacer with electron-deficient moieties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7CC6FF-17B5-4B9E-86FF-922CAE38A4AA}"/>
              </a:ext>
            </a:extLst>
          </p:cNvPr>
          <p:cNvSpPr txBox="1"/>
          <p:nvPr/>
        </p:nvSpPr>
        <p:spPr>
          <a:xfrm>
            <a:off x="57572" y="1582938"/>
            <a:ext cx="13419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-Spacer for extending the conjugation  &amp; hence  better charge separation is achieved  between HOMO &amp; LUMO of the dye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1D5145-CA52-4D88-874A-F45DBD79595C}"/>
              </a:ext>
            </a:extLst>
          </p:cNvPr>
          <p:cNvSpPr/>
          <p:nvPr/>
        </p:nvSpPr>
        <p:spPr>
          <a:xfrm>
            <a:off x="221760" y="2453223"/>
            <a:ext cx="6280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Structures with binary spacers or multi spacers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0FACC9-7E59-4667-A7A9-C7D402CE5734}"/>
              </a:ext>
            </a:extLst>
          </p:cNvPr>
          <p:cNvSpPr/>
          <p:nvPr/>
        </p:nvSpPr>
        <p:spPr>
          <a:xfrm>
            <a:off x="57572" y="3729307"/>
            <a:ext cx="1276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7.6  %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92E752-8DA3-4FA0-8E93-1EDF07B102BD}"/>
              </a:ext>
            </a:extLst>
          </p:cNvPr>
          <p:cNvSpPr/>
          <p:nvPr/>
        </p:nvSpPr>
        <p:spPr>
          <a:xfrm>
            <a:off x="268069" y="8887311"/>
            <a:ext cx="44668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Environ. Sci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4735–4742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65A2344-9836-47AB-B4F1-A29103309E5A}"/>
              </a:ext>
            </a:extLst>
          </p:cNvPr>
          <p:cNvSpPr/>
          <p:nvPr/>
        </p:nvSpPr>
        <p:spPr>
          <a:xfrm>
            <a:off x="11365228" y="4969370"/>
            <a:ext cx="1340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8.99 %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1F1208-3345-4C9A-983C-5AB9B3DA402A}"/>
              </a:ext>
            </a:extLst>
          </p:cNvPr>
          <p:cNvSpPr/>
          <p:nvPr/>
        </p:nvSpPr>
        <p:spPr>
          <a:xfrm>
            <a:off x="11369833" y="3510928"/>
            <a:ext cx="1340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8.56 %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1ED4E2-0CFC-4F4C-B4B2-1C092B17B701}"/>
              </a:ext>
            </a:extLst>
          </p:cNvPr>
          <p:cNvSpPr/>
          <p:nvPr/>
        </p:nvSpPr>
        <p:spPr>
          <a:xfrm>
            <a:off x="6549372" y="9228484"/>
            <a:ext cx="4815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Environ. Sci., </a:t>
            </a:r>
            <a:r>
              <a:rPr lang="fr-F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r>
              <a:rPr lang="fr-F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fr-FR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fr-F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8261–8272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276715C-CB2B-49E5-BC6F-689705EDC819}"/>
              </a:ext>
            </a:extLst>
          </p:cNvPr>
          <p:cNvSpPr/>
          <p:nvPr/>
        </p:nvSpPr>
        <p:spPr>
          <a:xfrm>
            <a:off x="121268" y="5924068"/>
            <a:ext cx="1340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10.1 %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34DB06C-F8ED-4359-9095-9473927D1A24}"/>
              </a:ext>
            </a:extLst>
          </p:cNvPr>
          <p:cNvSpPr txBox="1"/>
          <p:nvPr/>
        </p:nvSpPr>
        <p:spPr>
          <a:xfrm>
            <a:off x="61588" y="4929709"/>
            <a:ext cx="1553630" cy="390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binary spacer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588F97D-9B83-42CA-AD2F-ED6B17F33E1D}"/>
              </a:ext>
            </a:extLst>
          </p:cNvPr>
          <p:cNvSpPr txBox="1"/>
          <p:nvPr/>
        </p:nvSpPr>
        <p:spPr>
          <a:xfrm>
            <a:off x="5368469" y="6686716"/>
            <a:ext cx="780232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deficient moieties  separates the ICT much better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Red shift the absorption maximum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Higher molar extinction coefficient  &amp; LUMO of the dye can be tuned</a:t>
            </a:r>
          </a:p>
          <a:p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to get  directionality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Improves the photovoltaic performance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1632B78-9D0F-429B-939A-1FEB1F60C3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4152667"/>
              </p:ext>
            </p:extLst>
          </p:nvPr>
        </p:nvGraphicFramePr>
        <p:xfrm>
          <a:off x="6637338" y="3124200"/>
          <a:ext cx="4632325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02" name="CS ChemDraw Drawing" r:id="rId4" imgW="3960817" imgH="1572187" progId="ChemDraw.Document.6.0">
                  <p:embed/>
                </p:oleObj>
              </mc:Choice>
              <mc:Fallback>
                <p:oleObj name="CS ChemDraw Drawing" r:id="rId4" imgW="3960817" imgH="157218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37338" y="3124200"/>
                        <a:ext cx="4632325" cy="183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A56FA1E-E56D-4F15-9A51-D93680EF7E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141632"/>
              </p:ext>
            </p:extLst>
          </p:nvPr>
        </p:nvGraphicFramePr>
        <p:xfrm>
          <a:off x="6806486" y="4441896"/>
          <a:ext cx="4513262" cy="230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03" name="CS ChemDraw Drawing" r:id="rId6" imgW="4513811" imgH="2301196" progId="ChemDraw.Document.6.0">
                  <p:embed/>
                </p:oleObj>
              </mc:Choice>
              <mc:Fallback>
                <p:oleObj name="CS ChemDraw Drawing" r:id="rId6" imgW="4513811" imgH="230119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06486" y="4441896"/>
                        <a:ext cx="4513262" cy="230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23CA2B9-6891-43F8-96BA-EFC329F866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536258"/>
              </p:ext>
            </p:extLst>
          </p:nvPr>
        </p:nvGraphicFramePr>
        <p:xfrm>
          <a:off x="1785938" y="3006725"/>
          <a:ext cx="2717800" cy="207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04" name="CS ChemDraw Drawing" r:id="rId8" imgW="2718262" imgH="2072067" progId="ChemDraw.Document.6.0">
                  <p:embed/>
                </p:oleObj>
              </mc:Choice>
              <mc:Fallback>
                <p:oleObj name="CS ChemDraw Drawing" r:id="rId8" imgW="2718262" imgH="207206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85938" y="3006725"/>
                        <a:ext cx="2717800" cy="207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2B8DFE6-6494-4C34-ABFE-ED956A7FDD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419046"/>
              </p:ext>
            </p:extLst>
          </p:nvPr>
        </p:nvGraphicFramePr>
        <p:xfrm>
          <a:off x="471488" y="4808538"/>
          <a:ext cx="5745162" cy="274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05" name="CS ChemDraw Drawing" r:id="rId10" imgW="5745282" imgH="2745975" progId="ChemDraw.Document.6.0">
                  <p:embed/>
                </p:oleObj>
              </mc:Choice>
              <mc:Fallback>
                <p:oleObj name="CS ChemDraw Drawing" r:id="rId10" imgW="5745282" imgH="27459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71488" y="4808538"/>
                        <a:ext cx="5745162" cy="274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5F9C7AE-A2C0-4264-BA7E-A0C224C1F325}"/>
              </a:ext>
            </a:extLst>
          </p:cNvPr>
          <p:cNvSpPr txBox="1"/>
          <p:nvPr/>
        </p:nvSpPr>
        <p:spPr>
          <a:xfrm>
            <a:off x="170079" y="7735947"/>
            <a:ext cx="4788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Spacer connect the   lipophilic  alkoxy substituted</a:t>
            </a:r>
          </a:p>
          <a:p>
            <a:r>
              <a:rPr lang="en-IN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TPA &amp; Hydrophilic 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A4E839-50A0-4496-A1D4-CDF3A81EEFB4}"/>
              </a:ext>
            </a:extLst>
          </p:cNvPr>
          <p:cNvSpPr txBox="1"/>
          <p:nvPr/>
        </p:nvSpPr>
        <p:spPr>
          <a:xfrm>
            <a:off x="10383612" y="5534622"/>
            <a:ext cx="2892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Alkyl chain repel iodine </a:t>
            </a:r>
          </a:p>
          <a:p>
            <a:r>
              <a:rPr lang="en-IN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Electrolyte from TiO</a:t>
            </a:r>
            <a:r>
              <a:rPr lang="en-IN" sz="1800" i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surface</a:t>
            </a:r>
          </a:p>
        </p:txBody>
      </p:sp>
    </p:spTree>
    <p:extLst>
      <p:ext uri="{BB962C8B-B14F-4D97-AF65-F5344CB8AC3E}">
        <p14:creationId xmlns:p14="http://schemas.microsoft.com/office/powerpoint/2010/main" val="2435076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28CB109-BC98-4F33-A17D-708052C6EBCE}"/>
              </a:ext>
            </a:extLst>
          </p:cNvPr>
          <p:cNvGrpSpPr/>
          <p:nvPr/>
        </p:nvGrpSpPr>
        <p:grpSpPr>
          <a:xfrm>
            <a:off x="7460636" y="5550764"/>
            <a:ext cx="5151817" cy="3960000"/>
            <a:chOff x="519552" y="5582504"/>
            <a:chExt cx="5151817" cy="39781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25EBEB-57D3-42B2-9460-5F3589D46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552" y="6068656"/>
              <a:ext cx="5151817" cy="3492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B4C9BE-A4A8-454C-8E7E-45EF609A0F4B}"/>
                </a:ext>
              </a:extLst>
            </p:cNvPr>
            <p:cNvSpPr txBox="1"/>
            <p:nvPr/>
          </p:nvSpPr>
          <p:spPr>
            <a:xfrm>
              <a:off x="1037845" y="5582504"/>
              <a:ext cx="41152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24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(B) Multilayer Co-sensitization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C3EE03E-AB53-43AF-AED3-B4DD2B04A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706" y="1962377"/>
            <a:ext cx="4286132" cy="352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3CB6A7-88B7-44AA-B1DE-23F91D78ABC8}"/>
              </a:ext>
            </a:extLst>
          </p:cNvPr>
          <p:cNvSpPr txBox="1"/>
          <p:nvPr/>
        </p:nvSpPr>
        <p:spPr>
          <a:xfrm>
            <a:off x="4594732" y="406047"/>
            <a:ext cx="3611886" cy="585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3203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Co-sensitization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6C5B14-933F-41A0-AB40-3BA3A347A48E}"/>
              </a:ext>
            </a:extLst>
          </p:cNvPr>
          <p:cNvSpPr/>
          <p:nvPr/>
        </p:nvSpPr>
        <p:spPr>
          <a:xfrm>
            <a:off x="11960515" y="9184435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F5B8B6-8BFF-4790-819B-A87C0DB45475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3848D98-384F-46A1-8A96-1D861CEF3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60" y="2623490"/>
            <a:ext cx="5014417" cy="2880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56790A6-4C27-4D17-91D3-7274D225101C}"/>
              </a:ext>
            </a:extLst>
          </p:cNvPr>
          <p:cNvSpPr/>
          <p:nvPr/>
        </p:nvSpPr>
        <p:spPr>
          <a:xfrm>
            <a:off x="1412822" y="2124871"/>
            <a:ext cx="3722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Direct Co-sensitization  </a:t>
            </a:r>
            <a:endParaRPr lang="en-IN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324872-758B-4798-BDD1-A4F8DAF577C8}"/>
              </a:ext>
            </a:extLst>
          </p:cNvPr>
          <p:cNvSpPr txBox="1"/>
          <p:nvPr/>
        </p:nvSpPr>
        <p:spPr>
          <a:xfrm>
            <a:off x="5525826" y="9479218"/>
            <a:ext cx="4391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Soc</a:t>
            </a:r>
            <a:r>
              <a:rPr lang="en-IN" sz="2000" i="1" dirty="0"/>
              <a:t>. </a:t>
            </a: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r>
              <a:rPr lang="en-IN" sz="2000" dirty="0"/>
              <a:t>, </a:t>
            </a:r>
            <a:r>
              <a:rPr lang="en-I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  <a:r>
              <a:rPr lang="en-IN" sz="2000" dirty="0"/>
              <a:t>, 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5670-5671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BA4B37-D2DB-495C-BE48-DF034B1D7A3C}"/>
              </a:ext>
            </a:extLst>
          </p:cNvPr>
          <p:cNvSpPr txBox="1"/>
          <p:nvPr/>
        </p:nvSpPr>
        <p:spPr>
          <a:xfrm>
            <a:off x="1396833" y="9479218"/>
            <a:ext cx="3555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J. Chem. </a:t>
            </a: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r>
              <a:rPr lang="en-I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I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29, 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773-776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E35496-6882-4328-AD4C-B704A4D537A4}"/>
              </a:ext>
            </a:extLst>
          </p:cNvPr>
          <p:cNvSpPr txBox="1"/>
          <p:nvPr/>
        </p:nvSpPr>
        <p:spPr>
          <a:xfrm>
            <a:off x="320860" y="1478540"/>
            <a:ext cx="1257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Co-sensitization is the co-adsorption of two or more sensitizers with different absorption spectrum ranges are mixed together, to broaden the spectrum response range. </a:t>
            </a:r>
          </a:p>
        </p:txBody>
      </p:sp>
      <p:sp>
        <p:nvSpPr>
          <p:cNvPr id="40" name="Arrow: Notched Right 39">
            <a:extLst>
              <a:ext uri="{FF2B5EF4-FFF2-40B4-BE49-F238E27FC236}">
                <a16:creationId xmlns:a16="http://schemas.microsoft.com/office/drawing/2014/main" id="{7588F7F3-83CC-423F-B2A7-A27BDDF9E8DB}"/>
              </a:ext>
            </a:extLst>
          </p:cNvPr>
          <p:cNvSpPr/>
          <p:nvPr/>
        </p:nvSpPr>
        <p:spPr>
          <a:xfrm>
            <a:off x="6569859" y="2044846"/>
            <a:ext cx="1151921" cy="677676"/>
          </a:xfrm>
          <a:prstGeom prst="notchedRight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CFEC4-3465-47F6-A9D5-D2B02DFB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7079-5640-4D29-A8E9-D2B8370C12F5}" type="slidenum"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23</a:t>
            </a:fld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C22263-2446-427C-BAA5-B2C7000E6845}"/>
              </a:ext>
            </a:extLst>
          </p:cNvPr>
          <p:cNvGrpSpPr/>
          <p:nvPr/>
        </p:nvGrpSpPr>
        <p:grpSpPr>
          <a:xfrm>
            <a:off x="290695" y="5490377"/>
            <a:ext cx="4537816" cy="3951994"/>
            <a:chOff x="901684" y="5673082"/>
            <a:chExt cx="4537816" cy="395199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3BD2334-9923-486B-B245-5BF5FC3C09FE}"/>
                </a:ext>
              </a:extLst>
            </p:cNvPr>
            <p:cNvGrpSpPr/>
            <p:nvPr/>
          </p:nvGrpSpPr>
          <p:grpSpPr>
            <a:xfrm>
              <a:off x="901684" y="5673082"/>
              <a:ext cx="4537816" cy="3951994"/>
              <a:chOff x="6822020" y="1883926"/>
              <a:chExt cx="4537816" cy="3951994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0033A562-D4FC-4742-97C3-F48BF7E3AA43}"/>
                  </a:ext>
                </a:extLst>
              </p:cNvPr>
              <p:cNvGrpSpPr/>
              <p:nvPr/>
            </p:nvGrpSpPr>
            <p:grpSpPr>
              <a:xfrm>
                <a:off x="6822020" y="2235920"/>
                <a:ext cx="4537816" cy="3600000"/>
                <a:chOff x="7315705" y="2158576"/>
                <a:chExt cx="4537816" cy="3600000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A9D0A299-8C4A-4C2E-964A-E52F7AF463DF}"/>
                    </a:ext>
                  </a:extLst>
                </p:cNvPr>
                <p:cNvGrpSpPr/>
                <p:nvPr/>
              </p:nvGrpSpPr>
              <p:grpSpPr>
                <a:xfrm>
                  <a:off x="7315705" y="2158576"/>
                  <a:ext cx="4537816" cy="3600000"/>
                  <a:chOff x="828196" y="5628495"/>
                  <a:chExt cx="4537816" cy="3600000"/>
                </a:xfrm>
              </p:grpSpPr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CF3B1845-9CD8-4A98-B4B2-E6F21CE9C0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28196" y="5628495"/>
                    <a:ext cx="4537816" cy="3600000"/>
                  </a:xfrm>
                  <a:prstGeom prst="rect">
                    <a:avLst/>
                  </a:prstGeom>
                </p:spPr>
              </p:pic>
              <p:sp>
                <p:nvSpPr>
                  <p:cNvPr id="13" name="Speech Bubble: Oval 12">
                    <a:extLst>
                      <a:ext uri="{FF2B5EF4-FFF2-40B4-BE49-F238E27FC236}">
                        <a16:creationId xmlns:a16="http://schemas.microsoft.com/office/drawing/2014/main" id="{2A35FCC8-F798-41B5-95B0-38182FF8C42A}"/>
                      </a:ext>
                    </a:extLst>
                  </p:cNvPr>
                  <p:cNvSpPr/>
                  <p:nvPr/>
                </p:nvSpPr>
                <p:spPr>
                  <a:xfrm>
                    <a:off x="2558195" y="7105337"/>
                    <a:ext cx="844572" cy="351257"/>
                  </a:xfrm>
                  <a:prstGeom prst="wedgeEllipseCallout">
                    <a:avLst/>
                  </a:prstGeom>
                  <a:noFill/>
                  <a:ln w="38100">
                    <a:solidFill>
                      <a:srgbClr val="CC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62574" tIns="81289" rIns="162574" bIns="81289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IN" sz="3203"/>
                  </a:p>
                </p:txBody>
              </p:sp>
              <p:sp>
                <p:nvSpPr>
                  <p:cNvPr id="14" name="Speech Bubble: Rectangle with Corners Rounded 13">
                    <a:extLst>
                      <a:ext uri="{FF2B5EF4-FFF2-40B4-BE49-F238E27FC236}">
                        <a16:creationId xmlns:a16="http://schemas.microsoft.com/office/drawing/2014/main" id="{72CFF83A-1455-4DB7-946F-686FAF8BA243}"/>
                      </a:ext>
                    </a:extLst>
                  </p:cNvPr>
                  <p:cNvSpPr/>
                  <p:nvPr/>
                </p:nvSpPr>
                <p:spPr>
                  <a:xfrm>
                    <a:off x="3554627" y="5963709"/>
                    <a:ext cx="574749" cy="351257"/>
                  </a:xfrm>
                  <a:prstGeom prst="wedgeRoundRectCallout">
                    <a:avLst/>
                  </a:prstGeom>
                  <a:noFill/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62574" tIns="81289" rIns="162574" bIns="81289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IN" sz="3203"/>
                  </a:p>
                </p:txBody>
              </p:sp>
              <p:sp>
                <p:nvSpPr>
                  <p:cNvPr id="15" name="Speech Bubble: Rectangle with Corners Rounded 14">
                    <a:extLst>
                      <a:ext uri="{FF2B5EF4-FFF2-40B4-BE49-F238E27FC236}">
                        <a16:creationId xmlns:a16="http://schemas.microsoft.com/office/drawing/2014/main" id="{F8D6E738-F1DC-42BC-9E43-550E1217526E}"/>
                      </a:ext>
                    </a:extLst>
                  </p:cNvPr>
                  <p:cNvSpPr/>
                  <p:nvPr/>
                </p:nvSpPr>
                <p:spPr>
                  <a:xfrm>
                    <a:off x="1286076" y="5862811"/>
                    <a:ext cx="467773" cy="351257"/>
                  </a:xfrm>
                  <a:prstGeom prst="wedgeRoundRectCallout">
                    <a:avLst/>
                  </a:prstGeom>
                  <a:noFill/>
                  <a:ln w="38100">
                    <a:solidFill>
                      <a:srgbClr val="FFCC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62574" tIns="81289" rIns="162574" bIns="81289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IN" sz="3203">
                      <a:solidFill>
                        <a:srgbClr val="FFFF00"/>
                      </a:solidFill>
                    </a:endParaRPr>
                  </a:p>
                </p:txBody>
              </p:sp>
            </p:grpSp>
            <p:sp>
              <p:nvSpPr>
                <p:cNvPr id="11" name="Speech Bubble: Rectangle with Corners Rounded 10">
                  <a:extLst>
                    <a:ext uri="{FF2B5EF4-FFF2-40B4-BE49-F238E27FC236}">
                      <a16:creationId xmlns:a16="http://schemas.microsoft.com/office/drawing/2014/main" id="{556EC59D-1FDF-4207-904B-6C6DC51DADD7}"/>
                    </a:ext>
                  </a:extLst>
                </p:cNvPr>
                <p:cNvSpPr/>
                <p:nvPr/>
              </p:nvSpPr>
              <p:spPr>
                <a:xfrm>
                  <a:off x="9072919" y="2744149"/>
                  <a:ext cx="574749" cy="351257"/>
                </a:xfrm>
                <a:prstGeom prst="wedgeRoundRectCallou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62574" tIns="81289" rIns="162574" bIns="8128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IN" sz="3203"/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C059C5-A876-4476-897B-FFD8992862E7}"/>
                  </a:ext>
                </a:extLst>
              </p:cNvPr>
              <p:cNvSpPr txBox="1"/>
              <p:nvPr/>
            </p:nvSpPr>
            <p:spPr>
              <a:xfrm>
                <a:off x="7864690" y="1883926"/>
                <a:ext cx="25652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20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(A) Absorption spectra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A3B296-E0D9-46B5-B8F1-458F618857E1}"/>
                </a:ext>
              </a:extLst>
            </p:cNvPr>
            <p:cNvSpPr txBox="1"/>
            <p:nvPr/>
          </p:nvSpPr>
          <p:spPr>
            <a:xfrm>
              <a:off x="1386373" y="6638458"/>
              <a:ext cx="8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800" b="1" i="1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380 nm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B2927B-EA9B-44D9-8259-2EDC29781364}"/>
                </a:ext>
              </a:extLst>
            </p:cNvPr>
            <p:cNvSpPr txBox="1"/>
            <p:nvPr/>
          </p:nvSpPr>
          <p:spPr>
            <a:xfrm>
              <a:off x="2488805" y="6155977"/>
              <a:ext cx="8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535 nm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A04AC99-3066-4E09-889E-A54A07364C63}"/>
                </a:ext>
              </a:extLst>
            </p:cNvPr>
            <p:cNvSpPr txBox="1"/>
            <p:nvPr/>
          </p:nvSpPr>
          <p:spPr>
            <a:xfrm>
              <a:off x="4291164" y="6134978"/>
              <a:ext cx="8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8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642 nm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4C4FB9F-8E3C-4113-963A-753FA2F6C925}"/>
              </a:ext>
            </a:extLst>
          </p:cNvPr>
          <p:cNvGrpSpPr/>
          <p:nvPr/>
        </p:nvGrpSpPr>
        <p:grpSpPr>
          <a:xfrm>
            <a:off x="5254783" y="2517718"/>
            <a:ext cx="3373328" cy="4139919"/>
            <a:chOff x="5483083" y="2834610"/>
            <a:chExt cx="3373328" cy="413991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560A38-E109-4BBD-BD66-8DA006B0CE21}"/>
                </a:ext>
              </a:extLst>
            </p:cNvPr>
            <p:cNvSpPr txBox="1"/>
            <p:nvPr/>
          </p:nvSpPr>
          <p:spPr>
            <a:xfrm>
              <a:off x="5520158" y="2834610"/>
              <a:ext cx="304282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endParaRPr lang="en-I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IN" sz="1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Efficiency is raised to 6.5 %</a:t>
              </a:r>
            </a:p>
            <a:p>
              <a:pPr algn="just"/>
              <a:endParaRPr lang="en-I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IN" sz="1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Concentration of dye solution</a:t>
              </a:r>
            </a:p>
            <a:p>
              <a:r>
                <a:rPr lang="en-IN" sz="1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IN" sz="1600" b="1" i="1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IN" sz="1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IN" sz="1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IN" sz="1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  <a:r>
                <a:rPr lang="en-IN" sz="16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IN" sz="1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molar ratio</a:t>
              </a:r>
            </a:p>
            <a:p>
              <a:pPr marL="285750" indent="-285750" algn="just">
                <a:buFont typeface="Wingdings" panose="05000000000000000000" pitchFamily="2" charset="2"/>
                <a:buChar char="q"/>
              </a:pPr>
              <a:endParaRPr lang="en-I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0DF8146-3047-419B-826C-B8B2C26291C5}"/>
                </a:ext>
              </a:extLst>
            </p:cNvPr>
            <p:cNvSpPr txBox="1"/>
            <p:nvPr/>
          </p:nvSpPr>
          <p:spPr>
            <a:xfrm>
              <a:off x="5483083" y="4173762"/>
              <a:ext cx="337332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I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IN" sz="1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Aggregation behaviour can be altered</a:t>
              </a:r>
            </a:p>
            <a:p>
              <a:endParaRPr lang="en-I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en-IN" sz="1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Co-adsorption results in compact </a:t>
              </a:r>
            </a:p>
            <a:p>
              <a:pPr algn="just"/>
              <a:r>
                <a:rPr lang="en-IN" sz="1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coverage of TiO</a:t>
              </a:r>
              <a:r>
                <a:rPr lang="en-IN" sz="16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IN" sz="1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surface</a:t>
              </a:r>
            </a:p>
            <a:p>
              <a:pPr algn="just"/>
              <a:endParaRPr lang="en-I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q"/>
              </a:pPr>
              <a:r>
                <a:rPr lang="en-IN" sz="1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Dye loading  on TiO</a:t>
              </a:r>
              <a:r>
                <a:rPr lang="en-IN" sz="16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IN" sz="1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film :</a:t>
              </a:r>
            </a:p>
            <a:p>
              <a:pPr algn="just"/>
              <a:r>
                <a:rPr lang="en-IN" sz="1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N" sz="1600" b="1" i="1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  <a:r>
                <a:rPr lang="en-IN" sz="1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IN" sz="1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IN" sz="1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IN" sz="16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1.5 </a:t>
              </a:r>
            </a:p>
            <a:p>
              <a:pPr algn="just"/>
              <a:endParaRPr lang="en-I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Wingdings" panose="05000000000000000000" pitchFamily="2" charset="2"/>
                <a:buChar char="q"/>
              </a:pPr>
              <a:endParaRPr lang="en-I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2FA60E1-4CFC-42BD-BB6E-D1214221C162}"/>
              </a:ext>
            </a:extLst>
          </p:cNvPr>
          <p:cNvSpPr txBox="1"/>
          <p:nvPr/>
        </p:nvSpPr>
        <p:spPr>
          <a:xfrm>
            <a:off x="552384" y="3885679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 i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2.8 %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220C717-AF99-4616-B1D5-D75B551354EA}"/>
              </a:ext>
            </a:extLst>
          </p:cNvPr>
          <p:cNvSpPr txBox="1"/>
          <p:nvPr/>
        </p:nvSpPr>
        <p:spPr>
          <a:xfrm>
            <a:off x="4325785" y="3726377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4.6 %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355E02-0549-4073-84D5-899D7A4B3927}"/>
              </a:ext>
            </a:extLst>
          </p:cNvPr>
          <p:cNvSpPr txBox="1"/>
          <p:nvPr/>
        </p:nvSpPr>
        <p:spPr>
          <a:xfrm>
            <a:off x="194754" y="4789499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3.9  %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A2F13C-1647-41CF-B58E-1D696FB07DA3}"/>
              </a:ext>
            </a:extLst>
          </p:cNvPr>
          <p:cNvSpPr/>
          <p:nvPr/>
        </p:nvSpPr>
        <p:spPr>
          <a:xfrm>
            <a:off x="320860" y="2517718"/>
            <a:ext cx="2301798" cy="355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Yellow Merocyanine dye</a:t>
            </a:r>
          </a:p>
        </p:txBody>
      </p:sp>
    </p:spTree>
    <p:extLst>
      <p:ext uri="{BB962C8B-B14F-4D97-AF65-F5344CB8AC3E}">
        <p14:creationId xmlns:p14="http://schemas.microsoft.com/office/powerpoint/2010/main" val="2439061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5673609" y="1598445"/>
            <a:ext cx="847917" cy="755872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sp>
        <p:nvSpPr>
          <p:cNvPr id="10" name="Oval 9"/>
          <p:cNvSpPr/>
          <p:nvPr/>
        </p:nvSpPr>
        <p:spPr>
          <a:xfrm>
            <a:off x="3923925" y="3797317"/>
            <a:ext cx="1039067" cy="1181083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sp>
        <p:nvSpPr>
          <p:cNvPr id="11" name="TextBox 10"/>
          <p:cNvSpPr txBox="1"/>
          <p:nvPr/>
        </p:nvSpPr>
        <p:spPr>
          <a:xfrm>
            <a:off x="226266" y="4884472"/>
            <a:ext cx="103906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5502" y="1643420"/>
            <a:ext cx="157966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ADEKA 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24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38641"/>
          <a:stretch/>
        </p:blipFill>
        <p:spPr>
          <a:xfrm>
            <a:off x="226266" y="160173"/>
            <a:ext cx="8613530" cy="132536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198398F-D7DA-4CF2-93EE-523C819F14B5}"/>
              </a:ext>
            </a:extLst>
          </p:cNvPr>
          <p:cNvSpPr/>
          <p:nvPr/>
        </p:nvSpPr>
        <p:spPr>
          <a:xfrm>
            <a:off x="11747567" y="9158973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E1D4E0-267C-4BF4-8559-8A96F551A427}"/>
              </a:ext>
            </a:extLst>
          </p:cNvPr>
          <p:cNvSpPr txBox="1"/>
          <p:nvPr/>
        </p:nvSpPr>
        <p:spPr>
          <a:xfrm>
            <a:off x="4207358" y="9304656"/>
            <a:ext cx="4426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Chem. </a:t>
            </a:r>
            <a:r>
              <a:rPr lang="en-I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15894-15897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A33C20-8E71-4C87-B393-F6FDBC8828C9}"/>
              </a:ext>
            </a:extLst>
          </p:cNvPr>
          <p:cNvGrpSpPr/>
          <p:nvPr/>
        </p:nvGrpSpPr>
        <p:grpSpPr>
          <a:xfrm>
            <a:off x="8868294" y="816814"/>
            <a:ext cx="4181703" cy="4537083"/>
            <a:chOff x="5528909" y="2673317"/>
            <a:chExt cx="4181703" cy="453708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EE70E79-86A3-4335-AAF2-86DA09EFB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8909" y="3070400"/>
              <a:ext cx="4181703" cy="4140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13DD10-590B-4DDD-B716-A903CDD72794}"/>
                </a:ext>
              </a:extLst>
            </p:cNvPr>
            <p:cNvSpPr txBox="1"/>
            <p:nvPr/>
          </p:nvSpPr>
          <p:spPr>
            <a:xfrm>
              <a:off x="6776254" y="2673317"/>
              <a:ext cx="22847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20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J-V  Characteristics</a:t>
              </a:r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BB56660E-CE35-4D99-B962-001F7C1C07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137117"/>
              </p:ext>
            </p:extLst>
          </p:nvPr>
        </p:nvGraphicFramePr>
        <p:xfrm>
          <a:off x="4789488" y="6275687"/>
          <a:ext cx="7413389" cy="2800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9345">
                  <a:extLst>
                    <a:ext uri="{9D8B030D-6E8A-4147-A177-3AD203B41FA5}">
                      <a16:colId xmlns:a16="http://schemas.microsoft.com/office/drawing/2014/main" val="1323506482"/>
                    </a:ext>
                  </a:extLst>
                </a:gridCol>
                <a:gridCol w="1424065">
                  <a:extLst>
                    <a:ext uri="{9D8B030D-6E8A-4147-A177-3AD203B41FA5}">
                      <a16:colId xmlns:a16="http://schemas.microsoft.com/office/drawing/2014/main" val="1153700855"/>
                    </a:ext>
                  </a:extLst>
                </a:gridCol>
                <a:gridCol w="1288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105">
                  <a:extLst>
                    <a:ext uri="{9D8B030D-6E8A-4147-A177-3AD203B41FA5}">
                      <a16:colId xmlns:a16="http://schemas.microsoft.com/office/drawing/2014/main" val="3804698795"/>
                    </a:ext>
                  </a:extLst>
                </a:gridCol>
                <a:gridCol w="1005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5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69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5781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Electrolyte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Counter electrode 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Light intensity</a:t>
                      </a:r>
                    </a:p>
                    <a:p>
                      <a:pPr algn="ctr"/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(mWcm</a:t>
                      </a:r>
                      <a:r>
                        <a:rPr lang="en-US" sz="1600" b="1" i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600" b="1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</a:t>
                      </a:r>
                      <a:r>
                        <a:rPr lang="en-US" sz="16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(V)</a:t>
                      </a:r>
                      <a:endParaRPr lang="en-US" sz="16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6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en-US" sz="1600" b="1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</a:t>
                      </a:r>
                      <a:endParaRPr lang="en-US" sz="1600" b="1" i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(mA cm</a:t>
                      </a:r>
                      <a:r>
                        <a:rPr lang="en-US" sz="1600" b="1" i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16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FF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η</a:t>
                      </a:r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</a:p>
                  </a:txBody>
                  <a:tcPr marL="68584" marR="68584" marT="34305" marB="3430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600" b="1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600" b="1" i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/I</a:t>
                      </a:r>
                      <a:r>
                        <a:rPr lang="en-US" sz="1600" b="1" i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FTO/Pt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0.783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19.11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0.748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</a:t>
                      </a:r>
                    </a:p>
                  </a:txBody>
                  <a:tcPr marL="68584" marR="68584" marT="34305" marB="3430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762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[Co(</a:t>
                      </a:r>
                      <a:r>
                        <a:rPr lang="en-US" sz="16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Phen</a:t>
                      </a:r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600" b="1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en-US" sz="1600" b="1" i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3+/2+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FTO/Pt</a:t>
                      </a:r>
                    </a:p>
                    <a:p>
                      <a:pPr algn="ctr"/>
                      <a:endParaRPr lang="en-US" sz="16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1.018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17.77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0.765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13.8</a:t>
                      </a:r>
                    </a:p>
                  </a:txBody>
                  <a:tcPr marL="68584" marR="68584" marT="34305" marB="3430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762"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[Co(</a:t>
                      </a:r>
                      <a:r>
                        <a:rPr lang="en-US" sz="16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Phen</a:t>
                      </a:r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600" b="1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en-US" sz="1600" b="1" i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3+/2+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FTO/Au/GNP</a:t>
                      </a:r>
                    </a:p>
                    <a:p>
                      <a:pPr algn="ctr"/>
                      <a:endParaRPr lang="en-US" sz="16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1.014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18.27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0.771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14.3</a:t>
                      </a:r>
                    </a:p>
                  </a:txBody>
                  <a:tcPr marL="68584" marR="68584" marT="34305" marB="34305"/>
                </a:tc>
                <a:extLst>
                  <a:ext uri="{0D108BD9-81ED-4DB2-BD59-A6C34878D82A}">
                    <a16:rowId xmlns:a16="http://schemas.microsoft.com/office/drawing/2014/main" val="2738533091"/>
                  </a:ext>
                </a:extLst>
              </a:tr>
              <a:tr h="403762"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[Co(</a:t>
                      </a:r>
                      <a:r>
                        <a:rPr lang="en-US" sz="16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Phen</a:t>
                      </a:r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600" b="1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en-US" sz="1600" b="1" i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3+/2+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FTO/Au/GNP</a:t>
                      </a:r>
                    </a:p>
                    <a:p>
                      <a:pPr algn="ctr"/>
                      <a:endParaRPr lang="en-US" sz="16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0.994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9.55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0.776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14.7</a:t>
                      </a:r>
                    </a:p>
                  </a:txBody>
                  <a:tcPr marL="68584" marR="68584" marT="34305" marB="34305"/>
                </a:tc>
                <a:extLst>
                  <a:ext uri="{0D108BD9-81ED-4DB2-BD59-A6C34878D82A}">
                    <a16:rowId xmlns:a16="http://schemas.microsoft.com/office/drawing/2014/main" val="2774957500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191C7D43-99A7-4652-83A9-41D9C0528E68}"/>
              </a:ext>
            </a:extLst>
          </p:cNvPr>
          <p:cNvSpPr/>
          <p:nvPr/>
        </p:nvSpPr>
        <p:spPr>
          <a:xfrm>
            <a:off x="314888" y="7055748"/>
            <a:ext cx="42181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Co–sensitization of two organic dyes : </a:t>
            </a:r>
          </a:p>
          <a:p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ADEKA 1 &amp; LEG4</a:t>
            </a:r>
          </a:p>
          <a:p>
            <a:endParaRPr lang="en-US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Cobalt –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phenathroline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redox couple</a:t>
            </a:r>
          </a:p>
          <a:p>
            <a:endParaRPr lang="en-US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Top efficiency : 14.3 %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E56A417-F21A-4239-AFF8-F3574D0859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189" y="2901066"/>
            <a:ext cx="3135214" cy="3276000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C05F243-526D-4AEE-982A-CB6E16528C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045762"/>
              </p:ext>
            </p:extLst>
          </p:nvPr>
        </p:nvGraphicFramePr>
        <p:xfrm>
          <a:off x="146050" y="3525838"/>
          <a:ext cx="4643438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1" name="CS ChemDraw Drawing" r:id="rId7" imgW="4643252" imgH="3111867" progId="ChemDraw.Document.6.0">
                  <p:embed/>
                </p:oleObj>
              </mc:Choice>
              <mc:Fallback>
                <p:oleObj name="CS ChemDraw Drawing" r:id="rId7" imgW="4643252" imgH="311186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6050" y="3525838"/>
                        <a:ext cx="4643438" cy="311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2570236-3A94-4FE0-A4D1-C557273BB9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813567"/>
              </p:ext>
            </p:extLst>
          </p:nvPr>
        </p:nvGraphicFramePr>
        <p:xfrm>
          <a:off x="343514" y="1736530"/>
          <a:ext cx="6076950" cy="169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2" name="CS ChemDraw Drawing" r:id="rId9" imgW="6076208" imgH="1689922" progId="ChemDraw.Document.6.0">
                  <p:embed/>
                </p:oleObj>
              </mc:Choice>
              <mc:Fallback>
                <p:oleObj name="CS ChemDraw Drawing" r:id="rId9" imgW="6076208" imgH="168992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3514" y="1736530"/>
                        <a:ext cx="6076950" cy="1690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1836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142A98-D1FA-4A22-88F6-5A42FC224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25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8567A5-7251-4B37-95FF-941F8BA6A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27408"/>
            <a:ext cx="13276263" cy="13387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75DFE7-5984-49FB-9EB0-74E8AE0E6FAD}"/>
              </a:ext>
            </a:extLst>
          </p:cNvPr>
          <p:cNvSpPr txBox="1"/>
          <p:nvPr/>
        </p:nvSpPr>
        <p:spPr>
          <a:xfrm>
            <a:off x="7337192" y="6190465"/>
            <a:ext cx="57335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absorption spectrum of I</a:t>
            </a:r>
            <a:r>
              <a:rPr lang="en-US" sz="18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shows a small molar extinction coefficient of 2.73 * 10</a:t>
            </a:r>
            <a:r>
              <a:rPr lang="en-US" sz="1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1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sz="1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a dip at 320 nm. </a:t>
            </a:r>
            <a:endParaRPr lang="en-IN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IN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V</a:t>
            </a:r>
            <a:r>
              <a:rPr lang="en-US" sz="18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enhancement is attributed to the combined and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complementary light harvesting ability of Y1, TP2A and HSQ dyes. </a:t>
            </a:r>
          </a:p>
          <a:p>
            <a:pPr algn="just"/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Panchromatic absorption range reported is the highest recorded value for triple based dyes.</a:t>
            </a:r>
            <a:b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72E21D-1B94-4B8B-814F-B78C76E2B2B8}"/>
              </a:ext>
            </a:extLst>
          </p:cNvPr>
          <p:cNvSpPr/>
          <p:nvPr/>
        </p:nvSpPr>
        <p:spPr>
          <a:xfrm>
            <a:off x="941882" y="8701373"/>
            <a:ext cx="663575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Sustainable Energy Fuels.</a:t>
            </a:r>
            <a:r>
              <a:rPr lang="es-E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2018, </a:t>
            </a:r>
            <a:r>
              <a:rPr lang="es-E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s-E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209–214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765761D-475C-48EF-B55B-37E1D751192F}"/>
              </a:ext>
            </a:extLst>
          </p:cNvPr>
          <p:cNvSpPr/>
          <p:nvPr/>
        </p:nvSpPr>
        <p:spPr>
          <a:xfrm>
            <a:off x="11732465" y="9146877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22B0AAF-F06D-4007-AB02-507BDBB4E2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19311"/>
              </p:ext>
            </p:extLst>
          </p:nvPr>
        </p:nvGraphicFramePr>
        <p:xfrm>
          <a:off x="219446" y="1737453"/>
          <a:ext cx="1589087" cy="290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3" name="CS ChemDraw Drawing" r:id="rId5" imgW="1589314" imgH="2908902" progId="ChemDraw.Document.6.0">
                  <p:embed/>
                </p:oleObj>
              </mc:Choice>
              <mc:Fallback>
                <p:oleObj name="CS ChemDraw Drawing" r:id="rId5" imgW="1589314" imgH="290890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9446" y="1737453"/>
                        <a:ext cx="1589087" cy="290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1C3E065-E637-4EA4-9D45-3328834CCA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7195250"/>
              </p:ext>
            </p:extLst>
          </p:nvPr>
        </p:nvGraphicFramePr>
        <p:xfrm>
          <a:off x="1520510" y="1859603"/>
          <a:ext cx="3035315" cy="26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4" name="CS ChemDraw Drawing" r:id="rId7" imgW="3867793" imgH="3393719" progId="ChemDraw.Document.6.0">
                  <p:embed/>
                </p:oleObj>
              </mc:Choice>
              <mc:Fallback>
                <p:oleObj name="CS ChemDraw Drawing" r:id="rId7" imgW="3867793" imgH="339371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20510" y="1859603"/>
                        <a:ext cx="3035315" cy="26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4B3B817-2364-474D-BDDE-CEDA282440CD}"/>
              </a:ext>
            </a:extLst>
          </p:cNvPr>
          <p:cNvSpPr txBox="1"/>
          <p:nvPr/>
        </p:nvSpPr>
        <p:spPr>
          <a:xfrm>
            <a:off x="312626" y="222102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02A06A-072E-4022-99BC-70FDF5EC0563}"/>
              </a:ext>
            </a:extLst>
          </p:cNvPr>
          <p:cNvSpPr txBox="1"/>
          <p:nvPr/>
        </p:nvSpPr>
        <p:spPr>
          <a:xfrm>
            <a:off x="2010551" y="2194313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</a:t>
            </a:r>
            <a:r>
              <a:rPr lang="en-IN" sz="2000" b="1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4647955-DF55-47E2-BC69-5D3CC7303EF1}"/>
              </a:ext>
            </a:extLst>
          </p:cNvPr>
          <p:cNvGrpSpPr/>
          <p:nvPr/>
        </p:nvGrpSpPr>
        <p:grpSpPr>
          <a:xfrm>
            <a:off x="7594899" y="1747731"/>
            <a:ext cx="5538779" cy="4536000"/>
            <a:chOff x="7434588" y="1749029"/>
            <a:chExt cx="5538779" cy="4536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CFFE2B-7A73-454F-B0B6-FD1982073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34588" y="1749029"/>
              <a:ext cx="5538779" cy="4536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DC0181-CA65-4F8A-9D5C-E8F926AE49DC}"/>
                </a:ext>
              </a:extLst>
            </p:cNvPr>
            <p:cNvSpPr txBox="1"/>
            <p:nvPr/>
          </p:nvSpPr>
          <p:spPr>
            <a:xfrm>
              <a:off x="8737537" y="1859603"/>
              <a:ext cx="41376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Panchromatic absorption in the range  </a:t>
              </a:r>
            </a:p>
            <a:p>
              <a:r>
                <a:rPr lang="en-I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300 – 820 nm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079A877-4B51-48B1-A315-92F5273281BD}"/>
              </a:ext>
            </a:extLst>
          </p:cNvPr>
          <p:cNvSpPr/>
          <p:nvPr/>
        </p:nvSpPr>
        <p:spPr>
          <a:xfrm>
            <a:off x="1494357" y="3153171"/>
            <a:ext cx="1589087" cy="934691"/>
          </a:xfrm>
          <a:prstGeom prst="roundRect">
            <a:avLst/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4845C6-7C88-4847-BDB7-83B1A6B05E4C}"/>
              </a:ext>
            </a:extLst>
          </p:cNvPr>
          <p:cNvSpPr txBox="1"/>
          <p:nvPr/>
        </p:nvSpPr>
        <p:spPr>
          <a:xfrm>
            <a:off x="1558942" y="3220406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 nm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47A3F16-22F1-4C50-A7D1-D5C8F215951F}"/>
              </a:ext>
            </a:extLst>
          </p:cNvPr>
          <p:cNvGrpSpPr/>
          <p:nvPr/>
        </p:nvGrpSpPr>
        <p:grpSpPr>
          <a:xfrm>
            <a:off x="142585" y="4926202"/>
            <a:ext cx="6990003" cy="3170995"/>
            <a:chOff x="141692" y="5349641"/>
            <a:chExt cx="6990003" cy="317099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F6DB406-C17B-42E2-ACC8-442DD6F7F845}"/>
                </a:ext>
              </a:extLst>
            </p:cNvPr>
            <p:cNvGrpSpPr/>
            <p:nvPr/>
          </p:nvGrpSpPr>
          <p:grpSpPr>
            <a:xfrm>
              <a:off x="141692" y="5731235"/>
              <a:ext cx="6990003" cy="2789401"/>
              <a:chOff x="141692" y="5228119"/>
              <a:chExt cx="6990003" cy="278940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342130A-CC12-4FFB-8449-52A2A94C37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1692" y="5228119"/>
                <a:ext cx="6990003" cy="2664000"/>
              </a:xfrm>
              <a:prstGeom prst="rect">
                <a:avLst/>
              </a:prstGeom>
            </p:spPr>
          </p:pic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4219AD52-D487-456D-8ECF-857756C32772}"/>
                  </a:ext>
                </a:extLst>
              </p:cNvPr>
              <p:cNvSpPr/>
              <p:nvPr/>
            </p:nvSpPr>
            <p:spPr>
              <a:xfrm>
                <a:off x="141692" y="7580175"/>
                <a:ext cx="6833697" cy="437345"/>
              </a:xfrm>
              <a:prstGeom prst="round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A026ED-E804-4854-8F72-AE1E654CA5AB}"/>
                </a:ext>
              </a:extLst>
            </p:cNvPr>
            <p:cNvSpPr txBox="1"/>
            <p:nvPr/>
          </p:nvSpPr>
          <p:spPr>
            <a:xfrm>
              <a:off x="2097838" y="5349641"/>
              <a:ext cx="1808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20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I-V Parameters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D09D94D-8BBA-4167-8F54-A802C8B47828}"/>
                </a:ext>
              </a:extLst>
            </p:cNvPr>
            <p:cNvSpPr txBox="1"/>
            <p:nvPr/>
          </p:nvSpPr>
          <p:spPr>
            <a:xfrm>
              <a:off x="450877" y="6639894"/>
              <a:ext cx="9749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20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390 nm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955C2C-F31D-4E6C-87F7-91B10ED74389}"/>
                </a:ext>
              </a:extLst>
            </p:cNvPr>
            <p:cNvSpPr txBox="1"/>
            <p:nvPr/>
          </p:nvSpPr>
          <p:spPr>
            <a:xfrm>
              <a:off x="689100" y="6953604"/>
              <a:ext cx="26314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350  &amp; 581 nm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6EA58E-84D8-4CE6-A233-EC2723124986}"/>
                </a:ext>
              </a:extLst>
            </p:cNvPr>
            <p:cNvSpPr txBox="1"/>
            <p:nvPr/>
          </p:nvSpPr>
          <p:spPr>
            <a:xfrm>
              <a:off x="740285" y="7201119"/>
              <a:ext cx="1830401" cy="399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b="1" i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390  &amp; 703 nm</a:t>
              </a:r>
            </a:p>
          </p:txBody>
        </p:sp>
      </p:grp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9DCA5849-763A-4255-A1C4-43E0ACDCED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5007675"/>
              </p:ext>
            </p:extLst>
          </p:nvPr>
        </p:nvGraphicFramePr>
        <p:xfrm>
          <a:off x="4228909" y="2085726"/>
          <a:ext cx="3432175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5" name="CS ChemDraw Drawing" r:id="rId11" imgW="3431969" imgH="1647109" progId="ChemDraw.Document.6.0">
                  <p:embed/>
                </p:oleObj>
              </mc:Choice>
              <mc:Fallback>
                <p:oleObj name="CS ChemDraw Drawing" r:id="rId11" imgW="3431969" imgH="164710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228909" y="2085726"/>
                        <a:ext cx="3432175" cy="164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E2D33F41-9E8F-455E-ACDE-E4515A406C9F}"/>
              </a:ext>
            </a:extLst>
          </p:cNvPr>
          <p:cNvSpPr txBox="1"/>
          <p:nvPr/>
        </p:nvSpPr>
        <p:spPr>
          <a:xfrm>
            <a:off x="3950751" y="2166081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HSQ4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DE96CC-EFDE-4F22-BE9C-5823F613E7C4}"/>
              </a:ext>
            </a:extLst>
          </p:cNvPr>
          <p:cNvSpPr txBox="1"/>
          <p:nvPr/>
        </p:nvSpPr>
        <p:spPr>
          <a:xfrm>
            <a:off x="3643571" y="4210940"/>
            <a:ext cx="3704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Highest efficiency based on</a:t>
            </a:r>
          </a:p>
          <a:p>
            <a:pPr algn="ctr"/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cosensitization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triple organic dyes</a:t>
            </a:r>
            <a:endParaRPr lang="en-IN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961206C-903F-4560-8D61-AABFD4B2A247}"/>
              </a:ext>
            </a:extLst>
          </p:cNvPr>
          <p:cNvSpPr/>
          <p:nvPr/>
        </p:nvSpPr>
        <p:spPr>
          <a:xfrm>
            <a:off x="4878648" y="4839085"/>
            <a:ext cx="1282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= 7.48  %</a:t>
            </a:r>
            <a:endParaRPr lang="en-IN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65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58301" y="9255689"/>
            <a:ext cx="2987159" cy="530107"/>
          </a:xfrm>
        </p:spPr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26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1328" y="645237"/>
            <a:ext cx="5559535" cy="585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3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Aryl amine based donors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6861" y="1534269"/>
            <a:ext cx="7298023" cy="4221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Favourable properties : </a:t>
            </a:r>
          </a:p>
          <a:p>
            <a:endParaRPr lang="en-US" sz="240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35" indent="-381035">
              <a:buFont typeface="Wingdings" panose="05000000000000000000" pitchFamily="2" charset="2"/>
              <a:buChar char="q"/>
            </a:pPr>
            <a:r>
              <a:rPr lang="en-US" sz="24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Strong electron donating ability</a:t>
            </a:r>
          </a:p>
          <a:p>
            <a:pPr marL="381035" indent="-381035">
              <a:buFont typeface="Wingdings" panose="05000000000000000000" pitchFamily="2" charset="2"/>
              <a:buChar char="q"/>
            </a:pPr>
            <a:endParaRPr lang="en-US" sz="240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35" indent="-381035">
              <a:buFont typeface="Wingdings" panose="05000000000000000000" pitchFamily="2" charset="2"/>
              <a:buChar char="q"/>
            </a:pPr>
            <a:r>
              <a:rPr lang="en-US" sz="24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Presence of  redox  center</a:t>
            </a:r>
          </a:p>
          <a:p>
            <a:pPr marL="381035" indent="-381035">
              <a:buFont typeface="Wingdings" panose="05000000000000000000" pitchFamily="2" charset="2"/>
              <a:buChar char="q"/>
            </a:pPr>
            <a:endParaRPr lang="en-US" sz="240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35" indent="-381035">
              <a:buFont typeface="Wingdings" panose="05000000000000000000" pitchFamily="2" charset="2"/>
              <a:buChar char="q"/>
            </a:pPr>
            <a:r>
              <a:rPr lang="en-US" sz="24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Tunable charge transfer towards higher ICT</a:t>
            </a:r>
          </a:p>
          <a:p>
            <a:pPr marL="381035" indent="-381035">
              <a:buFont typeface="Wingdings" panose="05000000000000000000" pitchFamily="2" charset="2"/>
              <a:buChar char="q"/>
            </a:pPr>
            <a:endParaRPr lang="en-US" sz="240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35" indent="-381035">
              <a:buFont typeface="Wingdings" panose="05000000000000000000" pitchFamily="2" charset="2"/>
              <a:buChar char="q"/>
            </a:pPr>
            <a:r>
              <a:rPr lang="en-US" sz="24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Energy level match with iodine/triiodide redox couple</a:t>
            </a:r>
          </a:p>
          <a:p>
            <a:endParaRPr lang="en-US" sz="240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BE9C5A-1CAF-4208-9812-6479F5CBC8AE}"/>
              </a:ext>
            </a:extLst>
          </p:cNvPr>
          <p:cNvSpPr/>
          <p:nvPr/>
        </p:nvSpPr>
        <p:spPr>
          <a:xfrm>
            <a:off x="11566276" y="9194489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83F6A4-D81C-429C-80DA-A5882D284116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7BC040B-05DF-45A7-84CE-A1E27CC19159}"/>
              </a:ext>
            </a:extLst>
          </p:cNvPr>
          <p:cNvSpPr txBox="1"/>
          <p:nvPr/>
        </p:nvSpPr>
        <p:spPr>
          <a:xfrm>
            <a:off x="890490" y="1426566"/>
            <a:ext cx="3817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Representative examples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E68333-97AC-4F19-BCCA-F663B849099F}"/>
              </a:ext>
            </a:extLst>
          </p:cNvPr>
          <p:cNvSpPr/>
          <p:nvPr/>
        </p:nvSpPr>
        <p:spPr>
          <a:xfrm>
            <a:off x="3121210" y="8962461"/>
            <a:ext cx="663575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2000" i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Chem. Soc. Rev., </a:t>
            </a:r>
            <a:r>
              <a:rPr lang="en-IN" sz="2000" b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2013, </a:t>
            </a:r>
            <a:r>
              <a:rPr lang="en-IN" sz="2000" i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en-IN" sz="20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3453-3488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D362D38F-9A26-413C-924C-5A5D969D3B5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4688" y="1964030"/>
            <a:ext cx="5335731" cy="6637046"/>
            <a:chOff x="425" y="1501"/>
            <a:chExt cx="3149" cy="3917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127099C1-FF5E-4166-9DA4-4863C4197A8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25" y="1501"/>
              <a:ext cx="3149" cy="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grpSp>
          <p:nvGrpSpPr>
            <p:cNvPr id="12" name="Group 205">
              <a:extLst>
                <a:ext uri="{FF2B5EF4-FFF2-40B4-BE49-F238E27FC236}">
                  <a16:creationId xmlns:a16="http://schemas.microsoft.com/office/drawing/2014/main" id="{16C8E2E0-379A-43F9-9184-AFA6B0D1D4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" y="1740"/>
              <a:ext cx="2900" cy="3680"/>
              <a:chOff x="451" y="1740"/>
              <a:chExt cx="2900" cy="3680"/>
            </a:xfrm>
          </p:grpSpPr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FEE52170-4BDF-4AEB-806F-C29D8AA6B1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" y="2171"/>
                <a:ext cx="14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" name="Line 6">
                <a:extLst>
                  <a:ext uri="{FF2B5EF4-FFF2-40B4-BE49-F238E27FC236}">
                    <a16:creationId xmlns:a16="http://schemas.microsoft.com/office/drawing/2014/main" id="{49FC92CA-0D39-4F9E-A5F1-9C5F2E625E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872" y="2078"/>
                <a:ext cx="54" cy="97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7" name="Line 7">
                <a:extLst>
                  <a:ext uri="{FF2B5EF4-FFF2-40B4-BE49-F238E27FC236}">
                    <a16:creationId xmlns:a16="http://schemas.microsoft.com/office/drawing/2014/main" id="{08B5BCAA-155B-4900-9D14-A00C0B1AEE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69" y="2309"/>
                <a:ext cx="52" cy="88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8" name="Line 8">
                <a:extLst>
                  <a:ext uri="{FF2B5EF4-FFF2-40B4-BE49-F238E27FC236}">
                    <a16:creationId xmlns:a16="http://schemas.microsoft.com/office/drawing/2014/main" id="{5170DE31-1664-4016-A5F8-65B5EEF088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7" y="2239"/>
                <a:ext cx="129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9" name="Line 9">
                <a:extLst>
                  <a:ext uri="{FF2B5EF4-FFF2-40B4-BE49-F238E27FC236}">
                    <a16:creationId xmlns:a16="http://schemas.microsoft.com/office/drawing/2014/main" id="{A7F9107C-D0BA-4ECE-AB57-6DEFE32475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6" y="2239"/>
                <a:ext cx="91" cy="16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0" name="Line 10">
                <a:extLst>
                  <a:ext uri="{FF2B5EF4-FFF2-40B4-BE49-F238E27FC236}">
                    <a16:creationId xmlns:a16="http://schemas.microsoft.com/office/drawing/2014/main" id="{E2BB9699-863A-4C3C-800A-39B8C56AFF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4" y="2240"/>
                <a:ext cx="72" cy="127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1" name="Line 11">
                <a:extLst>
                  <a:ext uri="{FF2B5EF4-FFF2-40B4-BE49-F238E27FC236}">
                    <a16:creationId xmlns:a16="http://schemas.microsoft.com/office/drawing/2014/main" id="{2113971B-F424-459A-8078-8DE6F93711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7" y="2400"/>
                <a:ext cx="183" cy="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2" name="Line 12">
                <a:extLst>
                  <a:ext uri="{FF2B5EF4-FFF2-40B4-BE49-F238E27FC236}">
                    <a16:creationId xmlns:a16="http://schemas.microsoft.com/office/drawing/2014/main" id="{668AC589-CFBE-4D69-894C-24291C9689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20" y="2242"/>
                <a:ext cx="93" cy="159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3" name="Line 13">
                <a:extLst>
                  <a:ext uri="{FF2B5EF4-FFF2-40B4-BE49-F238E27FC236}">
                    <a16:creationId xmlns:a16="http://schemas.microsoft.com/office/drawing/2014/main" id="{9D4CE6B3-80C9-4FE1-9ACC-8CD97F1D33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01" y="2242"/>
                <a:ext cx="74" cy="12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4" name="Line 14">
                <a:extLst>
                  <a:ext uri="{FF2B5EF4-FFF2-40B4-BE49-F238E27FC236}">
                    <a16:creationId xmlns:a16="http://schemas.microsoft.com/office/drawing/2014/main" id="{32FD4239-EB5E-46A7-A1CF-FD2F5956AD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422" y="2082"/>
                <a:ext cx="91" cy="16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5" name="Line 15">
                <a:extLst>
                  <a:ext uri="{FF2B5EF4-FFF2-40B4-BE49-F238E27FC236}">
                    <a16:creationId xmlns:a16="http://schemas.microsoft.com/office/drawing/2014/main" id="{166D2752-5E4B-4967-AA8B-DB835261BB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239" y="2081"/>
                <a:ext cx="183" cy="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6" name="Line 16">
                <a:extLst>
                  <a:ext uri="{FF2B5EF4-FFF2-40B4-BE49-F238E27FC236}">
                    <a16:creationId xmlns:a16="http://schemas.microsoft.com/office/drawing/2014/main" id="{D51A240C-2869-4CF5-94FA-4ABA780492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258" y="2114"/>
                <a:ext cx="145" cy="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7" name="Line 17">
                <a:extLst>
                  <a:ext uri="{FF2B5EF4-FFF2-40B4-BE49-F238E27FC236}">
                    <a16:creationId xmlns:a16="http://schemas.microsoft.com/office/drawing/2014/main" id="{2BA213C1-EB12-4184-BE66-A6B5C4AB96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46" y="2081"/>
                <a:ext cx="93" cy="158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8" name="Line 18">
                <a:extLst>
                  <a:ext uri="{FF2B5EF4-FFF2-40B4-BE49-F238E27FC236}">
                    <a16:creationId xmlns:a16="http://schemas.microsoft.com/office/drawing/2014/main" id="{4F186D5B-9629-4A4F-9A96-33666F7778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2" y="1920"/>
                <a:ext cx="93" cy="158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9" name="Line 19">
                <a:extLst>
                  <a:ext uri="{FF2B5EF4-FFF2-40B4-BE49-F238E27FC236}">
                    <a16:creationId xmlns:a16="http://schemas.microsoft.com/office/drawing/2014/main" id="{B068A692-91AD-4307-8E80-60F0B92384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53" y="1920"/>
                <a:ext cx="73" cy="12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40" name="Line 20">
                <a:extLst>
                  <a:ext uri="{FF2B5EF4-FFF2-40B4-BE49-F238E27FC236}">
                    <a16:creationId xmlns:a16="http://schemas.microsoft.com/office/drawing/2014/main" id="{B94CF27C-AFC4-4916-89DC-44A66B6FA4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874" y="1760"/>
                <a:ext cx="91" cy="16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41" name="Line 21">
                <a:extLst>
                  <a:ext uri="{FF2B5EF4-FFF2-40B4-BE49-F238E27FC236}">
                    <a16:creationId xmlns:a16="http://schemas.microsoft.com/office/drawing/2014/main" id="{382F050B-FF1B-4B13-8E5A-47E857E42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90" y="1759"/>
                <a:ext cx="184" cy="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42" name="Line 22">
                <a:extLst>
                  <a:ext uri="{FF2B5EF4-FFF2-40B4-BE49-F238E27FC236}">
                    <a16:creationId xmlns:a16="http://schemas.microsoft.com/office/drawing/2014/main" id="{A5FE9F4E-7F45-441D-8D91-FA5B5B3446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10" y="1792"/>
                <a:ext cx="145" cy="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43" name="Line 23">
                <a:extLst>
                  <a:ext uri="{FF2B5EF4-FFF2-40B4-BE49-F238E27FC236}">
                    <a16:creationId xmlns:a16="http://schemas.microsoft.com/office/drawing/2014/main" id="{D6DABA74-DCA5-4B84-932C-D0AA1504BD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8" y="1759"/>
                <a:ext cx="92" cy="158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44" name="Line 24">
                <a:extLst>
                  <a:ext uri="{FF2B5EF4-FFF2-40B4-BE49-F238E27FC236}">
                    <a16:creationId xmlns:a16="http://schemas.microsoft.com/office/drawing/2014/main" id="{19640E22-2856-402E-8387-E2C4DE73A9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8" y="1917"/>
                <a:ext cx="91" cy="16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45" name="Line 25">
                <a:extLst>
                  <a:ext uri="{FF2B5EF4-FFF2-40B4-BE49-F238E27FC236}">
                    <a16:creationId xmlns:a16="http://schemas.microsoft.com/office/drawing/2014/main" id="{1F4C186F-5160-421E-8308-AB0AA443F7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6" y="1918"/>
                <a:ext cx="72" cy="12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46" name="Line 26">
                <a:extLst>
                  <a:ext uri="{FF2B5EF4-FFF2-40B4-BE49-F238E27FC236}">
                    <a16:creationId xmlns:a16="http://schemas.microsoft.com/office/drawing/2014/main" id="{D6F0E543-E45D-444B-B0A8-CAE62F47E1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9" y="2077"/>
                <a:ext cx="183" cy="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47" name="Line 27">
                <a:extLst>
                  <a:ext uri="{FF2B5EF4-FFF2-40B4-BE49-F238E27FC236}">
                    <a16:creationId xmlns:a16="http://schemas.microsoft.com/office/drawing/2014/main" id="{F72C6760-7ED6-4D56-A301-C46907722C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86" y="2396"/>
                <a:ext cx="183" cy="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48" name="Line 28">
                <a:extLst>
                  <a:ext uri="{FF2B5EF4-FFF2-40B4-BE49-F238E27FC236}">
                    <a16:creationId xmlns:a16="http://schemas.microsoft.com/office/drawing/2014/main" id="{903EB475-66C9-4BFE-91B7-C52BE46D6A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05" y="2429"/>
                <a:ext cx="145" cy="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49" name="Line 29">
                <a:extLst>
                  <a:ext uri="{FF2B5EF4-FFF2-40B4-BE49-F238E27FC236}">
                    <a16:creationId xmlns:a16="http://schemas.microsoft.com/office/drawing/2014/main" id="{0C967955-36FE-4347-8565-F581F40D89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3" y="2396"/>
                <a:ext cx="93" cy="159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50" name="Line 30">
                <a:extLst>
                  <a:ext uri="{FF2B5EF4-FFF2-40B4-BE49-F238E27FC236}">
                    <a16:creationId xmlns:a16="http://schemas.microsoft.com/office/drawing/2014/main" id="{1728864E-1006-4F2C-8DF4-423A964FC8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3" y="2555"/>
                <a:ext cx="91" cy="16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51" name="Line 31">
                <a:extLst>
                  <a:ext uri="{FF2B5EF4-FFF2-40B4-BE49-F238E27FC236}">
                    <a16:creationId xmlns:a16="http://schemas.microsoft.com/office/drawing/2014/main" id="{87BFBCC4-B46A-4614-AA9D-5F33D2FFFB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2" y="2555"/>
                <a:ext cx="72" cy="127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52" name="Line 32">
                <a:extLst>
                  <a:ext uri="{FF2B5EF4-FFF2-40B4-BE49-F238E27FC236}">
                    <a16:creationId xmlns:a16="http://schemas.microsoft.com/office/drawing/2014/main" id="{D2BD1A91-844B-413D-811E-32AF93A50F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4" y="2715"/>
                <a:ext cx="184" cy="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53" name="Line 33">
                <a:extLst>
                  <a:ext uri="{FF2B5EF4-FFF2-40B4-BE49-F238E27FC236}">
                    <a16:creationId xmlns:a16="http://schemas.microsoft.com/office/drawing/2014/main" id="{8DA7D87E-0F26-484B-8EBF-5749F87688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8" y="2557"/>
                <a:ext cx="93" cy="159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54" name="Line 34">
                <a:extLst>
                  <a:ext uri="{FF2B5EF4-FFF2-40B4-BE49-F238E27FC236}">
                    <a16:creationId xmlns:a16="http://schemas.microsoft.com/office/drawing/2014/main" id="{A5E8BEFC-6240-46F6-897B-9A286BA9A7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9" y="2557"/>
                <a:ext cx="73" cy="12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55" name="Line 35">
                <a:extLst>
                  <a:ext uri="{FF2B5EF4-FFF2-40B4-BE49-F238E27FC236}">
                    <a16:creationId xmlns:a16="http://schemas.microsoft.com/office/drawing/2014/main" id="{A9A107C3-AD1A-4385-952B-758ADE766D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869" y="2397"/>
                <a:ext cx="92" cy="16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56" name="Line 36">
                <a:extLst>
                  <a:ext uri="{FF2B5EF4-FFF2-40B4-BE49-F238E27FC236}">
                    <a16:creationId xmlns:a16="http://schemas.microsoft.com/office/drawing/2014/main" id="{BCD9F876-25D6-4BF7-A666-7F36523DD1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3" y="2242"/>
                <a:ext cx="183" cy="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57" name="Line 37">
                <a:extLst>
                  <a:ext uri="{FF2B5EF4-FFF2-40B4-BE49-F238E27FC236}">
                    <a16:creationId xmlns:a16="http://schemas.microsoft.com/office/drawing/2014/main" id="{F8C4BAD1-B356-44CB-A1C5-056914D950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34" y="4668"/>
                <a:ext cx="98" cy="15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58" name="Line 38">
                <a:extLst>
                  <a:ext uri="{FF2B5EF4-FFF2-40B4-BE49-F238E27FC236}">
                    <a16:creationId xmlns:a16="http://schemas.microsoft.com/office/drawing/2014/main" id="{FA579964-95EC-40B2-AA87-EBDC9B188D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72" y="4701"/>
                <a:ext cx="78" cy="124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59" name="Line 39">
                <a:extLst>
                  <a:ext uri="{FF2B5EF4-FFF2-40B4-BE49-F238E27FC236}">
                    <a16:creationId xmlns:a16="http://schemas.microsoft.com/office/drawing/2014/main" id="{E2A8E2AC-C1F2-4CB6-8F34-9CACD98B40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4" y="4823"/>
                <a:ext cx="86" cy="16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60" name="Line 40">
                <a:extLst>
                  <a:ext uri="{FF2B5EF4-FFF2-40B4-BE49-F238E27FC236}">
                    <a16:creationId xmlns:a16="http://schemas.microsoft.com/office/drawing/2014/main" id="{068AD102-F7A3-4D2B-A789-889903399E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0" y="4986"/>
                <a:ext cx="183" cy="7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61" name="Line 41">
                <a:extLst>
                  <a:ext uri="{FF2B5EF4-FFF2-40B4-BE49-F238E27FC236}">
                    <a16:creationId xmlns:a16="http://schemas.microsoft.com/office/drawing/2014/main" id="{41ED12E3-F989-418E-9527-CC775B6D77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4954"/>
                <a:ext cx="145" cy="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62" name="Line 42">
                <a:extLst>
                  <a:ext uri="{FF2B5EF4-FFF2-40B4-BE49-F238E27FC236}">
                    <a16:creationId xmlns:a16="http://schemas.microsoft.com/office/drawing/2014/main" id="{87C343F0-59D9-403D-866E-602E81814C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3" y="4837"/>
                <a:ext cx="98" cy="15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63" name="Line 43">
                <a:extLst>
                  <a:ext uri="{FF2B5EF4-FFF2-40B4-BE49-F238E27FC236}">
                    <a16:creationId xmlns:a16="http://schemas.microsoft.com/office/drawing/2014/main" id="{0B3B8A40-E932-48BE-9359-5EAF87283C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15" y="4674"/>
                <a:ext cx="86" cy="16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64" name="Line 44">
                <a:extLst>
                  <a:ext uri="{FF2B5EF4-FFF2-40B4-BE49-F238E27FC236}">
                    <a16:creationId xmlns:a16="http://schemas.microsoft.com/office/drawing/2014/main" id="{186A125E-7256-462B-B94F-A617760D2C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95" y="4707"/>
                <a:ext cx="67" cy="129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65" name="Line 45">
                <a:extLst>
                  <a:ext uri="{FF2B5EF4-FFF2-40B4-BE49-F238E27FC236}">
                    <a16:creationId xmlns:a16="http://schemas.microsoft.com/office/drawing/2014/main" id="{FEE40B76-3EE9-40C2-8878-E1807279FD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32" y="4668"/>
                <a:ext cx="183" cy="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66" name="Line 46">
                <a:extLst>
                  <a:ext uri="{FF2B5EF4-FFF2-40B4-BE49-F238E27FC236}">
                    <a16:creationId xmlns:a16="http://schemas.microsoft.com/office/drawing/2014/main" id="{A8096BD1-6A88-4513-8EEA-BD2C9A331A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1" y="4837"/>
                <a:ext cx="183" cy="7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67" name="Rectangle 47">
                <a:extLst>
                  <a:ext uri="{FF2B5EF4-FFF2-40B4-BE49-F238E27FC236}">
                    <a16:creationId xmlns:a16="http://schemas.microsoft.com/office/drawing/2014/main" id="{8B2E523F-45AB-458D-B0A0-D79C881C4C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6" y="4757"/>
                <a:ext cx="14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8" name="Line 48">
                <a:extLst>
                  <a:ext uri="{FF2B5EF4-FFF2-40B4-BE49-F238E27FC236}">
                    <a16:creationId xmlns:a16="http://schemas.microsoft.com/office/drawing/2014/main" id="{242034AD-3A9E-4DB8-A4FB-38306B8ABE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05" y="4819"/>
                <a:ext cx="129" cy="4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69" name="Rectangle 49">
                <a:extLst>
                  <a:ext uri="{FF2B5EF4-FFF2-40B4-BE49-F238E27FC236}">
                    <a16:creationId xmlns:a16="http://schemas.microsoft.com/office/drawing/2014/main" id="{0F82DF35-DF95-4132-9560-71390424A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9" y="4594"/>
                <a:ext cx="14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0" name="Line 50">
                <a:extLst>
                  <a:ext uri="{FF2B5EF4-FFF2-40B4-BE49-F238E27FC236}">
                    <a16:creationId xmlns:a16="http://schemas.microsoft.com/office/drawing/2014/main" id="{EA2A1B65-8220-46D0-B91D-5D00E5AA9C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03" y="4727"/>
                <a:ext cx="14" cy="2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71" name="Rectangle 51">
                <a:extLst>
                  <a:ext uri="{FF2B5EF4-FFF2-40B4-BE49-F238E27FC236}">
                    <a16:creationId xmlns:a16="http://schemas.microsoft.com/office/drawing/2014/main" id="{3750E1D2-B17A-407A-8458-C8410548D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0" y="4911"/>
                <a:ext cx="14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2" name="Line 52">
                <a:extLst>
                  <a:ext uri="{FF2B5EF4-FFF2-40B4-BE49-F238E27FC236}">
                    <a16:creationId xmlns:a16="http://schemas.microsoft.com/office/drawing/2014/main" id="{1216F08E-C212-46E9-A9E4-FB5B9DD043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87" y="4887"/>
                <a:ext cx="20" cy="3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73" name="Line 53">
                <a:extLst>
                  <a:ext uri="{FF2B5EF4-FFF2-40B4-BE49-F238E27FC236}">
                    <a16:creationId xmlns:a16="http://schemas.microsoft.com/office/drawing/2014/main" id="{323DC0FF-946A-428A-BBDF-7A6F588A49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1" y="3055"/>
                <a:ext cx="0" cy="184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74" name="Line 54">
                <a:extLst>
                  <a:ext uri="{FF2B5EF4-FFF2-40B4-BE49-F238E27FC236}">
                    <a16:creationId xmlns:a16="http://schemas.microsoft.com/office/drawing/2014/main" id="{D88D84CF-50EF-43F5-8481-AE316D172B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4" y="3074"/>
                <a:ext cx="0" cy="14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75" name="Line 55">
                <a:extLst>
                  <a:ext uri="{FF2B5EF4-FFF2-40B4-BE49-F238E27FC236}">
                    <a16:creationId xmlns:a16="http://schemas.microsoft.com/office/drawing/2014/main" id="{B1C760B9-8D92-413D-975C-15CD24116E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1" y="3239"/>
                <a:ext cx="159" cy="9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76" name="Line 56">
                <a:extLst>
                  <a:ext uri="{FF2B5EF4-FFF2-40B4-BE49-F238E27FC236}">
                    <a16:creationId xmlns:a16="http://schemas.microsoft.com/office/drawing/2014/main" id="{87B9E653-FCB9-4B69-8F2B-8A4C3A9A53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20" y="3239"/>
                <a:ext cx="159" cy="9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77" name="Line 57">
                <a:extLst>
                  <a:ext uri="{FF2B5EF4-FFF2-40B4-BE49-F238E27FC236}">
                    <a16:creationId xmlns:a16="http://schemas.microsoft.com/office/drawing/2014/main" id="{AD2BFD07-3E8D-461D-B3E6-4E4528132B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20" y="3220"/>
                <a:ext cx="126" cy="7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78" name="Line 58">
                <a:extLst>
                  <a:ext uri="{FF2B5EF4-FFF2-40B4-BE49-F238E27FC236}">
                    <a16:creationId xmlns:a16="http://schemas.microsoft.com/office/drawing/2014/main" id="{F6FBAEE6-2766-42B4-8F83-91ABFD057A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79" y="3055"/>
                <a:ext cx="0" cy="184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79" name="Line 59">
                <a:extLst>
                  <a:ext uri="{FF2B5EF4-FFF2-40B4-BE49-F238E27FC236}">
                    <a16:creationId xmlns:a16="http://schemas.microsoft.com/office/drawing/2014/main" id="{3FCC55C9-F7BA-48EB-908F-A1AE5AF8B5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20" y="2963"/>
                <a:ext cx="159" cy="9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80" name="Line 60">
                <a:extLst>
                  <a:ext uri="{FF2B5EF4-FFF2-40B4-BE49-F238E27FC236}">
                    <a16:creationId xmlns:a16="http://schemas.microsoft.com/office/drawing/2014/main" id="{7FA58D83-C0B9-4F4C-907D-8FE7280428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20" y="3001"/>
                <a:ext cx="126" cy="7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81" name="Line 61">
                <a:extLst>
                  <a:ext uri="{FF2B5EF4-FFF2-40B4-BE49-F238E27FC236}">
                    <a16:creationId xmlns:a16="http://schemas.microsoft.com/office/drawing/2014/main" id="{A18CD443-F6C4-4169-BC12-9108BD7386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61" y="2963"/>
                <a:ext cx="159" cy="9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82" name="Rectangle 62">
                <a:extLst>
                  <a:ext uri="{FF2B5EF4-FFF2-40B4-BE49-F238E27FC236}">
                    <a16:creationId xmlns:a16="http://schemas.microsoft.com/office/drawing/2014/main" id="{4369519B-A6E8-4655-AE33-DFDEA482A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8" y="3267"/>
                <a:ext cx="14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3" name="Line 63">
                <a:extLst>
                  <a:ext uri="{FF2B5EF4-FFF2-40B4-BE49-F238E27FC236}">
                    <a16:creationId xmlns:a16="http://schemas.microsoft.com/office/drawing/2014/main" id="{5B3A2946-E444-43C9-92C3-37210C7078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9" y="3239"/>
                <a:ext cx="97" cy="5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84" name="Line 64">
                <a:extLst>
                  <a:ext uri="{FF2B5EF4-FFF2-40B4-BE49-F238E27FC236}">
                    <a16:creationId xmlns:a16="http://schemas.microsoft.com/office/drawing/2014/main" id="{B4F591A4-2A03-4075-8978-224F6EC4EF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8" y="3239"/>
                <a:ext cx="99" cy="57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85" name="Line 65">
                <a:extLst>
                  <a:ext uri="{FF2B5EF4-FFF2-40B4-BE49-F238E27FC236}">
                    <a16:creationId xmlns:a16="http://schemas.microsoft.com/office/drawing/2014/main" id="{1B560867-83E5-40F2-AD1A-FDE5D15ADE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97" y="3055"/>
                <a:ext cx="0" cy="184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86" name="Line 66">
                <a:extLst>
                  <a:ext uri="{FF2B5EF4-FFF2-40B4-BE49-F238E27FC236}">
                    <a16:creationId xmlns:a16="http://schemas.microsoft.com/office/drawing/2014/main" id="{1D6B499D-03E2-410D-85B9-F93A9516E8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38" y="2963"/>
                <a:ext cx="159" cy="9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87" name="Line 67">
                <a:extLst>
                  <a:ext uri="{FF2B5EF4-FFF2-40B4-BE49-F238E27FC236}">
                    <a16:creationId xmlns:a16="http://schemas.microsoft.com/office/drawing/2014/main" id="{4A023EF6-66D8-4157-977D-BB23E5669F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79" y="2963"/>
                <a:ext cx="159" cy="9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88" name="Line 68">
                <a:extLst>
                  <a:ext uri="{FF2B5EF4-FFF2-40B4-BE49-F238E27FC236}">
                    <a16:creationId xmlns:a16="http://schemas.microsoft.com/office/drawing/2014/main" id="{D7D7D10E-6A41-484D-9E79-FDE57C17BC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8" y="3402"/>
                <a:ext cx="0" cy="11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  <p:sp>
            <p:nvSpPr>
              <p:cNvPr id="89" name="Line 69">
                <a:extLst>
                  <a:ext uri="{FF2B5EF4-FFF2-40B4-BE49-F238E27FC236}">
                    <a16:creationId xmlns:a16="http://schemas.microsoft.com/office/drawing/2014/main" id="{3EB699BB-0A92-49D6-AA72-CCBB7F70A6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7" y="3239"/>
                <a:ext cx="183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90" name="Line 70">
                <a:extLst>
                  <a:ext uri="{FF2B5EF4-FFF2-40B4-BE49-F238E27FC236}">
                    <a16:creationId xmlns:a16="http://schemas.microsoft.com/office/drawing/2014/main" id="{A7843D5F-F001-4768-88E0-E579DAB93F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7" y="3239"/>
                <a:ext cx="92" cy="159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91" name="Line 71">
                <a:extLst>
                  <a:ext uri="{FF2B5EF4-FFF2-40B4-BE49-F238E27FC236}">
                    <a16:creationId xmlns:a16="http://schemas.microsoft.com/office/drawing/2014/main" id="{56984B63-034C-4A8C-9C0E-16C1B9D2A4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38" y="2779"/>
                <a:ext cx="0" cy="184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92" name="Line 72">
                <a:extLst>
                  <a:ext uri="{FF2B5EF4-FFF2-40B4-BE49-F238E27FC236}">
                    <a16:creationId xmlns:a16="http://schemas.microsoft.com/office/drawing/2014/main" id="{48D3D5AB-8143-4D75-85DD-3A0BBE5897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77" y="3869"/>
                <a:ext cx="70" cy="17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93" name="Line 73">
                <a:extLst>
                  <a:ext uri="{FF2B5EF4-FFF2-40B4-BE49-F238E27FC236}">
                    <a16:creationId xmlns:a16="http://schemas.microsoft.com/office/drawing/2014/main" id="{6A9881DF-3C7B-49DA-B976-DC0B405B06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53" y="3900"/>
                <a:ext cx="56" cy="13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94" name="Line 74">
                <a:extLst>
                  <a:ext uri="{FF2B5EF4-FFF2-40B4-BE49-F238E27FC236}">
                    <a16:creationId xmlns:a16="http://schemas.microsoft.com/office/drawing/2014/main" id="{C73642A5-69BB-4FAC-9846-D0910F5955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95" y="3845"/>
                <a:ext cx="182" cy="24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95" name="Line 75">
                <a:extLst>
                  <a:ext uri="{FF2B5EF4-FFF2-40B4-BE49-F238E27FC236}">
                    <a16:creationId xmlns:a16="http://schemas.microsoft.com/office/drawing/2014/main" id="{88B2DBCC-4785-4E6F-B679-3F73B8BA48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83" y="3845"/>
                <a:ext cx="112" cy="14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96" name="Line 76">
                <a:extLst>
                  <a:ext uri="{FF2B5EF4-FFF2-40B4-BE49-F238E27FC236}">
                    <a16:creationId xmlns:a16="http://schemas.microsoft.com/office/drawing/2014/main" id="{717ACD1F-287B-45EA-ACBA-D449B86965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21" y="3881"/>
                <a:ext cx="89" cy="11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97" name="Line 77">
                <a:extLst>
                  <a:ext uri="{FF2B5EF4-FFF2-40B4-BE49-F238E27FC236}">
                    <a16:creationId xmlns:a16="http://schemas.microsoft.com/office/drawing/2014/main" id="{7D57660E-786B-436F-AB39-C5ACA740F0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3" y="3991"/>
                <a:ext cx="70" cy="17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98" name="Line 78">
                <a:extLst>
                  <a:ext uri="{FF2B5EF4-FFF2-40B4-BE49-F238E27FC236}">
                    <a16:creationId xmlns:a16="http://schemas.microsoft.com/office/drawing/2014/main" id="{046A7FC5-7616-4845-BB0F-25F146D034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3" y="4161"/>
                <a:ext cx="182" cy="24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99" name="Line 79">
                <a:extLst>
                  <a:ext uri="{FF2B5EF4-FFF2-40B4-BE49-F238E27FC236}">
                    <a16:creationId xmlns:a16="http://schemas.microsoft.com/office/drawing/2014/main" id="{8E7BF107-ADC9-4BE6-9F95-2DFF60E407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6" y="4131"/>
                <a:ext cx="144" cy="19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0" name="Line 80">
                <a:extLst>
                  <a:ext uri="{FF2B5EF4-FFF2-40B4-BE49-F238E27FC236}">
                    <a16:creationId xmlns:a16="http://schemas.microsoft.com/office/drawing/2014/main" id="{63176026-3EF4-4520-A322-221474DD61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35" y="4039"/>
                <a:ext cx="112" cy="14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1" name="Rectangle 81">
                <a:extLst>
                  <a:ext uri="{FF2B5EF4-FFF2-40B4-BE49-F238E27FC236}">
                    <a16:creationId xmlns:a16="http://schemas.microsoft.com/office/drawing/2014/main" id="{86C0A158-EA1D-447B-B0F2-303CD4411A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4219"/>
                <a:ext cx="14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2" name="Line 82">
                <a:extLst>
                  <a:ext uri="{FF2B5EF4-FFF2-40B4-BE49-F238E27FC236}">
                    <a16:creationId xmlns:a16="http://schemas.microsoft.com/office/drawing/2014/main" id="{9B6DFC66-C916-4579-A310-241E2D092F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00" y="3991"/>
                <a:ext cx="183" cy="14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3" name="Line 83">
                <a:extLst>
                  <a:ext uri="{FF2B5EF4-FFF2-40B4-BE49-F238E27FC236}">
                    <a16:creationId xmlns:a16="http://schemas.microsoft.com/office/drawing/2014/main" id="{0FDB285A-A0E9-4B6F-BA6D-8249D213FB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57" y="4005"/>
                <a:ext cx="43" cy="179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4" name="Line 84">
                <a:extLst>
                  <a:ext uri="{FF2B5EF4-FFF2-40B4-BE49-F238E27FC236}">
                    <a16:creationId xmlns:a16="http://schemas.microsoft.com/office/drawing/2014/main" id="{605EBF41-EE3D-4460-9F48-F1DC6D9DE8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30" y="4016"/>
                <a:ext cx="34" cy="14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5" name="Line 85">
                <a:extLst>
                  <a:ext uri="{FF2B5EF4-FFF2-40B4-BE49-F238E27FC236}">
                    <a16:creationId xmlns:a16="http://schemas.microsoft.com/office/drawing/2014/main" id="{880AC7E3-FF29-43AE-8C64-4EB4D71E55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7" y="4184"/>
                <a:ext cx="96" cy="59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6" name="Line 86">
                <a:extLst>
                  <a:ext uri="{FF2B5EF4-FFF2-40B4-BE49-F238E27FC236}">
                    <a16:creationId xmlns:a16="http://schemas.microsoft.com/office/drawing/2014/main" id="{6144F639-6468-4B5A-911C-DAD39479F3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68" y="4161"/>
                <a:ext cx="85" cy="7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7" name="Line 87">
                <a:extLst>
                  <a:ext uri="{FF2B5EF4-FFF2-40B4-BE49-F238E27FC236}">
                    <a16:creationId xmlns:a16="http://schemas.microsoft.com/office/drawing/2014/main" id="{1E2A7C9C-6D72-4B19-8511-5ADD30D79D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67" y="3878"/>
                <a:ext cx="133" cy="127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8" name="Line 88">
                <a:extLst>
                  <a:ext uri="{FF2B5EF4-FFF2-40B4-BE49-F238E27FC236}">
                    <a16:creationId xmlns:a16="http://schemas.microsoft.com/office/drawing/2014/main" id="{23672994-6965-4201-9011-6712BBAA51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91" y="3878"/>
                <a:ext cx="176" cy="5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9" name="Line 89">
                <a:extLst>
                  <a:ext uri="{FF2B5EF4-FFF2-40B4-BE49-F238E27FC236}">
                    <a16:creationId xmlns:a16="http://schemas.microsoft.com/office/drawing/2014/main" id="{653D7D61-538F-48A2-8E58-F36EE37853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19" y="3916"/>
                <a:ext cx="139" cy="4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0" name="Line 90">
                <a:extLst>
                  <a:ext uri="{FF2B5EF4-FFF2-40B4-BE49-F238E27FC236}">
                    <a16:creationId xmlns:a16="http://schemas.microsoft.com/office/drawing/2014/main" id="{85019E0C-904C-46EA-82EA-A9156CBDC1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48" y="3931"/>
                <a:ext cx="43" cy="179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1" name="Line 91">
                <a:extLst>
                  <a:ext uri="{FF2B5EF4-FFF2-40B4-BE49-F238E27FC236}">
                    <a16:creationId xmlns:a16="http://schemas.microsoft.com/office/drawing/2014/main" id="{BA89A2EF-9A23-4075-955D-843D918D69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8" y="4110"/>
                <a:ext cx="133" cy="12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2" name="Line 92">
                <a:extLst>
                  <a:ext uri="{FF2B5EF4-FFF2-40B4-BE49-F238E27FC236}">
                    <a16:creationId xmlns:a16="http://schemas.microsoft.com/office/drawing/2014/main" id="{FF923BDA-5192-407E-A7DC-3EBEE3EAFC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5" y="4099"/>
                <a:ext cx="105" cy="10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3" name="Line 93">
                <a:extLst>
                  <a:ext uri="{FF2B5EF4-FFF2-40B4-BE49-F238E27FC236}">
                    <a16:creationId xmlns:a16="http://schemas.microsoft.com/office/drawing/2014/main" id="{F20D9F68-7A52-4A11-8895-9731D8B562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" y="4184"/>
                <a:ext cx="176" cy="5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4" name="Rectangle 94">
                <a:extLst>
                  <a:ext uri="{FF2B5EF4-FFF2-40B4-BE49-F238E27FC236}">
                    <a16:creationId xmlns:a16="http://schemas.microsoft.com/office/drawing/2014/main" id="{43BD5355-02DA-4E6C-9628-F760E13E61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4" y="4401"/>
                <a:ext cx="14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5" name="Line 95">
                <a:extLst>
                  <a:ext uri="{FF2B5EF4-FFF2-40B4-BE49-F238E27FC236}">
                    <a16:creationId xmlns:a16="http://schemas.microsoft.com/office/drawing/2014/main" id="{62F7AC3D-644C-40EB-BC6A-978372FADF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9" y="4351"/>
                <a:ext cx="4" cy="5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6" name="Line 96">
                <a:extLst>
                  <a:ext uri="{FF2B5EF4-FFF2-40B4-BE49-F238E27FC236}">
                    <a16:creationId xmlns:a16="http://schemas.microsoft.com/office/drawing/2014/main" id="{5E7BB901-B4CF-483F-BF3E-51F0DCA3D8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58" y="3804"/>
                <a:ext cx="133" cy="127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7" name="Line 97">
                <a:extLst>
                  <a:ext uri="{FF2B5EF4-FFF2-40B4-BE49-F238E27FC236}">
                    <a16:creationId xmlns:a16="http://schemas.microsoft.com/office/drawing/2014/main" id="{036F1440-82E7-4E6E-A4BC-DEBE5D644B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" y="4756"/>
                <a:ext cx="0" cy="18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8" name="Line 98">
                <a:extLst>
                  <a:ext uri="{FF2B5EF4-FFF2-40B4-BE49-F238E27FC236}">
                    <a16:creationId xmlns:a16="http://schemas.microsoft.com/office/drawing/2014/main" id="{0EC4E3BC-E1D0-4AE7-82FD-5FB4C58B24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" y="4941"/>
                <a:ext cx="159" cy="9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9" name="Line 99">
                <a:extLst>
                  <a:ext uri="{FF2B5EF4-FFF2-40B4-BE49-F238E27FC236}">
                    <a16:creationId xmlns:a16="http://schemas.microsoft.com/office/drawing/2014/main" id="{1B101645-7CC6-464C-9EC9-C600C9829B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4" y="4921"/>
                <a:ext cx="126" cy="7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20" name="Line 100">
                <a:extLst>
                  <a:ext uri="{FF2B5EF4-FFF2-40B4-BE49-F238E27FC236}">
                    <a16:creationId xmlns:a16="http://schemas.microsoft.com/office/drawing/2014/main" id="{24719E64-5FBF-4773-9C6D-17772EEDE4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0" y="4941"/>
                <a:ext cx="159" cy="9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21" name="Line 101">
                <a:extLst>
                  <a:ext uri="{FF2B5EF4-FFF2-40B4-BE49-F238E27FC236}">
                    <a16:creationId xmlns:a16="http://schemas.microsoft.com/office/drawing/2014/main" id="{48266D91-FD67-40AB-A76D-CE34CEDFBF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9" y="4756"/>
                <a:ext cx="0" cy="18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22" name="Line 102">
                <a:extLst>
                  <a:ext uri="{FF2B5EF4-FFF2-40B4-BE49-F238E27FC236}">
                    <a16:creationId xmlns:a16="http://schemas.microsoft.com/office/drawing/2014/main" id="{962F9D13-0BDD-428C-A65A-80BFC764C6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6" y="4775"/>
                <a:ext cx="0" cy="14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23" name="Line 103">
                <a:extLst>
                  <a:ext uri="{FF2B5EF4-FFF2-40B4-BE49-F238E27FC236}">
                    <a16:creationId xmlns:a16="http://schemas.microsoft.com/office/drawing/2014/main" id="{8ADBFCE4-C513-456B-BC94-321099B0D3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10" y="4664"/>
                <a:ext cx="159" cy="9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24" name="Line 104">
                <a:extLst>
                  <a:ext uri="{FF2B5EF4-FFF2-40B4-BE49-F238E27FC236}">
                    <a16:creationId xmlns:a16="http://schemas.microsoft.com/office/drawing/2014/main" id="{58B35A31-67AF-4663-B1D7-53E6BA11D5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1" y="4664"/>
                <a:ext cx="159" cy="9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25" name="Line 105">
                <a:extLst>
                  <a:ext uri="{FF2B5EF4-FFF2-40B4-BE49-F238E27FC236}">
                    <a16:creationId xmlns:a16="http://schemas.microsoft.com/office/drawing/2014/main" id="{BDE4B63C-7E6B-4B2D-9A01-F685D261FC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4" y="4703"/>
                <a:ext cx="126" cy="7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26" name="Rectangle 106">
                <a:extLst>
                  <a:ext uri="{FF2B5EF4-FFF2-40B4-BE49-F238E27FC236}">
                    <a16:creationId xmlns:a16="http://schemas.microsoft.com/office/drawing/2014/main" id="{F8FC8F1F-2719-4DCC-918C-2286B62D8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7" y="4969"/>
                <a:ext cx="14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7" name="Rectangle 107">
                <a:extLst>
                  <a:ext uri="{FF2B5EF4-FFF2-40B4-BE49-F238E27FC236}">
                    <a16:creationId xmlns:a16="http://schemas.microsoft.com/office/drawing/2014/main" id="{B4DE7917-170B-421D-A21F-D49E05072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" y="4603"/>
                <a:ext cx="14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Line 108">
                <a:extLst>
                  <a:ext uri="{FF2B5EF4-FFF2-40B4-BE49-F238E27FC236}">
                    <a16:creationId xmlns:a16="http://schemas.microsoft.com/office/drawing/2014/main" id="{5153F2E4-53B1-4EA6-B629-B9F3FF42A1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9" y="4941"/>
                <a:ext cx="97" cy="5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29" name="Line 109">
                <a:extLst>
                  <a:ext uri="{FF2B5EF4-FFF2-40B4-BE49-F238E27FC236}">
                    <a16:creationId xmlns:a16="http://schemas.microsoft.com/office/drawing/2014/main" id="{86246137-4417-4318-8DF8-FCAECE78CC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89" y="4941"/>
                <a:ext cx="98" cy="5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30" name="Line 110">
                <a:extLst>
                  <a:ext uri="{FF2B5EF4-FFF2-40B4-BE49-F238E27FC236}">
                    <a16:creationId xmlns:a16="http://schemas.microsoft.com/office/drawing/2014/main" id="{968F8BF5-4F98-499C-A1CB-8EBC98A37E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87" y="4756"/>
                <a:ext cx="0" cy="18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31" name="Line 111">
                <a:extLst>
                  <a:ext uri="{FF2B5EF4-FFF2-40B4-BE49-F238E27FC236}">
                    <a16:creationId xmlns:a16="http://schemas.microsoft.com/office/drawing/2014/main" id="{C0A931FF-EC03-4411-BCAE-DCBDEACF42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92" y="4701"/>
                <a:ext cx="95" cy="5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32" name="Line 112">
                <a:extLst>
                  <a:ext uri="{FF2B5EF4-FFF2-40B4-BE49-F238E27FC236}">
                    <a16:creationId xmlns:a16="http://schemas.microsoft.com/office/drawing/2014/main" id="{CE163E60-725F-44A4-9258-1C0A85DDAF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69" y="4702"/>
                <a:ext cx="94" cy="54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33" name="Line 113">
                <a:extLst>
                  <a:ext uri="{FF2B5EF4-FFF2-40B4-BE49-F238E27FC236}">
                    <a16:creationId xmlns:a16="http://schemas.microsoft.com/office/drawing/2014/main" id="{0AD54B9C-D5F0-4B51-A4FF-B4949D3F95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7" y="4941"/>
                <a:ext cx="159" cy="9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34" name="Line 114">
                <a:extLst>
                  <a:ext uri="{FF2B5EF4-FFF2-40B4-BE49-F238E27FC236}">
                    <a16:creationId xmlns:a16="http://schemas.microsoft.com/office/drawing/2014/main" id="{46F3FDC9-6001-4F12-A691-3D8C1572F3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0" y="4921"/>
                <a:ext cx="126" cy="7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35" name="Line 115">
                <a:extLst>
                  <a:ext uri="{FF2B5EF4-FFF2-40B4-BE49-F238E27FC236}">
                    <a16:creationId xmlns:a16="http://schemas.microsoft.com/office/drawing/2014/main" id="{582EC6B4-BBD5-4AB3-A827-A62178B05B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46" y="4941"/>
                <a:ext cx="159" cy="9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36" name="Line 116">
                <a:extLst>
                  <a:ext uri="{FF2B5EF4-FFF2-40B4-BE49-F238E27FC236}">
                    <a16:creationId xmlns:a16="http://schemas.microsoft.com/office/drawing/2014/main" id="{1DF9DDC7-ED64-475E-BA5C-EEDDBE21D0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05" y="4756"/>
                <a:ext cx="0" cy="18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37" name="Line 117">
                <a:extLst>
                  <a:ext uri="{FF2B5EF4-FFF2-40B4-BE49-F238E27FC236}">
                    <a16:creationId xmlns:a16="http://schemas.microsoft.com/office/drawing/2014/main" id="{00F4F969-2E04-475C-A5C6-64BEEF7070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2" y="4775"/>
                <a:ext cx="0" cy="14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38" name="Line 118">
                <a:extLst>
                  <a:ext uri="{FF2B5EF4-FFF2-40B4-BE49-F238E27FC236}">
                    <a16:creationId xmlns:a16="http://schemas.microsoft.com/office/drawing/2014/main" id="{08900BAC-690D-445B-89E9-AEEF6330D6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246" y="4664"/>
                <a:ext cx="159" cy="9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39" name="Line 119">
                <a:extLst>
                  <a:ext uri="{FF2B5EF4-FFF2-40B4-BE49-F238E27FC236}">
                    <a16:creationId xmlns:a16="http://schemas.microsoft.com/office/drawing/2014/main" id="{22165646-CD6A-416B-871C-A7A7BFCDCC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87" y="4664"/>
                <a:ext cx="159" cy="9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40" name="Line 120">
                <a:extLst>
                  <a:ext uri="{FF2B5EF4-FFF2-40B4-BE49-F238E27FC236}">
                    <a16:creationId xmlns:a16="http://schemas.microsoft.com/office/drawing/2014/main" id="{40DDE7C2-0C93-4F52-9582-554634CB1A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20" y="4703"/>
                <a:ext cx="126" cy="7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41" name="Rectangle 121">
                <a:extLst>
                  <a:ext uri="{FF2B5EF4-FFF2-40B4-BE49-F238E27FC236}">
                    <a16:creationId xmlns:a16="http://schemas.microsoft.com/office/drawing/2014/main" id="{F84EE55A-6B9B-4476-BD52-F58BFBD57B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" y="4421"/>
                <a:ext cx="14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2" name="Line 122">
                <a:extLst>
                  <a:ext uri="{FF2B5EF4-FFF2-40B4-BE49-F238E27FC236}">
                    <a16:creationId xmlns:a16="http://schemas.microsoft.com/office/drawing/2014/main" id="{0A54172C-8819-41F4-895D-79DE7E5AEB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28" y="4550"/>
                <a:ext cx="0" cy="54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43" name="Line 123">
                <a:extLst>
                  <a:ext uri="{FF2B5EF4-FFF2-40B4-BE49-F238E27FC236}">
                    <a16:creationId xmlns:a16="http://schemas.microsoft.com/office/drawing/2014/main" id="{4BAD8D25-2B50-4470-AC63-2086A6FA49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5" y="4941"/>
                <a:ext cx="158" cy="9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44" name="Line 124">
                <a:extLst>
                  <a:ext uri="{FF2B5EF4-FFF2-40B4-BE49-F238E27FC236}">
                    <a16:creationId xmlns:a16="http://schemas.microsoft.com/office/drawing/2014/main" id="{EBFB920A-A28B-4AF7-86E8-16326D1743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58" y="3679"/>
                <a:ext cx="62" cy="174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45" name="Line 125">
                <a:extLst>
                  <a:ext uri="{FF2B5EF4-FFF2-40B4-BE49-F238E27FC236}">
                    <a16:creationId xmlns:a16="http://schemas.microsoft.com/office/drawing/2014/main" id="{83E3A796-D0D9-4AFD-BEBB-21EC27C492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33" y="3709"/>
                <a:ext cx="49" cy="137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46" name="Line 126">
                <a:extLst>
                  <a:ext uri="{FF2B5EF4-FFF2-40B4-BE49-F238E27FC236}">
                    <a16:creationId xmlns:a16="http://schemas.microsoft.com/office/drawing/2014/main" id="{12A908B0-B53D-4C57-8E9E-EF625C4D66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177" y="3647"/>
                <a:ext cx="181" cy="3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47" name="Line 127">
                <a:extLst>
                  <a:ext uri="{FF2B5EF4-FFF2-40B4-BE49-F238E27FC236}">
                    <a16:creationId xmlns:a16="http://schemas.microsoft.com/office/drawing/2014/main" id="{6771BB07-4D20-40FA-9E10-8BDFEFDA48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59" y="3647"/>
                <a:ext cx="118" cy="14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48" name="Line 128">
                <a:extLst>
                  <a:ext uri="{FF2B5EF4-FFF2-40B4-BE49-F238E27FC236}">
                    <a16:creationId xmlns:a16="http://schemas.microsoft.com/office/drawing/2014/main" id="{4C4EFFB6-DA5F-43ED-B641-2496EE0353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96" y="3683"/>
                <a:ext cx="94" cy="11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49" name="Line 129">
                <a:extLst>
                  <a:ext uri="{FF2B5EF4-FFF2-40B4-BE49-F238E27FC236}">
                    <a16:creationId xmlns:a16="http://schemas.microsoft.com/office/drawing/2014/main" id="{73772E5F-07D8-4A46-9A02-9714A4D1D8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9" y="3788"/>
                <a:ext cx="62" cy="17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50" name="Line 130">
                <a:extLst>
                  <a:ext uri="{FF2B5EF4-FFF2-40B4-BE49-F238E27FC236}">
                    <a16:creationId xmlns:a16="http://schemas.microsoft.com/office/drawing/2014/main" id="{769EED06-6C3F-415C-AB3D-D76CFC75E0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1" y="3961"/>
                <a:ext cx="180" cy="3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51" name="Line 131">
                <a:extLst>
                  <a:ext uri="{FF2B5EF4-FFF2-40B4-BE49-F238E27FC236}">
                    <a16:creationId xmlns:a16="http://schemas.microsoft.com/office/drawing/2014/main" id="{0506BC18-963A-4374-A6EF-C09B74DDA8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5" y="3931"/>
                <a:ext cx="143" cy="2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52" name="Line 132">
                <a:extLst>
                  <a:ext uri="{FF2B5EF4-FFF2-40B4-BE49-F238E27FC236}">
                    <a16:creationId xmlns:a16="http://schemas.microsoft.com/office/drawing/2014/main" id="{8AE9BCAF-2802-479F-9884-C8FD538EFE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01" y="3853"/>
                <a:ext cx="119" cy="14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53" name="Rectangle 133">
                <a:extLst>
                  <a:ext uri="{FF2B5EF4-FFF2-40B4-BE49-F238E27FC236}">
                    <a16:creationId xmlns:a16="http://schemas.microsoft.com/office/drawing/2014/main" id="{ED13825E-B193-430E-82EB-7346937119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" y="4007"/>
                <a:ext cx="14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4" name="Line 134">
                <a:extLst>
                  <a:ext uri="{FF2B5EF4-FFF2-40B4-BE49-F238E27FC236}">
                    <a16:creationId xmlns:a16="http://schemas.microsoft.com/office/drawing/2014/main" id="{AFA7345B-74BF-4593-ACD9-7FA792657D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75" y="3788"/>
                <a:ext cx="184" cy="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55" name="Line 135">
                <a:extLst>
                  <a:ext uri="{FF2B5EF4-FFF2-40B4-BE49-F238E27FC236}">
                    <a16:creationId xmlns:a16="http://schemas.microsoft.com/office/drawing/2014/main" id="{91435374-25B3-4C57-8B05-C345154060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24" y="3793"/>
                <a:ext cx="51" cy="177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56" name="Line 136">
                <a:extLst>
                  <a:ext uri="{FF2B5EF4-FFF2-40B4-BE49-F238E27FC236}">
                    <a16:creationId xmlns:a16="http://schemas.microsoft.com/office/drawing/2014/main" id="{755F3877-BAB4-4D88-A2EE-FCC2519CB1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4" y="3970"/>
                <a:ext cx="92" cy="6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57" name="Line 137">
                <a:extLst>
                  <a:ext uri="{FF2B5EF4-FFF2-40B4-BE49-F238E27FC236}">
                    <a16:creationId xmlns:a16="http://schemas.microsoft.com/office/drawing/2014/main" id="{D88F0CCE-FBEF-4565-8F8B-AC36A9ADA1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32" y="3961"/>
                <a:ext cx="89" cy="68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58" name="Line 138">
                <a:extLst>
                  <a:ext uri="{FF2B5EF4-FFF2-40B4-BE49-F238E27FC236}">
                    <a16:creationId xmlns:a16="http://schemas.microsoft.com/office/drawing/2014/main" id="{0606866A-218A-417E-9264-4B8BEF3868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23" y="3690"/>
                <a:ext cx="152" cy="10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59" name="Line 139">
                <a:extLst>
                  <a:ext uri="{FF2B5EF4-FFF2-40B4-BE49-F238E27FC236}">
                    <a16:creationId xmlns:a16="http://schemas.microsoft.com/office/drawing/2014/main" id="{2E5381E9-5A09-4BAC-BB6C-C70FEE1470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8" y="3690"/>
                <a:ext cx="145" cy="11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60" name="Line 140">
                <a:extLst>
                  <a:ext uri="{FF2B5EF4-FFF2-40B4-BE49-F238E27FC236}">
                    <a16:creationId xmlns:a16="http://schemas.microsoft.com/office/drawing/2014/main" id="{4C0AB9B9-B13D-4F76-AF4C-51778B25D2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8" y="3802"/>
                <a:ext cx="63" cy="174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61" name="Line 141">
                <a:extLst>
                  <a:ext uri="{FF2B5EF4-FFF2-40B4-BE49-F238E27FC236}">
                    <a16:creationId xmlns:a16="http://schemas.microsoft.com/office/drawing/2014/main" id="{052A6A8D-D601-4C58-B3B0-97270F83E5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1" y="3970"/>
                <a:ext cx="183" cy="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62" name="Rectangle 142">
                <a:extLst>
                  <a:ext uri="{FF2B5EF4-FFF2-40B4-BE49-F238E27FC236}">
                    <a16:creationId xmlns:a16="http://schemas.microsoft.com/office/drawing/2014/main" id="{99EBA93D-4914-4E71-91BF-EDB384A8A4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5" y="4190"/>
                <a:ext cx="14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3" name="Line 143">
                <a:extLst>
                  <a:ext uri="{FF2B5EF4-FFF2-40B4-BE49-F238E27FC236}">
                    <a16:creationId xmlns:a16="http://schemas.microsoft.com/office/drawing/2014/main" id="{5D3EFA3E-A219-4154-9045-B37BD8EAC8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8" y="4144"/>
                <a:ext cx="2" cy="5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64" name="Line 144">
                <a:extLst>
                  <a:ext uri="{FF2B5EF4-FFF2-40B4-BE49-F238E27FC236}">
                    <a16:creationId xmlns:a16="http://schemas.microsoft.com/office/drawing/2014/main" id="{CA1A21D3-B3F0-4C0E-BF40-635C2A96CD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294" y="2872"/>
                <a:ext cx="166" cy="78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65" name="Line 145">
                <a:extLst>
                  <a:ext uri="{FF2B5EF4-FFF2-40B4-BE49-F238E27FC236}">
                    <a16:creationId xmlns:a16="http://schemas.microsoft.com/office/drawing/2014/main" id="{78C83E2E-6325-49D9-ACA1-8E59D92E24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297" y="2910"/>
                <a:ext cx="132" cy="6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66" name="Line 146">
                <a:extLst>
                  <a:ext uri="{FF2B5EF4-FFF2-40B4-BE49-F238E27FC236}">
                    <a16:creationId xmlns:a16="http://schemas.microsoft.com/office/drawing/2014/main" id="{65CA6206-8CFE-43EF-AEBD-59BC00D4BE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44" y="2872"/>
                <a:ext cx="150" cy="10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67" name="Line 147">
                <a:extLst>
                  <a:ext uri="{FF2B5EF4-FFF2-40B4-BE49-F238E27FC236}">
                    <a16:creationId xmlns:a16="http://schemas.microsoft.com/office/drawing/2014/main" id="{6671920C-CAFD-4E3A-A051-631D0DB7FC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4" y="2978"/>
                <a:ext cx="17" cy="18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68" name="Line 148">
                <a:extLst>
                  <a:ext uri="{FF2B5EF4-FFF2-40B4-BE49-F238E27FC236}">
                    <a16:creationId xmlns:a16="http://schemas.microsoft.com/office/drawing/2014/main" id="{7564D83C-6C65-4E89-AD3B-C047EC7DC8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9" y="2994"/>
                <a:ext cx="13" cy="14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69" name="Line 149">
                <a:extLst>
                  <a:ext uri="{FF2B5EF4-FFF2-40B4-BE49-F238E27FC236}">
                    <a16:creationId xmlns:a16="http://schemas.microsoft.com/office/drawing/2014/main" id="{050EEFCD-1D66-4D41-8E44-9F34A8C834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1" y="3161"/>
                <a:ext cx="166" cy="78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70" name="Line 150">
                <a:extLst>
                  <a:ext uri="{FF2B5EF4-FFF2-40B4-BE49-F238E27FC236}">
                    <a16:creationId xmlns:a16="http://schemas.microsoft.com/office/drawing/2014/main" id="{AA27F070-1082-41E5-8908-EF783FC37C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27" y="3133"/>
                <a:ext cx="150" cy="10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71" name="Line 151">
                <a:extLst>
                  <a:ext uri="{FF2B5EF4-FFF2-40B4-BE49-F238E27FC236}">
                    <a16:creationId xmlns:a16="http://schemas.microsoft.com/office/drawing/2014/main" id="{BC15FA73-A1DA-41D5-A307-4C442DF613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24" y="3117"/>
                <a:ext cx="118" cy="84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72" name="Line 152">
                <a:extLst>
                  <a:ext uri="{FF2B5EF4-FFF2-40B4-BE49-F238E27FC236}">
                    <a16:creationId xmlns:a16="http://schemas.microsoft.com/office/drawing/2014/main" id="{AA461214-5FD5-4A76-A707-40C5F4339B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460" y="2950"/>
                <a:ext cx="17" cy="18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73" name="Rectangle 153">
                <a:extLst>
                  <a:ext uri="{FF2B5EF4-FFF2-40B4-BE49-F238E27FC236}">
                    <a16:creationId xmlns:a16="http://schemas.microsoft.com/office/drawing/2014/main" id="{70580B53-8E85-4AA4-8887-116C59617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4" y="3200"/>
                <a:ext cx="14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4" name="Line 154">
                <a:extLst>
                  <a:ext uri="{FF2B5EF4-FFF2-40B4-BE49-F238E27FC236}">
                    <a16:creationId xmlns:a16="http://schemas.microsoft.com/office/drawing/2014/main" id="{E8CB5AB9-5BC4-4F82-893F-A05F72BBF8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8" y="3161"/>
                <a:ext cx="93" cy="6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75" name="Line 155">
                <a:extLst>
                  <a:ext uri="{FF2B5EF4-FFF2-40B4-BE49-F238E27FC236}">
                    <a16:creationId xmlns:a16="http://schemas.microsoft.com/office/drawing/2014/main" id="{98FCE9E4-356E-415B-99A5-69A19634F1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844" y="3190"/>
                <a:ext cx="103" cy="48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76" name="Rectangle 156">
                <a:extLst>
                  <a:ext uri="{FF2B5EF4-FFF2-40B4-BE49-F238E27FC236}">
                    <a16:creationId xmlns:a16="http://schemas.microsoft.com/office/drawing/2014/main" id="{EEFF17E5-5CD6-442C-B8C1-9FD20E444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" y="3382"/>
                <a:ext cx="14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7" name="Line 157">
                <a:extLst>
                  <a:ext uri="{FF2B5EF4-FFF2-40B4-BE49-F238E27FC236}">
                    <a16:creationId xmlns:a16="http://schemas.microsoft.com/office/drawing/2014/main" id="{35880EC9-9536-4A92-B0E2-80700558B2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7" y="3338"/>
                <a:ext cx="5" cy="5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78" name="Line 158">
                <a:extLst>
                  <a:ext uri="{FF2B5EF4-FFF2-40B4-BE49-F238E27FC236}">
                    <a16:creationId xmlns:a16="http://schemas.microsoft.com/office/drawing/2014/main" id="{B8881745-9584-4DAD-9F1E-E7F64875DD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828" y="3007"/>
                <a:ext cx="16" cy="18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79" name="Line 159">
                <a:extLst>
                  <a:ext uri="{FF2B5EF4-FFF2-40B4-BE49-F238E27FC236}">
                    <a16:creationId xmlns:a16="http://schemas.microsoft.com/office/drawing/2014/main" id="{5C293075-6593-4ECB-80EE-9F2EFF7557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96" y="3029"/>
                <a:ext cx="14" cy="14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80" name="Line 160">
                <a:extLst>
                  <a:ext uri="{FF2B5EF4-FFF2-40B4-BE49-F238E27FC236}">
                    <a16:creationId xmlns:a16="http://schemas.microsoft.com/office/drawing/2014/main" id="{BAFFB542-B488-4465-9156-E09A43F171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61" y="2929"/>
                <a:ext cx="167" cy="78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81" name="Line 161">
                <a:extLst>
                  <a:ext uri="{FF2B5EF4-FFF2-40B4-BE49-F238E27FC236}">
                    <a16:creationId xmlns:a16="http://schemas.microsoft.com/office/drawing/2014/main" id="{57275295-3305-4896-A8A3-D6F734235A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1" y="2929"/>
                <a:ext cx="150" cy="10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82" name="Line 162">
                <a:extLst>
                  <a:ext uri="{FF2B5EF4-FFF2-40B4-BE49-F238E27FC236}">
                    <a16:creationId xmlns:a16="http://schemas.microsoft.com/office/drawing/2014/main" id="{BAFBB1CB-D200-41E6-802C-0AFFCFE6BF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6" y="2968"/>
                <a:ext cx="119" cy="8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83" name="Line 163">
                <a:extLst>
                  <a:ext uri="{FF2B5EF4-FFF2-40B4-BE49-F238E27FC236}">
                    <a16:creationId xmlns:a16="http://schemas.microsoft.com/office/drawing/2014/main" id="{250EAAE4-408D-4295-B787-354C5436F3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1" y="3035"/>
                <a:ext cx="16" cy="18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84" name="Line 164">
                <a:extLst>
                  <a:ext uri="{FF2B5EF4-FFF2-40B4-BE49-F238E27FC236}">
                    <a16:creationId xmlns:a16="http://schemas.microsoft.com/office/drawing/2014/main" id="{EADBB539-75F3-4833-AF79-C188160D5D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7" y="3218"/>
                <a:ext cx="167" cy="78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85" name="Line 165">
                <a:extLst>
                  <a:ext uri="{FF2B5EF4-FFF2-40B4-BE49-F238E27FC236}">
                    <a16:creationId xmlns:a16="http://schemas.microsoft.com/office/drawing/2014/main" id="{E23A74E1-A9EC-4F20-98A1-98924ECD1D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9" y="3196"/>
                <a:ext cx="132" cy="6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86" name="Line 166">
                <a:extLst>
                  <a:ext uri="{FF2B5EF4-FFF2-40B4-BE49-F238E27FC236}">
                    <a16:creationId xmlns:a16="http://schemas.microsoft.com/office/drawing/2014/main" id="{49FD2A02-C82A-4DA6-A6C2-00207DE0CE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4" y="3190"/>
                <a:ext cx="150" cy="10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87" name="Rectangle 167">
                <a:extLst>
                  <a:ext uri="{FF2B5EF4-FFF2-40B4-BE49-F238E27FC236}">
                    <a16:creationId xmlns:a16="http://schemas.microsoft.com/office/drawing/2014/main" id="{31B109F1-D2C4-4F91-AE73-F1129537C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9" y="5094"/>
                <a:ext cx="32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1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PTZ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8" name="Rectangle 168">
                <a:extLst>
                  <a:ext uri="{FF2B5EF4-FFF2-40B4-BE49-F238E27FC236}">
                    <a16:creationId xmlns:a16="http://schemas.microsoft.com/office/drawing/2014/main" id="{88EF6EEC-49C6-4BF6-9B7F-77A736B3A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5094"/>
                <a:ext cx="9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1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9" name="Rectangle 169">
                <a:extLst>
                  <a:ext uri="{FF2B5EF4-FFF2-40B4-BE49-F238E27FC236}">
                    <a16:creationId xmlns:a16="http://schemas.microsoft.com/office/drawing/2014/main" id="{F9D811AB-A756-4F9E-9D5C-B04B5CB78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4" y="5094"/>
                <a:ext cx="29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1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X=S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0" name="Rectangle 170">
                <a:extLst>
                  <a:ext uri="{FF2B5EF4-FFF2-40B4-BE49-F238E27FC236}">
                    <a16:creationId xmlns:a16="http://schemas.microsoft.com/office/drawing/2014/main" id="{D59D73E2-C6F8-4E7E-9976-78E4F877F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9" y="5247"/>
                <a:ext cx="34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1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POZ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1" name="Rectangle 171">
                <a:extLst>
                  <a:ext uri="{FF2B5EF4-FFF2-40B4-BE49-F238E27FC236}">
                    <a16:creationId xmlns:a16="http://schemas.microsoft.com/office/drawing/2014/main" id="{C315A200-38E2-47EE-9B2D-4DD1E17333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5" y="5247"/>
                <a:ext cx="30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1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X=O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2" name="Rectangle 172">
                <a:extLst>
                  <a:ext uri="{FF2B5EF4-FFF2-40B4-BE49-F238E27FC236}">
                    <a16:creationId xmlns:a16="http://schemas.microsoft.com/office/drawing/2014/main" id="{4739A7EC-D6D8-4BE9-BAB6-ABAF4F6928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8" y="3555"/>
                <a:ext cx="126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Tetrahydroquinoline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3" name="Rectangle 173">
                <a:extLst>
                  <a:ext uri="{FF2B5EF4-FFF2-40B4-BE49-F238E27FC236}">
                    <a16:creationId xmlns:a16="http://schemas.microsoft.com/office/drawing/2014/main" id="{83B9CA64-23B8-4F0A-91D4-68B4BBD6E5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2" y="4498"/>
                <a:ext cx="63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1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carbazole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4" name="Rectangle 174">
                <a:extLst>
                  <a:ext uri="{FF2B5EF4-FFF2-40B4-BE49-F238E27FC236}">
                    <a16:creationId xmlns:a16="http://schemas.microsoft.com/office/drawing/2014/main" id="{2BCFE00C-41B0-4E5B-ADFD-937C4D8D61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6" y="2594"/>
                <a:ext cx="30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1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TPA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5" name="Rectangle 175">
                <a:extLst>
                  <a:ext uri="{FF2B5EF4-FFF2-40B4-BE49-F238E27FC236}">
                    <a16:creationId xmlns:a16="http://schemas.microsoft.com/office/drawing/2014/main" id="{5F4FBA36-8972-4475-A483-4510BD120F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6" y="2575"/>
                <a:ext cx="77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1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Substituted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6" name="Rectangle 176">
                <a:extLst>
                  <a:ext uri="{FF2B5EF4-FFF2-40B4-BE49-F238E27FC236}">
                    <a16:creationId xmlns:a16="http://schemas.microsoft.com/office/drawing/2014/main" id="{DB0B8DAC-5F78-4DA6-8035-A607EBE77A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4" y="2575"/>
                <a:ext cx="30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1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TPA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7" name="Rectangle 177">
                <a:extLst>
                  <a:ext uri="{FF2B5EF4-FFF2-40B4-BE49-F238E27FC236}">
                    <a16:creationId xmlns:a16="http://schemas.microsoft.com/office/drawing/2014/main" id="{CFC128D0-5542-4870-BD54-7258C9C39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8" y="3344"/>
                <a:ext cx="31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1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DPA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8" name="Rectangle 178">
                <a:extLst>
                  <a:ext uri="{FF2B5EF4-FFF2-40B4-BE49-F238E27FC236}">
                    <a16:creationId xmlns:a16="http://schemas.microsoft.com/office/drawing/2014/main" id="{755F4C32-B803-4819-A658-AB7A63B13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4113"/>
                <a:ext cx="53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1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Indoline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9" name="Rectangle 179">
                <a:extLst>
                  <a:ext uri="{FF2B5EF4-FFF2-40B4-BE49-F238E27FC236}">
                    <a16:creationId xmlns:a16="http://schemas.microsoft.com/office/drawing/2014/main" id="{EAED2C24-927E-4F54-951D-805D48FB9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9" y="2152"/>
                <a:ext cx="14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0" name="Line 180">
                <a:extLst>
                  <a:ext uri="{FF2B5EF4-FFF2-40B4-BE49-F238E27FC236}">
                    <a16:creationId xmlns:a16="http://schemas.microsoft.com/office/drawing/2014/main" id="{67CA9F42-8A7C-4EA8-8E2E-EC13B8DA10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185" y="2059"/>
                <a:ext cx="55" cy="97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01" name="Line 181">
                <a:extLst>
                  <a:ext uri="{FF2B5EF4-FFF2-40B4-BE49-F238E27FC236}">
                    <a16:creationId xmlns:a16="http://schemas.microsoft.com/office/drawing/2014/main" id="{1A3B225E-4D68-4E66-AD17-68922A5EA6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3" y="2290"/>
                <a:ext cx="51" cy="88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02" name="Line 182">
                <a:extLst>
                  <a:ext uri="{FF2B5EF4-FFF2-40B4-BE49-F238E27FC236}">
                    <a16:creationId xmlns:a16="http://schemas.microsoft.com/office/drawing/2014/main" id="{C7C5AEB0-AFE8-4141-84F7-630C430CD9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0" y="2220"/>
                <a:ext cx="129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03" name="Line 183">
                <a:extLst>
                  <a:ext uri="{FF2B5EF4-FFF2-40B4-BE49-F238E27FC236}">
                    <a16:creationId xmlns:a16="http://schemas.microsoft.com/office/drawing/2014/main" id="{41A6FB10-B165-4194-9FF2-2F7967FC38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9" y="2220"/>
                <a:ext cx="91" cy="16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04" name="Line 184">
                <a:extLst>
                  <a:ext uri="{FF2B5EF4-FFF2-40B4-BE49-F238E27FC236}">
                    <a16:creationId xmlns:a16="http://schemas.microsoft.com/office/drawing/2014/main" id="{A8DDEDB2-055D-47B3-8B7F-DD75D6E26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7" y="2221"/>
                <a:ext cx="72" cy="127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05" name="Line 185">
                <a:extLst>
                  <a:ext uri="{FF2B5EF4-FFF2-40B4-BE49-F238E27FC236}">
                    <a16:creationId xmlns:a16="http://schemas.microsoft.com/office/drawing/2014/main" id="{474283F0-901F-4BB2-B76B-EDFCE4D7B3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2381"/>
                <a:ext cx="183" cy="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06" name="Line 186">
                <a:extLst>
                  <a:ext uri="{FF2B5EF4-FFF2-40B4-BE49-F238E27FC236}">
                    <a16:creationId xmlns:a16="http://schemas.microsoft.com/office/drawing/2014/main" id="{2FA81D99-C7C7-4FC6-BB9B-8FF5D514A7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3" y="2223"/>
                <a:ext cx="93" cy="159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07" name="Line 187">
                <a:extLst>
                  <a:ext uri="{FF2B5EF4-FFF2-40B4-BE49-F238E27FC236}">
                    <a16:creationId xmlns:a16="http://schemas.microsoft.com/office/drawing/2014/main" id="{5C6FCF99-F0E9-4001-948B-7A2684F178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14" y="2223"/>
                <a:ext cx="74" cy="12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08" name="Line 188">
                <a:extLst>
                  <a:ext uri="{FF2B5EF4-FFF2-40B4-BE49-F238E27FC236}">
                    <a16:creationId xmlns:a16="http://schemas.microsoft.com/office/drawing/2014/main" id="{BFE3B831-D7E3-4491-9564-9C5951259A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35" y="2063"/>
                <a:ext cx="91" cy="16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09" name="Line 189">
                <a:extLst>
                  <a:ext uri="{FF2B5EF4-FFF2-40B4-BE49-F238E27FC236}">
                    <a16:creationId xmlns:a16="http://schemas.microsoft.com/office/drawing/2014/main" id="{38D0974D-E284-4FEE-B83D-54483EF31B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52" y="2062"/>
                <a:ext cx="183" cy="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0" name="Line 190">
                <a:extLst>
                  <a:ext uri="{FF2B5EF4-FFF2-40B4-BE49-F238E27FC236}">
                    <a16:creationId xmlns:a16="http://schemas.microsoft.com/office/drawing/2014/main" id="{4F71E430-B626-4944-9462-D96793B78B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71" y="2095"/>
                <a:ext cx="145" cy="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1" name="Line 191">
                <a:extLst>
                  <a:ext uri="{FF2B5EF4-FFF2-40B4-BE49-F238E27FC236}">
                    <a16:creationId xmlns:a16="http://schemas.microsoft.com/office/drawing/2014/main" id="{51902AF8-6118-4A2D-A5D7-8B4B6262EF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59" y="2062"/>
                <a:ext cx="93" cy="158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2" name="Line 192">
                <a:extLst>
                  <a:ext uri="{FF2B5EF4-FFF2-40B4-BE49-F238E27FC236}">
                    <a16:creationId xmlns:a16="http://schemas.microsoft.com/office/drawing/2014/main" id="{2CEEF0B0-5F78-46AF-A11B-9E48C4500D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5" y="1901"/>
                <a:ext cx="93" cy="158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3" name="Line 193">
                <a:extLst>
                  <a:ext uri="{FF2B5EF4-FFF2-40B4-BE49-F238E27FC236}">
                    <a16:creationId xmlns:a16="http://schemas.microsoft.com/office/drawing/2014/main" id="{A68AD180-9C89-43B8-A3A0-2474BE123C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6" y="1901"/>
                <a:ext cx="74" cy="12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4" name="Line 194">
                <a:extLst>
                  <a:ext uri="{FF2B5EF4-FFF2-40B4-BE49-F238E27FC236}">
                    <a16:creationId xmlns:a16="http://schemas.microsoft.com/office/drawing/2014/main" id="{5D3AC383-6398-432D-9004-7AA6CFDB61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187" y="1741"/>
                <a:ext cx="91" cy="16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5" name="Line 195">
                <a:extLst>
                  <a:ext uri="{FF2B5EF4-FFF2-40B4-BE49-F238E27FC236}">
                    <a16:creationId xmlns:a16="http://schemas.microsoft.com/office/drawing/2014/main" id="{A75B7A05-07C8-47A2-80B0-520378B663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04" y="1740"/>
                <a:ext cx="183" cy="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6" name="Line 196">
                <a:extLst>
                  <a:ext uri="{FF2B5EF4-FFF2-40B4-BE49-F238E27FC236}">
                    <a16:creationId xmlns:a16="http://schemas.microsoft.com/office/drawing/2014/main" id="{E4FE9238-682B-482A-AA20-BC179BC6F8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23" y="1773"/>
                <a:ext cx="145" cy="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7" name="Line 197">
                <a:extLst>
                  <a:ext uri="{FF2B5EF4-FFF2-40B4-BE49-F238E27FC236}">
                    <a16:creationId xmlns:a16="http://schemas.microsoft.com/office/drawing/2014/main" id="{05C87AD1-6B3A-466D-9986-C6926AC81E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11" y="1740"/>
                <a:ext cx="93" cy="158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8" name="Line 198">
                <a:extLst>
                  <a:ext uri="{FF2B5EF4-FFF2-40B4-BE49-F238E27FC236}">
                    <a16:creationId xmlns:a16="http://schemas.microsoft.com/office/drawing/2014/main" id="{A3DD3C2C-3049-4F36-B353-5A6B78B08D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1" y="1898"/>
                <a:ext cx="91" cy="16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9" name="Line 199">
                <a:extLst>
                  <a:ext uri="{FF2B5EF4-FFF2-40B4-BE49-F238E27FC236}">
                    <a16:creationId xmlns:a16="http://schemas.microsoft.com/office/drawing/2014/main" id="{9788D7A5-2958-47FA-BB39-A563A1CA5C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9" y="1899"/>
                <a:ext cx="72" cy="12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20" name="Line 200">
                <a:extLst>
                  <a:ext uri="{FF2B5EF4-FFF2-40B4-BE49-F238E27FC236}">
                    <a16:creationId xmlns:a16="http://schemas.microsoft.com/office/drawing/2014/main" id="{BD299D2C-A322-4381-91AD-41FD6DCC56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2" y="2058"/>
                <a:ext cx="183" cy="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21" name="Line 201">
                <a:extLst>
                  <a:ext uri="{FF2B5EF4-FFF2-40B4-BE49-F238E27FC236}">
                    <a16:creationId xmlns:a16="http://schemas.microsoft.com/office/drawing/2014/main" id="{8C3E4E3D-1E5C-415C-B0C5-FDA9726E6E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00" y="2377"/>
                <a:ext cx="183" cy="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22" name="Line 202">
                <a:extLst>
                  <a:ext uri="{FF2B5EF4-FFF2-40B4-BE49-F238E27FC236}">
                    <a16:creationId xmlns:a16="http://schemas.microsoft.com/office/drawing/2014/main" id="{6E2D7F3F-D29A-4F25-B94F-54DB5F5FF3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19" y="2410"/>
                <a:ext cx="145" cy="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23" name="Line 203">
                <a:extLst>
                  <a:ext uri="{FF2B5EF4-FFF2-40B4-BE49-F238E27FC236}">
                    <a16:creationId xmlns:a16="http://schemas.microsoft.com/office/drawing/2014/main" id="{78393897-1909-4443-B334-F9D302DE0E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07" y="2377"/>
                <a:ext cx="93" cy="159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24" name="Line 204">
                <a:extLst>
                  <a:ext uri="{FF2B5EF4-FFF2-40B4-BE49-F238E27FC236}">
                    <a16:creationId xmlns:a16="http://schemas.microsoft.com/office/drawing/2014/main" id="{45BDF493-46FB-4827-A5CE-683D415D1D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7" y="2536"/>
                <a:ext cx="91" cy="159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sp>
          <p:nvSpPr>
            <p:cNvPr id="13" name="Line 206">
              <a:extLst>
                <a:ext uri="{FF2B5EF4-FFF2-40B4-BE49-F238E27FC236}">
                  <a16:creationId xmlns:a16="http://schemas.microsoft.com/office/drawing/2014/main" id="{538752AD-428E-4199-8621-7602991319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5" y="2536"/>
              <a:ext cx="72" cy="126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Line 207">
              <a:extLst>
                <a:ext uri="{FF2B5EF4-FFF2-40B4-BE49-F238E27FC236}">
                  <a16:creationId xmlns:a16="http://schemas.microsoft.com/office/drawing/2014/main" id="{95B24765-7E43-4482-9A5E-04D9729179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8" y="2695"/>
              <a:ext cx="183" cy="2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Line 208">
              <a:extLst>
                <a:ext uri="{FF2B5EF4-FFF2-40B4-BE49-F238E27FC236}">
                  <a16:creationId xmlns:a16="http://schemas.microsoft.com/office/drawing/2014/main" id="{C03CB048-8726-4E05-84A3-DBE645C496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81" y="2538"/>
              <a:ext cx="93" cy="159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Line 209">
              <a:extLst>
                <a:ext uri="{FF2B5EF4-FFF2-40B4-BE49-F238E27FC236}">
                  <a16:creationId xmlns:a16="http://schemas.microsoft.com/office/drawing/2014/main" id="{3B86FADE-360C-49C3-92D0-4C8FB262A9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62" y="2537"/>
              <a:ext cx="74" cy="126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Line 210">
              <a:extLst>
                <a:ext uri="{FF2B5EF4-FFF2-40B4-BE49-F238E27FC236}">
                  <a16:creationId xmlns:a16="http://schemas.microsoft.com/office/drawing/2014/main" id="{C607D484-E93A-4696-8C25-ABB733B5C2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83" y="2378"/>
              <a:ext cx="91" cy="16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Line 211">
              <a:extLst>
                <a:ext uri="{FF2B5EF4-FFF2-40B4-BE49-F238E27FC236}">
                  <a16:creationId xmlns:a16="http://schemas.microsoft.com/office/drawing/2014/main" id="{5CE62EA5-E65A-43FD-B497-3873DCC7DB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6" y="2223"/>
              <a:ext cx="184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Rectangle 212">
              <a:extLst>
                <a:ext uri="{FF2B5EF4-FFF2-40B4-BE49-F238E27FC236}">
                  <a16:creationId xmlns:a16="http://schemas.microsoft.com/office/drawing/2014/main" id="{00A74143-C751-411F-A6A7-8D59EE181B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5" y="1518"/>
              <a:ext cx="14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Line 213">
              <a:extLst>
                <a:ext uri="{FF2B5EF4-FFF2-40B4-BE49-F238E27FC236}">
                  <a16:creationId xmlns:a16="http://schemas.microsoft.com/office/drawing/2014/main" id="{A38009B5-7BFF-4662-AB0D-E5431514DD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53" y="1651"/>
              <a:ext cx="51" cy="89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Rectangle 214">
              <a:extLst>
                <a:ext uri="{FF2B5EF4-FFF2-40B4-BE49-F238E27FC236}">
                  <a16:creationId xmlns:a16="http://schemas.microsoft.com/office/drawing/2014/main" id="{01BF3814-840A-4761-A23E-62DC191CE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5" y="2796"/>
              <a:ext cx="14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Line 215">
              <a:extLst>
                <a:ext uri="{FF2B5EF4-FFF2-40B4-BE49-F238E27FC236}">
                  <a16:creationId xmlns:a16="http://schemas.microsoft.com/office/drawing/2014/main" id="{F098E125-2269-40EF-8C9C-0A440FB303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37" y="2695"/>
              <a:ext cx="61" cy="104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3" name="Rectangle 216">
              <a:extLst>
                <a:ext uri="{FF2B5EF4-FFF2-40B4-BE49-F238E27FC236}">
                  <a16:creationId xmlns:a16="http://schemas.microsoft.com/office/drawing/2014/main" id="{5D68DFA0-8EA4-4819-8B67-5AAE634E0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9" y="5094"/>
              <a:ext cx="30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N,N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17">
              <a:extLst>
                <a:ext uri="{FF2B5EF4-FFF2-40B4-BE49-F238E27FC236}">
                  <a16:creationId xmlns:a16="http://schemas.microsoft.com/office/drawing/2014/main" id="{260AB750-8C5B-48C3-A136-1A9EA0E47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8" y="5094"/>
              <a:ext cx="89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-dialkylaniline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7450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AB2709-A82F-4592-87C8-2D39FE50E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fld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B26A28-2936-4C05-8FE0-BDE73099FB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965" b="28014"/>
          <a:stretch/>
        </p:blipFill>
        <p:spPr>
          <a:xfrm>
            <a:off x="92763" y="140796"/>
            <a:ext cx="13049089" cy="122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293E28-BD18-4438-916D-2FF0BC850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73" y="1577469"/>
            <a:ext cx="5389018" cy="414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83D652-6C85-48E8-B7D0-E396459489F8}"/>
              </a:ext>
            </a:extLst>
          </p:cNvPr>
          <p:cNvSpPr/>
          <p:nvPr/>
        </p:nvSpPr>
        <p:spPr>
          <a:xfrm>
            <a:off x="7154617" y="9322356"/>
            <a:ext cx="663575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Soc</a:t>
            </a:r>
            <a:r>
              <a:rPr 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de-DE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r>
              <a:rPr 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5722-5730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620425D-D87A-406A-80A6-03BEA37BD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594450"/>
              </p:ext>
            </p:extLst>
          </p:nvPr>
        </p:nvGraphicFramePr>
        <p:xfrm>
          <a:off x="92763" y="5938469"/>
          <a:ext cx="6772245" cy="34103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5057">
                  <a:extLst>
                    <a:ext uri="{9D8B030D-6E8A-4147-A177-3AD203B41FA5}">
                      <a16:colId xmlns:a16="http://schemas.microsoft.com/office/drawing/2014/main" val="1323506482"/>
                    </a:ext>
                  </a:extLst>
                </a:gridCol>
                <a:gridCol w="1255104">
                  <a:extLst>
                    <a:ext uri="{9D8B030D-6E8A-4147-A177-3AD203B41FA5}">
                      <a16:colId xmlns:a16="http://schemas.microsoft.com/office/drawing/2014/main" val="1153700855"/>
                    </a:ext>
                  </a:extLst>
                </a:gridCol>
                <a:gridCol w="1137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760">
                  <a:extLst>
                    <a:ext uri="{9D8B030D-6E8A-4147-A177-3AD203B41FA5}">
                      <a16:colId xmlns:a16="http://schemas.microsoft.com/office/drawing/2014/main" val="3804698795"/>
                    </a:ext>
                  </a:extLst>
                </a:gridCol>
                <a:gridCol w="11234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9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55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707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Dye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Counter electrode 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Light intensity</a:t>
                      </a:r>
                    </a:p>
                    <a:p>
                      <a:pPr algn="ctr"/>
                      <a:r>
                        <a:rPr lang="en-US" sz="1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(mWcm</a:t>
                      </a:r>
                      <a:r>
                        <a:rPr lang="en-US" sz="1800" b="1" i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1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800" b="1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</a:t>
                      </a:r>
                      <a:r>
                        <a:rPr lang="en-US" sz="18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(V)</a:t>
                      </a:r>
                      <a:endParaRPr lang="en-US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en-US" sz="1800" b="1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</a:t>
                      </a:r>
                      <a:endParaRPr lang="en-US" sz="1800" b="1" i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(mA cm</a:t>
                      </a:r>
                      <a:r>
                        <a:rPr lang="en-US" sz="1800" b="1" i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18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FF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η</a:t>
                      </a:r>
                      <a:r>
                        <a:rPr lang="en-US" sz="1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</a:p>
                  </a:txBody>
                  <a:tcPr marL="68584" marR="68584" marT="34305" marB="3430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815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IQ</a:t>
                      </a:r>
                      <a:r>
                        <a:rPr lang="en-US" sz="1800" b="1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GNP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0.767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14.83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0.666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7.57</a:t>
                      </a:r>
                    </a:p>
                  </a:txBody>
                  <a:tcPr marL="68584" marR="68584" marT="34305" marB="3430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319">
                <a:tc>
                  <a:txBody>
                    <a:bodyPr/>
                    <a:lstStyle/>
                    <a:p>
                      <a:pPr algn="ctr"/>
                      <a:endParaRPr lang="en-US" sz="1800" b="1" i="1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800" b="1" i="1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i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YA421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GNP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0.797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15.58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0.712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8.84</a:t>
                      </a:r>
                    </a:p>
                  </a:txBody>
                  <a:tcPr marL="68584" marR="68584" marT="34305" marB="3430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319"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13276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13276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YA422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GNP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0.882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15.71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0.693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9.60</a:t>
                      </a:r>
                    </a:p>
                  </a:txBody>
                  <a:tcPr marL="68584" marR="68584" marT="34305" marB="34305"/>
                </a:tc>
                <a:extLst>
                  <a:ext uri="{0D108BD9-81ED-4DB2-BD59-A6C34878D82A}">
                    <a16:rowId xmlns:a16="http://schemas.microsoft.com/office/drawing/2014/main" val="2738533091"/>
                  </a:ext>
                </a:extLst>
              </a:tr>
              <a:tr h="625817"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 + GNP</a:t>
                      </a:r>
                    </a:p>
                    <a:p>
                      <a:pPr algn="ctr"/>
                      <a:endParaRPr lang="en-US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0.890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16.25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0.737</a:t>
                      </a:r>
                    </a:p>
                  </a:txBody>
                  <a:tcPr marL="68584" marR="68584" marT="34305" marB="343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10.65</a:t>
                      </a:r>
                    </a:p>
                  </a:txBody>
                  <a:tcPr marL="68584" marR="68584" marT="34305" marB="34305"/>
                </a:tc>
                <a:extLst>
                  <a:ext uri="{0D108BD9-81ED-4DB2-BD59-A6C34878D82A}">
                    <a16:rowId xmlns:a16="http://schemas.microsoft.com/office/drawing/2014/main" val="2774957500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23B4513D-523B-4068-A89B-BD87397C925F}"/>
              </a:ext>
            </a:extLst>
          </p:cNvPr>
          <p:cNvSpPr/>
          <p:nvPr/>
        </p:nvSpPr>
        <p:spPr>
          <a:xfrm>
            <a:off x="11732465" y="9146877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C8676E-12D8-4EDF-9AB7-B67849E42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9988" y="1476484"/>
            <a:ext cx="5569642" cy="414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7F2E2B-4368-4939-A55F-CDB0CAEE0BF0}"/>
              </a:ext>
            </a:extLst>
          </p:cNvPr>
          <p:cNvSpPr txBox="1"/>
          <p:nvPr/>
        </p:nvSpPr>
        <p:spPr>
          <a:xfrm>
            <a:off x="8692182" y="3647469"/>
            <a:ext cx="438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IN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000" b="1" i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IN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range of 522- 534 nm (ICT)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2D9B56-060D-4D28-9428-0D640DDDD2A6}"/>
              </a:ext>
            </a:extLst>
          </p:cNvPr>
          <p:cNvSpPr txBox="1"/>
          <p:nvPr/>
        </p:nvSpPr>
        <p:spPr>
          <a:xfrm>
            <a:off x="6889898" y="6037955"/>
            <a:ext cx="6635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Bulky donor moieties prevent the approach of redox electrolyte</a:t>
            </a:r>
          </a:p>
          <a:p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closer to the TiO</a:t>
            </a:r>
            <a:r>
              <a:rPr lang="en-IN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surface.</a:t>
            </a:r>
          </a:p>
          <a:p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 is known as the best catalyst for the regeneration of  iodine based electrolyte. 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Carbonaceous type catalyst outperforms Pt with the cobalt redox electrolyte, due to the low CT resistance at the counter electrode.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167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97D4AC-690B-4E1A-9F3A-2100D834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28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A2AA2-2989-4D71-AB5F-684BEE69E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563813"/>
            <a:ext cx="13276263" cy="21509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A6EB1B-38DD-4AE3-9C5D-36B6BF77667F}"/>
              </a:ext>
            </a:extLst>
          </p:cNvPr>
          <p:cNvSpPr txBox="1"/>
          <p:nvPr/>
        </p:nvSpPr>
        <p:spPr>
          <a:xfrm>
            <a:off x="2852541" y="723436"/>
            <a:ext cx="8320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dyes in two different electrolytes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12950D-29C8-483B-9E61-19ECB5B8328C}"/>
              </a:ext>
            </a:extLst>
          </p:cNvPr>
          <p:cNvSpPr/>
          <p:nvPr/>
        </p:nvSpPr>
        <p:spPr>
          <a:xfrm>
            <a:off x="168199" y="4349098"/>
            <a:ext cx="1293986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to the smaller size of triiodide species compared to Co</a:t>
            </a:r>
            <a:r>
              <a:rPr lang="en-US" sz="1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3+ 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 the introduction of long alkyl chains has less influence in retarding the recombination in the iodide/triiodide redox electrolyte based devices.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electron recombination with one electron-transfer cobalt redox electrolyte is more facile than that with two electron-transfer iodide-based electrolyte.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decreased 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recombination in YA422-based device contributes to an increase in the  V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 by more than 100 mV compared to the IQ4-based devices.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photovoltaic performance of all the three dyes studied with Pt as a CE show opposite trend with iodide/triiodide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(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IQ4 &gt; YA421 &gt; YA422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cobalt redox electrolytes (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YA422 &gt; YA421 &gt; IQ4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/>
            </a:br>
            <a:br>
              <a:rPr lang="en-IN" sz="2000" dirty="0"/>
            </a:br>
            <a:br>
              <a:rPr lang="en-US" sz="2000" dirty="0"/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0DFFA44-0C9D-4422-A0A9-8BA09A858B19}"/>
              </a:ext>
            </a:extLst>
          </p:cNvPr>
          <p:cNvSpPr/>
          <p:nvPr/>
        </p:nvSpPr>
        <p:spPr>
          <a:xfrm>
            <a:off x="11732465" y="9146877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1C4970-24C7-4BDC-A7BD-D9B98E142817}"/>
              </a:ext>
            </a:extLst>
          </p:cNvPr>
          <p:cNvSpPr/>
          <p:nvPr/>
        </p:nvSpPr>
        <p:spPr>
          <a:xfrm>
            <a:off x="7154617" y="9322356"/>
            <a:ext cx="663575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Soc</a:t>
            </a:r>
            <a:r>
              <a:rPr 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de-DE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r>
              <a:rPr 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5722-5730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450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24EF5F-3985-4AF5-8C26-8D060E3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29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346EE-D152-4C61-B944-DE9E90E85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94" y="189407"/>
            <a:ext cx="10847271" cy="1116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221C49-31C1-46E8-995A-897B0D9B5C6A}"/>
              </a:ext>
            </a:extLst>
          </p:cNvPr>
          <p:cNvSpPr/>
          <p:nvPr/>
        </p:nvSpPr>
        <p:spPr>
          <a:xfrm>
            <a:off x="4277691" y="8899310"/>
            <a:ext cx="43940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RSC Adv.,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33975–33985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929D871-DBF1-4835-B876-E0E27E9707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9678034"/>
              </p:ext>
            </p:extLst>
          </p:nvPr>
        </p:nvGraphicFramePr>
        <p:xfrm>
          <a:off x="441325" y="1871663"/>
          <a:ext cx="3746500" cy="143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6" name="CS ChemDraw Drawing" r:id="rId5" imgW="3745873" imgH="1433837" progId="ChemDraw.Document.6.0">
                  <p:embed/>
                </p:oleObj>
              </mc:Choice>
              <mc:Fallback>
                <p:oleObj name="CS ChemDraw Drawing" r:id="rId5" imgW="3745873" imgH="143383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1325" y="1871663"/>
                        <a:ext cx="3746500" cy="1433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E6959E9B-3B83-4876-B10C-EBBC4B9C60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976853"/>
              </p:ext>
            </p:extLst>
          </p:nvPr>
        </p:nvGraphicFramePr>
        <p:xfrm>
          <a:off x="126565" y="3820336"/>
          <a:ext cx="4313237" cy="161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7" name="CS ChemDraw Drawing" r:id="rId7" imgW="4312722" imgH="1616982" progId="ChemDraw.Document.6.0">
                  <p:embed/>
                </p:oleObj>
              </mc:Choice>
              <mc:Fallback>
                <p:oleObj name="CS ChemDraw Drawing" r:id="rId7" imgW="4312722" imgH="161698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6565" y="3820336"/>
                        <a:ext cx="4313237" cy="161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B2C73CB-3564-4982-948A-9627985513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891672"/>
              </p:ext>
            </p:extLst>
          </p:nvPr>
        </p:nvGraphicFramePr>
        <p:xfrm>
          <a:off x="4413844" y="3249265"/>
          <a:ext cx="3454400" cy="207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8" name="CS ChemDraw Drawing" r:id="rId9" imgW="3454532" imgH="2074049" progId="ChemDraw.Document.6.0">
                  <p:embed/>
                </p:oleObj>
              </mc:Choice>
              <mc:Fallback>
                <p:oleObj name="CS ChemDraw Drawing" r:id="rId9" imgW="3454532" imgH="207404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13844" y="3249265"/>
                        <a:ext cx="3454400" cy="207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E7433CBD-18A0-4508-A215-A00A4CE188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4886964"/>
              </p:ext>
            </p:extLst>
          </p:nvPr>
        </p:nvGraphicFramePr>
        <p:xfrm>
          <a:off x="4277691" y="1654206"/>
          <a:ext cx="3475037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9" name="CS ChemDraw Drawing" r:id="rId11" imgW="3474720" imgH="1421945" progId="ChemDraw.Document.6.0">
                  <p:embed/>
                </p:oleObj>
              </mc:Choice>
              <mc:Fallback>
                <p:oleObj name="CS ChemDraw Drawing" r:id="rId11" imgW="3474720" imgH="142194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277691" y="1654206"/>
                        <a:ext cx="3475037" cy="142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E2B07C4E-E7F1-4C03-BC75-B4D32075E97C}"/>
              </a:ext>
            </a:extLst>
          </p:cNvPr>
          <p:cNvSpPr txBox="1"/>
          <p:nvPr/>
        </p:nvSpPr>
        <p:spPr>
          <a:xfrm>
            <a:off x="1679944" y="3275468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FA12F3-A18B-4982-8E49-ACA01DF20EE2}"/>
              </a:ext>
            </a:extLst>
          </p:cNvPr>
          <p:cNvSpPr txBox="1"/>
          <p:nvPr/>
        </p:nvSpPr>
        <p:spPr>
          <a:xfrm>
            <a:off x="5167217" y="3106753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EAD427-6894-4D48-8B24-7D10788DFE24}"/>
              </a:ext>
            </a:extLst>
          </p:cNvPr>
          <p:cNvSpPr txBox="1"/>
          <p:nvPr/>
        </p:nvSpPr>
        <p:spPr>
          <a:xfrm>
            <a:off x="1937421" y="5223779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F0C6A8-BA76-43EB-9C14-1A2BB9A32D5C}"/>
              </a:ext>
            </a:extLst>
          </p:cNvPr>
          <p:cNvSpPr txBox="1"/>
          <p:nvPr/>
        </p:nvSpPr>
        <p:spPr>
          <a:xfrm>
            <a:off x="5316145" y="5268407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 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763B1F5-6A72-4281-B4BF-9280806E5768}"/>
              </a:ext>
            </a:extLst>
          </p:cNvPr>
          <p:cNvSpPr/>
          <p:nvPr/>
        </p:nvSpPr>
        <p:spPr>
          <a:xfrm>
            <a:off x="11732465" y="9146877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588DA-A113-4A56-A8F9-DB9DB11D5BD1}"/>
              </a:ext>
            </a:extLst>
          </p:cNvPr>
          <p:cNvSpPr txBox="1"/>
          <p:nvPr/>
        </p:nvSpPr>
        <p:spPr>
          <a:xfrm>
            <a:off x="9785350" y="1127258"/>
            <a:ext cx="256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Absorption spectra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E6B9BA4-7DC3-4908-ABA6-8AD1E99538BD}"/>
              </a:ext>
            </a:extLst>
          </p:cNvPr>
          <p:cNvGrpSpPr/>
          <p:nvPr/>
        </p:nvGrpSpPr>
        <p:grpSpPr>
          <a:xfrm>
            <a:off x="7854870" y="1612628"/>
            <a:ext cx="5294827" cy="3816000"/>
            <a:chOff x="13831918" y="2000335"/>
            <a:chExt cx="5294827" cy="3816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C24C5B-E990-461C-9F26-D364C41A7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831918" y="2000335"/>
              <a:ext cx="5235923" cy="38160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2A0CAC-F5D7-4D15-99AE-A16C651AFAA8}"/>
                </a:ext>
              </a:extLst>
            </p:cNvPr>
            <p:cNvSpPr txBox="1"/>
            <p:nvPr/>
          </p:nvSpPr>
          <p:spPr>
            <a:xfrm>
              <a:off x="14666838" y="2057073"/>
              <a:ext cx="4459907" cy="390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i="1" dirty="0">
                  <a:solidFill>
                    <a:srgbClr val="0070C0"/>
                  </a:solidFill>
                </a:rPr>
                <a:t>Λ</a:t>
              </a:r>
              <a:r>
                <a:rPr lang="en-IN" b="1" i="1" baseline="-25000" dirty="0">
                  <a:solidFill>
                    <a:srgbClr val="0070C0"/>
                  </a:solidFill>
                </a:rPr>
                <a:t>max</a:t>
              </a:r>
              <a:r>
                <a:rPr lang="en-IN" b="1" i="1" dirty="0">
                  <a:solidFill>
                    <a:srgbClr val="0070C0"/>
                  </a:solidFill>
                </a:rPr>
                <a:t> in the range of  400 – 600 nm (ICT)</a:t>
              </a:r>
              <a:endParaRPr lang="en-IN" b="1" i="1" baseline="-250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690A8A1-9838-4401-9ADF-75D684D572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740" y="6561140"/>
            <a:ext cx="12907523" cy="1872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C7A725-A9BA-494B-A82C-2CA3B9704774}"/>
              </a:ext>
            </a:extLst>
          </p:cNvPr>
          <p:cNvSpPr txBox="1"/>
          <p:nvPr/>
        </p:nvSpPr>
        <p:spPr>
          <a:xfrm>
            <a:off x="1921947" y="5877108"/>
            <a:ext cx="7366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Photophysical &amp; electrochemical characteristics for dyes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D1021C-D840-4C21-82A1-2926F852DB22}"/>
              </a:ext>
            </a:extLst>
          </p:cNvPr>
          <p:cNvSpPr/>
          <p:nvPr/>
        </p:nvSpPr>
        <p:spPr>
          <a:xfrm>
            <a:off x="168129" y="1871663"/>
            <a:ext cx="847493" cy="758320"/>
          </a:xfrm>
          <a:prstGeom prst="ellipse">
            <a:avLst/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A2FC372-502A-4713-B48B-5747D84FBC20}"/>
              </a:ext>
            </a:extLst>
          </p:cNvPr>
          <p:cNvSpPr/>
          <p:nvPr/>
        </p:nvSpPr>
        <p:spPr>
          <a:xfrm>
            <a:off x="4393330" y="1826865"/>
            <a:ext cx="847493" cy="690068"/>
          </a:xfrm>
          <a:prstGeom prst="ellipse">
            <a:avLst/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47CE34-29B5-4ED2-B348-AF89C37A85C9}"/>
              </a:ext>
            </a:extLst>
          </p:cNvPr>
          <p:cNvSpPr/>
          <p:nvPr/>
        </p:nvSpPr>
        <p:spPr>
          <a:xfrm>
            <a:off x="0" y="3720931"/>
            <a:ext cx="1271239" cy="945274"/>
          </a:xfrm>
          <a:prstGeom prst="ellipse">
            <a:avLst/>
          </a:prstGeom>
          <a:noFill/>
          <a:ln w="38100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CBA7B15-8D03-420C-963F-8F0DA867AD7C}"/>
              </a:ext>
            </a:extLst>
          </p:cNvPr>
          <p:cNvSpPr/>
          <p:nvPr/>
        </p:nvSpPr>
        <p:spPr>
          <a:xfrm rot="5231049">
            <a:off x="4288543" y="3481576"/>
            <a:ext cx="1059046" cy="945274"/>
          </a:xfrm>
          <a:prstGeom prst="ellipse">
            <a:avLst/>
          </a:prstGeom>
          <a:noFill/>
          <a:ln w="38100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DC26FD-B8FB-4D70-9ABD-929DE5D42B32}"/>
              </a:ext>
            </a:extLst>
          </p:cNvPr>
          <p:cNvSpPr txBox="1"/>
          <p:nvPr/>
        </p:nvSpPr>
        <p:spPr>
          <a:xfrm>
            <a:off x="2908688" y="1348699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 octyl carbazole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0AC60D-6984-45BB-B21E-FED32430B33E}"/>
              </a:ext>
            </a:extLst>
          </p:cNvPr>
          <p:cNvSpPr txBox="1"/>
          <p:nvPr/>
        </p:nvSpPr>
        <p:spPr>
          <a:xfrm>
            <a:off x="2173098" y="2999277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 methoxyphenyl carbazole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A5C69F-2701-4167-A0D0-32C70DF3F494}"/>
              </a:ext>
            </a:extLst>
          </p:cNvPr>
          <p:cNvSpPr txBox="1"/>
          <p:nvPr/>
        </p:nvSpPr>
        <p:spPr>
          <a:xfrm>
            <a:off x="1443340" y="2708850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A13AFA-A8D3-4698-827F-8A94C2FD06DA}"/>
              </a:ext>
            </a:extLst>
          </p:cNvPr>
          <p:cNvSpPr txBox="1"/>
          <p:nvPr/>
        </p:nvSpPr>
        <p:spPr>
          <a:xfrm>
            <a:off x="1728033" y="4799484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9DDEF49-A949-4422-A441-773C79723184}"/>
              </a:ext>
            </a:extLst>
          </p:cNvPr>
          <p:cNvSpPr txBox="1"/>
          <p:nvPr/>
        </p:nvSpPr>
        <p:spPr>
          <a:xfrm>
            <a:off x="6003394" y="4876384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A8A54E-61E7-4F52-991B-EBF4DDD21301}"/>
              </a:ext>
            </a:extLst>
          </p:cNvPr>
          <p:cNvSpPr txBox="1"/>
          <p:nvPr/>
        </p:nvSpPr>
        <p:spPr>
          <a:xfrm>
            <a:off x="5451960" y="2697619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C-2</a:t>
            </a:r>
          </a:p>
        </p:txBody>
      </p:sp>
    </p:spTree>
    <p:extLst>
      <p:ext uri="{BB962C8B-B14F-4D97-AF65-F5344CB8AC3E}">
        <p14:creationId xmlns:p14="http://schemas.microsoft.com/office/powerpoint/2010/main" val="2631960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73BA0BC-F8A4-4097-81EA-F1D07EE91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644" y="5648418"/>
            <a:ext cx="4524545" cy="36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FC8DB2-F994-410C-941C-857415B78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62" y="1798426"/>
            <a:ext cx="7150600" cy="4680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B07A7B-778B-46AE-B3B6-3AD373DE1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7079-5640-4D29-A8E9-D2B8370C12F5}" type="slidenum"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EAD43B-541B-4EEB-8DB1-FFBF91F528A9}"/>
              </a:ext>
            </a:extLst>
          </p:cNvPr>
          <p:cNvSpPr txBox="1"/>
          <p:nvPr/>
        </p:nvSpPr>
        <p:spPr>
          <a:xfrm>
            <a:off x="1889272" y="537753"/>
            <a:ext cx="9294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Energy Demand &amp; </a:t>
            </a:r>
            <a:r>
              <a:rPr lang="en-US" sz="3200" b="1" i="1" dirty="0">
                <a:solidFill>
                  <a:srgbClr val="00990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Need for green energy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844105-B5C7-436A-9E0D-C57B9B144522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AD9DA12-2B2C-4EE5-87BF-DE73F1C30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5220" y="2035003"/>
            <a:ext cx="4457233" cy="349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607195-2E79-4062-9062-F62999E91D09}"/>
              </a:ext>
            </a:extLst>
          </p:cNvPr>
          <p:cNvSpPr txBox="1"/>
          <p:nvPr/>
        </p:nvSpPr>
        <p:spPr>
          <a:xfrm>
            <a:off x="6932860" y="1369629"/>
            <a:ext cx="6343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Past, present &amp; future (anticipated) world energy demand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E59580-B426-49AD-868A-C10178C2EC8B}"/>
              </a:ext>
            </a:extLst>
          </p:cNvPr>
          <p:cNvSpPr txBox="1"/>
          <p:nvPr/>
        </p:nvSpPr>
        <p:spPr>
          <a:xfrm>
            <a:off x="1361371" y="1333132"/>
            <a:ext cx="4243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Renewable vs. Non-Renewable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6CF09-412D-4CE7-A7BD-D6807B5FDA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1" y="6167364"/>
            <a:ext cx="2610480" cy="262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14D5C54-50ED-4297-A682-CC92AE9583D1}"/>
              </a:ext>
            </a:extLst>
          </p:cNvPr>
          <p:cNvGrpSpPr/>
          <p:nvPr/>
        </p:nvGrpSpPr>
        <p:grpSpPr>
          <a:xfrm>
            <a:off x="3385385" y="6371844"/>
            <a:ext cx="5180329" cy="3000061"/>
            <a:chOff x="449347" y="6228434"/>
            <a:chExt cx="5180329" cy="300006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4A52EC4-99BD-4462-91CF-232015FE9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8212" y="6708495"/>
              <a:ext cx="4239869" cy="252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05D5419-C9C3-425D-A16E-AE04A730C218}"/>
                </a:ext>
              </a:extLst>
            </p:cNvPr>
            <p:cNvSpPr txBox="1"/>
            <p:nvPr/>
          </p:nvSpPr>
          <p:spPr>
            <a:xfrm>
              <a:off x="449347" y="6228434"/>
              <a:ext cx="51803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20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Variation in the mean annual solar irradiance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365F8A06-E362-43DC-9593-65C5C0C2F9CB}"/>
              </a:ext>
            </a:extLst>
          </p:cNvPr>
          <p:cNvSpPr/>
          <p:nvPr/>
        </p:nvSpPr>
        <p:spPr>
          <a:xfrm>
            <a:off x="12036456" y="9220073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90648D-B4A7-4322-BF9E-7104FFAAF211}"/>
              </a:ext>
            </a:extLst>
          </p:cNvPr>
          <p:cNvSpPr txBox="1"/>
          <p:nvPr/>
        </p:nvSpPr>
        <p:spPr>
          <a:xfrm>
            <a:off x="3456173" y="9464072"/>
            <a:ext cx="5038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i="1" dirty="0"/>
              <a:t>Phys. Chem. Chem. Phys</a:t>
            </a:r>
            <a:r>
              <a:rPr lang="en-IN" sz="2000" dirty="0"/>
              <a:t>., </a:t>
            </a:r>
            <a:r>
              <a:rPr lang="en-IN" sz="2000" b="1" dirty="0"/>
              <a:t>2014, </a:t>
            </a:r>
            <a:r>
              <a:rPr lang="en-IN" sz="2000" i="1" dirty="0"/>
              <a:t>16,</a:t>
            </a:r>
            <a:r>
              <a:rPr lang="en-IN" sz="2000" dirty="0"/>
              <a:t> 6838-6858.</a:t>
            </a:r>
          </a:p>
        </p:txBody>
      </p:sp>
    </p:spTree>
    <p:extLst>
      <p:ext uri="{BB962C8B-B14F-4D97-AF65-F5344CB8AC3E}">
        <p14:creationId xmlns:p14="http://schemas.microsoft.com/office/powerpoint/2010/main" val="2288502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C2634-B3EF-45DD-8ADE-264631EE7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30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6AC871-6449-4EE8-96EE-3301F6858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527" y="910901"/>
            <a:ext cx="5228736" cy="39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B9425F-28D1-40FD-BA4A-1FFDAE6DC655}"/>
              </a:ext>
            </a:extLst>
          </p:cNvPr>
          <p:cNvSpPr txBox="1"/>
          <p:nvPr/>
        </p:nvSpPr>
        <p:spPr>
          <a:xfrm>
            <a:off x="9374240" y="370905"/>
            <a:ext cx="25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I-V Performance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49F2E5-E807-4297-BA89-FE291255CB3A}"/>
              </a:ext>
            </a:extLst>
          </p:cNvPr>
          <p:cNvSpPr txBox="1"/>
          <p:nvPr/>
        </p:nvSpPr>
        <p:spPr>
          <a:xfrm>
            <a:off x="1317821" y="771015"/>
            <a:ext cx="5168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Photovoltaic parameters of the DSSC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6DC4A8-547A-46F1-9561-C4457384348B}"/>
              </a:ext>
            </a:extLst>
          </p:cNvPr>
          <p:cNvSpPr/>
          <p:nvPr/>
        </p:nvSpPr>
        <p:spPr>
          <a:xfrm>
            <a:off x="11732465" y="9146877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2F28B5-9A96-43E5-ACB7-758624E5C73D}"/>
              </a:ext>
            </a:extLst>
          </p:cNvPr>
          <p:cNvSpPr txBox="1"/>
          <p:nvPr/>
        </p:nvSpPr>
        <p:spPr>
          <a:xfrm>
            <a:off x="149169" y="4953846"/>
            <a:ext cx="1312709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The electron-donating ability and substitution positions of the donor have a significant effect on these dyes electronic and photovoltaic properties.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N- methoxyphenyl based CB2 and CB4 displayed broader and more intensive absorption both in solution and on the surface of TiO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hence superior photovoltaic performance is observed.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dihedral angle between the carbazole unit and the BODIPY framework are computed to be 61.8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for CB1, 52.3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CB2, 60.4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for CB3, and 50.0 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CB4.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A86247D-D856-4F72-BC54-0F6B85892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910306"/>
              </p:ext>
            </p:extLst>
          </p:nvPr>
        </p:nvGraphicFramePr>
        <p:xfrm>
          <a:off x="149169" y="1651967"/>
          <a:ext cx="7854711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330">
                  <a:extLst>
                    <a:ext uri="{9D8B030D-6E8A-4147-A177-3AD203B41FA5}">
                      <a16:colId xmlns:a16="http://schemas.microsoft.com/office/drawing/2014/main" val="82660179"/>
                    </a:ext>
                  </a:extLst>
                </a:gridCol>
                <a:gridCol w="1270887">
                  <a:extLst>
                    <a:ext uri="{9D8B030D-6E8A-4147-A177-3AD203B41FA5}">
                      <a16:colId xmlns:a16="http://schemas.microsoft.com/office/drawing/2014/main" val="2889554761"/>
                    </a:ext>
                  </a:extLst>
                </a:gridCol>
                <a:gridCol w="1017677">
                  <a:extLst>
                    <a:ext uri="{9D8B030D-6E8A-4147-A177-3AD203B41FA5}">
                      <a16:colId xmlns:a16="http://schemas.microsoft.com/office/drawing/2014/main" val="2775402425"/>
                    </a:ext>
                  </a:extLst>
                </a:gridCol>
                <a:gridCol w="869796">
                  <a:extLst>
                    <a:ext uri="{9D8B030D-6E8A-4147-A177-3AD203B41FA5}">
                      <a16:colId xmlns:a16="http://schemas.microsoft.com/office/drawing/2014/main" val="637458428"/>
                    </a:ext>
                  </a:extLst>
                </a:gridCol>
                <a:gridCol w="1360448">
                  <a:extLst>
                    <a:ext uri="{9D8B030D-6E8A-4147-A177-3AD203B41FA5}">
                      <a16:colId xmlns:a16="http://schemas.microsoft.com/office/drawing/2014/main" val="1927183195"/>
                    </a:ext>
                  </a:extLst>
                </a:gridCol>
                <a:gridCol w="2450573">
                  <a:extLst>
                    <a:ext uri="{9D8B030D-6E8A-4147-A177-3AD203B41FA5}">
                      <a16:colId xmlns:a16="http://schemas.microsoft.com/office/drawing/2014/main" val="3475551449"/>
                    </a:ext>
                  </a:extLst>
                </a:gridCol>
              </a:tblGrid>
              <a:tr h="488559">
                <a:tc>
                  <a:txBody>
                    <a:bodyPr/>
                    <a:lstStyle/>
                    <a:p>
                      <a:pPr algn="ctr"/>
                      <a:r>
                        <a:rPr lang="en-IN" sz="2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en-IN" sz="2400" b="1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</a:t>
                      </a:r>
                      <a:r>
                        <a:rPr lang="en-IN" sz="24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/mAcm</a:t>
                      </a:r>
                      <a:r>
                        <a:rPr lang="en-IN" sz="2400" b="1" i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IN" sz="2400" b="1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</a:t>
                      </a:r>
                      <a:r>
                        <a:rPr lang="en-IN" sz="24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/mV</a:t>
                      </a:r>
                      <a:endParaRPr lang="en-IN" sz="2400" b="1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 /%</a:t>
                      </a:r>
                      <a:endParaRPr lang="en-IN" sz="2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Dihedral angle/</a:t>
                      </a:r>
                    </a:p>
                    <a:p>
                      <a:pPr algn="ctr"/>
                      <a:r>
                        <a:rPr lang="en-IN" sz="2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927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CB1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28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CB2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400316"/>
                  </a:ext>
                </a:extLst>
              </a:tr>
              <a:tr h="440546"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CB3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218066"/>
                  </a:ext>
                </a:extLst>
              </a:tr>
              <a:tr h="440546"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CB4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71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061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891B9-5C98-463A-9DD7-511569BC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31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9C9F51-9A08-4D6F-A258-A097B7F852A9}"/>
              </a:ext>
            </a:extLst>
          </p:cNvPr>
          <p:cNvSpPr txBox="1"/>
          <p:nvPr/>
        </p:nvSpPr>
        <p:spPr>
          <a:xfrm>
            <a:off x="3981794" y="3518364"/>
            <a:ext cx="53126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Research Proposal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903C0DE-1DB2-4B5C-8BCC-4385C2F6C1D9}"/>
              </a:ext>
            </a:extLst>
          </p:cNvPr>
          <p:cNvSpPr/>
          <p:nvPr/>
        </p:nvSpPr>
        <p:spPr>
          <a:xfrm>
            <a:off x="11732465" y="9146877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</p:spTree>
    <p:extLst>
      <p:ext uri="{BB962C8B-B14F-4D97-AF65-F5344CB8AC3E}">
        <p14:creationId xmlns:p14="http://schemas.microsoft.com/office/powerpoint/2010/main" val="3441869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32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1625712" y="4940858"/>
            <a:ext cx="8662352" cy="4511400"/>
            <a:chOff x="1609867" y="3127105"/>
            <a:chExt cx="7162050" cy="339196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9867" y="3127105"/>
              <a:ext cx="7162050" cy="339196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609867" y="4294953"/>
              <a:ext cx="856452" cy="50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4" b="1" dirty="0">
                  <a:solidFill>
                    <a:srgbClr val="00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D1d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28999" y="5257798"/>
              <a:ext cx="856452" cy="50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4" b="1" dirty="0">
                  <a:solidFill>
                    <a:srgbClr val="00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D2d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660266" y="5765921"/>
              <a:ext cx="856452" cy="50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4" b="1" dirty="0">
                  <a:solidFill>
                    <a:srgbClr val="00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D3d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2399767" y="3289828"/>
              <a:ext cx="1199924" cy="824972"/>
            </a:xfrm>
            <a:prstGeom prst="ellipse">
              <a:avLst/>
            </a:prstGeom>
            <a:noFill/>
            <a:ln w="38100">
              <a:solidFill>
                <a:srgbClr val="00CC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3"/>
            </a:p>
          </p:txBody>
        </p:sp>
        <p:sp>
          <p:nvSpPr>
            <p:cNvPr id="27" name="Oval 26"/>
            <p:cNvSpPr/>
            <p:nvPr/>
          </p:nvSpPr>
          <p:spPr>
            <a:xfrm>
              <a:off x="4186897" y="4235959"/>
              <a:ext cx="1199924" cy="824972"/>
            </a:xfrm>
            <a:prstGeom prst="ellipse">
              <a:avLst/>
            </a:prstGeom>
            <a:noFill/>
            <a:ln w="38100">
              <a:solidFill>
                <a:srgbClr val="00CC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3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6420076" y="4771220"/>
              <a:ext cx="1199924" cy="824972"/>
            </a:xfrm>
            <a:prstGeom prst="ellipse">
              <a:avLst/>
            </a:prstGeom>
            <a:noFill/>
            <a:ln w="38100">
              <a:solidFill>
                <a:srgbClr val="00CC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3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9335166-5BB1-4166-8628-5E967C80C3E2}"/>
              </a:ext>
            </a:extLst>
          </p:cNvPr>
          <p:cNvSpPr txBox="1"/>
          <p:nvPr/>
        </p:nvSpPr>
        <p:spPr>
          <a:xfrm>
            <a:off x="4292175" y="504542"/>
            <a:ext cx="5367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Proposed dye structures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D7A871-C469-439F-ADF3-54EE8D70FB88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EDB638D-1A09-4059-96BB-550814554526}"/>
              </a:ext>
            </a:extLst>
          </p:cNvPr>
          <p:cNvSpPr txBox="1"/>
          <p:nvPr/>
        </p:nvSpPr>
        <p:spPr>
          <a:xfrm>
            <a:off x="161366" y="1464180"/>
            <a:ext cx="129018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different D-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–A systems are designed with varying donors such as diphenylamine, carbazole &amp; phenothiazine  for comparative study.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Vinylbenzene, Methoxy benzene &amp;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Cyanoacrylic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acid act as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-spacer, auxiliary donor and  acceptor, respectively. The octyl chain is intended to reduce dye aggregation.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DFT calculation was carried out to optimize the dye structure and to understand the HOMO and LUMO level and also absorption properties.</a:t>
            </a:r>
          </a:p>
          <a:p>
            <a:pPr algn="just"/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088E2E-9E45-4BE2-83D9-FB6E4482F7BB}"/>
              </a:ext>
            </a:extLst>
          </p:cNvPr>
          <p:cNvSpPr/>
          <p:nvPr/>
        </p:nvSpPr>
        <p:spPr>
          <a:xfrm>
            <a:off x="11630071" y="9194489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</p:spTree>
    <p:extLst>
      <p:ext uri="{BB962C8B-B14F-4D97-AF65-F5344CB8AC3E}">
        <p14:creationId xmlns:p14="http://schemas.microsoft.com/office/powerpoint/2010/main" val="2866725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33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87879" y="435960"/>
            <a:ext cx="5498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Frontier orbital diagram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14" y="1558400"/>
            <a:ext cx="9634673" cy="68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2577882" y="3161661"/>
            <a:ext cx="695002" cy="4194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sp>
        <p:nvSpPr>
          <p:cNvPr id="23" name="TextBox 22"/>
          <p:cNvSpPr txBox="1"/>
          <p:nvPr/>
        </p:nvSpPr>
        <p:spPr>
          <a:xfrm>
            <a:off x="1200076" y="3356747"/>
            <a:ext cx="891591" cy="585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3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D1d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00076" y="5274021"/>
            <a:ext cx="891591" cy="585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3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D2d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00076" y="7191291"/>
            <a:ext cx="891591" cy="585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3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D3d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6B8177-EB7E-4731-8CB0-DF7C0D09C988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657EF9D8-054F-4D26-9421-FF8BA61F219F}"/>
              </a:ext>
            </a:extLst>
          </p:cNvPr>
          <p:cNvSpPr/>
          <p:nvPr/>
        </p:nvSpPr>
        <p:spPr>
          <a:xfrm>
            <a:off x="11715131" y="9194489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040942-8D6B-4623-9B62-8D645233B7A3}"/>
              </a:ext>
            </a:extLst>
          </p:cNvPr>
          <p:cNvSpPr/>
          <p:nvPr/>
        </p:nvSpPr>
        <p:spPr>
          <a:xfrm>
            <a:off x="4447920" y="1953842"/>
            <a:ext cx="1843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B3LYP/6-31G(d)</a:t>
            </a:r>
          </a:p>
        </p:txBody>
      </p:sp>
    </p:spTree>
    <p:extLst>
      <p:ext uri="{BB962C8B-B14F-4D97-AF65-F5344CB8AC3E}">
        <p14:creationId xmlns:p14="http://schemas.microsoft.com/office/powerpoint/2010/main" val="37686067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34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51850" y="347996"/>
            <a:ext cx="4262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Absorption spectra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4733" y="1438540"/>
            <a:ext cx="2196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70345" y="1480396"/>
            <a:ext cx="4362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Theoretical 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(M06-2X/6-31G(d)</a:t>
            </a: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929885" y="1969064"/>
            <a:ext cx="5586335" cy="4267541"/>
            <a:chOff x="-18412" y="2322443"/>
            <a:chExt cx="4787905" cy="3657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8" t="9714" r="11208" b="5617"/>
            <a:stretch>
              <a:fillRect/>
            </a:stretch>
          </p:blipFill>
          <p:spPr bwMode="auto">
            <a:xfrm>
              <a:off x="-18412" y="2322443"/>
              <a:ext cx="4787905" cy="365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ounded Rectangle 11"/>
            <p:cNvSpPr/>
            <p:nvPr/>
          </p:nvSpPr>
          <p:spPr>
            <a:xfrm>
              <a:off x="2182066" y="2571039"/>
              <a:ext cx="1356264" cy="2809343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3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61452" y="3952462"/>
              <a:ext cx="2443983" cy="641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33" b="1" i="1" dirty="0">
                  <a:solidFill>
                    <a:srgbClr val="0099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Intramolecular charge transfer (ICT)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96669" y="2571039"/>
              <a:ext cx="1219200" cy="2782956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3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96812" y="2571040"/>
              <a:ext cx="801254" cy="3960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3" b="1" dirty="0">
                  <a:solidFill>
                    <a:srgbClr val="0099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 - </a:t>
              </a:r>
              <a:endParaRPr lang="en-US" sz="2403" b="1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291101"/>
              </p:ext>
            </p:extLst>
          </p:nvPr>
        </p:nvGraphicFramePr>
        <p:xfrm>
          <a:off x="1771554" y="6593308"/>
          <a:ext cx="7784949" cy="2788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46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2827">
                  <a:extLst>
                    <a:ext uri="{9D8B030D-6E8A-4147-A177-3AD203B41FA5}">
                      <a16:colId xmlns:a16="http://schemas.microsoft.com/office/drawing/2014/main" val="4149513328"/>
                    </a:ext>
                  </a:extLst>
                </a:gridCol>
                <a:gridCol w="15077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50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Dyes</a:t>
                      </a:r>
                      <a:endParaRPr lang="en-US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</a:t>
                      </a:r>
                      <a:endParaRPr lang="en-US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l-GR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</a:t>
                      </a:r>
                      <a:r>
                        <a:rPr lang="en-US" sz="2000" b="1" i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max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nm</a:t>
                      </a:r>
                      <a:endParaRPr lang="en-US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Oscillator strength /f</a:t>
                      </a:r>
                      <a:endParaRPr lang="en-US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 /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M</a:t>
                      </a:r>
                      <a:r>
                        <a:rPr lang="en-US" sz="2000" b="1" i="1" kern="1200" baseline="300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-1</a:t>
                      </a:r>
                      <a:r>
                        <a:rPr lang="en-US" sz="20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cm</a:t>
                      </a:r>
                      <a:r>
                        <a:rPr lang="en-US" sz="2000" b="1" i="1" kern="1200" baseline="300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-1</a:t>
                      </a:r>
                      <a:endParaRPr lang="en-US" sz="2000" b="1" i="1" baseline="30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Major transition</a:t>
                      </a:r>
                      <a:endParaRPr lang="en-US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0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D1d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S</a:t>
                      </a:r>
                      <a:r>
                        <a:rPr lang="en-US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1.8595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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6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HOMO to LUMO (83%)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0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D2d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6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S</a:t>
                      </a:r>
                      <a:r>
                        <a:rPr lang="en-US" sz="16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1.7448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</a:t>
                      </a:r>
                      <a:r>
                        <a:rPr lang="en-US" sz="16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HOMO to LUMO (75%)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0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D3d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6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S</a:t>
                      </a:r>
                      <a:r>
                        <a:rPr lang="en-US" sz="16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1.4480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4.1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</a:t>
                      </a:r>
                      <a:r>
                        <a:rPr lang="en-US" sz="16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HOMO to LUMO (78%)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02CB02DB-F819-4AB2-BBBA-F45C45B58137}"/>
              </a:ext>
            </a:extLst>
          </p:cNvPr>
          <p:cNvGrpSpPr/>
          <p:nvPr/>
        </p:nvGrpSpPr>
        <p:grpSpPr>
          <a:xfrm>
            <a:off x="6545125" y="1947891"/>
            <a:ext cx="5538319" cy="4267541"/>
            <a:chOff x="6638145" y="1732135"/>
            <a:chExt cx="5538319" cy="42675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2D11249-A1D3-46AA-9EDC-06420FD9308A}"/>
                </a:ext>
              </a:extLst>
            </p:cNvPr>
            <p:cNvGrpSpPr/>
            <p:nvPr/>
          </p:nvGrpSpPr>
          <p:grpSpPr>
            <a:xfrm>
              <a:off x="6638145" y="1732135"/>
              <a:ext cx="5538319" cy="4267541"/>
              <a:chOff x="6638145" y="1732135"/>
              <a:chExt cx="5538319" cy="426754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38145" y="1732135"/>
                <a:ext cx="5538319" cy="4267541"/>
              </a:xfrm>
              <a:prstGeom prst="rect">
                <a:avLst/>
              </a:prstGeom>
            </p:spPr>
          </p:pic>
          <p:sp>
            <p:nvSpPr>
              <p:cNvPr id="18" name="Rounded Rectangle 17"/>
              <p:cNvSpPr/>
              <p:nvPr/>
            </p:nvSpPr>
            <p:spPr>
              <a:xfrm>
                <a:off x="9272960" y="1958132"/>
                <a:ext cx="1548736" cy="3328035"/>
              </a:xfrm>
              <a:prstGeom prst="roundRect">
                <a:avLst/>
              </a:prstGeom>
              <a:noFill/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3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7745177" y="2005956"/>
                <a:ext cx="1354777" cy="3263267"/>
              </a:xfrm>
              <a:prstGeom prst="roundRect">
                <a:avLst/>
              </a:prstGeom>
              <a:noFill/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3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7846786" y="2005953"/>
              <a:ext cx="934871" cy="4621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3" b="1" dirty="0">
                  <a:solidFill>
                    <a:srgbClr val="0099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 - </a:t>
              </a:r>
              <a:endParaRPr lang="en-US" sz="2403" b="1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0821696" y="3865903"/>
              <a:ext cx="844163" cy="420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133" b="1" i="1" dirty="0">
                  <a:solidFill>
                    <a:srgbClr val="0099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ICT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589B1E-17B9-46D4-8916-48516419287C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B5BD3A55-DAF8-479F-8622-EA7CEF462EC9}"/>
              </a:ext>
            </a:extLst>
          </p:cNvPr>
          <p:cNvSpPr/>
          <p:nvPr/>
        </p:nvSpPr>
        <p:spPr>
          <a:xfrm>
            <a:off x="11630071" y="9194489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</p:spTree>
    <p:extLst>
      <p:ext uri="{BB962C8B-B14F-4D97-AF65-F5344CB8AC3E}">
        <p14:creationId xmlns:p14="http://schemas.microsoft.com/office/powerpoint/2010/main" val="2864789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35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69" y="1810018"/>
            <a:ext cx="4796001" cy="396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29960" y="2644609"/>
            <a:ext cx="36305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WE: Glassy carbon </a:t>
            </a:r>
          </a:p>
          <a:p>
            <a:pPr algn="ctr"/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CE: Pt mesh </a:t>
            </a:r>
          </a:p>
          <a:p>
            <a:pPr algn="ctr"/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RE: Ag/AgNO</a:t>
            </a:r>
            <a:r>
              <a:rPr lang="en-US" sz="1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(0.01 M) </a:t>
            </a:r>
          </a:p>
          <a:p>
            <a:pPr algn="ctr"/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Supporting electrolyte: TBAPF</a:t>
            </a:r>
            <a:r>
              <a:rPr lang="en-US" sz="1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Solvent: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Dicholoromethane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 rate: 100 mVs</a:t>
            </a:r>
            <a:r>
              <a:rPr lang="en-US" sz="18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72339" y="628828"/>
            <a:ext cx="10229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Electrochemical studies: Cyclic voltammogram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118" y="6314950"/>
            <a:ext cx="6096487" cy="25549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1035" indent="-381035" algn="just">
              <a:buFont typeface="Wingdings" panose="05000000000000000000" pitchFamily="2" charset="2"/>
              <a:buChar char="Ø"/>
            </a:pP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 shows two oxidation peaks &amp; one reduction peaks</a:t>
            </a:r>
          </a:p>
          <a:p>
            <a:pPr marL="381035" indent="-381035" algn="just">
              <a:buFont typeface="Wingdings" panose="05000000000000000000" pitchFamily="2" charset="2"/>
              <a:buChar char="Ø"/>
            </a:pPr>
            <a:endParaRPr 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35" indent="-381035" algn="just">
              <a:buFont typeface="Wingdings" panose="05000000000000000000" pitchFamily="2" charset="2"/>
              <a:buChar char="Ø"/>
            </a:pP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D2d shows the lowest oxidation potential &amp; also highest reduction potential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609F1F-E7CE-4B0D-942D-D7FEADA22B57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FF4603D0-284C-4A95-BA3D-09BA94CB3F9A}"/>
              </a:ext>
            </a:extLst>
          </p:cNvPr>
          <p:cNvSpPr/>
          <p:nvPr/>
        </p:nvSpPr>
        <p:spPr>
          <a:xfrm>
            <a:off x="11736396" y="9194489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7C99E4-1866-4084-80BB-E00EF5D65C81}"/>
              </a:ext>
            </a:extLst>
          </p:cNvPr>
          <p:cNvSpPr txBox="1"/>
          <p:nvPr/>
        </p:nvSpPr>
        <p:spPr>
          <a:xfrm>
            <a:off x="2117979" y="1336508"/>
            <a:ext cx="1546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 of dyes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0E4559-BC38-4630-A499-45C7FEC821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10000" r="7929" b="5555"/>
          <a:stretch/>
        </p:blipFill>
        <p:spPr>
          <a:xfrm>
            <a:off x="8130494" y="1810018"/>
            <a:ext cx="5106314" cy="396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549035-654C-44A5-AF34-3A764AA7720B}"/>
              </a:ext>
            </a:extLst>
          </p:cNvPr>
          <p:cNvSpPr txBox="1"/>
          <p:nvPr/>
        </p:nvSpPr>
        <p:spPr>
          <a:xfrm>
            <a:off x="9785007" y="1372543"/>
            <a:ext cx="17972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sz="2000" b="1" i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0-0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calculation</a:t>
            </a:r>
            <a:endParaRPr lang="en-US" sz="2000" b="1" i="1" baseline="-25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921AFA-4568-4728-8624-7F320A78C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680" y="5812677"/>
            <a:ext cx="5495842" cy="33639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6C8BE-BB32-478C-9984-894A248AB945}"/>
              </a:ext>
            </a:extLst>
          </p:cNvPr>
          <p:cNvSpPr/>
          <p:nvPr/>
        </p:nvSpPr>
        <p:spPr>
          <a:xfrm>
            <a:off x="8151794" y="2279517"/>
            <a:ext cx="281703" cy="578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1793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36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42" y="276341"/>
            <a:ext cx="132524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Lucida Fax" panose="02060602050505020204" pitchFamily="18" charset="0"/>
                <a:ea typeface="Calibri" panose="020F0502020204030204" pitchFamily="34" charset="0"/>
              </a:rPr>
              <a:t>Natural Bond Orbital Analysis &amp; calculation of reorganization energy</a:t>
            </a:r>
            <a:endParaRPr lang="en-US" sz="2800" b="1" i="1" dirty="0">
              <a:solidFill>
                <a:srgbClr val="002060"/>
              </a:solidFill>
              <a:latin typeface="Lucida Fax" panose="020606020505050202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93004"/>
              </p:ext>
            </p:extLst>
          </p:nvPr>
        </p:nvGraphicFramePr>
        <p:xfrm>
          <a:off x="386214" y="2041247"/>
          <a:ext cx="5354316" cy="3624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2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5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60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NBO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Donor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Linker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Acceptor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0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D1d</a:t>
                      </a:r>
                      <a:endParaRPr lang="en-US" sz="20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0.068</a:t>
                      </a:r>
                      <a:endParaRPr lang="en-US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0.069</a:t>
                      </a:r>
                      <a:endParaRPr lang="en-US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-0.136</a:t>
                      </a:r>
                      <a:endParaRPr lang="en-US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60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D2d</a:t>
                      </a:r>
                      <a:endParaRPr lang="en-US" sz="20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0.077</a:t>
                      </a:r>
                      <a:endParaRPr lang="en-US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0.053</a:t>
                      </a:r>
                      <a:endParaRPr lang="en-US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-0.133</a:t>
                      </a:r>
                      <a:endParaRPr lang="en-US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60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D3d</a:t>
                      </a:r>
                      <a:endParaRPr lang="en-US" sz="20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0.084</a:t>
                      </a:r>
                      <a:endParaRPr lang="en-US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0.045</a:t>
                      </a:r>
                      <a:endParaRPr lang="en-US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-0.128</a:t>
                      </a:r>
                      <a:endParaRPr lang="en-US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AA6CF5-8CFC-410E-9DE5-EBF0CA92F842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7214C61-F70E-432D-829B-601006B6FC85}"/>
              </a:ext>
            </a:extLst>
          </p:cNvPr>
          <p:cNvSpPr/>
          <p:nvPr/>
        </p:nvSpPr>
        <p:spPr>
          <a:xfrm>
            <a:off x="11630071" y="9194489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2783D2-5F2D-48C8-834F-D450C6FF3595}"/>
              </a:ext>
            </a:extLst>
          </p:cNvPr>
          <p:cNvSpPr/>
          <p:nvPr/>
        </p:nvSpPr>
        <p:spPr>
          <a:xfrm>
            <a:off x="457494" y="1434593"/>
            <a:ext cx="4836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Natural bond orbital analysis(NBO)</a:t>
            </a:r>
            <a:endParaRPr lang="en-I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735B14E-FA06-444C-9F94-76A0E5FF5D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785128"/>
              </p:ext>
            </p:extLst>
          </p:nvPr>
        </p:nvGraphicFramePr>
        <p:xfrm>
          <a:off x="7261745" y="1930253"/>
          <a:ext cx="4920522" cy="3794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4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4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1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08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85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Dye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Λ</a:t>
                      </a:r>
                      <a:r>
                        <a:rPr lang="en-US" sz="2000" i="1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eV</a:t>
                      </a:r>
                      <a:endParaRPr lang="en-IN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Λ</a:t>
                      </a:r>
                      <a:r>
                        <a:rPr lang="en-US" sz="2000" i="1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eV</a:t>
                      </a:r>
                      <a:endParaRPr lang="en-IN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Λ</a:t>
                      </a:r>
                      <a:r>
                        <a:rPr lang="en-US" sz="2000" i="1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eV</a:t>
                      </a:r>
                      <a:endParaRPr lang="en-IN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85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D1d</a:t>
                      </a:r>
                      <a:endParaRPr lang="en-US" sz="20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1.06</a:t>
                      </a:r>
                      <a:endParaRPr lang="en-IN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0.75</a:t>
                      </a:r>
                      <a:endParaRPr lang="en-IN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1.81</a:t>
                      </a:r>
                      <a:endParaRPr lang="en-IN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5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D2d</a:t>
                      </a:r>
                      <a:endParaRPr lang="en-US" sz="20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0.94</a:t>
                      </a:r>
                      <a:endParaRPr lang="en-IN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0.76</a:t>
                      </a:r>
                      <a:endParaRPr lang="en-IN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1.70</a:t>
                      </a:r>
                      <a:endParaRPr lang="en-IN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85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D3d</a:t>
                      </a:r>
                      <a:endParaRPr lang="en-US" sz="20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0.94</a:t>
                      </a:r>
                      <a:endParaRPr lang="en-IN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0.84</a:t>
                      </a:r>
                      <a:endParaRPr lang="en-IN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lvl="0" indent="0" algn="ctr" defTabSz="132768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1.78</a:t>
                      </a:r>
                      <a:endParaRPr lang="en-IN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7BD81CB-597A-4400-A17F-AD95895B7140}"/>
              </a:ext>
            </a:extLst>
          </p:cNvPr>
          <p:cNvSpPr txBox="1"/>
          <p:nvPr/>
        </p:nvSpPr>
        <p:spPr>
          <a:xfrm>
            <a:off x="8157035" y="1371281"/>
            <a:ext cx="3243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Reorganization energy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260C86-583F-4A55-9E2F-6801C97B3C30}"/>
              </a:ext>
            </a:extLst>
          </p:cNvPr>
          <p:cNvSpPr/>
          <p:nvPr/>
        </p:nvSpPr>
        <p:spPr>
          <a:xfrm>
            <a:off x="5143068" y="764626"/>
            <a:ext cx="3013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M06/6-31G(d) method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CA21C4-22B9-4AC8-B04F-0DB2BD9E8806}"/>
              </a:ext>
            </a:extLst>
          </p:cNvPr>
          <p:cNvSpPr txBox="1"/>
          <p:nvPr/>
        </p:nvSpPr>
        <p:spPr>
          <a:xfrm>
            <a:off x="386215" y="6066337"/>
            <a:ext cx="53543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charge distribution &amp; electron transfer in D-π –A system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NBO value indicates that the donating ability of an electron donor unit and the negative NBO value represents the electron accepting ability by an electron acceptor unit.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6F377E6-1CB9-4072-87E9-421C2A8F9127}"/>
                  </a:ext>
                </a:extLst>
              </p:cNvPr>
              <p:cNvSpPr/>
              <p:nvPr/>
            </p:nvSpPr>
            <p:spPr>
              <a:xfrm>
                <a:off x="6254298" y="5979755"/>
                <a:ext cx="6635750" cy="36598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Wingdings" panose="05000000000000000000" pitchFamily="2" charset="2"/>
                  <a:buChar char="q"/>
                </a:pPr>
                <a:r>
                  <a:rPr lang="en-US" sz="24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The reorganization energy of dye is the extent of energy required due to the conformational reorganization of molecule induced by ICT from donor to acceptor.</a:t>
                </a:r>
              </a:p>
              <a:p>
                <a:pPr marL="342900" indent="-342900" algn="just">
                  <a:buFont typeface="Wingdings" panose="05000000000000000000" pitchFamily="2" charset="2"/>
                  <a:buChar char="q"/>
                </a:pP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− </m:t>
                    </m:r>
                    <m:sSub>
                      <m:sSub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)+(</m:t>
                    </m:r>
                    <m:sSubSup>
                      <m:sSubSup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						</a:t>
                </a:r>
                <a:endParaRPr lang="en-I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− </m:t>
                    </m:r>
                    <m:sSub>
                      <m:sSub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)+(</m:t>
                    </m:r>
                    <m:sSubSup>
                      <m:sSubSup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dirty="0"/>
                  <a:t>						</a:t>
                </a:r>
                <a:endParaRPr lang="en-I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I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6F377E6-1CB9-4072-87E9-421C2A8F91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4298" y="5979755"/>
                <a:ext cx="6635750" cy="3659848"/>
              </a:xfrm>
              <a:prstGeom prst="rect">
                <a:avLst/>
              </a:prstGeom>
              <a:blipFill>
                <a:blip r:embed="rId2"/>
                <a:stretch>
                  <a:fillRect l="-1286" t="-1333" r="-128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8072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00455" y="7386784"/>
            <a:ext cx="7566211" cy="9203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37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05869"/>
              </p:ext>
            </p:extLst>
          </p:nvPr>
        </p:nvGraphicFramePr>
        <p:xfrm>
          <a:off x="275763" y="5836448"/>
          <a:ext cx="7694906" cy="35700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2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8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39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3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1932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Dyes</a:t>
                      </a:r>
                      <a:endParaRPr lang="en-US" sz="2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000" b="1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</a:t>
                      </a:r>
                      <a:r>
                        <a:rPr lang="en-US" sz="2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2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en-US" sz="2000" b="1" i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</a:t>
                      </a:r>
                      <a:r>
                        <a:rPr lang="en-US" sz="2000" b="1" i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mAcm</a:t>
                      </a:r>
                      <a:r>
                        <a:rPr lang="en-US" sz="2000" b="1" i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en-US" sz="20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FF</a:t>
                      </a:r>
                      <a:endParaRPr lang="en-US" sz="2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 / 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/>
                      <a:endParaRPr lang="en-US" sz="2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0" marR="121930" marT="60968" marB="6096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321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D1d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0.711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2.89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0.49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1.02</a:t>
                      </a:r>
                    </a:p>
                  </a:txBody>
                  <a:tcPr marL="121930" marR="121930" marT="60968" marB="6096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86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D1d +CDCA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0.697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3.72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0.68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1.75</a:t>
                      </a:r>
                    </a:p>
                  </a:txBody>
                  <a:tcPr marL="121930" marR="121930" marT="60968" marB="6096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321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D2d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0.813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6.24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3.70</a:t>
                      </a:r>
                    </a:p>
                  </a:txBody>
                  <a:tcPr marL="121930" marR="121930" marT="60968" marB="6096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673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D2d +CDCA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0.834 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6.67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0.76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4.21</a:t>
                      </a:r>
                    </a:p>
                  </a:txBody>
                  <a:tcPr marL="121930" marR="121930" marT="60968" marB="6096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321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D3d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0.789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4.55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2.62</a:t>
                      </a:r>
                    </a:p>
                  </a:txBody>
                  <a:tcPr marL="121930" marR="121930" marT="60968" marB="6096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1932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D3d+ CDCA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0.816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5.52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0.70</a:t>
                      </a:r>
                    </a:p>
                  </a:txBody>
                  <a:tcPr marL="121930" marR="121930" marT="60968" marB="60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3.14</a:t>
                      </a:r>
                    </a:p>
                  </a:txBody>
                  <a:tcPr marL="121930" marR="121930" marT="60968" marB="6096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912741" y="344336"/>
            <a:ext cx="11870930" cy="58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3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Photovoltaic Performance (I-V diagram)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EC758D-FE77-4F0E-BDD8-3E0C5B0D40C5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964F36C-6843-4D0F-A36D-599029FE2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437" y="1548442"/>
            <a:ext cx="5382360" cy="45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3E374C8-46CF-4468-9BE0-7F6AF4156DF6}"/>
                  </a:ext>
                </a:extLst>
              </p:cNvPr>
              <p:cNvSpPr txBox="1"/>
              <p:nvPr/>
            </p:nvSpPr>
            <p:spPr>
              <a:xfrm>
                <a:off x="446292" y="2495572"/>
                <a:ext cx="6698792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Wingdings" panose="05000000000000000000" pitchFamily="2" charset="2"/>
                  <a:buChar char="q"/>
                </a:pPr>
                <a:r>
                  <a:rPr lang="en-I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Efficiency order </a:t>
                </a:r>
                <a:r>
                  <a:rPr lang="en-IN" sz="24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  <m:d>
                      <m:dPr>
                        <m:ctrlPr>
                          <a:rPr lang="en-I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%</m:t>
                        </m:r>
                      </m:e>
                    </m:d>
                    <m:r>
                      <a:rPr lang="en-I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I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r>
                      <a:rPr lang="en-I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I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𝒅</m:t>
                    </m:r>
                    <m:r>
                      <a:rPr lang="en-I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I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r>
                      <a:rPr lang="en-I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I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𝒅</m:t>
                    </m:r>
                    <m:r>
                      <a:rPr lang="en-I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I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r>
                      <a:rPr lang="en-I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I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𝒅</m:t>
                    </m:r>
                  </m:oMath>
                </a14:m>
                <a:endParaRPr lang="en-IN" sz="24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Wingdings" panose="05000000000000000000" pitchFamily="2" charset="2"/>
                  <a:buChar char="q"/>
                </a:pPr>
                <a:endParaRPr lang="en-IN" sz="2400" b="1" i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Wingdings" panose="05000000000000000000" pitchFamily="2" charset="2"/>
                  <a:buChar char="q"/>
                </a:pPr>
                <a:r>
                  <a:rPr lang="en-I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Similar tren</a:t>
                </a:r>
                <a:r>
                  <a:rPr lang="en-IN" sz="2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ds observed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𝑱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𝑺𝑪</m:t>
                        </m:r>
                      </m:sub>
                    </m:sSub>
                  </m:oMath>
                </a14:m>
                <a:r>
                  <a:rPr lang="en-IN" sz="2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𝑶𝑪</m:t>
                        </m:r>
                      </m:sub>
                    </m:sSub>
                  </m:oMath>
                </a14:m>
                <a:r>
                  <a:rPr lang="en-IN" sz="24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N" sz="2400" b="1" i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&amp; </a:t>
                </a:r>
                <a14:m>
                  <m:oMath xmlns:m="http://schemas.openxmlformats.org/officeDocument/2006/math">
                    <m:r>
                      <a:rPr lang="en-US" sz="24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𝐅𝐅</m:t>
                    </m:r>
                  </m:oMath>
                </a14:m>
                <a:r>
                  <a:rPr lang="en-IN" sz="2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en-IN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Wingdings" panose="05000000000000000000" pitchFamily="2" charset="2"/>
                  <a:buChar char="q"/>
                </a:pPr>
                <a:endParaRPr lang="en-I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Wingdings" panose="05000000000000000000" pitchFamily="2" charset="2"/>
                  <a:buChar char="q"/>
                </a:pPr>
                <a:r>
                  <a:rPr lang="en-I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Addition of co-adsorbent improved the performance   in all the case indicates that CDCA reduces the dye aggregation on TiO</a:t>
                </a:r>
                <a:r>
                  <a:rPr lang="en-IN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I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surface.</a:t>
                </a:r>
              </a:p>
              <a:p>
                <a:endParaRPr lang="en-I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3E374C8-46CF-4468-9BE0-7F6AF4156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292" y="2495572"/>
                <a:ext cx="6698792" cy="3046988"/>
              </a:xfrm>
              <a:prstGeom prst="rect">
                <a:avLst/>
              </a:prstGeom>
              <a:blipFill>
                <a:blip r:embed="rId4"/>
                <a:stretch>
                  <a:fillRect l="-1183" t="-1600" r="-145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5FCCE449-7E2F-4922-B683-4334951CBFE7}"/>
              </a:ext>
            </a:extLst>
          </p:cNvPr>
          <p:cNvSpPr txBox="1"/>
          <p:nvPr/>
        </p:nvSpPr>
        <p:spPr>
          <a:xfrm>
            <a:off x="580533" y="1649640"/>
            <a:ext cx="2238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Observations: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3E49B3E-E1F3-4B25-9352-F330BF68D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491" y="6307283"/>
            <a:ext cx="3604642" cy="2700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7B61054-220B-4E05-AC9F-4A519A2CABD6}"/>
              </a:ext>
            </a:extLst>
          </p:cNvPr>
          <p:cNvSpPr/>
          <p:nvPr/>
        </p:nvSpPr>
        <p:spPr>
          <a:xfrm>
            <a:off x="11670074" y="9158973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</p:spTree>
    <p:extLst>
      <p:ext uri="{BB962C8B-B14F-4D97-AF65-F5344CB8AC3E}">
        <p14:creationId xmlns:p14="http://schemas.microsoft.com/office/powerpoint/2010/main" val="389508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C03584-6BE8-431C-997A-C09225DDB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38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8ED63E-111A-44FF-80BE-30F84E27B416}"/>
              </a:ext>
            </a:extLst>
          </p:cNvPr>
          <p:cNvSpPr/>
          <p:nvPr/>
        </p:nvSpPr>
        <p:spPr>
          <a:xfrm>
            <a:off x="3320255" y="489301"/>
            <a:ext cx="663575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997C45-27E8-45CA-B724-B48616ACDFF1}"/>
              </a:ext>
            </a:extLst>
          </p:cNvPr>
          <p:cNvSpPr txBox="1"/>
          <p:nvPr/>
        </p:nvSpPr>
        <p:spPr>
          <a:xfrm>
            <a:off x="129753" y="1881562"/>
            <a:ext cx="1301675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D2d showed the highest power conversion efficiency of 4.21% in presence of CDCA.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electrochemical studies, D2d dye showed lowest oxidation potential which is reflected in V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(0.83 V; highest value)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D2d showed the highest molar extinction coefficient and highest driving force for electron injection and low reorganization energy among the other two dyes.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above factors along with rigid &amp; planar nature of carbazole donor contributed for the efficient ICT in the D-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 system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hence its best performance compared to other donors.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CF5A3A-F29F-4AAA-BFA0-F9A78DB73EDA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7DC471ED-EB80-46C9-99E5-B8C20E689FFB}"/>
              </a:ext>
            </a:extLst>
          </p:cNvPr>
          <p:cNvSpPr/>
          <p:nvPr/>
        </p:nvSpPr>
        <p:spPr>
          <a:xfrm>
            <a:off x="11693866" y="9151959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</p:spTree>
    <p:extLst>
      <p:ext uri="{BB962C8B-B14F-4D97-AF65-F5344CB8AC3E}">
        <p14:creationId xmlns:p14="http://schemas.microsoft.com/office/powerpoint/2010/main" val="41409989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DBC2BD-C84B-4673-896F-97108399216E}"/>
              </a:ext>
            </a:extLst>
          </p:cNvPr>
          <p:cNvSpPr txBox="1"/>
          <p:nvPr/>
        </p:nvSpPr>
        <p:spPr>
          <a:xfrm>
            <a:off x="1674744" y="3838388"/>
            <a:ext cx="10177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4000" b="1" i="1" dirty="0">
                <a:solidFill>
                  <a:srgbClr val="002060"/>
                </a:solidFill>
                <a:latin typeface="Lucida Bright" panose="02040602050505020304" pitchFamily="18" charset="0"/>
                <a:cs typeface="Times New Roman" panose="02020603050405020304" pitchFamily="18" charset="0"/>
              </a:rPr>
              <a:t>Thank you all for your kind attention !</a:t>
            </a:r>
          </a:p>
        </p:txBody>
      </p:sp>
    </p:spTree>
    <p:extLst>
      <p:ext uri="{BB962C8B-B14F-4D97-AF65-F5344CB8AC3E}">
        <p14:creationId xmlns:p14="http://schemas.microsoft.com/office/powerpoint/2010/main" val="877043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7079-5640-4D29-A8E9-D2B8370C12F5}" type="slidenum">
              <a:rPr lang="en-US" sz="2800" b="1" smtClean="0">
                <a:solidFill>
                  <a:schemeClr val="tx1"/>
                </a:solidFill>
              </a:rPr>
              <a:pPr/>
              <a:t>4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224" y="1032255"/>
            <a:ext cx="3940662" cy="378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3"/>
          <a:stretch/>
        </p:blipFill>
        <p:spPr>
          <a:xfrm>
            <a:off x="8063496" y="5401226"/>
            <a:ext cx="5018622" cy="2628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B55C74-951A-42C6-B592-17DDB457D9F7}"/>
              </a:ext>
            </a:extLst>
          </p:cNvPr>
          <p:cNvCxnSpPr>
            <a:cxnSpLocks/>
          </p:cNvCxnSpPr>
          <p:nvPr/>
        </p:nvCxnSpPr>
        <p:spPr>
          <a:xfrm>
            <a:off x="0" y="1056523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C60E34C0-91C8-4621-AC2D-9E5270904594}"/>
              </a:ext>
            </a:extLst>
          </p:cNvPr>
          <p:cNvSpPr/>
          <p:nvPr/>
        </p:nvSpPr>
        <p:spPr>
          <a:xfrm>
            <a:off x="12060087" y="9089476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3D7DBF-376E-4321-8D2C-465A433DCBF4}"/>
              </a:ext>
            </a:extLst>
          </p:cNvPr>
          <p:cNvSpPr txBox="1"/>
          <p:nvPr/>
        </p:nvSpPr>
        <p:spPr>
          <a:xfrm>
            <a:off x="4027502" y="339874"/>
            <a:ext cx="4560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 Why solar energy 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944560-4AA0-4055-9C1E-5EAC47A398AC}"/>
              </a:ext>
            </a:extLst>
          </p:cNvPr>
          <p:cNvSpPr txBox="1"/>
          <p:nvPr/>
        </p:nvSpPr>
        <p:spPr>
          <a:xfrm>
            <a:off x="106654" y="1284469"/>
            <a:ext cx="88799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February 2015 The IEA said: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I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Solar energy will be the largest global energy source by 2050” </a:t>
            </a: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September 2014, German thinktank, Agora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Energieweinde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I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Solar PV will provide the cheapest electricity of any  source within 10 years”</a:t>
            </a:r>
          </a:p>
          <a:p>
            <a:endParaRPr lang="en-I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I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energy from sunlight strikes earth in 1 hour than all of the energy consumed  by humans in  an entire year” 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(Lewis,2007).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5CCE491-E5F1-41A2-BCE2-1DB49FB7E800}"/>
              </a:ext>
            </a:extLst>
          </p:cNvPr>
          <p:cNvGrpSpPr/>
          <p:nvPr/>
        </p:nvGrpSpPr>
        <p:grpSpPr>
          <a:xfrm>
            <a:off x="1049950" y="5001841"/>
            <a:ext cx="5955103" cy="2025766"/>
            <a:chOff x="1442502" y="6874495"/>
            <a:chExt cx="5955103" cy="202576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926238B-0841-45C9-98C8-5E20448DCA4D}"/>
                </a:ext>
              </a:extLst>
            </p:cNvPr>
            <p:cNvGrpSpPr/>
            <p:nvPr/>
          </p:nvGrpSpPr>
          <p:grpSpPr>
            <a:xfrm>
              <a:off x="1442502" y="6874495"/>
              <a:ext cx="5955103" cy="1951957"/>
              <a:chOff x="1442502" y="6874495"/>
              <a:chExt cx="5955103" cy="1951957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F394E9A-C1CC-436E-B76B-F66FF6FD973E}"/>
                  </a:ext>
                </a:extLst>
              </p:cNvPr>
              <p:cNvSpPr txBox="1"/>
              <p:nvPr/>
            </p:nvSpPr>
            <p:spPr>
              <a:xfrm>
                <a:off x="3370729" y="6874495"/>
                <a:ext cx="18004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Solar energy</a:t>
                </a:r>
                <a:endParaRPr lang="en-IN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6D69846-F216-4ADB-8283-41BF3F7B9E3A}"/>
                  </a:ext>
                </a:extLst>
              </p:cNvPr>
              <p:cNvSpPr txBox="1"/>
              <p:nvPr/>
            </p:nvSpPr>
            <p:spPr>
              <a:xfrm>
                <a:off x="1442502" y="8363383"/>
                <a:ext cx="14414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2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Solar fuel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5A4BE38-80AE-46E0-B054-E45C27D26F8F}"/>
                  </a:ext>
                </a:extLst>
              </p:cNvPr>
              <p:cNvSpPr txBox="1"/>
              <p:nvPr/>
            </p:nvSpPr>
            <p:spPr>
              <a:xfrm>
                <a:off x="5460856" y="8337176"/>
                <a:ext cx="1936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2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Solar thermal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30EEA13-0055-4DC0-A8D4-B72F06D46019}"/>
                  </a:ext>
                </a:extLst>
              </p:cNvPr>
              <p:cNvSpPr txBox="1"/>
              <p:nvPr/>
            </p:nvSpPr>
            <p:spPr>
              <a:xfrm>
                <a:off x="3086194" y="8364787"/>
                <a:ext cx="21723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2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Solar electricity</a:t>
                </a: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78C34105-C4ED-4B53-B389-5BBC7D8E04E8}"/>
                  </a:ext>
                </a:extLst>
              </p:cNvPr>
              <p:cNvGrpSpPr/>
              <p:nvPr/>
            </p:nvGrpSpPr>
            <p:grpSpPr>
              <a:xfrm>
                <a:off x="2198613" y="7376173"/>
                <a:ext cx="4144724" cy="987210"/>
                <a:chOff x="2163212" y="7349966"/>
                <a:chExt cx="4144724" cy="987210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7D20CB47-9C3F-4442-A047-256E5C4DE0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63212" y="7942729"/>
                  <a:ext cx="414472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8161E3EE-F6EB-429C-81A5-38B69CF8880C}"/>
                    </a:ext>
                  </a:extLst>
                </p:cNvPr>
                <p:cNvCxnSpPr/>
                <p:nvPr/>
              </p:nvCxnSpPr>
              <p:spPr>
                <a:xfrm flipH="1">
                  <a:off x="3370729" y="7942729"/>
                  <a:ext cx="51370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EEA45AF0-A1BF-433D-862C-FB65716FB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07936" y="7942729"/>
                  <a:ext cx="0" cy="39444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7D5D006F-A11E-42C9-90FF-E8783E0630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63212" y="7942729"/>
                  <a:ext cx="0" cy="39444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09581A79-A576-486C-9131-308B05036E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89953" y="7942729"/>
                  <a:ext cx="0" cy="39444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9BB10FDF-3A04-496A-8F81-D54DA43948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89953" y="7349966"/>
                  <a:ext cx="0" cy="59276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A48CEFE-6396-4E4F-AE4E-CD5CDF29B7C7}"/>
                </a:ext>
              </a:extLst>
            </p:cNvPr>
            <p:cNvSpPr/>
            <p:nvPr/>
          </p:nvSpPr>
          <p:spPr>
            <a:xfrm>
              <a:off x="2954725" y="8337177"/>
              <a:ext cx="2506129" cy="5630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F4F0D8A6-C4D1-426B-ACE0-4EDA9EF3608B}"/>
              </a:ext>
            </a:extLst>
          </p:cNvPr>
          <p:cNvSpPr/>
          <p:nvPr/>
        </p:nvSpPr>
        <p:spPr>
          <a:xfrm>
            <a:off x="638398" y="7468646"/>
            <a:ext cx="781642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electricity / Photovoltaics:</a:t>
            </a:r>
          </a:p>
          <a:p>
            <a:endParaRPr lang="en-IN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1C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Photovoltaic(PV) collective name for devices that directly convert sunlight into electricity.</a:t>
            </a: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IN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C3AC19-2EDA-4DF2-AB66-1B3A8D030C86}"/>
              </a:ext>
            </a:extLst>
          </p:cNvPr>
          <p:cNvSpPr/>
          <p:nvPr/>
        </p:nvSpPr>
        <p:spPr>
          <a:xfrm>
            <a:off x="3156964" y="9256053"/>
            <a:ext cx="663575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2000" dirty="0">
                <a:solidFill>
                  <a:srgbClr val="000000"/>
                </a:solidFill>
                <a:latin typeface="AdvOT9b12cd41"/>
              </a:rPr>
              <a:t>http://www.hessen-nanotech.de/mm/NanoEnergy_web.pdf</a:t>
            </a:r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060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5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2482" y="491882"/>
            <a:ext cx="7829387" cy="585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3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Solar cell : A Historical Background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03856" y="1435676"/>
            <a:ext cx="365677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67" b="1" i="1" u="sng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667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generation solar cell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6947" y="1406660"/>
            <a:ext cx="37016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67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667" b="1" i="1" u="sng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667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generation solar cells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B0FF34C-75EE-4985-AC43-DA69D11EFBA1}"/>
              </a:ext>
            </a:extLst>
          </p:cNvPr>
          <p:cNvGrpSpPr/>
          <p:nvPr/>
        </p:nvGrpSpPr>
        <p:grpSpPr>
          <a:xfrm>
            <a:off x="1129723" y="6043242"/>
            <a:ext cx="4662618" cy="2072807"/>
            <a:chOff x="1271450" y="5919345"/>
            <a:chExt cx="4662618" cy="20728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91" t="4161" r="36152" b="4721"/>
            <a:stretch/>
          </p:blipFill>
          <p:spPr>
            <a:xfrm>
              <a:off x="1271450" y="5919345"/>
              <a:ext cx="1282759" cy="207280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5" t="4161" r="70586" b="4347"/>
            <a:stretch/>
          </p:blipFill>
          <p:spPr>
            <a:xfrm>
              <a:off x="2976576" y="5919345"/>
              <a:ext cx="1243683" cy="207280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85" t="4162" r="1532" b="4347"/>
            <a:stretch/>
          </p:blipFill>
          <p:spPr>
            <a:xfrm>
              <a:off x="4673460" y="5919345"/>
              <a:ext cx="1260608" cy="2072807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t="5473" r="2561" b="3580"/>
          <a:stretch/>
        </p:blipFill>
        <p:spPr>
          <a:xfrm>
            <a:off x="5946201" y="2982358"/>
            <a:ext cx="3661662" cy="234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51763" y="2867389"/>
            <a:ext cx="1133644" cy="4621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22.1 %</a:t>
            </a:r>
            <a:endParaRPr lang="en-US" sz="2403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3BB758C-65A4-42E7-86E1-D9FCB7DBF3F4}"/>
              </a:ext>
            </a:extLst>
          </p:cNvPr>
          <p:cNvGrpSpPr/>
          <p:nvPr/>
        </p:nvGrpSpPr>
        <p:grpSpPr>
          <a:xfrm>
            <a:off x="6243222" y="5673978"/>
            <a:ext cx="5668665" cy="3422592"/>
            <a:chOff x="6908244" y="5506539"/>
            <a:chExt cx="5668665" cy="34225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0" t="9206" r="11996" b="6845"/>
            <a:stretch/>
          </p:blipFill>
          <p:spPr>
            <a:xfrm>
              <a:off x="6908244" y="5506539"/>
              <a:ext cx="5668665" cy="342259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1051567" y="5746853"/>
              <a:ext cx="1133644" cy="462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3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22.6 %</a:t>
              </a:r>
              <a:endParaRPr lang="en-US" sz="240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30079" y="9293482"/>
            <a:ext cx="429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Environ. Sci.,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11,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476-526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38544" y="1990037"/>
            <a:ext cx="5974555" cy="1201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42" indent="-457242" algn="just">
              <a:buFont typeface="Wingdings" panose="05000000000000000000" pitchFamily="2" charset="2"/>
              <a:buChar char="q"/>
            </a:pPr>
            <a:r>
              <a:rPr lang="en-US" sz="24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crystalline silicon solar cell (SSC) with </a:t>
            </a:r>
            <a:r>
              <a:rPr lang="en-US" sz="240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6% </a:t>
            </a:r>
            <a:r>
              <a:rPr lang="en-US" sz="24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 envisioned by Bell Lab in 1954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9566CEC-CE1C-4B3C-903F-AD37E055BC55}"/>
              </a:ext>
            </a:extLst>
          </p:cNvPr>
          <p:cNvGrpSpPr/>
          <p:nvPr/>
        </p:nvGrpSpPr>
        <p:grpSpPr>
          <a:xfrm>
            <a:off x="1213324" y="3511366"/>
            <a:ext cx="4294923" cy="2311027"/>
            <a:chOff x="1639142" y="3535434"/>
            <a:chExt cx="4294923" cy="2311027"/>
          </a:xfrm>
        </p:grpSpPr>
        <p:sp>
          <p:nvSpPr>
            <p:cNvPr id="24" name="Rectangle 23"/>
            <p:cNvSpPr/>
            <p:nvPr/>
          </p:nvSpPr>
          <p:spPr>
            <a:xfrm>
              <a:off x="1639142" y="3535444"/>
              <a:ext cx="4068743" cy="23110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3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1) Monocrystalline silicon cells</a:t>
              </a:r>
            </a:p>
            <a:p>
              <a:endParaRPr lang="en-US" sz="240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3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2) Polycrystalline silicon cells</a:t>
              </a:r>
            </a:p>
            <a:p>
              <a:endParaRPr lang="en-US" sz="240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3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3) Amorphous silicon cells </a:t>
              </a:r>
            </a:p>
            <a:p>
              <a:endParaRPr lang="en-US" sz="240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639144" y="3535434"/>
              <a:ext cx="4294921" cy="2040424"/>
            </a:xfrm>
            <a:prstGeom prst="roundRect">
              <a:avLst/>
            </a:pr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3" dirty="0"/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0900B3B-7A39-43B8-9A5A-F49DC5F9CF75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D06E8774-4E0A-4899-A28F-6F63A1D300DC}"/>
              </a:ext>
            </a:extLst>
          </p:cNvPr>
          <p:cNvSpPr/>
          <p:nvPr/>
        </p:nvSpPr>
        <p:spPr>
          <a:xfrm>
            <a:off x="11772176" y="9089464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B621D5D-0957-4B2D-B9EB-A32FD9B48C74}"/>
              </a:ext>
            </a:extLst>
          </p:cNvPr>
          <p:cNvGrpSpPr/>
          <p:nvPr/>
        </p:nvGrpSpPr>
        <p:grpSpPr>
          <a:xfrm>
            <a:off x="1235063" y="8260797"/>
            <a:ext cx="4480238" cy="462114"/>
            <a:chOff x="1353015" y="8288867"/>
            <a:chExt cx="4480238" cy="462114"/>
          </a:xfrm>
        </p:grpSpPr>
        <p:sp>
          <p:nvSpPr>
            <p:cNvPr id="3" name="TextBox 2"/>
            <p:cNvSpPr txBox="1"/>
            <p:nvPr/>
          </p:nvSpPr>
          <p:spPr>
            <a:xfrm>
              <a:off x="1353015" y="8288867"/>
              <a:ext cx="1056700" cy="462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3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26.6 %</a:t>
              </a:r>
              <a:endParaRPr lang="en-US" sz="240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11916" y="8288867"/>
              <a:ext cx="1133644" cy="462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3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19.5 %</a:t>
              </a:r>
              <a:endParaRPr lang="en-US" sz="240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95B5064-ACC0-44D7-AD87-51E7C209BF23}"/>
                </a:ext>
              </a:extLst>
            </p:cNvPr>
            <p:cNvSpPr txBox="1"/>
            <p:nvPr/>
          </p:nvSpPr>
          <p:spPr>
            <a:xfrm>
              <a:off x="4776553" y="8288867"/>
              <a:ext cx="10567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13.6 %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2116CF7-62FB-4DB9-91F9-4AB6CF299EF4}"/>
              </a:ext>
            </a:extLst>
          </p:cNvPr>
          <p:cNvSpPr txBox="1"/>
          <p:nvPr/>
        </p:nvSpPr>
        <p:spPr>
          <a:xfrm>
            <a:off x="7293125" y="2069314"/>
            <a:ext cx="4201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Based on thin film solar cells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44C8FAE-4430-4C5E-A8E4-AB262921DC67}"/>
              </a:ext>
            </a:extLst>
          </p:cNvPr>
          <p:cNvGrpSpPr/>
          <p:nvPr/>
        </p:nvGrpSpPr>
        <p:grpSpPr>
          <a:xfrm>
            <a:off x="9827899" y="2862780"/>
            <a:ext cx="3193503" cy="2903688"/>
            <a:chOff x="9827899" y="2862780"/>
            <a:chExt cx="3193503" cy="290368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0F5735-E98B-408A-91A3-44DB9888E3E1}"/>
                </a:ext>
              </a:extLst>
            </p:cNvPr>
            <p:cNvSpPr txBox="1"/>
            <p:nvPr/>
          </p:nvSpPr>
          <p:spPr>
            <a:xfrm>
              <a:off x="9827899" y="2862780"/>
              <a:ext cx="31935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24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IN" sz="2400" b="1" i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aAs Solar cell  </a:t>
              </a:r>
              <a:r>
                <a:rPr lang="en-IN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28.8 %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5A2945A-5190-45A9-8123-E22ECE1F6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32014" y="3246468"/>
              <a:ext cx="1911000" cy="25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8136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14" y="6719417"/>
            <a:ext cx="5493708" cy="3060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6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35302" y="112131"/>
            <a:ext cx="3695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i="1" u="sng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generation solar cell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436" y="3951498"/>
            <a:ext cx="2759631" cy="270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54" y="3910887"/>
            <a:ext cx="2810454" cy="270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34892" y="3179176"/>
            <a:ext cx="4055473" cy="462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Perovskite solar cell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39076F-E9D7-40FC-99C9-FDBCAF78BEA4}"/>
              </a:ext>
            </a:extLst>
          </p:cNvPr>
          <p:cNvGrpSpPr/>
          <p:nvPr/>
        </p:nvGrpSpPr>
        <p:grpSpPr>
          <a:xfrm>
            <a:off x="763853" y="895329"/>
            <a:ext cx="4649510" cy="2311028"/>
            <a:chOff x="815948" y="1354531"/>
            <a:chExt cx="4649510" cy="2311028"/>
          </a:xfrm>
        </p:grpSpPr>
        <p:sp>
          <p:nvSpPr>
            <p:cNvPr id="5" name="TextBox 4"/>
            <p:cNvSpPr txBox="1"/>
            <p:nvPr/>
          </p:nvSpPr>
          <p:spPr>
            <a:xfrm>
              <a:off x="815948" y="1354542"/>
              <a:ext cx="4586512" cy="2311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42" indent="-457242">
                <a:buFontTx/>
                <a:buAutoNum type="arabicParenR"/>
              </a:pPr>
              <a:r>
                <a:rPr lang="en-US" sz="2403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Quantum dot solar cell</a:t>
              </a:r>
            </a:p>
            <a:p>
              <a:endParaRPr lang="en-US" sz="240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42" indent="-457242">
                <a:buAutoNum type="arabicParenR" startAt="2"/>
              </a:pPr>
              <a:r>
                <a:rPr lang="en-US" sz="2403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Perovskite solar cell</a:t>
              </a:r>
            </a:p>
            <a:p>
              <a:pPr marL="457242" indent="-457242">
                <a:buAutoNum type="arabicParenR" startAt="2"/>
              </a:pPr>
              <a:endParaRPr lang="en-US" sz="2403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3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3) </a:t>
              </a:r>
              <a:r>
                <a:rPr lang="en-US" sz="2403" b="1" i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Dye sensitized solar cell (DSSC)</a:t>
              </a:r>
            </a:p>
            <a:p>
              <a:endParaRPr lang="en-US" sz="2403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815950" y="1354531"/>
              <a:ext cx="4649508" cy="2099753"/>
            </a:xfrm>
            <a:prstGeom prst="roundRect">
              <a:avLst/>
            </a:pr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3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084518" y="770027"/>
            <a:ext cx="3536546" cy="4621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Quantum dot solar cell</a:t>
            </a: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154" y="1500148"/>
            <a:ext cx="5401755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4BADF6B-B231-48B2-AE3A-E910F63F11ED}"/>
              </a:ext>
            </a:extLst>
          </p:cNvPr>
          <p:cNvSpPr/>
          <p:nvPr/>
        </p:nvSpPr>
        <p:spPr>
          <a:xfrm>
            <a:off x="11772176" y="9089464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276E0A-9882-4D26-9345-0225A5C03B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2412" y="5330890"/>
            <a:ext cx="5187238" cy="360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F3E988-A02B-4056-AF14-9A704E3A16BB}"/>
              </a:ext>
            </a:extLst>
          </p:cNvPr>
          <p:cNvSpPr txBox="1"/>
          <p:nvPr/>
        </p:nvSpPr>
        <p:spPr>
          <a:xfrm>
            <a:off x="7104816" y="4214286"/>
            <a:ext cx="45865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Dye sensitized solar cell (DSSC)</a:t>
            </a:r>
          </a:p>
          <a:p>
            <a:endParaRPr lang="en-IN" sz="2400" dirty="0">
              <a:solidFill>
                <a:srgbClr val="0099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9E563B-B5CB-4744-A574-BF8C40D21038}"/>
              </a:ext>
            </a:extLst>
          </p:cNvPr>
          <p:cNvSpPr txBox="1"/>
          <p:nvPr/>
        </p:nvSpPr>
        <p:spPr>
          <a:xfrm>
            <a:off x="10673862" y="832031"/>
            <a:ext cx="2196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Efficiency &gt; 10 % 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2D5DD1-A659-48C1-9F3E-66E4015BD832}"/>
              </a:ext>
            </a:extLst>
          </p:cNvPr>
          <p:cNvSpPr txBox="1"/>
          <p:nvPr/>
        </p:nvSpPr>
        <p:spPr>
          <a:xfrm>
            <a:off x="0" y="7787303"/>
            <a:ext cx="2299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 :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23.3 %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D722B2-9FD1-4A58-8287-0E941D17C67D}"/>
              </a:ext>
            </a:extLst>
          </p:cNvPr>
          <p:cNvSpPr txBox="1"/>
          <p:nvPr/>
        </p:nvSpPr>
        <p:spPr>
          <a:xfrm>
            <a:off x="10422720" y="5011528"/>
            <a:ext cx="2263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Efficiency: 12.6 % 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06392E-606F-457E-92EC-51E5385CEA81}"/>
              </a:ext>
            </a:extLst>
          </p:cNvPr>
          <p:cNvSpPr txBox="1"/>
          <p:nvPr/>
        </p:nvSpPr>
        <p:spPr>
          <a:xfrm>
            <a:off x="6597367" y="9314639"/>
            <a:ext cx="5111464" cy="4621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Environ. Sci.,</a:t>
            </a:r>
            <a:r>
              <a:rPr lang="en-US" sz="240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en-US" sz="240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11</a:t>
            </a:r>
            <a:r>
              <a:rPr lang="en-US" sz="24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476-526</a:t>
            </a:r>
          </a:p>
        </p:txBody>
      </p:sp>
    </p:spTree>
    <p:extLst>
      <p:ext uri="{BB962C8B-B14F-4D97-AF65-F5344CB8AC3E}">
        <p14:creationId xmlns:p14="http://schemas.microsoft.com/office/powerpoint/2010/main" val="327565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18" y="1594784"/>
            <a:ext cx="3888740" cy="31701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99603" y="5473024"/>
            <a:ext cx="78717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32" indent="-342932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DSSC is a photovoltaic cell, which converts solar energy into electrical energy.</a:t>
            </a:r>
          </a:p>
          <a:p>
            <a:pPr algn="just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32" indent="-342932" algn="just">
              <a:buFont typeface="Wingdings" panose="05000000000000000000" pitchFamily="2" charset="2"/>
              <a:buChar char="Ø"/>
            </a:pPr>
            <a:r>
              <a:rPr lang="en-US" sz="2400" dirty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Discovered by Michael </a:t>
            </a:r>
            <a:r>
              <a:rPr lang="en-US" sz="2400" dirty="0" err="1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Gratzel</a:t>
            </a:r>
            <a:r>
              <a:rPr lang="en-US" sz="2400" dirty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Brain </a:t>
            </a:r>
            <a:r>
              <a:rPr lang="en-US" sz="2400" dirty="0" err="1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O’Regan</a:t>
            </a:r>
            <a:r>
              <a:rPr lang="en-US" sz="2400" dirty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1991, also known as </a:t>
            </a:r>
            <a:r>
              <a:rPr lang="en-US" sz="2400" dirty="0" err="1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Gratzel</a:t>
            </a:r>
            <a:r>
              <a:rPr lang="en-US" sz="2400" dirty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cell / </a:t>
            </a:r>
            <a:r>
              <a:rPr lang="en-US" sz="2400" dirty="0" err="1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Gcell</a:t>
            </a:r>
            <a:r>
              <a:rPr lang="en-US" sz="2400" dirty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32" indent="-342932" algn="just">
              <a:buFont typeface="Wingdings" panose="05000000000000000000" pitchFamily="2" charset="2"/>
              <a:buChar char="Ø"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32" indent="-342932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working of DSSC is  similar to a leaf on a plant [natural photosynthesis] and is often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refered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as artificial photosynthesis.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15" y="1890335"/>
            <a:ext cx="3154328" cy="270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7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05745" y="542158"/>
            <a:ext cx="65501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What DSSC is all about……???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25029" r="11643" b="1864"/>
          <a:stretch/>
        </p:blipFill>
        <p:spPr>
          <a:xfrm>
            <a:off x="8261255" y="2187667"/>
            <a:ext cx="4348132" cy="2946218"/>
          </a:xfrm>
          <a:prstGeom prst="rect">
            <a:avLst/>
          </a:prstGeom>
        </p:spPr>
      </p:pic>
      <p:grpSp>
        <p:nvGrpSpPr>
          <p:cNvPr id="17" name="Group 5"/>
          <p:cNvGrpSpPr>
            <a:grpSpLocks/>
          </p:cNvGrpSpPr>
          <p:nvPr/>
        </p:nvGrpSpPr>
        <p:grpSpPr bwMode="auto">
          <a:xfrm>
            <a:off x="351557" y="5634618"/>
            <a:ext cx="4759680" cy="3858919"/>
            <a:chOff x="2427" y="1093"/>
            <a:chExt cx="3823" cy="2465"/>
          </a:xfrm>
        </p:grpSpPr>
        <p:graphicFrame>
          <p:nvGraphicFramePr>
            <p:cNvPr id="18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70467076"/>
                </p:ext>
              </p:extLst>
            </p:nvPr>
          </p:nvGraphicFramePr>
          <p:xfrm>
            <a:off x="2427" y="1253"/>
            <a:ext cx="3823" cy="23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29" name="Graph" r:id="rId7" imgW="3890880" imgH="2976480" progId="Origin50.Graph">
                    <p:embed/>
                  </p:oleObj>
                </mc:Choice>
                <mc:Fallback>
                  <p:oleObj name="Graph" r:id="rId7" imgW="3890880" imgH="297648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7" y="1253"/>
                          <a:ext cx="3823" cy="23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4225" y="1570"/>
              <a:ext cx="501" cy="1589"/>
            </a:xfrm>
            <a:prstGeom prst="rect">
              <a:avLst/>
            </a:prstGeom>
            <a:solidFill>
              <a:srgbClr val="FF0000">
                <a:alpha val="38823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AU" sz="1801"/>
            </a:p>
          </p:txBody>
        </p:sp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3411" y="1570"/>
              <a:ext cx="814" cy="1589"/>
            </a:xfrm>
            <a:prstGeom prst="rect">
              <a:avLst/>
            </a:prstGeom>
            <a:solidFill>
              <a:srgbClr val="00FF00">
                <a:alpha val="2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AU" sz="1801"/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3412" y="1093"/>
              <a:ext cx="863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801" dirty="0">
                  <a:solidFill>
                    <a:srgbClr val="009900"/>
                  </a:solidFill>
                </a:rPr>
                <a:t>Visible light</a:t>
              </a:r>
            </a:p>
          </p:txBody>
        </p: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4274" y="1093"/>
              <a:ext cx="1088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801" dirty="0">
                  <a:solidFill>
                    <a:srgbClr val="C0504D"/>
                  </a:solidFill>
                </a:rPr>
                <a:t>Infrared Light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11804654" y="9122814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1C4708-A183-447F-980B-2FA3A7060A6E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4173E15-810A-48DE-86C7-85406A9D769D}"/>
              </a:ext>
            </a:extLst>
          </p:cNvPr>
          <p:cNvSpPr txBox="1"/>
          <p:nvPr/>
        </p:nvSpPr>
        <p:spPr>
          <a:xfrm>
            <a:off x="1677263" y="4903053"/>
            <a:ext cx="2108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spectrum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F9CF0B-6463-49D4-AFFF-3CE351F86540}"/>
              </a:ext>
            </a:extLst>
          </p:cNvPr>
          <p:cNvSpPr txBox="1"/>
          <p:nvPr/>
        </p:nvSpPr>
        <p:spPr>
          <a:xfrm>
            <a:off x="8849999" y="1289600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of DSSC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A3B9B5-4D8A-47A3-AB0E-C6CFBAF67EF7}"/>
              </a:ext>
            </a:extLst>
          </p:cNvPr>
          <p:cNvSpPr txBox="1"/>
          <p:nvPr/>
        </p:nvSpPr>
        <p:spPr>
          <a:xfrm>
            <a:off x="7315200" y="1638465"/>
            <a:ext cx="6141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m</a:t>
            </a:r>
            <a:r>
              <a:rPr lang="en-IN" sz="1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DSSC panels installed in Newcastle (Australia) – the </a:t>
            </a:r>
          </a:p>
          <a:p>
            <a:r>
              <a:rPr lang="en-IN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commercial  DSSC module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A13D9-2486-479F-9480-E96DBF871A62}"/>
              </a:ext>
            </a:extLst>
          </p:cNvPr>
          <p:cNvSpPr txBox="1"/>
          <p:nvPr/>
        </p:nvSpPr>
        <p:spPr>
          <a:xfrm>
            <a:off x="6050979" y="9119060"/>
            <a:ext cx="2877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of figures: Internet</a:t>
            </a:r>
          </a:p>
        </p:txBody>
      </p:sp>
    </p:spTree>
    <p:extLst>
      <p:ext uri="{BB962C8B-B14F-4D97-AF65-F5344CB8AC3E}">
        <p14:creationId xmlns:p14="http://schemas.microsoft.com/office/powerpoint/2010/main" val="1108108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01606" y="392342"/>
            <a:ext cx="5383205" cy="585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3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Characteristics of DSSC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BE04E2-1FB0-4A3A-A9A2-5C81ADC55D01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2FC462D5-90F8-4CF3-8ECE-FAC77227278D}"/>
              </a:ext>
            </a:extLst>
          </p:cNvPr>
          <p:cNvGrpSpPr/>
          <p:nvPr/>
        </p:nvGrpSpPr>
        <p:grpSpPr>
          <a:xfrm>
            <a:off x="6396716" y="1424858"/>
            <a:ext cx="6485611" cy="7242342"/>
            <a:chOff x="230395" y="1703797"/>
            <a:chExt cx="6739525" cy="762748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221DDDC-86EC-48A1-9FA5-B99C1C839F10}"/>
                </a:ext>
              </a:extLst>
            </p:cNvPr>
            <p:cNvGrpSpPr/>
            <p:nvPr/>
          </p:nvGrpSpPr>
          <p:grpSpPr>
            <a:xfrm>
              <a:off x="4069093" y="6614126"/>
              <a:ext cx="2900827" cy="2717151"/>
              <a:chOff x="9434030" y="3082312"/>
              <a:chExt cx="2900827" cy="271715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9049C90-2F1F-443D-83FB-C9559F62E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99" t="21866" r="50201" b="33867"/>
              <a:stretch/>
            </p:blipFill>
            <p:spPr>
              <a:xfrm>
                <a:off x="9434030" y="3495463"/>
                <a:ext cx="2900827" cy="2304000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C9D9115-8256-4B7D-9651-80DB6442BC75}"/>
                  </a:ext>
                </a:extLst>
              </p:cNvPr>
              <p:cNvSpPr txBox="1"/>
              <p:nvPr/>
            </p:nvSpPr>
            <p:spPr>
              <a:xfrm>
                <a:off x="10115987" y="3082312"/>
                <a:ext cx="13019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Flexible 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A50547-F4DC-4EA1-BD7D-9DE2248A45A7}"/>
                </a:ext>
              </a:extLst>
            </p:cNvPr>
            <p:cNvGrpSpPr/>
            <p:nvPr/>
          </p:nvGrpSpPr>
          <p:grpSpPr>
            <a:xfrm>
              <a:off x="2018385" y="4358640"/>
              <a:ext cx="3045281" cy="2357621"/>
              <a:chOff x="8778563" y="2534549"/>
              <a:chExt cx="3045281" cy="237421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AD4B01A-31D1-4871-986E-0569F1299F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86" t="18625" r="3180" b="7302"/>
              <a:stretch/>
            </p:blipFill>
            <p:spPr>
              <a:xfrm>
                <a:off x="8778563" y="3096094"/>
                <a:ext cx="3045281" cy="1812667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9863F0-7C67-4A64-ADD5-3728BBF0CAD2}"/>
                  </a:ext>
                </a:extLst>
              </p:cNvPr>
              <p:cNvSpPr txBox="1"/>
              <p:nvPr/>
            </p:nvSpPr>
            <p:spPr>
              <a:xfrm>
                <a:off x="9495729" y="2534549"/>
                <a:ext cx="14334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Colourful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1F1D1DF-D2CB-4AD6-A255-E642DA89192A}"/>
                </a:ext>
              </a:extLst>
            </p:cNvPr>
            <p:cNvGrpSpPr/>
            <p:nvPr/>
          </p:nvGrpSpPr>
          <p:grpSpPr>
            <a:xfrm>
              <a:off x="230395" y="1703797"/>
              <a:ext cx="2803909" cy="2582449"/>
              <a:chOff x="634168" y="2392134"/>
              <a:chExt cx="2803909" cy="2582449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BD0D397D-35DB-4690-9D88-C4DE461C6E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/>
              <a:srcRect l="17052" t="23711" r="61855" b="53291"/>
              <a:stretch/>
            </p:blipFill>
            <p:spPr bwMode="auto">
              <a:xfrm>
                <a:off x="634168" y="2814583"/>
                <a:ext cx="2803909" cy="21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C3BE506-A25E-4C15-963B-70F7EAB1F255}"/>
                  </a:ext>
                </a:extLst>
              </p:cNvPr>
              <p:cNvSpPr txBox="1"/>
              <p:nvPr/>
            </p:nvSpPr>
            <p:spPr>
              <a:xfrm>
                <a:off x="1213283" y="2392134"/>
                <a:ext cx="17474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Transparent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AD1A560-D923-4DD2-B8F2-43009A79E7C3}"/>
                </a:ext>
              </a:extLst>
            </p:cNvPr>
            <p:cNvGrpSpPr/>
            <p:nvPr/>
          </p:nvGrpSpPr>
          <p:grpSpPr>
            <a:xfrm>
              <a:off x="3820704" y="1746131"/>
              <a:ext cx="3136984" cy="2553702"/>
              <a:chOff x="3874378" y="2635746"/>
              <a:chExt cx="3136984" cy="2553702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1C1E9F9B-ACEB-4F90-866A-D462385569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/>
              <a:srcRect l="61229" t="55487" r="15606" b="21921"/>
              <a:stretch/>
            </p:blipFill>
            <p:spPr bwMode="auto">
              <a:xfrm>
                <a:off x="3874378" y="3029448"/>
                <a:ext cx="3136984" cy="21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B27135-ACB3-42B3-BD96-AF2AA2AF1299}"/>
                  </a:ext>
                </a:extLst>
              </p:cNvPr>
              <p:cNvSpPr txBox="1"/>
              <p:nvPr/>
            </p:nvSpPr>
            <p:spPr>
              <a:xfrm>
                <a:off x="4921400" y="2635746"/>
                <a:ext cx="13035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 cost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FBC5825-BA53-4C2D-94D5-5436DBC9EDAA}"/>
                </a:ext>
              </a:extLst>
            </p:cNvPr>
            <p:cNvGrpSpPr/>
            <p:nvPr/>
          </p:nvGrpSpPr>
          <p:grpSpPr>
            <a:xfrm>
              <a:off x="271534" y="6551117"/>
              <a:ext cx="2945639" cy="2780160"/>
              <a:chOff x="5645262" y="6016807"/>
              <a:chExt cx="2945639" cy="2780160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8C93F8B-BF6E-4BAA-99D2-8F6B10C8B0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691" t="45149" r="2819" b="24707"/>
              <a:stretch/>
            </p:blipFill>
            <p:spPr>
              <a:xfrm>
                <a:off x="5645262" y="6456967"/>
                <a:ext cx="2945639" cy="234000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4301550-FB37-45DF-ABD5-ABBEF9A13610}"/>
                  </a:ext>
                </a:extLst>
              </p:cNvPr>
              <p:cNvSpPr txBox="1"/>
              <p:nvPr/>
            </p:nvSpPr>
            <p:spPr>
              <a:xfrm>
                <a:off x="6029340" y="6016807"/>
                <a:ext cx="2089198" cy="486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Biocompatible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CE26F64-B536-46D1-8994-97033DD7D3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95" t="3525" r="1967" b="3637"/>
          <a:stretch/>
        </p:blipFill>
        <p:spPr>
          <a:xfrm>
            <a:off x="944380" y="6040463"/>
            <a:ext cx="4197246" cy="26508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1D01C4-F757-401E-B685-0ECBFCDE06CE}"/>
              </a:ext>
            </a:extLst>
          </p:cNvPr>
          <p:cNvSpPr txBox="1"/>
          <p:nvPr/>
        </p:nvSpPr>
        <p:spPr>
          <a:xfrm>
            <a:off x="591269" y="8811895"/>
            <a:ext cx="4402475" cy="66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 models of dye sensitized solar </a:t>
            </a:r>
          </a:p>
          <a:p>
            <a:r>
              <a:rPr lang="en-IN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panels  for decoration purpose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5A122-B44E-415A-A2BA-B0FE99AF81FF}"/>
              </a:ext>
            </a:extLst>
          </p:cNvPr>
          <p:cNvSpPr txBox="1"/>
          <p:nvPr/>
        </p:nvSpPr>
        <p:spPr>
          <a:xfrm>
            <a:off x="1996165" y="5461397"/>
            <a:ext cx="178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weight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F6456C-571C-497E-B2C6-EA3BAE0BC07E}"/>
              </a:ext>
            </a:extLst>
          </p:cNvPr>
          <p:cNvSpPr/>
          <p:nvPr/>
        </p:nvSpPr>
        <p:spPr>
          <a:xfrm>
            <a:off x="4713347" y="8939807"/>
            <a:ext cx="7650175" cy="69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dirty="0">
                <a:latin typeface="Times New Roman" panose="02020603050405020304" pitchFamily="18" charset="0"/>
              </a:rPr>
              <a:t>http://www.sony.co.jp/Products/SCHP/cx_pal/vol80/pdf/sideview80.pdf</a:t>
            </a:r>
            <a:r>
              <a:rPr lang="en-IN" dirty="0"/>
              <a:t> </a:t>
            </a:r>
            <a:br>
              <a:rPr lang="en-IN" dirty="0"/>
            </a:br>
            <a:endParaRPr lang="en-I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28F5459-F9FF-4957-93B7-A33FE01A5081}"/>
              </a:ext>
            </a:extLst>
          </p:cNvPr>
          <p:cNvSpPr/>
          <p:nvPr/>
        </p:nvSpPr>
        <p:spPr>
          <a:xfrm>
            <a:off x="11797133" y="9188277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312E651-8615-466E-84E3-4B227F2C42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269" y="1575315"/>
            <a:ext cx="4591050" cy="36861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A41D17-1EB9-444E-B8F1-3AD90095B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 smtClean="0">
                <a:solidFill>
                  <a:schemeClr val="tx1"/>
                </a:solidFill>
              </a:rPr>
              <a:t>8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20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7908" y="364503"/>
            <a:ext cx="6588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Components involved in DSSC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548E-F2B7-4DC7-B780-C3A002B84616}" type="slidenum">
              <a:rPr lang="en-US" sz="2800" b="1">
                <a:solidFill>
                  <a:schemeClr val="tx1"/>
                </a:solidFill>
              </a:rPr>
              <a:t>9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9956477" y="5284459"/>
            <a:ext cx="3074880" cy="2560745"/>
            <a:chOff x="6982433" y="4025258"/>
            <a:chExt cx="2305973" cy="1920406"/>
          </a:xfrm>
        </p:grpSpPr>
        <p:grpSp>
          <p:nvGrpSpPr>
            <p:cNvPr id="28" name="Group 27"/>
            <p:cNvGrpSpPr/>
            <p:nvPr/>
          </p:nvGrpSpPr>
          <p:grpSpPr>
            <a:xfrm>
              <a:off x="7454938" y="4430472"/>
              <a:ext cx="1191476" cy="1515192"/>
              <a:chOff x="4086807" y="4717420"/>
              <a:chExt cx="1191476" cy="1515192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4" t="30235" r="63251" b="50856"/>
              <a:stretch/>
            </p:blipFill>
            <p:spPr>
              <a:xfrm>
                <a:off x="4086807" y="4717420"/>
                <a:ext cx="1191476" cy="118872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206455" y="5886054"/>
                <a:ext cx="890460" cy="346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3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Pt/FTO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982433" y="4025258"/>
              <a:ext cx="2305973" cy="377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5) Counter electrode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67066" y="1569106"/>
            <a:ext cx="4974567" cy="2581944"/>
            <a:chOff x="12587" y="738709"/>
            <a:chExt cx="3730626" cy="1936302"/>
          </a:xfrm>
        </p:grpSpPr>
        <p:grpSp>
          <p:nvGrpSpPr>
            <p:cNvPr id="21" name="Group 20"/>
            <p:cNvGrpSpPr/>
            <p:nvPr/>
          </p:nvGrpSpPr>
          <p:grpSpPr>
            <a:xfrm>
              <a:off x="557261" y="1138819"/>
              <a:ext cx="2220514" cy="1536192"/>
              <a:chOff x="490955" y="4787040"/>
              <a:chExt cx="2220514" cy="1536192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4" t="27543" r="17926" b="5256"/>
              <a:stretch/>
            </p:blipFill>
            <p:spPr>
              <a:xfrm>
                <a:off x="490955" y="4787040"/>
                <a:ext cx="1865376" cy="1536192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43127" y="5792283"/>
                <a:ext cx="1368342" cy="346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3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FTO or ITO </a:t>
                </a:r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12587" y="738709"/>
              <a:ext cx="3730626" cy="3770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667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1) Transparent conducting oxide </a:t>
              </a:r>
              <a:endParaRPr lang="en-US" sz="2667" b="1" i="1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86667" y="4787362"/>
            <a:ext cx="5657539" cy="4441122"/>
            <a:chOff x="309658" y="3390900"/>
            <a:chExt cx="4242816" cy="3330576"/>
          </a:xfrm>
        </p:grpSpPr>
        <p:sp>
          <p:nvSpPr>
            <p:cNvPr id="34" name="TextBox 33"/>
            <p:cNvSpPr txBox="1"/>
            <p:nvPr/>
          </p:nvSpPr>
          <p:spPr>
            <a:xfrm>
              <a:off x="2302317" y="3434745"/>
              <a:ext cx="2027077" cy="377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3) Photosensitizer</a:t>
              </a: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309658" y="3390900"/>
              <a:ext cx="4242816" cy="3330576"/>
              <a:chOff x="329184" y="3390900"/>
              <a:chExt cx="4242816" cy="3330576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401365" y="3482340"/>
                <a:ext cx="2054005" cy="1499412"/>
                <a:chOff x="1768947" y="4754878"/>
                <a:chExt cx="2054005" cy="1499412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668" t="15854" r="25096" b="16829"/>
                <a:stretch/>
              </p:blipFill>
              <p:spPr>
                <a:xfrm>
                  <a:off x="2155155" y="4754878"/>
                  <a:ext cx="1426466" cy="1097280"/>
                </a:xfrm>
                <a:prstGeom prst="rect">
                  <a:avLst/>
                </a:prstGeom>
              </p:spPr>
            </p:pic>
            <p:sp>
              <p:nvSpPr>
                <p:cNvPr id="23" name="TextBox 22"/>
                <p:cNvSpPr txBox="1"/>
                <p:nvPr/>
              </p:nvSpPr>
              <p:spPr>
                <a:xfrm>
                  <a:off x="1768947" y="5907732"/>
                  <a:ext cx="2054005" cy="3465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3" b="1" i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FTO/TiO</a:t>
                  </a:r>
                  <a:r>
                    <a:rPr lang="en-US" sz="2403" b="1" i="1" baseline="-25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sz="2403" b="1" i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/N719 dye</a:t>
                  </a:r>
                </a:p>
              </p:txBody>
            </p:sp>
          </p:grpSp>
          <p:pic>
            <p:nvPicPr>
              <p:cNvPr id="32" name="Picture 4" descr="http://upload.wikimedia.org/wikipedia/commons/thumb/e/ee/Iron%28III%29-oxide-sample.jpg/200px-Iron%28III%29-oxide-sample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030" y="5004528"/>
                <a:ext cx="2071552" cy="1554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7"/>
              <a:srcRect r="59897" b="14831"/>
              <a:stretch/>
            </p:blipFill>
            <p:spPr>
              <a:xfrm>
                <a:off x="2469653" y="4021401"/>
                <a:ext cx="2048267" cy="2468880"/>
              </a:xfrm>
              <a:prstGeom prst="rect">
                <a:avLst/>
              </a:prstGeom>
            </p:spPr>
          </p:pic>
          <p:sp>
            <p:nvSpPr>
              <p:cNvPr id="38" name="Rounded Rectangle 37"/>
              <p:cNvSpPr/>
              <p:nvPr/>
            </p:nvSpPr>
            <p:spPr>
              <a:xfrm>
                <a:off x="329184" y="3390900"/>
                <a:ext cx="4242816" cy="3330576"/>
              </a:xfrm>
              <a:prstGeom prst="roundRect">
                <a:avLst/>
              </a:prstGeom>
              <a:noFill/>
              <a:ln w="28575">
                <a:solidFill>
                  <a:srgbClr val="CC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3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6680311" y="4905116"/>
            <a:ext cx="2978702" cy="3833468"/>
            <a:chOff x="5995855" y="3556287"/>
            <a:chExt cx="2093628" cy="29060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3" t="4558" r="14070" b="51953"/>
            <a:stretch/>
          </p:blipFill>
          <p:spPr>
            <a:xfrm>
              <a:off x="6095997" y="4017953"/>
              <a:ext cx="1722782" cy="169628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995855" y="3556287"/>
              <a:ext cx="2093628" cy="381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4) Redox electrolyte</a:t>
              </a:r>
              <a:endParaRPr lang="en-US" sz="2667" b="1" i="1" dirty="0"/>
            </a:p>
          </p:txBody>
        </p:sp>
        <p:sp>
          <p:nvSpPr>
            <p:cNvPr id="12" name="TextBox 11"/>
            <p:cNvSpPr txBox="1"/>
            <p:nvPr/>
          </p:nvSpPr>
          <p:spPr>
            <a:xfrm flipH="1">
              <a:off x="6647126" y="5645019"/>
              <a:ext cx="771159" cy="817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3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203" b="1" i="1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3203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/I</a:t>
              </a:r>
              <a:r>
                <a:rPr lang="en-US" sz="3203" b="1" i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3203" b="1" i="1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3203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203" b="1" i="1" dirty="0">
                <a:solidFill>
                  <a:srgbClr val="FF0000"/>
                </a:solidFill>
              </a:endParaRPr>
            </a:p>
            <a:p>
              <a:endParaRPr lang="en-US" sz="3203" b="1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46" y="2125408"/>
            <a:ext cx="3268218" cy="243859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7" t="5779" b="6072"/>
          <a:stretch/>
        </p:blipFill>
        <p:spPr>
          <a:xfrm>
            <a:off x="8997756" y="2111596"/>
            <a:ext cx="3704952" cy="243859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526899" y="1488086"/>
            <a:ext cx="544585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Semiconductor metal oxide (TiO</a:t>
            </a:r>
            <a:r>
              <a:rPr lang="en-US" sz="2667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752064" y="8291861"/>
            <a:ext cx="2375971" cy="12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than I</a:t>
            </a:r>
            <a:r>
              <a:rPr lang="en-US" sz="2403" b="1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/I</a:t>
            </a:r>
            <a:r>
              <a:rPr lang="en-US" sz="2403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3" b="1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240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Co</a:t>
            </a:r>
            <a:r>
              <a:rPr lang="en-US" sz="2403" b="1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2+/</a:t>
            </a:r>
            <a:r>
              <a:rPr lang="en-US" sz="240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403" b="1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3+ </a:t>
            </a:r>
            <a:r>
              <a:rPr lang="en-US" sz="240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3" b="1" i="1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3" b="1" i="1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B8C051D-BD38-4BB1-88E6-36D1FC0B050E}"/>
              </a:ext>
            </a:extLst>
          </p:cNvPr>
          <p:cNvCxnSpPr>
            <a:cxnSpLocks/>
          </p:cNvCxnSpPr>
          <p:nvPr/>
        </p:nvCxnSpPr>
        <p:spPr>
          <a:xfrm>
            <a:off x="0" y="1289600"/>
            <a:ext cx="13276263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935C6462-1E12-4E52-BD72-C868CE090D35}"/>
              </a:ext>
            </a:extLst>
          </p:cNvPr>
          <p:cNvSpPr/>
          <p:nvPr/>
        </p:nvSpPr>
        <p:spPr>
          <a:xfrm>
            <a:off x="11772931" y="9176659"/>
            <a:ext cx="804733" cy="669127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3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721E7A-35A1-4457-A478-3E808C8391F0}"/>
              </a:ext>
            </a:extLst>
          </p:cNvPr>
          <p:cNvSpPr/>
          <p:nvPr/>
        </p:nvSpPr>
        <p:spPr>
          <a:xfrm>
            <a:off x="7992231" y="9224802"/>
            <a:ext cx="2877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of figures: Internet</a:t>
            </a:r>
          </a:p>
        </p:txBody>
      </p:sp>
    </p:spTree>
    <p:extLst>
      <p:ext uri="{BB962C8B-B14F-4D97-AF65-F5344CB8AC3E}">
        <p14:creationId xmlns:p14="http://schemas.microsoft.com/office/powerpoint/2010/main" val="96782808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3301</Words>
  <Application>Microsoft Office PowerPoint</Application>
  <PresentationFormat>Custom</PresentationFormat>
  <Paragraphs>896</Paragraphs>
  <Slides>39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AdvOT9b12cd41</vt:lpstr>
      <vt:lpstr>Arial</vt:lpstr>
      <vt:lpstr>Calibri</vt:lpstr>
      <vt:lpstr>Calibri Light</vt:lpstr>
      <vt:lpstr>Cambria Math</vt:lpstr>
      <vt:lpstr>Lucida Bright</vt:lpstr>
      <vt:lpstr>Lucida Fax</vt:lpstr>
      <vt:lpstr>Times New Roman</vt:lpstr>
      <vt:lpstr>Wingdings</vt:lpstr>
      <vt:lpstr>1_Office Theme</vt:lpstr>
      <vt:lpstr>Office Theme</vt:lpstr>
      <vt:lpstr>Graph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DIVYA UNNY</cp:lastModifiedBy>
  <cp:revision>1138</cp:revision>
  <dcterms:created xsi:type="dcterms:W3CDTF">2018-07-26T05:29:45Z</dcterms:created>
  <dcterms:modified xsi:type="dcterms:W3CDTF">2019-02-10T06:00:18Z</dcterms:modified>
</cp:coreProperties>
</file>