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5" r:id="rId3"/>
    <p:sldId id="295" r:id="rId4"/>
    <p:sldId id="296" r:id="rId5"/>
    <p:sldId id="297" r:id="rId6"/>
    <p:sldId id="298" r:id="rId7"/>
    <p:sldId id="299" r:id="rId8"/>
    <p:sldId id="300" r:id="rId9"/>
    <p:sldId id="301" r:id="rId10"/>
    <p:sldId id="302" r:id="rId11"/>
    <p:sldId id="303" r:id="rId12"/>
    <p:sldId id="304" r:id="rId13"/>
    <p:sldId id="306" r:id="rId14"/>
    <p:sldId id="307" r:id="rId15"/>
    <p:sldId id="308" r:id="rId16"/>
    <p:sldId id="257" r:id="rId17"/>
    <p:sldId id="258" r:id="rId18"/>
    <p:sldId id="259" r:id="rId19"/>
    <p:sldId id="260" r:id="rId20"/>
    <p:sldId id="262" r:id="rId21"/>
    <p:sldId id="263" r:id="rId22"/>
    <p:sldId id="264" r:id="rId23"/>
    <p:sldId id="265" r:id="rId24"/>
    <p:sldId id="266" r:id="rId25"/>
    <p:sldId id="267" r:id="rId26"/>
    <p:sldId id="268" r:id="rId27"/>
    <p:sldId id="269" r:id="rId28"/>
    <p:sldId id="270" r:id="rId29"/>
    <p:sldId id="271" r:id="rId30"/>
    <p:sldId id="309" r:id="rId31"/>
    <p:sldId id="310" r:id="rId32"/>
    <p:sldId id="311" r:id="rId33"/>
    <p:sldId id="312" r:id="rId34"/>
    <p:sldId id="313" r:id="rId35"/>
    <p:sldId id="314" r:id="rId36"/>
    <p:sldId id="315" r:id="rId37"/>
    <p:sldId id="316" r:id="rId38"/>
    <p:sldId id="317" r:id="rId39"/>
    <p:sldId id="318" r:id="rId40"/>
    <p:sldId id="319" r:id="rId41"/>
    <p:sldId id="273" r:id="rId42"/>
    <p:sldId id="261" r:id="rId43"/>
    <p:sldId id="272" r:id="rId44"/>
    <p:sldId id="274" r:id="rId45"/>
    <p:sldId id="275" r:id="rId46"/>
    <p:sldId id="276" r:id="rId47"/>
    <p:sldId id="277" r:id="rId48"/>
    <p:sldId id="278" r:id="rId49"/>
    <p:sldId id="279" r:id="rId50"/>
    <p:sldId id="280" r:id="rId51"/>
    <p:sldId id="281" r:id="rId52"/>
    <p:sldId id="282" r:id="rId53"/>
    <p:sldId id="286" r:id="rId54"/>
    <p:sldId id="287" r:id="rId55"/>
    <p:sldId id="288" r:id="rId56"/>
    <p:sldId id="289" r:id="rId57"/>
    <p:sldId id="290" r:id="rId58"/>
    <p:sldId id="291" r:id="rId59"/>
    <p:sldId id="292" r:id="rId60"/>
    <p:sldId id="29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CD8C-D23C-4A0E-97ED-8F9FDBAEE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A88526-890A-4140-B946-3DB45A88F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21BF9D-7B28-40F7-BBF4-3440D4058A11}"/>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1A8FAE99-2769-4DD4-85EC-78D3E799A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CEB8-716B-4794-8ADC-E58DD4E712BA}"/>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142999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B2F0-0907-4D04-BFA5-22F1DBD83B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1DE61-FE22-472E-A706-6030CE641F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DFCB1-1774-4C4B-9E4C-DB420F1C0721}"/>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20AF7189-6724-46C9-BC7F-75DC2BB0C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A6C2-509F-4336-AD4D-FF71109C8705}"/>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69563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B076D-0021-4AC8-AB75-970C88D48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5C25D-DCF0-42D9-AAEE-1DF65CDBA7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DB375-63BA-4D2C-A16A-3E8DCB8617AD}"/>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4E49D61E-4AE3-4A30-8D62-182732C8A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AE241-C0EF-410F-86D6-2CCD64EF4CAC}"/>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198958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23F4-9E7B-465A-87A3-F7E24AB7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743F4-2E61-45BE-B0C5-80C0F6047B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570F1-CC67-4DA6-BF94-5A16AA5513B1}"/>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662A3FF8-7326-4463-8FC4-2DDA19F48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9BEBD-FBC1-4FA1-A590-1EF97DB5FDE4}"/>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315932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1C67-FB82-44CA-8212-E4F19329E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7CB0A6-A3F6-4316-A3DF-4825BFCFF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378F77-3CD0-4694-B679-150B0348436C}"/>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E5137E2C-6EE9-4ED8-A4D0-E75031E5B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F2681-D25E-4057-BC1D-AB85DC3BAF51}"/>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17350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AD91-A468-45D9-9B05-1BB8C9C7B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D3E40-9682-4373-9294-5B57A0E883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99AEE-B496-4FCB-801C-EEAFB90B35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9AF55-1F85-49FC-A1CE-959C6462FDBA}"/>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6" name="Footer Placeholder 5">
            <a:extLst>
              <a:ext uri="{FF2B5EF4-FFF2-40B4-BE49-F238E27FC236}">
                <a16:creationId xmlns:a16="http://schemas.microsoft.com/office/drawing/2014/main" id="{37BF3627-76DC-4D56-8574-490D9F585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33B80-D849-4D13-8247-B85A3BBC4062}"/>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27326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FF4B-037F-4647-91CE-4FF782DDC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5E8E6-D935-45FE-BD56-467931C2B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3CB1BB-C4C8-4771-A29E-086DE4259C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7AE530-379E-4E11-ABD8-3DA01ACF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AFF8DB-8D15-4187-BB53-DF682B7D1A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9A7B5-9296-403F-A8C7-FFC642E1E00F}"/>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8" name="Footer Placeholder 7">
            <a:extLst>
              <a:ext uri="{FF2B5EF4-FFF2-40B4-BE49-F238E27FC236}">
                <a16:creationId xmlns:a16="http://schemas.microsoft.com/office/drawing/2014/main" id="{6AF7B98B-80CB-47A1-8F86-2FD11EC517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1E1CE3-3318-44D6-B8CD-DF584A1EC195}"/>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45659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94BE-9129-4C8D-8F4A-61224C187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6E5F1-D6F5-43E7-B1CD-3017DD0485ED}"/>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4" name="Footer Placeholder 3">
            <a:extLst>
              <a:ext uri="{FF2B5EF4-FFF2-40B4-BE49-F238E27FC236}">
                <a16:creationId xmlns:a16="http://schemas.microsoft.com/office/drawing/2014/main" id="{E62B73FC-8139-4E7F-92DD-AE4E1FCB2F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EE05B-7FE8-4693-BAAF-BC17547CADEA}"/>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43813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56BF63-9851-4E7F-B762-89DCBE9A366F}"/>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3" name="Footer Placeholder 2">
            <a:extLst>
              <a:ext uri="{FF2B5EF4-FFF2-40B4-BE49-F238E27FC236}">
                <a16:creationId xmlns:a16="http://schemas.microsoft.com/office/drawing/2014/main" id="{CF1E7BB3-85E7-411F-8F9F-EEB9D343E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006F28-9E39-4621-A108-26D7362EE57B}"/>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116486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359D-77EF-47AE-B744-ACD45686A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8BEAD-86AE-4AA7-8C51-D5FAB9837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2165E0-1767-4542-8425-E2730CDF7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7635F8-B617-4F20-9B57-5AFAC81AFE0E}"/>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6" name="Footer Placeholder 5">
            <a:extLst>
              <a:ext uri="{FF2B5EF4-FFF2-40B4-BE49-F238E27FC236}">
                <a16:creationId xmlns:a16="http://schemas.microsoft.com/office/drawing/2014/main" id="{F2482832-5876-42AB-A1AA-D6033575D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D9FF5-9B1D-4015-B4FF-AF036FD69628}"/>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15822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009E-5C0A-4DD7-B533-E501A0766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1A34A7-7FDC-4E4D-BF5C-C2EF4BE62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AA5AFE-ADC1-47A0-B65B-F26D22C4C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C2EEF6-C650-4E7F-A1A4-E148E6555E6A}"/>
              </a:ext>
            </a:extLst>
          </p:cNvPr>
          <p:cNvSpPr>
            <a:spLocks noGrp="1"/>
          </p:cNvSpPr>
          <p:nvPr>
            <p:ph type="dt" sz="half" idx="10"/>
          </p:nvPr>
        </p:nvSpPr>
        <p:spPr/>
        <p:txBody>
          <a:bodyPr/>
          <a:lstStyle/>
          <a:p>
            <a:fld id="{12B7325E-7FC4-467B-A71E-D5213FCBECF3}" type="datetimeFigureOut">
              <a:rPr lang="en-US" smtClean="0"/>
              <a:t>10/19/2018</a:t>
            </a:fld>
            <a:endParaRPr lang="en-US"/>
          </a:p>
        </p:txBody>
      </p:sp>
      <p:sp>
        <p:nvSpPr>
          <p:cNvPr id="6" name="Footer Placeholder 5">
            <a:extLst>
              <a:ext uri="{FF2B5EF4-FFF2-40B4-BE49-F238E27FC236}">
                <a16:creationId xmlns:a16="http://schemas.microsoft.com/office/drawing/2014/main" id="{904BCB22-BE5B-4EFF-BDB7-B143CDDFD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078BF4-251C-4BAC-8693-C3AAFA5EFA20}"/>
              </a:ext>
            </a:extLst>
          </p:cNvPr>
          <p:cNvSpPr>
            <a:spLocks noGrp="1"/>
          </p:cNvSpPr>
          <p:nvPr>
            <p:ph type="sldNum" sz="quarter" idx="12"/>
          </p:nvPr>
        </p:nvSpPr>
        <p:spPr/>
        <p:txBody>
          <a:bodyPr/>
          <a:lstStyle/>
          <a:p>
            <a:fld id="{537E94A9-D319-48AD-85ED-E1A79FBDF6C9}" type="slidenum">
              <a:rPr lang="en-US" smtClean="0"/>
              <a:t>‹#›</a:t>
            </a:fld>
            <a:endParaRPr lang="en-US"/>
          </a:p>
        </p:txBody>
      </p:sp>
    </p:spTree>
    <p:extLst>
      <p:ext uri="{BB962C8B-B14F-4D97-AF65-F5344CB8AC3E}">
        <p14:creationId xmlns:p14="http://schemas.microsoft.com/office/powerpoint/2010/main" val="64918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6278-7318-41A8-B155-39ABB25F1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AB44C-4234-4748-B8EB-B2134684F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DDA48-B4A7-4550-855C-2DF3DB1BD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7325E-7FC4-467B-A71E-D5213FCBECF3}" type="datetimeFigureOut">
              <a:rPr lang="en-US" smtClean="0"/>
              <a:t>10/19/2018</a:t>
            </a:fld>
            <a:endParaRPr lang="en-US"/>
          </a:p>
        </p:txBody>
      </p:sp>
      <p:sp>
        <p:nvSpPr>
          <p:cNvPr id="5" name="Footer Placeholder 4">
            <a:extLst>
              <a:ext uri="{FF2B5EF4-FFF2-40B4-BE49-F238E27FC236}">
                <a16:creationId xmlns:a16="http://schemas.microsoft.com/office/drawing/2014/main" id="{5C4FCC24-7885-42A5-988B-DD91290BB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7537B-BC45-499C-94EC-86050D048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E94A9-D319-48AD-85ED-E1A79FBDF6C9}" type="slidenum">
              <a:rPr lang="en-US" smtClean="0"/>
              <a:t>‹#›</a:t>
            </a:fld>
            <a:endParaRPr lang="en-US"/>
          </a:p>
        </p:txBody>
      </p:sp>
    </p:spTree>
    <p:extLst>
      <p:ext uri="{BB962C8B-B14F-4D97-AF65-F5344CB8AC3E}">
        <p14:creationId xmlns:p14="http://schemas.microsoft.com/office/powerpoint/2010/main" val="107634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345F-2344-4125-9A7A-0036146EE4E0}"/>
              </a:ext>
            </a:extLst>
          </p:cNvPr>
          <p:cNvSpPr>
            <a:spLocks noGrp="1"/>
          </p:cNvSpPr>
          <p:nvPr>
            <p:ph type="title"/>
          </p:nvPr>
        </p:nvSpPr>
        <p:spPr>
          <a:xfrm>
            <a:off x="1" y="0"/>
            <a:ext cx="12192000" cy="6858000"/>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Band alignments and Charge Transfer Possibilities in Hetero-Junctions</a:t>
            </a: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Presentation </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In the Series of Scientific Discussions at NCCR</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Started on</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 </a:t>
            </a: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C00000"/>
                </a:solidFill>
                <a:latin typeface="Times New Roman" panose="02020603050405020304" pitchFamily="18" charset="0"/>
                <a:cs typeface="Times New Roman" panose="02020603050405020304" pitchFamily="18" charset="0"/>
              </a:rPr>
              <a:t>19.10.2018</a:t>
            </a:r>
            <a:br>
              <a:rPr lang="en-US" dirty="0">
                <a:solidFill>
                  <a:srgbClr val="C00000"/>
                </a:solidFill>
                <a:latin typeface="Times New Roman" panose="02020603050405020304" pitchFamily="18" charset="0"/>
                <a:cs typeface="Times New Roman" panose="02020603050405020304" pitchFamily="18" charset="0"/>
              </a:rPr>
            </a:br>
            <a:br>
              <a:rPr lang="en-US" dirty="0">
                <a:solidFill>
                  <a:srgbClr val="C0000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A Prologue and an Apology</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Image result for picture of namaste">
            <a:extLst>
              <a:ext uri="{FF2B5EF4-FFF2-40B4-BE49-F238E27FC236}">
                <a16:creationId xmlns:a16="http://schemas.microsoft.com/office/drawing/2014/main" id="{6EDC5FA3-6D0E-45F9-8B85-046F16042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314" y="4180114"/>
            <a:ext cx="2728686" cy="2244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EFDB3D-633A-4983-BB3A-C30727DAE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1" y="4010977"/>
            <a:ext cx="2728686" cy="2413636"/>
          </a:xfrm>
          <a:prstGeom prst="rect">
            <a:avLst/>
          </a:prstGeom>
        </p:spPr>
      </p:pic>
    </p:spTree>
    <p:extLst>
      <p:ext uri="{BB962C8B-B14F-4D97-AF65-F5344CB8AC3E}">
        <p14:creationId xmlns:p14="http://schemas.microsoft.com/office/powerpoint/2010/main" val="82981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ure anatase and rutile band positions">
            <a:extLst>
              <a:ext uri="{FF2B5EF4-FFF2-40B4-BE49-F238E27FC236}">
                <a16:creationId xmlns:a16="http://schemas.microsoft.com/office/drawing/2014/main" id="{F3A6DD66-0ABB-4CCB-A1E5-6F77D242D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856343"/>
            <a:ext cx="7416800" cy="534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4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553EB-D16C-4856-84F3-A570440DF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113" y="3679371"/>
            <a:ext cx="5007429" cy="2700563"/>
          </a:xfrm>
          <a:prstGeom prst="rect">
            <a:avLst/>
          </a:prstGeom>
        </p:spPr>
      </p:pic>
      <p:pic>
        <p:nvPicPr>
          <p:cNvPr id="5" name="Picture 4">
            <a:extLst>
              <a:ext uri="{FF2B5EF4-FFF2-40B4-BE49-F238E27FC236}">
                <a16:creationId xmlns:a16="http://schemas.microsoft.com/office/drawing/2014/main" id="{8527EA08-044A-43B8-BD37-03D55F6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99" y="478065"/>
            <a:ext cx="8476344" cy="2700564"/>
          </a:xfrm>
          <a:prstGeom prst="rect">
            <a:avLst/>
          </a:prstGeom>
        </p:spPr>
      </p:pic>
    </p:spTree>
    <p:extLst>
      <p:ext uri="{BB962C8B-B14F-4D97-AF65-F5344CB8AC3E}">
        <p14:creationId xmlns:p14="http://schemas.microsoft.com/office/powerpoint/2010/main" val="159021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86422-B2D5-4206-99FF-C9CE1891D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2" y="943430"/>
            <a:ext cx="7460343" cy="5065484"/>
          </a:xfrm>
          <a:prstGeom prst="rect">
            <a:avLst/>
          </a:prstGeom>
        </p:spPr>
      </p:pic>
    </p:spTree>
    <p:extLst>
      <p:ext uri="{BB962C8B-B14F-4D97-AF65-F5344CB8AC3E}">
        <p14:creationId xmlns:p14="http://schemas.microsoft.com/office/powerpoint/2010/main" val="119080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1CA88-89E8-4C51-AE13-C69270596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486" y="939800"/>
            <a:ext cx="8563428" cy="4978400"/>
          </a:xfrm>
          <a:prstGeom prst="rect">
            <a:avLst/>
          </a:prstGeom>
        </p:spPr>
      </p:pic>
    </p:spTree>
    <p:extLst>
      <p:ext uri="{BB962C8B-B14F-4D97-AF65-F5344CB8AC3E}">
        <p14:creationId xmlns:p14="http://schemas.microsoft.com/office/powerpoint/2010/main" val="320383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A65AC-A070-4FCE-B92E-830A1418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536" y="0"/>
            <a:ext cx="7720927" cy="6858000"/>
          </a:xfrm>
          <a:prstGeom prst="rect">
            <a:avLst/>
          </a:prstGeom>
        </p:spPr>
      </p:pic>
    </p:spTree>
    <p:extLst>
      <p:ext uri="{BB962C8B-B14F-4D97-AF65-F5344CB8AC3E}">
        <p14:creationId xmlns:p14="http://schemas.microsoft.com/office/powerpoint/2010/main" val="365011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ure anatase and rutile band positions">
            <a:extLst>
              <a:ext uri="{FF2B5EF4-FFF2-40B4-BE49-F238E27FC236}">
                <a16:creationId xmlns:a16="http://schemas.microsoft.com/office/drawing/2014/main" id="{F3A6DD66-0ABB-4CCB-A1E5-6F77D242D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856343"/>
            <a:ext cx="7416800" cy="534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2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84BAD2-E84D-4D67-8DC0-505FA2D67B2A}"/>
              </a:ext>
            </a:extLst>
          </p:cNvPr>
          <p:cNvSpPr/>
          <p:nvPr/>
        </p:nvSpPr>
        <p:spPr>
          <a:xfrm>
            <a:off x="0" y="505323"/>
            <a:ext cx="11771085" cy="649408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Among the many polymorphs of TiO</a:t>
            </a:r>
            <a:r>
              <a:rPr lang="en-US" sz="3200" b="0" i="0" dirty="0">
                <a:solidFill>
                  <a:srgbClr val="000000"/>
                </a:solidFill>
                <a:effectLst/>
                <a:latin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cs typeface="Times New Roman" panose="02020603050405020304" pitchFamily="18" charset="0"/>
              </a:rPr>
              <a:t>, rutile and anatase are the most studied.</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For the photocatalytic applications of these</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crystalline structures, the determination of the position of the energy levels is essential. The position of the valence band (VB) and the conduction band (CB) and the size of the optical</a:t>
            </a:r>
            <a:r>
              <a:rPr lang="en-US" sz="3200" dirty="0">
                <a:latin typeface="Times New Roman" panose="02020603050405020304" pitchFamily="18" charset="0"/>
                <a:cs typeface="Times New Roman" panose="02020603050405020304" pitchFamily="18" charset="0"/>
              </a:rPr>
              <a:t> band gap (</a:t>
            </a:r>
            <a:r>
              <a:rPr lang="en-US" sz="3200" dirty="0" err="1">
                <a:latin typeface="Times New Roman" panose="02020603050405020304" pitchFamily="18" charset="0"/>
                <a:cs typeface="Times New Roman" panose="02020603050405020304" pitchFamily="18" charset="0"/>
              </a:rPr>
              <a:t>Eg</a:t>
            </a:r>
            <a:r>
              <a:rPr lang="en-US" sz="3200" dirty="0">
                <a:latin typeface="Times New Roman" panose="02020603050405020304" pitchFamily="18" charset="0"/>
                <a:cs typeface="Times New Roman" panose="02020603050405020304" pitchFamily="18" charset="0"/>
              </a:rPr>
              <a:t>) are dependent on the crystalline phase. These parameters influence the number of photons absorbed upon illumination and the respective oxidation and reduction potentials of holes and electrons, generated by light. The presence of defects or dopants as well as the particle size may also play a key role and allow tuning the electronic </a:t>
            </a:r>
            <a:r>
              <a:rPr lang="en-US" sz="3200" dirty="0"/>
              <a:t>properties of </a:t>
            </a:r>
            <a:r>
              <a:rPr lang="en-US" sz="3200" dirty="0" err="1"/>
              <a:t>titania</a:t>
            </a:r>
            <a:r>
              <a:rPr lang="en-US" sz="3200" dirty="0"/>
              <a:t> materials.</a:t>
            </a:r>
            <a:br>
              <a:rPr lang="en-US" sz="3200" dirty="0"/>
            </a:br>
            <a:br>
              <a:rPr lang="en-US" sz="3200" dirty="0"/>
            </a:br>
            <a:endParaRPr lang="en-US" sz="3200" dirty="0"/>
          </a:p>
        </p:txBody>
      </p:sp>
    </p:spTree>
    <p:extLst>
      <p:ext uri="{BB962C8B-B14F-4D97-AF65-F5344CB8AC3E}">
        <p14:creationId xmlns:p14="http://schemas.microsoft.com/office/powerpoint/2010/main" val="74192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996920-9685-4C0B-97FF-B49B2EAD6140}"/>
              </a:ext>
            </a:extLst>
          </p:cNvPr>
          <p:cNvSpPr/>
          <p:nvPr/>
        </p:nvSpPr>
        <p:spPr>
          <a:xfrm>
            <a:off x="239486" y="474345"/>
            <a:ext cx="11713028" cy="5355312"/>
          </a:xfrm>
          <a:prstGeom prst="rect">
            <a:avLst/>
          </a:prstGeom>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The relative positions of the energy levels determine the direction of the electronic transfer of a photocatalytic material</a:t>
            </a: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based on a heterojunction between TiO</a:t>
            </a:r>
            <a:r>
              <a:rPr lang="en-US" sz="3600" b="0" i="0" dirty="0">
                <a:solidFill>
                  <a:srgbClr val="000000"/>
                </a:solidFill>
                <a:effectLst/>
                <a:latin typeface="Times New Roman" panose="02020603050405020304" pitchFamily="18" charset="0"/>
                <a:cs typeface="Times New Roman" panose="02020603050405020304" pitchFamily="18" charset="0"/>
              </a:rPr>
              <a:t>2 </a:t>
            </a:r>
            <a:r>
              <a:rPr lang="en-US" sz="3600" dirty="0">
                <a:solidFill>
                  <a:srgbClr val="000000"/>
                </a:solidFill>
                <a:latin typeface="Times New Roman" panose="02020603050405020304" pitchFamily="18" charset="0"/>
                <a:cs typeface="Times New Roman" panose="02020603050405020304" pitchFamily="18" charset="0"/>
              </a:rPr>
              <a:t>and a meta</a:t>
            </a:r>
            <a:r>
              <a:rPr lang="en-US" sz="3600" b="0" i="0" dirty="0">
                <a:solidFill>
                  <a:srgbClr val="000000"/>
                </a:solidFill>
                <a:effectLst/>
                <a:latin typeface="Times New Roman" panose="02020603050405020304" pitchFamily="18" charset="0"/>
                <a:cs typeface="Times New Roman" panose="02020603050405020304" pitchFamily="18" charset="0"/>
              </a:rPr>
              <a:t>1 </a:t>
            </a:r>
            <a:r>
              <a:rPr lang="en-US" sz="3600" dirty="0">
                <a:solidFill>
                  <a:srgbClr val="000000"/>
                </a:solidFill>
                <a:latin typeface="Times New Roman" panose="02020603050405020304" pitchFamily="18" charset="0"/>
                <a:cs typeface="Times New Roman" panose="02020603050405020304" pitchFamily="18" charset="0"/>
              </a:rPr>
              <a:t>or a semiconductor.</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Particular interest is also devoted to the</a:t>
            </a: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materials composed of different </a:t>
            </a:r>
            <a:r>
              <a:rPr lang="en-US" sz="3600" dirty="0" err="1">
                <a:solidFill>
                  <a:srgbClr val="000000"/>
                </a:solidFill>
                <a:latin typeface="Times New Roman" panose="02020603050405020304" pitchFamily="18" charset="0"/>
                <a:cs typeface="Times New Roman" panose="02020603050405020304" pitchFamily="18" charset="0"/>
              </a:rPr>
              <a:t>titania</a:t>
            </a:r>
            <a:r>
              <a:rPr lang="en-US" sz="3600" dirty="0">
                <a:solidFill>
                  <a:srgbClr val="000000"/>
                </a:solidFill>
                <a:latin typeface="Times New Roman" panose="02020603050405020304" pitchFamily="18" charset="0"/>
                <a:cs typeface="Times New Roman" panose="02020603050405020304" pitchFamily="18" charset="0"/>
              </a:rPr>
              <a:t> phases. The most known one is Degussa P25 </a:t>
            </a:r>
            <a:r>
              <a:rPr lang="en-US" sz="3600" dirty="0" err="1">
                <a:solidFill>
                  <a:srgbClr val="000000"/>
                </a:solidFill>
                <a:latin typeface="Times New Roman" panose="02020603050405020304" pitchFamily="18" charset="0"/>
                <a:cs typeface="Times New Roman" panose="02020603050405020304" pitchFamily="18" charset="0"/>
              </a:rPr>
              <a:t>titania</a:t>
            </a:r>
            <a:r>
              <a:rPr lang="en-US" sz="3600" dirty="0">
                <a:solidFill>
                  <a:srgbClr val="000000"/>
                </a:solidFill>
                <a:latin typeface="Times New Roman" panose="02020603050405020304" pitchFamily="18" charset="0"/>
                <a:cs typeface="Times New Roman" panose="02020603050405020304" pitchFamily="18" charset="0"/>
              </a:rPr>
              <a:t> which is a mixture of rutile</a:t>
            </a:r>
            <a:br>
              <a:rPr lang="en-US" sz="3600" dirty="0">
                <a:solidFill>
                  <a:srgbClr val="000000"/>
                </a:solidFill>
                <a:latin typeface="Times New Roman" panose="02020603050405020304" pitchFamily="18" charset="0"/>
                <a:cs typeface="Times New Roman" panose="02020603050405020304" pitchFamily="18" charset="0"/>
              </a:rPr>
            </a:br>
            <a:r>
              <a:rPr lang="en-US" sz="3600" dirty="0">
                <a:solidFill>
                  <a:srgbClr val="000000"/>
                </a:solidFill>
                <a:latin typeface="Times New Roman" panose="02020603050405020304" pitchFamily="18" charset="0"/>
                <a:cs typeface="Times New Roman" panose="02020603050405020304" pitchFamily="18" charset="0"/>
              </a:rPr>
              <a:t>and anatase.</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The exact nature of its high photocatalytic activity still remains not completely understood, but the energy diagrams are obviously crucial to explain its properties</a:t>
            </a:r>
            <a:r>
              <a:rPr lang="en-US" dirty="0">
                <a:solidFill>
                  <a:srgbClr val="000000"/>
                </a:solidFill>
                <a:latin typeface="AdvOT999035f4"/>
              </a:rPr>
              <a:t>.</a:t>
            </a:r>
            <a:r>
              <a:rPr lang="en-US" dirty="0"/>
              <a:t> </a:t>
            </a:r>
            <a:br>
              <a:rPr lang="en-US" dirty="0"/>
            </a:br>
            <a:endParaRPr lang="en-US" dirty="0"/>
          </a:p>
        </p:txBody>
      </p:sp>
    </p:spTree>
    <p:extLst>
      <p:ext uri="{BB962C8B-B14F-4D97-AF65-F5344CB8AC3E}">
        <p14:creationId xmlns:p14="http://schemas.microsoft.com/office/powerpoint/2010/main" val="407276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71C345-F8E7-4E67-8B79-7B3D435554D1}"/>
              </a:ext>
            </a:extLst>
          </p:cNvPr>
          <p:cNvSpPr/>
          <p:nvPr/>
        </p:nvSpPr>
        <p:spPr>
          <a:xfrm>
            <a:off x="275771" y="117693"/>
            <a:ext cx="11916229" cy="5078313"/>
          </a:xfrm>
          <a:prstGeom prst="rect">
            <a:avLst/>
          </a:prstGeom>
        </p:spPr>
        <p:txBody>
          <a:bodyPr wrap="square">
            <a:spAutoFit/>
          </a:bodyPr>
          <a:lstStyle/>
          <a:p>
            <a:r>
              <a:rPr lang="en-US" sz="3600" dirty="0">
                <a:solidFill>
                  <a:srgbClr val="000000"/>
                </a:solidFill>
                <a:latin typeface="AdvOT999035f4"/>
              </a:rPr>
              <a:t>The band alignment between the two phases in Degussa P25 was claimed to enhance charge carrier separation.</a:t>
            </a:r>
            <a:r>
              <a:rPr lang="en-US" sz="3600" b="0" i="0" dirty="0">
                <a:solidFill>
                  <a:srgbClr val="000000"/>
                </a:solidFill>
                <a:effectLst/>
                <a:latin typeface="AdvOT999035f4"/>
              </a:rPr>
              <a:t>15 </a:t>
            </a:r>
            <a:r>
              <a:rPr lang="en-US" sz="3600" dirty="0">
                <a:solidFill>
                  <a:srgbClr val="000000"/>
                </a:solidFill>
                <a:latin typeface="AdvOT999035f4"/>
              </a:rPr>
              <a:t>However, there is a controversy in the literature concerning this band alignment.</a:t>
            </a:r>
            <a:br>
              <a:rPr lang="en-US" sz="3600" dirty="0">
                <a:solidFill>
                  <a:srgbClr val="000000"/>
                </a:solidFill>
                <a:latin typeface="AdvOT999035f4"/>
              </a:rPr>
            </a:br>
            <a:r>
              <a:rPr lang="en-US" sz="3600" dirty="0">
                <a:solidFill>
                  <a:srgbClr val="000000"/>
                </a:solidFill>
                <a:latin typeface="AdvOT999035f4"/>
              </a:rPr>
              <a:t>The band gaps of rutile and anatase TiO</a:t>
            </a:r>
            <a:r>
              <a:rPr lang="en-US" sz="3600" b="0" i="0" dirty="0">
                <a:solidFill>
                  <a:srgbClr val="000000"/>
                </a:solidFill>
                <a:effectLst/>
                <a:latin typeface="AdvOT999035f4"/>
              </a:rPr>
              <a:t>2 </a:t>
            </a:r>
            <a:r>
              <a:rPr lang="en-US" sz="3600" dirty="0">
                <a:solidFill>
                  <a:srgbClr val="000000"/>
                </a:solidFill>
                <a:latin typeface="AdvOT999035f4"/>
              </a:rPr>
              <a:t>polymorphs are 3.0 and 3.2 eV, respectively. However, their relative position is still under debate. Three possibilities are generally discussed (Fig. 1)</a:t>
            </a:r>
            <a:r>
              <a:rPr lang="en-US" sz="3600" dirty="0"/>
              <a:t> </a:t>
            </a:r>
            <a:br>
              <a:rPr lang="en-US" sz="3600" dirty="0"/>
            </a:br>
            <a:endParaRPr lang="en-US" sz="3600" dirty="0"/>
          </a:p>
        </p:txBody>
      </p:sp>
    </p:spTree>
    <p:extLst>
      <p:ext uri="{BB962C8B-B14F-4D97-AF65-F5344CB8AC3E}">
        <p14:creationId xmlns:p14="http://schemas.microsoft.com/office/powerpoint/2010/main" val="84645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51C5D-F24D-4974-891D-761C5F0CC9D7}"/>
              </a:ext>
            </a:extLst>
          </p:cNvPr>
          <p:cNvSpPr/>
          <p:nvPr/>
        </p:nvSpPr>
        <p:spPr>
          <a:xfrm>
            <a:off x="0" y="289679"/>
            <a:ext cx="12046857" cy="6740307"/>
          </a:xfrm>
          <a:prstGeom prst="rect">
            <a:avLst/>
          </a:prstGeom>
        </p:spPr>
        <p:txBody>
          <a:bodyPr wrap="square">
            <a:spAutoFit/>
          </a:bodyPr>
          <a:lstStyle/>
          <a:p>
            <a:r>
              <a:rPr lang="en-US" sz="3600" dirty="0">
                <a:solidFill>
                  <a:srgbClr val="000000"/>
                </a:solidFill>
                <a:latin typeface="Times New Roman" panose="02020603050405020304" pitchFamily="18" charset="0"/>
                <a:cs typeface="Times New Roman" panose="02020603050405020304" pitchFamily="18" charset="0"/>
              </a:rPr>
              <a:t>The energy levels of both phases can be included as </a:t>
            </a:r>
            <a:r>
              <a:rPr lang="en-US" sz="3600" dirty="0" err="1">
                <a:solidFill>
                  <a:srgbClr val="000000"/>
                </a:solidFill>
                <a:latin typeface="Times New Roman" panose="02020603050405020304" pitchFamily="18" charset="0"/>
                <a:cs typeface="Times New Roman" panose="02020603050405020304" pitchFamily="18" charset="0"/>
              </a:rPr>
              <a:t>E</a:t>
            </a:r>
            <a:r>
              <a:rPr lang="en-US" sz="3600" b="0" i="0" dirty="0" err="1">
                <a:solidFill>
                  <a:srgbClr val="000000"/>
                </a:solidFill>
                <a:effectLst/>
                <a:latin typeface="Times New Roman" panose="02020603050405020304" pitchFamily="18" charset="0"/>
                <a:cs typeface="Times New Roman" panose="02020603050405020304" pitchFamily="18" charset="0"/>
              </a:rPr>
              <a:t>g,rutile</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E</a:t>
            </a:r>
            <a:r>
              <a:rPr lang="en-US" sz="3600" b="0" i="0" dirty="0" err="1">
                <a:solidFill>
                  <a:srgbClr val="000000"/>
                </a:solidFill>
                <a:effectLst/>
                <a:latin typeface="Times New Roman" panose="02020603050405020304" pitchFamily="18" charset="0"/>
                <a:cs typeface="Times New Roman" panose="02020603050405020304" pitchFamily="18" charset="0"/>
              </a:rPr>
              <a:t>g,anatase</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(type I).</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It can also be a staggered alignment with the CB and the VB of anatase lying above those of rutile (type II-anatase) or with the CB and the VB of rutile lying above those of anatase (type II-rutile).</a:t>
            </a:r>
            <a:r>
              <a:rPr lang="en-US" sz="3600" dirty="0">
                <a:latin typeface="Times New Roman" panose="02020603050405020304" pitchFamily="18" charset="0"/>
                <a:cs typeface="Times New Roman" panose="02020603050405020304" pitchFamily="18" charset="0"/>
              </a:rPr>
              <a:t> </a:t>
            </a:r>
            <a:r>
              <a:rPr lang="en-US" sz="3600" dirty="0">
                <a:solidFill>
                  <a:srgbClr val="000000"/>
                </a:solidFill>
                <a:latin typeface="AdvOT999035f4"/>
              </a:rPr>
              <a:t>The band positioning of type II-rutile or type I should induce an electronic transfer from anatase to rutile.</a:t>
            </a:r>
            <a:r>
              <a:rPr lang="en-US" sz="1200" b="0" i="0" dirty="0">
                <a:solidFill>
                  <a:srgbClr val="000000"/>
                </a:solidFill>
                <a:effectLst/>
                <a:latin typeface="AdvOT999035f4"/>
              </a:rPr>
              <a:t> </a:t>
            </a:r>
            <a:r>
              <a:rPr lang="en-US" sz="3600" dirty="0">
                <a:solidFill>
                  <a:srgbClr val="000000"/>
                </a:solidFill>
                <a:latin typeface="AdvOT999035f4"/>
              </a:rPr>
              <a:t>For type II-anatase, the charge transfer is in the opposite direction</a:t>
            </a:r>
            <a:r>
              <a:rPr lang="en-US" sz="3600" dirty="0"/>
              <a:t> </a:t>
            </a:r>
            <a:br>
              <a:rPr lang="en-US" sz="3600" dirty="0"/>
            </a:br>
            <a:endParaRPr lang="en-US" sz="3600" dirty="0"/>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br>
              <a:rPr lang="en-US" dirty="0"/>
            </a:br>
            <a:endParaRPr lang="en-US" dirty="0"/>
          </a:p>
        </p:txBody>
      </p:sp>
      <p:pic>
        <p:nvPicPr>
          <p:cNvPr id="3" name="Picture 2">
            <a:extLst>
              <a:ext uri="{FF2B5EF4-FFF2-40B4-BE49-F238E27FC236}">
                <a16:creationId xmlns:a16="http://schemas.microsoft.com/office/drawing/2014/main" id="{5670DF54-891D-4605-A52B-96059D04F47A}"/>
              </a:ext>
            </a:extLst>
          </p:cNvPr>
          <p:cNvPicPr>
            <a:picLocks noChangeAspect="1"/>
          </p:cNvPicPr>
          <p:nvPr/>
        </p:nvPicPr>
        <p:blipFill>
          <a:blip r:embed="rId2"/>
          <a:stretch>
            <a:fillRect/>
          </a:stretch>
        </p:blipFill>
        <p:spPr>
          <a:xfrm>
            <a:off x="609599" y="4586514"/>
            <a:ext cx="10813143" cy="2271486"/>
          </a:xfrm>
          <a:prstGeom prst="rect">
            <a:avLst/>
          </a:prstGeom>
        </p:spPr>
      </p:pic>
    </p:spTree>
    <p:extLst>
      <p:ext uri="{BB962C8B-B14F-4D97-AF65-F5344CB8AC3E}">
        <p14:creationId xmlns:p14="http://schemas.microsoft.com/office/powerpoint/2010/main" val="242175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AA91AD-E929-422F-8849-01619BB26568}"/>
              </a:ext>
            </a:extLst>
          </p:cNvPr>
          <p:cNvSpPr>
            <a:spLocks noGrp="1"/>
          </p:cNvSpPr>
          <p:nvPr>
            <p:ph type="title"/>
          </p:nvPr>
        </p:nvSpPr>
        <p:spPr>
          <a:xfrm>
            <a:off x="130629" y="365125"/>
            <a:ext cx="12061371" cy="6093732"/>
          </a:xfrm>
        </p:spPr>
        <p:txBody>
          <a:bodyPr/>
          <a:lstStyle/>
          <a:p>
            <a:r>
              <a:rPr lang="en-US" b="1" dirty="0">
                <a:latin typeface="Times New Roman" panose="02020603050405020304" pitchFamily="18" charset="0"/>
                <a:cs typeface="Times New Roman" panose="02020603050405020304" pitchFamily="18" charset="0"/>
              </a:rPr>
              <a:t>The absolute positions of valence band and conduction bands in semiconductors are necessary for selecting the application of the semiconductor in  a chosen photo(other)catalytic processes.   This concept is being examined in the case of TiO</a:t>
            </a:r>
            <a:r>
              <a:rPr lang="en-US" b="1" baseline="-25000" dirty="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for most obvious reasons </a:t>
            </a:r>
          </a:p>
        </p:txBody>
      </p:sp>
    </p:spTree>
    <p:extLst>
      <p:ext uri="{BB962C8B-B14F-4D97-AF65-F5344CB8AC3E}">
        <p14:creationId xmlns:p14="http://schemas.microsoft.com/office/powerpoint/2010/main" val="387217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9DAA87-DEB6-4242-BE58-5884C4D241C4}"/>
              </a:ext>
            </a:extLst>
          </p:cNvPr>
          <p:cNvSpPr/>
          <p:nvPr/>
        </p:nvSpPr>
        <p:spPr>
          <a:xfrm>
            <a:off x="188685" y="1997839"/>
            <a:ext cx="11843657" cy="452431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The first paper to advocate a type II-rutile alignment came</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from Mott–Schottky analysis by </a:t>
            </a:r>
            <a:r>
              <a:rPr lang="en-US" sz="3200" dirty="0" err="1">
                <a:solidFill>
                  <a:srgbClr val="000000"/>
                </a:solidFill>
                <a:latin typeface="Times New Roman" panose="02020603050405020304" pitchFamily="18" charset="0"/>
                <a:cs typeface="Times New Roman" panose="02020603050405020304" pitchFamily="18" charset="0"/>
              </a:rPr>
              <a:t>Kavan</a:t>
            </a:r>
            <a:r>
              <a:rPr lang="en-US" sz="3200" dirty="0">
                <a:solidFill>
                  <a:srgbClr val="000000"/>
                </a:solidFill>
                <a:latin typeface="Times New Roman" panose="02020603050405020304" pitchFamily="18" charset="0"/>
                <a:cs typeface="Times New Roman" panose="02020603050405020304" pitchFamily="18" charset="0"/>
              </a:rPr>
              <a:t> et al.</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This hypothesis</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was supported by experimental data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and calculations.</a:t>
            </a:r>
            <a:br>
              <a:rPr lang="en-US" sz="3200" b="0" i="0" dirty="0">
                <a:solidFill>
                  <a:srgbClr val="000000"/>
                </a:solidFill>
                <a:effectLst/>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However, recently it was shown that the Mott–Schottky analysis</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is strongly influenced by the surface charges.</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Adsorption of</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ions at the surface of TiO</a:t>
            </a:r>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dirty="0">
                <a:solidFill>
                  <a:srgbClr val="000000"/>
                </a:solidFill>
                <a:latin typeface="Times New Roman" panose="02020603050405020304" pitchFamily="18" charset="0"/>
                <a:cs typeface="Times New Roman" panose="02020603050405020304" pitchFamily="18" charset="0"/>
              </a:rPr>
              <a:t>leads to the appearance of a dipole</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layer which interferes with band alignment analysis provided</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by this technique</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67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95C1C1-0A81-4E13-9B66-1BEC50241657}"/>
              </a:ext>
            </a:extLst>
          </p:cNvPr>
          <p:cNvSpPr/>
          <p:nvPr/>
        </p:nvSpPr>
        <p:spPr>
          <a:xfrm>
            <a:off x="232229" y="1443841"/>
            <a:ext cx="11800114" cy="452431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The hypothesis of the type II-anatase band alignment was mainly supported by XPS measurements</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The offset between the E</a:t>
            </a:r>
            <a:r>
              <a:rPr lang="en-US" sz="3200" b="0" i="0" dirty="0">
                <a:solidFill>
                  <a:srgbClr val="000000"/>
                </a:solidFill>
                <a:effectLst/>
                <a:latin typeface="Times New Roman" panose="02020603050405020304" pitchFamily="18" charset="0"/>
                <a:cs typeface="Times New Roman" panose="02020603050405020304" pitchFamily="18" charset="0"/>
              </a:rPr>
              <a:t>VB </a:t>
            </a:r>
            <a:r>
              <a:rPr lang="en-US" sz="3200" dirty="0">
                <a:solidFill>
                  <a:srgbClr val="000000"/>
                </a:solidFill>
                <a:latin typeface="Times New Roman" panose="02020603050405020304" pitchFamily="18" charset="0"/>
                <a:cs typeface="Times New Roman" panose="02020603050405020304" pitchFamily="18" charset="0"/>
              </a:rPr>
              <a:t>of two phases was measured and then, the E</a:t>
            </a:r>
            <a:r>
              <a:rPr lang="en-US" sz="3200" b="0" i="0" dirty="0">
                <a:solidFill>
                  <a:srgbClr val="000000"/>
                </a:solidFill>
                <a:effectLst/>
                <a:latin typeface="Times New Roman" panose="02020603050405020304" pitchFamily="18" charset="0"/>
                <a:cs typeface="Times New Roman" panose="02020603050405020304" pitchFamily="18" charset="0"/>
              </a:rPr>
              <a:t>CB </a:t>
            </a:r>
            <a:r>
              <a:rPr lang="en-US" sz="3200" dirty="0">
                <a:solidFill>
                  <a:srgbClr val="000000"/>
                </a:solidFill>
                <a:latin typeface="Times New Roman" panose="02020603050405020304" pitchFamily="18" charset="0"/>
                <a:cs typeface="Times New Roman" panose="02020603050405020304" pitchFamily="18" charset="0"/>
              </a:rPr>
              <a:t>offset is deduced from the known E </a:t>
            </a:r>
            <a:r>
              <a:rPr lang="en-US" sz="3200" b="0" i="0" dirty="0">
                <a:solidFill>
                  <a:srgbClr val="000000"/>
                </a:solidFill>
                <a:effectLst/>
                <a:latin typeface="Times New Roman" panose="02020603050405020304" pitchFamily="18" charset="0"/>
                <a:cs typeface="Times New Roman" panose="02020603050405020304" pitchFamily="18" charset="0"/>
              </a:rPr>
              <a:t>g </a:t>
            </a:r>
            <a:r>
              <a:rPr lang="en-US" sz="3200" dirty="0">
                <a:solidFill>
                  <a:srgbClr val="000000"/>
                </a:solidFill>
                <a:latin typeface="Times New Roman" panose="02020603050405020304" pitchFamily="18" charset="0"/>
                <a:cs typeface="Times New Roman" panose="02020603050405020304" pitchFamily="18" charset="0"/>
              </a:rPr>
              <a:t>difference. Scanlon et al. reported a difference of 0.4 eV</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and Pfeifer et al. of 0.6–0.7 eV.   Gao and co-workers claimed a similar band alignment using Kelvin probe force microscopy. This work has the particularity to evidence the band alignment for a real heterojunction, previously it was shown only on separate TiO</a:t>
            </a:r>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dirty="0">
                <a:solidFill>
                  <a:srgbClr val="000000"/>
                </a:solidFill>
                <a:latin typeface="Times New Roman" panose="02020603050405020304" pitchFamily="18" charset="0"/>
                <a:cs typeface="Times New Roman" panose="02020603050405020304" pitchFamily="18" charset="0"/>
              </a:rPr>
              <a:t>phases.</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17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AB615-7E0A-46D0-B71C-FE8083467D40}"/>
              </a:ext>
            </a:extLst>
          </p:cNvPr>
          <p:cNvSpPr/>
          <p:nvPr/>
        </p:nvSpPr>
        <p:spPr>
          <a:xfrm>
            <a:off x="159657" y="228123"/>
            <a:ext cx="11872685" cy="5539978"/>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Recent theoretical experiments support the type II-anatase band alignment but with a higher band offset.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Ko et al. using the relativistic DFT calculation suggested that the type of alignment depends on the size of rutile and anatase particles.  It means that sizes should be taken into account as well as the</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presence of surface states, impurities or structural defects. Indeed, between two powders, even within the same phase, these parameters can induce variation of the electronic structure. Therefore, clear and accurate experimental protocols are needed to determine the absolute electronic structure of any TiO</a:t>
            </a:r>
            <a:r>
              <a:rPr lang="en-US" sz="2800" b="0" i="0" dirty="0">
                <a:solidFill>
                  <a:srgbClr val="000000"/>
                </a:solidFill>
                <a:effectLst/>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-based powder</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materials (extendable to any powder materials). To this day, no such protocol is reported in the literature. Two spectroscopic techniques were used, UV-Vis Diffuse Reflectance Spectroscopy (DRS) to study transitions from the VB to the CB and Ultraviolet photoelectron spectroscopy (UPS)</a:t>
            </a:r>
            <a:r>
              <a:rPr lang="en-US" dirty="0"/>
              <a:t> </a:t>
            </a:r>
            <a:br>
              <a:rPr lang="en-US" dirty="0"/>
            </a:br>
            <a:endParaRPr lang="en-US" dirty="0"/>
          </a:p>
        </p:txBody>
      </p:sp>
    </p:spTree>
    <p:extLst>
      <p:ext uri="{BB962C8B-B14F-4D97-AF65-F5344CB8AC3E}">
        <p14:creationId xmlns:p14="http://schemas.microsoft.com/office/powerpoint/2010/main" val="79366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D32799-D7B1-40D1-B5C0-A210306EF644}"/>
              </a:ext>
            </a:extLst>
          </p:cNvPr>
          <p:cNvSpPr/>
          <p:nvPr/>
        </p:nvSpPr>
        <p:spPr>
          <a:xfrm>
            <a:off x="58057" y="674400"/>
            <a:ext cx="12075886" cy="729430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The UPS technique is extensively used to map out the valence (occupied states) of the semiconductors The UPS results obtained on the TiO</a:t>
            </a:r>
            <a:r>
              <a:rPr lang="en-US" sz="3200" b="0" i="0" dirty="0">
                <a:solidFill>
                  <a:srgbClr val="000000"/>
                </a:solidFill>
                <a:effectLst/>
                <a:latin typeface="Times New Roman" panose="02020603050405020304" pitchFamily="18" charset="0"/>
                <a:cs typeface="Times New Roman" panose="02020603050405020304" pitchFamily="18" charset="0"/>
              </a:rPr>
              <a:t>2</a:t>
            </a:r>
            <a:r>
              <a:rPr lang="en-US" sz="3200" dirty="0">
                <a:solidFill>
                  <a:srgbClr val="000000"/>
                </a:solidFill>
                <a:latin typeface="Times New Roman" panose="02020603050405020304" pitchFamily="18" charset="0"/>
                <a:cs typeface="Times New Roman" panose="02020603050405020304" pitchFamily="18" charset="0"/>
              </a:rPr>
              <a:t>(001) monocrystalline surface highlight the formation of new structures with narrower band gaps</a:t>
            </a:r>
            <a:r>
              <a:rPr lang="en-US" sz="3200" dirty="0">
                <a:latin typeface="Times New Roman" panose="02020603050405020304" pitchFamily="18" charset="0"/>
                <a:cs typeface="Times New Roman" panose="02020603050405020304" pitchFamily="18" charset="0"/>
              </a:rPr>
              <a:t> after reductive or oxidative treatments or after nitrogen implantation. Formation of new electronic states located above the O 2p band after N-doping has been evidenced with this method. As another example, UPS on </a:t>
            </a:r>
            <a:r>
              <a:rPr lang="en-US" sz="3200" dirty="0" err="1">
                <a:latin typeface="Times New Roman" panose="02020603050405020304" pitchFamily="18" charset="0"/>
                <a:cs typeface="Times New Roman" panose="02020603050405020304" pitchFamily="18" charset="0"/>
              </a:rPr>
              <a:t>VOx</a:t>
            </a:r>
            <a:r>
              <a:rPr lang="en-US" sz="3200" dirty="0">
                <a:latin typeface="Times New Roman" panose="02020603050405020304" pitchFamily="18" charset="0"/>
                <a:cs typeface="Times New Roman" panose="02020603050405020304" pitchFamily="18" charset="0"/>
              </a:rPr>
              <a:t>/TiO2 (001)</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showed the presence of intermediate states near the Fermi level.</a:t>
            </a:r>
          </a:p>
          <a:p>
            <a:r>
              <a:rPr lang="en-US" sz="2800" dirty="0">
                <a:solidFill>
                  <a:srgbClr val="FF0000"/>
                </a:solidFill>
                <a:latin typeface="Times New Roman" panose="02020603050405020304" pitchFamily="18" charset="0"/>
                <a:cs typeface="Times New Roman" panose="02020603050405020304" pitchFamily="18" charset="0"/>
              </a:rPr>
              <a:t>However, the most efficient TiO2 photocatalysts are not single crystals but </a:t>
            </a:r>
            <a:r>
              <a:rPr lang="en-US" sz="2800" dirty="0" err="1">
                <a:solidFill>
                  <a:srgbClr val="FF0000"/>
                </a:solidFill>
                <a:latin typeface="Times New Roman" panose="02020603050405020304" pitchFamily="18" charset="0"/>
                <a:cs typeface="Times New Roman" panose="02020603050405020304" pitchFamily="18" charset="0"/>
              </a:rPr>
              <a:t>nanopowders</a:t>
            </a:r>
            <a:r>
              <a:rPr lang="en-US" sz="2800" dirty="0">
                <a:solidFill>
                  <a:srgbClr val="FF0000"/>
                </a:solidFill>
                <a:latin typeface="Times New Roman" panose="02020603050405020304" pitchFamily="18" charset="0"/>
                <a:cs typeface="Times New Roman" panose="02020603050405020304" pitchFamily="18" charset="0"/>
              </a:rPr>
              <a:t>. Morphological and chemical differences may induce differences between the model materials, prepared under a controlled atmosphere and with a true electronic structure of powdered samples</a:t>
            </a:r>
            <a:r>
              <a:rPr lang="en-US" dirty="0"/>
              <a:t>.</a:t>
            </a:r>
            <a:r>
              <a:rPr lang="en-US" sz="3200" dirty="0"/>
              <a:t> </a:t>
            </a:r>
            <a:br>
              <a:rPr lang="en-US" sz="3200" dirty="0"/>
            </a:br>
            <a:br>
              <a:rPr lang="en-US" sz="3200" dirty="0"/>
            </a:br>
            <a:br>
              <a:rPr lang="en-US" sz="3200" dirty="0"/>
            </a:br>
            <a:endParaRPr lang="en-US" sz="3200" dirty="0"/>
          </a:p>
        </p:txBody>
      </p:sp>
    </p:spTree>
    <p:extLst>
      <p:ext uri="{BB962C8B-B14F-4D97-AF65-F5344CB8AC3E}">
        <p14:creationId xmlns:p14="http://schemas.microsoft.com/office/powerpoint/2010/main" val="2563722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63F52-E095-4857-8FF6-53BA303FFCB7}"/>
              </a:ext>
            </a:extLst>
          </p:cNvPr>
          <p:cNvPicPr>
            <a:picLocks noChangeAspect="1"/>
          </p:cNvPicPr>
          <p:nvPr/>
        </p:nvPicPr>
        <p:blipFill>
          <a:blip r:embed="rId2"/>
          <a:stretch>
            <a:fillRect/>
          </a:stretch>
        </p:blipFill>
        <p:spPr>
          <a:xfrm>
            <a:off x="348343" y="333828"/>
            <a:ext cx="10784114" cy="6154057"/>
          </a:xfrm>
          <a:prstGeom prst="rect">
            <a:avLst/>
          </a:prstGeom>
        </p:spPr>
      </p:pic>
    </p:spTree>
    <p:extLst>
      <p:ext uri="{BB962C8B-B14F-4D97-AF65-F5344CB8AC3E}">
        <p14:creationId xmlns:p14="http://schemas.microsoft.com/office/powerpoint/2010/main" val="272224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CC7204-CE93-4CD7-B918-F517A69873B5}"/>
              </a:ext>
            </a:extLst>
          </p:cNvPr>
          <p:cNvPicPr>
            <a:picLocks noChangeAspect="1"/>
          </p:cNvPicPr>
          <p:nvPr/>
        </p:nvPicPr>
        <p:blipFill>
          <a:blip r:embed="rId2"/>
          <a:stretch>
            <a:fillRect/>
          </a:stretch>
        </p:blipFill>
        <p:spPr>
          <a:xfrm>
            <a:off x="406400" y="522514"/>
            <a:ext cx="11437257" cy="5979886"/>
          </a:xfrm>
          <a:prstGeom prst="rect">
            <a:avLst/>
          </a:prstGeom>
        </p:spPr>
      </p:pic>
    </p:spTree>
    <p:extLst>
      <p:ext uri="{BB962C8B-B14F-4D97-AF65-F5344CB8AC3E}">
        <p14:creationId xmlns:p14="http://schemas.microsoft.com/office/powerpoint/2010/main" val="333792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1CEA8-91D7-418C-8B72-C182060A173A}"/>
              </a:ext>
            </a:extLst>
          </p:cNvPr>
          <p:cNvPicPr>
            <a:picLocks noChangeAspect="1"/>
          </p:cNvPicPr>
          <p:nvPr/>
        </p:nvPicPr>
        <p:blipFill>
          <a:blip r:embed="rId2"/>
          <a:stretch>
            <a:fillRect/>
          </a:stretch>
        </p:blipFill>
        <p:spPr>
          <a:xfrm>
            <a:off x="0" y="275771"/>
            <a:ext cx="12192000" cy="6473372"/>
          </a:xfrm>
          <a:prstGeom prst="rect">
            <a:avLst/>
          </a:prstGeom>
        </p:spPr>
      </p:pic>
    </p:spTree>
    <p:extLst>
      <p:ext uri="{BB962C8B-B14F-4D97-AF65-F5344CB8AC3E}">
        <p14:creationId xmlns:p14="http://schemas.microsoft.com/office/powerpoint/2010/main" val="331844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46B6A-8F8E-478B-8215-89FEC8141673}"/>
              </a:ext>
            </a:extLst>
          </p:cNvPr>
          <p:cNvPicPr>
            <a:picLocks noChangeAspect="1"/>
          </p:cNvPicPr>
          <p:nvPr/>
        </p:nvPicPr>
        <p:blipFill>
          <a:blip r:embed="rId2"/>
          <a:stretch>
            <a:fillRect/>
          </a:stretch>
        </p:blipFill>
        <p:spPr>
          <a:xfrm>
            <a:off x="0" y="319315"/>
            <a:ext cx="12192000" cy="6400800"/>
          </a:xfrm>
          <a:prstGeom prst="rect">
            <a:avLst/>
          </a:prstGeom>
        </p:spPr>
      </p:pic>
    </p:spTree>
    <p:extLst>
      <p:ext uri="{BB962C8B-B14F-4D97-AF65-F5344CB8AC3E}">
        <p14:creationId xmlns:p14="http://schemas.microsoft.com/office/powerpoint/2010/main" val="294876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86D2D4-5459-4002-B4C5-8343B4E603DF}"/>
              </a:ext>
            </a:extLst>
          </p:cNvPr>
          <p:cNvSpPr/>
          <p:nvPr/>
        </p:nvSpPr>
        <p:spPr>
          <a:xfrm>
            <a:off x="0" y="58847"/>
            <a:ext cx="12090400" cy="6555641"/>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The powders of the two main polymorphs of TiO</a:t>
            </a:r>
            <a:r>
              <a:rPr lang="en-US" sz="2800" b="0" i="0" dirty="0">
                <a:solidFill>
                  <a:srgbClr val="000000"/>
                </a:solidFill>
                <a:effectLst/>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anatase and rutile, were studied by UPS and UV-Vis spectroscopies. Up to now, UPS on the powders has been only qualitatively interpreted. It can provide a quantitative description of the energy levels comprising the valence band. Combination of UV-Vis and UPS allowed positioning of the energetic levels and discussion of the electronic structures of the two solids.</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In the case of anatase and rutile powders the absolute E</a:t>
            </a:r>
            <a:r>
              <a:rPr lang="en-US" sz="2800" b="0" i="0" dirty="0">
                <a:solidFill>
                  <a:srgbClr val="000000"/>
                </a:solidFill>
                <a:effectLst/>
                <a:latin typeface="Times New Roman" panose="02020603050405020304" pitchFamily="18" charset="0"/>
                <a:cs typeface="Times New Roman" panose="02020603050405020304" pitchFamily="18" charset="0"/>
              </a:rPr>
              <a:t>VB </a:t>
            </a:r>
            <a:r>
              <a:rPr lang="en-US" sz="2800" dirty="0">
                <a:solidFill>
                  <a:srgbClr val="000000"/>
                </a:solidFill>
                <a:latin typeface="Times New Roman" panose="02020603050405020304" pitchFamily="18" charset="0"/>
                <a:cs typeface="Times New Roman" panose="02020603050405020304" pitchFamily="18" charset="0"/>
              </a:rPr>
              <a:t>positions were measured at -7.1 eV and - 6.7 eV, respectively. The resulting electronic structure obtained one at a time for anatase and rutile supports the hypothesis of a type II-anatase energy band alignment. In a mixture of both polymorphs the transfer of the electrons from rutile to anatase particles should be </a:t>
            </a:r>
            <a:r>
              <a:rPr lang="en-US" sz="2800" dirty="0" err="1">
                <a:solidFill>
                  <a:srgbClr val="000000"/>
                </a:solidFill>
                <a:latin typeface="Times New Roman" panose="02020603050405020304" pitchFamily="18" charset="0"/>
                <a:cs typeface="Times New Roman" panose="02020603050405020304" pitchFamily="18" charset="0"/>
              </a:rPr>
              <a:t>favoured</a:t>
            </a:r>
            <a:r>
              <a:rPr lang="en-US" sz="2800" dirty="0">
                <a:solidFill>
                  <a:srgbClr val="000000"/>
                </a:solidFill>
                <a:latin typeface="Times New Roman" panose="02020603050405020304" pitchFamily="18" charset="0"/>
                <a:cs typeface="Times New Roman" panose="02020603050405020304" pitchFamily="18" charset="0"/>
              </a:rPr>
              <a:t>. Considering the photocatalytic experiments, efficient photoelectrons for this process are excited from the top of the VB, attributed to a narrow contribution originating from the non-bonding O 2p orbitals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32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C8E35-1D22-4BB9-AE20-E6B7D42CF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319314"/>
            <a:ext cx="10885715" cy="6284686"/>
          </a:xfrm>
          <a:prstGeom prst="rect">
            <a:avLst/>
          </a:prstGeom>
        </p:spPr>
      </p:pic>
    </p:spTree>
    <p:extLst>
      <p:ext uri="{BB962C8B-B14F-4D97-AF65-F5344CB8AC3E}">
        <p14:creationId xmlns:p14="http://schemas.microsoft.com/office/powerpoint/2010/main" val="145348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94359-5F24-4FF7-9697-C5784251C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14300"/>
            <a:ext cx="9010650" cy="6629400"/>
          </a:xfrm>
          <a:prstGeom prst="rect">
            <a:avLst/>
          </a:prstGeom>
        </p:spPr>
      </p:pic>
    </p:spTree>
    <p:extLst>
      <p:ext uri="{BB962C8B-B14F-4D97-AF65-F5344CB8AC3E}">
        <p14:creationId xmlns:p14="http://schemas.microsoft.com/office/powerpoint/2010/main" val="1702072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084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B40B5-E309-4ECD-8370-E02C34EEE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70" y="754743"/>
            <a:ext cx="8665029" cy="5297713"/>
          </a:xfrm>
          <a:prstGeom prst="rect">
            <a:avLst/>
          </a:prstGeom>
        </p:spPr>
      </p:pic>
    </p:spTree>
    <p:extLst>
      <p:ext uri="{BB962C8B-B14F-4D97-AF65-F5344CB8AC3E}">
        <p14:creationId xmlns:p14="http://schemas.microsoft.com/office/powerpoint/2010/main" val="218873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ature anatase and rutile band positions">
            <a:extLst>
              <a:ext uri="{FF2B5EF4-FFF2-40B4-BE49-F238E27FC236}">
                <a16:creationId xmlns:a16="http://schemas.microsoft.com/office/drawing/2014/main" id="{2CD1DF36-438B-4593-9686-34A9C9204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204686"/>
            <a:ext cx="9855200" cy="481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4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7D2DB-A6E3-439B-BAFD-D2560BC3D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4414"/>
            <a:ext cx="12192000" cy="4869172"/>
          </a:xfrm>
          <a:prstGeom prst="rect">
            <a:avLst/>
          </a:prstGeom>
        </p:spPr>
      </p:pic>
    </p:spTree>
    <p:extLst>
      <p:ext uri="{BB962C8B-B14F-4D97-AF65-F5344CB8AC3E}">
        <p14:creationId xmlns:p14="http://schemas.microsoft.com/office/powerpoint/2010/main" val="1185109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300DD-BAF4-47FD-B92D-F2607298A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6" y="812800"/>
            <a:ext cx="9985829" cy="5079999"/>
          </a:xfrm>
          <a:prstGeom prst="rect">
            <a:avLst/>
          </a:prstGeom>
        </p:spPr>
      </p:pic>
    </p:spTree>
    <p:extLst>
      <p:ext uri="{BB962C8B-B14F-4D97-AF65-F5344CB8AC3E}">
        <p14:creationId xmlns:p14="http://schemas.microsoft.com/office/powerpoint/2010/main" val="32259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B0E9E9-8AAD-4599-BA73-948192724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385887"/>
            <a:ext cx="8096250" cy="4086225"/>
          </a:xfrm>
          <a:prstGeom prst="rect">
            <a:avLst/>
          </a:prstGeom>
        </p:spPr>
      </p:pic>
    </p:spTree>
    <p:extLst>
      <p:ext uri="{BB962C8B-B14F-4D97-AF65-F5344CB8AC3E}">
        <p14:creationId xmlns:p14="http://schemas.microsoft.com/office/powerpoint/2010/main" val="767807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FF16F-E841-46EB-9743-1D7416614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12" y="1681162"/>
            <a:ext cx="6124575" cy="3495675"/>
          </a:xfrm>
          <a:prstGeom prst="rect">
            <a:avLst/>
          </a:prstGeom>
        </p:spPr>
      </p:pic>
    </p:spTree>
    <p:extLst>
      <p:ext uri="{BB962C8B-B14F-4D97-AF65-F5344CB8AC3E}">
        <p14:creationId xmlns:p14="http://schemas.microsoft.com/office/powerpoint/2010/main" val="171750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2315A-B281-4860-8A76-EB21FB8A5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146630"/>
            <a:ext cx="8040914" cy="4847770"/>
          </a:xfrm>
          <a:prstGeom prst="rect">
            <a:avLst/>
          </a:prstGeom>
        </p:spPr>
      </p:pic>
    </p:spTree>
    <p:extLst>
      <p:ext uri="{BB962C8B-B14F-4D97-AF65-F5344CB8AC3E}">
        <p14:creationId xmlns:p14="http://schemas.microsoft.com/office/powerpoint/2010/main" val="1083625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4B88C-4D36-458E-BCAD-8CB19B8656D1}"/>
              </a:ext>
            </a:extLst>
          </p:cNvPr>
          <p:cNvSpPr/>
          <p:nvPr/>
        </p:nvSpPr>
        <p:spPr>
          <a:xfrm>
            <a:off x="319314" y="778639"/>
            <a:ext cx="11553371" cy="5632311"/>
          </a:xfrm>
          <a:prstGeom prst="rect">
            <a:avLst/>
          </a:prstGeom>
        </p:spPr>
        <p:txBody>
          <a:bodyPr wrap="square">
            <a:spAutoFit/>
          </a:bodyPr>
          <a:lstStyle/>
          <a:p>
            <a:r>
              <a:rPr lang="en-US" sz="3600" dirty="0"/>
              <a:t>Using photoelectron spectroscopy, the interface formation of anatase and rutile TiO</a:t>
            </a:r>
            <a:r>
              <a:rPr lang="en-US" sz="3600" baseline="-25000" dirty="0"/>
              <a:t>2</a:t>
            </a:r>
            <a:r>
              <a:rPr lang="en-US" sz="3600" dirty="0"/>
              <a:t> with RuO</a:t>
            </a:r>
            <a:r>
              <a:rPr lang="en-US" sz="3600" baseline="-25000" dirty="0"/>
              <a:t>2</a:t>
            </a:r>
            <a:r>
              <a:rPr lang="en-US" sz="3600" dirty="0"/>
              <a:t> and tin-doped indium oxide (ITO) is studied. It is consistently found that the valence band maximum of rutile is 0.7 ± 0.1 eV above that of anatase. The alignment is confirmed by electronic structure calculations, which further show that the alignment is related to the splitting of the energy bands formed by the O 2p</a:t>
            </a:r>
            <a:r>
              <a:rPr lang="en-US" sz="3600" i="1" baseline="-25000" dirty="0"/>
              <a:t>z</a:t>
            </a:r>
            <a:r>
              <a:rPr lang="en-US" sz="3600" dirty="0"/>
              <a:t> lone-pair orbitals. The alignment can explain the different electron concentrations in doped anatase and rutile and the enhanced photocatalytic activity of mixed phase particles.</a:t>
            </a:r>
          </a:p>
        </p:txBody>
      </p:sp>
    </p:spTree>
    <p:extLst>
      <p:ext uri="{BB962C8B-B14F-4D97-AF65-F5344CB8AC3E}">
        <p14:creationId xmlns:p14="http://schemas.microsoft.com/office/powerpoint/2010/main" val="723960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EBBF3-F970-4A06-B368-00C07EA0D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066800"/>
            <a:ext cx="4762500" cy="4724400"/>
          </a:xfrm>
          <a:prstGeom prst="rect">
            <a:avLst/>
          </a:prstGeom>
        </p:spPr>
      </p:pic>
    </p:spTree>
    <p:extLst>
      <p:ext uri="{BB962C8B-B14F-4D97-AF65-F5344CB8AC3E}">
        <p14:creationId xmlns:p14="http://schemas.microsoft.com/office/powerpoint/2010/main" val="149277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96A8E-0723-4AA2-A886-A5C76EF9B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43" y="108630"/>
            <a:ext cx="10363200" cy="6524625"/>
          </a:xfrm>
          <a:prstGeom prst="rect">
            <a:avLst/>
          </a:prstGeom>
        </p:spPr>
      </p:pic>
    </p:spTree>
    <p:extLst>
      <p:ext uri="{BB962C8B-B14F-4D97-AF65-F5344CB8AC3E}">
        <p14:creationId xmlns:p14="http://schemas.microsoft.com/office/powerpoint/2010/main" val="1039514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C0BF2-0C21-4BC4-9612-03DA08DFFD56}"/>
              </a:ext>
            </a:extLst>
          </p:cNvPr>
          <p:cNvSpPr/>
          <p:nvPr/>
        </p:nvSpPr>
        <p:spPr>
          <a:xfrm>
            <a:off x="0" y="589737"/>
            <a:ext cx="11611429" cy="5262979"/>
          </a:xfrm>
          <a:prstGeom prst="rect">
            <a:avLst/>
          </a:prstGeom>
        </p:spPr>
        <p:txBody>
          <a:bodyPr wrap="square">
            <a:spAutoFit/>
          </a:bodyPr>
          <a:lstStyle/>
          <a:p>
            <a:r>
              <a:rPr lang="en-US" sz="2800" dirty="0">
                <a:effectLst/>
                <a:latin typeface="Times New Roman" panose="02020603050405020304" pitchFamily="18" charset="0"/>
              </a:rPr>
              <a:t>Table I. Theoretical electronic band gaps calculated by GW method reported in literatures. For rutile, “D” in </a:t>
            </a:r>
            <a:r>
              <a:rPr lang="en-US" sz="2800">
                <a:effectLst/>
                <a:latin typeface="Times New Roman" panose="02020603050405020304" pitchFamily="18" charset="0"/>
              </a:rPr>
              <a:t>the bracket </a:t>
            </a:r>
            <a:r>
              <a:rPr lang="en-US" sz="2800" dirty="0">
                <a:effectLst/>
                <a:latin typeface="Times New Roman" panose="02020603050405020304" pitchFamily="18" charset="0"/>
              </a:rPr>
              <a:t>means direct band gap energy and (I) in the bracket means indirect band gap energy</a:t>
            </a:r>
            <a:r>
              <a:rPr lang="en-US" sz="2800">
                <a:effectLst/>
                <a:latin typeface="Times New Roman" panose="02020603050405020304" pitchFamily="18" charset="0"/>
              </a:rPr>
              <a:t>. </a:t>
            </a:r>
          </a:p>
          <a:p>
            <a:endParaRPr lang="en-US" sz="2800" dirty="0">
              <a:effectLst/>
              <a:latin typeface="Times New Roman" panose="02020603050405020304" pitchFamily="18" charset="0"/>
            </a:endParaRPr>
          </a:p>
          <a:p>
            <a:r>
              <a:rPr lang="en-US" sz="2800" dirty="0">
                <a:effectLst/>
                <a:latin typeface="Times New Roman" panose="02020603050405020304" pitchFamily="18" charset="0"/>
              </a:rPr>
              <a:t>Rutile 3.34(I)/3.38(D)  3.59(D)  3.40(D) 3.46(D)</a:t>
            </a:r>
          </a:p>
          <a:p>
            <a:r>
              <a:rPr lang="en-US" sz="2800" dirty="0">
                <a:effectLst/>
                <a:latin typeface="Times New Roman" panose="02020603050405020304" pitchFamily="18" charset="0"/>
              </a:rPr>
              <a:t>Anatase 3.56 3.83 3.70 3.73 3.79 </a:t>
            </a:r>
          </a:p>
          <a:p>
            <a:r>
              <a:rPr lang="en-US" sz="2800" dirty="0">
                <a:effectLst/>
                <a:latin typeface="Times New Roman" panose="02020603050405020304" pitchFamily="18" charset="0"/>
              </a:rPr>
              <a:t>Brookite 4.45 3.68 </a:t>
            </a:r>
          </a:p>
          <a:p>
            <a:r>
              <a:rPr lang="en-US" sz="2800" dirty="0">
                <a:effectLst/>
                <a:latin typeface="Times New Roman" panose="02020603050405020304" pitchFamily="18" charset="0"/>
              </a:rPr>
              <a:t>Columbite Not given </a:t>
            </a:r>
          </a:p>
          <a:p>
            <a:r>
              <a:rPr lang="en-US" sz="2800" dirty="0">
                <a:effectLst/>
                <a:latin typeface="Times New Roman" panose="02020603050405020304" pitchFamily="18" charset="0"/>
              </a:rPr>
              <a:t>Baddeleyite Not given </a:t>
            </a:r>
          </a:p>
          <a:p>
            <a:r>
              <a:rPr lang="en-US" sz="2800" dirty="0">
                <a:effectLst/>
                <a:latin typeface="Times New Roman" panose="02020603050405020304" pitchFamily="18" charset="0"/>
              </a:rPr>
              <a:t>Cotunnite Not given </a:t>
            </a:r>
          </a:p>
          <a:p>
            <a:r>
              <a:rPr lang="en-US" sz="2800" dirty="0">
                <a:effectLst/>
                <a:latin typeface="Times New Roman" panose="02020603050405020304" pitchFamily="18" charset="0"/>
              </a:rPr>
              <a:t>Pyrite Not given</a:t>
            </a:r>
          </a:p>
          <a:p>
            <a:r>
              <a:rPr lang="en-US" sz="2800" dirty="0"/>
              <a:t>Fluorite 2.367(2.369)</a:t>
            </a:r>
            <a:endParaRPr lang="en-US" sz="2800" dirty="0">
              <a:effectLst/>
              <a:latin typeface="Times New Roman" panose="02020603050405020304" pitchFamily="18" charset="0"/>
            </a:endParaRPr>
          </a:p>
        </p:txBody>
      </p:sp>
    </p:spTree>
    <p:extLst>
      <p:ext uri="{BB962C8B-B14F-4D97-AF65-F5344CB8AC3E}">
        <p14:creationId xmlns:p14="http://schemas.microsoft.com/office/powerpoint/2010/main" val="1622842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E94359-5F24-4FF7-9697-C5784251C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14300"/>
            <a:ext cx="9010650" cy="6629400"/>
          </a:xfrm>
          <a:prstGeom prst="rect">
            <a:avLst/>
          </a:prstGeom>
        </p:spPr>
      </p:pic>
    </p:spTree>
    <p:extLst>
      <p:ext uri="{BB962C8B-B14F-4D97-AF65-F5344CB8AC3E}">
        <p14:creationId xmlns:p14="http://schemas.microsoft.com/office/powerpoint/2010/main" val="213727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496A8E-0723-4AA2-A886-A5C76EF9B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43" y="108630"/>
            <a:ext cx="10363200" cy="6524625"/>
          </a:xfrm>
          <a:prstGeom prst="rect">
            <a:avLst/>
          </a:prstGeom>
        </p:spPr>
      </p:pic>
    </p:spTree>
    <p:extLst>
      <p:ext uri="{BB962C8B-B14F-4D97-AF65-F5344CB8AC3E}">
        <p14:creationId xmlns:p14="http://schemas.microsoft.com/office/powerpoint/2010/main" val="3421345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F97AA-F12F-4F6C-BEAB-C269139B5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71" y="685800"/>
            <a:ext cx="10319658" cy="5486400"/>
          </a:xfrm>
          <a:prstGeom prst="rect">
            <a:avLst/>
          </a:prstGeom>
        </p:spPr>
      </p:pic>
    </p:spTree>
    <p:extLst>
      <p:ext uri="{BB962C8B-B14F-4D97-AF65-F5344CB8AC3E}">
        <p14:creationId xmlns:p14="http://schemas.microsoft.com/office/powerpoint/2010/main" val="1471989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C9D1D-6742-42DF-A134-C22B5A6AA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315" y="0"/>
            <a:ext cx="7611370" cy="6858000"/>
          </a:xfrm>
          <a:prstGeom prst="rect">
            <a:avLst/>
          </a:prstGeom>
        </p:spPr>
      </p:pic>
    </p:spTree>
    <p:extLst>
      <p:ext uri="{BB962C8B-B14F-4D97-AF65-F5344CB8AC3E}">
        <p14:creationId xmlns:p14="http://schemas.microsoft.com/office/powerpoint/2010/main" val="2418667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2B88B-2098-4CDA-AF19-DB5F73169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3" y="1438275"/>
            <a:ext cx="9797143" cy="3981450"/>
          </a:xfrm>
          <a:prstGeom prst="rect">
            <a:avLst/>
          </a:prstGeom>
        </p:spPr>
      </p:pic>
    </p:spTree>
    <p:extLst>
      <p:ext uri="{BB962C8B-B14F-4D97-AF65-F5344CB8AC3E}">
        <p14:creationId xmlns:p14="http://schemas.microsoft.com/office/powerpoint/2010/main" val="550249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1CA88-89E8-4C51-AE13-C69270596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486" y="939800"/>
            <a:ext cx="8563428" cy="4978400"/>
          </a:xfrm>
          <a:prstGeom prst="rect">
            <a:avLst/>
          </a:prstGeom>
        </p:spPr>
      </p:pic>
    </p:spTree>
    <p:extLst>
      <p:ext uri="{BB962C8B-B14F-4D97-AF65-F5344CB8AC3E}">
        <p14:creationId xmlns:p14="http://schemas.microsoft.com/office/powerpoint/2010/main" val="3342044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A65AC-A070-4FCE-B92E-830A1418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536" y="0"/>
            <a:ext cx="7720927" cy="6858000"/>
          </a:xfrm>
          <a:prstGeom prst="rect">
            <a:avLst/>
          </a:prstGeom>
        </p:spPr>
      </p:pic>
    </p:spTree>
    <p:extLst>
      <p:ext uri="{BB962C8B-B14F-4D97-AF65-F5344CB8AC3E}">
        <p14:creationId xmlns:p14="http://schemas.microsoft.com/office/powerpoint/2010/main" val="2783758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ure anatase and rutile band positions">
            <a:extLst>
              <a:ext uri="{FF2B5EF4-FFF2-40B4-BE49-F238E27FC236}">
                <a16:creationId xmlns:a16="http://schemas.microsoft.com/office/drawing/2014/main" id="{F3A6DD66-0ABB-4CCB-A1E5-6F77D242D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856343"/>
            <a:ext cx="7416800" cy="534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22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A553EB-D16C-4856-84F3-A570440DF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113" y="3679371"/>
            <a:ext cx="5007429" cy="2700563"/>
          </a:xfrm>
          <a:prstGeom prst="rect">
            <a:avLst/>
          </a:prstGeom>
        </p:spPr>
      </p:pic>
      <p:pic>
        <p:nvPicPr>
          <p:cNvPr id="5" name="Picture 4">
            <a:extLst>
              <a:ext uri="{FF2B5EF4-FFF2-40B4-BE49-F238E27FC236}">
                <a16:creationId xmlns:a16="http://schemas.microsoft.com/office/drawing/2014/main" id="{8527EA08-044A-43B8-BD37-03D55F672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99" y="478065"/>
            <a:ext cx="8476344" cy="2700564"/>
          </a:xfrm>
          <a:prstGeom prst="rect">
            <a:avLst/>
          </a:prstGeom>
        </p:spPr>
      </p:pic>
    </p:spTree>
    <p:extLst>
      <p:ext uri="{BB962C8B-B14F-4D97-AF65-F5344CB8AC3E}">
        <p14:creationId xmlns:p14="http://schemas.microsoft.com/office/powerpoint/2010/main" val="402633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F97AA-F12F-4F6C-BEAB-C269139B5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71" y="685800"/>
            <a:ext cx="10319658" cy="5486400"/>
          </a:xfrm>
          <a:prstGeom prst="rect">
            <a:avLst/>
          </a:prstGeom>
        </p:spPr>
      </p:pic>
    </p:spTree>
    <p:extLst>
      <p:ext uri="{BB962C8B-B14F-4D97-AF65-F5344CB8AC3E}">
        <p14:creationId xmlns:p14="http://schemas.microsoft.com/office/powerpoint/2010/main" val="3683119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86422-B2D5-4206-99FF-C9CE1891D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42" y="943430"/>
            <a:ext cx="7460343" cy="5065484"/>
          </a:xfrm>
          <a:prstGeom prst="rect">
            <a:avLst/>
          </a:prstGeom>
        </p:spPr>
      </p:pic>
    </p:spTree>
    <p:extLst>
      <p:ext uri="{BB962C8B-B14F-4D97-AF65-F5344CB8AC3E}">
        <p14:creationId xmlns:p14="http://schemas.microsoft.com/office/powerpoint/2010/main" val="1601005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B40B5-E309-4ECD-8370-E02C34EEE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70" y="754743"/>
            <a:ext cx="8665029" cy="5297713"/>
          </a:xfrm>
          <a:prstGeom prst="rect">
            <a:avLst/>
          </a:prstGeom>
        </p:spPr>
      </p:pic>
    </p:spTree>
    <p:extLst>
      <p:ext uri="{BB962C8B-B14F-4D97-AF65-F5344CB8AC3E}">
        <p14:creationId xmlns:p14="http://schemas.microsoft.com/office/powerpoint/2010/main" val="1080713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ature anatase and rutile band positions">
            <a:extLst>
              <a:ext uri="{FF2B5EF4-FFF2-40B4-BE49-F238E27FC236}">
                <a16:creationId xmlns:a16="http://schemas.microsoft.com/office/drawing/2014/main" id="{2CD1DF36-438B-4593-9686-34A9C9204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204686"/>
            <a:ext cx="9855200" cy="481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73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7D2DB-A6E3-439B-BAFD-D2560BC3D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4414"/>
            <a:ext cx="12192000" cy="4869172"/>
          </a:xfrm>
          <a:prstGeom prst="rect">
            <a:avLst/>
          </a:prstGeom>
        </p:spPr>
      </p:pic>
    </p:spTree>
    <p:extLst>
      <p:ext uri="{BB962C8B-B14F-4D97-AF65-F5344CB8AC3E}">
        <p14:creationId xmlns:p14="http://schemas.microsoft.com/office/powerpoint/2010/main" val="1734745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300DD-BAF4-47FD-B92D-F2607298A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6" y="812800"/>
            <a:ext cx="9985829" cy="5079999"/>
          </a:xfrm>
          <a:prstGeom prst="rect">
            <a:avLst/>
          </a:prstGeom>
        </p:spPr>
      </p:pic>
    </p:spTree>
    <p:extLst>
      <p:ext uri="{BB962C8B-B14F-4D97-AF65-F5344CB8AC3E}">
        <p14:creationId xmlns:p14="http://schemas.microsoft.com/office/powerpoint/2010/main" val="633595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B0E9E9-8AAD-4599-BA73-948192724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1385887"/>
            <a:ext cx="8096250" cy="4086225"/>
          </a:xfrm>
          <a:prstGeom prst="rect">
            <a:avLst/>
          </a:prstGeom>
        </p:spPr>
      </p:pic>
    </p:spTree>
    <p:extLst>
      <p:ext uri="{BB962C8B-B14F-4D97-AF65-F5344CB8AC3E}">
        <p14:creationId xmlns:p14="http://schemas.microsoft.com/office/powerpoint/2010/main" val="261126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FF16F-E841-46EB-9743-1D7416614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712" y="1681162"/>
            <a:ext cx="6124575" cy="3495675"/>
          </a:xfrm>
          <a:prstGeom prst="rect">
            <a:avLst/>
          </a:prstGeom>
        </p:spPr>
      </p:pic>
    </p:spTree>
    <p:extLst>
      <p:ext uri="{BB962C8B-B14F-4D97-AF65-F5344CB8AC3E}">
        <p14:creationId xmlns:p14="http://schemas.microsoft.com/office/powerpoint/2010/main" val="2017907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2315A-B281-4860-8A76-EB21FB8A5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146630"/>
            <a:ext cx="8040914" cy="4847770"/>
          </a:xfrm>
          <a:prstGeom prst="rect">
            <a:avLst/>
          </a:prstGeom>
        </p:spPr>
      </p:pic>
    </p:spTree>
    <p:extLst>
      <p:ext uri="{BB962C8B-B14F-4D97-AF65-F5344CB8AC3E}">
        <p14:creationId xmlns:p14="http://schemas.microsoft.com/office/powerpoint/2010/main" val="2713746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4B88C-4D36-458E-BCAD-8CB19B8656D1}"/>
              </a:ext>
            </a:extLst>
          </p:cNvPr>
          <p:cNvSpPr/>
          <p:nvPr/>
        </p:nvSpPr>
        <p:spPr>
          <a:xfrm>
            <a:off x="319314" y="778639"/>
            <a:ext cx="11553371" cy="5632311"/>
          </a:xfrm>
          <a:prstGeom prst="rect">
            <a:avLst/>
          </a:prstGeom>
        </p:spPr>
        <p:txBody>
          <a:bodyPr wrap="square">
            <a:spAutoFit/>
          </a:bodyPr>
          <a:lstStyle/>
          <a:p>
            <a:r>
              <a:rPr lang="en-US" sz="3600" dirty="0"/>
              <a:t>Using photoelectron spectroscopy, the interface formation of anatase and rutile TiO</a:t>
            </a:r>
            <a:r>
              <a:rPr lang="en-US" sz="3600" baseline="-25000" dirty="0"/>
              <a:t>2</a:t>
            </a:r>
            <a:r>
              <a:rPr lang="en-US" sz="3600" dirty="0"/>
              <a:t> with RuO</a:t>
            </a:r>
            <a:r>
              <a:rPr lang="en-US" sz="3600" baseline="-25000" dirty="0"/>
              <a:t>2</a:t>
            </a:r>
            <a:r>
              <a:rPr lang="en-US" sz="3600" dirty="0"/>
              <a:t> and tin-doped indium oxide (ITO) is studied. It is consistently found that the valence band maximum of rutile is 0.7 ± 0.1 eV above that of anatase. The alignment is confirmed by electronic structure calculations, which further show that the alignment is related to the splitting of the energy bands formed by the O 2p</a:t>
            </a:r>
            <a:r>
              <a:rPr lang="en-US" sz="3600" i="1" baseline="-25000" dirty="0"/>
              <a:t>z</a:t>
            </a:r>
            <a:r>
              <a:rPr lang="en-US" sz="3600" dirty="0"/>
              <a:t> lone-pair orbitals. The alignment can explain the different electron concentrations in doped anatase and rutile and the enhanced photocatalytic activity of mixed phase particles.</a:t>
            </a:r>
          </a:p>
        </p:txBody>
      </p:sp>
    </p:spTree>
    <p:extLst>
      <p:ext uri="{BB962C8B-B14F-4D97-AF65-F5344CB8AC3E}">
        <p14:creationId xmlns:p14="http://schemas.microsoft.com/office/powerpoint/2010/main" val="4235278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EBBF3-F970-4A06-B368-00C07EA0D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066800"/>
            <a:ext cx="4762500" cy="4724400"/>
          </a:xfrm>
          <a:prstGeom prst="rect">
            <a:avLst/>
          </a:prstGeom>
        </p:spPr>
      </p:pic>
    </p:spTree>
    <p:extLst>
      <p:ext uri="{BB962C8B-B14F-4D97-AF65-F5344CB8AC3E}">
        <p14:creationId xmlns:p14="http://schemas.microsoft.com/office/powerpoint/2010/main" val="173245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C9D1D-6742-42DF-A134-C22B5A6AA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315" y="0"/>
            <a:ext cx="7611370" cy="6858000"/>
          </a:xfrm>
          <a:prstGeom prst="rect">
            <a:avLst/>
          </a:prstGeom>
        </p:spPr>
      </p:pic>
    </p:spTree>
    <p:extLst>
      <p:ext uri="{BB962C8B-B14F-4D97-AF65-F5344CB8AC3E}">
        <p14:creationId xmlns:p14="http://schemas.microsoft.com/office/powerpoint/2010/main" val="2499403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C0BF2-0C21-4BC4-9612-03DA08DFFD56}"/>
              </a:ext>
            </a:extLst>
          </p:cNvPr>
          <p:cNvSpPr/>
          <p:nvPr/>
        </p:nvSpPr>
        <p:spPr>
          <a:xfrm>
            <a:off x="0" y="589737"/>
            <a:ext cx="11611429" cy="5262979"/>
          </a:xfrm>
          <a:prstGeom prst="rect">
            <a:avLst/>
          </a:prstGeom>
        </p:spPr>
        <p:txBody>
          <a:bodyPr wrap="square">
            <a:spAutoFit/>
          </a:bodyPr>
          <a:lstStyle/>
          <a:p>
            <a:r>
              <a:rPr lang="en-US" sz="2800" dirty="0">
                <a:effectLst/>
                <a:latin typeface="Times New Roman" panose="02020603050405020304" pitchFamily="18" charset="0"/>
              </a:rPr>
              <a:t>Table I. Theoretical electronic band gaps calculated by GW method reported in literatures. For rutile, “D” in </a:t>
            </a:r>
            <a:r>
              <a:rPr lang="en-US" sz="2800">
                <a:effectLst/>
                <a:latin typeface="Times New Roman" panose="02020603050405020304" pitchFamily="18" charset="0"/>
              </a:rPr>
              <a:t>the bracket </a:t>
            </a:r>
            <a:r>
              <a:rPr lang="en-US" sz="2800" dirty="0">
                <a:effectLst/>
                <a:latin typeface="Times New Roman" panose="02020603050405020304" pitchFamily="18" charset="0"/>
              </a:rPr>
              <a:t>means direct band gap energy and (I) in the bracket means indirect band gap energy</a:t>
            </a:r>
            <a:r>
              <a:rPr lang="en-US" sz="2800">
                <a:effectLst/>
                <a:latin typeface="Times New Roman" panose="02020603050405020304" pitchFamily="18" charset="0"/>
              </a:rPr>
              <a:t>. </a:t>
            </a:r>
          </a:p>
          <a:p>
            <a:endParaRPr lang="en-US" sz="2800" dirty="0">
              <a:effectLst/>
              <a:latin typeface="Times New Roman" panose="02020603050405020304" pitchFamily="18" charset="0"/>
            </a:endParaRPr>
          </a:p>
          <a:p>
            <a:r>
              <a:rPr lang="en-US" sz="2800" dirty="0">
                <a:effectLst/>
                <a:latin typeface="Times New Roman" panose="02020603050405020304" pitchFamily="18" charset="0"/>
              </a:rPr>
              <a:t>Rutile 3.34(I)/3.38(D)  3.59(D)  3.40(D) 3.46(D)</a:t>
            </a:r>
          </a:p>
          <a:p>
            <a:r>
              <a:rPr lang="en-US" sz="2800" dirty="0">
                <a:effectLst/>
                <a:latin typeface="Times New Roman" panose="02020603050405020304" pitchFamily="18" charset="0"/>
              </a:rPr>
              <a:t>Anatase 3.56 3.83 3.70 3.73 3.79 </a:t>
            </a:r>
          </a:p>
          <a:p>
            <a:r>
              <a:rPr lang="en-US" sz="2800" dirty="0">
                <a:effectLst/>
                <a:latin typeface="Times New Roman" panose="02020603050405020304" pitchFamily="18" charset="0"/>
              </a:rPr>
              <a:t>Brookite 4.45 3.68 </a:t>
            </a:r>
          </a:p>
          <a:p>
            <a:r>
              <a:rPr lang="en-US" sz="2800" dirty="0">
                <a:effectLst/>
                <a:latin typeface="Times New Roman" panose="02020603050405020304" pitchFamily="18" charset="0"/>
              </a:rPr>
              <a:t>Columbite Not given </a:t>
            </a:r>
          </a:p>
          <a:p>
            <a:r>
              <a:rPr lang="en-US" sz="2800" dirty="0">
                <a:effectLst/>
                <a:latin typeface="Times New Roman" panose="02020603050405020304" pitchFamily="18" charset="0"/>
              </a:rPr>
              <a:t>Baddeleyite Not given </a:t>
            </a:r>
          </a:p>
          <a:p>
            <a:r>
              <a:rPr lang="en-US" sz="2800" dirty="0">
                <a:effectLst/>
                <a:latin typeface="Times New Roman" panose="02020603050405020304" pitchFamily="18" charset="0"/>
              </a:rPr>
              <a:t>Cotunnite Not given </a:t>
            </a:r>
          </a:p>
          <a:p>
            <a:r>
              <a:rPr lang="en-US" sz="2800" dirty="0">
                <a:effectLst/>
                <a:latin typeface="Times New Roman" panose="02020603050405020304" pitchFamily="18" charset="0"/>
              </a:rPr>
              <a:t>Pyrite Not given</a:t>
            </a:r>
          </a:p>
          <a:p>
            <a:r>
              <a:rPr lang="en-US" sz="2800" dirty="0"/>
              <a:t>Fluorite 2.367(2.369)</a:t>
            </a:r>
            <a:endParaRPr lang="en-US" sz="2800" dirty="0">
              <a:effectLst/>
              <a:latin typeface="Times New Roman" panose="02020603050405020304" pitchFamily="18" charset="0"/>
            </a:endParaRPr>
          </a:p>
        </p:txBody>
      </p:sp>
    </p:spTree>
    <p:extLst>
      <p:ext uri="{BB962C8B-B14F-4D97-AF65-F5344CB8AC3E}">
        <p14:creationId xmlns:p14="http://schemas.microsoft.com/office/powerpoint/2010/main" val="410563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2B88B-2098-4CDA-AF19-DB5F73169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513" y="1438275"/>
            <a:ext cx="9797143" cy="3981450"/>
          </a:xfrm>
          <a:prstGeom prst="rect">
            <a:avLst/>
          </a:prstGeom>
        </p:spPr>
      </p:pic>
    </p:spTree>
    <p:extLst>
      <p:ext uri="{BB962C8B-B14F-4D97-AF65-F5344CB8AC3E}">
        <p14:creationId xmlns:p14="http://schemas.microsoft.com/office/powerpoint/2010/main" val="274235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1CA88-89E8-4C51-AE13-C69270596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486" y="939800"/>
            <a:ext cx="8563428" cy="4978400"/>
          </a:xfrm>
          <a:prstGeom prst="rect">
            <a:avLst/>
          </a:prstGeom>
        </p:spPr>
      </p:pic>
    </p:spTree>
    <p:extLst>
      <p:ext uri="{BB962C8B-B14F-4D97-AF65-F5344CB8AC3E}">
        <p14:creationId xmlns:p14="http://schemas.microsoft.com/office/powerpoint/2010/main" val="2302641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2A65AC-A070-4FCE-B92E-830A1418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536" y="0"/>
            <a:ext cx="7720927" cy="6858000"/>
          </a:xfrm>
          <a:prstGeom prst="rect">
            <a:avLst/>
          </a:prstGeom>
        </p:spPr>
      </p:pic>
    </p:spTree>
    <p:extLst>
      <p:ext uri="{BB962C8B-B14F-4D97-AF65-F5344CB8AC3E}">
        <p14:creationId xmlns:p14="http://schemas.microsoft.com/office/powerpoint/2010/main" val="981654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905</Words>
  <Application>Microsoft Office PowerPoint</Application>
  <PresentationFormat>Widescreen</PresentationFormat>
  <Paragraphs>37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AdvOT999035f4</vt:lpstr>
      <vt:lpstr>Arial</vt:lpstr>
      <vt:lpstr>Calibri</vt:lpstr>
      <vt:lpstr>Calibri Light</vt:lpstr>
      <vt:lpstr>Times New Roman</vt:lpstr>
      <vt:lpstr>Office Theme</vt:lpstr>
      <vt:lpstr>Band alignments and Charge Transfer Possibilities in Hetero-Junctions  Presentation  In the Series of Scientific Discussions at NCCR Started on   19.10.2018  A Prologue and an Apology </vt:lpstr>
      <vt:lpstr>The absolute positions of valence band and conduction bands in semiconductors are necessary for selecting the application of the semiconductor in  a chosen photo(other)catalytic processes.   This concept is being examined in the case of TiO2 for most obvious reasons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absolute positions of valence band and conduction bands in semiconductors are necessary for selecting the application of the semiconductor in  a chosen photo(other)catalytic processes.   This concept is being examined in the case of TiO2 for most obvious reasons</dc:title>
  <dc:creator>Prof B Viswanathan</dc:creator>
  <cp:lastModifiedBy>Prof B Viswanathan</cp:lastModifiedBy>
  <cp:revision>18</cp:revision>
  <dcterms:created xsi:type="dcterms:W3CDTF">2018-10-18T04:07:47Z</dcterms:created>
  <dcterms:modified xsi:type="dcterms:W3CDTF">2018-10-19T03:10:37Z</dcterms:modified>
</cp:coreProperties>
</file>