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tiff" ContentType="image/tiff"/>
  <Default Extension="ti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5.jpg" ContentType="image/png"/>
  <Override PartName="/ppt/media/image36.jpg" ContentType="image/png"/>
  <Override PartName="/ppt/media/image37.jpg" ContentType="image/pn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93"/>
  </p:notesMasterIdLst>
  <p:handoutMasterIdLst>
    <p:handoutMasterId r:id="rId94"/>
  </p:handoutMasterIdLst>
  <p:sldIdLst>
    <p:sldId id="295" r:id="rId2"/>
    <p:sldId id="268" r:id="rId3"/>
    <p:sldId id="258" r:id="rId4"/>
    <p:sldId id="256" r:id="rId5"/>
    <p:sldId id="259" r:id="rId6"/>
    <p:sldId id="260" r:id="rId7"/>
    <p:sldId id="262" r:id="rId8"/>
    <p:sldId id="261" r:id="rId9"/>
    <p:sldId id="276" r:id="rId10"/>
    <p:sldId id="264" r:id="rId11"/>
    <p:sldId id="288" r:id="rId12"/>
    <p:sldId id="280" r:id="rId13"/>
    <p:sldId id="278" r:id="rId14"/>
    <p:sldId id="283" r:id="rId15"/>
    <p:sldId id="284" r:id="rId16"/>
    <p:sldId id="353" r:id="rId17"/>
    <p:sldId id="354" r:id="rId18"/>
    <p:sldId id="289" r:id="rId19"/>
    <p:sldId id="387" r:id="rId20"/>
    <p:sldId id="383" r:id="rId21"/>
    <p:sldId id="384" r:id="rId22"/>
    <p:sldId id="385" r:id="rId23"/>
    <p:sldId id="404" r:id="rId24"/>
    <p:sldId id="290" r:id="rId25"/>
    <p:sldId id="291" r:id="rId26"/>
    <p:sldId id="292" r:id="rId27"/>
    <p:sldId id="300" r:id="rId28"/>
    <p:sldId id="298" r:id="rId29"/>
    <p:sldId id="302" r:id="rId30"/>
    <p:sldId id="305" r:id="rId31"/>
    <p:sldId id="306" r:id="rId32"/>
    <p:sldId id="394" r:id="rId33"/>
    <p:sldId id="395" r:id="rId34"/>
    <p:sldId id="308" r:id="rId35"/>
    <p:sldId id="315" r:id="rId36"/>
    <p:sldId id="333" r:id="rId37"/>
    <p:sldId id="312" r:id="rId38"/>
    <p:sldId id="319" r:id="rId39"/>
    <p:sldId id="313" r:id="rId40"/>
    <p:sldId id="400" r:id="rId41"/>
    <p:sldId id="320" r:id="rId42"/>
    <p:sldId id="336" r:id="rId43"/>
    <p:sldId id="355" r:id="rId44"/>
    <p:sldId id="325" r:id="rId45"/>
    <p:sldId id="338" r:id="rId46"/>
    <p:sldId id="337" r:id="rId47"/>
    <p:sldId id="330" r:id="rId48"/>
    <p:sldId id="331" r:id="rId49"/>
    <p:sldId id="327" r:id="rId50"/>
    <p:sldId id="329" r:id="rId51"/>
    <p:sldId id="339" r:id="rId52"/>
    <p:sldId id="340" r:id="rId53"/>
    <p:sldId id="341" r:id="rId54"/>
    <p:sldId id="342" r:id="rId55"/>
    <p:sldId id="380" r:id="rId56"/>
    <p:sldId id="343" r:id="rId57"/>
    <p:sldId id="344" r:id="rId58"/>
    <p:sldId id="345" r:id="rId59"/>
    <p:sldId id="397" r:id="rId60"/>
    <p:sldId id="346" r:id="rId61"/>
    <p:sldId id="332" r:id="rId62"/>
    <p:sldId id="328" r:id="rId63"/>
    <p:sldId id="393" r:id="rId64"/>
    <p:sldId id="351" r:id="rId65"/>
    <p:sldId id="366" r:id="rId66"/>
    <p:sldId id="350" r:id="rId67"/>
    <p:sldId id="358" r:id="rId68"/>
    <p:sldId id="356" r:id="rId69"/>
    <p:sldId id="365" r:id="rId70"/>
    <p:sldId id="392" r:id="rId71"/>
    <p:sldId id="359" r:id="rId72"/>
    <p:sldId id="362" r:id="rId73"/>
    <p:sldId id="367" r:id="rId74"/>
    <p:sldId id="368" r:id="rId75"/>
    <p:sldId id="391" r:id="rId76"/>
    <p:sldId id="372" r:id="rId77"/>
    <p:sldId id="390" r:id="rId78"/>
    <p:sldId id="374" r:id="rId79"/>
    <p:sldId id="375" r:id="rId80"/>
    <p:sldId id="388" r:id="rId81"/>
    <p:sldId id="389" r:id="rId82"/>
    <p:sldId id="396" r:id="rId83"/>
    <p:sldId id="377" r:id="rId84"/>
    <p:sldId id="381" r:id="rId85"/>
    <p:sldId id="378" r:id="rId86"/>
    <p:sldId id="376" r:id="rId87"/>
    <p:sldId id="398" r:id="rId88"/>
    <p:sldId id="403" r:id="rId89"/>
    <p:sldId id="399" r:id="rId90"/>
    <p:sldId id="401" r:id="rId91"/>
    <p:sldId id="402" r:id="rId92"/>
  </p:sldIdLst>
  <p:sldSz cx="9144000" cy="6858000" type="screen4x3"/>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1F177"/>
    <a:srgbClr val="F6E45C"/>
    <a:srgbClr val="BCA986"/>
    <a:srgbClr val="AA9266"/>
    <a:srgbClr val="F7E08D"/>
    <a:srgbClr val="8CDCF8"/>
    <a:srgbClr val="1AA2E6"/>
    <a:srgbClr val="34C7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408" autoAdjust="0"/>
  </p:normalViewPr>
  <p:slideViewPr>
    <p:cSldViewPr snapToGrid="0">
      <p:cViewPr varScale="1">
        <p:scale>
          <a:sx n="47" d="100"/>
          <a:sy n="47" d="100"/>
        </p:scale>
        <p:origin x="1382" y="5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5204368821337758"/>
          <c:y val="1.4526853517843438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Garamond" panose="02020404030301010803" pitchFamily="18" charset="0"/>
              <a:ea typeface="+mn-ea"/>
              <a:cs typeface="+mn-cs"/>
            </a:defRPr>
          </a:pPr>
          <a:endParaRPr lang="en-US"/>
        </a:p>
      </c:txPr>
    </c:title>
    <c:autoTitleDeleted val="0"/>
    <c:plotArea>
      <c:layout>
        <c:manualLayout>
          <c:layoutTarget val="inner"/>
          <c:xMode val="edge"/>
          <c:yMode val="edge"/>
          <c:x val="0.23876179931220437"/>
          <c:y val="0.17263443204247358"/>
          <c:w val="0.48180449688152449"/>
          <c:h val="0.61392590747132225"/>
        </c:manualLayout>
      </c:layout>
      <c:pieChart>
        <c:varyColors val="1"/>
        <c:ser>
          <c:idx val="0"/>
          <c:order val="0"/>
          <c:tx>
            <c:strRef>
              <c:f>Sheet1!$B$1</c:f>
              <c:strCache>
                <c:ptCount val="1"/>
                <c:pt idx="0">
                  <c:v>Global Energy Consumption</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8265-4010-BC6E-BAAA131D770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265-4010-BC6E-BAAA131D7702}"/>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8265-4010-BC6E-BAAA131D770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265-4010-BC6E-BAAA131D7702}"/>
              </c:ext>
            </c:extLst>
          </c:dPt>
          <c:cat>
            <c:strRef>
              <c:f>Sheet1!$A$2:$A$5</c:f>
              <c:strCache>
                <c:ptCount val="4"/>
                <c:pt idx="0">
                  <c:v>Renewables 3%</c:v>
                </c:pt>
                <c:pt idx="1">
                  <c:v>Hydroelectric 7%</c:v>
                </c:pt>
                <c:pt idx="2">
                  <c:v>Nuclear Plants 4%</c:v>
                </c:pt>
                <c:pt idx="3">
                  <c:v>Fossil Fuels 86%</c:v>
                </c:pt>
              </c:strCache>
            </c:strRef>
          </c:cat>
          <c:val>
            <c:numRef>
              <c:f>Sheet1!$B$2:$B$5</c:f>
              <c:numCache>
                <c:formatCode>General</c:formatCode>
                <c:ptCount val="4"/>
                <c:pt idx="0">
                  <c:v>3</c:v>
                </c:pt>
                <c:pt idx="1">
                  <c:v>7</c:v>
                </c:pt>
                <c:pt idx="2">
                  <c:v>4</c:v>
                </c:pt>
                <c:pt idx="3">
                  <c:v>86</c:v>
                </c:pt>
              </c:numCache>
            </c:numRef>
          </c:val>
          <c:extLst>
            <c:ext xmlns:c16="http://schemas.microsoft.com/office/drawing/2014/chart" uri="{C3380CC4-5D6E-409C-BE32-E72D297353CC}">
              <c16:uniqueId val="{00000008-8265-4010-BC6E-BAAA131D770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5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EFAA67-205F-4C7F-9C13-A360B865EF6E}" type="datetimeFigureOut">
              <a:rPr lang="en-US" smtClean="0"/>
              <a:t>7/22/2018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MANOJ M</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BC66D2-80EE-4F43-A3F6-8F19DF2B4336}" type="slidenum">
              <a:rPr lang="en-US" smtClean="0"/>
              <a:t>‹#›</a:t>
            </a:fld>
            <a:endParaRPr lang="en-US"/>
          </a:p>
        </p:txBody>
      </p:sp>
    </p:spTree>
    <p:extLst>
      <p:ext uri="{BB962C8B-B14F-4D97-AF65-F5344CB8AC3E}">
        <p14:creationId xmlns:p14="http://schemas.microsoft.com/office/powerpoint/2010/main" val="26450896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7461F-7CE6-42AF-B4CE-33308E81A231}" type="datetimeFigureOut">
              <a:rPr lang="en-US" smtClean="0"/>
              <a:t>7/22/2018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MANOJ M</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87C9B-9810-4208-A441-B871A08FE15D}" type="slidenum">
              <a:rPr lang="en-US" smtClean="0"/>
              <a:t>‹#›</a:t>
            </a:fld>
            <a:endParaRPr lang="en-US"/>
          </a:p>
        </p:txBody>
      </p:sp>
    </p:spTree>
    <p:extLst>
      <p:ext uri="{BB962C8B-B14F-4D97-AF65-F5344CB8AC3E}">
        <p14:creationId xmlns:p14="http://schemas.microsoft.com/office/powerpoint/2010/main" val="48726575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Graphite_intercalation_compound"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A87C9B-9810-4208-A441-B871A08FE15D}" type="slidenum">
              <a:rPr lang="en-US" smtClean="0"/>
              <a:t>1</a:t>
            </a:fld>
            <a:endParaRPr lang="en-US"/>
          </a:p>
        </p:txBody>
      </p:sp>
    </p:spTree>
    <p:extLst>
      <p:ext uri="{BB962C8B-B14F-4D97-AF65-F5344CB8AC3E}">
        <p14:creationId xmlns:p14="http://schemas.microsoft.com/office/powerpoint/2010/main" val="3215185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A87C9B-9810-4208-A441-B871A08FE15D}" type="slidenum">
              <a:rPr lang="en-US" smtClean="0"/>
              <a:t>12</a:t>
            </a:fld>
            <a:endParaRPr lang="en-US"/>
          </a:p>
        </p:txBody>
      </p:sp>
    </p:spTree>
    <p:extLst>
      <p:ext uri="{BB962C8B-B14F-4D97-AF65-F5344CB8AC3E}">
        <p14:creationId xmlns:p14="http://schemas.microsoft.com/office/powerpoint/2010/main" val="2737603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A87C9B-9810-4208-A441-B871A08FE15D}" type="slidenum">
              <a:rPr lang="en-US" smtClean="0"/>
              <a:t>13</a:t>
            </a:fld>
            <a:endParaRPr lang="en-US"/>
          </a:p>
        </p:txBody>
      </p:sp>
    </p:spTree>
    <p:extLst>
      <p:ext uri="{BB962C8B-B14F-4D97-AF65-F5344CB8AC3E}">
        <p14:creationId xmlns:p14="http://schemas.microsoft.com/office/powerpoint/2010/main" val="1807244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A87C9B-9810-4208-A441-B871A08FE15D}" type="slidenum">
              <a:rPr lang="en-US" smtClean="0"/>
              <a:t>14</a:t>
            </a:fld>
            <a:endParaRPr lang="en-US"/>
          </a:p>
        </p:txBody>
      </p:sp>
    </p:spTree>
    <p:extLst>
      <p:ext uri="{BB962C8B-B14F-4D97-AF65-F5344CB8AC3E}">
        <p14:creationId xmlns:p14="http://schemas.microsoft.com/office/powerpoint/2010/main" val="4253046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A87C9B-9810-4208-A441-B871A08FE15D}" type="slidenum">
              <a:rPr lang="en-US" smtClean="0"/>
              <a:t>15</a:t>
            </a:fld>
            <a:endParaRPr lang="en-US"/>
          </a:p>
        </p:txBody>
      </p:sp>
    </p:spTree>
    <p:extLst>
      <p:ext uri="{BB962C8B-B14F-4D97-AF65-F5344CB8AC3E}">
        <p14:creationId xmlns:p14="http://schemas.microsoft.com/office/powerpoint/2010/main" val="4149188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16</a:t>
            </a:fld>
            <a:endParaRPr lang="en-US"/>
          </a:p>
        </p:txBody>
      </p:sp>
    </p:spTree>
    <p:extLst>
      <p:ext uri="{BB962C8B-B14F-4D97-AF65-F5344CB8AC3E}">
        <p14:creationId xmlns:p14="http://schemas.microsoft.com/office/powerpoint/2010/main" val="2115125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A87C9B-9810-4208-A441-B871A08FE15D}" type="slidenum">
              <a:rPr lang="en-US" smtClean="0"/>
              <a:t>17</a:t>
            </a:fld>
            <a:endParaRPr lang="en-US"/>
          </a:p>
        </p:txBody>
      </p:sp>
    </p:spTree>
    <p:extLst>
      <p:ext uri="{BB962C8B-B14F-4D97-AF65-F5344CB8AC3E}">
        <p14:creationId xmlns:p14="http://schemas.microsoft.com/office/powerpoint/2010/main" val="4060714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aramond" panose="02020404030301010803" pitchFamily="18" charset="0"/>
              </a:rPr>
              <a:t>Transformed the electronics industry and energy storage devices.</a:t>
            </a:r>
          </a:p>
          <a:p>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18</a:t>
            </a:fld>
            <a:endParaRPr lang="en-US"/>
          </a:p>
        </p:txBody>
      </p:sp>
    </p:spTree>
    <p:extLst>
      <p:ext uri="{BB962C8B-B14F-4D97-AF65-F5344CB8AC3E}">
        <p14:creationId xmlns:p14="http://schemas.microsoft.com/office/powerpoint/2010/main" val="2286578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A87C9B-9810-4208-A441-B871A08FE15D}" type="slidenum">
              <a:rPr lang="en-US" smtClean="0"/>
              <a:t>19</a:t>
            </a:fld>
            <a:endParaRPr lang="en-US"/>
          </a:p>
        </p:txBody>
      </p:sp>
    </p:spTree>
    <p:extLst>
      <p:ext uri="{BB962C8B-B14F-4D97-AF65-F5344CB8AC3E}">
        <p14:creationId xmlns:p14="http://schemas.microsoft.com/office/powerpoint/2010/main" val="3479618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A87C9B-9810-4208-A441-B871A08FE15D}" type="slidenum">
              <a:rPr lang="en-US" smtClean="0"/>
              <a:t>20</a:t>
            </a:fld>
            <a:endParaRPr lang="en-US"/>
          </a:p>
        </p:txBody>
      </p:sp>
    </p:spTree>
    <p:extLst>
      <p:ext uri="{BB962C8B-B14F-4D97-AF65-F5344CB8AC3E}">
        <p14:creationId xmlns:p14="http://schemas.microsoft.com/office/powerpoint/2010/main" val="3196163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A87C9B-9810-4208-A441-B871A08FE15D}" type="slidenum">
              <a:rPr lang="en-US" smtClean="0"/>
              <a:t>21</a:t>
            </a:fld>
            <a:endParaRPr lang="en-US"/>
          </a:p>
        </p:txBody>
      </p:sp>
    </p:spTree>
    <p:extLst>
      <p:ext uri="{BB962C8B-B14F-4D97-AF65-F5344CB8AC3E}">
        <p14:creationId xmlns:p14="http://schemas.microsoft.com/office/powerpoint/2010/main" val="3917682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A87C9B-9810-4208-A441-B871A08FE15D}" type="slidenum">
              <a:rPr lang="en-US" smtClean="0"/>
              <a:t>3</a:t>
            </a:fld>
            <a:endParaRPr lang="en-US"/>
          </a:p>
        </p:txBody>
      </p:sp>
    </p:spTree>
    <p:extLst>
      <p:ext uri="{BB962C8B-B14F-4D97-AF65-F5344CB8AC3E}">
        <p14:creationId xmlns:p14="http://schemas.microsoft.com/office/powerpoint/2010/main" val="3455703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Test cells were assembled in a glove box with moisture content less than 5ppm, using  Li metal as anode and LiPF</a:t>
            </a:r>
            <a:r>
              <a:rPr lang="en-US" sz="800" dirty="0">
                <a:solidFill>
                  <a:srgbClr val="002060"/>
                </a:solidFill>
              </a:rPr>
              <a:t>6     </a:t>
            </a:r>
            <a:r>
              <a:rPr lang="en-US" dirty="0">
                <a:solidFill>
                  <a:srgbClr val="002060"/>
                </a:solidFill>
              </a:rPr>
              <a:t>in organic solvents as the electrolyte.</a:t>
            </a:r>
          </a:p>
          <a:p>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22</a:t>
            </a:fld>
            <a:endParaRPr lang="en-US"/>
          </a:p>
        </p:txBody>
      </p:sp>
    </p:spTree>
    <p:extLst>
      <p:ext uri="{BB962C8B-B14F-4D97-AF65-F5344CB8AC3E}">
        <p14:creationId xmlns:p14="http://schemas.microsoft.com/office/powerpoint/2010/main" val="721228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A87C9B-9810-4208-A441-B871A08FE15D}" type="slidenum">
              <a:rPr lang="en-US" smtClean="0"/>
              <a:t>23</a:t>
            </a:fld>
            <a:endParaRPr lang="en-US"/>
          </a:p>
        </p:txBody>
      </p:sp>
    </p:spTree>
    <p:extLst>
      <p:ext uri="{BB962C8B-B14F-4D97-AF65-F5344CB8AC3E}">
        <p14:creationId xmlns:p14="http://schemas.microsoft.com/office/powerpoint/2010/main" val="1657266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A87C9B-9810-4208-A441-B871A08FE15D}" type="slidenum">
              <a:rPr lang="en-US" smtClean="0"/>
              <a:t>24</a:t>
            </a:fld>
            <a:endParaRPr lang="en-US"/>
          </a:p>
        </p:txBody>
      </p:sp>
    </p:spTree>
    <p:extLst>
      <p:ext uri="{BB962C8B-B14F-4D97-AF65-F5344CB8AC3E}">
        <p14:creationId xmlns:p14="http://schemas.microsoft.com/office/powerpoint/2010/main" val="2933253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A87C9B-9810-4208-A441-B871A08FE15D}" type="slidenum">
              <a:rPr lang="en-US" smtClean="0"/>
              <a:t>25</a:t>
            </a:fld>
            <a:endParaRPr lang="en-US"/>
          </a:p>
        </p:txBody>
      </p:sp>
    </p:spTree>
    <p:extLst>
      <p:ext uri="{BB962C8B-B14F-4D97-AF65-F5344CB8AC3E}">
        <p14:creationId xmlns:p14="http://schemas.microsoft.com/office/powerpoint/2010/main" val="1474323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A87C9B-9810-4208-A441-B871A08FE15D}" type="slidenum">
              <a:rPr lang="en-US" smtClean="0"/>
              <a:t>26</a:t>
            </a:fld>
            <a:endParaRPr lang="en-US"/>
          </a:p>
        </p:txBody>
      </p:sp>
    </p:spTree>
    <p:extLst>
      <p:ext uri="{BB962C8B-B14F-4D97-AF65-F5344CB8AC3E}">
        <p14:creationId xmlns:p14="http://schemas.microsoft.com/office/powerpoint/2010/main" val="294122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commercially obtained sulfur and the synthesized activated carbon were mixed in a weight ratio of 8:2 in 30 ml of acetone </a:t>
            </a:r>
          </a:p>
          <a:p>
            <a:r>
              <a:rPr lang="en-US" sz="1200" b="0" i="0" u="none" strike="noStrike" kern="1200" baseline="0" dirty="0">
                <a:solidFill>
                  <a:schemeClr val="tx1"/>
                </a:solidFill>
                <a:latin typeface="+mn-lt"/>
                <a:ea typeface="+mn-ea"/>
                <a:cs typeface="+mn-cs"/>
              </a:rPr>
              <a:t>Explain why IL?</a:t>
            </a: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27</a:t>
            </a:fld>
            <a:endParaRPr lang="en-US"/>
          </a:p>
        </p:txBody>
      </p:sp>
    </p:spTree>
    <p:extLst>
      <p:ext uri="{BB962C8B-B14F-4D97-AF65-F5344CB8AC3E}">
        <p14:creationId xmlns:p14="http://schemas.microsoft.com/office/powerpoint/2010/main" val="6495207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dominant peak at 23.1 corresponds to the 222 plane of orthorhombic </a:t>
            </a:r>
            <a:r>
              <a:rPr lang="en-US" sz="1200" b="0" i="0" u="none" strike="noStrike" kern="1200" baseline="0" dirty="0" err="1">
                <a:solidFill>
                  <a:schemeClr val="tx1"/>
                </a:solidFill>
                <a:latin typeface="+mn-lt"/>
                <a:ea typeface="+mn-ea"/>
                <a:cs typeface="+mn-cs"/>
              </a:rPr>
              <a:t>fddd</a:t>
            </a:r>
            <a:r>
              <a:rPr lang="en-US" sz="1200" b="0" i="0" u="none" strike="noStrike" kern="1200" baseline="0" dirty="0">
                <a:solidFill>
                  <a:schemeClr val="tx1"/>
                </a:solidFill>
                <a:latin typeface="+mn-lt"/>
                <a:ea typeface="+mn-ea"/>
                <a:cs typeface="+mn-cs"/>
              </a:rPr>
              <a:t> phase of sulfur.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After functionalization, the intensity ratio ID/IG is found to increase to 0.82 from 0.62 which implies that the acid functionalization brings about structural distortions in the CNTs network [53]. The acid treatment also facilitates the good dispersion of the CNTs in NMP solution with reduced agglomeration [54]. </a:t>
            </a: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28</a:t>
            </a:fld>
            <a:endParaRPr lang="en-US"/>
          </a:p>
        </p:txBody>
      </p:sp>
    </p:spTree>
    <p:extLst>
      <p:ext uri="{BB962C8B-B14F-4D97-AF65-F5344CB8AC3E}">
        <p14:creationId xmlns:p14="http://schemas.microsoft.com/office/powerpoint/2010/main" val="3020711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a:t>
            </a:r>
            <a:r>
              <a:rPr lang="en-US" dirty="0"/>
              <a:t>he 153 cm-1 peak is assigned to E2 symmetry interactions, and the 219 cm-1 and 473 cm-1 peaks are assigned to A1 vibration modes </a:t>
            </a: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There are two typical Raman peaks in the spectrum of AC shown in figure 5(b), located at 1340 cm-1 and 1590 cm-1 which are related to the D-band and G-band respectively and the intensity ratio ID/IG of AC is observed to be 1.16. The D band corresponds to the defects in the carbon structure and the G band is linked to the vibration of sp2 carbon atoms [56].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Raman spectrum of the ACS composite (figure 5(c)) displays the significant peaks of sulfur, while those of AC are not visible because of the presence of the high-intensity sulfur peaks in the composite. The distinct scan of the ACS composite in the range 1000-2000 cm-1 as depicted in figure 5(d) reveals the characteristics peaks of AC.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After the reaction of AC with sulfur the intensity ratio ID/IG is found to decrease to 1.11, and slight changes in the positions of D and G bands are also observed in the spectrum of the composite which can be associated with the interaction of sulfur with carbon during the </a:t>
            </a:r>
            <a:r>
              <a:rPr lang="en-US" sz="1200" b="0" i="0" u="none" strike="noStrike" kern="1200" baseline="0" dirty="0" err="1">
                <a:solidFill>
                  <a:schemeClr val="tx1"/>
                </a:solidFill>
                <a:latin typeface="+mn-lt"/>
                <a:ea typeface="+mn-ea"/>
                <a:cs typeface="+mn-cs"/>
              </a:rPr>
              <a:t>solvothermal</a:t>
            </a:r>
            <a:r>
              <a:rPr lang="en-US" sz="1200" b="0" i="0" u="none" strike="noStrike" kern="1200" baseline="0" dirty="0">
                <a:solidFill>
                  <a:schemeClr val="tx1"/>
                </a:solidFill>
                <a:latin typeface="+mn-lt"/>
                <a:ea typeface="+mn-ea"/>
                <a:cs typeface="+mn-cs"/>
              </a:rPr>
              <a:t> process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29</a:t>
            </a:fld>
            <a:endParaRPr lang="en-US"/>
          </a:p>
        </p:txBody>
      </p:sp>
    </p:spTree>
    <p:extLst>
      <p:ext uri="{BB962C8B-B14F-4D97-AF65-F5344CB8AC3E}">
        <p14:creationId xmlns:p14="http://schemas.microsoft.com/office/powerpoint/2010/main" val="376721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31313"/>
                </a:solidFill>
                <a:latin typeface="Garamond" panose="02020404030301010803" pitchFamily="18" charset="0"/>
              </a:rPr>
              <a:t>The XRD pattern of AC shows no crystalline peaks which is an indication of its amorphous nature </a:t>
            </a:r>
            <a:endParaRPr lang="en-US" sz="1200" dirty="0">
              <a:latin typeface="Garamond" panose="02020404030301010803" pitchFamily="18" charset="0"/>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After functionalization, the intensity ratio ID/IG is found to increase to 0.82 from 0.62 which implies that the acid functionalization brings about structural distortions in the CNTs network [53]. The acid treatment also facilitates the good dispersion of the CNTs in NMP solution with reduced agglomeration [54]. </a:t>
            </a: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30</a:t>
            </a:fld>
            <a:endParaRPr lang="en-US"/>
          </a:p>
        </p:txBody>
      </p:sp>
    </p:spTree>
    <p:extLst>
      <p:ext uri="{BB962C8B-B14F-4D97-AF65-F5344CB8AC3E}">
        <p14:creationId xmlns:p14="http://schemas.microsoft.com/office/powerpoint/2010/main" val="1984187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ACS composite cathode electrodes for Li-S cells were prepared from the slurry containing 80 wt. % ACS composite, 10 wt. % of acetylene black and 10 wt. % of </a:t>
            </a:r>
            <a:r>
              <a:rPr lang="en-US" sz="1200" b="0" i="0" u="none" strike="noStrike" kern="1200" baseline="0" dirty="0" err="1">
                <a:solidFill>
                  <a:schemeClr val="tx1"/>
                </a:solidFill>
                <a:latin typeface="+mn-lt"/>
                <a:ea typeface="+mn-ea"/>
                <a:cs typeface="+mn-cs"/>
              </a:rPr>
              <a:t>polyvinylidene</a:t>
            </a:r>
            <a:r>
              <a:rPr lang="en-US" sz="1200" b="0" i="0" u="none" strike="noStrike" kern="1200" baseline="0" dirty="0">
                <a:solidFill>
                  <a:schemeClr val="tx1"/>
                </a:solidFill>
                <a:latin typeface="+mn-lt"/>
                <a:ea typeface="+mn-ea"/>
                <a:cs typeface="+mn-cs"/>
              </a:rPr>
              <a:t> difluoride (PVDF) in N-methyl </a:t>
            </a:r>
            <a:r>
              <a:rPr lang="en-US" sz="1200" b="0" i="0" u="none" strike="noStrike" kern="1200" baseline="0" dirty="0" err="1">
                <a:solidFill>
                  <a:schemeClr val="tx1"/>
                </a:solidFill>
                <a:latin typeface="+mn-lt"/>
                <a:ea typeface="+mn-ea"/>
                <a:cs typeface="+mn-cs"/>
              </a:rPr>
              <a:t>pyrrolidinone</a:t>
            </a:r>
            <a:r>
              <a:rPr lang="en-US" sz="1200" b="0" i="0" u="none" strike="noStrike" kern="1200" baseline="0" dirty="0">
                <a:solidFill>
                  <a:schemeClr val="tx1"/>
                </a:solidFill>
                <a:latin typeface="+mn-lt"/>
                <a:ea typeface="+mn-ea"/>
                <a:cs typeface="+mn-cs"/>
              </a:rPr>
              <a:t> (NMP) solvent as explained earlier. The homogeneous slurry was then spray coated on an </a:t>
            </a:r>
            <a:r>
              <a:rPr lang="en-US" sz="1200" b="0" i="0" u="none" strike="noStrike" kern="1200" baseline="0" dirty="0" err="1">
                <a:solidFill>
                  <a:schemeClr val="tx1"/>
                </a:solidFill>
                <a:latin typeface="+mn-lt"/>
                <a:ea typeface="+mn-ea"/>
                <a:cs typeface="+mn-cs"/>
              </a:rPr>
              <a:t>aluminium</a:t>
            </a:r>
            <a:r>
              <a:rPr lang="en-US" sz="1200" b="0" i="0" u="none" strike="noStrike" kern="1200" baseline="0" dirty="0">
                <a:solidFill>
                  <a:schemeClr val="tx1"/>
                </a:solidFill>
                <a:latin typeface="+mn-lt"/>
                <a:ea typeface="+mn-ea"/>
                <a:cs typeface="+mn-cs"/>
              </a:rPr>
              <a:t> foil and after drying at 60 °C under vacuum for 12 hours, the cathode electrodes were cut into circular disks of 10 mm in diameter with a sulfur loading of approximately 1.3 mg cm-2. Using stainless steel Swagelok cells, Li-S cells were assembled by stacking ACS composite as the cathode active material, Li foil as the anode and </a:t>
            </a:r>
            <a:r>
              <a:rPr lang="en-US" sz="1200" b="0" i="0" u="none" strike="noStrike" kern="1200" baseline="0" dirty="0" err="1">
                <a:solidFill>
                  <a:schemeClr val="tx1"/>
                </a:solidFill>
                <a:latin typeface="+mn-lt"/>
                <a:ea typeface="+mn-ea"/>
                <a:cs typeface="+mn-cs"/>
              </a:rPr>
              <a:t>Celgard</a:t>
            </a:r>
            <a:r>
              <a:rPr lang="en-US" sz="1200" b="0" i="0" u="none" strike="noStrike" kern="1200" baseline="0" dirty="0">
                <a:solidFill>
                  <a:schemeClr val="tx1"/>
                </a:solidFill>
                <a:latin typeface="+mn-lt"/>
                <a:ea typeface="+mn-ea"/>
                <a:cs typeface="+mn-cs"/>
              </a:rPr>
              <a:t> as the separator in an argon-filled glove </a:t>
            </a:r>
            <a:r>
              <a:rPr lang="en-US" sz="1200" b="0" i="0" u="none" strike="noStrike" kern="1200" baseline="0" dirty="0" err="1">
                <a:solidFill>
                  <a:schemeClr val="tx1"/>
                </a:solidFill>
                <a:latin typeface="+mn-lt"/>
                <a:ea typeface="+mn-ea"/>
                <a:cs typeface="+mn-cs"/>
              </a:rPr>
              <a:t>box,with</a:t>
            </a:r>
            <a:r>
              <a:rPr lang="en-US" sz="1200" b="0" i="0" u="none" strike="noStrike" kern="1200" baseline="0" dirty="0">
                <a:solidFill>
                  <a:schemeClr val="tx1"/>
                </a:solidFill>
                <a:latin typeface="+mn-lt"/>
                <a:ea typeface="+mn-ea"/>
                <a:cs typeface="+mn-cs"/>
              </a:rPr>
              <a:t> 1 M lithium perchlorate in a mixed solvent of 1, 3-dioxolane (DOL) and 1, 2-dimethoxymethane (DME) at a volume ratio of 1:1 including 0.5 M LiNO3 as an electrolyte additive, as the electrolyte[42,43]. The synthesized CNTF interlayer was placed between the separator and the ACS cathode and the amount of electrolyte added to each cell was 70 </a:t>
            </a:r>
            <a:r>
              <a:rPr lang="en-US" sz="1200" b="0" i="0" u="none" strike="noStrike" kern="1200" baseline="0" dirty="0" err="1">
                <a:solidFill>
                  <a:schemeClr val="tx1"/>
                </a:solidFill>
                <a:latin typeface="+mn-lt"/>
                <a:ea typeface="+mn-ea"/>
                <a:cs typeface="+mn-cs"/>
              </a:rPr>
              <a:t>μl</a:t>
            </a:r>
            <a:r>
              <a:rPr lang="en-US" sz="1200" b="0" i="0" u="none" strike="noStrike" kern="1200" baseline="0" dirty="0">
                <a:solidFill>
                  <a:schemeClr val="tx1"/>
                </a:solidFill>
                <a:latin typeface="+mn-lt"/>
                <a:ea typeface="+mn-ea"/>
                <a:cs typeface="+mn-cs"/>
              </a:rPr>
              <a:t>. The cyclic voltammetry (CV) test was carried out at a scan rate of 0.1 mV s-1 in the voltage window of 1.5-3 V and the electrochemical impedance spectroscopy (EIS) studies in the frequency range between 1 MHz and 10 </a:t>
            </a:r>
            <a:r>
              <a:rPr lang="en-US" sz="1200" b="0" i="0" u="none" strike="noStrike" kern="1200" baseline="0" dirty="0" err="1">
                <a:solidFill>
                  <a:schemeClr val="tx1"/>
                </a:solidFill>
                <a:latin typeface="+mn-lt"/>
                <a:ea typeface="+mn-ea"/>
                <a:cs typeface="+mn-cs"/>
              </a:rPr>
              <a:t>mHz</a:t>
            </a:r>
            <a:r>
              <a:rPr lang="en-US" sz="1200" b="0" i="0" u="none" strike="noStrike" kern="1200" baseline="0" dirty="0">
                <a:solidFill>
                  <a:schemeClr val="tx1"/>
                </a:solidFill>
                <a:latin typeface="+mn-lt"/>
                <a:ea typeface="+mn-ea"/>
                <a:cs typeface="+mn-cs"/>
              </a:rPr>
              <a:t>, using Bio-Logic SP300 workstation. The test cells were charge-discharge cycled between 1.5 and 3 V at various C-rates (1C=1650 mA g-1) using the 8 channel battery analyzer (MTI Corporation-USA) at room temperature </a:t>
            </a: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31</a:t>
            </a:fld>
            <a:endParaRPr lang="en-US"/>
          </a:p>
        </p:txBody>
      </p:sp>
    </p:spTree>
    <p:extLst>
      <p:ext uri="{BB962C8B-B14F-4D97-AF65-F5344CB8AC3E}">
        <p14:creationId xmlns:p14="http://schemas.microsoft.com/office/powerpoint/2010/main" val="2673958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4</a:t>
            </a:fld>
            <a:endParaRPr lang="en-US"/>
          </a:p>
        </p:txBody>
      </p:sp>
    </p:spTree>
    <p:extLst>
      <p:ext uri="{BB962C8B-B14F-4D97-AF65-F5344CB8AC3E}">
        <p14:creationId xmlns:p14="http://schemas.microsoft.com/office/powerpoint/2010/main" val="24832113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ACS composite cathode electrodes for Li-S cells were prepared from the slurry containing 80 wt. % ACS composite, 10 wt. % of acetylene black and 10 wt. % of </a:t>
            </a:r>
            <a:r>
              <a:rPr lang="en-US" sz="1200" b="0" i="0" u="none" strike="noStrike" kern="1200" baseline="0" dirty="0" err="1">
                <a:solidFill>
                  <a:schemeClr val="tx1"/>
                </a:solidFill>
                <a:latin typeface="+mn-lt"/>
                <a:ea typeface="+mn-ea"/>
                <a:cs typeface="+mn-cs"/>
              </a:rPr>
              <a:t>polyvinylidene</a:t>
            </a:r>
            <a:r>
              <a:rPr lang="en-US" sz="1200" b="0" i="0" u="none" strike="noStrike" kern="1200" baseline="0" dirty="0">
                <a:solidFill>
                  <a:schemeClr val="tx1"/>
                </a:solidFill>
                <a:latin typeface="+mn-lt"/>
                <a:ea typeface="+mn-ea"/>
                <a:cs typeface="+mn-cs"/>
              </a:rPr>
              <a:t> difluoride (PVDF) in N-methyl </a:t>
            </a:r>
            <a:r>
              <a:rPr lang="en-US" sz="1200" b="0" i="0" u="none" strike="noStrike" kern="1200" baseline="0" dirty="0" err="1">
                <a:solidFill>
                  <a:schemeClr val="tx1"/>
                </a:solidFill>
                <a:latin typeface="+mn-lt"/>
                <a:ea typeface="+mn-ea"/>
                <a:cs typeface="+mn-cs"/>
              </a:rPr>
              <a:t>pyrrolidinone</a:t>
            </a:r>
            <a:r>
              <a:rPr lang="en-US" sz="1200" b="0" i="0" u="none" strike="noStrike" kern="1200" baseline="0" dirty="0">
                <a:solidFill>
                  <a:schemeClr val="tx1"/>
                </a:solidFill>
                <a:latin typeface="+mn-lt"/>
                <a:ea typeface="+mn-ea"/>
                <a:cs typeface="+mn-cs"/>
              </a:rPr>
              <a:t> (NMP) solvent as explained earlier. The homogeneous slurry was then spray coated on an </a:t>
            </a:r>
            <a:r>
              <a:rPr lang="en-US" sz="1200" b="0" i="0" u="none" strike="noStrike" kern="1200" baseline="0" dirty="0" err="1">
                <a:solidFill>
                  <a:schemeClr val="tx1"/>
                </a:solidFill>
                <a:latin typeface="+mn-lt"/>
                <a:ea typeface="+mn-ea"/>
                <a:cs typeface="+mn-cs"/>
              </a:rPr>
              <a:t>aluminium</a:t>
            </a:r>
            <a:r>
              <a:rPr lang="en-US" sz="1200" b="0" i="0" u="none" strike="noStrike" kern="1200" baseline="0" dirty="0">
                <a:solidFill>
                  <a:schemeClr val="tx1"/>
                </a:solidFill>
                <a:latin typeface="+mn-lt"/>
                <a:ea typeface="+mn-ea"/>
                <a:cs typeface="+mn-cs"/>
              </a:rPr>
              <a:t> foil and after drying at 60 °C under vacuum for 12 hours, the cathode electrodes were cut into circular disks of 10 mm in diameter with a sulfur loading of approximately 1.3 mg cm-2. Using stainless steel Swagelok cells, Li-S cells were assembled by stacking ACS composite as the cathode active material, Li foil as the anode and </a:t>
            </a:r>
            <a:r>
              <a:rPr lang="en-US" sz="1200" b="0" i="0" u="none" strike="noStrike" kern="1200" baseline="0" dirty="0" err="1">
                <a:solidFill>
                  <a:schemeClr val="tx1"/>
                </a:solidFill>
                <a:latin typeface="+mn-lt"/>
                <a:ea typeface="+mn-ea"/>
                <a:cs typeface="+mn-cs"/>
              </a:rPr>
              <a:t>Celgard</a:t>
            </a:r>
            <a:r>
              <a:rPr lang="en-US" sz="1200" b="0" i="0" u="none" strike="noStrike" kern="1200" baseline="0" dirty="0">
                <a:solidFill>
                  <a:schemeClr val="tx1"/>
                </a:solidFill>
                <a:latin typeface="+mn-lt"/>
                <a:ea typeface="+mn-ea"/>
                <a:cs typeface="+mn-cs"/>
              </a:rPr>
              <a:t> as the separator in an argon-filled glove </a:t>
            </a:r>
            <a:r>
              <a:rPr lang="en-US" sz="1200" b="0" i="0" u="none" strike="noStrike" kern="1200" baseline="0" dirty="0" err="1">
                <a:solidFill>
                  <a:schemeClr val="tx1"/>
                </a:solidFill>
                <a:latin typeface="+mn-lt"/>
                <a:ea typeface="+mn-ea"/>
                <a:cs typeface="+mn-cs"/>
              </a:rPr>
              <a:t>box,with</a:t>
            </a:r>
            <a:r>
              <a:rPr lang="en-US" sz="1200" b="0" i="0" u="none" strike="noStrike" kern="1200" baseline="0" dirty="0">
                <a:solidFill>
                  <a:schemeClr val="tx1"/>
                </a:solidFill>
                <a:latin typeface="+mn-lt"/>
                <a:ea typeface="+mn-ea"/>
                <a:cs typeface="+mn-cs"/>
              </a:rPr>
              <a:t> 1 M lithium perchlorate in a mixed solvent of 1, 3-dioxolane (DOL) and 1, 2-dimethoxymethane (DME) at a volume ratio of 1:1 including 0.5 M LiNO3 as an electrolyte additive, as the electrolyte[42,43]. The synthesized CNTF interlayer was placed between the separator and the ACS cathode and the amount of electrolyte added to each cell was 70 </a:t>
            </a:r>
            <a:r>
              <a:rPr lang="en-US" sz="1200" b="0" i="0" u="none" strike="noStrike" kern="1200" baseline="0" dirty="0" err="1">
                <a:solidFill>
                  <a:schemeClr val="tx1"/>
                </a:solidFill>
                <a:latin typeface="+mn-lt"/>
                <a:ea typeface="+mn-ea"/>
                <a:cs typeface="+mn-cs"/>
              </a:rPr>
              <a:t>μl</a:t>
            </a:r>
            <a:r>
              <a:rPr lang="en-US" sz="1200" b="0" i="0" u="none" strike="noStrike" kern="1200" baseline="0" dirty="0">
                <a:solidFill>
                  <a:schemeClr val="tx1"/>
                </a:solidFill>
                <a:latin typeface="+mn-lt"/>
                <a:ea typeface="+mn-ea"/>
                <a:cs typeface="+mn-cs"/>
              </a:rPr>
              <a:t>. The cyclic voltammetry (CV) test was carried out at a scan rate of 0.1 mV s-1 in the voltage window of 1.5-3 V and the electrochemical impedance spectroscopy (EIS) studies in the frequency range between 1 MHz and 10 </a:t>
            </a:r>
            <a:r>
              <a:rPr lang="en-US" sz="1200" b="0" i="0" u="none" strike="noStrike" kern="1200" baseline="0" dirty="0" err="1">
                <a:solidFill>
                  <a:schemeClr val="tx1"/>
                </a:solidFill>
                <a:latin typeface="+mn-lt"/>
                <a:ea typeface="+mn-ea"/>
                <a:cs typeface="+mn-cs"/>
              </a:rPr>
              <a:t>mHz</a:t>
            </a:r>
            <a:r>
              <a:rPr lang="en-US" sz="1200" b="0" i="0" u="none" strike="noStrike" kern="1200" baseline="0" dirty="0">
                <a:solidFill>
                  <a:schemeClr val="tx1"/>
                </a:solidFill>
                <a:latin typeface="+mn-lt"/>
                <a:ea typeface="+mn-ea"/>
                <a:cs typeface="+mn-cs"/>
              </a:rPr>
              <a:t>, using Bio-Logic SP300 workstation. The test cells were charge-discharge cycled between 1.5 and 3 V at various C-rates (1C=1650 mA g-1) using the 8 channel battery analyzer (MTI Corporation-USA) at room temperature </a:t>
            </a: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32</a:t>
            </a:fld>
            <a:endParaRPr lang="en-US"/>
          </a:p>
        </p:txBody>
      </p:sp>
    </p:spTree>
    <p:extLst>
      <p:ext uri="{BB962C8B-B14F-4D97-AF65-F5344CB8AC3E}">
        <p14:creationId xmlns:p14="http://schemas.microsoft.com/office/powerpoint/2010/main" val="2172656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ACS composite cathode electrodes for Li-S cells were prepared from the slurry containing 80 wt. % ACS composite, 10 wt. % of acetylene black and 10 wt. % of </a:t>
            </a:r>
            <a:r>
              <a:rPr lang="en-US" sz="1200" b="0" i="0" u="none" strike="noStrike" kern="1200" baseline="0" dirty="0" err="1">
                <a:solidFill>
                  <a:schemeClr val="tx1"/>
                </a:solidFill>
                <a:latin typeface="+mn-lt"/>
                <a:ea typeface="+mn-ea"/>
                <a:cs typeface="+mn-cs"/>
              </a:rPr>
              <a:t>polyvinylidene</a:t>
            </a:r>
            <a:r>
              <a:rPr lang="en-US" sz="1200" b="0" i="0" u="none" strike="noStrike" kern="1200" baseline="0" dirty="0">
                <a:solidFill>
                  <a:schemeClr val="tx1"/>
                </a:solidFill>
                <a:latin typeface="+mn-lt"/>
                <a:ea typeface="+mn-ea"/>
                <a:cs typeface="+mn-cs"/>
              </a:rPr>
              <a:t> difluoride (PVDF) in N-methyl </a:t>
            </a:r>
            <a:r>
              <a:rPr lang="en-US" sz="1200" b="0" i="0" u="none" strike="noStrike" kern="1200" baseline="0" dirty="0" err="1">
                <a:solidFill>
                  <a:schemeClr val="tx1"/>
                </a:solidFill>
                <a:latin typeface="+mn-lt"/>
                <a:ea typeface="+mn-ea"/>
                <a:cs typeface="+mn-cs"/>
              </a:rPr>
              <a:t>pyrrolidinone</a:t>
            </a:r>
            <a:r>
              <a:rPr lang="en-US" sz="1200" b="0" i="0" u="none" strike="noStrike" kern="1200" baseline="0" dirty="0">
                <a:solidFill>
                  <a:schemeClr val="tx1"/>
                </a:solidFill>
                <a:latin typeface="+mn-lt"/>
                <a:ea typeface="+mn-ea"/>
                <a:cs typeface="+mn-cs"/>
              </a:rPr>
              <a:t> (NMP) solvent as explained earlier. The homogeneous slurry was then spray coated on an </a:t>
            </a:r>
            <a:r>
              <a:rPr lang="en-US" sz="1200" b="0" i="0" u="none" strike="noStrike" kern="1200" baseline="0" dirty="0" err="1">
                <a:solidFill>
                  <a:schemeClr val="tx1"/>
                </a:solidFill>
                <a:latin typeface="+mn-lt"/>
                <a:ea typeface="+mn-ea"/>
                <a:cs typeface="+mn-cs"/>
              </a:rPr>
              <a:t>aluminium</a:t>
            </a:r>
            <a:r>
              <a:rPr lang="en-US" sz="1200" b="0" i="0" u="none" strike="noStrike" kern="1200" baseline="0" dirty="0">
                <a:solidFill>
                  <a:schemeClr val="tx1"/>
                </a:solidFill>
                <a:latin typeface="+mn-lt"/>
                <a:ea typeface="+mn-ea"/>
                <a:cs typeface="+mn-cs"/>
              </a:rPr>
              <a:t> foil and after drying at 60 °C under vacuum for 12 hours, the cathode electrodes were cut into circular disks of 10 mm in diameter with a sulfur loading of approximately 1.3 mg cm-2. Using stainless steel Swagelok cells, Li-S cells were assembled by stacking ACS composite as the cathode active material, Li foil as the anode and </a:t>
            </a:r>
            <a:r>
              <a:rPr lang="en-US" sz="1200" b="0" i="0" u="none" strike="noStrike" kern="1200" baseline="0" dirty="0" err="1">
                <a:solidFill>
                  <a:schemeClr val="tx1"/>
                </a:solidFill>
                <a:latin typeface="+mn-lt"/>
                <a:ea typeface="+mn-ea"/>
                <a:cs typeface="+mn-cs"/>
              </a:rPr>
              <a:t>Celgard</a:t>
            </a:r>
            <a:r>
              <a:rPr lang="en-US" sz="1200" b="0" i="0" u="none" strike="noStrike" kern="1200" baseline="0" dirty="0">
                <a:solidFill>
                  <a:schemeClr val="tx1"/>
                </a:solidFill>
                <a:latin typeface="+mn-lt"/>
                <a:ea typeface="+mn-ea"/>
                <a:cs typeface="+mn-cs"/>
              </a:rPr>
              <a:t> as the separator in an argon-filled glove </a:t>
            </a:r>
            <a:r>
              <a:rPr lang="en-US" sz="1200" b="0" i="0" u="none" strike="noStrike" kern="1200" baseline="0" dirty="0" err="1">
                <a:solidFill>
                  <a:schemeClr val="tx1"/>
                </a:solidFill>
                <a:latin typeface="+mn-lt"/>
                <a:ea typeface="+mn-ea"/>
                <a:cs typeface="+mn-cs"/>
              </a:rPr>
              <a:t>box,with</a:t>
            </a:r>
            <a:r>
              <a:rPr lang="en-US" sz="1200" b="0" i="0" u="none" strike="noStrike" kern="1200" baseline="0" dirty="0">
                <a:solidFill>
                  <a:schemeClr val="tx1"/>
                </a:solidFill>
                <a:latin typeface="+mn-lt"/>
                <a:ea typeface="+mn-ea"/>
                <a:cs typeface="+mn-cs"/>
              </a:rPr>
              <a:t> 1 M lithium perchlorate in a mixed solvent of 1, 3-dioxolane (DOL) and 1, 2-dimethoxymethane (DME) at a volume ratio of 1:1 including 0.5 M LiNO3 as an electrolyte additive, as the electrolyte[42,43]. The synthesized CNTF interlayer was placed between the separator and the ACS cathode and the amount of electrolyte added to each cell was 70 </a:t>
            </a:r>
            <a:r>
              <a:rPr lang="en-US" sz="1200" b="0" i="0" u="none" strike="noStrike" kern="1200" baseline="0" dirty="0" err="1">
                <a:solidFill>
                  <a:schemeClr val="tx1"/>
                </a:solidFill>
                <a:latin typeface="+mn-lt"/>
                <a:ea typeface="+mn-ea"/>
                <a:cs typeface="+mn-cs"/>
              </a:rPr>
              <a:t>μl</a:t>
            </a:r>
            <a:r>
              <a:rPr lang="en-US" sz="1200" b="0" i="0" u="none" strike="noStrike" kern="1200" baseline="0" dirty="0">
                <a:solidFill>
                  <a:schemeClr val="tx1"/>
                </a:solidFill>
                <a:latin typeface="+mn-lt"/>
                <a:ea typeface="+mn-ea"/>
                <a:cs typeface="+mn-cs"/>
              </a:rPr>
              <a:t>. The cyclic voltammetry (CV) test was carried out at a scan rate of 0.1 mV s-1 in the voltage window of 1.5-3 V and the electrochemical impedance spectroscopy (EIS) studies in the frequency range between 1 MHz and 10 </a:t>
            </a:r>
            <a:r>
              <a:rPr lang="en-US" sz="1200" b="0" i="0" u="none" strike="noStrike" kern="1200" baseline="0" dirty="0" err="1">
                <a:solidFill>
                  <a:schemeClr val="tx1"/>
                </a:solidFill>
                <a:latin typeface="+mn-lt"/>
                <a:ea typeface="+mn-ea"/>
                <a:cs typeface="+mn-cs"/>
              </a:rPr>
              <a:t>mHz</a:t>
            </a:r>
            <a:r>
              <a:rPr lang="en-US" sz="1200" b="0" i="0" u="none" strike="noStrike" kern="1200" baseline="0" dirty="0">
                <a:solidFill>
                  <a:schemeClr val="tx1"/>
                </a:solidFill>
                <a:latin typeface="+mn-lt"/>
                <a:ea typeface="+mn-ea"/>
                <a:cs typeface="+mn-cs"/>
              </a:rPr>
              <a:t>, using Bio-Logic SP300 workstation. The test cells were charge-discharge cycled between 1.5 and 3 V at various C-rates (1C=1650 mA g-1) using the 8 channel battery analyzer (MTI Corporation-USA) at room temperature </a:t>
            </a: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33</a:t>
            </a:fld>
            <a:endParaRPr lang="en-US"/>
          </a:p>
        </p:txBody>
      </p:sp>
    </p:spTree>
    <p:extLst>
      <p:ext uri="{BB962C8B-B14F-4D97-AF65-F5344CB8AC3E}">
        <p14:creationId xmlns:p14="http://schemas.microsoft.com/office/powerpoint/2010/main" val="4126876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34</a:t>
            </a:fld>
            <a:endParaRPr lang="en-US"/>
          </a:p>
        </p:txBody>
      </p:sp>
    </p:spTree>
    <p:extLst>
      <p:ext uri="{BB962C8B-B14F-4D97-AF65-F5344CB8AC3E}">
        <p14:creationId xmlns:p14="http://schemas.microsoft.com/office/powerpoint/2010/main" val="26368353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Figure 15. FE-SEM images of the CNTF interlayer (a) before cycling (inset: enlarged image), (b) after 200 cycles at 1 C rate (inset: enlarged image). </a:t>
            </a:r>
          </a:p>
          <a:p>
            <a:r>
              <a:rPr lang="en-US" sz="1200" b="0" i="0" u="none" strike="noStrike" kern="1200" baseline="0" dirty="0">
                <a:solidFill>
                  <a:schemeClr val="tx1"/>
                </a:solidFill>
                <a:latin typeface="+mn-lt"/>
                <a:ea typeface="+mn-ea"/>
                <a:cs typeface="+mn-cs"/>
              </a:rPr>
              <a:t>Figure 16. The EDAX spectrum of the CNTF interlayer after 200 cycles at 1 C rate. </a:t>
            </a:r>
          </a:p>
          <a:p>
            <a:r>
              <a:rPr lang="en-US" sz="1200" b="0" i="0" u="none" strike="noStrike" kern="1200" baseline="0" dirty="0">
                <a:solidFill>
                  <a:schemeClr val="tx1"/>
                </a:solidFill>
                <a:latin typeface="+mn-lt"/>
                <a:ea typeface="+mn-ea"/>
                <a:cs typeface="+mn-cs"/>
              </a:rPr>
              <a:t>The image of the free standing and flexible CNTF interlayer displays interconnected carbon nanotubes which are randomly aligned with a porous </a:t>
            </a:r>
            <a:r>
              <a:rPr lang="en-US" sz="1200" b="1" i="0" u="none" strike="noStrike" kern="1200" baseline="0" dirty="0">
                <a:solidFill>
                  <a:schemeClr val="tx1"/>
                </a:solidFill>
                <a:latin typeface="+mn-lt"/>
                <a:ea typeface="+mn-ea"/>
                <a:cs typeface="+mn-cs"/>
              </a:rPr>
              <a:t>25 | P a g e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structure. The porous nature of interlayer is beneficial in two different ways. It allows an easy pathway for the electrolyte to permeate through the layer. The porous CNTF layer can trap the migrating polysulfides species and retain them within the cathode region. The FE-SEM image of the CNTF interlayer after 200 charge-discharge cycles is given in figure 15(b) and the inset shows the enlarged form. </a:t>
            </a:r>
          </a:p>
          <a:p>
            <a:r>
              <a:rPr lang="en-US" sz="1200" b="0" i="0" u="none" strike="noStrike" kern="1200" baseline="0" dirty="0">
                <a:solidFill>
                  <a:schemeClr val="tx1"/>
                </a:solidFill>
                <a:latin typeface="+mn-lt"/>
                <a:ea typeface="+mn-ea"/>
                <a:cs typeface="+mn-cs"/>
              </a:rPr>
              <a:t>The morphology of the interlayer after cycling is quite different from that of the interlayer before cycling. The pores of the interlayer have almost disappeared after cycling as they have been blocked by the precipitate. The agglomeration found in the interlayer after cycling indicates the trapping of the migrating polysulfides from the cathode region. The EDAX elemental distribution pattern shown in figure 16 confirm the nature of the precipitate that blocks the pores of the CNTF interlayer. It is clear that the precipitate contains elemental sulfur which further supports the entry of the polysulfides and their accumulation in the interlayer. The CNTF interlayer thus suppresses the polysulfide shuttle phenomenon and effectively improves the electrochemical activity of the Li-S cells </a:t>
            </a: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35</a:t>
            </a:fld>
            <a:endParaRPr lang="en-US"/>
          </a:p>
        </p:txBody>
      </p:sp>
    </p:spTree>
    <p:extLst>
      <p:ext uri="{BB962C8B-B14F-4D97-AF65-F5344CB8AC3E}">
        <p14:creationId xmlns:p14="http://schemas.microsoft.com/office/powerpoint/2010/main" val="1810479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EIS measurements were carried out in the frequency range between 1 MHz and 10 </a:t>
            </a:r>
            <a:r>
              <a:rPr lang="en-US" sz="1200" b="0" i="0" u="none" strike="noStrike" kern="1200" baseline="0" dirty="0" err="1">
                <a:solidFill>
                  <a:schemeClr val="tx1"/>
                </a:solidFill>
                <a:latin typeface="+mn-lt"/>
                <a:ea typeface="+mn-ea"/>
                <a:cs typeface="+mn-cs"/>
              </a:rPr>
              <a:t>mHz</a:t>
            </a:r>
            <a:r>
              <a:rPr lang="en-US" sz="1200" b="0" i="0" u="none" strike="noStrike" kern="1200" baseline="0" dirty="0">
                <a:solidFill>
                  <a:schemeClr val="tx1"/>
                </a:solidFill>
                <a:latin typeface="+mn-lt"/>
                <a:ea typeface="+mn-ea"/>
                <a:cs typeface="+mn-cs"/>
              </a:rPr>
              <a:t> at the open-circuit voltage. The observed Nyquist plots of the Li-S cells without and with the CNTF interlayer are shown in figure 14. In the Nyquist plot, the diameter of the semicircular portion in the high-frequency region gives the charge transfer resistance (Rct) of the cell.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significant decrease in the value of Rct after the insertion of the CNT interlayer is attributed to the formation of a conductive pathway for charge transfer by the highly electrically conducting CNT interlayer [60,61]. The interlayer acts as an upper current collector, reducing the resistance of cathode material and thereby conversely enhancing the utilization of the SPMC composite cathode [44,62,63]. The CNT interlayer can improve the electrochemical environment at the cathode interface by accelerating the electrochemical kinetics taking place at the cathode by allowing rapid electron transfer and efficient accessibility of active material to the electrolyte [29,64]. The increase in the available surface area by the introduction of conductive CNT matrix is the main reason for the improved kinetics taking place at the cathode.</a:t>
            </a: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36</a:t>
            </a:fld>
            <a:endParaRPr lang="en-US"/>
          </a:p>
        </p:txBody>
      </p:sp>
    </p:spTree>
    <p:extLst>
      <p:ext uri="{BB962C8B-B14F-4D97-AF65-F5344CB8AC3E}">
        <p14:creationId xmlns:p14="http://schemas.microsoft.com/office/powerpoint/2010/main" val="491085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37</a:t>
            </a:fld>
            <a:endParaRPr lang="en-US"/>
          </a:p>
        </p:txBody>
      </p:sp>
    </p:spTree>
    <p:extLst>
      <p:ext uri="{BB962C8B-B14F-4D97-AF65-F5344CB8AC3E}">
        <p14:creationId xmlns:p14="http://schemas.microsoft.com/office/powerpoint/2010/main" val="10509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A87C9B-9810-4208-A441-B871A08FE15D}" type="slidenum">
              <a:rPr lang="en-US" smtClean="0"/>
              <a:t>38</a:t>
            </a:fld>
            <a:endParaRPr lang="en-US"/>
          </a:p>
        </p:txBody>
      </p:sp>
    </p:spTree>
    <p:extLst>
      <p:ext uri="{BB962C8B-B14F-4D97-AF65-F5344CB8AC3E}">
        <p14:creationId xmlns:p14="http://schemas.microsoft.com/office/powerpoint/2010/main" val="11325591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electrically conducting polymer PANI is extensively used to improve the electrochemical properties of various energy storage devices including rechargeable cells, supercapacitors and fuel cells owing to its ease of synthesis, environmental stability and relatively high electrical conductivity</a:t>
            </a:r>
          </a:p>
        </p:txBody>
      </p:sp>
      <p:sp>
        <p:nvSpPr>
          <p:cNvPr id="4" name="Slide Number Placeholder 3"/>
          <p:cNvSpPr>
            <a:spLocks noGrp="1"/>
          </p:cNvSpPr>
          <p:nvPr>
            <p:ph type="sldNum" sz="quarter" idx="10"/>
          </p:nvPr>
        </p:nvSpPr>
        <p:spPr/>
        <p:txBody>
          <a:bodyPr/>
          <a:lstStyle/>
          <a:p>
            <a:fld id="{87A87C9B-9810-4208-A441-B871A08FE15D}" type="slidenum">
              <a:rPr lang="en-US" smtClean="0"/>
              <a:t>39</a:t>
            </a:fld>
            <a:endParaRPr lang="en-US"/>
          </a:p>
        </p:txBody>
      </p:sp>
    </p:spTree>
    <p:extLst>
      <p:ext uri="{BB962C8B-B14F-4D97-AF65-F5344CB8AC3E}">
        <p14:creationId xmlns:p14="http://schemas.microsoft.com/office/powerpoint/2010/main" val="1879774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40</a:t>
            </a:fld>
            <a:endParaRPr lang="en-US"/>
          </a:p>
        </p:txBody>
      </p:sp>
    </p:spTree>
    <p:extLst>
      <p:ext uri="{BB962C8B-B14F-4D97-AF65-F5344CB8AC3E}">
        <p14:creationId xmlns:p14="http://schemas.microsoft.com/office/powerpoint/2010/main" val="26369368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aramond" panose="02020404030301010803" pitchFamily="18" charset="0"/>
              </a:rPr>
              <a:t>For PANI, characteristic diffraction peaks are observed at 12°, 20° and 25°.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aramond" panose="02020404030301010803" pitchFamily="18" charset="0"/>
              </a:rPr>
              <a:t>the dominant peak at 23.1° is attributed to the (222) crystal plane of sulfur.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Garamond" panose="020204040303010108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41</a:t>
            </a:fld>
            <a:endParaRPr lang="en-US"/>
          </a:p>
        </p:txBody>
      </p:sp>
    </p:spTree>
    <p:extLst>
      <p:ext uri="{BB962C8B-B14F-4D97-AF65-F5344CB8AC3E}">
        <p14:creationId xmlns:p14="http://schemas.microsoft.com/office/powerpoint/2010/main" val="2978785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Wingdings" panose="05000000000000000000" pitchFamily="2" charset="2"/>
              <a:buChar char="q"/>
            </a:pPr>
            <a:r>
              <a:rPr lang="en-US" dirty="0"/>
              <a:t>The amount of wind power around the world has grown by an astounding 10x over the last 11 years</a:t>
            </a:r>
          </a:p>
          <a:p>
            <a:pPr marL="285750" indent="-285750" algn="just">
              <a:buFont typeface="Wingdings" panose="05000000000000000000" pitchFamily="2" charset="2"/>
              <a:buChar char="q"/>
            </a:pPr>
            <a:r>
              <a:rPr lang="en-US" dirty="0"/>
              <a:t>In 2016 world consumed 3x more wind energy than in 2010</a:t>
            </a:r>
          </a:p>
          <a:p>
            <a:pPr marL="285750" indent="-285750" algn="just">
              <a:buFont typeface="Wingdings" panose="05000000000000000000" pitchFamily="2" charset="2"/>
              <a:buChar char="q"/>
            </a:pPr>
            <a:r>
              <a:rPr lang="en-US" dirty="0"/>
              <a:t>The solar market has exploded, surging by an incredible 100x in just 13 years</a:t>
            </a:r>
          </a:p>
          <a:p>
            <a:pPr marL="285750" indent="-285750" algn="just">
              <a:buFont typeface="Wingdings" panose="05000000000000000000" pitchFamily="2" charset="2"/>
              <a:buChar char="q"/>
            </a:pPr>
            <a:r>
              <a:rPr lang="en-US" dirty="0"/>
              <a:t>10x more solar energy in 2016 than in 2010</a:t>
            </a:r>
          </a:p>
          <a:p>
            <a:endParaRPr lang="en-GB" dirty="0"/>
          </a:p>
        </p:txBody>
      </p:sp>
      <p:sp>
        <p:nvSpPr>
          <p:cNvPr id="4" name="Slide Number Placeholder 3"/>
          <p:cNvSpPr>
            <a:spLocks noGrp="1"/>
          </p:cNvSpPr>
          <p:nvPr>
            <p:ph type="sldNum" sz="quarter" idx="10"/>
          </p:nvPr>
        </p:nvSpPr>
        <p:spPr/>
        <p:txBody>
          <a:bodyPr/>
          <a:lstStyle/>
          <a:p>
            <a:fld id="{87A87C9B-9810-4208-A441-B871A08FE15D}" type="slidenum">
              <a:rPr lang="en-US" smtClean="0"/>
              <a:t>5</a:t>
            </a:fld>
            <a:endParaRPr lang="en-US"/>
          </a:p>
        </p:txBody>
      </p:sp>
    </p:spTree>
    <p:extLst>
      <p:ext uri="{BB962C8B-B14F-4D97-AF65-F5344CB8AC3E}">
        <p14:creationId xmlns:p14="http://schemas.microsoft.com/office/powerpoint/2010/main" val="23536706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Elemental mapping of the PMC composite is carried out to confirm the distribution of carbon and is shown in figure 3(f). The presence of elements such as oxygen and sulfur (figure 3(g-h)) observed in the elemental mapping of the PMC composite arises from the oxidant, ammonium persulfate used in the polymerization of aniline and further confirms the existence of PANI on the surface of MC .</a:t>
            </a: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42</a:t>
            </a:fld>
            <a:endParaRPr lang="en-US"/>
          </a:p>
        </p:txBody>
      </p:sp>
    </p:spTree>
    <p:extLst>
      <p:ext uri="{BB962C8B-B14F-4D97-AF65-F5344CB8AC3E}">
        <p14:creationId xmlns:p14="http://schemas.microsoft.com/office/powerpoint/2010/main" val="24093431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crystalline nature of sulfur particles is visible in the HR-TEM image. The lattice fringes observed with an interlayer spacing of 0.38nm</a:t>
            </a:r>
          </a:p>
          <a:p>
            <a:r>
              <a:rPr lang="en-US" dirty="0"/>
              <a:t>correspond to the (222) plane of sulfur.</a:t>
            </a:r>
          </a:p>
        </p:txBody>
      </p:sp>
      <p:sp>
        <p:nvSpPr>
          <p:cNvPr id="4" name="Slide Number Placeholder 3"/>
          <p:cNvSpPr>
            <a:spLocks noGrp="1"/>
          </p:cNvSpPr>
          <p:nvPr>
            <p:ph type="sldNum" sz="quarter" idx="10"/>
          </p:nvPr>
        </p:nvSpPr>
        <p:spPr/>
        <p:txBody>
          <a:bodyPr/>
          <a:lstStyle/>
          <a:p>
            <a:fld id="{87A87C9B-9810-4208-A441-B871A08FE15D}" type="slidenum">
              <a:rPr lang="en-US" smtClean="0"/>
              <a:t>43</a:t>
            </a:fld>
            <a:endParaRPr lang="en-US"/>
          </a:p>
        </p:txBody>
      </p:sp>
    </p:spTree>
    <p:extLst>
      <p:ext uri="{BB962C8B-B14F-4D97-AF65-F5344CB8AC3E}">
        <p14:creationId xmlns:p14="http://schemas.microsoft.com/office/powerpoint/2010/main" val="1119211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ACS composite cathode electrodes for Li-S cells were prepared from the slurry containing 80 wt. % ACS composite, 10 wt. % of acetylene black and 10 wt. % of </a:t>
            </a:r>
            <a:r>
              <a:rPr lang="en-US" sz="1200" b="0" i="0" u="none" strike="noStrike" kern="1200" baseline="0" dirty="0" err="1">
                <a:solidFill>
                  <a:schemeClr val="tx1"/>
                </a:solidFill>
                <a:latin typeface="+mn-lt"/>
                <a:ea typeface="+mn-ea"/>
                <a:cs typeface="+mn-cs"/>
              </a:rPr>
              <a:t>polyvinylidene</a:t>
            </a:r>
            <a:r>
              <a:rPr lang="en-US" sz="1200" b="0" i="0" u="none" strike="noStrike" kern="1200" baseline="0" dirty="0">
                <a:solidFill>
                  <a:schemeClr val="tx1"/>
                </a:solidFill>
                <a:latin typeface="+mn-lt"/>
                <a:ea typeface="+mn-ea"/>
                <a:cs typeface="+mn-cs"/>
              </a:rPr>
              <a:t> difluoride (PVDF) in N-methyl </a:t>
            </a:r>
            <a:r>
              <a:rPr lang="en-US" sz="1200" b="0" i="0" u="none" strike="noStrike" kern="1200" baseline="0" dirty="0" err="1">
                <a:solidFill>
                  <a:schemeClr val="tx1"/>
                </a:solidFill>
                <a:latin typeface="+mn-lt"/>
                <a:ea typeface="+mn-ea"/>
                <a:cs typeface="+mn-cs"/>
              </a:rPr>
              <a:t>pyrrolidinone</a:t>
            </a:r>
            <a:r>
              <a:rPr lang="en-US" sz="1200" b="0" i="0" u="none" strike="noStrike" kern="1200" baseline="0" dirty="0">
                <a:solidFill>
                  <a:schemeClr val="tx1"/>
                </a:solidFill>
                <a:latin typeface="+mn-lt"/>
                <a:ea typeface="+mn-ea"/>
                <a:cs typeface="+mn-cs"/>
              </a:rPr>
              <a:t> (NMP) solvent as explained earlier. The homogeneous slurry was then spray coated on an </a:t>
            </a:r>
            <a:r>
              <a:rPr lang="en-US" sz="1200" b="0" i="0" u="none" strike="noStrike" kern="1200" baseline="0" dirty="0" err="1">
                <a:solidFill>
                  <a:schemeClr val="tx1"/>
                </a:solidFill>
                <a:latin typeface="+mn-lt"/>
                <a:ea typeface="+mn-ea"/>
                <a:cs typeface="+mn-cs"/>
              </a:rPr>
              <a:t>aluminium</a:t>
            </a:r>
            <a:r>
              <a:rPr lang="en-US" sz="1200" b="0" i="0" u="none" strike="noStrike" kern="1200" baseline="0" dirty="0">
                <a:solidFill>
                  <a:schemeClr val="tx1"/>
                </a:solidFill>
                <a:latin typeface="+mn-lt"/>
                <a:ea typeface="+mn-ea"/>
                <a:cs typeface="+mn-cs"/>
              </a:rPr>
              <a:t> foil and after drying at 60 °C under vacuum for 12 hours, the cathode electrodes were cut into circular disks of 10 mm in diameter with a sulfur loading of approximately 1.3 mg cm-2. Using stainless steel Swagelok cells, Li-S cells were assembled by stacking ACS composite as the cathode active material, Li foil as the anode and </a:t>
            </a:r>
            <a:r>
              <a:rPr lang="en-US" sz="1200" b="0" i="0" u="none" strike="noStrike" kern="1200" baseline="0" dirty="0" err="1">
                <a:solidFill>
                  <a:schemeClr val="tx1"/>
                </a:solidFill>
                <a:latin typeface="+mn-lt"/>
                <a:ea typeface="+mn-ea"/>
                <a:cs typeface="+mn-cs"/>
              </a:rPr>
              <a:t>Celgard</a:t>
            </a:r>
            <a:r>
              <a:rPr lang="en-US" sz="1200" b="0" i="0" u="none" strike="noStrike" kern="1200" baseline="0" dirty="0">
                <a:solidFill>
                  <a:schemeClr val="tx1"/>
                </a:solidFill>
                <a:latin typeface="+mn-lt"/>
                <a:ea typeface="+mn-ea"/>
                <a:cs typeface="+mn-cs"/>
              </a:rPr>
              <a:t> as the separator in an argon-filled glove </a:t>
            </a:r>
            <a:r>
              <a:rPr lang="en-US" sz="1200" b="0" i="0" u="none" strike="noStrike" kern="1200" baseline="0" dirty="0" err="1">
                <a:solidFill>
                  <a:schemeClr val="tx1"/>
                </a:solidFill>
                <a:latin typeface="+mn-lt"/>
                <a:ea typeface="+mn-ea"/>
                <a:cs typeface="+mn-cs"/>
              </a:rPr>
              <a:t>box,with</a:t>
            </a:r>
            <a:r>
              <a:rPr lang="en-US" sz="1200" b="0" i="0" u="none" strike="noStrike" kern="1200" baseline="0" dirty="0">
                <a:solidFill>
                  <a:schemeClr val="tx1"/>
                </a:solidFill>
                <a:latin typeface="+mn-lt"/>
                <a:ea typeface="+mn-ea"/>
                <a:cs typeface="+mn-cs"/>
              </a:rPr>
              <a:t> 1 M lithium perchlorate in a mixed solvent of 1, 3-dioxolane (DOL) and 1, 2-dimethoxymethane (DME) at a volume ratio of 1:1 including 0.5 M LiNO3 as an electrolyte additive, as the electrolyte[42,43]. The synthesized CNTF interlayer was placed between the separator and the ACS cathode and the amount of electrolyte added to each cell was 70 </a:t>
            </a:r>
            <a:r>
              <a:rPr lang="en-US" sz="1200" b="0" i="0" u="none" strike="noStrike" kern="1200" baseline="0" dirty="0" err="1">
                <a:solidFill>
                  <a:schemeClr val="tx1"/>
                </a:solidFill>
                <a:latin typeface="+mn-lt"/>
                <a:ea typeface="+mn-ea"/>
                <a:cs typeface="+mn-cs"/>
              </a:rPr>
              <a:t>μl</a:t>
            </a:r>
            <a:r>
              <a:rPr lang="en-US" sz="1200" b="0" i="0" u="none" strike="noStrike" kern="1200" baseline="0" dirty="0">
                <a:solidFill>
                  <a:schemeClr val="tx1"/>
                </a:solidFill>
                <a:latin typeface="+mn-lt"/>
                <a:ea typeface="+mn-ea"/>
                <a:cs typeface="+mn-cs"/>
              </a:rPr>
              <a:t>. The cyclic voltammetry (CV) test was carried out at a scan rate of 0.1 mV s-1 in the voltage window of 1.5-3 V and the electrochemical impedance spectroscopy (EIS) studies in the frequency range between 1 MHz and 10 </a:t>
            </a:r>
            <a:r>
              <a:rPr lang="en-US" sz="1200" b="0" i="0" u="none" strike="noStrike" kern="1200" baseline="0" dirty="0" err="1">
                <a:solidFill>
                  <a:schemeClr val="tx1"/>
                </a:solidFill>
                <a:latin typeface="+mn-lt"/>
                <a:ea typeface="+mn-ea"/>
                <a:cs typeface="+mn-cs"/>
              </a:rPr>
              <a:t>mHz</a:t>
            </a:r>
            <a:r>
              <a:rPr lang="en-US" sz="1200" b="0" i="0" u="none" strike="noStrike" kern="1200" baseline="0" dirty="0">
                <a:solidFill>
                  <a:schemeClr val="tx1"/>
                </a:solidFill>
                <a:latin typeface="+mn-lt"/>
                <a:ea typeface="+mn-ea"/>
                <a:cs typeface="+mn-cs"/>
              </a:rPr>
              <a:t>, using Bio-Logic SP300 workstation. The test cells were charge-discharge cycled between 1.5 and 3 V at various C-rates (1C=1650 mA g-1) using the 8 channel battery analyzer (MTI Corporation-USA) at room temperature </a:t>
            </a: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44</a:t>
            </a:fld>
            <a:endParaRPr lang="en-US"/>
          </a:p>
        </p:txBody>
      </p:sp>
    </p:spTree>
    <p:extLst>
      <p:ext uri="{BB962C8B-B14F-4D97-AF65-F5344CB8AC3E}">
        <p14:creationId xmlns:p14="http://schemas.microsoft.com/office/powerpoint/2010/main" val="4913129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45</a:t>
            </a:fld>
            <a:endParaRPr lang="en-US"/>
          </a:p>
        </p:txBody>
      </p:sp>
    </p:spTree>
    <p:extLst>
      <p:ext uri="{BB962C8B-B14F-4D97-AF65-F5344CB8AC3E}">
        <p14:creationId xmlns:p14="http://schemas.microsoft.com/office/powerpoint/2010/main" val="31103060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cells without the CNT interlayer show an initial </a:t>
            </a:r>
            <a:r>
              <a:rPr lang="en-US" sz="1200" b="0" i="0" u="none" strike="noStrike" kern="1200" baseline="0" dirty="0" err="1">
                <a:solidFill>
                  <a:schemeClr val="tx1"/>
                </a:solidFill>
                <a:latin typeface="+mn-lt"/>
                <a:ea typeface="+mn-ea"/>
                <a:cs typeface="+mn-cs"/>
              </a:rPr>
              <a:t>lithiation</a:t>
            </a:r>
            <a:r>
              <a:rPr lang="en-US" sz="1200" b="0" i="0" u="none" strike="noStrike" kern="1200" baseline="0" dirty="0">
                <a:solidFill>
                  <a:schemeClr val="tx1"/>
                </a:solidFill>
                <a:latin typeface="+mn-lt"/>
                <a:ea typeface="+mn-ea"/>
                <a:cs typeface="+mn-cs"/>
              </a:rPr>
              <a:t> capacity of 1095 mA h g-1 at 0.1 C with rapid capacity fading. At higher C-rates of 0.2 C and 0.5 C, the initial discharge capacities observed are 555 mA h g-1 and 315 mA h g-1 respectively which gives an indication of the weakening of the electrochemical activity in the cells. The inset of figure 7(a) shows the cycling stability curves of the Li-S cells without the CNT interlayer at the rates of 0.2 C and 0.5 C. The discharge capacities of the Li-S cells without employing the CNT interlayer are found to deteriorate sharply to below one-forth of the initial values on cycling at both the C rates, after 50 cycles.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Garamond" panose="020204040303010108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aramond" panose="02020404030301010803" pitchFamily="18" charset="0"/>
              </a:rPr>
              <a:t>The cells with the CNT interlayer show much better electrochemical performance during the charge-discharge process with higher charge-discharge capacities</a:t>
            </a: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46</a:t>
            </a:fld>
            <a:endParaRPr lang="en-US"/>
          </a:p>
        </p:txBody>
      </p:sp>
    </p:spTree>
    <p:extLst>
      <p:ext uri="{BB962C8B-B14F-4D97-AF65-F5344CB8AC3E}">
        <p14:creationId xmlns:p14="http://schemas.microsoft.com/office/powerpoint/2010/main" val="38226130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Garamond" panose="02020404030301010803" pitchFamily="18" charset="0"/>
              </a:rPr>
              <a:t>This retention of discharge capacity even after undergoing cycling at higher C-rates indicates good compatibility between the CNT interlayer and the SPMC cathode, which facilitates the smooth transport of lithium ions also, suppressing the shuttling of </a:t>
            </a:r>
            <a:r>
              <a:rPr lang="en-US" sz="1200" dirty="0" err="1">
                <a:latin typeface="Garamond" panose="02020404030301010803" pitchFamily="18" charset="0"/>
              </a:rPr>
              <a:t>polysulfides</a:t>
            </a:r>
            <a:r>
              <a:rPr lang="en-US" sz="1200" dirty="0">
                <a:latin typeface="Garamond" panose="02020404030301010803" pitchFamily="18" charset="0"/>
              </a:rPr>
              <a:t> across the electrodes. </a:t>
            </a:r>
          </a:p>
          <a:p>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47</a:t>
            </a:fld>
            <a:endParaRPr lang="en-US"/>
          </a:p>
        </p:txBody>
      </p:sp>
    </p:spTree>
    <p:extLst>
      <p:ext uri="{BB962C8B-B14F-4D97-AF65-F5344CB8AC3E}">
        <p14:creationId xmlns:p14="http://schemas.microsoft.com/office/powerpoint/2010/main" val="10117725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9. </a:t>
            </a:r>
            <a:r>
              <a:rPr lang="en-US" sz="1200" b="0" i="0" u="none" strike="noStrike" kern="1200" baseline="0" dirty="0">
                <a:solidFill>
                  <a:schemeClr val="tx1"/>
                </a:solidFill>
                <a:latin typeface="+mn-lt"/>
                <a:ea typeface="+mn-ea"/>
                <a:cs typeface="+mn-cs"/>
              </a:rPr>
              <a:t>Rate capability of the Li-S cells with the CNT interlayer from 0.5 C to 2 C. </a:t>
            </a:r>
          </a:p>
          <a:p>
            <a:r>
              <a:rPr lang="en-US" sz="1200" b="0" i="0" u="none" strike="noStrike" kern="1200" baseline="0" dirty="0">
                <a:solidFill>
                  <a:schemeClr val="tx1"/>
                </a:solidFill>
                <a:latin typeface="+mn-lt"/>
                <a:ea typeface="+mn-ea"/>
                <a:cs typeface="+mn-cs"/>
              </a:rPr>
              <a:t>From these observations, it is quite clear that the insertion of the CNT interlayer between the separator and the sulfur composite cathode significantly improves the electrochemical performance of the Li-S cells. The CNT interlayer helps in better utilization of the sulfur composite cathode material by improving the conductivity of the interface and thereby accelerating the electrochemical kinetics taking place. This is in addition to the effects of the </a:t>
            </a:r>
            <a:r>
              <a:rPr lang="en-US" sz="1200" b="0" i="0" u="none" strike="noStrike" kern="1200" baseline="0" dirty="0" err="1">
                <a:solidFill>
                  <a:schemeClr val="tx1"/>
                </a:solidFill>
                <a:latin typeface="+mn-lt"/>
                <a:ea typeface="+mn-ea"/>
                <a:cs typeface="+mn-cs"/>
              </a:rPr>
              <a:t>polyaniline</a:t>
            </a:r>
            <a:r>
              <a:rPr lang="en-US" sz="1200" b="0" i="0" u="none" strike="noStrike" kern="1200" baseline="0" dirty="0">
                <a:solidFill>
                  <a:schemeClr val="tx1"/>
                </a:solidFill>
                <a:latin typeface="+mn-lt"/>
                <a:ea typeface="+mn-ea"/>
                <a:cs typeface="+mn-cs"/>
              </a:rPr>
              <a:t> coated mesoporous carbon (PMC) in improving the electrical contact and thereby enhancing the utilization of sulfur. The presence of the PMC helps in blocking the dissolution of the polysulfides in the electrolyte and the CNT interlayer facilitates the localization of the polysulfides within the cathode region and the combined effects substantially hinder the polysulfide shuttle phenomenon. </a:t>
            </a: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48</a:t>
            </a:fld>
            <a:endParaRPr lang="en-US"/>
          </a:p>
        </p:txBody>
      </p:sp>
    </p:spTree>
    <p:extLst>
      <p:ext uri="{BB962C8B-B14F-4D97-AF65-F5344CB8AC3E}">
        <p14:creationId xmlns:p14="http://schemas.microsoft.com/office/powerpoint/2010/main" val="7461283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CNT interlayer helps to reduce the charge transfer resistance by providing a conductive path</a:t>
            </a:r>
          </a:p>
        </p:txBody>
      </p:sp>
      <p:sp>
        <p:nvSpPr>
          <p:cNvPr id="4" name="Slide Number Placeholder 3"/>
          <p:cNvSpPr>
            <a:spLocks noGrp="1"/>
          </p:cNvSpPr>
          <p:nvPr>
            <p:ph type="sldNum" sz="quarter" idx="10"/>
          </p:nvPr>
        </p:nvSpPr>
        <p:spPr/>
        <p:txBody>
          <a:bodyPr/>
          <a:lstStyle/>
          <a:p>
            <a:fld id="{87A87C9B-9810-4208-A441-B871A08FE15D}" type="slidenum">
              <a:rPr lang="en-US" smtClean="0"/>
              <a:t>49</a:t>
            </a:fld>
            <a:endParaRPr lang="en-US"/>
          </a:p>
        </p:txBody>
      </p:sp>
    </p:spTree>
    <p:extLst>
      <p:ext uri="{BB962C8B-B14F-4D97-AF65-F5344CB8AC3E}">
        <p14:creationId xmlns:p14="http://schemas.microsoft.com/office/powerpoint/2010/main" val="7978059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50</a:t>
            </a:fld>
            <a:endParaRPr lang="en-US"/>
          </a:p>
        </p:txBody>
      </p:sp>
    </p:spTree>
    <p:extLst>
      <p:ext uri="{BB962C8B-B14F-4D97-AF65-F5344CB8AC3E}">
        <p14:creationId xmlns:p14="http://schemas.microsoft.com/office/powerpoint/2010/main" val="28066336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51</a:t>
            </a:fld>
            <a:endParaRPr lang="en-US"/>
          </a:p>
        </p:txBody>
      </p:sp>
    </p:spTree>
    <p:extLst>
      <p:ext uri="{BB962C8B-B14F-4D97-AF65-F5344CB8AC3E}">
        <p14:creationId xmlns:p14="http://schemas.microsoft.com/office/powerpoint/2010/main" val="1532706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history of batteries run from the invention of </a:t>
            </a:r>
            <a:r>
              <a:rPr lang="en-US" dirty="0" err="1"/>
              <a:t>Alessendro</a:t>
            </a:r>
            <a:r>
              <a:rPr lang="en-US" dirty="0"/>
              <a:t> Volta cell</a:t>
            </a:r>
          </a:p>
          <a:p>
            <a:r>
              <a:rPr lang="en-US" dirty="0"/>
              <a:t>in 1800 to the commercialization of Li-ion battery in 1992, via the well-known</a:t>
            </a:r>
          </a:p>
          <a:p>
            <a:r>
              <a:rPr lang="en-US" dirty="0" err="1"/>
              <a:t>Leclanche</a:t>
            </a:r>
            <a:r>
              <a:rPr lang="en-US" dirty="0"/>
              <a:t> ́ cell, lead-acid battery, nickel-cadmium accumulator and numerous other</a:t>
            </a:r>
          </a:p>
          <a:p>
            <a:r>
              <a:rPr lang="en-US" dirty="0"/>
              <a:t>systems.</a:t>
            </a:r>
          </a:p>
          <a:p>
            <a:endParaRPr lang="en-US" dirty="0"/>
          </a:p>
          <a:p>
            <a:r>
              <a:rPr lang="en-US" sz="1200" b="0" i="0" kern="1200" dirty="0">
                <a:solidFill>
                  <a:schemeClr val="tx1"/>
                </a:solidFill>
                <a:effectLst/>
                <a:latin typeface="+mn-lt"/>
                <a:ea typeface="+mn-ea"/>
                <a:cs typeface="+mn-cs"/>
              </a:rPr>
              <a:t>The price of small lithium-ion batteries dropped by roughly a factor of 10 between 1991 and 2005</a:t>
            </a:r>
          </a:p>
          <a:p>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7</a:t>
            </a:fld>
            <a:endParaRPr lang="en-US"/>
          </a:p>
        </p:txBody>
      </p:sp>
    </p:spTree>
    <p:extLst>
      <p:ext uri="{BB962C8B-B14F-4D97-AF65-F5344CB8AC3E}">
        <p14:creationId xmlns:p14="http://schemas.microsoft.com/office/powerpoint/2010/main" val="15221046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52</a:t>
            </a:fld>
            <a:endParaRPr lang="en-US"/>
          </a:p>
        </p:txBody>
      </p:sp>
    </p:spTree>
    <p:extLst>
      <p:ext uri="{BB962C8B-B14F-4D97-AF65-F5344CB8AC3E}">
        <p14:creationId xmlns:p14="http://schemas.microsoft.com/office/powerpoint/2010/main" val="25833829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53</a:t>
            </a:fld>
            <a:endParaRPr lang="en-US"/>
          </a:p>
        </p:txBody>
      </p:sp>
    </p:spTree>
    <p:extLst>
      <p:ext uri="{BB962C8B-B14F-4D97-AF65-F5344CB8AC3E}">
        <p14:creationId xmlns:p14="http://schemas.microsoft.com/office/powerpoint/2010/main" val="29205437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synthesized GO shows diffraction peaks at 11.4° and 42.6° corresponding to the (002) and (100) planes.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XRD peaks observed for PANI indicate the semi-crystalline nature of the polymer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same nature of the peaks observed for the PANI–GO composite confirms that the semi-crystalline nature of PANI is maintained after the </a:t>
            </a:r>
            <a:r>
              <a:rPr lang="en-US" sz="1200" b="0" i="0" u="none" strike="noStrike" kern="1200" baseline="0" dirty="0" err="1">
                <a:solidFill>
                  <a:schemeClr val="tx1"/>
                </a:solidFill>
                <a:latin typeface="+mn-lt"/>
                <a:ea typeface="+mn-ea"/>
                <a:cs typeface="+mn-cs"/>
              </a:rPr>
              <a:t>insitu</a:t>
            </a:r>
            <a:r>
              <a:rPr lang="en-US" sz="1200" b="0" i="0" u="none" strike="noStrike" kern="1200" baseline="0" dirty="0">
                <a:solidFill>
                  <a:schemeClr val="tx1"/>
                </a:solidFill>
                <a:latin typeface="+mn-lt"/>
                <a:ea typeface="+mn-ea"/>
                <a:cs typeface="+mn-cs"/>
              </a:rPr>
              <a:t> polymerization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FE-SEM image of PANI–GO composite exhibits a layered structure of GO with PANI rods on the surfaces of the GO sheets.</a:t>
            </a:r>
          </a:p>
          <a:p>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54</a:t>
            </a:fld>
            <a:endParaRPr lang="en-US"/>
          </a:p>
        </p:txBody>
      </p:sp>
    </p:spTree>
    <p:extLst>
      <p:ext uri="{BB962C8B-B14F-4D97-AF65-F5344CB8AC3E}">
        <p14:creationId xmlns:p14="http://schemas.microsoft.com/office/powerpoint/2010/main" val="15282864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aramond" panose="02020404030301010803" pitchFamily="18" charset="0"/>
              </a:rPr>
              <a:t>The peaks at 1292, 1111 and 793 cm</a:t>
            </a:r>
            <a:r>
              <a:rPr lang="en-US" baseline="30000" dirty="0">
                <a:latin typeface="Garamond" panose="02020404030301010803" pitchFamily="18" charset="0"/>
              </a:rPr>
              <a:t>−1</a:t>
            </a:r>
            <a:r>
              <a:rPr lang="en-US" dirty="0">
                <a:latin typeface="Garamond" panose="02020404030301010803" pitchFamily="18" charset="0"/>
              </a:rPr>
              <a:t> can be associated with the C–N stretching of the secondary aromatic amine, C–H in-plane bending and C–H out of plane bending vibrations, respectively.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55</a:t>
            </a:fld>
            <a:endParaRPr lang="en-US"/>
          </a:p>
        </p:txBody>
      </p:sp>
    </p:spTree>
    <p:extLst>
      <p:ext uri="{BB962C8B-B14F-4D97-AF65-F5344CB8AC3E}">
        <p14:creationId xmlns:p14="http://schemas.microsoft.com/office/powerpoint/2010/main" val="16372980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56</a:t>
            </a:fld>
            <a:endParaRPr lang="en-US"/>
          </a:p>
        </p:txBody>
      </p:sp>
    </p:spTree>
    <p:extLst>
      <p:ext uri="{BB962C8B-B14F-4D97-AF65-F5344CB8AC3E}">
        <p14:creationId xmlns:p14="http://schemas.microsoft.com/office/powerpoint/2010/main" val="19926315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57</a:t>
            </a:fld>
            <a:endParaRPr lang="en-US"/>
          </a:p>
        </p:txBody>
      </p:sp>
    </p:spTree>
    <p:extLst>
      <p:ext uri="{BB962C8B-B14F-4D97-AF65-F5344CB8AC3E}">
        <p14:creationId xmlns:p14="http://schemas.microsoft.com/office/powerpoint/2010/main" val="10384313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58</a:t>
            </a:fld>
            <a:endParaRPr lang="en-US"/>
          </a:p>
        </p:txBody>
      </p:sp>
    </p:spTree>
    <p:extLst>
      <p:ext uri="{BB962C8B-B14F-4D97-AF65-F5344CB8AC3E}">
        <p14:creationId xmlns:p14="http://schemas.microsoft.com/office/powerpoint/2010/main" val="29267069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is the Nyquist plot of the device which determines the series and charge transfer resistance. These are the </a:t>
            </a:r>
            <a:r>
              <a:rPr lang="en-US" sz="1200" b="0" i="0" u="none" strike="noStrike" kern="1200" baseline="0" dirty="0" err="1">
                <a:solidFill>
                  <a:schemeClr val="tx1"/>
                </a:solidFill>
                <a:latin typeface="+mn-lt"/>
                <a:ea typeface="+mn-ea"/>
                <a:cs typeface="+mn-cs"/>
              </a:rPr>
              <a:t>resisitance</a:t>
            </a:r>
            <a:r>
              <a:rPr lang="en-US" sz="1200" b="0" i="0" u="none" strike="noStrike" kern="1200" baseline="0" dirty="0">
                <a:solidFill>
                  <a:schemeClr val="tx1"/>
                </a:solidFill>
                <a:latin typeface="+mn-lt"/>
                <a:ea typeface="+mn-ea"/>
                <a:cs typeface="+mn-cs"/>
              </a:rPr>
              <a:t> values observed for GO and PANI-GO composite. For PANI-GO composite the significant decrease in Rct value was observed due to the increased SA of the composite.</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series resistance and charge transfer resistance of the GO electrode are found to be 1.508 and 240 Ω  and those of the PANI–GO composite electrode are 0.7441 and 13.5 Ω. The significant decrease in the value of the charge transfer resistance is due to the increased surface area of the composite which offers added area of contact between the electrode and the electrolyte and thus reduces the resistance at the interface.</a:t>
            </a: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59</a:t>
            </a:fld>
            <a:endParaRPr lang="en-US"/>
          </a:p>
        </p:txBody>
      </p:sp>
    </p:spTree>
    <p:extLst>
      <p:ext uri="{BB962C8B-B14F-4D97-AF65-F5344CB8AC3E}">
        <p14:creationId xmlns:p14="http://schemas.microsoft.com/office/powerpoint/2010/main" val="33324511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60</a:t>
            </a:fld>
            <a:endParaRPr lang="en-US"/>
          </a:p>
        </p:txBody>
      </p:sp>
    </p:spTree>
    <p:extLst>
      <p:ext uri="{BB962C8B-B14F-4D97-AF65-F5344CB8AC3E}">
        <p14:creationId xmlns:p14="http://schemas.microsoft.com/office/powerpoint/2010/main" val="33263586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61</a:t>
            </a:fld>
            <a:endParaRPr lang="en-US"/>
          </a:p>
        </p:txBody>
      </p:sp>
    </p:spTree>
    <p:extLst>
      <p:ext uri="{BB962C8B-B14F-4D97-AF65-F5344CB8AC3E}">
        <p14:creationId xmlns:p14="http://schemas.microsoft.com/office/powerpoint/2010/main" val="1772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cs typeface="Times New Roman" pitchFamily="18" charset="0"/>
              </a:rPr>
              <a:t>Dominating portable electronic market owing to its lightweight and compactness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33333"/>
                </a:solidFill>
                <a:latin typeface="Garamond" panose="02020404030301010803" pitchFamily="18" charset="0"/>
              </a:rPr>
              <a:t>Compared with traditional battery technology, lithium-ion batteries charge faster, last longer and have a higher power density for more battery life in a lighter package. </a:t>
            </a:r>
            <a:endParaRPr lang="en-US" sz="1200" dirty="0">
              <a:latin typeface="Garamond" panose="020204040303010108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8</a:t>
            </a:fld>
            <a:endParaRPr lang="en-US"/>
          </a:p>
        </p:txBody>
      </p:sp>
    </p:spTree>
    <p:extLst>
      <p:ext uri="{BB962C8B-B14F-4D97-AF65-F5344CB8AC3E}">
        <p14:creationId xmlns:p14="http://schemas.microsoft.com/office/powerpoint/2010/main" val="19156124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62</a:t>
            </a:fld>
            <a:endParaRPr lang="en-US"/>
          </a:p>
        </p:txBody>
      </p:sp>
    </p:spTree>
    <p:extLst>
      <p:ext uri="{BB962C8B-B14F-4D97-AF65-F5344CB8AC3E}">
        <p14:creationId xmlns:p14="http://schemas.microsoft.com/office/powerpoint/2010/main" val="20171391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63</a:t>
            </a:fld>
            <a:endParaRPr lang="en-US"/>
          </a:p>
        </p:txBody>
      </p:sp>
    </p:spTree>
    <p:extLst>
      <p:ext uri="{BB962C8B-B14F-4D97-AF65-F5344CB8AC3E}">
        <p14:creationId xmlns:p14="http://schemas.microsoft.com/office/powerpoint/2010/main" val="24021853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seen in this figure, an intense vibrational mode located a 655 cm-1 which is the characteristics of the spinel structures assigned to the A1g mode, which corresponds to the </a:t>
            </a:r>
            <a:r>
              <a:rPr lang="en-US" dirty="0" err="1"/>
              <a:t>Mn</a:t>
            </a:r>
            <a:r>
              <a:rPr lang="en-US" dirty="0"/>
              <a:t>–O breathing vibration of Mn2+ ions in tetrahedral coordination [19]. It is also observed that two low-intensity bands at 316 and 370 cm-1 witch in well agreement with the literature reports on Mn3O4 Raman features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strong peak at 647 cm-1 (</a:t>
            </a:r>
            <a:r>
              <a:rPr lang="en-US" dirty="0" err="1"/>
              <a:t>Mn</a:t>
            </a:r>
            <a:r>
              <a:rPr lang="en-US" dirty="0"/>
              <a:t>-O breathing vibration of Mn2+ ions) and a minor peak at 358 cm-1 can be ascribed to </a:t>
            </a:r>
            <a:r>
              <a:rPr lang="en-US" dirty="0" err="1"/>
              <a:t>crystallined</a:t>
            </a:r>
            <a:r>
              <a:rPr lang="en-US" dirty="0"/>
              <a:t> Mn3O4. 21, 23, 24 All of the experimental facts clearly indicate the formation of Mn3O4@C nanocomposites. </a:t>
            </a:r>
          </a:p>
        </p:txBody>
      </p:sp>
      <p:sp>
        <p:nvSpPr>
          <p:cNvPr id="4" name="Slide Number Placeholder 3"/>
          <p:cNvSpPr>
            <a:spLocks noGrp="1"/>
          </p:cNvSpPr>
          <p:nvPr>
            <p:ph type="sldNum" sz="quarter" idx="10"/>
          </p:nvPr>
        </p:nvSpPr>
        <p:spPr/>
        <p:txBody>
          <a:bodyPr/>
          <a:lstStyle/>
          <a:p>
            <a:fld id="{87A87C9B-9810-4208-A441-B871A08FE15D}" type="slidenum">
              <a:rPr lang="en-US" smtClean="0"/>
              <a:t>64</a:t>
            </a:fld>
            <a:endParaRPr lang="en-US"/>
          </a:p>
        </p:txBody>
      </p:sp>
    </p:spTree>
    <p:extLst>
      <p:ext uri="{BB962C8B-B14F-4D97-AF65-F5344CB8AC3E}">
        <p14:creationId xmlns:p14="http://schemas.microsoft.com/office/powerpoint/2010/main" val="25918704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seen in this figure, an intense vibrational mode located a 655 cm-1 which is the characteristics of the spinel structures assigned to the A1g mode, which corresponds to the </a:t>
            </a:r>
            <a:r>
              <a:rPr lang="en-US" dirty="0" err="1"/>
              <a:t>Mn</a:t>
            </a:r>
            <a:r>
              <a:rPr lang="en-US" dirty="0"/>
              <a:t>–O breathing vibration of Mn2+ ions in tetrahedral coordination [19]. It is also observed that two low-intensity bands at 316 and 370 cm-1 witch in well agreement with the literature reports on Mn3O4 Raman features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strong peak at 647 cm-1 (</a:t>
            </a:r>
            <a:r>
              <a:rPr lang="en-US" dirty="0" err="1"/>
              <a:t>Mn</a:t>
            </a:r>
            <a:r>
              <a:rPr lang="en-US" dirty="0"/>
              <a:t>-O breathing vibration of Mn2+ ions) and a minor peak at 358 cm-1 can be ascribed to </a:t>
            </a:r>
            <a:r>
              <a:rPr lang="en-US" dirty="0" err="1"/>
              <a:t>crystallined</a:t>
            </a:r>
            <a:r>
              <a:rPr lang="en-US" dirty="0"/>
              <a:t> Mn3O4. 21, 23, 24 All of the experimental facts clearly indicate the formation of Mn3O4@C nanocomposites. </a:t>
            </a:r>
          </a:p>
        </p:txBody>
      </p:sp>
      <p:sp>
        <p:nvSpPr>
          <p:cNvPr id="4" name="Slide Number Placeholder 3"/>
          <p:cNvSpPr>
            <a:spLocks noGrp="1"/>
          </p:cNvSpPr>
          <p:nvPr>
            <p:ph type="sldNum" sz="quarter" idx="10"/>
          </p:nvPr>
        </p:nvSpPr>
        <p:spPr/>
        <p:txBody>
          <a:bodyPr/>
          <a:lstStyle/>
          <a:p>
            <a:fld id="{87A87C9B-9810-4208-A441-B871A08FE15D}" type="slidenum">
              <a:rPr lang="en-US" smtClean="0"/>
              <a:t>65</a:t>
            </a:fld>
            <a:endParaRPr lang="en-US"/>
          </a:p>
        </p:txBody>
      </p:sp>
    </p:spTree>
    <p:extLst>
      <p:ext uri="{BB962C8B-B14F-4D97-AF65-F5344CB8AC3E}">
        <p14:creationId xmlns:p14="http://schemas.microsoft.com/office/powerpoint/2010/main" val="22841630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element mapping analysis confirmed the coexistence and homogeneous dispersion of elements </a:t>
            </a:r>
            <a:r>
              <a:rPr lang="en-US" dirty="0" err="1"/>
              <a:t>Mn</a:t>
            </a:r>
            <a:r>
              <a:rPr lang="en-US" dirty="0"/>
              <a:t>, C and O in the as-obtained Mn3O4@C nanocomposites. </a:t>
            </a:r>
          </a:p>
        </p:txBody>
      </p:sp>
      <p:sp>
        <p:nvSpPr>
          <p:cNvPr id="4" name="Slide Number Placeholder 3"/>
          <p:cNvSpPr>
            <a:spLocks noGrp="1"/>
          </p:cNvSpPr>
          <p:nvPr>
            <p:ph type="sldNum" sz="quarter" idx="10"/>
          </p:nvPr>
        </p:nvSpPr>
        <p:spPr/>
        <p:txBody>
          <a:bodyPr/>
          <a:lstStyle/>
          <a:p>
            <a:fld id="{87A87C9B-9810-4208-A441-B871A08FE15D}" type="slidenum">
              <a:rPr lang="en-US" smtClean="0"/>
              <a:t>66</a:t>
            </a:fld>
            <a:endParaRPr lang="en-US"/>
          </a:p>
        </p:txBody>
      </p:sp>
    </p:spTree>
    <p:extLst>
      <p:ext uri="{BB962C8B-B14F-4D97-AF65-F5344CB8AC3E}">
        <p14:creationId xmlns:p14="http://schemas.microsoft.com/office/powerpoint/2010/main" val="8787629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67</a:t>
            </a:fld>
            <a:endParaRPr lang="en-US"/>
          </a:p>
        </p:txBody>
      </p:sp>
    </p:spTree>
    <p:extLst>
      <p:ext uri="{BB962C8B-B14F-4D97-AF65-F5344CB8AC3E}">
        <p14:creationId xmlns:p14="http://schemas.microsoft.com/office/powerpoint/2010/main" val="42053484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discharge curve is different from other cycles, which may relate to the irreversible reaction from </a:t>
            </a:r>
            <a:r>
              <a:rPr lang="en-US" dirty="0" err="1"/>
              <a:t>Mn</a:t>
            </a:r>
            <a:r>
              <a:rPr lang="en-US" dirty="0"/>
              <a:t> (III) to </a:t>
            </a:r>
            <a:r>
              <a:rPr lang="en-US" dirty="0" err="1"/>
              <a:t>Mn</a:t>
            </a:r>
            <a:r>
              <a:rPr lang="en-US" dirty="0"/>
              <a:t> (II) and the formation of amorphous Li2O matrics.11, 37 </a:t>
            </a:r>
          </a:p>
        </p:txBody>
      </p:sp>
      <p:sp>
        <p:nvSpPr>
          <p:cNvPr id="4" name="Slide Number Placeholder 3"/>
          <p:cNvSpPr>
            <a:spLocks noGrp="1"/>
          </p:cNvSpPr>
          <p:nvPr>
            <p:ph type="sldNum" sz="quarter" idx="10"/>
          </p:nvPr>
        </p:nvSpPr>
        <p:spPr/>
        <p:txBody>
          <a:bodyPr/>
          <a:lstStyle/>
          <a:p>
            <a:fld id="{87A87C9B-9810-4208-A441-B871A08FE15D}" type="slidenum">
              <a:rPr lang="en-US" smtClean="0"/>
              <a:t>68</a:t>
            </a:fld>
            <a:endParaRPr lang="en-US"/>
          </a:p>
        </p:txBody>
      </p:sp>
    </p:spTree>
    <p:extLst>
      <p:ext uri="{BB962C8B-B14F-4D97-AF65-F5344CB8AC3E}">
        <p14:creationId xmlns:p14="http://schemas.microsoft.com/office/powerpoint/2010/main" val="31551654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69</a:t>
            </a:fld>
            <a:endParaRPr lang="en-US"/>
          </a:p>
        </p:txBody>
      </p:sp>
    </p:spTree>
    <p:extLst>
      <p:ext uri="{BB962C8B-B14F-4D97-AF65-F5344CB8AC3E}">
        <p14:creationId xmlns:p14="http://schemas.microsoft.com/office/powerpoint/2010/main" val="10169138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average reversible discharge capacities of Mn3O4@C nanocomposites are 584 mA h g-1 (0.2 A g-1), 500 mA h g-1 (0.5 A g-1), 430 mA h g-1 (1 A g-1), 320 mA h g-1 (2 A g-1), 170 mA h g-1 (5 A g-1) at different current densities. What is more, the discharge capacity of Mn3O4@C nanocomposites can return to 588 mA h g-1 when changing the current density to 0.2 A g-1, indicating the high electrochemical reversibility of the process.</a:t>
            </a:r>
          </a:p>
        </p:txBody>
      </p:sp>
      <p:sp>
        <p:nvSpPr>
          <p:cNvPr id="4" name="Slide Number Placeholder 3"/>
          <p:cNvSpPr>
            <a:spLocks noGrp="1"/>
          </p:cNvSpPr>
          <p:nvPr>
            <p:ph type="sldNum" sz="quarter" idx="10"/>
          </p:nvPr>
        </p:nvSpPr>
        <p:spPr/>
        <p:txBody>
          <a:bodyPr/>
          <a:lstStyle/>
          <a:p>
            <a:fld id="{87A87C9B-9810-4208-A441-B871A08FE15D}" type="slidenum">
              <a:rPr lang="en-US" smtClean="0"/>
              <a:t>70</a:t>
            </a:fld>
            <a:endParaRPr lang="en-US"/>
          </a:p>
        </p:txBody>
      </p:sp>
    </p:spTree>
    <p:extLst>
      <p:ext uri="{BB962C8B-B14F-4D97-AF65-F5344CB8AC3E}">
        <p14:creationId xmlns:p14="http://schemas.microsoft.com/office/powerpoint/2010/main" val="22394882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71</a:t>
            </a:fld>
            <a:endParaRPr lang="en-US"/>
          </a:p>
        </p:txBody>
      </p:sp>
    </p:spTree>
    <p:extLst>
      <p:ext uri="{BB962C8B-B14F-4D97-AF65-F5344CB8AC3E}">
        <p14:creationId xmlns:p14="http://schemas.microsoft.com/office/powerpoint/2010/main" val="4092909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panose="020B0604020202020204" pitchFamily="34" charset="0"/>
              </a:rPr>
              <a:t>Keep positive and negative electrodes apart to prevent electrical short circuits and, at the same time allow rapid transport of ionic charge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Commercially available Li-ion cells use polyolefin as a separator. This material has excellent mechanical properties, good chemical stability and is low-cost. A polyolefin is a class of polymer that is produced from olefin by polymerizing olefin ethylene. Ethylene comes from a petrochemical source; polyolefin is made from polyethylene, polypropylene or laminates of both materials.</a:t>
            </a:r>
            <a:br>
              <a:rPr lang="en-US" dirty="0"/>
            </a:br>
            <a:br>
              <a:rPr lang="en-US" dirty="0"/>
            </a:br>
            <a:r>
              <a:rPr lang="en-US" sz="1200" b="0" i="0" kern="1200" dirty="0">
                <a:solidFill>
                  <a:schemeClr val="tx1"/>
                </a:solidFill>
                <a:effectLst/>
                <a:latin typeface="+mn-lt"/>
                <a:ea typeface="+mn-ea"/>
                <a:cs typeface="+mn-cs"/>
              </a:rPr>
              <a:t>The Li-ion separator must be permeable and the pore size ranges from 30 to 100nm.</a:t>
            </a:r>
            <a:endParaRPr lang="en-US" dirty="0"/>
          </a:p>
          <a:p>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9</a:t>
            </a:fld>
            <a:endParaRPr lang="en-US"/>
          </a:p>
        </p:txBody>
      </p:sp>
    </p:spTree>
    <p:extLst>
      <p:ext uri="{BB962C8B-B14F-4D97-AF65-F5344CB8AC3E}">
        <p14:creationId xmlns:p14="http://schemas.microsoft.com/office/powerpoint/2010/main" val="4493888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72</a:t>
            </a:fld>
            <a:endParaRPr lang="en-US"/>
          </a:p>
        </p:txBody>
      </p:sp>
    </p:spTree>
    <p:extLst>
      <p:ext uri="{BB962C8B-B14F-4D97-AF65-F5344CB8AC3E}">
        <p14:creationId xmlns:p14="http://schemas.microsoft.com/office/powerpoint/2010/main" val="4170237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latin typeface="Garamond" panose="02020404030301010803" pitchFamily="18" charset="0"/>
              </a:rPr>
              <a:t>This electrode configuration could be a highly attractive candidate for applications requiring high power, low cost, and reliability.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73</a:t>
            </a:fld>
            <a:endParaRPr lang="en-US"/>
          </a:p>
        </p:txBody>
      </p:sp>
    </p:spTree>
    <p:extLst>
      <p:ext uri="{BB962C8B-B14F-4D97-AF65-F5344CB8AC3E}">
        <p14:creationId xmlns:p14="http://schemas.microsoft.com/office/powerpoint/2010/main" val="21867121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lacks any impurity phase. The profiles of the reflection peaks are quite narrow and symmetric, indicating the high crystallinity of the LiFePO4 sample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74</a:t>
            </a:fld>
            <a:endParaRPr lang="en-US"/>
          </a:p>
        </p:txBody>
      </p:sp>
    </p:spTree>
    <p:extLst>
      <p:ext uri="{BB962C8B-B14F-4D97-AF65-F5344CB8AC3E}">
        <p14:creationId xmlns:p14="http://schemas.microsoft.com/office/powerpoint/2010/main" val="26843638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75</a:t>
            </a:fld>
            <a:endParaRPr lang="en-US"/>
          </a:p>
        </p:txBody>
      </p:sp>
    </p:spTree>
    <p:extLst>
      <p:ext uri="{BB962C8B-B14F-4D97-AF65-F5344CB8AC3E}">
        <p14:creationId xmlns:p14="http://schemas.microsoft.com/office/powerpoint/2010/main" val="28388231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aramond" panose="02020404030301010803" pitchFamily="18" charset="0"/>
              </a:rPr>
              <a:t>L</a:t>
            </a:r>
            <a:r>
              <a:rPr lang="en-US" dirty="0">
                <a:solidFill>
                  <a:schemeClr val="dk1"/>
                </a:solidFill>
                <a:latin typeface="Garamond" panose="02020404030301010803" pitchFamily="18" charset="0"/>
              </a:rPr>
              <a:t>ithium ions from Li metal are released into the electrolyte. In order to obtain charge neutrality, lithium ions of the electrolyte are intercalated/inserted into the active material of the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76</a:t>
            </a:fld>
            <a:endParaRPr lang="en-US"/>
          </a:p>
        </p:txBody>
      </p:sp>
    </p:spTree>
    <p:extLst>
      <p:ext uri="{BB962C8B-B14F-4D97-AF65-F5344CB8AC3E}">
        <p14:creationId xmlns:p14="http://schemas.microsoft.com/office/powerpoint/2010/main" val="37904319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77</a:t>
            </a:fld>
            <a:endParaRPr lang="en-US"/>
          </a:p>
        </p:txBody>
      </p:sp>
    </p:spTree>
    <p:extLst>
      <p:ext uri="{BB962C8B-B14F-4D97-AF65-F5344CB8AC3E}">
        <p14:creationId xmlns:p14="http://schemas.microsoft.com/office/powerpoint/2010/main" val="36008342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78</a:t>
            </a:fld>
            <a:endParaRPr lang="en-US"/>
          </a:p>
        </p:txBody>
      </p:sp>
    </p:spTree>
    <p:extLst>
      <p:ext uri="{BB962C8B-B14F-4D97-AF65-F5344CB8AC3E}">
        <p14:creationId xmlns:p14="http://schemas.microsoft.com/office/powerpoint/2010/main" val="12497763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79</a:t>
            </a:fld>
            <a:endParaRPr lang="en-US"/>
          </a:p>
        </p:txBody>
      </p:sp>
    </p:spTree>
    <p:extLst>
      <p:ext uri="{BB962C8B-B14F-4D97-AF65-F5344CB8AC3E}">
        <p14:creationId xmlns:p14="http://schemas.microsoft.com/office/powerpoint/2010/main" val="27446681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80</a:t>
            </a:fld>
            <a:endParaRPr lang="en-US"/>
          </a:p>
        </p:txBody>
      </p:sp>
    </p:spTree>
    <p:extLst>
      <p:ext uri="{BB962C8B-B14F-4D97-AF65-F5344CB8AC3E}">
        <p14:creationId xmlns:p14="http://schemas.microsoft.com/office/powerpoint/2010/main" val="41781371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81</a:t>
            </a:fld>
            <a:endParaRPr lang="en-US"/>
          </a:p>
        </p:txBody>
      </p:sp>
    </p:spTree>
    <p:extLst>
      <p:ext uri="{BB962C8B-B14F-4D97-AF65-F5344CB8AC3E}">
        <p14:creationId xmlns:p14="http://schemas.microsoft.com/office/powerpoint/2010/main" val="1822622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22222"/>
                </a:solidFill>
                <a:latin typeface="Arial" panose="020B0604020202020204" pitchFamily="34" charset="0"/>
              </a:rPr>
              <a:t>Both electrodes allow lithium ions to move in and out of their structures with a process called </a:t>
            </a:r>
            <a:r>
              <a:rPr lang="en-US" i="1" dirty="0">
                <a:solidFill>
                  <a:srgbClr val="222222"/>
                </a:solidFill>
                <a:latin typeface="Arial" panose="020B0604020202020204" pitchFamily="34" charset="0"/>
              </a:rPr>
              <a:t>insertion</a:t>
            </a:r>
            <a:r>
              <a:rPr lang="en-US" dirty="0">
                <a:solidFill>
                  <a:srgbClr val="222222"/>
                </a:solidFill>
                <a:latin typeface="Arial" panose="020B0604020202020204" pitchFamily="34" charset="0"/>
              </a:rPr>
              <a:t> (</a:t>
            </a:r>
            <a:r>
              <a:rPr lang="en-US" i="1" dirty="0">
                <a:solidFill>
                  <a:srgbClr val="0B0080"/>
                </a:solidFill>
                <a:latin typeface="Arial" panose="020B0604020202020204" pitchFamily="34" charset="0"/>
                <a:hlinkClick r:id="rId3" tooltip="Graphite intercalation compound"/>
              </a:rPr>
              <a:t>intercalation</a:t>
            </a:r>
            <a:r>
              <a:rPr lang="en-US" dirty="0">
                <a:solidFill>
                  <a:srgbClr val="222222"/>
                </a:solidFill>
                <a:latin typeface="Arial" panose="020B0604020202020204" pitchFamily="34" charset="0"/>
              </a:rPr>
              <a:t>)</a:t>
            </a:r>
            <a:endParaRPr lang="en-US" dirty="0"/>
          </a:p>
          <a:p>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10</a:t>
            </a:fld>
            <a:endParaRPr lang="en-US"/>
          </a:p>
        </p:txBody>
      </p:sp>
    </p:spTree>
    <p:extLst>
      <p:ext uri="{BB962C8B-B14F-4D97-AF65-F5344CB8AC3E}">
        <p14:creationId xmlns:p14="http://schemas.microsoft.com/office/powerpoint/2010/main" val="33682745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82</a:t>
            </a:fld>
            <a:endParaRPr lang="en-US"/>
          </a:p>
        </p:txBody>
      </p:sp>
    </p:spTree>
    <p:extLst>
      <p:ext uri="{BB962C8B-B14F-4D97-AF65-F5344CB8AC3E}">
        <p14:creationId xmlns:p14="http://schemas.microsoft.com/office/powerpoint/2010/main" val="29243001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83</a:t>
            </a:fld>
            <a:endParaRPr lang="en-US"/>
          </a:p>
        </p:txBody>
      </p:sp>
    </p:spTree>
    <p:extLst>
      <p:ext uri="{BB962C8B-B14F-4D97-AF65-F5344CB8AC3E}">
        <p14:creationId xmlns:p14="http://schemas.microsoft.com/office/powerpoint/2010/main" val="38421865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84</a:t>
            </a:fld>
            <a:endParaRPr lang="en-US"/>
          </a:p>
        </p:txBody>
      </p:sp>
    </p:spTree>
    <p:extLst>
      <p:ext uri="{BB962C8B-B14F-4D97-AF65-F5344CB8AC3E}">
        <p14:creationId xmlns:p14="http://schemas.microsoft.com/office/powerpoint/2010/main" val="38357027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85</a:t>
            </a:fld>
            <a:endParaRPr lang="en-US"/>
          </a:p>
        </p:txBody>
      </p:sp>
    </p:spTree>
    <p:extLst>
      <p:ext uri="{BB962C8B-B14F-4D97-AF65-F5344CB8AC3E}">
        <p14:creationId xmlns:p14="http://schemas.microsoft.com/office/powerpoint/2010/main" val="32138473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86</a:t>
            </a:fld>
            <a:endParaRPr lang="en-US"/>
          </a:p>
        </p:txBody>
      </p:sp>
    </p:spTree>
    <p:extLst>
      <p:ext uri="{BB962C8B-B14F-4D97-AF65-F5344CB8AC3E}">
        <p14:creationId xmlns:p14="http://schemas.microsoft.com/office/powerpoint/2010/main" val="18228820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87</a:t>
            </a:fld>
            <a:endParaRPr lang="en-US"/>
          </a:p>
        </p:txBody>
      </p:sp>
    </p:spTree>
    <p:extLst>
      <p:ext uri="{BB962C8B-B14F-4D97-AF65-F5344CB8AC3E}">
        <p14:creationId xmlns:p14="http://schemas.microsoft.com/office/powerpoint/2010/main" val="899564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88</a:t>
            </a:fld>
            <a:endParaRPr lang="en-US"/>
          </a:p>
        </p:txBody>
      </p:sp>
    </p:spTree>
    <p:extLst>
      <p:ext uri="{BB962C8B-B14F-4D97-AF65-F5344CB8AC3E}">
        <p14:creationId xmlns:p14="http://schemas.microsoft.com/office/powerpoint/2010/main" val="11901985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89</a:t>
            </a:fld>
            <a:endParaRPr lang="en-US"/>
          </a:p>
        </p:txBody>
      </p:sp>
    </p:spTree>
    <p:extLst>
      <p:ext uri="{BB962C8B-B14F-4D97-AF65-F5344CB8AC3E}">
        <p14:creationId xmlns:p14="http://schemas.microsoft.com/office/powerpoint/2010/main" val="2556735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90</a:t>
            </a:fld>
            <a:endParaRPr lang="en-US"/>
          </a:p>
        </p:txBody>
      </p:sp>
    </p:spTree>
    <p:extLst>
      <p:ext uri="{BB962C8B-B14F-4D97-AF65-F5344CB8AC3E}">
        <p14:creationId xmlns:p14="http://schemas.microsoft.com/office/powerpoint/2010/main" val="11703396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91</a:t>
            </a:fld>
            <a:endParaRPr lang="en-US"/>
          </a:p>
        </p:txBody>
      </p:sp>
    </p:spTree>
    <p:extLst>
      <p:ext uri="{BB962C8B-B14F-4D97-AF65-F5344CB8AC3E}">
        <p14:creationId xmlns:p14="http://schemas.microsoft.com/office/powerpoint/2010/main" val="3927674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aramond" panose="02020404030301010803" pitchFamily="18" charset="0"/>
              </a:rPr>
              <a:t>Li-ion battery dominated the portable electronics market</a:t>
            </a:r>
            <a:endParaRPr lang="en-US" sz="1200" b="1" dirty="0">
              <a:latin typeface="Garamond" panose="020204040303010108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B050"/>
              </a:solidFill>
              <a:latin typeface="Garamond" panose="020204040303010108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B050"/>
                </a:solidFill>
                <a:latin typeface="Garamond" panose="02020404030301010803" pitchFamily="18" charset="0"/>
              </a:rPr>
              <a:t>The conventional graphite/LiCoO</a:t>
            </a:r>
            <a:r>
              <a:rPr lang="en-US" sz="1200" baseline="-25000" dirty="0">
                <a:solidFill>
                  <a:srgbClr val="00B050"/>
                </a:solidFill>
                <a:latin typeface="Garamond" panose="02020404030301010803" pitchFamily="18" charset="0"/>
              </a:rPr>
              <a:t>2</a:t>
            </a:r>
            <a:r>
              <a:rPr lang="en-US" sz="1200" dirty="0">
                <a:solidFill>
                  <a:srgbClr val="00B050"/>
                </a:solidFill>
                <a:latin typeface="Garamond" panose="02020404030301010803" pitchFamily="18" charset="0"/>
              </a:rPr>
              <a:t> even fully developed still far behind the requirement of electric vehicles. </a:t>
            </a:r>
            <a:endParaRPr lang="en-US" sz="1200" b="1" dirty="0">
              <a:solidFill>
                <a:srgbClr val="00B050"/>
              </a:solidFill>
              <a:latin typeface="Garamond" panose="02020404030301010803" pitchFamily="18" charset="0"/>
            </a:endParaRPr>
          </a:p>
          <a:p>
            <a:endParaRPr lang="en-US" dirty="0"/>
          </a:p>
        </p:txBody>
      </p:sp>
      <p:sp>
        <p:nvSpPr>
          <p:cNvPr id="4" name="Slide Number Placeholder 3"/>
          <p:cNvSpPr>
            <a:spLocks noGrp="1"/>
          </p:cNvSpPr>
          <p:nvPr>
            <p:ph type="sldNum" sz="quarter" idx="10"/>
          </p:nvPr>
        </p:nvSpPr>
        <p:spPr/>
        <p:txBody>
          <a:bodyPr/>
          <a:lstStyle/>
          <a:p>
            <a:fld id="{87A87C9B-9810-4208-A441-B871A08FE15D}" type="slidenum">
              <a:rPr lang="en-US" smtClean="0"/>
              <a:t>11</a:t>
            </a:fld>
            <a:endParaRPr lang="en-US"/>
          </a:p>
        </p:txBody>
      </p:sp>
    </p:spTree>
    <p:extLst>
      <p:ext uri="{BB962C8B-B14F-4D97-AF65-F5344CB8AC3E}">
        <p14:creationId xmlns:p14="http://schemas.microsoft.com/office/powerpoint/2010/main" val="1402447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D2BFC8-DF71-404A-A128-62D4897FBD74}" type="datetime1">
              <a:rPr lang="en-US" smtClean="0"/>
              <a:t>7/22/2018</a:t>
            </a:fld>
            <a:endParaRPr lang="en-US"/>
          </a:p>
        </p:txBody>
      </p:sp>
      <p:sp>
        <p:nvSpPr>
          <p:cNvPr id="5" name="Footer Placeholder 4"/>
          <p:cNvSpPr>
            <a:spLocks noGrp="1"/>
          </p:cNvSpPr>
          <p:nvPr>
            <p:ph type="ftr" sz="quarter" idx="11"/>
          </p:nvPr>
        </p:nvSpPr>
        <p:spPr/>
        <p:txBody>
          <a:bodyPr/>
          <a:lstStyle/>
          <a:p>
            <a:r>
              <a:rPr lang="en-US"/>
              <a:t>MANOJ M || Department of Physics || Cochin University of Science and Technology                                                    DREAM Lab</a:t>
            </a:r>
            <a:endParaRPr lang="en-US" dirty="0"/>
          </a:p>
        </p:txBody>
      </p:sp>
      <p:sp>
        <p:nvSpPr>
          <p:cNvPr id="6" name="Slide Number Placeholder 5"/>
          <p:cNvSpPr>
            <a:spLocks noGrp="1"/>
          </p:cNvSpPr>
          <p:nvPr>
            <p:ph type="sldNum" sz="quarter" idx="12"/>
          </p:nvPr>
        </p:nvSpPr>
        <p:spPr/>
        <p:txBody>
          <a:bodyPr/>
          <a:lstStyle/>
          <a:p>
            <a:fld id="{ADBDDCAF-7AF1-4425-86EB-B68B2BB9C855}" type="slidenum">
              <a:rPr lang="en-US" smtClean="0"/>
              <a:t>‹#›</a:t>
            </a:fld>
            <a:endParaRPr lang="en-US"/>
          </a:p>
        </p:txBody>
      </p:sp>
    </p:spTree>
    <p:extLst>
      <p:ext uri="{BB962C8B-B14F-4D97-AF65-F5344CB8AC3E}">
        <p14:creationId xmlns:p14="http://schemas.microsoft.com/office/powerpoint/2010/main" val="4262875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886D5B-BC8C-4E22-B5B2-72571DB15B3F}" type="datetime1">
              <a:rPr lang="en-US" smtClean="0"/>
              <a:t>7/22/2018</a:t>
            </a:fld>
            <a:endParaRPr lang="en-US"/>
          </a:p>
        </p:txBody>
      </p:sp>
      <p:sp>
        <p:nvSpPr>
          <p:cNvPr id="5" name="Footer Placeholder 4"/>
          <p:cNvSpPr>
            <a:spLocks noGrp="1"/>
          </p:cNvSpPr>
          <p:nvPr>
            <p:ph type="ftr" sz="quarter" idx="11"/>
          </p:nvPr>
        </p:nvSpPr>
        <p:spPr/>
        <p:txBody>
          <a:bodyPr/>
          <a:lstStyle/>
          <a:p>
            <a:r>
              <a:rPr lang="en-US"/>
              <a:t>MANOJ M || Department of Physics || Cochin University of Science and Technology                                                    DREAM Lab</a:t>
            </a:r>
            <a:endParaRPr lang="en-US" dirty="0"/>
          </a:p>
        </p:txBody>
      </p:sp>
      <p:sp>
        <p:nvSpPr>
          <p:cNvPr id="6" name="Slide Number Placeholder 5"/>
          <p:cNvSpPr>
            <a:spLocks noGrp="1"/>
          </p:cNvSpPr>
          <p:nvPr>
            <p:ph type="sldNum" sz="quarter" idx="12"/>
          </p:nvPr>
        </p:nvSpPr>
        <p:spPr/>
        <p:txBody>
          <a:bodyPr/>
          <a:lstStyle/>
          <a:p>
            <a:fld id="{ADBDDCAF-7AF1-4425-86EB-B68B2BB9C855}" type="slidenum">
              <a:rPr lang="en-US" smtClean="0"/>
              <a:t>‹#›</a:t>
            </a:fld>
            <a:endParaRPr lang="en-US"/>
          </a:p>
        </p:txBody>
      </p:sp>
    </p:spTree>
    <p:extLst>
      <p:ext uri="{BB962C8B-B14F-4D97-AF65-F5344CB8AC3E}">
        <p14:creationId xmlns:p14="http://schemas.microsoft.com/office/powerpoint/2010/main" val="2248392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F9AC44-A182-4369-A9F8-89DD22FE4542}" type="datetime1">
              <a:rPr lang="en-US" smtClean="0"/>
              <a:t>7/22/2018</a:t>
            </a:fld>
            <a:endParaRPr lang="en-US"/>
          </a:p>
        </p:txBody>
      </p:sp>
      <p:sp>
        <p:nvSpPr>
          <p:cNvPr id="5" name="Footer Placeholder 4"/>
          <p:cNvSpPr>
            <a:spLocks noGrp="1"/>
          </p:cNvSpPr>
          <p:nvPr>
            <p:ph type="ftr" sz="quarter" idx="11"/>
          </p:nvPr>
        </p:nvSpPr>
        <p:spPr/>
        <p:txBody>
          <a:bodyPr/>
          <a:lstStyle/>
          <a:p>
            <a:r>
              <a:rPr lang="en-US"/>
              <a:t>MANOJ M || Department of Physics || Cochin University of Science and Technology                                                    DREAM Lab</a:t>
            </a:r>
            <a:endParaRPr lang="en-US" dirty="0"/>
          </a:p>
        </p:txBody>
      </p:sp>
      <p:sp>
        <p:nvSpPr>
          <p:cNvPr id="6" name="Slide Number Placeholder 5"/>
          <p:cNvSpPr>
            <a:spLocks noGrp="1"/>
          </p:cNvSpPr>
          <p:nvPr>
            <p:ph type="sldNum" sz="quarter" idx="12"/>
          </p:nvPr>
        </p:nvSpPr>
        <p:spPr/>
        <p:txBody>
          <a:bodyPr/>
          <a:lstStyle/>
          <a:p>
            <a:fld id="{ADBDDCAF-7AF1-4425-86EB-B68B2BB9C855}" type="slidenum">
              <a:rPr lang="en-US" smtClean="0"/>
              <a:t>‹#›</a:t>
            </a:fld>
            <a:endParaRPr lang="en-US"/>
          </a:p>
        </p:txBody>
      </p:sp>
    </p:spTree>
    <p:extLst>
      <p:ext uri="{BB962C8B-B14F-4D97-AF65-F5344CB8AC3E}">
        <p14:creationId xmlns:p14="http://schemas.microsoft.com/office/powerpoint/2010/main" val="1522843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619125" y="2086439"/>
            <a:ext cx="6572250" cy="792162"/>
          </a:xfrm>
        </p:spPr>
        <p:txBody>
          <a:bodyPr/>
          <a:lstStyle>
            <a:lvl1pPr>
              <a:defRPr>
                <a:latin typeface="+mj-lt"/>
              </a:defRPr>
            </a:lvl1pPr>
          </a:lstStyle>
          <a:p>
            <a:r>
              <a:rPr lang="en-US" dirty="0"/>
              <a:t>Click to edit Master title style</a:t>
            </a:r>
            <a:endParaRPr lang="en-CA" dirty="0"/>
          </a:p>
        </p:txBody>
      </p:sp>
    </p:spTree>
    <p:extLst>
      <p:ext uri="{BB962C8B-B14F-4D97-AF65-F5344CB8AC3E}">
        <p14:creationId xmlns:p14="http://schemas.microsoft.com/office/powerpoint/2010/main" val="291770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5C7F9E-8EDB-412C-875F-2B451595FB2F}" type="datetime1">
              <a:rPr lang="en-US" smtClean="0"/>
              <a:t>7/22/2018</a:t>
            </a:fld>
            <a:endParaRPr lang="en-US"/>
          </a:p>
        </p:txBody>
      </p:sp>
      <p:sp>
        <p:nvSpPr>
          <p:cNvPr id="5" name="Footer Placeholder 4"/>
          <p:cNvSpPr>
            <a:spLocks noGrp="1"/>
          </p:cNvSpPr>
          <p:nvPr>
            <p:ph type="ftr" sz="quarter" idx="11"/>
          </p:nvPr>
        </p:nvSpPr>
        <p:spPr/>
        <p:txBody>
          <a:bodyPr/>
          <a:lstStyle/>
          <a:p>
            <a:r>
              <a:rPr lang="en-US"/>
              <a:t>MANOJ M || Department of Physics || Cochin University of Science and Technology                                                    DREAM Lab</a:t>
            </a:r>
            <a:endParaRPr lang="en-US" dirty="0"/>
          </a:p>
        </p:txBody>
      </p:sp>
      <p:sp>
        <p:nvSpPr>
          <p:cNvPr id="6" name="Slide Number Placeholder 5"/>
          <p:cNvSpPr>
            <a:spLocks noGrp="1"/>
          </p:cNvSpPr>
          <p:nvPr>
            <p:ph type="sldNum" sz="quarter" idx="12"/>
          </p:nvPr>
        </p:nvSpPr>
        <p:spPr/>
        <p:txBody>
          <a:bodyPr/>
          <a:lstStyle/>
          <a:p>
            <a:fld id="{ADBDDCAF-7AF1-4425-86EB-B68B2BB9C855}" type="slidenum">
              <a:rPr lang="en-US" smtClean="0"/>
              <a:t>‹#›</a:t>
            </a:fld>
            <a:endParaRPr lang="en-US"/>
          </a:p>
        </p:txBody>
      </p:sp>
    </p:spTree>
    <p:extLst>
      <p:ext uri="{BB962C8B-B14F-4D97-AF65-F5344CB8AC3E}">
        <p14:creationId xmlns:p14="http://schemas.microsoft.com/office/powerpoint/2010/main" val="458651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1EFD9E-D64B-49C6-9660-8718F936D1EB}" type="datetime1">
              <a:rPr lang="en-US" smtClean="0"/>
              <a:t>7/22/2018</a:t>
            </a:fld>
            <a:endParaRPr lang="en-US"/>
          </a:p>
        </p:txBody>
      </p:sp>
      <p:sp>
        <p:nvSpPr>
          <p:cNvPr id="5" name="Footer Placeholder 4"/>
          <p:cNvSpPr>
            <a:spLocks noGrp="1"/>
          </p:cNvSpPr>
          <p:nvPr>
            <p:ph type="ftr" sz="quarter" idx="11"/>
          </p:nvPr>
        </p:nvSpPr>
        <p:spPr/>
        <p:txBody>
          <a:bodyPr/>
          <a:lstStyle/>
          <a:p>
            <a:r>
              <a:rPr lang="en-US"/>
              <a:t>MANOJ M || Department of Physics || Cochin University of Science and Technology                                                    DREAM Lab</a:t>
            </a:r>
            <a:endParaRPr lang="en-US" dirty="0"/>
          </a:p>
        </p:txBody>
      </p:sp>
      <p:sp>
        <p:nvSpPr>
          <p:cNvPr id="6" name="Slide Number Placeholder 5"/>
          <p:cNvSpPr>
            <a:spLocks noGrp="1"/>
          </p:cNvSpPr>
          <p:nvPr>
            <p:ph type="sldNum" sz="quarter" idx="12"/>
          </p:nvPr>
        </p:nvSpPr>
        <p:spPr/>
        <p:txBody>
          <a:bodyPr/>
          <a:lstStyle/>
          <a:p>
            <a:fld id="{ADBDDCAF-7AF1-4425-86EB-B68B2BB9C855}" type="slidenum">
              <a:rPr lang="en-US" smtClean="0"/>
              <a:t>‹#›</a:t>
            </a:fld>
            <a:endParaRPr lang="en-US"/>
          </a:p>
        </p:txBody>
      </p:sp>
    </p:spTree>
    <p:extLst>
      <p:ext uri="{BB962C8B-B14F-4D97-AF65-F5344CB8AC3E}">
        <p14:creationId xmlns:p14="http://schemas.microsoft.com/office/powerpoint/2010/main" val="1803342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A420F4-EA3D-4BDD-A629-2A5CD546492B}" type="datetime1">
              <a:rPr lang="en-US" smtClean="0"/>
              <a:t>7/22/2018</a:t>
            </a:fld>
            <a:endParaRPr lang="en-US"/>
          </a:p>
        </p:txBody>
      </p:sp>
      <p:sp>
        <p:nvSpPr>
          <p:cNvPr id="6" name="Footer Placeholder 5"/>
          <p:cNvSpPr>
            <a:spLocks noGrp="1"/>
          </p:cNvSpPr>
          <p:nvPr>
            <p:ph type="ftr" sz="quarter" idx="11"/>
          </p:nvPr>
        </p:nvSpPr>
        <p:spPr/>
        <p:txBody>
          <a:bodyPr/>
          <a:lstStyle/>
          <a:p>
            <a:r>
              <a:rPr lang="en-US"/>
              <a:t>MANOJ M || Department of Physics || Cochin University of Science and Technology                                                    DREAM Lab</a:t>
            </a:r>
            <a:endParaRPr lang="en-US" dirty="0"/>
          </a:p>
        </p:txBody>
      </p:sp>
      <p:sp>
        <p:nvSpPr>
          <p:cNvPr id="7" name="Slide Number Placeholder 6"/>
          <p:cNvSpPr>
            <a:spLocks noGrp="1"/>
          </p:cNvSpPr>
          <p:nvPr>
            <p:ph type="sldNum" sz="quarter" idx="12"/>
          </p:nvPr>
        </p:nvSpPr>
        <p:spPr/>
        <p:txBody>
          <a:bodyPr/>
          <a:lstStyle/>
          <a:p>
            <a:fld id="{ADBDDCAF-7AF1-4425-86EB-B68B2BB9C855}" type="slidenum">
              <a:rPr lang="en-US" smtClean="0"/>
              <a:t>‹#›</a:t>
            </a:fld>
            <a:endParaRPr lang="en-US"/>
          </a:p>
        </p:txBody>
      </p:sp>
    </p:spTree>
    <p:extLst>
      <p:ext uri="{BB962C8B-B14F-4D97-AF65-F5344CB8AC3E}">
        <p14:creationId xmlns:p14="http://schemas.microsoft.com/office/powerpoint/2010/main" val="2319980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63B38E-467C-499B-8897-7F90D3891509}" type="datetime1">
              <a:rPr lang="en-US" smtClean="0"/>
              <a:t>7/22/2018</a:t>
            </a:fld>
            <a:endParaRPr lang="en-US"/>
          </a:p>
        </p:txBody>
      </p:sp>
      <p:sp>
        <p:nvSpPr>
          <p:cNvPr id="8" name="Footer Placeholder 7"/>
          <p:cNvSpPr>
            <a:spLocks noGrp="1"/>
          </p:cNvSpPr>
          <p:nvPr>
            <p:ph type="ftr" sz="quarter" idx="11"/>
          </p:nvPr>
        </p:nvSpPr>
        <p:spPr/>
        <p:txBody>
          <a:bodyPr/>
          <a:lstStyle/>
          <a:p>
            <a:r>
              <a:rPr lang="en-US"/>
              <a:t>MANOJ M || Department of Physics || Cochin University of Science and Technology                                                    DREAM Lab</a:t>
            </a:r>
            <a:endParaRPr lang="en-US" dirty="0"/>
          </a:p>
        </p:txBody>
      </p:sp>
      <p:sp>
        <p:nvSpPr>
          <p:cNvPr id="9" name="Slide Number Placeholder 8"/>
          <p:cNvSpPr>
            <a:spLocks noGrp="1"/>
          </p:cNvSpPr>
          <p:nvPr>
            <p:ph type="sldNum" sz="quarter" idx="12"/>
          </p:nvPr>
        </p:nvSpPr>
        <p:spPr/>
        <p:txBody>
          <a:bodyPr/>
          <a:lstStyle/>
          <a:p>
            <a:fld id="{ADBDDCAF-7AF1-4425-86EB-B68B2BB9C855}" type="slidenum">
              <a:rPr lang="en-US" smtClean="0"/>
              <a:t>‹#›</a:t>
            </a:fld>
            <a:endParaRPr lang="en-US"/>
          </a:p>
        </p:txBody>
      </p:sp>
    </p:spTree>
    <p:extLst>
      <p:ext uri="{BB962C8B-B14F-4D97-AF65-F5344CB8AC3E}">
        <p14:creationId xmlns:p14="http://schemas.microsoft.com/office/powerpoint/2010/main" val="936360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6730E9-871D-42C6-B67D-D0D5163CB27D}" type="datetime1">
              <a:rPr lang="en-US" smtClean="0"/>
              <a:t>7/22/2018</a:t>
            </a:fld>
            <a:endParaRPr lang="en-US"/>
          </a:p>
        </p:txBody>
      </p:sp>
      <p:sp>
        <p:nvSpPr>
          <p:cNvPr id="4" name="Footer Placeholder 3"/>
          <p:cNvSpPr>
            <a:spLocks noGrp="1"/>
          </p:cNvSpPr>
          <p:nvPr>
            <p:ph type="ftr" sz="quarter" idx="11"/>
          </p:nvPr>
        </p:nvSpPr>
        <p:spPr/>
        <p:txBody>
          <a:bodyPr/>
          <a:lstStyle/>
          <a:p>
            <a:r>
              <a:rPr lang="en-US"/>
              <a:t>MANOJ M || Department of Physics || Cochin University of Science and Technology                                                    DREAM Lab</a:t>
            </a:r>
            <a:endParaRPr lang="en-US" dirty="0"/>
          </a:p>
        </p:txBody>
      </p:sp>
      <p:sp>
        <p:nvSpPr>
          <p:cNvPr id="5" name="Slide Number Placeholder 4"/>
          <p:cNvSpPr>
            <a:spLocks noGrp="1"/>
          </p:cNvSpPr>
          <p:nvPr>
            <p:ph type="sldNum" sz="quarter" idx="12"/>
          </p:nvPr>
        </p:nvSpPr>
        <p:spPr/>
        <p:txBody>
          <a:bodyPr/>
          <a:lstStyle/>
          <a:p>
            <a:fld id="{ADBDDCAF-7AF1-4425-86EB-B68B2BB9C855}" type="slidenum">
              <a:rPr lang="en-US" smtClean="0"/>
              <a:t>‹#›</a:t>
            </a:fld>
            <a:endParaRPr lang="en-US"/>
          </a:p>
        </p:txBody>
      </p:sp>
    </p:spTree>
    <p:extLst>
      <p:ext uri="{BB962C8B-B14F-4D97-AF65-F5344CB8AC3E}">
        <p14:creationId xmlns:p14="http://schemas.microsoft.com/office/powerpoint/2010/main" val="2248843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1FD67B-FF8D-4B9D-8A7C-7E47F0E16EA7}" type="datetime1">
              <a:rPr lang="en-US" smtClean="0"/>
              <a:t>7/22/2018</a:t>
            </a:fld>
            <a:endParaRPr lang="en-US"/>
          </a:p>
        </p:txBody>
      </p:sp>
      <p:sp>
        <p:nvSpPr>
          <p:cNvPr id="3" name="Footer Placeholder 2"/>
          <p:cNvSpPr>
            <a:spLocks noGrp="1"/>
          </p:cNvSpPr>
          <p:nvPr>
            <p:ph type="ftr" sz="quarter" idx="11"/>
          </p:nvPr>
        </p:nvSpPr>
        <p:spPr/>
        <p:txBody>
          <a:bodyPr/>
          <a:lstStyle/>
          <a:p>
            <a:r>
              <a:rPr lang="en-US"/>
              <a:t>MANOJ M || Department of Physics || Cochin University of Science and Technology                                                    DREAM Lab</a:t>
            </a:r>
            <a:endParaRPr lang="en-US" dirty="0"/>
          </a:p>
        </p:txBody>
      </p:sp>
      <p:sp>
        <p:nvSpPr>
          <p:cNvPr id="4" name="Slide Number Placeholder 3"/>
          <p:cNvSpPr>
            <a:spLocks noGrp="1"/>
          </p:cNvSpPr>
          <p:nvPr>
            <p:ph type="sldNum" sz="quarter" idx="12"/>
          </p:nvPr>
        </p:nvSpPr>
        <p:spPr/>
        <p:txBody>
          <a:bodyPr/>
          <a:lstStyle/>
          <a:p>
            <a:fld id="{ADBDDCAF-7AF1-4425-86EB-B68B2BB9C855}" type="slidenum">
              <a:rPr lang="en-US" smtClean="0"/>
              <a:t>‹#›</a:t>
            </a:fld>
            <a:endParaRPr lang="en-US"/>
          </a:p>
        </p:txBody>
      </p:sp>
    </p:spTree>
    <p:extLst>
      <p:ext uri="{BB962C8B-B14F-4D97-AF65-F5344CB8AC3E}">
        <p14:creationId xmlns:p14="http://schemas.microsoft.com/office/powerpoint/2010/main" val="1008513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FB86E0-4179-46AD-A91A-6F8624BAAE12}" type="datetime1">
              <a:rPr lang="en-US" smtClean="0"/>
              <a:t>7/22/2018</a:t>
            </a:fld>
            <a:endParaRPr lang="en-US"/>
          </a:p>
        </p:txBody>
      </p:sp>
      <p:sp>
        <p:nvSpPr>
          <p:cNvPr id="6" name="Footer Placeholder 5"/>
          <p:cNvSpPr>
            <a:spLocks noGrp="1"/>
          </p:cNvSpPr>
          <p:nvPr>
            <p:ph type="ftr" sz="quarter" idx="11"/>
          </p:nvPr>
        </p:nvSpPr>
        <p:spPr/>
        <p:txBody>
          <a:bodyPr/>
          <a:lstStyle/>
          <a:p>
            <a:r>
              <a:rPr lang="en-US"/>
              <a:t>MANOJ M || Department of Physics || Cochin University of Science and Technology                                                    DREAM Lab</a:t>
            </a:r>
            <a:endParaRPr lang="en-US" dirty="0"/>
          </a:p>
        </p:txBody>
      </p:sp>
      <p:sp>
        <p:nvSpPr>
          <p:cNvPr id="7" name="Slide Number Placeholder 6"/>
          <p:cNvSpPr>
            <a:spLocks noGrp="1"/>
          </p:cNvSpPr>
          <p:nvPr>
            <p:ph type="sldNum" sz="quarter" idx="12"/>
          </p:nvPr>
        </p:nvSpPr>
        <p:spPr/>
        <p:txBody>
          <a:bodyPr/>
          <a:lstStyle/>
          <a:p>
            <a:fld id="{ADBDDCAF-7AF1-4425-86EB-B68B2BB9C855}" type="slidenum">
              <a:rPr lang="en-US" smtClean="0"/>
              <a:t>‹#›</a:t>
            </a:fld>
            <a:endParaRPr lang="en-US"/>
          </a:p>
        </p:txBody>
      </p:sp>
    </p:spTree>
    <p:extLst>
      <p:ext uri="{BB962C8B-B14F-4D97-AF65-F5344CB8AC3E}">
        <p14:creationId xmlns:p14="http://schemas.microsoft.com/office/powerpoint/2010/main" val="2104585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B41D9E-BD5A-4D8E-95C8-368102DE26BE}" type="datetime1">
              <a:rPr lang="en-US" smtClean="0"/>
              <a:t>7/22/2018</a:t>
            </a:fld>
            <a:endParaRPr lang="en-US"/>
          </a:p>
        </p:txBody>
      </p:sp>
      <p:sp>
        <p:nvSpPr>
          <p:cNvPr id="6" name="Footer Placeholder 5"/>
          <p:cNvSpPr>
            <a:spLocks noGrp="1"/>
          </p:cNvSpPr>
          <p:nvPr>
            <p:ph type="ftr" sz="quarter" idx="11"/>
          </p:nvPr>
        </p:nvSpPr>
        <p:spPr/>
        <p:txBody>
          <a:bodyPr/>
          <a:lstStyle/>
          <a:p>
            <a:r>
              <a:rPr lang="en-US"/>
              <a:t>MANOJ M || Department of Physics || Cochin University of Science and Technology                                                    DREAM Lab</a:t>
            </a:r>
            <a:endParaRPr lang="en-US" dirty="0"/>
          </a:p>
        </p:txBody>
      </p:sp>
      <p:sp>
        <p:nvSpPr>
          <p:cNvPr id="7" name="Slide Number Placeholder 6"/>
          <p:cNvSpPr>
            <a:spLocks noGrp="1"/>
          </p:cNvSpPr>
          <p:nvPr>
            <p:ph type="sldNum" sz="quarter" idx="12"/>
          </p:nvPr>
        </p:nvSpPr>
        <p:spPr/>
        <p:txBody>
          <a:bodyPr/>
          <a:lstStyle/>
          <a:p>
            <a:fld id="{ADBDDCAF-7AF1-4425-86EB-B68B2BB9C855}" type="slidenum">
              <a:rPr lang="en-US" smtClean="0"/>
              <a:t>‹#›</a:t>
            </a:fld>
            <a:endParaRPr lang="en-US"/>
          </a:p>
        </p:txBody>
      </p:sp>
    </p:spTree>
    <p:extLst>
      <p:ext uri="{BB962C8B-B14F-4D97-AF65-F5344CB8AC3E}">
        <p14:creationId xmlns:p14="http://schemas.microsoft.com/office/powerpoint/2010/main" val="3211497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4000"/>
            <a:lum/>
          </a:blip>
          <a:srcRect/>
          <a:stretch>
            <a:fillRect r="-4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D9161-4FA0-4844-BEF9-51D8FD8C01F9}" type="datetime1">
              <a:rPr lang="en-US" smtClean="0"/>
              <a:t>7/22/2018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MANOJ M || Department of Physics || Cochin University of Science and Technology                                                    DREAM Lab</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BDDCAF-7AF1-4425-86EB-B68B2BB9C855}" type="slidenum">
              <a:rPr lang="en-US" smtClean="0"/>
              <a:t>‹#›</a:t>
            </a:fld>
            <a:endParaRPr lang="en-US"/>
          </a:p>
        </p:txBody>
      </p:sp>
    </p:spTree>
    <p:extLst>
      <p:ext uri="{BB962C8B-B14F-4D97-AF65-F5344CB8AC3E}">
        <p14:creationId xmlns:p14="http://schemas.microsoft.com/office/powerpoint/2010/main" val="326090732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eg"/><Relationship Id="rId7"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10" Type="http://schemas.openxmlformats.org/officeDocument/2006/relationships/image" Target="../media/image40.jpeg"/><Relationship Id="rId4" Type="http://schemas.openxmlformats.org/officeDocument/2006/relationships/image" Target="../media/image34.jpg"/><Relationship Id="rId9"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gif"/><Relationship Id="rId7"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gif"/><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10" Type="http://schemas.openxmlformats.org/officeDocument/2006/relationships/slideLayout" Target="../slideLayouts/slideLayout6.xml"/><Relationship Id="rId4" Type="http://schemas.openxmlformats.org/officeDocument/2006/relationships/tags" Target="../tags/tag5.xml"/><Relationship Id="rId9" Type="http://schemas.openxmlformats.org/officeDocument/2006/relationships/tags" Target="../tags/tag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22.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7.jpg"/><Relationship Id="rId13" Type="http://schemas.openxmlformats.org/officeDocument/2006/relationships/image" Target="../media/image72.tiff"/><Relationship Id="rId3" Type="http://schemas.openxmlformats.org/officeDocument/2006/relationships/image" Target="../media/image62.tiff"/><Relationship Id="rId7" Type="http://schemas.openxmlformats.org/officeDocument/2006/relationships/image" Target="../media/image66.tif"/><Relationship Id="rId12"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tiff"/><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 Id="rId14" Type="http://schemas.openxmlformats.org/officeDocument/2006/relationships/image" Target="../media/image73.jpg"/></Relationships>
</file>

<file path=ppt/slides/_rels/slide28.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5.tif"/></Relationships>
</file>

<file path=ppt/slides/_rels/slide29.xml.rels><?xml version="1.0" encoding="UTF-8" standalone="yes"?>
<Relationships xmlns="http://schemas.openxmlformats.org/package/2006/relationships"><Relationship Id="rId3" Type="http://schemas.openxmlformats.org/officeDocument/2006/relationships/image" Target="../media/image76.t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77.ti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slide" Target="slide89.xml"/><Relationship Id="rId5" Type="http://schemas.openxmlformats.org/officeDocument/2006/relationships/image" Target="../media/image79.tif"/><Relationship Id="rId4" Type="http://schemas.openxmlformats.org/officeDocument/2006/relationships/image" Target="../media/image78.tif"/></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2.tif"/></Relationships>
</file>

<file path=ppt/slides/_rels/slide33.xml.rels><?xml version="1.0" encoding="UTF-8" standalone="yes"?>
<Relationships xmlns="http://schemas.openxmlformats.org/package/2006/relationships"><Relationship Id="rId3" Type="http://schemas.openxmlformats.org/officeDocument/2006/relationships/image" Target="../media/image83.ti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84.tif"/></Relationships>
</file>

<file path=ppt/slides/_rels/slide34.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8.tiff"/><Relationship Id="rId4" Type="http://schemas.openxmlformats.org/officeDocument/2006/relationships/image" Target="../media/image87.tiff"/></Relationships>
</file>

<file path=ppt/slides/_rels/slide35.xml.rels><?xml version="1.0" encoding="UTF-8" standalone="yes"?>
<Relationships xmlns="http://schemas.openxmlformats.org/package/2006/relationships"><Relationship Id="rId8" Type="http://schemas.openxmlformats.org/officeDocument/2006/relationships/image" Target="../media/image94.tiff"/><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6.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98.tiff"/><Relationship Id="rId4" Type="http://schemas.openxmlformats.org/officeDocument/2006/relationships/image" Target="../media/image97.tiff"/></Relationships>
</file>

<file path=ppt/slides/_rels/slide41.xml.rels><?xml version="1.0" encoding="UTF-8" standalone="yes"?>
<Relationships xmlns="http://schemas.openxmlformats.org/package/2006/relationships"><Relationship Id="rId3" Type="http://schemas.openxmlformats.org/officeDocument/2006/relationships/image" Target="../media/image99.t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0.t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1.ti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02.tif"/></Relationships>
</file>

<file path=ppt/slides/_rels/slide4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4.ti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05.tif"/></Relationships>
</file>

<file path=ppt/slides/_rels/slide46.xml.rels><?xml version="1.0" encoding="UTF-8" standalone="yes"?>
<Relationships xmlns="http://schemas.openxmlformats.org/package/2006/relationships"><Relationship Id="rId3" Type="http://schemas.openxmlformats.org/officeDocument/2006/relationships/image" Target="../media/image106.ti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7.tif"/></Relationships>
</file>

<file path=ppt/slides/_rels/slide47.xml.rels><?xml version="1.0" encoding="UTF-8" standalone="yes"?>
<Relationships xmlns="http://schemas.openxmlformats.org/package/2006/relationships"><Relationship Id="rId3" Type="http://schemas.openxmlformats.org/officeDocument/2006/relationships/image" Target="../media/image108.tif"/><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10.tiff"/><Relationship Id="rId4" Type="http://schemas.openxmlformats.org/officeDocument/2006/relationships/image" Target="../media/image109.tiff"/></Relationships>
</file>

<file path=ppt/slides/_rels/slide48.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2.ti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13.ti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16.tiff"/><Relationship Id="rId3" Type="http://schemas.openxmlformats.org/officeDocument/2006/relationships/image" Target="../media/image96.tiff"/><Relationship Id="rId7"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14.tiff"/><Relationship Id="rId5" Type="http://schemas.openxmlformats.org/officeDocument/2006/relationships/image" Target="../media/image98.tiff"/><Relationship Id="rId4" Type="http://schemas.openxmlformats.org/officeDocument/2006/relationships/image" Target="../media/image97.tiff"/></Relationships>
</file>

<file path=ppt/slides/_rels/slide54.xml.rels><?xml version="1.0" encoding="UTF-8" standalone="yes"?>
<Relationships xmlns="http://schemas.openxmlformats.org/package/2006/relationships"><Relationship Id="rId3" Type="http://schemas.openxmlformats.org/officeDocument/2006/relationships/image" Target="../media/image117.tif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55.xml.rels><?xml version="1.0" encoding="UTF-8" standalone="yes"?>
<Relationships xmlns="http://schemas.openxmlformats.org/package/2006/relationships"><Relationship Id="rId3" Type="http://schemas.openxmlformats.org/officeDocument/2006/relationships/image" Target="../media/image119.tif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0.ti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21.tif"/></Relationships>
</file>

<file path=ppt/slides/_rels/slide57.xml.rels><?xml version="1.0" encoding="UTF-8" standalone="yes"?>
<Relationships xmlns="http://schemas.openxmlformats.org/package/2006/relationships"><Relationship Id="rId3" Type="http://schemas.openxmlformats.org/officeDocument/2006/relationships/image" Target="../media/image122.tiff"/><Relationship Id="rId7" Type="http://schemas.openxmlformats.org/officeDocument/2006/relationships/image" Target="../media/image130.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4.tiff"/><Relationship Id="rId4" Type="http://schemas.openxmlformats.org/officeDocument/2006/relationships/image" Target="../media/image123.tiff"/></Relationships>
</file>

<file path=ppt/slides/_rels/slide5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27.tiff"/><Relationship Id="rId4" Type="http://schemas.openxmlformats.org/officeDocument/2006/relationships/image" Target="../media/image126.tiff"/></Relationships>
</file>

<file path=ppt/slides/_rels/slide59.xml.rels><?xml version="1.0" encoding="UTF-8" standalone="yes"?>
<Relationships xmlns="http://schemas.openxmlformats.org/package/2006/relationships"><Relationship Id="rId3" Type="http://schemas.openxmlformats.org/officeDocument/2006/relationships/image" Target="../media/image128.ti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29.tiff"/></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30.tiff"/><Relationship Id="rId7" Type="http://schemas.openxmlformats.org/officeDocument/2006/relationships/image" Target="../media/image132.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73.jpg"/><Relationship Id="rId4" Type="http://schemas.openxmlformats.org/officeDocument/2006/relationships/image" Target="../media/image97.tiff"/></Relationships>
</file>

<file path=ppt/slides/_rels/slide64.xml.rels><?xml version="1.0" encoding="UTF-8" standalone="yes"?>
<Relationships xmlns="http://schemas.openxmlformats.org/package/2006/relationships"><Relationship Id="rId3" Type="http://schemas.openxmlformats.org/officeDocument/2006/relationships/image" Target="../media/image134.tif"/><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65.xml.rels><?xml version="1.0" encoding="UTF-8" standalone="yes"?>
<Relationships xmlns="http://schemas.openxmlformats.org/package/2006/relationships"><Relationship Id="rId3" Type="http://schemas.openxmlformats.org/officeDocument/2006/relationships/image" Target="../media/image135.ti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tiff"/><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39.tiff"/><Relationship Id="rId5" Type="http://schemas.openxmlformats.org/officeDocument/2006/relationships/image" Target="../media/image138.tiff"/><Relationship Id="rId4" Type="http://schemas.openxmlformats.org/officeDocument/2006/relationships/image" Target="../media/image137.tiff"/></Relationships>
</file>

<file path=ppt/slides/_rels/slide67.xml.rels><?xml version="1.0" encoding="UTF-8" standalone="yes"?>
<Relationships xmlns="http://schemas.openxmlformats.org/package/2006/relationships"><Relationship Id="rId3" Type="http://schemas.openxmlformats.org/officeDocument/2006/relationships/image" Target="../media/image142.ti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3.ti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g"/></Relationships>
</file>

<file path=ppt/slides/_rels/slide70.xml.rels><?xml version="1.0" encoding="UTF-8" standalone="yes"?>
<Relationships xmlns="http://schemas.openxmlformats.org/package/2006/relationships"><Relationship Id="rId3" Type="http://schemas.openxmlformats.org/officeDocument/2006/relationships/image" Target="../media/image146.tiff"/><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47.ti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8.tiff"/><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49.tiff"/></Relationships>
</file>

<file path=ppt/slides/_rels/slide75.xml.rels><?xml version="1.0" encoding="UTF-8" standalone="yes"?>
<Relationships xmlns="http://schemas.openxmlformats.org/package/2006/relationships"><Relationship Id="rId3" Type="http://schemas.openxmlformats.org/officeDocument/2006/relationships/image" Target="../media/image150.tif"/><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51.tif"/></Relationships>
</file>

<file path=ppt/slides/_rels/slide76.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53.tiff"/><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55.tiff"/><Relationship Id="rId4" Type="http://schemas.openxmlformats.org/officeDocument/2006/relationships/image" Target="../media/image154.tif"/></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g"/><Relationship Id="rId9" Type="http://schemas.openxmlformats.org/officeDocument/2006/relationships/image" Target="../media/image23.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56.jpg"/></Relationships>
</file>

<file path=ppt/slides/_rels/slide8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notesSlide" Target="../notesSlides/notesSlide87.xml"/><Relationship Id="rId7" Type="http://schemas.openxmlformats.org/officeDocument/2006/relationships/image" Target="../media/image157.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Word_Document.docx"/><Relationship Id="rId5" Type="http://schemas.openxmlformats.org/officeDocument/2006/relationships/image" Target="../media/image159.jpeg"/><Relationship Id="rId4" Type="http://schemas.openxmlformats.org/officeDocument/2006/relationships/image" Target="../media/image158.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
            <a:lum/>
          </a:blip>
          <a:srcRect/>
          <a:stretch>
            <a:fillRect r="-45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1</a:t>
            </a:fld>
            <a:endParaRPr lang="en-US" dirty="0">
              <a:solidFill>
                <a:schemeClr val="tx1"/>
              </a:solidFill>
            </a:endParaRPr>
          </a:p>
        </p:txBody>
      </p:sp>
      <p:sp>
        <p:nvSpPr>
          <p:cNvPr id="11" name="TextBox 10"/>
          <p:cNvSpPr txBox="1"/>
          <p:nvPr/>
        </p:nvSpPr>
        <p:spPr>
          <a:xfrm>
            <a:off x="3852544" y="3407887"/>
            <a:ext cx="5120640" cy="1692771"/>
          </a:xfrm>
          <a:prstGeom prst="rect">
            <a:avLst/>
          </a:prstGeom>
          <a:noFill/>
        </p:spPr>
        <p:txBody>
          <a:bodyPr wrap="square" rtlCol="0">
            <a:spAutoFit/>
          </a:bodyPr>
          <a:lstStyle/>
          <a:p>
            <a:r>
              <a:rPr lang="en-US" sz="2400" b="1" dirty="0">
                <a:latin typeface="Garamond" panose="02020404030301010803" pitchFamily="18" charset="0"/>
              </a:rPr>
              <a:t>Manoj M</a:t>
            </a:r>
          </a:p>
          <a:p>
            <a:r>
              <a:rPr lang="en-US" sz="2000" b="1" dirty="0">
                <a:latin typeface="Garamond" panose="02020404030301010803" pitchFamily="18" charset="0"/>
              </a:rPr>
              <a:t>Division for Research in Advanced Materials Department of Physics</a:t>
            </a:r>
          </a:p>
          <a:p>
            <a:r>
              <a:rPr lang="en-US" sz="2000" b="1" dirty="0">
                <a:latin typeface="Garamond" panose="02020404030301010803" pitchFamily="18" charset="0"/>
              </a:rPr>
              <a:t>Cochin University of Science and Technology</a:t>
            </a:r>
          </a:p>
          <a:p>
            <a:endParaRPr lang="en-US" sz="2000" b="1" dirty="0">
              <a:latin typeface="Garamond" panose="02020404030301010803" pitchFamily="18" charset="0"/>
            </a:endParaRPr>
          </a:p>
        </p:txBody>
      </p:sp>
      <p:sp>
        <p:nvSpPr>
          <p:cNvPr id="13" name="TextBox 12"/>
          <p:cNvSpPr txBox="1"/>
          <p:nvPr/>
        </p:nvSpPr>
        <p:spPr>
          <a:xfrm>
            <a:off x="13648" y="5759023"/>
            <a:ext cx="4754880" cy="461665"/>
          </a:xfrm>
          <a:prstGeom prst="rect">
            <a:avLst/>
          </a:prstGeom>
          <a:noFill/>
        </p:spPr>
        <p:txBody>
          <a:bodyPr wrap="square" rtlCol="0">
            <a:spAutoFit/>
          </a:bodyPr>
          <a:lstStyle/>
          <a:p>
            <a:r>
              <a:rPr lang="en-US" sz="2000" b="1" dirty="0">
                <a:latin typeface="Garamond" panose="02020404030301010803" pitchFamily="18" charset="0"/>
              </a:rPr>
              <a:t>Supervising guide: </a:t>
            </a:r>
            <a:r>
              <a:rPr lang="en-US" sz="2400" b="1" dirty="0">
                <a:latin typeface="Garamond" panose="02020404030301010803" pitchFamily="18" charset="0"/>
              </a:rPr>
              <a:t>Prof S Jayalekshmi</a:t>
            </a:r>
          </a:p>
        </p:txBody>
      </p:sp>
      <p:sp>
        <p:nvSpPr>
          <p:cNvPr id="14" name="TextBox 13"/>
          <p:cNvSpPr txBox="1"/>
          <p:nvPr/>
        </p:nvSpPr>
        <p:spPr>
          <a:xfrm>
            <a:off x="137160" y="414245"/>
            <a:ext cx="2926080" cy="400110"/>
          </a:xfrm>
          <a:prstGeom prst="rect">
            <a:avLst/>
          </a:prstGeom>
          <a:noFill/>
        </p:spPr>
        <p:txBody>
          <a:bodyPr wrap="square" rtlCol="0">
            <a:spAutoFit/>
          </a:bodyPr>
          <a:lstStyle/>
          <a:p>
            <a:r>
              <a:rPr lang="en-US" sz="2000" b="1" dirty="0">
                <a:latin typeface="Garamond" panose="02020404030301010803" pitchFamily="18" charset="0"/>
              </a:rPr>
              <a:t>Pre-Synopsis seminar on</a:t>
            </a:r>
            <a:endParaRPr lang="en-US" sz="2400" b="1" dirty="0">
              <a:latin typeface="Garamond" panose="02020404030301010803" pitchFamily="18" charset="0"/>
            </a:endParaRPr>
          </a:p>
        </p:txBody>
      </p:sp>
      <p:sp>
        <p:nvSpPr>
          <p:cNvPr id="15" name="TextBox 14"/>
          <p:cNvSpPr txBox="1"/>
          <p:nvPr/>
        </p:nvSpPr>
        <p:spPr>
          <a:xfrm>
            <a:off x="13648" y="1179862"/>
            <a:ext cx="9130352" cy="1569660"/>
          </a:xfrm>
          <a:prstGeom prst="rect">
            <a:avLst/>
          </a:prstGeom>
          <a:noFill/>
        </p:spPr>
        <p:txBody>
          <a:bodyPr wrap="square" rtlCol="0">
            <a:spAutoFit/>
          </a:bodyPr>
          <a:lstStyle/>
          <a:p>
            <a:pPr algn="ctr"/>
            <a:r>
              <a:rPr lang="en-US" sz="3200" b="1" dirty="0">
                <a:solidFill>
                  <a:schemeClr val="accent1">
                    <a:lumMod val="75000"/>
                  </a:schemeClr>
                </a:solidFill>
                <a:latin typeface="Garamond" panose="02020404030301010803" pitchFamily="18" charset="0"/>
              </a:rPr>
              <a:t>Investigations on carbonaceous materials as electrodes for the next generation electrochemical energy storage device applications.</a:t>
            </a:r>
          </a:p>
        </p:txBody>
      </p:sp>
      <p:cxnSp>
        <p:nvCxnSpPr>
          <p:cNvPr id="17" name="Straight Connector 16"/>
          <p:cNvCxnSpPr/>
          <p:nvPr/>
        </p:nvCxnSpPr>
        <p:spPr>
          <a:xfrm>
            <a:off x="163776" y="835844"/>
            <a:ext cx="8809408" cy="0"/>
          </a:xfrm>
          <a:prstGeom prst="line">
            <a:avLst/>
          </a:prstGeom>
          <a:ln w="25400"/>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7063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347" y="3187071"/>
            <a:ext cx="3566527" cy="34747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3" y="654474"/>
            <a:ext cx="4542822" cy="3215705"/>
          </a:xfrm>
          <a:prstGeom prst="rect">
            <a:avLst/>
          </a:prstGeom>
          <a:effectLst>
            <a:softEdge rad="635000"/>
          </a:effectLst>
        </p:spPr>
      </p:pic>
      <p:sp>
        <p:nvSpPr>
          <p:cNvPr id="5" name="TextBox 4"/>
          <p:cNvSpPr txBox="1"/>
          <p:nvPr/>
        </p:nvSpPr>
        <p:spPr>
          <a:xfrm>
            <a:off x="1657418" y="383212"/>
            <a:ext cx="5303520" cy="101566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000" b="1" dirty="0">
                <a:latin typeface="Garamond" panose="02020404030301010803" pitchFamily="18" charset="0"/>
              </a:rPr>
              <a:t>Working of Li ion batteries</a:t>
            </a:r>
          </a:p>
          <a:p>
            <a:pPr algn="ctr"/>
            <a:endParaRPr lang="en-US" sz="3000" b="1" dirty="0">
              <a:latin typeface="Garamond" panose="02020404030301010803" pitchFamily="18" charset="0"/>
            </a:endParaRPr>
          </a:p>
        </p:txBody>
      </p:sp>
      <p:sp>
        <p:nvSpPr>
          <p:cNvPr id="7" name="TextBox 6"/>
          <p:cNvSpPr txBox="1"/>
          <p:nvPr/>
        </p:nvSpPr>
        <p:spPr>
          <a:xfrm>
            <a:off x="4465182" y="1067062"/>
            <a:ext cx="4678817" cy="707886"/>
          </a:xfrm>
          <a:prstGeom prst="rect">
            <a:avLst/>
          </a:prstGeom>
          <a:noFill/>
        </p:spPr>
        <p:txBody>
          <a:bodyPr wrap="square" rtlCol="0">
            <a:spAutoFit/>
          </a:bodyPr>
          <a:lstStyle/>
          <a:p>
            <a:pPr marL="342900" indent="-342900">
              <a:buFont typeface="Wingdings" panose="05000000000000000000" pitchFamily="2" charset="2"/>
              <a:buChar char="q"/>
            </a:pPr>
            <a:r>
              <a:rPr lang="en-US" sz="2000" dirty="0">
                <a:latin typeface="Garamond" panose="02020404030301010803" pitchFamily="18" charset="0"/>
              </a:rPr>
              <a:t>Imagine a never ending rally</a:t>
            </a:r>
          </a:p>
          <a:p>
            <a:pPr marL="342900" indent="-342900">
              <a:buFont typeface="Wingdings" panose="05000000000000000000" pitchFamily="2" charset="2"/>
              <a:buChar char="q"/>
            </a:pPr>
            <a:r>
              <a:rPr lang="en-US" sz="2000" dirty="0">
                <a:latin typeface="Garamond" panose="02020404030301010803" pitchFamily="18" charset="0"/>
              </a:rPr>
              <a:t>Lithium ion  is as light as a shuttle cork</a:t>
            </a:r>
          </a:p>
        </p:txBody>
      </p:sp>
      <p:grpSp>
        <p:nvGrpSpPr>
          <p:cNvPr id="6" name="Group 5"/>
          <p:cNvGrpSpPr/>
          <p:nvPr/>
        </p:nvGrpSpPr>
        <p:grpSpPr>
          <a:xfrm>
            <a:off x="4252197" y="1704187"/>
            <a:ext cx="4572000" cy="1107996"/>
            <a:chOff x="79197" y="3685143"/>
            <a:chExt cx="4572000" cy="1107996"/>
          </a:xfrm>
        </p:grpSpPr>
        <p:sp>
          <p:nvSpPr>
            <p:cNvPr id="11" name="Rectangle 10"/>
            <p:cNvSpPr/>
            <p:nvPr/>
          </p:nvSpPr>
          <p:spPr>
            <a:xfrm>
              <a:off x="79197" y="3685143"/>
              <a:ext cx="4572000" cy="707886"/>
            </a:xfrm>
            <a:prstGeom prst="rect">
              <a:avLst/>
            </a:prstGeom>
            <a:noFill/>
          </p:spPr>
          <p:txBody>
            <a:bodyPr wrap="square" rtlCol="0">
              <a:spAutoFit/>
            </a:bodyPr>
            <a:lstStyle/>
            <a:p>
              <a:pPr marL="342900" indent="-342900" algn="ctr">
                <a:buFont typeface="Wingdings" panose="05000000000000000000" pitchFamily="2" charset="2"/>
                <a:buChar char="q"/>
              </a:pPr>
              <a:r>
                <a:rPr lang="en-US" sz="2000" dirty="0">
                  <a:latin typeface="Garamond" panose="02020404030301010803" pitchFamily="18" charset="0"/>
                </a:rPr>
                <a:t>Both electrodes allow lithium ions to move in and out of their structures</a:t>
              </a:r>
            </a:p>
          </p:txBody>
        </p:sp>
        <p:sp>
          <p:nvSpPr>
            <p:cNvPr id="12" name="Rectangle 11"/>
            <p:cNvSpPr/>
            <p:nvPr/>
          </p:nvSpPr>
          <p:spPr>
            <a:xfrm>
              <a:off x="1447642" y="4393029"/>
              <a:ext cx="1891382"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000" b="1" dirty="0">
                  <a:latin typeface="Garamond" panose="02020404030301010803" pitchFamily="18" charset="0"/>
                </a:rPr>
                <a:t>Intercalation</a:t>
              </a:r>
            </a:p>
          </p:txBody>
        </p:sp>
      </p:grpSp>
      <p:sp>
        <p:nvSpPr>
          <p:cNvPr id="3" name="Slide Number Placeholder 2"/>
          <p:cNvSpPr>
            <a:spLocks noGrp="1"/>
          </p:cNvSpPr>
          <p:nvPr>
            <p:ph type="sldNum" sz="quarter" idx="12"/>
          </p:nvPr>
        </p:nvSpPr>
        <p:spPr>
          <a:xfrm>
            <a:off x="8708427" y="6479229"/>
            <a:ext cx="393226" cy="365125"/>
          </a:xfrm>
        </p:spPr>
        <p:txBody>
          <a:bodyPr/>
          <a:lstStyle/>
          <a:p>
            <a:fld id="{ADBDDCAF-7AF1-4425-86EB-B68B2BB9C855}" type="slidenum">
              <a:rPr lang="en-US" smtClean="0">
                <a:solidFill>
                  <a:schemeClr val="tx1"/>
                </a:solidFill>
              </a:rPr>
              <a:t>10</a:t>
            </a:fld>
            <a:endParaRPr lang="en-US" dirty="0">
              <a:solidFill>
                <a:schemeClr val="tx1"/>
              </a:solidFill>
            </a:endParaRPr>
          </a:p>
        </p:txBody>
      </p:sp>
      <p:sp>
        <p:nvSpPr>
          <p:cNvPr id="13" name="Rectangle 12"/>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cxnSp>
        <p:nvCxnSpPr>
          <p:cNvPr id="17" name="Straight Connector 16"/>
          <p:cNvCxnSpPr/>
          <p:nvPr/>
        </p:nvCxnSpPr>
        <p:spPr>
          <a:xfrm>
            <a:off x="150347" y="990480"/>
            <a:ext cx="8809408" cy="0"/>
          </a:xfrm>
          <a:prstGeom prst="line">
            <a:avLst/>
          </a:prstGeom>
          <a:ln w="25400"/>
        </p:spPr>
        <p:style>
          <a:lnRef idx="3">
            <a:schemeClr val="dk1"/>
          </a:lnRef>
          <a:fillRef idx="0">
            <a:schemeClr val="dk1"/>
          </a:fillRef>
          <a:effectRef idx="2">
            <a:schemeClr val="dk1"/>
          </a:effectRef>
          <a:fontRef idx="minor">
            <a:schemeClr val="tx1"/>
          </a:fontRef>
        </p:style>
      </p:cxnSp>
      <p:pic>
        <p:nvPicPr>
          <p:cNvPr id="15" name="Picture 1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32726" y="2968284"/>
            <a:ext cx="3730110" cy="3735711"/>
          </a:xfrm>
          <a:prstGeom prst="rect">
            <a:avLst/>
          </a:prstGeom>
        </p:spPr>
      </p:pic>
      <p:grpSp>
        <p:nvGrpSpPr>
          <p:cNvPr id="14" name="Group 13"/>
          <p:cNvGrpSpPr/>
          <p:nvPr/>
        </p:nvGrpSpPr>
        <p:grpSpPr>
          <a:xfrm>
            <a:off x="-1773" y="-352"/>
            <a:ext cx="7916783" cy="321431"/>
            <a:chOff x="1072279" y="-352"/>
            <a:chExt cx="7916783" cy="321431"/>
          </a:xfrm>
        </p:grpSpPr>
        <p:sp>
          <p:nvSpPr>
            <p:cNvPr id="16" name="Chevron 15"/>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8" name="Chevron 17"/>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9" name="Chevron 18"/>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20" name="Chevron 19"/>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1" name="Chevron 20"/>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2" name="Chevron 21"/>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3" name="Chevron 22"/>
            <p:cNvSpPr/>
            <p:nvPr/>
          </p:nvSpPr>
          <p:spPr>
            <a:xfrm>
              <a:off x="1072279"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1592195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577031" y="367869"/>
            <a:ext cx="5989938" cy="507831"/>
          </a:xfr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000" b="1" dirty="0">
                <a:latin typeface="Garamond" panose="02020404030301010803" pitchFamily="18" charset="0"/>
              </a:rPr>
              <a:t>New Energy Storage Systems</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11</a:t>
            </a:fld>
            <a:endParaRPr lang="en-US" dirty="0">
              <a:solidFill>
                <a:schemeClr val="tx1"/>
              </a:solidFill>
            </a:endParaRPr>
          </a:p>
        </p:txBody>
      </p:sp>
      <p:cxnSp>
        <p:nvCxnSpPr>
          <p:cNvPr id="5" name="Straight Connector 4"/>
          <p:cNvCxnSpPr/>
          <p:nvPr/>
        </p:nvCxnSpPr>
        <p:spPr>
          <a:xfrm>
            <a:off x="150347" y="894944"/>
            <a:ext cx="8809408" cy="0"/>
          </a:xfrm>
          <a:prstGeom prst="line">
            <a:avLst/>
          </a:prstGeom>
          <a:ln w="25400"/>
        </p:spPr>
        <p:style>
          <a:lnRef idx="3">
            <a:schemeClr val="dk1"/>
          </a:lnRef>
          <a:fillRef idx="0">
            <a:schemeClr val="dk1"/>
          </a:fillRef>
          <a:effectRef idx="2">
            <a:schemeClr val="dk1"/>
          </a:effectRef>
          <a:fontRef idx="minor">
            <a:schemeClr val="tx1"/>
          </a:fontRef>
        </p:style>
      </p:cxnSp>
      <p:grpSp>
        <p:nvGrpSpPr>
          <p:cNvPr id="13" name="Group 12"/>
          <p:cNvGrpSpPr/>
          <p:nvPr/>
        </p:nvGrpSpPr>
        <p:grpSpPr>
          <a:xfrm>
            <a:off x="150347" y="878386"/>
            <a:ext cx="8990881" cy="784985"/>
            <a:chOff x="150347" y="1237335"/>
            <a:chExt cx="8990881" cy="784985"/>
          </a:xfrm>
        </p:grpSpPr>
        <p:sp>
          <p:nvSpPr>
            <p:cNvPr id="7" name="Rectangle 6"/>
            <p:cNvSpPr/>
            <p:nvPr/>
          </p:nvSpPr>
          <p:spPr>
            <a:xfrm>
              <a:off x="150347" y="1237335"/>
              <a:ext cx="6633268" cy="400110"/>
            </a:xfrm>
            <a:prstGeom prst="rect">
              <a:avLst/>
            </a:prstGeom>
          </p:spPr>
          <p:txBody>
            <a:bodyPr wrap="square">
              <a:spAutoFit/>
            </a:bodyPr>
            <a:lstStyle/>
            <a:p>
              <a:endParaRPr lang="en-US" sz="2000" b="1" dirty="0">
                <a:latin typeface="Garamond" panose="02020404030301010803" pitchFamily="18" charset="0"/>
              </a:endParaRPr>
            </a:p>
          </p:txBody>
        </p:sp>
        <p:sp>
          <p:nvSpPr>
            <p:cNvPr id="8" name="Rectangle 7"/>
            <p:cNvSpPr/>
            <p:nvPr/>
          </p:nvSpPr>
          <p:spPr>
            <a:xfrm>
              <a:off x="229462" y="1314434"/>
              <a:ext cx="8911766" cy="707886"/>
            </a:xfrm>
            <a:prstGeom prst="rect">
              <a:avLst/>
            </a:prstGeom>
          </p:spPr>
          <p:txBody>
            <a:bodyPr wrap="square">
              <a:spAutoFit/>
            </a:bodyPr>
            <a:lstStyle/>
            <a:p>
              <a:r>
                <a:rPr lang="en-US" sz="2000" dirty="0">
                  <a:latin typeface="Garamond" panose="02020404030301010803" pitchFamily="18" charset="0"/>
                </a:rPr>
                <a:t>The Li-ion technology, though highly advanced, faces limitations when applied to electric vehicles </a:t>
              </a:r>
              <a:endParaRPr lang="en-US" sz="2000" b="1" dirty="0">
                <a:latin typeface="Garamond" panose="02020404030301010803" pitchFamily="18" charset="0"/>
              </a:endParaRPr>
            </a:p>
          </p:txBody>
        </p:sp>
      </p:grpSp>
      <p:pic>
        <p:nvPicPr>
          <p:cNvPr id="12" name="Picture 1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149"/>
          <a:stretch/>
        </p:blipFill>
        <p:spPr>
          <a:xfrm>
            <a:off x="4189592" y="1208064"/>
            <a:ext cx="4222513" cy="3729469"/>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854" y="1416135"/>
            <a:ext cx="3712191" cy="2088108"/>
          </a:xfrm>
          <a:prstGeom prst="rect">
            <a:avLst/>
          </a:prstGeom>
          <a:effectLst>
            <a:softEdge rad="127000"/>
          </a:effectLst>
        </p:spPr>
      </p:pic>
      <p:sp>
        <p:nvSpPr>
          <p:cNvPr id="16" name="Rectangle 15"/>
          <p:cNvSpPr/>
          <p:nvPr/>
        </p:nvSpPr>
        <p:spPr>
          <a:xfrm>
            <a:off x="4318782" y="4880395"/>
            <a:ext cx="4253774" cy="830997"/>
          </a:xfrm>
          <a:prstGeom prst="rect">
            <a:avLst/>
          </a:prstGeom>
        </p:spPr>
        <p:txBody>
          <a:bodyPr wrap="square">
            <a:spAutoFit/>
          </a:bodyPr>
          <a:lstStyle/>
          <a:p>
            <a:pPr algn="ctr"/>
            <a:r>
              <a:rPr lang="en-US" sz="1600" dirty="0">
                <a:latin typeface="Garamond" panose="02020404030301010803" pitchFamily="18" charset="0"/>
              </a:rPr>
              <a:t>Comparison of theoretical gravimetric/volumetric energy densities of Li-ion (Graphite/LiCoO</a:t>
            </a:r>
            <a:r>
              <a:rPr lang="en-US" sz="1600" baseline="-25000" dirty="0">
                <a:latin typeface="Garamond" panose="02020404030301010803" pitchFamily="18" charset="0"/>
              </a:rPr>
              <a:t>2</a:t>
            </a:r>
            <a:r>
              <a:rPr lang="en-US" sz="1600" dirty="0">
                <a:latin typeface="Garamond" panose="02020404030301010803" pitchFamily="18" charset="0"/>
              </a:rPr>
              <a:t>) and Li-S batteries</a:t>
            </a:r>
            <a:endParaRPr lang="en-US" sz="1600" b="1" dirty="0">
              <a:latin typeface="Garamond" panose="02020404030301010803" pitchFamily="18" charset="0"/>
            </a:endParaRPr>
          </a:p>
        </p:txBody>
      </p:sp>
      <p:grpSp>
        <p:nvGrpSpPr>
          <p:cNvPr id="18" name="Group 17"/>
          <p:cNvGrpSpPr/>
          <p:nvPr/>
        </p:nvGrpSpPr>
        <p:grpSpPr>
          <a:xfrm>
            <a:off x="150347" y="3876056"/>
            <a:ext cx="3870423" cy="2556000"/>
            <a:chOff x="191303" y="4409292"/>
            <a:chExt cx="4743863" cy="3202110"/>
          </a:xfrm>
        </p:grpSpPr>
        <p:pic>
          <p:nvPicPr>
            <p:cNvPr id="19" name="Picture 1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1303" y="4409292"/>
              <a:ext cx="4743863" cy="3202110"/>
            </a:xfrm>
            <a:prstGeom prst="rect">
              <a:avLst/>
            </a:prstGeom>
          </p:spPr>
        </p:pic>
        <p:sp>
          <p:nvSpPr>
            <p:cNvPr id="20" name="Oval 19"/>
            <p:cNvSpPr/>
            <p:nvPr/>
          </p:nvSpPr>
          <p:spPr>
            <a:xfrm>
              <a:off x="3904058" y="6449259"/>
              <a:ext cx="518615" cy="51861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1" name="Rectangle 20"/>
          <p:cNvSpPr/>
          <p:nvPr/>
        </p:nvSpPr>
        <p:spPr>
          <a:xfrm>
            <a:off x="5029931" y="5846366"/>
            <a:ext cx="3149859" cy="70788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000" b="1" dirty="0">
                <a:latin typeface="Garamond" panose="02020404030301010803" pitchFamily="18" charset="0"/>
              </a:rPr>
              <a:t>Theoretical energy density </a:t>
            </a:r>
            <a:r>
              <a:rPr lang="en-US" sz="2000" b="1" dirty="0">
                <a:solidFill>
                  <a:srgbClr val="FF0000"/>
                </a:solidFill>
                <a:latin typeface="Garamond" panose="02020404030301010803" pitchFamily="18" charset="0"/>
              </a:rPr>
              <a:t>5 times greater than Li-ion</a:t>
            </a:r>
          </a:p>
        </p:txBody>
      </p:sp>
      <p:grpSp>
        <p:nvGrpSpPr>
          <p:cNvPr id="17" name="Group 16"/>
          <p:cNvGrpSpPr/>
          <p:nvPr/>
        </p:nvGrpSpPr>
        <p:grpSpPr>
          <a:xfrm>
            <a:off x="-1773" y="-352"/>
            <a:ext cx="7916783" cy="321431"/>
            <a:chOff x="1072279" y="-352"/>
            <a:chExt cx="7916783" cy="321431"/>
          </a:xfrm>
        </p:grpSpPr>
        <p:sp>
          <p:nvSpPr>
            <p:cNvPr id="22" name="Chevron 21"/>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23" name="Chevron 22"/>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24" name="Chevron 23"/>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25" name="Chevron 24"/>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6" name="Chevron 25"/>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7" name="Chevron 26"/>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8" name="Chevron 27"/>
            <p:cNvSpPr/>
            <p:nvPr/>
          </p:nvSpPr>
          <p:spPr>
            <a:xfrm>
              <a:off x="1072279"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4227288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761990" y="383978"/>
            <a:ext cx="5120640" cy="507831"/>
          </a:xfr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000" b="1" dirty="0">
                <a:latin typeface="Garamond" panose="02020404030301010803" pitchFamily="18" charset="0"/>
              </a:rPr>
              <a:t>Advantages of Li-S batteries</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12</a:t>
            </a:fld>
            <a:endParaRPr lang="en-US" dirty="0">
              <a:solidFill>
                <a:schemeClr val="tx1"/>
              </a:solidFill>
            </a:endParaRPr>
          </a:p>
        </p:txBody>
      </p:sp>
      <p:cxnSp>
        <p:nvCxnSpPr>
          <p:cNvPr id="5" name="Straight Connector 4"/>
          <p:cNvCxnSpPr/>
          <p:nvPr/>
        </p:nvCxnSpPr>
        <p:spPr>
          <a:xfrm>
            <a:off x="150347" y="990480"/>
            <a:ext cx="8809408" cy="0"/>
          </a:xfrm>
          <a:prstGeom prst="line">
            <a:avLst/>
          </a:prstGeom>
          <a:ln w="25400"/>
        </p:spPr>
        <p:style>
          <a:lnRef idx="3">
            <a:schemeClr val="dk1"/>
          </a:lnRef>
          <a:fillRef idx="0">
            <a:schemeClr val="dk1"/>
          </a:fillRef>
          <a:effectRef idx="2">
            <a:schemeClr val="dk1"/>
          </a:effectRef>
          <a:fontRef idx="minor">
            <a:schemeClr val="tx1"/>
          </a:fontRef>
        </p:style>
      </p:cxnSp>
      <p:pic>
        <p:nvPicPr>
          <p:cNvPr id="3" name="Picture 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1051" b="13165"/>
          <a:stretch/>
        </p:blipFill>
        <p:spPr>
          <a:xfrm>
            <a:off x="459705" y="2635419"/>
            <a:ext cx="2604573" cy="1285093"/>
          </a:xfrm>
          <a:prstGeom prst="rect">
            <a:avLst/>
          </a:prstGeom>
        </p:spPr>
      </p:pic>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707" y="4302951"/>
            <a:ext cx="3352800" cy="180975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r="31722"/>
          <a:stretch/>
        </p:blipFill>
        <p:spPr>
          <a:xfrm>
            <a:off x="461876" y="1294095"/>
            <a:ext cx="1626233" cy="103770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707" y="1020921"/>
            <a:ext cx="3061397" cy="1333804"/>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r="54458"/>
          <a:stretch/>
        </p:blipFill>
        <p:spPr>
          <a:xfrm>
            <a:off x="6171873" y="2774152"/>
            <a:ext cx="1394221" cy="1333804"/>
          </a:xfrm>
          <a:prstGeom prst="rect">
            <a:avLst/>
          </a:prstGeom>
        </p:spPr>
      </p:pic>
      <p:grpSp>
        <p:nvGrpSpPr>
          <p:cNvPr id="14" name="Group 13"/>
          <p:cNvGrpSpPr/>
          <p:nvPr/>
        </p:nvGrpSpPr>
        <p:grpSpPr>
          <a:xfrm>
            <a:off x="5739514" y="4628563"/>
            <a:ext cx="2833750" cy="1385780"/>
            <a:chOff x="4322310" y="4845683"/>
            <a:chExt cx="3032028" cy="1515534"/>
          </a:xfrm>
        </p:grpSpPr>
        <p:pic>
          <p:nvPicPr>
            <p:cNvPr id="12" name="Picture 11"/>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22310" y="4930597"/>
              <a:ext cx="1641762" cy="1345707"/>
            </a:xfrm>
            <a:prstGeom prst="rect">
              <a:avLst/>
            </a:prstGeom>
          </p:spPr>
        </p:pic>
        <p:pic>
          <p:nvPicPr>
            <p:cNvPr id="13" name="Picture 12"/>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87026" y="4845683"/>
              <a:ext cx="1467312" cy="1515534"/>
            </a:xfrm>
            <a:prstGeom prst="rect">
              <a:avLst/>
            </a:prstGeom>
          </p:spPr>
        </p:pic>
      </p:grpSp>
      <p:sp>
        <p:nvSpPr>
          <p:cNvPr id="15" name="Rectangle 14"/>
          <p:cNvSpPr/>
          <p:nvPr/>
        </p:nvSpPr>
        <p:spPr>
          <a:xfrm>
            <a:off x="1186899" y="2208905"/>
            <a:ext cx="1463040" cy="400110"/>
          </a:xfrm>
          <a:prstGeom prst="rect">
            <a:avLst/>
          </a:prstGeom>
        </p:spPr>
        <p:txBody>
          <a:bodyPr wrap="square">
            <a:spAutoFit/>
          </a:bodyPr>
          <a:lstStyle/>
          <a:p>
            <a:r>
              <a:rPr lang="en-US" sz="2000" dirty="0">
                <a:solidFill>
                  <a:srgbClr val="00B050"/>
                </a:solidFill>
                <a:latin typeface="Garamond" panose="02020404030301010803" pitchFamily="18" charset="0"/>
              </a:rPr>
              <a:t>Eco-friendly</a:t>
            </a:r>
            <a:endParaRPr lang="en-US" sz="2000" b="1" dirty="0">
              <a:solidFill>
                <a:srgbClr val="00B050"/>
              </a:solidFill>
              <a:latin typeface="Garamond" panose="02020404030301010803" pitchFamily="18" charset="0"/>
            </a:endParaRPr>
          </a:p>
        </p:txBody>
      </p:sp>
      <p:sp>
        <p:nvSpPr>
          <p:cNvPr id="16" name="Rectangle 15"/>
          <p:cNvSpPr/>
          <p:nvPr/>
        </p:nvSpPr>
        <p:spPr>
          <a:xfrm>
            <a:off x="1186899" y="3971195"/>
            <a:ext cx="1371600" cy="400110"/>
          </a:xfrm>
          <a:prstGeom prst="rect">
            <a:avLst/>
          </a:prstGeom>
        </p:spPr>
        <p:txBody>
          <a:bodyPr wrap="square">
            <a:spAutoFit/>
          </a:bodyPr>
          <a:lstStyle/>
          <a:p>
            <a:r>
              <a:rPr lang="en-US" sz="2000" dirty="0">
                <a:solidFill>
                  <a:srgbClr val="00B050"/>
                </a:solidFill>
                <a:latin typeface="Garamond" panose="02020404030301010803" pitchFamily="18" charset="0"/>
              </a:rPr>
              <a:t>Lightweight</a:t>
            </a:r>
          </a:p>
        </p:txBody>
      </p:sp>
      <p:sp>
        <p:nvSpPr>
          <p:cNvPr id="17" name="Rectangle 16"/>
          <p:cNvSpPr/>
          <p:nvPr/>
        </p:nvSpPr>
        <p:spPr>
          <a:xfrm>
            <a:off x="1186901" y="6044347"/>
            <a:ext cx="2040687" cy="400110"/>
          </a:xfrm>
          <a:prstGeom prst="rect">
            <a:avLst/>
          </a:prstGeom>
        </p:spPr>
        <p:txBody>
          <a:bodyPr wrap="square">
            <a:spAutoFit/>
          </a:bodyPr>
          <a:lstStyle/>
          <a:p>
            <a:r>
              <a:rPr lang="en-US" sz="2000" dirty="0">
                <a:solidFill>
                  <a:srgbClr val="00B050"/>
                </a:solidFill>
                <a:latin typeface="Garamond" panose="02020404030301010803" pitchFamily="18" charset="0"/>
              </a:rPr>
              <a:t>Cost Effectiveness</a:t>
            </a:r>
          </a:p>
        </p:txBody>
      </p:sp>
      <p:sp>
        <p:nvSpPr>
          <p:cNvPr id="18" name="Rectangle 17"/>
          <p:cNvSpPr/>
          <p:nvPr/>
        </p:nvSpPr>
        <p:spPr>
          <a:xfrm>
            <a:off x="6084697" y="2408960"/>
            <a:ext cx="1568571" cy="400110"/>
          </a:xfrm>
          <a:prstGeom prst="rect">
            <a:avLst/>
          </a:prstGeom>
        </p:spPr>
        <p:txBody>
          <a:bodyPr wrap="square">
            <a:spAutoFit/>
          </a:bodyPr>
          <a:lstStyle/>
          <a:p>
            <a:r>
              <a:rPr lang="en-US" sz="2000" dirty="0">
                <a:solidFill>
                  <a:srgbClr val="00B050"/>
                </a:solidFill>
                <a:latin typeface="Garamond" panose="02020404030301010803" pitchFamily="18" charset="0"/>
              </a:rPr>
              <a:t>Full discharge</a:t>
            </a:r>
          </a:p>
        </p:txBody>
      </p:sp>
      <p:sp>
        <p:nvSpPr>
          <p:cNvPr id="19" name="Rectangle 18"/>
          <p:cNvSpPr/>
          <p:nvPr/>
        </p:nvSpPr>
        <p:spPr>
          <a:xfrm>
            <a:off x="5981969" y="4102896"/>
            <a:ext cx="1904689" cy="400110"/>
          </a:xfrm>
          <a:prstGeom prst="rect">
            <a:avLst/>
          </a:prstGeom>
        </p:spPr>
        <p:txBody>
          <a:bodyPr wrap="square">
            <a:spAutoFit/>
          </a:bodyPr>
          <a:lstStyle/>
          <a:p>
            <a:r>
              <a:rPr lang="en-US" sz="2000" dirty="0">
                <a:solidFill>
                  <a:srgbClr val="00B050"/>
                </a:solidFill>
                <a:latin typeface="Garamond" panose="02020404030301010803" pitchFamily="18" charset="0"/>
              </a:rPr>
              <a:t>Maintenance free</a:t>
            </a:r>
          </a:p>
        </p:txBody>
      </p:sp>
      <p:sp>
        <p:nvSpPr>
          <p:cNvPr id="20" name="Rectangle 19"/>
          <p:cNvSpPr/>
          <p:nvPr/>
        </p:nvSpPr>
        <p:spPr>
          <a:xfrm>
            <a:off x="5252953" y="6043112"/>
            <a:ext cx="3797835" cy="400110"/>
          </a:xfrm>
          <a:prstGeom prst="rect">
            <a:avLst/>
          </a:prstGeom>
        </p:spPr>
        <p:txBody>
          <a:bodyPr wrap="square">
            <a:spAutoFit/>
          </a:bodyPr>
          <a:lstStyle/>
          <a:p>
            <a:r>
              <a:rPr lang="en-US" sz="2000" dirty="0">
                <a:solidFill>
                  <a:srgbClr val="00B050"/>
                </a:solidFill>
                <a:latin typeface="Garamond" panose="02020404030301010803" pitchFamily="18" charset="0"/>
              </a:rPr>
              <a:t>Temperature and Pressure tolerance</a:t>
            </a:r>
          </a:p>
        </p:txBody>
      </p:sp>
      <p:pic>
        <p:nvPicPr>
          <p:cNvPr id="21" name="Picture 20"/>
          <p:cNvPicPr>
            <a:picLocks noChangeAspect="1"/>
          </p:cNvPicPr>
          <p:nvPr/>
        </p:nvPicPr>
        <p:blipFill rotWithShape="1">
          <a:blip r:embed="rId10" cstate="print">
            <a:extLst>
              <a:ext uri="{28A0092B-C50C-407E-A947-70E740481C1C}">
                <a14:useLocalDpi xmlns:a14="http://schemas.microsoft.com/office/drawing/2010/main" val="0"/>
              </a:ext>
            </a:extLst>
          </a:blip>
          <a:srcRect l="51371"/>
          <a:stretch/>
        </p:blipFill>
        <p:spPr>
          <a:xfrm>
            <a:off x="6650624" y="396037"/>
            <a:ext cx="518614" cy="507723"/>
          </a:xfrm>
          <a:prstGeom prst="rect">
            <a:avLst/>
          </a:prstGeom>
        </p:spPr>
      </p:pic>
      <p:grpSp>
        <p:nvGrpSpPr>
          <p:cNvPr id="22" name="Group 21"/>
          <p:cNvGrpSpPr/>
          <p:nvPr/>
        </p:nvGrpSpPr>
        <p:grpSpPr>
          <a:xfrm>
            <a:off x="-1773" y="-352"/>
            <a:ext cx="7916783" cy="321431"/>
            <a:chOff x="1072279" y="-352"/>
            <a:chExt cx="7916783" cy="321431"/>
          </a:xfrm>
        </p:grpSpPr>
        <p:sp>
          <p:nvSpPr>
            <p:cNvPr id="23" name="Chevron 22"/>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24" name="Chevron 23"/>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25" name="Chevron 24"/>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26" name="Chevron 25"/>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7" name="Chevron 26"/>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8" name="Chevron 27"/>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9" name="Chevron 28"/>
            <p:cNvSpPr/>
            <p:nvPr/>
          </p:nvSpPr>
          <p:spPr>
            <a:xfrm>
              <a:off x="1072279"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153631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711" y="2033473"/>
            <a:ext cx="3770853" cy="4476771"/>
          </a:xfrm>
          <a:prstGeom prst="rect">
            <a:avLst/>
          </a:prstGeom>
        </p:spPr>
      </p:pic>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1761990" y="383978"/>
            <a:ext cx="5120640" cy="507831"/>
          </a:xfr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000" b="1" dirty="0">
                <a:latin typeface="Garamond" panose="02020404030301010803" pitchFamily="18" charset="0"/>
              </a:rPr>
              <a:t>Working of Li-S batteries</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13</a:t>
            </a:fld>
            <a:endParaRPr lang="en-US" dirty="0">
              <a:solidFill>
                <a:schemeClr val="tx1"/>
              </a:solidFill>
            </a:endParaRPr>
          </a:p>
        </p:txBody>
      </p:sp>
      <p:cxnSp>
        <p:nvCxnSpPr>
          <p:cNvPr id="5" name="Straight Connector 4"/>
          <p:cNvCxnSpPr/>
          <p:nvPr/>
        </p:nvCxnSpPr>
        <p:spPr>
          <a:xfrm>
            <a:off x="150347" y="990480"/>
            <a:ext cx="8809408" cy="0"/>
          </a:xfrm>
          <a:prstGeom prst="line">
            <a:avLst/>
          </a:prstGeom>
          <a:ln w="25400"/>
        </p:spPr>
        <p:style>
          <a:lnRef idx="3">
            <a:schemeClr val="dk1"/>
          </a:lnRef>
          <a:fillRef idx="0">
            <a:schemeClr val="dk1"/>
          </a:fillRef>
          <a:effectRef idx="2">
            <a:schemeClr val="dk1"/>
          </a:effectRef>
          <a:fontRef idx="minor">
            <a:schemeClr val="tx1"/>
          </a:fontRef>
        </p:style>
      </p:cxn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51371"/>
          <a:stretch/>
        </p:blipFill>
        <p:spPr>
          <a:xfrm>
            <a:off x="6391312" y="382389"/>
            <a:ext cx="518614" cy="507723"/>
          </a:xfrm>
          <a:prstGeom prst="rect">
            <a:avLst/>
          </a:prstGeom>
        </p:spPr>
      </p:pic>
      <p:grpSp>
        <p:nvGrpSpPr>
          <p:cNvPr id="31" name="Group 30"/>
          <p:cNvGrpSpPr/>
          <p:nvPr/>
        </p:nvGrpSpPr>
        <p:grpSpPr>
          <a:xfrm>
            <a:off x="150349" y="1035856"/>
            <a:ext cx="5540769" cy="893486"/>
            <a:chOff x="275164" y="1473124"/>
            <a:chExt cx="6575636" cy="1060365"/>
          </a:xfrm>
        </p:grpSpPr>
        <p:grpSp>
          <p:nvGrpSpPr>
            <p:cNvPr id="27" name="Group 26"/>
            <p:cNvGrpSpPr/>
            <p:nvPr/>
          </p:nvGrpSpPr>
          <p:grpSpPr>
            <a:xfrm>
              <a:off x="275164" y="1473124"/>
              <a:ext cx="1935773" cy="1060365"/>
              <a:chOff x="275164" y="1473124"/>
              <a:chExt cx="1935773" cy="1060365"/>
            </a:xfrm>
          </p:grpSpPr>
          <p:sp>
            <p:nvSpPr>
              <p:cNvPr id="13" name="Oval 12"/>
              <p:cNvSpPr/>
              <p:nvPr/>
            </p:nvSpPr>
            <p:spPr>
              <a:xfrm>
                <a:off x="696036" y="1473124"/>
                <a:ext cx="1060365" cy="106036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Garamond" panose="02020404030301010803" pitchFamily="18" charset="0"/>
                  </a:rPr>
                  <a:t>S</a:t>
                </a:r>
              </a:p>
            </p:txBody>
          </p:sp>
          <p:sp>
            <p:nvSpPr>
              <p:cNvPr id="15" name="Oval 14"/>
              <p:cNvSpPr/>
              <p:nvPr/>
            </p:nvSpPr>
            <p:spPr>
              <a:xfrm>
                <a:off x="1576901" y="1821235"/>
                <a:ext cx="634036" cy="63403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Garamond" panose="02020404030301010803" pitchFamily="18" charset="0"/>
                  </a:rPr>
                  <a:t>Li</a:t>
                </a:r>
              </a:p>
            </p:txBody>
          </p:sp>
          <p:sp>
            <p:nvSpPr>
              <p:cNvPr id="20" name="Oval 19"/>
              <p:cNvSpPr/>
              <p:nvPr/>
            </p:nvSpPr>
            <p:spPr>
              <a:xfrm>
                <a:off x="275164" y="1541511"/>
                <a:ext cx="634036" cy="63403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Garamond" panose="02020404030301010803" pitchFamily="18" charset="0"/>
                  </a:rPr>
                  <a:t>Li</a:t>
                </a:r>
              </a:p>
            </p:txBody>
          </p:sp>
        </p:grpSp>
        <p:sp>
          <p:nvSpPr>
            <p:cNvPr id="28" name="Rectangle 27"/>
            <p:cNvSpPr/>
            <p:nvPr/>
          </p:nvSpPr>
          <p:spPr>
            <a:xfrm>
              <a:off x="2210937" y="1899097"/>
              <a:ext cx="4639863" cy="474840"/>
            </a:xfrm>
            <a:prstGeom prst="rect">
              <a:avLst/>
            </a:prstGeom>
          </p:spPr>
          <p:txBody>
            <a:bodyPr wrap="square">
              <a:spAutoFit/>
            </a:bodyPr>
            <a:lstStyle/>
            <a:p>
              <a:r>
                <a:rPr lang="en-US" sz="2000" dirty="0">
                  <a:latin typeface="Garamond" panose="02020404030301010803" pitchFamily="18" charset="0"/>
                </a:rPr>
                <a:t>Sulfur can host two ions of lithium</a:t>
              </a:r>
            </a:p>
          </p:txBody>
        </p:sp>
      </p:grpSp>
      <p:grpSp>
        <p:nvGrpSpPr>
          <p:cNvPr id="30" name="Group 29"/>
          <p:cNvGrpSpPr/>
          <p:nvPr/>
        </p:nvGrpSpPr>
        <p:grpSpPr>
          <a:xfrm>
            <a:off x="3548899" y="1723384"/>
            <a:ext cx="5581455" cy="1087322"/>
            <a:chOff x="379018" y="2933536"/>
            <a:chExt cx="6087591" cy="1185922"/>
          </a:xfrm>
        </p:grpSpPr>
        <p:grpSp>
          <p:nvGrpSpPr>
            <p:cNvPr id="26" name="Group 25"/>
            <p:cNvGrpSpPr/>
            <p:nvPr/>
          </p:nvGrpSpPr>
          <p:grpSpPr>
            <a:xfrm>
              <a:off x="379018" y="2933536"/>
              <a:ext cx="1377383" cy="1185922"/>
              <a:chOff x="379018" y="2933536"/>
              <a:chExt cx="1377383" cy="1185922"/>
            </a:xfrm>
          </p:grpSpPr>
          <p:sp>
            <p:nvSpPr>
              <p:cNvPr id="19" name="Oval 18"/>
              <p:cNvSpPr/>
              <p:nvPr/>
            </p:nvSpPr>
            <p:spPr>
              <a:xfrm>
                <a:off x="379018" y="3059093"/>
                <a:ext cx="1060365" cy="106036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Garamond" panose="02020404030301010803" pitchFamily="18" charset="0"/>
                  </a:rPr>
                  <a:t>Co</a:t>
                </a:r>
              </a:p>
            </p:txBody>
          </p:sp>
          <p:sp>
            <p:nvSpPr>
              <p:cNvPr id="21" name="Oval 20"/>
              <p:cNvSpPr/>
              <p:nvPr/>
            </p:nvSpPr>
            <p:spPr>
              <a:xfrm>
                <a:off x="1122365" y="2933536"/>
                <a:ext cx="634036" cy="63403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Garamond" panose="02020404030301010803" pitchFamily="18" charset="0"/>
                  </a:rPr>
                  <a:t>Li</a:t>
                </a:r>
              </a:p>
            </p:txBody>
          </p:sp>
        </p:grpSp>
        <p:sp>
          <p:nvSpPr>
            <p:cNvPr id="29" name="Rectangle 28"/>
            <p:cNvSpPr/>
            <p:nvPr/>
          </p:nvSpPr>
          <p:spPr>
            <a:xfrm>
              <a:off x="1756399" y="3189164"/>
              <a:ext cx="4710210" cy="436393"/>
            </a:xfrm>
            <a:prstGeom prst="rect">
              <a:avLst/>
            </a:prstGeom>
          </p:spPr>
          <p:txBody>
            <a:bodyPr wrap="square">
              <a:spAutoFit/>
            </a:bodyPr>
            <a:lstStyle/>
            <a:p>
              <a:r>
                <a:rPr lang="en-US" sz="2000" dirty="0">
                  <a:latin typeface="Garamond" panose="02020404030301010803" pitchFamily="18" charset="0"/>
                </a:rPr>
                <a:t>Compared to one in Li-ion technology</a:t>
              </a:r>
            </a:p>
          </p:txBody>
        </p:sp>
      </p:grpSp>
      <p:sp>
        <p:nvSpPr>
          <p:cNvPr id="25" name="Rectangle 24"/>
          <p:cNvSpPr/>
          <p:nvPr/>
        </p:nvSpPr>
        <p:spPr>
          <a:xfrm>
            <a:off x="4484318" y="3052412"/>
            <a:ext cx="4029283"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dirty="0">
                <a:latin typeface="Garamond" panose="02020404030301010803" pitchFamily="18" charset="0"/>
              </a:rPr>
              <a:t>Lithium interacts directly with sulfur</a:t>
            </a:r>
          </a:p>
        </p:txBody>
      </p:sp>
      <p:sp>
        <p:nvSpPr>
          <p:cNvPr id="32" name="Rectangle 31"/>
          <p:cNvSpPr/>
          <p:nvPr/>
        </p:nvSpPr>
        <p:spPr>
          <a:xfrm>
            <a:off x="4072218" y="3788378"/>
            <a:ext cx="1188720" cy="40011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000" dirty="0">
                <a:latin typeface="Garamond" panose="02020404030301010803" pitchFamily="18" charset="0"/>
              </a:rPr>
              <a:t>Discharge</a:t>
            </a:r>
          </a:p>
        </p:txBody>
      </p:sp>
      <p:sp>
        <p:nvSpPr>
          <p:cNvPr id="35" name="Rectangle 34"/>
          <p:cNvSpPr/>
          <p:nvPr/>
        </p:nvSpPr>
        <p:spPr>
          <a:xfrm>
            <a:off x="4073856" y="5065016"/>
            <a:ext cx="914400" cy="40011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000" dirty="0">
                <a:latin typeface="Garamond" panose="02020404030301010803" pitchFamily="18" charset="0"/>
              </a:rPr>
              <a:t>Charge</a:t>
            </a:r>
          </a:p>
        </p:txBody>
      </p:sp>
      <p:grpSp>
        <p:nvGrpSpPr>
          <p:cNvPr id="40" name="Group 39"/>
          <p:cNvGrpSpPr/>
          <p:nvPr/>
        </p:nvGrpSpPr>
        <p:grpSpPr>
          <a:xfrm>
            <a:off x="4035000" y="4228498"/>
            <a:ext cx="4303783" cy="400110"/>
            <a:chOff x="4034998" y="4228498"/>
            <a:chExt cx="4303783" cy="400110"/>
          </a:xfrm>
        </p:grpSpPr>
        <p:sp>
          <p:nvSpPr>
            <p:cNvPr id="36" name="Rectangle 35"/>
            <p:cNvSpPr/>
            <p:nvPr/>
          </p:nvSpPr>
          <p:spPr>
            <a:xfrm>
              <a:off x="4034998" y="4228498"/>
              <a:ext cx="4303783" cy="400110"/>
            </a:xfrm>
            <a:prstGeom prst="rect">
              <a:avLst/>
            </a:prstGeom>
          </p:spPr>
          <p:txBody>
            <a:bodyPr wrap="square">
              <a:spAutoFit/>
            </a:bodyPr>
            <a:lstStyle/>
            <a:p>
              <a:r>
                <a:rPr lang="en-US" sz="2000" b="1" dirty="0">
                  <a:latin typeface="Garamond" panose="02020404030301010803" pitchFamily="18" charset="0"/>
                </a:rPr>
                <a:t>Anode : </a:t>
              </a:r>
              <a:r>
                <a:rPr lang="en-US" sz="2000" dirty="0">
                  <a:latin typeface="Garamond" panose="02020404030301010803" pitchFamily="18" charset="0"/>
                </a:rPr>
                <a:t>Li        </a:t>
              </a:r>
              <a:r>
                <a:rPr lang="en-US" sz="2000" dirty="0" err="1">
                  <a:latin typeface="Garamond" panose="02020404030301010803" pitchFamily="18" charset="0"/>
                </a:rPr>
                <a:t>Li</a:t>
              </a:r>
              <a:r>
                <a:rPr lang="en-US" sz="2000" baseline="30000" dirty="0">
                  <a:latin typeface="Garamond" panose="02020404030301010803" pitchFamily="18" charset="0"/>
                </a:rPr>
                <a:t>+</a:t>
              </a:r>
              <a:r>
                <a:rPr lang="en-US" sz="2000" dirty="0">
                  <a:latin typeface="Garamond" panose="02020404030301010803" pitchFamily="18" charset="0"/>
                </a:rPr>
                <a:t> + e</a:t>
              </a:r>
              <a:r>
                <a:rPr lang="en-US" sz="2000" baseline="30000" dirty="0">
                  <a:latin typeface="Garamond" panose="02020404030301010803" pitchFamily="18" charset="0"/>
                </a:rPr>
                <a:t>-</a:t>
              </a:r>
            </a:p>
          </p:txBody>
        </p:sp>
        <p:cxnSp>
          <p:nvCxnSpPr>
            <p:cNvPr id="17" name="Straight Arrow Connector 16"/>
            <p:cNvCxnSpPr/>
            <p:nvPr/>
          </p:nvCxnSpPr>
          <p:spPr>
            <a:xfrm>
              <a:off x="5233916" y="4432279"/>
              <a:ext cx="4572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sp>
        <p:nvSpPr>
          <p:cNvPr id="37" name="Rectangle 36"/>
          <p:cNvSpPr/>
          <p:nvPr/>
        </p:nvSpPr>
        <p:spPr>
          <a:xfrm>
            <a:off x="4034999" y="4548593"/>
            <a:ext cx="4303783" cy="400110"/>
          </a:xfrm>
          <a:prstGeom prst="rect">
            <a:avLst/>
          </a:prstGeom>
        </p:spPr>
        <p:txBody>
          <a:bodyPr wrap="square">
            <a:spAutoFit/>
          </a:bodyPr>
          <a:lstStyle/>
          <a:p>
            <a:r>
              <a:rPr lang="en-US" sz="2000" b="1" dirty="0">
                <a:latin typeface="Garamond" panose="02020404030301010803" pitchFamily="18" charset="0"/>
              </a:rPr>
              <a:t>Cathode : </a:t>
            </a:r>
            <a:r>
              <a:rPr lang="en-US" sz="2000" dirty="0">
                <a:latin typeface="Garamond" panose="02020404030301010803" pitchFamily="18" charset="0"/>
              </a:rPr>
              <a:t>S</a:t>
            </a:r>
            <a:r>
              <a:rPr lang="en-US" sz="2000" baseline="-25000" dirty="0">
                <a:latin typeface="Garamond" panose="02020404030301010803" pitchFamily="18" charset="0"/>
              </a:rPr>
              <a:t>8</a:t>
            </a:r>
            <a:r>
              <a:rPr lang="en-US" sz="2000" dirty="0">
                <a:latin typeface="Garamond" panose="02020404030301010803" pitchFamily="18" charset="0"/>
              </a:rPr>
              <a:t> + 16Li</a:t>
            </a:r>
            <a:r>
              <a:rPr lang="en-US" sz="2000" baseline="30000" dirty="0">
                <a:latin typeface="Garamond" panose="02020404030301010803" pitchFamily="18" charset="0"/>
              </a:rPr>
              <a:t>+</a:t>
            </a:r>
            <a:r>
              <a:rPr lang="en-US" sz="2000" dirty="0">
                <a:latin typeface="Garamond" panose="02020404030301010803" pitchFamily="18" charset="0"/>
              </a:rPr>
              <a:t> + 16e</a:t>
            </a:r>
            <a:r>
              <a:rPr lang="en-US" sz="2000" baseline="30000" dirty="0">
                <a:latin typeface="Garamond" panose="02020404030301010803" pitchFamily="18" charset="0"/>
              </a:rPr>
              <a:t>-</a:t>
            </a:r>
            <a:r>
              <a:rPr lang="en-US" sz="2000" dirty="0">
                <a:latin typeface="Garamond" panose="02020404030301010803" pitchFamily="18" charset="0"/>
              </a:rPr>
              <a:t>        8Li</a:t>
            </a:r>
            <a:r>
              <a:rPr lang="en-US" sz="2000" baseline="-25000" dirty="0">
                <a:latin typeface="Garamond" panose="02020404030301010803" pitchFamily="18" charset="0"/>
              </a:rPr>
              <a:t>2</a:t>
            </a:r>
            <a:r>
              <a:rPr lang="en-US" sz="2000" dirty="0">
                <a:latin typeface="Garamond" panose="02020404030301010803" pitchFamily="18" charset="0"/>
              </a:rPr>
              <a:t>S</a:t>
            </a:r>
            <a:endParaRPr lang="en-US" sz="2000" baseline="30000" dirty="0">
              <a:latin typeface="Garamond" panose="02020404030301010803" pitchFamily="18" charset="0"/>
            </a:endParaRPr>
          </a:p>
        </p:txBody>
      </p:sp>
      <p:cxnSp>
        <p:nvCxnSpPr>
          <p:cNvPr id="38" name="Straight Arrow Connector 37"/>
          <p:cNvCxnSpPr/>
          <p:nvPr/>
        </p:nvCxnSpPr>
        <p:spPr>
          <a:xfrm>
            <a:off x="6996750" y="4761327"/>
            <a:ext cx="4572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2" name="Rectangle 41"/>
          <p:cNvSpPr/>
          <p:nvPr/>
        </p:nvSpPr>
        <p:spPr>
          <a:xfrm>
            <a:off x="4034998" y="5477065"/>
            <a:ext cx="4303783" cy="400110"/>
          </a:xfrm>
          <a:prstGeom prst="rect">
            <a:avLst/>
          </a:prstGeom>
        </p:spPr>
        <p:txBody>
          <a:bodyPr wrap="square">
            <a:spAutoFit/>
          </a:bodyPr>
          <a:lstStyle/>
          <a:p>
            <a:r>
              <a:rPr lang="en-US" sz="2000" b="1" dirty="0">
                <a:latin typeface="Garamond" panose="02020404030301010803" pitchFamily="18" charset="0"/>
              </a:rPr>
              <a:t>Anode : </a:t>
            </a:r>
            <a:r>
              <a:rPr lang="en-US" sz="2000" dirty="0">
                <a:latin typeface="Garamond" panose="02020404030301010803" pitchFamily="18" charset="0"/>
              </a:rPr>
              <a:t>Li</a:t>
            </a:r>
            <a:r>
              <a:rPr lang="en-US" sz="2000" baseline="30000" dirty="0">
                <a:latin typeface="Garamond" panose="02020404030301010803" pitchFamily="18" charset="0"/>
              </a:rPr>
              <a:t>+</a:t>
            </a:r>
            <a:r>
              <a:rPr lang="en-US" sz="2000" dirty="0">
                <a:latin typeface="Garamond" panose="02020404030301010803" pitchFamily="18" charset="0"/>
              </a:rPr>
              <a:t> + e</a:t>
            </a:r>
            <a:r>
              <a:rPr lang="en-US" sz="2000" baseline="30000" dirty="0">
                <a:latin typeface="Garamond" panose="02020404030301010803" pitchFamily="18" charset="0"/>
              </a:rPr>
              <a:t>-</a:t>
            </a:r>
            <a:r>
              <a:rPr lang="en-US" sz="2000" dirty="0">
                <a:latin typeface="Garamond" panose="02020404030301010803" pitchFamily="18" charset="0"/>
              </a:rPr>
              <a:t>         Li</a:t>
            </a:r>
            <a:r>
              <a:rPr lang="en-US" sz="2000" baseline="30000" dirty="0">
                <a:latin typeface="Garamond" panose="02020404030301010803" pitchFamily="18" charset="0"/>
              </a:rPr>
              <a:t>+</a:t>
            </a:r>
          </a:p>
        </p:txBody>
      </p:sp>
      <p:cxnSp>
        <p:nvCxnSpPr>
          <p:cNvPr id="43" name="Straight Arrow Connector 42"/>
          <p:cNvCxnSpPr/>
          <p:nvPr/>
        </p:nvCxnSpPr>
        <p:spPr>
          <a:xfrm>
            <a:off x="5838576" y="5690419"/>
            <a:ext cx="4572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4" name="Rectangle 43"/>
          <p:cNvSpPr/>
          <p:nvPr/>
        </p:nvSpPr>
        <p:spPr>
          <a:xfrm>
            <a:off x="3996131" y="5813051"/>
            <a:ext cx="4303783" cy="400110"/>
          </a:xfrm>
          <a:prstGeom prst="rect">
            <a:avLst/>
          </a:prstGeom>
        </p:spPr>
        <p:txBody>
          <a:bodyPr wrap="square">
            <a:spAutoFit/>
          </a:bodyPr>
          <a:lstStyle/>
          <a:p>
            <a:r>
              <a:rPr lang="en-US" sz="2000" b="1" dirty="0">
                <a:latin typeface="Garamond" panose="02020404030301010803" pitchFamily="18" charset="0"/>
              </a:rPr>
              <a:t>Cathode : </a:t>
            </a:r>
            <a:r>
              <a:rPr lang="en-US" sz="2000" dirty="0">
                <a:latin typeface="Garamond" panose="02020404030301010803" pitchFamily="18" charset="0"/>
              </a:rPr>
              <a:t>8Li</a:t>
            </a:r>
            <a:r>
              <a:rPr lang="en-US" sz="2000" baseline="-25000" dirty="0">
                <a:latin typeface="Garamond" panose="02020404030301010803" pitchFamily="18" charset="0"/>
              </a:rPr>
              <a:t>2</a:t>
            </a:r>
            <a:r>
              <a:rPr lang="en-US" sz="2000" dirty="0">
                <a:latin typeface="Garamond" panose="02020404030301010803" pitchFamily="18" charset="0"/>
              </a:rPr>
              <a:t>S         S</a:t>
            </a:r>
            <a:r>
              <a:rPr lang="en-US" sz="2000" baseline="-25000" dirty="0">
                <a:latin typeface="Garamond" panose="02020404030301010803" pitchFamily="18" charset="0"/>
              </a:rPr>
              <a:t>8</a:t>
            </a:r>
            <a:r>
              <a:rPr lang="en-US" sz="2000" dirty="0">
                <a:latin typeface="Garamond" panose="02020404030301010803" pitchFamily="18" charset="0"/>
              </a:rPr>
              <a:t> + 16Li</a:t>
            </a:r>
            <a:r>
              <a:rPr lang="en-US" sz="2000" baseline="30000" dirty="0">
                <a:latin typeface="Garamond" panose="02020404030301010803" pitchFamily="18" charset="0"/>
              </a:rPr>
              <a:t>+</a:t>
            </a:r>
            <a:r>
              <a:rPr lang="en-US" sz="2000" dirty="0">
                <a:latin typeface="Garamond" panose="02020404030301010803" pitchFamily="18" charset="0"/>
              </a:rPr>
              <a:t> + 16e</a:t>
            </a:r>
            <a:r>
              <a:rPr lang="en-US" sz="2000" baseline="30000" dirty="0">
                <a:latin typeface="Garamond" panose="02020404030301010803" pitchFamily="18" charset="0"/>
              </a:rPr>
              <a:t>-</a:t>
            </a:r>
            <a:r>
              <a:rPr lang="en-US" sz="2000" dirty="0">
                <a:latin typeface="Garamond" panose="02020404030301010803" pitchFamily="18" charset="0"/>
              </a:rPr>
              <a:t>        </a:t>
            </a:r>
            <a:endParaRPr lang="en-US" sz="2000" baseline="30000" dirty="0">
              <a:latin typeface="Garamond" panose="02020404030301010803" pitchFamily="18" charset="0"/>
            </a:endParaRPr>
          </a:p>
        </p:txBody>
      </p:sp>
      <p:cxnSp>
        <p:nvCxnSpPr>
          <p:cNvPr id="45" name="Straight Arrow Connector 44"/>
          <p:cNvCxnSpPr/>
          <p:nvPr/>
        </p:nvCxnSpPr>
        <p:spPr>
          <a:xfrm>
            <a:off x="5813948" y="6020240"/>
            <a:ext cx="4572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nvGrpSpPr>
          <p:cNvPr id="33" name="Group 32"/>
          <p:cNvGrpSpPr/>
          <p:nvPr/>
        </p:nvGrpSpPr>
        <p:grpSpPr>
          <a:xfrm>
            <a:off x="-1773" y="-352"/>
            <a:ext cx="7916783" cy="321431"/>
            <a:chOff x="1072279" y="-352"/>
            <a:chExt cx="7916783" cy="321431"/>
          </a:xfrm>
        </p:grpSpPr>
        <p:sp>
          <p:nvSpPr>
            <p:cNvPr id="34" name="Chevron 33"/>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39" name="Chevron 38"/>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41" name="Chevron 40"/>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46" name="Chevron 45"/>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47" name="Chevron 46"/>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48" name="Chevron 47"/>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49" name="Chevron 48"/>
            <p:cNvSpPr/>
            <p:nvPr/>
          </p:nvSpPr>
          <p:spPr>
            <a:xfrm>
              <a:off x="1072279"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315829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761990" y="383978"/>
            <a:ext cx="5120640" cy="507831"/>
          </a:xfr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000" b="1" dirty="0">
                <a:latin typeface="Garamond" panose="02020404030301010803" pitchFamily="18" charset="0"/>
              </a:rPr>
              <a:t>Mechanism</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14</a:t>
            </a:fld>
            <a:endParaRPr lang="en-US" dirty="0">
              <a:solidFill>
                <a:schemeClr val="tx1"/>
              </a:solidFill>
            </a:endParaRPr>
          </a:p>
        </p:txBody>
      </p:sp>
      <p:cxnSp>
        <p:nvCxnSpPr>
          <p:cNvPr id="5" name="Straight Connector 4"/>
          <p:cNvCxnSpPr/>
          <p:nvPr/>
        </p:nvCxnSpPr>
        <p:spPr>
          <a:xfrm>
            <a:off x="150347" y="990480"/>
            <a:ext cx="8809408" cy="0"/>
          </a:xfrm>
          <a:prstGeom prst="line">
            <a:avLst/>
          </a:prstGeom>
          <a:ln w="25400"/>
        </p:spPr>
        <p:style>
          <a:lnRef idx="3">
            <a:schemeClr val="dk1"/>
          </a:lnRef>
          <a:fillRef idx="0">
            <a:schemeClr val="dk1"/>
          </a:fillRef>
          <a:effectRef idx="2">
            <a:schemeClr val="dk1"/>
          </a:effectRef>
          <a:fontRef idx="minor">
            <a:schemeClr val="tx1"/>
          </a:fontRef>
        </p:style>
      </p:cxn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51371"/>
          <a:stretch/>
        </p:blipFill>
        <p:spPr>
          <a:xfrm>
            <a:off x="5285843" y="411102"/>
            <a:ext cx="518614" cy="507723"/>
          </a:xfrm>
          <a:prstGeom prst="rect">
            <a:avLst/>
          </a:prstGeom>
        </p:spPr>
      </p:pic>
      <p:sp>
        <p:nvSpPr>
          <p:cNvPr id="11" name="Rectangle 10"/>
          <p:cNvSpPr/>
          <p:nvPr/>
        </p:nvSpPr>
        <p:spPr>
          <a:xfrm>
            <a:off x="150347" y="1254071"/>
            <a:ext cx="6358362" cy="400110"/>
          </a:xfrm>
          <a:prstGeom prst="rect">
            <a:avLst/>
          </a:prstGeom>
        </p:spPr>
        <p:txBody>
          <a:bodyPr wrap="square">
            <a:spAutoFit/>
          </a:bodyPr>
          <a:lstStyle/>
          <a:p>
            <a:pPr marL="342900" indent="-342900">
              <a:buFont typeface="Wingdings" panose="05000000000000000000" pitchFamily="2" charset="2"/>
              <a:buChar char="q"/>
            </a:pPr>
            <a:r>
              <a:rPr lang="en-US" sz="2000" dirty="0">
                <a:latin typeface="Garamond" panose="02020404030301010803" pitchFamily="18" charset="0"/>
              </a:rPr>
              <a:t>Charge/Discharge process is more complicated</a:t>
            </a:r>
          </a:p>
        </p:txBody>
      </p:sp>
      <p:sp>
        <p:nvSpPr>
          <p:cNvPr id="12" name="Rectangle 11"/>
          <p:cNvSpPr/>
          <p:nvPr/>
        </p:nvSpPr>
        <p:spPr>
          <a:xfrm>
            <a:off x="150348" y="1665694"/>
            <a:ext cx="8638811" cy="400110"/>
          </a:xfrm>
          <a:prstGeom prst="rect">
            <a:avLst/>
          </a:prstGeom>
        </p:spPr>
        <p:txBody>
          <a:bodyPr wrap="square">
            <a:spAutoFit/>
          </a:bodyPr>
          <a:lstStyle/>
          <a:p>
            <a:pPr marL="342900" indent="-342900">
              <a:buFont typeface="Wingdings" panose="05000000000000000000" pitchFamily="2" charset="2"/>
              <a:buChar char="q"/>
            </a:pPr>
            <a:r>
              <a:rPr lang="en-US" sz="2000" dirty="0">
                <a:latin typeface="Garamond" panose="02020404030301010803" pitchFamily="18" charset="0"/>
              </a:rPr>
              <a:t>Sulfur becomes lithiated during discharge process to form polysulfide species</a:t>
            </a:r>
          </a:p>
        </p:txBody>
      </p:sp>
      <p:grpSp>
        <p:nvGrpSpPr>
          <p:cNvPr id="29" name="Group 28"/>
          <p:cNvGrpSpPr/>
          <p:nvPr/>
        </p:nvGrpSpPr>
        <p:grpSpPr>
          <a:xfrm>
            <a:off x="1212098" y="2315032"/>
            <a:ext cx="8638811" cy="2864439"/>
            <a:chOff x="150346" y="2095083"/>
            <a:chExt cx="8638811" cy="2864439"/>
          </a:xfrm>
        </p:grpSpPr>
        <p:sp>
          <p:nvSpPr>
            <p:cNvPr id="9" name="Rectangle 8"/>
            <p:cNvSpPr/>
            <p:nvPr/>
          </p:nvSpPr>
          <p:spPr>
            <a:xfrm>
              <a:off x="691725" y="3543179"/>
              <a:ext cx="2228676" cy="707886"/>
            </a:xfrm>
            <a:prstGeom prst="rect">
              <a:avLst/>
            </a:prstGeom>
          </p:spPr>
          <p:txBody>
            <a:bodyPr wrap="square">
              <a:spAutoFit/>
            </a:bodyPr>
            <a:lstStyle/>
            <a:p>
              <a:pPr algn="ctr"/>
              <a:r>
                <a:rPr lang="en-US" sz="2000" dirty="0">
                  <a:solidFill>
                    <a:srgbClr val="FF0000"/>
                  </a:solidFill>
                  <a:latin typeface="Garamond" panose="02020404030301010803" pitchFamily="18" charset="0"/>
                </a:rPr>
                <a:t>Long-chain lithium </a:t>
              </a:r>
              <a:r>
                <a:rPr lang="en-US" sz="2000" dirty="0" err="1">
                  <a:solidFill>
                    <a:srgbClr val="FF0000"/>
                  </a:solidFill>
                  <a:latin typeface="Garamond" panose="02020404030301010803" pitchFamily="18" charset="0"/>
                </a:rPr>
                <a:t>polysulfides</a:t>
              </a:r>
              <a:endParaRPr lang="en-US" sz="2000" dirty="0">
                <a:solidFill>
                  <a:srgbClr val="FF0000"/>
                </a:solidFill>
                <a:latin typeface="Garamond" panose="02020404030301010803" pitchFamily="18" charset="0"/>
              </a:endParaRPr>
            </a:p>
          </p:txBody>
        </p:sp>
        <p:grpSp>
          <p:nvGrpSpPr>
            <p:cNvPr id="3" name="Group 2"/>
            <p:cNvGrpSpPr/>
            <p:nvPr/>
          </p:nvGrpSpPr>
          <p:grpSpPr>
            <a:xfrm>
              <a:off x="150346" y="2095083"/>
              <a:ext cx="8638811" cy="400110"/>
              <a:chOff x="150346" y="1940392"/>
              <a:chExt cx="8638811" cy="400110"/>
            </a:xfrm>
          </p:grpSpPr>
          <p:sp>
            <p:nvSpPr>
              <p:cNvPr id="13" name="Rectangle 12"/>
              <p:cNvSpPr/>
              <p:nvPr/>
            </p:nvSpPr>
            <p:spPr>
              <a:xfrm>
                <a:off x="150346" y="1940392"/>
                <a:ext cx="8638811" cy="400110"/>
              </a:xfrm>
              <a:prstGeom prst="rect">
                <a:avLst/>
              </a:prstGeom>
            </p:spPr>
            <p:txBody>
              <a:bodyPr wrap="square">
                <a:spAutoFit/>
              </a:bodyPr>
              <a:lstStyle/>
              <a:p>
                <a:r>
                  <a:rPr lang="en-US" sz="2000" dirty="0">
                    <a:solidFill>
                      <a:srgbClr val="FF0000"/>
                    </a:solidFill>
                    <a:latin typeface="Garamond" panose="02020404030301010803" pitchFamily="18" charset="0"/>
                  </a:rPr>
                  <a:t>S</a:t>
                </a:r>
                <a:r>
                  <a:rPr lang="en-US" sz="2000" baseline="-25000" dirty="0">
                    <a:solidFill>
                      <a:srgbClr val="FF0000"/>
                    </a:solidFill>
                    <a:latin typeface="Garamond" panose="02020404030301010803" pitchFamily="18" charset="0"/>
                  </a:rPr>
                  <a:t>8</a:t>
                </a:r>
                <a:r>
                  <a:rPr lang="en-US" sz="2000" dirty="0">
                    <a:solidFill>
                      <a:srgbClr val="FF0000"/>
                    </a:solidFill>
                    <a:latin typeface="Garamond" panose="02020404030301010803" pitchFamily="18" charset="0"/>
                  </a:rPr>
                  <a:t>        Li</a:t>
                </a:r>
                <a:r>
                  <a:rPr lang="en-US" sz="2000" baseline="-25000" dirty="0">
                    <a:solidFill>
                      <a:srgbClr val="FF0000"/>
                    </a:solidFill>
                    <a:latin typeface="Garamond" panose="02020404030301010803" pitchFamily="18" charset="0"/>
                  </a:rPr>
                  <a:t>2</a:t>
                </a:r>
                <a:r>
                  <a:rPr lang="en-US" sz="2000" dirty="0">
                    <a:solidFill>
                      <a:srgbClr val="FF0000"/>
                    </a:solidFill>
                    <a:latin typeface="Garamond" panose="02020404030301010803" pitchFamily="18" charset="0"/>
                  </a:rPr>
                  <a:t>S</a:t>
                </a:r>
                <a:r>
                  <a:rPr lang="en-US" sz="2000" baseline="-25000" dirty="0">
                    <a:solidFill>
                      <a:srgbClr val="FF0000"/>
                    </a:solidFill>
                    <a:latin typeface="Garamond" panose="02020404030301010803" pitchFamily="18" charset="0"/>
                  </a:rPr>
                  <a:t>8 </a:t>
                </a:r>
                <a:r>
                  <a:rPr lang="en-US" sz="2000" dirty="0">
                    <a:solidFill>
                      <a:srgbClr val="FF0000"/>
                    </a:solidFill>
                    <a:latin typeface="Garamond" panose="02020404030301010803" pitchFamily="18" charset="0"/>
                  </a:rPr>
                  <a:t>       Li</a:t>
                </a:r>
                <a:r>
                  <a:rPr lang="en-US" sz="2000" baseline="-25000" dirty="0">
                    <a:solidFill>
                      <a:srgbClr val="FF0000"/>
                    </a:solidFill>
                    <a:latin typeface="Garamond" panose="02020404030301010803" pitchFamily="18" charset="0"/>
                  </a:rPr>
                  <a:t>2</a:t>
                </a:r>
                <a:r>
                  <a:rPr lang="en-US" sz="2000" dirty="0">
                    <a:solidFill>
                      <a:srgbClr val="FF0000"/>
                    </a:solidFill>
                    <a:latin typeface="Garamond" panose="02020404030301010803" pitchFamily="18" charset="0"/>
                  </a:rPr>
                  <a:t>S</a:t>
                </a:r>
                <a:r>
                  <a:rPr lang="en-US" sz="2000" baseline="-25000" dirty="0">
                    <a:solidFill>
                      <a:srgbClr val="FF0000"/>
                    </a:solidFill>
                    <a:latin typeface="Garamond" panose="02020404030301010803" pitchFamily="18" charset="0"/>
                  </a:rPr>
                  <a:t>6</a:t>
                </a:r>
                <a:r>
                  <a:rPr lang="en-US" sz="2000" dirty="0">
                    <a:solidFill>
                      <a:srgbClr val="FF0000"/>
                    </a:solidFill>
                    <a:latin typeface="Garamond" panose="02020404030301010803" pitchFamily="18" charset="0"/>
                  </a:rPr>
                  <a:t>        Li</a:t>
                </a:r>
                <a:r>
                  <a:rPr lang="en-US" sz="2000" baseline="-25000" dirty="0">
                    <a:solidFill>
                      <a:srgbClr val="FF0000"/>
                    </a:solidFill>
                    <a:latin typeface="Garamond" panose="02020404030301010803" pitchFamily="18" charset="0"/>
                  </a:rPr>
                  <a:t>2</a:t>
                </a:r>
                <a:r>
                  <a:rPr lang="en-US" sz="2000" dirty="0">
                    <a:solidFill>
                      <a:srgbClr val="FF0000"/>
                    </a:solidFill>
                    <a:latin typeface="Garamond" panose="02020404030301010803" pitchFamily="18" charset="0"/>
                  </a:rPr>
                  <a:t>S</a:t>
                </a:r>
                <a:r>
                  <a:rPr lang="en-US" sz="2000" baseline="-25000" dirty="0">
                    <a:solidFill>
                      <a:srgbClr val="FF0000"/>
                    </a:solidFill>
                    <a:latin typeface="Garamond" panose="02020404030301010803" pitchFamily="18" charset="0"/>
                  </a:rPr>
                  <a:t>4</a:t>
                </a:r>
                <a:r>
                  <a:rPr lang="en-US" sz="2000" baseline="-25000" dirty="0">
                    <a:latin typeface="Garamond" panose="02020404030301010803" pitchFamily="18" charset="0"/>
                  </a:rPr>
                  <a:t>           </a:t>
                </a:r>
                <a:r>
                  <a:rPr lang="en-US" sz="2000" dirty="0">
                    <a:solidFill>
                      <a:srgbClr val="00B050"/>
                    </a:solidFill>
                    <a:latin typeface="Garamond" panose="02020404030301010803" pitchFamily="18" charset="0"/>
                  </a:rPr>
                  <a:t>Li</a:t>
                </a:r>
                <a:r>
                  <a:rPr lang="en-US" sz="2000" baseline="-25000" dirty="0">
                    <a:solidFill>
                      <a:srgbClr val="00B050"/>
                    </a:solidFill>
                    <a:latin typeface="Garamond" panose="02020404030301010803" pitchFamily="18" charset="0"/>
                  </a:rPr>
                  <a:t>2</a:t>
                </a:r>
                <a:r>
                  <a:rPr lang="en-US" sz="2000" dirty="0">
                    <a:solidFill>
                      <a:srgbClr val="00B050"/>
                    </a:solidFill>
                    <a:latin typeface="Garamond" panose="02020404030301010803" pitchFamily="18" charset="0"/>
                  </a:rPr>
                  <a:t>S</a:t>
                </a:r>
                <a:r>
                  <a:rPr lang="en-US" sz="2000" baseline="-25000" dirty="0">
                    <a:solidFill>
                      <a:srgbClr val="00B050"/>
                    </a:solidFill>
                    <a:latin typeface="Garamond" panose="02020404030301010803" pitchFamily="18" charset="0"/>
                  </a:rPr>
                  <a:t>2</a:t>
                </a:r>
                <a:r>
                  <a:rPr lang="en-US" sz="2000" dirty="0">
                    <a:solidFill>
                      <a:srgbClr val="00B050"/>
                    </a:solidFill>
                    <a:latin typeface="Garamond" panose="02020404030301010803" pitchFamily="18" charset="0"/>
                  </a:rPr>
                  <a:t>        Li</a:t>
                </a:r>
                <a:r>
                  <a:rPr lang="en-US" sz="2000" baseline="-25000" dirty="0">
                    <a:solidFill>
                      <a:srgbClr val="00B050"/>
                    </a:solidFill>
                    <a:latin typeface="Garamond" panose="02020404030301010803" pitchFamily="18" charset="0"/>
                  </a:rPr>
                  <a:t>2</a:t>
                </a:r>
                <a:r>
                  <a:rPr lang="en-US" sz="2000" dirty="0">
                    <a:solidFill>
                      <a:srgbClr val="00B050"/>
                    </a:solidFill>
                    <a:latin typeface="Garamond" panose="02020404030301010803" pitchFamily="18" charset="0"/>
                  </a:rPr>
                  <a:t>S</a:t>
                </a:r>
                <a:endParaRPr lang="en-US" sz="2000" baseline="-25000" dirty="0">
                  <a:solidFill>
                    <a:srgbClr val="00B050"/>
                  </a:solidFill>
                  <a:latin typeface="Garamond" panose="02020404030301010803" pitchFamily="18" charset="0"/>
                </a:endParaRPr>
              </a:p>
            </p:txBody>
          </p:sp>
          <p:cxnSp>
            <p:nvCxnSpPr>
              <p:cNvPr id="14" name="Straight Arrow Connector 13"/>
              <p:cNvCxnSpPr/>
              <p:nvPr/>
            </p:nvCxnSpPr>
            <p:spPr>
              <a:xfrm>
                <a:off x="452655" y="2166751"/>
                <a:ext cx="4572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a:off x="1454633" y="2166751"/>
                <a:ext cx="4572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a:off x="2430737" y="2166751"/>
                <a:ext cx="4572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cxnSp>
          <p:nvCxnSpPr>
            <p:cNvPr id="18" name="Straight Arrow Connector 17"/>
            <p:cNvCxnSpPr/>
            <p:nvPr/>
          </p:nvCxnSpPr>
          <p:spPr>
            <a:xfrm>
              <a:off x="3388060" y="2295469"/>
              <a:ext cx="4572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0" name="Left Brace 19"/>
            <p:cNvSpPr/>
            <p:nvPr/>
          </p:nvSpPr>
          <p:spPr>
            <a:xfrm rot="16200000">
              <a:off x="1289714" y="1478826"/>
              <a:ext cx="1050877" cy="3057098"/>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Arrow Connector 20"/>
            <p:cNvCxnSpPr/>
            <p:nvPr/>
          </p:nvCxnSpPr>
          <p:spPr>
            <a:xfrm>
              <a:off x="4400114" y="2299066"/>
              <a:ext cx="4572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2" name="Left Brace 21"/>
            <p:cNvSpPr/>
            <p:nvPr/>
          </p:nvSpPr>
          <p:spPr>
            <a:xfrm rot="16200000">
              <a:off x="4005617" y="2406183"/>
              <a:ext cx="1050877" cy="1162039"/>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p:cNvSpPr/>
            <p:nvPr/>
          </p:nvSpPr>
          <p:spPr>
            <a:xfrm>
              <a:off x="3406621" y="3574365"/>
              <a:ext cx="2228676" cy="707886"/>
            </a:xfrm>
            <a:prstGeom prst="rect">
              <a:avLst/>
            </a:prstGeom>
          </p:spPr>
          <p:txBody>
            <a:bodyPr wrap="square">
              <a:spAutoFit/>
            </a:bodyPr>
            <a:lstStyle/>
            <a:p>
              <a:pPr algn="ctr"/>
              <a:r>
                <a:rPr lang="en-US" sz="2000" dirty="0">
                  <a:solidFill>
                    <a:srgbClr val="00B050"/>
                  </a:solidFill>
                  <a:latin typeface="Garamond" panose="02020404030301010803" pitchFamily="18" charset="0"/>
                </a:rPr>
                <a:t>Short-chain lithium </a:t>
              </a:r>
              <a:r>
                <a:rPr lang="en-US" sz="2000" dirty="0" err="1">
                  <a:solidFill>
                    <a:srgbClr val="00B050"/>
                  </a:solidFill>
                  <a:latin typeface="Garamond" panose="02020404030301010803" pitchFamily="18" charset="0"/>
                </a:rPr>
                <a:t>polysulfides</a:t>
              </a:r>
              <a:endParaRPr lang="en-US" sz="2000" dirty="0">
                <a:solidFill>
                  <a:srgbClr val="00B050"/>
                </a:solidFill>
                <a:latin typeface="Garamond" panose="02020404030301010803" pitchFamily="18" charset="0"/>
              </a:endParaRPr>
            </a:p>
          </p:txBody>
        </p:sp>
        <p:sp>
          <p:nvSpPr>
            <p:cNvPr id="25" name="Rectangle 24"/>
            <p:cNvSpPr/>
            <p:nvPr/>
          </p:nvSpPr>
          <p:spPr>
            <a:xfrm>
              <a:off x="497017" y="4251065"/>
              <a:ext cx="2618091"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latin typeface="Garamond" panose="02020404030301010803" pitchFamily="18" charset="0"/>
                </a:rPr>
                <a:t>Contributes 25% of the theoretical capacity of S</a:t>
              </a:r>
            </a:p>
          </p:txBody>
        </p:sp>
        <p:sp>
          <p:nvSpPr>
            <p:cNvPr id="26" name="Rectangle 25"/>
            <p:cNvSpPr/>
            <p:nvPr/>
          </p:nvSpPr>
          <p:spPr>
            <a:xfrm>
              <a:off x="3343702" y="4251636"/>
              <a:ext cx="2618091"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latin typeface="Garamond" panose="02020404030301010803" pitchFamily="18" charset="0"/>
                </a:rPr>
                <a:t>Contributes 75% of the theoretical capacity of S</a:t>
              </a:r>
            </a:p>
          </p:txBody>
        </p:sp>
      </p:grpSp>
      <p:sp>
        <p:nvSpPr>
          <p:cNvPr id="27" name="Rectangle 26"/>
          <p:cNvSpPr/>
          <p:nvPr/>
        </p:nvSpPr>
        <p:spPr>
          <a:xfrm>
            <a:off x="150348" y="5403956"/>
            <a:ext cx="8638811" cy="707886"/>
          </a:xfrm>
          <a:prstGeom prst="rect">
            <a:avLst/>
          </a:prstGeom>
        </p:spPr>
        <p:txBody>
          <a:bodyPr wrap="square">
            <a:spAutoFit/>
          </a:bodyPr>
          <a:lstStyle/>
          <a:p>
            <a:pPr marL="342900" indent="-342900">
              <a:buFont typeface="Wingdings" panose="05000000000000000000" pitchFamily="2" charset="2"/>
              <a:buChar char="q"/>
            </a:pPr>
            <a:r>
              <a:rPr lang="en-US" sz="2000" dirty="0">
                <a:latin typeface="Garamond" panose="02020404030301010803" pitchFamily="18" charset="0"/>
              </a:rPr>
              <a:t>The opposite process occurs during charging , although the intermediate species might be different.</a:t>
            </a:r>
          </a:p>
        </p:txBody>
      </p:sp>
      <p:grpSp>
        <p:nvGrpSpPr>
          <p:cNvPr id="28" name="Group 27"/>
          <p:cNvGrpSpPr/>
          <p:nvPr/>
        </p:nvGrpSpPr>
        <p:grpSpPr>
          <a:xfrm>
            <a:off x="-1773" y="-352"/>
            <a:ext cx="7916783" cy="321431"/>
            <a:chOff x="1072279" y="-352"/>
            <a:chExt cx="7916783" cy="321431"/>
          </a:xfrm>
        </p:grpSpPr>
        <p:sp>
          <p:nvSpPr>
            <p:cNvPr id="30" name="Chevron 29"/>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31" name="Chevron 30"/>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32" name="Chevron 31"/>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33" name="Chevron 32"/>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34" name="Chevron 33"/>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35" name="Chevron 34"/>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36" name="Chevron 35"/>
            <p:cNvSpPr/>
            <p:nvPr/>
          </p:nvSpPr>
          <p:spPr>
            <a:xfrm>
              <a:off x="1072279"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1179187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761990" y="383978"/>
            <a:ext cx="5120640" cy="507831"/>
          </a:xfr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000" b="1" dirty="0">
                <a:latin typeface="Garamond" panose="02020404030301010803" pitchFamily="18" charset="0"/>
              </a:rPr>
              <a:t>Major challenges</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15</a:t>
            </a:fld>
            <a:endParaRPr lang="en-US" dirty="0">
              <a:solidFill>
                <a:schemeClr val="tx1"/>
              </a:solidFill>
            </a:endParaRPr>
          </a:p>
        </p:txBody>
      </p:sp>
      <p:cxnSp>
        <p:nvCxnSpPr>
          <p:cNvPr id="5" name="Straight Connector 4"/>
          <p:cNvCxnSpPr/>
          <p:nvPr/>
        </p:nvCxnSpPr>
        <p:spPr>
          <a:xfrm>
            <a:off x="150347" y="990480"/>
            <a:ext cx="8809408" cy="0"/>
          </a:xfrm>
          <a:prstGeom prst="line">
            <a:avLst/>
          </a:prstGeom>
          <a:ln w="25400"/>
        </p:spPr>
        <p:style>
          <a:lnRef idx="3">
            <a:schemeClr val="dk1"/>
          </a:lnRef>
          <a:fillRef idx="0">
            <a:schemeClr val="dk1"/>
          </a:fillRef>
          <a:effectRef idx="2">
            <a:schemeClr val="dk1"/>
          </a:effectRef>
          <a:fontRef idx="minor">
            <a:schemeClr val="tx1"/>
          </a:fontRef>
        </p:style>
      </p:cxn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51371"/>
          <a:stretch/>
        </p:blipFill>
        <p:spPr>
          <a:xfrm>
            <a:off x="5777168" y="411102"/>
            <a:ext cx="518614" cy="507723"/>
          </a:xfrm>
          <a:prstGeom prst="rect">
            <a:avLst/>
          </a:prstGeom>
        </p:spPr>
      </p:pic>
      <p:sp>
        <p:nvSpPr>
          <p:cNvPr id="9" name="Rectangle 8"/>
          <p:cNvSpPr/>
          <p:nvPr/>
        </p:nvSpPr>
        <p:spPr>
          <a:xfrm>
            <a:off x="0" y="1947076"/>
            <a:ext cx="8638811" cy="400110"/>
          </a:xfrm>
          <a:prstGeom prst="rect">
            <a:avLst/>
          </a:prstGeom>
        </p:spPr>
        <p:txBody>
          <a:bodyPr wrap="square">
            <a:spAutoFit/>
          </a:bodyPr>
          <a:lstStyle/>
          <a:p>
            <a:pPr marL="342900" indent="-342900">
              <a:buFont typeface="Wingdings" panose="05000000000000000000" pitchFamily="2" charset="2"/>
              <a:buChar char="q"/>
            </a:pPr>
            <a:r>
              <a:rPr lang="en-US" sz="2000" b="1" dirty="0">
                <a:latin typeface="Garamond" panose="02020404030301010803" pitchFamily="18" charset="0"/>
              </a:rPr>
              <a:t>Dissolution of intermediate lithium polysulfide species in the electrolyte</a:t>
            </a:r>
          </a:p>
        </p:txBody>
      </p:sp>
      <p:sp>
        <p:nvSpPr>
          <p:cNvPr id="10" name="Rectangle 9"/>
          <p:cNvSpPr/>
          <p:nvPr/>
        </p:nvSpPr>
        <p:spPr>
          <a:xfrm>
            <a:off x="548592" y="2290391"/>
            <a:ext cx="8151521" cy="707886"/>
          </a:xfrm>
          <a:prstGeom prst="rect">
            <a:avLst/>
          </a:prstGeom>
        </p:spPr>
        <p:txBody>
          <a:bodyPr wrap="square">
            <a:spAutoFit/>
          </a:bodyPr>
          <a:lstStyle/>
          <a:p>
            <a:pPr algn="just"/>
            <a:r>
              <a:rPr lang="en-US" sz="2000" dirty="0">
                <a:latin typeface="Garamond" panose="02020404030301010803" pitchFamily="18" charset="0"/>
              </a:rPr>
              <a:t>Long-chain lithium polysulfide species (Li</a:t>
            </a:r>
            <a:r>
              <a:rPr lang="en-US" sz="2000" baseline="-25000" dirty="0">
                <a:latin typeface="Garamond" panose="02020404030301010803" pitchFamily="18" charset="0"/>
              </a:rPr>
              <a:t>2</a:t>
            </a:r>
            <a:r>
              <a:rPr lang="en-US" sz="2000" dirty="0">
                <a:latin typeface="Garamond" panose="02020404030301010803" pitchFamily="18" charset="0"/>
              </a:rPr>
              <a:t>S</a:t>
            </a:r>
            <a:r>
              <a:rPr lang="en-US" sz="2000" baseline="-25000" dirty="0">
                <a:latin typeface="Garamond" panose="02020404030301010803" pitchFamily="18" charset="0"/>
              </a:rPr>
              <a:t>4</a:t>
            </a:r>
            <a:r>
              <a:rPr lang="en-US" sz="2000" dirty="0">
                <a:latin typeface="Garamond" panose="02020404030301010803" pitchFamily="18" charset="0"/>
              </a:rPr>
              <a:t> to Li</a:t>
            </a:r>
            <a:r>
              <a:rPr lang="en-US" sz="2000" baseline="-25000" dirty="0">
                <a:latin typeface="Garamond" panose="02020404030301010803" pitchFamily="18" charset="0"/>
              </a:rPr>
              <a:t>2</a:t>
            </a:r>
            <a:r>
              <a:rPr lang="en-US" sz="2000" dirty="0">
                <a:latin typeface="Garamond" panose="02020404030301010803" pitchFamily="18" charset="0"/>
              </a:rPr>
              <a:t>S</a:t>
            </a:r>
            <a:r>
              <a:rPr lang="en-US" sz="2000" baseline="-25000" dirty="0">
                <a:latin typeface="Garamond" panose="02020404030301010803" pitchFamily="18" charset="0"/>
              </a:rPr>
              <a:t>8</a:t>
            </a:r>
            <a:r>
              <a:rPr lang="en-US" sz="2000" dirty="0">
                <a:latin typeface="Garamond" panose="02020404030301010803" pitchFamily="18" charset="0"/>
              </a:rPr>
              <a:t>) dissolve readily  in the electrolyte. This leads to continuous loss of the active </a:t>
            </a:r>
            <a:r>
              <a:rPr lang="en-US" sz="2000" dirty="0" err="1">
                <a:latin typeface="Garamond" panose="02020404030301010803" pitchFamily="18" charset="0"/>
              </a:rPr>
              <a:t>material,sulfur</a:t>
            </a:r>
            <a:r>
              <a:rPr lang="en-US" sz="2000" dirty="0">
                <a:latin typeface="Garamond" panose="02020404030301010803" pitchFamily="18" charset="0"/>
              </a:rPr>
              <a:t>. </a:t>
            </a:r>
          </a:p>
        </p:txBody>
      </p:sp>
      <p:sp>
        <p:nvSpPr>
          <p:cNvPr id="11" name="Rectangle 10"/>
          <p:cNvSpPr/>
          <p:nvPr/>
        </p:nvSpPr>
        <p:spPr>
          <a:xfrm>
            <a:off x="-28211" y="1005716"/>
            <a:ext cx="8638811" cy="400110"/>
          </a:xfrm>
          <a:prstGeom prst="rect">
            <a:avLst/>
          </a:prstGeom>
        </p:spPr>
        <p:txBody>
          <a:bodyPr wrap="square">
            <a:spAutoFit/>
          </a:bodyPr>
          <a:lstStyle/>
          <a:p>
            <a:pPr marL="342900" indent="-342900">
              <a:buFont typeface="Wingdings" panose="05000000000000000000" pitchFamily="2" charset="2"/>
              <a:buChar char="q"/>
            </a:pPr>
            <a:r>
              <a:rPr lang="en-US" sz="2000" b="1" dirty="0">
                <a:latin typeface="Garamond" panose="02020404030301010803" pitchFamily="18" charset="0"/>
              </a:rPr>
              <a:t>Low conductivity of sulfur and lithium sulfide</a:t>
            </a:r>
          </a:p>
        </p:txBody>
      </p:sp>
      <p:sp>
        <p:nvSpPr>
          <p:cNvPr id="12" name="Rectangle 11"/>
          <p:cNvSpPr/>
          <p:nvPr/>
        </p:nvSpPr>
        <p:spPr>
          <a:xfrm>
            <a:off x="520378" y="1307765"/>
            <a:ext cx="8151522" cy="707886"/>
          </a:xfrm>
          <a:prstGeom prst="rect">
            <a:avLst/>
          </a:prstGeom>
        </p:spPr>
        <p:txBody>
          <a:bodyPr wrap="square">
            <a:spAutoFit/>
          </a:bodyPr>
          <a:lstStyle/>
          <a:p>
            <a:pPr algn="just"/>
            <a:r>
              <a:rPr lang="en-US" sz="2000" dirty="0">
                <a:latin typeface="Garamond" panose="02020404030301010803" pitchFamily="18" charset="0"/>
              </a:rPr>
              <a:t>The insulating nature of sulfur and lithium sulfide, both electronically and </a:t>
            </a:r>
            <a:r>
              <a:rPr lang="en-US" sz="2000" dirty="0" err="1">
                <a:latin typeface="Garamond" panose="02020404030301010803" pitchFamily="18" charset="0"/>
              </a:rPr>
              <a:t>ionically</a:t>
            </a:r>
            <a:r>
              <a:rPr lang="en-US" sz="2000" dirty="0">
                <a:latin typeface="Garamond" panose="02020404030301010803" pitchFamily="18" charset="0"/>
              </a:rPr>
              <a:t>, results in poor utilization of the active material.</a:t>
            </a:r>
          </a:p>
        </p:txBody>
      </p:sp>
      <p:sp>
        <p:nvSpPr>
          <p:cNvPr id="13" name="Rectangle 12"/>
          <p:cNvSpPr/>
          <p:nvPr/>
        </p:nvSpPr>
        <p:spPr>
          <a:xfrm>
            <a:off x="0" y="2985466"/>
            <a:ext cx="8638811" cy="400110"/>
          </a:xfrm>
          <a:prstGeom prst="rect">
            <a:avLst/>
          </a:prstGeom>
        </p:spPr>
        <p:txBody>
          <a:bodyPr wrap="square">
            <a:spAutoFit/>
          </a:bodyPr>
          <a:lstStyle/>
          <a:p>
            <a:pPr marL="342900" indent="-342900">
              <a:buFont typeface="Wingdings" panose="05000000000000000000" pitchFamily="2" charset="2"/>
              <a:buChar char="q"/>
            </a:pPr>
            <a:r>
              <a:rPr lang="en-US" sz="2000" b="1" dirty="0">
                <a:latin typeface="Garamond" panose="02020404030301010803" pitchFamily="18" charset="0"/>
              </a:rPr>
              <a:t>Polysulfide shuttle effect</a:t>
            </a:r>
          </a:p>
        </p:txBody>
      </p:sp>
      <p:sp>
        <p:nvSpPr>
          <p:cNvPr id="14" name="Rectangle 13"/>
          <p:cNvSpPr/>
          <p:nvPr/>
        </p:nvSpPr>
        <p:spPr>
          <a:xfrm>
            <a:off x="548591" y="3318032"/>
            <a:ext cx="8260817" cy="1015663"/>
          </a:xfrm>
          <a:prstGeom prst="rect">
            <a:avLst/>
          </a:prstGeom>
        </p:spPr>
        <p:txBody>
          <a:bodyPr wrap="square">
            <a:spAutoFit/>
          </a:bodyPr>
          <a:lstStyle/>
          <a:p>
            <a:pPr algn="just"/>
            <a:r>
              <a:rPr lang="en-US" sz="2000" dirty="0">
                <a:latin typeface="Garamond" panose="02020404030301010803" pitchFamily="18" charset="0"/>
              </a:rPr>
              <a:t>The higher-order polysulfides migrate towards the anode, react with the lithium metal,  get reduced to lower-order polysulfides, migrate back to the cathode, form higher-order polysulfides again, and so on.</a:t>
            </a:r>
          </a:p>
        </p:txBody>
      </p:sp>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16082" y="4420586"/>
            <a:ext cx="1914974" cy="2201233"/>
          </a:xfrm>
          <a:prstGeom prst="rect">
            <a:avLst/>
          </a:prstGeom>
        </p:spPr>
      </p:pic>
      <p:sp>
        <p:nvSpPr>
          <p:cNvPr id="15" name="Rectangle 14"/>
          <p:cNvSpPr/>
          <p:nvPr/>
        </p:nvSpPr>
        <p:spPr>
          <a:xfrm>
            <a:off x="4721695" y="4528097"/>
            <a:ext cx="3888905"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000" dirty="0">
                <a:solidFill>
                  <a:srgbClr val="FF0000"/>
                </a:solidFill>
                <a:latin typeface="Garamond" panose="02020404030301010803" pitchFamily="18" charset="0"/>
              </a:rPr>
              <a:t>How do they have adverse effects?</a:t>
            </a:r>
          </a:p>
        </p:txBody>
      </p:sp>
      <p:sp>
        <p:nvSpPr>
          <p:cNvPr id="16" name="Rectangle 15"/>
          <p:cNvSpPr/>
          <p:nvPr/>
        </p:nvSpPr>
        <p:spPr>
          <a:xfrm>
            <a:off x="4721694" y="4943599"/>
            <a:ext cx="3671681" cy="1015663"/>
          </a:xfrm>
          <a:prstGeom prst="rect">
            <a:avLst/>
          </a:prstGeom>
        </p:spPr>
        <p:txBody>
          <a:bodyPr wrap="square">
            <a:spAutoFit/>
          </a:bodyPr>
          <a:lstStyle/>
          <a:p>
            <a:pPr marL="342900" indent="-342900" algn="just">
              <a:buFont typeface="Wingdings" panose="05000000000000000000" pitchFamily="2" charset="2"/>
              <a:buChar char="Ø"/>
            </a:pPr>
            <a:r>
              <a:rPr lang="en-US" sz="2000" dirty="0">
                <a:latin typeface="Garamond" panose="02020404030301010803" pitchFamily="18" charset="0"/>
              </a:rPr>
              <a:t> Internal shorting</a:t>
            </a:r>
          </a:p>
          <a:p>
            <a:pPr marL="342900" indent="-342900" algn="just">
              <a:buFont typeface="Wingdings" panose="05000000000000000000" pitchFamily="2" charset="2"/>
              <a:buChar char="Ø"/>
            </a:pPr>
            <a:r>
              <a:rPr lang="en-US" sz="2000" dirty="0">
                <a:latin typeface="Garamond" panose="02020404030301010803" pitchFamily="18" charset="0"/>
              </a:rPr>
              <a:t>Self-discharging</a:t>
            </a:r>
          </a:p>
          <a:p>
            <a:pPr marL="342900" indent="-342900" algn="just">
              <a:buFont typeface="Wingdings" panose="05000000000000000000" pitchFamily="2" charset="2"/>
              <a:buChar char="Ø"/>
            </a:pPr>
            <a:r>
              <a:rPr lang="en-US" sz="2000" dirty="0">
                <a:latin typeface="Garamond" panose="02020404030301010803" pitchFamily="18" charset="0"/>
              </a:rPr>
              <a:t>Low </a:t>
            </a:r>
            <a:r>
              <a:rPr lang="en-US" sz="2000" dirty="0" err="1">
                <a:latin typeface="Garamond" panose="02020404030301010803" pitchFamily="18" charset="0"/>
              </a:rPr>
              <a:t>Coulombic</a:t>
            </a:r>
            <a:r>
              <a:rPr lang="en-US" sz="2000" dirty="0">
                <a:latin typeface="Garamond" panose="02020404030301010803" pitchFamily="18" charset="0"/>
              </a:rPr>
              <a:t> efficiency</a:t>
            </a:r>
          </a:p>
        </p:txBody>
      </p:sp>
      <p:grpSp>
        <p:nvGrpSpPr>
          <p:cNvPr id="17" name="Group 16"/>
          <p:cNvGrpSpPr/>
          <p:nvPr/>
        </p:nvGrpSpPr>
        <p:grpSpPr>
          <a:xfrm>
            <a:off x="-1773" y="-352"/>
            <a:ext cx="7916783" cy="321431"/>
            <a:chOff x="1072279" y="-352"/>
            <a:chExt cx="7916783" cy="321431"/>
          </a:xfrm>
        </p:grpSpPr>
        <p:sp>
          <p:nvSpPr>
            <p:cNvPr id="18" name="Chevron 17"/>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9" name="Chevron 18"/>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20" name="Chevron 19"/>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21" name="Chevron 20"/>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2" name="Chevron 21"/>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3" name="Chevron 22"/>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4" name="Chevron 23"/>
            <p:cNvSpPr/>
            <p:nvPr/>
          </p:nvSpPr>
          <p:spPr>
            <a:xfrm>
              <a:off x="1072279"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1991197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7" name="Title 1"/>
          <p:cNvSpPr>
            <a:spLocks noGrp="1"/>
          </p:cNvSpPr>
          <p:nvPr>
            <p:ph type="title"/>
          </p:nvPr>
        </p:nvSpPr>
        <p:spPr>
          <a:xfrm>
            <a:off x="1656590" y="321348"/>
            <a:ext cx="5120640" cy="507831"/>
          </a:xfr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000" b="1" dirty="0">
                <a:latin typeface="Garamond" panose="02020404030301010803" pitchFamily="18" charset="0"/>
              </a:rPr>
              <a:t>Supercapacitors</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16</a:t>
            </a:fld>
            <a:endParaRPr lang="en-US" dirty="0">
              <a:solidFill>
                <a:schemeClr val="tx1"/>
              </a:solidFill>
            </a:endParaRPr>
          </a:p>
        </p:txBody>
      </p:sp>
      <p:cxnSp>
        <p:nvCxnSpPr>
          <p:cNvPr id="5" name="Straight Connector 4"/>
          <p:cNvCxnSpPr/>
          <p:nvPr/>
        </p:nvCxnSpPr>
        <p:spPr>
          <a:xfrm>
            <a:off x="150347" y="863868"/>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3" name="Rectangle 2"/>
          <p:cNvSpPr/>
          <p:nvPr/>
        </p:nvSpPr>
        <p:spPr>
          <a:xfrm>
            <a:off x="293638" y="898560"/>
            <a:ext cx="8495520" cy="707886"/>
          </a:xfrm>
          <a:prstGeom prst="rect">
            <a:avLst/>
          </a:prstGeom>
        </p:spPr>
        <p:txBody>
          <a:bodyPr wrap="square">
            <a:spAutoFit/>
          </a:bodyPr>
          <a:lstStyle/>
          <a:p>
            <a:pPr marL="342900" indent="-342900" algn="just">
              <a:buFont typeface="Wingdings" panose="05000000000000000000" pitchFamily="2" charset="2"/>
              <a:buChar char="§"/>
            </a:pPr>
            <a:r>
              <a:rPr lang="en-US" sz="2000" dirty="0">
                <a:latin typeface="Garamond" panose="02020404030301010803" pitchFamily="18" charset="0"/>
              </a:rPr>
              <a:t>Supercapacitors (SC’s) are energy storage systems having similarities with both batteries and conventional capacitors. </a:t>
            </a:r>
          </a:p>
        </p:txBody>
      </p:sp>
      <p:pic>
        <p:nvPicPr>
          <p:cNvPr id="45" name="Picture 37" descr="ECLD"/>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97287" y="3676715"/>
            <a:ext cx="3192522" cy="2567063"/>
          </a:xfrm>
          <a:prstGeom prst="rect">
            <a:avLst/>
          </a:prstGeom>
          <a:noFill/>
          <a:ln>
            <a:noFill/>
          </a:ln>
          <a:extLst/>
        </p:spPr>
      </p:pic>
      <p:pic>
        <p:nvPicPr>
          <p:cNvPr id="4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3911" y="3686253"/>
            <a:ext cx="3242983" cy="256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2244079" y="6272583"/>
            <a:ext cx="832279" cy="369332"/>
          </a:xfrm>
          <a:prstGeom prst="rect">
            <a:avLst/>
          </a:prstGeom>
        </p:spPr>
        <p:txBody>
          <a:bodyPr wrap="none">
            <a:spAutoFit/>
          </a:bodyPr>
          <a:lstStyle/>
          <a:p>
            <a:r>
              <a:rPr lang="pl-PL" b="1" dirty="0">
                <a:solidFill>
                  <a:sysClr val="windowText" lastClr="000000"/>
                </a:solidFill>
                <a:latin typeface="Garamond" panose="02020404030301010803" pitchFamily="18" charset="0"/>
              </a:rPr>
              <a:t>EDLC</a:t>
            </a:r>
            <a:endParaRPr lang="en-US" dirty="0"/>
          </a:p>
        </p:txBody>
      </p:sp>
      <p:sp>
        <p:nvSpPr>
          <p:cNvPr id="48" name="Rectangle 47"/>
          <p:cNvSpPr/>
          <p:nvPr/>
        </p:nvSpPr>
        <p:spPr>
          <a:xfrm>
            <a:off x="5166930" y="6204005"/>
            <a:ext cx="1891865" cy="369332"/>
          </a:xfrm>
          <a:prstGeom prst="rect">
            <a:avLst/>
          </a:prstGeom>
        </p:spPr>
        <p:txBody>
          <a:bodyPr wrap="none">
            <a:spAutoFit/>
          </a:bodyPr>
          <a:lstStyle/>
          <a:p>
            <a:r>
              <a:rPr lang="en-US" b="1" dirty="0">
                <a:solidFill>
                  <a:sysClr val="windowText" lastClr="000000"/>
                </a:solidFill>
                <a:latin typeface="Garamond" panose="02020404030301010803" pitchFamily="18" charset="0"/>
              </a:rPr>
              <a:t>Pseudo-capacitor</a:t>
            </a:r>
            <a:endParaRPr lang="en-US" dirty="0"/>
          </a:p>
        </p:txBody>
      </p:sp>
      <p:grpSp>
        <p:nvGrpSpPr>
          <p:cNvPr id="49" name="Group 48"/>
          <p:cNvGrpSpPr/>
          <p:nvPr/>
        </p:nvGrpSpPr>
        <p:grpSpPr>
          <a:xfrm>
            <a:off x="1272616" y="1556018"/>
            <a:ext cx="6745970" cy="1848402"/>
            <a:chOff x="182439" y="666365"/>
            <a:chExt cx="8730612" cy="2392197"/>
          </a:xfrm>
        </p:grpSpPr>
        <p:cxnSp>
          <p:nvCxnSpPr>
            <p:cNvPr id="50" name="Straight Connector 49"/>
            <p:cNvCxnSpPr/>
            <p:nvPr/>
          </p:nvCxnSpPr>
          <p:spPr>
            <a:xfrm>
              <a:off x="4874795" y="1297453"/>
              <a:ext cx="340" cy="291935"/>
            </a:xfrm>
            <a:prstGeom prst="line">
              <a:avLst/>
            </a:prstGeom>
            <a:ln w="28575"/>
          </p:spPr>
          <p:style>
            <a:lnRef idx="3">
              <a:schemeClr val="dk1"/>
            </a:lnRef>
            <a:fillRef idx="0">
              <a:schemeClr val="dk1"/>
            </a:fillRef>
            <a:effectRef idx="2">
              <a:schemeClr val="dk1"/>
            </a:effectRef>
            <a:fontRef idx="minor">
              <a:schemeClr val="tx1"/>
            </a:fontRef>
          </p:style>
        </p:cxnSp>
        <p:grpSp>
          <p:nvGrpSpPr>
            <p:cNvPr id="51" name="Group 50"/>
            <p:cNvGrpSpPr/>
            <p:nvPr/>
          </p:nvGrpSpPr>
          <p:grpSpPr>
            <a:xfrm>
              <a:off x="182439" y="666365"/>
              <a:ext cx="8730612" cy="2392197"/>
              <a:chOff x="182439" y="666365"/>
              <a:chExt cx="8730612" cy="2392197"/>
            </a:xfrm>
          </p:grpSpPr>
          <p:sp>
            <p:nvSpPr>
              <p:cNvPr id="52" name="Rectangle 51"/>
              <p:cNvSpPr/>
              <p:nvPr/>
            </p:nvSpPr>
            <p:spPr>
              <a:xfrm>
                <a:off x="3376798" y="666365"/>
                <a:ext cx="2915343" cy="776635"/>
              </a:xfrm>
              <a:prstGeom prst="rect">
                <a:avLst/>
              </a:prstGeom>
              <a:solidFill>
                <a:schemeClr val="accent6">
                  <a:lumMod val="60000"/>
                  <a:lumOff val="40000"/>
                </a:schemeClr>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pl-PL" b="1" dirty="0">
                    <a:solidFill>
                      <a:sysClr val="windowText" lastClr="000000"/>
                    </a:solidFill>
                    <a:latin typeface="Garamond" panose="02020404030301010803" pitchFamily="18" charset="0"/>
                  </a:rPr>
                  <a:t>Electrochemical</a:t>
                </a:r>
                <a:r>
                  <a:rPr lang="en-US" b="1" dirty="0">
                    <a:solidFill>
                      <a:sysClr val="windowText" lastClr="000000"/>
                    </a:solidFill>
                    <a:latin typeface="Garamond" panose="02020404030301010803" pitchFamily="18" charset="0"/>
                  </a:rPr>
                  <a:t> </a:t>
                </a:r>
                <a:r>
                  <a:rPr lang="pl-PL" b="1" dirty="0">
                    <a:solidFill>
                      <a:sysClr val="windowText" lastClr="000000"/>
                    </a:solidFill>
                    <a:latin typeface="Garamond" panose="02020404030301010803" pitchFamily="18" charset="0"/>
                  </a:rPr>
                  <a:t>capacitors</a:t>
                </a:r>
              </a:p>
            </p:txBody>
          </p:sp>
          <p:sp>
            <p:nvSpPr>
              <p:cNvPr id="53" name="Rectangle 52"/>
              <p:cNvSpPr/>
              <p:nvPr/>
            </p:nvSpPr>
            <p:spPr>
              <a:xfrm>
                <a:off x="182439" y="1910248"/>
                <a:ext cx="3222579" cy="1016835"/>
              </a:xfrm>
              <a:prstGeom prst="rect">
                <a:avLst/>
              </a:prstGeom>
              <a:solidFill>
                <a:schemeClr val="accent6">
                  <a:lumMod val="60000"/>
                  <a:lumOff val="40000"/>
                </a:schemeClr>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b="1" dirty="0">
                    <a:solidFill>
                      <a:sysClr val="windowText" lastClr="000000"/>
                    </a:solidFill>
                    <a:latin typeface="Garamond" panose="02020404030301010803" pitchFamily="18" charset="0"/>
                  </a:rPr>
                  <a:t>E</a:t>
                </a:r>
                <a:r>
                  <a:rPr lang="pl-PL" sz="1600" b="1" dirty="0">
                    <a:solidFill>
                      <a:sysClr val="windowText" lastClr="000000"/>
                    </a:solidFill>
                    <a:latin typeface="Garamond" panose="02020404030301010803" pitchFamily="18" charset="0"/>
                  </a:rPr>
                  <a:t>lectrochemical double layer capacitors (EDLC)</a:t>
                </a:r>
              </a:p>
              <a:p>
                <a:pPr algn="ctr"/>
                <a:r>
                  <a:rPr lang="pl-PL" sz="1600" b="1" dirty="0">
                    <a:solidFill>
                      <a:sysClr val="windowText" lastClr="000000"/>
                    </a:solidFill>
                    <a:latin typeface="Garamond" panose="02020404030301010803" pitchFamily="18" charset="0"/>
                  </a:rPr>
                  <a:t>(non-Faradaic)</a:t>
                </a:r>
              </a:p>
            </p:txBody>
          </p:sp>
          <p:cxnSp>
            <p:nvCxnSpPr>
              <p:cNvPr id="54" name="Straight Connector 53"/>
              <p:cNvCxnSpPr/>
              <p:nvPr/>
            </p:nvCxnSpPr>
            <p:spPr>
              <a:xfrm>
                <a:off x="1772534" y="1603717"/>
                <a:ext cx="5717320" cy="0"/>
              </a:xfrm>
              <a:prstGeom prst="line">
                <a:avLst/>
              </a:prstGeom>
              <a:ln w="28575"/>
            </p:spPr>
            <p:style>
              <a:lnRef idx="3">
                <a:schemeClr val="dk1"/>
              </a:lnRef>
              <a:fillRef idx="0">
                <a:schemeClr val="dk1"/>
              </a:fillRef>
              <a:effectRef idx="2">
                <a:schemeClr val="dk1"/>
              </a:effectRef>
              <a:fontRef idx="minor">
                <a:schemeClr val="tx1"/>
              </a:fontRef>
            </p:style>
          </p:cxnSp>
          <p:sp>
            <p:nvSpPr>
              <p:cNvPr id="55" name="Rectangle 54"/>
              <p:cNvSpPr/>
              <p:nvPr/>
            </p:nvSpPr>
            <p:spPr>
              <a:xfrm>
                <a:off x="3584882" y="1952452"/>
                <a:ext cx="2355160" cy="937352"/>
              </a:xfrm>
              <a:prstGeom prst="rect">
                <a:avLst/>
              </a:prstGeom>
              <a:solidFill>
                <a:schemeClr val="accent6">
                  <a:lumMod val="60000"/>
                  <a:lumOff val="40000"/>
                </a:schemeClr>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b="1" dirty="0">
                    <a:solidFill>
                      <a:sysClr val="windowText" lastClr="000000"/>
                    </a:solidFill>
                    <a:latin typeface="Garamond" panose="02020404030301010803" pitchFamily="18" charset="0"/>
                  </a:rPr>
                  <a:t>Pseudo–capacitors</a:t>
                </a:r>
              </a:p>
              <a:p>
                <a:pPr algn="ctr"/>
                <a:r>
                  <a:rPr lang="en-US" sz="1600" b="1" dirty="0">
                    <a:solidFill>
                      <a:sysClr val="windowText" lastClr="000000"/>
                    </a:solidFill>
                    <a:latin typeface="Garamond" panose="02020404030301010803" pitchFamily="18" charset="0"/>
                  </a:rPr>
                  <a:t>(Faradaic)</a:t>
                </a:r>
                <a:endParaRPr lang="pl-PL" sz="1600" b="1" dirty="0">
                  <a:solidFill>
                    <a:sysClr val="windowText" lastClr="000000"/>
                  </a:solidFill>
                  <a:latin typeface="Garamond" panose="02020404030301010803" pitchFamily="18" charset="0"/>
                </a:endParaRPr>
              </a:p>
            </p:txBody>
          </p:sp>
          <p:sp>
            <p:nvSpPr>
              <p:cNvPr id="56" name="Rectangle 55"/>
              <p:cNvSpPr/>
              <p:nvPr/>
            </p:nvSpPr>
            <p:spPr>
              <a:xfrm>
                <a:off x="6066658" y="1938119"/>
                <a:ext cx="2846393" cy="1120443"/>
              </a:xfrm>
              <a:prstGeom prst="rect">
                <a:avLst/>
              </a:prstGeom>
              <a:solidFill>
                <a:schemeClr val="accent6">
                  <a:lumMod val="60000"/>
                  <a:lumOff val="40000"/>
                </a:schemeClr>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b="1" dirty="0">
                    <a:solidFill>
                      <a:sysClr val="windowText" lastClr="000000"/>
                    </a:solidFill>
                    <a:latin typeface="Garamond" panose="02020404030301010803" pitchFamily="18" charset="0"/>
                  </a:rPr>
                  <a:t>Hybrid capacitors</a:t>
                </a:r>
                <a:endParaRPr lang="pl-PL" sz="1600" b="1" dirty="0">
                  <a:solidFill>
                    <a:sysClr val="windowText" lastClr="000000"/>
                  </a:solidFill>
                  <a:latin typeface="Garamond" panose="02020404030301010803" pitchFamily="18" charset="0"/>
                </a:endParaRPr>
              </a:p>
              <a:p>
                <a:pPr algn="ctr"/>
                <a:r>
                  <a:rPr lang="pl-PL" sz="1600" b="1" dirty="0">
                    <a:solidFill>
                      <a:sysClr val="windowText" lastClr="000000"/>
                    </a:solidFill>
                    <a:latin typeface="Garamond" panose="02020404030301010803" pitchFamily="18" charset="0"/>
                  </a:rPr>
                  <a:t>EDLC</a:t>
                </a:r>
                <a:r>
                  <a:rPr lang="en-US" sz="1600" b="1" dirty="0">
                    <a:solidFill>
                      <a:sysClr val="windowText" lastClr="000000"/>
                    </a:solidFill>
                    <a:latin typeface="Garamond" panose="02020404030301010803" pitchFamily="18" charset="0"/>
                  </a:rPr>
                  <a:t>+Pseudo–capacitors</a:t>
                </a:r>
                <a:endParaRPr lang="pl-PL" sz="1600" b="1" dirty="0">
                  <a:solidFill>
                    <a:sysClr val="windowText" lastClr="000000"/>
                  </a:solidFill>
                  <a:latin typeface="Garamond" panose="02020404030301010803" pitchFamily="18" charset="0"/>
                </a:endParaRPr>
              </a:p>
            </p:txBody>
          </p:sp>
          <p:cxnSp>
            <p:nvCxnSpPr>
              <p:cNvPr id="57" name="Straight Arrow Connector 56"/>
              <p:cNvCxnSpPr/>
              <p:nvPr/>
            </p:nvCxnSpPr>
            <p:spPr>
              <a:xfrm>
                <a:off x="7489854" y="1603717"/>
                <a:ext cx="0" cy="29246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p:cNvCxnSpPr/>
              <p:nvPr/>
            </p:nvCxnSpPr>
            <p:spPr>
              <a:xfrm>
                <a:off x="4874795" y="1617785"/>
                <a:ext cx="0" cy="33466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p:cNvCxnSpPr/>
              <p:nvPr/>
            </p:nvCxnSpPr>
            <p:spPr>
              <a:xfrm>
                <a:off x="1772534" y="1603717"/>
                <a:ext cx="0" cy="29246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grpSp>
      <p:grpSp>
        <p:nvGrpSpPr>
          <p:cNvPr id="22" name="Group 21"/>
          <p:cNvGrpSpPr/>
          <p:nvPr/>
        </p:nvGrpSpPr>
        <p:grpSpPr>
          <a:xfrm>
            <a:off x="-1773" y="-352"/>
            <a:ext cx="7916783" cy="321431"/>
            <a:chOff x="1072279" y="-352"/>
            <a:chExt cx="7916783" cy="321431"/>
          </a:xfrm>
        </p:grpSpPr>
        <p:sp>
          <p:nvSpPr>
            <p:cNvPr id="23" name="Chevron 22"/>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24" name="Chevron 23"/>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25" name="Chevron 24"/>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26" name="Chevron 25"/>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7" name="Chevron 26"/>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8" name="Chevron 27"/>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9" name="Chevron 28"/>
            <p:cNvSpPr/>
            <p:nvPr/>
          </p:nvSpPr>
          <p:spPr>
            <a:xfrm>
              <a:off x="1072279"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424804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679766" y="6471993"/>
            <a:ext cx="450586" cy="365125"/>
          </a:xfrm>
        </p:spPr>
        <p:txBody>
          <a:bodyPr/>
          <a:lstStyle/>
          <a:p>
            <a:fld id="{ADBDDCAF-7AF1-4425-86EB-B68B2BB9C855}" type="slidenum">
              <a:rPr lang="en-US" sz="1800">
                <a:solidFill>
                  <a:schemeClr val="tx1"/>
                </a:solidFill>
                <a:latin typeface="Garamond" panose="02020404030301010803" pitchFamily="18" charset="0"/>
              </a:rPr>
              <a:t>17</a:t>
            </a:fld>
            <a:endParaRPr lang="en-US" sz="1800" dirty="0">
              <a:solidFill>
                <a:schemeClr val="tx1"/>
              </a:solidFill>
              <a:latin typeface="Garamond" panose="02020404030301010803" pitchFamily="18" charset="0"/>
            </a:endParaRPr>
          </a:p>
        </p:txBody>
      </p:sp>
      <p:pic>
        <p:nvPicPr>
          <p:cNvPr id="19"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1975" t="12302" r="3265" b="11656"/>
          <a:stretch/>
        </p:blipFill>
        <p:spPr bwMode="auto">
          <a:xfrm>
            <a:off x="427751" y="1375172"/>
            <a:ext cx="8139033" cy="393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773" y="-352"/>
            <a:ext cx="7916783" cy="321431"/>
            <a:chOff x="1072279" y="-352"/>
            <a:chExt cx="7916783" cy="321431"/>
          </a:xfrm>
        </p:grpSpPr>
        <p:sp>
          <p:nvSpPr>
            <p:cNvPr id="7" name="Chevron 6"/>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8" name="Chevron 7"/>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9" name="Chevron 8"/>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0" name="Chevron 9"/>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1" name="Chevron 10"/>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2" name="Chevron 11"/>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3" name="Chevron 12"/>
            <p:cNvSpPr/>
            <p:nvPr/>
          </p:nvSpPr>
          <p:spPr>
            <a:xfrm>
              <a:off x="1072279"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75216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18</a:t>
            </a:fld>
            <a:endParaRPr lang="en-US" dirty="0">
              <a:solidFill>
                <a:schemeClr val="tx1"/>
              </a:solidFill>
            </a:endParaRPr>
          </a:p>
        </p:txBody>
      </p:sp>
      <p:cxnSp>
        <p:nvCxnSpPr>
          <p:cNvPr id="5" name="Straight Connector 4"/>
          <p:cNvCxnSpPr/>
          <p:nvPr/>
        </p:nvCxnSpPr>
        <p:spPr>
          <a:xfrm>
            <a:off x="150347" y="990480"/>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3" name="Oval 2"/>
          <p:cNvSpPr/>
          <p:nvPr/>
        </p:nvSpPr>
        <p:spPr>
          <a:xfrm>
            <a:off x="1551656" y="3389422"/>
            <a:ext cx="1318942" cy="131894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r>
              <a:rPr lang="en-US" dirty="0"/>
              <a:t>Carbon</a:t>
            </a:r>
          </a:p>
          <a:p>
            <a:pPr algn="ctr"/>
            <a:r>
              <a:rPr lang="en-US" sz="4000" b="1" dirty="0">
                <a:latin typeface="Garamond" panose="02020404030301010803" pitchFamily="18" charset="0"/>
              </a:rPr>
              <a:t>C</a:t>
            </a:r>
          </a:p>
          <a:p>
            <a:pPr algn="ctr"/>
            <a:endParaRPr lang="en-US" dirty="0"/>
          </a:p>
        </p:txBody>
      </p:sp>
      <p:grpSp>
        <p:nvGrpSpPr>
          <p:cNvPr id="65" name="Group 64"/>
          <p:cNvGrpSpPr/>
          <p:nvPr/>
        </p:nvGrpSpPr>
        <p:grpSpPr>
          <a:xfrm>
            <a:off x="108057" y="1922638"/>
            <a:ext cx="4289492" cy="2142538"/>
            <a:chOff x="462899" y="1868046"/>
            <a:chExt cx="4289492" cy="2142538"/>
          </a:xfrm>
        </p:grpSpPr>
        <p:grpSp>
          <p:nvGrpSpPr>
            <p:cNvPr id="64" name="Group 63"/>
            <p:cNvGrpSpPr/>
            <p:nvPr/>
          </p:nvGrpSpPr>
          <p:grpSpPr>
            <a:xfrm>
              <a:off x="462899" y="1868046"/>
              <a:ext cx="2836458" cy="2118281"/>
              <a:chOff x="462899" y="1868046"/>
              <a:chExt cx="2836458" cy="2118281"/>
            </a:xfrm>
          </p:grpSpPr>
          <p:grpSp>
            <p:nvGrpSpPr>
              <p:cNvPr id="29" name="Group 28"/>
              <p:cNvGrpSpPr/>
              <p:nvPr/>
            </p:nvGrpSpPr>
            <p:grpSpPr>
              <a:xfrm>
                <a:off x="1947442" y="1868046"/>
                <a:ext cx="1351915" cy="1318942"/>
                <a:chOff x="3637128" y="1474723"/>
                <a:chExt cx="1398895" cy="1364776"/>
              </a:xfrm>
            </p:grpSpPr>
            <p:sp>
              <p:nvSpPr>
                <p:cNvPr id="9" name="Oval 8"/>
                <p:cNvSpPr/>
                <p:nvPr/>
              </p:nvSpPr>
              <p:spPr>
                <a:xfrm>
                  <a:off x="3637128" y="1474723"/>
                  <a:ext cx="1364776" cy="1364776"/>
                </a:xfrm>
                <a:prstGeom prst="ellipse">
                  <a:avLst/>
                </a:prstGeom>
                <a:noFill/>
                <a:ln>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endParaRPr lang="en-US" dirty="0"/>
                </a:p>
                <a:p>
                  <a:pPr algn="ctr"/>
                  <a:endParaRPr lang="en-US" sz="4000" b="1" dirty="0">
                    <a:latin typeface="Garamond" panose="02020404030301010803" pitchFamily="18" charset="0"/>
                  </a:endParaRPr>
                </a:p>
                <a:p>
                  <a:pPr algn="ctr"/>
                  <a:endParaRPr lang="en-US" dirty="0"/>
                </a:p>
              </p:txBody>
            </p:sp>
            <p:sp>
              <p:nvSpPr>
                <p:cNvPr id="21" name="TextBox 20"/>
                <p:cNvSpPr txBox="1"/>
                <p:nvPr/>
              </p:nvSpPr>
              <p:spPr>
                <a:xfrm>
                  <a:off x="3657598" y="1567223"/>
                  <a:ext cx="1378425" cy="605096"/>
                </a:xfrm>
                <a:prstGeom prst="rect">
                  <a:avLst/>
                </a:prstGeom>
                <a:noFill/>
              </p:spPr>
              <p:txBody>
                <a:bodyPr wrap="square" rtlCol="0">
                  <a:spAutoFit/>
                </a:bodyPr>
                <a:lstStyle/>
                <a:p>
                  <a:pPr algn="ctr"/>
                  <a:r>
                    <a:rPr lang="en-US" sz="1600" b="1" dirty="0">
                      <a:latin typeface="Garamond" panose="02020404030301010803" pitchFamily="18" charset="0"/>
                    </a:rPr>
                    <a:t>Amorphous carbon</a:t>
                  </a:r>
                </a:p>
              </p:txBody>
            </p:sp>
          </p:grpSp>
          <p:grpSp>
            <p:nvGrpSpPr>
              <p:cNvPr id="63" name="Group 62"/>
              <p:cNvGrpSpPr/>
              <p:nvPr/>
            </p:nvGrpSpPr>
            <p:grpSpPr>
              <a:xfrm>
                <a:off x="462899" y="2414600"/>
                <a:ext cx="2453966" cy="1571727"/>
                <a:chOff x="462899" y="2414600"/>
                <a:chExt cx="2453966" cy="1571727"/>
              </a:xfrm>
            </p:grpSpPr>
            <p:sp>
              <p:nvSpPr>
                <p:cNvPr id="12" name="Oval 11"/>
                <p:cNvSpPr/>
                <p:nvPr/>
              </p:nvSpPr>
              <p:spPr>
                <a:xfrm>
                  <a:off x="494407" y="2667385"/>
                  <a:ext cx="1318942" cy="1318942"/>
                </a:xfrm>
                <a:prstGeom prst="ellipse">
                  <a:avLst/>
                </a:prstGeom>
                <a:noFill/>
                <a:ln>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endParaRPr lang="en-US" dirty="0"/>
                </a:p>
                <a:p>
                  <a:pPr algn="ctr"/>
                  <a:endParaRPr lang="en-US" sz="4000" b="1" dirty="0">
                    <a:latin typeface="Garamond" panose="02020404030301010803" pitchFamily="18" charset="0"/>
                  </a:endParaRPr>
                </a:p>
                <a:p>
                  <a:pPr algn="ctr"/>
                  <a:endParaRPr lang="en-US" dirty="0"/>
                </a:p>
              </p:txBody>
            </p:sp>
            <p:pic>
              <p:nvPicPr>
                <p:cNvPr id="16" name="Picture 1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0865" y="3058732"/>
                  <a:ext cx="806026" cy="841849"/>
                </a:xfrm>
                <a:prstGeom prst="rect">
                  <a:avLst/>
                </a:prstGeom>
              </p:spPr>
            </p:pic>
            <p:pic>
              <p:nvPicPr>
                <p:cNvPr id="20" name="Picture 1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5911" t="5391" b="8236"/>
                <a:stretch/>
              </p:blipFill>
              <p:spPr>
                <a:xfrm>
                  <a:off x="2222258" y="2414600"/>
                  <a:ext cx="694607" cy="727996"/>
                </a:xfrm>
                <a:prstGeom prst="rect">
                  <a:avLst/>
                </a:prstGeom>
              </p:spPr>
            </p:pic>
            <p:sp>
              <p:nvSpPr>
                <p:cNvPr id="22" name="TextBox 21"/>
                <p:cNvSpPr txBox="1"/>
                <p:nvPr/>
              </p:nvSpPr>
              <p:spPr>
                <a:xfrm>
                  <a:off x="462899" y="2817833"/>
                  <a:ext cx="1332132" cy="338554"/>
                </a:xfrm>
                <a:prstGeom prst="rect">
                  <a:avLst/>
                </a:prstGeom>
                <a:noFill/>
              </p:spPr>
              <p:txBody>
                <a:bodyPr wrap="square" rtlCol="0">
                  <a:spAutoFit/>
                </a:bodyPr>
                <a:lstStyle/>
                <a:p>
                  <a:pPr algn="ctr"/>
                  <a:r>
                    <a:rPr lang="en-US" sz="1600" b="1" dirty="0">
                      <a:latin typeface="Garamond" panose="02020404030301010803" pitchFamily="18" charset="0"/>
                    </a:rPr>
                    <a:t>Diamond</a:t>
                  </a:r>
                </a:p>
              </p:txBody>
            </p:sp>
          </p:grpSp>
        </p:grpSp>
        <p:grpSp>
          <p:nvGrpSpPr>
            <p:cNvPr id="60" name="Group 59"/>
            <p:cNvGrpSpPr/>
            <p:nvPr/>
          </p:nvGrpSpPr>
          <p:grpSpPr>
            <a:xfrm>
              <a:off x="3400477" y="2691642"/>
              <a:ext cx="1351914" cy="1318942"/>
              <a:chOff x="3400477" y="4224124"/>
              <a:chExt cx="1351914" cy="1318942"/>
            </a:xfrm>
          </p:grpSpPr>
          <p:sp>
            <p:nvSpPr>
              <p:cNvPr id="10" name="Oval 9"/>
              <p:cNvSpPr/>
              <p:nvPr/>
            </p:nvSpPr>
            <p:spPr>
              <a:xfrm>
                <a:off x="3400477" y="4224124"/>
                <a:ext cx="1318942" cy="1318942"/>
              </a:xfrm>
              <a:prstGeom prst="ellipse">
                <a:avLst/>
              </a:prstGeom>
              <a:noFill/>
              <a:ln>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endParaRPr lang="en-US" dirty="0"/>
              </a:p>
              <a:p>
                <a:pPr algn="ctr"/>
                <a:endParaRPr lang="en-US" sz="4000" b="1" dirty="0">
                  <a:latin typeface="Garamond" panose="02020404030301010803" pitchFamily="18" charset="0"/>
                </a:endParaRPr>
              </a:p>
              <a:p>
                <a:pPr algn="ctr"/>
                <a:endParaRPr lang="en-US" dirty="0"/>
              </a:p>
            </p:txBody>
          </p:sp>
          <p:pic>
            <p:nvPicPr>
              <p:cNvPr id="19" name="Picture 1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82026" y="4690488"/>
                <a:ext cx="887186" cy="753272"/>
              </a:xfrm>
              <a:prstGeom prst="rect">
                <a:avLst/>
              </a:prstGeom>
            </p:spPr>
          </p:pic>
          <p:sp>
            <p:nvSpPr>
              <p:cNvPr id="24" name="TextBox 23"/>
              <p:cNvSpPr txBox="1"/>
              <p:nvPr/>
            </p:nvSpPr>
            <p:spPr>
              <a:xfrm>
                <a:off x="3420259" y="4363304"/>
                <a:ext cx="1332132" cy="338554"/>
              </a:xfrm>
              <a:prstGeom prst="rect">
                <a:avLst/>
              </a:prstGeom>
              <a:noFill/>
            </p:spPr>
            <p:txBody>
              <a:bodyPr wrap="square" rtlCol="0">
                <a:spAutoFit/>
              </a:bodyPr>
              <a:lstStyle/>
              <a:p>
                <a:pPr algn="ctr"/>
                <a:r>
                  <a:rPr lang="en-US" sz="1600" b="1" dirty="0">
                    <a:latin typeface="Garamond" panose="02020404030301010803" pitchFamily="18" charset="0"/>
                  </a:rPr>
                  <a:t>Graphite</a:t>
                </a:r>
              </a:p>
            </p:txBody>
          </p:sp>
        </p:grpSp>
      </p:grpSp>
      <p:grpSp>
        <p:nvGrpSpPr>
          <p:cNvPr id="62" name="Group 61"/>
          <p:cNvGrpSpPr/>
          <p:nvPr/>
        </p:nvGrpSpPr>
        <p:grpSpPr>
          <a:xfrm>
            <a:off x="221453" y="4248700"/>
            <a:ext cx="4192582" cy="1970099"/>
            <a:chOff x="576295" y="4194106"/>
            <a:chExt cx="4192582" cy="1970099"/>
          </a:xfrm>
        </p:grpSpPr>
        <p:pic>
          <p:nvPicPr>
            <p:cNvPr id="17" name="Picture 16"/>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147480" y="5360137"/>
              <a:ext cx="918864" cy="612576"/>
            </a:xfrm>
            <a:prstGeom prst="rect">
              <a:avLst/>
            </a:prstGeom>
          </p:spPr>
        </p:pic>
        <p:grpSp>
          <p:nvGrpSpPr>
            <p:cNvPr id="61" name="Group 60"/>
            <p:cNvGrpSpPr/>
            <p:nvPr/>
          </p:nvGrpSpPr>
          <p:grpSpPr>
            <a:xfrm>
              <a:off x="576295" y="4194106"/>
              <a:ext cx="4192582" cy="1970099"/>
              <a:chOff x="576295" y="4194106"/>
              <a:chExt cx="4192582" cy="1970099"/>
            </a:xfrm>
          </p:grpSpPr>
          <p:sp>
            <p:nvSpPr>
              <p:cNvPr id="13" name="Oval 12"/>
              <p:cNvSpPr/>
              <p:nvPr/>
            </p:nvSpPr>
            <p:spPr>
              <a:xfrm>
                <a:off x="1947442" y="4845263"/>
                <a:ext cx="1318942" cy="1318942"/>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endParaRPr lang="en-US" dirty="0"/>
              </a:p>
              <a:p>
                <a:pPr algn="ctr"/>
                <a:endParaRPr lang="en-US" sz="4000" b="1" dirty="0">
                  <a:latin typeface="Garamond" panose="02020404030301010803" pitchFamily="18" charset="0"/>
                </a:endParaRPr>
              </a:p>
              <a:p>
                <a:pPr algn="ctr"/>
                <a:endParaRPr lang="en-US" dirty="0"/>
              </a:p>
            </p:txBody>
          </p:sp>
          <p:sp>
            <p:nvSpPr>
              <p:cNvPr id="14" name="Oval 13"/>
              <p:cNvSpPr/>
              <p:nvPr/>
            </p:nvSpPr>
            <p:spPr>
              <a:xfrm>
                <a:off x="576295" y="4224124"/>
                <a:ext cx="1318942" cy="1318942"/>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endParaRPr lang="en-US" dirty="0"/>
              </a:p>
              <a:p>
                <a:pPr algn="ctr"/>
                <a:endParaRPr lang="en-US" sz="4000" b="1" dirty="0">
                  <a:latin typeface="Garamond" panose="02020404030301010803" pitchFamily="18" charset="0"/>
                </a:endParaRPr>
              </a:p>
              <a:p>
                <a:pPr algn="ctr"/>
                <a:endParaRPr lang="en-US" dirty="0"/>
              </a:p>
            </p:txBody>
          </p:sp>
          <p:pic>
            <p:nvPicPr>
              <p:cNvPr id="18" name="Picture 17"/>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2554" y="4653772"/>
                <a:ext cx="704536" cy="704536"/>
              </a:xfrm>
              <a:prstGeom prst="rect">
                <a:avLst/>
              </a:prstGeom>
            </p:spPr>
          </p:pic>
          <p:sp>
            <p:nvSpPr>
              <p:cNvPr id="11" name="Oval 10"/>
              <p:cNvSpPr/>
              <p:nvPr/>
            </p:nvSpPr>
            <p:spPr>
              <a:xfrm>
                <a:off x="3403773" y="4194106"/>
                <a:ext cx="1318942" cy="1318942"/>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endParaRPr lang="en-US" dirty="0"/>
              </a:p>
              <a:p>
                <a:pPr algn="ctr"/>
                <a:endParaRPr lang="en-US" sz="4000" b="1" dirty="0">
                  <a:latin typeface="Garamond" panose="02020404030301010803" pitchFamily="18" charset="0"/>
                </a:endParaRPr>
              </a:p>
              <a:p>
                <a:pPr algn="ctr"/>
                <a:endParaRPr lang="en-US" dirty="0"/>
              </a:p>
            </p:txBody>
          </p:sp>
          <p:pic>
            <p:nvPicPr>
              <p:cNvPr id="15" name="Picture 14"/>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53978" y="4652786"/>
                <a:ext cx="1018530" cy="707184"/>
              </a:xfrm>
              <a:prstGeom prst="rect">
                <a:avLst/>
              </a:prstGeom>
            </p:spPr>
          </p:pic>
          <p:sp>
            <p:nvSpPr>
              <p:cNvPr id="23" name="TextBox 22"/>
              <p:cNvSpPr txBox="1"/>
              <p:nvPr/>
            </p:nvSpPr>
            <p:spPr>
              <a:xfrm>
                <a:off x="3436745" y="4318508"/>
                <a:ext cx="1332132" cy="338554"/>
              </a:xfrm>
              <a:prstGeom prst="rect">
                <a:avLst/>
              </a:prstGeom>
              <a:noFill/>
            </p:spPr>
            <p:txBody>
              <a:bodyPr wrap="square" rtlCol="0">
                <a:spAutoFit/>
              </a:bodyPr>
              <a:lstStyle/>
              <a:p>
                <a:pPr algn="ctr"/>
                <a:r>
                  <a:rPr lang="en-US" sz="1600" b="1" dirty="0">
                    <a:latin typeface="Garamond" panose="02020404030301010803" pitchFamily="18" charset="0"/>
                  </a:rPr>
                  <a:t>Graphene</a:t>
                </a:r>
              </a:p>
            </p:txBody>
          </p:sp>
          <p:sp>
            <p:nvSpPr>
              <p:cNvPr id="25" name="TextBox 24"/>
              <p:cNvSpPr txBox="1"/>
              <p:nvPr/>
            </p:nvSpPr>
            <p:spPr>
              <a:xfrm>
                <a:off x="1960631" y="4931923"/>
                <a:ext cx="1332132" cy="584775"/>
              </a:xfrm>
              <a:prstGeom prst="rect">
                <a:avLst/>
              </a:prstGeom>
              <a:noFill/>
            </p:spPr>
            <p:txBody>
              <a:bodyPr wrap="square" rtlCol="0">
                <a:spAutoFit/>
              </a:bodyPr>
              <a:lstStyle/>
              <a:p>
                <a:pPr algn="ctr"/>
                <a:r>
                  <a:rPr lang="en-US" sz="1600" b="1" dirty="0">
                    <a:latin typeface="Garamond" panose="02020404030301010803" pitchFamily="18" charset="0"/>
                  </a:rPr>
                  <a:t>Carbon nanotube</a:t>
                </a:r>
              </a:p>
            </p:txBody>
          </p:sp>
          <p:sp>
            <p:nvSpPr>
              <p:cNvPr id="26" name="TextBox 25"/>
              <p:cNvSpPr txBox="1"/>
              <p:nvPr/>
            </p:nvSpPr>
            <p:spPr>
              <a:xfrm>
                <a:off x="579591" y="4351020"/>
                <a:ext cx="1332132" cy="338554"/>
              </a:xfrm>
              <a:prstGeom prst="rect">
                <a:avLst/>
              </a:prstGeom>
              <a:noFill/>
            </p:spPr>
            <p:txBody>
              <a:bodyPr wrap="square" rtlCol="0">
                <a:spAutoFit/>
              </a:bodyPr>
              <a:lstStyle/>
              <a:p>
                <a:pPr algn="ctr"/>
                <a:r>
                  <a:rPr lang="en-US" sz="1600" b="1" dirty="0">
                    <a:latin typeface="Garamond" panose="02020404030301010803" pitchFamily="18" charset="0"/>
                  </a:rPr>
                  <a:t>Fullerene</a:t>
                </a:r>
              </a:p>
            </p:txBody>
          </p:sp>
        </p:grpSp>
      </p:grpSp>
      <p:sp>
        <p:nvSpPr>
          <p:cNvPr id="43" name="Rectangle 42"/>
          <p:cNvSpPr/>
          <p:nvPr/>
        </p:nvSpPr>
        <p:spPr>
          <a:xfrm>
            <a:off x="-6217" y="1110210"/>
            <a:ext cx="6502550" cy="400110"/>
          </a:xfrm>
          <a:prstGeom prst="rect">
            <a:avLst/>
          </a:prstGeom>
        </p:spPr>
        <p:txBody>
          <a:bodyPr wrap="square">
            <a:spAutoFit/>
          </a:bodyPr>
          <a:lstStyle/>
          <a:p>
            <a:pPr marL="342900" indent="-342900">
              <a:buFont typeface="Wingdings" panose="05000000000000000000" pitchFamily="2" charset="2"/>
              <a:buChar char="Ø"/>
            </a:pPr>
            <a:r>
              <a:rPr lang="en-US" sz="2000" dirty="0">
                <a:latin typeface="Garamond" panose="02020404030301010803" pitchFamily="18" charset="0"/>
              </a:rPr>
              <a:t>Carbon is the basic building block of the cells in the body.</a:t>
            </a:r>
          </a:p>
        </p:txBody>
      </p:sp>
      <p:sp>
        <p:nvSpPr>
          <p:cNvPr id="46" name="Rectangle 45"/>
          <p:cNvSpPr/>
          <p:nvPr/>
        </p:nvSpPr>
        <p:spPr>
          <a:xfrm>
            <a:off x="-13648" y="1495153"/>
            <a:ext cx="6502550" cy="400110"/>
          </a:xfrm>
          <a:prstGeom prst="rect">
            <a:avLst/>
          </a:prstGeom>
        </p:spPr>
        <p:txBody>
          <a:bodyPr wrap="square">
            <a:spAutoFit/>
          </a:bodyPr>
          <a:lstStyle/>
          <a:p>
            <a:pPr marL="342900" indent="-342900">
              <a:buFont typeface="Wingdings" panose="05000000000000000000" pitchFamily="2" charset="2"/>
              <a:buChar char="Ø"/>
            </a:pPr>
            <a:r>
              <a:rPr lang="en-US" sz="2000" dirty="0">
                <a:latin typeface="Garamond" panose="02020404030301010803" pitchFamily="18" charset="0"/>
              </a:rPr>
              <a:t>Carbon forms about 18% of the human body constituents</a:t>
            </a:r>
          </a:p>
        </p:txBody>
      </p:sp>
      <p:sp>
        <p:nvSpPr>
          <p:cNvPr id="52" name="TextBox 51"/>
          <p:cNvSpPr txBox="1"/>
          <p:nvPr/>
        </p:nvSpPr>
        <p:spPr>
          <a:xfrm>
            <a:off x="4607293" y="2787126"/>
            <a:ext cx="4765774" cy="1015663"/>
          </a:xfrm>
          <a:prstGeom prst="rect">
            <a:avLst/>
          </a:prstGeom>
          <a:noFill/>
        </p:spPr>
        <p:txBody>
          <a:bodyPr wrap="square" rtlCol="0">
            <a:spAutoFit/>
          </a:bodyPr>
          <a:lstStyle/>
          <a:p>
            <a:pPr marL="342900" indent="-342900">
              <a:buFont typeface="Wingdings" panose="05000000000000000000" pitchFamily="2" charset="2"/>
              <a:buChar char="§"/>
            </a:pPr>
            <a:r>
              <a:rPr lang="en-US" sz="2000" dirty="0">
                <a:latin typeface="Garamond" panose="02020404030301010803" pitchFamily="18" charset="0"/>
              </a:rPr>
              <a:t>Tunable electrical and optical properties</a:t>
            </a:r>
          </a:p>
          <a:p>
            <a:pPr marL="342900" indent="-342900">
              <a:buFont typeface="Wingdings" panose="05000000000000000000" pitchFamily="2" charset="2"/>
              <a:buChar char="§"/>
            </a:pPr>
            <a:r>
              <a:rPr lang="en-US" sz="2000" dirty="0">
                <a:latin typeface="Garamond" panose="02020404030301010803" pitchFamily="18" charset="0"/>
              </a:rPr>
              <a:t>Economically viable</a:t>
            </a:r>
          </a:p>
          <a:p>
            <a:pPr marL="342900" indent="-342900">
              <a:buFont typeface="Wingdings" panose="05000000000000000000" pitchFamily="2" charset="2"/>
              <a:buChar char="§"/>
            </a:pPr>
            <a:r>
              <a:rPr lang="en-US" sz="2000" dirty="0">
                <a:latin typeface="Garamond" panose="02020404030301010803" pitchFamily="18" charset="0"/>
              </a:rPr>
              <a:t>Environmentally benign</a:t>
            </a:r>
          </a:p>
        </p:txBody>
      </p:sp>
      <p:sp>
        <p:nvSpPr>
          <p:cNvPr id="66" name="TextBox 65"/>
          <p:cNvSpPr txBox="1"/>
          <p:nvPr/>
        </p:nvSpPr>
        <p:spPr>
          <a:xfrm>
            <a:off x="4292199" y="2042692"/>
            <a:ext cx="5153438" cy="707886"/>
          </a:xfrm>
          <a:prstGeom prst="rect">
            <a:avLst/>
          </a:prstGeom>
          <a:noFill/>
        </p:spPr>
        <p:txBody>
          <a:bodyPr wrap="square" rtlCol="0">
            <a:spAutoFit/>
          </a:bodyPr>
          <a:lstStyle/>
          <a:p>
            <a:r>
              <a:rPr lang="en-US" sz="2000" dirty="0">
                <a:latin typeface="Garamond" panose="02020404030301010803" pitchFamily="18" charset="0"/>
              </a:rPr>
              <a:t>They have transformed the electronics industry and revolutionized the energy scenario</a:t>
            </a:r>
          </a:p>
        </p:txBody>
      </p:sp>
      <p:sp>
        <p:nvSpPr>
          <p:cNvPr id="67" name="TextBox 66"/>
          <p:cNvSpPr txBox="1"/>
          <p:nvPr/>
        </p:nvSpPr>
        <p:spPr>
          <a:xfrm>
            <a:off x="5576737" y="4276469"/>
            <a:ext cx="2584362" cy="1323439"/>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342900" indent="-342900">
              <a:buFont typeface="Wingdings" panose="05000000000000000000" pitchFamily="2" charset="2"/>
              <a:buChar char="q"/>
            </a:pPr>
            <a:r>
              <a:rPr lang="en-US" sz="2000" dirty="0">
                <a:latin typeface="Garamond" panose="02020404030301010803" pitchFamily="18" charset="0"/>
              </a:rPr>
              <a:t>Graphene Oxide</a:t>
            </a:r>
          </a:p>
          <a:p>
            <a:pPr marL="342900" indent="-342900">
              <a:buFont typeface="Wingdings" panose="05000000000000000000" pitchFamily="2" charset="2"/>
              <a:buChar char="q"/>
            </a:pPr>
            <a:r>
              <a:rPr lang="en-US" sz="2000" dirty="0">
                <a:latin typeface="Garamond" panose="02020404030301010803" pitchFamily="18" charset="0"/>
              </a:rPr>
              <a:t>Mesoporous Carbon</a:t>
            </a:r>
          </a:p>
          <a:p>
            <a:pPr marL="342900" indent="-342900">
              <a:buFont typeface="Wingdings" panose="05000000000000000000" pitchFamily="2" charset="2"/>
              <a:buChar char="q"/>
            </a:pPr>
            <a:r>
              <a:rPr lang="en-US" sz="2000" dirty="0">
                <a:latin typeface="Garamond" panose="02020404030301010803" pitchFamily="18" charset="0"/>
              </a:rPr>
              <a:t>Activated Carbon</a:t>
            </a:r>
          </a:p>
          <a:p>
            <a:pPr marL="342900" indent="-342900">
              <a:buFont typeface="Wingdings" panose="05000000000000000000" pitchFamily="2" charset="2"/>
              <a:buChar char="q"/>
            </a:pPr>
            <a:r>
              <a:rPr lang="en-US" sz="2000" dirty="0">
                <a:latin typeface="Garamond" panose="02020404030301010803" pitchFamily="18" charset="0"/>
              </a:rPr>
              <a:t>Carbon nanotubes</a:t>
            </a:r>
          </a:p>
        </p:txBody>
      </p:sp>
      <p:sp>
        <p:nvSpPr>
          <p:cNvPr id="69" name="Title 1"/>
          <p:cNvSpPr txBox="1">
            <a:spLocks/>
          </p:cNvSpPr>
          <p:nvPr/>
        </p:nvSpPr>
        <p:spPr>
          <a:xfrm>
            <a:off x="2271252" y="343291"/>
            <a:ext cx="3923071" cy="73152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aramond" panose="02020404030301010803" pitchFamily="18" charset="0"/>
              </a:rPr>
              <a:t>Carbonaceous materials</a:t>
            </a:r>
          </a:p>
        </p:txBody>
      </p:sp>
      <p:grpSp>
        <p:nvGrpSpPr>
          <p:cNvPr id="37" name="Group 36"/>
          <p:cNvGrpSpPr/>
          <p:nvPr/>
        </p:nvGrpSpPr>
        <p:grpSpPr>
          <a:xfrm>
            <a:off x="-1773" y="-352"/>
            <a:ext cx="7916783" cy="321431"/>
            <a:chOff x="1072279" y="-352"/>
            <a:chExt cx="7916783" cy="321431"/>
          </a:xfrm>
        </p:grpSpPr>
        <p:sp>
          <p:nvSpPr>
            <p:cNvPr id="38" name="Chevron 37"/>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39" name="Chevron 38"/>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40" name="Chevron 39"/>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41" name="Chevron 40"/>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42" name="Chevron 41"/>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44" name="Chevron 43"/>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45" name="Chevron 44"/>
            <p:cNvSpPr/>
            <p:nvPr/>
          </p:nvSpPr>
          <p:spPr>
            <a:xfrm>
              <a:off x="1072279"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388609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wipe(down)">
                                      <p:cBhvr>
                                        <p:cTn id="11" dur="75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down)">
                                      <p:cBhvr>
                                        <p:cTn id="1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3250896" y="2088078"/>
            <a:ext cx="2560320" cy="731520"/>
          </a:xfrm>
        </p:spPr>
        <p:txBody>
          <a:bodyPr>
            <a:normAutofit/>
          </a:bodyPr>
          <a:lstStyle/>
          <a:p>
            <a:r>
              <a:rPr lang="en-US" sz="3600" dirty="0">
                <a:latin typeface="Garamond" panose="02020404030301010803" pitchFamily="18" charset="0"/>
              </a:rPr>
              <a:t>Chapter 2</a:t>
            </a:r>
          </a:p>
        </p:txBody>
      </p:sp>
      <p:sp>
        <p:nvSpPr>
          <p:cNvPr id="6" name="Slide Number Placeholder 5"/>
          <p:cNvSpPr>
            <a:spLocks noGrp="1"/>
          </p:cNvSpPr>
          <p:nvPr>
            <p:ph type="sldNum" sz="quarter" idx="12"/>
          </p:nvPr>
        </p:nvSpPr>
        <p:spPr>
          <a:xfrm>
            <a:off x="8679766" y="6471993"/>
            <a:ext cx="450586" cy="365125"/>
          </a:xfrm>
        </p:spPr>
        <p:txBody>
          <a:bodyPr/>
          <a:lstStyle/>
          <a:p>
            <a:fld id="{ADBDDCAF-7AF1-4425-86EB-B68B2BB9C855}" type="slidenum">
              <a:rPr lang="en-US" sz="1800">
                <a:solidFill>
                  <a:schemeClr val="tx1"/>
                </a:solidFill>
                <a:latin typeface="Garamond" panose="02020404030301010803" pitchFamily="18" charset="0"/>
              </a:rPr>
              <a:t>19</a:t>
            </a:fld>
            <a:endParaRPr lang="en-US" sz="1800" dirty="0">
              <a:solidFill>
                <a:schemeClr val="tx1"/>
              </a:solidFill>
              <a:latin typeface="Garamond" panose="02020404030301010803" pitchFamily="18" charset="0"/>
            </a:endParaRPr>
          </a:p>
        </p:txBody>
      </p:sp>
      <p:cxnSp>
        <p:nvCxnSpPr>
          <p:cNvPr id="5" name="Straight Connector 4"/>
          <p:cNvCxnSpPr/>
          <p:nvPr/>
        </p:nvCxnSpPr>
        <p:spPr>
          <a:xfrm>
            <a:off x="167296" y="2819598"/>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8" name="Title 1"/>
          <p:cNvSpPr txBox="1">
            <a:spLocks/>
          </p:cNvSpPr>
          <p:nvPr/>
        </p:nvSpPr>
        <p:spPr>
          <a:xfrm>
            <a:off x="-40944" y="2228935"/>
            <a:ext cx="9144000" cy="17373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dirty="0">
                <a:solidFill>
                  <a:srgbClr val="FF0000"/>
                </a:solidFill>
                <a:latin typeface="Garamond" panose="02020404030301010803" pitchFamily="18" charset="0"/>
              </a:rPr>
              <a:t>Characterization tools and techniques</a:t>
            </a:r>
          </a:p>
        </p:txBody>
      </p:sp>
      <p:grpSp>
        <p:nvGrpSpPr>
          <p:cNvPr id="9" name="Group 8"/>
          <p:cNvGrpSpPr/>
          <p:nvPr/>
        </p:nvGrpSpPr>
        <p:grpSpPr>
          <a:xfrm>
            <a:off x="-1773" y="-352"/>
            <a:ext cx="7916783" cy="321431"/>
            <a:chOff x="1072279" y="-352"/>
            <a:chExt cx="7916783" cy="321431"/>
          </a:xfrm>
        </p:grpSpPr>
        <p:sp>
          <p:nvSpPr>
            <p:cNvPr id="10" name="Chevron 9"/>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1" name="Chevron 10"/>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2" name="Chevron 11"/>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3" name="Chevron 12"/>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4" name="Chevron 13"/>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5" name="Chevron 14"/>
            <p:cNvSpPr/>
            <p:nvPr/>
          </p:nvSpPr>
          <p:spPr>
            <a:xfrm>
              <a:off x="2167157" y="2893"/>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6" name="Chevron 15"/>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1134076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2560320" cy="731520"/>
          </a:xfrm>
        </p:spPr>
        <p:txBody>
          <a:bodyPr/>
          <a:lstStyle/>
          <a:p>
            <a:r>
              <a:rPr lang="en-US" sz="4000" dirty="0">
                <a:latin typeface="Garamond" panose="02020404030301010803" pitchFamily="18" charset="0"/>
              </a:rPr>
              <a:t>Contents</a:t>
            </a:r>
          </a:p>
        </p:txBody>
      </p:sp>
      <p:sp>
        <p:nvSpPr>
          <p:cNvPr id="11" name="Slide Number Placeholder 10"/>
          <p:cNvSpPr>
            <a:spLocks noGrp="1"/>
          </p:cNvSpPr>
          <p:nvPr>
            <p:ph type="sldNum" sz="quarter" idx="12"/>
          </p:nvPr>
        </p:nvSpPr>
        <p:spPr>
          <a:xfrm>
            <a:off x="8776363" y="6485641"/>
            <a:ext cx="313046" cy="365125"/>
          </a:xfrm>
        </p:spPr>
        <p:txBody>
          <a:bodyPr/>
          <a:lstStyle/>
          <a:p>
            <a:fld id="{02D39D0D-F62A-4139-B340-C63EECD0B4C7}" type="slidenum">
              <a:rPr lang="en-US" smtClean="0">
                <a:solidFill>
                  <a:schemeClr val="tx1"/>
                </a:solidFill>
              </a:rPr>
              <a:pPr/>
              <a:t>2</a:t>
            </a:fld>
            <a:endParaRPr lang="en-US" dirty="0">
              <a:solidFill>
                <a:schemeClr val="tx1"/>
              </a:solidFill>
            </a:endParaRPr>
          </a:p>
        </p:txBody>
      </p:sp>
      <p:sp>
        <p:nvSpPr>
          <p:cNvPr id="3" name="Rectangle 2"/>
          <p:cNvSpPr/>
          <p:nvPr>
            <p:custDataLst>
              <p:tags r:id="rId1"/>
            </p:custDataLst>
          </p:nvPr>
        </p:nvSpPr>
        <p:spPr>
          <a:xfrm>
            <a:off x="238835" y="1156526"/>
            <a:ext cx="274320" cy="274320"/>
          </a:xfrm>
          <a:prstGeom prst="rect">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cs typeface="Arial" pitchFamily="34" charset="0"/>
              </a:rPr>
              <a:t>1</a:t>
            </a:r>
          </a:p>
        </p:txBody>
      </p:sp>
      <p:sp>
        <p:nvSpPr>
          <p:cNvPr id="4" name="TextBox 3"/>
          <p:cNvSpPr txBox="1"/>
          <p:nvPr/>
        </p:nvSpPr>
        <p:spPr>
          <a:xfrm>
            <a:off x="570307" y="1125594"/>
            <a:ext cx="1324402" cy="369332"/>
          </a:xfrm>
          <a:prstGeom prst="rect">
            <a:avLst/>
          </a:prstGeom>
          <a:noFill/>
        </p:spPr>
        <p:txBody>
          <a:bodyPr wrap="none" rtlCol="0">
            <a:spAutoFit/>
          </a:bodyPr>
          <a:lstStyle/>
          <a:p>
            <a:r>
              <a:rPr lang="en-US" dirty="0">
                <a:latin typeface="Garamond" panose="02020404030301010803" pitchFamily="18" charset="0"/>
                <a:cs typeface="Arial" pitchFamily="34" charset="0"/>
              </a:rPr>
              <a:t>Introduction</a:t>
            </a:r>
          </a:p>
        </p:txBody>
      </p:sp>
      <p:grpSp>
        <p:nvGrpSpPr>
          <p:cNvPr id="17" name="Group 16"/>
          <p:cNvGrpSpPr/>
          <p:nvPr/>
        </p:nvGrpSpPr>
        <p:grpSpPr>
          <a:xfrm>
            <a:off x="234436" y="1634744"/>
            <a:ext cx="3888909" cy="369332"/>
            <a:chOff x="238835" y="1775075"/>
            <a:chExt cx="3888909" cy="369332"/>
          </a:xfrm>
        </p:grpSpPr>
        <p:sp>
          <p:nvSpPr>
            <p:cNvPr id="5" name="Rectangle 4"/>
            <p:cNvSpPr/>
            <p:nvPr>
              <p:custDataLst>
                <p:tags r:id="rId9"/>
              </p:custDataLst>
            </p:nvPr>
          </p:nvSpPr>
          <p:spPr>
            <a:xfrm>
              <a:off x="238835" y="1800122"/>
              <a:ext cx="274320" cy="274320"/>
            </a:xfrm>
            <a:prstGeom prst="rect">
              <a:avLst/>
            </a:prstGeom>
            <a:solidFill>
              <a:srgbClr val="80B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cs typeface="Arial" pitchFamily="34" charset="0"/>
                </a:rPr>
                <a:t>2</a:t>
              </a:r>
            </a:p>
          </p:txBody>
        </p:sp>
        <p:sp>
          <p:nvSpPr>
            <p:cNvPr id="6" name="TextBox 5"/>
            <p:cNvSpPr txBox="1"/>
            <p:nvPr/>
          </p:nvSpPr>
          <p:spPr>
            <a:xfrm>
              <a:off x="584595" y="1775075"/>
              <a:ext cx="3543149" cy="369332"/>
            </a:xfrm>
            <a:prstGeom prst="rect">
              <a:avLst/>
            </a:prstGeom>
            <a:noFill/>
          </p:spPr>
          <p:txBody>
            <a:bodyPr wrap="none" rtlCol="0">
              <a:spAutoFit/>
            </a:bodyPr>
            <a:lstStyle>
              <a:defPPr>
                <a:defRPr lang="en-US"/>
              </a:defPPr>
              <a:lvl1pPr>
                <a:defRPr b="1">
                  <a:latin typeface="Garamond" panose="02020404030301010803" pitchFamily="18" charset="0"/>
                  <a:cs typeface="Arial" pitchFamily="34" charset="0"/>
                </a:defRPr>
              </a:lvl1pPr>
            </a:lstStyle>
            <a:p>
              <a:r>
                <a:rPr lang="en-US" b="0" dirty="0"/>
                <a:t>Characterization tools and techniques</a:t>
              </a:r>
            </a:p>
          </p:txBody>
        </p:sp>
      </p:grpSp>
      <p:sp>
        <p:nvSpPr>
          <p:cNvPr id="42" name="Rectangle 41"/>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cxnSp>
        <p:nvCxnSpPr>
          <p:cNvPr id="46" name="Straight Connector 45"/>
          <p:cNvCxnSpPr/>
          <p:nvPr/>
        </p:nvCxnSpPr>
        <p:spPr>
          <a:xfrm>
            <a:off x="150347" y="990480"/>
            <a:ext cx="8809408" cy="0"/>
          </a:xfrm>
          <a:prstGeom prst="line">
            <a:avLst/>
          </a:prstGeom>
          <a:ln w="25400"/>
        </p:spPr>
        <p:style>
          <a:lnRef idx="3">
            <a:schemeClr val="dk1"/>
          </a:lnRef>
          <a:fillRef idx="0">
            <a:schemeClr val="dk1"/>
          </a:fillRef>
          <a:effectRef idx="2">
            <a:schemeClr val="dk1"/>
          </a:effectRef>
          <a:fontRef idx="minor">
            <a:schemeClr val="tx1"/>
          </a:fontRef>
        </p:style>
      </p:cxnSp>
      <p:grpSp>
        <p:nvGrpSpPr>
          <p:cNvPr id="19" name="Group 18"/>
          <p:cNvGrpSpPr/>
          <p:nvPr/>
        </p:nvGrpSpPr>
        <p:grpSpPr>
          <a:xfrm>
            <a:off x="234436" y="2127817"/>
            <a:ext cx="8513351" cy="646331"/>
            <a:chOff x="234436" y="2266994"/>
            <a:chExt cx="8513351" cy="646331"/>
          </a:xfrm>
        </p:grpSpPr>
        <p:sp>
          <p:nvSpPr>
            <p:cNvPr id="7" name="Rectangle 6"/>
            <p:cNvSpPr/>
            <p:nvPr>
              <p:custDataLst>
                <p:tags r:id="rId8"/>
              </p:custDataLst>
            </p:nvPr>
          </p:nvSpPr>
          <p:spPr>
            <a:xfrm>
              <a:off x="234436" y="2343543"/>
              <a:ext cx="274320" cy="274320"/>
            </a:xfrm>
            <a:prstGeom prst="rect">
              <a:avLst/>
            </a:prstGeom>
            <a:solidFill>
              <a:srgbClr val="CB1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cs typeface="Arial" pitchFamily="34" charset="0"/>
                </a:rPr>
                <a:t>3</a:t>
              </a:r>
            </a:p>
          </p:txBody>
        </p:sp>
        <p:sp>
          <p:nvSpPr>
            <p:cNvPr id="26" name="Title 1"/>
            <p:cNvSpPr txBox="1">
              <a:spLocks/>
            </p:cNvSpPr>
            <p:nvPr/>
          </p:nvSpPr>
          <p:spPr>
            <a:xfrm>
              <a:off x="576018" y="2266994"/>
              <a:ext cx="8171769" cy="646331"/>
            </a:xfrm>
            <a:prstGeom prst="rect">
              <a:avLst/>
            </a:prstGeom>
            <a:noFill/>
          </p:spPr>
          <p:txBody>
            <a:bodyPr wrap="square" rtlCol="0">
              <a:spAutoFit/>
            </a:bodyPr>
            <a:lstStyle>
              <a:defPPr>
                <a:defRPr lang="en-US"/>
              </a:defPPr>
              <a:lvl1pPr>
                <a:defRPr b="1">
                  <a:latin typeface="Garamond" panose="02020404030301010803" pitchFamily="18" charset="0"/>
                  <a:cs typeface="Arial" pitchFamily="34" charset="0"/>
                </a:defRPr>
              </a:lvl1pPr>
            </a:lstStyle>
            <a:p>
              <a:pPr algn="just"/>
              <a:r>
                <a:rPr lang="en-US" b="0" dirty="0"/>
                <a:t>Biomass-derived, activated carbon-sulfur composite cathode with a bifunctional interlayer  of functionalized carbon nanotubes for lithium-sulfur cells.</a:t>
              </a:r>
            </a:p>
          </p:txBody>
        </p:sp>
      </p:grpSp>
      <p:grpSp>
        <p:nvGrpSpPr>
          <p:cNvPr id="28" name="Group 27"/>
          <p:cNvGrpSpPr/>
          <p:nvPr/>
        </p:nvGrpSpPr>
        <p:grpSpPr>
          <a:xfrm>
            <a:off x="234436" y="2896179"/>
            <a:ext cx="8686754" cy="646331"/>
            <a:chOff x="238835" y="3205738"/>
            <a:chExt cx="8686754" cy="646331"/>
          </a:xfrm>
        </p:grpSpPr>
        <p:sp>
          <p:nvSpPr>
            <p:cNvPr id="9" name="Rectangle 8"/>
            <p:cNvSpPr/>
            <p:nvPr>
              <p:custDataLst>
                <p:tags r:id="rId7"/>
              </p:custDataLst>
            </p:nvPr>
          </p:nvSpPr>
          <p:spPr>
            <a:xfrm>
              <a:off x="238835" y="3298334"/>
              <a:ext cx="274320" cy="274320"/>
            </a:xfrm>
            <a:prstGeom prst="rect">
              <a:avLst/>
            </a:prstGeom>
            <a:solidFill>
              <a:srgbClr val="E0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cs typeface="Arial" pitchFamily="34" charset="0"/>
                </a:rPr>
                <a:t>4</a:t>
              </a:r>
            </a:p>
          </p:txBody>
        </p:sp>
        <p:sp>
          <p:nvSpPr>
            <p:cNvPr id="27" name="Title 1"/>
            <p:cNvSpPr txBox="1">
              <a:spLocks/>
            </p:cNvSpPr>
            <p:nvPr/>
          </p:nvSpPr>
          <p:spPr>
            <a:xfrm>
              <a:off x="594484" y="3205738"/>
              <a:ext cx="8331105" cy="646331"/>
            </a:xfrm>
            <a:prstGeom prst="rect">
              <a:avLst/>
            </a:prstGeom>
            <a:noFill/>
          </p:spPr>
          <p:txBody>
            <a:bodyPr wrap="square" rtlCol="0">
              <a:spAutoFit/>
            </a:bodyPr>
            <a:lstStyle>
              <a:defPPr>
                <a:defRPr lang="en-US"/>
              </a:defPPr>
              <a:lvl1pPr>
                <a:defRPr b="1">
                  <a:latin typeface="Garamond" panose="02020404030301010803" pitchFamily="18" charset="0"/>
                  <a:cs typeface="Arial" pitchFamily="34" charset="0"/>
                </a:defRPr>
              </a:lvl1pPr>
            </a:lstStyle>
            <a:p>
              <a:pPr algn="just"/>
              <a:r>
                <a:rPr lang="en-US" b="0" dirty="0"/>
                <a:t>Sulfur-polyaniline coated mesoporous carbon composite in combination with carbon nanotubes interlayer as a superior cathode assembly for high capacity lithium-sulfur cells.</a:t>
              </a:r>
            </a:p>
          </p:txBody>
        </p:sp>
      </p:grpSp>
      <p:grpSp>
        <p:nvGrpSpPr>
          <p:cNvPr id="29" name="Group 28"/>
          <p:cNvGrpSpPr/>
          <p:nvPr/>
        </p:nvGrpSpPr>
        <p:grpSpPr>
          <a:xfrm>
            <a:off x="234436" y="3597500"/>
            <a:ext cx="8464898" cy="646331"/>
            <a:chOff x="238835" y="3876313"/>
            <a:chExt cx="8464898" cy="646331"/>
          </a:xfrm>
        </p:grpSpPr>
        <p:sp>
          <p:nvSpPr>
            <p:cNvPr id="21" name="Rectangle 20"/>
            <p:cNvSpPr/>
            <p:nvPr>
              <p:custDataLst>
                <p:tags r:id="rId6"/>
              </p:custDataLst>
            </p:nvPr>
          </p:nvSpPr>
          <p:spPr>
            <a:xfrm>
              <a:off x="238835" y="3970070"/>
              <a:ext cx="274320" cy="274320"/>
            </a:xfrm>
            <a:prstGeom prst="rect">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cs typeface="Arial" pitchFamily="34" charset="0"/>
                </a:rPr>
                <a:t>5</a:t>
              </a:r>
            </a:p>
          </p:txBody>
        </p:sp>
        <p:sp>
          <p:nvSpPr>
            <p:cNvPr id="8" name="Rectangle 7"/>
            <p:cNvSpPr/>
            <p:nvPr/>
          </p:nvSpPr>
          <p:spPr>
            <a:xfrm>
              <a:off x="556019" y="3876313"/>
              <a:ext cx="8147714" cy="646331"/>
            </a:xfrm>
            <a:prstGeom prst="rect">
              <a:avLst/>
            </a:prstGeom>
            <a:noFill/>
          </p:spPr>
          <p:txBody>
            <a:bodyPr wrap="square" rtlCol="0">
              <a:spAutoFit/>
            </a:bodyPr>
            <a:lstStyle/>
            <a:p>
              <a:pPr algn="just"/>
              <a:r>
                <a:rPr lang="en-US" dirty="0" err="1">
                  <a:latin typeface="Garamond" panose="02020404030301010803" pitchFamily="18" charset="0"/>
                  <a:cs typeface="Arial" pitchFamily="34" charset="0"/>
                </a:rPr>
                <a:t>Polyaniline</a:t>
              </a:r>
              <a:r>
                <a:rPr lang="en-US" dirty="0">
                  <a:latin typeface="Garamond" panose="02020404030301010803" pitchFamily="18" charset="0"/>
                  <a:cs typeface="Arial" pitchFamily="34" charset="0"/>
                </a:rPr>
                <a:t>–</a:t>
              </a:r>
              <a:r>
                <a:rPr lang="en-US" dirty="0" err="1">
                  <a:latin typeface="Garamond" panose="02020404030301010803" pitchFamily="18" charset="0"/>
                  <a:cs typeface="Arial" pitchFamily="34" charset="0"/>
                </a:rPr>
                <a:t>graphene</a:t>
              </a:r>
              <a:r>
                <a:rPr lang="en-US" dirty="0">
                  <a:latin typeface="Garamond" panose="02020404030301010803" pitchFamily="18" charset="0"/>
                  <a:cs typeface="Arial" pitchFamily="34" charset="0"/>
                </a:rPr>
                <a:t> oxide based ordered nanocomposite electrodes for high-performance supercapacitor applications.</a:t>
              </a:r>
            </a:p>
          </p:txBody>
        </p:sp>
      </p:grpSp>
      <p:grpSp>
        <p:nvGrpSpPr>
          <p:cNvPr id="30" name="Group 29"/>
          <p:cNvGrpSpPr/>
          <p:nvPr/>
        </p:nvGrpSpPr>
        <p:grpSpPr>
          <a:xfrm>
            <a:off x="233788" y="4376118"/>
            <a:ext cx="8479186" cy="646331"/>
            <a:chOff x="238835" y="4556475"/>
            <a:chExt cx="8479186" cy="646331"/>
          </a:xfrm>
        </p:grpSpPr>
        <p:sp>
          <p:nvSpPr>
            <p:cNvPr id="22" name="Rectangle 21"/>
            <p:cNvSpPr/>
            <p:nvPr>
              <p:custDataLst>
                <p:tags r:id="rId5"/>
              </p:custDataLst>
            </p:nvPr>
          </p:nvSpPr>
          <p:spPr>
            <a:xfrm>
              <a:off x="238835" y="4627734"/>
              <a:ext cx="274320" cy="274320"/>
            </a:xfrm>
            <a:prstGeom prst="rect">
              <a:avLst/>
            </a:prstGeom>
            <a:solidFill>
              <a:srgbClr val="80B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cs typeface="Arial" pitchFamily="34" charset="0"/>
                </a:rPr>
                <a:t>6</a:t>
              </a:r>
            </a:p>
          </p:txBody>
        </p:sp>
        <p:sp>
          <p:nvSpPr>
            <p:cNvPr id="10" name="Rectangle 9"/>
            <p:cNvSpPr/>
            <p:nvPr/>
          </p:nvSpPr>
          <p:spPr>
            <a:xfrm>
              <a:off x="570307" y="4556475"/>
              <a:ext cx="8147714" cy="646331"/>
            </a:xfrm>
            <a:prstGeom prst="rect">
              <a:avLst/>
            </a:prstGeom>
            <a:noFill/>
          </p:spPr>
          <p:txBody>
            <a:bodyPr wrap="square" rtlCol="0">
              <a:spAutoFit/>
            </a:bodyPr>
            <a:lstStyle/>
            <a:p>
              <a:pPr algn="just"/>
              <a:r>
                <a:rPr lang="en-US" dirty="0">
                  <a:latin typeface="Garamond" panose="02020404030301010803" pitchFamily="18" charset="0"/>
                  <a:cs typeface="Arial" pitchFamily="34" charset="0"/>
                </a:rPr>
                <a:t>Mn</a:t>
              </a:r>
              <a:r>
                <a:rPr lang="en-US" baseline="-25000" dirty="0">
                  <a:latin typeface="Garamond" panose="02020404030301010803" pitchFamily="18" charset="0"/>
                  <a:cs typeface="Arial" pitchFamily="34" charset="0"/>
                </a:rPr>
                <a:t>3</a:t>
              </a:r>
              <a:r>
                <a:rPr lang="en-US" dirty="0">
                  <a:latin typeface="Garamond" panose="02020404030301010803" pitchFamily="18" charset="0"/>
                  <a:cs typeface="Arial" pitchFamily="34" charset="0"/>
                </a:rPr>
                <a:t>O</a:t>
              </a:r>
              <a:r>
                <a:rPr lang="en-US" baseline="-25000" dirty="0">
                  <a:latin typeface="Garamond" panose="02020404030301010803" pitchFamily="18" charset="0"/>
                  <a:cs typeface="Arial" pitchFamily="34" charset="0"/>
                </a:rPr>
                <a:t>4</a:t>
              </a:r>
              <a:r>
                <a:rPr lang="en-US" dirty="0">
                  <a:latin typeface="Garamond" panose="02020404030301010803" pitchFamily="18" charset="0"/>
                  <a:cs typeface="Arial" pitchFamily="34" charset="0"/>
                </a:rPr>
                <a:t>-mesoporous carbon composite as an improved anode material for rechargeable lithium ion cells.</a:t>
              </a:r>
            </a:p>
          </p:txBody>
        </p:sp>
      </p:grpSp>
      <p:grpSp>
        <p:nvGrpSpPr>
          <p:cNvPr id="31" name="Group 30"/>
          <p:cNvGrpSpPr/>
          <p:nvPr/>
        </p:nvGrpSpPr>
        <p:grpSpPr>
          <a:xfrm>
            <a:off x="233788" y="5062614"/>
            <a:ext cx="8008279" cy="369332"/>
            <a:chOff x="238835" y="5284809"/>
            <a:chExt cx="8008279" cy="369332"/>
          </a:xfrm>
        </p:grpSpPr>
        <p:sp>
          <p:nvSpPr>
            <p:cNvPr id="23" name="Rectangle 22"/>
            <p:cNvSpPr/>
            <p:nvPr>
              <p:custDataLst>
                <p:tags r:id="rId4"/>
              </p:custDataLst>
            </p:nvPr>
          </p:nvSpPr>
          <p:spPr>
            <a:xfrm>
              <a:off x="238835" y="5341670"/>
              <a:ext cx="274320" cy="274320"/>
            </a:xfrm>
            <a:prstGeom prst="rect">
              <a:avLst/>
            </a:prstGeom>
            <a:solidFill>
              <a:srgbClr val="CB1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cs typeface="Arial" pitchFamily="34" charset="0"/>
                </a:rPr>
                <a:t>7</a:t>
              </a:r>
            </a:p>
          </p:txBody>
        </p:sp>
        <p:sp>
          <p:nvSpPr>
            <p:cNvPr id="14" name="Rectangle 13"/>
            <p:cNvSpPr/>
            <p:nvPr/>
          </p:nvSpPr>
          <p:spPr>
            <a:xfrm>
              <a:off x="570307" y="5284809"/>
              <a:ext cx="7676807" cy="369332"/>
            </a:xfrm>
            <a:prstGeom prst="rect">
              <a:avLst/>
            </a:prstGeom>
            <a:noFill/>
          </p:spPr>
          <p:txBody>
            <a:bodyPr wrap="square" rtlCol="0">
              <a:spAutoFit/>
            </a:bodyPr>
            <a:lstStyle/>
            <a:p>
              <a:pPr algn="just"/>
              <a:r>
                <a:rPr lang="en-US" dirty="0">
                  <a:latin typeface="Garamond" panose="02020404030301010803" pitchFamily="18" charset="0"/>
                  <a:cs typeface="Arial" pitchFamily="34" charset="0"/>
                </a:rPr>
                <a:t>A Li-ion full cell using LiFePO</a:t>
              </a:r>
              <a:r>
                <a:rPr lang="en-US" baseline="-25000" dirty="0">
                  <a:latin typeface="Garamond" panose="02020404030301010803" pitchFamily="18" charset="0"/>
                  <a:cs typeface="Arial" pitchFamily="34" charset="0"/>
                </a:rPr>
                <a:t>4</a:t>
              </a:r>
              <a:r>
                <a:rPr lang="en-US" dirty="0">
                  <a:latin typeface="Garamond" panose="02020404030301010803" pitchFamily="18" charset="0"/>
                  <a:cs typeface="Arial" pitchFamily="34" charset="0"/>
                </a:rPr>
                <a:t> cathode and Mn</a:t>
              </a:r>
              <a:r>
                <a:rPr lang="en-US" baseline="-25000" dirty="0">
                  <a:latin typeface="Garamond" panose="02020404030301010803" pitchFamily="18" charset="0"/>
                  <a:cs typeface="Arial" pitchFamily="34" charset="0"/>
                </a:rPr>
                <a:t>3</a:t>
              </a:r>
              <a:r>
                <a:rPr lang="en-US" dirty="0">
                  <a:latin typeface="Garamond" panose="02020404030301010803" pitchFamily="18" charset="0"/>
                  <a:cs typeface="Arial" pitchFamily="34" charset="0"/>
                </a:rPr>
                <a:t>O</a:t>
              </a:r>
              <a:r>
                <a:rPr lang="en-US" baseline="-25000" dirty="0">
                  <a:latin typeface="Garamond" panose="02020404030301010803" pitchFamily="18" charset="0"/>
                  <a:cs typeface="Arial" pitchFamily="34" charset="0"/>
                </a:rPr>
                <a:t>4</a:t>
              </a:r>
              <a:r>
                <a:rPr lang="en-US" dirty="0">
                  <a:latin typeface="Garamond" panose="02020404030301010803" pitchFamily="18" charset="0"/>
                  <a:cs typeface="Arial" pitchFamily="34" charset="0"/>
                </a:rPr>
                <a:t>-mesoporous carbon anode</a:t>
              </a:r>
            </a:p>
          </p:txBody>
        </p:sp>
      </p:grpSp>
      <p:grpSp>
        <p:nvGrpSpPr>
          <p:cNvPr id="33" name="Group 32"/>
          <p:cNvGrpSpPr/>
          <p:nvPr/>
        </p:nvGrpSpPr>
        <p:grpSpPr>
          <a:xfrm>
            <a:off x="229196" y="5643276"/>
            <a:ext cx="3402092" cy="369332"/>
            <a:chOff x="234436" y="5839508"/>
            <a:chExt cx="3402092" cy="369332"/>
          </a:xfrm>
        </p:grpSpPr>
        <p:sp>
          <p:nvSpPr>
            <p:cNvPr id="24" name="Rectangle 23"/>
            <p:cNvSpPr/>
            <p:nvPr>
              <p:custDataLst>
                <p:tags r:id="rId3"/>
              </p:custDataLst>
            </p:nvPr>
          </p:nvSpPr>
          <p:spPr>
            <a:xfrm>
              <a:off x="234436" y="5872726"/>
              <a:ext cx="274320" cy="274320"/>
            </a:xfrm>
            <a:prstGeom prst="rect">
              <a:avLst/>
            </a:prstGeom>
            <a:solidFill>
              <a:srgbClr val="E0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cs typeface="Arial" pitchFamily="34" charset="0"/>
                </a:rPr>
                <a:t>8</a:t>
              </a:r>
            </a:p>
          </p:txBody>
        </p:sp>
        <p:sp>
          <p:nvSpPr>
            <p:cNvPr id="15" name="Rectangle 14"/>
            <p:cNvSpPr/>
            <p:nvPr/>
          </p:nvSpPr>
          <p:spPr>
            <a:xfrm>
              <a:off x="547221" y="5839508"/>
              <a:ext cx="3089307" cy="369332"/>
            </a:xfrm>
            <a:prstGeom prst="rect">
              <a:avLst/>
            </a:prstGeom>
            <a:noFill/>
          </p:spPr>
          <p:txBody>
            <a:bodyPr wrap="square" rtlCol="0">
              <a:spAutoFit/>
            </a:bodyPr>
            <a:lstStyle/>
            <a:p>
              <a:pPr algn="just"/>
              <a:r>
                <a:rPr lang="en-IN" altLang="en-US" dirty="0">
                  <a:latin typeface="Garamond" panose="02020404030301010803" pitchFamily="18" charset="0"/>
                  <a:cs typeface="Arial" pitchFamily="34" charset="0"/>
                </a:rPr>
                <a:t>Conclusions and future outlook</a:t>
              </a:r>
            </a:p>
          </p:txBody>
        </p:sp>
      </p:grpSp>
      <p:grpSp>
        <p:nvGrpSpPr>
          <p:cNvPr id="35" name="Group 34"/>
          <p:cNvGrpSpPr/>
          <p:nvPr/>
        </p:nvGrpSpPr>
        <p:grpSpPr>
          <a:xfrm>
            <a:off x="235459" y="6141522"/>
            <a:ext cx="2271489" cy="369332"/>
            <a:chOff x="235459" y="6141522"/>
            <a:chExt cx="2271489" cy="369332"/>
          </a:xfrm>
        </p:grpSpPr>
        <p:sp>
          <p:nvSpPr>
            <p:cNvPr id="36" name="Rectangle 35"/>
            <p:cNvSpPr/>
            <p:nvPr>
              <p:custDataLst>
                <p:tags r:id="rId2"/>
              </p:custDataLst>
            </p:nvPr>
          </p:nvSpPr>
          <p:spPr>
            <a:xfrm>
              <a:off x="235459" y="6182910"/>
              <a:ext cx="274320" cy="274320"/>
            </a:xfrm>
            <a:prstGeom prst="rect">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cs typeface="Arial" pitchFamily="34" charset="0"/>
                </a:rPr>
                <a:t>9</a:t>
              </a:r>
            </a:p>
          </p:txBody>
        </p:sp>
        <p:sp>
          <p:nvSpPr>
            <p:cNvPr id="34" name="Rectangle 33"/>
            <p:cNvSpPr/>
            <p:nvPr/>
          </p:nvSpPr>
          <p:spPr>
            <a:xfrm>
              <a:off x="567956" y="6141522"/>
              <a:ext cx="1938992" cy="369332"/>
            </a:xfrm>
            <a:prstGeom prst="rect">
              <a:avLst/>
            </a:prstGeom>
            <a:noFill/>
          </p:spPr>
          <p:txBody>
            <a:bodyPr wrap="none" rtlCol="0">
              <a:spAutoFit/>
            </a:bodyPr>
            <a:lstStyle/>
            <a:p>
              <a:r>
                <a:rPr lang="en-IN" altLang="en-US" dirty="0">
                  <a:latin typeface="Garamond" panose="02020404030301010803" pitchFamily="18" charset="0"/>
                  <a:cs typeface="Arial" pitchFamily="34" charset="0"/>
                </a:rPr>
                <a:t>Acknowledgements</a:t>
              </a:r>
              <a:endParaRPr lang="en-US" dirty="0">
                <a:latin typeface="Garamond" panose="02020404030301010803" pitchFamily="18" charset="0"/>
                <a:cs typeface="Arial" pitchFamily="34" charset="0"/>
              </a:endParaRPr>
            </a:p>
          </p:txBody>
        </p:sp>
      </p:grpSp>
    </p:spTree>
    <p:extLst>
      <p:ext uri="{BB962C8B-B14F-4D97-AF65-F5344CB8AC3E}">
        <p14:creationId xmlns:p14="http://schemas.microsoft.com/office/powerpoint/2010/main" val="3738256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7" name="Title 1"/>
          <p:cNvSpPr>
            <a:spLocks noGrp="1"/>
          </p:cNvSpPr>
          <p:nvPr>
            <p:ph type="title"/>
          </p:nvPr>
        </p:nvSpPr>
        <p:spPr>
          <a:xfrm>
            <a:off x="1761990" y="383978"/>
            <a:ext cx="5120640" cy="507831"/>
          </a:xfr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000" b="1" dirty="0">
                <a:latin typeface="Garamond" panose="02020404030301010803" pitchFamily="18" charset="0"/>
              </a:rPr>
              <a:t>Characterization Tools </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20</a:t>
            </a:fld>
            <a:endParaRPr lang="en-US" dirty="0">
              <a:solidFill>
                <a:schemeClr val="tx1"/>
              </a:solidFill>
            </a:endParaRPr>
          </a:p>
        </p:txBody>
      </p:sp>
      <p:cxnSp>
        <p:nvCxnSpPr>
          <p:cNvPr id="14" name="Straight Connector 13"/>
          <p:cNvCxnSpPr/>
          <p:nvPr/>
        </p:nvCxnSpPr>
        <p:spPr>
          <a:xfrm>
            <a:off x="150347" y="990480"/>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263525" y="1041703"/>
            <a:ext cx="8485188" cy="5324535"/>
          </a:xfrm>
          <a:prstGeom prst="rect">
            <a:avLst/>
          </a:prstGeom>
          <a:noFill/>
        </p:spPr>
        <p:txBody>
          <a:bodyPr>
            <a:spAutoFit/>
          </a:bodyPr>
          <a:lstStyle/>
          <a:p>
            <a:pPr marL="342900" indent="-342900">
              <a:buFont typeface="Wingdings" panose="05000000000000000000" pitchFamily="2" charset="2"/>
              <a:buChar char="q"/>
              <a:defRPr/>
            </a:pPr>
            <a:r>
              <a:rPr lang="en-IN" sz="2000" b="1" dirty="0">
                <a:solidFill>
                  <a:prstClr val="black"/>
                </a:solidFill>
                <a:latin typeface="Garamond" panose="02020404030301010803" pitchFamily="18" charset="0"/>
                <a:cs typeface="Times New Roman" pitchFamily="18" charset="0"/>
              </a:rPr>
              <a:t>Structural, morphological and thermal characterizations</a:t>
            </a:r>
          </a:p>
          <a:p>
            <a:pPr>
              <a:defRPr/>
            </a:pPr>
            <a:endParaRPr lang="en-IN" sz="2000" dirty="0">
              <a:solidFill>
                <a:prstClr val="black"/>
              </a:solidFill>
              <a:latin typeface="Garamond" panose="02020404030301010803" pitchFamily="18" charset="0"/>
            </a:endParaRPr>
          </a:p>
          <a:p>
            <a:pPr marL="342900" indent="-342900">
              <a:buFont typeface="Wingdings" panose="05000000000000000000" pitchFamily="2" charset="2"/>
              <a:buChar char="§"/>
              <a:defRPr/>
            </a:pPr>
            <a:r>
              <a:rPr lang="en-IN" sz="2000" dirty="0">
                <a:solidFill>
                  <a:prstClr val="black"/>
                </a:solidFill>
                <a:latin typeface="Garamond" panose="02020404030301010803" pitchFamily="18" charset="0"/>
                <a:cs typeface="Times New Roman" pitchFamily="18" charset="0"/>
              </a:rPr>
              <a:t>XRD (X-ray diffraction)</a:t>
            </a:r>
          </a:p>
          <a:p>
            <a:pPr marL="342900" indent="-342900">
              <a:buFont typeface="Wingdings" panose="05000000000000000000" pitchFamily="2" charset="2"/>
              <a:buChar char="§"/>
              <a:defRPr/>
            </a:pPr>
            <a:r>
              <a:rPr lang="en-IN" sz="2000" dirty="0">
                <a:solidFill>
                  <a:prstClr val="black"/>
                </a:solidFill>
                <a:latin typeface="Garamond" panose="02020404030301010803" pitchFamily="18" charset="0"/>
                <a:cs typeface="Times New Roman" pitchFamily="18" charset="0"/>
              </a:rPr>
              <a:t>Micro-Raman Spectroscopy</a:t>
            </a:r>
          </a:p>
          <a:p>
            <a:pPr marL="342900" indent="-342900">
              <a:buFont typeface="Wingdings" panose="05000000000000000000" pitchFamily="2" charset="2"/>
              <a:buChar char="§"/>
              <a:defRPr/>
            </a:pPr>
            <a:r>
              <a:rPr lang="en-IN" sz="2000" dirty="0">
                <a:solidFill>
                  <a:prstClr val="black"/>
                </a:solidFill>
                <a:latin typeface="Garamond" panose="02020404030301010803" pitchFamily="18" charset="0"/>
                <a:cs typeface="Times New Roman" pitchFamily="18" charset="0"/>
              </a:rPr>
              <a:t>FTIR (Fourier Transform Infra-red) Spectroscopy</a:t>
            </a:r>
          </a:p>
          <a:p>
            <a:pPr marL="342900" indent="-342900">
              <a:buFont typeface="Wingdings" panose="05000000000000000000" pitchFamily="2" charset="2"/>
              <a:buChar char="§"/>
              <a:defRPr/>
            </a:pPr>
            <a:r>
              <a:rPr lang="en-IN" sz="2000" dirty="0">
                <a:solidFill>
                  <a:prstClr val="black"/>
                </a:solidFill>
                <a:latin typeface="Garamond" panose="02020404030301010803" pitchFamily="18" charset="0"/>
                <a:cs typeface="Times New Roman" pitchFamily="18" charset="0"/>
              </a:rPr>
              <a:t>FE-SEM (Scanning Electron Microscopy)</a:t>
            </a:r>
          </a:p>
          <a:p>
            <a:pPr marL="342900" indent="-342900">
              <a:buFont typeface="Wingdings" panose="05000000000000000000" pitchFamily="2" charset="2"/>
              <a:buChar char="§"/>
              <a:defRPr/>
            </a:pPr>
            <a:r>
              <a:rPr lang="en-IN" sz="2000" dirty="0">
                <a:solidFill>
                  <a:prstClr val="black"/>
                </a:solidFill>
                <a:latin typeface="Garamond" panose="02020404030301010803" pitchFamily="18" charset="0"/>
                <a:cs typeface="Times New Roman" pitchFamily="18" charset="0"/>
              </a:rPr>
              <a:t>HR-TEM (High Resolution Transmission Electron Microscopy)</a:t>
            </a:r>
          </a:p>
          <a:p>
            <a:pPr marL="342900" indent="-342900">
              <a:buFont typeface="Wingdings" panose="05000000000000000000" pitchFamily="2" charset="2"/>
              <a:buChar char="§"/>
              <a:defRPr/>
            </a:pPr>
            <a:r>
              <a:rPr lang="en-IN" sz="2000" dirty="0">
                <a:solidFill>
                  <a:prstClr val="black"/>
                </a:solidFill>
                <a:latin typeface="Garamond" panose="02020404030301010803" pitchFamily="18" charset="0"/>
                <a:cs typeface="Times New Roman" pitchFamily="18" charset="0"/>
              </a:rPr>
              <a:t>EDX (Energy Dispersive X-ray) analysis.</a:t>
            </a:r>
          </a:p>
          <a:p>
            <a:pPr marL="342900" indent="-342900">
              <a:buFont typeface="Wingdings" panose="05000000000000000000" pitchFamily="2" charset="2"/>
              <a:buChar char="§"/>
              <a:defRPr/>
            </a:pPr>
            <a:r>
              <a:rPr lang="en-IN" sz="2000" dirty="0">
                <a:solidFill>
                  <a:prstClr val="black"/>
                </a:solidFill>
                <a:latin typeface="Garamond" panose="02020404030301010803" pitchFamily="18" charset="0"/>
                <a:cs typeface="Times New Roman" pitchFamily="18" charset="0"/>
              </a:rPr>
              <a:t>TGA (Thermo Gravimetric Analysis)</a:t>
            </a:r>
          </a:p>
          <a:p>
            <a:pPr marL="285750" indent="-285750">
              <a:buFont typeface="Wingdings" pitchFamily="2" charset="2"/>
              <a:buChar char="q"/>
              <a:defRPr/>
            </a:pPr>
            <a:endParaRPr lang="en-IN" sz="2000" dirty="0">
              <a:solidFill>
                <a:prstClr val="black"/>
              </a:solidFill>
              <a:latin typeface="Garamond" panose="02020404030301010803" pitchFamily="18" charset="0"/>
              <a:cs typeface="Times New Roman" pitchFamily="18" charset="0"/>
            </a:endParaRPr>
          </a:p>
          <a:p>
            <a:pPr marL="342900" indent="-342900">
              <a:buFont typeface="Wingdings" panose="05000000000000000000" pitchFamily="2" charset="2"/>
              <a:buChar char="q"/>
              <a:defRPr/>
            </a:pPr>
            <a:r>
              <a:rPr lang="en-IN" sz="2000" b="1" dirty="0">
                <a:solidFill>
                  <a:prstClr val="black"/>
                </a:solidFill>
                <a:latin typeface="Garamond" panose="02020404030301010803" pitchFamily="18" charset="0"/>
                <a:cs typeface="Times New Roman" pitchFamily="18" charset="0"/>
              </a:rPr>
              <a:t>Electrochemical Analysis</a:t>
            </a:r>
          </a:p>
          <a:p>
            <a:pPr marL="285750" indent="-285750">
              <a:buFont typeface="Courier New" pitchFamily="49" charset="0"/>
              <a:buChar char="o"/>
              <a:defRPr/>
            </a:pPr>
            <a:endParaRPr lang="en-IN" sz="2000" dirty="0">
              <a:solidFill>
                <a:prstClr val="black"/>
              </a:solidFill>
              <a:latin typeface="Garamond" panose="02020404030301010803" pitchFamily="18" charset="0"/>
              <a:cs typeface="Times New Roman" pitchFamily="18" charset="0"/>
            </a:endParaRPr>
          </a:p>
          <a:p>
            <a:pPr marL="342900" indent="-342900">
              <a:buFont typeface="Wingdings" panose="05000000000000000000" pitchFamily="2" charset="2"/>
              <a:buChar char="§"/>
              <a:defRPr/>
            </a:pPr>
            <a:r>
              <a:rPr lang="en-IN" sz="2000" dirty="0">
                <a:solidFill>
                  <a:prstClr val="black"/>
                </a:solidFill>
                <a:latin typeface="Garamond" panose="02020404030301010803" pitchFamily="18" charset="0"/>
                <a:cs typeface="Times New Roman" pitchFamily="18" charset="0"/>
              </a:rPr>
              <a:t>Cyclic Voltammetry</a:t>
            </a:r>
          </a:p>
          <a:p>
            <a:pPr marL="342900" indent="-342900">
              <a:buFont typeface="Wingdings" panose="05000000000000000000" pitchFamily="2" charset="2"/>
              <a:buChar char="§"/>
              <a:defRPr/>
            </a:pPr>
            <a:r>
              <a:rPr lang="en-IN" sz="2000" dirty="0">
                <a:solidFill>
                  <a:prstClr val="black"/>
                </a:solidFill>
                <a:latin typeface="Garamond" panose="02020404030301010803" pitchFamily="18" charset="0"/>
                <a:cs typeface="Times New Roman" pitchFamily="18" charset="0"/>
              </a:rPr>
              <a:t>Galvanometric charge - discharge studies</a:t>
            </a:r>
          </a:p>
          <a:p>
            <a:pPr marL="342900" indent="-342900">
              <a:buFont typeface="Wingdings" panose="05000000000000000000" pitchFamily="2" charset="2"/>
              <a:buChar char="§"/>
              <a:defRPr/>
            </a:pPr>
            <a:r>
              <a:rPr lang="en-IN" sz="2000" dirty="0">
                <a:solidFill>
                  <a:prstClr val="black"/>
                </a:solidFill>
                <a:latin typeface="Garamond" panose="02020404030301010803" pitchFamily="18" charset="0"/>
                <a:cs typeface="Times New Roman" pitchFamily="18" charset="0"/>
              </a:rPr>
              <a:t>Impedance spectroscopy</a:t>
            </a:r>
          </a:p>
          <a:p>
            <a:pPr marL="285750" indent="-285750">
              <a:buFont typeface="Wingdings" pitchFamily="2" charset="2"/>
              <a:buChar char="q"/>
              <a:defRPr/>
            </a:pPr>
            <a:endParaRPr lang="en-IN" sz="2000" dirty="0">
              <a:solidFill>
                <a:prstClr val="black"/>
              </a:solidFill>
              <a:latin typeface="Garamond" panose="02020404030301010803" pitchFamily="18" charset="0"/>
              <a:cs typeface="Times New Roman" pitchFamily="18" charset="0"/>
            </a:endParaRPr>
          </a:p>
          <a:p>
            <a:pPr marL="742950" lvl="1" indent="-285750">
              <a:buFont typeface="Wingdings" pitchFamily="2" charset="2"/>
              <a:buChar char="q"/>
              <a:defRPr/>
            </a:pPr>
            <a:endParaRPr lang="en-IN" sz="2000" dirty="0">
              <a:solidFill>
                <a:prstClr val="black"/>
              </a:solidFill>
              <a:latin typeface="Garamond" panose="02020404030301010803" pitchFamily="18" charset="0"/>
              <a:cs typeface="Times New Roman" pitchFamily="18" charset="0"/>
            </a:endParaRPr>
          </a:p>
        </p:txBody>
      </p:sp>
      <p:grpSp>
        <p:nvGrpSpPr>
          <p:cNvPr id="7" name="Group 6"/>
          <p:cNvGrpSpPr/>
          <p:nvPr/>
        </p:nvGrpSpPr>
        <p:grpSpPr>
          <a:xfrm>
            <a:off x="-1773" y="-352"/>
            <a:ext cx="7916783" cy="321431"/>
            <a:chOff x="1072279" y="-352"/>
            <a:chExt cx="7916783" cy="321431"/>
          </a:xfrm>
        </p:grpSpPr>
        <p:sp>
          <p:nvSpPr>
            <p:cNvPr id="8" name="Chevron 7"/>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9" name="Chevron 8"/>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0" name="Chevron 9"/>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1" name="Chevron 10"/>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2" name="Chevron 11"/>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5" name="Chevron 14"/>
            <p:cNvSpPr/>
            <p:nvPr/>
          </p:nvSpPr>
          <p:spPr>
            <a:xfrm>
              <a:off x="2167157" y="2893"/>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6" name="Chevron 15"/>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1640889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21</a:t>
            </a:fld>
            <a:endParaRPr lang="en-US" dirty="0">
              <a:solidFill>
                <a:schemeClr val="tx1"/>
              </a:solidFill>
            </a:endParaRPr>
          </a:p>
        </p:txBody>
      </p:sp>
      <p:cxnSp>
        <p:nvCxnSpPr>
          <p:cNvPr id="5" name="Straight Connector 4"/>
          <p:cNvCxnSpPr/>
          <p:nvPr/>
        </p:nvCxnSpPr>
        <p:spPr>
          <a:xfrm>
            <a:off x="150347" y="990480"/>
            <a:ext cx="8809408" cy="0"/>
          </a:xfrm>
          <a:prstGeom prst="line">
            <a:avLst/>
          </a:prstGeom>
          <a:ln w="25400"/>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167296" y="1520691"/>
            <a:ext cx="8099946" cy="0"/>
          </a:xfrm>
          <a:prstGeom prst="line">
            <a:avLst/>
          </a:prstGeom>
          <a:ln w="19050"/>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262834" y="1520691"/>
            <a:ext cx="2620367" cy="400110"/>
          </a:xfrm>
          <a:prstGeom prst="rect">
            <a:avLst/>
          </a:prstGeom>
          <a:noFill/>
        </p:spPr>
        <p:txBody>
          <a:bodyPr wrap="square" rtlCol="0">
            <a:spAutoFit/>
          </a:bodyPr>
          <a:lstStyle/>
          <a:p>
            <a:pPr algn="ctr"/>
            <a:r>
              <a:rPr lang="en-US" sz="2000" dirty="0">
                <a:latin typeface="Garamond" panose="02020404030301010803" pitchFamily="18" charset="0"/>
              </a:rPr>
              <a:t>Manufacturing Process</a:t>
            </a:r>
          </a:p>
        </p:txBody>
      </p:sp>
      <p:cxnSp>
        <p:nvCxnSpPr>
          <p:cNvPr id="16" name="Straight Connector 15"/>
          <p:cNvCxnSpPr/>
          <p:nvPr/>
        </p:nvCxnSpPr>
        <p:spPr>
          <a:xfrm>
            <a:off x="167296" y="1920802"/>
            <a:ext cx="8099946" cy="0"/>
          </a:xfrm>
          <a:prstGeom prst="line">
            <a:avLst/>
          </a:prstGeom>
          <a:ln w="19050"/>
        </p:spPr>
        <p:style>
          <a:lnRef idx="3">
            <a:schemeClr val="dk1"/>
          </a:lnRef>
          <a:fillRef idx="0">
            <a:schemeClr val="dk1"/>
          </a:fillRef>
          <a:effectRef idx="2">
            <a:schemeClr val="dk1"/>
          </a:effectRef>
          <a:fontRef idx="minor">
            <a:schemeClr val="tx1"/>
          </a:fontRef>
        </p:style>
      </p:cxnSp>
      <p:sp>
        <p:nvSpPr>
          <p:cNvPr id="17" name="TextBox 16"/>
          <p:cNvSpPr txBox="1"/>
          <p:nvPr/>
        </p:nvSpPr>
        <p:spPr>
          <a:xfrm>
            <a:off x="5464907" y="1520692"/>
            <a:ext cx="1005840" cy="400110"/>
          </a:xfrm>
          <a:prstGeom prst="rect">
            <a:avLst/>
          </a:prstGeom>
          <a:noFill/>
        </p:spPr>
        <p:txBody>
          <a:bodyPr wrap="square" rtlCol="0">
            <a:spAutoFit/>
          </a:bodyPr>
          <a:lstStyle/>
          <a:p>
            <a:pPr algn="ctr"/>
            <a:r>
              <a:rPr lang="en-US" sz="2000" dirty="0">
                <a:latin typeface="Garamond" panose="02020404030301010803" pitchFamily="18" charset="0"/>
              </a:rPr>
              <a:t>Material</a:t>
            </a:r>
          </a:p>
        </p:txBody>
      </p:sp>
      <p:sp>
        <p:nvSpPr>
          <p:cNvPr id="18" name="TextBox 17"/>
          <p:cNvSpPr txBox="1"/>
          <p:nvPr/>
        </p:nvSpPr>
        <p:spPr>
          <a:xfrm>
            <a:off x="15225" y="3115057"/>
            <a:ext cx="2926080" cy="400110"/>
          </a:xfrm>
          <a:prstGeom prst="rect">
            <a:avLst/>
          </a:prstGeom>
          <a:noFill/>
        </p:spPr>
        <p:txBody>
          <a:bodyPr wrap="square" rtlCol="0">
            <a:spAutoFit/>
          </a:bodyPr>
          <a:lstStyle/>
          <a:p>
            <a:pPr algn="ctr"/>
            <a:r>
              <a:rPr lang="en-US" sz="2000" b="1" dirty="0">
                <a:latin typeface="Garamond" panose="02020404030301010803" pitchFamily="18" charset="0"/>
              </a:rPr>
              <a:t>Electrode Manufacturing</a:t>
            </a:r>
          </a:p>
        </p:txBody>
      </p:sp>
      <p:sp>
        <p:nvSpPr>
          <p:cNvPr id="19" name="TextBox 18"/>
          <p:cNvSpPr txBox="1"/>
          <p:nvPr/>
        </p:nvSpPr>
        <p:spPr>
          <a:xfrm>
            <a:off x="2941305" y="2431571"/>
            <a:ext cx="1554480" cy="400110"/>
          </a:xfrm>
          <a:prstGeom prst="rect">
            <a:avLst/>
          </a:prstGeom>
          <a:noFill/>
        </p:spPr>
        <p:txBody>
          <a:bodyPr wrap="square" rtlCol="0">
            <a:spAutoFit/>
          </a:bodyPr>
          <a:lstStyle/>
          <a:p>
            <a:pPr algn="ctr"/>
            <a:r>
              <a:rPr lang="en-US" sz="2000" dirty="0">
                <a:latin typeface="Garamond" panose="02020404030301010803" pitchFamily="18" charset="0"/>
              </a:rPr>
              <a:t>Slurry Mixing</a:t>
            </a:r>
          </a:p>
        </p:txBody>
      </p:sp>
      <p:cxnSp>
        <p:nvCxnSpPr>
          <p:cNvPr id="20" name="Straight Connector 19"/>
          <p:cNvCxnSpPr/>
          <p:nvPr/>
        </p:nvCxnSpPr>
        <p:spPr>
          <a:xfrm>
            <a:off x="2883201" y="3342450"/>
            <a:ext cx="5384043" cy="0"/>
          </a:xfrm>
          <a:prstGeom prst="line">
            <a:avLst/>
          </a:prstGeom>
          <a:ln w="19050"/>
        </p:spPr>
        <p:style>
          <a:lnRef idx="3">
            <a:schemeClr val="dk1"/>
          </a:lnRef>
          <a:fillRef idx="0">
            <a:schemeClr val="dk1"/>
          </a:fillRef>
          <a:effectRef idx="2">
            <a:schemeClr val="dk1"/>
          </a:effectRef>
          <a:fontRef idx="minor">
            <a:schemeClr val="tx1"/>
          </a:fontRef>
        </p:style>
      </p:cxnSp>
      <p:sp>
        <p:nvSpPr>
          <p:cNvPr id="22" name="TextBox 21"/>
          <p:cNvSpPr txBox="1"/>
          <p:nvPr/>
        </p:nvSpPr>
        <p:spPr>
          <a:xfrm>
            <a:off x="2782662" y="3776812"/>
            <a:ext cx="1097280" cy="400110"/>
          </a:xfrm>
          <a:prstGeom prst="rect">
            <a:avLst/>
          </a:prstGeom>
          <a:noFill/>
        </p:spPr>
        <p:txBody>
          <a:bodyPr wrap="square" rtlCol="0">
            <a:spAutoFit/>
          </a:bodyPr>
          <a:lstStyle/>
          <a:p>
            <a:pPr algn="ctr"/>
            <a:r>
              <a:rPr lang="en-US" sz="2000" dirty="0">
                <a:latin typeface="Garamond" panose="02020404030301010803" pitchFamily="18" charset="0"/>
              </a:rPr>
              <a:t>Coating</a:t>
            </a:r>
          </a:p>
        </p:txBody>
      </p:sp>
      <p:cxnSp>
        <p:nvCxnSpPr>
          <p:cNvPr id="23" name="Straight Connector 22"/>
          <p:cNvCxnSpPr/>
          <p:nvPr/>
        </p:nvCxnSpPr>
        <p:spPr>
          <a:xfrm>
            <a:off x="2883200" y="4600313"/>
            <a:ext cx="5384043" cy="0"/>
          </a:xfrm>
          <a:prstGeom prst="line">
            <a:avLst/>
          </a:prstGeom>
          <a:ln w="19050"/>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2874102" y="4617048"/>
            <a:ext cx="914400" cy="400110"/>
          </a:xfrm>
          <a:prstGeom prst="rect">
            <a:avLst/>
          </a:prstGeom>
          <a:noFill/>
        </p:spPr>
        <p:txBody>
          <a:bodyPr wrap="square" rtlCol="0">
            <a:spAutoFit/>
          </a:bodyPr>
          <a:lstStyle/>
          <a:p>
            <a:pPr algn="ctr"/>
            <a:r>
              <a:rPr lang="en-US" sz="2000" dirty="0">
                <a:latin typeface="Garamond" panose="02020404030301010803" pitchFamily="18" charset="0"/>
              </a:rPr>
              <a:t>Drying</a:t>
            </a:r>
          </a:p>
        </p:txBody>
      </p:sp>
      <p:cxnSp>
        <p:nvCxnSpPr>
          <p:cNvPr id="25" name="Straight Connector 24"/>
          <p:cNvCxnSpPr/>
          <p:nvPr/>
        </p:nvCxnSpPr>
        <p:spPr>
          <a:xfrm>
            <a:off x="2899120" y="5039305"/>
            <a:ext cx="5384043" cy="0"/>
          </a:xfrm>
          <a:prstGeom prst="line">
            <a:avLst/>
          </a:prstGeom>
          <a:ln w="19050"/>
        </p:spPr>
        <p:style>
          <a:lnRef idx="3">
            <a:schemeClr val="dk1"/>
          </a:lnRef>
          <a:fillRef idx="0">
            <a:schemeClr val="dk1"/>
          </a:fillRef>
          <a:effectRef idx="2">
            <a:schemeClr val="dk1"/>
          </a:effectRef>
          <a:fontRef idx="minor">
            <a:schemeClr val="tx1"/>
          </a:fontRef>
        </p:style>
      </p:cxnSp>
      <p:sp>
        <p:nvSpPr>
          <p:cNvPr id="26" name="TextBox 25"/>
          <p:cNvSpPr txBox="1"/>
          <p:nvPr/>
        </p:nvSpPr>
        <p:spPr>
          <a:xfrm>
            <a:off x="2860454" y="5046554"/>
            <a:ext cx="1005840" cy="400110"/>
          </a:xfrm>
          <a:prstGeom prst="rect">
            <a:avLst/>
          </a:prstGeom>
          <a:noFill/>
        </p:spPr>
        <p:txBody>
          <a:bodyPr wrap="square" rtlCol="0">
            <a:spAutoFit/>
          </a:bodyPr>
          <a:lstStyle/>
          <a:p>
            <a:pPr algn="ctr"/>
            <a:r>
              <a:rPr lang="en-US" sz="2000" dirty="0">
                <a:latin typeface="Garamond" panose="02020404030301010803" pitchFamily="18" charset="0"/>
              </a:rPr>
              <a:t>Cutting</a:t>
            </a:r>
          </a:p>
        </p:txBody>
      </p:sp>
      <p:grpSp>
        <p:nvGrpSpPr>
          <p:cNvPr id="31" name="Group 30"/>
          <p:cNvGrpSpPr/>
          <p:nvPr/>
        </p:nvGrpSpPr>
        <p:grpSpPr>
          <a:xfrm>
            <a:off x="4750010" y="2008360"/>
            <a:ext cx="2466573" cy="1266099"/>
            <a:chOff x="5646858" y="1935788"/>
            <a:chExt cx="2466573" cy="1266099"/>
          </a:xfrm>
        </p:grpSpPr>
        <p:sp>
          <p:nvSpPr>
            <p:cNvPr id="27" name="TextBox 26"/>
            <p:cNvSpPr txBox="1"/>
            <p:nvPr/>
          </p:nvSpPr>
          <p:spPr>
            <a:xfrm>
              <a:off x="5646858" y="1935788"/>
              <a:ext cx="2198615" cy="369332"/>
            </a:xfrm>
            <a:prstGeom prst="rect">
              <a:avLst/>
            </a:prstGeom>
            <a:noFill/>
          </p:spPr>
          <p:txBody>
            <a:bodyPr wrap="none" rtlCol="0">
              <a:spAutoFit/>
            </a:bodyPr>
            <a:lstStyle/>
            <a:p>
              <a:r>
                <a:rPr lang="en-US" dirty="0">
                  <a:latin typeface="Garamond" panose="02020404030301010803" pitchFamily="18" charset="0"/>
                </a:rPr>
                <a:t> Active Material (80%)</a:t>
              </a:r>
            </a:p>
          </p:txBody>
        </p:sp>
        <p:sp>
          <p:nvSpPr>
            <p:cNvPr id="28" name="TextBox 27"/>
            <p:cNvSpPr txBox="1"/>
            <p:nvPr/>
          </p:nvSpPr>
          <p:spPr>
            <a:xfrm>
              <a:off x="5646858" y="2227458"/>
              <a:ext cx="2466573" cy="369332"/>
            </a:xfrm>
            <a:prstGeom prst="rect">
              <a:avLst/>
            </a:prstGeom>
            <a:noFill/>
          </p:spPr>
          <p:txBody>
            <a:bodyPr wrap="none" rtlCol="0">
              <a:spAutoFit/>
            </a:bodyPr>
            <a:lstStyle/>
            <a:p>
              <a:r>
                <a:rPr lang="en-US" dirty="0">
                  <a:latin typeface="Garamond" panose="02020404030301010803" pitchFamily="18" charset="0"/>
                </a:rPr>
                <a:t> Conductive Agent (10%)</a:t>
              </a:r>
            </a:p>
          </p:txBody>
        </p:sp>
        <p:sp>
          <p:nvSpPr>
            <p:cNvPr id="29" name="TextBox 28"/>
            <p:cNvSpPr txBox="1"/>
            <p:nvPr/>
          </p:nvSpPr>
          <p:spPr>
            <a:xfrm>
              <a:off x="5652949" y="2832555"/>
              <a:ext cx="992964" cy="369332"/>
            </a:xfrm>
            <a:prstGeom prst="rect">
              <a:avLst/>
            </a:prstGeom>
            <a:noFill/>
          </p:spPr>
          <p:txBody>
            <a:bodyPr wrap="none" rtlCol="0">
              <a:spAutoFit/>
            </a:bodyPr>
            <a:lstStyle/>
            <a:p>
              <a:r>
                <a:rPr lang="en-US" dirty="0">
                  <a:latin typeface="Garamond" panose="02020404030301010803" pitchFamily="18" charset="0"/>
                </a:rPr>
                <a:t> Solvents</a:t>
              </a:r>
            </a:p>
          </p:txBody>
        </p:sp>
        <p:sp>
          <p:nvSpPr>
            <p:cNvPr id="30" name="TextBox 29"/>
            <p:cNvSpPr txBox="1"/>
            <p:nvPr/>
          </p:nvSpPr>
          <p:spPr>
            <a:xfrm>
              <a:off x="5646858" y="2549045"/>
              <a:ext cx="1443024" cy="369332"/>
            </a:xfrm>
            <a:prstGeom prst="rect">
              <a:avLst/>
            </a:prstGeom>
            <a:noFill/>
          </p:spPr>
          <p:txBody>
            <a:bodyPr wrap="none" rtlCol="0">
              <a:spAutoFit/>
            </a:bodyPr>
            <a:lstStyle/>
            <a:p>
              <a:r>
                <a:rPr lang="en-US" dirty="0">
                  <a:latin typeface="Garamond" panose="02020404030301010803" pitchFamily="18" charset="0"/>
                </a:rPr>
                <a:t> Binder (10%)</a:t>
              </a:r>
            </a:p>
          </p:txBody>
        </p:sp>
      </p:grpSp>
      <p:pic>
        <p:nvPicPr>
          <p:cNvPr id="32" name="Picture 3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64397" y="1972034"/>
            <a:ext cx="1131878" cy="1211861"/>
          </a:xfrm>
          <a:prstGeom prst="rect">
            <a:avLst/>
          </a:prstGeom>
        </p:spPr>
      </p:pic>
      <p:sp>
        <p:nvSpPr>
          <p:cNvPr id="33" name="TextBox 32"/>
          <p:cNvSpPr txBox="1"/>
          <p:nvPr/>
        </p:nvSpPr>
        <p:spPr>
          <a:xfrm>
            <a:off x="4750010" y="3815855"/>
            <a:ext cx="1535998" cy="369332"/>
          </a:xfrm>
          <a:prstGeom prst="rect">
            <a:avLst/>
          </a:prstGeom>
          <a:noFill/>
        </p:spPr>
        <p:txBody>
          <a:bodyPr wrap="none" rtlCol="0">
            <a:spAutoFit/>
          </a:bodyPr>
          <a:lstStyle/>
          <a:p>
            <a:r>
              <a:rPr lang="en-US" dirty="0">
                <a:latin typeface="Garamond" panose="02020404030301010803" pitchFamily="18" charset="0"/>
              </a:rPr>
              <a:t> Al foil/Cu foil</a:t>
            </a:r>
          </a:p>
        </p:txBody>
      </p:sp>
      <p:pic>
        <p:nvPicPr>
          <p:cNvPr id="34" name="Picture 3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7887" y="3490548"/>
            <a:ext cx="1583789" cy="1102996"/>
          </a:xfrm>
          <a:prstGeom prst="rect">
            <a:avLst/>
          </a:prstGeom>
        </p:spPr>
      </p:pic>
      <p:sp>
        <p:nvSpPr>
          <p:cNvPr id="35" name="TextBox 34"/>
          <p:cNvSpPr txBox="1"/>
          <p:nvPr/>
        </p:nvSpPr>
        <p:spPr>
          <a:xfrm>
            <a:off x="4750010" y="4593956"/>
            <a:ext cx="1050672" cy="369332"/>
          </a:xfrm>
          <a:prstGeom prst="rect">
            <a:avLst/>
          </a:prstGeom>
          <a:noFill/>
        </p:spPr>
        <p:txBody>
          <a:bodyPr wrap="none" rtlCol="0">
            <a:spAutoFit/>
          </a:bodyPr>
          <a:lstStyle/>
          <a:p>
            <a:r>
              <a:rPr lang="en-US" dirty="0">
                <a:latin typeface="Garamond" panose="02020404030301010803" pitchFamily="18" charset="0"/>
              </a:rPr>
              <a:t>  Solvents</a:t>
            </a:r>
          </a:p>
        </p:txBody>
      </p:sp>
      <p:grpSp>
        <p:nvGrpSpPr>
          <p:cNvPr id="38" name="Group 37"/>
          <p:cNvGrpSpPr/>
          <p:nvPr/>
        </p:nvGrpSpPr>
        <p:grpSpPr>
          <a:xfrm>
            <a:off x="5694789" y="5119085"/>
            <a:ext cx="2749072" cy="1273049"/>
            <a:chOff x="4729901" y="5244003"/>
            <a:chExt cx="1997521" cy="782197"/>
          </a:xfrm>
        </p:grpSpPr>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9901" y="5270607"/>
              <a:ext cx="983697" cy="755593"/>
            </a:xfrm>
            <a:prstGeom prst="rect">
              <a:avLst/>
            </a:prstGeom>
          </p:spPr>
        </p:pic>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3598" y="5244003"/>
              <a:ext cx="1013824" cy="758952"/>
            </a:xfrm>
            <a:prstGeom prst="rect">
              <a:avLst/>
            </a:prstGeom>
          </p:spPr>
        </p:pic>
      </p:grpSp>
      <p:sp>
        <p:nvSpPr>
          <p:cNvPr id="39" name="TextBox 38"/>
          <p:cNvSpPr txBox="1"/>
          <p:nvPr/>
        </p:nvSpPr>
        <p:spPr>
          <a:xfrm>
            <a:off x="1891469" y="415019"/>
            <a:ext cx="5205369" cy="5078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spAutoFit/>
          </a:bodyPr>
          <a:lstStyle>
            <a:lvl1pPr algn="ctr">
              <a:lnSpc>
                <a:spcPct val="90000"/>
              </a:lnSpc>
              <a:spcBef>
                <a:spcPct val="0"/>
              </a:spcBef>
              <a:buNone/>
              <a:defRPr sz="3000" b="1">
                <a:solidFill>
                  <a:schemeClr val="dk1"/>
                </a:solidFill>
                <a:latin typeface="Garamond" panose="02020404030301010803"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Cell Manufacturing Process</a:t>
            </a:r>
          </a:p>
        </p:txBody>
      </p:sp>
      <p:grpSp>
        <p:nvGrpSpPr>
          <p:cNvPr id="40" name="Group 39"/>
          <p:cNvGrpSpPr/>
          <p:nvPr/>
        </p:nvGrpSpPr>
        <p:grpSpPr>
          <a:xfrm>
            <a:off x="-1773" y="-352"/>
            <a:ext cx="7916783" cy="321431"/>
            <a:chOff x="1072279" y="-352"/>
            <a:chExt cx="7916783" cy="321431"/>
          </a:xfrm>
        </p:grpSpPr>
        <p:sp>
          <p:nvSpPr>
            <p:cNvPr id="41" name="Chevron 40"/>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42" name="Chevron 41"/>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43" name="Chevron 42"/>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44" name="Chevron 43"/>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45" name="Chevron 44"/>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46" name="Chevron 45"/>
            <p:cNvSpPr/>
            <p:nvPr/>
          </p:nvSpPr>
          <p:spPr>
            <a:xfrm>
              <a:off x="2167157" y="2893"/>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47" name="Chevron 46"/>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
        <p:nvSpPr>
          <p:cNvPr id="2" name="TextBox 1"/>
          <p:cNvSpPr txBox="1"/>
          <p:nvPr/>
        </p:nvSpPr>
        <p:spPr>
          <a:xfrm>
            <a:off x="4485733" y="5851818"/>
            <a:ext cx="1097280" cy="369332"/>
          </a:xfrm>
          <a:prstGeom prst="rect">
            <a:avLst/>
          </a:prstGeom>
          <a:noFill/>
          <a:ln>
            <a:solidFill>
              <a:srgbClr val="FF0000"/>
            </a:solidFill>
          </a:ln>
        </p:spPr>
        <p:txBody>
          <a:bodyPr wrap="none" rtlCol="0">
            <a:spAutoFit/>
          </a:bodyPr>
          <a:lstStyle/>
          <a:p>
            <a:r>
              <a:rPr lang="en-US" dirty="0">
                <a:latin typeface="Garamond" panose="02020404030301010803" pitchFamily="18" charset="0"/>
              </a:rPr>
              <a:t>10-16 mm</a:t>
            </a:r>
          </a:p>
        </p:txBody>
      </p:sp>
    </p:spTree>
    <p:extLst>
      <p:ext uri="{BB962C8B-B14F-4D97-AF65-F5344CB8AC3E}">
        <p14:creationId xmlns:p14="http://schemas.microsoft.com/office/powerpoint/2010/main" val="1543224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9105" r="10298"/>
          <a:stretch/>
        </p:blipFill>
        <p:spPr>
          <a:xfrm>
            <a:off x="6470747" y="1818142"/>
            <a:ext cx="2483104" cy="2054953"/>
          </a:xfrm>
          <a:prstGeom prst="rect">
            <a:avLst/>
          </a:prstGeom>
        </p:spPr>
      </p:pic>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22</a:t>
            </a:fld>
            <a:endParaRPr lang="en-US" dirty="0">
              <a:solidFill>
                <a:schemeClr val="tx1"/>
              </a:solidFill>
            </a:endParaRPr>
          </a:p>
        </p:txBody>
      </p:sp>
      <p:cxnSp>
        <p:nvCxnSpPr>
          <p:cNvPr id="5" name="Straight Connector 4"/>
          <p:cNvCxnSpPr/>
          <p:nvPr/>
        </p:nvCxnSpPr>
        <p:spPr>
          <a:xfrm>
            <a:off x="150347" y="990480"/>
            <a:ext cx="8809408" cy="0"/>
          </a:xfrm>
          <a:prstGeom prst="line">
            <a:avLst/>
          </a:prstGeom>
          <a:ln w="25400"/>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167296" y="1757026"/>
            <a:ext cx="8099946" cy="0"/>
          </a:xfrm>
          <a:prstGeom prst="line">
            <a:avLst/>
          </a:prstGeom>
          <a:ln w="19050"/>
        </p:spPr>
        <p:style>
          <a:lnRef idx="3">
            <a:schemeClr val="dk1"/>
          </a:lnRef>
          <a:fillRef idx="0">
            <a:schemeClr val="dk1"/>
          </a:fillRef>
          <a:effectRef idx="2">
            <a:schemeClr val="dk1"/>
          </a:effectRef>
          <a:fontRef idx="minor">
            <a:schemeClr val="tx1"/>
          </a:fontRef>
        </p:style>
      </p:cxnSp>
      <p:grpSp>
        <p:nvGrpSpPr>
          <p:cNvPr id="11" name="Group 10"/>
          <p:cNvGrpSpPr/>
          <p:nvPr/>
        </p:nvGrpSpPr>
        <p:grpSpPr>
          <a:xfrm>
            <a:off x="167296" y="1343269"/>
            <a:ext cx="8099946" cy="400111"/>
            <a:chOff x="167296" y="1520691"/>
            <a:chExt cx="8099946" cy="400111"/>
          </a:xfrm>
        </p:grpSpPr>
        <p:cxnSp>
          <p:nvCxnSpPr>
            <p:cNvPr id="10" name="Straight Connector 9"/>
            <p:cNvCxnSpPr/>
            <p:nvPr/>
          </p:nvCxnSpPr>
          <p:spPr>
            <a:xfrm>
              <a:off x="167296" y="1520691"/>
              <a:ext cx="8099946" cy="0"/>
            </a:xfrm>
            <a:prstGeom prst="line">
              <a:avLst/>
            </a:prstGeom>
            <a:ln w="19050"/>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262832" y="1520691"/>
              <a:ext cx="2620367" cy="400110"/>
            </a:xfrm>
            <a:prstGeom prst="rect">
              <a:avLst/>
            </a:prstGeom>
            <a:noFill/>
          </p:spPr>
          <p:txBody>
            <a:bodyPr wrap="square" rtlCol="0">
              <a:spAutoFit/>
            </a:bodyPr>
            <a:lstStyle/>
            <a:p>
              <a:pPr algn="ctr"/>
              <a:r>
                <a:rPr lang="en-US" sz="2000" dirty="0">
                  <a:latin typeface="Garamond" panose="02020404030301010803" pitchFamily="18" charset="0"/>
                </a:rPr>
                <a:t>Manufacturing Process</a:t>
              </a:r>
            </a:p>
          </p:txBody>
        </p:sp>
        <p:sp>
          <p:nvSpPr>
            <p:cNvPr id="17" name="TextBox 16"/>
            <p:cNvSpPr txBox="1"/>
            <p:nvPr/>
          </p:nvSpPr>
          <p:spPr>
            <a:xfrm>
              <a:off x="5273835" y="1520692"/>
              <a:ext cx="1005840" cy="400110"/>
            </a:xfrm>
            <a:prstGeom prst="rect">
              <a:avLst/>
            </a:prstGeom>
            <a:noFill/>
          </p:spPr>
          <p:txBody>
            <a:bodyPr wrap="square" rtlCol="0">
              <a:spAutoFit/>
            </a:bodyPr>
            <a:lstStyle/>
            <a:p>
              <a:pPr algn="ctr"/>
              <a:r>
                <a:rPr lang="en-US" sz="2000" dirty="0">
                  <a:latin typeface="Garamond" panose="02020404030301010803" pitchFamily="18" charset="0"/>
                </a:rPr>
                <a:t>Material</a:t>
              </a:r>
            </a:p>
          </p:txBody>
        </p:sp>
      </p:grpSp>
      <p:sp>
        <p:nvSpPr>
          <p:cNvPr id="18" name="TextBox 17"/>
          <p:cNvSpPr txBox="1"/>
          <p:nvPr/>
        </p:nvSpPr>
        <p:spPr>
          <a:xfrm>
            <a:off x="0" y="1870138"/>
            <a:ext cx="2926080" cy="400110"/>
          </a:xfrm>
          <a:prstGeom prst="rect">
            <a:avLst/>
          </a:prstGeom>
          <a:noFill/>
        </p:spPr>
        <p:txBody>
          <a:bodyPr wrap="square" rtlCol="0">
            <a:spAutoFit/>
          </a:bodyPr>
          <a:lstStyle/>
          <a:p>
            <a:pPr algn="ctr"/>
            <a:r>
              <a:rPr lang="en-US" sz="2000" b="1" dirty="0">
                <a:latin typeface="Garamond" panose="02020404030301010803" pitchFamily="18" charset="0"/>
              </a:rPr>
              <a:t>Cell Assembly</a:t>
            </a:r>
          </a:p>
        </p:txBody>
      </p:sp>
      <p:sp>
        <p:nvSpPr>
          <p:cNvPr id="19" name="TextBox 18"/>
          <p:cNvSpPr txBox="1"/>
          <p:nvPr/>
        </p:nvSpPr>
        <p:spPr>
          <a:xfrm>
            <a:off x="2941305" y="2751871"/>
            <a:ext cx="1097280" cy="400110"/>
          </a:xfrm>
          <a:prstGeom prst="rect">
            <a:avLst/>
          </a:prstGeom>
          <a:noFill/>
        </p:spPr>
        <p:txBody>
          <a:bodyPr wrap="square" rtlCol="0">
            <a:spAutoFit/>
          </a:bodyPr>
          <a:lstStyle/>
          <a:p>
            <a:pPr algn="ctr"/>
            <a:r>
              <a:rPr lang="en-US" sz="2000" dirty="0">
                <a:latin typeface="Garamond" panose="02020404030301010803" pitchFamily="18" charset="0"/>
              </a:rPr>
              <a:t>Stacking</a:t>
            </a:r>
          </a:p>
        </p:txBody>
      </p:sp>
      <p:cxnSp>
        <p:nvCxnSpPr>
          <p:cNvPr id="20" name="Straight Connector 19"/>
          <p:cNvCxnSpPr/>
          <p:nvPr/>
        </p:nvCxnSpPr>
        <p:spPr>
          <a:xfrm>
            <a:off x="2934529" y="3905336"/>
            <a:ext cx="5384043" cy="0"/>
          </a:xfrm>
          <a:prstGeom prst="line">
            <a:avLst/>
          </a:prstGeom>
          <a:ln w="19050"/>
        </p:spPr>
        <p:style>
          <a:lnRef idx="3">
            <a:schemeClr val="dk1"/>
          </a:lnRef>
          <a:fillRef idx="0">
            <a:schemeClr val="dk1"/>
          </a:fillRef>
          <a:effectRef idx="2">
            <a:schemeClr val="dk1"/>
          </a:effectRef>
          <a:fontRef idx="minor">
            <a:schemeClr val="tx1"/>
          </a:fontRef>
        </p:style>
      </p:cxnSp>
      <p:sp>
        <p:nvSpPr>
          <p:cNvPr id="22" name="TextBox 21"/>
          <p:cNvSpPr txBox="1"/>
          <p:nvPr/>
        </p:nvSpPr>
        <p:spPr>
          <a:xfrm>
            <a:off x="2937790" y="3899914"/>
            <a:ext cx="1005840" cy="400110"/>
          </a:xfrm>
          <a:prstGeom prst="rect">
            <a:avLst/>
          </a:prstGeom>
          <a:noFill/>
        </p:spPr>
        <p:txBody>
          <a:bodyPr wrap="square" rtlCol="0">
            <a:spAutoFit/>
          </a:bodyPr>
          <a:lstStyle/>
          <a:p>
            <a:pPr algn="ctr"/>
            <a:r>
              <a:rPr lang="en-US" sz="2000" dirty="0">
                <a:latin typeface="Garamond" panose="02020404030301010803" pitchFamily="18" charset="0"/>
              </a:rPr>
              <a:t>Sealing</a:t>
            </a:r>
          </a:p>
        </p:txBody>
      </p:sp>
      <p:grpSp>
        <p:nvGrpSpPr>
          <p:cNvPr id="31" name="Group 30"/>
          <p:cNvGrpSpPr/>
          <p:nvPr/>
        </p:nvGrpSpPr>
        <p:grpSpPr>
          <a:xfrm>
            <a:off x="5116145" y="2567205"/>
            <a:ext cx="1213794" cy="661002"/>
            <a:chOff x="5646858" y="1935788"/>
            <a:chExt cx="1213794" cy="661002"/>
          </a:xfrm>
        </p:grpSpPr>
        <p:sp>
          <p:nvSpPr>
            <p:cNvPr id="27" name="TextBox 26"/>
            <p:cNvSpPr txBox="1"/>
            <p:nvPr/>
          </p:nvSpPr>
          <p:spPr>
            <a:xfrm>
              <a:off x="5646858" y="1935788"/>
              <a:ext cx="1213794" cy="369332"/>
            </a:xfrm>
            <a:prstGeom prst="rect">
              <a:avLst/>
            </a:prstGeom>
            <a:noFill/>
          </p:spPr>
          <p:txBody>
            <a:bodyPr wrap="none" rtlCol="0">
              <a:spAutoFit/>
            </a:bodyPr>
            <a:lstStyle/>
            <a:p>
              <a:r>
                <a:rPr lang="en-US" dirty="0">
                  <a:latin typeface="Garamond" panose="02020404030301010803" pitchFamily="18" charset="0"/>
                </a:rPr>
                <a:t> Electrolyte</a:t>
              </a:r>
            </a:p>
          </p:txBody>
        </p:sp>
        <p:sp>
          <p:nvSpPr>
            <p:cNvPr id="28" name="TextBox 27"/>
            <p:cNvSpPr txBox="1"/>
            <p:nvPr/>
          </p:nvSpPr>
          <p:spPr>
            <a:xfrm>
              <a:off x="5646858" y="2227458"/>
              <a:ext cx="1096390" cy="369332"/>
            </a:xfrm>
            <a:prstGeom prst="rect">
              <a:avLst/>
            </a:prstGeom>
            <a:noFill/>
          </p:spPr>
          <p:txBody>
            <a:bodyPr wrap="none" rtlCol="0">
              <a:spAutoFit/>
            </a:bodyPr>
            <a:lstStyle/>
            <a:p>
              <a:r>
                <a:rPr lang="en-US" dirty="0">
                  <a:latin typeface="Garamond" panose="02020404030301010803" pitchFamily="18" charset="0"/>
                </a:rPr>
                <a:t> Separator</a:t>
              </a:r>
            </a:p>
          </p:txBody>
        </p:sp>
      </p:grpSp>
      <p:sp>
        <p:nvSpPr>
          <p:cNvPr id="39" name="TextBox 38"/>
          <p:cNvSpPr txBox="1"/>
          <p:nvPr/>
        </p:nvSpPr>
        <p:spPr>
          <a:xfrm>
            <a:off x="1891469" y="415019"/>
            <a:ext cx="5205369" cy="507831"/>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spAutoFit/>
          </a:bodyPr>
          <a:lstStyle>
            <a:lvl1pPr algn="ctr">
              <a:lnSpc>
                <a:spcPct val="90000"/>
              </a:lnSpc>
              <a:spcBef>
                <a:spcPct val="0"/>
              </a:spcBef>
              <a:buNone/>
              <a:defRPr sz="3000" b="1">
                <a:solidFill>
                  <a:schemeClr val="dk1"/>
                </a:solidFill>
                <a:latin typeface="Garamond" panose="02020404030301010803"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Cell Manufacturing Process</a:t>
            </a:r>
          </a:p>
        </p:txBody>
      </p:sp>
      <p:pic>
        <p:nvPicPr>
          <p:cNvPr id="3" name="Picture 2"/>
          <p:cNvPicPr>
            <a:picLocks noChangeAspect="1"/>
          </p:cNvPicPr>
          <p:nvPr/>
        </p:nvPicPr>
        <p:blipFill>
          <a:blip r:embed="rId4" cstate="print">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647675" y="3337560"/>
            <a:ext cx="1288392" cy="942138"/>
          </a:xfrm>
          <a:prstGeom prst="rect">
            <a:avLst/>
          </a:prstGeom>
          <a:effectLst/>
        </p:spPr>
      </p:pic>
      <p:cxnSp>
        <p:nvCxnSpPr>
          <p:cNvPr id="41" name="Straight Connector 40"/>
          <p:cNvCxnSpPr/>
          <p:nvPr/>
        </p:nvCxnSpPr>
        <p:spPr>
          <a:xfrm>
            <a:off x="196864" y="4311435"/>
            <a:ext cx="8099946" cy="0"/>
          </a:xfrm>
          <a:prstGeom prst="line">
            <a:avLst/>
          </a:prstGeom>
          <a:ln w="19050"/>
        </p:spPr>
        <p:style>
          <a:lnRef idx="3">
            <a:schemeClr val="dk1"/>
          </a:lnRef>
          <a:fillRef idx="0">
            <a:schemeClr val="dk1"/>
          </a:fillRef>
          <a:effectRef idx="2">
            <a:schemeClr val="dk1"/>
          </a:effectRef>
          <a:fontRef idx="minor">
            <a:schemeClr val="tx1"/>
          </a:fontRef>
        </p:style>
      </p:cxnSp>
      <p:sp>
        <p:nvSpPr>
          <p:cNvPr id="44" name="TextBox 43"/>
          <p:cNvSpPr txBox="1"/>
          <p:nvPr/>
        </p:nvSpPr>
        <p:spPr>
          <a:xfrm>
            <a:off x="647675" y="5059156"/>
            <a:ext cx="1441000" cy="400110"/>
          </a:xfrm>
          <a:prstGeom prst="rect">
            <a:avLst/>
          </a:prstGeom>
          <a:noFill/>
        </p:spPr>
        <p:txBody>
          <a:bodyPr wrap="square" rtlCol="0">
            <a:spAutoFit/>
          </a:bodyPr>
          <a:lstStyle>
            <a:defPPr>
              <a:defRPr lang="en-US"/>
            </a:defPPr>
            <a:lvl1pPr algn="ctr">
              <a:defRPr sz="2000" b="1">
                <a:latin typeface="Garamond" panose="02020404030301010803" pitchFamily="18" charset="0"/>
              </a:defRPr>
            </a:lvl1pPr>
          </a:lstStyle>
          <a:p>
            <a:r>
              <a:rPr lang="en-US" dirty="0"/>
              <a:t>Cell testing</a:t>
            </a:r>
          </a:p>
        </p:txBody>
      </p:sp>
      <p:cxnSp>
        <p:nvCxnSpPr>
          <p:cNvPr id="45" name="Straight Connector 44"/>
          <p:cNvCxnSpPr/>
          <p:nvPr/>
        </p:nvCxnSpPr>
        <p:spPr>
          <a:xfrm>
            <a:off x="199136" y="6388179"/>
            <a:ext cx="8099946" cy="0"/>
          </a:xfrm>
          <a:prstGeom prst="line">
            <a:avLst/>
          </a:prstGeom>
          <a:ln w="19050"/>
        </p:spPr>
        <p:style>
          <a:lnRef idx="3">
            <a:schemeClr val="dk1"/>
          </a:lnRef>
          <a:fillRef idx="0">
            <a:schemeClr val="dk1"/>
          </a:fillRef>
          <a:effectRef idx="2">
            <a:schemeClr val="dk1"/>
          </a:effectRef>
          <a:fontRef idx="minor">
            <a:schemeClr val="tx1"/>
          </a:fontRef>
        </p:style>
      </p:cxnSp>
      <p:pic>
        <p:nvPicPr>
          <p:cNvPr id="8" name="Picture 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91" t="17945" r="22239" b="15819"/>
          <a:stretch/>
        </p:blipFill>
        <p:spPr>
          <a:xfrm>
            <a:off x="6223704" y="4608032"/>
            <a:ext cx="2070482" cy="1634300"/>
          </a:xfrm>
          <a:prstGeom prst="rect">
            <a:avLst/>
          </a:prstGeom>
        </p:spPr>
      </p:pic>
      <p:pic>
        <p:nvPicPr>
          <p:cNvPr id="12" name="Picture 11"/>
          <p:cNvPicPr>
            <a:picLocks noChangeAspect="1"/>
          </p:cNvPicPr>
          <p:nvPr/>
        </p:nvPicPr>
        <p:blipFill rotWithShape="1">
          <a:blip r:embed="rId6" cstate="print">
            <a:clrChange>
              <a:clrFrom>
                <a:srgbClr val="E1EBF4"/>
              </a:clrFrom>
              <a:clrTo>
                <a:srgbClr val="E1EBF4">
                  <a:alpha val="0"/>
                </a:srgbClr>
              </a:clrTo>
            </a:clrChange>
            <a:extLst>
              <a:ext uri="{28A0092B-C50C-407E-A947-70E740481C1C}">
                <a14:useLocalDpi xmlns:a14="http://schemas.microsoft.com/office/drawing/2010/main" val="0"/>
              </a:ext>
            </a:extLst>
          </a:blip>
          <a:srcRect l="8925" t="20878" r="6299" b="30740"/>
          <a:stretch/>
        </p:blipFill>
        <p:spPr>
          <a:xfrm>
            <a:off x="346249" y="2390644"/>
            <a:ext cx="1891244" cy="692568"/>
          </a:xfrm>
          <a:prstGeom prst="rect">
            <a:avLst/>
          </a:prstGeom>
        </p:spPr>
      </p:pic>
      <p:pic>
        <p:nvPicPr>
          <p:cNvPr id="2" name="Picture 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26080" y="4728147"/>
            <a:ext cx="2847975" cy="1600200"/>
          </a:xfrm>
          <a:prstGeom prst="rect">
            <a:avLst/>
          </a:prstGeom>
        </p:spPr>
      </p:pic>
      <p:grpSp>
        <p:nvGrpSpPr>
          <p:cNvPr id="26" name="Group 25"/>
          <p:cNvGrpSpPr/>
          <p:nvPr/>
        </p:nvGrpSpPr>
        <p:grpSpPr>
          <a:xfrm>
            <a:off x="-1773" y="-352"/>
            <a:ext cx="7916783" cy="321431"/>
            <a:chOff x="1072279" y="-352"/>
            <a:chExt cx="7916783" cy="321431"/>
          </a:xfrm>
        </p:grpSpPr>
        <p:sp>
          <p:nvSpPr>
            <p:cNvPr id="29" name="Chevron 28"/>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30" name="Chevron 29"/>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32" name="Chevron 31"/>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33" name="Chevron 32"/>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34" name="Chevron 33"/>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35" name="Chevron 34"/>
            <p:cNvSpPr/>
            <p:nvPr/>
          </p:nvSpPr>
          <p:spPr>
            <a:xfrm>
              <a:off x="2167157" y="2893"/>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36" name="Chevron 35"/>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1172166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1"/>
            <a:ext cx="341194" cy="365125"/>
          </a:xfrm>
        </p:spPr>
        <p:txBody>
          <a:bodyPr/>
          <a:lstStyle/>
          <a:p>
            <a:fld id="{ADBDDCAF-7AF1-4425-86EB-B68B2BB9C855}" type="slidenum">
              <a:rPr lang="en-US" smtClean="0">
                <a:solidFill>
                  <a:schemeClr val="tx1"/>
                </a:solidFill>
              </a:rPr>
              <a:t>23</a:t>
            </a:fld>
            <a:endParaRPr lang="en-US" dirty="0">
              <a:solidFill>
                <a:schemeClr val="tx1"/>
              </a:solidFill>
            </a:endParaRPr>
          </a:p>
        </p:txBody>
      </p:sp>
      <p:sp>
        <p:nvSpPr>
          <p:cNvPr id="17" name="Title 1"/>
          <p:cNvSpPr>
            <a:spLocks noGrp="1"/>
          </p:cNvSpPr>
          <p:nvPr>
            <p:ph type="title"/>
          </p:nvPr>
        </p:nvSpPr>
        <p:spPr>
          <a:xfrm>
            <a:off x="96477" y="372819"/>
            <a:ext cx="8792307" cy="507831"/>
          </a:xfr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000" b="1" dirty="0">
                <a:latin typeface="Garamond" panose="02020404030301010803" pitchFamily="18" charset="0"/>
              </a:rPr>
              <a:t>Terminology used in electrochemical technology</a:t>
            </a:r>
            <a:endParaRPr lang="en-US" sz="3000" b="1" dirty="0">
              <a:solidFill>
                <a:schemeClr val="dk1"/>
              </a:solidFill>
              <a:latin typeface="Garamond" panose="02020404030301010803" pitchFamily="18" charset="0"/>
              <a:ea typeface="+mn-ea"/>
              <a:cs typeface="+mn-cs"/>
            </a:endParaRPr>
          </a:p>
        </p:txBody>
      </p:sp>
      <p:cxnSp>
        <p:nvCxnSpPr>
          <p:cNvPr id="14" name="Straight Connector 13"/>
          <p:cNvCxnSpPr/>
          <p:nvPr/>
        </p:nvCxnSpPr>
        <p:spPr>
          <a:xfrm>
            <a:off x="96477" y="891807"/>
            <a:ext cx="8809408" cy="0"/>
          </a:xfrm>
          <a:prstGeom prst="line">
            <a:avLst/>
          </a:prstGeom>
          <a:ln w="25400"/>
        </p:spPr>
        <p:style>
          <a:lnRef idx="3">
            <a:schemeClr val="dk1"/>
          </a:lnRef>
          <a:fillRef idx="0">
            <a:schemeClr val="dk1"/>
          </a:fillRef>
          <a:effectRef idx="2">
            <a:schemeClr val="dk1"/>
          </a:effectRef>
          <a:fontRef idx="minor">
            <a:schemeClr val="tx1"/>
          </a:fontRef>
        </p:style>
      </p:cxnSp>
      <p:grpSp>
        <p:nvGrpSpPr>
          <p:cNvPr id="7" name="Group 6"/>
          <p:cNvGrpSpPr/>
          <p:nvPr/>
        </p:nvGrpSpPr>
        <p:grpSpPr>
          <a:xfrm>
            <a:off x="30744" y="1562025"/>
            <a:ext cx="8929011" cy="3196887"/>
            <a:chOff x="30743" y="1841921"/>
            <a:chExt cx="8929011" cy="3196887"/>
          </a:xfrm>
        </p:grpSpPr>
        <p:sp>
          <p:nvSpPr>
            <p:cNvPr id="9" name="TextBox 8"/>
            <p:cNvSpPr txBox="1"/>
            <p:nvPr/>
          </p:nvSpPr>
          <p:spPr>
            <a:xfrm>
              <a:off x="30743" y="2741398"/>
              <a:ext cx="1731246" cy="707886"/>
            </a:xfrm>
            <a:prstGeom prst="rect">
              <a:avLst/>
            </a:prstGeom>
            <a:noFill/>
          </p:spPr>
          <p:txBody>
            <a:bodyPr wrap="square" rtlCol="0">
              <a:spAutoFit/>
            </a:bodyPr>
            <a:lstStyle>
              <a:defPPr>
                <a:defRPr lang="en-US"/>
              </a:defPPr>
              <a:lvl1pPr>
                <a:defRPr sz="2000">
                  <a:latin typeface="Garamond" panose="02020404030301010803" pitchFamily="18" charset="0"/>
                </a:defRPr>
              </a:lvl1pPr>
            </a:lstStyle>
            <a:p>
              <a:pPr algn="ctr"/>
              <a:r>
                <a:rPr lang="en-US" b="1" dirty="0"/>
                <a:t>Specific capacitance : </a:t>
              </a:r>
            </a:p>
          </p:txBody>
        </p:sp>
        <p:sp>
          <p:nvSpPr>
            <p:cNvPr id="10" name="TextBox 9"/>
            <p:cNvSpPr txBox="1"/>
            <p:nvPr/>
          </p:nvSpPr>
          <p:spPr>
            <a:xfrm>
              <a:off x="371222" y="3623440"/>
              <a:ext cx="1050288" cy="400110"/>
            </a:xfrm>
            <a:prstGeom prst="rect">
              <a:avLst/>
            </a:prstGeom>
            <a:noFill/>
          </p:spPr>
          <p:txBody>
            <a:bodyPr wrap="none" rtlCol="0">
              <a:spAutoFit/>
            </a:bodyPr>
            <a:lstStyle>
              <a:defPPr>
                <a:defRPr lang="en-US"/>
              </a:defPPr>
              <a:lvl1pPr>
                <a:defRPr sz="2000">
                  <a:latin typeface="Garamond" panose="02020404030301010803" pitchFamily="18" charset="0"/>
                </a:defRPr>
              </a:lvl1pPr>
            </a:lstStyle>
            <a:p>
              <a:pPr algn="just"/>
              <a:r>
                <a:rPr lang="en-US" b="1" dirty="0"/>
                <a:t>C-rate : </a:t>
              </a:r>
            </a:p>
          </p:txBody>
        </p:sp>
        <p:sp>
          <p:nvSpPr>
            <p:cNvPr id="11" name="TextBox 10"/>
            <p:cNvSpPr txBox="1"/>
            <p:nvPr/>
          </p:nvSpPr>
          <p:spPr>
            <a:xfrm>
              <a:off x="207456" y="4262391"/>
              <a:ext cx="1377819" cy="707886"/>
            </a:xfrm>
            <a:prstGeom prst="rect">
              <a:avLst/>
            </a:prstGeom>
            <a:noFill/>
          </p:spPr>
          <p:txBody>
            <a:bodyPr wrap="square" rtlCol="0">
              <a:spAutoFit/>
            </a:bodyPr>
            <a:lstStyle>
              <a:defPPr>
                <a:defRPr lang="en-US"/>
              </a:defPPr>
              <a:lvl1pPr>
                <a:defRPr sz="2000">
                  <a:latin typeface="Garamond" panose="02020404030301010803" pitchFamily="18" charset="0"/>
                </a:defRPr>
              </a:lvl1pPr>
            </a:lstStyle>
            <a:p>
              <a:pPr algn="just"/>
              <a:r>
                <a:rPr lang="en-US" b="1" dirty="0"/>
                <a:t>Coulombic efficiency : </a:t>
              </a:r>
            </a:p>
          </p:txBody>
        </p:sp>
        <p:sp>
          <p:nvSpPr>
            <p:cNvPr id="2" name="Rectangle 1"/>
            <p:cNvSpPr/>
            <p:nvPr/>
          </p:nvSpPr>
          <p:spPr>
            <a:xfrm>
              <a:off x="96477" y="1841921"/>
              <a:ext cx="1853392" cy="369332"/>
            </a:xfrm>
            <a:prstGeom prst="rect">
              <a:avLst/>
            </a:prstGeom>
          </p:spPr>
          <p:txBody>
            <a:bodyPr wrap="none">
              <a:spAutoFit/>
            </a:bodyPr>
            <a:lstStyle/>
            <a:p>
              <a:pPr algn="just"/>
              <a:r>
                <a:rPr lang="en-US" b="1" dirty="0">
                  <a:latin typeface="Garamond" panose="02020404030301010803" pitchFamily="18" charset="0"/>
                </a:rPr>
                <a:t>Specific charge : </a:t>
              </a:r>
              <a:endParaRPr lang="en-US" b="1" dirty="0"/>
            </a:p>
          </p:txBody>
        </p:sp>
        <p:sp>
          <p:nvSpPr>
            <p:cNvPr id="3" name="Rectangle 2"/>
            <p:cNvSpPr/>
            <p:nvPr/>
          </p:nvSpPr>
          <p:spPr>
            <a:xfrm>
              <a:off x="1761989" y="1845189"/>
              <a:ext cx="7197765" cy="646331"/>
            </a:xfrm>
            <a:prstGeom prst="rect">
              <a:avLst/>
            </a:prstGeom>
          </p:spPr>
          <p:txBody>
            <a:bodyPr wrap="square">
              <a:spAutoFit/>
            </a:bodyPr>
            <a:lstStyle/>
            <a:p>
              <a:pPr algn="just"/>
              <a:r>
                <a:rPr lang="en-US" dirty="0">
                  <a:latin typeface="Garamond" panose="02020404030301010803" pitchFamily="18" charset="0"/>
                </a:rPr>
                <a:t>The charge obtained in one discharge cycle from unit mass of the active material of the cell. Specific charge capacity is expressed in </a:t>
              </a:r>
              <a:r>
                <a:rPr lang="en-US" b="1" dirty="0">
                  <a:latin typeface="Garamond" panose="02020404030301010803" pitchFamily="18" charset="0"/>
                </a:rPr>
                <a:t>mA h g</a:t>
              </a:r>
              <a:r>
                <a:rPr lang="en-US" b="1" baseline="30000" dirty="0">
                  <a:latin typeface="Garamond" panose="02020404030301010803" pitchFamily="18" charset="0"/>
                </a:rPr>
                <a:t>-1</a:t>
              </a:r>
              <a:endParaRPr lang="en-US" b="1" baseline="30000" dirty="0"/>
            </a:p>
          </p:txBody>
        </p:sp>
        <p:sp>
          <p:nvSpPr>
            <p:cNvPr id="13" name="Rectangle 12"/>
            <p:cNvSpPr/>
            <p:nvPr/>
          </p:nvSpPr>
          <p:spPr>
            <a:xfrm>
              <a:off x="1761989" y="2772175"/>
              <a:ext cx="6595198" cy="646331"/>
            </a:xfrm>
            <a:prstGeom prst="rect">
              <a:avLst/>
            </a:prstGeom>
          </p:spPr>
          <p:txBody>
            <a:bodyPr wrap="square">
              <a:spAutoFit/>
            </a:bodyPr>
            <a:lstStyle/>
            <a:p>
              <a:pPr algn="just"/>
              <a:r>
                <a:rPr lang="en-US" dirty="0">
                  <a:latin typeface="Garamond" panose="02020404030301010803" pitchFamily="18" charset="0"/>
                </a:rPr>
                <a:t>The ability of a supercapacitor cell to store electric charge for a unit mass of the active material and is expressed in </a:t>
              </a:r>
              <a:r>
                <a:rPr lang="en-US" b="1" dirty="0">
                  <a:latin typeface="Garamond" panose="02020404030301010803" pitchFamily="18" charset="0"/>
                </a:rPr>
                <a:t>F g</a:t>
              </a:r>
              <a:r>
                <a:rPr lang="en-US" b="1" baseline="30000" dirty="0">
                  <a:latin typeface="Garamond" panose="02020404030301010803" pitchFamily="18" charset="0"/>
                </a:rPr>
                <a:t>-1</a:t>
              </a:r>
              <a:endParaRPr lang="en-US" b="1" baseline="30000" dirty="0"/>
            </a:p>
          </p:txBody>
        </p:sp>
        <p:sp>
          <p:nvSpPr>
            <p:cNvPr id="15" name="Rectangle 14"/>
            <p:cNvSpPr/>
            <p:nvPr/>
          </p:nvSpPr>
          <p:spPr>
            <a:xfrm>
              <a:off x="1761988" y="3653079"/>
              <a:ext cx="7197765" cy="369332"/>
            </a:xfrm>
            <a:prstGeom prst="rect">
              <a:avLst/>
            </a:prstGeom>
          </p:spPr>
          <p:txBody>
            <a:bodyPr wrap="square">
              <a:spAutoFit/>
            </a:bodyPr>
            <a:lstStyle/>
            <a:p>
              <a:pPr algn="just"/>
              <a:r>
                <a:rPr lang="en-US" dirty="0">
                  <a:latin typeface="Garamond" panose="02020404030301010803" pitchFamily="18" charset="0"/>
                </a:rPr>
                <a:t>The duration of one full charge or discharge of a cell and expressed in </a:t>
              </a:r>
              <a:r>
                <a:rPr lang="en-US" b="1" dirty="0">
                  <a:latin typeface="Garamond" panose="02020404030301010803" pitchFamily="18" charset="0"/>
                </a:rPr>
                <a:t>h</a:t>
              </a:r>
              <a:r>
                <a:rPr lang="en-US" b="1" baseline="30000" dirty="0">
                  <a:latin typeface="Garamond" panose="02020404030301010803" pitchFamily="18" charset="0"/>
                </a:rPr>
                <a:t>-1</a:t>
              </a:r>
              <a:r>
                <a:rPr lang="en-US" b="1" dirty="0">
                  <a:latin typeface="Garamond" panose="02020404030301010803" pitchFamily="18" charset="0"/>
                </a:rPr>
                <a:t>.</a:t>
              </a:r>
              <a:endParaRPr lang="en-US" b="1" dirty="0"/>
            </a:p>
          </p:txBody>
        </p:sp>
        <p:sp>
          <p:nvSpPr>
            <p:cNvPr id="16" name="Rectangle 15"/>
            <p:cNvSpPr/>
            <p:nvPr/>
          </p:nvSpPr>
          <p:spPr>
            <a:xfrm>
              <a:off x="1761987" y="4392477"/>
              <a:ext cx="7197765" cy="646331"/>
            </a:xfrm>
            <a:prstGeom prst="rect">
              <a:avLst/>
            </a:prstGeom>
          </p:spPr>
          <p:txBody>
            <a:bodyPr wrap="square">
              <a:spAutoFit/>
            </a:bodyPr>
            <a:lstStyle/>
            <a:p>
              <a:pPr algn="just"/>
              <a:r>
                <a:rPr lang="en-US" dirty="0">
                  <a:latin typeface="Garamond" panose="02020404030301010803" pitchFamily="18" charset="0"/>
                </a:rPr>
                <a:t>Ratio of energy output on discharge to the input energy upon charging of a rechargeable cell.</a:t>
              </a:r>
              <a:endParaRPr lang="en-US" baseline="30000" dirty="0"/>
            </a:p>
          </p:txBody>
        </p:sp>
      </p:grpSp>
      <p:grpSp>
        <p:nvGrpSpPr>
          <p:cNvPr id="18" name="Group 17"/>
          <p:cNvGrpSpPr/>
          <p:nvPr/>
        </p:nvGrpSpPr>
        <p:grpSpPr>
          <a:xfrm>
            <a:off x="-1773" y="-352"/>
            <a:ext cx="7916783" cy="321431"/>
            <a:chOff x="1072279" y="-352"/>
            <a:chExt cx="7916783" cy="321431"/>
          </a:xfrm>
        </p:grpSpPr>
        <p:sp>
          <p:nvSpPr>
            <p:cNvPr id="19" name="Chevron 18"/>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20" name="Chevron 19"/>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21" name="Chevron 20"/>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22" name="Chevron 21"/>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3" name="Chevron 22"/>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4" name="Chevron 23"/>
            <p:cNvSpPr/>
            <p:nvPr/>
          </p:nvSpPr>
          <p:spPr>
            <a:xfrm>
              <a:off x="2167157" y="2893"/>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5" name="Chevron 24"/>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3382043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3250896" y="2088078"/>
            <a:ext cx="2560320" cy="731520"/>
          </a:xfrm>
        </p:spPr>
        <p:txBody>
          <a:bodyPr>
            <a:normAutofit/>
          </a:bodyPr>
          <a:lstStyle/>
          <a:p>
            <a:r>
              <a:rPr lang="en-US" sz="3600" dirty="0">
                <a:latin typeface="Garamond" panose="02020404030301010803" pitchFamily="18" charset="0"/>
              </a:rPr>
              <a:t>Chapter 3</a:t>
            </a:r>
          </a:p>
        </p:txBody>
      </p:sp>
      <p:sp>
        <p:nvSpPr>
          <p:cNvPr id="6" name="Slide Number Placeholder 5"/>
          <p:cNvSpPr>
            <a:spLocks noGrp="1"/>
          </p:cNvSpPr>
          <p:nvPr>
            <p:ph type="sldNum" sz="quarter" idx="12"/>
          </p:nvPr>
        </p:nvSpPr>
        <p:spPr>
          <a:xfrm>
            <a:off x="8679766" y="6471993"/>
            <a:ext cx="450586" cy="365125"/>
          </a:xfrm>
        </p:spPr>
        <p:txBody>
          <a:bodyPr/>
          <a:lstStyle/>
          <a:p>
            <a:fld id="{ADBDDCAF-7AF1-4425-86EB-B68B2BB9C855}" type="slidenum">
              <a:rPr lang="en-US" sz="1800">
                <a:solidFill>
                  <a:schemeClr val="tx1"/>
                </a:solidFill>
                <a:latin typeface="Garamond" panose="02020404030301010803" pitchFamily="18" charset="0"/>
              </a:rPr>
              <a:t>24</a:t>
            </a:fld>
            <a:endParaRPr lang="en-US" sz="1800" dirty="0">
              <a:solidFill>
                <a:schemeClr val="tx1"/>
              </a:solidFill>
              <a:latin typeface="Garamond" panose="02020404030301010803" pitchFamily="18" charset="0"/>
            </a:endParaRPr>
          </a:p>
        </p:txBody>
      </p:sp>
      <p:cxnSp>
        <p:nvCxnSpPr>
          <p:cNvPr id="5" name="Straight Connector 4"/>
          <p:cNvCxnSpPr/>
          <p:nvPr/>
        </p:nvCxnSpPr>
        <p:spPr>
          <a:xfrm>
            <a:off x="167296" y="2819598"/>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8" name="Title 1"/>
          <p:cNvSpPr txBox="1">
            <a:spLocks/>
          </p:cNvSpPr>
          <p:nvPr/>
        </p:nvSpPr>
        <p:spPr>
          <a:xfrm>
            <a:off x="13867" y="2485687"/>
            <a:ext cx="9144000" cy="17373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solidFill>
                  <a:srgbClr val="FF0000"/>
                </a:solidFill>
                <a:latin typeface="Garamond" panose="02020404030301010803" pitchFamily="18" charset="0"/>
              </a:rPr>
              <a:t> </a:t>
            </a:r>
          </a:p>
          <a:p>
            <a:pPr algn="ctr"/>
            <a:r>
              <a:rPr lang="en-US" sz="3000" b="1" dirty="0">
                <a:solidFill>
                  <a:srgbClr val="FF0000"/>
                </a:solidFill>
                <a:latin typeface="Garamond" panose="02020404030301010803" pitchFamily="18" charset="0"/>
              </a:rPr>
              <a:t> Biomass-derived, activated carbon-sulfur composite cathode with a bifunctional </a:t>
            </a:r>
            <a:r>
              <a:rPr lang="en-US" sz="3000" b="1" dirty="0">
                <a:solidFill>
                  <a:schemeClr val="accent1">
                    <a:lumMod val="75000"/>
                  </a:schemeClr>
                </a:solidFill>
                <a:latin typeface="Garamond" panose="02020404030301010803" pitchFamily="18" charset="0"/>
              </a:rPr>
              <a:t>interlayer</a:t>
            </a:r>
            <a:r>
              <a:rPr lang="en-US" sz="3000" b="1" dirty="0">
                <a:solidFill>
                  <a:srgbClr val="FF0000"/>
                </a:solidFill>
                <a:latin typeface="Garamond" panose="02020404030301010803" pitchFamily="18" charset="0"/>
              </a:rPr>
              <a:t> of functionalized carbon nanotubes for lithium-sulfur cells.</a:t>
            </a:r>
          </a:p>
        </p:txBody>
      </p:sp>
      <p:sp>
        <p:nvSpPr>
          <p:cNvPr id="3" name="TextBox 2"/>
          <p:cNvSpPr txBox="1"/>
          <p:nvPr/>
        </p:nvSpPr>
        <p:spPr>
          <a:xfrm>
            <a:off x="167296" y="5845651"/>
            <a:ext cx="5714065" cy="369332"/>
          </a:xfrm>
          <a:prstGeom prst="rect">
            <a:avLst/>
          </a:prstGeom>
          <a:noFill/>
        </p:spPr>
        <p:txBody>
          <a:bodyPr wrap="none" rtlCol="0">
            <a:spAutoFit/>
          </a:bodyPr>
          <a:lstStyle/>
          <a:p>
            <a:r>
              <a:rPr lang="en-US" dirty="0">
                <a:latin typeface="Garamond" panose="02020404030301010803" pitchFamily="18" charset="0"/>
              </a:rPr>
              <a:t>Under review in </a:t>
            </a:r>
            <a:r>
              <a:rPr lang="en-US" b="1" dirty="0">
                <a:latin typeface="Garamond" panose="02020404030301010803" pitchFamily="18" charset="0"/>
              </a:rPr>
              <a:t>Journal of Colloids and Interface Science</a:t>
            </a:r>
          </a:p>
        </p:txBody>
      </p:sp>
      <p:grpSp>
        <p:nvGrpSpPr>
          <p:cNvPr id="9" name="Group 8"/>
          <p:cNvGrpSpPr/>
          <p:nvPr/>
        </p:nvGrpSpPr>
        <p:grpSpPr>
          <a:xfrm>
            <a:off x="-1773" y="-352"/>
            <a:ext cx="7916783" cy="321431"/>
            <a:chOff x="1072279" y="-352"/>
            <a:chExt cx="7916783" cy="321431"/>
          </a:xfrm>
        </p:grpSpPr>
        <p:sp>
          <p:nvSpPr>
            <p:cNvPr id="10" name="Chevron 9"/>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1" name="Chevron 10"/>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2" name="Chevron 11"/>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3" name="Chevron 12"/>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4" name="Chevron 13"/>
            <p:cNvSpPr/>
            <p:nvPr/>
          </p:nvSpPr>
          <p:spPr>
            <a:xfrm>
              <a:off x="3274600"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5" name="Chevron 14"/>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6" name="Chevron 15"/>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2459391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50347" y="313899"/>
            <a:ext cx="2560320" cy="731520"/>
          </a:xfrm>
        </p:spPr>
        <p:txBody>
          <a:bodyPr>
            <a:normAutofit/>
          </a:bodyPr>
          <a:lstStyle/>
          <a:p>
            <a:r>
              <a:rPr lang="en-US" sz="3600" dirty="0">
                <a:latin typeface="Garamond" panose="02020404030301010803" pitchFamily="18" charset="0"/>
              </a:rPr>
              <a:t>Introduction</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25</a:t>
            </a:fld>
            <a:endParaRPr lang="en-US" dirty="0">
              <a:solidFill>
                <a:schemeClr val="tx1"/>
              </a:solidFill>
            </a:endParaRPr>
          </a:p>
        </p:txBody>
      </p:sp>
      <p:cxnSp>
        <p:nvCxnSpPr>
          <p:cNvPr id="5" name="Straight Connector 4"/>
          <p:cNvCxnSpPr/>
          <p:nvPr/>
        </p:nvCxnSpPr>
        <p:spPr>
          <a:xfrm>
            <a:off x="150347" y="990480"/>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3" name="Rectangle 2"/>
          <p:cNvSpPr/>
          <p:nvPr/>
        </p:nvSpPr>
        <p:spPr>
          <a:xfrm>
            <a:off x="213338" y="2429780"/>
            <a:ext cx="8512832" cy="1938992"/>
          </a:xfrm>
          <a:prstGeom prst="rect">
            <a:avLst/>
          </a:prstGeom>
        </p:spPr>
        <p:txBody>
          <a:bodyPr wrap="square">
            <a:spAutoFit/>
          </a:bodyPr>
          <a:lstStyle/>
          <a:p>
            <a:pPr algn="just"/>
            <a:endParaRPr lang="en-US" sz="2000" b="1" dirty="0">
              <a:latin typeface="Garamond" panose="02020404030301010803" pitchFamily="18" charset="0"/>
            </a:endParaRPr>
          </a:p>
          <a:p>
            <a:pPr marL="800100" lvl="1" indent="-342900" algn="just">
              <a:buFont typeface="Wingdings" panose="05000000000000000000" pitchFamily="2" charset="2"/>
              <a:buChar char="Ø"/>
            </a:pPr>
            <a:r>
              <a:rPr lang="en-US" sz="2000" dirty="0">
                <a:latin typeface="Garamond" panose="02020404030301010803" pitchFamily="18" charset="0"/>
              </a:rPr>
              <a:t>Promising candidate for high performance Li-S cells.</a:t>
            </a:r>
          </a:p>
          <a:p>
            <a:pPr marL="800100" lvl="1" indent="-342900" algn="just">
              <a:buFont typeface="Wingdings" panose="05000000000000000000" pitchFamily="2" charset="2"/>
              <a:buChar char="Ø"/>
            </a:pPr>
            <a:r>
              <a:rPr lang="en-US" sz="2000" dirty="0">
                <a:latin typeface="Garamond" panose="02020404030301010803" pitchFamily="18" charset="0"/>
              </a:rPr>
              <a:t>Low-cost</a:t>
            </a:r>
            <a:r>
              <a:rPr lang="en-US" sz="2000" b="1" dirty="0">
                <a:latin typeface="Garamond" panose="02020404030301010803" pitchFamily="18" charset="0"/>
              </a:rPr>
              <a:t> </a:t>
            </a:r>
            <a:r>
              <a:rPr lang="en-US" sz="2000" dirty="0">
                <a:latin typeface="Garamond" panose="02020404030301010803" pitchFamily="18" charset="0"/>
              </a:rPr>
              <a:t>and the availability of easy processing techniques (biomass sources such as jackfruit, coconut shell, sugarcane and rice husk).</a:t>
            </a:r>
          </a:p>
          <a:p>
            <a:pPr marL="800100" lvl="1" indent="-342900" algn="just">
              <a:buFont typeface="Wingdings" panose="05000000000000000000" pitchFamily="2" charset="2"/>
              <a:buChar char="Ø"/>
            </a:pPr>
            <a:r>
              <a:rPr lang="en-US" sz="2000" dirty="0">
                <a:latin typeface="Garamond" panose="02020404030301010803" pitchFamily="18" charset="0"/>
              </a:rPr>
              <a:t>Adjustable surface properties.</a:t>
            </a:r>
          </a:p>
          <a:p>
            <a:pPr lvl="1" algn="just"/>
            <a:endParaRPr lang="en-US" sz="2000" b="1" dirty="0">
              <a:solidFill>
                <a:srgbClr val="FF0000"/>
              </a:solidFill>
              <a:latin typeface="Garamond" panose="02020404030301010803" pitchFamily="18" charset="0"/>
            </a:endParaRPr>
          </a:p>
        </p:txBody>
      </p:sp>
      <p:sp>
        <p:nvSpPr>
          <p:cNvPr id="9" name="Rectangle 8"/>
          <p:cNvSpPr/>
          <p:nvPr/>
        </p:nvSpPr>
        <p:spPr>
          <a:xfrm>
            <a:off x="213338" y="4065787"/>
            <a:ext cx="8809408" cy="707886"/>
          </a:xfrm>
          <a:prstGeom prst="rect">
            <a:avLst/>
          </a:prstGeom>
        </p:spPr>
        <p:txBody>
          <a:bodyPr wrap="square">
            <a:spAutoFit/>
          </a:bodyPr>
          <a:lstStyle/>
          <a:p>
            <a:pPr marL="342900" indent="-342900" algn="just">
              <a:buFont typeface="Wingdings" panose="05000000000000000000" pitchFamily="2" charset="2"/>
              <a:buChar char="§"/>
            </a:pPr>
            <a:r>
              <a:rPr lang="en-US" sz="2000" dirty="0">
                <a:solidFill>
                  <a:srgbClr val="000000"/>
                </a:solidFill>
                <a:latin typeface="Garamond" panose="02020404030301010803" pitchFamily="18" charset="0"/>
              </a:rPr>
              <a:t>The </a:t>
            </a:r>
            <a:r>
              <a:rPr lang="en-US" sz="2000" dirty="0">
                <a:solidFill>
                  <a:srgbClr val="FF0000"/>
                </a:solidFill>
                <a:latin typeface="Garamond" panose="02020404030301010803" pitchFamily="18" charset="0"/>
              </a:rPr>
              <a:t>coconut shell </a:t>
            </a:r>
            <a:r>
              <a:rPr lang="en-US" sz="2000" dirty="0">
                <a:solidFill>
                  <a:srgbClr val="000000"/>
                </a:solidFill>
                <a:latin typeface="Garamond" panose="02020404030301010803" pitchFamily="18" charset="0"/>
              </a:rPr>
              <a:t>derived carbons dominate the field due to their natural abundance and the desirable electrochemical properties. </a:t>
            </a:r>
          </a:p>
        </p:txBody>
      </p:sp>
      <p:sp>
        <p:nvSpPr>
          <p:cNvPr id="10" name="Rectangle 9"/>
          <p:cNvSpPr/>
          <p:nvPr/>
        </p:nvSpPr>
        <p:spPr>
          <a:xfrm>
            <a:off x="227406" y="4773673"/>
            <a:ext cx="8638811" cy="707886"/>
          </a:xfrm>
          <a:prstGeom prst="rect">
            <a:avLst/>
          </a:prstGeom>
        </p:spPr>
        <p:txBody>
          <a:bodyPr wrap="square">
            <a:spAutoFit/>
          </a:bodyPr>
          <a:lstStyle/>
          <a:p>
            <a:pPr marL="342900" indent="-342900" algn="just">
              <a:buFont typeface="Wingdings" panose="05000000000000000000" pitchFamily="2" charset="2"/>
              <a:buChar char="§"/>
            </a:pPr>
            <a:r>
              <a:rPr lang="en-US" sz="2000" dirty="0">
                <a:solidFill>
                  <a:srgbClr val="000000"/>
                </a:solidFill>
                <a:latin typeface="Garamond" panose="02020404030301010803" pitchFamily="18" charset="0"/>
              </a:rPr>
              <a:t>The </a:t>
            </a:r>
            <a:r>
              <a:rPr lang="en-US" sz="2000" dirty="0">
                <a:solidFill>
                  <a:srgbClr val="FF0000"/>
                </a:solidFill>
                <a:latin typeface="Garamond" panose="02020404030301010803" pitchFamily="18" charset="0"/>
              </a:rPr>
              <a:t>activation processes </a:t>
            </a:r>
            <a:r>
              <a:rPr lang="en-US" sz="2000" dirty="0">
                <a:solidFill>
                  <a:srgbClr val="000000"/>
                </a:solidFill>
                <a:latin typeface="Garamond" panose="02020404030301010803" pitchFamily="18" charset="0"/>
              </a:rPr>
              <a:t>also play a crucial role in determining the performance of the electro active carbon materials.</a:t>
            </a:r>
          </a:p>
        </p:txBody>
      </p:sp>
      <p:sp>
        <p:nvSpPr>
          <p:cNvPr id="11" name="Rectangle 10"/>
          <p:cNvSpPr/>
          <p:nvPr/>
        </p:nvSpPr>
        <p:spPr>
          <a:xfrm>
            <a:off x="223301" y="2345889"/>
            <a:ext cx="2769989" cy="369332"/>
          </a:xfrm>
          <a:prstGeom prst="rect">
            <a:avLst/>
          </a:prstGeom>
        </p:spPr>
        <p:txBody>
          <a:bodyPr wrap="none">
            <a:spAutoFit/>
          </a:bodyPr>
          <a:lstStyle/>
          <a:p>
            <a:pPr marL="342900" indent="-342900" algn="just">
              <a:buFont typeface="Wingdings" panose="05000000000000000000" pitchFamily="2" charset="2"/>
              <a:buChar char="§"/>
            </a:pPr>
            <a:r>
              <a:rPr lang="en-US" b="1" dirty="0">
                <a:latin typeface="Garamond" panose="02020404030301010803" pitchFamily="18" charset="0"/>
              </a:rPr>
              <a:t>Activated carbon (AC).</a:t>
            </a:r>
          </a:p>
        </p:txBody>
      </p:sp>
      <p:grpSp>
        <p:nvGrpSpPr>
          <p:cNvPr id="19" name="Group 18"/>
          <p:cNvGrpSpPr/>
          <p:nvPr/>
        </p:nvGrpSpPr>
        <p:grpSpPr>
          <a:xfrm>
            <a:off x="213338" y="5582155"/>
            <a:ext cx="8565859" cy="1015663"/>
            <a:chOff x="393896" y="4837503"/>
            <a:chExt cx="8565859" cy="1015663"/>
          </a:xfrm>
        </p:grpSpPr>
        <p:sp>
          <p:nvSpPr>
            <p:cNvPr id="13" name="TextBox 12"/>
            <p:cNvSpPr txBox="1"/>
            <p:nvPr/>
          </p:nvSpPr>
          <p:spPr>
            <a:xfrm>
              <a:off x="393896" y="4902041"/>
              <a:ext cx="2940148" cy="707886"/>
            </a:xfrm>
            <a:prstGeom prst="rect">
              <a:avLst/>
            </a:prstGeom>
            <a:ln>
              <a:solidFill>
                <a:schemeClr val="tx1"/>
              </a:solidFill>
            </a:ln>
          </p:spPr>
          <p:txBody>
            <a:bodyPr wrap="square">
              <a:spAutoFit/>
            </a:bodyPr>
            <a:lstStyle>
              <a:defPPr>
                <a:defRPr lang="en-US"/>
              </a:defPPr>
              <a:lvl1pPr marL="342900" indent="-342900" algn="just">
                <a:buFont typeface="Wingdings" panose="05000000000000000000" pitchFamily="2" charset="2"/>
                <a:buChar char="§"/>
                <a:defRPr sz="2000">
                  <a:solidFill>
                    <a:srgbClr val="000000"/>
                  </a:solidFill>
                  <a:latin typeface="Garamond" panose="02020404030301010803" pitchFamily="18" charset="0"/>
                </a:defRPr>
              </a:lvl1pPr>
            </a:lstStyle>
            <a:p>
              <a:pPr marL="0" indent="0">
                <a:buNone/>
              </a:pPr>
              <a:r>
                <a:rPr lang="en-US" dirty="0"/>
                <a:t>Activated carbon sulfur composite  (ACS)-Cathode</a:t>
              </a:r>
            </a:p>
          </p:txBody>
        </p:sp>
        <p:sp>
          <p:nvSpPr>
            <p:cNvPr id="14" name="TextBox 13"/>
            <p:cNvSpPr txBox="1"/>
            <p:nvPr/>
          </p:nvSpPr>
          <p:spPr>
            <a:xfrm>
              <a:off x="3950511" y="4893474"/>
              <a:ext cx="2211136" cy="707886"/>
            </a:xfrm>
            <a:prstGeom prst="rect">
              <a:avLst/>
            </a:prstGeom>
            <a:ln>
              <a:solidFill>
                <a:schemeClr val="tx1"/>
              </a:solidFill>
            </a:ln>
          </p:spPr>
          <p:txBody>
            <a:bodyPr wrap="square">
              <a:spAutoFit/>
            </a:bodyPr>
            <a:lstStyle>
              <a:defPPr>
                <a:defRPr lang="en-US"/>
              </a:defPPr>
              <a:lvl1pPr indent="0" algn="just">
                <a:buFont typeface="Wingdings" panose="05000000000000000000" pitchFamily="2" charset="2"/>
                <a:buNone/>
                <a:defRPr sz="2000">
                  <a:solidFill>
                    <a:srgbClr val="000000"/>
                  </a:solidFill>
                  <a:latin typeface="Garamond" panose="02020404030301010803" pitchFamily="18" charset="0"/>
                </a:defRPr>
              </a:lvl1pPr>
            </a:lstStyle>
            <a:p>
              <a:r>
                <a:rPr lang="en-US" dirty="0"/>
                <a:t>Acid functionalized CNTs interlayer</a:t>
              </a:r>
            </a:p>
          </p:txBody>
        </p:sp>
        <p:sp>
          <p:nvSpPr>
            <p:cNvPr id="15" name="Rectangle 14"/>
            <p:cNvSpPr/>
            <p:nvPr/>
          </p:nvSpPr>
          <p:spPr>
            <a:xfrm>
              <a:off x="6834505" y="4837503"/>
              <a:ext cx="2125250" cy="1015663"/>
            </a:xfrm>
            <a:prstGeom prst="rect">
              <a:avLst/>
            </a:prstGeom>
            <a:ln>
              <a:solidFill>
                <a:schemeClr val="tx1"/>
              </a:solidFill>
            </a:ln>
          </p:spPr>
          <p:txBody>
            <a:bodyPr wrap="square">
              <a:spAutoFit/>
            </a:bodyPr>
            <a:lstStyle/>
            <a:p>
              <a:pPr algn="just">
                <a:buFont typeface="Wingdings" panose="05000000000000000000" pitchFamily="2" charset="2"/>
                <a:buNone/>
              </a:pPr>
              <a:r>
                <a:rPr lang="en-US" sz="2000" dirty="0">
                  <a:solidFill>
                    <a:srgbClr val="000000"/>
                  </a:solidFill>
                  <a:latin typeface="Garamond" panose="02020404030301010803" pitchFamily="18" charset="0"/>
                </a:rPr>
                <a:t>Li-S cells with good performance characteristics</a:t>
              </a:r>
            </a:p>
          </p:txBody>
        </p:sp>
        <p:sp>
          <p:nvSpPr>
            <p:cNvPr id="17" name="Plus 16"/>
            <p:cNvSpPr/>
            <p:nvPr/>
          </p:nvSpPr>
          <p:spPr>
            <a:xfrm>
              <a:off x="3515669" y="5035884"/>
              <a:ext cx="351692" cy="351692"/>
            </a:xfrm>
            <a:prstGeom prst="mathPlus">
              <a:avLst>
                <a:gd name="adj1" fmla="val 505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ight Arrow 17"/>
            <p:cNvSpPr/>
            <p:nvPr/>
          </p:nvSpPr>
          <p:spPr>
            <a:xfrm>
              <a:off x="6260123" y="5159130"/>
              <a:ext cx="475908" cy="14097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23" name="Group 22"/>
          <p:cNvGrpSpPr/>
          <p:nvPr/>
        </p:nvGrpSpPr>
        <p:grpSpPr>
          <a:xfrm>
            <a:off x="522093" y="1451258"/>
            <a:ext cx="6040462" cy="710479"/>
            <a:chOff x="580605" y="1391189"/>
            <a:chExt cx="6040462" cy="710479"/>
          </a:xfrm>
        </p:grpSpPr>
        <p:sp>
          <p:nvSpPr>
            <p:cNvPr id="24" name="Rectangle 23"/>
            <p:cNvSpPr/>
            <p:nvPr/>
          </p:nvSpPr>
          <p:spPr>
            <a:xfrm>
              <a:off x="580605" y="1391189"/>
              <a:ext cx="5628006" cy="400110"/>
            </a:xfrm>
            <a:prstGeom prst="rect">
              <a:avLst/>
            </a:prstGeom>
          </p:spPr>
          <p:txBody>
            <a:bodyPr wrap="square">
              <a:spAutoFit/>
            </a:bodyPr>
            <a:lstStyle/>
            <a:p>
              <a:pPr marL="342900" indent="-342900" algn="just">
                <a:buFont typeface="Wingdings" panose="05000000000000000000" pitchFamily="2" charset="2"/>
                <a:buChar char="Ø"/>
              </a:pPr>
              <a:r>
                <a:rPr lang="en-US" sz="2000" dirty="0">
                  <a:latin typeface="Garamond" panose="02020404030301010803" pitchFamily="18" charset="0"/>
                </a:rPr>
                <a:t>High theoretical specific capacity of 1675 mA h g</a:t>
              </a:r>
              <a:r>
                <a:rPr lang="en-US" sz="2000" baseline="30000" dirty="0">
                  <a:latin typeface="Garamond" panose="02020404030301010803" pitchFamily="18" charset="0"/>
                </a:rPr>
                <a:t>-1</a:t>
              </a:r>
              <a:r>
                <a:rPr lang="en-US" sz="2000" dirty="0">
                  <a:latin typeface="Garamond" panose="02020404030301010803" pitchFamily="18" charset="0"/>
                </a:rPr>
                <a:t> </a:t>
              </a:r>
            </a:p>
          </p:txBody>
        </p:sp>
        <p:sp>
          <p:nvSpPr>
            <p:cNvPr id="25" name="Rectangle 24"/>
            <p:cNvSpPr/>
            <p:nvPr/>
          </p:nvSpPr>
          <p:spPr>
            <a:xfrm>
              <a:off x="580605" y="1701558"/>
              <a:ext cx="6040462" cy="400110"/>
            </a:xfrm>
            <a:prstGeom prst="rect">
              <a:avLst/>
            </a:prstGeom>
          </p:spPr>
          <p:txBody>
            <a:bodyPr wrap="square">
              <a:spAutoFit/>
            </a:bodyPr>
            <a:lstStyle/>
            <a:p>
              <a:pPr marL="342900" indent="-342900" algn="just">
                <a:buFont typeface="Wingdings" panose="05000000000000000000" pitchFamily="2" charset="2"/>
                <a:buChar char="Ø"/>
              </a:pPr>
              <a:r>
                <a:rPr lang="en-US" sz="2000" dirty="0">
                  <a:latin typeface="Garamond" panose="02020404030301010803" pitchFamily="18" charset="0"/>
                </a:rPr>
                <a:t>Low electrical conductivity. </a:t>
              </a:r>
            </a:p>
          </p:txBody>
        </p:sp>
      </p:grpSp>
      <p:sp>
        <p:nvSpPr>
          <p:cNvPr id="26" name="Rectangle 25"/>
          <p:cNvSpPr/>
          <p:nvPr/>
        </p:nvSpPr>
        <p:spPr>
          <a:xfrm>
            <a:off x="223301" y="1114414"/>
            <a:ext cx="1163780" cy="369332"/>
          </a:xfrm>
          <a:prstGeom prst="rect">
            <a:avLst/>
          </a:prstGeom>
        </p:spPr>
        <p:txBody>
          <a:bodyPr wrap="none">
            <a:spAutoFit/>
          </a:bodyPr>
          <a:lstStyle/>
          <a:p>
            <a:pPr marL="342900" indent="-342900" algn="just">
              <a:buFont typeface="Wingdings" panose="05000000000000000000" pitchFamily="2" charset="2"/>
              <a:buChar char="§"/>
            </a:pPr>
            <a:r>
              <a:rPr lang="en-US" b="1" dirty="0">
                <a:latin typeface="Garamond" panose="02020404030301010803" pitchFamily="18" charset="0"/>
              </a:rPr>
              <a:t>Sulfur.</a:t>
            </a:r>
          </a:p>
        </p:txBody>
      </p:sp>
      <p:grpSp>
        <p:nvGrpSpPr>
          <p:cNvPr id="20" name="Group 19"/>
          <p:cNvGrpSpPr/>
          <p:nvPr/>
        </p:nvGrpSpPr>
        <p:grpSpPr>
          <a:xfrm>
            <a:off x="-1773" y="-352"/>
            <a:ext cx="7916783" cy="321431"/>
            <a:chOff x="1072279" y="-352"/>
            <a:chExt cx="7916783" cy="321431"/>
          </a:xfrm>
        </p:grpSpPr>
        <p:sp>
          <p:nvSpPr>
            <p:cNvPr id="21" name="Chevron 20"/>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22" name="Chevron 21"/>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27" name="Chevron 26"/>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28" name="Chevron 27"/>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9" name="Chevron 28"/>
            <p:cNvSpPr/>
            <p:nvPr/>
          </p:nvSpPr>
          <p:spPr>
            <a:xfrm>
              <a:off x="3274600"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30" name="Chevron 29"/>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31" name="Chevron 30"/>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198162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150347" y="313899"/>
            <a:ext cx="2560320" cy="731520"/>
          </a:xfrm>
        </p:spPr>
        <p:txBody>
          <a:bodyPr>
            <a:normAutofit/>
          </a:bodyPr>
          <a:lstStyle/>
          <a:p>
            <a:r>
              <a:rPr lang="en-US" sz="3200" dirty="0">
                <a:latin typeface="Garamond" panose="02020404030301010803" pitchFamily="18" charset="0"/>
              </a:rPr>
              <a:t>Synthesis</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26</a:t>
            </a:fld>
            <a:endParaRPr lang="en-US" dirty="0">
              <a:solidFill>
                <a:schemeClr val="tx1"/>
              </a:solidFill>
            </a:endParaRPr>
          </a:p>
        </p:txBody>
      </p:sp>
      <p:cxnSp>
        <p:nvCxnSpPr>
          <p:cNvPr id="5" name="Straight Connector 4"/>
          <p:cNvCxnSpPr/>
          <p:nvPr/>
        </p:nvCxnSpPr>
        <p:spPr>
          <a:xfrm>
            <a:off x="150347" y="935888"/>
            <a:ext cx="8809408" cy="0"/>
          </a:xfrm>
          <a:prstGeom prst="line">
            <a:avLst/>
          </a:prstGeom>
          <a:ln w="25400"/>
        </p:spPr>
        <p:style>
          <a:lnRef idx="3">
            <a:schemeClr val="dk1"/>
          </a:lnRef>
          <a:fillRef idx="0">
            <a:schemeClr val="dk1"/>
          </a:fillRef>
          <a:effectRef idx="2">
            <a:schemeClr val="dk1"/>
          </a:effectRef>
          <a:fontRef idx="minor">
            <a:schemeClr val="tx1"/>
          </a:fontRef>
        </p:style>
      </p:cxnSp>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8172" y="1078177"/>
            <a:ext cx="6619164" cy="2125038"/>
          </a:xfrm>
          <a:prstGeom prst="rect">
            <a:avLst/>
          </a:prstGeom>
          <a:ln>
            <a:solidFill>
              <a:schemeClr val="tx1"/>
            </a:solidFill>
          </a:ln>
        </p:spPr>
      </p:pic>
      <p:grpSp>
        <p:nvGrpSpPr>
          <p:cNvPr id="19" name="Group 18"/>
          <p:cNvGrpSpPr/>
          <p:nvPr/>
        </p:nvGrpSpPr>
        <p:grpSpPr>
          <a:xfrm>
            <a:off x="392015" y="3474504"/>
            <a:ext cx="7991478" cy="2947382"/>
            <a:chOff x="392015" y="3319756"/>
            <a:chExt cx="7991478" cy="2947382"/>
          </a:xfrm>
        </p:grpSpPr>
        <p:sp>
          <p:nvSpPr>
            <p:cNvPr id="10" name="Rectangle 9"/>
            <p:cNvSpPr/>
            <p:nvPr/>
          </p:nvSpPr>
          <p:spPr>
            <a:xfrm>
              <a:off x="1518922" y="3319756"/>
              <a:ext cx="5374248" cy="400110"/>
            </a:xfrm>
            <a:prstGeom prst="rect">
              <a:avLst/>
            </a:prstGeom>
            <a:ln w="19050">
              <a:solidFill>
                <a:schemeClr val="tx1"/>
              </a:solidFill>
            </a:ln>
          </p:spPr>
          <p:txBody>
            <a:bodyPr wrap="square">
              <a:spAutoFit/>
            </a:bodyPr>
            <a:lstStyle/>
            <a:p>
              <a:pPr algn="just"/>
              <a:r>
                <a:rPr lang="en-US" sz="2000" dirty="0">
                  <a:solidFill>
                    <a:srgbClr val="131313"/>
                  </a:solidFill>
                  <a:latin typeface="Garamond" panose="02020404030301010803" pitchFamily="18" charset="0"/>
                </a:rPr>
                <a:t>Coconut shell derived steam activated carbon (CSC)</a:t>
              </a:r>
              <a:endParaRPr lang="en-US" sz="2000" dirty="0">
                <a:latin typeface="Garamond" panose="02020404030301010803" pitchFamily="18" charset="0"/>
              </a:endParaRPr>
            </a:p>
          </p:txBody>
        </p:sp>
        <p:sp>
          <p:nvSpPr>
            <p:cNvPr id="11" name="Rectangle 10"/>
            <p:cNvSpPr/>
            <p:nvPr/>
          </p:nvSpPr>
          <p:spPr>
            <a:xfrm>
              <a:off x="392015" y="4811342"/>
              <a:ext cx="7991478" cy="400110"/>
            </a:xfrm>
            <a:prstGeom prst="rect">
              <a:avLst/>
            </a:prstGeom>
            <a:ln w="19050">
              <a:solidFill>
                <a:schemeClr val="tx1"/>
              </a:solidFill>
            </a:ln>
          </p:spPr>
          <p:txBody>
            <a:bodyPr wrap="square">
              <a:spAutoFit/>
            </a:bodyPr>
            <a:lstStyle/>
            <a:p>
              <a:pPr algn="just"/>
              <a:r>
                <a:rPr lang="en-US" sz="2000" dirty="0">
                  <a:solidFill>
                    <a:srgbClr val="131313"/>
                  </a:solidFill>
                  <a:latin typeface="Garamond" panose="02020404030301010803" pitchFamily="18" charset="0"/>
                </a:rPr>
                <a:t>Washed with 5 </a:t>
              </a:r>
              <a:r>
                <a:rPr lang="en-US" sz="2000" dirty="0" err="1">
                  <a:solidFill>
                    <a:srgbClr val="131313"/>
                  </a:solidFill>
                  <a:latin typeface="Garamond" panose="02020404030301010803" pitchFamily="18" charset="0"/>
                </a:rPr>
                <a:t>vol</a:t>
              </a:r>
              <a:r>
                <a:rPr lang="en-US" sz="2000" dirty="0">
                  <a:solidFill>
                    <a:srgbClr val="131313"/>
                  </a:solidFill>
                  <a:latin typeface="Garamond" panose="02020404030301010803" pitchFamily="18" charset="0"/>
                </a:rPr>
                <a:t> % </a:t>
              </a:r>
              <a:r>
                <a:rPr lang="en-US" sz="2000" dirty="0" err="1">
                  <a:solidFill>
                    <a:srgbClr val="131313"/>
                  </a:solidFill>
                  <a:latin typeface="Garamond" panose="02020404030301010803" pitchFamily="18" charset="0"/>
                </a:rPr>
                <a:t>NaOH</a:t>
              </a:r>
              <a:r>
                <a:rPr lang="en-US" sz="2000" dirty="0">
                  <a:solidFill>
                    <a:srgbClr val="131313"/>
                  </a:solidFill>
                  <a:latin typeface="Garamond" panose="02020404030301010803" pitchFamily="18" charset="0"/>
                </a:rPr>
                <a:t>, distilled water and dried at 110 ℃ for 12 hours.</a:t>
              </a:r>
            </a:p>
          </p:txBody>
        </p:sp>
        <p:sp>
          <p:nvSpPr>
            <p:cNvPr id="12" name="Rectangle 11"/>
            <p:cNvSpPr/>
            <p:nvPr/>
          </p:nvSpPr>
          <p:spPr>
            <a:xfrm>
              <a:off x="392015" y="5559252"/>
              <a:ext cx="7991478" cy="707886"/>
            </a:xfrm>
            <a:prstGeom prst="rect">
              <a:avLst/>
            </a:prstGeom>
            <a:ln w="19050">
              <a:solidFill>
                <a:schemeClr val="tx1"/>
              </a:solidFill>
            </a:ln>
          </p:spPr>
          <p:txBody>
            <a:bodyPr wrap="square">
              <a:spAutoFit/>
            </a:bodyPr>
            <a:lstStyle/>
            <a:p>
              <a:pPr algn="ctr"/>
              <a:r>
                <a:rPr lang="en-US" sz="2000" dirty="0">
                  <a:solidFill>
                    <a:srgbClr val="131313"/>
                  </a:solidFill>
                  <a:latin typeface="Garamond" panose="02020404030301010803" pitchFamily="18" charset="0"/>
                </a:rPr>
                <a:t>Washed with HF (1.2 M) and then with distilled water until a neutral pH was obtained and dried at 110 ℃ for 12 hours.</a:t>
              </a:r>
            </a:p>
          </p:txBody>
        </p:sp>
        <p:sp>
          <p:nvSpPr>
            <p:cNvPr id="7" name="Rectangle 6"/>
            <p:cNvSpPr/>
            <p:nvPr/>
          </p:nvSpPr>
          <p:spPr>
            <a:xfrm>
              <a:off x="1272737" y="4067421"/>
              <a:ext cx="6014328" cy="400110"/>
            </a:xfrm>
            <a:prstGeom prst="rect">
              <a:avLst/>
            </a:prstGeom>
            <a:ln w="19050">
              <a:solidFill>
                <a:schemeClr val="tx1"/>
              </a:solidFill>
            </a:ln>
          </p:spPr>
          <p:txBody>
            <a:bodyPr wrap="square">
              <a:spAutoFit/>
            </a:bodyPr>
            <a:lstStyle/>
            <a:p>
              <a:pPr algn="just"/>
              <a:r>
                <a:rPr lang="en-US" sz="2000" dirty="0">
                  <a:solidFill>
                    <a:srgbClr val="131313"/>
                  </a:solidFill>
                  <a:latin typeface="Garamond" panose="02020404030301010803" pitchFamily="18" charset="0"/>
                </a:rPr>
                <a:t>Washed with distilled water and dried overnight at 110 ºC. </a:t>
              </a:r>
            </a:p>
          </p:txBody>
        </p:sp>
        <p:cxnSp>
          <p:nvCxnSpPr>
            <p:cNvPr id="15" name="Straight Arrow Connector 14"/>
            <p:cNvCxnSpPr/>
            <p:nvPr/>
          </p:nvCxnSpPr>
          <p:spPr>
            <a:xfrm>
              <a:off x="4205849" y="3727720"/>
              <a:ext cx="0" cy="347555"/>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4206044" y="4467531"/>
              <a:ext cx="0" cy="319419"/>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a:off x="4206044" y="5221618"/>
              <a:ext cx="0" cy="319419"/>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grpSp>
      <p:grpSp>
        <p:nvGrpSpPr>
          <p:cNvPr id="18" name="Group 17"/>
          <p:cNvGrpSpPr/>
          <p:nvPr/>
        </p:nvGrpSpPr>
        <p:grpSpPr>
          <a:xfrm>
            <a:off x="-1773" y="-352"/>
            <a:ext cx="7916783" cy="321431"/>
            <a:chOff x="1072279" y="-352"/>
            <a:chExt cx="7916783" cy="321431"/>
          </a:xfrm>
        </p:grpSpPr>
        <p:sp>
          <p:nvSpPr>
            <p:cNvPr id="20" name="Chevron 19"/>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21" name="Chevron 20"/>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22" name="Chevron 21"/>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23" name="Chevron 22"/>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4" name="Chevron 23"/>
            <p:cNvSpPr/>
            <p:nvPr/>
          </p:nvSpPr>
          <p:spPr>
            <a:xfrm>
              <a:off x="3274600"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5" name="Chevron 24"/>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6" name="Chevron 25"/>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3943447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95724" y="269125"/>
            <a:ext cx="8666138" cy="731520"/>
          </a:xfrm>
        </p:spPr>
        <p:txBody>
          <a:bodyPr>
            <a:normAutofit/>
          </a:bodyPr>
          <a:lstStyle/>
          <a:p>
            <a:pPr algn="just"/>
            <a:r>
              <a:rPr lang="en-US" sz="2000" b="1" dirty="0">
                <a:latin typeface="Garamond" panose="02020404030301010803" pitchFamily="18" charset="0"/>
              </a:rPr>
              <a:t>Synthesis of free-standing and flexible film of acid-functionalized carbon nanotubes (CNTF interlayer). </a:t>
            </a:r>
            <a:endParaRPr lang="en-US" sz="2000" dirty="0">
              <a:latin typeface="Garamond" panose="02020404030301010803" pitchFamily="18" charset="0"/>
            </a:endParaRP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27</a:t>
            </a:fld>
            <a:endParaRPr lang="en-US" dirty="0">
              <a:solidFill>
                <a:schemeClr val="tx1"/>
              </a:solidFill>
            </a:endParaRPr>
          </a:p>
        </p:txBody>
      </p:sp>
      <p:grpSp>
        <p:nvGrpSpPr>
          <p:cNvPr id="36" name="Group 35"/>
          <p:cNvGrpSpPr/>
          <p:nvPr/>
        </p:nvGrpSpPr>
        <p:grpSpPr>
          <a:xfrm>
            <a:off x="54644" y="3984644"/>
            <a:ext cx="8893344" cy="731520"/>
            <a:chOff x="-15696" y="3498984"/>
            <a:chExt cx="8893344" cy="731520"/>
          </a:xfrm>
        </p:grpSpPr>
        <p:sp>
          <p:nvSpPr>
            <p:cNvPr id="18" name="Title 1"/>
            <p:cNvSpPr txBox="1">
              <a:spLocks/>
            </p:cNvSpPr>
            <p:nvPr/>
          </p:nvSpPr>
          <p:spPr>
            <a:xfrm>
              <a:off x="-15696" y="3498984"/>
              <a:ext cx="8666138" cy="731520"/>
            </a:xfrm>
            <a:prstGeom prst="rect">
              <a:avLst/>
            </a:prstGeom>
          </p:spPr>
          <p:txBody>
            <a:bodyPr vert="horz" lIns="91440" tIns="45720" rIns="91440" bIns="45720" rtlCol="0" anchor="ctr">
              <a:normAutofit/>
            </a:bodyPr>
            <a:lstStyle>
              <a:lvl1pPr algn="just">
                <a:lnSpc>
                  <a:spcPct val="90000"/>
                </a:lnSpc>
                <a:spcBef>
                  <a:spcPct val="0"/>
                </a:spcBef>
                <a:buNone/>
                <a:defRPr sz="2000" b="1">
                  <a:latin typeface="Garamond" panose="02020404030301010803" pitchFamily="18" charset="0"/>
                  <a:ea typeface="+mj-ea"/>
                  <a:cs typeface="+mj-cs"/>
                </a:defRPr>
              </a:lvl1pPr>
            </a:lstStyle>
            <a:p>
              <a:r>
                <a:rPr lang="en-US" dirty="0"/>
                <a:t>Synthesis of acid washed activated carbon-sulfur (ACS) composite. </a:t>
              </a:r>
            </a:p>
          </p:txBody>
        </p:sp>
        <p:cxnSp>
          <p:nvCxnSpPr>
            <p:cNvPr id="19" name="Straight Connector 18"/>
            <p:cNvCxnSpPr/>
            <p:nvPr/>
          </p:nvCxnSpPr>
          <p:spPr>
            <a:xfrm>
              <a:off x="68240" y="4024160"/>
              <a:ext cx="8809408" cy="0"/>
            </a:xfrm>
            <a:prstGeom prst="line">
              <a:avLst/>
            </a:prstGeom>
            <a:ln w="25400"/>
          </p:spPr>
          <p:style>
            <a:lnRef idx="3">
              <a:schemeClr val="dk1"/>
            </a:lnRef>
            <a:fillRef idx="0">
              <a:schemeClr val="dk1"/>
            </a:fillRef>
            <a:effectRef idx="2">
              <a:schemeClr val="dk1"/>
            </a:effectRef>
            <a:fontRef idx="minor">
              <a:schemeClr val="tx1"/>
            </a:fontRef>
          </p:style>
        </p:cxnSp>
      </p:grpSp>
      <p:grpSp>
        <p:nvGrpSpPr>
          <p:cNvPr id="16" name="Group 15"/>
          <p:cNvGrpSpPr/>
          <p:nvPr/>
        </p:nvGrpSpPr>
        <p:grpSpPr>
          <a:xfrm>
            <a:off x="509223" y="1088397"/>
            <a:ext cx="7806111" cy="2908078"/>
            <a:chOff x="242745" y="757267"/>
            <a:chExt cx="8599346" cy="3203574"/>
          </a:xfrm>
        </p:grpSpPr>
        <p:grpSp>
          <p:nvGrpSpPr>
            <p:cNvPr id="15" name="Group 14"/>
            <p:cNvGrpSpPr/>
            <p:nvPr/>
          </p:nvGrpSpPr>
          <p:grpSpPr>
            <a:xfrm>
              <a:off x="242745" y="757267"/>
              <a:ext cx="8599346" cy="3203574"/>
              <a:chOff x="31725" y="757267"/>
              <a:chExt cx="8599346" cy="3203574"/>
            </a:xfrm>
          </p:grpSpPr>
          <p:sp>
            <p:nvSpPr>
              <p:cNvPr id="139" name="TextBox 138"/>
              <p:cNvSpPr txBox="1"/>
              <p:nvPr/>
            </p:nvSpPr>
            <p:spPr>
              <a:xfrm>
                <a:off x="6334592" y="3644173"/>
                <a:ext cx="2126760" cy="305145"/>
              </a:xfrm>
              <a:prstGeom prst="rect">
                <a:avLst/>
              </a:prstGeom>
              <a:noFill/>
            </p:spPr>
            <p:txBody>
              <a:bodyPr wrap="square" rtlCol="0">
                <a:spAutoFit/>
              </a:bodyPr>
              <a:lstStyle>
                <a:defPPr>
                  <a:defRPr lang="en-US"/>
                </a:defPPr>
                <a:lvl1pPr algn="ctr">
                  <a:defRPr sz="1200" b="1">
                    <a:latin typeface="Garamond" panose="02020404030301010803" pitchFamily="18" charset="0"/>
                  </a:defRPr>
                </a:lvl1pPr>
              </a:lstStyle>
              <a:p>
                <a:r>
                  <a:rPr lang="en-US" dirty="0"/>
                  <a:t>PVDF in NMP solution</a:t>
                </a:r>
              </a:p>
            </p:txBody>
          </p:sp>
          <p:grpSp>
            <p:nvGrpSpPr>
              <p:cNvPr id="3" name="Group 2"/>
              <p:cNvGrpSpPr/>
              <p:nvPr/>
            </p:nvGrpSpPr>
            <p:grpSpPr>
              <a:xfrm>
                <a:off x="31725" y="757267"/>
                <a:ext cx="8599346" cy="3203574"/>
                <a:chOff x="31725" y="735836"/>
                <a:chExt cx="9306041" cy="3466863"/>
              </a:xfrm>
            </p:grpSpPr>
            <p:sp>
              <p:nvSpPr>
                <p:cNvPr id="22" name="TextBox 21"/>
                <p:cNvSpPr txBox="1"/>
                <p:nvPr/>
              </p:nvSpPr>
              <p:spPr>
                <a:xfrm>
                  <a:off x="1257003" y="1761236"/>
                  <a:ext cx="1668998" cy="550374"/>
                </a:xfrm>
                <a:prstGeom prst="rect">
                  <a:avLst/>
                </a:prstGeom>
                <a:noFill/>
              </p:spPr>
              <p:txBody>
                <a:bodyPr wrap="square" rtlCol="0">
                  <a:spAutoFit/>
                </a:bodyPr>
                <a:lstStyle>
                  <a:defPPr>
                    <a:defRPr lang="en-US"/>
                  </a:defPPr>
                  <a:lvl1pPr algn="ctr">
                    <a:defRPr sz="1200">
                      <a:latin typeface="Garamond" panose="02020404030301010803" pitchFamily="18" charset="0"/>
                    </a:defRPr>
                  </a:lvl1pPr>
                </a:lstStyle>
                <a:p>
                  <a:r>
                    <a:rPr lang="en-US" b="1" dirty="0"/>
                    <a:t>Ultra-sonicated for 2 hours</a:t>
                  </a:r>
                </a:p>
              </p:txBody>
            </p:sp>
            <p:grpSp>
              <p:nvGrpSpPr>
                <p:cNvPr id="105" name="Group 104"/>
                <p:cNvGrpSpPr/>
                <p:nvPr/>
              </p:nvGrpSpPr>
              <p:grpSpPr>
                <a:xfrm>
                  <a:off x="31725" y="1268701"/>
                  <a:ext cx="1361078" cy="744798"/>
                  <a:chOff x="465117" y="1438797"/>
                  <a:chExt cx="1642899" cy="922365"/>
                </a:xfrm>
              </p:grpSpPr>
              <p:pic>
                <p:nvPicPr>
                  <p:cNvPr id="102" name="Picture 10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4030" t="51002" r="33880" b="36543"/>
                  <a:stretch/>
                </p:blipFill>
                <p:spPr>
                  <a:xfrm>
                    <a:off x="590409" y="1438797"/>
                    <a:ext cx="1353688" cy="599145"/>
                  </a:xfrm>
                  <a:prstGeom prst="rect">
                    <a:avLst/>
                  </a:prstGeom>
                </p:spPr>
              </p:pic>
              <p:pic>
                <p:nvPicPr>
                  <p:cNvPr id="103" name="Picture 102"/>
                  <p:cNvPicPr>
                    <a:picLocks noChangeAspect="1"/>
                  </p:cNvPicPr>
                  <p:nvPr/>
                </p:nvPicPr>
                <p:blipFill rotWithShape="1">
                  <a:blip r:embed="rId4" cstate="print">
                    <a:clrChange>
                      <a:clrFrom>
                        <a:srgbClr val="FAFAFA"/>
                      </a:clrFrom>
                      <a:clrTo>
                        <a:srgbClr val="FAFAFA">
                          <a:alpha val="0"/>
                        </a:srgbClr>
                      </a:clrTo>
                    </a:clrChange>
                    <a:extLst>
                      <a:ext uri="{28A0092B-C50C-407E-A947-70E740481C1C}">
                        <a14:useLocalDpi xmlns:a14="http://schemas.microsoft.com/office/drawing/2010/main" val="0"/>
                      </a:ext>
                    </a:extLst>
                  </a:blip>
                  <a:srcRect l="14752" t="9538" r="13606" b="17812"/>
                  <a:stretch/>
                </p:blipFill>
                <p:spPr>
                  <a:xfrm>
                    <a:off x="995680" y="1577096"/>
                    <a:ext cx="518260" cy="213045"/>
                  </a:xfrm>
                  <a:prstGeom prst="rect">
                    <a:avLst/>
                  </a:prstGeom>
                </p:spPr>
              </p:pic>
              <p:sp>
                <p:nvSpPr>
                  <p:cNvPr id="104" name="TextBox 103"/>
                  <p:cNvSpPr txBox="1"/>
                  <p:nvPr/>
                </p:nvSpPr>
                <p:spPr>
                  <a:xfrm>
                    <a:off x="465117" y="1952209"/>
                    <a:ext cx="1642899" cy="408953"/>
                  </a:xfrm>
                  <a:prstGeom prst="rect">
                    <a:avLst/>
                  </a:prstGeom>
                  <a:noFill/>
                </p:spPr>
                <p:txBody>
                  <a:bodyPr wrap="square" rtlCol="0">
                    <a:spAutoFit/>
                  </a:bodyPr>
                  <a:lstStyle>
                    <a:defPPr>
                      <a:defRPr lang="en-US"/>
                    </a:defPPr>
                    <a:lvl1pPr algn="ctr">
                      <a:defRPr sz="1200">
                        <a:latin typeface="Garamond" panose="02020404030301010803" pitchFamily="18" charset="0"/>
                      </a:defRPr>
                    </a:lvl1pPr>
                  </a:lstStyle>
                  <a:p>
                    <a:r>
                      <a:rPr lang="en-US" b="1" dirty="0"/>
                      <a:t>Pristine CNTs</a:t>
                    </a:r>
                  </a:p>
                </p:txBody>
              </p:sp>
            </p:grpSp>
            <p:sp>
              <p:nvSpPr>
                <p:cNvPr id="106" name="Right Arrow 105"/>
                <p:cNvSpPr/>
                <p:nvPr/>
              </p:nvSpPr>
              <p:spPr>
                <a:xfrm>
                  <a:off x="1636593" y="1545457"/>
                  <a:ext cx="1141235" cy="2290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p:cNvGrpSpPr/>
                <p:nvPr/>
              </p:nvGrpSpPr>
              <p:grpSpPr>
                <a:xfrm>
                  <a:off x="3029643" y="735836"/>
                  <a:ext cx="893463" cy="1313283"/>
                  <a:chOff x="3294496" y="764251"/>
                  <a:chExt cx="893463" cy="1313283"/>
                </a:xfrm>
              </p:grpSpPr>
              <p:pic>
                <p:nvPicPr>
                  <p:cNvPr id="107" name="Picture 106"/>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089" t="37914" r="65523" b="36332"/>
                  <a:stretch/>
                </p:blipFill>
                <p:spPr>
                  <a:xfrm>
                    <a:off x="3294496" y="764251"/>
                    <a:ext cx="893463" cy="1313283"/>
                  </a:xfrm>
                  <a:prstGeom prst="rect">
                    <a:avLst/>
                  </a:prstGeom>
                </p:spPr>
              </p:pic>
              <p:pic>
                <p:nvPicPr>
                  <p:cNvPr id="108" name="Picture 107"/>
                  <p:cNvPicPr>
                    <a:picLocks noChangeAspect="1"/>
                  </p:cNvPicPr>
                  <p:nvPr/>
                </p:nvPicPr>
                <p:blipFill rotWithShape="1">
                  <a:blip r:embed="rId6" cstate="print">
                    <a:clrChange>
                      <a:clrFrom>
                        <a:srgbClr val="FAFAFA"/>
                      </a:clrFrom>
                      <a:clrTo>
                        <a:srgbClr val="FAFAFA">
                          <a:alpha val="0"/>
                        </a:srgbClr>
                      </a:clrTo>
                    </a:clrChange>
                    <a:extLst>
                      <a:ext uri="{28A0092B-C50C-407E-A947-70E740481C1C}">
                        <a14:useLocalDpi xmlns:a14="http://schemas.microsoft.com/office/drawing/2010/main" val="0"/>
                      </a:ext>
                    </a:extLst>
                  </a:blip>
                  <a:srcRect l="14752" t="9538" r="13606" b="17812"/>
                  <a:stretch/>
                </p:blipFill>
                <p:spPr>
                  <a:xfrm>
                    <a:off x="3495199" y="1754643"/>
                    <a:ext cx="518260" cy="213044"/>
                  </a:xfrm>
                  <a:prstGeom prst="rect">
                    <a:avLst/>
                  </a:prstGeom>
                </p:spPr>
              </p:pic>
            </p:grpSp>
            <p:sp>
              <p:nvSpPr>
                <p:cNvPr id="110" name="Rectangle 109"/>
                <p:cNvSpPr/>
                <p:nvPr/>
              </p:nvSpPr>
              <p:spPr>
                <a:xfrm>
                  <a:off x="921110" y="969785"/>
                  <a:ext cx="2420192" cy="550374"/>
                </a:xfrm>
                <a:prstGeom prst="rect">
                  <a:avLst/>
                </a:prstGeom>
                <a:noFill/>
              </p:spPr>
              <p:txBody>
                <a:bodyPr wrap="square" rtlCol="0">
                  <a:spAutoFit/>
                </a:bodyPr>
                <a:lstStyle/>
                <a:p>
                  <a:pPr algn="ctr"/>
                  <a:r>
                    <a:rPr lang="en-US" sz="1200" dirty="0">
                      <a:latin typeface="Garamond" panose="02020404030301010803" pitchFamily="18" charset="0"/>
                    </a:rPr>
                    <a:t> </a:t>
                  </a:r>
                  <a:r>
                    <a:rPr lang="en-US" sz="1200" b="1" dirty="0">
                      <a:latin typeface="Garamond" panose="02020404030301010803" pitchFamily="18" charset="0"/>
                    </a:rPr>
                    <a:t>H</a:t>
                  </a:r>
                  <a:r>
                    <a:rPr lang="en-US" sz="1200" b="1" baseline="-25000" dirty="0">
                      <a:latin typeface="Garamond" panose="02020404030301010803" pitchFamily="18" charset="0"/>
                    </a:rPr>
                    <a:t>2</a:t>
                  </a:r>
                  <a:r>
                    <a:rPr lang="en-US" sz="1200" b="1" dirty="0">
                      <a:latin typeface="Garamond" panose="02020404030301010803" pitchFamily="18" charset="0"/>
                    </a:rPr>
                    <a:t>SO</a:t>
                  </a:r>
                  <a:r>
                    <a:rPr lang="en-US" sz="1200" b="1" baseline="-25000" dirty="0">
                      <a:latin typeface="Garamond" panose="02020404030301010803" pitchFamily="18" charset="0"/>
                    </a:rPr>
                    <a:t>4 </a:t>
                  </a:r>
                  <a:r>
                    <a:rPr lang="en-US" sz="1200" b="1" dirty="0">
                      <a:latin typeface="Garamond" panose="02020404030301010803" pitchFamily="18" charset="0"/>
                    </a:rPr>
                    <a:t>: HNO</a:t>
                  </a:r>
                  <a:r>
                    <a:rPr lang="en-US" sz="1200" b="1" baseline="-25000" dirty="0">
                      <a:latin typeface="Garamond" panose="02020404030301010803" pitchFamily="18" charset="0"/>
                    </a:rPr>
                    <a:t>3</a:t>
                  </a:r>
                  <a:r>
                    <a:rPr lang="en-US" sz="1200" b="1" dirty="0">
                      <a:latin typeface="Garamond" panose="02020404030301010803" pitchFamily="18" charset="0"/>
                    </a:rPr>
                    <a:t> (6M)</a:t>
                  </a:r>
                </a:p>
                <a:p>
                  <a:pPr algn="ctr"/>
                  <a:r>
                    <a:rPr lang="en-US" sz="1200" b="1" dirty="0">
                      <a:latin typeface="Garamond" panose="02020404030301010803" pitchFamily="18" charset="0"/>
                    </a:rPr>
                    <a:t>in 3:1 volume ratio </a:t>
                  </a:r>
                </a:p>
              </p:txBody>
            </p:sp>
            <p:sp>
              <p:nvSpPr>
                <p:cNvPr id="112" name="Rounded Rectangle 111"/>
                <p:cNvSpPr/>
                <p:nvPr/>
              </p:nvSpPr>
              <p:spPr>
                <a:xfrm>
                  <a:off x="4568972" y="1253883"/>
                  <a:ext cx="2186376" cy="637430"/>
                </a:xfrm>
                <a:prstGeom prst="roundRect">
                  <a:avLst/>
                </a:prstGeom>
                <a:solidFill>
                  <a:srgbClr val="BCA986"/>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b="1" dirty="0">
                      <a:latin typeface="Garamond" panose="02020404030301010803" pitchFamily="18" charset="0"/>
                    </a:rPr>
                    <a:t>Refluxed at 120 ℃ for 12 hours</a:t>
                  </a:r>
                </a:p>
              </p:txBody>
            </p:sp>
            <p:pic>
              <p:nvPicPr>
                <p:cNvPr id="119" name="Picture 118"/>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8070" t="16972" r="2971" b="70413"/>
                <a:stretch/>
              </p:blipFill>
              <p:spPr>
                <a:xfrm>
                  <a:off x="840083" y="2773449"/>
                  <a:ext cx="1831561" cy="1289546"/>
                </a:xfrm>
                <a:prstGeom prst="rect">
                  <a:avLst/>
                </a:prstGeom>
                <a:ln w="25400">
                  <a:solidFill>
                    <a:srgbClr val="FF0000"/>
                  </a:solidFill>
                  <a:prstDash val="dash"/>
                </a:ln>
              </p:spPr>
            </p:pic>
            <p:pic>
              <p:nvPicPr>
                <p:cNvPr id="121" name="Picture 120"/>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24622" y="2819147"/>
                  <a:ext cx="1342111" cy="1010830"/>
                </a:xfrm>
                <a:prstGeom prst="rect">
                  <a:avLst/>
                </a:prstGeom>
              </p:spPr>
            </p:pic>
            <p:pic>
              <p:nvPicPr>
                <p:cNvPr id="122" name="Picture 121"/>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0896" r="29940"/>
                <a:stretch/>
              </p:blipFill>
              <p:spPr>
                <a:xfrm>
                  <a:off x="5594516" y="2660255"/>
                  <a:ext cx="465045" cy="1187423"/>
                </a:xfrm>
                <a:prstGeom prst="rect">
                  <a:avLst/>
                </a:prstGeom>
              </p:spPr>
            </p:pic>
            <p:pic>
              <p:nvPicPr>
                <p:cNvPr id="128" name="Picture 127"/>
                <p:cNvPicPr>
                  <a:picLocks noChangeAspect="1"/>
                </p:cNvPicPr>
                <p:nvPr/>
              </p:nvPicPr>
              <p:blipFill rotWithShape="1">
                <a:blip r:embed="rId10" cstate="print">
                  <a:clrChange>
                    <a:clrFrom>
                      <a:srgbClr val="F6F5F3"/>
                    </a:clrFrom>
                    <a:clrTo>
                      <a:srgbClr val="F6F5F3">
                        <a:alpha val="0"/>
                      </a:srgbClr>
                    </a:clrTo>
                  </a:clrChange>
                  <a:extLst>
                    <a:ext uri="{28A0092B-C50C-407E-A947-70E740481C1C}">
                      <a14:useLocalDpi xmlns:a14="http://schemas.microsoft.com/office/drawing/2010/main" val="0"/>
                    </a:ext>
                  </a:extLst>
                </a:blip>
                <a:srcRect l="31850" r="31851"/>
                <a:stretch/>
              </p:blipFill>
              <p:spPr>
                <a:xfrm>
                  <a:off x="7792798" y="2692189"/>
                  <a:ext cx="440632" cy="1213910"/>
                </a:xfrm>
                <a:prstGeom prst="rect">
                  <a:avLst/>
                </a:prstGeom>
              </p:spPr>
            </p:pic>
            <p:grpSp>
              <p:nvGrpSpPr>
                <p:cNvPr id="136" name="Group 135"/>
                <p:cNvGrpSpPr/>
                <p:nvPr/>
              </p:nvGrpSpPr>
              <p:grpSpPr>
                <a:xfrm>
                  <a:off x="6865499" y="1175362"/>
                  <a:ext cx="2472267" cy="784493"/>
                  <a:chOff x="6839430" y="1543893"/>
                  <a:chExt cx="2472267" cy="784493"/>
                </a:xfrm>
              </p:grpSpPr>
              <p:sp>
                <p:nvSpPr>
                  <p:cNvPr id="118" name="TextBox 117"/>
                  <p:cNvSpPr txBox="1"/>
                  <p:nvPr/>
                </p:nvSpPr>
                <p:spPr>
                  <a:xfrm>
                    <a:off x="6839430" y="1998162"/>
                    <a:ext cx="2472267" cy="330224"/>
                  </a:xfrm>
                  <a:prstGeom prst="rect">
                    <a:avLst/>
                  </a:prstGeom>
                  <a:noFill/>
                </p:spPr>
                <p:txBody>
                  <a:bodyPr wrap="square" rtlCol="0">
                    <a:spAutoFit/>
                  </a:bodyPr>
                  <a:lstStyle>
                    <a:defPPr>
                      <a:defRPr lang="en-US"/>
                    </a:defPPr>
                    <a:lvl1pPr algn="ctr">
                      <a:defRPr sz="1200" b="1">
                        <a:latin typeface="Garamond" panose="02020404030301010803" pitchFamily="18" charset="0"/>
                      </a:defRPr>
                    </a:lvl1pPr>
                  </a:lstStyle>
                  <a:p>
                    <a:r>
                      <a:rPr lang="en-US" dirty="0"/>
                      <a:t>Acid-functionalized CNTs</a:t>
                    </a:r>
                  </a:p>
                </p:txBody>
              </p:sp>
              <p:grpSp>
                <p:nvGrpSpPr>
                  <p:cNvPr id="135" name="Group 134"/>
                  <p:cNvGrpSpPr/>
                  <p:nvPr/>
                </p:nvGrpSpPr>
                <p:grpSpPr>
                  <a:xfrm>
                    <a:off x="7379216" y="1543893"/>
                    <a:ext cx="1121477" cy="483802"/>
                    <a:chOff x="7386514" y="2417392"/>
                    <a:chExt cx="1121477" cy="483802"/>
                  </a:xfrm>
                </p:grpSpPr>
                <p:pic>
                  <p:nvPicPr>
                    <p:cNvPr id="132" name="Picture 13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4030" t="51002" r="33880" b="36543"/>
                    <a:stretch/>
                  </p:blipFill>
                  <p:spPr>
                    <a:xfrm>
                      <a:off x="7386514" y="2417392"/>
                      <a:ext cx="1121477" cy="483802"/>
                    </a:xfrm>
                    <a:prstGeom prst="rect">
                      <a:avLst/>
                    </a:prstGeom>
                  </p:spPr>
                </p:pic>
                <p:pic>
                  <p:nvPicPr>
                    <p:cNvPr id="133" name="Picture 132"/>
                    <p:cNvPicPr>
                      <a:picLocks noChangeAspect="1"/>
                    </p:cNvPicPr>
                    <p:nvPr/>
                  </p:nvPicPr>
                  <p:blipFill rotWithShape="1">
                    <a:blip r:embed="rId4" cstate="print">
                      <a:clrChange>
                        <a:clrFrom>
                          <a:srgbClr val="FAFAFA"/>
                        </a:clrFrom>
                        <a:clrTo>
                          <a:srgbClr val="FAFAFA">
                            <a:alpha val="0"/>
                          </a:srgbClr>
                        </a:clrTo>
                      </a:clrChange>
                      <a:extLst>
                        <a:ext uri="{28A0092B-C50C-407E-A947-70E740481C1C}">
                          <a14:useLocalDpi xmlns:a14="http://schemas.microsoft.com/office/drawing/2010/main" val="0"/>
                        </a:ext>
                      </a:extLst>
                    </a:blip>
                    <a:srcRect l="14752" t="9538" r="13606" b="17812"/>
                    <a:stretch/>
                  </p:blipFill>
                  <p:spPr>
                    <a:xfrm>
                      <a:off x="7722267" y="2529067"/>
                      <a:ext cx="429358" cy="172030"/>
                    </a:xfrm>
                    <a:prstGeom prst="rect">
                      <a:avLst/>
                    </a:prstGeom>
                  </p:spPr>
                </p:pic>
              </p:grpSp>
            </p:grpSp>
            <p:sp>
              <p:nvSpPr>
                <p:cNvPr id="141" name="TextBox 140"/>
                <p:cNvSpPr txBox="1"/>
                <p:nvPr/>
              </p:nvSpPr>
              <p:spPr>
                <a:xfrm>
                  <a:off x="3394514" y="3652325"/>
                  <a:ext cx="1510735" cy="550374"/>
                </a:xfrm>
                <a:prstGeom prst="rect">
                  <a:avLst/>
                </a:prstGeom>
                <a:noFill/>
              </p:spPr>
              <p:txBody>
                <a:bodyPr wrap="square" rtlCol="0">
                  <a:spAutoFit/>
                </a:bodyPr>
                <a:lstStyle>
                  <a:defPPr>
                    <a:defRPr lang="en-US"/>
                  </a:defPPr>
                  <a:lvl1pPr algn="ctr">
                    <a:defRPr sz="1200" b="1">
                      <a:latin typeface="Garamond" panose="02020404030301010803" pitchFamily="18" charset="0"/>
                    </a:defRPr>
                  </a:lvl1pPr>
                </a:lstStyle>
                <a:p>
                  <a:r>
                    <a:rPr lang="en-US" dirty="0"/>
                    <a:t>Dried at 60 ℃ in vacuum oven</a:t>
                  </a:r>
                </a:p>
              </p:txBody>
            </p:sp>
            <p:sp>
              <p:nvSpPr>
                <p:cNvPr id="142" name="TextBox 141"/>
                <p:cNvSpPr txBox="1"/>
                <p:nvPr/>
              </p:nvSpPr>
              <p:spPr>
                <a:xfrm>
                  <a:off x="6054000" y="2680843"/>
                  <a:ext cx="1717906" cy="550374"/>
                </a:xfrm>
                <a:prstGeom prst="rect">
                  <a:avLst/>
                </a:prstGeom>
                <a:noFill/>
              </p:spPr>
              <p:txBody>
                <a:bodyPr wrap="square" rtlCol="0">
                  <a:spAutoFit/>
                </a:bodyPr>
                <a:lstStyle>
                  <a:defPPr>
                    <a:defRPr lang="en-US"/>
                  </a:defPPr>
                  <a:lvl1pPr algn="ctr">
                    <a:defRPr sz="1200" b="1">
                      <a:latin typeface="Garamond" panose="02020404030301010803" pitchFamily="18" charset="0"/>
                    </a:defRPr>
                  </a:lvl1pPr>
                </a:lstStyle>
                <a:p>
                  <a:r>
                    <a:rPr lang="en-US" dirty="0"/>
                    <a:t>Ultra-sonicated for 3 hours</a:t>
                  </a:r>
                </a:p>
              </p:txBody>
            </p:sp>
          </p:grpSp>
        </p:grpSp>
        <p:sp>
          <p:nvSpPr>
            <p:cNvPr id="98" name="Right Arrow 97"/>
            <p:cNvSpPr/>
            <p:nvPr/>
          </p:nvSpPr>
          <p:spPr>
            <a:xfrm>
              <a:off x="3937841" y="1435403"/>
              <a:ext cx="452415" cy="187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ight Arrow 99"/>
            <p:cNvSpPr/>
            <p:nvPr/>
          </p:nvSpPr>
          <p:spPr>
            <a:xfrm>
              <a:off x="6527154" y="1397224"/>
              <a:ext cx="452415" cy="187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ight Arrow 100"/>
            <p:cNvSpPr/>
            <p:nvPr/>
          </p:nvSpPr>
          <p:spPr>
            <a:xfrm rot="5400000">
              <a:off x="7385294" y="2100521"/>
              <a:ext cx="452414" cy="187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ight Arrow 112"/>
            <p:cNvSpPr/>
            <p:nvPr/>
          </p:nvSpPr>
          <p:spPr>
            <a:xfrm rot="10800000">
              <a:off x="6268664" y="3081332"/>
              <a:ext cx="768160" cy="1517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ight Arrow 113"/>
            <p:cNvSpPr/>
            <p:nvPr/>
          </p:nvSpPr>
          <p:spPr>
            <a:xfrm rot="10800000">
              <a:off x="4753691" y="3066145"/>
              <a:ext cx="452415" cy="1871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ight Arrow 114"/>
            <p:cNvSpPr/>
            <p:nvPr/>
          </p:nvSpPr>
          <p:spPr>
            <a:xfrm rot="10800000">
              <a:off x="2873013" y="3077871"/>
              <a:ext cx="452415" cy="1871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37173" y="4680695"/>
            <a:ext cx="7536502" cy="1800845"/>
            <a:chOff x="-174304" y="4275546"/>
            <a:chExt cx="9188160" cy="2195507"/>
          </a:xfrm>
        </p:grpSpPr>
        <p:grpSp>
          <p:nvGrpSpPr>
            <p:cNvPr id="140" name="Group 139"/>
            <p:cNvGrpSpPr/>
            <p:nvPr/>
          </p:nvGrpSpPr>
          <p:grpSpPr>
            <a:xfrm>
              <a:off x="-174304" y="4321050"/>
              <a:ext cx="1701220" cy="2056185"/>
              <a:chOff x="-147008" y="4184570"/>
              <a:chExt cx="1701220" cy="2056185"/>
            </a:xfrm>
          </p:grpSpPr>
          <p:grpSp>
            <p:nvGrpSpPr>
              <p:cNvPr id="41" name="Group 40"/>
              <p:cNvGrpSpPr/>
              <p:nvPr/>
            </p:nvGrpSpPr>
            <p:grpSpPr>
              <a:xfrm>
                <a:off x="68459" y="4184570"/>
                <a:ext cx="989228" cy="869666"/>
                <a:chOff x="-15696" y="4189560"/>
                <a:chExt cx="1554480" cy="1366601"/>
              </a:xfrm>
            </p:grpSpPr>
            <p:pic>
              <p:nvPicPr>
                <p:cNvPr id="39" name="Picture 38"/>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3371" t="2601" r="3917" b="11023"/>
                <a:stretch/>
              </p:blipFill>
              <p:spPr>
                <a:xfrm>
                  <a:off x="32749" y="4189560"/>
                  <a:ext cx="1501254" cy="928048"/>
                </a:xfrm>
                <a:prstGeom prst="rect">
                  <a:avLst/>
                </a:prstGeom>
              </p:spPr>
            </p:pic>
            <p:sp>
              <p:nvSpPr>
                <p:cNvPr id="40" name="TextBox 39"/>
                <p:cNvSpPr txBox="1"/>
                <p:nvPr/>
              </p:nvSpPr>
              <p:spPr>
                <a:xfrm>
                  <a:off x="-15696" y="5025489"/>
                  <a:ext cx="1554480" cy="530672"/>
                </a:xfrm>
                <a:prstGeom prst="rect">
                  <a:avLst/>
                </a:prstGeom>
                <a:noFill/>
              </p:spPr>
              <p:txBody>
                <a:bodyPr wrap="square" rtlCol="0">
                  <a:spAutoFit/>
                </a:bodyPr>
                <a:lstStyle>
                  <a:defPPr>
                    <a:defRPr lang="en-US"/>
                  </a:defPPr>
                  <a:lvl1pPr algn="ctr">
                    <a:defRPr sz="1200" b="1">
                      <a:latin typeface="Garamond" panose="02020404030301010803" pitchFamily="18" charset="0"/>
                    </a:defRPr>
                  </a:lvl1pPr>
                </a:lstStyle>
                <a:p>
                  <a:r>
                    <a:rPr lang="en-US" dirty="0"/>
                    <a:t>Sulfur</a:t>
                  </a:r>
                </a:p>
              </p:txBody>
            </p:sp>
          </p:grpSp>
          <p:grpSp>
            <p:nvGrpSpPr>
              <p:cNvPr id="5" name="Group 4"/>
              <p:cNvGrpSpPr/>
              <p:nvPr/>
            </p:nvGrpSpPr>
            <p:grpSpPr>
              <a:xfrm>
                <a:off x="-147008" y="5272500"/>
                <a:ext cx="1701220" cy="968255"/>
                <a:chOff x="-51472" y="5518164"/>
                <a:chExt cx="1701220" cy="968255"/>
              </a:xfrm>
            </p:grpSpPr>
            <p:pic>
              <p:nvPicPr>
                <p:cNvPr id="42" name="Picture 41"/>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11887" t="17545" r="9593" b="17691"/>
                <a:stretch/>
              </p:blipFill>
              <p:spPr>
                <a:xfrm>
                  <a:off x="290361" y="5518164"/>
                  <a:ext cx="828758" cy="683575"/>
                </a:xfrm>
                <a:prstGeom prst="rect">
                  <a:avLst/>
                </a:prstGeom>
              </p:spPr>
            </p:pic>
            <p:sp>
              <p:nvSpPr>
                <p:cNvPr id="29" name="TextBox 28"/>
                <p:cNvSpPr txBox="1"/>
                <p:nvPr/>
              </p:nvSpPr>
              <p:spPr>
                <a:xfrm>
                  <a:off x="-51472" y="6148716"/>
                  <a:ext cx="1701220" cy="337703"/>
                </a:xfrm>
                <a:prstGeom prst="rect">
                  <a:avLst/>
                </a:prstGeom>
                <a:noFill/>
              </p:spPr>
              <p:txBody>
                <a:bodyPr wrap="square" rtlCol="0">
                  <a:spAutoFit/>
                </a:bodyPr>
                <a:lstStyle>
                  <a:defPPr>
                    <a:defRPr lang="en-US"/>
                  </a:defPPr>
                  <a:lvl1pPr algn="ctr">
                    <a:defRPr sz="1200" b="1">
                      <a:latin typeface="Garamond" panose="02020404030301010803" pitchFamily="18" charset="0"/>
                    </a:defRPr>
                  </a:lvl1pPr>
                </a:lstStyle>
                <a:p>
                  <a:r>
                    <a:rPr lang="en-US" dirty="0"/>
                    <a:t>Activated carbon</a:t>
                  </a:r>
                </a:p>
              </p:txBody>
            </p:sp>
          </p:grpSp>
          <p:sp>
            <p:nvSpPr>
              <p:cNvPr id="7" name="TextBox 6"/>
              <p:cNvSpPr txBox="1"/>
              <p:nvPr/>
            </p:nvSpPr>
            <p:spPr>
              <a:xfrm>
                <a:off x="356065" y="4858584"/>
                <a:ext cx="327547" cy="562841"/>
              </a:xfrm>
              <a:prstGeom prst="rect">
                <a:avLst/>
              </a:prstGeom>
              <a:noFill/>
            </p:spPr>
            <p:txBody>
              <a:bodyPr wrap="square" rtlCol="0">
                <a:spAutoFit/>
              </a:bodyPr>
              <a:lstStyle/>
              <a:p>
                <a:r>
                  <a:rPr lang="en-US" sz="2400" b="1" dirty="0">
                    <a:latin typeface="Garamond" panose="02020404030301010803" pitchFamily="18" charset="0"/>
                  </a:rPr>
                  <a:t>+</a:t>
                </a:r>
              </a:p>
            </p:txBody>
          </p:sp>
        </p:grpSp>
        <p:sp>
          <p:nvSpPr>
            <p:cNvPr id="34" name="TextBox 33"/>
            <p:cNvSpPr txBox="1"/>
            <p:nvPr/>
          </p:nvSpPr>
          <p:spPr>
            <a:xfrm>
              <a:off x="909434" y="5235404"/>
              <a:ext cx="1951790" cy="337705"/>
            </a:xfrm>
            <a:prstGeom prst="rect">
              <a:avLst/>
            </a:prstGeom>
            <a:noFill/>
          </p:spPr>
          <p:txBody>
            <a:bodyPr wrap="square" rtlCol="0">
              <a:spAutoFit/>
            </a:bodyPr>
            <a:lstStyle>
              <a:defPPr>
                <a:defRPr lang="en-US"/>
              </a:defPPr>
              <a:lvl1pPr algn="ctr">
                <a:defRPr sz="1200" b="1">
                  <a:latin typeface="Garamond" panose="02020404030301010803" pitchFamily="18" charset="0"/>
                </a:defRPr>
              </a:lvl1pPr>
            </a:lstStyle>
            <a:p>
              <a:r>
                <a:rPr lang="en-US" dirty="0"/>
                <a:t>Dispersed in acetone</a:t>
              </a:r>
            </a:p>
          </p:txBody>
        </p:sp>
        <p:pic>
          <p:nvPicPr>
            <p:cNvPr id="12" name="Picture 11"/>
            <p:cNvPicPr>
              <a:picLocks noChangeAspect="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46716" t="32004" r="36418" b="40764"/>
            <a:stretch/>
          </p:blipFill>
          <p:spPr>
            <a:xfrm>
              <a:off x="2753397" y="4275546"/>
              <a:ext cx="1282351" cy="1463924"/>
            </a:xfrm>
            <a:prstGeom prst="rect">
              <a:avLst/>
            </a:prstGeom>
          </p:spPr>
        </p:pic>
        <p:sp>
          <p:nvSpPr>
            <p:cNvPr id="13" name="Rectangle 12"/>
            <p:cNvSpPr/>
            <p:nvPr/>
          </p:nvSpPr>
          <p:spPr>
            <a:xfrm>
              <a:off x="2277742" y="5683075"/>
              <a:ext cx="2262290" cy="787977"/>
            </a:xfrm>
            <a:prstGeom prst="rect">
              <a:avLst/>
            </a:prstGeom>
            <a:noFill/>
          </p:spPr>
          <p:txBody>
            <a:bodyPr wrap="square" rtlCol="0">
              <a:spAutoFit/>
            </a:bodyPr>
            <a:lstStyle/>
            <a:p>
              <a:pPr algn="ctr"/>
              <a:r>
                <a:rPr lang="en-US" sz="1200" b="1" dirty="0">
                  <a:latin typeface="Garamond" panose="02020404030301010803" pitchFamily="18" charset="0"/>
                </a:rPr>
                <a:t>Ultra-sonicated  (3 </a:t>
              </a:r>
              <a:r>
                <a:rPr lang="en-US" sz="1200" b="1" dirty="0" err="1">
                  <a:latin typeface="Garamond" panose="02020404030301010803" pitchFamily="18" charset="0"/>
                </a:rPr>
                <a:t>hrs</a:t>
              </a:r>
              <a:r>
                <a:rPr lang="en-US" sz="1200" b="1" dirty="0">
                  <a:latin typeface="Garamond" panose="02020404030301010803" pitchFamily="18" charset="0"/>
                </a:rPr>
                <a:t>) in an ice bath and then stirred (3 </a:t>
              </a:r>
              <a:r>
                <a:rPr lang="en-US" sz="1200" b="1" dirty="0" err="1">
                  <a:latin typeface="Garamond" panose="02020404030301010803" pitchFamily="18" charset="0"/>
                </a:rPr>
                <a:t>hrs</a:t>
              </a:r>
              <a:r>
                <a:rPr lang="en-US" sz="1200" b="1" dirty="0">
                  <a:latin typeface="Garamond" panose="02020404030301010803" pitchFamily="18" charset="0"/>
                </a:rPr>
                <a:t>)</a:t>
              </a:r>
            </a:p>
          </p:txBody>
        </p:sp>
        <p:sp>
          <p:nvSpPr>
            <p:cNvPr id="43" name="Rectangle 42"/>
            <p:cNvSpPr/>
            <p:nvPr/>
          </p:nvSpPr>
          <p:spPr>
            <a:xfrm>
              <a:off x="4525441" y="5683076"/>
              <a:ext cx="1626357" cy="787977"/>
            </a:xfrm>
            <a:prstGeom prst="rect">
              <a:avLst/>
            </a:prstGeom>
            <a:noFill/>
          </p:spPr>
          <p:txBody>
            <a:bodyPr wrap="square" rtlCol="0">
              <a:spAutoFit/>
            </a:bodyPr>
            <a:lstStyle/>
            <a:p>
              <a:pPr algn="ctr"/>
              <a:r>
                <a:rPr lang="en-US" sz="1200" b="1" dirty="0" err="1">
                  <a:latin typeface="Garamond" panose="02020404030301010803" pitchFamily="18" charset="0"/>
                </a:rPr>
                <a:t>Solvothermal</a:t>
              </a:r>
              <a:r>
                <a:rPr lang="en-US" sz="1200" b="1" dirty="0">
                  <a:latin typeface="Garamond" panose="02020404030301010803" pitchFamily="18" charset="0"/>
                </a:rPr>
                <a:t> process at 120 ℃ for 4 hours</a:t>
              </a:r>
            </a:p>
          </p:txBody>
        </p:sp>
        <p:sp>
          <p:nvSpPr>
            <p:cNvPr id="72" name="Rectangle 71"/>
            <p:cNvSpPr/>
            <p:nvPr/>
          </p:nvSpPr>
          <p:spPr>
            <a:xfrm>
              <a:off x="6862805" y="5698619"/>
              <a:ext cx="2151051" cy="337705"/>
            </a:xfrm>
            <a:prstGeom prst="rect">
              <a:avLst/>
            </a:prstGeom>
            <a:noFill/>
          </p:spPr>
          <p:txBody>
            <a:bodyPr wrap="square" rtlCol="0">
              <a:spAutoFit/>
            </a:bodyPr>
            <a:lstStyle/>
            <a:p>
              <a:pPr algn="ctr"/>
              <a:r>
                <a:rPr lang="en-US" sz="1200" b="1" dirty="0">
                  <a:latin typeface="Garamond" panose="02020404030301010803" pitchFamily="18" charset="0"/>
                </a:rPr>
                <a:t>ACS composite </a:t>
              </a:r>
            </a:p>
          </p:txBody>
        </p:sp>
        <p:grpSp>
          <p:nvGrpSpPr>
            <p:cNvPr id="9" name="Group 8"/>
            <p:cNvGrpSpPr/>
            <p:nvPr/>
          </p:nvGrpSpPr>
          <p:grpSpPr>
            <a:xfrm>
              <a:off x="7205177" y="4566403"/>
              <a:ext cx="1632601" cy="1001655"/>
              <a:chOff x="7233313" y="4566403"/>
              <a:chExt cx="1632601" cy="1001655"/>
            </a:xfrm>
          </p:grpSpPr>
          <p:sp>
            <p:nvSpPr>
              <p:cNvPr id="37" name="Rectangle 36"/>
              <p:cNvSpPr/>
              <p:nvPr/>
            </p:nvSpPr>
            <p:spPr>
              <a:xfrm>
                <a:off x="7233313" y="4566403"/>
                <a:ext cx="1632601" cy="1001655"/>
              </a:xfrm>
              <a:prstGeom prst="rect">
                <a:avLst/>
              </a:prstGeom>
              <a:ln>
                <a:prstDash val="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solidFill>
                      <a:schemeClr val="tx1"/>
                    </a:solidFill>
                  </a:ln>
                  <a:solidFill>
                    <a:schemeClr val="tx1"/>
                  </a:solidFill>
                </a:endParaRPr>
              </a:p>
            </p:txBody>
          </p:sp>
          <p:sp>
            <p:nvSpPr>
              <p:cNvPr id="45" name="Oval 44"/>
              <p:cNvSpPr/>
              <p:nvPr/>
            </p:nvSpPr>
            <p:spPr>
              <a:xfrm>
                <a:off x="7292524" y="4642811"/>
                <a:ext cx="179678" cy="179678"/>
              </a:xfrm>
              <a:prstGeom prst="ellipse">
                <a:avLst/>
              </a:prstGeom>
              <a:solidFill>
                <a:srgbClr val="F6E45C"/>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6" name="Oval 45"/>
              <p:cNvSpPr/>
              <p:nvPr/>
            </p:nvSpPr>
            <p:spPr>
              <a:xfrm>
                <a:off x="7540696" y="4636141"/>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73" name="Oval 72"/>
              <p:cNvSpPr/>
              <p:nvPr/>
            </p:nvSpPr>
            <p:spPr>
              <a:xfrm>
                <a:off x="7246961" y="4879279"/>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74" name="Oval 73"/>
              <p:cNvSpPr/>
              <p:nvPr/>
            </p:nvSpPr>
            <p:spPr>
              <a:xfrm>
                <a:off x="7456703" y="4841611"/>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75" name="Oval 74"/>
              <p:cNvSpPr/>
              <p:nvPr/>
            </p:nvSpPr>
            <p:spPr>
              <a:xfrm>
                <a:off x="7704419" y="4802289"/>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76" name="Oval 75"/>
              <p:cNvSpPr/>
              <p:nvPr/>
            </p:nvSpPr>
            <p:spPr>
              <a:xfrm>
                <a:off x="7394833" y="5091027"/>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77" name="Oval 76"/>
              <p:cNvSpPr/>
              <p:nvPr/>
            </p:nvSpPr>
            <p:spPr>
              <a:xfrm>
                <a:off x="7251166" y="5242620"/>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78" name="Oval 77"/>
              <p:cNvSpPr/>
              <p:nvPr/>
            </p:nvSpPr>
            <p:spPr>
              <a:xfrm>
                <a:off x="7456703" y="5354218"/>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79" name="Oval 78"/>
              <p:cNvSpPr/>
              <p:nvPr/>
            </p:nvSpPr>
            <p:spPr>
              <a:xfrm>
                <a:off x="7622021" y="5097116"/>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80" name="Oval 79"/>
              <p:cNvSpPr/>
              <p:nvPr/>
            </p:nvSpPr>
            <p:spPr>
              <a:xfrm>
                <a:off x="7704419" y="5351115"/>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81" name="Oval 80"/>
              <p:cNvSpPr/>
              <p:nvPr/>
            </p:nvSpPr>
            <p:spPr>
              <a:xfrm>
                <a:off x="7829921" y="4602171"/>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82" name="Oval 81"/>
              <p:cNvSpPr/>
              <p:nvPr/>
            </p:nvSpPr>
            <p:spPr>
              <a:xfrm>
                <a:off x="7972049" y="4796965"/>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83" name="Oval 82"/>
              <p:cNvSpPr/>
              <p:nvPr/>
            </p:nvSpPr>
            <p:spPr>
              <a:xfrm>
                <a:off x="7849209" y="5003766"/>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84" name="Oval 83"/>
              <p:cNvSpPr/>
              <p:nvPr/>
            </p:nvSpPr>
            <p:spPr>
              <a:xfrm>
                <a:off x="7933936" y="5237880"/>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85" name="Oval 84"/>
              <p:cNvSpPr/>
              <p:nvPr/>
            </p:nvSpPr>
            <p:spPr>
              <a:xfrm>
                <a:off x="8072599" y="5011417"/>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86" name="Oval 85"/>
              <p:cNvSpPr/>
              <p:nvPr/>
            </p:nvSpPr>
            <p:spPr>
              <a:xfrm>
                <a:off x="8138612" y="4602171"/>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87" name="Oval 86"/>
              <p:cNvSpPr/>
              <p:nvPr/>
            </p:nvSpPr>
            <p:spPr>
              <a:xfrm>
                <a:off x="8618844" y="5312598"/>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88" name="Oval 87"/>
              <p:cNvSpPr/>
              <p:nvPr/>
            </p:nvSpPr>
            <p:spPr>
              <a:xfrm>
                <a:off x="8127470" y="5354793"/>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89" name="Oval 88"/>
              <p:cNvSpPr/>
              <p:nvPr/>
            </p:nvSpPr>
            <p:spPr>
              <a:xfrm>
                <a:off x="8238570" y="5166537"/>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90" name="Oval 89"/>
              <p:cNvSpPr/>
              <p:nvPr/>
            </p:nvSpPr>
            <p:spPr>
              <a:xfrm>
                <a:off x="8390970" y="5318937"/>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91" name="Oval 90"/>
              <p:cNvSpPr/>
              <p:nvPr/>
            </p:nvSpPr>
            <p:spPr>
              <a:xfrm>
                <a:off x="8476096" y="5089670"/>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92" name="Oval 91"/>
              <p:cNvSpPr/>
              <p:nvPr/>
            </p:nvSpPr>
            <p:spPr>
              <a:xfrm>
                <a:off x="8671005" y="4966772"/>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93" name="Oval 92"/>
              <p:cNvSpPr/>
              <p:nvPr/>
            </p:nvSpPr>
            <p:spPr>
              <a:xfrm>
                <a:off x="8302825" y="4969118"/>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94" name="Oval 93"/>
              <p:cNvSpPr/>
              <p:nvPr/>
            </p:nvSpPr>
            <p:spPr>
              <a:xfrm>
                <a:off x="8497734" y="4834379"/>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95" name="Oval 94"/>
              <p:cNvSpPr/>
              <p:nvPr/>
            </p:nvSpPr>
            <p:spPr>
              <a:xfrm>
                <a:off x="8212986" y="4782221"/>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96" name="Oval 95"/>
              <p:cNvSpPr/>
              <p:nvPr/>
            </p:nvSpPr>
            <p:spPr>
              <a:xfrm>
                <a:off x="8407895" y="4602171"/>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97" name="Oval 96"/>
              <p:cNvSpPr/>
              <p:nvPr/>
            </p:nvSpPr>
            <p:spPr>
              <a:xfrm>
                <a:off x="8659570" y="4641053"/>
                <a:ext cx="179678" cy="179678"/>
              </a:xfrm>
              <a:prstGeom prst="ellipse">
                <a:avLst/>
              </a:prstGeom>
              <a:solidFill>
                <a:srgbClr val="F1F177"/>
              </a:solidFill>
              <a:ln>
                <a:solidFill>
                  <a:schemeClr val="accent4">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grpSp>
        <p:pic>
          <p:nvPicPr>
            <p:cNvPr id="99" name="Picture 98"/>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t="21254" b="9970"/>
            <a:stretch/>
          </p:blipFill>
          <p:spPr>
            <a:xfrm>
              <a:off x="4428793" y="4341397"/>
              <a:ext cx="1690457" cy="1162631"/>
            </a:xfrm>
            <a:prstGeom prst="rect">
              <a:avLst/>
            </a:prstGeom>
          </p:spPr>
        </p:pic>
        <p:sp>
          <p:nvSpPr>
            <p:cNvPr id="116" name="Right Arrow 115"/>
            <p:cNvSpPr/>
            <p:nvPr/>
          </p:nvSpPr>
          <p:spPr>
            <a:xfrm>
              <a:off x="1286105" y="5019956"/>
              <a:ext cx="1054569" cy="2116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ight Arrow 116"/>
            <p:cNvSpPr/>
            <p:nvPr/>
          </p:nvSpPr>
          <p:spPr>
            <a:xfrm>
              <a:off x="4237616" y="4992241"/>
              <a:ext cx="692129" cy="2336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ight Arrow 122"/>
            <p:cNvSpPr/>
            <p:nvPr/>
          </p:nvSpPr>
          <p:spPr>
            <a:xfrm>
              <a:off x="6375119" y="5019956"/>
              <a:ext cx="692129" cy="2336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6" name="Straight Connector 145"/>
          <p:cNvCxnSpPr/>
          <p:nvPr/>
        </p:nvCxnSpPr>
        <p:spPr>
          <a:xfrm>
            <a:off x="145187" y="922051"/>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111" name="TextBox 110"/>
          <p:cNvSpPr txBox="1"/>
          <p:nvPr/>
        </p:nvSpPr>
        <p:spPr>
          <a:xfrm>
            <a:off x="6843620" y="6123012"/>
            <a:ext cx="1252266" cy="646331"/>
          </a:xfrm>
          <a:prstGeom prst="rect">
            <a:avLst/>
          </a:prstGeom>
          <a:noFill/>
          <a:ln w="19050">
            <a:solidFill>
              <a:srgbClr val="FF0000"/>
            </a:solidFill>
          </a:ln>
        </p:spPr>
        <p:txBody>
          <a:bodyPr wrap="none" rtlCol="0">
            <a:spAutoFit/>
          </a:bodyPr>
          <a:lstStyle/>
          <a:p>
            <a:pPr algn="ctr"/>
            <a:r>
              <a:rPr lang="en-US" b="1" dirty="0">
                <a:latin typeface="Garamond" panose="02020404030301010803" pitchFamily="18" charset="0"/>
              </a:rPr>
              <a:t>Sulfur : AC</a:t>
            </a:r>
          </a:p>
          <a:p>
            <a:pPr algn="ctr"/>
            <a:r>
              <a:rPr lang="en-US" b="1" dirty="0">
                <a:latin typeface="Garamond" panose="02020404030301010803" pitchFamily="18" charset="0"/>
              </a:rPr>
              <a:t>80 : 20</a:t>
            </a:r>
          </a:p>
        </p:txBody>
      </p:sp>
      <p:grpSp>
        <p:nvGrpSpPr>
          <p:cNvPr id="120" name="Group 119"/>
          <p:cNvGrpSpPr/>
          <p:nvPr/>
        </p:nvGrpSpPr>
        <p:grpSpPr>
          <a:xfrm>
            <a:off x="-1773" y="-352"/>
            <a:ext cx="7916783" cy="321431"/>
            <a:chOff x="1072279" y="-352"/>
            <a:chExt cx="7916783" cy="321431"/>
          </a:xfrm>
        </p:grpSpPr>
        <p:sp>
          <p:nvSpPr>
            <p:cNvPr id="124" name="Chevron 123"/>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25" name="Chevron 124"/>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26" name="Chevron 125"/>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27" name="Chevron 126"/>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29" name="Chevron 128"/>
            <p:cNvSpPr/>
            <p:nvPr/>
          </p:nvSpPr>
          <p:spPr>
            <a:xfrm>
              <a:off x="3274600"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30" name="Chevron 129"/>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31" name="Chevron 130"/>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
        <p:nvSpPr>
          <p:cNvPr id="134" name="TextBox 133"/>
          <p:cNvSpPr txBox="1"/>
          <p:nvPr/>
        </p:nvSpPr>
        <p:spPr>
          <a:xfrm>
            <a:off x="202264" y="3180165"/>
            <a:ext cx="867545" cy="369332"/>
          </a:xfrm>
          <a:prstGeom prst="rect">
            <a:avLst/>
          </a:prstGeom>
          <a:noFill/>
          <a:ln>
            <a:solidFill>
              <a:srgbClr val="FF0000"/>
            </a:solidFill>
          </a:ln>
        </p:spPr>
        <p:txBody>
          <a:bodyPr wrap="none" rtlCol="0">
            <a:spAutoFit/>
          </a:bodyPr>
          <a:lstStyle/>
          <a:p>
            <a:r>
              <a:rPr lang="en-US" dirty="0">
                <a:latin typeface="Garamond" panose="02020404030301010803" pitchFamily="18" charset="0"/>
              </a:rPr>
              <a:t>0.2 mm</a:t>
            </a:r>
          </a:p>
        </p:txBody>
      </p:sp>
    </p:spTree>
    <p:extLst>
      <p:ext uri="{BB962C8B-B14F-4D97-AF65-F5344CB8AC3E}">
        <p14:creationId xmlns:p14="http://schemas.microsoft.com/office/powerpoint/2010/main" val="874985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50348" y="218363"/>
            <a:ext cx="7724411" cy="731520"/>
          </a:xfrm>
        </p:spPr>
        <p:txBody>
          <a:bodyPr>
            <a:noAutofit/>
          </a:bodyPr>
          <a:lstStyle/>
          <a:p>
            <a:r>
              <a:rPr lang="en-US" sz="3200" dirty="0">
                <a:latin typeface="Garamond" panose="02020404030301010803" pitchFamily="18" charset="0"/>
              </a:rPr>
              <a:t>Structural and morphological characterization </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28</a:t>
            </a:fld>
            <a:endParaRPr lang="en-US" dirty="0">
              <a:solidFill>
                <a:schemeClr val="tx1"/>
              </a:solidFill>
            </a:endParaRPr>
          </a:p>
        </p:txBody>
      </p:sp>
      <p:cxnSp>
        <p:nvCxnSpPr>
          <p:cNvPr id="8" name="Straight Connector 7"/>
          <p:cNvCxnSpPr/>
          <p:nvPr/>
        </p:nvCxnSpPr>
        <p:spPr>
          <a:xfrm>
            <a:off x="150347" y="826704"/>
            <a:ext cx="8809408" cy="0"/>
          </a:xfrm>
          <a:prstGeom prst="line">
            <a:avLst/>
          </a:prstGeom>
          <a:ln w="25400"/>
        </p:spPr>
        <p:style>
          <a:lnRef idx="3">
            <a:schemeClr val="dk1"/>
          </a:lnRef>
          <a:fillRef idx="0">
            <a:schemeClr val="dk1"/>
          </a:fillRef>
          <a:effectRef idx="2">
            <a:schemeClr val="dk1"/>
          </a:effectRef>
          <a:fontRef idx="minor">
            <a:schemeClr val="tx1"/>
          </a:fontRef>
        </p:style>
      </p:cxnSp>
      <p:pic>
        <p:nvPicPr>
          <p:cNvPr id="9" name="Picture 8"/>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72203" y="1009597"/>
            <a:ext cx="4183096" cy="3200400"/>
          </a:xfrm>
          <a:prstGeom prst="rect">
            <a:avLst/>
          </a:prstGeom>
        </p:spPr>
      </p:pic>
      <p:sp>
        <p:nvSpPr>
          <p:cNvPr id="15" name="Rectangle 14"/>
          <p:cNvSpPr/>
          <p:nvPr/>
        </p:nvSpPr>
        <p:spPr>
          <a:xfrm>
            <a:off x="608813" y="4151639"/>
            <a:ext cx="4102119" cy="646331"/>
          </a:xfrm>
          <a:prstGeom prst="rect">
            <a:avLst/>
          </a:prstGeom>
        </p:spPr>
        <p:txBody>
          <a:bodyPr wrap="square">
            <a:spAutoFit/>
          </a:bodyPr>
          <a:lstStyle/>
          <a:p>
            <a:pPr algn="ctr"/>
            <a:r>
              <a:rPr lang="en-US" b="1" dirty="0">
                <a:solidFill>
                  <a:srgbClr val="131313"/>
                </a:solidFill>
                <a:latin typeface="Garamond" panose="02020404030301010803" pitchFamily="18" charset="0"/>
              </a:rPr>
              <a:t>X- Ray diffraction patterns of AC, Sulfur and ACS composite</a:t>
            </a:r>
            <a:endParaRPr lang="en-US" b="1" dirty="0">
              <a:latin typeface="Garamond" panose="02020404030301010803" pitchFamily="18" charset="0"/>
            </a:endParaRPr>
          </a:p>
        </p:txBody>
      </p:sp>
      <p:sp>
        <p:nvSpPr>
          <p:cNvPr id="16" name="Rectangle 15"/>
          <p:cNvSpPr/>
          <p:nvPr/>
        </p:nvSpPr>
        <p:spPr>
          <a:xfrm>
            <a:off x="4950351" y="4104606"/>
            <a:ext cx="4102119" cy="646331"/>
          </a:xfrm>
          <a:prstGeom prst="rect">
            <a:avLst/>
          </a:prstGeom>
        </p:spPr>
        <p:txBody>
          <a:bodyPr wrap="square">
            <a:spAutoFit/>
          </a:bodyPr>
          <a:lstStyle/>
          <a:p>
            <a:pPr algn="ctr"/>
            <a:r>
              <a:rPr lang="en-US" b="1" dirty="0">
                <a:solidFill>
                  <a:srgbClr val="131313"/>
                </a:solidFill>
                <a:latin typeface="Garamond" panose="02020404030301010803" pitchFamily="18" charset="0"/>
              </a:rPr>
              <a:t>Micro Raman spectra of pristine and functionalized CNTs</a:t>
            </a:r>
            <a:endParaRPr lang="en-US" b="1" dirty="0">
              <a:latin typeface="Garamond" panose="02020404030301010803" pitchFamily="18" charset="0"/>
            </a:endParaRPr>
          </a:p>
        </p:txBody>
      </p:sp>
      <p:sp>
        <p:nvSpPr>
          <p:cNvPr id="3" name="Rectangle 2"/>
          <p:cNvSpPr/>
          <p:nvPr/>
        </p:nvSpPr>
        <p:spPr>
          <a:xfrm>
            <a:off x="339141" y="4981133"/>
            <a:ext cx="8516158" cy="1938992"/>
          </a:xfrm>
          <a:prstGeom prst="rect">
            <a:avLst/>
          </a:prstGeom>
        </p:spPr>
        <p:txBody>
          <a:bodyPr wrap="square">
            <a:spAutoFit/>
          </a:bodyPr>
          <a:lstStyle/>
          <a:p>
            <a:pPr marL="342900" indent="-342900">
              <a:buFont typeface="Wingdings" panose="05000000000000000000" pitchFamily="2" charset="2"/>
              <a:buChar char="§"/>
            </a:pPr>
            <a:r>
              <a:rPr lang="en-US" sz="2000" dirty="0">
                <a:solidFill>
                  <a:srgbClr val="131313"/>
                </a:solidFill>
                <a:latin typeface="Garamond" panose="02020404030301010803" pitchFamily="18" charset="0"/>
              </a:rPr>
              <a:t>Characteristics Raman peaks of CNTs: </a:t>
            </a:r>
            <a:r>
              <a:rPr lang="en-US" sz="2000" b="1" dirty="0">
                <a:solidFill>
                  <a:srgbClr val="0070C0"/>
                </a:solidFill>
                <a:latin typeface="Garamond" panose="02020404030301010803" pitchFamily="18" charset="0"/>
              </a:rPr>
              <a:t>D band: 1346 cm</a:t>
            </a:r>
            <a:r>
              <a:rPr lang="en-US" sz="2000" b="1" baseline="30000" dirty="0">
                <a:solidFill>
                  <a:srgbClr val="0070C0"/>
                </a:solidFill>
                <a:latin typeface="Garamond" panose="02020404030301010803" pitchFamily="18" charset="0"/>
              </a:rPr>
              <a:t>-1</a:t>
            </a:r>
            <a:r>
              <a:rPr lang="en-US" sz="2000" b="1" dirty="0">
                <a:solidFill>
                  <a:srgbClr val="0070C0"/>
                </a:solidFill>
                <a:latin typeface="Garamond" panose="02020404030301010803" pitchFamily="18" charset="0"/>
              </a:rPr>
              <a:t>, G band: 1574 cm</a:t>
            </a:r>
            <a:r>
              <a:rPr lang="en-US" sz="2000" b="1" baseline="30000" dirty="0">
                <a:solidFill>
                  <a:srgbClr val="0070C0"/>
                </a:solidFill>
                <a:latin typeface="Garamond" panose="02020404030301010803" pitchFamily="18" charset="0"/>
              </a:rPr>
              <a:t>-1</a:t>
            </a:r>
            <a:r>
              <a:rPr lang="en-US" sz="2000" b="1" dirty="0">
                <a:solidFill>
                  <a:srgbClr val="0070C0"/>
                </a:solidFill>
                <a:latin typeface="Garamond" panose="02020404030301010803" pitchFamily="18" charset="0"/>
              </a:rPr>
              <a:t>, and G' band : 2689 cm</a:t>
            </a:r>
            <a:r>
              <a:rPr lang="en-US" sz="2000" b="1" baseline="30000" dirty="0">
                <a:solidFill>
                  <a:srgbClr val="0070C0"/>
                </a:solidFill>
                <a:latin typeface="Garamond" panose="02020404030301010803" pitchFamily="18" charset="0"/>
              </a:rPr>
              <a:t>-1</a:t>
            </a:r>
            <a:r>
              <a:rPr lang="en-US" sz="2000" b="1" dirty="0">
                <a:solidFill>
                  <a:srgbClr val="0070C0"/>
                </a:solidFill>
                <a:latin typeface="Garamond" panose="02020404030301010803" pitchFamily="18" charset="0"/>
              </a:rPr>
              <a:t>.</a:t>
            </a:r>
          </a:p>
          <a:p>
            <a:pPr marL="342900" indent="-342900">
              <a:buFont typeface="Wingdings" panose="05000000000000000000" pitchFamily="2" charset="2"/>
              <a:buChar char="§"/>
            </a:pPr>
            <a:endParaRPr lang="en-US" sz="2000" b="1" dirty="0">
              <a:solidFill>
                <a:srgbClr val="0070C0"/>
              </a:solidFill>
              <a:latin typeface="Garamond" panose="02020404030301010803" pitchFamily="18" charset="0"/>
            </a:endParaRPr>
          </a:p>
          <a:p>
            <a:pPr marL="342900" indent="-342900">
              <a:buFont typeface="Wingdings" panose="05000000000000000000" pitchFamily="2" charset="2"/>
              <a:buChar char="§"/>
            </a:pPr>
            <a:r>
              <a:rPr lang="en-US" sz="2000" dirty="0">
                <a:solidFill>
                  <a:srgbClr val="131313"/>
                </a:solidFill>
                <a:latin typeface="Garamond" panose="02020404030301010803" pitchFamily="18" charset="0"/>
              </a:rPr>
              <a:t>After functionalization, the intensity ratio I</a:t>
            </a:r>
            <a:r>
              <a:rPr lang="en-US" sz="2000" baseline="-25000" dirty="0">
                <a:solidFill>
                  <a:srgbClr val="131313"/>
                </a:solidFill>
                <a:latin typeface="Garamond" panose="02020404030301010803" pitchFamily="18" charset="0"/>
              </a:rPr>
              <a:t>D</a:t>
            </a:r>
            <a:r>
              <a:rPr lang="en-US" sz="2000" dirty="0">
                <a:solidFill>
                  <a:srgbClr val="131313"/>
                </a:solidFill>
                <a:latin typeface="Garamond" panose="02020404030301010803" pitchFamily="18" charset="0"/>
              </a:rPr>
              <a:t>/I</a:t>
            </a:r>
            <a:r>
              <a:rPr lang="en-US" sz="2000" baseline="-25000" dirty="0">
                <a:solidFill>
                  <a:srgbClr val="131313"/>
                </a:solidFill>
                <a:latin typeface="Garamond" panose="02020404030301010803" pitchFamily="18" charset="0"/>
              </a:rPr>
              <a:t>G</a:t>
            </a:r>
            <a:r>
              <a:rPr lang="en-US" sz="2000" dirty="0">
                <a:solidFill>
                  <a:srgbClr val="131313"/>
                </a:solidFill>
                <a:latin typeface="Garamond" panose="02020404030301010803" pitchFamily="18" charset="0"/>
              </a:rPr>
              <a:t> is found to </a:t>
            </a:r>
            <a:r>
              <a:rPr lang="en-US" sz="2000" b="1" dirty="0">
                <a:solidFill>
                  <a:srgbClr val="0070C0"/>
                </a:solidFill>
                <a:latin typeface="Garamond" panose="02020404030301010803" pitchFamily="18" charset="0"/>
              </a:rPr>
              <a:t>increase to 0.82 from 0.62 </a:t>
            </a:r>
          </a:p>
          <a:p>
            <a:pPr marL="285750" indent="-285750">
              <a:buFont typeface="Wingdings" panose="05000000000000000000" pitchFamily="2" charset="2"/>
              <a:buChar char="Ø"/>
            </a:pPr>
            <a:endParaRPr lang="en-US" sz="2000" b="1" dirty="0">
              <a:solidFill>
                <a:srgbClr val="0070C0"/>
              </a:solidFill>
              <a:latin typeface="Garamond" panose="02020404030301010803" pitchFamily="18" charset="0"/>
            </a:endParaRPr>
          </a:p>
        </p:txBody>
      </p:sp>
      <p:grpSp>
        <p:nvGrpSpPr>
          <p:cNvPr id="11" name="Group 10"/>
          <p:cNvGrpSpPr/>
          <p:nvPr/>
        </p:nvGrpSpPr>
        <p:grpSpPr>
          <a:xfrm>
            <a:off x="-1773" y="-352"/>
            <a:ext cx="7916783" cy="321431"/>
            <a:chOff x="1072279" y="-352"/>
            <a:chExt cx="7916783" cy="321431"/>
          </a:xfrm>
        </p:grpSpPr>
        <p:sp>
          <p:nvSpPr>
            <p:cNvPr id="12" name="Chevron 11"/>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3" name="Chevron 12"/>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4" name="Chevron 13"/>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7" name="Chevron 16"/>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8" name="Chevron 17"/>
            <p:cNvSpPr/>
            <p:nvPr/>
          </p:nvSpPr>
          <p:spPr>
            <a:xfrm>
              <a:off x="3274600"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9" name="Chevron 18"/>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0" name="Chevron 19"/>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grpSp>
        <p:nvGrpSpPr>
          <p:cNvPr id="21" name="Group 20"/>
          <p:cNvGrpSpPr/>
          <p:nvPr/>
        </p:nvGrpSpPr>
        <p:grpSpPr>
          <a:xfrm>
            <a:off x="357341" y="979157"/>
            <a:ext cx="3823973" cy="3219513"/>
            <a:chOff x="357341" y="979157"/>
            <a:chExt cx="3823973" cy="3219513"/>
          </a:xfrm>
        </p:grpSpPr>
        <p:pic>
          <p:nvPicPr>
            <p:cNvPr id="22" name="Picture 21"/>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57341" y="998270"/>
              <a:ext cx="3823973" cy="3200400"/>
            </a:xfrm>
            <a:prstGeom prst="rect">
              <a:avLst/>
            </a:prstGeom>
          </p:spPr>
        </p:pic>
        <p:sp>
          <p:nvSpPr>
            <p:cNvPr id="23" name="TextBox 22"/>
            <p:cNvSpPr txBox="1"/>
            <p:nvPr/>
          </p:nvSpPr>
          <p:spPr>
            <a:xfrm>
              <a:off x="1017127" y="1756231"/>
              <a:ext cx="556563" cy="307777"/>
            </a:xfrm>
            <a:prstGeom prst="rect">
              <a:avLst/>
            </a:prstGeom>
            <a:noFill/>
          </p:spPr>
          <p:txBody>
            <a:bodyPr wrap="none" rtlCol="0">
              <a:spAutoFit/>
            </a:bodyPr>
            <a:lstStyle/>
            <a:p>
              <a:r>
                <a:rPr lang="en-US" sz="1400" b="1" dirty="0">
                  <a:latin typeface="Garamond" panose="02020404030301010803" pitchFamily="18" charset="0"/>
                </a:rPr>
                <a:t>(222</a:t>
              </a:r>
              <a:r>
                <a:rPr lang="en-US" sz="1400" dirty="0">
                  <a:latin typeface="Garamond" panose="02020404030301010803" pitchFamily="18" charset="0"/>
                </a:rPr>
                <a:t>)</a:t>
              </a:r>
            </a:p>
          </p:txBody>
        </p:sp>
        <p:sp>
          <p:nvSpPr>
            <p:cNvPr id="24" name="TextBox 23"/>
            <p:cNvSpPr txBox="1"/>
            <p:nvPr/>
          </p:nvSpPr>
          <p:spPr>
            <a:xfrm>
              <a:off x="779956" y="979157"/>
              <a:ext cx="556563" cy="307777"/>
            </a:xfrm>
            <a:prstGeom prst="rect">
              <a:avLst/>
            </a:prstGeom>
            <a:noFill/>
          </p:spPr>
          <p:txBody>
            <a:bodyPr wrap="none" rtlCol="0">
              <a:spAutoFit/>
            </a:bodyPr>
            <a:lstStyle/>
            <a:p>
              <a:r>
                <a:rPr lang="en-US" sz="1400" b="1" dirty="0">
                  <a:latin typeface="Garamond" panose="02020404030301010803" pitchFamily="18" charset="0"/>
                </a:rPr>
                <a:t>(222</a:t>
              </a:r>
              <a:r>
                <a:rPr lang="en-US" sz="1400" dirty="0">
                  <a:latin typeface="Garamond" panose="02020404030301010803" pitchFamily="18" charset="0"/>
                </a:rPr>
                <a:t>)</a:t>
              </a:r>
            </a:p>
          </p:txBody>
        </p:sp>
        <p:sp>
          <p:nvSpPr>
            <p:cNvPr id="25" name="TextBox 24"/>
            <p:cNvSpPr txBox="1"/>
            <p:nvPr/>
          </p:nvSpPr>
          <p:spPr>
            <a:xfrm>
              <a:off x="1454903" y="992539"/>
              <a:ext cx="542136" cy="307777"/>
            </a:xfrm>
            <a:prstGeom prst="rect">
              <a:avLst/>
            </a:prstGeom>
            <a:noFill/>
          </p:spPr>
          <p:txBody>
            <a:bodyPr wrap="none" rtlCol="0">
              <a:spAutoFit/>
            </a:bodyPr>
            <a:lstStyle/>
            <a:p>
              <a:r>
                <a:rPr lang="en-US" sz="1400" b="1" dirty="0">
                  <a:latin typeface="Garamond" panose="02020404030301010803" pitchFamily="18" charset="0"/>
                </a:rPr>
                <a:t>(313</a:t>
              </a:r>
              <a:r>
                <a:rPr lang="en-US" sz="1400" dirty="0">
                  <a:latin typeface="Garamond" panose="02020404030301010803" pitchFamily="18" charset="0"/>
                </a:rPr>
                <a:t>)</a:t>
              </a:r>
            </a:p>
          </p:txBody>
        </p:sp>
      </p:grpSp>
    </p:spTree>
    <p:extLst>
      <p:ext uri="{BB962C8B-B14F-4D97-AF65-F5344CB8AC3E}">
        <p14:creationId xmlns:p14="http://schemas.microsoft.com/office/powerpoint/2010/main" val="1111496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6" name="Rectangle 15"/>
          <p:cNvSpPr/>
          <p:nvPr/>
        </p:nvSpPr>
        <p:spPr>
          <a:xfrm>
            <a:off x="175057" y="5704793"/>
            <a:ext cx="8108084" cy="707886"/>
          </a:xfrm>
          <a:prstGeom prst="rect">
            <a:avLst/>
          </a:prstGeom>
        </p:spPr>
        <p:txBody>
          <a:bodyPr wrap="square">
            <a:spAutoFit/>
          </a:bodyPr>
          <a:lstStyle/>
          <a:p>
            <a:pPr marL="342900" indent="-342900" algn="just">
              <a:buFont typeface="Wingdings" panose="05000000000000000000" pitchFamily="2" charset="2"/>
              <a:buChar char="§"/>
            </a:pPr>
            <a:r>
              <a:rPr lang="en-US" sz="2000" dirty="0">
                <a:solidFill>
                  <a:srgbClr val="131313"/>
                </a:solidFill>
                <a:latin typeface="Garamond" panose="02020404030301010803" pitchFamily="18" charset="0"/>
              </a:rPr>
              <a:t>Peaks at </a:t>
            </a:r>
            <a:r>
              <a:rPr lang="en-US" sz="2000" b="1" dirty="0">
                <a:solidFill>
                  <a:srgbClr val="0070C0"/>
                </a:solidFill>
                <a:latin typeface="Garamond" panose="02020404030301010803" pitchFamily="18" charset="0"/>
              </a:rPr>
              <a:t>153 cm</a:t>
            </a:r>
            <a:r>
              <a:rPr lang="en-US" sz="2000" b="1" baseline="30000" dirty="0">
                <a:solidFill>
                  <a:srgbClr val="0070C0"/>
                </a:solidFill>
                <a:latin typeface="Garamond" panose="02020404030301010803" pitchFamily="18" charset="0"/>
              </a:rPr>
              <a:t>-1</a:t>
            </a:r>
            <a:r>
              <a:rPr lang="en-US" sz="2000" b="1" dirty="0">
                <a:solidFill>
                  <a:srgbClr val="0070C0"/>
                </a:solidFill>
                <a:latin typeface="Garamond" panose="02020404030301010803" pitchFamily="18" charset="0"/>
              </a:rPr>
              <a:t>, 219 cm</a:t>
            </a:r>
            <a:r>
              <a:rPr lang="en-US" sz="2000" b="1" baseline="30000" dirty="0">
                <a:solidFill>
                  <a:srgbClr val="0070C0"/>
                </a:solidFill>
                <a:latin typeface="Garamond" panose="02020404030301010803" pitchFamily="18" charset="0"/>
              </a:rPr>
              <a:t>-1</a:t>
            </a:r>
            <a:r>
              <a:rPr lang="en-US" sz="2000" b="1" dirty="0">
                <a:solidFill>
                  <a:srgbClr val="0070C0"/>
                </a:solidFill>
                <a:latin typeface="Garamond" panose="02020404030301010803" pitchFamily="18" charset="0"/>
              </a:rPr>
              <a:t>, and 473 cm</a:t>
            </a:r>
            <a:r>
              <a:rPr lang="en-US" sz="2000" b="1" baseline="30000" dirty="0">
                <a:solidFill>
                  <a:srgbClr val="0070C0"/>
                </a:solidFill>
                <a:latin typeface="Garamond" panose="02020404030301010803" pitchFamily="18" charset="0"/>
              </a:rPr>
              <a:t>-1</a:t>
            </a:r>
            <a:r>
              <a:rPr lang="en-US" sz="2000" b="1" dirty="0">
                <a:solidFill>
                  <a:srgbClr val="0070C0"/>
                </a:solidFill>
                <a:latin typeface="Garamond" panose="02020404030301010803" pitchFamily="18" charset="0"/>
              </a:rPr>
              <a:t> </a:t>
            </a:r>
            <a:r>
              <a:rPr lang="en-US" sz="2000" dirty="0">
                <a:solidFill>
                  <a:srgbClr val="131313"/>
                </a:solidFill>
                <a:latin typeface="Garamond" panose="02020404030301010803" pitchFamily="18" charset="0"/>
              </a:rPr>
              <a:t>correspond to those of orthorhombic sulfur.</a:t>
            </a:r>
            <a:endParaRPr lang="en-US" sz="2000" dirty="0">
              <a:latin typeface="Garamond" panose="02020404030301010803" pitchFamily="18" charset="0"/>
            </a:endParaRPr>
          </a:p>
        </p:txBody>
      </p:sp>
      <p:sp>
        <p:nvSpPr>
          <p:cNvPr id="23" name="Slide Number Placeholder 5"/>
          <p:cNvSpPr>
            <a:spLocks noGrp="1"/>
          </p:cNvSpPr>
          <p:nvPr>
            <p:ph type="sldNum" sz="quarter" idx="12"/>
          </p:nvPr>
        </p:nvSpPr>
        <p:spPr>
          <a:xfrm>
            <a:off x="8802806" y="6468583"/>
            <a:ext cx="341194" cy="365125"/>
          </a:xfrm>
        </p:spPr>
        <p:txBody>
          <a:bodyPr/>
          <a:lstStyle/>
          <a:p>
            <a:r>
              <a:rPr lang="en-US" dirty="0">
                <a:solidFill>
                  <a:schemeClr val="tx1"/>
                </a:solidFill>
              </a:rPr>
              <a:t>29</a:t>
            </a:r>
          </a:p>
        </p:txBody>
      </p:sp>
      <p:sp>
        <p:nvSpPr>
          <p:cNvPr id="10" name="Rectangle 9"/>
          <p:cNvSpPr/>
          <p:nvPr/>
        </p:nvSpPr>
        <p:spPr>
          <a:xfrm>
            <a:off x="5542982" y="3632067"/>
            <a:ext cx="3801034" cy="1015663"/>
          </a:xfrm>
          <a:prstGeom prst="rect">
            <a:avLst/>
          </a:prstGeom>
        </p:spPr>
        <p:txBody>
          <a:bodyPr wrap="square">
            <a:spAutoFit/>
          </a:bodyPr>
          <a:lstStyle/>
          <a:p>
            <a:pPr marL="800100" lvl="1" indent="-342900">
              <a:buFont typeface="Wingdings" panose="05000000000000000000" pitchFamily="2" charset="2"/>
              <a:buChar char="§"/>
            </a:pPr>
            <a:r>
              <a:rPr lang="en-US" sz="2000" dirty="0">
                <a:solidFill>
                  <a:srgbClr val="131313"/>
                </a:solidFill>
                <a:latin typeface="Garamond" panose="02020404030301010803" pitchFamily="18" charset="0"/>
              </a:rPr>
              <a:t>In ACS composite, s</a:t>
            </a:r>
            <a:r>
              <a:rPr lang="en-US" sz="2000" dirty="0">
                <a:latin typeface="Garamond" panose="02020404030301010803" pitchFamily="18" charset="0"/>
              </a:rPr>
              <a:t>light </a:t>
            </a:r>
            <a:r>
              <a:rPr lang="en-US" sz="2000" dirty="0">
                <a:solidFill>
                  <a:srgbClr val="FF0000"/>
                </a:solidFill>
                <a:latin typeface="Garamond" panose="02020404030301010803" pitchFamily="18" charset="0"/>
              </a:rPr>
              <a:t>shift in D and G bands </a:t>
            </a:r>
            <a:r>
              <a:rPr lang="en-US" sz="2000" dirty="0">
                <a:latin typeface="Garamond" panose="02020404030301010803" pitchFamily="18" charset="0"/>
              </a:rPr>
              <a:t>is also observed</a:t>
            </a:r>
            <a:endParaRPr lang="en-US" sz="2000" dirty="0">
              <a:solidFill>
                <a:srgbClr val="131313"/>
              </a:solidFill>
              <a:latin typeface="Garamond" panose="02020404030301010803" pitchFamily="18" charset="0"/>
            </a:endParaRPr>
          </a:p>
        </p:txBody>
      </p:sp>
      <p:sp>
        <p:nvSpPr>
          <p:cNvPr id="11" name="Rectangle 10"/>
          <p:cNvSpPr/>
          <p:nvPr/>
        </p:nvSpPr>
        <p:spPr>
          <a:xfrm>
            <a:off x="923782" y="5058464"/>
            <a:ext cx="4102119" cy="646331"/>
          </a:xfrm>
          <a:prstGeom prst="rect">
            <a:avLst/>
          </a:prstGeom>
        </p:spPr>
        <p:txBody>
          <a:bodyPr wrap="square">
            <a:spAutoFit/>
          </a:bodyPr>
          <a:lstStyle/>
          <a:p>
            <a:pPr algn="ctr"/>
            <a:r>
              <a:rPr lang="en-US" b="1" dirty="0">
                <a:solidFill>
                  <a:srgbClr val="131313"/>
                </a:solidFill>
                <a:latin typeface="Garamond" panose="02020404030301010803" pitchFamily="18" charset="0"/>
              </a:rPr>
              <a:t>Micro Raman spectra of sulfur, AC and ACS composite</a:t>
            </a:r>
            <a:endParaRPr lang="en-US" b="1" dirty="0">
              <a:latin typeface="Garamond" panose="02020404030301010803" pitchFamily="18" charset="0"/>
            </a:endParaRPr>
          </a:p>
        </p:txBody>
      </p:sp>
      <p:sp>
        <p:nvSpPr>
          <p:cNvPr id="2" name="Rectangle 1"/>
          <p:cNvSpPr/>
          <p:nvPr/>
        </p:nvSpPr>
        <p:spPr>
          <a:xfrm>
            <a:off x="6136731" y="920765"/>
            <a:ext cx="1306768" cy="707886"/>
          </a:xfrm>
          <a:prstGeom prst="rect">
            <a:avLst/>
          </a:prstGeom>
        </p:spPr>
        <p:txBody>
          <a:bodyPr wrap="none">
            <a:spAutoFit/>
          </a:bodyPr>
          <a:lstStyle/>
          <a:p>
            <a:pPr marL="0" lvl="1"/>
            <a:r>
              <a:rPr lang="en-US" sz="2000" b="1" dirty="0">
                <a:solidFill>
                  <a:schemeClr val="accent1"/>
                </a:solidFill>
                <a:latin typeface="Garamond" panose="02020404030301010803" pitchFamily="18" charset="0"/>
              </a:rPr>
              <a:t>I</a:t>
            </a:r>
            <a:r>
              <a:rPr lang="en-US" sz="2000" b="1" baseline="-25000" dirty="0">
                <a:solidFill>
                  <a:schemeClr val="accent1"/>
                </a:solidFill>
                <a:latin typeface="Garamond" panose="02020404030301010803" pitchFamily="18" charset="0"/>
              </a:rPr>
              <a:t>D</a:t>
            </a:r>
            <a:r>
              <a:rPr lang="en-US" sz="2000" b="1" dirty="0">
                <a:solidFill>
                  <a:schemeClr val="accent1"/>
                </a:solidFill>
                <a:latin typeface="Garamond" panose="02020404030301010803" pitchFamily="18" charset="0"/>
              </a:rPr>
              <a:t>/I</a:t>
            </a:r>
            <a:r>
              <a:rPr lang="en-US" sz="2000" b="1" baseline="-25000" dirty="0">
                <a:solidFill>
                  <a:schemeClr val="accent1"/>
                </a:solidFill>
                <a:latin typeface="Garamond" panose="02020404030301010803" pitchFamily="18" charset="0"/>
              </a:rPr>
              <a:t>G</a:t>
            </a:r>
            <a:r>
              <a:rPr lang="en-US" sz="2000" b="1" dirty="0">
                <a:solidFill>
                  <a:schemeClr val="accent1"/>
                </a:solidFill>
                <a:latin typeface="Garamond" panose="02020404030301010803" pitchFamily="18" charset="0"/>
              </a:rPr>
              <a:t>: </a:t>
            </a:r>
            <a:r>
              <a:rPr lang="en-US" sz="2000" b="1" dirty="0">
                <a:solidFill>
                  <a:srgbClr val="0070C0"/>
                </a:solidFill>
                <a:latin typeface="Garamond" panose="02020404030301010803" pitchFamily="18" charset="0"/>
              </a:rPr>
              <a:t>1.16</a:t>
            </a:r>
          </a:p>
          <a:p>
            <a:endParaRPr lang="en-US" sz="2000" b="1" dirty="0">
              <a:solidFill>
                <a:schemeClr val="accent1"/>
              </a:solidFill>
            </a:endParaRPr>
          </a:p>
        </p:txBody>
      </p:sp>
      <p:sp>
        <p:nvSpPr>
          <p:cNvPr id="13" name="Rectangle 12"/>
          <p:cNvSpPr/>
          <p:nvPr/>
        </p:nvSpPr>
        <p:spPr>
          <a:xfrm>
            <a:off x="6155967" y="2924179"/>
            <a:ext cx="1287532" cy="707886"/>
          </a:xfrm>
          <a:prstGeom prst="rect">
            <a:avLst/>
          </a:prstGeom>
        </p:spPr>
        <p:txBody>
          <a:bodyPr wrap="none">
            <a:spAutoFit/>
          </a:bodyPr>
          <a:lstStyle/>
          <a:p>
            <a:pPr marL="0" lvl="1"/>
            <a:r>
              <a:rPr lang="en-US" sz="2000" b="1" dirty="0">
                <a:solidFill>
                  <a:schemeClr val="accent1"/>
                </a:solidFill>
                <a:latin typeface="Garamond" panose="02020404030301010803" pitchFamily="18" charset="0"/>
              </a:rPr>
              <a:t>I</a:t>
            </a:r>
            <a:r>
              <a:rPr lang="en-US" sz="2000" b="1" baseline="-25000" dirty="0">
                <a:solidFill>
                  <a:schemeClr val="accent1"/>
                </a:solidFill>
                <a:latin typeface="Garamond" panose="02020404030301010803" pitchFamily="18" charset="0"/>
              </a:rPr>
              <a:t>D</a:t>
            </a:r>
            <a:r>
              <a:rPr lang="en-US" sz="2000" b="1" dirty="0">
                <a:solidFill>
                  <a:schemeClr val="accent1"/>
                </a:solidFill>
                <a:latin typeface="Garamond" panose="02020404030301010803" pitchFamily="18" charset="0"/>
              </a:rPr>
              <a:t>/I</a:t>
            </a:r>
            <a:r>
              <a:rPr lang="en-US" sz="2000" b="1" baseline="-25000" dirty="0">
                <a:solidFill>
                  <a:schemeClr val="accent1"/>
                </a:solidFill>
                <a:latin typeface="Garamond" panose="02020404030301010803" pitchFamily="18" charset="0"/>
              </a:rPr>
              <a:t>G</a:t>
            </a:r>
            <a:r>
              <a:rPr lang="en-US" sz="2000" b="1" dirty="0">
                <a:solidFill>
                  <a:schemeClr val="accent1"/>
                </a:solidFill>
                <a:latin typeface="Garamond" panose="02020404030301010803" pitchFamily="18" charset="0"/>
              </a:rPr>
              <a:t>: </a:t>
            </a:r>
            <a:r>
              <a:rPr lang="en-US" sz="2000" b="1" dirty="0">
                <a:solidFill>
                  <a:srgbClr val="0070C0"/>
                </a:solidFill>
                <a:latin typeface="Garamond" panose="02020404030301010803" pitchFamily="18" charset="0"/>
              </a:rPr>
              <a:t>1.11</a:t>
            </a:r>
          </a:p>
          <a:p>
            <a:endParaRPr lang="en-US" sz="2000" b="1" dirty="0">
              <a:solidFill>
                <a:schemeClr val="accent1"/>
              </a:solidFill>
            </a:endParaRPr>
          </a:p>
        </p:txBody>
      </p:sp>
      <p:sp>
        <p:nvSpPr>
          <p:cNvPr id="3" name="Down Arrow 2"/>
          <p:cNvSpPr/>
          <p:nvPr/>
        </p:nvSpPr>
        <p:spPr>
          <a:xfrm flipH="1">
            <a:off x="6754015" y="1436097"/>
            <a:ext cx="112007" cy="126732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accent1">
                  <a:lumMod val="75000"/>
                </a:schemeClr>
              </a:solidFill>
            </a:endParaRPr>
          </a:p>
        </p:txBody>
      </p:sp>
      <p:grpSp>
        <p:nvGrpSpPr>
          <p:cNvPr id="12" name="Group 11"/>
          <p:cNvGrpSpPr/>
          <p:nvPr/>
        </p:nvGrpSpPr>
        <p:grpSpPr>
          <a:xfrm>
            <a:off x="-1773" y="-352"/>
            <a:ext cx="7916783" cy="321431"/>
            <a:chOff x="1072279" y="-352"/>
            <a:chExt cx="7916783" cy="321431"/>
          </a:xfrm>
        </p:grpSpPr>
        <p:sp>
          <p:nvSpPr>
            <p:cNvPr id="14" name="Chevron 13"/>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7" name="Chevron 16"/>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8" name="Chevron 17"/>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9" name="Chevron 18"/>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0" name="Chevron 19"/>
            <p:cNvSpPr/>
            <p:nvPr/>
          </p:nvSpPr>
          <p:spPr>
            <a:xfrm>
              <a:off x="3274600"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1" name="Chevron 20"/>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2" name="Chevron 21"/>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grpSp>
        <p:nvGrpSpPr>
          <p:cNvPr id="24" name="Group 23"/>
          <p:cNvGrpSpPr/>
          <p:nvPr/>
        </p:nvGrpSpPr>
        <p:grpSpPr>
          <a:xfrm>
            <a:off x="159017" y="479297"/>
            <a:ext cx="5726783" cy="4603203"/>
            <a:chOff x="159017" y="479297"/>
            <a:chExt cx="5726783" cy="4603203"/>
          </a:xfrm>
        </p:grpSpPr>
        <p:pic>
          <p:nvPicPr>
            <p:cNvPr id="25" name="Picture 24"/>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59017" y="510500"/>
              <a:ext cx="5726783" cy="4572000"/>
            </a:xfrm>
            <a:prstGeom prst="rect">
              <a:avLst/>
            </a:prstGeom>
          </p:spPr>
        </p:pic>
        <p:sp>
          <p:nvSpPr>
            <p:cNvPr id="26" name="Rectangle 25"/>
            <p:cNvSpPr/>
            <p:nvPr/>
          </p:nvSpPr>
          <p:spPr>
            <a:xfrm rot="16200000">
              <a:off x="807670" y="841774"/>
              <a:ext cx="795411" cy="307777"/>
            </a:xfrm>
            <a:prstGeom prst="rect">
              <a:avLst/>
            </a:prstGeom>
          </p:spPr>
          <p:txBody>
            <a:bodyPr wrap="none">
              <a:spAutoFit/>
            </a:bodyPr>
            <a:lstStyle/>
            <a:p>
              <a:r>
                <a:rPr lang="en-US" sz="1400" b="1" dirty="0">
                  <a:latin typeface="Garamond" panose="02020404030301010803" pitchFamily="18" charset="0"/>
                </a:rPr>
                <a:t>153 cm</a:t>
              </a:r>
              <a:r>
                <a:rPr lang="en-US" sz="1400" b="1" baseline="30000" dirty="0">
                  <a:latin typeface="Garamond" panose="02020404030301010803" pitchFamily="18" charset="0"/>
                </a:rPr>
                <a:t>-1</a:t>
              </a:r>
            </a:p>
          </p:txBody>
        </p:sp>
        <p:sp>
          <p:nvSpPr>
            <p:cNvPr id="27" name="Rectangle 26"/>
            <p:cNvSpPr/>
            <p:nvPr/>
          </p:nvSpPr>
          <p:spPr>
            <a:xfrm rot="16200000">
              <a:off x="1212490" y="723114"/>
              <a:ext cx="795411" cy="307777"/>
            </a:xfrm>
            <a:prstGeom prst="rect">
              <a:avLst/>
            </a:prstGeom>
          </p:spPr>
          <p:txBody>
            <a:bodyPr wrap="none">
              <a:spAutoFit/>
            </a:bodyPr>
            <a:lstStyle/>
            <a:p>
              <a:r>
                <a:rPr lang="en-US" sz="1400" b="1" dirty="0">
                  <a:latin typeface="Garamond" panose="02020404030301010803" pitchFamily="18" charset="0"/>
                </a:rPr>
                <a:t>219 cm</a:t>
              </a:r>
              <a:r>
                <a:rPr lang="en-US" sz="1400" b="1" baseline="30000" dirty="0">
                  <a:latin typeface="Garamond" panose="02020404030301010803" pitchFamily="18" charset="0"/>
                </a:rPr>
                <a:t>-1</a:t>
              </a:r>
            </a:p>
          </p:txBody>
        </p:sp>
        <p:sp>
          <p:nvSpPr>
            <p:cNvPr id="28" name="Rectangle 27"/>
            <p:cNvSpPr/>
            <p:nvPr/>
          </p:nvSpPr>
          <p:spPr>
            <a:xfrm rot="16200000">
              <a:off x="2092669" y="856134"/>
              <a:ext cx="809837" cy="307777"/>
            </a:xfrm>
            <a:prstGeom prst="rect">
              <a:avLst/>
            </a:prstGeom>
          </p:spPr>
          <p:txBody>
            <a:bodyPr wrap="none">
              <a:spAutoFit/>
            </a:bodyPr>
            <a:lstStyle/>
            <a:p>
              <a:r>
                <a:rPr lang="en-US" sz="1400" b="1" dirty="0">
                  <a:latin typeface="Garamond" panose="02020404030301010803" pitchFamily="18" charset="0"/>
                </a:rPr>
                <a:t>473 cm</a:t>
              </a:r>
              <a:r>
                <a:rPr lang="en-US" sz="1400" b="1" baseline="30000" dirty="0">
                  <a:latin typeface="Garamond" panose="02020404030301010803" pitchFamily="18" charset="0"/>
                </a:rPr>
                <a:t>-1</a:t>
              </a:r>
            </a:p>
          </p:txBody>
        </p:sp>
      </p:grpSp>
    </p:spTree>
    <p:extLst>
      <p:ext uri="{BB962C8B-B14F-4D97-AF65-F5344CB8AC3E}">
        <p14:creationId xmlns:p14="http://schemas.microsoft.com/office/powerpoint/2010/main" val="3442009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p:nvPr>
            <p:extLst>
              <p:ext uri="{D42A27DB-BD31-4B8C-83A1-F6EECF244321}">
                <p14:modId xmlns:p14="http://schemas.microsoft.com/office/powerpoint/2010/main" val="201638784"/>
              </p:ext>
            </p:extLst>
          </p:nvPr>
        </p:nvGraphicFramePr>
        <p:xfrm>
          <a:off x="2243009" y="3606290"/>
          <a:ext cx="4736982" cy="2943179"/>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025" y="2858349"/>
            <a:ext cx="2637064" cy="1599818"/>
          </a:xfrm>
          <a:prstGeom prst="rect">
            <a:avLst/>
          </a:prstGeom>
          <a:effectLst>
            <a:softEdge rad="127000"/>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60" y="2782291"/>
            <a:ext cx="2637064" cy="1941037"/>
          </a:xfrm>
          <a:prstGeom prst="rect">
            <a:avLst/>
          </a:prstGeom>
          <a:effectLst>
            <a:softEdge rad="127000"/>
          </a:effectLst>
        </p:spPr>
      </p:pic>
      <p:grpSp>
        <p:nvGrpSpPr>
          <p:cNvPr id="3" name="Group 2"/>
          <p:cNvGrpSpPr/>
          <p:nvPr/>
        </p:nvGrpSpPr>
        <p:grpSpPr>
          <a:xfrm>
            <a:off x="47412" y="358669"/>
            <a:ext cx="2637064" cy="2160014"/>
            <a:chOff x="61060" y="58413"/>
            <a:chExt cx="2637064" cy="2160014"/>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60" y="58413"/>
              <a:ext cx="2637064" cy="1760811"/>
            </a:xfrm>
            <a:prstGeom prst="rect">
              <a:avLst/>
            </a:prstGeom>
            <a:effectLst>
              <a:softEdge rad="127000"/>
            </a:effectLst>
          </p:spPr>
        </p:pic>
        <p:sp>
          <p:nvSpPr>
            <p:cNvPr id="15" name="TextBox 14"/>
            <p:cNvSpPr txBox="1"/>
            <p:nvPr/>
          </p:nvSpPr>
          <p:spPr>
            <a:xfrm>
              <a:off x="407238" y="1818317"/>
              <a:ext cx="1828800" cy="400110"/>
            </a:xfrm>
            <a:prstGeom prst="rect">
              <a:avLst/>
            </a:prstGeom>
            <a:noFill/>
          </p:spPr>
          <p:txBody>
            <a:bodyPr wrap="square" rtlCol="0">
              <a:spAutoFit/>
            </a:bodyPr>
            <a:lstStyle/>
            <a:p>
              <a:pPr algn="ctr"/>
              <a:r>
                <a:rPr lang="en-US" sz="2000" dirty="0">
                  <a:solidFill>
                    <a:srgbClr val="00B050"/>
                  </a:solidFill>
                  <a:latin typeface="Garamond" panose="02020404030301010803" pitchFamily="18" charset="0"/>
                </a:rPr>
                <a:t>Transportation</a:t>
              </a:r>
            </a:p>
          </p:txBody>
        </p:sp>
      </p:grpSp>
      <p:grpSp>
        <p:nvGrpSpPr>
          <p:cNvPr id="2" name="Group 1"/>
          <p:cNvGrpSpPr/>
          <p:nvPr/>
        </p:nvGrpSpPr>
        <p:grpSpPr>
          <a:xfrm>
            <a:off x="6445617" y="361805"/>
            <a:ext cx="2637064" cy="1718133"/>
            <a:chOff x="6391025" y="61547"/>
            <a:chExt cx="2637064" cy="1718133"/>
          </a:xfrm>
        </p:grpSpPr>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1025" y="61547"/>
              <a:ext cx="2637064" cy="1318532"/>
            </a:xfrm>
            <a:prstGeom prst="rect">
              <a:avLst/>
            </a:prstGeom>
            <a:effectLst>
              <a:softEdge rad="127000"/>
            </a:effectLst>
          </p:spPr>
        </p:pic>
        <p:sp>
          <p:nvSpPr>
            <p:cNvPr id="16" name="TextBox 15"/>
            <p:cNvSpPr txBox="1"/>
            <p:nvPr/>
          </p:nvSpPr>
          <p:spPr>
            <a:xfrm>
              <a:off x="6795157" y="1379570"/>
              <a:ext cx="1828800" cy="400110"/>
            </a:xfrm>
            <a:prstGeom prst="rect">
              <a:avLst/>
            </a:prstGeom>
            <a:noFill/>
          </p:spPr>
          <p:txBody>
            <a:bodyPr wrap="square" rtlCol="0">
              <a:spAutoFit/>
            </a:bodyPr>
            <a:lstStyle/>
            <a:p>
              <a:pPr algn="ctr"/>
              <a:r>
                <a:rPr lang="en-US" sz="2000" dirty="0">
                  <a:solidFill>
                    <a:srgbClr val="00B050"/>
                  </a:solidFill>
                  <a:latin typeface="Garamond" panose="02020404030301010803" pitchFamily="18" charset="0"/>
                </a:rPr>
                <a:t>Industry</a:t>
              </a:r>
            </a:p>
          </p:txBody>
        </p:sp>
      </p:grpSp>
      <p:sp>
        <p:nvSpPr>
          <p:cNvPr id="17" name="TextBox 16"/>
          <p:cNvSpPr txBox="1"/>
          <p:nvPr/>
        </p:nvSpPr>
        <p:spPr>
          <a:xfrm>
            <a:off x="394359" y="4723326"/>
            <a:ext cx="1828800" cy="707886"/>
          </a:xfrm>
          <a:prstGeom prst="rect">
            <a:avLst/>
          </a:prstGeom>
          <a:noFill/>
        </p:spPr>
        <p:txBody>
          <a:bodyPr wrap="square" rtlCol="0">
            <a:spAutoFit/>
          </a:bodyPr>
          <a:lstStyle/>
          <a:p>
            <a:pPr algn="ctr"/>
            <a:r>
              <a:rPr lang="en-US" sz="2000" dirty="0">
                <a:solidFill>
                  <a:srgbClr val="00B050"/>
                </a:solidFill>
                <a:latin typeface="Garamond" panose="02020404030301010803" pitchFamily="18" charset="0"/>
              </a:rPr>
              <a:t>Commercial and Residential</a:t>
            </a:r>
          </a:p>
        </p:txBody>
      </p:sp>
      <p:sp>
        <p:nvSpPr>
          <p:cNvPr id="18" name="TextBox 17"/>
          <p:cNvSpPr txBox="1"/>
          <p:nvPr/>
        </p:nvSpPr>
        <p:spPr>
          <a:xfrm>
            <a:off x="6722772" y="4524867"/>
            <a:ext cx="1828800" cy="400110"/>
          </a:xfrm>
          <a:prstGeom prst="rect">
            <a:avLst/>
          </a:prstGeom>
          <a:noFill/>
        </p:spPr>
        <p:txBody>
          <a:bodyPr wrap="square" rtlCol="0">
            <a:spAutoFit/>
          </a:bodyPr>
          <a:lstStyle/>
          <a:p>
            <a:pPr algn="ctr"/>
            <a:r>
              <a:rPr lang="en-US" sz="2000" dirty="0">
                <a:solidFill>
                  <a:srgbClr val="00B050"/>
                </a:solidFill>
                <a:latin typeface="Garamond" panose="02020404030301010803" pitchFamily="18" charset="0"/>
              </a:rPr>
              <a:t>Electricity</a:t>
            </a:r>
          </a:p>
        </p:txBody>
      </p:sp>
      <p:sp>
        <p:nvSpPr>
          <p:cNvPr id="19" name="TextBox 18"/>
          <p:cNvSpPr txBox="1"/>
          <p:nvPr/>
        </p:nvSpPr>
        <p:spPr>
          <a:xfrm>
            <a:off x="1218494" y="2057345"/>
            <a:ext cx="7070501" cy="1323439"/>
          </a:xfrm>
          <a:prstGeom prst="rect">
            <a:avLst/>
          </a:prstGeom>
          <a:noFill/>
        </p:spPr>
        <p:txBody>
          <a:bodyPr wrap="square" rtlCol="0">
            <a:spAutoFit/>
          </a:bodyPr>
          <a:lstStyle/>
          <a:p>
            <a:pPr algn="ctr"/>
            <a:r>
              <a:rPr lang="en-US" sz="4000" b="1" dirty="0">
                <a:latin typeface="Garamond" panose="02020404030301010803" pitchFamily="18" charset="0"/>
              </a:rPr>
              <a:t>Energy Consumption</a:t>
            </a:r>
          </a:p>
          <a:p>
            <a:pPr algn="ctr"/>
            <a:r>
              <a:rPr lang="en-US" sz="4000" b="1" dirty="0">
                <a:latin typeface="Garamond" panose="02020404030301010803" pitchFamily="18" charset="0"/>
              </a:rPr>
              <a:t> by Sectors</a:t>
            </a:r>
          </a:p>
        </p:txBody>
      </p:sp>
      <p:sp>
        <p:nvSpPr>
          <p:cNvPr id="20" name="Rectangle 19"/>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a:xfrm>
            <a:off x="8776366" y="6479229"/>
            <a:ext cx="326693" cy="365125"/>
          </a:xfrm>
        </p:spPr>
        <p:txBody>
          <a:bodyPr/>
          <a:lstStyle/>
          <a:p>
            <a:fld id="{ADBDDCAF-7AF1-4425-86EB-B68B2BB9C855}" type="slidenum">
              <a:rPr lang="en-US" smtClean="0">
                <a:solidFill>
                  <a:schemeClr val="tx1"/>
                </a:solidFill>
              </a:rPr>
              <a:t>3</a:t>
            </a:fld>
            <a:endParaRPr lang="en-US" dirty="0">
              <a:solidFill>
                <a:schemeClr val="tx1"/>
              </a:solidFill>
            </a:endParaRPr>
          </a:p>
        </p:txBody>
      </p:sp>
      <p:grpSp>
        <p:nvGrpSpPr>
          <p:cNvPr id="21" name="Group 20"/>
          <p:cNvGrpSpPr/>
          <p:nvPr/>
        </p:nvGrpSpPr>
        <p:grpSpPr>
          <a:xfrm>
            <a:off x="-1773" y="-352"/>
            <a:ext cx="7916783" cy="321431"/>
            <a:chOff x="1072279" y="-352"/>
            <a:chExt cx="7916783" cy="321431"/>
          </a:xfrm>
        </p:grpSpPr>
        <p:sp>
          <p:nvSpPr>
            <p:cNvPr id="22" name="Chevron 21"/>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23" name="Chevron 22"/>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24" name="Chevron 23"/>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25" name="Chevron 24"/>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6" name="Chevron 25"/>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7" name="Chevron 26"/>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8" name="Chevron 27"/>
            <p:cNvSpPr/>
            <p:nvPr/>
          </p:nvSpPr>
          <p:spPr>
            <a:xfrm>
              <a:off x="1072279"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2821335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30</a:t>
            </a:fld>
            <a:endParaRPr lang="en-US" dirty="0">
              <a:solidFill>
                <a:schemeClr val="tx1"/>
              </a:solidFill>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b="40179"/>
          <a:stretch/>
        </p:blipFill>
        <p:spPr>
          <a:xfrm>
            <a:off x="312116" y="449191"/>
            <a:ext cx="4118464" cy="3008525"/>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7931" y="449191"/>
            <a:ext cx="3322917" cy="2743200"/>
          </a:xfrm>
          <a:prstGeom prst="rect">
            <a:avLst/>
          </a:prstGeom>
        </p:spPr>
      </p:pic>
      <p:grpSp>
        <p:nvGrpSpPr>
          <p:cNvPr id="2" name="Group 1"/>
          <p:cNvGrpSpPr/>
          <p:nvPr/>
        </p:nvGrpSpPr>
        <p:grpSpPr>
          <a:xfrm>
            <a:off x="1319714" y="3627849"/>
            <a:ext cx="6595296" cy="2743200"/>
            <a:chOff x="1171133" y="3984855"/>
            <a:chExt cx="6595296" cy="2743200"/>
          </a:xfrm>
        </p:grpSpPr>
        <p:pic>
          <p:nvPicPr>
            <p:cNvPr id="17" name="Picture 16"/>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431324" y="3984855"/>
              <a:ext cx="3335105" cy="2743200"/>
            </a:xfrm>
            <a:prstGeom prst="rect">
              <a:avLst/>
            </a:prstGeom>
          </p:spPr>
        </p:pic>
        <p:sp>
          <p:nvSpPr>
            <p:cNvPr id="18" name="Rectangle 17"/>
            <p:cNvSpPr/>
            <p:nvPr/>
          </p:nvSpPr>
          <p:spPr>
            <a:xfrm>
              <a:off x="1171133" y="5808204"/>
              <a:ext cx="1482111" cy="400110"/>
            </a:xfrm>
            <a:prstGeom prst="rect">
              <a:avLst/>
            </a:prstGeom>
            <a:ln w="19050">
              <a:solidFill>
                <a:srgbClr val="FF0000"/>
              </a:solidFill>
            </a:ln>
          </p:spPr>
          <p:txBody>
            <a:bodyPr wrap="square">
              <a:spAutoFit/>
            </a:bodyPr>
            <a:lstStyle/>
            <a:p>
              <a:r>
                <a:rPr lang="en-US" sz="2000" b="1" dirty="0">
                  <a:solidFill>
                    <a:srgbClr val="0070C0"/>
                  </a:solidFill>
                  <a:latin typeface="Garamond" panose="02020404030301010803" pitchFamily="18" charset="0"/>
                </a:rPr>
                <a:t>S~80 wt.% </a:t>
              </a:r>
            </a:p>
          </p:txBody>
        </p:sp>
      </p:grpSp>
      <p:sp>
        <p:nvSpPr>
          <p:cNvPr id="19" name="TextBox 18"/>
          <p:cNvSpPr txBox="1"/>
          <p:nvPr/>
        </p:nvSpPr>
        <p:spPr>
          <a:xfrm>
            <a:off x="231119" y="3540765"/>
            <a:ext cx="4460876" cy="369332"/>
          </a:xfrm>
          <a:prstGeom prst="rect">
            <a:avLst/>
          </a:prstGeom>
          <a:noFill/>
        </p:spPr>
        <p:txBody>
          <a:bodyPr wrap="square" rtlCol="0">
            <a:spAutoFit/>
          </a:bodyPr>
          <a:lstStyle/>
          <a:p>
            <a:r>
              <a:rPr lang="en-US" b="1" dirty="0">
                <a:latin typeface="Garamond" panose="02020404030301010803" pitchFamily="18" charset="0"/>
              </a:rPr>
              <a:t>FESEM images of </a:t>
            </a:r>
            <a:r>
              <a:rPr lang="en-US" b="1" dirty="0">
                <a:latin typeface="Garamond" panose="02020404030301010803" pitchFamily="18" charset="0"/>
                <a:hlinkClick r:id="rId6" action="ppaction://hlinksldjump"/>
              </a:rPr>
              <a:t>AC</a:t>
            </a:r>
            <a:r>
              <a:rPr lang="en-US" b="1" dirty="0">
                <a:latin typeface="Garamond" panose="02020404030301010803" pitchFamily="18" charset="0"/>
              </a:rPr>
              <a:t> (a-b) and ACS (c-d)</a:t>
            </a:r>
          </a:p>
        </p:txBody>
      </p:sp>
      <p:sp>
        <p:nvSpPr>
          <p:cNvPr id="20" name="TextBox 19"/>
          <p:cNvSpPr txBox="1"/>
          <p:nvPr/>
        </p:nvSpPr>
        <p:spPr>
          <a:xfrm>
            <a:off x="5116139" y="3175468"/>
            <a:ext cx="2530565" cy="369332"/>
          </a:xfrm>
          <a:prstGeom prst="rect">
            <a:avLst/>
          </a:prstGeom>
          <a:noFill/>
        </p:spPr>
        <p:txBody>
          <a:bodyPr wrap="none" rtlCol="0">
            <a:spAutoFit/>
          </a:bodyPr>
          <a:lstStyle/>
          <a:p>
            <a:r>
              <a:rPr lang="en-US" b="1" dirty="0">
                <a:latin typeface="Garamond" panose="02020404030301010803" pitchFamily="18" charset="0"/>
              </a:rPr>
              <a:t>EDX of ACS composite</a:t>
            </a:r>
          </a:p>
        </p:txBody>
      </p:sp>
      <p:sp>
        <p:nvSpPr>
          <p:cNvPr id="21" name="TextBox 20"/>
          <p:cNvSpPr txBox="1"/>
          <p:nvPr/>
        </p:nvSpPr>
        <p:spPr>
          <a:xfrm>
            <a:off x="5144609" y="6343161"/>
            <a:ext cx="2502095" cy="369332"/>
          </a:xfrm>
          <a:prstGeom prst="rect">
            <a:avLst/>
          </a:prstGeom>
          <a:noFill/>
        </p:spPr>
        <p:txBody>
          <a:bodyPr wrap="none" rtlCol="0">
            <a:spAutoFit/>
          </a:bodyPr>
          <a:lstStyle/>
          <a:p>
            <a:r>
              <a:rPr lang="en-US" b="1" dirty="0">
                <a:latin typeface="Garamond" panose="02020404030301010803" pitchFamily="18" charset="0"/>
              </a:rPr>
              <a:t>TGA of ACS composite</a:t>
            </a:r>
          </a:p>
        </p:txBody>
      </p:sp>
      <p:grpSp>
        <p:nvGrpSpPr>
          <p:cNvPr id="12" name="Group 11"/>
          <p:cNvGrpSpPr/>
          <p:nvPr/>
        </p:nvGrpSpPr>
        <p:grpSpPr>
          <a:xfrm>
            <a:off x="-1773" y="-352"/>
            <a:ext cx="7916783" cy="321431"/>
            <a:chOff x="1072279" y="-352"/>
            <a:chExt cx="7916783" cy="321431"/>
          </a:xfrm>
        </p:grpSpPr>
        <p:sp>
          <p:nvSpPr>
            <p:cNvPr id="13" name="Chevron 12"/>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4" name="Chevron 13"/>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22" name="Chevron 21"/>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23" name="Chevron 22"/>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4" name="Chevron 23"/>
            <p:cNvSpPr/>
            <p:nvPr/>
          </p:nvSpPr>
          <p:spPr>
            <a:xfrm>
              <a:off x="3274600"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5" name="Chevron 24"/>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6" name="Chevron 25"/>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204443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150348" y="246499"/>
            <a:ext cx="7724411" cy="731520"/>
          </a:xfrm>
        </p:spPr>
        <p:txBody>
          <a:bodyPr>
            <a:noAutofit/>
          </a:bodyPr>
          <a:lstStyle/>
          <a:p>
            <a:r>
              <a:rPr lang="en-US" sz="3200" dirty="0">
                <a:latin typeface="Garamond" panose="02020404030301010803" pitchFamily="18" charset="0"/>
              </a:rPr>
              <a:t>Cell fabrication</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31</a:t>
            </a:fld>
            <a:endParaRPr lang="en-US" dirty="0">
              <a:solidFill>
                <a:schemeClr val="tx1"/>
              </a:solidFill>
            </a:endParaRPr>
          </a:p>
        </p:txBody>
      </p:sp>
      <p:cxnSp>
        <p:nvCxnSpPr>
          <p:cNvPr id="7" name="Straight Connector 6"/>
          <p:cNvCxnSpPr/>
          <p:nvPr/>
        </p:nvCxnSpPr>
        <p:spPr>
          <a:xfrm>
            <a:off x="150347" y="816203"/>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10" name="Rectangle 9"/>
          <p:cNvSpPr/>
          <p:nvPr/>
        </p:nvSpPr>
        <p:spPr>
          <a:xfrm>
            <a:off x="4125120" y="1318510"/>
            <a:ext cx="4834637" cy="3477875"/>
          </a:xfrm>
          <a:prstGeom prst="rect">
            <a:avLst/>
          </a:prstGeom>
          <a:ln>
            <a:solidFill>
              <a:schemeClr val="tx1"/>
            </a:solidFill>
          </a:ln>
        </p:spPr>
        <p:txBody>
          <a:bodyPr wrap="square">
            <a:spAutoFit/>
          </a:bodyPr>
          <a:lstStyle/>
          <a:p>
            <a:pPr algn="just"/>
            <a:r>
              <a:rPr lang="en-US" sz="2000" b="1" dirty="0">
                <a:solidFill>
                  <a:srgbClr val="0070C0"/>
                </a:solidFill>
                <a:latin typeface="Garamond" panose="02020404030301010803" pitchFamily="18" charset="0"/>
              </a:rPr>
              <a:t>Li-S test cells 	</a:t>
            </a:r>
            <a:r>
              <a:rPr lang="en-US" sz="2000" dirty="0">
                <a:latin typeface="Garamond" panose="02020404030301010803" pitchFamily="18" charset="0"/>
              </a:rPr>
              <a:t>:</a:t>
            </a:r>
            <a:r>
              <a:rPr lang="en-US" sz="2000" b="1" dirty="0">
                <a:solidFill>
                  <a:srgbClr val="0070C0"/>
                </a:solidFill>
                <a:latin typeface="Garamond" panose="02020404030301010803" pitchFamily="18" charset="0"/>
              </a:rPr>
              <a:t> </a:t>
            </a:r>
            <a:r>
              <a:rPr lang="en-US" sz="2000" dirty="0">
                <a:solidFill>
                  <a:srgbClr val="131313"/>
                </a:solidFill>
                <a:latin typeface="Garamond" panose="02020404030301010803" pitchFamily="18" charset="0"/>
              </a:rPr>
              <a:t>Swagelok type.</a:t>
            </a:r>
          </a:p>
          <a:p>
            <a:pPr algn="just"/>
            <a:r>
              <a:rPr lang="en-US" sz="2000" b="1" dirty="0">
                <a:solidFill>
                  <a:srgbClr val="0070C0"/>
                </a:solidFill>
                <a:latin typeface="Garamond" panose="02020404030301010803" pitchFamily="18" charset="0"/>
              </a:rPr>
              <a:t>Cathode		</a:t>
            </a:r>
            <a:r>
              <a:rPr lang="en-US" sz="2000" dirty="0">
                <a:solidFill>
                  <a:srgbClr val="131313"/>
                </a:solidFill>
                <a:latin typeface="Garamond" panose="02020404030301010803" pitchFamily="18" charset="0"/>
              </a:rPr>
              <a:t>: ACS composite, </a:t>
            </a:r>
          </a:p>
          <a:p>
            <a:pPr algn="just"/>
            <a:r>
              <a:rPr lang="en-US" sz="2000" b="1" dirty="0">
                <a:solidFill>
                  <a:srgbClr val="0070C0"/>
                </a:solidFill>
                <a:latin typeface="Garamond" panose="02020404030301010803" pitchFamily="18" charset="0"/>
              </a:rPr>
              <a:t>Anode		</a:t>
            </a:r>
            <a:r>
              <a:rPr lang="en-US" sz="2000" dirty="0">
                <a:solidFill>
                  <a:srgbClr val="131313"/>
                </a:solidFill>
                <a:latin typeface="Garamond" panose="02020404030301010803" pitchFamily="18" charset="0"/>
              </a:rPr>
              <a:t>: Li foil, </a:t>
            </a:r>
          </a:p>
          <a:p>
            <a:pPr algn="just"/>
            <a:r>
              <a:rPr lang="en-US" sz="2000" b="1" dirty="0">
                <a:solidFill>
                  <a:srgbClr val="0070C0"/>
                </a:solidFill>
                <a:latin typeface="Garamond" panose="02020404030301010803" pitchFamily="18" charset="0"/>
              </a:rPr>
              <a:t>Separator	</a:t>
            </a:r>
            <a:r>
              <a:rPr lang="en-US" sz="2000" dirty="0">
                <a:solidFill>
                  <a:srgbClr val="131313"/>
                </a:solidFill>
                <a:latin typeface="Garamond" panose="02020404030301010803" pitchFamily="18" charset="0"/>
              </a:rPr>
              <a:t>: </a:t>
            </a:r>
            <a:r>
              <a:rPr lang="en-US" sz="2000" dirty="0" err="1">
                <a:solidFill>
                  <a:srgbClr val="131313"/>
                </a:solidFill>
                <a:latin typeface="Garamond" panose="02020404030301010803" pitchFamily="18" charset="0"/>
              </a:rPr>
              <a:t>Celgard</a:t>
            </a:r>
            <a:endParaRPr lang="en-US" sz="2000" dirty="0">
              <a:solidFill>
                <a:srgbClr val="FF0000"/>
              </a:solidFill>
              <a:latin typeface="Garamond" panose="02020404030301010803" pitchFamily="18" charset="0"/>
            </a:endParaRPr>
          </a:p>
          <a:p>
            <a:r>
              <a:rPr lang="en-US" sz="2000" b="1" dirty="0">
                <a:solidFill>
                  <a:srgbClr val="0070C0"/>
                </a:solidFill>
                <a:latin typeface="Garamond" panose="02020404030301010803" pitchFamily="18" charset="0"/>
              </a:rPr>
              <a:t>Electrolyte	</a:t>
            </a:r>
            <a:r>
              <a:rPr lang="en-US" sz="2000" dirty="0">
                <a:latin typeface="Garamond" panose="02020404030301010803" pitchFamily="18" charset="0"/>
              </a:rPr>
              <a:t>: 1M lithium perchlorate in a mixed solvent of 1, 3 </a:t>
            </a:r>
            <a:r>
              <a:rPr lang="en-US" sz="2000" dirty="0" err="1">
                <a:latin typeface="Garamond" panose="02020404030301010803" pitchFamily="18" charset="0"/>
              </a:rPr>
              <a:t>dioxolane</a:t>
            </a:r>
            <a:r>
              <a:rPr lang="en-US" sz="2000" dirty="0">
                <a:latin typeface="Garamond" panose="02020404030301010803" pitchFamily="18" charset="0"/>
              </a:rPr>
              <a:t> (DOL) and 1, 2 dimethoxymethane (DME) at a volume ratio of 1:1 including 0.5 M LiNO</a:t>
            </a:r>
            <a:r>
              <a:rPr lang="en-US" sz="2000" baseline="-25000" dirty="0">
                <a:latin typeface="Garamond" panose="02020404030301010803" pitchFamily="18" charset="0"/>
              </a:rPr>
              <a:t>3</a:t>
            </a:r>
            <a:r>
              <a:rPr lang="en-US" sz="2000" dirty="0">
                <a:latin typeface="Garamond" panose="02020404030301010803" pitchFamily="18" charset="0"/>
              </a:rPr>
              <a:t> .</a:t>
            </a:r>
          </a:p>
          <a:p>
            <a:r>
              <a:rPr lang="en-US" sz="2000" b="1" dirty="0">
                <a:solidFill>
                  <a:srgbClr val="0070C0"/>
                </a:solidFill>
                <a:latin typeface="Garamond" panose="02020404030301010803" pitchFamily="18" charset="0"/>
              </a:rPr>
              <a:t>Voltage window</a:t>
            </a:r>
            <a:r>
              <a:rPr lang="en-US" sz="2000" dirty="0">
                <a:latin typeface="Garamond" panose="02020404030301010803" pitchFamily="18" charset="0"/>
              </a:rPr>
              <a:t>	: 1.5 V – 3 V</a:t>
            </a:r>
          </a:p>
          <a:p>
            <a:endParaRPr lang="en-US" sz="2000" dirty="0">
              <a:latin typeface="Garamond" panose="02020404030301010803" pitchFamily="18" charset="0"/>
            </a:endParaRPr>
          </a:p>
          <a:p>
            <a:r>
              <a:rPr lang="en-US" sz="2000" b="1" dirty="0">
                <a:solidFill>
                  <a:srgbClr val="0070C0"/>
                </a:solidFill>
                <a:latin typeface="Garamond" panose="02020404030301010803" pitchFamily="18" charset="0"/>
              </a:rPr>
              <a:t>Sulfur loading ~1.3 mg cm</a:t>
            </a:r>
            <a:r>
              <a:rPr lang="en-US" sz="2000" b="1" baseline="30000" dirty="0">
                <a:solidFill>
                  <a:srgbClr val="0070C0"/>
                </a:solidFill>
                <a:latin typeface="Garamond" panose="02020404030301010803" pitchFamily="18" charset="0"/>
              </a:rPr>
              <a:t>-2</a:t>
            </a:r>
            <a:r>
              <a:rPr lang="en-US" sz="2000" b="1" dirty="0">
                <a:solidFill>
                  <a:srgbClr val="0070C0"/>
                </a:solidFill>
                <a:latin typeface="Garamond" panose="02020404030301010803" pitchFamily="18" charset="0"/>
              </a:rPr>
              <a:t>. </a:t>
            </a:r>
          </a:p>
        </p:txBody>
      </p:sp>
      <p:sp>
        <p:nvSpPr>
          <p:cNvPr id="14" name="Rectangle 13"/>
          <p:cNvSpPr/>
          <p:nvPr/>
        </p:nvSpPr>
        <p:spPr>
          <a:xfrm>
            <a:off x="446148" y="6233696"/>
            <a:ext cx="184731" cy="400110"/>
          </a:xfrm>
          <a:prstGeom prst="rect">
            <a:avLst/>
          </a:prstGeom>
        </p:spPr>
        <p:txBody>
          <a:bodyPr wrap="none">
            <a:spAutoFit/>
          </a:bodyPr>
          <a:lstStyle/>
          <a:p>
            <a:endParaRPr lang="en-US" sz="2000" dirty="0">
              <a:latin typeface="Garamond" panose="02020404030301010803" pitchFamily="18" charset="0"/>
            </a:endParaRPr>
          </a:p>
        </p:txBody>
      </p:sp>
      <p:pic>
        <p:nvPicPr>
          <p:cNvPr id="19" name="Picture 1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224518"/>
            <a:ext cx="4061610" cy="4114800"/>
          </a:xfrm>
          <a:prstGeom prst="rect">
            <a:avLst/>
          </a:prstGeom>
        </p:spPr>
      </p:pic>
      <p:grpSp>
        <p:nvGrpSpPr>
          <p:cNvPr id="9" name="Group 8"/>
          <p:cNvGrpSpPr/>
          <p:nvPr/>
        </p:nvGrpSpPr>
        <p:grpSpPr>
          <a:xfrm>
            <a:off x="-1773" y="-352"/>
            <a:ext cx="7916783" cy="321431"/>
            <a:chOff x="1072279" y="-352"/>
            <a:chExt cx="7916783" cy="321431"/>
          </a:xfrm>
        </p:grpSpPr>
        <p:sp>
          <p:nvSpPr>
            <p:cNvPr id="11" name="Chevron 10"/>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2" name="Chevron 11"/>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3" name="Chevron 12"/>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5" name="Chevron 14"/>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6" name="Chevron 15"/>
            <p:cNvSpPr/>
            <p:nvPr/>
          </p:nvSpPr>
          <p:spPr>
            <a:xfrm>
              <a:off x="3274600"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7" name="Chevron 16"/>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8" name="Chevron 17"/>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2026217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150348" y="176159"/>
            <a:ext cx="7724411" cy="731520"/>
          </a:xfrm>
        </p:spPr>
        <p:txBody>
          <a:bodyPr>
            <a:noAutofit/>
          </a:bodyPr>
          <a:lstStyle/>
          <a:p>
            <a:r>
              <a:rPr lang="en-US" sz="3200" dirty="0">
                <a:latin typeface="Garamond" panose="02020404030301010803" pitchFamily="18" charset="0"/>
              </a:rPr>
              <a:t>Electrochemical studies</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32</a:t>
            </a:fld>
            <a:endParaRPr lang="en-US" dirty="0">
              <a:solidFill>
                <a:schemeClr val="tx1"/>
              </a:solidFill>
            </a:endParaRPr>
          </a:p>
        </p:txBody>
      </p:sp>
      <p:cxnSp>
        <p:nvCxnSpPr>
          <p:cNvPr id="7" name="Straight Connector 6"/>
          <p:cNvCxnSpPr/>
          <p:nvPr/>
        </p:nvCxnSpPr>
        <p:spPr>
          <a:xfrm>
            <a:off x="150347" y="745863"/>
            <a:ext cx="8809408" cy="0"/>
          </a:xfrm>
          <a:prstGeom prst="line">
            <a:avLst/>
          </a:prstGeom>
          <a:ln w="25400"/>
        </p:spPr>
        <p:style>
          <a:lnRef idx="3">
            <a:schemeClr val="dk1"/>
          </a:lnRef>
          <a:fillRef idx="0">
            <a:schemeClr val="dk1"/>
          </a:fillRef>
          <a:effectRef idx="2">
            <a:schemeClr val="dk1"/>
          </a:effectRef>
          <a:fontRef idx="minor">
            <a:schemeClr val="tx1"/>
          </a:fontRef>
        </p:style>
      </p:cxnSp>
      <p:grpSp>
        <p:nvGrpSpPr>
          <p:cNvPr id="22" name="Group 21"/>
          <p:cNvGrpSpPr/>
          <p:nvPr/>
        </p:nvGrpSpPr>
        <p:grpSpPr>
          <a:xfrm>
            <a:off x="776139" y="953466"/>
            <a:ext cx="7134072" cy="2658835"/>
            <a:chOff x="90630" y="1036102"/>
            <a:chExt cx="7134072" cy="2658835"/>
          </a:xfrm>
        </p:grpSpPr>
        <p:pic>
          <p:nvPicPr>
            <p:cNvPr id="3" name="Picture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0630" y="1036102"/>
              <a:ext cx="3484513" cy="2651760"/>
            </a:xfrm>
            <a:prstGeom prst="rect">
              <a:avLst/>
            </a:prstGeom>
          </p:spPr>
        </p:pic>
        <p:pic>
          <p:nvPicPr>
            <p:cNvPr id="8" name="Picture 7"/>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671342" y="1043177"/>
              <a:ext cx="3553360" cy="2651760"/>
            </a:xfrm>
            <a:prstGeom prst="rect">
              <a:avLst/>
            </a:prstGeom>
          </p:spPr>
        </p:pic>
      </p:grpSp>
      <p:sp>
        <p:nvSpPr>
          <p:cNvPr id="21" name="Rectangle 20"/>
          <p:cNvSpPr/>
          <p:nvPr/>
        </p:nvSpPr>
        <p:spPr>
          <a:xfrm>
            <a:off x="2148840" y="3530226"/>
            <a:ext cx="4846320" cy="548640"/>
          </a:xfrm>
          <a:prstGeom prst="rect">
            <a:avLst/>
          </a:prstGeom>
        </p:spPr>
        <p:txBody>
          <a:bodyPr wrap="square">
            <a:spAutoFit/>
          </a:bodyPr>
          <a:lstStyle/>
          <a:p>
            <a:pPr algn="ctr"/>
            <a:r>
              <a:rPr lang="en-US" sz="1600" b="1" dirty="0">
                <a:latin typeface="Garamond" panose="02020404030301010803" pitchFamily="18" charset="0"/>
              </a:rPr>
              <a:t>Cyclic </a:t>
            </a:r>
            <a:r>
              <a:rPr lang="en-US" sz="1600" b="1" dirty="0" err="1">
                <a:latin typeface="Garamond" panose="02020404030301010803" pitchFamily="18" charset="0"/>
              </a:rPr>
              <a:t>voltammograms</a:t>
            </a:r>
            <a:r>
              <a:rPr lang="en-US" sz="1600" b="1" dirty="0">
                <a:latin typeface="Garamond" panose="02020404030301010803" pitchFamily="18" charset="0"/>
              </a:rPr>
              <a:t> (a) With out CNT interlayer (b) With CNT interlayer at 0.1mV S</a:t>
            </a:r>
            <a:r>
              <a:rPr lang="en-US" sz="1600" b="1" baseline="30000" dirty="0">
                <a:latin typeface="Garamond" panose="02020404030301010803" pitchFamily="18" charset="0"/>
              </a:rPr>
              <a:t>-1</a:t>
            </a:r>
          </a:p>
          <a:p>
            <a:pPr algn="ctr"/>
            <a:endParaRPr lang="en-US" sz="1600" b="1" dirty="0">
              <a:latin typeface="Garamond" panose="02020404030301010803" pitchFamily="18" charset="0"/>
            </a:endParaRPr>
          </a:p>
          <a:p>
            <a:pPr algn="ctr"/>
            <a:endParaRPr lang="en-US" sz="1600" b="1" dirty="0">
              <a:latin typeface="Garamond" panose="02020404030301010803" pitchFamily="18" charset="0"/>
            </a:endParaRPr>
          </a:p>
        </p:txBody>
      </p:sp>
      <p:grpSp>
        <p:nvGrpSpPr>
          <p:cNvPr id="29" name="Group 28"/>
          <p:cNvGrpSpPr/>
          <p:nvPr/>
        </p:nvGrpSpPr>
        <p:grpSpPr>
          <a:xfrm>
            <a:off x="253178" y="5693476"/>
            <a:ext cx="7657033" cy="788088"/>
            <a:chOff x="141937" y="2502821"/>
            <a:chExt cx="7657033" cy="788088"/>
          </a:xfrm>
        </p:grpSpPr>
        <p:sp>
          <p:nvSpPr>
            <p:cNvPr id="30" name="TextBox 29"/>
            <p:cNvSpPr txBox="1"/>
            <p:nvPr/>
          </p:nvSpPr>
          <p:spPr>
            <a:xfrm>
              <a:off x="141937" y="2502821"/>
              <a:ext cx="1545616" cy="400110"/>
            </a:xfrm>
            <a:prstGeom prst="rect">
              <a:avLst/>
            </a:prstGeom>
            <a:noFill/>
          </p:spPr>
          <p:txBody>
            <a:bodyPr wrap="none" rtlCol="0">
              <a:spAutoFit/>
            </a:bodyPr>
            <a:lstStyle/>
            <a:p>
              <a:r>
                <a:rPr lang="en-US" sz="2000" b="1" u="sng" dirty="0">
                  <a:latin typeface="Garamond" panose="02020404030301010803" pitchFamily="18" charset="0"/>
                </a:rPr>
                <a:t>Anodic peak</a:t>
              </a:r>
            </a:p>
          </p:txBody>
        </p:sp>
        <p:sp>
          <p:nvSpPr>
            <p:cNvPr id="31" name="Rectangle 30"/>
            <p:cNvSpPr/>
            <p:nvPr/>
          </p:nvSpPr>
          <p:spPr>
            <a:xfrm>
              <a:off x="320242" y="2890799"/>
              <a:ext cx="1478445" cy="400110"/>
            </a:xfrm>
            <a:prstGeom prst="rect">
              <a:avLst/>
            </a:prstGeom>
          </p:spPr>
          <p:txBody>
            <a:bodyPr wrap="square">
              <a:spAutoFit/>
            </a:bodyPr>
            <a:lstStyle/>
            <a:p>
              <a:pPr marL="342900" indent="-342900">
                <a:buFont typeface="Wingdings" panose="05000000000000000000" pitchFamily="2" charset="2"/>
                <a:buChar char="Ø"/>
              </a:pPr>
              <a:r>
                <a:rPr lang="en-US" sz="2000" b="1" dirty="0">
                  <a:solidFill>
                    <a:srgbClr val="FF0000"/>
                  </a:solidFill>
                  <a:latin typeface="Garamond" panose="02020404030301010803" pitchFamily="18" charset="0"/>
                </a:rPr>
                <a:t>~2.50 V</a:t>
              </a:r>
              <a:endParaRPr lang="en-US" sz="2000" dirty="0">
                <a:solidFill>
                  <a:srgbClr val="FF0000"/>
                </a:solidFill>
                <a:latin typeface="Garamond" panose="02020404030301010803" pitchFamily="18" charset="0"/>
              </a:endParaRPr>
            </a:p>
          </p:txBody>
        </p:sp>
        <p:sp>
          <p:nvSpPr>
            <p:cNvPr id="32" name="Rectangle 31"/>
            <p:cNvSpPr/>
            <p:nvPr/>
          </p:nvSpPr>
          <p:spPr>
            <a:xfrm>
              <a:off x="1531813" y="2876285"/>
              <a:ext cx="6267157" cy="400110"/>
            </a:xfrm>
            <a:prstGeom prst="rect">
              <a:avLst/>
            </a:prstGeom>
          </p:spPr>
          <p:txBody>
            <a:bodyPr wrap="square">
              <a:spAutoFit/>
            </a:bodyPr>
            <a:lstStyle/>
            <a:p>
              <a:r>
                <a:rPr lang="en-US" sz="2000" dirty="0">
                  <a:solidFill>
                    <a:srgbClr val="131313"/>
                  </a:solidFill>
                  <a:latin typeface="Garamond" panose="02020404030301010803" pitchFamily="18" charset="0"/>
                </a:rPr>
                <a:t>:Conversion of </a:t>
              </a:r>
              <a:r>
                <a:rPr lang="en-US" sz="2000" b="1" dirty="0">
                  <a:solidFill>
                    <a:srgbClr val="0070C0"/>
                  </a:solidFill>
                  <a:latin typeface="Garamond" panose="02020404030301010803" pitchFamily="18" charset="0"/>
                </a:rPr>
                <a:t>Li</a:t>
              </a:r>
              <a:r>
                <a:rPr lang="en-US" sz="2000" b="1" baseline="-25000" dirty="0">
                  <a:solidFill>
                    <a:srgbClr val="0070C0"/>
                  </a:solidFill>
                  <a:latin typeface="Garamond" panose="02020404030301010803" pitchFamily="18" charset="0"/>
                </a:rPr>
                <a:t>2</a:t>
              </a:r>
              <a:r>
                <a:rPr lang="en-US" sz="2000" b="1" dirty="0">
                  <a:solidFill>
                    <a:srgbClr val="0070C0"/>
                  </a:solidFill>
                  <a:latin typeface="Garamond" panose="02020404030301010803" pitchFamily="18" charset="0"/>
                </a:rPr>
                <a:t>S</a:t>
              </a:r>
              <a:r>
                <a:rPr lang="en-US" sz="2000" b="1" baseline="-25000" dirty="0">
                  <a:solidFill>
                    <a:srgbClr val="0070C0"/>
                  </a:solidFill>
                  <a:latin typeface="Garamond" panose="02020404030301010803" pitchFamily="18" charset="0"/>
                </a:rPr>
                <a:t>2</a:t>
              </a:r>
              <a:r>
                <a:rPr lang="en-US" sz="2000" b="1" dirty="0">
                  <a:solidFill>
                    <a:srgbClr val="0070C0"/>
                  </a:solidFill>
                  <a:latin typeface="Garamond" panose="02020404030301010803" pitchFamily="18" charset="0"/>
                </a:rPr>
                <a:t>/Li</a:t>
              </a:r>
              <a:r>
                <a:rPr lang="en-US" sz="2000" b="1" baseline="-25000" dirty="0">
                  <a:solidFill>
                    <a:srgbClr val="0070C0"/>
                  </a:solidFill>
                  <a:latin typeface="Garamond" panose="02020404030301010803" pitchFamily="18" charset="0"/>
                </a:rPr>
                <a:t>2</a:t>
              </a:r>
              <a:r>
                <a:rPr lang="en-US" sz="2000" b="1" dirty="0">
                  <a:solidFill>
                    <a:srgbClr val="0070C0"/>
                  </a:solidFill>
                  <a:latin typeface="Garamond" panose="02020404030301010803" pitchFamily="18" charset="0"/>
                </a:rPr>
                <a:t>S to </a:t>
              </a:r>
              <a:r>
                <a:rPr lang="en-US" sz="2000" b="1" dirty="0" err="1">
                  <a:solidFill>
                    <a:srgbClr val="0070C0"/>
                  </a:solidFill>
                  <a:latin typeface="Garamond" panose="02020404030301010803" pitchFamily="18" charset="0"/>
                </a:rPr>
                <a:t>polysulfides</a:t>
              </a:r>
              <a:r>
                <a:rPr lang="en-US" sz="2000" b="1" dirty="0">
                  <a:solidFill>
                    <a:srgbClr val="0070C0"/>
                  </a:solidFill>
                  <a:latin typeface="Garamond" panose="02020404030301010803" pitchFamily="18" charset="0"/>
                </a:rPr>
                <a:t> and sulfur</a:t>
              </a:r>
              <a:endParaRPr lang="en-US" sz="2000" dirty="0"/>
            </a:p>
          </p:txBody>
        </p:sp>
      </p:grpSp>
      <p:grpSp>
        <p:nvGrpSpPr>
          <p:cNvPr id="2" name="Group 1"/>
          <p:cNvGrpSpPr/>
          <p:nvPr/>
        </p:nvGrpSpPr>
        <p:grpSpPr>
          <a:xfrm>
            <a:off x="243007" y="3990682"/>
            <a:ext cx="9049200" cy="1846260"/>
            <a:chOff x="217724" y="3862074"/>
            <a:chExt cx="9049200" cy="1846260"/>
          </a:xfrm>
        </p:grpSpPr>
        <p:sp>
          <p:nvSpPr>
            <p:cNvPr id="17" name="TextBox 16"/>
            <p:cNvSpPr txBox="1"/>
            <p:nvPr/>
          </p:nvSpPr>
          <p:spPr>
            <a:xfrm>
              <a:off x="217724" y="3862074"/>
              <a:ext cx="1754006" cy="400110"/>
            </a:xfrm>
            <a:prstGeom prst="rect">
              <a:avLst/>
            </a:prstGeom>
            <a:noFill/>
          </p:spPr>
          <p:txBody>
            <a:bodyPr wrap="none" rtlCol="0">
              <a:spAutoFit/>
            </a:bodyPr>
            <a:lstStyle/>
            <a:p>
              <a:r>
                <a:rPr lang="en-US" sz="2000" b="1" u="sng" dirty="0">
                  <a:latin typeface="Garamond" panose="02020404030301010803" pitchFamily="18" charset="0"/>
                </a:rPr>
                <a:t>Cathodic peak</a:t>
              </a:r>
            </a:p>
          </p:txBody>
        </p:sp>
        <p:grpSp>
          <p:nvGrpSpPr>
            <p:cNvPr id="18" name="Group 17"/>
            <p:cNvGrpSpPr/>
            <p:nvPr/>
          </p:nvGrpSpPr>
          <p:grpSpPr>
            <a:xfrm>
              <a:off x="524157" y="4308182"/>
              <a:ext cx="8742767" cy="707886"/>
              <a:chOff x="316602" y="976652"/>
              <a:chExt cx="8742767" cy="707886"/>
            </a:xfrm>
          </p:grpSpPr>
          <p:sp>
            <p:nvSpPr>
              <p:cNvPr id="20" name="Rectangle 19"/>
              <p:cNvSpPr/>
              <p:nvPr/>
            </p:nvSpPr>
            <p:spPr>
              <a:xfrm>
                <a:off x="316602" y="994876"/>
                <a:ext cx="1244038" cy="400110"/>
              </a:xfrm>
              <a:prstGeom prst="rect">
                <a:avLst/>
              </a:prstGeom>
            </p:spPr>
            <p:txBody>
              <a:bodyPr wrap="square">
                <a:spAutoFit/>
              </a:bodyPr>
              <a:lstStyle/>
              <a:p>
                <a:pPr marL="342900" indent="-342900">
                  <a:buFont typeface="Wingdings" panose="05000000000000000000" pitchFamily="2" charset="2"/>
                  <a:buChar char="Ø"/>
                </a:pPr>
                <a:r>
                  <a:rPr lang="en-US" sz="2000" b="1" dirty="0">
                    <a:solidFill>
                      <a:srgbClr val="FF0000"/>
                    </a:solidFill>
                    <a:latin typeface="Garamond" panose="02020404030301010803" pitchFamily="18" charset="0"/>
                  </a:rPr>
                  <a:t>~2.3 V</a:t>
                </a:r>
                <a:endParaRPr lang="en-US" sz="2000" dirty="0">
                  <a:solidFill>
                    <a:srgbClr val="FF0000"/>
                  </a:solidFill>
                  <a:latin typeface="Garamond" panose="02020404030301010803" pitchFamily="18" charset="0"/>
                </a:endParaRPr>
              </a:p>
            </p:txBody>
          </p:sp>
          <p:sp>
            <p:nvSpPr>
              <p:cNvPr id="26" name="Rectangle 25"/>
              <p:cNvSpPr/>
              <p:nvPr/>
            </p:nvSpPr>
            <p:spPr>
              <a:xfrm>
                <a:off x="1393134" y="976652"/>
                <a:ext cx="7666235" cy="707886"/>
              </a:xfrm>
              <a:prstGeom prst="rect">
                <a:avLst/>
              </a:prstGeom>
            </p:spPr>
            <p:txBody>
              <a:bodyPr wrap="square">
                <a:spAutoFit/>
              </a:bodyPr>
              <a:lstStyle/>
              <a:p>
                <a:r>
                  <a:rPr lang="en-US" sz="2000" b="1" dirty="0">
                    <a:solidFill>
                      <a:srgbClr val="0070C0"/>
                    </a:solidFill>
                    <a:latin typeface="Garamond" panose="02020404030301010803" pitchFamily="18" charset="0"/>
                  </a:rPr>
                  <a:t>: Reduction of sulfur to soluble higher order lithium polysulfides </a:t>
                </a:r>
                <a:r>
                  <a:rPr lang="en-US" sz="2000" dirty="0">
                    <a:solidFill>
                      <a:srgbClr val="131313"/>
                    </a:solidFill>
                    <a:latin typeface="Garamond" panose="02020404030301010803" pitchFamily="18" charset="0"/>
                  </a:rPr>
                  <a:t>(Li</a:t>
                </a:r>
                <a:r>
                  <a:rPr lang="en-US" sz="2000" baseline="-25000" dirty="0">
                    <a:solidFill>
                      <a:srgbClr val="131313"/>
                    </a:solidFill>
                    <a:latin typeface="Garamond" panose="02020404030301010803" pitchFamily="18" charset="0"/>
                  </a:rPr>
                  <a:t>2</a:t>
                </a:r>
                <a:r>
                  <a:rPr lang="en-US" sz="2000" dirty="0">
                    <a:solidFill>
                      <a:srgbClr val="131313"/>
                    </a:solidFill>
                    <a:latin typeface="Garamond" panose="02020404030301010803" pitchFamily="18" charset="0"/>
                  </a:rPr>
                  <a:t>S</a:t>
                </a:r>
                <a:r>
                  <a:rPr lang="en-US" sz="2000" baseline="-25000" dirty="0">
                    <a:solidFill>
                      <a:srgbClr val="131313"/>
                    </a:solidFill>
                    <a:latin typeface="Garamond" panose="02020404030301010803" pitchFamily="18" charset="0"/>
                  </a:rPr>
                  <a:t>n</a:t>
                </a:r>
                <a:r>
                  <a:rPr lang="en-US" sz="2000" dirty="0">
                    <a:solidFill>
                      <a:srgbClr val="131313"/>
                    </a:solidFill>
                    <a:latin typeface="Garamond" panose="02020404030301010803" pitchFamily="18" charset="0"/>
                  </a:rPr>
                  <a:t>, 4 ≤ n ≤8)</a:t>
                </a:r>
              </a:p>
            </p:txBody>
          </p:sp>
        </p:grpSp>
        <p:sp>
          <p:nvSpPr>
            <p:cNvPr id="33" name="Rectangle 32"/>
            <p:cNvSpPr/>
            <p:nvPr/>
          </p:nvSpPr>
          <p:spPr>
            <a:xfrm>
              <a:off x="480614" y="5014962"/>
              <a:ext cx="1345975" cy="400110"/>
            </a:xfrm>
            <a:prstGeom prst="rect">
              <a:avLst/>
            </a:prstGeom>
          </p:spPr>
          <p:txBody>
            <a:bodyPr wrap="square">
              <a:spAutoFit/>
            </a:bodyPr>
            <a:lstStyle/>
            <a:p>
              <a:pPr marL="342900" indent="-342900">
                <a:buFont typeface="Wingdings" panose="05000000000000000000" pitchFamily="2" charset="2"/>
                <a:buChar char="Ø"/>
              </a:pPr>
              <a:r>
                <a:rPr lang="en-US" sz="2000" b="1" dirty="0">
                  <a:solidFill>
                    <a:srgbClr val="FF0000"/>
                  </a:solidFill>
                  <a:latin typeface="Garamond" panose="02020404030301010803" pitchFamily="18" charset="0"/>
                </a:rPr>
                <a:t>~2.0 V</a:t>
              </a:r>
              <a:endParaRPr lang="en-US" sz="2000" dirty="0">
                <a:solidFill>
                  <a:srgbClr val="FF0000"/>
                </a:solidFill>
                <a:latin typeface="Garamond" panose="02020404030301010803" pitchFamily="18" charset="0"/>
              </a:endParaRPr>
            </a:p>
          </p:txBody>
        </p:sp>
        <p:sp>
          <p:nvSpPr>
            <p:cNvPr id="34" name="Rectangle 33"/>
            <p:cNvSpPr/>
            <p:nvPr/>
          </p:nvSpPr>
          <p:spPr>
            <a:xfrm>
              <a:off x="1654369" y="5000448"/>
              <a:ext cx="7100948" cy="707886"/>
            </a:xfrm>
            <a:prstGeom prst="rect">
              <a:avLst/>
            </a:prstGeom>
          </p:spPr>
          <p:txBody>
            <a:bodyPr wrap="square">
              <a:spAutoFit/>
            </a:bodyPr>
            <a:lstStyle/>
            <a:p>
              <a:r>
                <a:rPr lang="en-US" sz="2000" b="1" dirty="0">
                  <a:solidFill>
                    <a:srgbClr val="0070C0"/>
                  </a:solidFill>
                  <a:latin typeface="Garamond" panose="02020404030301010803" pitchFamily="18" charset="0"/>
                </a:rPr>
                <a:t>: Reduction of the higher order lithium polysulfides to the lower order </a:t>
              </a:r>
              <a:r>
                <a:rPr lang="en-US" sz="2000" dirty="0">
                  <a:solidFill>
                    <a:srgbClr val="131313"/>
                  </a:solidFill>
                  <a:latin typeface="Garamond" panose="02020404030301010803" pitchFamily="18" charset="0"/>
                </a:rPr>
                <a:t>insoluble Li</a:t>
              </a:r>
              <a:r>
                <a:rPr lang="en-US" sz="2000" baseline="-25000" dirty="0">
                  <a:solidFill>
                    <a:srgbClr val="131313"/>
                  </a:solidFill>
                  <a:latin typeface="Garamond" panose="02020404030301010803" pitchFamily="18" charset="0"/>
                </a:rPr>
                <a:t>2</a:t>
              </a:r>
              <a:r>
                <a:rPr lang="en-US" sz="2000" dirty="0">
                  <a:solidFill>
                    <a:srgbClr val="131313"/>
                  </a:solidFill>
                  <a:latin typeface="Garamond" panose="02020404030301010803" pitchFamily="18" charset="0"/>
                </a:rPr>
                <a:t>S</a:t>
              </a:r>
              <a:r>
                <a:rPr lang="en-US" sz="2000" baseline="-25000" dirty="0">
                  <a:solidFill>
                    <a:srgbClr val="131313"/>
                  </a:solidFill>
                  <a:latin typeface="Garamond" panose="02020404030301010803" pitchFamily="18" charset="0"/>
                </a:rPr>
                <a:t>2</a:t>
              </a:r>
              <a:r>
                <a:rPr lang="en-US" sz="2000" dirty="0">
                  <a:solidFill>
                    <a:srgbClr val="131313"/>
                  </a:solidFill>
                  <a:latin typeface="Garamond" panose="02020404030301010803" pitchFamily="18" charset="0"/>
                </a:rPr>
                <a:t> and ultimately to Li</a:t>
              </a:r>
              <a:r>
                <a:rPr lang="en-US" sz="2000" baseline="-25000" dirty="0">
                  <a:solidFill>
                    <a:srgbClr val="131313"/>
                  </a:solidFill>
                  <a:latin typeface="Garamond" panose="02020404030301010803" pitchFamily="18" charset="0"/>
                </a:rPr>
                <a:t>2</a:t>
              </a:r>
              <a:r>
                <a:rPr lang="en-US" sz="2000" dirty="0">
                  <a:solidFill>
                    <a:srgbClr val="131313"/>
                  </a:solidFill>
                  <a:latin typeface="Garamond" panose="02020404030301010803" pitchFamily="18" charset="0"/>
                </a:rPr>
                <a:t>S </a:t>
              </a:r>
              <a:endParaRPr lang="en-US" sz="2000" dirty="0"/>
            </a:p>
          </p:txBody>
        </p:sp>
      </p:grpSp>
      <p:grpSp>
        <p:nvGrpSpPr>
          <p:cNvPr id="23" name="Group 22"/>
          <p:cNvGrpSpPr/>
          <p:nvPr/>
        </p:nvGrpSpPr>
        <p:grpSpPr>
          <a:xfrm>
            <a:off x="-1773" y="-352"/>
            <a:ext cx="7916783" cy="321431"/>
            <a:chOff x="1072279" y="-352"/>
            <a:chExt cx="7916783" cy="321431"/>
          </a:xfrm>
        </p:grpSpPr>
        <p:sp>
          <p:nvSpPr>
            <p:cNvPr id="24" name="Chevron 23"/>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25" name="Chevron 24"/>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27" name="Chevron 26"/>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28" name="Chevron 27"/>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35" name="Chevron 34"/>
            <p:cNvSpPr/>
            <p:nvPr/>
          </p:nvSpPr>
          <p:spPr>
            <a:xfrm>
              <a:off x="3274600"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36" name="Chevron 35"/>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37" name="Chevron 36"/>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2428705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33</a:t>
            </a:fld>
            <a:endParaRPr lang="en-US" dirty="0">
              <a:solidFill>
                <a:schemeClr val="tx1"/>
              </a:solidFill>
            </a:endParaRPr>
          </a:p>
        </p:txBody>
      </p:sp>
      <p:grpSp>
        <p:nvGrpSpPr>
          <p:cNvPr id="25" name="Group 24"/>
          <p:cNvGrpSpPr/>
          <p:nvPr/>
        </p:nvGrpSpPr>
        <p:grpSpPr>
          <a:xfrm>
            <a:off x="725599" y="381542"/>
            <a:ext cx="7165922" cy="2792972"/>
            <a:chOff x="0" y="3537219"/>
            <a:chExt cx="7165922" cy="2792972"/>
          </a:xfrm>
        </p:grpSpPr>
        <p:pic>
          <p:nvPicPr>
            <p:cNvPr id="12" name="Picture 11"/>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0" y="3543087"/>
              <a:ext cx="3494579" cy="2787104"/>
            </a:xfrm>
            <a:prstGeom prst="rect">
              <a:avLst/>
            </a:prstGeom>
          </p:spPr>
        </p:pic>
        <p:pic>
          <p:nvPicPr>
            <p:cNvPr id="19" name="Picture 18"/>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671343" y="3537219"/>
              <a:ext cx="3494579" cy="2770191"/>
            </a:xfrm>
            <a:prstGeom prst="rect">
              <a:avLst/>
            </a:prstGeom>
          </p:spPr>
        </p:pic>
      </p:grpSp>
      <p:grpSp>
        <p:nvGrpSpPr>
          <p:cNvPr id="18" name="Group 17"/>
          <p:cNvGrpSpPr/>
          <p:nvPr/>
        </p:nvGrpSpPr>
        <p:grpSpPr>
          <a:xfrm>
            <a:off x="1384426" y="3619572"/>
            <a:ext cx="6025031" cy="4525347"/>
            <a:chOff x="1287609" y="3157643"/>
            <a:chExt cx="6117294" cy="4594645"/>
          </a:xfrm>
        </p:grpSpPr>
        <p:pic>
          <p:nvPicPr>
            <p:cNvPr id="20" name="Picture 1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87609" y="3157643"/>
              <a:ext cx="6117294" cy="3354347"/>
            </a:xfrm>
            <a:prstGeom prst="rect">
              <a:avLst/>
            </a:prstGeom>
          </p:spPr>
        </p:pic>
        <p:sp>
          <p:nvSpPr>
            <p:cNvPr id="26" name="Oval 25"/>
            <p:cNvSpPr/>
            <p:nvPr/>
          </p:nvSpPr>
          <p:spPr>
            <a:xfrm>
              <a:off x="4572185" y="4653677"/>
              <a:ext cx="765323" cy="333702"/>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9" name="Oval 28"/>
            <p:cNvSpPr/>
            <p:nvPr/>
          </p:nvSpPr>
          <p:spPr>
            <a:xfrm>
              <a:off x="4567979" y="5992852"/>
              <a:ext cx="765323" cy="333702"/>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30" name="Group 29"/>
            <p:cNvGrpSpPr/>
            <p:nvPr/>
          </p:nvGrpSpPr>
          <p:grpSpPr>
            <a:xfrm>
              <a:off x="2608673" y="5766282"/>
              <a:ext cx="2364794" cy="1986006"/>
              <a:chOff x="2608673" y="5766282"/>
              <a:chExt cx="2364794" cy="1986006"/>
            </a:xfrm>
          </p:grpSpPr>
          <p:sp>
            <p:nvSpPr>
              <p:cNvPr id="31" name="Arc 30"/>
              <p:cNvSpPr/>
              <p:nvPr/>
            </p:nvSpPr>
            <p:spPr>
              <a:xfrm rot="18434195">
                <a:off x="2798067" y="5576888"/>
                <a:ext cx="1986006" cy="2364794"/>
              </a:xfrm>
              <a:prstGeom prst="arc">
                <a:avLst/>
              </a:prstGeom>
              <a:ln w="190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Arrow Connector 31"/>
              <p:cNvCxnSpPr/>
              <p:nvPr/>
            </p:nvCxnSpPr>
            <p:spPr>
              <a:xfrm rot="21443609">
                <a:off x="4399231" y="5969852"/>
                <a:ext cx="125173" cy="102098"/>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grpSp>
      </p:grpSp>
      <p:sp>
        <p:nvSpPr>
          <p:cNvPr id="33" name="Rectangle 32"/>
          <p:cNvSpPr/>
          <p:nvPr/>
        </p:nvSpPr>
        <p:spPr>
          <a:xfrm>
            <a:off x="1447908" y="3166049"/>
            <a:ext cx="6341513" cy="1077218"/>
          </a:xfrm>
          <a:prstGeom prst="rect">
            <a:avLst/>
          </a:prstGeom>
        </p:spPr>
        <p:txBody>
          <a:bodyPr wrap="square">
            <a:spAutoFit/>
          </a:bodyPr>
          <a:lstStyle/>
          <a:p>
            <a:pPr algn="ctr"/>
            <a:r>
              <a:rPr lang="en-US" sz="1600" b="1" dirty="0">
                <a:latin typeface="Garamond" panose="02020404030301010803" pitchFamily="18" charset="0"/>
              </a:rPr>
              <a:t>Initial Charge-Discharge profiles of Li-S cells (a) With out CNTF interlayer (b) With CNTF interlayer</a:t>
            </a:r>
            <a:endParaRPr lang="en-US" sz="1600" b="1" baseline="30000" dirty="0">
              <a:latin typeface="Garamond" panose="02020404030301010803" pitchFamily="18" charset="0"/>
            </a:endParaRPr>
          </a:p>
          <a:p>
            <a:pPr algn="ctr"/>
            <a:endParaRPr lang="en-US" sz="1600" b="1" dirty="0">
              <a:latin typeface="Garamond" panose="02020404030301010803" pitchFamily="18" charset="0"/>
            </a:endParaRPr>
          </a:p>
          <a:p>
            <a:pPr algn="ctr"/>
            <a:endParaRPr lang="en-US" sz="1600" b="1" dirty="0">
              <a:latin typeface="Garamond" panose="02020404030301010803" pitchFamily="18" charset="0"/>
            </a:endParaRPr>
          </a:p>
        </p:txBody>
      </p:sp>
      <p:grpSp>
        <p:nvGrpSpPr>
          <p:cNvPr id="15" name="Group 14"/>
          <p:cNvGrpSpPr/>
          <p:nvPr/>
        </p:nvGrpSpPr>
        <p:grpSpPr>
          <a:xfrm>
            <a:off x="-1773" y="-352"/>
            <a:ext cx="7916783" cy="321431"/>
            <a:chOff x="1072279" y="-352"/>
            <a:chExt cx="7916783" cy="321431"/>
          </a:xfrm>
        </p:grpSpPr>
        <p:sp>
          <p:nvSpPr>
            <p:cNvPr id="16" name="Chevron 15"/>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7" name="Chevron 16"/>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21" name="Chevron 20"/>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22" name="Chevron 21"/>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3" name="Chevron 22"/>
            <p:cNvSpPr/>
            <p:nvPr/>
          </p:nvSpPr>
          <p:spPr>
            <a:xfrm>
              <a:off x="3274600"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4" name="Chevron 23"/>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7" name="Chevron 26"/>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296641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34</a:t>
            </a:fld>
            <a:endParaRPr lang="en-US" dirty="0">
              <a:solidFill>
                <a:schemeClr val="tx1"/>
              </a:solidFill>
            </a:endParaRPr>
          </a:p>
        </p:txBody>
      </p:sp>
      <p:grpSp>
        <p:nvGrpSpPr>
          <p:cNvPr id="2" name="Group 1"/>
          <p:cNvGrpSpPr/>
          <p:nvPr/>
        </p:nvGrpSpPr>
        <p:grpSpPr>
          <a:xfrm>
            <a:off x="184809" y="916142"/>
            <a:ext cx="8774382" cy="5738413"/>
            <a:chOff x="185373" y="645927"/>
            <a:chExt cx="8774382" cy="5738413"/>
          </a:xfrm>
        </p:grpSpPr>
        <p:pic>
          <p:nvPicPr>
            <p:cNvPr id="3" name="Picture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40055" y="3641140"/>
              <a:ext cx="3416282" cy="2743200"/>
            </a:xfrm>
            <a:prstGeom prst="rect">
              <a:avLst/>
            </a:prstGeom>
          </p:spPr>
        </p:pic>
        <p:pic>
          <p:nvPicPr>
            <p:cNvPr id="5" name="Picture 4"/>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997715" y="691555"/>
              <a:ext cx="3885533" cy="2743200"/>
            </a:xfrm>
            <a:prstGeom prst="rect">
              <a:avLst/>
            </a:prstGeom>
          </p:spPr>
        </p:pic>
        <p:pic>
          <p:nvPicPr>
            <p:cNvPr id="7" name="Picture 6"/>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85373" y="645927"/>
              <a:ext cx="3525647" cy="2743200"/>
            </a:xfrm>
            <a:prstGeom prst="rect">
              <a:avLst/>
            </a:prstGeom>
          </p:spPr>
        </p:pic>
        <p:sp>
          <p:nvSpPr>
            <p:cNvPr id="8" name="Rectangle 7"/>
            <p:cNvSpPr/>
            <p:nvPr/>
          </p:nvSpPr>
          <p:spPr>
            <a:xfrm>
              <a:off x="3729957" y="3812411"/>
              <a:ext cx="5229798" cy="1200329"/>
            </a:xfrm>
            <a:prstGeom prst="rect">
              <a:avLst/>
            </a:prstGeom>
            <a:ln w="19050"/>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Wingdings" panose="05000000000000000000" pitchFamily="2" charset="2"/>
                <a:buChar char="ü"/>
              </a:pPr>
              <a:r>
                <a:rPr lang="en-US" b="1" dirty="0">
                  <a:solidFill>
                    <a:srgbClr val="C00000"/>
                  </a:solidFill>
                  <a:latin typeface="Garamond" panose="02020404030301010803" pitchFamily="18" charset="0"/>
                </a:rPr>
                <a:t>Specific capacity : 384 mA h g</a:t>
              </a:r>
              <a:r>
                <a:rPr lang="en-US" b="1" baseline="30000" dirty="0">
                  <a:solidFill>
                    <a:srgbClr val="C00000"/>
                  </a:solidFill>
                  <a:latin typeface="Garamond" panose="02020404030301010803" pitchFamily="18" charset="0"/>
                </a:rPr>
                <a:t>-1</a:t>
              </a:r>
              <a:r>
                <a:rPr lang="en-US" b="1" dirty="0">
                  <a:solidFill>
                    <a:srgbClr val="C00000"/>
                  </a:solidFill>
                  <a:latin typeface="Garamond" panose="02020404030301010803" pitchFamily="18" charset="0"/>
                </a:rPr>
                <a:t> at 1 C after 200 cycles.</a:t>
              </a:r>
            </a:p>
            <a:p>
              <a:pPr marL="285750" indent="-285750">
                <a:buFont typeface="Wingdings" panose="05000000000000000000" pitchFamily="2" charset="2"/>
                <a:buChar char="ü"/>
              </a:pPr>
              <a:r>
                <a:rPr lang="en-US" b="1" dirty="0">
                  <a:solidFill>
                    <a:srgbClr val="C00000"/>
                  </a:solidFill>
                  <a:latin typeface="Garamond" panose="02020404030301010803" pitchFamily="18" charset="0"/>
                </a:rPr>
                <a:t>Capacity retention : 71% at 1 C</a:t>
              </a:r>
            </a:p>
            <a:p>
              <a:pPr marL="285750" indent="-285750">
                <a:buFont typeface="Wingdings" panose="05000000000000000000" pitchFamily="2" charset="2"/>
                <a:buChar char="ü"/>
              </a:pPr>
              <a:r>
                <a:rPr lang="en-US" b="1" dirty="0">
                  <a:solidFill>
                    <a:srgbClr val="C00000"/>
                  </a:solidFill>
                  <a:latin typeface="Garamond" panose="02020404030301010803" pitchFamily="18" charset="0"/>
                </a:rPr>
                <a:t>Coulombic efficiency : 97% at 1 C</a:t>
              </a:r>
            </a:p>
          </p:txBody>
        </p:sp>
        <p:sp>
          <p:nvSpPr>
            <p:cNvPr id="9" name="Rectangle 8"/>
            <p:cNvSpPr/>
            <p:nvPr/>
          </p:nvSpPr>
          <p:spPr>
            <a:xfrm>
              <a:off x="3711020" y="5118314"/>
              <a:ext cx="5057836" cy="923330"/>
            </a:xfrm>
            <a:prstGeom prst="rect">
              <a:avLst/>
            </a:prstGeom>
            <a:solidFill>
              <a:schemeClr val="bg1"/>
            </a:solidFill>
            <a:ln>
              <a:solidFill>
                <a:schemeClr val="tx1"/>
              </a:solidFill>
            </a:ln>
          </p:spPr>
          <p:txBody>
            <a:bodyPr wrap="square">
              <a:spAutoFit/>
            </a:bodyPr>
            <a:lstStyle/>
            <a:p>
              <a:pPr marL="285750" indent="-285750" algn="just">
                <a:buFont typeface="Wingdings" panose="05000000000000000000" pitchFamily="2" charset="2"/>
                <a:buChar char="ü"/>
              </a:pPr>
              <a:r>
                <a:rPr lang="en-US" b="1" dirty="0">
                  <a:solidFill>
                    <a:srgbClr val="C00000"/>
                  </a:solidFill>
                  <a:latin typeface="Garamond" panose="02020404030301010803" pitchFamily="18" charset="0"/>
                </a:rPr>
                <a:t>Rate capability of the Li-S cells: Capacity of 976 mA h g</a:t>
              </a:r>
              <a:r>
                <a:rPr lang="en-US" b="1" baseline="30000" dirty="0">
                  <a:solidFill>
                    <a:srgbClr val="C00000"/>
                  </a:solidFill>
                  <a:latin typeface="Garamond" panose="02020404030301010803" pitchFamily="18" charset="0"/>
                </a:rPr>
                <a:t>-1</a:t>
              </a:r>
              <a:r>
                <a:rPr lang="en-US" b="1" dirty="0">
                  <a:solidFill>
                    <a:srgbClr val="C00000"/>
                  </a:solidFill>
                  <a:latin typeface="Garamond" panose="02020404030301010803" pitchFamily="18" charset="0"/>
                </a:rPr>
                <a:t> was obtained after the C-rate was reverted back to 0.1 C from 1 C.</a:t>
              </a:r>
              <a:endParaRPr lang="en-US" b="1" dirty="0">
                <a:solidFill>
                  <a:srgbClr val="C00000"/>
                </a:solidFill>
              </a:endParaRPr>
            </a:p>
          </p:txBody>
        </p:sp>
      </p:grpSp>
      <p:sp>
        <p:nvSpPr>
          <p:cNvPr id="15" name="Rectangle 14"/>
          <p:cNvSpPr/>
          <p:nvPr/>
        </p:nvSpPr>
        <p:spPr>
          <a:xfrm>
            <a:off x="352842" y="418525"/>
            <a:ext cx="3503331" cy="400110"/>
          </a:xfrm>
          <a:prstGeom prst="rect">
            <a:avLst/>
          </a:prstGeom>
        </p:spPr>
        <p:txBody>
          <a:bodyPr wrap="none">
            <a:spAutoFit/>
          </a:bodyPr>
          <a:lstStyle/>
          <a:p>
            <a:pPr marL="285750" indent="-285750">
              <a:buFont typeface="Wingdings" panose="05000000000000000000" pitchFamily="2" charset="2"/>
              <a:buChar char="§"/>
            </a:pPr>
            <a:r>
              <a:rPr lang="en-US" sz="2000" b="1" dirty="0">
                <a:latin typeface="Garamond" panose="02020404030301010803" pitchFamily="18" charset="0"/>
              </a:rPr>
              <a:t>Li-S cells with the interlayer</a:t>
            </a:r>
            <a:endParaRPr lang="en-US" sz="2000" b="1" dirty="0"/>
          </a:p>
        </p:txBody>
      </p:sp>
      <p:grpSp>
        <p:nvGrpSpPr>
          <p:cNvPr id="11" name="Group 10"/>
          <p:cNvGrpSpPr/>
          <p:nvPr/>
        </p:nvGrpSpPr>
        <p:grpSpPr>
          <a:xfrm>
            <a:off x="-1773" y="-352"/>
            <a:ext cx="7916783" cy="321431"/>
            <a:chOff x="1072279" y="-352"/>
            <a:chExt cx="7916783" cy="321431"/>
          </a:xfrm>
        </p:grpSpPr>
        <p:sp>
          <p:nvSpPr>
            <p:cNvPr id="12" name="Chevron 11"/>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3" name="Chevron 12"/>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4" name="Chevron 13"/>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6" name="Chevron 15"/>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7" name="Chevron 16"/>
            <p:cNvSpPr/>
            <p:nvPr/>
          </p:nvSpPr>
          <p:spPr>
            <a:xfrm>
              <a:off x="3274600"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8" name="Chevron 17"/>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9" name="Chevron 18"/>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3539678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8" name="Title 1"/>
          <p:cNvSpPr>
            <a:spLocks noGrp="1"/>
          </p:cNvSpPr>
          <p:nvPr>
            <p:ph type="title"/>
          </p:nvPr>
        </p:nvSpPr>
        <p:spPr>
          <a:xfrm>
            <a:off x="150348" y="150970"/>
            <a:ext cx="7724411" cy="731520"/>
          </a:xfrm>
        </p:spPr>
        <p:txBody>
          <a:bodyPr>
            <a:noAutofit/>
          </a:bodyPr>
          <a:lstStyle/>
          <a:p>
            <a:r>
              <a:rPr lang="en-US" sz="3200" dirty="0">
                <a:latin typeface="Garamond" panose="02020404030301010803" pitchFamily="18" charset="0"/>
              </a:rPr>
              <a:t>Role of CNTF interlayer</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35</a:t>
            </a:fld>
            <a:endParaRPr lang="en-US" dirty="0">
              <a:solidFill>
                <a:schemeClr val="tx1"/>
              </a:solidFill>
            </a:endParaRPr>
          </a:p>
        </p:txBody>
      </p:sp>
      <p:grpSp>
        <p:nvGrpSpPr>
          <p:cNvPr id="24" name="Group 23"/>
          <p:cNvGrpSpPr/>
          <p:nvPr/>
        </p:nvGrpSpPr>
        <p:grpSpPr>
          <a:xfrm>
            <a:off x="5329420" y="749388"/>
            <a:ext cx="3668250" cy="1567649"/>
            <a:chOff x="103996" y="748857"/>
            <a:chExt cx="4771678" cy="2039206"/>
          </a:xfrm>
        </p:grpSpPr>
        <p:grpSp>
          <p:nvGrpSpPr>
            <p:cNvPr id="20" name="Group 19"/>
            <p:cNvGrpSpPr/>
            <p:nvPr/>
          </p:nvGrpSpPr>
          <p:grpSpPr>
            <a:xfrm>
              <a:off x="180736" y="813354"/>
              <a:ext cx="4694938" cy="1974709"/>
              <a:chOff x="170934" y="827317"/>
              <a:chExt cx="4694938" cy="1974709"/>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b="10154"/>
              <a:stretch/>
            </p:blipFill>
            <p:spPr>
              <a:xfrm>
                <a:off x="170934" y="827317"/>
                <a:ext cx="2930506" cy="1974709"/>
              </a:xfrm>
              <a:prstGeom prst="rect">
                <a:avLst/>
              </a:prstGeom>
            </p:spPr>
          </p:pic>
          <p:sp>
            <p:nvSpPr>
              <p:cNvPr id="34" name="Oval 33"/>
              <p:cNvSpPr/>
              <p:nvPr/>
            </p:nvSpPr>
            <p:spPr>
              <a:xfrm>
                <a:off x="3220722" y="1156243"/>
                <a:ext cx="1645150" cy="164515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V="1">
                <a:off x="2701986" y="1560832"/>
                <a:ext cx="627622" cy="386344"/>
              </a:xfrm>
              <a:prstGeom prst="line">
                <a:avLst/>
              </a:prstGeom>
              <a:ln w="19050">
                <a:solidFill>
                  <a:schemeClr val="accent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711407" y="1942121"/>
                <a:ext cx="562735" cy="297273"/>
              </a:xfrm>
              <a:prstGeom prst="line">
                <a:avLst/>
              </a:prstGeom>
              <a:ln w="19050">
                <a:solidFill>
                  <a:schemeClr val="accent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5" name="Rectangle 34"/>
            <p:cNvSpPr/>
            <p:nvPr/>
          </p:nvSpPr>
          <p:spPr>
            <a:xfrm>
              <a:off x="103996" y="748857"/>
              <a:ext cx="1916588" cy="440393"/>
            </a:xfrm>
            <a:prstGeom prst="rect">
              <a:avLst/>
            </a:prstGeom>
            <a:noFill/>
          </p:spPr>
          <p:txBody>
            <a:bodyPr wrap="square">
              <a:spAutoFit/>
            </a:bodyPr>
            <a:lstStyle/>
            <a:p>
              <a:r>
                <a:rPr lang="en-US" sz="1600" b="1" dirty="0">
                  <a:solidFill>
                    <a:srgbClr val="FFC000"/>
                  </a:solidFill>
                  <a:latin typeface="Garamond" panose="02020404030301010803" pitchFamily="18" charset="0"/>
                </a:rPr>
                <a:t>Before cycling</a:t>
              </a:r>
              <a:endParaRPr lang="en-US" sz="1600" dirty="0">
                <a:solidFill>
                  <a:srgbClr val="FFC000"/>
                </a:solidFill>
                <a:latin typeface="Garamond" panose="02020404030301010803" pitchFamily="18" charset="0"/>
              </a:endParaRPr>
            </a:p>
          </p:txBody>
        </p:sp>
      </p:grpSp>
      <p:cxnSp>
        <p:nvCxnSpPr>
          <p:cNvPr id="49" name="Straight Connector 48"/>
          <p:cNvCxnSpPr/>
          <p:nvPr/>
        </p:nvCxnSpPr>
        <p:spPr>
          <a:xfrm>
            <a:off x="61633" y="687325"/>
            <a:ext cx="8809408" cy="0"/>
          </a:xfrm>
          <a:prstGeom prst="line">
            <a:avLst/>
          </a:prstGeom>
          <a:ln w="25400"/>
        </p:spPr>
        <p:style>
          <a:lnRef idx="3">
            <a:schemeClr val="dk1"/>
          </a:lnRef>
          <a:fillRef idx="0">
            <a:schemeClr val="dk1"/>
          </a:fillRef>
          <a:effectRef idx="2">
            <a:schemeClr val="dk1"/>
          </a:effectRef>
          <a:fontRef idx="minor">
            <a:schemeClr val="tx1"/>
          </a:fontRef>
        </p:style>
      </p:cxnSp>
      <p:grpSp>
        <p:nvGrpSpPr>
          <p:cNvPr id="26" name="Group 25"/>
          <p:cNvGrpSpPr/>
          <p:nvPr/>
        </p:nvGrpSpPr>
        <p:grpSpPr>
          <a:xfrm>
            <a:off x="5335197" y="2338750"/>
            <a:ext cx="3775924" cy="1572296"/>
            <a:chOff x="5256338" y="2317633"/>
            <a:chExt cx="3775924" cy="1572296"/>
          </a:xfrm>
        </p:grpSpPr>
        <p:grpSp>
          <p:nvGrpSpPr>
            <p:cNvPr id="22" name="Group 21"/>
            <p:cNvGrpSpPr/>
            <p:nvPr/>
          </p:nvGrpSpPr>
          <p:grpSpPr>
            <a:xfrm>
              <a:off x="5323805" y="2390758"/>
              <a:ext cx="3708457" cy="1499171"/>
              <a:chOff x="135427" y="4112220"/>
              <a:chExt cx="4821914" cy="1949294"/>
            </a:xfrm>
          </p:grpSpPr>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b="10359"/>
              <a:stretch/>
            </p:blipFill>
            <p:spPr>
              <a:xfrm>
                <a:off x="135427" y="4112220"/>
                <a:ext cx="2899408" cy="1949294"/>
              </a:xfrm>
              <a:prstGeom prst="rect">
                <a:avLst/>
              </a:prstGeom>
            </p:spPr>
          </p:pic>
          <p:sp>
            <p:nvSpPr>
              <p:cNvPr id="41" name="Oval 40"/>
              <p:cNvSpPr/>
              <p:nvPr/>
            </p:nvSpPr>
            <p:spPr>
              <a:xfrm>
                <a:off x="3329608" y="4252620"/>
                <a:ext cx="1627733" cy="1627733"/>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V="1">
                <a:off x="2802730" y="4711577"/>
                <a:ext cx="627622" cy="386344"/>
              </a:xfrm>
              <a:prstGeom prst="line">
                <a:avLst/>
              </a:prstGeom>
              <a:ln w="19050">
                <a:solidFill>
                  <a:schemeClr val="accent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802730" y="5104409"/>
                <a:ext cx="618387" cy="326672"/>
              </a:xfrm>
              <a:prstGeom prst="line">
                <a:avLst/>
              </a:prstGeom>
              <a:ln w="19050">
                <a:solidFill>
                  <a:schemeClr val="accent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50" name="Rectangle 49"/>
            <p:cNvSpPr/>
            <p:nvPr/>
          </p:nvSpPr>
          <p:spPr>
            <a:xfrm>
              <a:off x="5256338" y="2317633"/>
              <a:ext cx="1400142" cy="338554"/>
            </a:xfrm>
            <a:prstGeom prst="rect">
              <a:avLst/>
            </a:prstGeom>
            <a:noFill/>
          </p:spPr>
          <p:txBody>
            <a:bodyPr wrap="square">
              <a:spAutoFit/>
            </a:bodyPr>
            <a:lstStyle/>
            <a:p>
              <a:r>
                <a:rPr lang="en-US" sz="1600" b="1" dirty="0">
                  <a:solidFill>
                    <a:srgbClr val="FFC000"/>
                  </a:solidFill>
                  <a:latin typeface="Garamond" panose="02020404030301010803" pitchFamily="18" charset="0"/>
                </a:rPr>
                <a:t>After cycling</a:t>
              </a:r>
              <a:endParaRPr lang="en-US" sz="1600" dirty="0">
                <a:solidFill>
                  <a:srgbClr val="FFC000"/>
                </a:solidFill>
                <a:latin typeface="Garamond" panose="02020404030301010803" pitchFamily="18" charset="0"/>
              </a:endParaRPr>
            </a:p>
          </p:txBody>
        </p:sp>
      </p:grpSp>
      <p:pic>
        <p:nvPicPr>
          <p:cNvPr id="51" name="Picture 50"/>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9958" y="864853"/>
            <a:ext cx="5078456" cy="2926080"/>
          </a:xfrm>
          <a:prstGeom prst="rect">
            <a:avLst/>
          </a:prstGeom>
        </p:spPr>
      </p:pic>
      <p:grpSp>
        <p:nvGrpSpPr>
          <p:cNvPr id="27" name="Group 26"/>
          <p:cNvGrpSpPr/>
          <p:nvPr/>
        </p:nvGrpSpPr>
        <p:grpSpPr>
          <a:xfrm>
            <a:off x="5369791" y="4367200"/>
            <a:ext cx="3008554" cy="2179006"/>
            <a:chOff x="344238" y="2778216"/>
            <a:chExt cx="3820185" cy="2766848"/>
          </a:xfrm>
        </p:grpSpPr>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4238" y="2778216"/>
              <a:ext cx="3820185" cy="2684964"/>
            </a:xfrm>
            <a:prstGeom prst="rect">
              <a:avLst/>
            </a:prstGeom>
          </p:spPr>
        </p:pic>
        <p:cxnSp>
          <p:nvCxnSpPr>
            <p:cNvPr id="29" name="Straight Arrow Connector 28"/>
            <p:cNvCxnSpPr/>
            <p:nvPr/>
          </p:nvCxnSpPr>
          <p:spPr>
            <a:xfrm flipH="1" flipV="1">
              <a:off x="1002186" y="5319981"/>
              <a:ext cx="407965" cy="225083"/>
            </a:xfrm>
            <a:prstGeom prst="straightConnector1">
              <a:avLst/>
            </a:prstGeom>
            <a:ln w="44450">
              <a:solidFill>
                <a:srgbClr val="FF0000"/>
              </a:solidFill>
              <a:prstDash val="solid"/>
              <a:tailEnd type="stealth"/>
            </a:ln>
          </p:spPr>
          <p:style>
            <a:lnRef idx="1">
              <a:schemeClr val="accent1"/>
            </a:lnRef>
            <a:fillRef idx="0">
              <a:schemeClr val="accent1"/>
            </a:fillRef>
            <a:effectRef idx="0">
              <a:schemeClr val="accent1"/>
            </a:effectRef>
            <a:fontRef idx="minor">
              <a:schemeClr val="tx1"/>
            </a:fontRef>
          </p:style>
        </p:cxnSp>
      </p:grpSp>
      <p:sp>
        <p:nvSpPr>
          <p:cNvPr id="32" name="Rectangle 31"/>
          <p:cNvSpPr/>
          <p:nvPr/>
        </p:nvSpPr>
        <p:spPr>
          <a:xfrm>
            <a:off x="-252041" y="3533654"/>
            <a:ext cx="4102119" cy="646331"/>
          </a:xfrm>
          <a:prstGeom prst="rect">
            <a:avLst/>
          </a:prstGeom>
        </p:spPr>
        <p:txBody>
          <a:bodyPr wrap="square">
            <a:spAutoFit/>
          </a:bodyPr>
          <a:lstStyle/>
          <a:p>
            <a:pPr algn="ctr"/>
            <a:r>
              <a:rPr lang="en-US" b="1" dirty="0">
                <a:solidFill>
                  <a:srgbClr val="131313"/>
                </a:solidFill>
                <a:latin typeface="Garamond" panose="02020404030301010803" pitchFamily="18" charset="0"/>
              </a:rPr>
              <a:t>(a) Conventional and (b) modified structure of Li-S cell</a:t>
            </a:r>
            <a:endParaRPr lang="en-US" b="1" dirty="0">
              <a:latin typeface="Garamond" panose="02020404030301010803" pitchFamily="18" charset="0"/>
            </a:endParaRPr>
          </a:p>
        </p:txBody>
      </p:sp>
      <p:sp>
        <p:nvSpPr>
          <p:cNvPr id="33" name="Rectangle 32"/>
          <p:cNvSpPr/>
          <p:nvPr/>
        </p:nvSpPr>
        <p:spPr>
          <a:xfrm>
            <a:off x="7031014" y="3900182"/>
            <a:ext cx="2135844" cy="338554"/>
          </a:xfrm>
          <a:prstGeom prst="rect">
            <a:avLst/>
          </a:prstGeom>
          <a:noFill/>
        </p:spPr>
        <p:txBody>
          <a:bodyPr wrap="square">
            <a:spAutoFit/>
          </a:bodyPr>
          <a:lstStyle/>
          <a:p>
            <a:r>
              <a:rPr lang="en-US" sz="1600" b="1" dirty="0">
                <a:solidFill>
                  <a:srgbClr val="FF0000"/>
                </a:solidFill>
                <a:latin typeface="Garamond" panose="02020404030301010803" pitchFamily="18" charset="0"/>
              </a:rPr>
              <a:t>Trapped Polysulfides</a:t>
            </a:r>
            <a:endParaRPr lang="en-US" sz="1600" dirty="0">
              <a:solidFill>
                <a:srgbClr val="FF0000"/>
              </a:solidFill>
              <a:latin typeface="Garamond" panose="02020404030301010803" pitchFamily="18" charset="0"/>
            </a:endParaRPr>
          </a:p>
        </p:txBody>
      </p:sp>
      <p:cxnSp>
        <p:nvCxnSpPr>
          <p:cNvPr id="38" name="Straight Arrow Connector 37"/>
          <p:cNvCxnSpPr/>
          <p:nvPr/>
        </p:nvCxnSpPr>
        <p:spPr>
          <a:xfrm flipV="1">
            <a:off x="8027022" y="3169962"/>
            <a:ext cx="351325" cy="775342"/>
          </a:xfrm>
          <a:prstGeom prst="straightConnector1">
            <a:avLst/>
          </a:prstGeom>
          <a:ln w="44450">
            <a:solidFill>
              <a:srgbClr val="FF0000"/>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1633" y="4268750"/>
            <a:ext cx="5087142" cy="400110"/>
          </a:xfrm>
          <a:prstGeom prst="rect">
            <a:avLst/>
          </a:prstGeom>
        </p:spPr>
        <p:txBody>
          <a:bodyPr wrap="square">
            <a:spAutoFit/>
          </a:bodyPr>
          <a:lstStyle/>
          <a:p>
            <a:pPr algn="just"/>
            <a:r>
              <a:rPr lang="en-US" sz="2000" dirty="0">
                <a:solidFill>
                  <a:srgbClr val="131313"/>
                </a:solidFill>
                <a:latin typeface="Garamond" panose="02020404030301010803" pitchFamily="18" charset="0"/>
              </a:rPr>
              <a:t>Importance of the porosity of CNTF interlayer.</a:t>
            </a:r>
          </a:p>
        </p:txBody>
      </p:sp>
      <p:sp>
        <p:nvSpPr>
          <p:cNvPr id="40" name="Rectangle 39"/>
          <p:cNvSpPr/>
          <p:nvPr/>
        </p:nvSpPr>
        <p:spPr>
          <a:xfrm>
            <a:off x="525870" y="4770011"/>
            <a:ext cx="4622905" cy="2246769"/>
          </a:xfrm>
          <a:prstGeom prst="rect">
            <a:avLst/>
          </a:prstGeom>
        </p:spPr>
        <p:txBody>
          <a:bodyPr wrap="square">
            <a:spAutoFit/>
          </a:bodyPr>
          <a:lstStyle/>
          <a:p>
            <a:pPr marL="342900" indent="-342900" algn="just">
              <a:buFont typeface="Wingdings" panose="05000000000000000000" pitchFamily="2" charset="2"/>
              <a:buChar char="ü"/>
            </a:pPr>
            <a:r>
              <a:rPr lang="en-US" sz="2000" dirty="0">
                <a:solidFill>
                  <a:srgbClr val="FF0000"/>
                </a:solidFill>
                <a:latin typeface="Garamond" panose="02020404030301010803" pitchFamily="18" charset="0"/>
              </a:rPr>
              <a:t>Helps in the localization</a:t>
            </a:r>
            <a:r>
              <a:rPr lang="en-US" sz="2000" dirty="0">
                <a:solidFill>
                  <a:srgbClr val="131313"/>
                </a:solidFill>
                <a:latin typeface="Garamond" panose="02020404030301010803" pitchFamily="18" charset="0"/>
              </a:rPr>
              <a:t> of polysulfides and acts as a </a:t>
            </a:r>
            <a:r>
              <a:rPr lang="en-US" sz="2000" dirty="0">
                <a:solidFill>
                  <a:srgbClr val="FF0000"/>
                </a:solidFill>
                <a:latin typeface="Garamond" panose="02020404030301010803" pitchFamily="18" charset="0"/>
              </a:rPr>
              <a:t>pseudo current collector</a:t>
            </a:r>
            <a:r>
              <a:rPr lang="en-US" sz="2000" dirty="0">
                <a:solidFill>
                  <a:srgbClr val="131313"/>
                </a:solidFill>
                <a:latin typeface="Garamond" panose="02020404030301010803" pitchFamily="18" charset="0"/>
              </a:rPr>
              <a:t>.</a:t>
            </a:r>
          </a:p>
          <a:p>
            <a:pPr marL="342900" indent="-342900" algn="just">
              <a:buFont typeface="Wingdings" panose="05000000000000000000" pitchFamily="2" charset="2"/>
              <a:buChar char="ü"/>
            </a:pPr>
            <a:endParaRPr lang="en-US" sz="2000" dirty="0">
              <a:solidFill>
                <a:srgbClr val="FF0000"/>
              </a:solidFill>
              <a:latin typeface="Garamond" panose="02020404030301010803" pitchFamily="18" charset="0"/>
            </a:endParaRPr>
          </a:p>
          <a:p>
            <a:pPr marL="342900" indent="-342900" algn="just">
              <a:buFont typeface="Wingdings" panose="05000000000000000000" pitchFamily="2" charset="2"/>
              <a:buChar char="ü"/>
            </a:pPr>
            <a:r>
              <a:rPr lang="en-US" sz="2000" dirty="0">
                <a:solidFill>
                  <a:srgbClr val="FF0000"/>
                </a:solidFill>
                <a:latin typeface="Garamond" panose="02020404030301010803" pitchFamily="18" charset="0"/>
              </a:rPr>
              <a:t>Facilitates the penetration of the electrolyte </a:t>
            </a:r>
            <a:r>
              <a:rPr lang="en-US" sz="2000" dirty="0">
                <a:solidFill>
                  <a:srgbClr val="131313"/>
                </a:solidFill>
                <a:latin typeface="Garamond" panose="02020404030301010803" pitchFamily="18" charset="0"/>
              </a:rPr>
              <a:t>for the electrochemical reaction.</a:t>
            </a:r>
          </a:p>
          <a:p>
            <a:pPr marL="342900" indent="-342900" algn="just">
              <a:buFont typeface="Wingdings" panose="05000000000000000000" pitchFamily="2" charset="2"/>
              <a:buChar char="ü"/>
            </a:pPr>
            <a:endParaRPr lang="en-US" sz="2000" dirty="0">
              <a:solidFill>
                <a:srgbClr val="131313"/>
              </a:solidFill>
              <a:latin typeface="Garamond" panose="02020404030301010803" pitchFamily="18" charset="0"/>
            </a:endParaRPr>
          </a:p>
        </p:txBody>
      </p:sp>
      <p:grpSp>
        <p:nvGrpSpPr>
          <p:cNvPr id="42" name="Group 41"/>
          <p:cNvGrpSpPr/>
          <p:nvPr/>
        </p:nvGrpSpPr>
        <p:grpSpPr>
          <a:xfrm>
            <a:off x="-1773" y="-352"/>
            <a:ext cx="7916783" cy="321431"/>
            <a:chOff x="1072279" y="-352"/>
            <a:chExt cx="7916783" cy="321431"/>
          </a:xfrm>
        </p:grpSpPr>
        <p:sp>
          <p:nvSpPr>
            <p:cNvPr id="43" name="Chevron 42"/>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44" name="Chevron 43"/>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45" name="Chevron 44"/>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46" name="Chevron 45"/>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47" name="Chevron 46"/>
            <p:cNvSpPr/>
            <p:nvPr/>
          </p:nvSpPr>
          <p:spPr>
            <a:xfrm>
              <a:off x="3274600"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52" name="Chevron 51"/>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53" name="Chevron 52"/>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12249014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36</a:t>
            </a:fld>
            <a:endParaRPr lang="en-US" dirty="0">
              <a:solidFill>
                <a:schemeClr val="tx1"/>
              </a:solidFill>
            </a:endParaRPr>
          </a:p>
        </p:txBody>
      </p:sp>
      <p:sp>
        <p:nvSpPr>
          <p:cNvPr id="8" name="Rectangle 7"/>
          <p:cNvSpPr/>
          <p:nvPr/>
        </p:nvSpPr>
        <p:spPr>
          <a:xfrm>
            <a:off x="202716" y="4744423"/>
            <a:ext cx="8586442" cy="707886"/>
          </a:xfrm>
          <a:prstGeom prst="rect">
            <a:avLst/>
          </a:prstGeom>
        </p:spPr>
        <p:txBody>
          <a:bodyPr wrap="square">
            <a:spAutoFit/>
          </a:bodyPr>
          <a:lstStyle/>
          <a:p>
            <a:pPr marL="285750" indent="-285750" algn="just">
              <a:buFont typeface="Wingdings" panose="05000000000000000000" pitchFamily="2" charset="2"/>
              <a:buChar char="§"/>
            </a:pPr>
            <a:r>
              <a:rPr lang="en-US" sz="2000" dirty="0">
                <a:solidFill>
                  <a:srgbClr val="131313"/>
                </a:solidFill>
                <a:latin typeface="Garamond" panose="02020404030301010803" pitchFamily="18" charset="0"/>
              </a:rPr>
              <a:t>There is a sharp fall in the value of </a:t>
            </a:r>
            <a:r>
              <a:rPr lang="en-US" sz="2000" dirty="0">
                <a:solidFill>
                  <a:srgbClr val="FF0000"/>
                </a:solidFill>
                <a:latin typeface="Garamond" panose="02020404030301010803" pitchFamily="18" charset="0"/>
              </a:rPr>
              <a:t>charge transfer resistance (R</a:t>
            </a:r>
            <a:r>
              <a:rPr lang="en-US" sz="2000" baseline="-25000" dirty="0">
                <a:solidFill>
                  <a:srgbClr val="FF0000"/>
                </a:solidFill>
                <a:latin typeface="Garamond" panose="02020404030301010803" pitchFamily="18" charset="0"/>
              </a:rPr>
              <a:t>ct</a:t>
            </a:r>
            <a:r>
              <a:rPr lang="en-US" sz="2000" dirty="0">
                <a:solidFill>
                  <a:srgbClr val="FF0000"/>
                </a:solidFill>
                <a:latin typeface="Garamond" panose="02020404030301010803" pitchFamily="18" charset="0"/>
              </a:rPr>
              <a:t>) of the cell </a:t>
            </a:r>
            <a:r>
              <a:rPr lang="en-US" sz="2000" dirty="0">
                <a:solidFill>
                  <a:srgbClr val="131313"/>
                </a:solidFill>
                <a:latin typeface="Garamond" panose="02020404030301010803" pitchFamily="18" charset="0"/>
              </a:rPr>
              <a:t>from </a:t>
            </a:r>
            <a:r>
              <a:rPr lang="en-US" sz="2000" dirty="0">
                <a:solidFill>
                  <a:srgbClr val="FF0000"/>
                </a:solidFill>
                <a:latin typeface="Garamond" panose="02020404030301010803" pitchFamily="18" charset="0"/>
              </a:rPr>
              <a:t>1050 Ω to 250 Ω </a:t>
            </a:r>
            <a:r>
              <a:rPr lang="en-US" sz="2000" dirty="0">
                <a:solidFill>
                  <a:srgbClr val="131313"/>
                </a:solidFill>
                <a:latin typeface="Garamond" panose="02020404030301010803" pitchFamily="18" charset="0"/>
              </a:rPr>
              <a:t>for the Li-S cells with the CNTF interlayer </a:t>
            </a:r>
          </a:p>
        </p:txBody>
      </p:sp>
      <p:sp>
        <p:nvSpPr>
          <p:cNvPr id="9" name="Rectangle 8"/>
          <p:cNvSpPr/>
          <p:nvPr/>
        </p:nvSpPr>
        <p:spPr>
          <a:xfrm>
            <a:off x="228967" y="5528943"/>
            <a:ext cx="8560191" cy="707886"/>
          </a:xfrm>
          <a:prstGeom prst="rect">
            <a:avLst/>
          </a:prstGeom>
        </p:spPr>
        <p:txBody>
          <a:bodyPr wrap="square">
            <a:spAutoFit/>
          </a:bodyPr>
          <a:lstStyle/>
          <a:p>
            <a:pPr marL="285750" indent="-285750" algn="just">
              <a:buFont typeface="Wingdings" panose="05000000000000000000" pitchFamily="2" charset="2"/>
              <a:buChar char="§"/>
            </a:pPr>
            <a:r>
              <a:rPr lang="en-US" sz="2000" dirty="0">
                <a:solidFill>
                  <a:srgbClr val="131313"/>
                </a:solidFill>
                <a:latin typeface="Garamond" panose="02020404030301010803" pitchFamily="18" charset="0"/>
              </a:rPr>
              <a:t>The significant decrease in the value of R</a:t>
            </a:r>
            <a:r>
              <a:rPr lang="en-US" sz="2000" baseline="-25000" dirty="0">
                <a:solidFill>
                  <a:srgbClr val="131313"/>
                </a:solidFill>
                <a:latin typeface="Garamond" panose="02020404030301010803" pitchFamily="18" charset="0"/>
              </a:rPr>
              <a:t>ct</a:t>
            </a:r>
            <a:r>
              <a:rPr lang="en-US" sz="2000" dirty="0">
                <a:solidFill>
                  <a:srgbClr val="131313"/>
                </a:solidFill>
                <a:latin typeface="Garamond" panose="02020404030301010803" pitchFamily="18" charset="0"/>
              </a:rPr>
              <a:t> is due to the formation of a </a:t>
            </a:r>
            <a:r>
              <a:rPr lang="en-US" sz="2000" dirty="0">
                <a:solidFill>
                  <a:srgbClr val="FF0000"/>
                </a:solidFill>
                <a:latin typeface="Garamond" panose="02020404030301010803" pitchFamily="18" charset="0"/>
              </a:rPr>
              <a:t>conductive pathway for charge transfer </a:t>
            </a:r>
            <a:r>
              <a:rPr lang="en-US" sz="2000" dirty="0">
                <a:solidFill>
                  <a:srgbClr val="131313"/>
                </a:solidFill>
                <a:latin typeface="Garamond" panose="02020404030301010803" pitchFamily="18" charset="0"/>
              </a:rPr>
              <a:t>by the interconnected CNTs network.</a:t>
            </a:r>
          </a:p>
        </p:txBody>
      </p:sp>
      <p:grpSp>
        <p:nvGrpSpPr>
          <p:cNvPr id="2" name="Group 1"/>
          <p:cNvGrpSpPr/>
          <p:nvPr/>
        </p:nvGrpSpPr>
        <p:grpSpPr>
          <a:xfrm>
            <a:off x="1843716" y="564222"/>
            <a:ext cx="5330695" cy="4242066"/>
            <a:chOff x="1843716" y="564222"/>
            <a:chExt cx="5330695" cy="4242066"/>
          </a:xfrm>
        </p:grpSpPr>
        <p:pic>
          <p:nvPicPr>
            <p:cNvPr id="40" name="Picture 39"/>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911757" y="564222"/>
              <a:ext cx="4572901" cy="3657600"/>
            </a:xfrm>
            <a:prstGeom prst="rect">
              <a:avLst/>
            </a:prstGeom>
          </p:spPr>
        </p:pic>
        <p:sp>
          <p:nvSpPr>
            <p:cNvPr id="10" name="Rectangle 9"/>
            <p:cNvSpPr/>
            <p:nvPr/>
          </p:nvSpPr>
          <p:spPr>
            <a:xfrm>
              <a:off x="1843716" y="4159957"/>
              <a:ext cx="5330695" cy="646331"/>
            </a:xfrm>
            <a:prstGeom prst="rect">
              <a:avLst/>
            </a:prstGeom>
          </p:spPr>
          <p:txBody>
            <a:bodyPr wrap="square">
              <a:spAutoFit/>
            </a:bodyPr>
            <a:lstStyle/>
            <a:p>
              <a:pPr algn="ctr"/>
              <a:r>
                <a:rPr lang="en-US" b="1" dirty="0" err="1">
                  <a:solidFill>
                    <a:srgbClr val="131313"/>
                  </a:solidFill>
                  <a:latin typeface="Garamond" panose="02020404030301010803" pitchFamily="18" charset="0"/>
                </a:rPr>
                <a:t>Nyquist</a:t>
              </a:r>
              <a:r>
                <a:rPr lang="en-US" b="1" dirty="0">
                  <a:solidFill>
                    <a:srgbClr val="131313"/>
                  </a:solidFill>
                  <a:latin typeface="Garamond" panose="02020404030301010803" pitchFamily="18" charset="0"/>
                </a:rPr>
                <a:t> plot of Li-S cell without and with CNTF interlayer</a:t>
              </a:r>
              <a:endParaRPr lang="en-US" b="1" dirty="0">
                <a:latin typeface="Garamond" panose="02020404030301010803" pitchFamily="18" charset="0"/>
              </a:endParaRPr>
            </a:p>
          </p:txBody>
        </p:sp>
      </p:grpSp>
      <p:grpSp>
        <p:nvGrpSpPr>
          <p:cNvPr id="11" name="Group 10"/>
          <p:cNvGrpSpPr/>
          <p:nvPr/>
        </p:nvGrpSpPr>
        <p:grpSpPr>
          <a:xfrm>
            <a:off x="-1773" y="-352"/>
            <a:ext cx="7916783" cy="321431"/>
            <a:chOff x="1072279" y="-352"/>
            <a:chExt cx="7916783" cy="321431"/>
          </a:xfrm>
        </p:grpSpPr>
        <p:sp>
          <p:nvSpPr>
            <p:cNvPr id="12" name="Chevron 11"/>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3" name="Chevron 12"/>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4" name="Chevron 13"/>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5" name="Chevron 14"/>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6" name="Chevron 15"/>
            <p:cNvSpPr/>
            <p:nvPr/>
          </p:nvSpPr>
          <p:spPr>
            <a:xfrm>
              <a:off x="3274600"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7" name="Chevron 16"/>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8" name="Chevron 17"/>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3241820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50347" y="313899"/>
            <a:ext cx="2560320" cy="731520"/>
          </a:xfrm>
        </p:spPr>
        <p:txBody>
          <a:bodyPr>
            <a:normAutofit/>
          </a:bodyPr>
          <a:lstStyle/>
          <a:p>
            <a:r>
              <a:rPr lang="en-US" sz="3600" dirty="0">
                <a:latin typeface="Garamond" panose="02020404030301010803" pitchFamily="18" charset="0"/>
              </a:rPr>
              <a:t>Conclusions</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37</a:t>
            </a:fld>
            <a:endParaRPr lang="en-US" dirty="0">
              <a:solidFill>
                <a:schemeClr val="tx1"/>
              </a:solidFill>
            </a:endParaRPr>
          </a:p>
        </p:txBody>
      </p:sp>
      <p:cxnSp>
        <p:nvCxnSpPr>
          <p:cNvPr id="5" name="Straight Connector 4"/>
          <p:cNvCxnSpPr/>
          <p:nvPr/>
        </p:nvCxnSpPr>
        <p:spPr>
          <a:xfrm>
            <a:off x="150347" y="990480"/>
            <a:ext cx="8809408" cy="0"/>
          </a:xfrm>
          <a:prstGeom prst="line">
            <a:avLst/>
          </a:prstGeom>
          <a:ln w="25400"/>
        </p:spPr>
        <p:style>
          <a:lnRef idx="3">
            <a:schemeClr val="dk1"/>
          </a:lnRef>
          <a:fillRef idx="0">
            <a:schemeClr val="dk1"/>
          </a:fillRef>
          <a:effectRef idx="2">
            <a:schemeClr val="dk1"/>
          </a:effectRef>
          <a:fontRef idx="minor">
            <a:schemeClr val="tx1"/>
          </a:fontRef>
        </p:style>
      </p:cxnSp>
      <p:grpSp>
        <p:nvGrpSpPr>
          <p:cNvPr id="13" name="Group 12"/>
          <p:cNvGrpSpPr/>
          <p:nvPr/>
        </p:nvGrpSpPr>
        <p:grpSpPr>
          <a:xfrm>
            <a:off x="39367" y="1365186"/>
            <a:ext cx="9065266" cy="4888700"/>
            <a:chOff x="78734" y="1537727"/>
            <a:chExt cx="9065266" cy="4888700"/>
          </a:xfrm>
        </p:grpSpPr>
        <p:sp>
          <p:nvSpPr>
            <p:cNvPr id="3" name="Rectangle 2"/>
            <p:cNvSpPr/>
            <p:nvPr/>
          </p:nvSpPr>
          <p:spPr>
            <a:xfrm>
              <a:off x="78734" y="1537727"/>
              <a:ext cx="8959755" cy="1015663"/>
            </a:xfrm>
            <a:prstGeom prst="rect">
              <a:avLst/>
            </a:prstGeom>
          </p:spPr>
          <p:txBody>
            <a:bodyPr wrap="square">
              <a:spAutoFit/>
            </a:bodyPr>
            <a:lstStyle/>
            <a:p>
              <a:pPr marL="285750" indent="-285750" algn="just">
                <a:buFont typeface="Wingdings" panose="05000000000000000000" pitchFamily="2" charset="2"/>
                <a:buChar char="§"/>
              </a:pPr>
              <a:r>
                <a:rPr lang="en-US" sz="2000" dirty="0">
                  <a:solidFill>
                    <a:srgbClr val="131313"/>
                  </a:solidFill>
                  <a:latin typeface="Garamond" panose="02020404030301010803" pitchFamily="18" charset="0"/>
                </a:rPr>
                <a:t>The coconut shell derived, steam activated carbon, treated with HF acid to achieve maximum purity, termed as AC, is used as the material to make the composite with sulfur to serve as the composite cathode ACS. </a:t>
              </a:r>
            </a:p>
          </p:txBody>
        </p:sp>
        <p:sp>
          <p:nvSpPr>
            <p:cNvPr id="9" name="Rectangle 8"/>
            <p:cNvSpPr/>
            <p:nvPr/>
          </p:nvSpPr>
          <p:spPr>
            <a:xfrm>
              <a:off x="92122" y="3453659"/>
              <a:ext cx="8959755" cy="1015663"/>
            </a:xfrm>
            <a:prstGeom prst="rect">
              <a:avLst/>
            </a:prstGeom>
          </p:spPr>
          <p:txBody>
            <a:bodyPr wrap="square">
              <a:spAutoFit/>
            </a:bodyPr>
            <a:lstStyle/>
            <a:p>
              <a:pPr marL="285750" indent="-285750" algn="just">
                <a:buFont typeface="Wingdings" panose="05000000000000000000" pitchFamily="2" charset="2"/>
                <a:buChar char="§"/>
              </a:pPr>
              <a:r>
                <a:rPr lang="en-US" sz="2000" dirty="0">
                  <a:solidFill>
                    <a:srgbClr val="131313"/>
                  </a:solidFill>
                  <a:latin typeface="Garamond" panose="02020404030301010803" pitchFamily="18" charset="0"/>
                </a:rPr>
                <a:t>The use of the flexible film of acid-functionalized carbon nanotubes (CNTF) as the interlayer is also part of the green approach, because acid functionalization removes the inherent toxic effects of the CNTs   </a:t>
              </a:r>
            </a:p>
          </p:txBody>
        </p:sp>
        <p:sp>
          <p:nvSpPr>
            <p:cNvPr id="10" name="Rectangle 9"/>
            <p:cNvSpPr/>
            <p:nvPr/>
          </p:nvSpPr>
          <p:spPr>
            <a:xfrm>
              <a:off x="78735" y="2616988"/>
              <a:ext cx="9065265" cy="707886"/>
            </a:xfrm>
            <a:prstGeom prst="rect">
              <a:avLst/>
            </a:prstGeom>
          </p:spPr>
          <p:txBody>
            <a:bodyPr wrap="square">
              <a:spAutoFit/>
            </a:bodyPr>
            <a:lstStyle/>
            <a:p>
              <a:pPr marL="285750" indent="-285750" algn="just">
                <a:buFont typeface="Wingdings" panose="05000000000000000000" pitchFamily="2" charset="2"/>
                <a:buChar char="§"/>
              </a:pPr>
              <a:r>
                <a:rPr lang="en-US" sz="2000" dirty="0">
                  <a:solidFill>
                    <a:srgbClr val="131313"/>
                  </a:solidFill>
                  <a:latin typeface="Garamond" panose="02020404030301010803" pitchFamily="18" charset="0"/>
                </a:rPr>
                <a:t>The adoption of this type of cathode assembly is a green approach, since the AC sample is obtained from the bio product coconut shell.</a:t>
              </a:r>
            </a:p>
          </p:txBody>
        </p:sp>
        <p:sp>
          <p:nvSpPr>
            <p:cNvPr id="11" name="Rectangle 10"/>
            <p:cNvSpPr/>
            <p:nvPr/>
          </p:nvSpPr>
          <p:spPr>
            <a:xfrm>
              <a:off x="78734" y="5102988"/>
              <a:ext cx="8996290" cy="1323439"/>
            </a:xfrm>
            <a:prstGeom prst="rect">
              <a:avLst/>
            </a:prstGeom>
          </p:spPr>
          <p:txBody>
            <a:bodyPr wrap="square">
              <a:spAutoFit/>
            </a:bodyPr>
            <a:lstStyle/>
            <a:p>
              <a:pPr marL="285750" indent="-285750" algn="just">
                <a:buFont typeface="Wingdings" panose="05000000000000000000" pitchFamily="2" charset="2"/>
                <a:buChar char="§"/>
              </a:pPr>
              <a:endParaRPr lang="en-US" sz="2000" dirty="0">
                <a:solidFill>
                  <a:srgbClr val="131313"/>
                </a:solidFill>
                <a:latin typeface="Garamond" panose="02020404030301010803" pitchFamily="18" charset="0"/>
              </a:endParaRPr>
            </a:p>
            <a:p>
              <a:pPr marL="285750" indent="-285750" algn="just">
                <a:buFont typeface="Wingdings" panose="05000000000000000000" pitchFamily="2" charset="2"/>
                <a:buChar char="§"/>
              </a:pPr>
              <a:r>
                <a:rPr lang="en-US" sz="2000" dirty="0">
                  <a:solidFill>
                    <a:srgbClr val="131313"/>
                  </a:solidFill>
                  <a:latin typeface="Garamond" panose="02020404030301010803" pitchFamily="18" charset="0"/>
                </a:rPr>
                <a:t>The interlayer effectively hinders the polysulfide shuttle effect and stimulates the performance of the Li-S cells by providing much higher discharge capacity of           </a:t>
              </a:r>
              <a:r>
                <a:rPr lang="en-US" sz="2000" dirty="0">
                  <a:latin typeface="Garamond" panose="02020404030301010803" pitchFamily="18" charset="0"/>
                </a:rPr>
                <a:t>542 mA h g</a:t>
              </a:r>
              <a:r>
                <a:rPr lang="en-US" sz="2000" baseline="30000" dirty="0">
                  <a:latin typeface="Garamond" panose="02020404030301010803" pitchFamily="18" charset="0"/>
                </a:rPr>
                <a:t>-1 </a:t>
              </a:r>
              <a:r>
                <a:rPr lang="en-US" sz="2000" dirty="0">
                  <a:latin typeface="Garamond" panose="02020404030301010803" pitchFamily="18" charset="0"/>
                </a:rPr>
                <a:t>at 1 C </a:t>
              </a:r>
              <a:r>
                <a:rPr lang="en-US" sz="2000" dirty="0">
                  <a:solidFill>
                    <a:srgbClr val="131313"/>
                  </a:solidFill>
                  <a:latin typeface="Garamond" panose="02020404030301010803" pitchFamily="18" charset="0"/>
                </a:rPr>
                <a:t>and excellent cycling stability  </a:t>
              </a:r>
            </a:p>
          </p:txBody>
        </p:sp>
        <p:sp>
          <p:nvSpPr>
            <p:cNvPr id="12" name="Rectangle 11"/>
            <p:cNvSpPr/>
            <p:nvPr/>
          </p:nvSpPr>
          <p:spPr>
            <a:xfrm>
              <a:off x="78734" y="4290330"/>
              <a:ext cx="8888142" cy="1015663"/>
            </a:xfrm>
            <a:prstGeom prst="rect">
              <a:avLst/>
            </a:prstGeom>
          </p:spPr>
          <p:txBody>
            <a:bodyPr wrap="square">
              <a:spAutoFit/>
            </a:bodyPr>
            <a:lstStyle/>
            <a:p>
              <a:pPr marL="285750" indent="-285750" algn="just">
                <a:buFont typeface="Wingdings" panose="05000000000000000000" pitchFamily="2" charset="2"/>
                <a:buChar char="§"/>
              </a:pPr>
              <a:endParaRPr lang="en-US" sz="2000" dirty="0">
                <a:solidFill>
                  <a:srgbClr val="131313"/>
                </a:solidFill>
                <a:latin typeface="Garamond" panose="02020404030301010803" pitchFamily="18" charset="0"/>
              </a:endParaRPr>
            </a:p>
            <a:p>
              <a:pPr marL="285750" indent="-285750" algn="just">
                <a:buFont typeface="Wingdings" panose="05000000000000000000" pitchFamily="2" charset="2"/>
                <a:buChar char="§"/>
              </a:pPr>
              <a:r>
                <a:rPr lang="en-US" sz="2000" dirty="0">
                  <a:solidFill>
                    <a:srgbClr val="131313"/>
                  </a:solidFill>
                  <a:latin typeface="Garamond" panose="02020404030301010803" pitchFamily="18" charset="0"/>
                </a:rPr>
                <a:t>The Li-S cells deliver an initial discharge capacity of </a:t>
              </a:r>
              <a:r>
                <a:rPr lang="en-US" sz="2000" dirty="0">
                  <a:solidFill>
                    <a:srgbClr val="FF0000"/>
                  </a:solidFill>
                  <a:latin typeface="Garamond" panose="02020404030301010803" pitchFamily="18" charset="0"/>
                </a:rPr>
                <a:t>1562 mA h g</a:t>
              </a:r>
              <a:r>
                <a:rPr lang="en-US" sz="2000" baseline="30000" dirty="0">
                  <a:solidFill>
                    <a:srgbClr val="FF0000"/>
                  </a:solidFill>
                  <a:latin typeface="Garamond" panose="02020404030301010803" pitchFamily="18" charset="0"/>
                </a:rPr>
                <a:t>-1</a:t>
              </a:r>
              <a:r>
                <a:rPr lang="en-US" sz="2000" dirty="0">
                  <a:solidFill>
                    <a:srgbClr val="FF0000"/>
                  </a:solidFill>
                  <a:latin typeface="Garamond" panose="02020404030301010803" pitchFamily="18" charset="0"/>
                </a:rPr>
                <a:t> at 0.05 C</a:t>
              </a:r>
              <a:r>
                <a:rPr lang="en-US" sz="2000" dirty="0">
                  <a:solidFill>
                    <a:srgbClr val="131313"/>
                  </a:solidFill>
                  <a:latin typeface="Garamond" panose="02020404030301010803" pitchFamily="18" charset="0"/>
                </a:rPr>
                <a:t> rate and retain </a:t>
              </a:r>
              <a:r>
                <a:rPr lang="en-US" sz="2000" dirty="0">
                  <a:solidFill>
                    <a:srgbClr val="FF0000"/>
                  </a:solidFill>
                  <a:latin typeface="Garamond" panose="02020404030301010803" pitchFamily="18" charset="0"/>
                </a:rPr>
                <a:t>71%</a:t>
              </a:r>
              <a:r>
                <a:rPr lang="en-US" sz="2000" dirty="0">
                  <a:solidFill>
                    <a:srgbClr val="131313"/>
                  </a:solidFill>
                  <a:latin typeface="Garamond" panose="02020404030301010803" pitchFamily="18" charset="0"/>
                </a:rPr>
                <a:t> of the initial capacity at </a:t>
              </a:r>
              <a:r>
                <a:rPr lang="en-US" sz="2000" dirty="0">
                  <a:solidFill>
                    <a:srgbClr val="FF0000"/>
                  </a:solidFill>
                  <a:latin typeface="Garamond" panose="02020404030301010803" pitchFamily="18" charset="0"/>
                </a:rPr>
                <a:t>1 C rate after 200 cycles.</a:t>
              </a:r>
            </a:p>
          </p:txBody>
        </p:sp>
      </p:grpSp>
      <p:grpSp>
        <p:nvGrpSpPr>
          <p:cNvPr id="14" name="Group 13"/>
          <p:cNvGrpSpPr/>
          <p:nvPr/>
        </p:nvGrpSpPr>
        <p:grpSpPr>
          <a:xfrm>
            <a:off x="-1773" y="-352"/>
            <a:ext cx="7916783" cy="321431"/>
            <a:chOff x="1072279" y="-352"/>
            <a:chExt cx="7916783" cy="321431"/>
          </a:xfrm>
        </p:grpSpPr>
        <p:sp>
          <p:nvSpPr>
            <p:cNvPr id="15" name="Chevron 14"/>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6" name="Chevron 15"/>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7" name="Chevron 16"/>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8" name="Chevron 17"/>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9" name="Chevron 18"/>
            <p:cNvSpPr/>
            <p:nvPr/>
          </p:nvSpPr>
          <p:spPr>
            <a:xfrm>
              <a:off x="3274600"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0" name="Chevron 19"/>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1" name="Chevron 20"/>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3363082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3250896" y="2088078"/>
            <a:ext cx="2560320" cy="731520"/>
          </a:xfrm>
        </p:spPr>
        <p:txBody>
          <a:bodyPr>
            <a:normAutofit/>
          </a:bodyPr>
          <a:lstStyle/>
          <a:p>
            <a:r>
              <a:rPr lang="en-US" sz="3600" dirty="0">
                <a:latin typeface="Garamond" panose="02020404030301010803" pitchFamily="18" charset="0"/>
              </a:rPr>
              <a:t>Chapter 4</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38</a:t>
            </a:fld>
            <a:endParaRPr lang="en-US" dirty="0">
              <a:solidFill>
                <a:schemeClr val="tx1"/>
              </a:solidFill>
            </a:endParaRPr>
          </a:p>
        </p:txBody>
      </p:sp>
      <p:cxnSp>
        <p:nvCxnSpPr>
          <p:cNvPr id="5" name="Straight Connector 4"/>
          <p:cNvCxnSpPr/>
          <p:nvPr/>
        </p:nvCxnSpPr>
        <p:spPr>
          <a:xfrm>
            <a:off x="167296" y="2819598"/>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8" name="Title 1"/>
          <p:cNvSpPr txBox="1">
            <a:spLocks/>
          </p:cNvSpPr>
          <p:nvPr/>
        </p:nvSpPr>
        <p:spPr>
          <a:xfrm>
            <a:off x="0" y="2453838"/>
            <a:ext cx="9144000" cy="1737360"/>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3000">
                <a:solidFill>
                  <a:srgbClr val="FF0000"/>
                </a:solidFill>
                <a:latin typeface="Garamond" panose="02020404030301010803" pitchFamily="18" charset="0"/>
                <a:ea typeface="+mj-ea"/>
                <a:cs typeface="+mj-cs"/>
              </a:defRPr>
            </a:lvl1pPr>
          </a:lstStyle>
          <a:p>
            <a:r>
              <a:rPr lang="en-US" sz="2800" b="1" dirty="0"/>
              <a:t> </a:t>
            </a:r>
          </a:p>
          <a:p>
            <a:r>
              <a:rPr lang="en-US" sz="2800" b="1" dirty="0"/>
              <a:t> </a:t>
            </a:r>
          </a:p>
          <a:p>
            <a:r>
              <a:rPr lang="en-US" sz="2800" b="1" dirty="0"/>
              <a:t> </a:t>
            </a:r>
            <a:r>
              <a:rPr lang="en-US" sz="2800" b="1" dirty="0">
                <a:solidFill>
                  <a:schemeClr val="accent1">
                    <a:lumMod val="75000"/>
                  </a:schemeClr>
                </a:solidFill>
              </a:rPr>
              <a:t>Sulfur-polyaniline coated mesoporous carbon </a:t>
            </a:r>
            <a:r>
              <a:rPr lang="en-US" sz="2800" b="1" dirty="0"/>
              <a:t>composite in combination with carbon nanotubes interlayer as a superior cathode assembly for high capacity lithium-sulfur cells.</a:t>
            </a:r>
          </a:p>
        </p:txBody>
      </p:sp>
      <p:sp>
        <p:nvSpPr>
          <p:cNvPr id="10" name="TextBox 4"/>
          <p:cNvSpPr txBox="1">
            <a:spLocks noChangeArrowheads="1"/>
          </p:cNvSpPr>
          <p:nvPr/>
        </p:nvSpPr>
        <p:spPr bwMode="auto">
          <a:xfrm>
            <a:off x="167295" y="6102661"/>
            <a:ext cx="6189961" cy="369332"/>
          </a:xfrm>
          <a:prstGeom prst="rect">
            <a:avLst/>
          </a:prstGeom>
          <a:noFill/>
        </p:spPr>
        <p:txBody>
          <a:bodyPr wrap="square" rtlCol="0">
            <a:spAutoFit/>
          </a:bodyPr>
          <a:lstStyle>
            <a:defPPr>
              <a:defRPr lang="en-US"/>
            </a:defPPr>
            <a:lvl1pPr>
              <a:defRPr>
                <a:latin typeface="Garamond" panose="02020404030301010803" pitchFamily="18" charset="0"/>
              </a:defRPr>
            </a:lvl1pPr>
          </a:lstStyle>
          <a:p>
            <a:r>
              <a:rPr lang="en-IN" altLang="en-US" b="1" dirty="0"/>
              <a:t>Manoj M., et.al, </a:t>
            </a:r>
            <a:r>
              <a:rPr lang="en-US" b="1" dirty="0"/>
              <a:t>Applied Surface Science. (2018) - Accepted</a:t>
            </a:r>
            <a:endParaRPr lang="pt-BR" altLang="en-US" b="1" dirty="0"/>
          </a:p>
        </p:txBody>
      </p:sp>
      <p:grpSp>
        <p:nvGrpSpPr>
          <p:cNvPr id="9" name="Group 8"/>
          <p:cNvGrpSpPr/>
          <p:nvPr/>
        </p:nvGrpSpPr>
        <p:grpSpPr>
          <a:xfrm>
            <a:off x="-1773" y="-352"/>
            <a:ext cx="7916783" cy="321431"/>
            <a:chOff x="1072279" y="-352"/>
            <a:chExt cx="7916783" cy="321431"/>
          </a:xfrm>
        </p:grpSpPr>
        <p:sp>
          <p:nvSpPr>
            <p:cNvPr id="11" name="Chevron 10"/>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2" name="Chevron 11"/>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3" name="Chevron 12"/>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4" name="Chevron 13"/>
            <p:cNvSpPr/>
            <p:nvPr/>
          </p:nvSpPr>
          <p:spPr>
            <a:xfrm>
              <a:off x="4395737" y="647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5" name="Chevron 14"/>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6" name="Chevron 15"/>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7" name="Chevron 16"/>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578356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7" name="Title 1"/>
          <p:cNvSpPr>
            <a:spLocks noGrp="1"/>
          </p:cNvSpPr>
          <p:nvPr>
            <p:ph type="title"/>
          </p:nvPr>
        </p:nvSpPr>
        <p:spPr>
          <a:xfrm>
            <a:off x="150347" y="313899"/>
            <a:ext cx="2560320" cy="731520"/>
          </a:xfrm>
        </p:spPr>
        <p:txBody>
          <a:bodyPr>
            <a:normAutofit/>
          </a:bodyPr>
          <a:lstStyle/>
          <a:p>
            <a:r>
              <a:rPr lang="en-US" sz="3600" dirty="0">
                <a:latin typeface="Garamond" panose="02020404030301010803" pitchFamily="18" charset="0"/>
              </a:rPr>
              <a:t>Introduction</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39</a:t>
            </a:fld>
            <a:endParaRPr lang="en-US" dirty="0">
              <a:solidFill>
                <a:schemeClr val="tx1"/>
              </a:solidFill>
            </a:endParaRPr>
          </a:p>
        </p:txBody>
      </p:sp>
      <p:cxnSp>
        <p:nvCxnSpPr>
          <p:cNvPr id="5" name="Straight Connector 4"/>
          <p:cNvCxnSpPr/>
          <p:nvPr/>
        </p:nvCxnSpPr>
        <p:spPr>
          <a:xfrm>
            <a:off x="150347" y="990480"/>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3" name="Rectangle 2"/>
          <p:cNvSpPr/>
          <p:nvPr/>
        </p:nvSpPr>
        <p:spPr>
          <a:xfrm>
            <a:off x="318921" y="2237611"/>
            <a:ext cx="8980005" cy="400110"/>
          </a:xfrm>
          <a:prstGeom prst="rect">
            <a:avLst/>
          </a:prstGeom>
        </p:spPr>
        <p:txBody>
          <a:bodyPr wrap="square">
            <a:spAutoFit/>
          </a:bodyPr>
          <a:lstStyle/>
          <a:p>
            <a:pPr marL="342900" indent="-342900" algn="just">
              <a:buFont typeface="Wingdings" panose="05000000000000000000" pitchFamily="2" charset="2"/>
              <a:buChar char="§"/>
            </a:pPr>
            <a:r>
              <a:rPr lang="en-US" sz="2000" b="1" dirty="0">
                <a:solidFill>
                  <a:srgbClr val="FF0000"/>
                </a:solidFill>
                <a:latin typeface="Garamond" panose="02020404030301010803" pitchFamily="18" charset="0"/>
              </a:rPr>
              <a:t>Mesoporous Carbon (MC). </a:t>
            </a:r>
          </a:p>
        </p:txBody>
      </p:sp>
      <p:sp>
        <p:nvSpPr>
          <p:cNvPr id="9" name="Rectangle 8"/>
          <p:cNvSpPr/>
          <p:nvPr/>
        </p:nvSpPr>
        <p:spPr>
          <a:xfrm>
            <a:off x="595898" y="2567641"/>
            <a:ext cx="8102205" cy="1015663"/>
          </a:xfrm>
          <a:prstGeom prst="rect">
            <a:avLst/>
          </a:prstGeom>
        </p:spPr>
        <p:txBody>
          <a:bodyPr wrap="square">
            <a:spAutoFit/>
          </a:bodyPr>
          <a:lstStyle/>
          <a:p>
            <a:pPr marL="342900" indent="-342900" algn="just">
              <a:buFont typeface="Wingdings" panose="05000000000000000000" pitchFamily="2" charset="2"/>
              <a:buChar char="Ø"/>
            </a:pPr>
            <a:r>
              <a:rPr lang="en-US" sz="2000" dirty="0">
                <a:latin typeface="Garamond" panose="02020404030301010803" pitchFamily="18" charset="0"/>
              </a:rPr>
              <a:t>An inexpensive and highly conductive carbon material.</a:t>
            </a:r>
          </a:p>
          <a:p>
            <a:pPr marL="342900" indent="-342900" algn="just">
              <a:buFont typeface="Wingdings" panose="05000000000000000000" pitchFamily="2" charset="2"/>
              <a:buChar char="Ø"/>
            </a:pPr>
            <a:r>
              <a:rPr lang="en-US" sz="2000" dirty="0">
                <a:latin typeface="Garamond" panose="02020404030301010803" pitchFamily="18" charset="0"/>
              </a:rPr>
              <a:t> High surface area and pore volume          facilitates the effective confining of sulfur particles within its pores</a:t>
            </a:r>
          </a:p>
        </p:txBody>
      </p:sp>
      <p:sp>
        <p:nvSpPr>
          <p:cNvPr id="2" name="Rectangle 1"/>
          <p:cNvSpPr/>
          <p:nvPr/>
        </p:nvSpPr>
        <p:spPr>
          <a:xfrm>
            <a:off x="318921" y="3586571"/>
            <a:ext cx="2616550" cy="400110"/>
          </a:xfrm>
          <a:prstGeom prst="rect">
            <a:avLst/>
          </a:prstGeom>
        </p:spPr>
        <p:txBody>
          <a:bodyPr wrap="none">
            <a:spAutoFit/>
          </a:bodyPr>
          <a:lstStyle/>
          <a:p>
            <a:pPr marL="285750" indent="-285750">
              <a:buFont typeface="Wingdings" panose="05000000000000000000" pitchFamily="2" charset="2"/>
              <a:buChar char="§"/>
            </a:pPr>
            <a:r>
              <a:rPr lang="en-US" sz="2000" b="1" dirty="0">
                <a:solidFill>
                  <a:srgbClr val="FF0000"/>
                </a:solidFill>
                <a:latin typeface="Garamond" panose="02020404030301010803" pitchFamily="18" charset="0"/>
              </a:rPr>
              <a:t>Polyaniline (PANI) </a:t>
            </a:r>
            <a:endParaRPr lang="en-US" sz="2000" b="1" dirty="0"/>
          </a:p>
        </p:txBody>
      </p:sp>
      <p:sp>
        <p:nvSpPr>
          <p:cNvPr id="8" name="Rectangle 7"/>
          <p:cNvSpPr/>
          <p:nvPr/>
        </p:nvSpPr>
        <p:spPr>
          <a:xfrm>
            <a:off x="595898" y="3971021"/>
            <a:ext cx="7758332" cy="1015663"/>
          </a:xfrm>
          <a:prstGeom prst="rect">
            <a:avLst/>
          </a:prstGeom>
        </p:spPr>
        <p:txBody>
          <a:bodyPr wrap="square">
            <a:spAutoFit/>
          </a:bodyPr>
          <a:lstStyle/>
          <a:p>
            <a:pPr marL="342900" indent="-342900" algn="just">
              <a:buFont typeface="Wingdings" panose="05000000000000000000" pitchFamily="2" charset="2"/>
              <a:buChar char="Ø"/>
            </a:pPr>
            <a:r>
              <a:rPr lang="en-US" sz="2000" dirty="0">
                <a:latin typeface="Garamond" panose="02020404030301010803" pitchFamily="18" charset="0"/>
              </a:rPr>
              <a:t>High electrical conductivity.</a:t>
            </a:r>
          </a:p>
          <a:p>
            <a:pPr marL="342900" indent="-342900" algn="just">
              <a:buFont typeface="Wingdings" panose="05000000000000000000" pitchFamily="2" charset="2"/>
              <a:buChar char="Ø"/>
            </a:pPr>
            <a:r>
              <a:rPr lang="en-US" sz="2000" dirty="0">
                <a:latin typeface="Garamond" panose="02020404030301010803" pitchFamily="18" charset="0"/>
              </a:rPr>
              <a:t>Ease of synthesis</a:t>
            </a:r>
          </a:p>
          <a:p>
            <a:pPr marL="342900" indent="-342900" algn="just">
              <a:buFont typeface="Wingdings" panose="05000000000000000000" pitchFamily="2" charset="2"/>
              <a:buChar char="Ø"/>
            </a:pPr>
            <a:r>
              <a:rPr lang="en-US" sz="2000" dirty="0">
                <a:latin typeface="Garamond" panose="02020404030301010803" pitchFamily="18" charset="0"/>
              </a:rPr>
              <a:t>Highly stable and eco-friendly.</a:t>
            </a:r>
          </a:p>
        </p:txBody>
      </p:sp>
      <p:sp>
        <p:nvSpPr>
          <p:cNvPr id="12" name="Rectangle 11"/>
          <p:cNvSpPr/>
          <p:nvPr/>
        </p:nvSpPr>
        <p:spPr>
          <a:xfrm>
            <a:off x="262650" y="5089580"/>
            <a:ext cx="6470939" cy="400110"/>
          </a:xfrm>
          <a:prstGeom prst="rect">
            <a:avLst/>
          </a:prstGeom>
        </p:spPr>
        <p:txBody>
          <a:bodyPr wrap="none">
            <a:spAutoFit/>
          </a:bodyPr>
          <a:lstStyle/>
          <a:p>
            <a:pPr marL="285750" indent="-285750">
              <a:buFont typeface="Wingdings" panose="05000000000000000000" pitchFamily="2" charset="2"/>
              <a:buChar char="§"/>
            </a:pPr>
            <a:r>
              <a:rPr lang="en-US" sz="2000" b="1" dirty="0">
                <a:solidFill>
                  <a:srgbClr val="FF0000"/>
                </a:solidFill>
                <a:latin typeface="Garamond" panose="02020404030301010803" pitchFamily="18" charset="0"/>
              </a:rPr>
              <a:t>Sulfur-Polyaniline coated Mesoporous Carbon (SPMC) </a:t>
            </a:r>
            <a:endParaRPr lang="en-US" sz="2000" b="1" dirty="0"/>
          </a:p>
        </p:txBody>
      </p:sp>
      <p:grpSp>
        <p:nvGrpSpPr>
          <p:cNvPr id="15" name="Group 14"/>
          <p:cNvGrpSpPr/>
          <p:nvPr/>
        </p:nvGrpSpPr>
        <p:grpSpPr>
          <a:xfrm>
            <a:off x="278153" y="5571374"/>
            <a:ext cx="8823171" cy="1015663"/>
            <a:chOff x="377824" y="4721935"/>
            <a:chExt cx="8823171" cy="1015663"/>
          </a:xfrm>
        </p:grpSpPr>
        <p:sp>
          <p:nvSpPr>
            <p:cNvPr id="16" name="TextBox 15"/>
            <p:cNvSpPr txBox="1"/>
            <p:nvPr/>
          </p:nvSpPr>
          <p:spPr>
            <a:xfrm>
              <a:off x="377824" y="4721935"/>
              <a:ext cx="3531747" cy="1015663"/>
            </a:xfrm>
            <a:prstGeom prst="rect">
              <a:avLst/>
            </a:prstGeom>
            <a:ln>
              <a:solidFill>
                <a:schemeClr val="tx1"/>
              </a:solidFill>
            </a:ln>
          </p:spPr>
          <p:txBody>
            <a:bodyPr wrap="square">
              <a:spAutoFit/>
            </a:bodyPr>
            <a:lstStyle>
              <a:defPPr>
                <a:defRPr lang="en-US"/>
              </a:defPPr>
              <a:lvl1pPr marL="342900" indent="-342900" algn="just">
                <a:buFont typeface="Wingdings" panose="05000000000000000000" pitchFamily="2" charset="2"/>
                <a:buChar char="§"/>
                <a:defRPr sz="2000">
                  <a:solidFill>
                    <a:srgbClr val="000000"/>
                  </a:solidFill>
                  <a:latin typeface="Garamond" panose="02020404030301010803" pitchFamily="18" charset="0"/>
                </a:defRPr>
              </a:lvl1pPr>
            </a:lstStyle>
            <a:p>
              <a:pPr marL="0" indent="0" algn="ctr">
                <a:buNone/>
              </a:pPr>
              <a:r>
                <a:rPr lang="en-US" dirty="0"/>
                <a:t>Sulfur-polyaniline coated mesoporous carbon composite (SPMC)-Cathode</a:t>
              </a:r>
            </a:p>
          </p:txBody>
        </p:sp>
        <p:sp>
          <p:nvSpPr>
            <p:cNvPr id="17" name="TextBox 16"/>
            <p:cNvSpPr txBox="1"/>
            <p:nvPr/>
          </p:nvSpPr>
          <p:spPr>
            <a:xfrm>
              <a:off x="4373801" y="5009762"/>
              <a:ext cx="1775568" cy="400110"/>
            </a:xfrm>
            <a:prstGeom prst="rect">
              <a:avLst/>
            </a:prstGeom>
            <a:ln>
              <a:solidFill>
                <a:schemeClr val="tx1"/>
              </a:solidFill>
            </a:ln>
          </p:spPr>
          <p:txBody>
            <a:bodyPr wrap="square">
              <a:spAutoFit/>
            </a:bodyPr>
            <a:lstStyle>
              <a:defPPr>
                <a:defRPr lang="en-US"/>
              </a:defPPr>
              <a:lvl1pPr indent="0" algn="just">
                <a:buFont typeface="Wingdings" panose="05000000000000000000" pitchFamily="2" charset="2"/>
                <a:buNone/>
                <a:defRPr sz="2000">
                  <a:solidFill>
                    <a:srgbClr val="000000"/>
                  </a:solidFill>
                  <a:latin typeface="Garamond" panose="02020404030301010803" pitchFamily="18" charset="0"/>
                </a:defRPr>
              </a:lvl1pPr>
            </a:lstStyle>
            <a:p>
              <a:r>
                <a:rPr lang="en-US" dirty="0"/>
                <a:t>CNT interlayer</a:t>
              </a:r>
            </a:p>
          </p:txBody>
        </p:sp>
        <p:sp>
          <p:nvSpPr>
            <p:cNvPr id="18" name="Rectangle 17"/>
            <p:cNvSpPr/>
            <p:nvPr/>
          </p:nvSpPr>
          <p:spPr>
            <a:xfrm>
              <a:off x="6777340" y="4851571"/>
              <a:ext cx="2423655" cy="707886"/>
            </a:xfrm>
            <a:prstGeom prst="rect">
              <a:avLst/>
            </a:prstGeom>
            <a:ln>
              <a:solidFill>
                <a:schemeClr val="tx1"/>
              </a:solidFill>
            </a:ln>
          </p:spPr>
          <p:txBody>
            <a:bodyPr wrap="square">
              <a:spAutoFit/>
            </a:bodyPr>
            <a:lstStyle/>
            <a:p>
              <a:pPr algn="ctr">
                <a:buFont typeface="Wingdings" panose="05000000000000000000" pitchFamily="2" charset="2"/>
                <a:buNone/>
              </a:pPr>
              <a:r>
                <a:rPr lang="en-US" sz="2000" dirty="0">
                  <a:solidFill>
                    <a:srgbClr val="000000"/>
                  </a:solidFill>
                  <a:latin typeface="Garamond" panose="02020404030301010803" pitchFamily="18" charset="0"/>
                </a:rPr>
                <a:t> Li-S cells of excellent performance</a:t>
              </a:r>
            </a:p>
          </p:txBody>
        </p:sp>
        <p:sp>
          <p:nvSpPr>
            <p:cNvPr id="19" name="Plus 18"/>
            <p:cNvSpPr/>
            <p:nvPr/>
          </p:nvSpPr>
          <p:spPr>
            <a:xfrm>
              <a:off x="3909571" y="5035884"/>
              <a:ext cx="351692" cy="351692"/>
            </a:xfrm>
            <a:prstGeom prst="mathPlus">
              <a:avLst>
                <a:gd name="adj1" fmla="val 505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ight Arrow 19"/>
            <p:cNvSpPr/>
            <p:nvPr/>
          </p:nvSpPr>
          <p:spPr>
            <a:xfrm>
              <a:off x="6260123" y="5159130"/>
              <a:ext cx="475908" cy="14097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sp>
        <p:nvSpPr>
          <p:cNvPr id="21" name="Rectangle 20"/>
          <p:cNvSpPr/>
          <p:nvPr/>
        </p:nvSpPr>
        <p:spPr>
          <a:xfrm>
            <a:off x="318921" y="1080820"/>
            <a:ext cx="8980005" cy="400110"/>
          </a:xfrm>
          <a:prstGeom prst="rect">
            <a:avLst/>
          </a:prstGeom>
        </p:spPr>
        <p:txBody>
          <a:bodyPr wrap="square">
            <a:spAutoFit/>
          </a:bodyPr>
          <a:lstStyle/>
          <a:p>
            <a:pPr marL="342900" indent="-342900" algn="just">
              <a:buFont typeface="Wingdings" panose="05000000000000000000" pitchFamily="2" charset="2"/>
              <a:buChar char="§"/>
            </a:pPr>
            <a:r>
              <a:rPr lang="en-US" sz="2000" b="1" dirty="0">
                <a:solidFill>
                  <a:srgbClr val="FF0000"/>
                </a:solidFill>
                <a:latin typeface="Garamond" panose="02020404030301010803" pitchFamily="18" charset="0"/>
              </a:rPr>
              <a:t>Sulfur. </a:t>
            </a:r>
          </a:p>
        </p:txBody>
      </p:sp>
      <p:grpSp>
        <p:nvGrpSpPr>
          <p:cNvPr id="14" name="Group 13"/>
          <p:cNvGrpSpPr/>
          <p:nvPr/>
        </p:nvGrpSpPr>
        <p:grpSpPr>
          <a:xfrm>
            <a:off x="595898" y="1461529"/>
            <a:ext cx="6040462" cy="710479"/>
            <a:chOff x="580605" y="1391189"/>
            <a:chExt cx="6040462" cy="710479"/>
          </a:xfrm>
        </p:grpSpPr>
        <p:sp>
          <p:nvSpPr>
            <p:cNvPr id="11" name="Rectangle 10"/>
            <p:cNvSpPr/>
            <p:nvPr/>
          </p:nvSpPr>
          <p:spPr>
            <a:xfrm>
              <a:off x="580605" y="1391189"/>
              <a:ext cx="5628006" cy="400110"/>
            </a:xfrm>
            <a:prstGeom prst="rect">
              <a:avLst/>
            </a:prstGeom>
          </p:spPr>
          <p:txBody>
            <a:bodyPr wrap="square">
              <a:spAutoFit/>
            </a:bodyPr>
            <a:lstStyle/>
            <a:p>
              <a:pPr marL="342900" indent="-342900" algn="just">
                <a:buFont typeface="Wingdings" panose="05000000000000000000" pitchFamily="2" charset="2"/>
                <a:buChar char="Ø"/>
              </a:pPr>
              <a:r>
                <a:rPr lang="en-US" sz="2000" dirty="0">
                  <a:latin typeface="Garamond" panose="02020404030301010803" pitchFamily="18" charset="0"/>
                </a:rPr>
                <a:t>High theoretical specific capacity of 1675 mA h g</a:t>
              </a:r>
              <a:r>
                <a:rPr lang="en-US" sz="2000" baseline="30000" dirty="0">
                  <a:latin typeface="Garamond" panose="02020404030301010803" pitchFamily="18" charset="0"/>
                </a:rPr>
                <a:t>-1</a:t>
              </a:r>
              <a:r>
                <a:rPr lang="en-US" sz="2000" dirty="0">
                  <a:latin typeface="Garamond" panose="02020404030301010803" pitchFamily="18" charset="0"/>
                </a:rPr>
                <a:t> </a:t>
              </a:r>
            </a:p>
          </p:txBody>
        </p:sp>
        <p:sp>
          <p:nvSpPr>
            <p:cNvPr id="13" name="Rectangle 12"/>
            <p:cNvSpPr/>
            <p:nvPr/>
          </p:nvSpPr>
          <p:spPr>
            <a:xfrm>
              <a:off x="580605" y="1701558"/>
              <a:ext cx="6040462" cy="400110"/>
            </a:xfrm>
            <a:prstGeom prst="rect">
              <a:avLst/>
            </a:prstGeom>
          </p:spPr>
          <p:txBody>
            <a:bodyPr wrap="square">
              <a:spAutoFit/>
            </a:bodyPr>
            <a:lstStyle/>
            <a:p>
              <a:pPr marL="342900" indent="-342900" algn="just">
                <a:buFont typeface="Wingdings" panose="05000000000000000000" pitchFamily="2" charset="2"/>
                <a:buChar char="Ø"/>
              </a:pPr>
              <a:r>
                <a:rPr lang="en-US" sz="2000" dirty="0">
                  <a:latin typeface="Garamond" panose="02020404030301010803" pitchFamily="18" charset="0"/>
                </a:rPr>
                <a:t>Low electrical conductivity </a:t>
              </a:r>
            </a:p>
          </p:txBody>
        </p:sp>
      </p:grpSp>
      <p:grpSp>
        <p:nvGrpSpPr>
          <p:cNvPr id="22" name="Group 21"/>
          <p:cNvGrpSpPr/>
          <p:nvPr/>
        </p:nvGrpSpPr>
        <p:grpSpPr>
          <a:xfrm>
            <a:off x="-1773" y="-352"/>
            <a:ext cx="7916783" cy="321431"/>
            <a:chOff x="1072279" y="-352"/>
            <a:chExt cx="7916783" cy="321431"/>
          </a:xfrm>
        </p:grpSpPr>
        <p:sp>
          <p:nvSpPr>
            <p:cNvPr id="23" name="Chevron 22"/>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24" name="Chevron 23"/>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25" name="Chevron 24"/>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26" name="Chevron 25"/>
            <p:cNvSpPr/>
            <p:nvPr/>
          </p:nvSpPr>
          <p:spPr>
            <a:xfrm>
              <a:off x="4395737" y="647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7" name="Chevron 26"/>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8" name="Chevron 27"/>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9" name="Chevron 28"/>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cxnSp>
        <p:nvCxnSpPr>
          <p:cNvPr id="30" name="Straight Arrow Connector 29"/>
          <p:cNvCxnSpPr/>
          <p:nvPr/>
        </p:nvCxnSpPr>
        <p:spPr>
          <a:xfrm>
            <a:off x="4703443" y="3077029"/>
            <a:ext cx="55154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4580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0521"/>
          <a:stretch/>
        </p:blipFill>
        <p:spPr>
          <a:xfrm>
            <a:off x="163181" y="1341120"/>
            <a:ext cx="2220059" cy="198649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644" y="4358026"/>
            <a:ext cx="2303304" cy="1535536"/>
          </a:xfrm>
          <a:prstGeom prst="rect">
            <a:avLst/>
          </a:prstGeom>
          <a:effectLst>
            <a:softEdge rad="12700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8139" y="3978150"/>
            <a:ext cx="2303304" cy="1524977"/>
          </a:xfrm>
          <a:prstGeom prst="rect">
            <a:avLst/>
          </a:prstGeom>
          <a:effectLst>
            <a:softEdge rad="127000"/>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7649" y="1183414"/>
            <a:ext cx="2303304" cy="1533255"/>
          </a:xfrm>
          <a:prstGeom prst="rect">
            <a:avLst/>
          </a:prstGeom>
          <a:effectLst>
            <a:softEdge rad="127000"/>
          </a:effectLst>
        </p:spPr>
      </p:pic>
      <p:sp>
        <p:nvSpPr>
          <p:cNvPr id="12" name="TextBox 11"/>
          <p:cNvSpPr txBox="1"/>
          <p:nvPr/>
        </p:nvSpPr>
        <p:spPr>
          <a:xfrm>
            <a:off x="6975229" y="2728388"/>
            <a:ext cx="1828800" cy="1015663"/>
          </a:xfrm>
          <a:prstGeom prst="rect">
            <a:avLst/>
          </a:prstGeom>
          <a:noFill/>
        </p:spPr>
        <p:txBody>
          <a:bodyPr wrap="square" rtlCol="0">
            <a:spAutoFit/>
          </a:bodyPr>
          <a:lstStyle/>
          <a:p>
            <a:pPr algn="ctr"/>
            <a:r>
              <a:rPr lang="en-US" sz="2000" dirty="0">
                <a:solidFill>
                  <a:srgbClr val="FF0000"/>
                </a:solidFill>
                <a:latin typeface="Garamond" panose="02020404030301010803" pitchFamily="18" charset="0"/>
              </a:rPr>
              <a:t>Greenhouse gas emissions</a:t>
            </a:r>
          </a:p>
          <a:p>
            <a:pPr algn="ctr"/>
            <a:endParaRPr lang="en-US" sz="2000" dirty="0">
              <a:solidFill>
                <a:srgbClr val="FF0000"/>
              </a:solidFill>
              <a:latin typeface="Garamond" panose="02020404030301010803" pitchFamily="18" charset="0"/>
            </a:endParaRPr>
          </a:p>
        </p:txBody>
      </p:sp>
      <p:sp>
        <p:nvSpPr>
          <p:cNvPr id="13" name="TextBox 12"/>
          <p:cNvSpPr txBox="1"/>
          <p:nvPr/>
        </p:nvSpPr>
        <p:spPr>
          <a:xfrm>
            <a:off x="6736715" y="5526564"/>
            <a:ext cx="2103120" cy="1015663"/>
          </a:xfrm>
          <a:prstGeom prst="rect">
            <a:avLst/>
          </a:prstGeom>
          <a:noFill/>
        </p:spPr>
        <p:txBody>
          <a:bodyPr wrap="square" rtlCol="0">
            <a:spAutoFit/>
          </a:bodyPr>
          <a:lstStyle/>
          <a:p>
            <a:pPr algn="ctr"/>
            <a:r>
              <a:rPr lang="en-US" sz="2000" dirty="0">
                <a:solidFill>
                  <a:srgbClr val="FF0000"/>
                </a:solidFill>
                <a:latin typeface="Garamond" panose="02020404030301010803" pitchFamily="18" charset="0"/>
              </a:rPr>
              <a:t>Land pollution and waste generation</a:t>
            </a:r>
          </a:p>
          <a:p>
            <a:pPr algn="ctr"/>
            <a:endParaRPr lang="en-US" sz="2000" dirty="0">
              <a:solidFill>
                <a:srgbClr val="FF0000"/>
              </a:solidFill>
              <a:latin typeface="Garamond" panose="02020404030301010803" pitchFamily="18" charset="0"/>
            </a:endParaRPr>
          </a:p>
        </p:txBody>
      </p:sp>
      <p:sp>
        <p:nvSpPr>
          <p:cNvPr id="14" name="TextBox 13"/>
          <p:cNvSpPr txBox="1"/>
          <p:nvPr/>
        </p:nvSpPr>
        <p:spPr>
          <a:xfrm>
            <a:off x="293644" y="3311028"/>
            <a:ext cx="1828800" cy="400110"/>
          </a:xfrm>
          <a:prstGeom prst="rect">
            <a:avLst/>
          </a:prstGeom>
          <a:noFill/>
        </p:spPr>
        <p:txBody>
          <a:bodyPr wrap="square" rtlCol="0">
            <a:spAutoFit/>
          </a:bodyPr>
          <a:lstStyle/>
          <a:p>
            <a:pPr algn="ctr"/>
            <a:r>
              <a:rPr lang="en-US" sz="2000" dirty="0">
                <a:solidFill>
                  <a:srgbClr val="FF0000"/>
                </a:solidFill>
                <a:latin typeface="Garamond" panose="02020404030301010803" pitchFamily="18" charset="0"/>
              </a:rPr>
              <a:t>Acid Rain</a:t>
            </a:r>
          </a:p>
        </p:txBody>
      </p:sp>
      <p:sp>
        <p:nvSpPr>
          <p:cNvPr id="15" name="TextBox 14"/>
          <p:cNvSpPr txBox="1"/>
          <p:nvPr/>
        </p:nvSpPr>
        <p:spPr>
          <a:xfrm>
            <a:off x="554440" y="5919320"/>
            <a:ext cx="1828800" cy="707886"/>
          </a:xfrm>
          <a:prstGeom prst="rect">
            <a:avLst/>
          </a:prstGeom>
          <a:noFill/>
        </p:spPr>
        <p:txBody>
          <a:bodyPr wrap="square" rtlCol="0">
            <a:spAutoFit/>
          </a:bodyPr>
          <a:lstStyle/>
          <a:p>
            <a:pPr algn="ctr"/>
            <a:r>
              <a:rPr lang="en-US" sz="2000" dirty="0">
                <a:solidFill>
                  <a:srgbClr val="FF0000"/>
                </a:solidFill>
                <a:latin typeface="Garamond" panose="02020404030301010803" pitchFamily="18" charset="0"/>
              </a:rPr>
              <a:t>Oil Spills</a:t>
            </a:r>
          </a:p>
          <a:p>
            <a:pPr algn="ctr"/>
            <a:endParaRPr lang="en-US" sz="2000" dirty="0">
              <a:solidFill>
                <a:srgbClr val="FF0000"/>
              </a:solidFill>
              <a:latin typeface="Garamond" panose="02020404030301010803" pitchFamily="18" charset="0"/>
            </a:endParaRPr>
          </a:p>
        </p:txBody>
      </p:sp>
      <p:pic>
        <p:nvPicPr>
          <p:cNvPr id="4" name="Picture 3"/>
          <p:cNvPicPr>
            <a:picLocks noChangeAspect="1"/>
          </p:cNvPicPr>
          <p:nvPr/>
        </p:nvPicPr>
        <p:blipFill>
          <a:blip r:embed="rId7">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a:off x="2417116" y="2483433"/>
            <a:ext cx="4327860" cy="3353563"/>
          </a:xfrm>
          <a:prstGeom prst="rect">
            <a:avLst/>
          </a:prstGeom>
        </p:spPr>
      </p:pic>
      <p:sp>
        <p:nvSpPr>
          <p:cNvPr id="16" name="TextBox 15"/>
          <p:cNvSpPr txBox="1"/>
          <p:nvPr/>
        </p:nvSpPr>
        <p:spPr>
          <a:xfrm>
            <a:off x="1993244" y="910847"/>
            <a:ext cx="4772981" cy="1292662"/>
          </a:xfrm>
          <a:prstGeom prst="rect">
            <a:avLst/>
          </a:prstGeom>
          <a:noFill/>
        </p:spPr>
        <p:txBody>
          <a:bodyPr wrap="square" rtlCol="0">
            <a:spAutoFit/>
          </a:bodyPr>
          <a:lstStyle/>
          <a:p>
            <a:pPr algn="ctr"/>
            <a:r>
              <a:rPr lang="en-US" sz="2400" b="1" dirty="0">
                <a:solidFill>
                  <a:srgbClr val="FF0000"/>
                </a:solidFill>
                <a:latin typeface="Garamond" panose="02020404030301010803" pitchFamily="18" charset="0"/>
              </a:rPr>
              <a:t>Adverse Effects of Non-Renewable Resources</a:t>
            </a:r>
          </a:p>
          <a:p>
            <a:pPr algn="ctr"/>
            <a:endParaRPr lang="en-US" sz="3000" b="1" dirty="0">
              <a:solidFill>
                <a:srgbClr val="FF0000"/>
              </a:solidFill>
              <a:latin typeface="Garamond" panose="02020404030301010803" pitchFamily="18" charset="0"/>
            </a:endParaRPr>
          </a:p>
        </p:txBody>
      </p:sp>
      <p:sp>
        <p:nvSpPr>
          <p:cNvPr id="3" name="Slide Number Placeholder 2"/>
          <p:cNvSpPr>
            <a:spLocks noGrp="1"/>
          </p:cNvSpPr>
          <p:nvPr>
            <p:ph type="sldNum" sz="quarter" idx="12"/>
          </p:nvPr>
        </p:nvSpPr>
        <p:spPr>
          <a:xfrm>
            <a:off x="8777735" y="6530509"/>
            <a:ext cx="340341" cy="365125"/>
          </a:xfrm>
        </p:spPr>
        <p:txBody>
          <a:bodyPr/>
          <a:lstStyle/>
          <a:p>
            <a:fld id="{ADBDDCAF-7AF1-4425-86EB-B68B2BB9C855}" type="slidenum">
              <a:rPr lang="en-US" smtClean="0">
                <a:solidFill>
                  <a:schemeClr val="tx1"/>
                </a:solidFill>
              </a:rPr>
              <a:t>4</a:t>
            </a:fld>
            <a:endParaRPr lang="en-US" dirty="0">
              <a:solidFill>
                <a:schemeClr val="tx1"/>
              </a:solidFill>
            </a:endParaRPr>
          </a:p>
        </p:txBody>
      </p:sp>
      <p:sp>
        <p:nvSpPr>
          <p:cNvPr id="17" name="Rectangle 16"/>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8" name="Title 1"/>
          <p:cNvSpPr txBox="1">
            <a:spLocks/>
          </p:cNvSpPr>
          <p:nvPr/>
        </p:nvSpPr>
        <p:spPr>
          <a:xfrm>
            <a:off x="1671580" y="313938"/>
            <a:ext cx="5120640" cy="507831"/>
          </a:xfrm>
          <a:prstGeom prst="rect">
            <a:avLst/>
          </a:prstGeom>
          <a:noFill/>
          <a:ln w="12700"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000" b="1" dirty="0">
                <a:latin typeface="Garamond" panose="02020404030301010803" pitchFamily="18" charset="0"/>
              </a:rPr>
              <a:t>Motivation</a:t>
            </a:r>
          </a:p>
        </p:txBody>
      </p:sp>
      <p:cxnSp>
        <p:nvCxnSpPr>
          <p:cNvPr id="19" name="Straight Connector 18"/>
          <p:cNvCxnSpPr/>
          <p:nvPr/>
        </p:nvCxnSpPr>
        <p:spPr>
          <a:xfrm>
            <a:off x="59937" y="849000"/>
            <a:ext cx="8809408" cy="0"/>
          </a:xfrm>
          <a:prstGeom prst="line">
            <a:avLst/>
          </a:prstGeom>
          <a:ln w="25400"/>
        </p:spPr>
        <p:style>
          <a:lnRef idx="3">
            <a:schemeClr val="dk1"/>
          </a:lnRef>
          <a:fillRef idx="0">
            <a:schemeClr val="dk1"/>
          </a:fillRef>
          <a:effectRef idx="2">
            <a:schemeClr val="dk1"/>
          </a:effectRef>
          <a:fontRef idx="minor">
            <a:schemeClr val="tx1"/>
          </a:fontRef>
        </p:style>
      </p:cxnSp>
      <p:grpSp>
        <p:nvGrpSpPr>
          <p:cNvPr id="20" name="Group 19"/>
          <p:cNvGrpSpPr/>
          <p:nvPr/>
        </p:nvGrpSpPr>
        <p:grpSpPr>
          <a:xfrm>
            <a:off x="-1773" y="-352"/>
            <a:ext cx="7916783" cy="321431"/>
            <a:chOff x="1072279" y="-352"/>
            <a:chExt cx="7916783" cy="321431"/>
          </a:xfrm>
        </p:grpSpPr>
        <p:sp>
          <p:nvSpPr>
            <p:cNvPr id="21" name="Chevron 20"/>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22" name="Chevron 21"/>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23" name="Chevron 22"/>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24" name="Chevron 23"/>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5" name="Chevron 24"/>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6" name="Chevron 25"/>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7" name="Chevron 26"/>
            <p:cNvSpPr/>
            <p:nvPr/>
          </p:nvSpPr>
          <p:spPr>
            <a:xfrm>
              <a:off x="1072279"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1097059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40</a:t>
            </a:fld>
            <a:endParaRPr lang="en-US" dirty="0">
              <a:solidFill>
                <a:schemeClr val="tx1"/>
              </a:solidFill>
            </a:endParaRPr>
          </a:p>
        </p:txBody>
      </p:sp>
      <p:sp>
        <p:nvSpPr>
          <p:cNvPr id="7" name="Right Arrow 6"/>
          <p:cNvSpPr/>
          <p:nvPr/>
        </p:nvSpPr>
        <p:spPr>
          <a:xfrm>
            <a:off x="1899539" y="3198325"/>
            <a:ext cx="798556" cy="176471"/>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07309" y="2493140"/>
            <a:ext cx="1292906" cy="1713870"/>
          </a:xfrm>
          <a:prstGeom prst="rect">
            <a:avLst/>
          </a:prstGeom>
        </p:spPr>
      </p:pic>
      <p:sp>
        <p:nvSpPr>
          <p:cNvPr id="9" name="Right Arrow 8"/>
          <p:cNvSpPr/>
          <p:nvPr/>
        </p:nvSpPr>
        <p:spPr>
          <a:xfrm>
            <a:off x="4386709" y="3201340"/>
            <a:ext cx="798556" cy="176471"/>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grpSp>
        <p:nvGrpSpPr>
          <p:cNvPr id="10" name="Group 9"/>
          <p:cNvGrpSpPr/>
          <p:nvPr/>
        </p:nvGrpSpPr>
        <p:grpSpPr>
          <a:xfrm>
            <a:off x="909183" y="846920"/>
            <a:ext cx="2765800" cy="1743739"/>
            <a:chOff x="1074210" y="1064525"/>
            <a:chExt cx="3167025" cy="1996697"/>
          </a:xfrm>
        </p:grpSpPr>
        <p:pic>
          <p:nvPicPr>
            <p:cNvPr id="774" name="Picture 77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210" y="1064525"/>
              <a:ext cx="378016" cy="1996697"/>
            </a:xfrm>
            <a:prstGeom prst="rect">
              <a:avLst/>
            </a:prstGeom>
          </p:spPr>
        </p:pic>
        <p:sp>
          <p:nvSpPr>
            <p:cNvPr id="775" name="TextBox 774"/>
            <p:cNvSpPr txBox="1"/>
            <p:nvPr/>
          </p:nvSpPr>
          <p:spPr>
            <a:xfrm>
              <a:off x="1089632" y="1779344"/>
              <a:ext cx="3151603" cy="599122"/>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sz="1400" b="1" dirty="0"/>
                <a:t>(Ammonium </a:t>
              </a:r>
              <a:r>
                <a:rPr lang="en-US" sz="1400" b="1" dirty="0" err="1"/>
                <a:t>peroxydisulfate</a:t>
              </a:r>
              <a:r>
                <a:rPr lang="en-US" sz="1400" b="1" dirty="0"/>
                <a:t>)</a:t>
              </a:r>
            </a:p>
            <a:p>
              <a:r>
                <a:rPr lang="en-US" sz="1400" b="1" dirty="0"/>
                <a:t>APS Solution</a:t>
              </a:r>
            </a:p>
          </p:txBody>
        </p:sp>
      </p:grpSp>
      <p:grpSp>
        <p:nvGrpSpPr>
          <p:cNvPr id="11" name="Group 10"/>
          <p:cNvGrpSpPr/>
          <p:nvPr/>
        </p:nvGrpSpPr>
        <p:grpSpPr>
          <a:xfrm>
            <a:off x="237029" y="2545092"/>
            <a:ext cx="2050461" cy="2243672"/>
            <a:chOff x="859147" y="2087837"/>
            <a:chExt cx="2347914" cy="2569154"/>
          </a:xfrm>
        </p:grpSpPr>
        <p:pic>
          <p:nvPicPr>
            <p:cNvPr id="772" name="Picture 77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9296" y="2087837"/>
              <a:ext cx="1299970" cy="1717806"/>
            </a:xfrm>
            <a:prstGeom prst="rect">
              <a:avLst/>
            </a:prstGeom>
          </p:spPr>
        </p:pic>
        <p:sp>
          <p:nvSpPr>
            <p:cNvPr id="773" name="TextBox 772"/>
            <p:cNvSpPr txBox="1"/>
            <p:nvPr/>
          </p:nvSpPr>
          <p:spPr>
            <a:xfrm>
              <a:off x="859147" y="3811172"/>
              <a:ext cx="2347914" cy="845819"/>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sz="1400" b="1" dirty="0"/>
                <a:t>Aniline monomer + Mesoporous Carbon in </a:t>
              </a:r>
              <a:r>
                <a:rPr lang="en-US" sz="1400" b="1" dirty="0" err="1"/>
                <a:t>HCl</a:t>
              </a:r>
              <a:r>
                <a:rPr lang="en-US" sz="1400" b="1" dirty="0"/>
                <a:t> solution</a:t>
              </a:r>
            </a:p>
          </p:txBody>
        </p:sp>
      </p:grpSp>
      <p:grpSp>
        <p:nvGrpSpPr>
          <p:cNvPr id="12" name="Group 11"/>
          <p:cNvGrpSpPr/>
          <p:nvPr/>
        </p:nvGrpSpPr>
        <p:grpSpPr>
          <a:xfrm>
            <a:off x="5329159" y="1159715"/>
            <a:ext cx="1245748" cy="2853738"/>
            <a:chOff x="5027815" y="319236"/>
            <a:chExt cx="1426464" cy="3267720"/>
          </a:xfrm>
        </p:grpSpPr>
        <p:grpSp>
          <p:nvGrpSpPr>
            <p:cNvPr id="391" name="Group 390"/>
            <p:cNvGrpSpPr/>
            <p:nvPr/>
          </p:nvGrpSpPr>
          <p:grpSpPr>
            <a:xfrm>
              <a:off x="5027815" y="2251932"/>
              <a:ext cx="1426464" cy="1335024"/>
              <a:chOff x="4369145" y="2751972"/>
              <a:chExt cx="3102647" cy="2894827"/>
            </a:xfrm>
            <a:solidFill>
              <a:schemeClr val="accent6">
                <a:lumMod val="75000"/>
              </a:schemeClr>
            </a:solidFill>
          </p:grpSpPr>
          <p:grpSp>
            <p:nvGrpSpPr>
              <p:cNvPr id="406" name="Group 405"/>
              <p:cNvGrpSpPr/>
              <p:nvPr/>
            </p:nvGrpSpPr>
            <p:grpSpPr>
              <a:xfrm>
                <a:off x="4369145" y="3910091"/>
                <a:ext cx="599858" cy="599858"/>
                <a:chOff x="1644902" y="4684189"/>
                <a:chExt cx="599858" cy="599858"/>
              </a:xfrm>
              <a:grpFill/>
            </p:grpSpPr>
            <p:sp>
              <p:nvSpPr>
                <p:cNvPr id="754" name="Oval 753"/>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55" name="Oval 754"/>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755"/>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Oval 756"/>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Oval 757"/>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Oval 758"/>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Oval 762"/>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Oval 764"/>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Oval 765"/>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766"/>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Oval 768"/>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Oval 770"/>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7" name="Group 406"/>
              <p:cNvGrpSpPr/>
              <p:nvPr/>
            </p:nvGrpSpPr>
            <p:grpSpPr>
              <a:xfrm>
                <a:off x="4630698" y="2751972"/>
                <a:ext cx="2841094" cy="2894827"/>
                <a:chOff x="4630698" y="2751972"/>
                <a:chExt cx="2841094" cy="2894827"/>
              </a:xfrm>
              <a:grpFill/>
            </p:grpSpPr>
            <p:grpSp>
              <p:nvGrpSpPr>
                <p:cNvPr id="408" name="Group 407"/>
                <p:cNvGrpSpPr/>
                <p:nvPr/>
              </p:nvGrpSpPr>
              <p:grpSpPr>
                <a:xfrm>
                  <a:off x="4964469" y="2751972"/>
                  <a:ext cx="1846051" cy="626042"/>
                  <a:chOff x="4964469" y="2751972"/>
                  <a:chExt cx="1846051" cy="626042"/>
                </a:xfrm>
                <a:grpFill/>
              </p:grpSpPr>
              <p:grpSp>
                <p:nvGrpSpPr>
                  <p:cNvPr id="697" name="Group 696"/>
                  <p:cNvGrpSpPr/>
                  <p:nvPr/>
                </p:nvGrpSpPr>
                <p:grpSpPr>
                  <a:xfrm>
                    <a:off x="4964469" y="2751972"/>
                    <a:ext cx="599858" cy="599858"/>
                    <a:chOff x="1644902" y="4684189"/>
                    <a:chExt cx="599858" cy="599858"/>
                  </a:xfrm>
                  <a:grpFill/>
                </p:grpSpPr>
                <p:sp>
                  <p:nvSpPr>
                    <p:cNvPr id="736" name="Oval 735"/>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37" name="Oval 736"/>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Oval 737"/>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Oval 738"/>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Oval 740"/>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Oval 743"/>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745"/>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746"/>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Oval 747"/>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Oval 748"/>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Oval 749"/>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750"/>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Oval 751"/>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Oval 752"/>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8" name="Group 697"/>
                  <p:cNvGrpSpPr/>
                  <p:nvPr/>
                </p:nvGrpSpPr>
                <p:grpSpPr>
                  <a:xfrm>
                    <a:off x="5588391" y="2771134"/>
                    <a:ext cx="599858" cy="599858"/>
                    <a:chOff x="1644902" y="4684189"/>
                    <a:chExt cx="599858" cy="599858"/>
                  </a:xfrm>
                  <a:grpFill/>
                </p:grpSpPr>
                <p:sp>
                  <p:nvSpPr>
                    <p:cNvPr id="718" name="Oval 717"/>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19" name="Oval 718"/>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Oval 719"/>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721"/>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Oval 723"/>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Oval 724"/>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725"/>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Oval 726"/>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727"/>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Oval 728"/>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729"/>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730"/>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Oval 731"/>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Oval 733"/>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734"/>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9" name="Group 698"/>
                  <p:cNvGrpSpPr/>
                  <p:nvPr/>
                </p:nvGrpSpPr>
                <p:grpSpPr>
                  <a:xfrm>
                    <a:off x="6210662" y="2778156"/>
                    <a:ext cx="599858" cy="599858"/>
                    <a:chOff x="1644902" y="4684189"/>
                    <a:chExt cx="599858" cy="599858"/>
                  </a:xfrm>
                  <a:grpFill/>
                </p:grpSpPr>
                <p:sp>
                  <p:nvSpPr>
                    <p:cNvPr id="700" name="Oval 699"/>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01" name="Oval 700"/>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Oval 701"/>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Oval 702"/>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Oval 704"/>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705"/>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Oval 708"/>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710"/>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Oval 712"/>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716"/>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9" name="Group 408"/>
                <p:cNvGrpSpPr/>
                <p:nvPr/>
              </p:nvGrpSpPr>
              <p:grpSpPr>
                <a:xfrm>
                  <a:off x="4646115" y="3296599"/>
                  <a:ext cx="2464334" cy="637658"/>
                  <a:chOff x="4646115" y="3296599"/>
                  <a:chExt cx="2464334" cy="637658"/>
                </a:xfrm>
                <a:grpFill/>
              </p:grpSpPr>
              <p:grpSp>
                <p:nvGrpSpPr>
                  <p:cNvPr id="621" name="Group 620"/>
                  <p:cNvGrpSpPr/>
                  <p:nvPr/>
                </p:nvGrpSpPr>
                <p:grpSpPr>
                  <a:xfrm>
                    <a:off x="5259498" y="3296599"/>
                    <a:ext cx="599858" cy="599858"/>
                    <a:chOff x="1644902" y="4684189"/>
                    <a:chExt cx="599858" cy="599858"/>
                  </a:xfrm>
                  <a:grpFill/>
                </p:grpSpPr>
                <p:sp>
                  <p:nvSpPr>
                    <p:cNvPr id="679" name="Oval 678"/>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80" name="Oval 679"/>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681"/>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683"/>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Oval 684"/>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Oval 685"/>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686"/>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687"/>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Oval 688"/>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Oval 689"/>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Oval 693"/>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Oval 694"/>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695"/>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2" name="Group 621"/>
                  <p:cNvGrpSpPr/>
                  <p:nvPr/>
                </p:nvGrpSpPr>
                <p:grpSpPr>
                  <a:xfrm>
                    <a:off x="5886501" y="3308631"/>
                    <a:ext cx="599858" cy="599858"/>
                    <a:chOff x="1644902" y="4684189"/>
                    <a:chExt cx="599858" cy="599858"/>
                  </a:xfrm>
                  <a:grpFill/>
                </p:grpSpPr>
                <p:sp>
                  <p:nvSpPr>
                    <p:cNvPr id="661" name="Oval 660"/>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62" name="Oval 661"/>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Oval 663"/>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665"/>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Oval 666"/>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Oval 668"/>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669"/>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Oval 671"/>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Oval 677"/>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3" name="Group 622"/>
                  <p:cNvGrpSpPr/>
                  <p:nvPr/>
                </p:nvGrpSpPr>
                <p:grpSpPr>
                  <a:xfrm>
                    <a:off x="6510591" y="3334399"/>
                    <a:ext cx="599858" cy="599858"/>
                    <a:chOff x="1644902" y="4684189"/>
                    <a:chExt cx="599858" cy="599858"/>
                  </a:xfrm>
                  <a:grpFill/>
                </p:grpSpPr>
                <p:sp>
                  <p:nvSpPr>
                    <p:cNvPr id="643" name="Oval 642"/>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4" name="Oval 643"/>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644"/>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653"/>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656"/>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val 657"/>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Oval 658"/>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4" name="Group 623"/>
                  <p:cNvGrpSpPr/>
                  <p:nvPr/>
                </p:nvGrpSpPr>
                <p:grpSpPr>
                  <a:xfrm>
                    <a:off x="4646115" y="3332437"/>
                    <a:ext cx="599858" cy="599858"/>
                    <a:chOff x="1644902" y="4684189"/>
                    <a:chExt cx="599858" cy="599858"/>
                  </a:xfrm>
                  <a:grpFill/>
                </p:grpSpPr>
                <p:sp>
                  <p:nvSpPr>
                    <p:cNvPr id="625" name="Oval 624"/>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26" name="Oval 625"/>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630"/>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641"/>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0" name="Group 409"/>
                <p:cNvGrpSpPr/>
                <p:nvPr/>
              </p:nvGrpSpPr>
              <p:grpSpPr>
                <a:xfrm>
                  <a:off x="4994410" y="3860553"/>
                  <a:ext cx="599858" cy="599858"/>
                  <a:chOff x="1644902" y="4684189"/>
                  <a:chExt cx="599858" cy="599858"/>
                </a:xfrm>
                <a:grpFill/>
              </p:grpSpPr>
              <p:sp>
                <p:nvSpPr>
                  <p:cNvPr id="603" name="Oval 602"/>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04" name="Oval 603"/>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Oval 610"/>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612"/>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Oval 617"/>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1" name="Group 410"/>
                <p:cNvGrpSpPr/>
                <p:nvPr/>
              </p:nvGrpSpPr>
              <p:grpSpPr>
                <a:xfrm>
                  <a:off x="5621322" y="3898464"/>
                  <a:ext cx="599858" cy="599858"/>
                  <a:chOff x="1644902" y="4684189"/>
                  <a:chExt cx="599858" cy="599858"/>
                </a:xfrm>
                <a:grpFill/>
              </p:grpSpPr>
              <p:sp>
                <p:nvSpPr>
                  <p:cNvPr id="585" name="Oval 584"/>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86" name="Oval 585"/>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2" name="Group 411"/>
                <p:cNvGrpSpPr/>
                <p:nvPr/>
              </p:nvGrpSpPr>
              <p:grpSpPr>
                <a:xfrm>
                  <a:off x="6245114" y="3910979"/>
                  <a:ext cx="599858" cy="599858"/>
                  <a:chOff x="1644902" y="4684189"/>
                  <a:chExt cx="599858" cy="599858"/>
                </a:xfrm>
                <a:grpFill/>
              </p:grpSpPr>
              <p:sp>
                <p:nvSpPr>
                  <p:cNvPr id="567" name="Oval 566"/>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68" name="Oval 567"/>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569"/>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Oval 576"/>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3" name="Group 412"/>
                <p:cNvGrpSpPr/>
                <p:nvPr/>
              </p:nvGrpSpPr>
              <p:grpSpPr>
                <a:xfrm>
                  <a:off x="6871934" y="3910091"/>
                  <a:ext cx="599858" cy="599858"/>
                  <a:chOff x="1644902" y="4684189"/>
                  <a:chExt cx="599858" cy="599858"/>
                </a:xfrm>
                <a:grpFill/>
              </p:grpSpPr>
              <p:sp>
                <p:nvSpPr>
                  <p:cNvPr id="549" name="Oval 548"/>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50" name="Oval 549"/>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564"/>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4" name="Group 413"/>
                <p:cNvGrpSpPr/>
                <p:nvPr/>
              </p:nvGrpSpPr>
              <p:grpSpPr>
                <a:xfrm>
                  <a:off x="4630698" y="4434566"/>
                  <a:ext cx="2464334" cy="637658"/>
                  <a:chOff x="4646115" y="3296599"/>
                  <a:chExt cx="2464334" cy="637658"/>
                </a:xfrm>
                <a:grpFill/>
              </p:grpSpPr>
              <p:grpSp>
                <p:nvGrpSpPr>
                  <p:cNvPr id="473" name="Group 472"/>
                  <p:cNvGrpSpPr/>
                  <p:nvPr/>
                </p:nvGrpSpPr>
                <p:grpSpPr>
                  <a:xfrm>
                    <a:off x="5259498" y="3296599"/>
                    <a:ext cx="599858" cy="599858"/>
                    <a:chOff x="1644902" y="4684189"/>
                    <a:chExt cx="599858" cy="599858"/>
                  </a:xfrm>
                  <a:grpFill/>
                </p:grpSpPr>
                <p:sp>
                  <p:nvSpPr>
                    <p:cNvPr id="531" name="Oval 530"/>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32" name="Oval 531"/>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Oval 532"/>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Oval 533"/>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Oval 534"/>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Oval 535"/>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38"/>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Oval 543"/>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Oval 547"/>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4" name="Group 473"/>
                  <p:cNvGrpSpPr/>
                  <p:nvPr/>
                </p:nvGrpSpPr>
                <p:grpSpPr>
                  <a:xfrm>
                    <a:off x="5886501" y="3308631"/>
                    <a:ext cx="599858" cy="599858"/>
                    <a:chOff x="1644902" y="4684189"/>
                    <a:chExt cx="599858" cy="599858"/>
                  </a:xfrm>
                  <a:grpFill/>
                </p:grpSpPr>
                <p:sp>
                  <p:nvSpPr>
                    <p:cNvPr id="513" name="Oval 512"/>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14" name="Oval 513"/>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21"/>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25"/>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Oval 528"/>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Oval 529"/>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5" name="Group 474"/>
                  <p:cNvGrpSpPr/>
                  <p:nvPr/>
                </p:nvGrpSpPr>
                <p:grpSpPr>
                  <a:xfrm>
                    <a:off x="6510591" y="3334399"/>
                    <a:ext cx="599858" cy="599858"/>
                    <a:chOff x="1644902" y="4684189"/>
                    <a:chExt cx="599858" cy="599858"/>
                  </a:xfrm>
                  <a:grpFill/>
                </p:grpSpPr>
                <p:sp>
                  <p:nvSpPr>
                    <p:cNvPr id="495" name="Oval 494"/>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96" name="Oval 495"/>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504"/>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6" name="Group 475"/>
                  <p:cNvGrpSpPr/>
                  <p:nvPr/>
                </p:nvGrpSpPr>
                <p:grpSpPr>
                  <a:xfrm>
                    <a:off x="4646115" y="3332437"/>
                    <a:ext cx="599858" cy="599858"/>
                    <a:chOff x="1644902" y="4684189"/>
                    <a:chExt cx="599858" cy="599858"/>
                  </a:xfrm>
                  <a:grpFill/>
                </p:grpSpPr>
                <p:sp>
                  <p:nvSpPr>
                    <p:cNvPr id="477" name="Oval 476"/>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78" name="Oval 477"/>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5" name="Group 414"/>
                <p:cNvGrpSpPr/>
                <p:nvPr/>
              </p:nvGrpSpPr>
              <p:grpSpPr>
                <a:xfrm>
                  <a:off x="4935946" y="5020757"/>
                  <a:ext cx="1846051" cy="626042"/>
                  <a:chOff x="4964469" y="2751972"/>
                  <a:chExt cx="1846051" cy="626042"/>
                </a:xfrm>
                <a:grpFill/>
              </p:grpSpPr>
              <p:grpSp>
                <p:nvGrpSpPr>
                  <p:cNvPr id="416" name="Group 415"/>
                  <p:cNvGrpSpPr/>
                  <p:nvPr/>
                </p:nvGrpSpPr>
                <p:grpSpPr>
                  <a:xfrm>
                    <a:off x="4964469" y="2751972"/>
                    <a:ext cx="599858" cy="599858"/>
                    <a:chOff x="1644902" y="4684189"/>
                    <a:chExt cx="599858" cy="599858"/>
                  </a:xfrm>
                  <a:grpFill/>
                </p:grpSpPr>
                <p:sp>
                  <p:nvSpPr>
                    <p:cNvPr id="455" name="Oval 454"/>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56" name="Oval 455"/>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7" name="Group 416"/>
                  <p:cNvGrpSpPr/>
                  <p:nvPr/>
                </p:nvGrpSpPr>
                <p:grpSpPr>
                  <a:xfrm>
                    <a:off x="5588391" y="2771134"/>
                    <a:ext cx="599858" cy="599858"/>
                    <a:chOff x="1644902" y="4684189"/>
                    <a:chExt cx="599858" cy="599858"/>
                  </a:xfrm>
                  <a:grpFill/>
                </p:grpSpPr>
                <p:sp>
                  <p:nvSpPr>
                    <p:cNvPr id="437" name="Oval 436"/>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38" name="Oval 437"/>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8" name="Group 417"/>
                  <p:cNvGrpSpPr/>
                  <p:nvPr/>
                </p:nvGrpSpPr>
                <p:grpSpPr>
                  <a:xfrm>
                    <a:off x="6210662" y="2778156"/>
                    <a:ext cx="599858" cy="599858"/>
                    <a:chOff x="1644902" y="4684189"/>
                    <a:chExt cx="599858" cy="599858"/>
                  </a:xfrm>
                  <a:grpFill/>
                </p:grpSpPr>
                <p:sp>
                  <p:nvSpPr>
                    <p:cNvPr id="419" name="Oval 418"/>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20" name="Oval 419"/>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392" name="Group 391"/>
            <p:cNvGrpSpPr/>
            <p:nvPr/>
          </p:nvGrpSpPr>
          <p:grpSpPr>
            <a:xfrm>
              <a:off x="5278179" y="319236"/>
              <a:ext cx="972712" cy="1860599"/>
              <a:chOff x="3383248" y="1064525"/>
              <a:chExt cx="972712" cy="1860599"/>
            </a:xfrm>
          </p:grpSpPr>
          <p:sp>
            <p:nvSpPr>
              <p:cNvPr id="393" name="Plus 392"/>
              <p:cNvSpPr/>
              <p:nvPr/>
            </p:nvSpPr>
            <p:spPr>
              <a:xfrm>
                <a:off x="3483500" y="2324750"/>
                <a:ext cx="638892" cy="600374"/>
              </a:xfrm>
              <a:prstGeom prst="mathPlus">
                <a:avLst>
                  <a:gd name="adj1" fmla="val 533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94" name="Group 393"/>
              <p:cNvGrpSpPr/>
              <p:nvPr/>
            </p:nvGrpSpPr>
            <p:grpSpPr>
              <a:xfrm>
                <a:off x="3461123" y="1064525"/>
                <a:ext cx="815285" cy="865543"/>
                <a:chOff x="3349832" y="276833"/>
                <a:chExt cx="815285" cy="865543"/>
              </a:xfrm>
            </p:grpSpPr>
            <p:grpSp>
              <p:nvGrpSpPr>
                <p:cNvPr id="396" name="Group 395"/>
                <p:cNvGrpSpPr/>
                <p:nvPr/>
              </p:nvGrpSpPr>
              <p:grpSpPr>
                <a:xfrm>
                  <a:off x="3349832" y="490797"/>
                  <a:ext cx="669057" cy="651579"/>
                  <a:chOff x="5002914" y="368520"/>
                  <a:chExt cx="1133023" cy="1103424"/>
                </a:xfrm>
              </p:grpSpPr>
              <p:sp>
                <p:nvSpPr>
                  <p:cNvPr id="400" name="Oval 399"/>
                  <p:cNvSpPr/>
                  <p:nvPr/>
                </p:nvSpPr>
                <p:spPr>
                  <a:xfrm>
                    <a:off x="5411160" y="757213"/>
                    <a:ext cx="337059" cy="337059"/>
                  </a:xfrm>
                  <a:prstGeom prst="ellipse">
                    <a:avLst/>
                  </a:prstGeom>
                  <a:solidFill>
                    <a:srgbClr val="F9FD5D"/>
                  </a:solidFill>
                  <a:ln>
                    <a:noFill/>
                  </a:ln>
                  <a:scene3d>
                    <a:camera prst="orthographicFront"/>
                    <a:lightRig rig="threePt" dir="t"/>
                  </a:scene3d>
                  <a:sp3d>
                    <a:bevelT w="196850" h="196850"/>
                    <a:bevelB w="196850" h="196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p:cNvSpPr/>
                  <p:nvPr/>
                </p:nvSpPr>
                <p:spPr>
                  <a:xfrm>
                    <a:off x="5002914" y="816587"/>
                    <a:ext cx="337059" cy="337059"/>
                  </a:xfrm>
                  <a:prstGeom prst="ellipse">
                    <a:avLst/>
                  </a:prstGeom>
                  <a:solidFill>
                    <a:srgbClr val="F9FD5D"/>
                  </a:solidFill>
                  <a:ln>
                    <a:noFill/>
                  </a:ln>
                  <a:scene3d>
                    <a:camera prst="orthographicFront"/>
                    <a:lightRig rig="threePt" dir="t"/>
                  </a:scene3d>
                  <a:sp3d>
                    <a:bevelT w="196850" h="196850"/>
                    <a:bevelB w="196850" h="196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p:cNvSpPr/>
                  <p:nvPr/>
                </p:nvSpPr>
                <p:spPr>
                  <a:xfrm>
                    <a:off x="5625250" y="448618"/>
                    <a:ext cx="337059" cy="337059"/>
                  </a:xfrm>
                  <a:prstGeom prst="ellipse">
                    <a:avLst/>
                  </a:prstGeom>
                  <a:solidFill>
                    <a:srgbClr val="F9FD5D"/>
                  </a:solidFill>
                  <a:ln>
                    <a:noFill/>
                  </a:ln>
                  <a:scene3d>
                    <a:camera prst="orthographicFront"/>
                    <a:lightRig rig="threePt" dir="t"/>
                  </a:scene3d>
                  <a:sp3d>
                    <a:bevelT w="196850" h="196850"/>
                    <a:bevelB w="196850" h="196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p:cNvSpPr/>
                  <p:nvPr/>
                </p:nvSpPr>
                <p:spPr>
                  <a:xfrm>
                    <a:off x="5185031" y="368520"/>
                    <a:ext cx="337059" cy="337059"/>
                  </a:xfrm>
                  <a:prstGeom prst="ellipse">
                    <a:avLst/>
                  </a:prstGeom>
                  <a:solidFill>
                    <a:srgbClr val="F9FD5D"/>
                  </a:solidFill>
                  <a:ln>
                    <a:noFill/>
                  </a:ln>
                  <a:scene3d>
                    <a:camera prst="orthographicFront"/>
                    <a:lightRig rig="threePt" dir="t"/>
                  </a:scene3d>
                  <a:sp3d>
                    <a:bevelT w="196850" h="196850"/>
                    <a:bevelB w="196850" h="196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p:cNvSpPr/>
                  <p:nvPr/>
                </p:nvSpPr>
                <p:spPr>
                  <a:xfrm>
                    <a:off x="5383788" y="1134885"/>
                    <a:ext cx="337059" cy="337059"/>
                  </a:xfrm>
                  <a:prstGeom prst="ellipse">
                    <a:avLst/>
                  </a:prstGeom>
                  <a:solidFill>
                    <a:srgbClr val="F9FD5D"/>
                  </a:solidFill>
                  <a:ln>
                    <a:noFill/>
                  </a:ln>
                  <a:scene3d>
                    <a:camera prst="orthographicFront"/>
                    <a:lightRig rig="threePt" dir="t"/>
                  </a:scene3d>
                  <a:sp3d>
                    <a:bevelT w="196850" h="196850"/>
                    <a:bevelB w="196850" h="196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p:cNvSpPr/>
                  <p:nvPr/>
                </p:nvSpPr>
                <p:spPr>
                  <a:xfrm>
                    <a:off x="5798878" y="921768"/>
                    <a:ext cx="337059" cy="337059"/>
                  </a:xfrm>
                  <a:prstGeom prst="ellipse">
                    <a:avLst/>
                  </a:prstGeom>
                  <a:solidFill>
                    <a:srgbClr val="F9FD5D"/>
                  </a:solidFill>
                  <a:ln>
                    <a:noFill/>
                  </a:ln>
                  <a:scene3d>
                    <a:camera prst="orthographicFront"/>
                    <a:lightRig rig="threePt" dir="t"/>
                  </a:scene3d>
                  <a:sp3d>
                    <a:bevelT w="196850" h="196850"/>
                    <a:bevelB w="196850" h="196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7" name="Oval 396"/>
                <p:cNvSpPr/>
                <p:nvPr/>
              </p:nvSpPr>
              <p:spPr>
                <a:xfrm>
                  <a:off x="3966082" y="595049"/>
                  <a:ext cx="199035" cy="199036"/>
                </a:xfrm>
                <a:prstGeom prst="ellipse">
                  <a:avLst/>
                </a:prstGeom>
                <a:solidFill>
                  <a:srgbClr val="F9FD5D"/>
                </a:solidFill>
                <a:ln>
                  <a:noFill/>
                </a:ln>
                <a:scene3d>
                  <a:camera prst="orthographicFront"/>
                  <a:lightRig rig="threePt" dir="t"/>
                </a:scene3d>
                <a:sp3d>
                  <a:bevelT w="196850" h="196850"/>
                  <a:bevelB w="196850" h="196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p:cNvSpPr/>
                <p:nvPr/>
              </p:nvSpPr>
              <p:spPr>
                <a:xfrm>
                  <a:off x="3812066" y="316405"/>
                  <a:ext cx="199035" cy="199036"/>
                </a:xfrm>
                <a:prstGeom prst="ellipse">
                  <a:avLst/>
                </a:prstGeom>
                <a:solidFill>
                  <a:srgbClr val="F9FD5D"/>
                </a:solidFill>
                <a:ln>
                  <a:noFill/>
                </a:ln>
                <a:scene3d>
                  <a:camera prst="orthographicFront"/>
                  <a:lightRig rig="threePt" dir="t"/>
                </a:scene3d>
                <a:sp3d>
                  <a:bevelT w="196850" h="196850"/>
                  <a:bevelB w="196850" h="196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p:cNvSpPr/>
                <p:nvPr/>
              </p:nvSpPr>
              <p:spPr>
                <a:xfrm>
                  <a:off x="3574740" y="276833"/>
                  <a:ext cx="199035" cy="199036"/>
                </a:xfrm>
                <a:prstGeom prst="ellipse">
                  <a:avLst/>
                </a:prstGeom>
                <a:solidFill>
                  <a:srgbClr val="F9FD5D"/>
                </a:solidFill>
                <a:ln>
                  <a:noFill/>
                </a:ln>
                <a:scene3d>
                  <a:camera prst="orthographicFront"/>
                  <a:lightRig rig="threePt" dir="t"/>
                </a:scene3d>
                <a:sp3d>
                  <a:bevelT w="196850" h="196850"/>
                  <a:bevelB w="196850" h="196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5" name="TextBox 394"/>
              <p:cNvSpPr txBox="1"/>
              <p:nvPr/>
            </p:nvSpPr>
            <p:spPr>
              <a:xfrm>
                <a:off x="3383248" y="1933572"/>
                <a:ext cx="972712" cy="387667"/>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dirty="0"/>
                  <a:t>Sulfur</a:t>
                </a:r>
              </a:p>
            </p:txBody>
          </p:sp>
        </p:grpSp>
      </p:grpSp>
      <p:sp>
        <p:nvSpPr>
          <p:cNvPr id="13" name="TextBox 12"/>
          <p:cNvSpPr txBox="1"/>
          <p:nvPr/>
        </p:nvSpPr>
        <p:spPr>
          <a:xfrm>
            <a:off x="1594326" y="2915179"/>
            <a:ext cx="1525436" cy="307777"/>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sz="1400" b="1" dirty="0"/>
              <a:t>6 hours stirring</a:t>
            </a:r>
          </a:p>
        </p:txBody>
      </p:sp>
      <p:sp>
        <p:nvSpPr>
          <p:cNvPr id="14" name="TextBox 13"/>
          <p:cNvSpPr txBox="1"/>
          <p:nvPr/>
        </p:nvSpPr>
        <p:spPr>
          <a:xfrm>
            <a:off x="1801295" y="3293115"/>
            <a:ext cx="975644" cy="307777"/>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sz="1400" b="1" dirty="0"/>
              <a:t>Ice bath</a:t>
            </a:r>
          </a:p>
        </p:txBody>
      </p:sp>
      <p:sp>
        <p:nvSpPr>
          <p:cNvPr id="15" name="TextBox 14"/>
          <p:cNvSpPr txBox="1"/>
          <p:nvPr/>
        </p:nvSpPr>
        <p:spPr>
          <a:xfrm>
            <a:off x="4142166" y="2696347"/>
            <a:ext cx="1334061" cy="523220"/>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sz="1400" b="1" dirty="0"/>
              <a:t>Filtration and washing</a:t>
            </a:r>
          </a:p>
        </p:txBody>
      </p:sp>
      <p:sp>
        <p:nvSpPr>
          <p:cNvPr id="16" name="Right Arrow 15"/>
          <p:cNvSpPr/>
          <p:nvPr/>
        </p:nvSpPr>
        <p:spPr>
          <a:xfrm rot="5400000">
            <a:off x="7739930" y="4502358"/>
            <a:ext cx="798556" cy="176471"/>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grpSp>
        <p:nvGrpSpPr>
          <p:cNvPr id="24" name="Group 23"/>
          <p:cNvGrpSpPr/>
          <p:nvPr/>
        </p:nvGrpSpPr>
        <p:grpSpPr>
          <a:xfrm>
            <a:off x="5121448" y="5174114"/>
            <a:ext cx="1245748" cy="1165893"/>
            <a:chOff x="4369145" y="2751972"/>
            <a:chExt cx="3102647" cy="2894827"/>
          </a:xfrm>
          <a:solidFill>
            <a:schemeClr val="accent6">
              <a:lumMod val="75000"/>
              <a:alpha val="40000"/>
            </a:schemeClr>
          </a:solidFill>
        </p:grpSpPr>
        <p:grpSp>
          <p:nvGrpSpPr>
            <p:cNvPr id="25" name="Group 24"/>
            <p:cNvGrpSpPr/>
            <p:nvPr/>
          </p:nvGrpSpPr>
          <p:grpSpPr>
            <a:xfrm>
              <a:off x="4369145" y="3910091"/>
              <a:ext cx="599858" cy="599858"/>
              <a:chOff x="1644902" y="4684189"/>
              <a:chExt cx="599858" cy="599858"/>
            </a:xfrm>
            <a:grpFill/>
          </p:grpSpPr>
          <p:sp>
            <p:nvSpPr>
              <p:cNvPr id="373" name="Oval 372"/>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4" name="Oval 373"/>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4630698" y="2751972"/>
              <a:ext cx="2841094" cy="2894827"/>
              <a:chOff x="4630698" y="2751972"/>
              <a:chExt cx="2841094" cy="2894827"/>
            </a:xfrm>
            <a:grpFill/>
          </p:grpSpPr>
          <p:grpSp>
            <p:nvGrpSpPr>
              <p:cNvPr id="27" name="Group 26"/>
              <p:cNvGrpSpPr/>
              <p:nvPr/>
            </p:nvGrpSpPr>
            <p:grpSpPr>
              <a:xfrm>
                <a:off x="4964469" y="2751972"/>
                <a:ext cx="1846051" cy="626042"/>
                <a:chOff x="4964469" y="2751972"/>
                <a:chExt cx="1846051" cy="626042"/>
              </a:xfrm>
              <a:grpFill/>
            </p:grpSpPr>
            <p:grpSp>
              <p:nvGrpSpPr>
                <p:cNvPr id="316" name="Group 315"/>
                <p:cNvGrpSpPr/>
                <p:nvPr/>
              </p:nvGrpSpPr>
              <p:grpSpPr>
                <a:xfrm>
                  <a:off x="4964469" y="2751972"/>
                  <a:ext cx="599858" cy="599858"/>
                  <a:chOff x="1644902" y="4684189"/>
                  <a:chExt cx="599858" cy="599858"/>
                </a:xfrm>
                <a:grpFill/>
              </p:grpSpPr>
              <p:sp>
                <p:nvSpPr>
                  <p:cNvPr id="355" name="Oval 354"/>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6" name="Oval 355"/>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7" name="Group 316"/>
                <p:cNvGrpSpPr/>
                <p:nvPr/>
              </p:nvGrpSpPr>
              <p:grpSpPr>
                <a:xfrm>
                  <a:off x="5588391" y="2771134"/>
                  <a:ext cx="599858" cy="599858"/>
                  <a:chOff x="1644902" y="4684189"/>
                  <a:chExt cx="599858" cy="599858"/>
                </a:xfrm>
                <a:grpFill/>
              </p:grpSpPr>
              <p:sp>
                <p:nvSpPr>
                  <p:cNvPr id="337" name="Oval 336"/>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8" name="Oval 337"/>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8" name="Group 317"/>
                <p:cNvGrpSpPr/>
                <p:nvPr/>
              </p:nvGrpSpPr>
              <p:grpSpPr>
                <a:xfrm>
                  <a:off x="6210662" y="2778156"/>
                  <a:ext cx="599858" cy="599858"/>
                  <a:chOff x="1644902" y="4684189"/>
                  <a:chExt cx="599858" cy="599858"/>
                </a:xfrm>
                <a:grpFill/>
              </p:grpSpPr>
              <p:sp>
                <p:nvSpPr>
                  <p:cNvPr id="319" name="Oval 318"/>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0" name="Oval 319"/>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 name="Group 27"/>
              <p:cNvGrpSpPr/>
              <p:nvPr/>
            </p:nvGrpSpPr>
            <p:grpSpPr>
              <a:xfrm>
                <a:off x="4646115" y="3296599"/>
                <a:ext cx="2464334" cy="637658"/>
                <a:chOff x="4646115" y="3296599"/>
                <a:chExt cx="2464334" cy="637658"/>
              </a:xfrm>
              <a:grpFill/>
            </p:grpSpPr>
            <p:grpSp>
              <p:nvGrpSpPr>
                <p:cNvPr id="240" name="Group 239"/>
                <p:cNvGrpSpPr/>
                <p:nvPr/>
              </p:nvGrpSpPr>
              <p:grpSpPr>
                <a:xfrm>
                  <a:off x="5259498" y="3296599"/>
                  <a:ext cx="599858" cy="599858"/>
                  <a:chOff x="1644902" y="4684189"/>
                  <a:chExt cx="599858" cy="599858"/>
                </a:xfrm>
                <a:grpFill/>
              </p:grpSpPr>
              <p:sp>
                <p:nvSpPr>
                  <p:cNvPr id="298" name="Oval 297"/>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9" name="Oval 298"/>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1" name="Group 240"/>
                <p:cNvGrpSpPr/>
                <p:nvPr/>
              </p:nvGrpSpPr>
              <p:grpSpPr>
                <a:xfrm>
                  <a:off x="5886501" y="3308631"/>
                  <a:ext cx="599858" cy="599858"/>
                  <a:chOff x="1644902" y="4684189"/>
                  <a:chExt cx="599858" cy="599858"/>
                </a:xfrm>
                <a:grpFill/>
              </p:grpSpPr>
              <p:sp>
                <p:nvSpPr>
                  <p:cNvPr id="280" name="Oval 279"/>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1" name="Oval 280"/>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2" name="Group 241"/>
                <p:cNvGrpSpPr/>
                <p:nvPr/>
              </p:nvGrpSpPr>
              <p:grpSpPr>
                <a:xfrm>
                  <a:off x="6510591" y="3334399"/>
                  <a:ext cx="599858" cy="599858"/>
                  <a:chOff x="1644902" y="4684189"/>
                  <a:chExt cx="599858" cy="599858"/>
                </a:xfrm>
                <a:grpFill/>
              </p:grpSpPr>
              <p:sp>
                <p:nvSpPr>
                  <p:cNvPr id="262" name="Oval 261"/>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3" name="Oval 262"/>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3" name="Group 242"/>
                <p:cNvGrpSpPr/>
                <p:nvPr/>
              </p:nvGrpSpPr>
              <p:grpSpPr>
                <a:xfrm>
                  <a:off x="4646115" y="3332437"/>
                  <a:ext cx="599858" cy="599858"/>
                  <a:chOff x="1644902" y="4684189"/>
                  <a:chExt cx="599858" cy="599858"/>
                </a:xfrm>
                <a:grpFill/>
              </p:grpSpPr>
              <p:sp>
                <p:nvSpPr>
                  <p:cNvPr id="244" name="Oval 243"/>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5" name="Oval 244"/>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 name="Group 28"/>
              <p:cNvGrpSpPr/>
              <p:nvPr/>
            </p:nvGrpSpPr>
            <p:grpSpPr>
              <a:xfrm>
                <a:off x="4994410" y="3860553"/>
                <a:ext cx="599858" cy="599858"/>
                <a:chOff x="1644902" y="4684189"/>
                <a:chExt cx="599858" cy="599858"/>
              </a:xfrm>
              <a:grpFill/>
            </p:grpSpPr>
            <p:sp>
              <p:nvSpPr>
                <p:cNvPr id="222" name="Oval 221"/>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3" name="Oval 222"/>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5621322" y="3898464"/>
                <a:ext cx="599858" cy="599858"/>
                <a:chOff x="1644902" y="4684189"/>
                <a:chExt cx="599858" cy="599858"/>
              </a:xfrm>
              <a:grpFill/>
            </p:grpSpPr>
            <p:sp>
              <p:nvSpPr>
                <p:cNvPr id="204" name="Oval 203"/>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5" name="Oval 204"/>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6245114" y="3910979"/>
                <a:ext cx="599858" cy="599858"/>
                <a:chOff x="1644902" y="4684189"/>
                <a:chExt cx="599858" cy="599858"/>
              </a:xfrm>
              <a:grpFill/>
            </p:grpSpPr>
            <p:sp>
              <p:nvSpPr>
                <p:cNvPr id="186" name="Oval 185"/>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7" name="Oval 186"/>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6871934" y="3910091"/>
                <a:ext cx="599858" cy="599858"/>
                <a:chOff x="1644902" y="4684189"/>
                <a:chExt cx="599858" cy="599858"/>
              </a:xfrm>
              <a:grpFill/>
            </p:grpSpPr>
            <p:sp>
              <p:nvSpPr>
                <p:cNvPr id="168" name="Oval 167"/>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9" name="Oval 168"/>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4630698" y="4434566"/>
                <a:ext cx="2464334" cy="637658"/>
                <a:chOff x="4646115" y="3296599"/>
                <a:chExt cx="2464334" cy="637658"/>
              </a:xfrm>
              <a:grpFill/>
            </p:grpSpPr>
            <p:grpSp>
              <p:nvGrpSpPr>
                <p:cNvPr id="92" name="Group 91"/>
                <p:cNvGrpSpPr/>
                <p:nvPr/>
              </p:nvGrpSpPr>
              <p:grpSpPr>
                <a:xfrm>
                  <a:off x="5259498" y="3296599"/>
                  <a:ext cx="599858" cy="599858"/>
                  <a:chOff x="1644902" y="4684189"/>
                  <a:chExt cx="599858" cy="599858"/>
                </a:xfrm>
                <a:grpFill/>
              </p:grpSpPr>
              <p:sp>
                <p:nvSpPr>
                  <p:cNvPr id="150" name="Oval 149"/>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1" name="Oval 150"/>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p:cNvGrpSpPr/>
                <p:nvPr/>
              </p:nvGrpSpPr>
              <p:grpSpPr>
                <a:xfrm>
                  <a:off x="5886501" y="3308631"/>
                  <a:ext cx="599858" cy="599858"/>
                  <a:chOff x="1644902" y="4684189"/>
                  <a:chExt cx="599858" cy="599858"/>
                </a:xfrm>
                <a:grpFill/>
              </p:grpSpPr>
              <p:sp>
                <p:nvSpPr>
                  <p:cNvPr id="132" name="Oval 131"/>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3" name="Oval 132"/>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6510591" y="3334399"/>
                  <a:ext cx="599858" cy="599858"/>
                  <a:chOff x="1644902" y="4684189"/>
                  <a:chExt cx="599858" cy="599858"/>
                </a:xfrm>
                <a:grpFill/>
              </p:grpSpPr>
              <p:sp>
                <p:nvSpPr>
                  <p:cNvPr id="114" name="Oval 113"/>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5" name="Oval 114"/>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p:cNvGrpSpPr/>
                <p:nvPr/>
              </p:nvGrpSpPr>
              <p:grpSpPr>
                <a:xfrm>
                  <a:off x="4646115" y="3332437"/>
                  <a:ext cx="599858" cy="599858"/>
                  <a:chOff x="1644902" y="4684189"/>
                  <a:chExt cx="599858" cy="599858"/>
                </a:xfrm>
                <a:grpFill/>
              </p:grpSpPr>
              <p:sp>
                <p:nvSpPr>
                  <p:cNvPr id="96" name="Oval 95"/>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7" name="Oval 96"/>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 name="Group 33"/>
              <p:cNvGrpSpPr/>
              <p:nvPr/>
            </p:nvGrpSpPr>
            <p:grpSpPr>
              <a:xfrm>
                <a:off x="4935946" y="5020757"/>
                <a:ext cx="1846051" cy="626042"/>
                <a:chOff x="4964469" y="2751972"/>
                <a:chExt cx="1846051" cy="626042"/>
              </a:xfrm>
              <a:grpFill/>
            </p:grpSpPr>
            <p:grpSp>
              <p:nvGrpSpPr>
                <p:cNvPr id="35" name="Group 34"/>
                <p:cNvGrpSpPr/>
                <p:nvPr/>
              </p:nvGrpSpPr>
              <p:grpSpPr>
                <a:xfrm>
                  <a:off x="4964469" y="2751972"/>
                  <a:ext cx="599858" cy="599858"/>
                  <a:chOff x="1644902" y="4684189"/>
                  <a:chExt cx="599858" cy="599858"/>
                </a:xfrm>
                <a:grpFill/>
              </p:grpSpPr>
              <p:sp>
                <p:nvSpPr>
                  <p:cNvPr id="74" name="Oval 73"/>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5" name="Oval 74"/>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5588391" y="2771134"/>
                  <a:ext cx="599858" cy="599858"/>
                  <a:chOff x="1644902" y="4684189"/>
                  <a:chExt cx="599858" cy="599858"/>
                </a:xfrm>
                <a:grpFill/>
              </p:grpSpPr>
              <p:sp>
                <p:nvSpPr>
                  <p:cNvPr id="56" name="Oval 55"/>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7" name="Oval 56"/>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6210662" y="2778156"/>
                  <a:ext cx="599858" cy="599858"/>
                  <a:chOff x="1644902" y="4684189"/>
                  <a:chExt cx="599858" cy="599858"/>
                </a:xfrm>
                <a:grpFill/>
              </p:grpSpPr>
              <p:sp>
                <p:nvSpPr>
                  <p:cNvPr id="38" name="Oval 37"/>
                  <p:cNvSpPr/>
                  <p:nvPr/>
                </p:nvSpPr>
                <p:spPr>
                  <a:xfrm>
                    <a:off x="1644902" y="4684189"/>
                    <a:ext cx="599858" cy="599858"/>
                  </a:xfrm>
                  <a:prstGeom prst="ellipse">
                    <a:avLst/>
                  </a:prstGeom>
                  <a:gr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Oval 38"/>
                  <p:cNvSpPr/>
                  <p:nvPr/>
                </p:nvSpPr>
                <p:spPr>
                  <a:xfrm>
                    <a:off x="1702985" y="479364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822728" y="4713964"/>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936562" y="471683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655420" y="49066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804128" y="484317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1896267" y="491213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986411" y="499499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690936" y="502392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784541" y="4969386"/>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2035524" y="509978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2110224" y="4986477"/>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772238" y="5109772"/>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890676" y="5051365"/>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911164" y="516879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2045628" y="4752579"/>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106100" y="4849520"/>
                    <a:ext cx="115248" cy="115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986198" y="4846003"/>
                    <a:ext cx="112415" cy="11241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18" name="Right Arrow 17"/>
          <p:cNvSpPr/>
          <p:nvPr/>
        </p:nvSpPr>
        <p:spPr>
          <a:xfrm>
            <a:off x="6654303" y="3214790"/>
            <a:ext cx="798556" cy="176471"/>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9" name="TextBox 18"/>
          <p:cNvSpPr txBox="1"/>
          <p:nvPr/>
        </p:nvSpPr>
        <p:spPr>
          <a:xfrm>
            <a:off x="4933148" y="4102677"/>
            <a:ext cx="1984921" cy="738664"/>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sz="1400" b="1" dirty="0"/>
              <a:t>PANI Coated </a:t>
            </a:r>
          </a:p>
          <a:p>
            <a:r>
              <a:rPr lang="en-US" sz="1400" b="1" dirty="0" err="1"/>
              <a:t>Mesoporous</a:t>
            </a:r>
            <a:r>
              <a:rPr lang="en-US" sz="1400" b="1" dirty="0"/>
              <a:t> Carbon (PMC)</a:t>
            </a:r>
          </a:p>
        </p:txBody>
      </p:sp>
      <p:sp>
        <p:nvSpPr>
          <p:cNvPr id="20" name="TextBox 19"/>
          <p:cNvSpPr txBox="1"/>
          <p:nvPr/>
        </p:nvSpPr>
        <p:spPr>
          <a:xfrm>
            <a:off x="2580038" y="5458634"/>
            <a:ext cx="2587867" cy="523220"/>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sz="1400" b="1" dirty="0"/>
              <a:t>Sulfur with PANI Coated </a:t>
            </a:r>
          </a:p>
          <a:p>
            <a:r>
              <a:rPr lang="en-US" sz="1400" b="1" dirty="0"/>
              <a:t>Mesoporous Carbon (SPMC)</a:t>
            </a:r>
          </a:p>
        </p:txBody>
      </p:sp>
      <p:pic>
        <p:nvPicPr>
          <p:cNvPr id="21" name="Picture 20"/>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21254" b="9970"/>
          <a:stretch/>
        </p:blipFill>
        <p:spPr>
          <a:xfrm>
            <a:off x="7168404" y="5025210"/>
            <a:ext cx="1765138" cy="1213993"/>
          </a:xfrm>
          <a:prstGeom prst="rect">
            <a:avLst/>
          </a:prstGeom>
        </p:spPr>
      </p:pic>
      <p:sp>
        <p:nvSpPr>
          <p:cNvPr id="22" name="Rectangle 21"/>
          <p:cNvSpPr/>
          <p:nvPr/>
        </p:nvSpPr>
        <p:spPr>
          <a:xfrm>
            <a:off x="6840855" y="6182922"/>
            <a:ext cx="1906000" cy="523220"/>
          </a:xfrm>
          <a:prstGeom prst="rect">
            <a:avLst/>
          </a:prstGeom>
          <a:noFill/>
        </p:spPr>
        <p:txBody>
          <a:bodyPr wrap="square" rtlCol="0">
            <a:spAutoFit/>
          </a:bodyPr>
          <a:lstStyle/>
          <a:p>
            <a:pPr algn="ctr"/>
            <a:r>
              <a:rPr lang="en-US" sz="1400" b="1" dirty="0" err="1">
                <a:latin typeface="Garamond" panose="02020404030301010803" pitchFamily="18" charset="0"/>
              </a:rPr>
              <a:t>Solvothermal</a:t>
            </a:r>
            <a:r>
              <a:rPr lang="en-US" sz="1400" b="1" dirty="0">
                <a:latin typeface="Garamond" panose="02020404030301010803" pitchFamily="18" charset="0"/>
              </a:rPr>
              <a:t> process at 120 ℃ for 4 hours</a:t>
            </a:r>
          </a:p>
        </p:txBody>
      </p:sp>
      <p:grpSp>
        <p:nvGrpSpPr>
          <p:cNvPr id="776" name="Group 775"/>
          <p:cNvGrpSpPr/>
          <p:nvPr/>
        </p:nvGrpSpPr>
        <p:grpSpPr>
          <a:xfrm>
            <a:off x="80717" y="250806"/>
            <a:ext cx="8893344" cy="731520"/>
            <a:chOff x="-15696" y="3498984"/>
            <a:chExt cx="8893344" cy="731520"/>
          </a:xfrm>
        </p:grpSpPr>
        <p:sp>
          <p:nvSpPr>
            <p:cNvPr id="777" name="Title 1"/>
            <p:cNvSpPr txBox="1">
              <a:spLocks/>
            </p:cNvSpPr>
            <p:nvPr/>
          </p:nvSpPr>
          <p:spPr>
            <a:xfrm>
              <a:off x="-15696" y="3498984"/>
              <a:ext cx="8666138" cy="731520"/>
            </a:xfrm>
            <a:prstGeom prst="rect">
              <a:avLst/>
            </a:prstGeom>
          </p:spPr>
          <p:txBody>
            <a:bodyPr vert="horz" lIns="91440" tIns="45720" rIns="91440" bIns="45720" rtlCol="0" anchor="ctr">
              <a:normAutofit/>
            </a:bodyPr>
            <a:lstStyle>
              <a:lvl1pPr algn="just">
                <a:lnSpc>
                  <a:spcPct val="90000"/>
                </a:lnSpc>
                <a:spcBef>
                  <a:spcPct val="0"/>
                </a:spcBef>
                <a:buNone/>
                <a:defRPr sz="2000" b="1">
                  <a:latin typeface="Garamond" panose="02020404030301010803" pitchFamily="18" charset="0"/>
                  <a:ea typeface="+mj-ea"/>
                  <a:cs typeface="+mj-cs"/>
                </a:defRPr>
              </a:lvl1pPr>
            </a:lstStyle>
            <a:p>
              <a:r>
                <a:rPr lang="en-US" dirty="0"/>
                <a:t>Synthesis of Sulfur-PANI coated Mesoporous Carbon (SPMC) composite. </a:t>
              </a:r>
            </a:p>
          </p:txBody>
        </p:sp>
        <p:cxnSp>
          <p:nvCxnSpPr>
            <p:cNvPr id="778" name="Straight Connector 777"/>
            <p:cNvCxnSpPr/>
            <p:nvPr/>
          </p:nvCxnSpPr>
          <p:spPr>
            <a:xfrm>
              <a:off x="68240" y="4024160"/>
              <a:ext cx="8809408" cy="0"/>
            </a:xfrm>
            <a:prstGeom prst="line">
              <a:avLst/>
            </a:prstGeom>
            <a:ln w="25400"/>
          </p:spPr>
          <p:style>
            <a:lnRef idx="3">
              <a:schemeClr val="dk1"/>
            </a:lnRef>
            <a:fillRef idx="0">
              <a:schemeClr val="dk1"/>
            </a:fillRef>
            <a:effectRef idx="2">
              <a:schemeClr val="dk1"/>
            </a:effectRef>
            <a:fontRef idx="minor">
              <a:schemeClr val="tx1"/>
            </a:fontRef>
          </p:style>
        </p:cxnSp>
      </p:grpSp>
      <p:sp>
        <p:nvSpPr>
          <p:cNvPr id="2" name="TextBox 1"/>
          <p:cNvSpPr txBox="1"/>
          <p:nvPr/>
        </p:nvSpPr>
        <p:spPr>
          <a:xfrm>
            <a:off x="623327" y="5271436"/>
            <a:ext cx="1454245" cy="646331"/>
          </a:xfrm>
          <a:prstGeom prst="rect">
            <a:avLst/>
          </a:prstGeom>
          <a:noFill/>
          <a:ln w="19050">
            <a:solidFill>
              <a:srgbClr val="FF0000"/>
            </a:solidFill>
          </a:ln>
        </p:spPr>
        <p:txBody>
          <a:bodyPr wrap="none" rtlCol="0">
            <a:spAutoFit/>
          </a:bodyPr>
          <a:lstStyle/>
          <a:p>
            <a:pPr algn="ctr"/>
            <a:r>
              <a:rPr lang="en-US" b="1" dirty="0">
                <a:latin typeface="Garamond" panose="02020404030301010803" pitchFamily="18" charset="0"/>
              </a:rPr>
              <a:t>Sulfur : PMC</a:t>
            </a:r>
          </a:p>
          <a:p>
            <a:pPr algn="ctr"/>
            <a:r>
              <a:rPr lang="en-US" b="1" dirty="0">
                <a:latin typeface="Garamond" panose="02020404030301010803" pitchFamily="18" charset="0"/>
              </a:rPr>
              <a:t>80 : 20</a:t>
            </a:r>
          </a:p>
        </p:txBody>
      </p:sp>
      <p:sp>
        <p:nvSpPr>
          <p:cNvPr id="779" name="TextBox 778"/>
          <p:cNvSpPr txBox="1"/>
          <p:nvPr/>
        </p:nvSpPr>
        <p:spPr>
          <a:xfrm>
            <a:off x="6379964" y="2676000"/>
            <a:ext cx="1373547" cy="523220"/>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sz="1400" b="1" dirty="0" err="1"/>
              <a:t>Ultrasonicationand</a:t>
            </a:r>
            <a:r>
              <a:rPr lang="en-US" sz="1400" b="1" dirty="0"/>
              <a:t> stirring</a:t>
            </a:r>
          </a:p>
        </p:txBody>
      </p:sp>
      <p:pic>
        <p:nvPicPr>
          <p:cNvPr id="780" name="Picture 77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99558" y="2536822"/>
            <a:ext cx="1135279" cy="1500180"/>
          </a:xfrm>
          <a:prstGeom prst="rect">
            <a:avLst/>
          </a:prstGeom>
        </p:spPr>
      </p:pic>
      <p:sp>
        <p:nvSpPr>
          <p:cNvPr id="781" name="Right Arrow 780"/>
          <p:cNvSpPr/>
          <p:nvPr/>
        </p:nvSpPr>
        <p:spPr>
          <a:xfrm rot="10800000">
            <a:off x="6649690" y="5661945"/>
            <a:ext cx="798556" cy="176471"/>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82" name="TextBox 781"/>
          <p:cNvSpPr txBox="1"/>
          <p:nvPr/>
        </p:nvSpPr>
        <p:spPr>
          <a:xfrm>
            <a:off x="6331753" y="3358762"/>
            <a:ext cx="1334061" cy="307777"/>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sz="1400" b="1" dirty="0"/>
              <a:t>3 hours</a:t>
            </a:r>
          </a:p>
        </p:txBody>
      </p:sp>
      <p:sp>
        <p:nvSpPr>
          <p:cNvPr id="3" name="Oval 2"/>
          <p:cNvSpPr/>
          <p:nvPr/>
        </p:nvSpPr>
        <p:spPr>
          <a:xfrm>
            <a:off x="5337068" y="5158145"/>
            <a:ext cx="274320" cy="274320"/>
          </a:xfrm>
          <a:prstGeom prst="ellipse">
            <a:avLst/>
          </a:prstGeom>
          <a:solidFill>
            <a:schemeClr val="accent4">
              <a:alpha val="6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91" name="Oval 790"/>
          <p:cNvSpPr/>
          <p:nvPr/>
        </p:nvSpPr>
        <p:spPr>
          <a:xfrm>
            <a:off x="5210231" y="5387011"/>
            <a:ext cx="274320" cy="274320"/>
          </a:xfrm>
          <a:prstGeom prst="ellipse">
            <a:avLst/>
          </a:prstGeom>
          <a:solidFill>
            <a:schemeClr val="accent4">
              <a:alpha val="6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92" name="Oval 791"/>
          <p:cNvSpPr/>
          <p:nvPr/>
        </p:nvSpPr>
        <p:spPr>
          <a:xfrm>
            <a:off x="5105023" y="5632396"/>
            <a:ext cx="274320" cy="274320"/>
          </a:xfrm>
          <a:prstGeom prst="ellipse">
            <a:avLst/>
          </a:prstGeom>
          <a:solidFill>
            <a:schemeClr val="accent4">
              <a:alpha val="6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93" name="Oval 792"/>
          <p:cNvSpPr/>
          <p:nvPr/>
        </p:nvSpPr>
        <p:spPr>
          <a:xfrm>
            <a:off x="5584908" y="5164447"/>
            <a:ext cx="274320" cy="274320"/>
          </a:xfrm>
          <a:prstGeom prst="ellipse">
            <a:avLst/>
          </a:prstGeom>
          <a:solidFill>
            <a:schemeClr val="accent4">
              <a:alpha val="6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94" name="Oval 793"/>
          <p:cNvSpPr/>
          <p:nvPr/>
        </p:nvSpPr>
        <p:spPr>
          <a:xfrm>
            <a:off x="5844918" y="5164008"/>
            <a:ext cx="274320" cy="274320"/>
          </a:xfrm>
          <a:prstGeom prst="ellipse">
            <a:avLst/>
          </a:prstGeom>
          <a:solidFill>
            <a:schemeClr val="accent4">
              <a:alpha val="6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95" name="Oval 794"/>
          <p:cNvSpPr/>
          <p:nvPr/>
        </p:nvSpPr>
        <p:spPr>
          <a:xfrm>
            <a:off x="5966248" y="5386577"/>
            <a:ext cx="274320" cy="274320"/>
          </a:xfrm>
          <a:prstGeom prst="ellipse">
            <a:avLst/>
          </a:prstGeom>
          <a:solidFill>
            <a:schemeClr val="accent4">
              <a:alpha val="6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96" name="Oval 795"/>
          <p:cNvSpPr/>
          <p:nvPr/>
        </p:nvSpPr>
        <p:spPr>
          <a:xfrm>
            <a:off x="5456524" y="5381481"/>
            <a:ext cx="274320" cy="274320"/>
          </a:xfrm>
          <a:prstGeom prst="ellipse">
            <a:avLst/>
          </a:prstGeom>
          <a:solidFill>
            <a:schemeClr val="accent4">
              <a:alpha val="6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97" name="Oval 796"/>
          <p:cNvSpPr/>
          <p:nvPr/>
        </p:nvSpPr>
        <p:spPr>
          <a:xfrm>
            <a:off x="5712179" y="5386523"/>
            <a:ext cx="274320" cy="274320"/>
          </a:xfrm>
          <a:prstGeom prst="ellipse">
            <a:avLst/>
          </a:prstGeom>
          <a:solidFill>
            <a:schemeClr val="accent4">
              <a:alpha val="6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98" name="Oval 797"/>
          <p:cNvSpPr/>
          <p:nvPr/>
        </p:nvSpPr>
        <p:spPr>
          <a:xfrm>
            <a:off x="5363234" y="5603004"/>
            <a:ext cx="274320" cy="274320"/>
          </a:xfrm>
          <a:prstGeom prst="ellipse">
            <a:avLst/>
          </a:prstGeom>
          <a:solidFill>
            <a:schemeClr val="accent4">
              <a:alpha val="6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99" name="Oval 798"/>
          <p:cNvSpPr/>
          <p:nvPr/>
        </p:nvSpPr>
        <p:spPr>
          <a:xfrm>
            <a:off x="5616620" y="5622464"/>
            <a:ext cx="274320" cy="274320"/>
          </a:xfrm>
          <a:prstGeom prst="ellipse">
            <a:avLst/>
          </a:prstGeom>
          <a:solidFill>
            <a:schemeClr val="accent4">
              <a:alpha val="6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00" name="Oval 799"/>
          <p:cNvSpPr/>
          <p:nvPr/>
        </p:nvSpPr>
        <p:spPr>
          <a:xfrm>
            <a:off x="5857719" y="5615905"/>
            <a:ext cx="274320" cy="274320"/>
          </a:xfrm>
          <a:prstGeom prst="ellipse">
            <a:avLst/>
          </a:prstGeom>
          <a:solidFill>
            <a:schemeClr val="accent4">
              <a:alpha val="6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01" name="Oval 800"/>
          <p:cNvSpPr/>
          <p:nvPr/>
        </p:nvSpPr>
        <p:spPr>
          <a:xfrm>
            <a:off x="6104729" y="5628068"/>
            <a:ext cx="274320" cy="274320"/>
          </a:xfrm>
          <a:prstGeom prst="ellipse">
            <a:avLst/>
          </a:prstGeom>
          <a:solidFill>
            <a:schemeClr val="accent4">
              <a:alpha val="6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02" name="Oval 801"/>
          <p:cNvSpPr/>
          <p:nvPr/>
        </p:nvSpPr>
        <p:spPr>
          <a:xfrm>
            <a:off x="5202855" y="5850026"/>
            <a:ext cx="274320" cy="274320"/>
          </a:xfrm>
          <a:prstGeom prst="ellipse">
            <a:avLst/>
          </a:prstGeom>
          <a:solidFill>
            <a:schemeClr val="accent4">
              <a:alpha val="6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03" name="Oval 802"/>
          <p:cNvSpPr/>
          <p:nvPr/>
        </p:nvSpPr>
        <p:spPr>
          <a:xfrm>
            <a:off x="5451130" y="5839408"/>
            <a:ext cx="274320" cy="274320"/>
          </a:xfrm>
          <a:prstGeom prst="ellipse">
            <a:avLst/>
          </a:prstGeom>
          <a:solidFill>
            <a:schemeClr val="accent4">
              <a:alpha val="6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04" name="Oval 803"/>
          <p:cNvSpPr/>
          <p:nvPr/>
        </p:nvSpPr>
        <p:spPr>
          <a:xfrm>
            <a:off x="5712919" y="5844122"/>
            <a:ext cx="274320" cy="274320"/>
          </a:xfrm>
          <a:prstGeom prst="ellipse">
            <a:avLst/>
          </a:prstGeom>
          <a:solidFill>
            <a:schemeClr val="accent4">
              <a:alpha val="6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05" name="Oval 804"/>
          <p:cNvSpPr/>
          <p:nvPr/>
        </p:nvSpPr>
        <p:spPr>
          <a:xfrm>
            <a:off x="5965781" y="5849906"/>
            <a:ext cx="274320" cy="274320"/>
          </a:xfrm>
          <a:prstGeom prst="ellipse">
            <a:avLst/>
          </a:prstGeom>
          <a:solidFill>
            <a:schemeClr val="accent4">
              <a:alpha val="6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06" name="Oval 805"/>
          <p:cNvSpPr/>
          <p:nvPr/>
        </p:nvSpPr>
        <p:spPr>
          <a:xfrm>
            <a:off x="5324736" y="6074728"/>
            <a:ext cx="274320" cy="274320"/>
          </a:xfrm>
          <a:prstGeom prst="ellipse">
            <a:avLst/>
          </a:prstGeom>
          <a:solidFill>
            <a:schemeClr val="accent4">
              <a:alpha val="6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07" name="Oval 806"/>
          <p:cNvSpPr/>
          <p:nvPr/>
        </p:nvSpPr>
        <p:spPr>
          <a:xfrm>
            <a:off x="5577474" y="6091374"/>
            <a:ext cx="274320" cy="274320"/>
          </a:xfrm>
          <a:prstGeom prst="ellipse">
            <a:avLst/>
          </a:prstGeom>
          <a:solidFill>
            <a:schemeClr val="accent4">
              <a:alpha val="6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08" name="Oval 807"/>
          <p:cNvSpPr/>
          <p:nvPr/>
        </p:nvSpPr>
        <p:spPr>
          <a:xfrm>
            <a:off x="5838695" y="6091374"/>
            <a:ext cx="274320" cy="274320"/>
          </a:xfrm>
          <a:prstGeom prst="ellipse">
            <a:avLst/>
          </a:prstGeom>
          <a:solidFill>
            <a:schemeClr val="accent4">
              <a:alpha val="6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grpSp>
        <p:nvGrpSpPr>
          <p:cNvPr id="809" name="Group 808"/>
          <p:cNvGrpSpPr/>
          <p:nvPr/>
        </p:nvGrpSpPr>
        <p:grpSpPr>
          <a:xfrm>
            <a:off x="-1773" y="-352"/>
            <a:ext cx="7916783" cy="321431"/>
            <a:chOff x="1072279" y="-352"/>
            <a:chExt cx="7916783" cy="321431"/>
          </a:xfrm>
        </p:grpSpPr>
        <p:sp>
          <p:nvSpPr>
            <p:cNvPr id="810" name="Chevron 809"/>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811" name="Chevron 810"/>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812" name="Chevron 811"/>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813" name="Chevron 812"/>
            <p:cNvSpPr/>
            <p:nvPr/>
          </p:nvSpPr>
          <p:spPr>
            <a:xfrm>
              <a:off x="4395737" y="647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814" name="Chevron 813"/>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815" name="Chevron 814"/>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816" name="Chevron 815"/>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12986899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41</a:t>
            </a:fld>
            <a:endParaRPr lang="en-US" dirty="0">
              <a:solidFill>
                <a:schemeClr val="tx1"/>
              </a:solidFill>
            </a:endParaRPr>
          </a:p>
        </p:txBody>
      </p:sp>
      <p:sp>
        <p:nvSpPr>
          <p:cNvPr id="7" name="Title 1"/>
          <p:cNvSpPr txBox="1">
            <a:spLocks/>
          </p:cNvSpPr>
          <p:nvPr/>
        </p:nvSpPr>
        <p:spPr>
          <a:xfrm>
            <a:off x="150348" y="218363"/>
            <a:ext cx="7724411" cy="731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latin typeface="Garamond" panose="02020404030301010803" pitchFamily="18" charset="0"/>
              </a:rPr>
              <a:t>Structural and morphological characterization </a:t>
            </a:r>
            <a:endParaRPr lang="en-US" sz="3200" dirty="0">
              <a:latin typeface="Garamond" panose="02020404030301010803" pitchFamily="18" charset="0"/>
            </a:endParaRPr>
          </a:p>
        </p:txBody>
      </p:sp>
      <p:cxnSp>
        <p:nvCxnSpPr>
          <p:cNvPr id="8" name="Straight Connector 7"/>
          <p:cNvCxnSpPr/>
          <p:nvPr/>
        </p:nvCxnSpPr>
        <p:spPr>
          <a:xfrm>
            <a:off x="150347" y="826704"/>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11" name="Rectangle 10"/>
          <p:cNvSpPr/>
          <p:nvPr/>
        </p:nvSpPr>
        <p:spPr>
          <a:xfrm>
            <a:off x="150346" y="5561590"/>
            <a:ext cx="8243668" cy="707886"/>
          </a:xfrm>
          <a:prstGeom prst="rect">
            <a:avLst/>
          </a:prstGeom>
        </p:spPr>
        <p:txBody>
          <a:bodyPr wrap="square">
            <a:spAutoFit/>
          </a:bodyPr>
          <a:lstStyle/>
          <a:p>
            <a:pPr marL="342900" indent="-342900" algn="just">
              <a:buFont typeface="Wingdings" panose="05000000000000000000" pitchFamily="2" charset="2"/>
              <a:buChar char="§"/>
            </a:pPr>
            <a:r>
              <a:rPr lang="en-US" sz="2000" dirty="0">
                <a:latin typeface="Garamond" panose="02020404030301010803" pitchFamily="18" charset="0"/>
              </a:rPr>
              <a:t>In SPMC composite, the diffraction peaks of sulfur are obvious while those of </a:t>
            </a:r>
            <a:r>
              <a:rPr lang="en-US" sz="2000" dirty="0">
                <a:solidFill>
                  <a:srgbClr val="FF0000"/>
                </a:solidFill>
                <a:latin typeface="Garamond" panose="02020404030301010803" pitchFamily="18" charset="0"/>
              </a:rPr>
              <a:t>MC are not apparent due to the high degree of crystallization of sulfur</a:t>
            </a:r>
            <a:r>
              <a:rPr lang="en-US" sz="2000" dirty="0">
                <a:latin typeface="Garamond" panose="02020404030301010803" pitchFamily="18" charset="0"/>
              </a:rPr>
              <a:t>.</a:t>
            </a:r>
          </a:p>
        </p:txBody>
      </p:sp>
      <p:sp>
        <p:nvSpPr>
          <p:cNvPr id="2" name="Rectangle 1"/>
          <p:cNvSpPr/>
          <p:nvPr/>
        </p:nvSpPr>
        <p:spPr>
          <a:xfrm>
            <a:off x="150346" y="4607485"/>
            <a:ext cx="8093322" cy="954107"/>
          </a:xfrm>
          <a:prstGeom prst="rect">
            <a:avLst/>
          </a:prstGeom>
        </p:spPr>
        <p:txBody>
          <a:bodyPr wrap="square">
            <a:spAutoFit/>
          </a:bodyPr>
          <a:lstStyle/>
          <a:p>
            <a:pPr marL="342900" indent="-342900" algn="just">
              <a:buFont typeface="Wingdings" panose="05000000000000000000" pitchFamily="2" charset="2"/>
              <a:buChar char="§"/>
            </a:pPr>
            <a:r>
              <a:rPr lang="en-US" dirty="0">
                <a:latin typeface="Garamond" panose="02020404030301010803" pitchFamily="18" charset="0"/>
              </a:rPr>
              <a:t>XRD pattern of MC shows a sharp peak at 26° corresponding to (002) diffraction from graphitic carbon.</a:t>
            </a:r>
          </a:p>
          <a:p>
            <a:pPr marL="342900" indent="-342900" algn="just">
              <a:buFont typeface="Wingdings" panose="05000000000000000000" pitchFamily="2" charset="2"/>
              <a:buChar char="§"/>
            </a:pPr>
            <a:r>
              <a:rPr lang="en-US" dirty="0">
                <a:latin typeface="Garamond" panose="02020404030301010803" pitchFamily="18" charset="0"/>
              </a:rPr>
              <a:t>XRD peaks of sulfur (15° to 60° ) represent its orthorhombic structure.</a:t>
            </a:r>
          </a:p>
        </p:txBody>
      </p:sp>
      <p:grpSp>
        <p:nvGrpSpPr>
          <p:cNvPr id="10" name="Group 9"/>
          <p:cNvGrpSpPr/>
          <p:nvPr/>
        </p:nvGrpSpPr>
        <p:grpSpPr>
          <a:xfrm>
            <a:off x="-1773" y="-352"/>
            <a:ext cx="7916783" cy="321431"/>
            <a:chOff x="1072279" y="-352"/>
            <a:chExt cx="7916783" cy="321431"/>
          </a:xfrm>
        </p:grpSpPr>
        <p:sp>
          <p:nvSpPr>
            <p:cNvPr id="12" name="Chevron 11"/>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3" name="Chevron 12"/>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4" name="Chevron 13"/>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5" name="Chevron 14"/>
            <p:cNvSpPr/>
            <p:nvPr/>
          </p:nvSpPr>
          <p:spPr>
            <a:xfrm>
              <a:off x="4395737" y="647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6" name="Chevron 15"/>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7" name="Chevron 16"/>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8" name="Chevron 17"/>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grpSp>
        <p:nvGrpSpPr>
          <p:cNvPr id="19" name="Group 18"/>
          <p:cNvGrpSpPr/>
          <p:nvPr/>
        </p:nvGrpSpPr>
        <p:grpSpPr>
          <a:xfrm>
            <a:off x="1926618" y="949885"/>
            <a:ext cx="4691124" cy="3657600"/>
            <a:chOff x="1926618" y="949885"/>
            <a:chExt cx="4691124" cy="3657600"/>
          </a:xfrm>
        </p:grpSpPr>
        <p:pic>
          <p:nvPicPr>
            <p:cNvPr id="20" name="Picture 19"/>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926618" y="949885"/>
              <a:ext cx="4691124" cy="3657600"/>
            </a:xfrm>
            <a:prstGeom prst="rect">
              <a:avLst/>
            </a:prstGeom>
          </p:spPr>
        </p:pic>
        <p:sp>
          <p:nvSpPr>
            <p:cNvPr id="21" name="TextBox 20"/>
            <p:cNvSpPr txBox="1"/>
            <p:nvPr/>
          </p:nvSpPr>
          <p:spPr>
            <a:xfrm>
              <a:off x="3115973" y="2871856"/>
              <a:ext cx="556563" cy="307777"/>
            </a:xfrm>
            <a:prstGeom prst="rect">
              <a:avLst/>
            </a:prstGeom>
            <a:noFill/>
          </p:spPr>
          <p:txBody>
            <a:bodyPr wrap="none" rtlCol="0">
              <a:spAutoFit/>
            </a:bodyPr>
            <a:lstStyle/>
            <a:p>
              <a:r>
                <a:rPr lang="en-US" sz="1400" b="1" dirty="0">
                  <a:latin typeface="Garamond" panose="02020404030301010803" pitchFamily="18" charset="0"/>
                </a:rPr>
                <a:t>(002</a:t>
              </a:r>
              <a:r>
                <a:rPr lang="en-US" sz="1400" dirty="0">
                  <a:latin typeface="Garamond" panose="02020404030301010803" pitchFamily="18" charset="0"/>
                </a:rPr>
                <a:t>)</a:t>
              </a:r>
            </a:p>
          </p:txBody>
        </p:sp>
        <p:sp>
          <p:nvSpPr>
            <p:cNvPr id="22" name="TextBox 21"/>
            <p:cNvSpPr txBox="1"/>
            <p:nvPr/>
          </p:nvSpPr>
          <p:spPr>
            <a:xfrm>
              <a:off x="3115972" y="1587864"/>
              <a:ext cx="556563" cy="307777"/>
            </a:xfrm>
            <a:prstGeom prst="rect">
              <a:avLst/>
            </a:prstGeom>
            <a:noFill/>
          </p:spPr>
          <p:txBody>
            <a:bodyPr wrap="none" rtlCol="0">
              <a:spAutoFit/>
            </a:bodyPr>
            <a:lstStyle/>
            <a:p>
              <a:r>
                <a:rPr lang="en-US" sz="1400" b="1" dirty="0">
                  <a:latin typeface="Garamond" panose="02020404030301010803" pitchFamily="18" charset="0"/>
                </a:rPr>
                <a:t>(002</a:t>
              </a:r>
              <a:r>
                <a:rPr lang="en-US" sz="1400" dirty="0">
                  <a:latin typeface="Garamond" panose="02020404030301010803" pitchFamily="18" charset="0"/>
                </a:rPr>
                <a:t>)</a:t>
              </a:r>
            </a:p>
          </p:txBody>
        </p:sp>
      </p:grpSp>
    </p:spTree>
    <p:extLst>
      <p:ext uri="{BB962C8B-B14F-4D97-AF65-F5344CB8AC3E}">
        <p14:creationId xmlns:p14="http://schemas.microsoft.com/office/powerpoint/2010/main" val="741018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42</a:t>
            </a:fld>
            <a:endParaRPr lang="en-US" dirty="0">
              <a:solidFill>
                <a:schemeClr val="tx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8199"/>
          <a:stretch/>
        </p:blipFill>
        <p:spPr>
          <a:xfrm>
            <a:off x="299547" y="821952"/>
            <a:ext cx="3948898" cy="310896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51801"/>
          <a:stretch/>
        </p:blipFill>
        <p:spPr>
          <a:xfrm>
            <a:off x="4572000" y="867672"/>
            <a:ext cx="4119238" cy="3017520"/>
          </a:xfrm>
          <a:prstGeom prst="rect">
            <a:avLst/>
          </a:prstGeom>
        </p:spPr>
      </p:pic>
      <p:sp>
        <p:nvSpPr>
          <p:cNvPr id="11" name="TextBox 10"/>
          <p:cNvSpPr txBox="1"/>
          <p:nvPr/>
        </p:nvSpPr>
        <p:spPr>
          <a:xfrm>
            <a:off x="260598" y="3960598"/>
            <a:ext cx="3987849" cy="830997"/>
          </a:xfrm>
          <a:prstGeom prst="rect">
            <a:avLst/>
          </a:prstGeom>
          <a:noFill/>
        </p:spPr>
        <p:txBody>
          <a:bodyPr wrap="square" rtlCol="0">
            <a:spAutoFit/>
          </a:bodyPr>
          <a:lstStyle/>
          <a:p>
            <a:pPr algn="ctr"/>
            <a:r>
              <a:rPr lang="en-US" sz="1600" b="1" dirty="0">
                <a:latin typeface="Garamond" panose="02020404030301010803" pitchFamily="18" charset="0"/>
              </a:rPr>
              <a:t>FESEM images of (a) PANI (b) Mesoporous carbon and TEM images of PMC composite (c-d)</a:t>
            </a:r>
          </a:p>
        </p:txBody>
      </p:sp>
      <p:sp>
        <p:nvSpPr>
          <p:cNvPr id="12" name="TextBox 11"/>
          <p:cNvSpPr txBox="1"/>
          <p:nvPr/>
        </p:nvSpPr>
        <p:spPr>
          <a:xfrm>
            <a:off x="4439267" y="4037542"/>
            <a:ext cx="4704733" cy="584775"/>
          </a:xfrm>
          <a:prstGeom prst="rect">
            <a:avLst/>
          </a:prstGeom>
          <a:noFill/>
        </p:spPr>
        <p:txBody>
          <a:bodyPr wrap="square" rtlCol="0">
            <a:spAutoFit/>
          </a:bodyPr>
          <a:lstStyle/>
          <a:p>
            <a:pPr algn="ctr"/>
            <a:r>
              <a:rPr lang="en-US" sz="1600" b="1" dirty="0">
                <a:latin typeface="Garamond" panose="02020404030301010803" pitchFamily="18" charset="0"/>
              </a:rPr>
              <a:t>(e)FESEM image of PMC and (f), (g) and (h)  elemental mapping of  PMC</a:t>
            </a:r>
          </a:p>
        </p:txBody>
      </p:sp>
      <p:sp>
        <p:nvSpPr>
          <p:cNvPr id="2" name="Rectangle 1"/>
          <p:cNvSpPr/>
          <p:nvPr/>
        </p:nvSpPr>
        <p:spPr>
          <a:xfrm>
            <a:off x="637871" y="5253661"/>
            <a:ext cx="7602791" cy="646331"/>
          </a:xfrm>
          <a:prstGeom prst="rect">
            <a:avLst/>
          </a:prstGeom>
        </p:spPr>
        <p:txBody>
          <a:bodyPr wrap="square">
            <a:spAutoFit/>
          </a:bodyPr>
          <a:lstStyle/>
          <a:p>
            <a:pPr marL="285750" indent="-285750">
              <a:buFont typeface="Wingdings" panose="05000000000000000000" pitchFamily="2" charset="2"/>
              <a:buChar char="ü"/>
            </a:pPr>
            <a:r>
              <a:rPr lang="en-US" dirty="0">
                <a:latin typeface="Garamond" panose="02020404030301010803" pitchFamily="18" charset="0"/>
              </a:rPr>
              <a:t>TEM images of PMC composite clearly show the PANI coating on the surface of MC </a:t>
            </a:r>
            <a:endParaRPr lang="en-GB" dirty="0">
              <a:latin typeface="Garamond" panose="02020404030301010803" pitchFamily="18" charset="0"/>
            </a:endParaRPr>
          </a:p>
        </p:txBody>
      </p:sp>
      <p:grpSp>
        <p:nvGrpSpPr>
          <p:cNvPr id="9" name="Group 8"/>
          <p:cNvGrpSpPr/>
          <p:nvPr/>
        </p:nvGrpSpPr>
        <p:grpSpPr>
          <a:xfrm>
            <a:off x="-1773" y="-352"/>
            <a:ext cx="7916783" cy="321431"/>
            <a:chOff x="1072279" y="-352"/>
            <a:chExt cx="7916783" cy="321431"/>
          </a:xfrm>
        </p:grpSpPr>
        <p:sp>
          <p:nvSpPr>
            <p:cNvPr id="13" name="Chevron 12"/>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4" name="Chevron 13"/>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5" name="Chevron 14"/>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6" name="Chevron 15"/>
            <p:cNvSpPr/>
            <p:nvPr/>
          </p:nvSpPr>
          <p:spPr>
            <a:xfrm>
              <a:off x="4395737" y="647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7" name="Chevron 16"/>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8" name="Chevron 17"/>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9" name="Chevron 18"/>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13648290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43</a:t>
            </a:fld>
            <a:endParaRPr lang="en-US" dirty="0">
              <a:solidFill>
                <a:schemeClr val="tx1"/>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30860"/>
          <a:stretch/>
        </p:blipFill>
        <p:spPr>
          <a:xfrm>
            <a:off x="507356" y="637116"/>
            <a:ext cx="3912824" cy="352800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69215"/>
          <a:stretch/>
        </p:blipFill>
        <p:spPr>
          <a:xfrm>
            <a:off x="4494007" y="637116"/>
            <a:ext cx="4099810" cy="1645920"/>
          </a:xfrm>
          <a:prstGeom prst="rect">
            <a:avLst/>
          </a:prstGeom>
        </p:spPr>
      </p:pic>
      <p:pic>
        <p:nvPicPr>
          <p:cNvPr id="11" name="Picture 10"/>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05968" y="2929466"/>
            <a:ext cx="3885072" cy="3108960"/>
          </a:xfrm>
          <a:prstGeom prst="rect">
            <a:avLst/>
          </a:prstGeom>
        </p:spPr>
      </p:pic>
      <p:sp>
        <p:nvSpPr>
          <p:cNvPr id="2" name="Rectangle 1"/>
          <p:cNvSpPr/>
          <p:nvPr/>
        </p:nvSpPr>
        <p:spPr>
          <a:xfrm>
            <a:off x="457987" y="4811545"/>
            <a:ext cx="4114013" cy="923330"/>
          </a:xfrm>
          <a:prstGeom prst="rect">
            <a:avLst/>
          </a:prstGeom>
        </p:spPr>
        <p:txBody>
          <a:bodyPr wrap="square">
            <a:spAutoFit/>
          </a:bodyPr>
          <a:lstStyle/>
          <a:p>
            <a:pPr marL="285750" indent="-285750" algn="just">
              <a:buFont typeface="Wingdings" panose="05000000000000000000" pitchFamily="2" charset="2"/>
              <a:buChar char="ü"/>
            </a:pPr>
            <a:r>
              <a:rPr lang="en-US" dirty="0">
                <a:latin typeface="Garamond" panose="02020404030301010803" pitchFamily="18" charset="0"/>
              </a:rPr>
              <a:t>Lattice fringes with an interlayer spacing of 0.38 nm correspond to the (222) plane.</a:t>
            </a:r>
            <a:endParaRPr lang="en-GB" dirty="0">
              <a:latin typeface="Garamond" panose="02020404030301010803" pitchFamily="18" charset="0"/>
            </a:endParaRPr>
          </a:p>
        </p:txBody>
      </p:sp>
      <p:sp>
        <p:nvSpPr>
          <p:cNvPr id="10" name="TextBox 9"/>
          <p:cNvSpPr txBox="1"/>
          <p:nvPr/>
        </p:nvSpPr>
        <p:spPr>
          <a:xfrm>
            <a:off x="432331" y="4195943"/>
            <a:ext cx="3987849" cy="584775"/>
          </a:xfrm>
          <a:prstGeom prst="rect">
            <a:avLst/>
          </a:prstGeom>
          <a:noFill/>
        </p:spPr>
        <p:txBody>
          <a:bodyPr wrap="square" rtlCol="0">
            <a:spAutoFit/>
          </a:bodyPr>
          <a:lstStyle/>
          <a:p>
            <a:pPr algn="ctr"/>
            <a:r>
              <a:rPr lang="en-US" sz="1600" b="1" dirty="0">
                <a:latin typeface="Garamond" panose="02020404030301010803" pitchFamily="18" charset="0"/>
              </a:rPr>
              <a:t>TEM images (a-c) and (d) SAED pattern of SPMC (e) FESEM image of SPMC</a:t>
            </a:r>
          </a:p>
        </p:txBody>
      </p:sp>
      <p:sp>
        <p:nvSpPr>
          <p:cNvPr id="12" name="TextBox 11"/>
          <p:cNvSpPr txBox="1"/>
          <p:nvPr/>
        </p:nvSpPr>
        <p:spPr>
          <a:xfrm>
            <a:off x="4605968" y="2436974"/>
            <a:ext cx="3987849" cy="338554"/>
          </a:xfrm>
          <a:prstGeom prst="rect">
            <a:avLst/>
          </a:prstGeom>
          <a:noFill/>
        </p:spPr>
        <p:txBody>
          <a:bodyPr wrap="square" rtlCol="0">
            <a:spAutoFit/>
          </a:bodyPr>
          <a:lstStyle/>
          <a:p>
            <a:pPr algn="ctr"/>
            <a:r>
              <a:rPr lang="en-US" sz="1600" b="1" dirty="0">
                <a:latin typeface="Garamond" panose="02020404030301010803" pitchFamily="18" charset="0"/>
              </a:rPr>
              <a:t>EDX of SPMC</a:t>
            </a:r>
          </a:p>
        </p:txBody>
      </p:sp>
      <p:sp>
        <p:nvSpPr>
          <p:cNvPr id="13" name="TextBox 12"/>
          <p:cNvSpPr txBox="1"/>
          <p:nvPr/>
        </p:nvSpPr>
        <p:spPr>
          <a:xfrm>
            <a:off x="4801309" y="6038426"/>
            <a:ext cx="3987849" cy="338554"/>
          </a:xfrm>
          <a:prstGeom prst="rect">
            <a:avLst/>
          </a:prstGeom>
          <a:noFill/>
        </p:spPr>
        <p:txBody>
          <a:bodyPr wrap="square" rtlCol="0">
            <a:spAutoFit/>
          </a:bodyPr>
          <a:lstStyle/>
          <a:p>
            <a:pPr algn="ctr"/>
            <a:r>
              <a:rPr lang="en-US" sz="1600" b="1" dirty="0">
                <a:latin typeface="Garamond" panose="02020404030301010803" pitchFamily="18" charset="0"/>
              </a:rPr>
              <a:t>TGA curves</a:t>
            </a:r>
          </a:p>
        </p:txBody>
      </p:sp>
      <p:sp>
        <p:nvSpPr>
          <p:cNvPr id="14" name="Rectangle 13"/>
          <p:cNvSpPr/>
          <p:nvPr/>
        </p:nvSpPr>
        <p:spPr>
          <a:xfrm>
            <a:off x="1611317" y="5853760"/>
            <a:ext cx="1704902" cy="369332"/>
          </a:xfrm>
          <a:prstGeom prst="rect">
            <a:avLst/>
          </a:prstGeom>
          <a:ln>
            <a:solidFill>
              <a:srgbClr val="FF0000"/>
            </a:solidFill>
          </a:ln>
        </p:spPr>
        <p:txBody>
          <a:bodyPr wrap="square">
            <a:spAutoFit/>
          </a:bodyPr>
          <a:lstStyle/>
          <a:p>
            <a:pPr algn="just"/>
            <a:r>
              <a:rPr lang="en-US" dirty="0">
                <a:latin typeface="Garamond" panose="02020404030301010803" pitchFamily="18" charset="0"/>
              </a:rPr>
              <a:t>Sulfur ~ 80%</a:t>
            </a:r>
            <a:endParaRPr lang="en-GB" dirty="0">
              <a:latin typeface="Garamond" panose="02020404030301010803" pitchFamily="18" charset="0"/>
            </a:endParaRPr>
          </a:p>
        </p:txBody>
      </p:sp>
      <p:grpSp>
        <p:nvGrpSpPr>
          <p:cNvPr id="15" name="Group 14"/>
          <p:cNvGrpSpPr/>
          <p:nvPr/>
        </p:nvGrpSpPr>
        <p:grpSpPr>
          <a:xfrm>
            <a:off x="-1773" y="-352"/>
            <a:ext cx="7916783" cy="321431"/>
            <a:chOff x="1072279" y="-352"/>
            <a:chExt cx="7916783" cy="321431"/>
          </a:xfrm>
        </p:grpSpPr>
        <p:sp>
          <p:nvSpPr>
            <p:cNvPr id="16" name="Chevron 15"/>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7" name="Chevron 16"/>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8" name="Chevron 17"/>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9" name="Chevron 18"/>
            <p:cNvSpPr/>
            <p:nvPr/>
          </p:nvSpPr>
          <p:spPr>
            <a:xfrm>
              <a:off x="4395737" y="647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0" name="Chevron 19"/>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1" name="Chevron 20"/>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2" name="Chevron 21"/>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1730847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150348" y="246499"/>
            <a:ext cx="7724411" cy="731520"/>
          </a:xfrm>
        </p:spPr>
        <p:txBody>
          <a:bodyPr>
            <a:noAutofit/>
          </a:bodyPr>
          <a:lstStyle/>
          <a:p>
            <a:r>
              <a:rPr lang="en-US" sz="3200" dirty="0">
                <a:latin typeface="Garamond" panose="02020404030301010803" pitchFamily="18" charset="0"/>
              </a:rPr>
              <a:t>Cell fabrication</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44</a:t>
            </a:fld>
            <a:endParaRPr lang="en-US" dirty="0">
              <a:solidFill>
                <a:schemeClr val="tx1"/>
              </a:solidFill>
            </a:endParaRPr>
          </a:p>
        </p:txBody>
      </p:sp>
      <p:cxnSp>
        <p:nvCxnSpPr>
          <p:cNvPr id="7" name="Straight Connector 6"/>
          <p:cNvCxnSpPr/>
          <p:nvPr/>
        </p:nvCxnSpPr>
        <p:spPr>
          <a:xfrm>
            <a:off x="150347" y="816203"/>
            <a:ext cx="8809408" cy="0"/>
          </a:xfrm>
          <a:prstGeom prst="line">
            <a:avLst/>
          </a:prstGeom>
          <a:ln w="25400"/>
        </p:spPr>
        <p:style>
          <a:lnRef idx="3">
            <a:schemeClr val="dk1"/>
          </a:lnRef>
          <a:fillRef idx="0">
            <a:schemeClr val="dk1"/>
          </a:fillRef>
          <a:effectRef idx="2">
            <a:schemeClr val="dk1"/>
          </a:effectRef>
          <a:fontRef idx="minor">
            <a:schemeClr val="tx1"/>
          </a:fontRef>
        </p:style>
      </p:cxnSp>
      <p:pic>
        <p:nvPicPr>
          <p:cNvPr id="3" name="Picture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 t="57846"/>
          <a:stretch/>
        </p:blipFill>
        <p:spPr>
          <a:xfrm>
            <a:off x="757903" y="714265"/>
            <a:ext cx="6509296" cy="3065657"/>
          </a:xfrm>
          <a:prstGeom prst="rect">
            <a:avLst/>
          </a:prstGeom>
        </p:spPr>
      </p:pic>
      <p:sp>
        <p:nvSpPr>
          <p:cNvPr id="12" name="Rectangle 11"/>
          <p:cNvSpPr/>
          <p:nvPr/>
        </p:nvSpPr>
        <p:spPr>
          <a:xfrm>
            <a:off x="210558" y="3774233"/>
            <a:ext cx="8749199" cy="2862322"/>
          </a:xfrm>
          <a:prstGeom prst="rect">
            <a:avLst/>
          </a:prstGeom>
          <a:ln>
            <a:solidFill>
              <a:schemeClr val="tx1"/>
            </a:solidFill>
          </a:ln>
        </p:spPr>
        <p:txBody>
          <a:bodyPr wrap="square">
            <a:spAutoFit/>
          </a:bodyPr>
          <a:lstStyle/>
          <a:p>
            <a:pPr algn="just"/>
            <a:r>
              <a:rPr lang="en-US" sz="2000" b="1" dirty="0">
                <a:solidFill>
                  <a:srgbClr val="0070C0"/>
                </a:solidFill>
                <a:latin typeface="Garamond" panose="02020404030301010803" pitchFamily="18" charset="0"/>
              </a:rPr>
              <a:t>Li-S test cells 	</a:t>
            </a:r>
            <a:r>
              <a:rPr lang="en-US" sz="2000" dirty="0">
                <a:latin typeface="Garamond" panose="02020404030301010803" pitchFamily="18" charset="0"/>
              </a:rPr>
              <a:t>:</a:t>
            </a:r>
            <a:r>
              <a:rPr lang="en-US" sz="2000" dirty="0">
                <a:solidFill>
                  <a:srgbClr val="0070C0"/>
                </a:solidFill>
                <a:latin typeface="Garamond" panose="02020404030301010803" pitchFamily="18" charset="0"/>
              </a:rPr>
              <a:t> </a:t>
            </a:r>
            <a:r>
              <a:rPr lang="en-US" sz="2000" dirty="0">
                <a:solidFill>
                  <a:srgbClr val="131313"/>
                </a:solidFill>
                <a:latin typeface="Garamond" panose="02020404030301010803" pitchFamily="18" charset="0"/>
              </a:rPr>
              <a:t>Swagelok type.</a:t>
            </a:r>
          </a:p>
          <a:p>
            <a:pPr algn="just"/>
            <a:r>
              <a:rPr lang="en-US" sz="2000" b="1" dirty="0">
                <a:solidFill>
                  <a:srgbClr val="0070C0"/>
                </a:solidFill>
                <a:latin typeface="Garamond" panose="02020404030301010803" pitchFamily="18" charset="0"/>
              </a:rPr>
              <a:t>Cathode		</a:t>
            </a:r>
            <a:r>
              <a:rPr lang="en-US" sz="2000" dirty="0">
                <a:solidFill>
                  <a:srgbClr val="131313"/>
                </a:solidFill>
                <a:latin typeface="Garamond" panose="02020404030301010803" pitchFamily="18" charset="0"/>
              </a:rPr>
              <a:t>: SPMC composite</a:t>
            </a:r>
          </a:p>
          <a:p>
            <a:pPr algn="just"/>
            <a:r>
              <a:rPr lang="en-US" sz="2000" b="1" dirty="0">
                <a:solidFill>
                  <a:srgbClr val="0070C0"/>
                </a:solidFill>
                <a:latin typeface="Garamond" panose="02020404030301010803" pitchFamily="18" charset="0"/>
              </a:rPr>
              <a:t>Anode		</a:t>
            </a:r>
            <a:r>
              <a:rPr lang="en-US" sz="2000" dirty="0">
                <a:solidFill>
                  <a:srgbClr val="131313"/>
                </a:solidFill>
                <a:latin typeface="Garamond" panose="02020404030301010803" pitchFamily="18" charset="0"/>
              </a:rPr>
              <a:t>: Li foil, </a:t>
            </a:r>
          </a:p>
          <a:p>
            <a:pPr algn="just"/>
            <a:r>
              <a:rPr lang="en-US" sz="2000" b="1" dirty="0">
                <a:solidFill>
                  <a:srgbClr val="0070C0"/>
                </a:solidFill>
                <a:latin typeface="Garamond" panose="02020404030301010803" pitchFamily="18" charset="0"/>
              </a:rPr>
              <a:t>Separator	</a:t>
            </a:r>
            <a:r>
              <a:rPr lang="en-US" sz="2000" dirty="0">
                <a:solidFill>
                  <a:srgbClr val="131313"/>
                </a:solidFill>
                <a:latin typeface="Garamond" panose="02020404030301010803" pitchFamily="18" charset="0"/>
              </a:rPr>
              <a:t>: </a:t>
            </a:r>
            <a:r>
              <a:rPr lang="en-US" sz="2000" dirty="0" err="1">
                <a:solidFill>
                  <a:srgbClr val="131313"/>
                </a:solidFill>
                <a:latin typeface="Garamond" panose="02020404030301010803" pitchFamily="18" charset="0"/>
              </a:rPr>
              <a:t>Celgard</a:t>
            </a:r>
            <a:r>
              <a:rPr lang="en-US" sz="2000" dirty="0">
                <a:solidFill>
                  <a:srgbClr val="131313"/>
                </a:solidFill>
                <a:latin typeface="Garamond" panose="02020404030301010803" pitchFamily="18" charset="0"/>
              </a:rPr>
              <a:t> </a:t>
            </a:r>
          </a:p>
          <a:p>
            <a:pPr algn="just"/>
            <a:r>
              <a:rPr lang="en-US" sz="2000" b="1" dirty="0">
                <a:solidFill>
                  <a:srgbClr val="0070C0"/>
                </a:solidFill>
                <a:latin typeface="Garamond" panose="02020404030301010803" pitchFamily="18" charset="0"/>
              </a:rPr>
              <a:t>Electrolyte	</a:t>
            </a:r>
            <a:r>
              <a:rPr lang="en-US" sz="2000" dirty="0">
                <a:latin typeface="Garamond" panose="02020404030301010803" pitchFamily="18" charset="0"/>
              </a:rPr>
              <a:t>: 1M lithium perchlorate in a mixed solvent of 1, 3 </a:t>
            </a:r>
            <a:r>
              <a:rPr lang="en-US" sz="2000" dirty="0" err="1">
                <a:latin typeface="Garamond" panose="02020404030301010803" pitchFamily="18" charset="0"/>
              </a:rPr>
              <a:t>dioxolane</a:t>
            </a:r>
            <a:r>
              <a:rPr lang="en-US" sz="2000" dirty="0">
                <a:latin typeface="Garamond" panose="02020404030301010803" pitchFamily="18" charset="0"/>
              </a:rPr>
              <a:t> (DOL) and 1, 2 dimethoxymethane (DME) at a volume ratio of 1:1 including 0.5 M LiNO</a:t>
            </a:r>
            <a:r>
              <a:rPr lang="en-US" sz="2000" baseline="-25000" dirty="0">
                <a:latin typeface="Garamond" panose="02020404030301010803" pitchFamily="18" charset="0"/>
              </a:rPr>
              <a:t>3</a:t>
            </a:r>
            <a:r>
              <a:rPr lang="en-US" sz="2000" dirty="0">
                <a:latin typeface="Garamond" panose="02020404030301010803" pitchFamily="18" charset="0"/>
              </a:rPr>
              <a:t> .</a:t>
            </a:r>
          </a:p>
          <a:p>
            <a:pPr algn="just"/>
            <a:r>
              <a:rPr lang="en-US" sz="2000" b="1" dirty="0">
                <a:solidFill>
                  <a:srgbClr val="0070C0"/>
                </a:solidFill>
                <a:latin typeface="Garamond" panose="02020404030301010803" pitchFamily="18" charset="0"/>
              </a:rPr>
              <a:t>Voltage window</a:t>
            </a:r>
            <a:r>
              <a:rPr lang="en-US" sz="2000" dirty="0">
                <a:latin typeface="Garamond" panose="02020404030301010803" pitchFamily="18" charset="0"/>
              </a:rPr>
              <a:t>	: 1.5 V - 3V</a:t>
            </a:r>
          </a:p>
          <a:p>
            <a:pPr algn="just"/>
            <a:endParaRPr lang="en-US" sz="2000" dirty="0">
              <a:latin typeface="Garamond" panose="02020404030301010803" pitchFamily="18" charset="0"/>
            </a:endParaRPr>
          </a:p>
          <a:p>
            <a:r>
              <a:rPr lang="en-US" sz="2000" b="1" dirty="0">
                <a:solidFill>
                  <a:srgbClr val="0070C0"/>
                </a:solidFill>
                <a:latin typeface="Garamond" panose="02020404030301010803" pitchFamily="18" charset="0"/>
              </a:rPr>
              <a:t>Sulfur loading ~</a:t>
            </a:r>
            <a:r>
              <a:rPr lang="en-US" sz="2000" b="1" dirty="0">
                <a:solidFill>
                  <a:srgbClr val="FF0000"/>
                </a:solidFill>
                <a:latin typeface="Garamond" panose="02020404030301010803" pitchFamily="18" charset="0"/>
              </a:rPr>
              <a:t> 1.3 mg cm</a:t>
            </a:r>
            <a:r>
              <a:rPr lang="en-US" sz="2000" b="1" baseline="30000" dirty="0">
                <a:solidFill>
                  <a:srgbClr val="FF0000"/>
                </a:solidFill>
                <a:latin typeface="Garamond" panose="02020404030301010803" pitchFamily="18" charset="0"/>
              </a:rPr>
              <a:t>-2</a:t>
            </a:r>
            <a:r>
              <a:rPr lang="en-US" sz="2000" b="1" dirty="0">
                <a:solidFill>
                  <a:srgbClr val="0070C0"/>
                </a:solidFill>
                <a:latin typeface="Garamond" panose="02020404030301010803" pitchFamily="18" charset="0"/>
              </a:rPr>
              <a:t> </a:t>
            </a:r>
            <a:endParaRPr lang="en-US" sz="2000" dirty="0"/>
          </a:p>
        </p:txBody>
      </p:sp>
      <p:grpSp>
        <p:nvGrpSpPr>
          <p:cNvPr id="8" name="Group 7"/>
          <p:cNvGrpSpPr/>
          <p:nvPr/>
        </p:nvGrpSpPr>
        <p:grpSpPr>
          <a:xfrm>
            <a:off x="-1773" y="-352"/>
            <a:ext cx="7916783" cy="321431"/>
            <a:chOff x="1072279" y="-352"/>
            <a:chExt cx="7916783" cy="321431"/>
          </a:xfrm>
        </p:grpSpPr>
        <p:sp>
          <p:nvSpPr>
            <p:cNvPr id="9" name="Chevron 8"/>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0" name="Chevron 9"/>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1" name="Chevron 10"/>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3" name="Chevron 12"/>
            <p:cNvSpPr/>
            <p:nvPr/>
          </p:nvSpPr>
          <p:spPr>
            <a:xfrm>
              <a:off x="4395737" y="647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4" name="Chevron 13"/>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5" name="Chevron 14"/>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6" name="Chevron 15"/>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9238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150348" y="176159"/>
            <a:ext cx="7724411" cy="731520"/>
          </a:xfrm>
        </p:spPr>
        <p:txBody>
          <a:bodyPr>
            <a:noAutofit/>
          </a:bodyPr>
          <a:lstStyle/>
          <a:p>
            <a:r>
              <a:rPr lang="en-US" sz="3200" dirty="0">
                <a:latin typeface="Garamond" panose="02020404030301010803" pitchFamily="18" charset="0"/>
              </a:rPr>
              <a:t>Electrochemical studies</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45</a:t>
            </a:fld>
            <a:endParaRPr lang="en-US" dirty="0">
              <a:solidFill>
                <a:schemeClr val="tx1"/>
              </a:solidFill>
            </a:endParaRPr>
          </a:p>
        </p:txBody>
      </p:sp>
      <p:cxnSp>
        <p:nvCxnSpPr>
          <p:cNvPr id="7" name="Straight Connector 6"/>
          <p:cNvCxnSpPr/>
          <p:nvPr/>
        </p:nvCxnSpPr>
        <p:spPr>
          <a:xfrm>
            <a:off x="150347" y="745863"/>
            <a:ext cx="8809408" cy="0"/>
          </a:xfrm>
          <a:prstGeom prst="line">
            <a:avLst/>
          </a:prstGeom>
          <a:ln w="25400"/>
        </p:spPr>
        <p:style>
          <a:lnRef idx="3">
            <a:schemeClr val="dk1"/>
          </a:lnRef>
          <a:fillRef idx="0">
            <a:schemeClr val="dk1"/>
          </a:fillRef>
          <a:effectRef idx="2">
            <a:schemeClr val="dk1"/>
          </a:effectRef>
          <a:fontRef idx="minor">
            <a:schemeClr val="tx1"/>
          </a:fontRef>
        </p:style>
      </p:cxnSp>
      <p:pic>
        <p:nvPicPr>
          <p:cNvPr id="3" name="Picture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 y="945744"/>
            <a:ext cx="4255477" cy="3401083"/>
          </a:xfrm>
          <a:prstGeom prst="rect">
            <a:avLst/>
          </a:prstGeom>
        </p:spPr>
      </p:pic>
      <p:pic>
        <p:nvPicPr>
          <p:cNvPr id="9" name="Picture 8"/>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413739" y="947824"/>
            <a:ext cx="4251960" cy="3474612"/>
          </a:xfrm>
          <a:prstGeom prst="rect">
            <a:avLst/>
          </a:prstGeom>
        </p:spPr>
      </p:pic>
      <p:sp>
        <p:nvSpPr>
          <p:cNvPr id="11" name="Rectangle 10"/>
          <p:cNvSpPr/>
          <p:nvPr/>
        </p:nvSpPr>
        <p:spPr>
          <a:xfrm>
            <a:off x="100211" y="4849366"/>
            <a:ext cx="8940018" cy="707886"/>
          </a:xfrm>
          <a:prstGeom prst="rect">
            <a:avLst/>
          </a:prstGeom>
        </p:spPr>
        <p:txBody>
          <a:bodyPr wrap="square">
            <a:spAutoFit/>
          </a:bodyPr>
          <a:lstStyle/>
          <a:p>
            <a:pPr marL="342900" indent="-342900" algn="just">
              <a:buFont typeface="Wingdings" panose="05000000000000000000" pitchFamily="2" charset="2"/>
              <a:buChar char="§"/>
            </a:pPr>
            <a:r>
              <a:rPr lang="en-US" sz="2000" dirty="0">
                <a:latin typeface="Garamond" panose="02020404030301010803" pitchFamily="18" charset="0"/>
              </a:rPr>
              <a:t>Increase in redox currents observed in the Li-S cells with CNT interlayer, which indicates better utilization of the sulfur cathode material. </a:t>
            </a:r>
          </a:p>
        </p:txBody>
      </p:sp>
      <p:sp>
        <p:nvSpPr>
          <p:cNvPr id="12" name="Rectangle 11"/>
          <p:cNvSpPr/>
          <p:nvPr/>
        </p:nvSpPr>
        <p:spPr>
          <a:xfrm>
            <a:off x="109814" y="5549071"/>
            <a:ext cx="8920281" cy="1015663"/>
          </a:xfrm>
          <a:prstGeom prst="rect">
            <a:avLst/>
          </a:prstGeom>
        </p:spPr>
        <p:txBody>
          <a:bodyPr wrap="square">
            <a:spAutoFit/>
          </a:bodyPr>
          <a:lstStyle/>
          <a:p>
            <a:pPr marL="342900" indent="-342900" algn="just">
              <a:buFont typeface="Wingdings" panose="05000000000000000000" pitchFamily="2" charset="2"/>
              <a:buChar char="§"/>
            </a:pPr>
            <a:r>
              <a:rPr lang="en-US" sz="2000" dirty="0">
                <a:latin typeface="Garamond" panose="02020404030301010803" pitchFamily="18" charset="0"/>
              </a:rPr>
              <a:t>The slight over potential observed in the initial cathodic and anodic peaks in the cells with interlayer disappears after the first cycle, perhaps due to the rearrangement of the active material to electrochemically favorable positions </a:t>
            </a:r>
          </a:p>
        </p:txBody>
      </p:sp>
      <p:sp>
        <p:nvSpPr>
          <p:cNvPr id="13" name="Rectangle 12"/>
          <p:cNvSpPr/>
          <p:nvPr/>
        </p:nvSpPr>
        <p:spPr>
          <a:xfrm>
            <a:off x="573259" y="4436247"/>
            <a:ext cx="7680959" cy="338554"/>
          </a:xfrm>
          <a:prstGeom prst="rect">
            <a:avLst/>
          </a:prstGeom>
        </p:spPr>
        <p:txBody>
          <a:bodyPr wrap="square">
            <a:spAutoFit/>
          </a:bodyPr>
          <a:lstStyle/>
          <a:p>
            <a:pPr algn="ctr"/>
            <a:r>
              <a:rPr lang="en-US" sz="1600" b="1" dirty="0">
                <a:latin typeface="Garamond" panose="02020404030301010803" pitchFamily="18" charset="0"/>
              </a:rPr>
              <a:t>Cyclic </a:t>
            </a:r>
            <a:r>
              <a:rPr lang="en-US" sz="1600" b="1" dirty="0" err="1">
                <a:latin typeface="Garamond" panose="02020404030301010803" pitchFamily="18" charset="0"/>
              </a:rPr>
              <a:t>voltammograms</a:t>
            </a:r>
            <a:r>
              <a:rPr lang="en-US" sz="1600" b="1" dirty="0">
                <a:latin typeface="Garamond" panose="02020404030301010803" pitchFamily="18" charset="0"/>
              </a:rPr>
              <a:t> of the Li-S cell (a) without and (b) with CNT interlayer</a:t>
            </a:r>
          </a:p>
        </p:txBody>
      </p:sp>
      <p:grpSp>
        <p:nvGrpSpPr>
          <p:cNvPr id="14" name="Group 13"/>
          <p:cNvGrpSpPr/>
          <p:nvPr/>
        </p:nvGrpSpPr>
        <p:grpSpPr>
          <a:xfrm>
            <a:off x="-1773" y="-352"/>
            <a:ext cx="7916783" cy="321431"/>
            <a:chOff x="1072279" y="-352"/>
            <a:chExt cx="7916783" cy="321431"/>
          </a:xfrm>
        </p:grpSpPr>
        <p:sp>
          <p:nvSpPr>
            <p:cNvPr id="15" name="Chevron 14"/>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6" name="Chevron 15"/>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7" name="Chevron 16"/>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8" name="Chevron 17"/>
            <p:cNvSpPr/>
            <p:nvPr/>
          </p:nvSpPr>
          <p:spPr>
            <a:xfrm>
              <a:off x="4395737" y="647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9" name="Chevron 18"/>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0" name="Chevron 19"/>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1" name="Chevron 20"/>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3266290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46</a:t>
            </a:fld>
            <a:endParaRPr lang="en-US" dirty="0">
              <a:solidFill>
                <a:schemeClr val="tx1"/>
              </a:solidFill>
            </a:endParaRPr>
          </a:p>
        </p:txBody>
      </p:sp>
      <p:grpSp>
        <p:nvGrpSpPr>
          <p:cNvPr id="2" name="Group 1"/>
          <p:cNvGrpSpPr/>
          <p:nvPr/>
        </p:nvGrpSpPr>
        <p:grpSpPr>
          <a:xfrm>
            <a:off x="180036" y="411854"/>
            <a:ext cx="8609122" cy="3462632"/>
            <a:chOff x="0" y="912407"/>
            <a:chExt cx="8609122" cy="3462632"/>
          </a:xfrm>
        </p:grpSpPr>
        <p:pic>
          <p:nvPicPr>
            <p:cNvPr id="3" name="Picture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0" y="912409"/>
              <a:ext cx="4351020" cy="3392631"/>
            </a:xfrm>
            <a:prstGeom prst="rect">
              <a:avLst/>
            </a:prstGeom>
          </p:spPr>
        </p:pic>
        <p:pic>
          <p:nvPicPr>
            <p:cNvPr id="5" name="Picture 4"/>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351020" y="912407"/>
              <a:ext cx="4258102" cy="3462632"/>
            </a:xfrm>
            <a:prstGeom prst="rect">
              <a:avLst/>
            </a:prstGeom>
          </p:spPr>
        </p:pic>
      </p:grpSp>
      <p:sp>
        <p:nvSpPr>
          <p:cNvPr id="8" name="Rectangle 7"/>
          <p:cNvSpPr/>
          <p:nvPr/>
        </p:nvSpPr>
        <p:spPr>
          <a:xfrm>
            <a:off x="144561" y="4494289"/>
            <a:ext cx="8886215" cy="1631216"/>
          </a:xfrm>
          <a:prstGeom prst="rect">
            <a:avLst/>
          </a:prstGeom>
        </p:spPr>
        <p:txBody>
          <a:bodyPr wrap="square">
            <a:spAutoFit/>
          </a:bodyPr>
          <a:lstStyle/>
          <a:p>
            <a:pPr marL="342900" indent="-342900" algn="just">
              <a:buFont typeface="Wingdings" panose="05000000000000000000" pitchFamily="2" charset="2"/>
              <a:buChar char="§"/>
            </a:pPr>
            <a:r>
              <a:rPr lang="en-US" sz="2000" dirty="0">
                <a:latin typeface="Garamond" panose="02020404030301010803" pitchFamily="18" charset="0"/>
              </a:rPr>
              <a:t>The cells without the CNT interlayer show rapid capacity fading (one-forth of the initial values on cycling at 0.2 C and 0.5 C rates) after 50 cycles.</a:t>
            </a:r>
          </a:p>
          <a:p>
            <a:pPr algn="just"/>
            <a:endParaRPr lang="en-US" sz="2000" dirty="0">
              <a:latin typeface="Garamond" panose="02020404030301010803" pitchFamily="18" charset="0"/>
            </a:endParaRPr>
          </a:p>
          <a:p>
            <a:pPr marL="342900" indent="-342900" algn="just">
              <a:buFont typeface="Wingdings" panose="05000000000000000000" pitchFamily="2" charset="2"/>
              <a:buChar char="§"/>
            </a:pPr>
            <a:r>
              <a:rPr lang="en-US" sz="2000" dirty="0">
                <a:latin typeface="Garamond" panose="02020404030301010803" pitchFamily="18" charset="0"/>
              </a:rPr>
              <a:t>Li-S cell without interlayer:  315 mA h g</a:t>
            </a:r>
            <a:r>
              <a:rPr lang="en-US" sz="2000" baseline="30000" dirty="0">
                <a:latin typeface="Garamond" panose="02020404030301010803" pitchFamily="18" charset="0"/>
              </a:rPr>
              <a:t>-1   </a:t>
            </a:r>
            <a:r>
              <a:rPr lang="en-US" sz="2000" dirty="0">
                <a:latin typeface="Garamond" panose="02020404030301010803" pitchFamily="18" charset="0"/>
              </a:rPr>
              <a:t>at 0.5 C</a:t>
            </a:r>
          </a:p>
          <a:p>
            <a:pPr marL="342900" indent="-342900" algn="just">
              <a:buFont typeface="Wingdings" panose="05000000000000000000" pitchFamily="2" charset="2"/>
              <a:buChar char="§"/>
            </a:pPr>
            <a:r>
              <a:rPr lang="en-US" sz="2000" dirty="0">
                <a:latin typeface="Garamond" panose="02020404030301010803" pitchFamily="18" charset="0"/>
              </a:rPr>
              <a:t>Li-S cell </a:t>
            </a:r>
            <a:r>
              <a:rPr lang="en-US" sz="2000" dirty="0">
                <a:solidFill>
                  <a:srgbClr val="FF0000"/>
                </a:solidFill>
                <a:latin typeface="Garamond" panose="02020404030301010803" pitchFamily="18" charset="0"/>
              </a:rPr>
              <a:t>with interlayer</a:t>
            </a:r>
            <a:r>
              <a:rPr lang="en-US" sz="2000" dirty="0">
                <a:latin typeface="Garamond" panose="02020404030301010803" pitchFamily="18" charset="0"/>
              </a:rPr>
              <a:t>: 1093 mA h g</a:t>
            </a:r>
            <a:r>
              <a:rPr lang="en-US" sz="2000" baseline="30000" dirty="0">
                <a:latin typeface="Garamond" panose="02020404030301010803" pitchFamily="18" charset="0"/>
              </a:rPr>
              <a:t>-1</a:t>
            </a:r>
            <a:r>
              <a:rPr lang="en-US" sz="2000" dirty="0">
                <a:latin typeface="Garamond" panose="02020404030301010803" pitchFamily="18" charset="0"/>
              </a:rPr>
              <a:t> at 0.5 C  and </a:t>
            </a:r>
            <a:r>
              <a:rPr lang="en-US" sz="2000" dirty="0">
                <a:solidFill>
                  <a:srgbClr val="FF0000"/>
                </a:solidFill>
                <a:latin typeface="Garamond" panose="02020404030301010803" pitchFamily="18" charset="0"/>
              </a:rPr>
              <a:t>968 mA h g</a:t>
            </a:r>
            <a:r>
              <a:rPr lang="en-US" sz="2000" baseline="30000" dirty="0">
                <a:solidFill>
                  <a:srgbClr val="FF0000"/>
                </a:solidFill>
                <a:latin typeface="Garamond" panose="02020404030301010803" pitchFamily="18" charset="0"/>
              </a:rPr>
              <a:t>-1</a:t>
            </a:r>
            <a:r>
              <a:rPr lang="en-US" sz="2000" dirty="0">
                <a:solidFill>
                  <a:srgbClr val="FF0000"/>
                </a:solidFill>
                <a:latin typeface="Garamond" panose="02020404030301010803" pitchFamily="18" charset="0"/>
              </a:rPr>
              <a:t> at 1 C </a:t>
            </a:r>
            <a:endParaRPr lang="en-US" sz="2000" dirty="0">
              <a:latin typeface="Garamond" panose="02020404030301010803" pitchFamily="18" charset="0"/>
            </a:endParaRPr>
          </a:p>
        </p:txBody>
      </p:sp>
      <p:sp>
        <p:nvSpPr>
          <p:cNvPr id="10" name="Rectangle 9"/>
          <p:cNvSpPr/>
          <p:nvPr/>
        </p:nvSpPr>
        <p:spPr>
          <a:xfrm>
            <a:off x="747190" y="3874486"/>
            <a:ext cx="7680959" cy="584775"/>
          </a:xfrm>
          <a:prstGeom prst="rect">
            <a:avLst/>
          </a:prstGeom>
        </p:spPr>
        <p:txBody>
          <a:bodyPr wrap="square">
            <a:spAutoFit/>
          </a:bodyPr>
          <a:lstStyle/>
          <a:p>
            <a:pPr algn="ctr"/>
            <a:r>
              <a:rPr lang="en-US" sz="1600" b="1" dirty="0">
                <a:latin typeface="Garamond" panose="02020404030301010803" pitchFamily="18" charset="0"/>
              </a:rPr>
              <a:t>Initial Discharge-charge profiles of the Li-S cell (a) without and (b) with CNT interlayer</a:t>
            </a:r>
          </a:p>
        </p:txBody>
      </p:sp>
      <p:grpSp>
        <p:nvGrpSpPr>
          <p:cNvPr id="9" name="Group 8"/>
          <p:cNvGrpSpPr/>
          <p:nvPr/>
        </p:nvGrpSpPr>
        <p:grpSpPr>
          <a:xfrm>
            <a:off x="-1773" y="-352"/>
            <a:ext cx="7916783" cy="321431"/>
            <a:chOff x="1072279" y="-352"/>
            <a:chExt cx="7916783" cy="321431"/>
          </a:xfrm>
        </p:grpSpPr>
        <p:sp>
          <p:nvSpPr>
            <p:cNvPr id="11" name="Chevron 10"/>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2" name="Chevron 11"/>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3" name="Chevron 12"/>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4" name="Chevron 13"/>
            <p:cNvSpPr/>
            <p:nvPr/>
          </p:nvSpPr>
          <p:spPr>
            <a:xfrm>
              <a:off x="4395737" y="647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5" name="Chevron 14"/>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6" name="Chevron 15"/>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7" name="Chevron 16"/>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167723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47</a:t>
            </a:fld>
            <a:endParaRPr lang="en-US" dirty="0">
              <a:solidFill>
                <a:schemeClr val="tx1"/>
              </a:solidFill>
            </a:endParaRPr>
          </a:p>
        </p:txBody>
      </p:sp>
      <p:grpSp>
        <p:nvGrpSpPr>
          <p:cNvPr id="9" name="Group 8"/>
          <p:cNvGrpSpPr/>
          <p:nvPr/>
        </p:nvGrpSpPr>
        <p:grpSpPr>
          <a:xfrm>
            <a:off x="196174" y="867852"/>
            <a:ext cx="7463073" cy="2798610"/>
            <a:chOff x="562708" y="498542"/>
            <a:chExt cx="7463073" cy="2798610"/>
          </a:xfrm>
        </p:grpSpPr>
        <p:pic>
          <p:nvPicPr>
            <p:cNvPr id="3" name="Picture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62708" y="553952"/>
              <a:ext cx="3535150" cy="2743200"/>
            </a:xfrm>
            <a:prstGeom prst="rect">
              <a:avLst/>
            </a:prstGeom>
          </p:spPr>
        </p:pic>
        <p:pic>
          <p:nvPicPr>
            <p:cNvPr id="5" name="Picture 4"/>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222707" y="498542"/>
              <a:ext cx="3803074" cy="2743200"/>
            </a:xfrm>
            <a:prstGeom prst="rect">
              <a:avLst/>
            </a:prstGeom>
          </p:spPr>
        </p:pic>
      </p:grpSp>
      <p:pic>
        <p:nvPicPr>
          <p:cNvPr id="7" name="Picture 6"/>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96172" y="3756106"/>
            <a:ext cx="3410850" cy="2743200"/>
          </a:xfrm>
          <a:prstGeom prst="rect">
            <a:avLst/>
          </a:prstGeom>
        </p:spPr>
      </p:pic>
      <p:sp>
        <p:nvSpPr>
          <p:cNvPr id="2" name="Rectangle 1"/>
          <p:cNvSpPr/>
          <p:nvPr/>
        </p:nvSpPr>
        <p:spPr>
          <a:xfrm>
            <a:off x="352842" y="418525"/>
            <a:ext cx="3503331" cy="400110"/>
          </a:xfrm>
          <a:prstGeom prst="rect">
            <a:avLst/>
          </a:prstGeom>
        </p:spPr>
        <p:txBody>
          <a:bodyPr wrap="none">
            <a:spAutoFit/>
          </a:bodyPr>
          <a:lstStyle/>
          <a:p>
            <a:pPr marL="285750" indent="-285750">
              <a:buFont typeface="Wingdings" panose="05000000000000000000" pitchFamily="2" charset="2"/>
              <a:buChar char="§"/>
            </a:pPr>
            <a:r>
              <a:rPr lang="en-US" sz="2000" b="1" dirty="0">
                <a:latin typeface="Garamond" panose="02020404030301010803" pitchFamily="18" charset="0"/>
              </a:rPr>
              <a:t>Li-S cells with the interlayer</a:t>
            </a:r>
            <a:endParaRPr lang="en-US" sz="2000" b="1" dirty="0"/>
          </a:p>
        </p:txBody>
      </p:sp>
      <p:sp>
        <p:nvSpPr>
          <p:cNvPr id="10" name="Rectangle 9"/>
          <p:cNvSpPr/>
          <p:nvPr/>
        </p:nvSpPr>
        <p:spPr>
          <a:xfrm>
            <a:off x="3731322" y="3812413"/>
            <a:ext cx="5229798" cy="1200329"/>
          </a:xfrm>
          <a:prstGeom prst="rect">
            <a:avLst/>
          </a:prstGeom>
          <a:ln w="19050"/>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Wingdings" panose="05000000000000000000" pitchFamily="2" charset="2"/>
              <a:buChar char="ü"/>
            </a:pPr>
            <a:r>
              <a:rPr lang="en-US" b="1" dirty="0">
                <a:solidFill>
                  <a:srgbClr val="C00000"/>
                </a:solidFill>
                <a:latin typeface="Garamond" panose="02020404030301010803" pitchFamily="18" charset="0"/>
              </a:rPr>
              <a:t>Specific capacity : 360 mA h g</a:t>
            </a:r>
            <a:r>
              <a:rPr lang="en-US" b="1" baseline="30000" dirty="0">
                <a:solidFill>
                  <a:srgbClr val="C00000"/>
                </a:solidFill>
                <a:latin typeface="Garamond" panose="02020404030301010803" pitchFamily="18" charset="0"/>
              </a:rPr>
              <a:t>-1</a:t>
            </a:r>
            <a:r>
              <a:rPr lang="en-US" b="1" dirty="0">
                <a:solidFill>
                  <a:srgbClr val="C00000"/>
                </a:solidFill>
                <a:latin typeface="Garamond" panose="02020404030301010803" pitchFamily="18" charset="0"/>
              </a:rPr>
              <a:t> at 2 C after 200 cycles.</a:t>
            </a:r>
          </a:p>
          <a:p>
            <a:pPr marL="285750" indent="-285750">
              <a:buFont typeface="Wingdings" panose="05000000000000000000" pitchFamily="2" charset="2"/>
              <a:buChar char="ü"/>
            </a:pPr>
            <a:r>
              <a:rPr lang="en-US" b="1" dirty="0">
                <a:solidFill>
                  <a:srgbClr val="C00000"/>
                </a:solidFill>
                <a:latin typeface="Garamond" panose="02020404030301010803" pitchFamily="18" charset="0"/>
              </a:rPr>
              <a:t>Capacity retention : 67%  at 2 C and 72.3% at 1 C</a:t>
            </a:r>
          </a:p>
          <a:p>
            <a:pPr marL="285750" indent="-285750">
              <a:buFont typeface="Wingdings" panose="05000000000000000000" pitchFamily="2" charset="2"/>
              <a:buChar char="ü"/>
            </a:pPr>
            <a:r>
              <a:rPr lang="en-US" b="1" dirty="0">
                <a:solidFill>
                  <a:srgbClr val="C00000"/>
                </a:solidFill>
                <a:latin typeface="Garamond" panose="02020404030301010803" pitchFamily="18" charset="0"/>
              </a:rPr>
              <a:t>Coulombic efficiency : 98% at 2 C</a:t>
            </a:r>
          </a:p>
        </p:txBody>
      </p:sp>
      <p:sp>
        <p:nvSpPr>
          <p:cNvPr id="8" name="Rectangle 7"/>
          <p:cNvSpPr/>
          <p:nvPr/>
        </p:nvSpPr>
        <p:spPr>
          <a:xfrm>
            <a:off x="3731322" y="5158689"/>
            <a:ext cx="5057836" cy="923330"/>
          </a:xfrm>
          <a:prstGeom prst="rect">
            <a:avLst/>
          </a:prstGeom>
          <a:solidFill>
            <a:schemeClr val="bg1"/>
          </a:solidFill>
          <a:ln>
            <a:solidFill>
              <a:schemeClr val="tx1"/>
            </a:solidFill>
          </a:ln>
        </p:spPr>
        <p:txBody>
          <a:bodyPr wrap="square">
            <a:spAutoFit/>
          </a:bodyPr>
          <a:lstStyle/>
          <a:p>
            <a:pPr marL="285750" indent="-285750" algn="just">
              <a:buFont typeface="Wingdings" panose="05000000000000000000" pitchFamily="2" charset="2"/>
              <a:buChar char="ü"/>
            </a:pPr>
            <a:r>
              <a:rPr lang="en-US" b="1" dirty="0">
                <a:solidFill>
                  <a:srgbClr val="C00000"/>
                </a:solidFill>
                <a:latin typeface="Garamond" panose="02020404030301010803" pitchFamily="18" charset="0"/>
              </a:rPr>
              <a:t>Rate capability of the Li-S cells: Capacity of 890 mA h g</a:t>
            </a:r>
            <a:r>
              <a:rPr lang="en-US" b="1" baseline="30000" dirty="0">
                <a:solidFill>
                  <a:srgbClr val="C00000"/>
                </a:solidFill>
                <a:latin typeface="Garamond" panose="02020404030301010803" pitchFamily="18" charset="0"/>
              </a:rPr>
              <a:t>-1</a:t>
            </a:r>
            <a:r>
              <a:rPr lang="en-US" b="1" dirty="0">
                <a:solidFill>
                  <a:srgbClr val="C00000"/>
                </a:solidFill>
                <a:latin typeface="Garamond" panose="02020404030301010803" pitchFamily="18" charset="0"/>
              </a:rPr>
              <a:t> obtained after the C-rate was reverted back to 0.5 C from 2 C.</a:t>
            </a:r>
            <a:endParaRPr lang="en-US" b="1" dirty="0">
              <a:solidFill>
                <a:srgbClr val="C00000"/>
              </a:solidFill>
            </a:endParaRPr>
          </a:p>
        </p:txBody>
      </p:sp>
      <p:grpSp>
        <p:nvGrpSpPr>
          <p:cNvPr id="11" name="Group 10"/>
          <p:cNvGrpSpPr/>
          <p:nvPr/>
        </p:nvGrpSpPr>
        <p:grpSpPr>
          <a:xfrm>
            <a:off x="-1773" y="-352"/>
            <a:ext cx="7916783" cy="321431"/>
            <a:chOff x="1072279" y="-352"/>
            <a:chExt cx="7916783" cy="321431"/>
          </a:xfrm>
        </p:grpSpPr>
        <p:sp>
          <p:nvSpPr>
            <p:cNvPr id="12" name="Chevron 11"/>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3" name="Chevron 12"/>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4" name="Chevron 13"/>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5" name="Chevron 14"/>
            <p:cNvSpPr/>
            <p:nvPr/>
          </p:nvSpPr>
          <p:spPr>
            <a:xfrm>
              <a:off x="4395737" y="647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6" name="Chevron 15"/>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7" name="Chevron 16"/>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8" name="Chevron 17"/>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1642817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46605" y="150970"/>
            <a:ext cx="7724411" cy="731520"/>
          </a:xfrm>
        </p:spPr>
        <p:txBody>
          <a:bodyPr>
            <a:noAutofit/>
          </a:bodyPr>
          <a:lstStyle/>
          <a:p>
            <a:r>
              <a:rPr lang="en-US" sz="3200" dirty="0">
                <a:latin typeface="Garamond" panose="02020404030301010803" pitchFamily="18" charset="0"/>
              </a:rPr>
              <a:t>Role of CNT interlayer</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48</a:t>
            </a:fld>
            <a:endParaRPr lang="en-US" dirty="0">
              <a:solidFill>
                <a:schemeClr val="tx1"/>
              </a:solidFill>
            </a:endParaRPr>
          </a:p>
        </p:txBody>
      </p:sp>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32221" y="882492"/>
            <a:ext cx="5268232" cy="3741853"/>
          </a:xfrm>
          <a:prstGeom prst="rect">
            <a:avLst/>
          </a:prstGeom>
        </p:spPr>
      </p:pic>
      <p:cxnSp>
        <p:nvCxnSpPr>
          <p:cNvPr id="10" name="Straight Connector 9"/>
          <p:cNvCxnSpPr/>
          <p:nvPr/>
        </p:nvCxnSpPr>
        <p:spPr>
          <a:xfrm>
            <a:off x="61633" y="687325"/>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15" name="Rectangle 14"/>
          <p:cNvSpPr/>
          <p:nvPr/>
        </p:nvSpPr>
        <p:spPr>
          <a:xfrm>
            <a:off x="367121" y="4777139"/>
            <a:ext cx="8503920" cy="1938992"/>
          </a:xfrm>
          <a:prstGeom prst="rect">
            <a:avLst/>
          </a:prstGeom>
        </p:spPr>
        <p:txBody>
          <a:bodyPr wrap="square">
            <a:spAutoFit/>
          </a:bodyPr>
          <a:lstStyle/>
          <a:p>
            <a:pPr marL="342900" indent="-342900">
              <a:buFont typeface="Wingdings" panose="05000000000000000000" pitchFamily="2" charset="2"/>
              <a:buChar char="q"/>
            </a:pPr>
            <a:r>
              <a:rPr lang="en-US" sz="2000" b="1" dirty="0">
                <a:solidFill>
                  <a:srgbClr val="FF0000"/>
                </a:solidFill>
                <a:latin typeface="Garamond" panose="02020404030301010803" pitchFamily="18" charset="0"/>
              </a:rPr>
              <a:t>Functions of the  CNT interlayer</a:t>
            </a:r>
            <a:endParaRPr lang="en-US" sz="2000" dirty="0">
              <a:latin typeface="Garamond" panose="02020404030301010803" pitchFamily="18" charset="0"/>
            </a:endParaRPr>
          </a:p>
          <a:p>
            <a:pPr marL="800100" lvl="1" indent="-342900">
              <a:buFont typeface="Wingdings" panose="05000000000000000000" pitchFamily="2" charset="2"/>
              <a:buChar char="§"/>
            </a:pPr>
            <a:r>
              <a:rPr lang="en-US" sz="2000" dirty="0">
                <a:latin typeface="Garamond" panose="02020404030301010803" pitchFamily="18" charset="0"/>
              </a:rPr>
              <a:t>It facilitates the localization of the polysulfides within the cathode region</a:t>
            </a:r>
          </a:p>
          <a:p>
            <a:pPr marL="800100" lvl="1" indent="-342900">
              <a:buFont typeface="Wingdings" panose="05000000000000000000" pitchFamily="2" charset="2"/>
              <a:buChar char="§"/>
            </a:pPr>
            <a:r>
              <a:rPr lang="en-US" sz="2000" dirty="0">
                <a:latin typeface="Garamond" panose="02020404030301010803" pitchFamily="18" charset="0"/>
              </a:rPr>
              <a:t>Acts as a pseudo-upper current collector and  enhances the performance of the Li-S cells</a:t>
            </a:r>
          </a:p>
          <a:p>
            <a:pPr marL="800100" lvl="1" indent="-342900">
              <a:buFont typeface="Wingdings" panose="05000000000000000000" pitchFamily="2" charset="2"/>
              <a:buChar char="§"/>
            </a:pPr>
            <a:endParaRPr lang="en-US" sz="2000" dirty="0">
              <a:latin typeface="Garamond" panose="02020404030301010803" pitchFamily="18" charset="0"/>
            </a:endParaRPr>
          </a:p>
          <a:p>
            <a:pPr lvl="1"/>
            <a:endParaRPr lang="en-US" sz="2000" dirty="0">
              <a:latin typeface="Garamond" panose="02020404030301010803" pitchFamily="18" charset="0"/>
            </a:endParaRPr>
          </a:p>
        </p:txBody>
      </p:sp>
      <p:grpSp>
        <p:nvGrpSpPr>
          <p:cNvPr id="8" name="Group 7"/>
          <p:cNvGrpSpPr/>
          <p:nvPr/>
        </p:nvGrpSpPr>
        <p:grpSpPr>
          <a:xfrm>
            <a:off x="-1773" y="-352"/>
            <a:ext cx="7916783" cy="321431"/>
            <a:chOff x="1072279" y="-352"/>
            <a:chExt cx="7916783" cy="321431"/>
          </a:xfrm>
        </p:grpSpPr>
        <p:sp>
          <p:nvSpPr>
            <p:cNvPr id="11" name="Chevron 10"/>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2" name="Chevron 11"/>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3" name="Chevron 12"/>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4" name="Chevron 13"/>
            <p:cNvSpPr/>
            <p:nvPr/>
          </p:nvSpPr>
          <p:spPr>
            <a:xfrm>
              <a:off x="4395737" y="647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6" name="Chevron 15"/>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7" name="Chevron 16"/>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8" name="Chevron 17"/>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28624885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49</a:t>
            </a:fld>
            <a:endParaRPr lang="en-US" dirty="0">
              <a:solidFill>
                <a:schemeClr val="tx1"/>
              </a:solidFill>
            </a:endParaRPr>
          </a:p>
        </p:txBody>
      </p:sp>
      <p:pic>
        <p:nvPicPr>
          <p:cNvPr id="8" name="Picture 7"/>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1922" y="598722"/>
            <a:ext cx="3968948" cy="3108960"/>
          </a:xfrm>
          <a:prstGeom prst="rect">
            <a:avLst/>
          </a:prstGeom>
        </p:spPr>
      </p:pic>
      <p:sp>
        <p:nvSpPr>
          <p:cNvPr id="3" name="Rectangle 2"/>
          <p:cNvSpPr/>
          <p:nvPr/>
        </p:nvSpPr>
        <p:spPr>
          <a:xfrm>
            <a:off x="184665" y="4761282"/>
            <a:ext cx="8454682" cy="707886"/>
          </a:xfrm>
          <a:prstGeom prst="rect">
            <a:avLst/>
          </a:prstGeom>
        </p:spPr>
        <p:txBody>
          <a:bodyPr wrap="square">
            <a:spAutoFit/>
          </a:bodyPr>
          <a:lstStyle/>
          <a:p>
            <a:pPr marL="342900" indent="-342900" algn="just">
              <a:buFont typeface="Wingdings" panose="05000000000000000000" pitchFamily="2" charset="2"/>
              <a:buChar char="§"/>
            </a:pPr>
            <a:r>
              <a:rPr lang="en-US" sz="2000" dirty="0">
                <a:latin typeface="Garamond" panose="02020404030301010803" pitchFamily="18" charset="0"/>
              </a:rPr>
              <a:t>In </a:t>
            </a:r>
            <a:r>
              <a:rPr lang="en-US" sz="2000" dirty="0" err="1">
                <a:latin typeface="Garamond" panose="02020404030301010803" pitchFamily="18" charset="0"/>
              </a:rPr>
              <a:t>Nyquist</a:t>
            </a:r>
            <a:r>
              <a:rPr lang="en-US" sz="2000" dirty="0">
                <a:latin typeface="Garamond" panose="02020404030301010803" pitchFamily="18" charset="0"/>
              </a:rPr>
              <a:t> plots, the semicircular loop at high to medium frequency region is related to the charge transfer resistance.</a:t>
            </a:r>
          </a:p>
        </p:txBody>
      </p:sp>
      <p:sp>
        <p:nvSpPr>
          <p:cNvPr id="9" name="Rectangle 8"/>
          <p:cNvSpPr/>
          <p:nvPr/>
        </p:nvSpPr>
        <p:spPr>
          <a:xfrm>
            <a:off x="184665" y="5562879"/>
            <a:ext cx="8396628" cy="707886"/>
          </a:xfrm>
          <a:prstGeom prst="rect">
            <a:avLst/>
          </a:prstGeom>
        </p:spPr>
        <p:txBody>
          <a:bodyPr wrap="square">
            <a:spAutoFit/>
          </a:bodyPr>
          <a:lstStyle/>
          <a:p>
            <a:pPr marL="342900" indent="-342900" algn="just">
              <a:buFont typeface="Wingdings" panose="05000000000000000000" pitchFamily="2" charset="2"/>
              <a:buChar char="§"/>
            </a:pPr>
            <a:r>
              <a:rPr lang="en-US" sz="2000" dirty="0">
                <a:latin typeface="Garamond" panose="02020404030301010803" pitchFamily="18" charset="0"/>
              </a:rPr>
              <a:t>The Li-S cell with the CNT interlayer shows a drastic decrease in R</a:t>
            </a:r>
            <a:r>
              <a:rPr lang="en-US" sz="2000" baseline="-25000" dirty="0">
                <a:latin typeface="Garamond" panose="02020404030301010803" pitchFamily="18" charset="0"/>
              </a:rPr>
              <a:t>ct</a:t>
            </a:r>
            <a:r>
              <a:rPr lang="en-US" sz="2000" dirty="0">
                <a:latin typeface="Garamond" panose="02020404030301010803" pitchFamily="18" charset="0"/>
              </a:rPr>
              <a:t> from </a:t>
            </a:r>
            <a:r>
              <a:rPr lang="en-US" sz="2000" dirty="0">
                <a:solidFill>
                  <a:srgbClr val="FF0000"/>
                </a:solidFill>
                <a:latin typeface="Garamond" panose="02020404030301010803" pitchFamily="18" charset="0"/>
              </a:rPr>
              <a:t>1073 Ω to 150 Ω. </a:t>
            </a:r>
          </a:p>
        </p:txBody>
      </p:sp>
      <p:sp>
        <p:nvSpPr>
          <p:cNvPr id="11" name="Rectangle 10"/>
          <p:cNvSpPr/>
          <p:nvPr/>
        </p:nvSpPr>
        <p:spPr>
          <a:xfrm>
            <a:off x="4308478" y="3876077"/>
            <a:ext cx="4725501" cy="707886"/>
          </a:xfrm>
          <a:prstGeom prst="rect">
            <a:avLst/>
          </a:prstGeom>
        </p:spPr>
        <p:txBody>
          <a:bodyPr wrap="square">
            <a:spAutoFit/>
          </a:bodyPr>
          <a:lstStyle/>
          <a:p>
            <a:pPr algn="ctr"/>
            <a:r>
              <a:rPr lang="en-US" sz="2000" b="1" dirty="0">
                <a:latin typeface="Garamond" panose="02020404030301010803" pitchFamily="18" charset="0"/>
              </a:rPr>
              <a:t>FESEM images of the CNT interlayer after 200 cycles</a:t>
            </a:r>
          </a:p>
        </p:txBody>
      </p:sp>
      <p:sp>
        <p:nvSpPr>
          <p:cNvPr id="12" name="Rectangle 11"/>
          <p:cNvSpPr/>
          <p:nvPr/>
        </p:nvSpPr>
        <p:spPr>
          <a:xfrm>
            <a:off x="414536" y="3754537"/>
            <a:ext cx="3381398" cy="400110"/>
          </a:xfrm>
          <a:prstGeom prst="rect">
            <a:avLst/>
          </a:prstGeom>
        </p:spPr>
        <p:txBody>
          <a:bodyPr wrap="square">
            <a:spAutoFit/>
          </a:bodyPr>
          <a:lstStyle/>
          <a:p>
            <a:pPr algn="ctr"/>
            <a:r>
              <a:rPr lang="en-US" sz="2000" b="1" dirty="0" err="1">
                <a:latin typeface="Garamond" panose="02020404030301010803" pitchFamily="18" charset="0"/>
              </a:rPr>
              <a:t>Nyquist</a:t>
            </a:r>
            <a:r>
              <a:rPr lang="en-US" sz="2000" b="1" dirty="0">
                <a:latin typeface="Garamond" panose="02020404030301010803" pitchFamily="18" charset="0"/>
              </a:rPr>
              <a:t> plots of Li-S cell</a:t>
            </a:r>
          </a:p>
        </p:txBody>
      </p:sp>
      <p:grpSp>
        <p:nvGrpSpPr>
          <p:cNvPr id="17" name="Group 16"/>
          <p:cNvGrpSpPr/>
          <p:nvPr/>
        </p:nvGrpSpPr>
        <p:grpSpPr>
          <a:xfrm>
            <a:off x="4088227" y="652203"/>
            <a:ext cx="4759720" cy="3223874"/>
            <a:chOff x="4181868" y="536398"/>
            <a:chExt cx="4759720" cy="3223874"/>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1868" y="559872"/>
              <a:ext cx="4759720" cy="3200400"/>
            </a:xfrm>
            <a:prstGeom prst="rect">
              <a:avLst/>
            </a:prstGeom>
          </p:spPr>
        </p:pic>
        <p:sp>
          <p:nvSpPr>
            <p:cNvPr id="13" name="Rectangle 12"/>
            <p:cNvSpPr/>
            <p:nvPr/>
          </p:nvSpPr>
          <p:spPr>
            <a:xfrm>
              <a:off x="4543864" y="536398"/>
              <a:ext cx="1473386" cy="338554"/>
            </a:xfrm>
            <a:prstGeom prst="rect">
              <a:avLst/>
            </a:prstGeom>
            <a:noFill/>
          </p:spPr>
          <p:txBody>
            <a:bodyPr wrap="square">
              <a:spAutoFit/>
            </a:bodyPr>
            <a:lstStyle/>
            <a:p>
              <a:r>
                <a:rPr lang="en-US" sz="1600" b="1" dirty="0">
                  <a:solidFill>
                    <a:srgbClr val="FFC000"/>
                  </a:solidFill>
                  <a:latin typeface="Garamond" panose="02020404030301010803" pitchFamily="18" charset="0"/>
                </a:rPr>
                <a:t>Before cycling</a:t>
              </a:r>
              <a:endParaRPr lang="en-US" sz="1600" dirty="0">
                <a:solidFill>
                  <a:srgbClr val="FFC000"/>
                </a:solidFill>
                <a:latin typeface="Garamond" panose="02020404030301010803" pitchFamily="18" charset="0"/>
              </a:endParaRPr>
            </a:p>
          </p:txBody>
        </p:sp>
        <p:sp>
          <p:nvSpPr>
            <p:cNvPr id="14" name="Rectangle 13"/>
            <p:cNvSpPr/>
            <p:nvPr/>
          </p:nvSpPr>
          <p:spPr>
            <a:xfrm>
              <a:off x="4543864" y="2146682"/>
              <a:ext cx="1473386" cy="338554"/>
            </a:xfrm>
            <a:prstGeom prst="rect">
              <a:avLst/>
            </a:prstGeom>
            <a:noFill/>
          </p:spPr>
          <p:txBody>
            <a:bodyPr wrap="square">
              <a:spAutoFit/>
            </a:bodyPr>
            <a:lstStyle/>
            <a:p>
              <a:r>
                <a:rPr lang="en-US" sz="1600" b="1" dirty="0">
                  <a:solidFill>
                    <a:srgbClr val="FFC000"/>
                  </a:solidFill>
                  <a:latin typeface="Garamond" panose="02020404030301010803" pitchFamily="18" charset="0"/>
                </a:rPr>
                <a:t>After cycling</a:t>
              </a:r>
              <a:endParaRPr lang="en-US" sz="1600" dirty="0">
                <a:solidFill>
                  <a:srgbClr val="FFC000"/>
                </a:solidFill>
                <a:latin typeface="Garamond" panose="02020404030301010803" pitchFamily="18" charset="0"/>
              </a:endParaRPr>
            </a:p>
          </p:txBody>
        </p:sp>
        <p:sp>
          <p:nvSpPr>
            <p:cNvPr id="15" name="Rectangle 14"/>
            <p:cNvSpPr/>
            <p:nvPr/>
          </p:nvSpPr>
          <p:spPr>
            <a:xfrm>
              <a:off x="6937354" y="3309481"/>
              <a:ext cx="2004234" cy="338554"/>
            </a:xfrm>
            <a:prstGeom prst="rect">
              <a:avLst/>
            </a:prstGeom>
            <a:noFill/>
          </p:spPr>
          <p:txBody>
            <a:bodyPr wrap="square">
              <a:spAutoFit/>
            </a:bodyPr>
            <a:lstStyle/>
            <a:p>
              <a:r>
                <a:rPr lang="en-US" sz="1600" b="1" dirty="0">
                  <a:solidFill>
                    <a:srgbClr val="FFFF00"/>
                  </a:solidFill>
                  <a:latin typeface="Garamond" panose="02020404030301010803" pitchFamily="18" charset="0"/>
                </a:rPr>
                <a:t>Trapped Polysulfides</a:t>
              </a:r>
              <a:endParaRPr lang="en-US" sz="1600" dirty="0">
                <a:solidFill>
                  <a:srgbClr val="FFFF00"/>
                </a:solidFill>
                <a:latin typeface="Garamond" panose="02020404030301010803" pitchFamily="18" charset="0"/>
              </a:endParaRPr>
            </a:p>
          </p:txBody>
        </p:sp>
        <p:cxnSp>
          <p:nvCxnSpPr>
            <p:cNvPr id="16" name="Straight Arrow Connector 15"/>
            <p:cNvCxnSpPr/>
            <p:nvPr/>
          </p:nvCxnSpPr>
          <p:spPr>
            <a:xfrm flipH="1" flipV="1">
              <a:off x="8243667" y="2912017"/>
              <a:ext cx="42203" cy="416698"/>
            </a:xfrm>
            <a:prstGeom prst="straightConnector1">
              <a:avLst/>
            </a:prstGeom>
            <a:ln w="44450">
              <a:solidFill>
                <a:srgbClr val="FF0000"/>
              </a:solidFill>
              <a:prstDash val="solid"/>
              <a:tailEnd type="stealth"/>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1773" y="-352"/>
            <a:ext cx="7916783" cy="321431"/>
            <a:chOff x="1072279" y="-352"/>
            <a:chExt cx="7916783" cy="321431"/>
          </a:xfrm>
        </p:grpSpPr>
        <p:sp>
          <p:nvSpPr>
            <p:cNvPr id="19" name="Chevron 18"/>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20" name="Chevron 19"/>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21" name="Chevron 20"/>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22" name="Chevron 21"/>
            <p:cNvSpPr/>
            <p:nvPr/>
          </p:nvSpPr>
          <p:spPr>
            <a:xfrm>
              <a:off x="4395737" y="647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3" name="Chevron 22"/>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4" name="Chevron 23"/>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5" name="Chevron 24"/>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116795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57767" y="1633726"/>
            <a:ext cx="8811709" cy="3193961"/>
            <a:chOff x="114692" y="1799740"/>
            <a:chExt cx="8811709" cy="3193961"/>
          </a:xfrm>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692" y="1799740"/>
              <a:ext cx="4249742" cy="3193961"/>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90192" y="2112132"/>
              <a:ext cx="4536209" cy="2517659"/>
            </a:xfrm>
            <a:prstGeom prst="rect">
              <a:avLst/>
            </a:prstGeom>
          </p:spPr>
        </p:pic>
      </p:grpSp>
      <p:sp>
        <p:nvSpPr>
          <p:cNvPr id="7" name="TextBox 6"/>
          <p:cNvSpPr txBox="1"/>
          <p:nvPr/>
        </p:nvSpPr>
        <p:spPr>
          <a:xfrm>
            <a:off x="270458" y="489396"/>
            <a:ext cx="6915955"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285750" indent="-285750">
              <a:buFont typeface="Wingdings" panose="05000000000000000000" pitchFamily="2" charset="2"/>
              <a:buChar char="ü"/>
            </a:pPr>
            <a:r>
              <a:rPr lang="en-US" sz="2800" dirty="0">
                <a:latin typeface="Garamond" panose="02020404030301010803" pitchFamily="18" charset="0"/>
              </a:rPr>
              <a:t>Need of cleaner and renewable energy sources</a:t>
            </a:r>
          </a:p>
        </p:txBody>
      </p:sp>
      <p:sp>
        <p:nvSpPr>
          <p:cNvPr id="8" name="TextBox 7"/>
          <p:cNvSpPr txBox="1"/>
          <p:nvPr/>
        </p:nvSpPr>
        <p:spPr>
          <a:xfrm>
            <a:off x="270456" y="1130037"/>
            <a:ext cx="1957590"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285750" indent="-285750">
              <a:buFont typeface="Wingdings" panose="05000000000000000000" pitchFamily="2" charset="2"/>
              <a:buChar char="ü"/>
            </a:pPr>
            <a:r>
              <a:rPr lang="en-US" sz="2800" dirty="0">
                <a:latin typeface="Garamond" panose="02020404030301010803" pitchFamily="18" charset="0"/>
              </a:rPr>
              <a:t>Move Fast</a:t>
            </a:r>
          </a:p>
        </p:txBody>
      </p:sp>
      <p:sp>
        <p:nvSpPr>
          <p:cNvPr id="3" name="Slide Number Placeholder 2"/>
          <p:cNvSpPr>
            <a:spLocks noGrp="1"/>
          </p:cNvSpPr>
          <p:nvPr>
            <p:ph type="sldNum" sz="quarter" idx="12"/>
          </p:nvPr>
        </p:nvSpPr>
        <p:spPr>
          <a:xfrm>
            <a:off x="8708126" y="6483209"/>
            <a:ext cx="367637" cy="365125"/>
          </a:xfrm>
        </p:spPr>
        <p:txBody>
          <a:bodyPr/>
          <a:lstStyle/>
          <a:p>
            <a:fld id="{ADBDDCAF-7AF1-4425-86EB-B68B2BB9C855}" type="slidenum">
              <a:rPr lang="en-US" smtClean="0">
                <a:solidFill>
                  <a:schemeClr val="tx1"/>
                </a:solidFill>
              </a:rPr>
              <a:t>5</a:t>
            </a:fld>
            <a:endParaRPr lang="en-US" dirty="0">
              <a:solidFill>
                <a:schemeClr val="tx1"/>
              </a:solidFill>
            </a:endParaRPr>
          </a:p>
        </p:txBody>
      </p:sp>
      <p:sp>
        <p:nvSpPr>
          <p:cNvPr id="11" name="Rectangle 10"/>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grpSp>
        <p:nvGrpSpPr>
          <p:cNvPr id="13" name="Group 12"/>
          <p:cNvGrpSpPr/>
          <p:nvPr/>
        </p:nvGrpSpPr>
        <p:grpSpPr>
          <a:xfrm>
            <a:off x="405457" y="5246158"/>
            <a:ext cx="8982383" cy="1202797"/>
            <a:chOff x="360604" y="162332"/>
            <a:chExt cx="8982383" cy="1202797"/>
          </a:xfrm>
        </p:grpSpPr>
        <p:sp>
          <p:nvSpPr>
            <p:cNvPr id="14" name="TextBox 13"/>
            <p:cNvSpPr txBox="1"/>
            <p:nvPr/>
          </p:nvSpPr>
          <p:spPr>
            <a:xfrm>
              <a:off x="360604" y="162332"/>
              <a:ext cx="8564019" cy="400110"/>
            </a:xfrm>
            <a:prstGeom prst="rect">
              <a:avLst/>
            </a:prstGeom>
            <a:noFill/>
          </p:spPr>
          <p:txBody>
            <a:bodyPr wrap="square" rtlCol="0">
              <a:spAutoFit/>
            </a:bodyPr>
            <a:lstStyle>
              <a:defPPr>
                <a:defRPr lang="en-US"/>
              </a:defPPr>
              <a:lvl1pPr marL="285750" indent="-285750">
                <a:buFont typeface="Wingdings" panose="05000000000000000000" pitchFamily="2" charset="2"/>
                <a:buChar char="q"/>
                <a:defRPr sz="2000">
                  <a:latin typeface="Garamond" panose="02020404030301010803" pitchFamily="18" charset="0"/>
                </a:defRPr>
              </a:lvl1pPr>
            </a:lstStyle>
            <a:p>
              <a:r>
                <a:rPr lang="en-US" dirty="0">
                  <a:solidFill>
                    <a:srgbClr val="FF0000"/>
                  </a:solidFill>
                </a:rPr>
                <a:t>Renewable energy output is intermittent since it is affected by weather conditions.</a:t>
              </a:r>
            </a:p>
          </p:txBody>
        </p:sp>
        <p:sp>
          <p:nvSpPr>
            <p:cNvPr id="15" name="TextBox 14"/>
            <p:cNvSpPr txBox="1"/>
            <p:nvPr/>
          </p:nvSpPr>
          <p:spPr>
            <a:xfrm>
              <a:off x="360604" y="564909"/>
              <a:ext cx="8982383" cy="400110"/>
            </a:xfrm>
            <a:prstGeom prst="rect">
              <a:avLst/>
            </a:prstGeom>
            <a:noFill/>
          </p:spPr>
          <p:txBody>
            <a:bodyPr wrap="square" rtlCol="0">
              <a:spAutoFit/>
            </a:bodyPr>
            <a:lstStyle>
              <a:defPPr>
                <a:defRPr lang="en-US"/>
              </a:defPPr>
              <a:lvl1pPr marL="285750" indent="-285750">
                <a:buFont typeface="Wingdings" panose="05000000000000000000" pitchFamily="2" charset="2"/>
                <a:buChar char="q"/>
                <a:defRPr sz="2000">
                  <a:latin typeface="Garamond" panose="02020404030301010803" pitchFamily="18" charset="0"/>
                </a:defRPr>
              </a:lvl1pPr>
            </a:lstStyle>
            <a:p>
              <a:r>
                <a:rPr lang="en-US" dirty="0">
                  <a:solidFill>
                    <a:srgbClr val="FF0000"/>
                  </a:solidFill>
                </a:rPr>
                <a:t>It makes the development of advanced energy storage systems mandatory.</a:t>
              </a:r>
            </a:p>
          </p:txBody>
        </p:sp>
        <p:sp>
          <p:nvSpPr>
            <p:cNvPr id="16" name="TextBox 15"/>
            <p:cNvSpPr txBox="1"/>
            <p:nvPr/>
          </p:nvSpPr>
          <p:spPr>
            <a:xfrm>
              <a:off x="360604" y="965019"/>
              <a:ext cx="8564019" cy="400110"/>
            </a:xfrm>
            <a:prstGeom prst="rect">
              <a:avLst/>
            </a:prstGeom>
            <a:noFill/>
          </p:spPr>
          <p:txBody>
            <a:bodyPr wrap="square" rtlCol="0">
              <a:spAutoFit/>
            </a:bodyPr>
            <a:lstStyle/>
            <a:p>
              <a:pPr marL="285750" indent="-285750">
                <a:buFont typeface="Wingdings" panose="05000000000000000000" pitchFamily="2" charset="2"/>
                <a:buChar char="q"/>
              </a:pPr>
              <a:r>
                <a:rPr lang="en-US" sz="2000" dirty="0">
                  <a:solidFill>
                    <a:srgbClr val="FF0000"/>
                  </a:solidFill>
                  <a:latin typeface="Garamond" panose="02020404030301010803" pitchFamily="18" charset="0"/>
                </a:rPr>
                <a:t>Store energy when it is available in excess and release back to grid on demand.</a:t>
              </a:r>
            </a:p>
          </p:txBody>
        </p:sp>
      </p:grpSp>
      <p:sp>
        <p:nvSpPr>
          <p:cNvPr id="17" name="Title 1"/>
          <p:cNvSpPr>
            <a:spLocks noGrp="1"/>
          </p:cNvSpPr>
          <p:nvPr>
            <p:ph type="title"/>
          </p:nvPr>
        </p:nvSpPr>
        <p:spPr>
          <a:xfrm>
            <a:off x="-166822" y="4816525"/>
            <a:ext cx="5120640" cy="483979"/>
          </a:xfr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latin typeface="Garamond" panose="02020404030301010803" pitchFamily="18" charset="0"/>
              </a:rPr>
              <a:t>Why Energy Storage?</a:t>
            </a:r>
          </a:p>
        </p:txBody>
      </p:sp>
      <p:grpSp>
        <p:nvGrpSpPr>
          <p:cNvPr id="18" name="Group 17"/>
          <p:cNvGrpSpPr/>
          <p:nvPr/>
        </p:nvGrpSpPr>
        <p:grpSpPr>
          <a:xfrm>
            <a:off x="-1773" y="-352"/>
            <a:ext cx="7916783" cy="321431"/>
            <a:chOff x="1072279" y="-352"/>
            <a:chExt cx="7916783" cy="321431"/>
          </a:xfrm>
        </p:grpSpPr>
        <p:sp>
          <p:nvSpPr>
            <p:cNvPr id="19" name="Chevron 18"/>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20" name="Chevron 19"/>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21" name="Chevron 20"/>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22" name="Chevron 21"/>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3" name="Chevron 22"/>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4" name="Chevron 23"/>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5" name="Chevron 24"/>
            <p:cNvSpPr/>
            <p:nvPr/>
          </p:nvSpPr>
          <p:spPr>
            <a:xfrm>
              <a:off x="1072279"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1581505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50347" y="313899"/>
            <a:ext cx="2560320" cy="731520"/>
          </a:xfrm>
        </p:spPr>
        <p:txBody>
          <a:bodyPr>
            <a:normAutofit/>
          </a:bodyPr>
          <a:lstStyle/>
          <a:p>
            <a:r>
              <a:rPr lang="en-US" sz="3600" dirty="0">
                <a:latin typeface="Garamond" panose="02020404030301010803" pitchFamily="18" charset="0"/>
              </a:rPr>
              <a:t>Conclusions</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50</a:t>
            </a:fld>
            <a:endParaRPr lang="en-US" dirty="0">
              <a:solidFill>
                <a:schemeClr val="tx1"/>
              </a:solidFill>
            </a:endParaRPr>
          </a:p>
        </p:txBody>
      </p:sp>
      <p:cxnSp>
        <p:nvCxnSpPr>
          <p:cNvPr id="5" name="Straight Connector 4"/>
          <p:cNvCxnSpPr/>
          <p:nvPr/>
        </p:nvCxnSpPr>
        <p:spPr>
          <a:xfrm>
            <a:off x="150347" y="990480"/>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3" name="Rectangle 2"/>
          <p:cNvSpPr/>
          <p:nvPr/>
        </p:nvSpPr>
        <p:spPr>
          <a:xfrm>
            <a:off x="-20249" y="1122576"/>
            <a:ext cx="8980005" cy="707886"/>
          </a:xfrm>
          <a:prstGeom prst="rect">
            <a:avLst/>
          </a:prstGeom>
        </p:spPr>
        <p:txBody>
          <a:bodyPr wrap="square">
            <a:spAutoFit/>
          </a:bodyPr>
          <a:lstStyle/>
          <a:p>
            <a:pPr marL="342900" indent="-342900" algn="just">
              <a:buFont typeface="Wingdings" panose="05000000000000000000" pitchFamily="2" charset="2"/>
              <a:buChar char="§"/>
            </a:pPr>
            <a:r>
              <a:rPr lang="en-US" sz="2000" dirty="0">
                <a:latin typeface="Garamond" panose="02020404030301010803" pitchFamily="18" charset="0"/>
              </a:rPr>
              <a:t>The SPMC composite cathode with the CNT interlayer significantly improves the performance of the assembled Li-S cells </a:t>
            </a:r>
          </a:p>
        </p:txBody>
      </p:sp>
      <p:sp>
        <p:nvSpPr>
          <p:cNvPr id="8" name="Rectangle 7"/>
          <p:cNvSpPr/>
          <p:nvPr/>
        </p:nvSpPr>
        <p:spPr>
          <a:xfrm>
            <a:off x="-10125" y="1962557"/>
            <a:ext cx="9082363" cy="707886"/>
          </a:xfrm>
          <a:prstGeom prst="rect">
            <a:avLst/>
          </a:prstGeom>
        </p:spPr>
        <p:txBody>
          <a:bodyPr wrap="square">
            <a:spAutoFit/>
          </a:bodyPr>
          <a:lstStyle/>
          <a:p>
            <a:pPr marL="342900" indent="-342900" algn="just">
              <a:buFont typeface="Wingdings" panose="05000000000000000000" pitchFamily="2" charset="2"/>
              <a:buChar char="§"/>
            </a:pPr>
            <a:r>
              <a:rPr lang="en-US" sz="2000" dirty="0">
                <a:latin typeface="Garamond" panose="02020404030301010803" pitchFamily="18" charset="0"/>
              </a:rPr>
              <a:t>The presence of the conducting PMC network facilitates good electrical contact for the sulfur particles </a:t>
            </a:r>
          </a:p>
        </p:txBody>
      </p:sp>
      <p:sp>
        <p:nvSpPr>
          <p:cNvPr id="9" name="Rectangle 8"/>
          <p:cNvSpPr/>
          <p:nvPr/>
        </p:nvSpPr>
        <p:spPr>
          <a:xfrm>
            <a:off x="0" y="2771234"/>
            <a:ext cx="9150602" cy="707886"/>
          </a:xfrm>
          <a:prstGeom prst="rect">
            <a:avLst/>
          </a:prstGeom>
        </p:spPr>
        <p:txBody>
          <a:bodyPr wrap="square">
            <a:spAutoFit/>
          </a:bodyPr>
          <a:lstStyle/>
          <a:p>
            <a:pPr marL="342900" indent="-342900" algn="just">
              <a:buFont typeface="Wingdings" panose="05000000000000000000" pitchFamily="2" charset="2"/>
              <a:buChar char="§"/>
            </a:pPr>
            <a:r>
              <a:rPr lang="en-US" sz="2000" dirty="0">
                <a:latin typeface="Garamond" panose="02020404030301010803" pitchFamily="18" charset="0"/>
              </a:rPr>
              <a:t>The polyaniline coating over sulfur particles also limits the  enormous volume expansion of sulfur during lithium intake. </a:t>
            </a:r>
          </a:p>
        </p:txBody>
      </p:sp>
      <p:sp>
        <p:nvSpPr>
          <p:cNvPr id="10" name="Rectangle 9"/>
          <p:cNvSpPr/>
          <p:nvPr/>
        </p:nvSpPr>
        <p:spPr>
          <a:xfrm>
            <a:off x="-10125" y="3594687"/>
            <a:ext cx="9062113" cy="707886"/>
          </a:xfrm>
          <a:prstGeom prst="rect">
            <a:avLst/>
          </a:prstGeom>
        </p:spPr>
        <p:txBody>
          <a:bodyPr wrap="square">
            <a:spAutoFit/>
          </a:bodyPr>
          <a:lstStyle/>
          <a:p>
            <a:pPr marL="342900" indent="-342900" algn="just">
              <a:buFont typeface="Wingdings" panose="05000000000000000000" pitchFamily="2" charset="2"/>
              <a:buChar char="§"/>
            </a:pPr>
            <a:r>
              <a:rPr lang="en-US" sz="2000" dirty="0">
                <a:latin typeface="Garamond" panose="02020404030301010803" pitchFamily="18" charset="0"/>
              </a:rPr>
              <a:t>The network of the carbon nanotubes of the interlayer acts as a “store-room” of the polysulfides by holding back the migrating polysulfides.</a:t>
            </a:r>
          </a:p>
        </p:txBody>
      </p:sp>
      <p:sp>
        <p:nvSpPr>
          <p:cNvPr id="11" name="Rectangle 10"/>
          <p:cNvSpPr/>
          <p:nvPr/>
        </p:nvSpPr>
        <p:spPr>
          <a:xfrm>
            <a:off x="-20249" y="4451198"/>
            <a:ext cx="9082363" cy="1015663"/>
          </a:xfrm>
          <a:prstGeom prst="rect">
            <a:avLst/>
          </a:prstGeom>
        </p:spPr>
        <p:txBody>
          <a:bodyPr wrap="square">
            <a:spAutoFit/>
          </a:bodyPr>
          <a:lstStyle/>
          <a:p>
            <a:pPr marL="342900" indent="-342900" algn="just">
              <a:buFont typeface="Wingdings" panose="05000000000000000000" pitchFamily="2" charset="2"/>
              <a:buChar char="§"/>
            </a:pPr>
            <a:r>
              <a:rPr lang="en-US" sz="2000" dirty="0">
                <a:latin typeface="Garamond" panose="02020404030301010803" pitchFamily="18" charset="0"/>
              </a:rPr>
              <a:t>The conducting network of the interlayer helps in lowering the charge transfer resistance and subsequently ensuring better utilization of the sulfur composite cathode material during the cycling process. </a:t>
            </a:r>
          </a:p>
        </p:txBody>
      </p:sp>
      <p:sp>
        <p:nvSpPr>
          <p:cNvPr id="2" name="Rectangle 1"/>
          <p:cNvSpPr/>
          <p:nvPr/>
        </p:nvSpPr>
        <p:spPr>
          <a:xfrm>
            <a:off x="-10125" y="5504460"/>
            <a:ext cx="9130352" cy="1015663"/>
          </a:xfrm>
          <a:prstGeom prst="rect">
            <a:avLst/>
          </a:prstGeom>
        </p:spPr>
        <p:txBody>
          <a:bodyPr wrap="square">
            <a:spAutoFit/>
          </a:bodyPr>
          <a:lstStyle/>
          <a:p>
            <a:pPr marL="342900" indent="-342900" algn="just">
              <a:buFont typeface="Wingdings" panose="05000000000000000000" pitchFamily="2" charset="2"/>
              <a:buChar char="§"/>
            </a:pPr>
            <a:r>
              <a:rPr lang="en-US" sz="2000" dirty="0">
                <a:latin typeface="Garamond" panose="02020404030301010803" pitchFamily="18" charset="0"/>
              </a:rPr>
              <a:t>The Li-S cells with the CNT interlayer offer </a:t>
            </a:r>
            <a:r>
              <a:rPr lang="en-US" sz="2000" dirty="0">
                <a:solidFill>
                  <a:srgbClr val="FF0000"/>
                </a:solidFill>
                <a:latin typeface="Garamond" panose="02020404030301010803" pitchFamily="18" charset="0"/>
              </a:rPr>
              <a:t>high discharge capacity of 968 mA h g</a:t>
            </a:r>
            <a:r>
              <a:rPr lang="en-US" sz="2000" baseline="30000" dirty="0">
                <a:solidFill>
                  <a:srgbClr val="FF0000"/>
                </a:solidFill>
                <a:latin typeface="Garamond" panose="02020404030301010803" pitchFamily="18" charset="0"/>
              </a:rPr>
              <a:t>-1</a:t>
            </a:r>
            <a:r>
              <a:rPr lang="en-US" sz="2000" dirty="0">
                <a:solidFill>
                  <a:srgbClr val="FF0000"/>
                </a:solidFill>
                <a:latin typeface="Garamond" panose="02020404030301010803" pitchFamily="18" charset="0"/>
              </a:rPr>
              <a:t> at 1 C </a:t>
            </a:r>
            <a:r>
              <a:rPr lang="en-US" sz="2000" dirty="0">
                <a:latin typeface="Garamond" panose="02020404030301010803" pitchFamily="18" charset="0"/>
              </a:rPr>
              <a:t>and </a:t>
            </a:r>
            <a:r>
              <a:rPr lang="en-US" sz="2000" dirty="0">
                <a:solidFill>
                  <a:srgbClr val="FF0000"/>
                </a:solidFill>
                <a:latin typeface="Garamond" panose="02020404030301010803" pitchFamily="18" charset="0"/>
              </a:rPr>
              <a:t>700 mA h g</a:t>
            </a:r>
            <a:r>
              <a:rPr lang="en-US" sz="2000" baseline="30000" dirty="0">
                <a:solidFill>
                  <a:srgbClr val="FF0000"/>
                </a:solidFill>
                <a:latin typeface="Garamond" panose="02020404030301010803" pitchFamily="18" charset="0"/>
              </a:rPr>
              <a:t>-1</a:t>
            </a:r>
            <a:r>
              <a:rPr lang="en-US" sz="2000" dirty="0">
                <a:solidFill>
                  <a:srgbClr val="FF0000"/>
                </a:solidFill>
                <a:latin typeface="Garamond" panose="02020404030301010803" pitchFamily="18" charset="0"/>
              </a:rPr>
              <a:t> after 200 cycles </a:t>
            </a:r>
            <a:r>
              <a:rPr lang="en-US" sz="2000" dirty="0">
                <a:latin typeface="Garamond" panose="02020404030301010803" pitchFamily="18" charset="0"/>
              </a:rPr>
              <a:t>corresponding to an extremely low capacity decay of </a:t>
            </a:r>
            <a:r>
              <a:rPr lang="en-US" sz="2000" dirty="0">
                <a:solidFill>
                  <a:srgbClr val="FF0000"/>
                </a:solidFill>
                <a:latin typeface="Garamond" panose="02020404030301010803" pitchFamily="18" charset="0"/>
              </a:rPr>
              <a:t>0.14% per cycle </a:t>
            </a:r>
          </a:p>
        </p:txBody>
      </p:sp>
      <p:grpSp>
        <p:nvGrpSpPr>
          <p:cNvPr id="12" name="Group 11"/>
          <p:cNvGrpSpPr/>
          <p:nvPr/>
        </p:nvGrpSpPr>
        <p:grpSpPr>
          <a:xfrm>
            <a:off x="-1773" y="-352"/>
            <a:ext cx="7916783" cy="321431"/>
            <a:chOff x="1072279" y="-352"/>
            <a:chExt cx="7916783" cy="321431"/>
          </a:xfrm>
        </p:grpSpPr>
        <p:sp>
          <p:nvSpPr>
            <p:cNvPr id="13" name="Chevron 12"/>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4" name="Chevron 13"/>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5" name="Chevron 14"/>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6" name="Chevron 15"/>
            <p:cNvSpPr/>
            <p:nvPr/>
          </p:nvSpPr>
          <p:spPr>
            <a:xfrm>
              <a:off x="4395737" y="647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7" name="Chevron 16"/>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8" name="Chevron 17"/>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9" name="Chevron 18"/>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10629209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3250896" y="2088078"/>
            <a:ext cx="2560320" cy="731520"/>
          </a:xfrm>
        </p:spPr>
        <p:txBody>
          <a:bodyPr>
            <a:normAutofit/>
          </a:bodyPr>
          <a:lstStyle/>
          <a:p>
            <a:r>
              <a:rPr lang="en-US" sz="3600" dirty="0">
                <a:latin typeface="Garamond" panose="02020404030301010803" pitchFamily="18" charset="0"/>
              </a:rPr>
              <a:t>Chapter 5</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51</a:t>
            </a:fld>
            <a:endParaRPr lang="en-US" dirty="0">
              <a:solidFill>
                <a:schemeClr val="tx1"/>
              </a:solidFill>
            </a:endParaRPr>
          </a:p>
        </p:txBody>
      </p:sp>
      <p:sp>
        <p:nvSpPr>
          <p:cNvPr id="5" name="Title 1"/>
          <p:cNvSpPr txBox="1">
            <a:spLocks/>
          </p:cNvSpPr>
          <p:nvPr/>
        </p:nvSpPr>
        <p:spPr>
          <a:xfrm>
            <a:off x="-435425" y="2049321"/>
            <a:ext cx="10029371" cy="1737360"/>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3000">
                <a:solidFill>
                  <a:srgbClr val="FF0000"/>
                </a:solidFill>
                <a:latin typeface="Garamond" panose="02020404030301010803" pitchFamily="18" charset="0"/>
                <a:ea typeface="+mj-ea"/>
                <a:cs typeface="+mj-cs"/>
              </a:defRPr>
            </a:lvl1pPr>
          </a:lstStyle>
          <a:p>
            <a:r>
              <a:rPr lang="en-US" sz="2800" b="1" dirty="0"/>
              <a:t> </a:t>
            </a:r>
          </a:p>
          <a:p>
            <a:r>
              <a:rPr lang="en-US" sz="2800" b="1" dirty="0"/>
              <a:t> </a:t>
            </a:r>
          </a:p>
          <a:p>
            <a:r>
              <a:rPr lang="en-US" sz="2800" b="1" dirty="0"/>
              <a:t> Polyaniline–Graphene Oxide based ordered nanocomposite</a:t>
            </a:r>
          </a:p>
          <a:p>
            <a:r>
              <a:rPr lang="en-US" sz="2800" b="1" dirty="0"/>
              <a:t>electrodes for high-performance </a:t>
            </a:r>
            <a:r>
              <a:rPr lang="en-US" sz="2800" b="1" dirty="0">
                <a:solidFill>
                  <a:schemeClr val="accent1">
                    <a:lumMod val="75000"/>
                  </a:schemeClr>
                </a:solidFill>
              </a:rPr>
              <a:t>supercapacitor</a:t>
            </a:r>
            <a:r>
              <a:rPr lang="en-US" sz="2800" b="1" dirty="0"/>
              <a:t> applications.</a:t>
            </a:r>
          </a:p>
        </p:txBody>
      </p:sp>
      <p:cxnSp>
        <p:nvCxnSpPr>
          <p:cNvPr id="7" name="Straight Connector 6"/>
          <p:cNvCxnSpPr/>
          <p:nvPr/>
        </p:nvCxnSpPr>
        <p:spPr>
          <a:xfrm>
            <a:off x="167296" y="2819598"/>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9" name="TextBox 4"/>
          <p:cNvSpPr txBox="1">
            <a:spLocks noChangeArrowheads="1"/>
          </p:cNvSpPr>
          <p:nvPr/>
        </p:nvSpPr>
        <p:spPr bwMode="auto">
          <a:xfrm>
            <a:off x="167296" y="6102661"/>
            <a:ext cx="8484054" cy="369332"/>
          </a:xfrm>
          <a:prstGeom prst="rect">
            <a:avLst/>
          </a:prstGeom>
          <a:noFill/>
        </p:spPr>
        <p:txBody>
          <a:bodyPr wrap="none" rtlCol="0">
            <a:spAutoFit/>
          </a:bodyPr>
          <a:lstStyle>
            <a:defPPr>
              <a:defRPr lang="en-US"/>
            </a:defPPr>
            <a:lvl1pPr>
              <a:defRPr>
                <a:latin typeface="Garamond" panose="02020404030301010803" pitchFamily="18" charset="0"/>
              </a:defRPr>
            </a:lvl1pPr>
          </a:lstStyle>
          <a:p>
            <a:r>
              <a:rPr lang="en-IN" altLang="en-US" b="1" dirty="0"/>
              <a:t>Manoj M., et.al, </a:t>
            </a:r>
            <a:r>
              <a:rPr lang="en-US" b="1" dirty="0"/>
              <a:t>Journal of Material Science: Materials in Electronics (2017) 28: 14323</a:t>
            </a:r>
            <a:endParaRPr lang="pt-BR" altLang="en-US" b="1" dirty="0"/>
          </a:p>
        </p:txBody>
      </p:sp>
      <p:grpSp>
        <p:nvGrpSpPr>
          <p:cNvPr id="10" name="Group 9"/>
          <p:cNvGrpSpPr/>
          <p:nvPr/>
        </p:nvGrpSpPr>
        <p:grpSpPr>
          <a:xfrm>
            <a:off x="-1773" y="-352"/>
            <a:ext cx="7916783" cy="321431"/>
            <a:chOff x="1072279" y="-352"/>
            <a:chExt cx="7916783" cy="321431"/>
          </a:xfrm>
        </p:grpSpPr>
        <p:sp>
          <p:nvSpPr>
            <p:cNvPr id="11" name="Chevron 10"/>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2" name="Chevron 11"/>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3" name="Chevron 12"/>
            <p:cNvSpPr/>
            <p:nvPr/>
          </p:nvSpPr>
          <p:spPr>
            <a:xfrm>
              <a:off x="5504632" y="16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4" name="Chevron 13"/>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5" name="Chevron 14"/>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6" name="Chevron 15"/>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7" name="Chevron 16"/>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748273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50347" y="313899"/>
            <a:ext cx="2560320" cy="731520"/>
          </a:xfrm>
        </p:spPr>
        <p:txBody>
          <a:bodyPr>
            <a:normAutofit/>
          </a:bodyPr>
          <a:lstStyle/>
          <a:p>
            <a:r>
              <a:rPr lang="en-US" sz="3600" dirty="0">
                <a:latin typeface="Garamond" panose="02020404030301010803" pitchFamily="18" charset="0"/>
              </a:rPr>
              <a:t>Introduction</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52</a:t>
            </a:fld>
            <a:endParaRPr lang="en-US" dirty="0">
              <a:solidFill>
                <a:schemeClr val="tx1"/>
              </a:solidFill>
            </a:endParaRPr>
          </a:p>
        </p:txBody>
      </p:sp>
      <p:cxnSp>
        <p:nvCxnSpPr>
          <p:cNvPr id="8" name="Straight Connector 7"/>
          <p:cNvCxnSpPr/>
          <p:nvPr/>
        </p:nvCxnSpPr>
        <p:spPr>
          <a:xfrm>
            <a:off x="150347" y="990480"/>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3" name="Rectangle 2"/>
          <p:cNvSpPr/>
          <p:nvPr/>
        </p:nvSpPr>
        <p:spPr>
          <a:xfrm>
            <a:off x="2" y="1115376"/>
            <a:ext cx="8959755" cy="707886"/>
          </a:xfrm>
          <a:prstGeom prst="rect">
            <a:avLst/>
          </a:prstGeom>
        </p:spPr>
        <p:txBody>
          <a:bodyPr wrap="square">
            <a:spAutoFit/>
          </a:bodyPr>
          <a:lstStyle/>
          <a:p>
            <a:pPr marL="342900" indent="-342900" algn="just">
              <a:buFont typeface="Wingdings" panose="05000000000000000000" pitchFamily="2" charset="2"/>
              <a:buChar char="§"/>
            </a:pPr>
            <a:r>
              <a:rPr lang="en-US" sz="2000" dirty="0">
                <a:latin typeface="Garamond" panose="02020404030301010803" pitchFamily="18" charset="0"/>
              </a:rPr>
              <a:t>The suitability of </a:t>
            </a:r>
            <a:r>
              <a:rPr lang="en-US" sz="2000" dirty="0" err="1">
                <a:latin typeface="Garamond" panose="02020404030301010803" pitchFamily="18" charset="0"/>
              </a:rPr>
              <a:t>polyaniline</a:t>
            </a:r>
            <a:r>
              <a:rPr lang="en-US" sz="2000" dirty="0">
                <a:latin typeface="Garamond" panose="02020404030301010803" pitchFamily="18" charset="0"/>
              </a:rPr>
              <a:t> (PANI)–</a:t>
            </a:r>
            <a:r>
              <a:rPr lang="en-US" sz="2000" dirty="0" err="1">
                <a:latin typeface="Garamond" panose="02020404030301010803" pitchFamily="18" charset="0"/>
              </a:rPr>
              <a:t>graphene</a:t>
            </a:r>
            <a:r>
              <a:rPr lang="en-US" sz="2000" dirty="0">
                <a:latin typeface="Garamond" panose="02020404030301010803" pitchFamily="18" charset="0"/>
              </a:rPr>
              <a:t> oxide (GO) </a:t>
            </a:r>
            <a:r>
              <a:rPr lang="en-US" sz="2000" dirty="0" err="1">
                <a:latin typeface="Garamond" panose="02020404030301010803" pitchFamily="18" charset="0"/>
              </a:rPr>
              <a:t>nano</a:t>
            </a:r>
            <a:r>
              <a:rPr lang="en-US" sz="2000" dirty="0">
                <a:latin typeface="Garamond" panose="02020404030301010803" pitchFamily="18" charset="0"/>
              </a:rPr>
              <a:t>-composite for developing high power </a:t>
            </a:r>
            <a:r>
              <a:rPr lang="en-US" sz="2000" dirty="0" err="1">
                <a:latin typeface="Garamond" panose="02020404030301010803" pitchFamily="18" charset="0"/>
              </a:rPr>
              <a:t>supercapacitors</a:t>
            </a:r>
            <a:r>
              <a:rPr lang="en-US" sz="2000" dirty="0">
                <a:latin typeface="Garamond" panose="02020404030301010803" pitchFamily="18" charset="0"/>
              </a:rPr>
              <a:t> is investigated.</a:t>
            </a:r>
          </a:p>
        </p:txBody>
      </p:sp>
      <p:grpSp>
        <p:nvGrpSpPr>
          <p:cNvPr id="24" name="Group 23"/>
          <p:cNvGrpSpPr/>
          <p:nvPr/>
        </p:nvGrpSpPr>
        <p:grpSpPr>
          <a:xfrm>
            <a:off x="4597" y="1859148"/>
            <a:ext cx="4424059" cy="779687"/>
            <a:chOff x="-24602" y="1691766"/>
            <a:chExt cx="4424059" cy="779687"/>
          </a:xfrm>
        </p:grpSpPr>
        <p:sp>
          <p:nvSpPr>
            <p:cNvPr id="12" name="Rectangle 11"/>
            <p:cNvSpPr/>
            <p:nvPr/>
          </p:nvSpPr>
          <p:spPr>
            <a:xfrm>
              <a:off x="-24602" y="1691766"/>
              <a:ext cx="4294574" cy="400110"/>
            </a:xfrm>
            <a:prstGeom prst="rect">
              <a:avLst/>
            </a:prstGeom>
          </p:spPr>
          <p:txBody>
            <a:bodyPr wrap="square">
              <a:spAutoFit/>
            </a:bodyPr>
            <a:lstStyle/>
            <a:p>
              <a:pPr marL="342900" indent="-342900" algn="just">
                <a:buFont typeface="Wingdings" panose="05000000000000000000" pitchFamily="2" charset="2"/>
                <a:buChar char="§"/>
              </a:pPr>
              <a:r>
                <a:rPr lang="en-US" sz="2000" dirty="0">
                  <a:latin typeface="Garamond" panose="02020404030301010803" pitchFamily="18" charset="0"/>
                </a:rPr>
                <a:t>Interfacial double layer capacitance </a:t>
              </a:r>
            </a:p>
          </p:txBody>
        </p:sp>
        <p:sp>
          <p:nvSpPr>
            <p:cNvPr id="14" name="Rectangle 13"/>
            <p:cNvSpPr/>
            <p:nvPr/>
          </p:nvSpPr>
          <p:spPr>
            <a:xfrm>
              <a:off x="563150" y="2071343"/>
              <a:ext cx="3836307" cy="400110"/>
            </a:xfrm>
            <a:prstGeom prst="rect">
              <a:avLst/>
            </a:prstGeom>
          </p:spPr>
          <p:txBody>
            <a:bodyPr wrap="square">
              <a:spAutoFit/>
            </a:bodyPr>
            <a:lstStyle/>
            <a:p>
              <a:pPr marL="342900" indent="-342900" algn="just">
                <a:buFont typeface="Wingdings" panose="05000000000000000000" pitchFamily="2" charset="2"/>
                <a:buChar char="Ø"/>
              </a:pPr>
              <a:r>
                <a:rPr lang="en-US" sz="2000" dirty="0">
                  <a:latin typeface="Garamond" panose="02020404030301010803" pitchFamily="18" charset="0"/>
                </a:rPr>
                <a:t>Carbon based electrode materials </a:t>
              </a:r>
            </a:p>
          </p:txBody>
        </p:sp>
      </p:grpSp>
      <p:grpSp>
        <p:nvGrpSpPr>
          <p:cNvPr id="23" name="Group 22"/>
          <p:cNvGrpSpPr/>
          <p:nvPr/>
        </p:nvGrpSpPr>
        <p:grpSpPr>
          <a:xfrm>
            <a:off x="-38100" y="2629746"/>
            <a:ext cx="8458199" cy="723199"/>
            <a:chOff x="-43185" y="2403828"/>
            <a:chExt cx="8177196" cy="723199"/>
          </a:xfrm>
        </p:grpSpPr>
        <p:sp>
          <p:nvSpPr>
            <p:cNvPr id="13" name="Rectangle 12"/>
            <p:cNvSpPr/>
            <p:nvPr/>
          </p:nvSpPr>
          <p:spPr>
            <a:xfrm>
              <a:off x="-43185" y="2403828"/>
              <a:ext cx="2451312" cy="400110"/>
            </a:xfrm>
            <a:prstGeom prst="rect">
              <a:avLst/>
            </a:prstGeom>
          </p:spPr>
          <p:txBody>
            <a:bodyPr wrap="square">
              <a:spAutoFit/>
            </a:bodyPr>
            <a:lstStyle/>
            <a:p>
              <a:pPr marL="342900" indent="-342900" algn="just">
                <a:buFont typeface="Wingdings" panose="05000000000000000000" pitchFamily="2" charset="2"/>
                <a:buChar char="§"/>
              </a:pPr>
              <a:r>
                <a:rPr lang="en-US" sz="2000" dirty="0">
                  <a:latin typeface="Garamond" panose="02020404030301010803" pitchFamily="18" charset="0"/>
                </a:rPr>
                <a:t>Pseudo-capacitance</a:t>
              </a:r>
            </a:p>
          </p:txBody>
        </p:sp>
        <p:sp>
          <p:nvSpPr>
            <p:cNvPr id="15" name="Rectangle 14"/>
            <p:cNvSpPr/>
            <p:nvPr/>
          </p:nvSpPr>
          <p:spPr>
            <a:xfrm>
              <a:off x="549164" y="2726917"/>
              <a:ext cx="7584847" cy="400110"/>
            </a:xfrm>
            <a:prstGeom prst="rect">
              <a:avLst/>
            </a:prstGeom>
          </p:spPr>
          <p:txBody>
            <a:bodyPr wrap="square">
              <a:spAutoFit/>
            </a:bodyPr>
            <a:lstStyle/>
            <a:p>
              <a:pPr marL="342900" indent="-342900" algn="just">
                <a:buFont typeface="Wingdings" panose="05000000000000000000" pitchFamily="2" charset="2"/>
                <a:buChar char="Ø"/>
              </a:pPr>
              <a:r>
                <a:rPr lang="en-US" sz="2000" dirty="0">
                  <a:latin typeface="Garamond" panose="02020404030301010803" pitchFamily="18" charset="0"/>
                </a:rPr>
                <a:t>Conducting polymers and transition metal oxides based electrodes </a:t>
              </a:r>
            </a:p>
          </p:txBody>
        </p:sp>
      </p:grpSp>
      <p:sp>
        <p:nvSpPr>
          <p:cNvPr id="17" name="Rectangle 16"/>
          <p:cNvSpPr/>
          <p:nvPr/>
        </p:nvSpPr>
        <p:spPr>
          <a:xfrm>
            <a:off x="0" y="3291780"/>
            <a:ext cx="2537682" cy="400110"/>
          </a:xfrm>
          <a:prstGeom prst="rect">
            <a:avLst/>
          </a:prstGeom>
        </p:spPr>
        <p:txBody>
          <a:bodyPr wrap="square">
            <a:spAutoFit/>
          </a:bodyPr>
          <a:lstStyle/>
          <a:p>
            <a:pPr marL="342900" indent="-342900" algn="just">
              <a:buFont typeface="Wingdings" panose="05000000000000000000" pitchFamily="2" charset="2"/>
              <a:buChar char="§"/>
            </a:pPr>
            <a:r>
              <a:rPr lang="en-US" sz="2000" dirty="0">
                <a:latin typeface="Garamond" panose="02020404030301010803" pitchFamily="18" charset="0"/>
              </a:rPr>
              <a:t>Polyaniline (PANI) </a:t>
            </a:r>
          </a:p>
        </p:txBody>
      </p:sp>
      <p:grpSp>
        <p:nvGrpSpPr>
          <p:cNvPr id="22" name="Group 21"/>
          <p:cNvGrpSpPr/>
          <p:nvPr/>
        </p:nvGrpSpPr>
        <p:grpSpPr>
          <a:xfrm>
            <a:off x="592349" y="3671357"/>
            <a:ext cx="8528539" cy="1019324"/>
            <a:chOff x="772003" y="3443399"/>
            <a:chExt cx="8528539" cy="1019324"/>
          </a:xfrm>
        </p:grpSpPr>
        <p:sp>
          <p:nvSpPr>
            <p:cNvPr id="18" name="Rectangle 17"/>
            <p:cNvSpPr/>
            <p:nvPr/>
          </p:nvSpPr>
          <p:spPr>
            <a:xfrm>
              <a:off x="772003" y="3443399"/>
              <a:ext cx="8528539" cy="400110"/>
            </a:xfrm>
            <a:prstGeom prst="rect">
              <a:avLst/>
            </a:prstGeom>
          </p:spPr>
          <p:txBody>
            <a:bodyPr wrap="square">
              <a:spAutoFit/>
            </a:bodyPr>
            <a:lstStyle/>
            <a:p>
              <a:pPr marL="342900" indent="-342900" algn="just">
                <a:buFont typeface="Wingdings" panose="05000000000000000000" pitchFamily="2" charset="2"/>
                <a:buChar char="Ø"/>
              </a:pPr>
              <a:r>
                <a:rPr lang="en-US" sz="2000" dirty="0">
                  <a:latin typeface="Garamond" panose="02020404030301010803" pitchFamily="18" charset="0"/>
                </a:rPr>
                <a:t>Ease of synthesis, environmental stability and tunable electrical properties</a:t>
              </a:r>
            </a:p>
          </p:txBody>
        </p:sp>
        <p:sp>
          <p:nvSpPr>
            <p:cNvPr id="19" name="Rectangle 18"/>
            <p:cNvSpPr/>
            <p:nvPr/>
          </p:nvSpPr>
          <p:spPr>
            <a:xfrm>
              <a:off x="772003" y="3754837"/>
              <a:ext cx="6479288" cy="707886"/>
            </a:xfrm>
            <a:prstGeom prst="rect">
              <a:avLst/>
            </a:prstGeom>
          </p:spPr>
          <p:txBody>
            <a:bodyPr wrap="square">
              <a:spAutoFit/>
            </a:bodyPr>
            <a:lstStyle/>
            <a:p>
              <a:pPr marL="342900" indent="-342900" algn="just">
                <a:buFont typeface="Wingdings" panose="05000000000000000000" pitchFamily="2" charset="2"/>
                <a:buChar char="Ø"/>
              </a:pPr>
              <a:r>
                <a:rPr lang="en-US" sz="2000" dirty="0">
                  <a:latin typeface="Garamond" panose="02020404030301010803" pitchFamily="18" charset="0"/>
                </a:rPr>
                <a:t>PANI has lower surface area.</a:t>
              </a:r>
            </a:p>
            <a:p>
              <a:pPr marL="342900" indent="-342900" algn="just">
                <a:buFont typeface="Wingdings" panose="05000000000000000000" pitchFamily="2" charset="2"/>
                <a:buChar char="Ø"/>
              </a:pPr>
              <a:r>
                <a:rPr lang="en-US" sz="2000" dirty="0">
                  <a:latin typeface="Garamond" panose="02020404030301010803" pitchFamily="18" charset="0"/>
                </a:rPr>
                <a:t>Poor cycling stability due to the low mechanical strength.</a:t>
              </a:r>
            </a:p>
          </p:txBody>
        </p:sp>
      </p:grpSp>
      <p:sp>
        <p:nvSpPr>
          <p:cNvPr id="20" name="Rectangle 19"/>
          <p:cNvSpPr/>
          <p:nvPr/>
        </p:nvSpPr>
        <p:spPr>
          <a:xfrm>
            <a:off x="-24602" y="4759364"/>
            <a:ext cx="9074556" cy="707886"/>
          </a:xfrm>
          <a:prstGeom prst="rect">
            <a:avLst/>
          </a:prstGeom>
        </p:spPr>
        <p:txBody>
          <a:bodyPr wrap="square">
            <a:spAutoFit/>
          </a:bodyPr>
          <a:lstStyle/>
          <a:p>
            <a:pPr marL="342900" indent="-342900" algn="just">
              <a:buFont typeface="Wingdings" panose="05000000000000000000" pitchFamily="2" charset="2"/>
              <a:buChar char="§"/>
            </a:pPr>
            <a:r>
              <a:rPr lang="en-US" sz="2000" dirty="0">
                <a:latin typeface="Garamond" panose="02020404030301010803" pitchFamily="18" charset="0"/>
              </a:rPr>
              <a:t>Conducting polymer composites with carbon-based materials can be used to serve as electrode materials in super capacitors to eliminate the above-mentioned limitations.</a:t>
            </a:r>
          </a:p>
        </p:txBody>
      </p:sp>
      <p:sp>
        <p:nvSpPr>
          <p:cNvPr id="21" name="Rectangle 20"/>
          <p:cNvSpPr/>
          <p:nvPr/>
        </p:nvSpPr>
        <p:spPr>
          <a:xfrm>
            <a:off x="-24602" y="5430378"/>
            <a:ext cx="8978338" cy="707886"/>
          </a:xfrm>
          <a:prstGeom prst="rect">
            <a:avLst/>
          </a:prstGeom>
        </p:spPr>
        <p:txBody>
          <a:bodyPr wrap="square">
            <a:spAutoFit/>
          </a:bodyPr>
          <a:lstStyle/>
          <a:p>
            <a:pPr marL="342900" indent="-342900" algn="just">
              <a:buFont typeface="Wingdings" panose="05000000000000000000" pitchFamily="2" charset="2"/>
              <a:buChar char="§"/>
            </a:pPr>
            <a:r>
              <a:rPr lang="en-US" sz="2000" dirty="0">
                <a:latin typeface="Garamond" panose="02020404030301010803" pitchFamily="18" charset="0"/>
              </a:rPr>
              <a:t>Graphene oxide (GO) is chosen as the material to make composites with PANI because of its ease of synthesis and good mechanical properties</a:t>
            </a:r>
          </a:p>
        </p:txBody>
      </p:sp>
      <p:grpSp>
        <p:nvGrpSpPr>
          <p:cNvPr id="25" name="Group 24"/>
          <p:cNvGrpSpPr/>
          <p:nvPr/>
        </p:nvGrpSpPr>
        <p:grpSpPr>
          <a:xfrm>
            <a:off x="-1773" y="-352"/>
            <a:ext cx="7916783" cy="321431"/>
            <a:chOff x="1072279" y="-352"/>
            <a:chExt cx="7916783" cy="321431"/>
          </a:xfrm>
        </p:grpSpPr>
        <p:sp>
          <p:nvSpPr>
            <p:cNvPr id="26" name="Chevron 25"/>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27" name="Chevron 26"/>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28" name="Chevron 27"/>
            <p:cNvSpPr/>
            <p:nvPr/>
          </p:nvSpPr>
          <p:spPr>
            <a:xfrm>
              <a:off x="5504632" y="16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29" name="Chevron 28"/>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30" name="Chevron 29"/>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31" name="Chevron 30"/>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32" name="Chevron 31"/>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7992493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53</a:t>
            </a:fld>
            <a:endParaRPr lang="en-US" dirty="0">
              <a:solidFill>
                <a:schemeClr val="tx1"/>
              </a:solidFill>
            </a:endParaRPr>
          </a:p>
        </p:txBody>
      </p:sp>
      <p:grpSp>
        <p:nvGrpSpPr>
          <p:cNvPr id="12" name="Group 11"/>
          <p:cNvGrpSpPr/>
          <p:nvPr/>
        </p:nvGrpSpPr>
        <p:grpSpPr>
          <a:xfrm>
            <a:off x="0" y="208417"/>
            <a:ext cx="8893344" cy="731520"/>
            <a:chOff x="45768" y="389613"/>
            <a:chExt cx="8893344" cy="731520"/>
          </a:xfrm>
        </p:grpSpPr>
        <p:sp>
          <p:nvSpPr>
            <p:cNvPr id="25" name="Title 1"/>
            <p:cNvSpPr txBox="1">
              <a:spLocks/>
            </p:cNvSpPr>
            <p:nvPr/>
          </p:nvSpPr>
          <p:spPr>
            <a:xfrm>
              <a:off x="45768" y="389613"/>
              <a:ext cx="8666138" cy="731520"/>
            </a:xfrm>
            <a:prstGeom prst="rect">
              <a:avLst/>
            </a:prstGeom>
          </p:spPr>
          <p:txBody>
            <a:bodyPr vert="horz" lIns="91440" tIns="45720" rIns="91440" bIns="45720" rtlCol="0" anchor="ctr">
              <a:normAutofit/>
            </a:bodyPr>
            <a:lstStyle>
              <a:lvl1pPr algn="just">
                <a:lnSpc>
                  <a:spcPct val="90000"/>
                </a:lnSpc>
                <a:spcBef>
                  <a:spcPct val="0"/>
                </a:spcBef>
                <a:buNone/>
                <a:defRPr sz="2000" b="1">
                  <a:latin typeface="Garamond" panose="02020404030301010803" pitchFamily="18" charset="0"/>
                  <a:ea typeface="+mj-ea"/>
                  <a:cs typeface="+mj-cs"/>
                </a:defRPr>
              </a:lvl1pPr>
            </a:lstStyle>
            <a:p>
              <a:r>
                <a:rPr lang="en-US" dirty="0"/>
                <a:t>Synthesis of PANI-GO composite. </a:t>
              </a:r>
            </a:p>
          </p:txBody>
        </p:sp>
        <p:cxnSp>
          <p:nvCxnSpPr>
            <p:cNvPr id="26" name="Straight Connector 25"/>
            <p:cNvCxnSpPr/>
            <p:nvPr/>
          </p:nvCxnSpPr>
          <p:spPr>
            <a:xfrm>
              <a:off x="129704" y="914789"/>
              <a:ext cx="8809408" cy="0"/>
            </a:xfrm>
            <a:prstGeom prst="line">
              <a:avLst/>
            </a:prstGeom>
            <a:ln w="25400"/>
          </p:spPr>
          <p:style>
            <a:lnRef idx="3">
              <a:schemeClr val="dk1"/>
            </a:lnRef>
            <a:fillRef idx="0">
              <a:schemeClr val="dk1"/>
            </a:fillRef>
            <a:effectRef idx="2">
              <a:schemeClr val="dk1"/>
            </a:effectRef>
            <a:fontRef idx="minor">
              <a:schemeClr val="tx1"/>
            </a:fontRef>
          </p:style>
        </p:cxnSp>
      </p:grpSp>
      <p:grpSp>
        <p:nvGrpSpPr>
          <p:cNvPr id="14" name="Group 13"/>
          <p:cNvGrpSpPr/>
          <p:nvPr/>
        </p:nvGrpSpPr>
        <p:grpSpPr>
          <a:xfrm>
            <a:off x="70945" y="1148354"/>
            <a:ext cx="8938222" cy="3871734"/>
            <a:chOff x="70945" y="1148354"/>
            <a:chExt cx="8938222" cy="3871734"/>
          </a:xfrm>
        </p:grpSpPr>
        <p:grpSp>
          <p:nvGrpSpPr>
            <p:cNvPr id="16" name="Group 15"/>
            <p:cNvGrpSpPr/>
            <p:nvPr/>
          </p:nvGrpSpPr>
          <p:grpSpPr>
            <a:xfrm>
              <a:off x="70945" y="1222886"/>
              <a:ext cx="7441924" cy="3737191"/>
              <a:chOff x="-83614" y="775982"/>
              <a:chExt cx="7631441" cy="3832363"/>
            </a:xfrm>
          </p:grpSpPr>
          <p:grpSp>
            <p:nvGrpSpPr>
              <p:cNvPr id="5" name="Group 4"/>
              <p:cNvGrpSpPr/>
              <p:nvPr/>
            </p:nvGrpSpPr>
            <p:grpSpPr>
              <a:xfrm>
                <a:off x="2149119" y="775982"/>
                <a:ext cx="5398708" cy="3832363"/>
                <a:chOff x="77519" y="846918"/>
                <a:chExt cx="5398708" cy="3832363"/>
              </a:xfrm>
            </p:grpSpPr>
            <p:sp>
              <p:nvSpPr>
                <p:cNvPr id="28" name="Right Arrow 27"/>
                <p:cNvSpPr/>
                <p:nvPr/>
              </p:nvSpPr>
              <p:spPr>
                <a:xfrm>
                  <a:off x="1899539" y="3198323"/>
                  <a:ext cx="798556" cy="176471"/>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07309" y="2493138"/>
                  <a:ext cx="1292906" cy="1713870"/>
                </a:xfrm>
                <a:prstGeom prst="rect">
                  <a:avLst/>
                </a:prstGeom>
              </p:spPr>
            </p:pic>
            <p:sp>
              <p:nvSpPr>
                <p:cNvPr id="30" name="Right Arrow 29"/>
                <p:cNvSpPr/>
                <p:nvPr/>
              </p:nvSpPr>
              <p:spPr>
                <a:xfrm>
                  <a:off x="4386709" y="3201338"/>
                  <a:ext cx="798556" cy="176471"/>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grpSp>
              <p:nvGrpSpPr>
                <p:cNvPr id="31" name="Group 30"/>
                <p:cNvGrpSpPr/>
                <p:nvPr/>
              </p:nvGrpSpPr>
              <p:grpSpPr>
                <a:xfrm>
                  <a:off x="909183" y="846918"/>
                  <a:ext cx="1611565" cy="1743739"/>
                  <a:chOff x="1074210" y="1064525"/>
                  <a:chExt cx="1845349" cy="1996697"/>
                </a:xfrm>
              </p:grpSpPr>
              <p:pic>
                <p:nvPicPr>
                  <p:cNvPr id="795" name="Picture 79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210" y="1064525"/>
                    <a:ext cx="378016" cy="1996697"/>
                  </a:xfrm>
                  <a:prstGeom prst="rect">
                    <a:avLst/>
                  </a:prstGeom>
                </p:spPr>
              </p:pic>
              <p:sp>
                <p:nvSpPr>
                  <p:cNvPr id="796" name="TextBox 795"/>
                  <p:cNvSpPr txBox="1"/>
                  <p:nvPr/>
                </p:nvSpPr>
                <p:spPr>
                  <a:xfrm>
                    <a:off x="1271916" y="1778760"/>
                    <a:ext cx="1647643" cy="397539"/>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dirty="0"/>
                      <a:t>APS Solution</a:t>
                    </a:r>
                  </a:p>
                </p:txBody>
              </p:sp>
            </p:grpSp>
            <p:grpSp>
              <p:nvGrpSpPr>
                <p:cNvPr id="32" name="Group 31"/>
                <p:cNvGrpSpPr/>
                <p:nvPr/>
              </p:nvGrpSpPr>
              <p:grpSpPr>
                <a:xfrm>
                  <a:off x="77519" y="2545090"/>
                  <a:ext cx="2136762" cy="2134191"/>
                  <a:chOff x="676497" y="2087837"/>
                  <a:chExt cx="2446734" cy="2443790"/>
                </a:xfrm>
              </p:grpSpPr>
              <p:pic>
                <p:nvPicPr>
                  <p:cNvPr id="793" name="Picture 79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9296" y="2087837"/>
                    <a:ext cx="1299970" cy="1717806"/>
                  </a:xfrm>
                  <a:prstGeom prst="rect">
                    <a:avLst/>
                  </a:prstGeom>
                </p:spPr>
              </p:pic>
              <p:sp>
                <p:nvSpPr>
                  <p:cNvPr id="794" name="TextBox 793"/>
                  <p:cNvSpPr txBox="1"/>
                  <p:nvPr/>
                </p:nvSpPr>
                <p:spPr>
                  <a:xfrm>
                    <a:off x="676497" y="3844969"/>
                    <a:ext cx="2446734" cy="686658"/>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dirty="0"/>
                      <a:t>Aniline monomer + GO in </a:t>
                    </a:r>
                    <a:r>
                      <a:rPr lang="en-US" dirty="0" err="1"/>
                      <a:t>HCl</a:t>
                    </a:r>
                    <a:r>
                      <a:rPr lang="en-US" dirty="0"/>
                      <a:t> solution</a:t>
                    </a:r>
                  </a:p>
                </p:txBody>
              </p:sp>
            </p:grpSp>
            <p:sp>
              <p:nvSpPr>
                <p:cNvPr id="34" name="TextBox 33"/>
                <p:cNvSpPr txBox="1"/>
                <p:nvPr/>
              </p:nvSpPr>
              <p:spPr>
                <a:xfrm>
                  <a:off x="1594326" y="2915177"/>
                  <a:ext cx="1525436" cy="347176"/>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dirty="0"/>
                    <a:t>6 hours stirring</a:t>
                  </a:r>
                </a:p>
              </p:txBody>
            </p:sp>
            <p:sp>
              <p:nvSpPr>
                <p:cNvPr id="35" name="TextBox 34"/>
                <p:cNvSpPr txBox="1"/>
                <p:nvPr/>
              </p:nvSpPr>
              <p:spPr>
                <a:xfrm>
                  <a:off x="1801295" y="3293113"/>
                  <a:ext cx="975644" cy="347176"/>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dirty="0"/>
                    <a:t>Ice bath</a:t>
                  </a:r>
                </a:p>
              </p:txBody>
            </p:sp>
            <p:sp>
              <p:nvSpPr>
                <p:cNvPr id="36" name="TextBox 35"/>
                <p:cNvSpPr txBox="1"/>
                <p:nvPr/>
              </p:nvSpPr>
              <p:spPr>
                <a:xfrm>
                  <a:off x="4142166" y="2696345"/>
                  <a:ext cx="1334061" cy="599667"/>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dirty="0"/>
                    <a:t>Filtration and washing</a:t>
                  </a:r>
                </a:p>
              </p:txBody>
            </p:sp>
          </p:grpSp>
          <p:pic>
            <p:nvPicPr>
              <p:cNvPr id="7" name="Picture 6"/>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4565" t="29195" r="16359" b="14541"/>
              <a:stretch/>
            </p:blipFill>
            <p:spPr>
              <a:xfrm>
                <a:off x="0" y="1024517"/>
                <a:ext cx="1259670" cy="839783"/>
              </a:xfrm>
              <a:prstGeom prst="rect">
                <a:avLst/>
              </a:prstGeom>
            </p:spPr>
          </p:pic>
          <p:sp>
            <p:nvSpPr>
              <p:cNvPr id="797" name="Right Arrow 796"/>
              <p:cNvSpPr/>
              <p:nvPr/>
            </p:nvSpPr>
            <p:spPr>
              <a:xfrm rot="5400000">
                <a:off x="230556" y="2212295"/>
                <a:ext cx="798556" cy="176471"/>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98" name="TextBox 797"/>
              <p:cNvSpPr txBox="1"/>
              <p:nvPr/>
            </p:nvSpPr>
            <p:spPr>
              <a:xfrm>
                <a:off x="368401" y="1842197"/>
                <a:ext cx="1684297" cy="852159"/>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dirty="0"/>
                  <a:t>Modified Hummer’s method</a:t>
                </a:r>
              </a:p>
            </p:txBody>
          </p:sp>
          <p:pic>
            <p:nvPicPr>
              <p:cNvPr id="10" name="Picture 9"/>
              <p:cNvPicPr>
                <a:picLocks noChangeAspect="1"/>
              </p:cNvPicPr>
              <p:nvPr/>
            </p:nvPicPr>
            <p:blipFill>
              <a:blip r:embed="rId7">
                <a:clrChange>
                  <a:clrFrom>
                    <a:srgbClr val="FFFFFF"/>
                  </a:clrFrom>
                  <a:clrTo>
                    <a:srgbClr val="FFFFFF">
                      <a:alpha val="0"/>
                    </a:srgbClr>
                  </a:clrTo>
                </a:clrChange>
              </a:blip>
              <a:stretch>
                <a:fillRect/>
              </a:stretch>
            </p:blipFill>
            <p:spPr>
              <a:xfrm>
                <a:off x="208509" y="3029549"/>
                <a:ext cx="990477" cy="361905"/>
              </a:xfrm>
              <a:prstGeom prst="rect">
                <a:avLst/>
              </a:prstGeom>
            </p:spPr>
          </p:pic>
          <p:sp>
            <p:nvSpPr>
              <p:cNvPr id="800" name="Right Arrow 799"/>
              <p:cNvSpPr/>
              <p:nvPr/>
            </p:nvSpPr>
            <p:spPr>
              <a:xfrm>
                <a:off x="1512603" y="3105733"/>
                <a:ext cx="798556" cy="176471"/>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801" name="TextBox 800"/>
              <p:cNvSpPr txBox="1"/>
              <p:nvPr/>
            </p:nvSpPr>
            <p:spPr>
              <a:xfrm>
                <a:off x="952089" y="1221833"/>
                <a:ext cx="1718922" cy="347176"/>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dirty="0"/>
                  <a:t>Graphite powder</a:t>
                </a:r>
              </a:p>
            </p:txBody>
          </p:sp>
          <p:sp>
            <p:nvSpPr>
              <p:cNvPr id="802" name="TextBox 801"/>
              <p:cNvSpPr txBox="1"/>
              <p:nvPr/>
            </p:nvSpPr>
            <p:spPr>
              <a:xfrm>
                <a:off x="-83614" y="3416137"/>
                <a:ext cx="2062625" cy="347176"/>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dirty="0"/>
                  <a:t>Graphene oxide (GO)</a:t>
                </a:r>
              </a:p>
            </p:txBody>
          </p:sp>
        </p:grpSp>
        <p:grpSp>
          <p:nvGrpSpPr>
            <p:cNvPr id="13" name="Group 12"/>
            <p:cNvGrpSpPr/>
            <p:nvPr/>
          </p:nvGrpSpPr>
          <p:grpSpPr>
            <a:xfrm>
              <a:off x="6975035" y="3064096"/>
              <a:ext cx="2034132" cy="1154394"/>
              <a:chOff x="6975035" y="3064096"/>
              <a:chExt cx="2034132" cy="1154394"/>
            </a:xfrm>
          </p:grpSpPr>
          <p:pic>
            <p:nvPicPr>
              <p:cNvPr id="2" name="Picture 1"/>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97216" y="3064096"/>
                <a:ext cx="874383" cy="874383"/>
              </a:xfrm>
              <a:prstGeom prst="rect">
                <a:avLst/>
              </a:prstGeom>
            </p:spPr>
          </p:pic>
          <p:sp>
            <p:nvSpPr>
              <p:cNvPr id="33" name="TextBox 32"/>
              <p:cNvSpPr txBox="1"/>
              <p:nvPr/>
            </p:nvSpPr>
            <p:spPr>
              <a:xfrm>
                <a:off x="6975035" y="3879936"/>
                <a:ext cx="2034132" cy="338554"/>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dirty="0"/>
                  <a:t>PANI-GO composite</a:t>
                </a:r>
              </a:p>
            </p:txBody>
          </p:sp>
        </p:grpSp>
        <p:sp>
          <p:nvSpPr>
            <p:cNvPr id="9" name="Rectangle 8"/>
            <p:cNvSpPr/>
            <p:nvPr/>
          </p:nvSpPr>
          <p:spPr>
            <a:xfrm>
              <a:off x="177009" y="1148354"/>
              <a:ext cx="8789984" cy="38717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7" name="Group 36"/>
          <p:cNvGrpSpPr/>
          <p:nvPr/>
        </p:nvGrpSpPr>
        <p:grpSpPr>
          <a:xfrm>
            <a:off x="-1773" y="-352"/>
            <a:ext cx="7916783" cy="321431"/>
            <a:chOff x="1072279" y="-352"/>
            <a:chExt cx="7916783" cy="321431"/>
          </a:xfrm>
        </p:grpSpPr>
        <p:sp>
          <p:nvSpPr>
            <p:cNvPr id="38" name="Chevron 37"/>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39" name="Chevron 38"/>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40" name="Chevron 39"/>
            <p:cNvSpPr/>
            <p:nvPr/>
          </p:nvSpPr>
          <p:spPr>
            <a:xfrm>
              <a:off x="5504632" y="16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41" name="Chevron 40"/>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42" name="Chevron 41"/>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43" name="Chevron 42"/>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44" name="Chevron 43"/>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21040224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54</a:t>
            </a:fld>
            <a:endParaRPr lang="en-US" dirty="0">
              <a:solidFill>
                <a:schemeClr val="tx1"/>
              </a:solidFill>
            </a:endParaRPr>
          </a:p>
        </p:txBody>
      </p:sp>
      <p:sp>
        <p:nvSpPr>
          <p:cNvPr id="9" name="Title 1"/>
          <p:cNvSpPr txBox="1">
            <a:spLocks/>
          </p:cNvSpPr>
          <p:nvPr/>
        </p:nvSpPr>
        <p:spPr>
          <a:xfrm>
            <a:off x="150348" y="141089"/>
            <a:ext cx="7724411" cy="731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latin typeface="Garamond" panose="02020404030301010803" pitchFamily="18" charset="0"/>
              </a:rPr>
              <a:t>Structural and morphological characterization </a:t>
            </a:r>
          </a:p>
        </p:txBody>
      </p:sp>
      <p:cxnSp>
        <p:nvCxnSpPr>
          <p:cNvPr id="10" name="Straight Connector 9"/>
          <p:cNvCxnSpPr/>
          <p:nvPr/>
        </p:nvCxnSpPr>
        <p:spPr>
          <a:xfrm>
            <a:off x="150346" y="734233"/>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2" name="Rectangle 1"/>
          <p:cNvSpPr/>
          <p:nvPr/>
        </p:nvSpPr>
        <p:spPr>
          <a:xfrm>
            <a:off x="389088" y="5109969"/>
            <a:ext cx="8000088" cy="1477328"/>
          </a:xfrm>
          <a:prstGeom prst="rect">
            <a:avLst/>
          </a:prstGeom>
        </p:spPr>
        <p:txBody>
          <a:bodyPr wrap="square">
            <a:spAutoFit/>
          </a:bodyPr>
          <a:lstStyle/>
          <a:p>
            <a:pPr algn="just"/>
            <a:endParaRPr lang="en-US" dirty="0">
              <a:latin typeface="Garamond" panose="02020404030301010803" pitchFamily="18" charset="0"/>
            </a:endParaRPr>
          </a:p>
          <a:p>
            <a:pPr marL="285750" indent="-285750" algn="just">
              <a:buFont typeface="Wingdings" panose="05000000000000000000" pitchFamily="2" charset="2"/>
              <a:buChar char="ü"/>
            </a:pPr>
            <a:r>
              <a:rPr lang="en-US" dirty="0">
                <a:latin typeface="Garamond" panose="02020404030301010803" pitchFamily="18" charset="0"/>
              </a:rPr>
              <a:t>In the PANI–GO composite formation, GO acts as a supporting material and provides sites for the nucleation and growth processes of PANI rods on the surfaces of GO sheets</a:t>
            </a:r>
          </a:p>
          <a:p>
            <a:pPr marL="285750" indent="-285750" algn="just">
              <a:buFont typeface="Wingdings" panose="05000000000000000000" pitchFamily="2" charset="2"/>
              <a:buChar char="ü"/>
            </a:pPr>
            <a:endParaRPr lang="en-GB" dirty="0">
              <a:latin typeface="Garamond" panose="02020404030301010803" pitchFamily="18" charset="0"/>
            </a:endParaRPr>
          </a:p>
        </p:txBody>
      </p:sp>
      <p:grpSp>
        <p:nvGrpSpPr>
          <p:cNvPr id="22" name="Group 21"/>
          <p:cNvGrpSpPr/>
          <p:nvPr/>
        </p:nvGrpSpPr>
        <p:grpSpPr>
          <a:xfrm>
            <a:off x="150346" y="1013696"/>
            <a:ext cx="3633496" cy="3216993"/>
            <a:chOff x="709864" y="891563"/>
            <a:chExt cx="3192231" cy="2826309"/>
          </a:xfrm>
        </p:grpSpPr>
        <p:sp>
          <p:nvSpPr>
            <p:cNvPr id="14" name="Rectangle 13"/>
            <p:cNvSpPr/>
            <p:nvPr/>
          </p:nvSpPr>
          <p:spPr>
            <a:xfrm>
              <a:off x="1613240" y="3420433"/>
              <a:ext cx="1531119" cy="297439"/>
            </a:xfrm>
            <a:prstGeom prst="rect">
              <a:avLst/>
            </a:prstGeom>
          </p:spPr>
          <p:txBody>
            <a:bodyPr wrap="square">
              <a:spAutoFit/>
            </a:bodyPr>
            <a:lstStyle/>
            <a:p>
              <a:pPr algn="just"/>
              <a:r>
                <a:rPr lang="en-US" sz="1600" b="1" dirty="0">
                  <a:latin typeface="Garamond" panose="02020404030301010803" pitchFamily="18" charset="0"/>
                </a:rPr>
                <a:t>X-Ray diffraction</a:t>
              </a:r>
              <a:endParaRPr lang="en-US" sz="1600" b="1" baseline="30000" dirty="0">
                <a:latin typeface="Garamond" panose="02020404030301010803" pitchFamily="18" charset="0"/>
              </a:endParaRPr>
            </a:p>
          </p:txBody>
        </p:sp>
        <p:grpSp>
          <p:nvGrpSpPr>
            <p:cNvPr id="18" name="Group 17"/>
            <p:cNvGrpSpPr/>
            <p:nvPr/>
          </p:nvGrpSpPr>
          <p:grpSpPr>
            <a:xfrm>
              <a:off x="709864" y="891563"/>
              <a:ext cx="3192231" cy="2520000"/>
              <a:chOff x="709864" y="891563"/>
              <a:chExt cx="3192231" cy="2520000"/>
            </a:xfrm>
          </p:grpSpPr>
          <p:pic>
            <p:nvPicPr>
              <p:cNvPr id="3" name="Picture 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09864" y="891563"/>
                <a:ext cx="3192231" cy="2520000"/>
              </a:xfrm>
              <a:prstGeom prst="rect">
                <a:avLst/>
              </a:prstGeom>
            </p:spPr>
          </p:pic>
          <p:sp>
            <p:nvSpPr>
              <p:cNvPr id="5" name="Rectangle 4"/>
              <p:cNvSpPr/>
              <p:nvPr/>
            </p:nvSpPr>
            <p:spPr>
              <a:xfrm>
                <a:off x="1270306" y="2224508"/>
                <a:ext cx="548548" cy="276999"/>
              </a:xfrm>
              <a:prstGeom prst="rect">
                <a:avLst/>
              </a:prstGeom>
            </p:spPr>
            <p:txBody>
              <a:bodyPr wrap="none">
                <a:spAutoFit/>
              </a:bodyPr>
              <a:lstStyle/>
              <a:p>
                <a:r>
                  <a:rPr lang="en-US" sz="1200" b="1" dirty="0">
                    <a:latin typeface="Garamond" panose="02020404030301010803" pitchFamily="18" charset="0"/>
                  </a:rPr>
                  <a:t>(002) </a:t>
                </a:r>
                <a:endParaRPr lang="en-GB" sz="1200" b="1" dirty="0"/>
              </a:p>
            </p:txBody>
          </p:sp>
        </p:grpSp>
      </p:grpSp>
      <p:grpSp>
        <p:nvGrpSpPr>
          <p:cNvPr id="19" name="Group 18"/>
          <p:cNvGrpSpPr/>
          <p:nvPr/>
        </p:nvGrpSpPr>
        <p:grpSpPr>
          <a:xfrm>
            <a:off x="4115277" y="1013696"/>
            <a:ext cx="4844477" cy="4402045"/>
            <a:chOff x="1997769" y="775475"/>
            <a:chExt cx="3589504" cy="3261685"/>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7769" y="775475"/>
              <a:ext cx="3589504" cy="2700000"/>
            </a:xfrm>
            <a:prstGeom prst="rect">
              <a:avLst/>
            </a:prstGeom>
          </p:spPr>
        </p:pic>
        <p:sp>
          <p:nvSpPr>
            <p:cNvPr id="21" name="Rectangle 20"/>
            <p:cNvSpPr/>
            <p:nvPr/>
          </p:nvSpPr>
          <p:spPr>
            <a:xfrm>
              <a:off x="2015576" y="3452385"/>
              <a:ext cx="3553889" cy="584775"/>
            </a:xfrm>
            <a:prstGeom prst="rect">
              <a:avLst/>
            </a:prstGeom>
          </p:spPr>
          <p:txBody>
            <a:bodyPr wrap="square">
              <a:spAutoFit/>
            </a:bodyPr>
            <a:lstStyle/>
            <a:p>
              <a:pPr algn="ctr"/>
              <a:r>
                <a:rPr lang="en-US" sz="1600" b="1" dirty="0">
                  <a:latin typeface="Garamond" panose="02020404030301010803" pitchFamily="18" charset="0"/>
                </a:rPr>
                <a:t>FESEM of (a) GO, (b) PANI and (c-d) GO-PANI composite </a:t>
              </a:r>
              <a:endParaRPr lang="en-US" sz="1600" b="1" baseline="30000" dirty="0">
                <a:latin typeface="Garamond" panose="02020404030301010803" pitchFamily="18" charset="0"/>
              </a:endParaRPr>
            </a:p>
          </p:txBody>
        </p:sp>
      </p:grpSp>
      <p:grpSp>
        <p:nvGrpSpPr>
          <p:cNvPr id="16" name="Group 15"/>
          <p:cNvGrpSpPr/>
          <p:nvPr/>
        </p:nvGrpSpPr>
        <p:grpSpPr>
          <a:xfrm>
            <a:off x="-1773" y="-352"/>
            <a:ext cx="7916783" cy="321431"/>
            <a:chOff x="1072279" y="-352"/>
            <a:chExt cx="7916783" cy="321431"/>
          </a:xfrm>
        </p:grpSpPr>
        <p:sp>
          <p:nvSpPr>
            <p:cNvPr id="17" name="Chevron 16"/>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23" name="Chevron 22"/>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24" name="Chevron 23"/>
            <p:cNvSpPr/>
            <p:nvPr/>
          </p:nvSpPr>
          <p:spPr>
            <a:xfrm>
              <a:off x="5504632" y="16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25" name="Chevron 24"/>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6" name="Chevron 25"/>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7" name="Chevron 26"/>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8" name="Chevron 27"/>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30603215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55</a:t>
            </a:fld>
            <a:endParaRPr lang="en-US" dirty="0">
              <a:solidFill>
                <a:schemeClr val="tx1"/>
              </a:solidFill>
            </a:endParaRPr>
          </a:p>
        </p:txBody>
      </p:sp>
      <p:sp>
        <p:nvSpPr>
          <p:cNvPr id="9" name="Title 1"/>
          <p:cNvSpPr txBox="1">
            <a:spLocks/>
          </p:cNvSpPr>
          <p:nvPr/>
        </p:nvSpPr>
        <p:spPr>
          <a:xfrm>
            <a:off x="150348" y="141089"/>
            <a:ext cx="7724411" cy="731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latin typeface="Garamond" panose="02020404030301010803" pitchFamily="18" charset="0"/>
              </a:rPr>
              <a:t>Structural and morphological characterization </a:t>
            </a:r>
          </a:p>
        </p:txBody>
      </p:sp>
      <p:cxnSp>
        <p:nvCxnSpPr>
          <p:cNvPr id="10" name="Straight Connector 9"/>
          <p:cNvCxnSpPr/>
          <p:nvPr/>
        </p:nvCxnSpPr>
        <p:spPr>
          <a:xfrm>
            <a:off x="150346" y="734233"/>
            <a:ext cx="8809408" cy="0"/>
          </a:xfrm>
          <a:prstGeom prst="line">
            <a:avLst/>
          </a:prstGeom>
          <a:ln w="25400"/>
        </p:spPr>
        <p:style>
          <a:lnRef idx="3">
            <a:schemeClr val="dk1"/>
          </a:lnRef>
          <a:fillRef idx="0">
            <a:schemeClr val="dk1"/>
          </a:fillRef>
          <a:effectRef idx="2">
            <a:schemeClr val="dk1"/>
          </a:effectRef>
          <a:fontRef idx="minor">
            <a:schemeClr val="tx1"/>
          </a:fontRef>
        </p:style>
      </p:cxnSp>
      <p:pic>
        <p:nvPicPr>
          <p:cNvPr id="11" name="Picture 10"/>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537442" y="1154566"/>
            <a:ext cx="4035214" cy="3657600"/>
          </a:xfrm>
          <a:prstGeom prst="rect">
            <a:avLst/>
          </a:prstGeom>
        </p:spPr>
      </p:pic>
      <p:sp>
        <p:nvSpPr>
          <p:cNvPr id="8" name="Rectangle 7"/>
          <p:cNvSpPr/>
          <p:nvPr/>
        </p:nvSpPr>
        <p:spPr>
          <a:xfrm>
            <a:off x="423871" y="4900229"/>
            <a:ext cx="8262357" cy="1754326"/>
          </a:xfrm>
          <a:prstGeom prst="rect">
            <a:avLst/>
          </a:prstGeom>
        </p:spPr>
        <p:txBody>
          <a:bodyPr wrap="square">
            <a:spAutoFit/>
          </a:bodyPr>
          <a:lstStyle/>
          <a:p>
            <a:pPr marL="285750" indent="-285750" algn="just">
              <a:buFont typeface="Wingdings" panose="05000000000000000000" pitchFamily="2" charset="2"/>
              <a:buChar char="ü"/>
            </a:pPr>
            <a:r>
              <a:rPr lang="en-US" dirty="0">
                <a:latin typeface="Garamond" panose="02020404030301010803" pitchFamily="18" charset="0"/>
              </a:rPr>
              <a:t>For GO, the peaks at 1025, 1220 and 1720 cm</a:t>
            </a:r>
            <a:r>
              <a:rPr lang="en-US" baseline="30000" dirty="0">
                <a:latin typeface="Garamond" panose="02020404030301010803" pitchFamily="18" charset="0"/>
              </a:rPr>
              <a:t>−1</a:t>
            </a:r>
            <a:r>
              <a:rPr lang="en-US" dirty="0">
                <a:latin typeface="Garamond" panose="02020404030301010803" pitchFamily="18" charset="0"/>
              </a:rPr>
              <a:t> are assigned to C–O (</a:t>
            </a:r>
            <a:r>
              <a:rPr lang="en-US" dirty="0" err="1">
                <a:latin typeface="Garamond" panose="02020404030301010803" pitchFamily="18" charset="0"/>
              </a:rPr>
              <a:t>alkoxy</a:t>
            </a:r>
            <a:r>
              <a:rPr lang="en-US" dirty="0">
                <a:latin typeface="Garamond" panose="02020404030301010803" pitchFamily="18" charset="0"/>
              </a:rPr>
              <a:t> groups) stretching, C–O (epoxy groups) stretching and C=O stretching modes respectively. </a:t>
            </a:r>
          </a:p>
          <a:p>
            <a:pPr marL="285750" indent="-285750" algn="just">
              <a:buFont typeface="Wingdings" panose="05000000000000000000" pitchFamily="2" charset="2"/>
              <a:buChar char="ü"/>
            </a:pPr>
            <a:endParaRPr lang="en-US" dirty="0">
              <a:latin typeface="Garamond" panose="02020404030301010803" pitchFamily="18" charset="0"/>
            </a:endParaRPr>
          </a:p>
          <a:p>
            <a:pPr marL="285750" indent="-285750" algn="just">
              <a:buFont typeface="Wingdings" panose="05000000000000000000" pitchFamily="2" charset="2"/>
              <a:buChar char="ü"/>
            </a:pPr>
            <a:r>
              <a:rPr lang="en-US" dirty="0">
                <a:latin typeface="Garamond" panose="02020404030301010803" pitchFamily="18" charset="0"/>
              </a:rPr>
              <a:t>For PANI, the characteristic peaks at 1480 and 1560 cm</a:t>
            </a:r>
            <a:r>
              <a:rPr lang="en-US" baseline="30000" dirty="0">
                <a:latin typeface="Garamond" panose="02020404030301010803" pitchFamily="18" charset="0"/>
              </a:rPr>
              <a:t>−1</a:t>
            </a:r>
            <a:r>
              <a:rPr lang="en-US" dirty="0">
                <a:latin typeface="Garamond" panose="02020404030301010803" pitchFamily="18" charset="0"/>
              </a:rPr>
              <a:t> correspond to the </a:t>
            </a:r>
            <a:r>
              <a:rPr lang="en-US" dirty="0" err="1">
                <a:latin typeface="Garamond" panose="02020404030301010803" pitchFamily="18" charset="0"/>
              </a:rPr>
              <a:t>benzenoid</a:t>
            </a:r>
            <a:r>
              <a:rPr lang="en-US" dirty="0">
                <a:latin typeface="Garamond" panose="02020404030301010803" pitchFamily="18" charset="0"/>
              </a:rPr>
              <a:t> and </a:t>
            </a:r>
            <a:r>
              <a:rPr lang="en-US" dirty="0" err="1">
                <a:latin typeface="Garamond" panose="02020404030301010803" pitchFamily="18" charset="0"/>
              </a:rPr>
              <a:t>quinoid</a:t>
            </a:r>
            <a:r>
              <a:rPr lang="en-US" dirty="0">
                <a:latin typeface="Garamond" panose="02020404030301010803" pitchFamily="18" charset="0"/>
              </a:rPr>
              <a:t> ring vibrations respectively. </a:t>
            </a:r>
          </a:p>
          <a:p>
            <a:pPr marL="285750" indent="-285750" algn="just">
              <a:buFont typeface="Wingdings" panose="05000000000000000000" pitchFamily="2" charset="2"/>
              <a:buChar char="ü"/>
            </a:pPr>
            <a:endParaRPr lang="en-US" dirty="0">
              <a:latin typeface="Garamond" panose="02020404030301010803" pitchFamily="18" charset="0"/>
            </a:endParaRPr>
          </a:p>
        </p:txBody>
      </p:sp>
      <p:sp>
        <p:nvSpPr>
          <p:cNvPr id="12" name="Rectangle 11"/>
          <p:cNvSpPr/>
          <p:nvPr/>
        </p:nvSpPr>
        <p:spPr>
          <a:xfrm>
            <a:off x="150346" y="813641"/>
            <a:ext cx="1962017" cy="707886"/>
          </a:xfrm>
          <a:prstGeom prst="rect">
            <a:avLst/>
          </a:prstGeom>
        </p:spPr>
        <p:txBody>
          <a:bodyPr wrap="square">
            <a:spAutoFit/>
          </a:bodyPr>
          <a:lstStyle/>
          <a:p>
            <a:pPr algn="just"/>
            <a:r>
              <a:rPr lang="en-US" sz="2000" b="1" dirty="0">
                <a:latin typeface="Garamond" panose="02020404030301010803" pitchFamily="18" charset="0"/>
              </a:rPr>
              <a:t>FTIR spectral analysis</a:t>
            </a:r>
          </a:p>
        </p:txBody>
      </p:sp>
      <p:grpSp>
        <p:nvGrpSpPr>
          <p:cNvPr id="13" name="Group 12"/>
          <p:cNvGrpSpPr/>
          <p:nvPr/>
        </p:nvGrpSpPr>
        <p:grpSpPr>
          <a:xfrm>
            <a:off x="-1773" y="-352"/>
            <a:ext cx="7916783" cy="321431"/>
            <a:chOff x="1072279" y="-352"/>
            <a:chExt cx="7916783" cy="321431"/>
          </a:xfrm>
        </p:grpSpPr>
        <p:sp>
          <p:nvSpPr>
            <p:cNvPr id="14" name="Chevron 13"/>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5" name="Chevron 14"/>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6" name="Chevron 15"/>
            <p:cNvSpPr/>
            <p:nvPr/>
          </p:nvSpPr>
          <p:spPr>
            <a:xfrm>
              <a:off x="5504632" y="16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7" name="Chevron 16"/>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8" name="Chevron 17"/>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9" name="Chevron 18"/>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0" name="Chevron 19"/>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21439396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0" y="313899"/>
            <a:ext cx="9509760" cy="731520"/>
          </a:xfrm>
        </p:spPr>
        <p:txBody>
          <a:bodyPr>
            <a:noAutofit/>
          </a:bodyPr>
          <a:lstStyle/>
          <a:p>
            <a:r>
              <a:rPr lang="en-US" sz="2900" dirty="0">
                <a:latin typeface="Garamond" panose="02020404030301010803" pitchFamily="18" charset="0"/>
              </a:rPr>
              <a:t>Electrochemical studies</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56</a:t>
            </a:fld>
            <a:endParaRPr lang="en-US" dirty="0">
              <a:solidFill>
                <a:schemeClr val="tx1"/>
              </a:solidFill>
            </a:endParaRPr>
          </a:p>
        </p:txBody>
      </p:sp>
      <p:cxnSp>
        <p:nvCxnSpPr>
          <p:cNvPr id="7" name="Straight Connector 6"/>
          <p:cNvCxnSpPr/>
          <p:nvPr/>
        </p:nvCxnSpPr>
        <p:spPr>
          <a:xfrm>
            <a:off x="77276" y="867719"/>
            <a:ext cx="8882481" cy="0"/>
          </a:xfrm>
          <a:prstGeom prst="line">
            <a:avLst/>
          </a:prstGeom>
          <a:ln w="25400"/>
        </p:spPr>
        <p:style>
          <a:lnRef idx="3">
            <a:schemeClr val="dk1"/>
          </a:lnRef>
          <a:fillRef idx="0">
            <a:schemeClr val="dk1"/>
          </a:fillRef>
          <a:effectRef idx="2">
            <a:schemeClr val="dk1"/>
          </a:effectRef>
          <a:fontRef idx="minor">
            <a:schemeClr val="tx1"/>
          </a:fontRef>
        </p:style>
      </p:cxnSp>
      <p:sp>
        <p:nvSpPr>
          <p:cNvPr id="22" name="TextBox 21"/>
          <p:cNvSpPr txBox="1"/>
          <p:nvPr/>
        </p:nvSpPr>
        <p:spPr>
          <a:xfrm>
            <a:off x="1979922" y="2319067"/>
            <a:ext cx="2213130" cy="584775"/>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dirty="0"/>
              <a:t>Working electrode (PANI-GO)</a:t>
            </a:r>
          </a:p>
        </p:txBody>
      </p:sp>
      <p:sp>
        <p:nvSpPr>
          <p:cNvPr id="23" name="TextBox 22"/>
          <p:cNvSpPr txBox="1"/>
          <p:nvPr/>
        </p:nvSpPr>
        <p:spPr>
          <a:xfrm>
            <a:off x="753530" y="1396042"/>
            <a:ext cx="1917099" cy="584775"/>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dirty="0"/>
              <a:t>Standard calomel electrode</a:t>
            </a:r>
          </a:p>
        </p:txBody>
      </p:sp>
      <p:sp>
        <p:nvSpPr>
          <p:cNvPr id="24" name="TextBox 23"/>
          <p:cNvSpPr txBox="1"/>
          <p:nvPr/>
        </p:nvSpPr>
        <p:spPr>
          <a:xfrm>
            <a:off x="-177584" y="2071676"/>
            <a:ext cx="1485067" cy="584775"/>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dirty="0"/>
              <a:t>Platinum </a:t>
            </a:r>
          </a:p>
          <a:p>
            <a:r>
              <a:rPr lang="en-US" dirty="0"/>
              <a:t>wire</a:t>
            </a:r>
          </a:p>
        </p:txBody>
      </p:sp>
      <p:sp>
        <p:nvSpPr>
          <p:cNvPr id="25" name="TextBox 24"/>
          <p:cNvSpPr txBox="1"/>
          <p:nvPr/>
        </p:nvSpPr>
        <p:spPr>
          <a:xfrm>
            <a:off x="1750713" y="4693133"/>
            <a:ext cx="2671548" cy="584775"/>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dirty="0"/>
              <a:t>Electrolyte </a:t>
            </a:r>
          </a:p>
          <a:p>
            <a:r>
              <a:rPr lang="en-US" dirty="0"/>
              <a:t>( 1 M LiClO</a:t>
            </a:r>
            <a:r>
              <a:rPr lang="en-US" baseline="-25000" dirty="0"/>
              <a:t>4</a:t>
            </a:r>
            <a:r>
              <a:rPr lang="en-US" dirty="0"/>
              <a:t>)</a:t>
            </a:r>
            <a:endParaRPr lang="en-US" baseline="-25000" dirty="0"/>
          </a:p>
        </p:txBody>
      </p:sp>
      <p:sp>
        <p:nvSpPr>
          <p:cNvPr id="27" name="Rectangle 26"/>
          <p:cNvSpPr/>
          <p:nvPr/>
        </p:nvSpPr>
        <p:spPr>
          <a:xfrm>
            <a:off x="4884260" y="1199651"/>
            <a:ext cx="3637310" cy="1323439"/>
          </a:xfrm>
          <a:prstGeom prst="rect">
            <a:avLst/>
          </a:prstGeom>
          <a:ln>
            <a:solidFill>
              <a:schemeClr val="tx1"/>
            </a:solidFill>
          </a:ln>
        </p:spPr>
        <p:txBody>
          <a:bodyPr wrap="square">
            <a:spAutoFit/>
          </a:bodyPr>
          <a:lstStyle/>
          <a:p>
            <a:pPr marL="342900" indent="-342900" algn="just">
              <a:buFont typeface="Wingdings" panose="05000000000000000000" pitchFamily="2" charset="2"/>
              <a:buChar char="§"/>
            </a:pPr>
            <a:r>
              <a:rPr lang="en-US" sz="2000" dirty="0">
                <a:latin typeface="Garamond" panose="02020404030301010803" pitchFamily="18" charset="0"/>
              </a:rPr>
              <a:t>Mass loading ~ 2 mg</a:t>
            </a:r>
          </a:p>
          <a:p>
            <a:pPr marL="342900" indent="-342900" algn="just">
              <a:buFont typeface="Wingdings" panose="05000000000000000000" pitchFamily="2" charset="2"/>
              <a:buChar char="§"/>
            </a:pPr>
            <a:r>
              <a:rPr lang="en-US" sz="2000" dirty="0">
                <a:latin typeface="Garamond" panose="02020404030301010803" pitchFamily="18" charset="0"/>
              </a:rPr>
              <a:t>Voltage window</a:t>
            </a:r>
          </a:p>
          <a:p>
            <a:pPr marL="800100" lvl="1" indent="-342900" algn="just">
              <a:buFont typeface="Wingdings" panose="05000000000000000000" pitchFamily="2" charset="2"/>
              <a:buChar char="§"/>
            </a:pPr>
            <a:r>
              <a:rPr lang="en-US" sz="2000" dirty="0">
                <a:latin typeface="Garamond" panose="02020404030301010803" pitchFamily="18" charset="0"/>
              </a:rPr>
              <a:t>Aqueous electrolyte ~ 1 V</a:t>
            </a:r>
          </a:p>
          <a:p>
            <a:pPr marL="800100" lvl="1" indent="-342900" algn="just">
              <a:buFont typeface="Wingdings" panose="05000000000000000000" pitchFamily="2" charset="2"/>
              <a:buChar char="§"/>
            </a:pPr>
            <a:r>
              <a:rPr lang="en-US" sz="2000" dirty="0">
                <a:solidFill>
                  <a:srgbClr val="FF0000"/>
                </a:solidFill>
                <a:latin typeface="Garamond" panose="02020404030301010803" pitchFamily="18" charset="0"/>
              </a:rPr>
              <a:t>Organic electrolyte ~ 3 V</a:t>
            </a:r>
          </a:p>
        </p:txBody>
      </p:sp>
      <p:pic>
        <p:nvPicPr>
          <p:cNvPr id="28" name="Picture 27"/>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572002" y="2600633"/>
            <a:ext cx="3864351" cy="3314992"/>
          </a:xfrm>
          <a:prstGeom prst="rect">
            <a:avLst/>
          </a:prstGeom>
        </p:spPr>
      </p:pic>
      <p:sp>
        <p:nvSpPr>
          <p:cNvPr id="29" name="Rectangle 28"/>
          <p:cNvSpPr/>
          <p:nvPr/>
        </p:nvSpPr>
        <p:spPr>
          <a:xfrm>
            <a:off x="5416862" y="5915625"/>
            <a:ext cx="2572106" cy="400110"/>
          </a:xfrm>
          <a:prstGeom prst="rect">
            <a:avLst/>
          </a:prstGeom>
        </p:spPr>
        <p:txBody>
          <a:bodyPr wrap="square">
            <a:spAutoFit/>
          </a:bodyPr>
          <a:lstStyle/>
          <a:p>
            <a:pPr algn="just"/>
            <a:r>
              <a:rPr lang="en-US" sz="2000" b="1" dirty="0">
                <a:latin typeface="Garamond" panose="02020404030301010803" pitchFamily="18" charset="0"/>
              </a:rPr>
              <a:t>CV curves at 10 mV s</a:t>
            </a:r>
            <a:r>
              <a:rPr lang="en-US" sz="2000" b="1" baseline="30000" dirty="0">
                <a:latin typeface="Garamond" panose="02020404030301010803" pitchFamily="18" charset="0"/>
              </a:rPr>
              <a:t>-1</a:t>
            </a:r>
          </a:p>
        </p:txBody>
      </p:sp>
      <p:sp>
        <p:nvSpPr>
          <p:cNvPr id="30" name="Rectangle 29"/>
          <p:cNvSpPr/>
          <p:nvPr/>
        </p:nvSpPr>
        <p:spPr>
          <a:xfrm>
            <a:off x="240428" y="985482"/>
            <a:ext cx="3419013" cy="400110"/>
          </a:xfrm>
          <a:prstGeom prst="rect">
            <a:avLst/>
          </a:prstGeom>
          <a:ln w="12700">
            <a:solidFill>
              <a:srgbClr val="FF0000"/>
            </a:solidFill>
          </a:ln>
        </p:spPr>
        <p:txBody>
          <a:bodyPr wrap="square">
            <a:spAutoFit/>
          </a:bodyPr>
          <a:lstStyle/>
          <a:p>
            <a:pPr algn="just"/>
            <a:r>
              <a:rPr lang="en-US" sz="2000" b="1" dirty="0">
                <a:latin typeface="Garamond" panose="02020404030301010803" pitchFamily="18" charset="0"/>
              </a:rPr>
              <a:t>Three electrode configuration</a:t>
            </a:r>
          </a:p>
        </p:txBody>
      </p:sp>
      <p:sp>
        <p:nvSpPr>
          <p:cNvPr id="31" name="Rectangle 30"/>
          <p:cNvSpPr/>
          <p:nvPr/>
        </p:nvSpPr>
        <p:spPr>
          <a:xfrm>
            <a:off x="61793" y="5721872"/>
            <a:ext cx="5535103" cy="707886"/>
          </a:xfrm>
          <a:prstGeom prst="rect">
            <a:avLst/>
          </a:prstGeom>
        </p:spPr>
        <p:txBody>
          <a:bodyPr wrap="square">
            <a:spAutoFit/>
          </a:bodyPr>
          <a:lstStyle/>
          <a:p>
            <a:pPr marL="342900" indent="-342900" algn="just">
              <a:buFont typeface="Wingdings" panose="05000000000000000000" pitchFamily="2" charset="2"/>
              <a:buChar char="ü"/>
            </a:pPr>
            <a:r>
              <a:rPr lang="en-US" sz="2000" dirty="0">
                <a:latin typeface="Garamond" panose="02020404030301010803" pitchFamily="18" charset="0"/>
              </a:rPr>
              <a:t>GO- EDLC (Rectangular shape)</a:t>
            </a:r>
          </a:p>
          <a:p>
            <a:pPr marL="342900" indent="-342900" algn="just">
              <a:buFont typeface="Wingdings" panose="05000000000000000000" pitchFamily="2" charset="2"/>
              <a:buChar char="ü"/>
            </a:pPr>
            <a:r>
              <a:rPr lang="en-US" sz="2000" dirty="0">
                <a:latin typeface="Garamond" panose="02020404030301010803" pitchFamily="18" charset="0"/>
              </a:rPr>
              <a:t>PANI-GO composite EDLC + Pseudo capacitor </a:t>
            </a:r>
          </a:p>
        </p:txBody>
      </p:sp>
      <p:grpSp>
        <p:nvGrpSpPr>
          <p:cNvPr id="26" name="Group 25"/>
          <p:cNvGrpSpPr/>
          <p:nvPr/>
        </p:nvGrpSpPr>
        <p:grpSpPr>
          <a:xfrm>
            <a:off x="-1773" y="-352"/>
            <a:ext cx="7916783" cy="321431"/>
            <a:chOff x="1072279" y="-352"/>
            <a:chExt cx="7916783" cy="321431"/>
          </a:xfrm>
        </p:grpSpPr>
        <p:sp>
          <p:nvSpPr>
            <p:cNvPr id="32" name="Chevron 31"/>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33" name="Chevron 32"/>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34" name="Chevron 33"/>
            <p:cNvSpPr/>
            <p:nvPr/>
          </p:nvSpPr>
          <p:spPr>
            <a:xfrm>
              <a:off x="5504632" y="16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35" name="Chevron 34"/>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36" name="Chevron 35"/>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37" name="Chevron 36"/>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38" name="Chevron 37"/>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9165" y="1801264"/>
            <a:ext cx="2695575" cy="3762375"/>
          </a:xfrm>
          <a:prstGeom prst="rect">
            <a:avLst/>
          </a:prstGeom>
        </p:spPr>
      </p:pic>
    </p:spTree>
    <p:extLst>
      <p:ext uri="{BB962C8B-B14F-4D97-AF65-F5344CB8AC3E}">
        <p14:creationId xmlns:p14="http://schemas.microsoft.com/office/powerpoint/2010/main" val="18671865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57</a:t>
            </a:fld>
            <a:endParaRPr lang="en-US" dirty="0">
              <a:solidFill>
                <a:schemeClr val="tx1"/>
              </a:solidFill>
            </a:endParaRPr>
          </a:p>
        </p:txBody>
      </p:sp>
      <p:pic>
        <p:nvPicPr>
          <p:cNvPr id="2" name="Picture 1"/>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27731" y="385643"/>
            <a:ext cx="3288631" cy="2743200"/>
          </a:xfrm>
          <a:prstGeom prst="rect">
            <a:avLst/>
          </a:prstGeom>
        </p:spPr>
      </p:pic>
      <p:pic>
        <p:nvPicPr>
          <p:cNvPr id="3" name="Picture 2"/>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038760" y="393685"/>
            <a:ext cx="3370599" cy="2743200"/>
          </a:xfrm>
          <a:prstGeom prst="rect">
            <a:avLst/>
          </a:prstGeom>
        </p:spPr>
      </p:pic>
      <p:pic>
        <p:nvPicPr>
          <p:cNvPr id="7" name="Picture 6"/>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93097" y="3496791"/>
            <a:ext cx="3357897" cy="2743200"/>
          </a:xfrm>
          <a:prstGeom prst="rect">
            <a:avLst/>
          </a:prstGeom>
        </p:spPr>
      </p:pic>
      <p:sp>
        <p:nvSpPr>
          <p:cNvPr id="9" name="Rectangle 8"/>
          <p:cNvSpPr/>
          <p:nvPr/>
        </p:nvSpPr>
        <p:spPr>
          <a:xfrm>
            <a:off x="945187" y="3048633"/>
            <a:ext cx="3220703" cy="338554"/>
          </a:xfrm>
          <a:prstGeom prst="rect">
            <a:avLst/>
          </a:prstGeom>
        </p:spPr>
        <p:txBody>
          <a:bodyPr wrap="square">
            <a:spAutoFit/>
          </a:bodyPr>
          <a:lstStyle/>
          <a:p>
            <a:pPr algn="just"/>
            <a:r>
              <a:rPr lang="en-US" sz="1600" b="1" dirty="0">
                <a:latin typeface="Garamond" panose="02020404030301010803" pitchFamily="18" charset="0"/>
              </a:rPr>
              <a:t>CV curves of PANI-GO composite</a:t>
            </a:r>
            <a:endParaRPr lang="en-US" sz="1600" b="1" baseline="30000" dirty="0">
              <a:latin typeface="Garamond" panose="02020404030301010803" pitchFamily="18" charset="0"/>
            </a:endParaRPr>
          </a:p>
        </p:txBody>
      </p:sp>
      <p:sp>
        <p:nvSpPr>
          <p:cNvPr id="10" name="Rectangle 9"/>
          <p:cNvSpPr/>
          <p:nvPr/>
        </p:nvSpPr>
        <p:spPr>
          <a:xfrm>
            <a:off x="6083747" y="3082341"/>
            <a:ext cx="2363668" cy="338554"/>
          </a:xfrm>
          <a:prstGeom prst="rect">
            <a:avLst/>
          </a:prstGeom>
        </p:spPr>
        <p:txBody>
          <a:bodyPr wrap="square">
            <a:spAutoFit/>
          </a:bodyPr>
          <a:lstStyle/>
          <a:p>
            <a:pPr algn="just"/>
            <a:r>
              <a:rPr lang="en-US" sz="1600" b="1" dirty="0">
                <a:latin typeface="Garamond" panose="02020404030301010803" pitchFamily="18" charset="0"/>
              </a:rPr>
              <a:t>GCD curves of GO</a:t>
            </a:r>
          </a:p>
        </p:txBody>
      </p:sp>
      <p:sp>
        <p:nvSpPr>
          <p:cNvPr id="11" name="Rectangle 10"/>
          <p:cNvSpPr/>
          <p:nvPr/>
        </p:nvSpPr>
        <p:spPr>
          <a:xfrm>
            <a:off x="1282218" y="6153459"/>
            <a:ext cx="2427484" cy="584775"/>
          </a:xfrm>
          <a:prstGeom prst="rect">
            <a:avLst/>
          </a:prstGeom>
        </p:spPr>
        <p:txBody>
          <a:bodyPr wrap="square">
            <a:spAutoFit/>
          </a:bodyPr>
          <a:lstStyle/>
          <a:p>
            <a:pPr algn="ctr"/>
            <a:r>
              <a:rPr lang="en-US" sz="1600" b="1" dirty="0">
                <a:latin typeface="Garamond" panose="02020404030301010803" pitchFamily="18" charset="0"/>
              </a:rPr>
              <a:t>GCD curves of PANI-GO composite</a:t>
            </a:r>
          </a:p>
        </p:txBody>
      </p:sp>
      <mc:AlternateContent xmlns:mc="http://schemas.openxmlformats.org/markup-compatibility/2006" xmlns:a14="http://schemas.microsoft.com/office/drawing/2010/main">
        <mc:Choice Requires="a14">
          <p:sp>
            <p:nvSpPr>
              <p:cNvPr id="14" name="Rectangle 13"/>
              <p:cNvSpPr/>
              <p:nvPr/>
            </p:nvSpPr>
            <p:spPr>
              <a:xfrm>
                <a:off x="4504616" y="4031504"/>
                <a:ext cx="1256793" cy="537198"/>
              </a:xfrm>
              <a:prstGeom prst="rect">
                <a:avLst/>
              </a:prstGeom>
              <a:ln w="28575">
                <a:solidFill>
                  <a:srgbClr val="FF0000"/>
                </a:solidFill>
              </a:ln>
            </p:spPr>
            <p:txBody>
              <a:bodyPr wrap="square">
                <a:spAutoFit/>
              </a:bodyPr>
              <a:lstStyle/>
              <a:p>
                <a:r>
                  <a:rPr lang="en-US" dirty="0">
                    <a:latin typeface="Garamond" panose="02020404030301010803" pitchFamily="18" charset="0"/>
                    <a:ea typeface="Times New Roman" panose="02020603050405020304" pitchFamily="18" charset="0"/>
                    <a:cs typeface="Times New Roman" panose="02020603050405020304" pitchFamily="18" charset="0"/>
                  </a:rPr>
                  <a:t> </a:t>
                </a:r>
                <a14:m>
                  <m:oMath xmlns:m="http://schemas.openxmlformats.org/officeDocument/2006/math">
                    <m:r>
                      <a:rPr lang="da-DK" sz="2000" i="1">
                        <a:latin typeface="Cambria Math" panose="02040503050406030204" pitchFamily="18" charset="0"/>
                        <a:ea typeface="Times New Roman" panose="02020603050405020304" pitchFamily="18" charset="0"/>
                        <a:cs typeface="Times New Roman" panose="02020603050405020304" pitchFamily="18" charset="0"/>
                      </a:rPr>
                      <m:t>𝐶</m:t>
                    </m:r>
                    <m:r>
                      <a:rPr lang="da-DK"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da-DK"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cs typeface="Times New Roman" panose="02020603050405020304" pitchFamily="18" charset="0"/>
                          </a:rPr>
                          <m:t>𝐼</m:t>
                        </m:r>
                        <m:r>
                          <a:rPr lang="en-US" sz="2000" i="1">
                            <a:latin typeface="Cambria Math" panose="02040503050406030204" pitchFamily="18" charset="0"/>
                            <a:cs typeface="Times New Roman" panose="02020603050405020304" pitchFamily="18" charset="0"/>
                          </a:rPr>
                          <m:t> ∆</m:t>
                        </m:r>
                        <m:r>
                          <a:rPr lang="da-DK" sz="2000" i="1">
                            <a:latin typeface="Cambria Math" panose="02040503050406030204" pitchFamily="18" charset="0"/>
                            <a:ea typeface="Times New Roman" panose="02020603050405020304" pitchFamily="18" charset="0"/>
                            <a:cs typeface="Times New Roman" panose="02020603050405020304" pitchFamily="18" charset="0"/>
                          </a:rPr>
                          <m:t>𝑡</m:t>
                        </m:r>
                      </m:num>
                      <m:den>
                        <m:r>
                          <a:rPr lang="en-US" sz="2000" i="1">
                            <a:latin typeface="Cambria Math" panose="02040503050406030204" pitchFamily="18" charset="0"/>
                            <a:cs typeface="Times New Roman" panose="02020603050405020304" pitchFamily="18" charset="0"/>
                          </a:rPr>
                          <m:t>𝑚</m:t>
                        </m:r>
                        <m:r>
                          <a:rPr lang="en-US" sz="2000" i="1">
                            <a:latin typeface="Cambria Math" panose="02040503050406030204" pitchFamily="18" charset="0"/>
                            <a:cs typeface="Times New Roman" panose="02020603050405020304" pitchFamily="18" charset="0"/>
                          </a:rPr>
                          <m:t> ∆</m:t>
                        </m:r>
                        <m:r>
                          <a:rPr lang="da-DK" sz="2000" i="1">
                            <a:latin typeface="Cambria Math" panose="02040503050406030204" pitchFamily="18" charset="0"/>
                            <a:ea typeface="Times New Roman" panose="02020603050405020304" pitchFamily="18" charset="0"/>
                            <a:cs typeface="Times New Roman" panose="02020603050405020304" pitchFamily="18" charset="0"/>
                          </a:rPr>
                          <m:t>𝑉</m:t>
                        </m:r>
                      </m:den>
                    </m:f>
                  </m:oMath>
                </a14:m>
                <a:endParaRPr lang="en-US" sz="2000" dirty="0">
                  <a:latin typeface="Garamond" panose="02020404030301010803"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504616" y="4031504"/>
                <a:ext cx="1256793" cy="537198"/>
              </a:xfrm>
              <a:prstGeom prst="rect">
                <a:avLst/>
              </a:prstGeom>
              <a:blipFill rotWithShape="0">
                <a:blip r:embed="rId6"/>
                <a:stretch>
                  <a:fillRect/>
                </a:stretch>
              </a:blipFill>
              <a:ln w="28575">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895892" y="4031504"/>
                <a:ext cx="3017520" cy="1200329"/>
              </a:xfrm>
              <a:prstGeom prst="rect">
                <a:avLst/>
              </a:prstGeom>
              <a:ln w="19050">
                <a:solidFill>
                  <a:srgbClr val="FF0000"/>
                </a:solidFill>
              </a:ln>
            </p:spPr>
            <p:txBody>
              <a:bodyPr wrap="square">
                <a:spAutoFit/>
              </a:bodyPr>
              <a:lstStyle/>
              <a:p>
                <a14:m>
                  <m:oMath xmlns:m="http://schemas.openxmlformats.org/officeDocument/2006/math">
                    <m:r>
                      <a:rPr lang="en-US" i="1">
                        <a:latin typeface="Cambria Math" panose="02040503050406030204" pitchFamily="18" charset="0"/>
                        <a:cs typeface="Times New Roman" panose="02020603050405020304" pitchFamily="18" charset="0"/>
                      </a:rPr>
                      <m:t>𝐼</m:t>
                    </m:r>
                    <m:r>
                      <a:rPr lang="en-US" i="1">
                        <a:latin typeface="Cambria Math" panose="02040503050406030204" pitchFamily="18" charset="0"/>
                        <a:cs typeface="Times New Roman" panose="02020603050405020304" pitchFamily="18" charset="0"/>
                      </a:rPr>
                      <m:t> </m:t>
                    </m:r>
                  </m:oMath>
                </a14:m>
                <a:r>
                  <a:rPr lang="en-US" dirty="0">
                    <a:latin typeface="Garamond" panose="02020404030301010803" pitchFamily="18" charset="0"/>
                  </a:rPr>
                  <a:t>– Discharge current</a:t>
                </a:r>
              </a:p>
              <a:p>
                <a14:m>
                  <m:oMath xmlns:m="http://schemas.openxmlformats.org/officeDocument/2006/math">
                    <m:r>
                      <a:rPr lang="da-DK" i="1">
                        <a:latin typeface="Cambria Math" panose="02040503050406030204" pitchFamily="18" charset="0"/>
                        <a:ea typeface="Times New Roman" panose="02020603050405020304" pitchFamily="18" charset="0"/>
                        <a:cs typeface="Times New Roman" panose="02020603050405020304" pitchFamily="18" charset="0"/>
                      </a:rPr>
                      <m:t>∆</m:t>
                    </m:r>
                    <m:r>
                      <a:rPr lang="da-DK" i="1">
                        <a:latin typeface="Cambria Math" panose="02040503050406030204" pitchFamily="18" charset="0"/>
                        <a:ea typeface="Times New Roman" panose="02020603050405020304" pitchFamily="18" charset="0"/>
                        <a:cs typeface="Times New Roman" panose="02020603050405020304" pitchFamily="18" charset="0"/>
                      </a:rPr>
                      <m:t>𝑡</m:t>
                    </m:r>
                  </m:oMath>
                </a14:m>
                <a:r>
                  <a:rPr lang="en-US" dirty="0">
                    <a:latin typeface="Garamond" panose="02020404030301010803" pitchFamily="18" charset="0"/>
                  </a:rPr>
                  <a:t>- Discharge time</a:t>
                </a:r>
              </a:p>
              <a:p>
                <a14:m>
                  <m:oMath xmlns:m="http://schemas.openxmlformats.org/officeDocument/2006/math">
                    <m:r>
                      <a:rPr lang="en-US" i="1">
                        <a:latin typeface="Cambria Math" panose="02040503050406030204" pitchFamily="18" charset="0"/>
                        <a:cs typeface="Times New Roman" panose="02020603050405020304" pitchFamily="18" charset="0"/>
                      </a:rPr>
                      <m:t>𝑚</m:t>
                    </m:r>
                    <m:r>
                      <a:rPr lang="en-US" i="1">
                        <a:latin typeface="Cambria Math" panose="02040503050406030204" pitchFamily="18" charset="0"/>
                        <a:cs typeface="Times New Roman" panose="02020603050405020304" pitchFamily="18" charset="0"/>
                      </a:rPr>
                      <m:t> </m:t>
                    </m:r>
                  </m:oMath>
                </a14:m>
                <a:r>
                  <a:rPr lang="en-US" dirty="0">
                    <a:latin typeface="Garamond" panose="02020404030301010803" pitchFamily="18" charset="0"/>
                  </a:rPr>
                  <a:t>- Mass of the active material</a:t>
                </a:r>
              </a:p>
              <a:p>
                <a14:m>
                  <m:oMath xmlns:m="http://schemas.openxmlformats.org/officeDocument/2006/math">
                    <m:r>
                      <a:rPr lang="da-DK" i="1">
                        <a:latin typeface="Cambria Math" panose="02040503050406030204" pitchFamily="18" charset="0"/>
                        <a:ea typeface="Times New Roman" panose="02020603050405020304" pitchFamily="18" charset="0"/>
                        <a:cs typeface="Times New Roman" panose="02020603050405020304" pitchFamily="18" charset="0"/>
                      </a:rPr>
                      <m:t>∆</m:t>
                    </m:r>
                    <m:r>
                      <a:rPr lang="da-DK" i="1">
                        <a:latin typeface="Cambria Math" panose="02040503050406030204" pitchFamily="18" charset="0"/>
                        <a:ea typeface="Times New Roman" panose="02020603050405020304" pitchFamily="18" charset="0"/>
                        <a:cs typeface="Times New Roman" panose="02020603050405020304" pitchFamily="18" charset="0"/>
                      </a:rPr>
                      <m:t>𝑉</m:t>
                    </m:r>
                  </m:oMath>
                </a14:m>
                <a:r>
                  <a:rPr lang="en-US" dirty="0">
                    <a:latin typeface="Garamond" panose="02020404030301010803" pitchFamily="18" charset="0"/>
                  </a:rPr>
                  <a:t> – Voltage window</a:t>
                </a:r>
              </a:p>
            </p:txBody>
          </p:sp>
        </mc:Choice>
        <mc:Fallback xmlns="">
          <p:sp>
            <p:nvSpPr>
              <p:cNvPr id="15" name="Rectangle 14"/>
              <p:cNvSpPr>
                <a:spLocks noRot="1" noChangeAspect="1" noMove="1" noResize="1" noEditPoints="1" noAdjustHandles="1" noChangeArrowheads="1" noChangeShapeType="1" noTextEdit="1"/>
              </p:cNvSpPr>
              <p:nvPr/>
            </p:nvSpPr>
            <p:spPr>
              <a:xfrm>
                <a:off x="5895892" y="4031504"/>
                <a:ext cx="3017520" cy="1200329"/>
              </a:xfrm>
              <a:prstGeom prst="rect">
                <a:avLst/>
              </a:prstGeom>
              <a:blipFill rotWithShape="0">
                <a:blip r:embed="rId7"/>
                <a:stretch>
                  <a:fillRect t="-1500" b="-6500"/>
                </a:stretch>
              </a:blipFill>
              <a:ln w="19050">
                <a:solidFill>
                  <a:srgbClr val="FF0000"/>
                </a:solidFill>
              </a:ln>
            </p:spPr>
            <p:txBody>
              <a:bodyPr/>
              <a:lstStyle/>
              <a:p>
                <a:r>
                  <a:rPr lang="en-US">
                    <a:noFill/>
                  </a:rPr>
                  <a:t> </a:t>
                </a:r>
              </a:p>
            </p:txBody>
          </p:sp>
        </mc:Fallback>
      </mc:AlternateContent>
      <p:sp>
        <p:nvSpPr>
          <p:cNvPr id="16" name="Rectangle 15"/>
          <p:cNvSpPr/>
          <p:nvPr/>
        </p:nvSpPr>
        <p:spPr>
          <a:xfrm>
            <a:off x="4504616" y="5707913"/>
            <a:ext cx="3597435" cy="646331"/>
          </a:xfrm>
          <a:prstGeom prst="rect">
            <a:avLst/>
          </a:prstGeom>
          <a:ln w="19050">
            <a:solidFill>
              <a:srgbClr val="FF0000"/>
            </a:solidFill>
          </a:ln>
        </p:spPr>
        <p:txBody>
          <a:bodyPr wrap="square">
            <a:spAutoFit/>
          </a:bodyPr>
          <a:lstStyle/>
          <a:p>
            <a:r>
              <a:rPr lang="en-US" dirty="0">
                <a:latin typeface="Garamond" panose="02020404030301010803" pitchFamily="18" charset="0"/>
              </a:rPr>
              <a:t>GO	  : 177 F g</a:t>
            </a:r>
            <a:r>
              <a:rPr lang="en-US" baseline="30000" dirty="0">
                <a:latin typeface="Garamond" panose="02020404030301010803" pitchFamily="18" charset="0"/>
              </a:rPr>
              <a:t>-1</a:t>
            </a:r>
            <a:r>
              <a:rPr lang="en-US" dirty="0">
                <a:latin typeface="Garamond" panose="02020404030301010803" pitchFamily="18" charset="0"/>
              </a:rPr>
              <a:t> at 0.2 A g</a:t>
            </a:r>
            <a:r>
              <a:rPr lang="en-US" baseline="30000" dirty="0">
                <a:latin typeface="Garamond" panose="02020404030301010803" pitchFamily="18" charset="0"/>
              </a:rPr>
              <a:t>-1</a:t>
            </a:r>
          </a:p>
          <a:p>
            <a:r>
              <a:rPr lang="en-US" dirty="0">
                <a:latin typeface="Garamond" panose="02020404030301010803" pitchFamily="18" charset="0"/>
              </a:rPr>
              <a:t>PANI-GO  : 810 F g</a:t>
            </a:r>
            <a:r>
              <a:rPr lang="en-US" baseline="30000" dirty="0">
                <a:latin typeface="Garamond" panose="02020404030301010803" pitchFamily="18" charset="0"/>
              </a:rPr>
              <a:t>-1</a:t>
            </a:r>
            <a:r>
              <a:rPr lang="en-US" dirty="0">
                <a:latin typeface="Garamond" panose="02020404030301010803" pitchFamily="18" charset="0"/>
              </a:rPr>
              <a:t> at 0.2 A g</a:t>
            </a:r>
            <a:r>
              <a:rPr lang="en-US" baseline="30000" dirty="0">
                <a:latin typeface="Garamond" panose="02020404030301010803" pitchFamily="18" charset="0"/>
              </a:rPr>
              <a:t>-1</a:t>
            </a:r>
          </a:p>
        </p:txBody>
      </p:sp>
      <p:grpSp>
        <p:nvGrpSpPr>
          <p:cNvPr id="13" name="Group 12"/>
          <p:cNvGrpSpPr/>
          <p:nvPr/>
        </p:nvGrpSpPr>
        <p:grpSpPr>
          <a:xfrm>
            <a:off x="-1773" y="-352"/>
            <a:ext cx="7916783" cy="321431"/>
            <a:chOff x="1072279" y="-352"/>
            <a:chExt cx="7916783" cy="321431"/>
          </a:xfrm>
        </p:grpSpPr>
        <p:sp>
          <p:nvSpPr>
            <p:cNvPr id="17" name="Chevron 16"/>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8" name="Chevron 17"/>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9" name="Chevron 18"/>
            <p:cNvSpPr/>
            <p:nvPr/>
          </p:nvSpPr>
          <p:spPr>
            <a:xfrm>
              <a:off x="5504632" y="16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20" name="Chevron 19"/>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1" name="Chevron 20"/>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2" name="Chevron 21"/>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3" name="Chevron 22"/>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26115369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58</a:t>
            </a:fld>
            <a:endParaRPr lang="en-US" dirty="0">
              <a:solidFill>
                <a:schemeClr val="tx1"/>
              </a:solidFill>
            </a:endParaRPr>
          </a:p>
        </p:txBody>
      </p:sp>
      <p:pic>
        <p:nvPicPr>
          <p:cNvPr id="5" name="Picture 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04" t="13947" r="1316" b="14210"/>
          <a:stretch/>
        </p:blipFill>
        <p:spPr>
          <a:xfrm>
            <a:off x="1245489" y="1527220"/>
            <a:ext cx="1056373" cy="785803"/>
          </a:xfrm>
          <a:prstGeom prst="rect">
            <a:avLst/>
          </a:prstGeom>
        </p:spPr>
      </p:pic>
      <p:sp>
        <p:nvSpPr>
          <p:cNvPr id="7" name="Rectangle 6"/>
          <p:cNvSpPr/>
          <p:nvPr/>
        </p:nvSpPr>
        <p:spPr>
          <a:xfrm>
            <a:off x="64170" y="435274"/>
            <a:ext cx="3419013" cy="400110"/>
          </a:xfrm>
          <a:prstGeom prst="rect">
            <a:avLst/>
          </a:prstGeom>
          <a:ln w="12700">
            <a:solidFill>
              <a:srgbClr val="FF0000"/>
            </a:solidFill>
          </a:ln>
        </p:spPr>
        <p:txBody>
          <a:bodyPr wrap="square">
            <a:spAutoFit/>
          </a:bodyPr>
          <a:lstStyle/>
          <a:p>
            <a:pPr algn="just"/>
            <a:r>
              <a:rPr lang="en-US" sz="2000" b="1" dirty="0">
                <a:latin typeface="Garamond" panose="02020404030301010803" pitchFamily="18" charset="0"/>
              </a:rPr>
              <a:t>Two electrode configuration</a:t>
            </a:r>
          </a:p>
        </p:txBody>
      </p:sp>
      <p:grpSp>
        <p:nvGrpSpPr>
          <p:cNvPr id="16" name="Group 15"/>
          <p:cNvGrpSpPr/>
          <p:nvPr/>
        </p:nvGrpSpPr>
        <p:grpSpPr>
          <a:xfrm>
            <a:off x="541465" y="3365923"/>
            <a:ext cx="3334666" cy="2980004"/>
            <a:chOff x="4876429" y="546914"/>
            <a:chExt cx="3334666" cy="2980004"/>
          </a:xfrm>
        </p:grpSpPr>
        <p:pic>
          <p:nvPicPr>
            <p:cNvPr id="8" name="Picture 7"/>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876429" y="546914"/>
              <a:ext cx="3334666" cy="2743200"/>
            </a:xfrm>
            <a:prstGeom prst="rect">
              <a:avLst/>
            </a:prstGeom>
          </p:spPr>
        </p:pic>
        <p:sp>
          <p:nvSpPr>
            <p:cNvPr id="11" name="Rectangle 10"/>
            <p:cNvSpPr/>
            <p:nvPr/>
          </p:nvSpPr>
          <p:spPr>
            <a:xfrm>
              <a:off x="5571915" y="3188364"/>
              <a:ext cx="2363668" cy="338554"/>
            </a:xfrm>
            <a:prstGeom prst="rect">
              <a:avLst/>
            </a:prstGeom>
          </p:spPr>
          <p:txBody>
            <a:bodyPr wrap="square">
              <a:spAutoFit/>
            </a:bodyPr>
            <a:lstStyle/>
            <a:p>
              <a:pPr algn="just"/>
              <a:r>
                <a:rPr lang="en-US" sz="1600" b="1" dirty="0">
                  <a:latin typeface="Garamond" panose="02020404030301010803" pitchFamily="18" charset="0"/>
                </a:rPr>
                <a:t>GCD curves at 5 Ag</a:t>
              </a:r>
              <a:r>
                <a:rPr lang="en-US" sz="1600" b="1" baseline="30000" dirty="0">
                  <a:latin typeface="Garamond" panose="02020404030301010803" pitchFamily="18" charset="0"/>
                </a:rPr>
                <a:t>-1</a:t>
              </a:r>
            </a:p>
          </p:txBody>
        </p:sp>
      </p:grpSp>
      <p:sp>
        <p:nvSpPr>
          <p:cNvPr id="18" name="Rectangle 17"/>
          <p:cNvSpPr/>
          <p:nvPr/>
        </p:nvSpPr>
        <p:spPr>
          <a:xfrm>
            <a:off x="4814737" y="4579841"/>
            <a:ext cx="2216307" cy="1200329"/>
          </a:xfrm>
          <a:prstGeom prst="rect">
            <a:avLst/>
          </a:prstGeom>
          <a:ln w="19050">
            <a:solidFill>
              <a:srgbClr val="FF0000"/>
            </a:solidFill>
          </a:ln>
        </p:spPr>
        <p:txBody>
          <a:bodyPr wrap="square">
            <a:spAutoFit/>
          </a:bodyPr>
          <a:lstStyle/>
          <a:p>
            <a:pPr algn="just"/>
            <a:r>
              <a:rPr lang="en-US" b="1" dirty="0">
                <a:latin typeface="Garamond" panose="02020404030301010803" pitchFamily="18" charset="0"/>
              </a:rPr>
              <a:t>Specific capacitance</a:t>
            </a:r>
          </a:p>
          <a:p>
            <a:pPr algn="ctr"/>
            <a:r>
              <a:rPr lang="en-US" b="1" dirty="0">
                <a:latin typeface="Garamond" panose="02020404030301010803" pitchFamily="18" charset="0"/>
              </a:rPr>
              <a:t>3 A g</a:t>
            </a:r>
            <a:r>
              <a:rPr lang="en-US" b="1" baseline="30000" dirty="0">
                <a:latin typeface="Garamond" panose="02020404030301010803" pitchFamily="18" charset="0"/>
              </a:rPr>
              <a:t>-1</a:t>
            </a:r>
            <a:r>
              <a:rPr lang="en-US" b="1" dirty="0">
                <a:latin typeface="Garamond" panose="02020404030301010803" pitchFamily="18" charset="0"/>
              </a:rPr>
              <a:t> : 230 F g</a:t>
            </a:r>
            <a:r>
              <a:rPr lang="en-US" b="1" baseline="30000" dirty="0">
                <a:latin typeface="Garamond" panose="02020404030301010803" pitchFamily="18" charset="0"/>
              </a:rPr>
              <a:t>-1</a:t>
            </a:r>
            <a:r>
              <a:rPr lang="en-US" b="1" dirty="0">
                <a:latin typeface="Garamond" panose="02020404030301010803" pitchFamily="18" charset="0"/>
              </a:rPr>
              <a:t> </a:t>
            </a:r>
          </a:p>
          <a:p>
            <a:pPr algn="ctr"/>
            <a:r>
              <a:rPr lang="en-US" b="1" dirty="0">
                <a:latin typeface="Garamond" panose="02020404030301010803" pitchFamily="18" charset="0"/>
              </a:rPr>
              <a:t>4 A g</a:t>
            </a:r>
            <a:r>
              <a:rPr lang="en-US" b="1" baseline="30000" dirty="0">
                <a:latin typeface="Garamond" panose="02020404030301010803" pitchFamily="18" charset="0"/>
              </a:rPr>
              <a:t>-1</a:t>
            </a:r>
            <a:r>
              <a:rPr lang="en-US" b="1" dirty="0">
                <a:latin typeface="Garamond" panose="02020404030301010803" pitchFamily="18" charset="0"/>
              </a:rPr>
              <a:t> : 175 F g</a:t>
            </a:r>
            <a:r>
              <a:rPr lang="en-US" b="1" baseline="30000" dirty="0">
                <a:latin typeface="Garamond" panose="02020404030301010803" pitchFamily="18" charset="0"/>
              </a:rPr>
              <a:t>-1</a:t>
            </a:r>
            <a:r>
              <a:rPr lang="en-US" b="1" dirty="0">
                <a:latin typeface="Garamond" panose="02020404030301010803" pitchFamily="18" charset="0"/>
              </a:rPr>
              <a:t> </a:t>
            </a:r>
          </a:p>
          <a:p>
            <a:pPr algn="ctr"/>
            <a:r>
              <a:rPr lang="en-US" b="1" dirty="0">
                <a:solidFill>
                  <a:srgbClr val="FF0000"/>
                </a:solidFill>
                <a:latin typeface="Garamond" panose="02020404030301010803" pitchFamily="18" charset="0"/>
              </a:rPr>
              <a:t>5 A g</a:t>
            </a:r>
            <a:r>
              <a:rPr lang="en-US" b="1" baseline="30000" dirty="0">
                <a:solidFill>
                  <a:srgbClr val="FF0000"/>
                </a:solidFill>
                <a:latin typeface="Garamond" panose="02020404030301010803" pitchFamily="18" charset="0"/>
              </a:rPr>
              <a:t>-1</a:t>
            </a:r>
            <a:r>
              <a:rPr lang="en-US" b="1" dirty="0">
                <a:solidFill>
                  <a:srgbClr val="FF0000"/>
                </a:solidFill>
                <a:latin typeface="Garamond" panose="02020404030301010803" pitchFamily="18" charset="0"/>
              </a:rPr>
              <a:t> : 132 F g</a:t>
            </a:r>
            <a:r>
              <a:rPr lang="en-US" b="1" baseline="30000" dirty="0">
                <a:solidFill>
                  <a:srgbClr val="FF0000"/>
                </a:solidFill>
                <a:latin typeface="Garamond" panose="02020404030301010803" pitchFamily="18" charset="0"/>
              </a:rPr>
              <a:t>-1</a:t>
            </a:r>
            <a:r>
              <a:rPr lang="en-US" b="1" dirty="0">
                <a:solidFill>
                  <a:srgbClr val="FF0000"/>
                </a:solidFill>
                <a:latin typeface="Garamond" panose="02020404030301010803" pitchFamily="18" charset="0"/>
              </a:rPr>
              <a:t> </a:t>
            </a:r>
          </a:p>
        </p:txBody>
      </p:sp>
      <p:sp>
        <p:nvSpPr>
          <p:cNvPr id="24" name="Rectangle 23"/>
          <p:cNvSpPr/>
          <p:nvPr/>
        </p:nvSpPr>
        <p:spPr>
          <a:xfrm>
            <a:off x="701885" y="2299941"/>
            <a:ext cx="2330074" cy="584775"/>
          </a:xfrm>
          <a:prstGeom prst="rect">
            <a:avLst/>
          </a:prstGeom>
        </p:spPr>
        <p:txBody>
          <a:bodyPr wrap="square">
            <a:spAutoFit/>
          </a:bodyPr>
          <a:lstStyle/>
          <a:p>
            <a:pPr algn="ctr"/>
            <a:r>
              <a:rPr lang="en-US" sz="1600" b="1" dirty="0">
                <a:latin typeface="Garamond" panose="02020404030301010803" pitchFamily="18" charset="0"/>
              </a:rPr>
              <a:t>Coin-type super capacitor test cell</a:t>
            </a:r>
            <a:endParaRPr lang="en-US" sz="1600" b="1" baseline="30000" dirty="0">
              <a:latin typeface="Garamond" panose="02020404030301010803" pitchFamily="18" charset="0"/>
            </a:endParaRPr>
          </a:p>
        </p:txBody>
      </p:sp>
      <p:grpSp>
        <p:nvGrpSpPr>
          <p:cNvPr id="17" name="Group 16"/>
          <p:cNvGrpSpPr/>
          <p:nvPr/>
        </p:nvGrpSpPr>
        <p:grpSpPr>
          <a:xfrm>
            <a:off x="-1773" y="-352"/>
            <a:ext cx="7916783" cy="321431"/>
            <a:chOff x="1072279" y="-352"/>
            <a:chExt cx="7916783" cy="321431"/>
          </a:xfrm>
        </p:grpSpPr>
        <p:sp>
          <p:nvSpPr>
            <p:cNvPr id="19" name="Chevron 18"/>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22" name="Chevron 21"/>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26" name="Chevron 25"/>
            <p:cNvSpPr/>
            <p:nvPr/>
          </p:nvSpPr>
          <p:spPr>
            <a:xfrm>
              <a:off x="5504632" y="16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27" name="Chevron 26"/>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8" name="Chevron 27"/>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9" name="Chevron 28"/>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30" name="Chevron 29"/>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pic>
        <p:nvPicPr>
          <p:cNvPr id="2" name="Picture 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3122" y="570923"/>
            <a:ext cx="3835569" cy="3580163"/>
          </a:xfrm>
          <a:prstGeom prst="rect">
            <a:avLst/>
          </a:prstGeom>
        </p:spPr>
      </p:pic>
    </p:spTree>
    <p:extLst>
      <p:ext uri="{BB962C8B-B14F-4D97-AF65-F5344CB8AC3E}">
        <p14:creationId xmlns:p14="http://schemas.microsoft.com/office/powerpoint/2010/main" val="17492760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59</a:t>
            </a:fld>
            <a:endParaRPr lang="en-US" dirty="0">
              <a:solidFill>
                <a:schemeClr val="tx1"/>
              </a:solidFill>
            </a:endParaRPr>
          </a:p>
        </p:txBody>
      </p:sp>
      <p:pic>
        <p:nvPicPr>
          <p:cNvPr id="9" name="Picture 8"/>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68642" y="608285"/>
            <a:ext cx="4073928" cy="3200400"/>
          </a:xfrm>
          <a:prstGeom prst="rect">
            <a:avLst/>
          </a:prstGeom>
        </p:spPr>
      </p:pic>
      <p:pic>
        <p:nvPicPr>
          <p:cNvPr id="10" name="Picture 9"/>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409663" y="494128"/>
            <a:ext cx="4267200" cy="3200400"/>
          </a:xfrm>
          <a:prstGeom prst="rect">
            <a:avLst/>
          </a:prstGeom>
        </p:spPr>
      </p:pic>
      <p:sp>
        <p:nvSpPr>
          <p:cNvPr id="12" name="Rectangle 11"/>
          <p:cNvSpPr/>
          <p:nvPr/>
        </p:nvSpPr>
        <p:spPr>
          <a:xfrm>
            <a:off x="5419261" y="3516298"/>
            <a:ext cx="3033206" cy="584775"/>
          </a:xfrm>
          <a:prstGeom prst="rect">
            <a:avLst/>
          </a:prstGeom>
        </p:spPr>
        <p:txBody>
          <a:bodyPr wrap="square">
            <a:spAutoFit/>
          </a:bodyPr>
          <a:lstStyle/>
          <a:p>
            <a:pPr algn="just"/>
            <a:r>
              <a:rPr lang="en-US" sz="1600" b="1" dirty="0">
                <a:latin typeface="Garamond" panose="02020404030301010803" pitchFamily="18" charset="0"/>
              </a:rPr>
              <a:t>Nyquist plots in the frequency range of 20 kHz–10 </a:t>
            </a:r>
            <a:r>
              <a:rPr lang="en-US" sz="1600" b="1" dirty="0" err="1">
                <a:latin typeface="Garamond" panose="02020404030301010803" pitchFamily="18" charset="0"/>
              </a:rPr>
              <a:t>mHz</a:t>
            </a:r>
            <a:endParaRPr lang="en-US" sz="1600" b="1" dirty="0">
              <a:latin typeface="Garamond" panose="02020404030301010803" pitchFamily="18" charset="0"/>
            </a:endParaRPr>
          </a:p>
        </p:txBody>
      </p:sp>
      <p:sp>
        <p:nvSpPr>
          <p:cNvPr id="13" name="Rectangle 12"/>
          <p:cNvSpPr/>
          <p:nvPr/>
        </p:nvSpPr>
        <p:spPr>
          <a:xfrm>
            <a:off x="1684484" y="3735279"/>
            <a:ext cx="1629521" cy="338554"/>
          </a:xfrm>
          <a:prstGeom prst="rect">
            <a:avLst/>
          </a:prstGeom>
        </p:spPr>
        <p:txBody>
          <a:bodyPr wrap="square">
            <a:spAutoFit/>
          </a:bodyPr>
          <a:lstStyle/>
          <a:p>
            <a:pPr algn="just"/>
            <a:r>
              <a:rPr lang="en-US" sz="1600" b="1" dirty="0">
                <a:latin typeface="Garamond" panose="02020404030301010803" pitchFamily="18" charset="0"/>
              </a:rPr>
              <a:t>Cycling stability</a:t>
            </a:r>
          </a:p>
        </p:txBody>
      </p:sp>
      <p:grpSp>
        <p:nvGrpSpPr>
          <p:cNvPr id="17" name="Group 16"/>
          <p:cNvGrpSpPr/>
          <p:nvPr/>
        </p:nvGrpSpPr>
        <p:grpSpPr>
          <a:xfrm>
            <a:off x="5581188" y="4696735"/>
            <a:ext cx="2871278" cy="923330"/>
            <a:chOff x="6277988" y="4760769"/>
            <a:chExt cx="2871278" cy="923330"/>
          </a:xfrm>
        </p:grpSpPr>
        <p:sp>
          <p:nvSpPr>
            <p:cNvPr id="14" name="Rectangle 13"/>
            <p:cNvSpPr/>
            <p:nvPr/>
          </p:nvSpPr>
          <p:spPr>
            <a:xfrm>
              <a:off x="6277988" y="4760769"/>
              <a:ext cx="1456442" cy="923330"/>
            </a:xfrm>
            <a:prstGeom prst="rect">
              <a:avLst/>
            </a:prstGeom>
          </p:spPr>
          <p:txBody>
            <a:bodyPr wrap="square">
              <a:spAutoFit/>
            </a:bodyPr>
            <a:lstStyle/>
            <a:p>
              <a:pPr algn="just"/>
              <a:r>
                <a:rPr lang="en-US" b="1" dirty="0">
                  <a:latin typeface="Garamond" panose="02020404030301010803" pitchFamily="18" charset="0"/>
                </a:rPr>
                <a:t>GO</a:t>
              </a:r>
            </a:p>
            <a:p>
              <a:pPr algn="just"/>
              <a:r>
                <a:rPr lang="en-US" dirty="0" err="1">
                  <a:latin typeface="Garamond" panose="02020404030301010803" pitchFamily="18" charset="0"/>
                </a:rPr>
                <a:t>R</a:t>
              </a:r>
              <a:r>
                <a:rPr lang="en-US" baseline="-25000" dirty="0" err="1">
                  <a:latin typeface="Garamond" panose="02020404030301010803" pitchFamily="18" charset="0"/>
                </a:rPr>
                <a:t>s</a:t>
              </a:r>
              <a:r>
                <a:rPr lang="en-US" dirty="0">
                  <a:latin typeface="Garamond" panose="02020404030301010803" pitchFamily="18" charset="0"/>
                </a:rPr>
                <a:t> :</a:t>
              </a:r>
              <a:r>
                <a:rPr lang="en-US" baseline="-25000" dirty="0">
                  <a:latin typeface="Garamond" panose="02020404030301010803" pitchFamily="18" charset="0"/>
                </a:rPr>
                <a:t> </a:t>
              </a:r>
              <a:r>
                <a:rPr lang="en-US" dirty="0">
                  <a:latin typeface="Garamond" panose="02020404030301010803" pitchFamily="18" charset="0"/>
                </a:rPr>
                <a:t>1.508 Ω </a:t>
              </a:r>
            </a:p>
            <a:p>
              <a:pPr algn="just"/>
              <a:r>
                <a:rPr lang="en-US" dirty="0">
                  <a:latin typeface="Garamond" panose="02020404030301010803" pitchFamily="18" charset="0"/>
                </a:rPr>
                <a:t>R</a:t>
              </a:r>
              <a:r>
                <a:rPr lang="en-US" baseline="-25000" dirty="0">
                  <a:latin typeface="Garamond" panose="02020404030301010803" pitchFamily="18" charset="0"/>
                </a:rPr>
                <a:t>ct</a:t>
              </a:r>
              <a:r>
                <a:rPr lang="en-US" dirty="0">
                  <a:latin typeface="Garamond" panose="02020404030301010803" pitchFamily="18" charset="0"/>
                </a:rPr>
                <a:t> :240 Ω </a:t>
              </a:r>
            </a:p>
          </p:txBody>
        </p:sp>
        <p:sp>
          <p:nvSpPr>
            <p:cNvPr id="15" name="Rectangle 14"/>
            <p:cNvSpPr/>
            <p:nvPr/>
          </p:nvSpPr>
          <p:spPr>
            <a:xfrm>
              <a:off x="7734429" y="4760769"/>
              <a:ext cx="1414837" cy="923330"/>
            </a:xfrm>
            <a:prstGeom prst="rect">
              <a:avLst/>
            </a:prstGeom>
          </p:spPr>
          <p:txBody>
            <a:bodyPr wrap="square">
              <a:spAutoFit/>
            </a:bodyPr>
            <a:lstStyle/>
            <a:p>
              <a:r>
                <a:rPr lang="en-US" b="1" dirty="0">
                  <a:latin typeface="Garamond" panose="02020404030301010803" pitchFamily="18" charset="0"/>
                </a:rPr>
                <a:t>PANI-GO:</a:t>
              </a:r>
            </a:p>
            <a:p>
              <a:r>
                <a:rPr lang="en-US" dirty="0" err="1">
                  <a:latin typeface="Garamond" panose="02020404030301010803" pitchFamily="18" charset="0"/>
                </a:rPr>
                <a:t>R</a:t>
              </a:r>
              <a:r>
                <a:rPr lang="en-US" baseline="-25000" dirty="0" err="1">
                  <a:latin typeface="Garamond" panose="02020404030301010803" pitchFamily="18" charset="0"/>
                </a:rPr>
                <a:t>s</a:t>
              </a:r>
              <a:r>
                <a:rPr lang="en-US" dirty="0">
                  <a:latin typeface="Garamond" panose="02020404030301010803" pitchFamily="18" charset="0"/>
                </a:rPr>
                <a:t> :0.7441 Ω</a:t>
              </a:r>
            </a:p>
            <a:p>
              <a:r>
                <a:rPr lang="en-US" dirty="0">
                  <a:latin typeface="Garamond" panose="02020404030301010803" pitchFamily="18" charset="0"/>
                </a:rPr>
                <a:t> R</a:t>
              </a:r>
              <a:r>
                <a:rPr lang="en-US" baseline="-25000" dirty="0">
                  <a:latin typeface="Garamond" panose="02020404030301010803" pitchFamily="18" charset="0"/>
                </a:rPr>
                <a:t>ct</a:t>
              </a:r>
              <a:r>
                <a:rPr lang="en-US" dirty="0">
                  <a:latin typeface="Garamond" panose="02020404030301010803" pitchFamily="18" charset="0"/>
                </a:rPr>
                <a:t> :13.5 Ω</a:t>
              </a:r>
            </a:p>
          </p:txBody>
        </p:sp>
      </p:grpSp>
      <p:sp>
        <p:nvSpPr>
          <p:cNvPr id="2" name="Rectangle 1"/>
          <p:cNvSpPr/>
          <p:nvPr/>
        </p:nvSpPr>
        <p:spPr>
          <a:xfrm>
            <a:off x="525020" y="4696735"/>
            <a:ext cx="4572000" cy="1200329"/>
          </a:xfrm>
          <a:prstGeom prst="rect">
            <a:avLst/>
          </a:prstGeom>
          <a:ln>
            <a:solidFill>
              <a:srgbClr val="FF0000"/>
            </a:solidFill>
          </a:ln>
        </p:spPr>
        <p:txBody>
          <a:bodyPr>
            <a:spAutoFit/>
          </a:bodyPr>
          <a:lstStyle/>
          <a:p>
            <a:r>
              <a:rPr lang="en-US" dirty="0">
                <a:solidFill>
                  <a:srgbClr val="FF0000"/>
                </a:solidFill>
                <a:latin typeface="Garamond" panose="02020404030301010803" pitchFamily="18" charset="0"/>
              </a:rPr>
              <a:t>After 1000 cycles:</a:t>
            </a:r>
          </a:p>
          <a:p>
            <a:r>
              <a:rPr lang="en-US" dirty="0">
                <a:latin typeface="Garamond" panose="02020404030301010803" pitchFamily="18" charset="0"/>
              </a:rPr>
              <a:t>Specific capacitance :</a:t>
            </a:r>
            <a:r>
              <a:rPr lang="en-US" dirty="0">
                <a:solidFill>
                  <a:srgbClr val="FF0000"/>
                </a:solidFill>
                <a:latin typeface="Garamond" panose="02020404030301010803" pitchFamily="18" charset="0"/>
              </a:rPr>
              <a:t>112 F g</a:t>
            </a:r>
            <a:r>
              <a:rPr lang="en-US" baseline="30000" dirty="0">
                <a:solidFill>
                  <a:srgbClr val="FF0000"/>
                </a:solidFill>
                <a:latin typeface="Garamond" panose="02020404030301010803" pitchFamily="18" charset="0"/>
              </a:rPr>
              <a:t>-1</a:t>
            </a:r>
            <a:r>
              <a:rPr lang="en-US" dirty="0">
                <a:solidFill>
                  <a:srgbClr val="FF0000"/>
                </a:solidFill>
                <a:latin typeface="Garamond" panose="02020404030301010803" pitchFamily="18" charset="0"/>
              </a:rPr>
              <a:t> </a:t>
            </a:r>
            <a:r>
              <a:rPr lang="en-US" dirty="0">
                <a:latin typeface="Garamond" panose="02020404030301010803" pitchFamily="18" charset="0"/>
              </a:rPr>
              <a:t>at 5 A g</a:t>
            </a:r>
            <a:r>
              <a:rPr lang="en-US" baseline="30000" dirty="0">
                <a:latin typeface="Garamond" panose="02020404030301010803" pitchFamily="18" charset="0"/>
              </a:rPr>
              <a:t>-1</a:t>
            </a:r>
            <a:r>
              <a:rPr lang="en-US" dirty="0">
                <a:latin typeface="Garamond" panose="02020404030301010803" pitchFamily="18" charset="0"/>
              </a:rPr>
              <a:t> </a:t>
            </a:r>
          </a:p>
          <a:p>
            <a:r>
              <a:rPr lang="en-US" dirty="0">
                <a:latin typeface="Garamond" panose="02020404030301010803" pitchFamily="18" charset="0"/>
              </a:rPr>
              <a:t>                                      </a:t>
            </a:r>
            <a:r>
              <a:rPr lang="en-US" dirty="0">
                <a:solidFill>
                  <a:srgbClr val="FF0000"/>
                </a:solidFill>
                <a:latin typeface="Garamond" panose="02020404030301010803" pitchFamily="18" charset="0"/>
              </a:rPr>
              <a:t>84.8% </a:t>
            </a:r>
            <a:r>
              <a:rPr lang="en-US" dirty="0">
                <a:latin typeface="Garamond" panose="02020404030301010803" pitchFamily="18" charset="0"/>
              </a:rPr>
              <a:t>of the initial            		    capacitance</a:t>
            </a:r>
          </a:p>
        </p:txBody>
      </p:sp>
      <p:grpSp>
        <p:nvGrpSpPr>
          <p:cNvPr id="16" name="Group 15"/>
          <p:cNvGrpSpPr/>
          <p:nvPr/>
        </p:nvGrpSpPr>
        <p:grpSpPr>
          <a:xfrm>
            <a:off x="-1773" y="-352"/>
            <a:ext cx="7916783" cy="321431"/>
            <a:chOff x="1072279" y="-352"/>
            <a:chExt cx="7916783" cy="321431"/>
          </a:xfrm>
        </p:grpSpPr>
        <p:sp>
          <p:nvSpPr>
            <p:cNvPr id="18" name="Chevron 17"/>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9" name="Chevron 18"/>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20" name="Chevron 19"/>
            <p:cNvSpPr/>
            <p:nvPr/>
          </p:nvSpPr>
          <p:spPr>
            <a:xfrm>
              <a:off x="5504632" y="16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21" name="Chevron 20"/>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2" name="Chevron 21"/>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3" name="Chevron 22"/>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4" name="Chevron 23"/>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794701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815058"/>
            <a:ext cx="8857546" cy="3919175"/>
          </a:xfrm>
          <a:prstGeom prst="rect">
            <a:avLst/>
          </a:prstGeom>
        </p:spPr>
      </p:pic>
      <p:sp>
        <p:nvSpPr>
          <p:cNvPr id="16" name="TextBox 15"/>
          <p:cNvSpPr txBox="1"/>
          <p:nvPr/>
        </p:nvSpPr>
        <p:spPr>
          <a:xfrm>
            <a:off x="1885195" y="5235390"/>
            <a:ext cx="5087155" cy="461665"/>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400" b="1" dirty="0">
                <a:latin typeface="Garamond" panose="02020404030301010803" pitchFamily="18" charset="0"/>
              </a:rPr>
              <a:t>BATTERY and SUPERCAPACITOR</a:t>
            </a:r>
          </a:p>
        </p:txBody>
      </p:sp>
      <p:sp>
        <p:nvSpPr>
          <p:cNvPr id="3" name="Slide Number Placeholder 2"/>
          <p:cNvSpPr>
            <a:spLocks noGrp="1"/>
          </p:cNvSpPr>
          <p:nvPr>
            <p:ph type="sldNum" sz="quarter" idx="12"/>
          </p:nvPr>
        </p:nvSpPr>
        <p:spPr>
          <a:xfrm>
            <a:off x="8762717" y="6479229"/>
            <a:ext cx="353989" cy="365125"/>
          </a:xfrm>
        </p:spPr>
        <p:txBody>
          <a:bodyPr/>
          <a:lstStyle/>
          <a:p>
            <a:fld id="{ADBDDCAF-7AF1-4425-86EB-B68B2BB9C855}" type="slidenum">
              <a:rPr lang="en-US" smtClean="0">
                <a:solidFill>
                  <a:schemeClr val="tx1"/>
                </a:solidFill>
              </a:rPr>
              <a:t>6</a:t>
            </a:fld>
            <a:endParaRPr lang="en-US" dirty="0">
              <a:solidFill>
                <a:schemeClr val="tx1"/>
              </a:solidFill>
            </a:endParaRPr>
          </a:p>
        </p:txBody>
      </p:sp>
      <p:sp>
        <p:nvSpPr>
          <p:cNvPr id="10" name="Rectangle 9"/>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grpSp>
        <p:nvGrpSpPr>
          <p:cNvPr id="6" name="Group 5"/>
          <p:cNvGrpSpPr/>
          <p:nvPr/>
        </p:nvGrpSpPr>
        <p:grpSpPr>
          <a:xfrm>
            <a:off x="-1773" y="-352"/>
            <a:ext cx="7916783" cy="321431"/>
            <a:chOff x="1072279" y="-352"/>
            <a:chExt cx="7916783" cy="321431"/>
          </a:xfrm>
        </p:grpSpPr>
        <p:sp>
          <p:nvSpPr>
            <p:cNvPr id="7" name="Chevron 6"/>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8" name="Chevron 7"/>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9" name="Chevron 8"/>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1" name="Chevron 10"/>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2" name="Chevron 11"/>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3" name="Chevron 12"/>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4" name="Chevron 13"/>
            <p:cNvSpPr/>
            <p:nvPr/>
          </p:nvSpPr>
          <p:spPr>
            <a:xfrm>
              <a:off x="1072279"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1</a:t>
              </a:r>
            </a:p>
          </p:txBody>
        </p:sp>
      </p:grpSp>
      <p:sp>
        <p:nvSpPr>
          <p:cNvPr id="2" name="Rectangle 1"/>
          <p:cNvSpPr/>
          <p:nvPr/>
        </p:nvSpPr>
        <p:spPr>
          <a:xfrm>
            <a:off x="3614058" y="1886857"/>
            <a:ext cx="1867858" cy="3338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756395" y="1886857"/>
            <a:ext cx="1463040" cy="3338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2343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50347" y="240159"/>
            <a:ext cx="2560320" cy="731520"/>
          </a:xfrm>
        </p:spPr>
        <p:txBody>
          <a:bodyPr>
            <a:normAutofit/>
          </a:bodyPr>
          <a:lstStyle/>
          <a:p>
            <a:r>
              <a:rPr lang="en-US" sz="3600" dirty="0">
                <a:latin typeface="Garamond" panose="02020404030301010803" pitchFamily="18" charset="0"/>
              </a:rPr>
              <a:t>Conclusions</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60</a:t>
            </a:fld>
            <a:endParaRPr lang="en-US" dirty="0">
              <a:solidFill>
                <a:schemeClr val="tx1"/>
              </a:solidFill>
            </a:endParaRPr>
          </a:p>
        </p:txBody>
      </p:sp>
      <p:cxnSp>
        <p:nvCxnSpPr>
          <p:cNvPr id="5" name="Straight Connector 4"/>
          <p:cNvCxnSpPr/>
          <p:nvPr/>
        </p:nvCxnSpPr>
        <p:spPr>
          <a:xfrm>
            <a:off x="150347" y="916740"/>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8" name="Rectangle 7"/>
          <p:cNvSpPr/>
          <p:nvPr/>
        </p:nvSpPr>
        <p:spPr>
          <a:xfrm>
            <a:off x="314748" y="1029474"/>
            <a:ext cx="8514504" cy="5632311"/>
          </a:xfrm>
          <a:prstGeom prst="rect">
            <a:avLst/>
          </a:prstGeom>
        </p:spPr>
        <p:txBody>
          <a:bodyPr wrap="square">
            <a:spAutoFit/>
          </a:bodyPr>
          <a:lstStyle/>
          <a:p>
            <a:pPr marL="342900" indent="-342900" algn="just">
              <a:buFont typeface="Wingdings" panose="05000000000000000000" pitchFamily="2" charset="2"/>
              <a:buChar char="ü"/>
            </a:pPr>
            <a:r>
              <a:rPr lang="en-US" sz="2000" dirty="0">
                <a:latin typeface="Garamond" panose="02020404030301010803" pitchFamily="18" charset="0"/>
              </a:rPr>
              <a:t>Specific capacitance around 810 F g</a:t>
            </a:r>
            <a:r>
              <a:rPr lang="en-US" sz="2000" baseline="30000" dirty="0">
                <a:latin typeface="Garamond" panose="02020404030301010803" pitchFamily="18" charset="0"/>
              </a:rPr>
              <a:t>-1</a:t>
            </a:r>
            <a:r>
              <a:rPr lang="en-US" sz="2000" dirty="0">
                <a:latin typeface="Garamond" panose="02020404030301010803" pitchFamily="18" charset="0"/>
              </a:rPr>
              <a:t> at a current density of 0.2 A g</a:t>
            </a:r>
            <a:r>
              <a:rPr lang="en-US" sz="2000" baseline="30000" dirty="0">
                <a:latin typeface="Garamond" panose="02020404030301010803" pitchFamily="18" charset="0"/>
              </a:rPr>
              <a:t>-1</a:t>
            </a:r>
            <a:r>
              <a:rPr lang="en-US" sz="2000" dirty="0">
                <a:latin typeface="Garamond" panose="02020404030301010803" pitchFamily="18" charset="0"/>
              </a:rPr>
              <a:t> was obtained for the PANI–GO composite electrode in three electrode configuration.</a:t>
            </a:r>
          </a:p>
          <a:p>
            <a:pPr marL="342900" indent="-342900" algn="just">
              <a:buFont typeface="Wingdings" panose="05000000000000000000" pitchFamily="2" charset="2"/>
              <a:buChar char="ü"/>
            </a:pPr>
            <a:endParaRPr lang="en-US" sz="2000" dirty="0">
              <a:latin typeface="Garamond" panose="02020404030301010803" pitchFamily="18" charset="0"/>
            </a:endParaRPr>
          </a:p>
          <a:p>
            <a:pPr marL="342900" indent="-342900" algn="just">
              <a:buFont typeface="Wingdings" panose="05000000000000000000" pitchFamily="2" charset="2"/>
              <a:buChar char="ü"/>
            </a:pPr>
            <a:r>
              <a:rPr lang="en-US" sz="2000" dirty="0">
                <a:latin typeface="Garamond" panose="02020404030301010803" pitchFamily="18" charset="0"/>
              </a:rPr>
              <a:t>The in-situ oxidative polymerization of aniline in the presence of GO facilities the ordered growth of PANI with rod like structure, with the GO sheets acting as the templates for the growth.</a:t>
            </a:r>
          </a:p>
          <a:p>
            <a:pPr marL="342900" indent="-342900" algn="just">
              <a:buFont typeface="Wingdings" panose="05000000000000000000" pitchFamily="2" charset="2"/>
              <a:buChar char="ü"/>
            </a:pPr>
            <a:endParaRPr lang="en-US" sz="2000" dirty="0">
              <a:latin typeface="Garamond" panose="02020404030301010803" pitchFamily="18" charset="0"/>
            </a:endParaRPr>
          </a:p>
          <a:p>
            <a:pPr marL="342900" indent="-342900" algn="just">
              <a:buFont typeface="Wingdings" panose="05000000000000000000" pitchFamily="2" charset="2"/>
              <a:buChar char="ü"/>
            </a:pPr>
            <a:r>
              <a:rPr lang="en-US" sz="2000" dirty="0">
                <a:latin typeface="Garamond" panose="02020404030301010803" pitchFamily="18" charset="0"/>
              </a:rPr>
              <a:t>Charge storage mechanism involves both EDLC and pseudo capacitance.  </a:t>
            </a:r>
          </a:p>
          <a:p>
            <a:pPr marL="342900" indent="-342900" algn="just">
              <a:buFont typeface="Wingdings" panose="05000000000000000000" pitchFamily="2" charset="2"/>
              <a:buChar char="ü"/>
            </a:pPr>
            <a:endParaRPr lang="en-US" sz="2000" dirty="0">
              <a:latin typeface="Garamond" panose="02020404030301010803" pitchFamily="18" charset="0"/>
            </a:endParaRPr>
          </a:p>
          <a:p>
            <a:pPr marL="342900" indent="-342900" algn="just">
              <a:buFont typeface="Wingdings" panose="05000000000000000000" pitchFamily="2" charset="2"/>
              <a:buChar char="ü"/>
            </a:pPr>
            <a:r>
              <a:rPr lang="en-US" sz="2000" dirty="0">
                <a:latin typeface="Garamond" panose="02020404030301010803" pitchFamily="18" charset="0"/>
              </a:rPr>
              <a:t>The capacitance around 132 F g</a:t>
            </a:r>
            <a:r>
              <a:rPr lang="en-US" sz="2000" baseline="30000" dirty="0">
                <a:latin typeface="Garamond" panose="02020404030301010803" pitchFamily="18" charset="0"/>
              </a:rPr>
              <a:t>-1</a:t>
            </a:r>
            <a:r>
              <a:rPr lang="en-US" sz="2000" dirty="0">
                <a:latin typeface="Garamond" panose="02020404030301010803" pitchFamily="18" charset="0"/>
              </a:rPr>
              <a:t> at a current density of 5 A g</a:t>
            </a:r>
            <a:r>
              <a:rPr lang="en-US" sz="2000" baseline="30000" dirty="0">
                <a:latin typeface="Garamond" panose="02020404030301010803" pitchFamily="18" charset="0"/>
              </a:rPr>
              <a:t>-1</a:t>
            </a:r>
            <a:r>
              <a:rPr lang="en-US" sz="2000" dirty="0">
                <a:latin typeface="Garamond" panose="02020404030301010803" pitchFamily="18" charset="0"/>
              </a:rPr>
              <a:t> obtained for PANI–GO composite based super capacitor test cells.</a:t>
            </a:r>
          </a:p>
          <a:p>
            <a:pPr marL="342900" indent="-342900" algn="just">
              <a:buFont typeface="Wingdings" panose="05000000000000000000" pitchFamily="2" charset="2"/>
              <a:buChar char="ü"/>
            </a:pPr>
            <a:endParaRPr lang="en-US" sz="2000" dirty="0">
              <a:latin typeface="Garamond" panose="02020404030301010803" pitchFamily="18" charset="0"/>
            </a:endParaRPr>
          </a:p>
          <a:p>
            <a:pPr marL="342900" indent="-342900" algn="just">
              <a:buFont typeface="Wingdings" panose="05000000000000000000" pitchFamily="2" charset="2"/>
              <a:buChar char="ü"/>
            </a:pPr>
            <a:r>
              <a:rPr lang="en-US" sz="2000" dirty="0">
                <a:latin typeface="Garamond" panose="02020404030301010803" pitchFamily="18" charset="0"/>
              </a:rPr>
              <a:t>The cells are found to have remarkable cycling stability with a retention of 84.8% of the initial capacitance after 1000 cycles.</a:t>
            </a:r>
          </a:p>
          <a:p>
            <a:pPr marL="342900" indent="-342900" algn="just">
              <a:buFont typeface="Wingdings" panose="05000000000000000000" pitchFamily="2" charset="2"/>
              <a:buChar char="ü"/>
            </a:pPr>
            <a:endParaRPr lang="en-US" sz="2000" dirty="0">
              <a:latin typeface="Garamond" panose="02020404030301010803" pitchFamily="18" charset="0"/>
            </a:endParaRPr>
          </a:p>
          <a:p>
            <a:pPr marL="342900" indent="-342900" algn="just">
              <a:buFont typeface="Wingdings" panose="05000000000000000000" pitchFamily="2" charset="2"/>
              <a:buChar char="ü"/>
            </a:pPr>
            <a:r>
              <a:rPr lang="en-US" sz="2000" dirty="0">
                <a:latin typeface="Garamond" panose="02020404030301010803" pitchFamily="18" charset="0"/>
              </a:rPr>
              <a:t>This simple and cost effective synthesis technique helps in the designing of high-power super capacitors. </a:t>
            </a:r>
          </a:p>
        </p:txBody>
      </p:sp>
      <p:grpSp>
        <p:nvGrpSpPr>
          <p:cNvPr id="9" name="Group 8"/>
          <p:cNvGrpSpPr/>
          <p:nvPr/>
        </p:nvGrpSpPr>
        <p:grpSpPr>
          <a:xfrm>
            <a:off x="-1773" y="-352"/>
            <a:ext cx="7916783" cy="321431"/>
            <a:chOff x="1072279" y="-352"/>
            <a:chExt cx="7916783" cy="321431"/>
          </a:xfrm>
        </p:grpSpPr>
        <p:sp>
          <p:nvSpPr>
            <p:cNvPr id="10" name="Chevron 9"/>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1" name="Chevron 10"/>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2" name="Chevron 11"/>
            <p:cNvSpPr/>
            <p:nvPr/>
          </p:nvSpPr>
          <p:spPr>
            <a:xfrm>
              <a:off x="5504632" y="16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3" name="Chevron 12"/>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4" name="Chevron 13"/>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5" name="Chevron 14"/>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6" name="Chevron 15"/>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13405915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3250896" y="2088078"/>
            <a:ext cx="2560320" cy="731520"/>
          </a:xfrm>
        </p:spPr>
        <p:txBody>
          <a:bodyPr>
            <a:normAutofit/>
          </a:bodyPr>
          <a:lstStyle/>
          <a:p>
            <a:r>
              <a:rPr lang="en-US" sz="3600" dirty="0">
                <a:latin typeface="Garamond" panose="02020404030301010803" pitchFamily="18" charset="0"/>
              </a:rPr>
              <a:t>Chapter 6</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61</a:t>
            </a:fld>
            <a:endParaRPr lang="en-US" dirty="0">
              <a:solidFill>
                <a:schemeClr val="tx1"/>
              </a:solidFill>
            </a:endParaRPr>
          </a:p>
        </p:txBody>
      </p:sp>
      <p:sp>
        <p:nvSpPr>
          <p:cNvPr id="5" name="Title 1"/>
          <p:cNvSpPr txBox="1">
            <a:spLocks/>
          </p:cNvSpPr>
          <p:nvPr/>
        </p:nvSpPr>
        <p:spPr>
          <a:xfrm>
            <a:off x="0" y="2039756"/>
            <a:ext cx="9256542" cy="1737360"/>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3000">
                <a:solidFill>
                  <a:srgbClr val="FF0000"/>
                </a:solidFill>
                <a:latin typeface="Garamond" panose="02020404030301010803" pitchFamily="18" charset="0"/>
                <a:ea typeface="+mj-ea"/>
                <a:cs typeface="+mj-cs"/>
              </a:defRPr>
            </a:lvl1pPr>
          </a:lstStyle>
          <a:p>
            <a:r>
              <a:rPr lang="en-US" b="1" dirty="0"/>
              <a:t> </a:t>
            </a:r>
          </a:p>
          <a:p>
            <a:r>
              <a:rPr lang="en-US" b="1" dirty="0"/>
              <a:t> </a:t>
            </a:r>
          </a:p>
          <a:p>
            <a:r>
              <a:rPr lang="en-US" b="1" dirty="0"/>
              <a:t> Mn</a:t>
            </a:r>
            <a:r>
              <a:rPr lang="en-US" b="1" baseline="-25000" dirty="0"/>
              <a:t>3</a:t>
            </a:r>
            <a:r>
              <a:rPr lang="en-US" b="1" dirty="0"/>
              <a:t>O</a:t>
            </a:r>
            <a:r>
              <a:rPr lang="en-US" b="1" baseline="-25000" dirty="0"/>
              <a:t>4</a:t>
            </a:r>
            <a:r>
              <a:rPr lang="en-US" b="1" dirty="0"/>
              <a:t>-mesoporous carbon composite as a promising </a:t>
            </a:r>
            <a:r>
              <a:rPr lang="en-US" b="1" dirty="0">
                <a:solidFill>
                  <a:schemeClr val="accent1">
                    <a:lumMod val="75000"/>
                  </a:schemeClr>
                </a:solidFill>
              </a:rPr>
              <a:t>anode material </a:t>
            </a:r>
            <a:r>
              <a:rPr lang="en-US" b="1" dirty="0"/>
              <a:t>for rechargeable lithium ion cells.</a:t>
            </a:r>
          </a:p>
        </p:txBody>
      </p:sp>
      <p:cxnSp>
        <p:nvCxnSpPr>
          <p:cNvPr id="7" name="Straight Connector 6"/>
          <p:cNvCxnSpPr/>
          <p:nvPr/>
        </p:nvCxnSpPr>
        <p:spPr>
          <a:xfrm>
            <a:off x="167296" y="2819598"/>
            <a:ext cx="8809408" cy="0"/>
          </a:xfrm>
          <a:prstGeom prst="line">
            <a:avLst/>
          </a:prstGeom>
          <a:ln w="25400"/>
        </p:spPr>
        <p:style>
          <a:lnRef idx="3">
            <a:schemeClr val="dk1"/>
          </a:lnRef>
          <a:fillRef idx="0">
            <a:schemeClr val="dk1"/>
          </a:fillRef>
          <a:effectRef idx="2">
            <a:schemeClr val="dk1"/>
          </a:effectRef>
          <a:fontRef idx="minor">
            <a:schemeClr val="tx1"/>
          </a:fontRef>
        </p:style>
      </p:cxnSp>
      <p:grpSp>
        <p:nvGrpSpPr>
          <p:cNvPr id="9" name="Group 8"/>
          <p:cNvGrpSpPr/>
          <p:nvPr/>
        </p:nvGrpSpPr>
        <p:grpSpPr>
          <a:xfrm>
            <a:off x="-1773" y="-352"/>
            <a:ext cx="7916783" cy="321431"/>
            <a:chOff x="1072279" y="-352"/>
            <a:chExt cx="7916783" cy="321431"/>
          </a:xfrm>
        </p:grpSpPr>
        <p:sp>
          <p:nvSpPr>
            <p:cNvPr id="10" name="Chevron 9"/>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1" name="Chevron 10"/>
            <p:cNvSpPr/>
            <p:nvPr/>
          </p:nvSpPr>
          <p:spPr>
            <a:xfrm>
              <a:off x="6599510" y="-35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2" name="Chevron 11"/>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3" name="Chevron 12"/>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4" name="Chevron 13"/>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5" name="Chevron 14"/>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6" name="Chevron 15"/>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2481082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319163" y="313901"/>
            <a:ext cx="2560320" cy="731520"/>
          </a:xfrm>
        </p:spPr>
        <p:txBody>
          <a:bodyPr>
            <a:normAutofit/>
          </a:bodyPr>
          <a:lstStyle/>
          <a:p>
            <a:r>
              <a:rPr lang="en-US" sz="3600" dirty="0">
                <a:latin typeface="Garamond" panose="02020404030301010803" pitchFamily="18" charset="0"/>
              </a:rPr>
              <a:t>Introduction</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62</a:t>
            </a:fld>
            <a:endParaRPr lang="en-US" dirty="0">
              <a:solidFill>
                <a:schemeClr val="tx1"/>
              </a:solidFill>
            </a:endParaRPr>
          </a:p>
        </p:txBody>
      </p:sp>
      <p:cxnSp>
        <p:nvCxnSpPr>
          <p:cNvPr id="5" name="Straight Connector 4"/>
          <p:cNvCxnSpPr/>
          <p:nvPr/>
        </p:nvCxnSpPr>
        <p:spPr>
          <a:xfrm>
            <a:off x="319163" y="990480"/>
            <a:ext cx="8809408" cy="0"/>
          </a:xfrm>
          <a:prstGeom prst="line">
            <a:avLst/>
          </a:prstGeom>
          <a:ln w="25400"/>
        </p:spPr>
        <p:style>
          <a:lnRef idx="3">
            <a:schemeClr val="dk1"/>
          </a:lnRef>
          <a:fillRef idx="0">
            <a:schemeClr val="dk1"/>
          </a:fillRef>
          <a:effectRef idx="2">
            <a:schemeClr val="dk1"/>
          </a:effectRef>
          <a:fontRef idx="minor">
            <a:schemeClr val="tx1"/>
          </a:fontRef>
        </p:style>
      </p:cxnSp>
      <p:grpSp>
        <p:nvGrpSpPr>
          <p:cNvPr id="14" name="Group 13"/>
          <p:cNvGrpSpPr/>
          <p:nvPr/>
        </p:nvGrpSpPr>
        <p:grpSpPr>
          <a:xfrm>
            <a:off x="168818" y="988764"/>
            <a:ext cx="9590457" cy="1551960"/>
            <a:chOff x="0" y="1115376"/>
            <a:chExt cx="9590457" cy="1551960"/>
          </a:xfrm>
        </p:grpSpPr>
        <p:sp>
          <p:nvSpPr>
            <p:cNvPr id="8" name="Rectangle 7"/>
            <p:cNvSpPr/>
            <p:nvPr/>
          </p:nvSpPr>
          <p:spPr>
            <a:xfrm>
              <a:off x="0" y="1115376"/>
              <a:ext cx="8959755" cy="369332"/>
            </a:xfrm>
            <a:prstGeom prst="rect">
              <a:avLst/>
            </a:prstGeom>
          </p:spPr>
          <p:txBody>
            <a:bodyPr wrap="square">
              <a:spAutoFit/>
            </a:bodyPr>
            <a:lstStyle/>
            <a:p>
              <a:pPr marL="342900" indent="-342900" algn="just">
                <a:buFont typeface="Wingdings" panose="05000000000000000000" pitchFamily="2" charset="2"/>
                <a:buChar char="§"/>
              </a:pPr>
              <a:r>
                <a:rPr lang="en-US" dirty="0">
                  <a:latin typeface="Garamond" panose="02020404030301010803" pitchFamily="18" charset="0"/>
                </a:rPr>
                <a:t>Graphite: The most commonly used anode material for LIBs.</a:t>
              </a:r>
            </a:p>
          </p:txBody>
        </p:sp>
        <p:sp>
          <p:nvSpPr>
            <p:cNvPr id="9" name="Rectangle 8"/>
            <p:cNvSpPr/>
            <p:nvPr/>
          </p:nvSpPr>
          <p:spPr>
            <a:xfrm>
              <a:off x="630702" y="1467007"/>
              <a:ext cx="8959755" cy="1200329"/>
            </a:xfrm>
            <a:prstGeom prst="rect">
              <a:avLst/>
            </a:prstGeom>
          </p:spPr>
          <p:txBody>
            <a:bodyPr wrap="square">
              <a:spAutoFit/>
            </a:bodyPr>
            <a:lstStyle/>
            <a:p>
              <a:pPr marL="342900" indent="-342900" algn="just">
                <a:buFont typeface="Wingdings" panose="05000000000000000000" pitchFamily="2" charset="2"/>
                <a:buChar char="q"/>
              </a:pPr>
              <a:r>
                <a:rPr lang="en-US" dirty="0">
                  <a:latin typeface="Garamond" panose="02020404030301010803" pitchFamily="18" charset="0"/>
                </a:rPr>
                <a:t>Layered structure: Li ions can intercalate and de-intercalate easily.</a:t>
              </a:r>
            </a:p>
            <a:p>
              <a:pPr marL="342900" indent="-342900" algn="just">
                <a:buFont typeface="Wingdings" panose="05000000000000000000" pitchFamily="2" charset="2"/>
                <a:buChar char="q"/>
              </a:pPr>
              <a:r>
                <a:rPr lang="en-US" dirty="0">
                  <a:latin typeface="Garamond" panose="02020404030301010803" pitchFamily="18" charset="0"/>
                </a:rPr>
                <a:t>Abundant, relatively low-cost and long cycle life.</a:t>
              </a:r>
            </a:p>
            <a:p>
              <a:pPr marL="342900" indent="-342900" algn="just">
                <a:buFont typeface="Wingdings" panose="05000000000000000000" pitchFamily="2" charset="2"/>
                <a:buChar char="q"/>
              </a:pPr>
              <a:r>
                <a:rPr lang="en-US" dirty="0">
                  <a:solidFill>
                    <a:srgbClr val="FF0000"/>
                  </a:solidFill>
                  <a:latin typeface="Garamond" panose="02020404030301010803" pitchFamily="18" charset="0"/>
                </a:rPr>
                <a:t>Low theoretical capacity (375 mA h g</a:t>
              </a:r>
              <a:r>
                <a:rPr lang="en-US" baseline="30000" dirty="0">
                  <a:solidFill>
                    <a:srgbClr val="FF0000"/>
                  </a:solidFill>
                  <a:latin typeface="Garamond" panose="02020404030301010803" pitchFamily="18" charset="0"/>
                </a:rPr>
                <a:t>-1</a:t>
              </a:r>
              <a:r>
                <a:rPr lang="en-US" dirty="0">
                  <a:latin typeface="Garamond" panose="02020404030301010803" pitchFamily="18" charset="0"/>
                </a:rPr>
                <a:t>)</a:t>
              </a:r>
            </a:p>
            <a:p>
              <a:pPr algn="just"/>
              <a:r>
                <a:rPr lang="en-US" dirty="0">
                  <a:latin typeface="Garamond" panose="02020404030301010803" pitchFamily="18" charset="0"/>
                </a:rPr>
                <a:t>( </a:t>
              </a:r>
              <a:r>
                <a:rPr lang="en-US" dirty="0">
                  <a:solidFill>
                    <a:srgbClr val="FF0000"/>
                  </a:solidFill>
                  <a:latin typeface="Garamond" panose="02020404030301010803" pitchFamily="18" charset="0"/>
                </a:rPr>
                <a:t>Insufficient to meet large scale applications)</a:t>
              </a:r>
            </a:p>
          </p:txBody>
        </p:sp>
      </p:grpSp>
      <p:grpSp>
        <p:nvGrpSpPr>
          <p:cNvPr id="3" name="Group 2"/>
          <p:cNvGrpSpPr/>
          <p:nvPr/>
        </p:nvGrpSpPr>
        <p:grpSpPr>
          <a:xfrm>
            <a:off x="168818" y="2688295"/>
            <a:ext cx="9590457" cy="706574"/>
            <a:chOff x="0" y="3177527"/>
            <a:chExt cx="9590457" cy="706574"/>
          </a:xfrm>
        </p:grpSpPr>
        <p:sp>
          <p:nvSpPr>
            <p:cNvPr id="10" name="Rectangle 9"/>
            <p:cNvSpPr/>
            <p:nvPr/>
          </p:nvSpPr>
          <p:spPr>
            <a:xfrm>
              <a:off x="0" y="3177527"/>
              <a:ext cx="8959755" cy="369332"/>
            </a:xfrm>
            <a:prstGeom prst="rect">
              <a:avLst/>
            </a:prstGeom>
          </p:spPr>
          <p:txBody>
            <a:bodyPr wrap="square">
              <a:spAutoFit/>
            </a:bodyPr>
            <a:lstStyle/>
            <a:p>
              <a:pPr marL="342900" indent="-342900" algn="just">
                <a:buFont typeface="Wingdings" panose="05000000000000000000" pitchFamily="2" charset="2"/>
                <a:buChar char="§"/>
              </a:pPr>
              <a:r>
                <a:rPr lang="en-US" dirty="0">
                  <a:solidFill>
                    <a:srgbClr val="FF0000"/>
                  </a:solidFill>
                  <a:latin typeface="Garamond" panose="02020404030301010803" pitchFamily="18" charset="0"/>
                </a:rPr>
                <a:t>Transition metal oxides (TMOs): </a:t>
              </a:r>
              <a:r>
                <a:rPr lang="en-US" dirty="0">
                  <a:latin typeface="Garamond" panose="02020404030301010803" pitchFamily="18" charset="0"/>
                </a:rPr>
                <a:t>Possible replacements for graphite.</a:t>
              </a:r>
            </a:p>
          </p:txBody>
        </p:sp>
        <p:sp>
          <p:nvSpPr>
            <p:cNvPr id="11" name="Rectangle 10"/>
            <p:cNvSpPr/>
            <p:nvPr/>
          </p:nvSpPr>
          <p:spPr>
            <a:xfrm>
              <a:off x="630702" y="3514769"/>
              <a:ext cx="8959755" cy="369332"/>
            </a:xfrm>
            <a:prstGeom prst="rect">
              <a:avLst/>
            </a:prstGeom>
          </p:spPr>
          <p:txBody>
            <a:bodyPr wrap="square">
              <a:spAutoFit/>
            </a:bodyPr>
            <a:lstStyle/>
            <a:p>
              <a:pPr marL="342900" indent="-342900" algn="just">
                <a:buFont typeface="Wingdings" panose="05000000000000000000" pitchFamily="2" charset="2"/>
                <a:buChar char="q"/>
              </a:pPr>
              <a:r>
                <a:rPr lang="en-US" dirty="0">
                  <a:latin typeface="Garamond" panose="02020404030301010803" pitchFamily="18" charset="0"/>
                </a:rPr>
                <a:t>Conversion-type reaction with Li </a:t>
              </a:r>
            </a:p>
          </p:txBody>
        </p:sp>
      </p:grpSp>
      <p:grpSp>
        <p:nvGrpSpPr>
          <p:cNvPr id="2" name="Group 1"/>
          <p:cNvGrpSpPr/>
          <p:nvPr/>
        </p:nvGrpSpPr>
        <p:grpSpPr>
          <a:xfrm>
            <a:off x="168818" y="3360245"/>
            <a:ext cx="9590457" cy="989888"/>
            <a:chOff x="0" y="3791636"/>
            <a:chExt cx="9590457" cy="989888"/>
          </a:xfrm>
        </p:grpSpPr>
        <p:sp>
          <p:nvSpPr>
            <p:cNvPr id="12" name="Rectangle 11"/>
            <p:cNvSpPr/>
            <p:nvPr/>
          </p:nvSpPr>
          <p:spPr>
            <a:xfrm>
              <a:off x="0" y="3791636"/>
              <a:ext cx="8959755" cy="369332"/>
            </a:xfrm>
            <a:prstGeom prst="rect">
              <a:avLst/>
            </a:prstGeom>
          </p:spPr>
          <p:txBody>
            <a:bodyPr wrap="square">
              <a:spAutoFit/>
            </a:bodyPr>
            <a:lstStyle/>
            <a:p>
              <a:pPr marL="342900" indent="-342900" algn="just">
                <a:buFont typeface="Wingdings" panose="05000000000000000000" pitchFamily="2" charset="2"/>
                <a:buChar char="§"/>
              </a:pPr>
              <a:r>
                <a:rPr lang="en-US" dirty="0">
                  <a:solidFill>
                    <a:srgbClr val="FF0000"/>
                  </a:solidFill>
                  <a:latin typeface="Garamond" panose="02020404030301010803" pitchFamily="18" charset="0"/>
                </a:rPr>
                <a:t>Mn</a:t>
              </a:r>
              <a:r>
                <a:rPr lang="en-US" baseline="-25000" dirty="0">
                  <a:solidFill>
                    <a:srgbClr val="FF0000"/>
                  </a:solidFill>
                  <a:latin typeface="Garamond" panose="02020404030301010803" pitchFamily="18" charset="0"/>
                </a:rPr>
                <a:t>3</a:t>
              </a:r>
              <a:r>
                <a:rPr lang="en-US" dirty="0">
                  <a:solidFill>
                    <a:srgbClr val="FF0000"/>
                  </a:solidFill>
                  <a:latin typeface="Garamond" panose="02020404030301010803" pitchFamily="18" charset="0"/>
                </a:rPr>
                <a:t>O</a:t>
              </a:r>
              <a:r>
                <a:rPr lang="en-US" baseline="-25000" dirty="0">
                  <a:solidFill>
                    <a:srgbClr val="FF0000"/>
                  </a:solidFill>
                  <a:latin typeface="Garamond" panose="02020404030301010803" pitchFamily="18" charset="0"/>
                </a:rPr>
                <a:t>4</a:t>
              </a:r>
              <a:r>
                <a:rPr lang="en-US" dirty="0">
                  <a:solidFill>
                    <a:srgbClr val="FF0000"/>
                  </a:solidFill>
                  <a:latin typeface="Garamond" panose="02020404030301010803" pitchFamily="18" charset="0"/>
                </a:rPr>
                <a:t>.</a:t>
              </a:r>
            </a:p>
          </p:txBody>
        </p:sp>
        <p:sp>
          <p:nvSpPr>
            <p:cNvPr id="13" name="Rectangle 12"/>
            <p:cNvSpPr/>
            <p:nvPr/>
          </p:nvSpPr>
          <p:spPr>
            <a:xfrm>
              <a:off x="630702" y="4135193"/>
              <a:ext cx="8959755" cy="646331"/>
            </a:xfrm>
            <a:prstGeom prst="rect">
              <a:avLst/>
            </a:prstGeom>
          </p:spPr>
          <p:txBody>
            <a:bodyPr wrap="square">
              <a:spAutoFit/>
            </a:bodyPr>
            <a:lstStyle/>
            <a:p>
              <a:pPr marL="342900" indent="-342900" algn="just">
                <a:buFont typeface="Wingdings" panose="05000000000000000000" pitchFamily="2" charset="2"/>
                <a:buChar char="q"/>
              </a:pPr>
              <a:r>
                <a:rPr lang="en-US" dirty="0">
                  <a:latin typeface="Garamond" panose="02020404030301010803" pitchFamily="18" charset="0"/>
                </a:rPr>
                <a:t>High theoretical capacity (936 mA h g</a:t>
              </a:r>
              <a:r>
                <a:rPr lang="en-US" baseline="30000" dirty="0">
                  <a:latin typeface="Garamond" panose="02020404030301010803" pitchFamily="18" charset="0"/>
                </a:rPr>
                <a:t>-1</a:t>
              </a:r>
              <a:r>
                <a:rPr lang="en-US" dirty="0">
                  <a:latin typeface="Garamond" panose="02020404030301010803" pitchFamily="18" charset="0"/>
                </a:rPr>
                <a:t>)</a:t>
              </a:r>
            </a:p>
            <a:p>
              <a:pPr marL="342900" indent="-342900" algn="just">
                <a:buFont typeface="Wingdings" panose="05000000000000000000" pitchFamily="2" charset="2"/>
                <a:buChar char="q"/>
              </a:pPr>
              <a:r>
                <a:rPr lang="en-US" dirty="0">
                  <a:latin typeface="Garamond" panose="02020404030301010803" pitchFamily="18" charset="0"/>
                </a:rPr>
                <a:t>Earth abundance and environmentally benign nature</a:t>
              </a:r>
            </a:p>
          </p:txBody>
        </p:sp>
      </p:grpSp>
      <p:sp>
        <p:nvSpPr>
          <p:cNvPr id="15" name="Rectangle 14"/>
          <p:cNvSpPr/>
          <p:nvPr/>
        </p:nvSpPr>
        <p:spPr>
          <a:xfrm>
            <a:off x="799518" y="4303420"/>
            <a:ext cx="7838050" cy="923330"/>
          </a:xfrm>
          <a:prstGeom prst="rect">
            <a:avLst/>
          </a:prstGeom>
        </p:spPr>
        <p:txBody>
          <a:bodyPr wrap="square">
            <a:spAutoFit/>
          </a:bodyPr>
          <a:lstStyle/>
          <a:p>
            <a:pPr marL="342900" indent="-342900" algn="just">
              <a:buFont typeface="Wingdings" panose="05000000000000000000" pitchFamily="2" charset="2"/>
              <a:buChar char="§"/>
            </a:pPr>
            <a:r>
              <a:rPr lang="en-US" dirty="0">
                <a:latin typeface="Garamond" panose="02020404030301010803" pitchFamily="18" charset="0"/>
              </a:rPr>
              <a:t>Limitations</a:t>
            </a:r>
          </a:p>
          <a:p>
            <a:pPr marL="342900" indent="-342900" algn="just">
              <a:buFont typeface="Courier New" panose="02070309020205020404" pitchFamily="49" charset="0"/>
              <a:buChar char="o"/>
            </a:pPr>
            <a:r>
              <a:rPr lang="en-US" dirty="0">
                <a:latin typeface="Garamond" panose="02020404030301010803" pitchFamily="18" charset="0"/>
              </a:rPr>
              <a:t>Poor electrical conductivity</a:t>
            </a:r>
          </a:p>
          <a:p>
            <a:pPr marL="342900" indent="-342900" algn="just">
              <a:buFont typeface="Courier New" panose="02070309020205020404" pitchFamily="49" charset="0"/>
              <a:buChar char="o"/>
            </a:pPr>
            <a:r>
              <a:rPr lang="en-US" dirty="0">
                <a:latin typeface="Garamond" panose="02020404030301010803" pitchFamily="18" charset="0"/>
              </a:rPr>
              <a:t>Volume expansion during cycling</a:t>
            </a:r>
          </a:p>
        </p:txBody>
      </p:sp>
      <p:sp>
        <p:nvSpPr>
          <p:cNvPr id="16" name="Rectangle 15"/>
          <p:cNvSpPr/>
          <p:nvPr/>
        </p:nvSpPr>
        <p:spPr>
          <a:xfrm>
            <a:off x="168818" y="5319083"/>
            <a:ext cx="8959755" cy="1200329"/>
          </a:xfrm>
          <a:prstGeom prst="rect">
            <a:avLst/>
          </a:prstGeom>
        </p:spPr>
        <p:txBody>
          <a:bodyPr wrap="square">
            <a:spAutoFit/>
          </a:bodyPr>
          <a:lstStyle/>
          <a:p>
            <a:pPr marL="342900" indent="-342900" algn="just">
              <a:buFont typeface="Wingdings" panose="05000000000000000000" pitchFamily="2" charset="2"/>
              <a:buChar char="§"/>
            </a:pPr>
            <a:r>
              <a:rPr lang="en-US" dirty="0">
                <a:latin typeface="Garamond" panose="02020404030301010803" pitchFamily="18" charset="0"/>
              </a:rPr>
              <a:t>Mesoporous carbon: Excellent substrate to host anode materials</a:t>
            </a:r>
          </a:p>
          <a:p>
            <a:pPr marL="800100" lvl="1" indent="-342900" algn="just">
              <a:buFont typeface="Wingdings" panose="05000000000000000000" pitchFamily="2" charset="2"/>
              <a:buChar char="§"/>
            </a:pPr>
            <a:r>
              <a:rPr lang="en-US" dirty="0">
                <a:latin typeface="Garamond" panose="02020404030301010803" pitchFamily="18" charset="0"/>
              </a:rPr>
              <a:t>Short diffusion path of lithium ions</a:t>
            </a:r>
          </a:p>
          <a:p>
            <a:pPr marL="800100" lvl="1" indent="-342900" algn="just">
              <a:buFont typeface="Wingdings" panose="05000000000000000000" pitchFamily="2" charset="2"/>
              <a:buChar char="§"/>
            </a:pPr>
            <a:r>
              <a:rPr lang="en-US" dirty="0">
                <a:latin typeface="Garamond" panose="02020404030301010803" pitchFamily="18" charset="0"/>
              </a:rPr>
              <a:t>Easy electrolyte penetration through mesopores.</a:t>
            </a:r>
          </a:p>
          <a:p>
            <a:pPr marL="800100" lvl="1" indent="-342900" algn="just">
              <a:buFont typeface="Wingdings" panose="05000000000000000000" pitchFamily="2" charset="2"/>
              <a:buChar char="§"/>
            </a:pPr>
            <a:r>
              <a:rPr lang="en-US" dirty="0">
                <a:latin typeface="Garamond" panose="02020404030301010803" pitchFamily="18" charset="0"/>
              </a:rPr>
              <a:t>High surface area and good electrical conductivity.</a:t>
            </a:r>
          </a:p>
        </p:txBody>
      </p:sp>
      <p:grpSp>
        <p:nvGrpSpPr>
          <p:cNvPr id="17" name="Group 16"/>
          <p:cNvGrpSpPr/>
          <p:nvPr/>
        </p:nvGrpSpPr>
        <p:grpSpPr>
          <a:xfrm>
            <a:off x="-1773" y="-352"/>
            <a:ext cx="7916783" cy="321431"/>
            <a:chOff x="1072279" y="-352"/>
            <a:chExt cx="7916783" cy="321431"/>
          </a:xfrm>
        </p:grpSpPr>
        <p:sp>
          <p:nvSpPr>
            <p:cNvPr id="18" name="Chevron 17"/>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9" name="Chevron 18"/>
            <p:cNvSpPr/>
            <p:nvPr/>
          </p:nvSpPr>
          <p:spPr>
            <a:xfrm>
              <a:off x="6599510" y="-35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20" name="Chevron 19"/>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21" name="Chevron 20"/>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2" name="Chevron 21"/>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3" name="Chevron 22"/>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4" name="Chevron 23"/>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5621090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63</a:t>
            </a:fld>
            <a:endParaRPr lang="en-US" dirty="0">
              <a:solidFill>
                <a:schemeClr val="tx1"/>
              </a:solidFill>
            </a:endParaRPr>
          </a:p>
        </p:txBody>
      </p:sp>
      <p:sp>
        <p:nvSpPr>
          <p:cNvPr id="5" name="Title 1"/>
          <p:cNvSpPr txBox="1">
            <a:spLocks/>
          </p:cNvSpPr>
          <p:nvPr/>
        </p:nvSpPr>
        <p:spPr>
          <a:xfrm>
            <a:off x="80717" y="250806"/>
            <a:ext cx="8666138" cy="731520"/>
          </a:xfrm>
          <a:prstGeom prst="rect">
            <a:avLst/>
          </a:prstGeom>
        </p:spPr>
        <p:txBody>
          <a:bodyPr vert="horz" lIns="91440" tIns="45720" rIns="91440" bIns="45720" rtlCol="0" anchor="ctr">
            <a:normAutofit/>
          </a:bodyPr>
          <a:lstStyle>
            <a:lvl1pPr algn="just">
              <a:lnSpc>
                <a:spcPct val="90000"/>
              </a:lnSpc>
              <a:spcBef>
                <a:spcPct val="0"/>
              </a:spcBef>
              <a:buNone/>
              <a:defRPr sz="2000" b="1">
                <a:latin typeface="Garamond" panose="02020404030301010803" pitchFamily="18" charset="0"/>
                <a:ea typeface="+mj-ea"/>
                <a:cs typeface="+mj-cs"/>
              </a:defRPr>
            </a:lvl1pPr>
          </a:lstStyle>
          <a:p>
            <a:r>
              <a:rPr lang="en-US" dirty="0"/>
              <a:t>Synthesis of Mn</a:t>
            </a:r>
            <a:r>
              <a:rPr lang="en-US" baseline="-25000" dirty="0"/>
              <a:t>3</a:t>
            </a:r>
            <a:r>
              <a:rPr lang="en-US" dirty="0"/>
              <a:t>O</a:t>
            </a:r>
            <a:r>
              <a:rPr lang="en-US" baseline="-25000" dirty="0"/>
              <a:t>4</a:t>
            </a:r>
            <a:r>
              <a:rPr lang="en-US" dirty="0"/>
              <a:t>- MC composite. </a:t>
            </a:r>
          </a:p>
        </p:txBody>
      </p:sp>
      <p:cxnSp>
        <p:nvCxnSpPr>
          <p:cNvPr id="7" name="Straight Connector 6"/>
          <p:cNvCxnSpPr/>
          <p:nvPr/>
        </p:nvCxnSpPr>
        <p:spPr>
          <a:xfrm>
            <a:off x="164653" y="775982"/>
            <a:ext cx="8809408" cy="0"/>
          </a:xfrm>
          <a:prstGeom prst="line">
            <a:avLst/>
          </a:prstGeom>
          <a:ln w="25400"/>
        </p:spPr>
        <p:style>
          <a:lnRef idx="3">
            <a:schemeClr val="dk1"/>
          </a:lnRef>
          <a:fillRef idx="0">
            <a:schemeClr val="dk1"/>
          </a:fillRef>
          <a:effectRef idx="2">
            <a:schemeClr val="dk1"/>
          </a:effectRef>
          <a:fontRef idx="minor">
            <a:schemeClr val="tx1"/>
          </a:fontRef>
        </p:style>
      </p:cxnSp>
      <p:pic>
        <p:nvPicPr>
          <p:cNvPr id="8" name="Picture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4653" y="2468613"/>
            <a:ext cx="1247775" cy="1608702"/>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3629" y="937766"/>
            <a:ext cx="289821" cy="1530847"/>
          </a:xfrm>
          <a:prstGeom prst="rect">
            <a:avLst/>
          </a:prstGeom>
        </p:spPr>
      </p:pic>
      <p:pic>
        <p:nvPicPr>
          <p:cNvPr id="11" name="Pictur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60166" y="2468613"/>
            <a:ext cx="1247775" cy="1608702"/>
          </a:xfrm>
          <a:prstGeom prst="rect">
            <a:avLst/>
          </a:prstGeom>
        </p:spPr>
      </p:pic>
      <p:pic>
        <p:nvPicPr>
          <p:cNvPr id="12" name="Picture 1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39142" y="937766"/>
            <a:ext cx="289821" cy="1530847"/>
          </a:xfrm>
          <a:prstGeom prst="rect">
            <a:avLst/>
          </a:prstGeom>
        </p:spPr>
      </p:pic>
      <p:sp>
        <p:nvSpPr>
          <p:cNvPr id="14" name="TextBox 13"/>
          <p:cNvSpPr txBox="1"/>
          <p:nvPr/>
        </p:nvSpPr>
        <p:spPr>
          <a:xfrm>
            <a:off x="719323" y="1087999"/>
            <a:ext cx="2005889" cy="1077218"/>
          </a:xfrm>
          <a:prstGeom prst="rect">
            <a:avLst/>
          </a:prstGeom>
          <a:noFill/>
        </p:spPr>
        <p:txBody>
          <a:bodyPr wrap="square" rtlCol="0">
            <a:spAutoFit/>
          </a:bodyPr>
          <a:lstStyle/>
          <a:p>
            <a:pPr algn="ctr"/>
            <a:r>
              <a:rPr lang="en-US" sz="1600" dirty="0" err="1">
                <a:latin typeface="Garamond" panose="02020404030301010803" pitchFamily="18" charset="0"/>
              </a:rPr>
              <a:t>Hexadecyltrime</a:t>
            </a:r>
            <a:r>
              <a:rPr lang="en-US" sz="1600" dirty="0">
                <a:latin typeface="Garamond" panose="02020404030301010803" pitchFamily="18" charset="0"/>
              </a:rPr>
              <a:t>- </a:t>
            </a:r>
            <a:r>
              <a:rPr lang="en-US" sz="1600" dirty="0" err="1">
                <a:latin typeface="Garamond" panose="02020404030301010803" pitchFamily="18" charset="0"/>
              </a:rPr>
              <a:t>thylammonium</a:t>
            </a:r>
            <a:r>
              <a:rPr lang="en-US" sz="1600" dirty="0">
                <a:latin typeface="Garamond" panose="02020404030301010803" pitchFamily="18" charset="0"/>
              </a:rPr>
              <a:t> bromide</a:t>
            </a:r>
          </a:p>
          <a:p>
            <a:pPr algn="ctr"/>
            <a:r>
              <a:rPr lang="en-US" sz="1600" dirty="0">
                <a:latin typeface="Garamond" panose="02020404030301010803" pitchFamily="18" charset="0"/>
              </a:rPr>
              <a:t>(CTAB) in water</a:t>
            </a:r>
          </a:p>
        </p:txBody>
      </p:sp>
      <p:sp>
        <p:nvSpPr>
          <p:cNvPr id="15" name="TextBox 14"/>
          <p:cNvSpPr txBox="1"/>
          <p:nvPr/>
        </p:nvSpPr>
        <p:spPr>
          <a:xfrm>
            <a:off x="3128963" y="1349849"/>
            <a:ext cx="1689309" cy="338554"/>
          </a:xfrm>
          <a:prstGeom prst="rect">
            <a:avLst/>
          </a:prstGeom>
          <a:noFill/>
        </p:spPr>
        <p:txBody>
          <a:bodyPr wrap="none" rtlCol="0">
            <a:spAutoFit/>
          </a:bodyPr>
          <a:lstStyle/>
          <a:p>
            <a:r>
              <a:rPr lang="en-US" sz="1600" dirty="0">
                <a:latin typeface="Garamond" panose="02020404030301010803" pitchFamily="18" charset="0"/>
              </a:rPr>
              <a:t>Hydrazine Hydrate</a:t>
            </a:r>
          </a:p>
        </p:txBody>
      </p:sp>
      <p:sp>
        <p:nvSpPr>
          <p:cNvPr id="16" name="Right Arrow 15"/>
          <p:cNvSpPr/>
          <p:nvPr/>
        </p:nvSpPr>
        <p:spPr>
          <a:xfrm>
            <a:off x="1595788" y="3144376"/>
            <a:ext cx="682416" cy="257175"/>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7" name="Right Arrow 16"/>
          <p:cNvSpPr/>
          <p:nvPr/>
        </p:nvSpPr>
        <p:spPr>
          <a:xfrm>
            <a:off x="3886941" y="3144376"/>
            <a:ext cx="682416" cy="257175"/>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21254" b="9970"/>
          <a:stretch/>
        </p:blipFill>
        <p:spPr>
          <a:xfrm>
            <a:off x="4342346" y="2451646"/>
            <a:ext cx="1765138" cy="1213993"/>
          </a:xfrm>
          <a:prstGeom prst="rect">
            <a:avLst/>
          </a:prstGeom>
        </p:spPr>
      </p:pic>
      <p:sp>
        <p:nvSpPr>
          <p:cNvPr id="35" name="Right Arrow 34"/>
          <p:cNvSpPr/>
          <p:nvPr/>
        </p:nvSpPr>
        <p:spPr>
          <a:xfrm rot="10800000">
            <a:off x="6351681" y="4832888"/>
            <a:ext cx="682416" cy="257175"/>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grpSp>
        <p:nvGrpSpPr>
          <p:cNvPr id="1150" name="Group 1149"/>
          <p:cNvGrpSpPr/>
          <p:nvPr/>
        </p:nvGrpSpPr>
        <p:grpSpPr>
          <a:xfrm>
            <a:off x="2600143" y="4503238"/>
            <a:ext cx="1068304" cy="1006624"/>
            <a:chOff x="2370985" y="5160060"/>
            <a:chExt cx="771402" cy="726864"/>
          </a:xfrm>
        </p:grpSpPr>
        <p:pic>
          <p:nvPicPr>
            <p:cNvPr id="772" name="Picture 77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630" t="59394" r="64408"/>
            <a:stretch/>
          </p:blipFill>
          <p:spPr bwMode="auto">
            <a:xfrm>
              <a:off x="2737648" y="5404309"/>
              <a:ext cx="404739" cy="276507"/>
            </a:xfrm>
            <a:prstGeom prst="rect">
              <a:avLst/>
            </a:prstGeom>
            <a:noFill/>
          </p:spPr>
        </p:pic>
        <p:grpSp>
          <p:nvGrpSpPr>
            <p:cNvPr id="778" name="Group 777"/>
            <p:cNvGrpSpPr/>
            <p:nvPr/>
          </p:nvGrpSpPr>
          <p:grpSpPr>
            <a:xfrm>
              <a:off x="2370985" y="5160060"/>
              <a:ext cx="757978" cy="706767"/>
              <a:chOff x="4748235" y="1791066"/>
              <a:chExt cx="3097364" cy="2888097"/>
            </a:xfrm>
          </p:grpSpPr>
          <p:grpSp>
            <p:nvGrpSpPr>
              <p:cNvPr id="779" name="Group 778"/>
              <p:cNvGrpSpPr/>
              <p:nvPr/>
            </p:nvGrpSpPr>
            <p:grpSpPr>
              <a:xfrm>
                <a:off x="4748235" y="1791066"/>
                <a:ext cx="3097364" cy="2332151"/>
                <a:chOff x="760814" y="2360972"/>
                <a:chExt cx="3097364" cy="2332151"/>
              </a:xfrm>
            </p:grpSpPr>
            <p:grpSp>
              <p:nvGrpSpPr>
                <p:cNvPr id="838" name="Group 837"/>
                <p:cNvGrpSpPr/>
                <p:nvPr/>
              </p:nvGrpSpPr>
              <p:grpSpPr>
                <a:xfrm>
                  <a:off x="1385595" y="2360972"/>
                  <a:ext cx="1820484" cy="646281"/>
                  <a:chOff x="1385595" y="2360972"/>
                  <a:chExt cx="1820484" cy="646281"/>
                </a:xfrm>
              </p:grpSpPr>
              <p:grpSp>
                <p:nvGrpSpPr>
                  <p:cNvPr id="1088" name="Group 1087"/>
                  <p:cNvGrpSpPr/>
                  <p:nvPr/>
                </p:nvGrpSpPr>
                <p:grpSpPr>
                  <a:xfrm>
                    <a:off x="1385595" y="2360972"/>
                    <a:ext cx="599858" cy="599858"/>
                    <a:chOff x="1644902" y="4684189"/>
                    <a:chExt cx="599858" cy="599858"/>
                  </a:xfrm>
                </p:grpSpPr>
                <p:sp>
                  <p:nvSpPr>
                    <p:cNvPr id="1127" name="Oval 1126"/>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28" name="Oval 1127"/>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 name="Oval 1128"/>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0" name="Oval 1129"/>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1" name="Oval 1130"/>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2" name="Oval 1131"/>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3" name="Oval 1132"/>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4" name="Oval 1133"/>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5" name="Oval 1134"/>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 name="Oval 1135"/>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7" name="Oval 1136"/>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8" name="Oval 1137"/>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9" name="Oval 1138"/>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0" name="Oval 1139"/>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1" name="Oval 1140"/>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2" name="Oval 1141"/>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3" name="Oval 1142"/>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4" name="Oval 1143"/>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9" name="Group 1088"/>
                  <p:cNvGrpSpPr/>
                  <p:nvPr/>
                </p:nvGrpSpPr>
                <p:grpSpPr>
                  <a:xfrm>
                    <a:off x="1974012" y="2377620"/>
                    <a:ext cx="599858" cy="599858"/>
                    <a:chOff x="1644902" y="4684189"/>
                    <a:chExt cx="599858" cy="599858"/>
                  </a:xfrm>
                </p:grpSpPr>
                <p:sp>
                  <p:nvSpPr>
                    <p:cNvPr id="1109" name="Oval 1108"/>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10" name="Oval 1109"/>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1" name="Oval 1110"/>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Oval 1111"/>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3" name="Oval 1112"/>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4" name="Oval 1113"/>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5" name="Oval 1114"/>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 name="Oval 1115"/>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7" name="Oval 1116"/>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8" name="Oval 1117"/>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9" name="Oval 1118"/>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0" name="Oval 1119"/>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Oval 1120"/>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Oval 1121"/>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3" name="Oval 1122"/>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4" name="Oval 1123"/>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5" name="Oval 1124"/>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 name="Oval 1125"/>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0" name="Group 1089"/>
                  <p:cNvGrpSpPr/>
                  <p:nvPr/>
                </p:nvGrpSpPr>
                <p:grpSpPr>
                  <a:xfrm>
                    <a:off x="2606221" y="2407395"/>
                    <a:ext cx="599858" cy="599858"/>
                    <a:chOff x="1644902" y="4684189"/>
                    <a:chExt cx="599858" cy="599858"/>
                  </a:xfrm>
                </p:grpSpPr>
                <p:sp>
                  <p:nvSpPr>
                    <p:cNvPr id="1091" name="Oval 1090"/>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92" name="Oval 1091"/>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Oval 1092"/>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Oval 1093"/>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Oval 1094"/>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Oval 1095"/>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7" name="Oval 1096"/>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Oval 1097"/>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9" name="Oval 1098"/>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0" name="Oval 1099"/>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Oval 1100"/>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Oval 1101"/>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Oval 1102"/>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4" name="Oval 1103"/>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5" name="Oval 1104"/>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 name="Oval 1105"/>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7" name="Oval 1106"/>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8" name="Oval 1107"/>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9" name="Group 838"/>
                <p:cNvGrpSpPr/>
                <p:nvPr/>
              </p:nvGrpSpPr>
              <p:grpSpPr>
                <a:xfrm>
                  <a:off x="1057127" y="2916958"/>
                  <a:ext cx="2469990" cy="629495"/>
                  <a:chOff x="1057127" y="2916958"/>
                  <a:chExt cx="2469990" cy="629495"/>
                </a:xfrm>
              </p:grpSpPr>
              <p:grpSp>
                <p:nvGrpSpPr>
                  <p:cNvPr id="1012" name="Group 1011"/>
                  <p:cNvGrpSpPr/>
                  <p:nvPr/>
                </p:nvGrpSpPr>
                <p:grpSpPr>
                  <a:xfrm>
                    <a:off x="1680938" y="2916958"/>
                    <a:ext cx="599858" cy="599858"/>
                    <a:chOff x="1644902" y="4684189"/>
                    <a:chExt cx="599858" cy="599858"/>
                  </a:xfrm>
                </p:grpSpPr>
                <p:sp>
                  <p:nvSpPr>
                    <p:cNvPr id="1070" name="Oval 1069"/>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71" name="Oval 1070"/>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Oval 1071"/>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Oval 1072"/>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Oval 1073"/>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Oval 1074"/>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Oval 1075"/>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Oval 1076"/>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Oval 1077"/>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Oval 1078"/>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Oval 1079"/>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Oval 1080"/>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Oval 1081"/>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3" name="Oval 1082"/>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4" name="Oval 1083"/>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Oval 1084"/>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Oval 1085"/>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7" name="Oval 1086"/>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3" name="Group 1012"/>
                  <p:cNvGrpSpPr/>
                  <p:nvPr/>
                </p:nvGrpSpPr>
                <p:grpSpPr>
                  <a:xfrm>
                    <a:off x="2297619" y="2930177"/>
                    <a:ext cx="599858" cy="599858"/>
                    <a:chOff x="1644902" y="4684189"/>
                    <a:chExt cx="599858" cy="599858"/>
                  </a:xfrm>
                </p:grpSpPr>
                <p:sp>
                  <p:nvSpPr>
                    <p:cNvPr id="1052" name="Oval 1051"/>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53" name="Oval 1052"/>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Oval 1053"/>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Oval 1054"/>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Oval 1055"/>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Oval 1056"/>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Oval 1057"/>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Oval 1058"/>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Oval 1059"/>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Oval 1060"/>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Oval 1061"/>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Oval 1062"/>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Oval 1063"/>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Oval 1064"/>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Oval 1065"/>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Oval 1066"/>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Oval 1067"/>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Oval 1068"/>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4" name="Group 1013"/>
                  <p:cNvGrpSpPr/>
                  <p:nvPr/>
                </p:nvGrpSpPr>
                <p:grpSpPr>
                  <a:xfrm>
                    <a:off x="2927259" y="2946595"/>
                    <a:ext cx="599858" cy="599858"/>
                    <a:chOff x="1644902" y="4684189"/>
                    <a:chExt cx="599858" cy="599858"/>
                  </a:xfrm>
                </p:grpSpPr>
                <p:sp>
                  <p:nvSpPr>
                    <p:cNvPr id="1034" name="Oval 1033"/>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35" name="Oval 1034"/>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Oval 1035"/>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Oval 1036"/>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Oval 1037"/>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Oval 1038"/>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Oval 1039"/>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Oval 1040"/>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Oval 1041"/>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Oval 1042"/>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Oval 1043"/>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Oval 1044"/>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Oval 1045"/>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Oval 1046"/>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Oval 1047"/>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Oval 1048"/>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Oval 1049"/>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Oval 1050"/>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5" name="Group 1014"/>
                  <p:cNvGrpSpPr/>
                  <p:nvPr/>
                </p:nvGrpSpPr>
                <p:grpSpPr>
                  <a:xfrm>
                    <a:off x="1057127" y="2919317"/>
                    <a:ext cx="599858" cy="599858"/>
                    <a:chOff x="1644902" y="4684189"/>
                    <a:chExt cx="599858" cy="599858"/>
                  </a:xfrm>
                </p:grpSpPr>
                <p:sp>
                  <p:nvSpPr>
                    <p:cNvPr id="1016" name="Oval 1015"/>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17" name="Oval 1016"/>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8" name="Oval 1017"/>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9" name="Oval 1018"/>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0" name="Oval 1019"/>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1" name="Oval 1020"/>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2" name="Oval 1021"/>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3" name="Oval 1022"/>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Oval 1023"/>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Oval 1024"/>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Oval 1025"/>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Oval 1026"/>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Oval 1027"/>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Oval 1028"/>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Oval 1029"/>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Oval 1030"/>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Oval 1031"/>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Oval 1032"/>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40" name="Group 839"/>
                <p:cNvGrpSpPr/>
                <p:nvPr/>
              </p:nvGrpSpPr>
              <p:grpSpPr>
                <a:xfrm>
                  <a:off x="1372206" y="3471008"/>
                  <a:ext cx="599858" cy="599858"/>
                  <a:chOff x="1644902" y="4684189"/>
                  <a:chExt cx="599858" cy="599858"/>
                </a:xfrm>
              </p:grpSpPr>
              <p:sp>
                <p:nvSpPr>
                  <p:cNvPr id="994" name="Oval 993"/>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95" name="Oval 994"/>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6" name="Oval 995"/>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7" name="Oval 996"/>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8" name="Oval 997"/>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9" name="Oval 998"/>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0" name="Oval 999"/>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1" name="Oval 1000"/>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2" name="Oval 1001"/>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 name="Oval 1002"/>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4" name="Oval 1003"/>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5" name="Oval 1004"/>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6" name="Oval 1005"/>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7" name="Oval 1006"/>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8" name="Oval 1007"/>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9" name="Oval 1008"/>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0" name="Oval 1009"/>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1" name="Oval 1010"/>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1" name="Group 840"/>
                <p:cNvGrpSpPr/>
                <p:nvPr/>
              </p:nvGrpSpPr>
              <p:grpSpPr>
                <a:xfrm>
                  <a:off x="1988887" y="3488865"/>
                  <a:ext cx="599858" cy="599858"/>
                  <a:chOff x="1644902" y="4684189"/>
                  <a:chExt cx="599858" cy="599858"/>
                </a:xfrm>
              </p:grpSpPr>
              <p:sp>
                <p:nvSpPr>
                  <p:cNvPr id="976" name="Oval 975"/>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77" name="Oval 976"/>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8" name="Oval 977"/>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9" name="Oval 978"/>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0" name="Oval 979"/>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1" name="Oval 980"/>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2" name="Oval 981"/>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 name="Oval 982"/>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4" name="Oval 983"/>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5" name="Oval 984"/>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6" name="Oval 985"/>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7" name="Oval 986"/>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8" name="Oval 987"/>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9" name="Oval 988"/>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0" name="Oval 989"/>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1" name="Oval 990"/>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2" name="Oval 991"/>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 name="Oval 992"/>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2" name="Group 841"/>
                <p:cNvGrpSpPr/>
                <p:nvPr/>
              </p:nvGrpSpPr>
              <p:grpSpPr>
                <a:xfrm>
                  <a:off x="2631976" y="3526665"/>
                  <a:ext cx="599858" cy="599858"/>
                  <a:chOff x="1644902" y="4684189"/>
                  <a:chExt cx="599858" cy="599858"/>
                </a:xfrm>
              </p:grpSpPr>
              <p:sp>
                <p:nvSpPr>
                  <p:cNvPr id="958" name="Oval 957"/>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59" name="Oval 958"/>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0" name="Oval 959"/>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1" name="Oval 960"/>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 name="Oval 961"/>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3" name="Oval 962"/>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4" name="Oval 963"/>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5" name="Oval 964"/>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6" name="Oval 965"/>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7" name="Oval 966"/>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8" name="Oval 967"/>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9" name="Oval 968"/>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0" name="Oval 969"/>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1" name="Oval 970"/>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 name="Oval 971"/>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3" name="Oval 972"/>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4" name="Oval 973"/>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5" name="Oval 974"/>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3" name="Group 842"/>
                <p:cNvGrpSpPr/>
                <p:nvPr/>
              </p:nvGrpSpPr>
              <p:grpSpPr>
                <a:xfrm>
                  <a:off x="3258320" y="3514154"/>
                  <a:ext cx="599858" cy="599858"/>
                  <a:chOff x="1644902" y="4684189"/>
                  <a:chExt cx="599858" cy="599858"/>
                </a:xfrm>
              </p:grpSpPr>
              <p:sp>
                <p:nvSpPr>
                  <p:cNvPr id="940" name="Oval 939"/>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41" name="Oval 940"/>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2" name="Oval 941"/>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3" name="Oval 942"/>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4" name="Oval 943"/>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5" name="Oval 944"/>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6" name="Oval 945"/>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7" name="Oval 946"/>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Oval 947"/>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9" name="Oval 948"/>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0" name="Oval 949"/>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1" name="Oval 950"/>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 name="Oval 951"/>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3" name="Oval 952"/>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4" name="Oval 953"/>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5" name="Oval 954"/>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6" name="Oval 955"/>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7" name="Oval 956"/>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4" name="Group 843"/>
                <p:cNvGrpSpPr/>
                <p:nvPr/>
              </p:nvGrpSpPr>
              <p:grpSpPr>
                <a:xfrm>
                  <a:off x="760814" y="3513150"/>
                  <a:ext cx="599858" cy="599858"/>
                  <a:chOff x="1644902" y="4684189"/>
                  <a:chExt cx="599858" cy="599858"/>
                </a:xfrm>
              </p:grpSpPr>
              <p:sp>
                <p:nvSpPr>
                  <p:cNvPr id="922" name="Oval 921"/>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23" name="Oval 922"/>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Oval 923"/>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 name="Oval 924"/>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Oval 925"/>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7" name="Oval 926"/>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8" name="Oval 927"/>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9" name="Oval 928"/>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Oval 929"/>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 name="Oval 930"/>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 name="Oval 931"/>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3" name="Oval 932"/>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4" name="Oval 933"/>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Oval 934"/>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6" name="Oval 935"/>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7" name="Oval 936"/>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8" name="Oval 937"/>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9" name="Oval 938"/>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5" name="Group 844"/>
                <p:cNvGrpSpPr/>
                <p:nvPr/>
              </p:nvGrpSpPr>
              <p:grpSpPr>
                <a:xfrm>
                  <a:off x="1030914" y="4063628"/>
                  <a:ext cx="2469990" cy="629495"/>
                  <a:chOff x="1057127" y="2916958"/>
                  <a:chExt cx="2469990" cy="629495"/>
                </a:xfrm>
              </p:grpSpPr>
              <p:grpSp>
                <p:nvGrpSpPr>
                  <p:cNvPr id="846" name="Group 845"/>
                  <p:cNvGrpSpPr/>
                  <p:nvPr/>
                </p:nvGrpSpPr>
                <p:grpSpPr>
                  <a:xfrm>
                    <a:off x="1680938" y="2916958"/>
                    <a:ext cx="599858" cy="599858"/>
                    <a:chOff x="1644902" y="4684189"/>
                    <a:chExt cx="599858" cy="599858"/>
                  </a:xfrm>
                </p:grpSpPr>
                <p:sp>
                  <p:nvSpPr>
                    <p:cNvPr id="904" name="Oval 903"/>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05" name="Oval 904"/>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6" name="Oval 905"/>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Oval 906"/>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8" name="Oval 907"/>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9" name="Oval 908"/>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0" name="Oval 909"/>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Oval 910"/>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Oval 911"/>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3" name="Oval 912"/>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4" name="Oval 913"/>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5" name="Oval 914"/>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6" name="Oval 915"/>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7" name="Oval 916"/>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8" name="Oval 917"/>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Oval 918"/>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Oval 919"/>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Oval 920"/>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7" name="Group 846"/>
                  <p:cNvGrpSpPr/>
                  <p:nvPr/>
                </p:nvGrpSpPr>
                <p:grpSpPr>
                  <a:xfrm>
                    <a:off x="2297619" y="2930177"/>
                    <a:ext cx="599858" cy="599858"/>
                    <a:chOff x="1644902" y="4684189"/>
                    <a:chExt cx="599858" cy="599858"/>
                  </a:xfrm>
                </p:grpSpPr>
                <p:sp>
                  <p:nvSpPr>
                    <p:cNvPr id="886" name="Oval 885"/>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87" name="Oval 886"/>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Oval 887"/>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Oval 888"/>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Oval 889"/>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 name="Oval 890"/>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Oval 891"/>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 name="Oval 892"/>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4" name="Oval 893"/>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5" name="Oval 894"/>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 name="Oval 895"/>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7" name="Oval 896"/>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8" name="Oval 897"/>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9" name="Oval 898"/>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0" name="Oval 899"/>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 name="Oval 900"/>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2" name="Oval 901"/>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3" name="Oval 902"/>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8" name="Group 847"/>
                  <p:cNvGrpSpPr/>
                  <p:nvPr/>
                </p:nvGrpSpPr>
                <p:grpSpPr>
                  <a:xfrm>
                    <a:off x="2927259" y="2946595"/>
                    <a:ext cx="599858" cy="599858"/>
                    <a:chOff x="1644902" y="4684189"/>
                    <a:chExt cx="599858" cy="599858"/>
                  </a:xfrm>
                </p:grpSpPr>
                <p:sp>
                  <p:nvSpPr>
                    <p:cNvPr id="868" name="Oval 867"/>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69" name="Oval 868"/>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 name="Oval 869"/>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Oval 870"/>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Oval 871"/>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 name="Oval 872"/>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Oval 873"/>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Oval 874"/>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Oval 875"/>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Oval 876"/>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8" name="Oval 877"/>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9" name="Oval 878"/>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Oval 879"/>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1" name="Oval 880"/>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Oval 881"/>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Oval 882"/>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4" name="Oval 883"/>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5" name="Oval 884"/>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9" name="Group 848"/>
                  <p:cNvGrpSpPr/>
                  <p:nvPr/>
                </p:nvGrpSpPr>
                <p:grpSpPr>
                  <a:xfrm>
                    <a:off x="1057127" y="2919317"/>
                    <a:ext cx="599858" cy="599858"/>
                    <a:chOff x="1644902" y="4684189"/>
                    <a:chExt cx="599858" cy="599858"/>
                  </a:xfrm>
                </p:grpSpPr>
                <p:sp>
                  <p:nvSpPr>
                    <p:cNvPr id="850" name="Oval 849"/>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51" name="Oval 850"/>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2" name="Oval 851"/>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3" name="Oval 852"/>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Oval 853"/>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5" name="Oval 854"/>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Oval 855"/>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Oval 856"/>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Oval 857"/>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Oval 858"/>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Oval 859"/>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Oval 860"/>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2" name="Oval 861"/>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Oval 862"/>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Oval 863"/>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Oval 864"/>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6" name="Oval 865"/>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Oval 866"/>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80" name="Group 779"/>
              <p:cNvGrpSpPr/>
              <p:nvPr/>
            </p:nvGrpSpPr>
            <p:grpSpPr>
              <a:xfrm>
                <a:off x="5322406" y="4032882"/>
                <a:ext cx="1820484" cy="646281"/>
                <a:chOff x="5322406" y="4032882"/>
                <a:chExt cx="1820484" cy="646281"/>
              </a:xfrm>
            </p:grpSpPr>
            <p:grpSp>
              <p:nvGrpSpPr>
                <p:cNvPr id="781" name="Group 780"/>
                <p:cNvGrpSpPr/>
                <p:nvPr/>
              </p:nvGrpSpPr>
              <p:grpSpPr>
                <a:xfrm>
                  <a:off x="5322406" y="4032882"/>
                  <a:ext cx="599858" cy="599858"/>
                  <a:chOff x="1644902" y="4684189"/>
                  <a:chExt cx="599858" cy="599858"/>
                </a:xfrm>
              </p:grpSpPr>
              <p:sp>
                <p:nvSpPr>
                  <p:cNvPr id="820" name="Oval 819"/>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21" name="Oval 820"/>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 name="Oval 821"/>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 name="Oval 822"/>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 name="Oval 823"/>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5" name="Oval 824"/>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Oval 825"/>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Oval 826"/>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8" name="Oval 827"/>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 name="Oval 828"/>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0" name="Oval 829"/>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1" name="Oval 830"/>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2" name="Oval 831"/>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3" name="Oval 832"/>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4" name="Oval 833"/>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Oval 834"/>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Oval 835"/>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Oval 836"/>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2" name="Group 781"/>
                <p:cNvGrpSpPr/>
                <p:nvPr/>
              </p:nvGrpSpPr>
              <p:grpSpPr>
                <a:xfrm>
                  <a:off x="5910823" y="4049530"/>
                  <a:ext cx="599858" cy="599858"/>
                  <a:chOff x="1644902" y="4684189"/>
                  <a:chExt cx="599858" cy="599858"/>
                </a:xfrm>
              </p:grpSpPr>
              <p:sp>
                <p:nvSpPr>
                  <p:cNvPr id="802" name="Oval 801"/>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03" name="Oval 802"/>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5" name="Oval 804"/>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Oval 805"/>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Oval 806"/>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Oval 807"/>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Oval 808"/>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Oval 809"/>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Oval 810"/>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2" name="Oval 811"/>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3" name="Oval 812"/>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4" name="Oval 813"/>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Oval 814"/>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6" name="Oval 815"/>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7" name="Oval 816"/>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Oval 817"/>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 name="Oval 818"/>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3" name="Group 782"/>
                <p:cNvGrpSpPr/>
                <p:nvPr/>
              </p:nvGrpSpPr>
              <p:grpSpPr>
                <a:xfrm>
                  <a:off x="6543032" y="4079305"/>
                  <a:ext cx="599858" cy="599858"/>
                  <a:chOff x="1644902" y="4684189"/>
                  <a:chExt cx="599858" cy="599858"/>
                </a:xfrm>
              </p:grpSpPr>
              <p:sp>
                <p:nvSpPr>
                  <p:cNvPr id="784" name="Oval 783"/>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5" name="Oval 784"/>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Oval 785"/>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Oval 786"/>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Oval 788"/>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789"/>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Oval 790"/>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Oval 792"/>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793"/>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Oval 794"/>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1145" name="Picture 1144"/>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630" t="59394" r="64408"/>
            <a:stretch/>
          </p:blipFill>
          <p:spPr bwMode="auto">
            <a:xfrm>
              <a:off x="2731923" y="5385045"/>
              <a:ext cx="404739" cy="276507"/>
            </a:xfrm>
            <a:prstGeom prst="rect">
              <a:avLst/>
            </a:prstGeom>
            <a:noFill/>
          </p:spPr>
        </p:pic>
        <p:pic>
          <p:nvPicPr>
            <p:cNvPr id="1146" name="Picture 1145"/>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630" t="59394" r="64408"/>
            <a:stretch/>
          </p:blipFill>
          <p:spPr bwMode="auto">
            <a:xfrm>
              <a:off x="2656308" y="5610417"/>
              <a:ext cx="404739" cy="276507"/>
            </a:xfrm>
            <a:prstGeom prst="rect">
              <a:avLst/>
            </a:prstGeom>
            <a:noFill/>
          </p:spPr>
        </p:pic>
        <p:pic>
          <p:nvPicPr>
            <p:cNvPr id="1147" name="Picture 1146"/>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630" t="59394" r="64408"/>
            <a:stretch/>
          </p:blipFill>
          <p:spPr bwMode="auto">
            <a:xfrm>
              <a:off x="2408118" y="5446815"/>
              <a:ext cx="404739" cy="276507"/>
            </a:xfrm>
            <a:prstGeom prst="rect">
              <a:avLst/>
            </a:prstGeom>
            <a:noFill/>
          </p:spPr>
        </p:pic>
        <p:pic>
          <p:nvPicPr>
            <p:cNvPr id="1148" name="Picture 1147"/>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630" t="59394" r="64408"/>
            <a:stretch/>
          </p:blipFill>
          <p:spPr bwMode="auto">
            <a:xfrm>
              <a:off x="2489458" y="5212652"/>
              <a:ext cx="404739" cy="276507"/>
            </a:xfrm>
            <a:prstGeom prst="rect">
              <a:avLst/>
            </a:prstGeom>
            <a:noFill/>
          </p:spPr>
        </p:pic>
        <p:pic>
          <p:nvPicPr>
            <p:cNvPr id="1149" name="Picture 1148"/>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630" t="59394" r="64408"/>
            <a:stretch/>
          </p:blipFill>
          <p:spPr bwMode="auto">
            <a:xfrm>
              <a:off x="2459333" y="5626477"/>
              <a:ext cx="306000" cy="209051"/>
            </a:xfrm>
            <a:prstGeom prst="rect">
              <a:avLst/>
            </a:prstGeom>
            <a:noFill/>
          </p:spPr>
        </p:pic>
      </p:grpSp>
      <p:pic>
        <p:nvPicPr>
          <p:cNvPr id="1151" name="Picture 115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40762" y="4248616"/>
            <a:ext cx="1247775" cy="1608702"/>
          </a:xfrm>
          <a:prstGeom prst="rect">
            <a:avLst/>
          </a:prstGeom>
        </p:spPr>
      </p:pic>
      <p:sp>
        <p:nvSpPr>
          <p:cNvPr id="1152" name="Right Arrow 1151"/>
          <p:cNvSpPr/>
          <p:nvPr/>
        </p:nvSpPr>
        <p:spPr>
          <a:xfrm rot="10800000">
            <a:off x="4044674" y="4842167"/>
            <a:ext cx="682416" cy="257175"/>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153" name="Rectangle 1152"/>
          <p:cNvSpPr/>
          <p:nvPr/>
        </p:nvSpPr>
        <p:spPr>
          <a:xfrm>
            <a:off x="4478793" y="3536073"/>
            <a:ext cx="1878538" cy="523220"/>
          </a:xfrm>
          <a:prstGeom prst="rect">
            <a:avLst/>
          </a:prstGeom>
          <a:noFill/>
        </p:spPr>
        <p:txBody>
          <a:bodyPr wrap="square" rtlCol="0">
            <a:spAutoFit/>
          </a:bodyPr>
          <a:lstStyle/>
          <a:p>
            <a:pPr algn="ctr"/>
            <a:r>
              <a:rPr lang="en-US" sz="1400" b="1" dirty="0" err="1">
                <a:latin typeface="Garamond" panose="02020404030301010803" pitchFamily="18" charset="0"/>
              </a:rPr>
              <a:t>Solvothermal</a:t>
            </a:r>
            <a:r>
              <a:rPr lang="en-US" sz="1400" b="1" dirty="0">
                <a:latin typeface="Garamond" panose="02020404030301010803" pitchFamily="18" charset="0"/>
              </a:rPr>
              <a:t> process at 180 ℃ for 12 hours</a:t>
            </a:r>
          </a:p>
        </p:txBody>
      </p:sp>
      <p:pic>
        <p:nvPicPr>
          <p:cNvPr id="21" name="Picture 20"/>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0630" t="59394" r="64408"/>
          <a:stretch/>
        </p:blipFill>
        <p:spPr bwMode="auto">
          <a:xfrm>
            <a:off x="7189750" y="2740997"/>
            <a:ext cx="1557338" cy="1063932"/>
          </a:xfrm>
          <a:prstGeom prst="rect">
            <a:avLst/>
          </a:prstGeom>
          <a:noFill/>
        </p:spPr>
      </p:pic>
      <p:sp>
        <p:nvSpPr>
          <p:cNvPr id="22" name="Plus 21"/>
          <p:cNvSpPr/>
          <p:nvPr/>
        </p:nvSpPr>
        <p:spPr>
          <a:xfrm>
            <a:off x="7689443" y="3886632"/>
            <a:ext cx="557952" cy="524314"/>
          </a:xfrm>
          <a:prstGeom prst="mathPlus">
            <a:avLst>
              <a:gd name="adj1" fmla="val 533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160" name="Group 1159"/>
          <p:cNvGrpSpPr/>
          <p:nvPr/>
        </p:nvGrpSpPr>
        <p:grpSpPr>
          <a:xfrm>
            <a:off x="7042349" y="4493513"/>
            <a:ext cx="1878538" cy="1199607"/>
            <a:chOff x="7042349" y="4593529"/>
            <a:chExt cx="1878538" cy="1199607"/>
          </a:xfrm>
        </p:grpSpPr>
        <p:grpSp>
          <p:nvGrpSpPr>
            <p:cNvPr id="37" name="Group 36"/>
            <p:cNvGrpSpPr/>
            <p:nvPr/>
          </p:nvGrpSpPr>
          <p:grpSpPr>
            <a:xfrm>
              <a:off x="7462592" y="4593529"/>
              <a:ext cx="1011653" cy="943303"/>
              <a:chOff x="4748235" y="1791066"/>
              <a:chExt cx="3097364" cy="2888097"/>
            </a:xfrm>
          </p:grpSpPr>
          <p:grpSp>
            <p:nvGrpSpPr>
              <p:cNvPr id="38" name="Group 37"/>
              <p:cNvGrpSpPr/>
              <p:nvPr/>
            </p:nvGrpSpPr>
            <p:grpSpPr>
              <a:xfrm>
                <a:off x="4748235" y="1791066"/>
                <a:ext cx="3097364" cy="2332151"/>
                <a:chOff x="760814" y="2360972"/>
                <a:chExt cx="3097364" cy="2332151"/>
              </a:xfrm>
            </p:grpSpPr>
            <p:grpSp>
              <p:nvGrpSpPr>
                <p:cNvPr id="97" name="Group 96"/>
                <p:cNvGrpSpPr/>
                <p:nvPr/>
              </p:nvGrpSpPr>
              <p:grpSpPr>
                <a:xfrm>
                  <a:off x="1385595" y="2360972"/>
                  <a:ext cx="1820484" cy="646281"/>
                  <a:chOff x="1385595" y="2360972"/>
                  <a:chExt cx="1820484" cy="646281"/>
                </a:xfrm>
              </p:grpSpPr>
              <p:grpSp>
                <p:nvGrpSpPr>
                  <p:cNvPr id="347" name="Group 346"/>
                  <p:cNvGrpSpPr/>
                  <p:nvPr/>
                </p:nvGrpSpPr>
                <p:grpSpPr>
                  <a:xfrm>
                    <a:off x="1385595" y="2360972"/>
                    <a:ext cx="599858" cy="599858"/>
                    <a:chOff x="1644902" y="4684189"/>
                    <a:chExt cx="599858" cy="599858"/>
                  </a:xfrm>
                </p:grpSpPr>
                <p:sp>
                  <p:nvSpPr>
                    <p:cNvPr id="386" name="Oval 385"/>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7" name="Oval 386"/>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8" name="Group 347"/>
                  <p:cNvGrpSpPr/>
                  <p:nvPr/>
                </p:nvGrpSpPr>
                <p:grpSpPr>
                  <a:xfrm>
                    <a:off x="1974012" y="2377620"/>
                    <a:ext cx="599858" cy="599858"/>
                    <a:chOff x="1644902" y="4684189"/>
                    <a:chExt cx="599858" cy="599858"/>
                  </a:xfrm>
                </p:grpSpPr>
                <p:sp>
                  <p:nvSpPr>
                    <p:cNvPr id="368" name="Oval 367"/>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9" name="Oval 368"/>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9" name="Group 348"/>
                  <p:cNvGrpSpPr/>
                  <p:nvPr/>
                </p:nvGrpSpPr>
                <p:grpSpPr>
                  <a:xfrm>
                    <a:off x="2606221" y="2407395"/>
                    <a:ext cx="599858" cy="599858"/>
                    <a:chOff x="1644902" y="4684189"/>
                    <a:chExt cx="599858" cy="599858"/>
                  </a:xfrm>
                </p:grpSpPr>
                <p:sp>
                  <p:nvSpPr>
                    <p:cNvPr id="350" name="Oval 349"/>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1" name="Oval 350"/>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8" name="Group 97"/>
                <p:cNvGrpSpPr/>
                <p:nvPr/>
              </p:nvGrpSpPr>
              <p:grpSpPr>
                <a:xfrm>
                  <a:off x="1057127" y="2916958"/>
                  <a:ext cx="2469990" cy="629495"/>
                  <a:chOff x="1057127" y="2916958"/>
                  <a:chExt cx="2469990" cy="629495"/>
                </a:xfrm>
              </p:grpSpPr>
              <p:grpSp>
                <p:nvGrpSpPr>
                  <p:cNvPr id="271" name="Group 270"/>
                  <p:cNvGrpSpPr/>
                  <p:nvPr/>
                </p:nvGrpSpPr>
                <p:grpSpPr>
                  <a:xfrm>
                    <a:off x="1680938" y="2916958"/>
                    <a:ext cx="599858" cy="599858"/>
                    <a:chOff x="1644902" y="4684189"/>
                    <a:chExt cx="599858" cy="599858"/>
                  </a:xfrm>
                </p:grpSpPr>
                <p:sp>
                  <p:nvSpPr>
                    <p:cNvPr id="329" name="Oval 328"/>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0" name="Oval 329"/>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2" name="Group 271"/>
                  <p:cNvGrpSpPr/>
                  <p:nvPr/>
                </p:nvGrpSpPr>
                <p:grpSpPr>
                  <a:xfrm>
                    <a:off x="2297619" y="2930177"/>
                    <a:ext cx="599858" cy="599858"/>
                    <a:chOff x="1644902" y="4684189"/>
                    <a:chExt cx="599858" cy="599858"/>
                  </a:xfrm>
                </p:grpSpPr>
                <p:sp>
                  <p:nvSpPr>
                    <p:cNvPr id="311" name="Oval 310"/>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2" name="Oval 311"/>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3" name="Group 272"/>
                  <p:cNvGrpSpPr/>
                  <p:nvPr/>
                </p:nvGrpSpPr>
                <p:grpSpPr>
                  <a:xfrm>
                    <a:off x="2927259" y="2946595"/>
                    <a:ext cx="599858" cy="599858"/>
                    <a:chOff x="1644902" y="4684189"/>
                    <a:chExt cx="599858" cy="599858"/>
                  </a:xfrm>
                </p:grpSpPr>
                <p:sp>
                  <p:nvSpPr>
                    <p:cNvPr id="293" name="Oval 292"/>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4" name="Oval 293"/>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Group 273"/>
                  <p:cNvGrpSpPr/>
                  <p:nvPr/>
                </p:nvGrpSpPr>
                <p:grpSpPr>
                  <a:xfrm>
                    <a:off x="1057127" y="2919317"/>
                    <a:ext cx="599858" cy="599858"/>
                    <a:chOff x="1644902" y="4684189"/>
                    <a:chExt cx="599858" cy="599858"/>
                  </a:xfrm>
                </p:grpSpPr>
                <p:sp>
                  <p:nvSpPr>
                    <p:cNvPr id="275" name="Oval 274"/>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6" name="Oval 275"/>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9" name="Group 98"/>
                <p:cNvGrpSpPr/>
                <p:nvPr/>
              </p:nvGrpSpPr>
              <p:grpSpPr>
                <a:xfrm>
                  <a:off x="1372206" y="3471008"/>
                  <a:ext cx="599858" cy="599858"/>
                  <a:chOff x="1644902" y="4684189"/>
                  <a:chExt cx="599858" cy="599858"/>
                </a:xfrm>
              </p:grpSpPr>
              <p:sp>
                <p:nvSpPr>
                  <p:cNvPr id="253" name="Oval 252"/>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4" name="Oval 253"/>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p:cNvGrpSpPr/>
                <p:nvPr/>
              </p:nvGrpSpPr>
              <p:grpSpPr>
                <a:xfrm>
                  <a:off x="1988887" y="3488865"/>
                  <a:ext cx="599858" cy="599858"/>
                  <a:chOff x="1644902" y="4684189"/>
                  <a:chExt cx="599858" cy="599858"/>
                </a:xfrm>
              </p:grpSpPr>
              <p:sp>
                <p:nvSpPr>
                  <p:cNvPr id="235" name="Oval 234"/>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6" name="Oval 235"/>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p:cNvGrpSpPr/>
                <p:nvPr/>
              </p:nvGrpSpPr>
              <p:grpSpPr>
                <a:xfrm>
                  <a:off x="2631976" y="3526665"/>
                  <a:ext cx="599858" cy="599858"/>
                  <a:chOff x="1644902" y="4684189"/>
                  <a:chExt cx="599858" cy="599858"/>
                </a:xfrm>
              </p:grpSpPr>
              <p:sp>
                <p:nvSpPr>
                  <p:cNvPr id="217" name="Oval 216"/>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8" name="Oval 217"/>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p:cNvGrpSpPr/>
                <p:nvPr/>
              </p:nvGrpSpPr>
              <p:grpSpPr>
                <a:xfrm>
                  <a:off x="3258320" y="3514154"/>
                  <a:ext cx="599858" cy="599858"/>
                  <a:chOff x="1644902" y="4684189"/>
                  <a:chExt cx="599858" cy="599858"/>
                </a:xfrm>
              </p:grpSpPr>
              <p:sp>
                <p:nvSpPr>
                  <p:cNvPr id="199" name="Oval 198"/>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0" name="Oval 199"/>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p:cNvGrpSpPr/>
                <p:nvPr/>
              </p:nvGrpSpPr>
              <p:grpSpPr>
                <a:xfrm>
                  <a:off x="760814" y="3513150"/>
                  <a:ext cx="599858" cy="599858"/>
                  <a:chOff x="1644902" y="4684189"/>
                  <a:chExt cx="599858" cy="599858"/>
                </a:xfrm>
              </p:grpSpPr>
              <p:sp>
                <p:nvSpPr>
                  <p:cNvPr id="181" name="Oval 180"/>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2" name="Oval 181"/>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p:cNvGrpSpPr/>
                <p:nvPr/>
              </p:nvGrpSpPr>
              <p:grpSpPr>
                <a:xfrm>
                  <a:off x="1030914" y="4063628"/>
                  <a:ext cx="2469990" cy="629495"/>
                  <a:chOff x="1057127" y="2916958"/>
                  <a:chExt cx="2469990" cy="629495"/>
                </a:xfrm>
              </p:grpSpPr>
              <p:grpSp>
                <p:nvGrpSpPr>
                  <p:cNvPr id="105" name="Group 104"/>
                  <p:cNvGrpSpPr/>
                  <p:nvPr/>
                </p:nvGrpSpPr>
                <p:grpSpPr>
                  <a:xfrm>
                    <a:off x="1680938" y="2916958"/>
                    <a:ext cx="599858" cy="599858"/>
                    <a:chOff x="1644902" y="4684189"/>
                    <a:chExt cx="599858" cy="599858"/>
                  </a:xfrm>
                </p:grpSpPr>
                <p:sp>
                  <p:nvSpPr>
                    <p:cNvPr id="163" name="Oval 162"/>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4" name="Oval 163"/>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p:cNvGrpSpPr/>
                  <p:nvPr/>
                </p:nvGrpSpPr>
                <p:grpSpPr>
                  <a:xfrm>
                    <a:off x="2297619" y="2930177"/>
                    <a:ext cx="599858" cy="599858"/>
                    <a:chOff x="1644902" y="4684189"/>
                    <a:chExt cx="599858" cy="599858"/>
                  </a:xfrm>
                </p:grpSpPr>
                <p:sp>
                  <p:nvSpPr>
                    <p:cNvPr id="145" name="Oval 144"/>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6" name="Oval 145"/>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p:cNvGrpSpPr/>
                  <p:nvPr/>
                </p:nvGrpSpPr>
                <p:grpSpPr>
                  <a:xfrm>
                    <a:off x="2927259" y="2946595"/>
                    <a:ext cx="599858" cy="599858"/>
                    <a:chOff x="1644902" y="4684189"/>
                    <a:chExt cx="599858" cy="599858"/>
                  </a:xfrm>
                </p:grpSpPr>
                <p:sp>
                  <p:nvSpPr>
                    <p:cNvPr id="127" name="Oval 126"/>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8" name="Oval 127"/>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p:cNvGrpSpPr/>
                  <p:nvPr/>
                </p:nvGrpSpPr>
                <p:grpSpPr>
                  <a:xfrm>
                    <a:off x="1057127" y="2919317"/>
                    <a:ext cx="599858" cy="599858"/>
                    <a:chOff x="1644902" y="4684189"/>
                    <a:chExt cx="599858" cy="599858"/>
                  </a:xfrm>
                </p:grpSpPr>
                <p:sp>
                  <p:nvSpPr>
                    <p:cNvPr id="109" name="Oval 108"/>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0" name="Oval 109"/>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9" name="Group 38"/>
              <p:cNvGrpSpPr/>
              <p:nvPr/>
            </p:nvGrpSpPr>
            <p:grpSpPr>
              <a:xfrm>
                <a:off x="5322406" y="4032882"/>
                <a:ext cx="1820484" cy="646281"/>
                <a:chOff x="5322406" y="4032882"/>
                <a:chExt cx="1820484" cy="646281"/>
              </a:xfrm>
            </p:grpSpPr>
            <p:grpSp>
              <p:nvGrpSpPr>
                <p:cNvPr id="40" name="Group 39"/>
                <p:cNvGrpSpPr/>
                <p:nvPr/>
              </p:nvGrpSpPr>
              <p:grpSpPr>
                <a:xfrm>
                  <a:off x="5322406" y="4032882"/>
                  <a:ext cx="599858" cy="599858"/>
                  <a:chOff x="1644902" y="4684189"/>
                  <a:chExt cx="599858" cy="599858"/>
                </a:xfrm>
              </p:grpSpPr>
              <p:sp>
                <p:nvSpPr>
                  <p:cNvPr id="79" name="Oval 78"/>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0" name="Oval 79"/>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5910823" y="4049530"/>
                  <a:ext cx="599858" cy="599858"/>
                  <a:chOff x="1644902" y="4684189"/>
                  <a:chExt cx="599858" cy="599858"/>
                </a:xfrm>
              </p:grpSpPr>
              <p:sp>
                <p:nvSpPr>
                  <p:cNvPr id="61" name="Oval 60"/>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2" name="Oval 61"/>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6543032" y="4079305"/>
                  <a:ext cx="599858" cy="599858"/>
                  <a:chOff x="1644902" y="4684189"/>
                  <a:chExt cx="599858" cy="599858"/>
                </a:xfrm>
              </p:grpSpPr>
              <p:sp>
                <p:nvSpPr>
                  <p:cNvPr id="43" name="Oval 42"/>
                  <p:cNvSpPr/>
                  <p:nvPr/>
                </p:nvSpPr>
                <p:spPr>
                  <a:xfrm>
                    <a:off x="1644902" y="4684189"/>
                    <a:ext cx="599858" cy="5998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Oval 43"/>
                  <p:cNvSpPr/>
                  <p:nvPr/>
                </p:nvSpPr>
                <p:spPr>
                  <a:xfrm>
                    <a:off x="1702985" y="479364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822728" y="4713964"/>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936562" y="471683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655420" y="49066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804128" y="484317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896267" y="491213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986411" y="499499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690936" y="502392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784541" y="4969386"/>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2035524" y="509978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110224" y="4986477"/>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772238" y="5109772"/>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890676" y="5051365"/>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911164" y="516879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2045628" y="4752579"/>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106100" y="4849520"/>
                    <a:ext cx="115248" cy="115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986198" y="4846003"/>
                    <a:ext cx="112415" cy="112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155" name="Rectangle 1154"/>
            <p:cNvSpPr/>
            <p:nvPr/>
          </p:nvSpPr>
          <p:spPr>
            <a:xfrm>
              <a:off x="7042349" y="5485359"/>
              <a:ext cx="1878538" cy="307777"/>
            </a:xfrm>
            <a:prstGeom prst="rect">
              <a:avLst/>
            </a:prstGeom>
            <a:noFill/>
          </p:spPr>
          <p:txBody>
            <a:bodyPr wrap="square" rtlCol="0">
              <a:spAutoFit/>
            </a:bodyPr>
            <a:lstStyle/>
            <a:p>
              <a:pPr algn="ctr"/>
              <a:r>
                <a:rPr lang="en-US" sz="1400" b="1" dirty="0">
                  <a:latin typeface="Garamond" panose="02020404030301010803" pitchFamily="18" charset="0"/>
                </a:rPr>
                <a:t>Mesoporous carbon</a:t>
              </a:r>
            </a:p>
          </p:txBody>
        </p:sp>
      </p:grpSp>
      <p:grpSp>
        <p:nvGrpSpPr>
          <p:cNvPr id="1158" name="Group 1157"/>
          <p:cNvGrpSpPr/>
          <p:nvPr/>
        </p:nvGrpSpPr>
        <p:grpSpPr>
          <a:xfrm>
            <a:off x="5969574" y="2628342"/>
            <a:ext cx="1300931" cy="773209"/>
            <a:chOff x="5855270" y="2628342"/>
            <a:chExt cx="1300931" cy="773209"/>
          </a:xfrm>
        </p:grpSpPr>
        <p:sp>
          <p:nvSpPr>
            <p:cNvPr id="20" name="Right Arrow 19"/>
            <p:cNvSpPr/>
            <p:nvPr/>
          </p:nvSpPr>
          <p:spPr>
            <a:xfrm>
              <a:off x="6164529" y="3144376"/>
              <a:ext cx="682416" cy="257175"/>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156" name="TextBox 1155"/>
            <p:cNvSpPr txBox="1"/>
            <p:nvPr/>
          </p:nvSpPr>
          <p:spPr>
            <a:xfrm>
              <a:off x="5855270" y="2628342"/>
              <a:ext cx="1300931" cy="584775"/>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dirty="0"/>
                <a:t>Filtration and washing</a:t>
              </a:r>
            </a:p>
          </p:txBody>
        </p:sp>
      </p:grpSp>
      <p:sp>
        <p:nvSpPr>
          <p:cNvPr id="1159" name="Rectangle 1158"/>
          <p:cNvSpPr/>
          <p:nvPr/>
        </p:nvSpPr>
        <p:spPr>
          <a:xfrm>
            <a:off x="7072500" y="3547958"/>
            <a:ext cx="1878538" cy="307777"/>
          </a:xfrm>
          <a:prstGeom prst="rect">
            <a:avLst/>
          </a:prstGeom>
          <a:noFill/>
        </p:spPr>
        <p:txBody>
          <a:bodyPr wrap="square" rtlCol="0">
            <a:spAutoFit/>
          </a:bodyPr>
          <a:lstStyle/>
          <a:p>
            <a:pPr algn="ctr"/>
            <a:r>
              <a:rPr lang="en-US" sz="1400" b="1" dirty="0">
                <a:latin typeface="Garamond" panose="02020404030301010803" pitchFamily="18" charset="0"/>
              </a:rPr>
              <a:t>Mn</a:t>
            </a:r>
            <a:r>
              <a:rPr lang="en-US" sz="1400" b="1" baseline="-25000" dirty="0">
                <a:latin typeface="Garamond" panose="02020404030301010803" pitchFamily="18" charset="0"/>
              </a:rPr>
              <a:t>3</a:t>
            </a:r>
            <a:r>
              <a:rPr lang="en-US" sz="1400" b="1" dirty="0">
                <a:latin typeface="Garamond" panose="02020404030301010803" pitchFamily="18" charset="0"/>
              </a:rPr>
              <a:t>O</a:t>
            </a:r>
            <a:r>
              <a:rPr lang="en-US" sz="1400" b="1" baseline="-25000" dirty="0">
                <a:latin typeface="Garamond" panose="02020404030301010803" pitchFamily="18" charset="0"/>
              </a:rPr>
              <a:t>4</a:t>
            </a:r>
            <a:r>
              <a:rPr lang="en-US" sz="1400" b="1" dirty="0">
                <a:latin typeface="Garamond" panose="02020404030301010803" pitchFamily="18" charset="0"/>
              </a:rPr>
              <a:t> rods</a:t>
            </a:r>
          </a:p>
        </p:txBody>
      </p:sp>
      <p:sp>
        <p:nvSpPr>
          <p:cNvPr id="1161" name="TextBox 1160"/>
          <p:cNvSpPr txBox="1"/>
          <p:nvPr/>
        </p:nvSpPr>
        <p:spPr>
          <a:xfrm>
            <a:off x="6079407" y="4539474"/>
            <a:ext cx="1465590" cy="338554"/>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dirty="0"/>
              <a:t>Ultra sonication  </a:t>
            </a:r>
          </a:p>
        </p:txBody>
      </p:sp>
      <p:sp>
        <p:nvSpPr>
          <p:cNvPr id="770" name="TextBox 769"/>
          <p:cNvSpPr txBox="1"/>
          <p:nvPr/>
        </p:nvSpPr>
        <p:spPr>
          <a:xfrm>
            <a:off x="6059905" y="4992444"/>
            <a:ext cx="1465590" cy="338554"/>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dirty="0"/>
              <a:t>Acetone  </a:t>
            </a:r>
          </a:p>
        </p:txBody>
      </p:sp>
      <p:sp>
        <p:nvSpPr>
          <p:cNvPr id="771" name="TextBox 770"/>
          <p:cNvSpPr txBox="1"/>
          <p:nvPr/>
        </p:nvSpPr>
        <p:spPr>
          <a:xfrm>
            <a:off x="3626148" y="4530336"/>
            <a:ext cx="1465590" cy="338554"/>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dirty="0"/>
              <a:t>Drying  </a:t>
            </a:r>
          </a:p>
        </p:txBody>
      </p:sp>
      <p:sp>
        <p:nvSpPr>
          <p:cNvPr id="773" name="Rectangle 772"/>
          <p:cNvSpPr/>
          <p:nvPr/>
        </p:nvSpPr>
        <p:spPr>
          <a:xfrm>
            <a:off x="2381192" y="5523008"/>
            <a:ext cx="1878538" cy="307777"/>
          </a:xfrm>
          <a:prstGeom prst="rect">
            <a:avLst/>
          </a:prstGeom>
          <a:noFill/>
        </p:spPr>
        <p:txBody>
          <a:bodyPr wrap="square" rtlCol="0">
            <a:spAutoFit/>
          </a:bodyPr>
          <a:lstStyle/>
          <a:p>
            <a:pPr algn="ctr"/>
            <a:r>
              <a:rPr lang="en-US" sz="1400" b="1" dirty="0">
                <a:latin typeface="Garamond" panose="02020404030301010803" pitchFamily="18" charset="0"/>
              </a:rPr>
              <a:t>Mn</a:t>
            </a:r>
            <a:r>
              <a:rPr lang="en-US" sz="1400" b="1" baseline="-25000" dirty="0">
                <a:latin typeface="Garamond" panose="02020404030301010803" pitchFamily="18" charset="0"/>
              </a:rPr>
              <a:t>3</a:t>
            </a:r>
            <a:r>
              <a:rPr lang="en-US" sz="1400" b="1" dirty="0">
                <a:latin typeface="Garamond" panose="02020404030301010803" pitchFamily="18" charset="0"/>
              </a:rPr>
              <a:t>O</a:t>
            </a:r>
            <a:r>
              <a:rPr lang="en-US" sz="1400" b="1" baseline="-25000" dirty="0">
                <a:latin typeface="Garamond" panose="02020404030301010803" pitchFamily="18" charset="0"/>
              </a:rPr>
              <a:t>4</a:t>
            </a:r>
            <a:r>
              <a:rPr lang="en-US" sz="1400" b="1" dirty="0">
                <a:latin typeface="Garamond" panose="02020404030301010803" pitchFamily="18" charset="0"/>
              </a:rPr>
              <a:t>-MC composite</a:t>
            </a:r>
          </a:p>
        </p:txBody>
      </p:sp>
      <p:sp>
        <p:nvSpPr>
          <p:cNvPr id="774" name="TextBox 773"/>
          <p:cNvSpPr txBox="1"/>
          <p:nvPr/>
        </p:nvSpPr>
        <p:spPr>
          <a:xfrm>
            <a:off x="1168558" y="2853117"/>
            <a:ext cx="1465590" cy="338554"/>
          </a:xfrm>
          <a:prstGeom prst="rect">
            <a:avLst/>
          </a:prstGeom>
          <a:noFill/>
        </p:spPr>
        <p:txBody>
          <a:bodyPr wrap="square" rtlCol="0">
            <a:spAutoFit/>
          </a:bodyPr>
          <a:lstStyle>
            <a:defPPr>
              <a:defRPr lang="en-US"/>
            </a:defPPr>
            <a:lvl1pPr algn="ctr">
              <a:defRPr sz="1600">
                <a:latin typeface="Garamond" panose="02020404030301010803" pitchFamily="18" charset="0"/>
              </a:defRPr>
            </a:lvl1pPr>
          </a:lstStyle>
          <a:p>
            <a:r>
              <a:rPr lang="en-US" dirty="0"/>
              <a:t>Stirring  </a:t>
            </a:r>
          </a:p>
        </p:txBody>
      </p:sp>
      <p:sp>
        <p:nvSpPr>
          <p:cNvPr id="2" name="TextBox 1"/>
          <p:cNvSpPr txBox="1"/>
          <p:nvPr/>
        </p:nvSpPr>
        <p:spPr>
          <a:xfrm>
            <a:off x="6124087" y="5733281"/>
            <a:ext cx="1337226" cy="646331"/>
          </a:xfrm>
          <a:prstGeom prst="rect">
            <a:avLst/>
          </a:prstGeom>
          <a:noFill/>
          <a:ln>
            <a:solidFill>
              <a:srgbClr val="FF0000"/>
            </a:solidFill>
          </a:ln>
        </p:spPr>
        <p:txBody>
          <a:bodyPr wrap="none" rtlCol="0">
            <a:spAutoFit/>
          </a:bodyPr>
          <a:lstStyle/>
          <a:p>
            <a:pPr algn="just"/>
            <a:r>
              <a:rPr lang="en-US" b="1" dirty="0">
                <a:latin typeface="Garamond" panose="02020404030301010803" pitchFamily="18" charset="0"/>
              </a:rPr>
              <a:t>Mn</a:t>
            </a:r>
            <a:r>
              <a:rPr lang="en-US" b="1" baseline="-25000" dirty="0">
                <a:latin typeface="Garamond" panose="02020404030301010803" pitchFamily="18" charset="0"/>
              </a:rPr>
              <a:t>3</a:t>
            </a:r>
            <a:r>
              <a:rPr lang="en-US" b="1" dirty="0">
                <a:latin typeface="Garamond" panose="02020404030301010803" pitchFamily="18" charset="0"/>
              </a:rPr>
              <a:t>O</a:t>
            </a:r>
            <a:r>
              <a:rPr lang="en-US" b="1" baseline="-25000" dirty="0">
                <a:latin typeface="Garamond" panose="02020404030301010803" pitchFamily="18" charset="0"/>
              </a:rPr>
              <a:t>4</a:t>
            </a:r>
            <a:r>
              <a:rPr lang="en-US" b="1" dirty="0">
                <a:latin typeface="Garamond" panose="02020404030301010803" pitchFamily="18" charset="0"/>
              </a:rPr>
              <a:t>: MC</a:t>
            </a:r>
          </a:p>
          <a:p>
            <a:pPr algn="just"/>
            <a:r>
              <a:rPr lang="en-US" b="1" dirty="0">
                <a:latin typeface="Garamond" panose="02020404030301010803" pitchFamily="18" charset="0"/>
              </a:rPr>
              <a:t>        1 : 1</a:t>
            </a:r>
          </a:p>
        </p:txBody>
      </p:sp>
      <p:grpSp>
        <p:nvGrpSpPr>
          <p:cNvPr id="775" name="Group 774"/>
          <p:cNvGrpSpPr/>
          <p:nvPr/>
        </p:nvGrpSpPr>
        <p:grpSpPr>
          <a:xfrm>
            <a:off x="-1773" y="-352"/>
            <a:ext cx="7916783" cy="321431"/>
            <a:chOff x="1072279" y="-352"/>
            <a:chExt cx="7916783" cy="321431"/>
          </a:xfrm>
        </p:grpSpPr>
        <p:sp>
          <p:nvSpPr>
            <p:cNvPr id="776" name="Chevron 775"/>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777" name="Chevron 776"/>
            <p:cNvSpPr/>
            <p:nvPr/>
          </p:nvSpPr>
          <p:spPr>
            <a:xfrm>
              <a:off x="6599510" y="-35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154" name="Chevron 1153"/>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157" name="Chevron 1156"/>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162" name="Chevron 1161"/>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163" name="Chevron 1162"/>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164" name="Chevron 1163"/>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
        <p:nvSpPr>
          <p:cNvPr id="3" name="Rectangle 2"/>
          <p:cNvSpPr/>
          <p:nvPr/>
        </p:nvSpPr>
        <p:spPr>
          <a:xfrm>
            <a:off x="34706" y="3847198"/>
            <a:ext cx="2103120" cy="1077218"/>
          </a:xfrm>
          <a:prstGeom prst="rect">
            <a:avLst/>
          </a:prstGeom>
          <a:noFill/>
        </p:spPr>
        <p:txBody>
          <a:bodyPr wrap="square" rtlCol="0">
            <a:spAutoFit/>
          </a:bodyPr>
          <a:lstStyle/>
          <a:p>
            <a:pPr algn="just"/>
            <a:r>
              <a:rPr lang="en-US" sz="1600" dirty="0">
                <a:latin typeface="Garamond" panose="02020404030301010803" pitchFamily="18" charset="0"/>
              </a:rPr>
              <a:t>Manganese acetate tetra hydrate (MATH) </a:t>
            </a:r>
          </a:p>
          <a:p>
            <a:pPr algn="just"/>
            <a:r>
              <a:rPr lang="en-US" sz="1600" dirty="0">
                <a:latin typeface="Garamond" panose="02020404030301010803" pitchFamily="18" charset="0"/>
              </a:rPr>
              <a:t>dissolved  in water</a:t>
            </a:r>
          </a:p>
          <a:p>
            <a:pPr algn="just"/>
            <a:r>
              <a:rPr lang="en-US" sz="1600" dirty="0">
                <a:latin typeface="Garamond" panose="02020404030301010803" pitchFamily="18" charset="0"/>
              </a:rPr>
              <a:t> </a:t>
            </a:r>
          </a:p>
        </p:txBody>
      </p:sp>
    </p:spTree>
    <p:extLst>
      <p:ext uri="{BB962C8B-B14F-4D97-AF65-F5344CB8AC3E}">
        <p14:creationId xmlns:p14="http://schemas.microsoft.com/office/powerpoint/2010/main" val="24448224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64</a:t>
            </a:fld>
            <a:endParaRPr lang="en-US" dirty="0">
              <a:solidFill>
                <a:schemeClr val="tx1"/>
              </a:solidFill>
            </a:endParaRPr>
          </a:p>
        </p:txBody>
      </p:sp>
      <p:pic>
        <p:nvPicPr>
          <p:cNvPr id="2" name="Picture 1"/>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25953" y="827576"/>
            <a:ext cx="4166283" cy="3200400"/>
          </a:xfrm>
          <a:prstGeom prst="rect">
            <a:avLst/>
          </a:prstGeom>
        </p:spPr>
      </p:pic>
      <p:sp>
        <p:nvSpPr>
          <p:cNvPr id="15" name="Title 1"/>
          <p:cNvSpPr txBox="1">
            <a:spLocks/>
          </p:cNvSpPr>
          <p:nvPr/>
        </p:nvSpPr>
        <p:spPr>
          <a:xfrm>
            <a:off x="150348" y="141089"/>
            <a:ext cx="7724411" cy="731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latin typeface="Garamond" panose="02020404030301010803" pitchFamily="18" charset="0"/>
              </a:rPr>
              <a:t>Structural and morphological characterization </a:t>
            </a:r>
          </a:p>
        </p:txBody>
      </p:sp>
      <p:cxnSp>
        <p:nvCxnSpPr>
          <p:cNvPr id="16" name="Straight Connector 15"/>
          <p:cNvCxnSpPr/>
          <p:nvPr/>
        </p:nvCxnSpPr>
        <p:spPr>
          <a:xfrm>
            <a:off x="150346" y="734233"/>
            <a:ext cx="8809408" cy="0"/>
          </a:xfrm>
          <a:prstGeom prst="line">
            <a:avLst/>
          </a:prstGeom>
          <a:ln w="25400"/>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7" name="Rectangle 16"/>
              <p:cNvSpPr/>
              <p:nvPr/>
            </p:nvSpPr>
            <p:spPr>
              <a:xfrm>
                <a:off x="369540" y="4002778"/>
                <a:ext cx="8239889" cy="2769989"/>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buFont typeface="Wingdings" panose="05000000000000000000" pitchFamily="2" charset="2"/>
                  <a:buChar char="ü"/>
                </a:pPr>
                <a:r>
                  <a:rPr lang="en-US" dirty="0">
                    <a:latin typeface="Garamond" panose="02020404030301010803" pitchFamily="18" charset="0"/>
                  </a:rPr>
                  <a:t>The diffraction peaks at 2</a:t>
                </a:r>
                <a14:m>
                  <m:oMath xmlns:m="http://schemas.openxmlformats.org/officeDocument/2006/math">
                    <m:r>
                      <a:rPr lang="en-US" sz="1600" i="1" smtClean="0">
                        <a:latin typeface="Cambria Math" panose="02040503050406030204" pitchFamily="18" charset="0"/>
                        <a:ea typeface="Cambria Math" panose="02040503050406030204" pitchFamily="18" charset="0"/>
                      </a:rPr>
                      <m:t>𝜃</m:t>
                    </m:r>
                  </m:oMath>
                </a14:m>
                <a:r>
                  <a:rPr lang="en-US" dirty="0">
                    <a:latin typeface="Garamond" panose="02020404030301010803" pitchFamily="18" charset="0"/>
                  </a:rPr>
                  <a:t> angles are indexed which suggests the presence of highly pure Mn</a:t>
                </a:r>
                <a:r>
                  <a:rPr lang="en-US" baseline="-25000" dirty="0">
                    <a:latin typeface="Garamond" panose="02020404030301010803" pitchFamily="18" charset="0"/>
                  </a:rPr>
                  <a:t>3</a:t>
                </a:r>
                <a:r>
                  <a:rPr lang="en-US" dirty="0">
                    <a:latin typeface="Garamond" panose="02020404030301010803" pitchFamily="18" charset="0"/>
                  </a:rPr>
                  <a:t>O</a:t>
                </a:r>
                <a:r>
                  <a:rPr lang="en-US" baseline="-25000" dirty="0">
                    <a:latin typeface="Garamond" panose="02020404030301010803" pitchFamily="18" charset="0"/>
                  </a:rPr>
                  <a:t>4</a:t>
                </a:r>
                <a:r>
                  <a:rPr lang="en-US" dirty="0">
                    <a:latin typeface="Garamond" panose="02020404030301010803" pitchFamily="18" charset="0"/>
                  </a:rPr>
                  <a:t> with tetragonal spinel structure.</a:t>
                </a:r>
              </a:p>
              <a:p>
                <a:pPr marL="285750" indent="-285750" algn="just">
                  <a:buFont typeface="Wingdings" panose="05000000000000000000" pitchFamily="2" charset="2"/>
                  <a:buChar char="ü"/>
                </a:pPr>
                <a:endParaRPr lang="en-US" dirty="0">
                  <a:latin typeface="Garamond" panose="02020404030301010803" pitchFamily="18" charset="0"/>
                </a:endParaRPr>
              </a:p>
              <a:p>
                <a:pPr marL="285750" indent="-285750" algn="just">
                  <a:buFont typeface="Wingdings" panose="05000000000000000000" pitchFamily="2" charset="2"/>
                  <a:buChar char="ü"/>
                </a:pPr>
                <a:r>
                  <a:rPr lang="en-US" dirty="0">
                    <a:latin typeface="Garamond" panose="02020404030301010803" pitchFamily="18" charset="0"/>
                  </a:rPr>
                  <a:t>The XRD pattern of MC shows a sharp peak at 26° corresponding to (002) diffraction from graphitic carbon.</a:t>
                </a:r>
              </a:p>
              <a:p>
                <a:pPr marL="285750" indent="-285750" algn="just">
                  <a:buFont typeface="Wingdings" panose="05000000000000000000" pitchFamily="2" charset="2"/>
                  <a:buChar char="ü"/>
                </a:pPr>
                <a:endParaRPr lang="en-US" dirty="0">
                  <a:latin typeface="Garamond" panose="02020404030301010803" pitchFamily="18" charset="0"/>
                </a:endParaRPr>
              </a:p>
              <a:p>
                <a:pPr marL="285750" indent="-285750" algn="just">
                  <a:buFont typeface="Wingdings" panose="05000000000000000000" pitchFamily="2" charset="2"/>
                  <a:buChar char="ü"/>
                </a:pPr>
                <a:r>
                  <a:rPr lang="en-US" dirty="0">
                    <a:latin typeface="Garamond" panose="02020404030301010803" pitchFamily="18" charset="0"/>
                  </a:rPr>
                  <a:t>The XRD pattern of the composite has peaks corresponding to both Mn</a:t>
                </a:r>
                <a:r>
                  <a:rPr lang="en-US" baseline="-25000" dirty="0">
                    <a:latin typeface="Garamond" panose="02020404030301010803" pitchFamily="18" charset="0"/>
                  </a:rPr>
                  <a:t>3</a:t>
                </a:r>
                <a:r>
                  <a:rPr lang="en-US" dirty="0">
                    <a:latin typeface="Garamond" panose="02020404030301010803" pitchFamily="18" charset="0"/>
                  </a:rPr>
                  <a:t>O</a:t>
                </a:r>
                <a:r>
                  <a:rPr lang="en-US" baseline="-25000" dirty="0">
                    <a:latin typeface="Garamond" panose="02020404030301010803" pitchFamily="18" charset="0"/>
                  </a:rPr>
                  <a:t>4</a:t>
                </a:r>
                <a:r>
                  <a:rPr lang="en-US" dirty="0">
                    <a:latin typeface="Garamond" panose="02020404030301010803" pitchFamily="18" charset="0"/>
                  </a:rPr>
                  <a:t> and MC phases, which confirms that in the final composite, the structures of Mn</a:t>
                </a:r>
                <a:r>
                  <a:rPr lang="en-US" baseline="-25000" dirty="0">
                    <a:latin typeface="Garamond" panose="02020404030301010803" pitchFamily="18" charset="0"/>
                  </a:rPr>
                  <a:t>3</a:t>
                </a:r>
                <a:r>
                  <a:rPr lang="en-US" dirty="0">
                    <a:latin typeface="Garamond" panose="02020404030301010803" pitchFamily="18" charset="0"/>
                  </a:rPr>
                  <a:t>O</a:t>
                </a:r>
                <a:r>
                  <a:rPr lang="en-US" baseline="-25000" dirty="0">
                    <a:latin typeface="Garamond" panose="02020404030301010803" pitchFamily="18" charset="0"/>
                  </a:rPr>
                  <a:t>4</a:t>
                </a:r>
                <a:r>
                  <a:rPr lang="en-US" dirty="0">
                    <a:latin typeface="Garamond" panose="02020404030301010803" pitchFamily="18" charset="0"/>
                  </a:rPr>
                  <a:t> and MC are retained without any changes.</a:t>
                </a:r>
              </a:p>
              <a:p>
                <a:pPr lvl="8" algn="just"/>
                <a:endParaRPr lang="en-US" b="1" u="sng" baseline="30000" dirty="0">
                  <a:latin typeface="Garamond" panose="02020404030301010803"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369540" y="4002778"/>
                <a:ext cx="8239889" cy="2769989"/>
              </a:xfrm>
              <a:prstGeom prst="rect">
                <a:avLst/>
              </a:prstGeom>
              <a:blipFill rotWithShape="0">
                <a:blip r:embed="rId4"/>
                <a:stretch>
                  <a:fillRect l="-518" t="-1322" r="-666"/>
                </a:stretch>
              </a:blipFill>
              <a:ln w="19050">
                <a:noFill/>
              </a:ln>
            </p:spPr>
            <p:txBody>
              <a:bodyPr/>
              <a:lstStyle/>
              <a:p>
                <a:r>
                  <a:rPr lang="en-US">
                    <a:noFill/>
                  </a:rPr>
                  <a:t> </a:t>
                </a:r>
              </a:p>
            </p:txBody>
          </p:sp>
        </mc:Fallback>
      </mc:AlternateContent>
      <p:grpSp>
        <p:nvGrpSpPr>
          <p:cNvPr id="8" name="Group 7"/>
          <p:cNvGrpSpPr/>
          <p:nvPr/>
        </p:nvGrpSpPr>
        <p:grpSpPr>
          <a:xfrm>
            <a:off x="-1773" y="-352"/>
            <a:ext cx="7916783" cy="321431"/>
            <a:chOff x="1072279" y="-352"/>
            <a:chExt cx="7916783" cy="321431"/>
          </a:xfrm>
        </p:grpSpPr>
        <p:sp>
          <p:nvSpPr>
            <p:cNvPr id="9" name="Chevron 8"/>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0" name="Chevron 9"/>
            <p:cNvSpPr/>
            <p:nvPr/>
          </p:nvSpPr>
          <p:spPr>
            <a:xfrm>
              <a:off x="6599510" y="-35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1" name="Chevron 10"/>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2" name="Chevron 11"/>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3" name="Chevron 12"/>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4" name="Chevron 13"/>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8" name="Chevron 17"/>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10253972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65</a:t>
            </a:fld>
            <a:endParaRPr lang="en-US" dirty="0">
              <a:solidFill>
                <a:schemeClr val="tx1"/>
              </a:solidFill>
            </a:endParaRPr>
          </a:p>
        </p:txBody>
      </p:sp>
      <p:sp>
        <p:nvSpPr>
          <p:cNvPr id="15" name="Title 1"/>
          <p:cNvSpPr txBox="1">
            <a:spLocks/>
          </p:cNvSpPr>
          <p:nvPr/>
        </p:nvSpPr>
        <p:spPr>
          <a:xfrm>
            <a:off x="150348" y="141089"/>
            <a:ext cx="7724411" cy="731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latin typeface="Garamond" panose="02020404030301010803" pitchFamily="18" charset="0"/>
              </a:rPr>
              <a:t>Structural and morphological characterization </a:t>
            </a:r>
          </a:p>
        </p:txBody>
      </p:sp>
      <p:cxnSp>
        <p:nvCxnSpPr>
          <p:cNvPr id="16" name="Straight Connector 15"/>
          <p:cNvCxnSpPr/>
          <p:nvPr/>
        </p:nvCxnSpPr>
        <p:spPr>
          <a:xfrm>
            <a:off x="150346" y="734233"/>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19" name="Rectangle 18"/>
          <p:cNvSpPr/>
          <p:nvPr/>
        </p:nvSpPr>
        <p:spPr>
          <a:xfrm>
            <a:off x="231870" y="4355183"/>
            <a:ext cx="8486389" cy="1754326"/>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buFont typeface="Wingdings" panose="05000000000000000000" pitchFamily="2" charset="2"/>
              <a:buChar char="§"/>
            </a:pPr>
            <a:r>
              <a:rPr lang="en-US" dirty="0">
                <a:latin typeface="Garamond" panose="02020404030301010803" pitchFamily="18" charset="0"/>
              </a:rPr>
              <a:t>Mn</a:t>
            </a:r>
            <a:r>
              <a:rPr lang="en-US" baseline="-25000" dirty="0">
                <a:latin typeface="Garamond" panose="02020404030301010803" pitchFamily="18" charset="0"/>
              </a:rPr>
              <a:t>3</a:t>
            </a:r>
            <a:r>
              <a:rPr lang="en-US" dirty="0">
                <a:latin typeface="Garamond" panose="02020404030301010803" pitchFamily="18" charset="0"/>
              </a:rPr>
              <a:t>O</a:t>
            </a:r>
            <a:r>
              <a:rPr lang="en-US" baseline="-25000" dirty="0">
                <a:latin typeface="Garamond" panose="02020404030301010803" pitchFamily="18" charset="0"/>
              </a:rPr>
              <a:t>4</a:t>
            </a:r>
            <a:r>
              <a:rPr lang="en-US" dirty="0">
                <a:latin typeface="Garamond" panose="02020404030301010803" pitchFamily="18" charset="0"/>
              </a:rPr>
              <a:t>-MC composite has a higher I</a:t>
            </a:r>
            <a:r>
              <a:rPr lang="en-US" baseline="-25000" dirty="0">
                <a:latin typeface="Garamond" panose="02020404030301010803" pitchFamily="18" charset="0"/>
              </a:rPr>
              <a:t>D</a:t>
            </a:r>
            <a:r>
              <a:rPr lang="en-US" dirty="0">
                <a:latin typeface="Garamond" panose="02020404030301010803" pitchFamily="18" charset="0"/>
              </a:rPr>
              <a:t>/I</a:t>
            </a:r>
            <a:r>
              <a:rPr lang="en-US" baseline="-25000" dirty="0">
                <a:latin typeface="Garamond" panose="02020404030301010803" pitchFamily="18" charset="0"/>
              </a:rPr>
              <a:t>G</a:t>
            </a:r>
            <a:r>
              <a:rPr lang="en-US" dirty="0">
                <a:latin typeface="Garamond" panose="02020404030301010803" pitchFamily="18" charset="0"/>
              </a:rPr>
              <a:t>  than bare MC</a:t>
            </a:r>
          </a:p>
          <a:p>
            <a:pPr marL="285750" indent="-285750" algn="just">
              <a:buFont typeface="Wingdings" panose="05000000000000000000" pitchFamily="2" charset="2"/>
              <a:buChar char="§"/>
            </a:pPr>
            <a:endParaRPr lang="en-US" dirty="0">
              <a:latin typeface="Garamond" panose="02020404030301010803" pitchFamily="18" charset="0"/>
            </a:endParaRPr>
          </a:p>
          <a:p>
            <a:pPr marL="285750" indent="-285750" algn="just">
              <a:buFont typeface="Wingdings" panose="05000000000000000000" pitchFamily="2" charset="2"/>
              <a:buChar char="§"/>
            </a:pPr>
            <a:r>
              <a:rPr lang="en-US" dirty="0">
                <a:latin typeface="Garamond" panose="02020404030301010803" pitchFamily="18" charset="0"/>
              </a:rPr>
              <a:t>In Mn</a:t>
            </a:r>
            <a:r>
              <a:rPr lang="en-US" baseline="-25000" dirty="0">
                <a:latin typeface="Garamond" panose="02020404030301010803" pitchFamily="18" charset="0"/>
              </a:rPr>
              <a:t>3</a:t>
            </a:r>
            <a:r>
              <a:rPr lang="en-US" dirty="0">
                <a:latin typeface="Garamond" panose="02020404030301010803" pitchFamily="18" charset="0"/>
              </a:rPr>
              <a:t>O</a:t>
            </a:r>
            <a:r>
              <a:rPr lang="en-US" baseline="-25000" dirty="0">
                <a:latin typeface="Garamond" panose="02020404030301010803" pitchFamily="18" charset="0"/>
              </a:rPr>
              <a:t>4</a:t>
            </a:r>
            <a:r>
              <a:rPr lang="en-US" dirty="0">
                <a:latin typeface="Garamond" panose="02020404030301010803" pitchFamily="18" charset="0"/>
              </a:rPr>
              <a:t>-MC, the  increase of I</a:t>
            </a:r>
            <a:r>
              <a:rPr lang="en-US" baseline="-25000" dirty="0">
                <a:latin typeface="Garamond" panose="02020404030301010803" pitchFamily="18" charset="0"/>
              </a:rPr>
              <a:t>D</a:t>
            </a:r>
            <a:r>
              <a:rPr lang="en-US" dirty="0">
                <a:latin typeface="Garamond" panose="02020404030301010803" pitchFamily="18" charset="0"/>
              </a:rPr>
              <a:t>/I</a:t>
            </a:r>
            <a:r>
              <a:rPr lang="en-US" baseline="-25000" dirty="0">
                <a:latin typeface="Garamond" panose="02020404030301010803" pitchFamily="18" charset="0"/>
              </a:rPr>
              <a:t>G</a:t>
            </a:r>
            <a:r>
              <a:rPr lang="en-US" dirty="0">
                <a:latin typeface="Garamond" panose="02020404030301010803" pitchFamily="18" charset="0"/>
              </a:rPr>
              <a:t>  is presumably due to two reasons: (i) Mn</a:t>
            </a:r>
            <a:r>
              <a:rPr lang="en-US" baseline="-25000" dirty="0">
                <a:latin typeface="Garamond" panose="02020404030301010803" pitchFamily="18" charset="0"/>
              </a:rPr>
              <a:t>3</a:t>
            </a:r>
            <a:r>
              <a:rPr lang="en-US" dirty="0">
                <a:latin typeface="Garamond" panose="02020404030301010803" pitchFamily="18" charset="0"/>
              </a:rPr>
              <a:t>O</a:t>
            </a:r>
            <a:r>
              <a:rPr lang="en-US" baseline="-25000" dirty="0">
                <a:latin typeface="Garamond" panose="02020404030301010803" pitchFamily="18" charset="0"/>
              </a:rPr>
              <a:t>4</a:t>
            </a:r>
            <a:r>
              <a:rPr lang="en-US" dirty="0">
                <a:latin typeface="Garamond" panose="02020404030301010803" pitchFamily="18" charset="0"/>
              </a:rPr>
              <a:t> may occupy some portion of crystalline graphite, and (ii) graphite surface may be partially destroyed during the composite formation. </a:t>
            </a:r>
          </a:p>
          <a:p>
            <a:pPr marL="742950" lvl="1" indent="-285750" algn="just">
              <a:buFont typeface="Wingdings" panose="05000000000000000000" pitchFamily="2" charset="2"/>
              <a:buChar char="ü"/>
            </a:pPr>
            <a:endParaRPr lang="en-US" dirty="0">
              <a:latin typeface="Garamond" panose="02020404030301010803" pitchFamily="18" charset="0"/>
            </a:endParaRPr>
          </a:p>
        </p:txBody>
      </p:sp>
      <p:sp>
        <p:nvSpPr>
          <p:cNvPr id="8" name="Rectangle 7"/>
          <p:cNvSpPr/>
          <p:nvPr/>
        </p:nvSpPr>
        <p:spPr>
          <a:xfrm>
            <a:off x="231870" y="1178727"/>
            <a:ext cx="4572000" cy="3139321"/>
          </a:xfrm>
          <a:prstGeom prst="rect">
            <a:avLst/>
          </a:prstGeom>
        </p:spPr>
        <p:txBody>
          <a:bodyPr>
            <a:spAutoFit/>
          </a:bodyPr>
          <a:lstStyle/>
          <a:p>
            <a:pPr marL="285750" indent="-285750" algn="just">
              <a:buFont typeface="Wingdings" panose="05000000000000000000" pitchFamily="2" charset="2"/>
              <a:buChar char="§"/>
            </a:pPr>
            <a:r>
              <a:rPr lang="en-US" b="1" dirty="0">
                <a:latin typeface="Garamond" panose="02020404030301010803" pitchFamily="18" charset="0"/>
              </a:rPr>
              <a:t>Pure Mn</a:t>
            </a:r>
            <a:r>
              <a:rPr lang="en-US" b="1" baseline="-25000" dirty="0">
                <a:latin typeface="Garamond" panose="02020404030301010803" pitchFamily="18" charset="0"/>
              </a:rPr>
              <a:t>3</a:t>
            </a:r>
            <a:r>
              <a:rPr lang="en-US" b="1" dirty="0">
                <a:latin typeface="Garamond" panose="02020404030301010803" pitchFamily="18" charset="0"/>
              </a:rPr>
              <a:t>O</a:t>
            </a:r>
            <a:r>
              <a:rPr lang="en-US" b="1" baseline="-25000" dirty="0">
                <a:latin typeface="Garamond" panose="02020404030301010803" pitchFamily="18" charset="0"/>
              </a:rPr>
              <a:t>4</a:t>
            </a:r>
            <a:r>
              <a:rPr lang="en-US" b="1" dirty="0">
                <a:latin typeface="Garamond" panose="02020404030301010803" pitchFamily="18" charset="0"/>
              </a:rPr>
              <a:t>: </a:t>
            </a:r>
            <a:r>
              <a:rPr lang="en-US" dirty="0">
                <a:latin typeface="Garamond" panose="02020404030301010803" pitchFamily="18" charset="0"/>
              </a:rPr>
              <a:t>Peak at 640 cm</a:t>
            </a:r>
            <a:r>
              <a:rPr lang="en-US" baseline="30000" dirty="0">
                <a:latin typeface="Garamond" panose="02020404030301010803" pitchFamily="18" charset="0"/>
              </a:rPr>
              <a:t>-1</a:t>
            </a:r>
            <a:r>
              <a:rPr lang="en-US" dirty="0">
                <a:latin typeface="Garamond" panose="02020404030301010803" pitchFamily="18" charset="0"/>
              </a:rPr>
              <a:t> corresponds to the </a:t>
            </a:r>
            <a:r>
              <a:rPr lang="en-US" dirty="0" err="1">
                <a:latin typeface="Garamond" panose="02020404030301010803" pitchFamily="18" charset="0"/>
              </a:rPr>
              <a:t>Mn</a:t>
            </a:r>
            <a:r>
              <a:rPr lang="en-US" dirty="0">
                <a:latin typeface="Garamond" panose="02020404030301010803" pitchFamily="18" charset="0"/>
              </a:rPr>
              <a:t>–O breathing vibration of Mn</a:t>
            </a:r>
            <a:r>
              <a:rPr lang="en-US" baseline="30000" dirty="0">
                <a:latin typeface="Garamond" panose="02020404030301010803" pitchFamily="18" charset="0"/>
              </a:rPr>
              <a:t>2+</a:t>
            </a:r>
            <a:r>
              <a:rPr lang="en-US" dirty="0">
                <a:latin typeface="Garamond" panose="02020404030301010803" pitchFamily="18" charset="0"/>
              </a:rPr>
              <a:t> ions in tetrahedral coordination .</a:t>
            </a:r>
          </a:p>
          <a:p>
            <a:pPr marL="285750" indent="-285750" algn="just">
              <a:buFont typeface="Wingdings" panose="05000000000000000000" pitchFamily="2" charset="2"/>
              <a:buChar char="§"/>
            </a:pPr>
            <a:endParaRPr lang="en-US" dirty="0">
              <a:latin typeface="Garamond" panose="02020404030301010803" pitchFamily="18" charset="0"/>
            </a:endParaRPr>
          </a:p>
          <a:p>
            <a:pPr marL="285750" indent="-285750" algn="just">
              <a:buFont typeface="Wingdings" panose="05000000000000000000" pitchFamily="2" charset="2"/>
              <a:buChar char="§"/>
            </a:pPr>
            <a:r>
              <a:rPr lang="en-US" dirty="0">
                <a:latin typeface="Garamond" panose="02020404030301010803" pitchFamily="18" charset="0"/>
              </a:rPr>
              <a:t>Two characteristic Raman peaks of MC: </a:t>
            </a:r>
          </a:p>
          <a:p>
            <a:pPr marL="742950" lvl="1" indent="-285750" algn="just">
              <a:buFont typeface="Wingdings" panose="05000000000000000000" pitchFamily="2" charset="2"/>
              <a:buChar char="Ø"/>
            </a:pPr>
            <a:r>
              <a:rPr lang="en-US" b="1" dirty="0">
                <a:latin typeface="Garamond" panose="02020404030301010803" pitchFamily="18" charset="0"/>
              </a:rPr>
              <a:t>D – band: 1350 cm</a:t>
            </a:r>
            <a:r>
              <a:rPr lang="en-US" b="1" baseline="30000" dirty="0">
                <a:latin typeface="Garamond" panose="02020404030301010803" pitchFamily="18" charset="0"/>
              </a:rPr>
              <a:t>-1</a:t>
            </a:r>
            <a:r>
              <a:rPr lang="en-US" b="1" dirty="0">
                <a:latin typeface="Garamond" panose="02020404030301010803" pitchFamily="18" charset="0"/>
              </a:rPr>
              <a:t> </a:t>
            </a:r>
            <a:r>
              <a:rPr lang="en-US" dirty="0">
                <a:latin typeface="Garamond" panose="02020404030301010803" pitchFamily="18" charset="0"/>
              </a:rPr>
              <a:t>attributed to amorphous carbon or deformation vibrations of the hexagonal ring.</a:t>
            </a:r>
          </a:p>
          <a:p>
            <a:pPr marL="742950" lvl="1" indent="-285750" algn="just">
              <a:buFont typeface="Wingdings" panose="05000000000000000000" pitchFamily="2" charset="2"/>
              <a:buChar char="Ø"/>
            </a:pPr>
            <a:r>
              <a:rPr lang="en-US" b="1" dirty="0">
                <a:latin typeface="Garamond" panose="02020404030301010803" pitchFamily="18" charset="0"/>
              </a:rPr>
              <a:t>G - band 1580 cm</a:t>
            </a:r>
            <a:r>
              <a:rPr lang="en-US" b="1" baseline="30000" dirty="0">
                <a:latin typeface="Garamond" panose="02020404030301010803" pitchFamily="18" charset="0"/>
              </a:rPr>
              <a:t>−1</a:t>
            </a:r>
            <a:r>
              <a:rPr lang="en-US" dirty="0">
                <a:latin typeface="Garamond" panose="02020404030301010803" pitchFamily="18" charset="0"/>
              </a:rPr>
              <a:t> assigned to the stacking of the graphite hexagon network plane. </a:t>
            </a:r>
          </a:p>
        </p:txBody>
      </p:sp>
      <p:grpSp>
        <p:nvGrpSpPr>
          <p:cNvPr id="9" name="Group 8"/>
          <p:cNvGrpSpPr/>
          <p:nvPr/>
        </p:nvGrpSpPr>
        <p:grpSpPr>
          <a:xfrm>
            <a:off x="-1773" y="-352"/>
            <a:ext cx="7916783" cy="321431"/>
            <a:chOff x="1072279" y="-352"/>
            <a:chExt cx="7916783" cy="321431"/>
          </a:xfrm>
        </p:grpSpPr>
        <p:sp>
          <p:nvSpPr>
            <p:cNvPr id="10" name="Chevron 9"/>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1" name="Chevron 10"/>
            <p:cNvSpPr/>
            <p:nvPr/>
          </p:nvSpPr>
          <p:spPr>
            <a:xfrm>
              <a:off x="6599510" y="-35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2" name="Chevron 11"/>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3" name="Chevron 12"/>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4" name="Chevron 13"/>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7" name="Chevron 16"/>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8" name="Chevron 17"/>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grpSp>
        <p:nvGrpSpPr>
          <p:cNvPr id="20" name="Group 19"/>
          <p:cNvGrpSpPr/>
          <p:nvPr/>
        </p:nvGrpSpPr>
        <p:grpSpPr>
          <a:xfrm>
            <a:off x="4812934" y="1013696"/>
            <a:ext cx="4203092" cy="3200400"/>
            <a:chOff x="4812934" y="1013696"/>
            <a:chExt cx="4203092" cy="3200400"/>
          </a:xfrm>
        </p:grpSpPr>
        <p:pic>
          <p:nvPicPr>
            <p:cNvPr id="21" name="Picture 20"/>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812934" y="1013696"/>
              <a:ext cx="4203092" cy="3200400"/>
            </a:xfrm>
            <a:prstGeom prst="rect">
              <a:avLst/>
            </a:prstGeom>
          </p:spPr>
        </p:pic>
        <p:sp>
          <p:nvSpPr>
            <p:cNvPr id="22" name="Rectangle 21"/>
            <p:cNvSpPr/>
            <p:nvPr/>
          </p:nvSpPr>
          <p:spPr>
            <a:xfrm>
              <a:off x="5622774" y="2789008"/>
              <a:ext cx="809837" cy="307777"/>
            </a:xfrm>
            <a:prstGeom prst="rect">
              <a:avLst/>
            </a:prstGeom>
          </p:spPr>
          <p:txBody>
            <a:bodyPr wrap="none">
              <a:spAutoFit/>
            </a:bodyPr>
            <a:lstStyle/>
            <a:p>
              <a:r>
                <a:rPr lang="en-US" sz="1400" b="1" dirty="0">
                  <a:latin typeface="Garamond" panose="02020404030301010803" pitchFamily="18" charset="0"/>
                </a:rPr>
                <a:t>640 cm</a:t>
              </a:r>
              <a:r>
                <a:rPr lang="en-US" sz="1400" b="1" baseline="30000" dirty="0">
                  <a:latin typeface="Garamond" panose="02020404030301010803" pitchFamily="18" charset="0"/>
                </a:rPr>
                <a:t>-1</a:t>
              </a:r>
            </a:p>
          </p:txBody>
        </p:sp>
        <p:sp>
          <p:nvSpPr>
            <p:cNvPr id="23" name="Rectangle 22"/>
            <p:cNvSpPr/>
            <p:nvPr/>
          </p:nvSpPr>
          <p:spPr>
            <a:xfrm>
              <a:off x="6324868" y="2378261"/>
              <a:ext cx="755335" cy="307777"/>
            </a:xfrm>
            <a:prstGeom prst="rect">
              <a:avLst/>
            </a:prstGeom>
          </p:spPr>
          <p:txBody>
            <a:bodyPr wrap="none">
              <a:spAutoFit/>
            </a:bodyPr>
            <a:lstStyle/>
            <a:p>
              <a:r>
                <a:rPr lang="en-US" sz="1400" b="1" dirty="0">
                  <a:latin typeface="Garamond" panose="02020404030301010803" pitchFamily="18" charset="0"/>
                </a:rPr>
                <a:t>D band</a:t>
              </a:r>
              <a:endParaRPr lang="en-US" sz="1400" b="1" baseline="30000" dirty="0">
                <a:latin typeface="Garamond" panose="02020404030301010803" pitchFamily="18" charset="0"/>
              </a:endParaRPr>
            </a:p>
          </p:txBody>
        </p:sp>
        <p:sp>
          <p:nvSpPr>
            <p:cNvPr id="24" name="Rectangle 23"/>
            <p:cNvSpPr/>
            <p:nvPr/>
          </p:nvSpPr>
          <p:spPr>
            <a:xfrm>
              <a:off x="6771445" y="1831637"/>
              <a:ext cx="745717" cy="307777"/>
            </a:xfrm>
            <a:prstGeom prst="rect">
              <a:avLst/>
            </a:prstGeom>
          </p:spPr>
          <p:txBody>
            <a:bodyPr wrap="none">
              <a:spAutoFit/>
            </a:bodyPr>
            <a:lstStyle/>
            <a:p>
              <a:r>
                <a:rPr lang="en-US" sz="1400" b="1" dirty="0">
                  <a:latin typeface="Garamond" panose="02020404030301010803" pitchFamily="18" charset="0"/>
                </a:rPr>
                <a:t>G band</a:t>
              </a:r>
              <a:endParaRPr lang="en-US" sz="1400" b="1" baseline="30000" dirty="0">
                <a:latin typeface="Garamond" panose="02020404030301010803" pitchFamily="18" charset="0"/>
              </a:endParaRPr>
            </a:p>
          </p:txBody>
        </p:sp>
      </p:grpSp>
    </p:spTree>
    <p:extLst>
      <p:ext uri="{BB962C8B-B14F-4D97-AF65-F5344CB8AC3E}">
        <p14:creationId xmlns:p14="http://schemas.microsoft.com/office/powerpoint/2010/main" val="12065604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66</a:t>
            </a:fld>
            <a:endParaRPr lang="en-US" dirty="0">
              <a:solidFill>
                <a:schemeClr val="tx1"/>
              </a:solidFill>
            </a:endParaRPr>
          </a:p>
        </p:txBody>
      </p:sp>
      <p:sp>
        <p:nvSpPr>
          <p:cNvPr id="41" name="Rectangle 40"/>
          <p:cNvSpPr/>
          <p:nvPr/>
        </p:nvSpPr>
        <p:spPr>
          <a:xfrm>
            <a:off x="212369" y="4397697"/>
            <a:ext cx="4535345" cy="923330"/>
          </a:xfrm>
          <a:prstGeom prst="rect">
            <a:avLst/>
          </a:prstGeom>
        </p:spPr>
        <p:txBody>
          <a:bodyPr wrap="square">
            <a:spAutoFit/>
          </a:bodyPr>
          <a:lstStyle/>
          <a:p>
            <a:pPr marL="342900" indent="-342900" algn="just">
              <a:buFont typeface="Wingdings" panose="05000000000000000000" pitchFamily="2" charset="2"/>
              <a:buChar char="q"/>
            </a:pPr>
            <a:r>
              <a:rPr lang="en-US" dirty="0">
                <a:latin typeface="Garamond" panose="02020404030301010803" pitchFamily="18" charset="0"/>
              </a:rPr>
              <a:t>FESEM images of composite establish the dispersion of Mn</a:t>
            </a:r>
            <a:r>
              <a:rPr lang="en-US" baseline="-25000" dirty="0">
                <a:latin typeface="Garamond" panose="02020404030301010803" pitchFamily="18" charset="0"/>
              </a:rPr>
              <a:t>3</a:t>
            </a:r>
            <a:r>
              <a:rPr lang="en-US" dirty="0">
                <a:latin typeface="Garamond" panose="02020404030301010803" pitchFamily="18" charset="0"/>
              </a:rPr>
              <a:t>O</a:t>
            </a:r>
            <a:r>
              <a:rPr lang="en-US" baseline="-25000" dirty="0">
                <a:latin typeface="Garamond" panose="02020404030301010803" pitchFamily="18" charset="0"/>
              </a:rPr>
              <a:t>4</a:t>
            </a:r>
            <a:r>
              <a:rPr lang="en-US" dirty="0">
                <a:latin typeface="Garamond" panose="02020404030301010803" pitchFamily="18" charset="0"/>
              </a:rPr>
              <a:t> </a:t>
            </a:r>
            <a:r>
              <a:rPr lang="en-US" dirty="0" err="1">
                <a:latin typeface="Garamond" panose="02020404030301010803" pitchFamily="18" charset="0"/>
              </a:rPr>
              <a:t>nanorods</a:t>
            </a:r>
            <a:r>
              <a:rPr lang="en-US" dirty="0">
                <a:latin typeface="Garamond" panose="02020404030301010803" pitchFamily="18" charset="0"/>
              </a:rPr>
              <a:t> within the MC upon physical mixing. </a:t>
            </a:r>
          </a:p>
        </p:txBody>
      </p:sp>
      <p:sp>
        <p:nvSpPr>
          <p:cNvPr id="42" name="Rectangle 41"/>
          <p:cNvSpPr/>
          <p:nvPr/>
        </p:nvSpPr>
        <p:spPr>
          <a:xfrm>
            <a:off x="212369" y="5376137"/>
            <a:ext cx="4249735" cy="923330"/>
          </a:xfrm>
          <a:prstGeom prst="rect">
            <a:avLst/>
          </a:prstGeom>
        </p:spPr>
        <p:txBody>
          <a:bodyPr wrap="square">
            <a:spAutoFit/>
          </a:bodyPr>
          <a:lstStyle/>
          <a:p>
            <a:pPr marL="342900" indent="-342900" algn="just">
              <a:buFont typeface="Wingdings" panose="05000000000000000000" pitchFamily="2" charset="2"/>
              <a:buChar char="q"/>
            </a:pPr>
            <a:r>
              <a:rPr lang="en-US" dirty="0">
                <a:latin typeface="Garamond" panose="02020404030301010803" pitchFamily="18" charset="0"/>
              </a:rPr>
              <a:t>EDX mapping displays a  uniform distribution of elements such as Carbon, Manganese and Oxygen in the composite.</a:t>
            </a:r>
          </a:p>
        </p:txBody>
      </p:sp>
      <p:sp>
        <p:nvSpPr>
          <p:cNvPr id="43" name="TextBox 42"/>
          <p:cNvSpPr txBox="1"/>
          <p:nvPr/>
        </p:nvSpPr>
        <p:spPr>
          <a:xfrm>
            <a:off x="4668909" y="3426908"/>
            <a:ext cx="4120249" cy="338554"/>
          </a:xfrm>
          <a:prstGeom prst="rect">
            <a:avLst/>
          </a:prstGeom>
          <a:noFill/>
        </p:spPr>
        <p:txBody>
          <a:bodyPr wrap="square" rtlCol="0">
            <a:spAutoFit/>
          </a:bodyPr>
          <a:lstStyle/>
          <a:p>
            <a:pPr algn="ctr"/>
            <a:r>
              <a:rPr lang="en-US" sz="1600" b="1" dirty="0">
                <a:latin typeface="Garamond" panose="02020404030301010803" pitchFamily="18" charset="0"/>
              </a:rPr>
              <a:t>EDX analysis</a:t>
            </a:r>
          </a:p>
        </p:txBody>
      </p:sp>
      <p:pic>
        <p:nvPicPr>
          <p:cNvPr id="44" name="Picture 43"/>
          <p:cNvPicPr/>
          <p:nvPr/>
        </p:nvPicPr>
        <p:blipFill rotWithShape="1">
          <a:blip r:embed="rId3">
            <a:clrChange>
              <a:clrFrom>
                <a:srgbClr val="FFFFFF"/>
              </a:clrFrom>
              <a:clrTo>
                <a:srgbClr val="FFFFFF">
                  <a:alpha val="0"/>
                </a:srgbClr>
              </a:clrTo>
            </a:clrChange>
          </a:blip>
          <a:srcRect l="1884"/>
          <a:stretch/>
        </p:blipFill>
        <p:spPr>
          <a:xfrm>
            <a:off x="4775137" y="3654685"/>
            <a:ext cx="4046432" cy="2826982"/>
          </a:xfrm>
          <a:prstGeom prst="rect">
            <a:avLst/>
          </a:prstGeom>
        </p:spPr>
      </p:pic>
      <p:sp>
        <p:nvSpPr>
          <p:cNvPr id="50" name="TextBox 49"/>
          <p:cNvSpPr txBox="1"/>
          <p:nvPr/>
        </p:nvSpPr>
        <p:spPr>
          <a:xfrm>
            <a:off x="616528" y="3495351"/>
            <a:ext cx="3653937" cy="584775"/>
          </a:xfrm>
          <a:prstGeom prst="rect">
            <a:avLst/>
          </a:prstGeom>
          <a:noFill/>
        </p:spPr>
        <p:txBody>
          <a:bodyPr wrap="square" rtlCol="0">
            <a:spAutoFit/>
          </a:bodyPr>
          <a:lstStyle/>
          <a:p>
            <a:pPr algn="ctr"/>
            <a:r>
              <a:rPr lang="en-US" sz="1600" b="1" dirty="0">
                <a:latin typeface="Garamond" panose="02020404030301010803" pitchFamily="18" charset="0"/>
              </a:rPr>
              <a:t>FESEM images of (a-b) Bare Mn</a:t>
            </a:r>
            <a:r>
              <a:rPr lang="en-US" sz="1600" b="1" baseline="-25000" dirty="0">
                <a:latin typeface="Garamond" panose="02020404030301010803" pitchFamily="18" charset="0"/>
              </a:rPr>
              <a:t>3</a:t>
            </a:r>
            <a:r>
              <a:rPr lang="en-US" sz="1600" b="1" dirty="0">
                <a:latin typeface="Garamond" panose="02020404030301010803" pitchFamily="18" charset="0"/>
              </a:rPr>
              <a:t>O</a:t>
            </a:r>
            <a:r>
              <a:rPr lang="en-US" sz="1600" b="1" baseline="-25000" dirty="0">
                <a:latin typeface="Garamond" panose="02020404030301010803" pitchFamily="18" charset="0"/>
              </a:rPr>
              <a:t>4</a:t>
            </a:r>
            <a:r>
              <a:rPr lang="en-US" sz="1600" b="1" dirty="0">
                <a:latin typeface="Garamond" panose="02020404030301010803" pitchFamily="18" charset="0"/>
              </a:rPr>
              <a:t> (c) MC and (d) Mn</a:t>
            </a:r>
            <a:r>
              <a:rPr lang="en-US" sz="1600" b="1" baseline="-25000" dirty="0">
                <a:latin typeface="Garamond" panose="02020404030301010803" pitchFamily="18" charset="0"/>
              </a:rPr>
              <a:t>3</a:t>
            </a:r>
            <a:r>
              <a:rPr lang="en-US" sz="1600" b="1" dirty="0">
                <a:latin typeface="Garamond" panose="02020404030301010803" pitchFamily="18" charset="0"/>
              </a:rPr>
              <a:t>O</a:t>
            </a:r>
            <a:r>
              <a:rPr lang="en-US" sz="1600" b="1" baseline="-25000" dirty="0">
                <a:latin typeface="Garamond" panose="02020404030301010803" pitchFamily="18" charset="0"/>
              </a:rPr>
              <a:t>4</a:t>
            </a:r>
            <a:r>
              <a:rPr lang="en-US" sz="1600" b="1" dirty="0">
                <a:latin typeface="Garamond" panose="02020404030301010803" pitchFamily="18" charset="0"/>
              </a:rPr>
              <a:t>-MC composite</a:t>
            </a:r>
          </a:p>
        </p:txBody>
      </p:sp>
      <p:grpSp>
        <p:nvGrpSpPr>
          <p:cNvPr id="7" name="Group 6"/>
          <p:cNvGrpSpPr/>
          <p:nvPr/>
        </p:nvGrpSpPr>
        <p:grpSpPr>
          <a:xfrm>
            <a:off x="387138" y="403500"/>
            <a:ext cx="4500061" cy="3005309"/>
            <a:chOff x="162050" y="628588"/>
            <a:chExt cx="4500061" cy="3005309"/>
          </a:xfrm>
        </p:grpSpPr>
        <p:grpSp>
          <p:nvGrpSpPr>
            <p:cNvPr id="61" name="Group 60"/>
            <p:cNvGrpSpPr/>
            <p:nvPr/>
          </p:nvGrpSpPr>
          <p:grpSpPr>
            <a:xfrm>
              <a:off x="171054" y="647679"/>
              <a:ext cx="2203237" cy="1463039"/>
              <a:chOff x="279923" y="924066"/>
              <a:chExt cx="2864680" cy="1902262"/>
            </a:xfrm>
          </p:grpSpPr>
          <p:pic>
            <p:nvPicPr>
              <p:cNvPr id="71" name="Picture 70"/>
              <p:cNvPicPr>
                <a:picLocks noChangeAspect="1"/>
              </p:cNvPicPr>
              <p:nvPr/>
            </p:nvPicPr>
            <p:blipFill rotWithShape="1">
              <a:blip r:embed="rId4" cstate="print">
                <a:extLst>
                  <a:ext uri="{28A0092B-C50C-407E-A947-70E740481C1C}">
                    <a14:useLocalDpi xmlns:a14="http://schemas.microsoft.com/office/drawing/2010/main" val="0"/>
                  </a:ext>
                </a:extLst>
              </a:blip>
              <a:srcRect b="11461"/>
              <a:stretch/>
            </p:blipFill>
            <p:spPr>
              <a:xfrm>
                <a:off x="279923" y="924066"/>
                <a:ext cx="2864680" cy="1902262"/>
              </a:xfrm>
              <a:prstGeom prst="rect">
                <a:avLst/>
              </a:prstGeom>
            </p:spPr>
          </p:pic>
          <p:grpSp>
            <p:nvGrpSpPr>
              <p:cNvPr id="72" name="Group 71"/>
              <p:cNvGrpSpPr/>
              <p:nvPr/>
            </p:nvGrpSpPr>
            <p:grpSpPr>
              <a:xfrm>
                <a:off x="303357" y="2344930"/>
                <a:ext cx="957086" cy="400172"/>
                <a:chOff x="588138" y="3074822"/>
                <a:chExt cx="957086" cy="400172"/>
              </a:xfrm>
            </p:grpSpPr>
            <p:sp>
              <p:nvSpPr>
                <p:cNvPr id="73" name="TextBox 72"/>
                <p:cNvSpPr txBox="1"/>
                <p:nvPr/>
              </p:nvSpPr>
              <p:spPr>
                <a:xfrm>
                  <a:off x="588138" y="3074822"/>
                  <a:ext cx="957086" cy="400172"/>
                </a:xfrm>
                <a:prstGeom prst="rect">
                  <a:avLst/>
                </a:prstGeom>
                <a:noFill/>
              </p:spPr>
              <p:txBody>
                <a:bodyPr wrap="none" rtlCol="0">
                  <a:spAutoFit/>
                </a:bodyPr>
                <a:lstStyle/>
                <a:p>
                  <a:r>
                    <a:rPr lang="en-US" sz="1400" b="1" dirty="0">
                      <a:solidFill>
                        <a:schemeClr val="bg1"/>
                      </a:solidFill>
                      <a:latin typeface="Garamond" panose="02020404030301010803" pitchFamily="18" charset="0"/>
                    </a:rPr>
                    <a:t>200 nm</a:t>
                  </a:r>
                </a:p>
              </p:txBody>
            </p:sp>
            <p:cxnSp>
              <p:nvCxnSpPr>
                <p:cNvPr id="74" name="Straight Connector 73"/>
                <p:cNvCxnSpPr/>
                <p:nvPr/>
              </p:nvCxnSpPr>
              <p:spPr>
                <a:xfrm>
                  <a:off x="667970" y="3400808"/>
                  <a:ext cx="447675" cy="0"/>
                </a:xfrm>
                <a:prstGeom prst="line">
                  <a:avLst/>
                </a:prstGeom>
                <a:ln w="28575">
                  <a:solidFill>
                    <a:schemeClr val="bg1"/>
                  </a:solidFill>
                </a:ln>
              </p:spPr>
              <p:style>
                <a:lnRef idx="2">
                  <a:schemeClr val="dk1"/>
                </a:lnRef>
                <a:fillRef idx="0">
                  <a:schemeClr val="dk1"/>
                </a:fillRef>
                <a:effectRef idx="1">
                  <a:schemeClr val="dk1"/>
                </a:effectRef>
                <a:fontRef idx="minor">
                  <a:schemeClr val="tx1"/>
                </a:fontRef>
              </p:style>
            </p:cxnSp>
          </p:grpSp>
        </p:grpSp>
        <p:grpSp>
          <p:nvGrpSpPr>
            <p:cNvPr id="62" name="Group 61"/>
            <p:cNvGrpSpPr/>
            <p:nvPr/>
          </p:nvGrpSpPr>
          <p:grpSpPr>
            <a:xfrm>
              <a:off x="202545" y="2160217"/>
              <a:ext cx="2168661" cy="1463037"/>
              <a:chOff x="-3195745" y="3837242"/>
              <a:chExt cx="2819724" cy="1902259"/>
            </a:xfrm>
          </p:grpSpPr>
          <p:pic>
            <p:nvPicPr>
              <p:cNvPr id="67" name="Picture 66"/>
              <p:cNvPicPr>
                <a:picLocks noChangeAspect="1"/>
              </p:cNvPicPr>
              <p:nvPr/>
            </p:nvPicPr>
            <p:blipFill rotWithShape="1">
              <a:blip r:embed="rId5" cstate="print">
                <a:extLst>
                  <a:ext uri="{28A0092B-C50C-407E-A947-70E740481C1C}">
                    <a14:useLocalDpi xmlns:a14="http://schemas.microsoft.com/office/drawing/2010/main" val="0"/>
                  </a:ext>
                </a:extLst>
              </a:blip>
              <a:srcRect b="10050"/>
              <a:stretch/>
            </p:blipFill>
            <p:spPr>
              <a:xfrm>
                <a:off x="-3195745" y="3837242"/>
                <a:ext cx="2819724" cy="1902259"/>
              </a:xfrm>
              <a:prstGeom prst="rect">
                <a:avLst/>
              </a:prstGeom>
            </p:spPr>
          </p:pic>
          <p:grpSp>
            <p:nvGrpSpPr>
              <p:cNvPr id="68" name="Group 67"/>
              <p:cNvGrpSpPr/>
              <p:nvPr/>
            </p:nvGrpSpPr>
            <p:grpSpPr>
              <a:xfrm>
                <a:off x="-3195745" y="5289712"/>
                <a:ext cx="957086" cy="400175"/>
                <a:chOff x="-3842487" y="7048689"/>
                <a:chExt cx="957086" cy="400175"/>
              </a:xfrm>
            </p:grpSpPr>
            <p:cxnSp>
              <p:nvCxnSpPr>
                <p:cNvPr id="69" name="Straight Connector 68"/>
                <p:cNvCxnSpPr/>
                <p:nvPr/>
              </p:nvCxnSpPr>
              <p:spPr>
                <a:xfrm>
                  <a:off x="-3705140" y="7375696"/>
                  <a:ext cx="31389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3842487" y="7048689"/>
                  <a:ext cx="957086" cy="400175"/>
                </a:xfrm>
                <a:prstGeom prst="rect">
                  <a:avLst/>
                </a:prstGeom>
                <a:noFill/>
              </p:spPr>
              <p:txBody>
                <a:bodyPr wrap="none" rtlCol="0">
                  <a:spAutoFit/>
                </a:bodyPr>
                <a:lstStyle/>
                <a:p>
                  <a:r>
                    <a:rPr lang="en-US" sz="1400" b="1" dirty="0">
                      <a:solidFill>
                        <a:schemeClr val="bg1"/>
                      </a:solidFill>
                      <a:latin typeface="Garamond" panose="02020404030301010803" pitchFamily="18" charset="0"/>
                    </a:rPr>
                    <a:t>200 nm</a:t>
                  </a:r>
                </a:p>
              </p:txBody>
            </p:sp>
          </p:grpSp>
        </p:grpSp>
        <p:pic>
          <p:nvPicPr>
            <p:cNvPr id="63" name="Picture 62"/>
            <p:cNvPicPr>
              <a:picLocks noChangeAspect="1"/>
            </p:cNvPicPr>
            <p:nvPr/>
          </p:nvPicPr>
          <p:blipFill rotWithShape="1">
            <a:blip r:embed="rId6" cstate="print">
              <a:extLst>
                <a:ext uri="{28A0092B-C50C-407E-A947-70E740481C1C}">
                  <a14:useLocalDpi xmlns:a14="http://schemas.microsoft.com/office/drawing/2010/main" val="0"/>
                </a:ext>
              </a:extLst>
            </a:blip>
            <a:srcRect b="11841"/>
            <a:stretch/>
          </p:blipFill>
          <p:spPr>
            <a:xfrm>
              <a:off x="2449389" y="2170857"/>
              <a:ext cx="2212722" cy="1463040"/>
            </a:xfrm>
            <a:prstGeom prst="rect">
              <a:avLst/>
            </a:prstGeom>
          </p:spPr>
        </p:pic>
        <p:grpSp>
          <p:nvGrpSpPr>
            <p:cNvPr id="64" name="Group 63"/>
            <p:cNvGrpSpPr/>
            <p:nvPr/>
          </p:nvGrpSpPr>
          <p:grpSpPr>
            <a:xfrm>
              <a:off x="2493037" y="3265614"/>
              <a:ext cx="736099" cy="307781"/>
              <a:chOff x="2669262" y="4582383"/>
              <a:chExt cx="957086" cy="400180"/>
            </a:xfrm>
          </p:grpSpPr>
          <p:cxnSp>
            <p:nvCxnSpPr>
              <p:cNvPr id="65" name="Straight Connector 64"/>
              <p:cNvCxnSpPr/>
              <p:nvPr/>
            </p:nvCxnSpPr>
            <p:spPr>
              <a:xfrm>
                <a:off x="2769434" y="4935198"/>
                <a:ext cx="53729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2669262" y="4582383"/>
                <a:ext cx="957086" cy="400180"/>
              </a:xfrm>
              <a:prstGeom prst="rect">
                <a:avLst/>
              </a:prstGeom>
              <a:noFill/>
            </p:spPr>
            <p:txBody>
              <a:bodyPr wrap="none" rtlCol="0">
                <a:spAutoFit/>
              </a:bodyPr>
              <a:lstStyle/>
              <a:p>
                <a:r>
                  <a:rPr lang="en-US" sz="1400" b="1" dirty="0">
                    <a:solidFill>
                      <a:schemeClr val="bg1"/>
                    </a:solidFill>
                    <a:latin typeface="Garamond" panose="02020404030301010803" pitchFamily="18" charset="0"/>
                  </a:rPr>
                  <a:t>200 nm</a:t>
                </a:r>
              </a:p>
            </p:txBody>
          </p:sp>
        </p:grpSp>
        <p:pic>
          <p:nvPicPr>
            <p:cNvPr id="57" name="Picture 56"/>
            <p:cNvPicPr>
              <a:picLocks noChangeAspect="1"/>
            </p:cNvPicPr>
            <p:nvPr/>
          </p:nvPicPr>
          <p:blipFill rotWithShape="1">
            <a:blip r:embed="rId7" cstate="print">
              <a:extLst>
                <a:ext uri="{28A0092B-C50C-407E-A947-70E740481C1C}">
                  <a14:useLocalDpi xmlns:a14="http://schemas.microsoft.com/office/drawing/2010/main" val="0"/>
                </a:ext>
              </a:extLst>
            </a:blip>
            <a:srcRect b="11111"/>
            <a:stretch/>
          </p:blipFill>
          <p:spPr>
            <a:xfrm>
              <a:off x="2429847" y="655605"/>
              <a:ext cx="2194550" cy="1463040"/>
            </a:xfrm>
            <a:prstGeom prst="rect">
              <a:avLst/>
            </a:prstGeom>
          </p:spPr>
        </p:pic>
        <p:grpSp>
          <p:nvGrpSpPr>
            <p:cNvPr id="5" name="Group 4"/>
            <p:cNvGrpSpPr/>
            <p:nvPr/>
          </p:nvGrpSpPr>
          <p:grpSpPr>
            <a:xfrm>
              <a:off x="2488982" y="1762219"/>
              <a:ext cx="721672" cy="307779"/>
              <a:chOff x="2812544" y="1621539"/>
              <a:chExt cx="721672" cy="307779"/>
            </a:xfrm>
          </p:grpSpPr>
          <p:cxnSp>
            <p:nvCxnSpPr>
              <p:cNvPr id="59" name="Straight Connector 58"/>
              <p:cNvCxnSpPr/>
              <p:nvPr/>
            </p:nvCxnSpPr>
            <p:spPr>
              <a:xfrm>
                <a:off x="2901371" y="1892331"/>
                <a:ext cx="2414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2812544" y="1621539"/>
                <a:ext cx="721672" cy="307779"/>
              </a:xfrm>
              <a:prstGeom prst="rect">
                <a:avLst/>
              </a:prstGeom>
              <a:noFill/>
            </p:spPr>
            <p:txBody>
              <a:bodyPr wrap="none" rtlCol="0">
                <a:spAutoFit/>
              </a:bodyPr>
              <a:lstStyle/>
              <a:p>
                <a:r>
                  <a:rPr lang="en-US" sz="1400" b="1" dirty="0">
                    <a:solidFill>
                      <a:schemeClr val="bg1"/>
                    </a:solidFill>
                    <a:latin typeface="Garamond" panose="02020404030301010803" pitchFamily="18" charset="0"/>
                  </a:rPr>
                  <a:t>100 nm</a:t>
                </a:r>
              </a:p>
            </p:txBody>
          </p:sp>
        </p:grpSp>
        <p:sp>
          <p:nvSpPr>
            <p:cNvPr id="51" name="TextBox 50"/>
            <p:cNvSpPr txBox="1"/>
            <p:nvPr/>
          </p:nvSpPr>
          <p:spPr>
            <a:xfrm>
              <a:off x="162050" y="628588"/>
              <a:ext cx="458780" cy="369332"/>
            </a:xfrm>
            <a:prstGeom prst="rect">
              <a:avLst/>
            </a:prstGeom>
            <a:noFill/>
          </p:spPr>
          <p:txBody>
            <a:bodyPr wrap="none" rtlCol="0">
              <a:spAutoFit/>
            </a:bodyPr>
            <a:lstStyle/>
            <a:p>
              <a:r>
                <a:rPr lang="en-US" b="1" dirty="0">
                  <a:solidFill>
                    <a:srgbClr val="FFFF00"/>
                  </a:solidFill>
                  <a:latin typeface="Garamond" panose="02020404030301010803" pitchFamily="18" charset="0"/>
                </a:rPr>
                <a:t>(a)</a:t>
              </a:r>
            </a:p>
          </p:txBody>
        </p:sp>
        <p:sp>
          <p:nvSpPr>
            <p:cNvPr id="52" name="TextBox 51"/>
            <p:cNvSpPr txBox="1"/>
            <p:nvPr/>
          </p:nvSpPr>
          <p:spPr>
            <a:xfrm>
              <a:off x="2549604" y="634593"/>
              <a:ext cx="476411" cy="369332"/>
            </a:xfrm>
            <a:prstGeom prst="rect">
              <a:avLst/>
            </a:prstGeom>
            <a:noFill/>
          </p:spPr>
          <p:txBody>
            <a:bodyPr wrap="none" rtlCol="0">
              <a:spAutoFit/>
            </a:bodyPr>
            <a:lstStyle/>
            <a:p>
              <a:r>
                <a:rPr lang="en-US" b="1" dirty="0">
                  <a:solidFill>
                    <a:srgbClr val="FFFF00"/>
                  </a:solidFill>
                  <a:latin typeface="Garamond" panose="02020404030301010803" pitchFamily="18" charset="0"/>
                </a:rPr>
                <a:t>(b)</a:t>
              </a:r>
            </a:p>
          </p:txBody>
        </p:sp>
        <p:sp>
          <p:nvSpPr>
            <p:cNvPr id="53" name="TextBox 52"/>
            <p:cNvSpPr txBox="1"/>
            <p:nvPr/>
          </p:nvSpPr>
          <p:spPr>
            <a:xfrm>
              <a:off x="184527" y="2279141"/>
              <a:ext cx="457176" cy="369332"/>
            </a:xfrm>
            <a:prstGeom prst="rect">
              <a:avLst/>
            </a:prstGeom>
            <a:noFill/>
          </p:spPr>
          <p:txBody>
            <a:bodyPr wrap="none" rtlCol="0">
              <a:spAutoFit/>
            </a:bodyPr>
            <a:lstStyle/>
            <a:p>
              <a:r>
                <a:rPr lang="en-US" b="1" dirty="0">
                  <a:solidFill>
                    <a:srgbClr val="FFFF00"/>
                  </a:solidFill>
                  <a:latin typeface="Garamond" panose="02020404030301010803" pitchFamily="18" charset="0"/>
                </a:rPr>
                <a:t>(c)</a:t>
              </a:r>
            </a:p>
          </p:txBody>
        </p:sp>
        <p:sp>
          <p:nvSpPr>
            <p:cNvPr id="54" name="TextBox 53"/>
            <p:cNvSpPr txBox="1"/>
            <p:nvPr/>
          </p:nvSpPr>
          <p:spPr>
            <a:xfrm>
              <a:off x="2541196" y="2206571"/>
              <a:ext cx="476411" cy="369332"/>
            </a:xfrm>
            <a:prstGeom prst="rect">
              <a:avLst/>
            </a:prstGeom>
            <a:noFill/>
          </p:spPr>
          <p:txBody>
            <a:bodyPr wrap="none" rtlCol="0">
              <a:spAutoFit/>
            </a:bodyPr>
            <a:lstStyle/>
            <a:p>
              <a:r>
                <a:rPr lang="en-US" b="1" dirty="0">
                  <a:solidFill>
                    <a:srgbClr val="FFFF00"/>
                  </a:solidFill>
                  <a:latin typeface="Garamond" panose="02020404030301010803" pitchFamily="18" charset="0"/>
                </a:rPr>
                <a:t>(d)</a:t>
              </a:r>
            </a:p>
          </p:txBody>
        </p:sp>
      </p:grpSp>
      <p:grpSp>
        <p:nvGrpSpPr>
          <p:cNvPr id="18" name="Group 17"/>
          <p:cNvGrpSpPr/>
          <p:nvPr/>
        </p:nvGrpSpPr>
        <p:grpSpPr>
          <a:xfrm>
            <a:off x="5071386" y="401824"/>
            <a:ext cx="3609755" cy="2982202"/>
            <a:chOff x="5014857" y="666159"/>
            <a:chExt cx="3609755" cy="2982202"/>
          </a:xfrm>
        </p:grpSpPr>
        <p:pic>
          <p:nvPicPr>
            <p:cNvPr id="39" name="Picture 38"/>
            <p:cNvPicPr/>
            <p:nvPr/>
          </p:nvPicPr>
          <p:blipFill rotWithShape="1">
            <a:blip r:embed="rId8"/>
            <a:srcRect t="47763" r="50229" b="5331"/>
            <a:stretch/>
          </p:blipFill>
          <p:spPr>
            <a:xfrm>
              <a:off x="5014857" y="2216421"/>
              <a:ext cx="1728820" cy="1379866"/>
            </a:xfrm>
            <a:prstGeom prst="rect">
              <a:avLst/>
            </a:prstGeom>
          </p:spPr>
        </p:pic>
        <p:pic>
          <p:nvPicPr>
            <p:cNvPr id="87" name="Picture 86"/>
            <p:cNvPicPr/>
            <p:nvPr/>
          </p:nvPicPr>
          <p:blipFill rotWithShape="1">
            <a:blip r:embed="rId8"/>
            <a:srcRect l="50000" t="47158" b="5331"/>
            <a:stretch/>
          </p:blipFill>
          <p:spPr>
            <a:xfrm>
              <a:off x="5836790" y="666159"/>
              <a:ext cx="1813773" cy="1459589"/>
            </a:xfrm>
            <a:prstGeom prst="rect">
              <a:avLst/>
            </a:prstGeom>
          </p:spPr>
        </p:pic>
        <p:pic>
          <p:nvPicPr>
            <p:cNvPr id="88" name="Picture 87"/>
            <p:cNvPicPr/>
            <p:nvPr/>
          </p:nvPicPr>
          <p:blipFill rotWithShape="1">
            <a:blip r:embed="rId8"/>
            <a:srcRect l="50000" b="52759"/>
            <a:stretch/>
          </p:blipFill>
          <p:spPr>
            <a:xfrm>
              <a:off x="6790396" y="2180676"/>
              <a:ext cx="1834216" cy="1467685"/>
            </a:xfrm>
            <a:prstGeom prst="rect">
              <a:avLst/>
            </a:prstGeom>
          </p:spPr>
        </p:pic>
      </p:grpSp>
      <p:grpSp>
        <p:nvGrpSpPr>
          <p:cNvPr id="36" name="Group 35"/>
          <p:cNvGrpSpPr/>
          <p:nvPr/>
        </p:nvGrpSpPr>
        <p:grpSpPr>
          <a:xfrm>
            <a:off x="-1773" y="-352"/>
            <a:ext cx="7916783" cy="321431"/>
            <a:chOff x="1072279" y="-352"/>
            <a:chExt cx="7916783" cy="321431"/>
          </a:xfrm>
        </p:grpSpPr>
        <p:sp>
          <p:nvSpPr>
            <p:cNvPr id="37" name="Chevron 36"/>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38" name="Chevron 37"/>
            <p:cNvSpPr/>
            <p:nvPr/>
          </p:nvSpPr>
          <p:spPr>
            <a:xfrm>
              <a:off x="6599510" y="-35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40" name="Chevron 39"/>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45" name="Chevron 44"/>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46" name="Chevron 45"/>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47" name="Chevron 46"/>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48" name="Chevron 47"/>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42667877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7" name="Title 1"/>
          <p:cNvSpPr>
            <a:spLocks noGrp="1"/>
          </p:cNvSpPr>
          <p:nvPr>
            <p:ph type="title"/>
          </p:nvPr>
        </p:nvSpPr>
        <p:spPr>
          <a:xfrm>
            <a:off x="150348" y="246499"/>
            <a:ext cx="7724411" cy="731520"/>
          </a:xfrm>
        </p:spPr>
        <p:txBody>
          <a:bodyPr>
            <a:noAutofit/>
          </a:bodyPr>
          <a:lstStyle/>
          <a:p>
            <a:r>
              <a:rPr lang="en-US" sz="3200" dirty="0">
                <a:latin typeface="Garamond" panose="02020404030301010803" pitchFamily="18" charset="0"/>
              </a:rPr>
              <a:t>Cell fabrication</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67</a:t>
            </a:fld>
            <a:endParaRPr lang="en-US" dirty="0">
              <a:solidFill>
                <a:schemeClr val="tx1"/>
              </a:solidFill>
            </a:endParaRPr>
          </a:p>
        </p:txBody>
      </p:sp>
      <p:cxnSp>
        <p:nvCxnSpPr>
          <p:cNvPr id="38" name="Straight Connector 37"/>
          <p:cNvCxnSpPr/>
          <p:nvPr/>
        </p:nvCxnSpPr>
        <p:spPr>
          <a:xfrm>
            <a:off x="150347" y="816203"/>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39" name="Rectangle 38"/>
          <p:cNvSpPr/>
          <p:nvPr/>
        </p:nvSpPr>
        <p:spPr>
          <a:xfrm>
            <a:off x="197402" y="964370"/>
            <a:ext cx="8749199" cy="2246769"/>
          </a:xfrm>
          <a:prstGeom prst="rect">
            <a:avLst/>
          </a:prstGeom>
          <a:ln>
            <a:solidFill>
              <a:schemeClr val="tx1"/>
            </a:solidFill>
          </a:ln>
        </p:spPr>
        <p:txBody>
          <a:bodyPr wrap="square">
            <a:spAutoFit/>
          </a:bodyPr>
          <a:lstStyle/>
          <a:p>
            <a:pPr algn="just"/>
            <a:r>
              <a:rPr lang="en-US" sz="2000" b="1" dirty="0">
                <a:solidFill>
                  <a:srgbClr val="0070C0"/>
                </a:solidFill>
                <a:latin typeface="Garamond" panose="02020404030301010803" pitchFamily="18" charset="0"/>
              </a:rPr>
              <a:t>Li-ion test cells 	: </a:t>
            </a:r>
            <a:r>
              <a:rPr lang="en-US" sz="2000" dirty="0">
                <a:solidFill>
                  <a:srgbClr val="131313"/>
                </a:solidFill>
                <a:latin typeface="Garamond" panose="02020404030301010803" pitchFamily="18" charset="0"/>
              </a:rPr>
              <a:t>Swagelok type.</a:t>
            </a:r>
          </a:p>
          <a:p>
            <a:pPr algn="just"/>
            <a:r>
              <a:rPr lang="en-US" sz="2000" b="1" dirty="0">
                <a:solidFill>
                  <a:srgbClr val="0070C0"/>
                </a:solidFill>
                <a:latin typeface="Garamond" panose="02020404030301010803" pitchFamily="18" charset="0"/>
              </a:rPr>
              <a:t>Anode		</a:t>
            </a:r>
            <a:r>
              <a:rPr lang="en-US" sz="2000" dirty="0">
                <a:solidFill>
                  <a:srgbClr val="131313"/>
                </a:solidFill>
                <a:latin typeface="Garamond" panose="02020404030301010803" pitchFamily="18" charset="0"/>
              </a:rPr>
              <a:t>: Mn</a:t>
            </a:r>
            <a:r>
              <a:rPr lang="en-US" sz="2000" baseline="-25000" dirty="0">
                <a:solidFill>
                  <a:srgbClr val="131313"/>
                </a:solidFill>
                <a:latin typeface="Garamond" panose="02020404030301010803" pitchFamily="18" charset="0"/>
              </a:rPr>
              <a:t>3</a:t>
            </a:r>
            <a:r>
              <a:rPr lang="en-US" sz="2000" dirty="0">
                <a:solidFill>
                  <a:srgbClr val="131313"/>
                </a:solidFill>
                <a:latin typeface="Garamond" panose="02020404030301010803" pitchFamily="18" charset="0"/>
              </a:rPr>
              <a:t>O</a:t>
            </a:r>
            <a:r>
              <a:rPr lang="en-US" sz="2000" baseline="-25000" dirty="0">
                <a:solidFill>
                  <a:srgbClr val="131313"/>
                </a:solidFill>
                <a:latin typeface="Garamond" panose="02020404030301010803" pitchFamily="18" charset="0"/>
              </a:rPr>
              <a:t>4</a:t>
            </a:r>
            <a:r>
              <a:rPr lang="en-US" sz="2000" dirty="0">
                <a:solidFill>
                  <a:srgbClr val="131313"/>
                </a:solidFill>
                <a:latin typeface="Garamond" panose="02020404030301010803" pitchFamily="18" charset="0"/>
              </a:rPr>
              <a:t>-MC composite on Cu foil</a:t>
            </a:r>
          </a:p>
          <a:p>
            <a:pPr algn="just"/>
            <a:r>
              <a:rPr lang="en-US" sz="2000" b="1" dirty="0">
                <a:solidFill>
                  <a:srgbClr val="0070C0"/>
                </a:solidFill>
                <a:latin typeface="Garamond" panose="02020404030301010803" pitchFamily="18" charset="0"/>
              </a:rPr>
              <a:t>Cathode		</a:t>
            </a:r>
            <a:r>
              <a:rPr lang="en-US" sz="2000" dirty="0">
                <a:solidFill>
                  <a:srgbClr val="131313"/>
                </a:solidFill>
                <a:latin typeface="Garamond" panose="02020404030301010803" pitchFamily="18" charset="0"/>
              </a:rPr>
              <a:t>: Li foil</a:t>
            </a:r>
          </a:p>
          <a:p>
            <a:pPr algn="just"/>
            <a:r>
              <a:rPr lang="en-US" sz="2000" b="1" dirty="0">
                <a:solidFill>
                  <a:srgbClr val="0070C0"/>
                </a:solidFill>
                <a:latin typeface="Garamond" panose="02020404030301010803" pitchFamily="18" charset="0"/>
              </a:rPr>
              <a:t>Separator	</a:t>
            </a:r>
            <a:r>
              <a:rPr lang="en-US" sz="2000" dirty="0">
                <a:solidFill>
                  <a:srgbClr val="131313"/>
                </a:solidFill>
                <a:latin typeface="Garamond" panose="02020404030301010803" pitchFamily="18" charset="0"/>
              </a:rPr>
              <a:t>: </a:t>
            </a:r>
            <a:r>
              <a:rPr lang="en-US" sz="2000" dirty="0" err="1">
                <a:solidFill>
                  <a:srgbClr val="131313"/>
                </a:solidFill>
                <a:latin typeface="Garamond" panose="02020404030301010803" pitchFamily="18" charset="0"/>
              </a:rPr>
              <a:t>Celgard</a:t>
            </a:r>
            <a:r>
              <a:rPr lang="en-US" sz="2000" dirty="0">
                <a:solidFill>
                  <a:srgbClr val="131313"/>
                </a:solidFill>
                <a:latin typeface="Garamond" panose="02020404030301010803" pitchFamily="18" charset="0"/>
              </a:rPr>
              <a:t> </a:t>
            </a:r>
            <a:endParaRPr lang="en-US" sz="2000" dirty="0">
              <a:solidFill>
                <a:srgbClr val="FF0000"/>
              </a:solidFill>
              <a:latin typeface="Garamond" panose="02020404030301010803" pitchFamily="18" charset="0"/>
            </a:endParaRPr>
          </a:p>
          <a:p>
            <a:r>
              <a:rPr lang="en-US" sz="2000" b="1" dirty="0">
                <a:solidFill>
                  <a:srgbClr val="0070C0"/>
                </a:solidFill>
                <a:latin typeface="Garamond" panose="02020404030301010803" pitchFamily="18" charset="0"/>
              </a:rPr>
              <a:t>Electrolyte	</a:t>
            </a:r>
            <a:r>
              <a:rPr lang="en-US" sz="2000" dirty="0">
                <a:latin typeface="Garamond" panose="02020404030301010803" pitchFamily="18" charset="0"/>
              </a:rPr>
              <a:t>: 1M LiPF</a:t>
            </a:r>
            <a:r>
              <a:rPr lang="en-US" sz="2000" baseline="-25000" dirty="0">
                <a:latin typeface="Garamond" panose="02020404030301010803" pitchFamily="18" charset="0"/>
              </a:rPr>
              <a:t>6</a:t>
            </a:r>
            <a:r>
              <a:rPr lang="en-US" sz="2000" dirty="0">
                <a:latin typeface="Garamond" panose="02020404030301010803" pitchFamily="18" charset="0"/>
              </a:rPr>
              <a:t> in mixed ethylene carbonate and diethyl carbonate (1:1)</a:t>
            </a:r>
          </a:p>
          <a:p>
            <a:r>
              <a:rPr lang="en-US" sz="2000" b="1" dirty="0">
                <a:solidFill>
                  <a:srgbClr val="0070C0"/>
                </a:solidFill>
                <a:latin typeface="Garamond" panose="02020404030301010803" pitchFamily="18" charset="0"/>
              </a:rPr>
              <a:t>Voltage window</a:t>
            </a:r>
            <a:r>
              <a:rPr lang="en-US" sz="2000" dirty="0">
                <a:latin typeface="Garamond" panose="02020404030301010803" pitchFamily="18" charset="0"/>
              </a:rPr>
              <a:t>	: 0.01 - 3V</a:t>
            </a:r>
          </a:p>
          <a:p>
            <a:r>
              <a:rPr lang="en-US" sz="2000" b="1" dirty="0">
                <a:solidFill>
                  <a:srgbClr val="0070C0"/>
                </a:solidFill>
                <a:latin typeface="Garamond" panose="02020404030301010803" pitchFamily="18" charset="0"/>
              </a:rPr>
              <a:t>Mass loading ~</a:t>
            </a:r>
            <a:r>
              <a:rPr lang="en-US" sz="2000" b="1" dirty="0">
                <a:solidFill>
                  <a:srgbClr val="FF0000"/>
                </a:solidFill>
                <a:latin typeface="Garamond" panose="02020404030301010803" pitchFamily="18" charset="0"/>
              </a:rPr>
              <a:t> 1.5 mg </a:t>
            </a:r>
            <a:endParaRPr lang="en-US" sz="2000" dirty="0"/>
          </a:p>
        </p:txBody>
      </p:sp>
      <p:grpSp>
        <p:nvGrpSpPr>
          <p:cNvPr id="40" name="Group 39"/>
          <p:cNvGrpSpPr/>
          <p:nvPr/>
        </p:nvGrpSpPr>
        <p:grpSpPr>
          <a:xfrm>
            <a:off x="27298" y="3359303"/>
            <a:ext cx="3664333" cy="3333617"/>
            <a:chOff x="5124825" y="488385"/>
            <a:chExt cx="3664333" cy="3333617"/>
          </a:xfrm>
        </p:grpSpPr>
        <p:pic>
          <p:nvPicPr>
            <p:cNvPr id="41" name="Picture 40"/>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124825" y="488385"/>
              <a:ext cx="3664333" cy="2743200"/>
            </a:xfrm>
            <a:prstGeom prst="rect">
              <a:avLst/>
            </a:prstGeom>
          </p:spPr>
        </p:pic>
        <p:sp>
          <p:nvSpPr>
            <p:cNvPr id="42" name="TextBox 41"/>
            <p:cNvSpPr txBox="1"/>
            <p:nvPr/>
          </p:nvSpPr>
          <p:spPr>
            <a:xfrm>
              <a:off x="5298002" y="3237227"/>
              <a:ext cx="3317977" cy="584775"/>
            </a:xfrm>
            <a:prstGeom prst="rect">
              <a:avLst/>
            </a:prstGeom>
            <a:noFill/>
          </p:spPr>
          <p:txBody>
            <a:bodyPr wrap="square" rtlCol="0">
              <a:spAutoFit/>
            </a:bodyPr>
            <a:lstStyle/>
            <a:p>
              <a:pPr algn="ctr"/>
              <a:r>
                <a:rPr lang="en-US" sz="1600" b="1" dirty="0">
                  <a:latin typeface="Garamond" panose="02020404030301010803" pitchFamily="18" charset="0"/>
                </a:rPr>
                <a:t>CV curve of Mn</a:t>
              </a:r>
              <a:r>
                <a:rPr lang="en-US" sz="1600" b="1" baseline="-25000" dirty="0">
                  <a:latin typeface="Garamond" panose="02020404030301010803" pitchFamily="18" charset="0"/>
                </a:rPr>
                <a:t>3</a:t>
              </a:r>
              <a:r>
                <a:rPr lang="en-US" sz="1600" b="1" dirty="0">
                  <a:latin typeface="Garamond" panose="02020404030301010803" pitchFamily="18" charset="0"/>
                </a:rPr>
                <a:t>O</a:t>
              </a:r>
              <a:r>
                <a:rPr lang="en-US" sz="1600" b="1" baseline="-25000" dirty="0">
                  <a:latin typeface="Garamond" panose="02020404030301010803" pitchFamily="18" charset="0"/>
                </a:rPr>
                <a:t>4</a:t>
              </a:r>
              <a:r>
                <a:rPr lang="en-US" sz="1600" b="1" dirty="0">
                  <a:latin typeface="Garamond" panose="02020404030301010803" pitchFamily="18" charset="0"/>
                </a:rPr>
                <a:t>-MC composite at 0.1 mV s</a:t>
              </a:r>
              <a:r>
                <a:rPr lang="en-US" sz="1600" b="1" baseline="30000" dirty="0">
                  <a:latin typeface="Garamond" panose="02020404030301010803" pitchFamily="18" charset="0"/>
                </a:rPr>
                <a:t>-1</a:t>
              </a:r>
            </a:p>
          </p:txBody>
        </p:sp>
      </p:grpSp>
      <p:sp>
        <p:nvSpPr>
          <p:cNvPr id="43" name="Rectangle 42"/>
          <p:cNvSpPr/>
          <p:nvPr/>
        </p:nvSpPr>
        <p:spPr>
          <a:xfrm>
            <a:off x="3808218" y="3369579"/>
            <a:ext cx="5138383" cy="2031325"/>
          </a:xfrm>
          <a:prstGeom prst="rect">
            <a:avLst/>
          </a:prstGeom>
          <a:ln w="19050"/>
        </p:spPr>
        <p:style>
          <a:lnRef idx="2">
            <a:schemeClr val="dk1"/>
          </a:lnRef>
          <a:fillRef idx="1">
            <a:schemeClr val="lt1"/>
          </a:fillRef>
          <a:effectRef idx="0">
            <a:schemeClr val="dk1"/>
          </a:effectRef>
          <a:fontRef idx="minor">
            <a:schemeClr val="dk1"/>
          </a:fontRef>
        </p:style>
        <p:txBody>
          <a:bodyPr wrap="square">
            <a:spAutoFit/>
          </a:bodyPr>
          <a:lstStyle/>
          <a:p>
            <a:r>
              <a:rPr lang="en-US" b="1" u="sng" dirty="0">
                <a:latin typeface="Garamond" panose="02020404030301010803" pitchFamily="18" charset="0"/>
              </a:rPr>
              <a:t>Cathodic peak</a:t>
            </a:r>
          </a:p>
          <a:p>
            <a:pPr marL="285750" indent="-285750" algn="just">
              <a:buFont typeface="Wingdings" panose="05000000000000000000" pitchFamily="2" charset="2"/>
              <a:buChar char="ü"/>
            </a:pPr>
            <a:r>
              <a:rPr lang="en-US" b="1" dirty="0">
                <a:solidFill>
                  <a:schemeClr val="tx1"/>
                </a:solidFill>
                <a:latin typeface="Garamond" panose="02020404030301010803" pitchFamily="18" charset="0"/>
              </a:rPr>
              <a:t>1.03 V and 0.6 V </a:t>
            </a:r>
            <a:r>
              <a:rPr lang="en-US" b="1" dirty="0">
                <a:solidFill>
                  <a:srgbClr val="C00000"/>
                </a:solidFill>
                <a:latin typeface="Garamond" panose="02020404030301010803" pitchFamily="18" charset="0"/>
              </a:rPr>
              <a:t>: Solid electrolyte interface (SEI) layer formation – electrolyte decomposition on the electrode surface and some irreversible reactions.            </a:t>
            </a:r>
          </a:p>
          <a:p>
            <a:r>
              <a:rPr lang="en-US" b="1" dirty="0">
                <a:solidFill>
                  <a:srgbClr val="C00000"/>
                </a:solidFill>
                <a:latin typeface="Garamond" panose="02020404030301010803" pitchFamily="18" charset="0"/>
              </a:rPr>
              <a:t>     [during the initial discharge ].</a:t>
            </a:r>
          </a:p>
          <a:p>
            <a:pPr marL="285750" indent="-285750">
              <a:buFont typeface="Wingdings" panose="05000000000000000000" pitchFamily="2" charset="2"/>
              <a:buChar char="ü"/>
            </a:pPr>
            <a:r>
              <a:rPr lang="en-US" b="1" dirty="0">
                <a:solidFill>
                  <a:schemeClr val="tx1"/>
                </a:solidFill>
                <a:latin typeface="Garamond" panose="02020404030301010803" pitchFamily="18" charset="0"/>
              </a:rPr>
              <a:t>0.02 V: </a:t>
            </a:r>
            <a:r>
              <a:rPr lang="en-US" b="1" dirty="0">
                <a:solidFill>
                  <a:srgbClr val="C00000"/>
                </a:solidFill>
                <a:latin typeface="Garamond" panose="02020404030301010803" pitchFamily="18" charset="0"/>
              </a:rPr>
              <a:t>Decomposition of </a:t>
            </a:r>
            <a:r>
              <a:rPr lang="en-US" b="1" dirty="0" err="1">
                <a:solidFill>
                  <a:srgbClr val="C00000"/>
                </a:solidFill>
                <a:latin typeface="Garamond" panose="02020404030301010803" pitchFamily="18" charset="0"/>
              </a:rPr>
              <a:t>MnO</a:t>
            </a:r>
            <a:r>
              <a:rPr lang="en-US" b="1" dirty="0">
                <a:solidFill>
                  <a:srgbClr val="C00000"/>
                </a:solidFill>
                <a:latin typeface="Garamond" panose="02020404030301010803" pitchFamily="18" charset="0"/>
              </a:rPr>
              <a:t> to metallic </a:t>
            </a:r>
            <a:r>
              <a:rPr lang="en-US" b="1" dirty="0" err="1">
                <a:solidFill>
                  <a:srgbClr val="C00000"/>
                </a:solidFill>
                <a:latin typeface="Garamond" panose="02020404030301010803" pitchFamily="18" charset="0"/>
              </a:rPr>
              <a:t>Mn</a:t>
            </a:r>
            <a:r>
              <a:rPr lang="en-US" b="1" dirty="0">
                <a:solidFill>
                  <a:srgbClr val="C00000"/>
                </a:solidFill>
                <a:latin typeface="Garamond" panose="02020404030301010803" pitchFamily="18" charset="0"/>
              </a:rPr>
              <a:t>. </a:t>
            </a:r>
          </a:p>
        </p:txBody>
      </p:sp>
      <p:sp>
        <p:nvSpPr>
          <p:cNvPr id="44" name="TextBox 43"/>
          <p:cNvSpPr txBox="1"/>
          <p:nvPr/>
        </p:nvSpPr>
        <p:spPr>
          <a:xfrm>
            <a:off x="321292" y="3276754"/>
            <a:ext cx="184731" cy="400110"/>
          </a:xfrm>
          <a:prstGeom prst="rect">
            <a:avLst/>
          </a:prstGeom>
          <a:noFill/>
        </p:spPr>
        <p:txBody>
          <a:bodyPr wrap="none" rtlCol="0">
            <a:spAutoFit/>
          </a:bodyPr>
          <a:lstStyle/>
          <a:p>
            <a:endParaRPr lang="en-US" sz="2000" b="1" u="sng" dirty="0">
              <a:latin typeface="Garamond" panose="02020404030301010803" pitchFamily="18" charset="0"/>
            </a:endParaRPr>
          </a:p>
        </p:txBody>
      </p:sp>
      <p:sp>
        <p:nvSpPr>
          <p:cNvPr id="48" name="Rectangle 47"/>
          <p:cNvSpPr/>
          <p:nvPr/>
        </p:nvSpPr>
        <p:spPr>
          <a:xfrm>
            <a:off x="3821372" y="5877152"/>
            <a:ext cx="5138383" cy="646331"/>
          </a:xfrm>
          <a:prstGeom prst="rect">
            <a:avLst/>
          </a:prstGeom>
          <a:ln w="19050"/>
        </p:spPr>
        <p:style>
          <a:lnRef idx="2">
            <a:schemeClr val="dk1"/>
          </a:lnRef>
          <a:fillRef idx="1">
            <a:schemeClr val="lt1"/>
          </a:fillRef>
          <a:effectRef idx="0">
            <a:schemeClr val="dk1"/>
          </a:effectRef>
          <a:fontRef idx="minor">
            <a:schemeClr val="dk1"/>
          </a:fontRef>
        </p:style>
        <p:txBody>
          <a:bodyPr wrap="square">
            <a:spAutoFit/>
          </a:bodyPr>
          <a:lstStyle/>
          <a:p>
            <a:r>
              <a:rPr lang="en-US" b="1" dirty="0">
                <a:solidFill>
                  <a:srgbClr val="C00000"/>
                </a:solidFill>
                <a:latin typeface="Garamond" panose="02020404030301010803" pitchFamily="18" charset="0"/>
              </a:rPr>
              <a:t> </a:t>
            </a:r>
            <a:r>
              <a:rPr lang="en-US" b="1" u="sng" dirty="0">
                <a:latin typeface="Garamond" panose="02020404030301010803" pitchFamily="18" charset="0"/>
              </a:rPr>
              <a:t>Anodic peak</a:t>
            </a:r>
          </a:p>
          <a:p>
            <a:pPr marL="285750" indent="-285750">
              <a:buFont typeface="Wingdings" panose="05000000000000000000" pitchFamily="2" charset="2"/>
              <a:buChar char="ü"/>
            </a:pPr>
            <a:r>
              <a:rPr lang="en-US" b="1" dirty="0">
                <a:solidFill>
                  <a:srgbClr val="C00000"/>
                </a:solidFill>
                <a:latin typeface="Garamond" panose="02020404030301010803" pitchFamily="18" charset="0"/>
              </a:rPr>
              <a:t>1.3 V: Oxidation of </a:t>
            </a:r>
            <a:r>
              <a:rPr lang="en-US" b="1" dirty="0" err="1">
                <a:solidFill>
                  <a:srgbClr val="C00000"/>
                </a:solidFill>
                <a:latin typeface="Garamond" panose="02020404030301010803" pitchFamily="18" charset="0"/>
              </a:rPr>
              <a:t>Mn</a:t>
            </a:r>
            <a:r>
              <a:rPr lang="en-US" b="1" dirty="0">
                <a:solidFill>
                  <a:srgbClr val="C00000"/>
                </a:solidFill>
                <a:latin typeface="Garamond" panose="02020404030301010803" pitchFamily="18" charset="0"/>
              </a:rPr>
              <a:t> to </a:t>
            </a:r>
            <a:r>
              <a:rPr lang="en-US" b="1" dirty="0" err="1">
                <a:solidFill>
                  <a:srgbClr val="C00000"/>
                </a:solidFill>
                <a:latin typeface="Garamond" panose="02020404030301010803" pitchFamily="18" charset="0"/>
              </a:rPr>
              <a:t>MnO</a:t>
            </a:r>
            <a:r>
              <a:rPr lang="en-US" b="1" dirty="0">
                <a:solidFill>
                  <a:srgbClr val="C00000"/>
                </a:solidFill>
                <a:latin typeface="Garamond" panose="02020404030301010803" pitchFamily="18" charset="0"/>
              </a:rPr>
              <a:t>.</a:t>
            </a:r>
          </a:p>
        </p:txBody>
      </p:sp>
      <p:grpSp>
        <p:nvGrpSpPr>
          <p:cNvPr id="13" name="Group 12"/>
          <p:cNvGrpSpPr/>
          <p:nvPr/>
        </p:nvGrpSpPr>
        <p:grpSpPr>
          <a:xfrm>
            <a:off x="-1773" y="-352"/>
            <a:ext cx="7916783" cy="321431"/>
            <a:chOff x="1072279" y="-352"/>
            <a:chExt cx="7916783" cy="321431"/>
          </a:xfrm>
        </p:grpSpPr>
        <p:sp>
          <p:nvSpPr>
            <p:cNvPr id="14" name="Chevron 13"/>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5" name="Chevron 14"/>
            <p:cNvSpPr/>
            <p:nvPr/>
          </p:nvSpPr>
          <p:spPr>
            <a:xfrm>
              <a:off x="6599510" y="-35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6" name="Chevron 15"/>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7" name="Chevron 16"/>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8" name="Chevron 17"/>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9" name="Chevron 18"/>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0" name="Chevron 19"/>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22932152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68</a:t>
            </a:fld>
            <a:endParaRPr lang="en-US" dirty="0">
              <a:solidFill>
                <a:schemeClr val="tx1"/>
              </a:solidFill>
            </a:endParaRPr>
          </a:p>
        </p:txBody>
      </p:sp>
      <p:pic>
        <p:nvPicPr>
          <p:cNvPr id="25" name="Picture 24"/>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43571" y="705776"/>
            <a:ext cx="3674898" cy="3017520"/>
          </a:xfrm>
          <a:prstGeom prst="rect">
            <a:avLst/>
          </a:prstGeom>
        </p:spPr>
      </p:pic>
      <p:sp>
        <p:nvSpPr>
          <p:cNvPr id="26" name="Rectangle 25"/>
          <p:cNvSpPr/>
          <p:nvPr/>
        </p:nvSpPr>
        <p:spPr>
          <a:xfrm>
            <a:off x="422032" y="4473519"/>
            <a:ext cx="7849772" cy="1754326"/>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buFont typeface="Wingdings" panose="05000000000000000000" pitchFamily="2" charset="2"/>
              <a:buChar char="ü"/>
            </a:pPr>
            <a:r>
              <a:rPr lang="en-US" dirty="0">
                <a:latin typeface="Garamond" panose="02020404030301010803" pitchFamily="18" charset="0"/>
              </a:rPr>
              <a:t>Loss in capacity is due to the SEI layer formation and the irreversible reaction of the samples.</a:t>
            </a:r>
          </a:p>
          <a:p>
            <a:pPr marL="285750" indent="-285750" algn="just">
              <a:buFont typeface="Wingdings" panose="05000000000000000000" pitchFamily="2" charset="2"/>
              <a:buChar char="ü"/>
            </a:pPr>
            <a:endParaRPr lang="en-US" dirty="0">
              <a:latin typeface="Garamond" panose="02020404030301010803" pitchFamily="18" charset="0"/>
            </a:endParaRPr>
          </a:p>
          <a:p>
            <a:pPr marL="285750" indent="-285750" algn="just">
              <a:buFont typeface="Wingdings" panose="05000000000000000000" pitchFamily="2" charset="2"/>
              <a:buChar char="ü"/>
            </a:pPr>
            <a:r>
              <a:rPr lang="en-US" dirty="0">
                <a:latin typeface="Garamond" panose="02020404030301010803" pitchFamily="18" charset="0"/>
              </a:rPr>
              <a:t>Discharge profile in the first cycle differs from the subsequent cycles and is in congruence with the results from CV studies.</a:t>
            </a:r>
            <a:endParaRPr lang="en-US" baseline="30000" dirty="0">
              <a:latin typeface="Garamond" panose="02020404030301010803" pitchFamily="18" charset="0"/>
            </a:endParaRPr>
          </a:p>
          <a:p>
            <a:pPr marL="285750" indent="-285750" algn="just">
              <a:buFont typeface="Wingdings" panose="05000000000000000000" pitchFamily="2" charset="2"/>
              <a:buChar char="ü"/>
            </a:pPr>
            <a:endParaRPr lang="en-US" dirty="0">
              <a:latin typeface="Garamond" panose="02020404030301010803" pitchFamily="18" charset="0"/>
            </a:endParaRPr>
          </a:p>
        </p:txBody>
      </p:sp>
      <p:sp>
        <p:nvSpPr>
          <p:cNvPr id="27" name="TextBox 26"/>
          <p:cNvSpPr txBox="1"/>
          <p:nvPr/>
        </p:nvSpPr>
        <p:spPr>
          <a:xfrm>
            <a:off x="422032" y="3826397"/>
            <a:ext cx="3317977" cy="584775"/>
          </a:xfrm>
          <a:prstGeom prst="rect">
            <a:avLst/>
          </a:prstGeom>
          <a:noFill/>
        </p:spPr>
        <p:txBody>
          <a:bodyPr wrap="square" rtlCol="0">
            <a:spAutoFit/>
          </a:bodyPr>
          <a:lstStyle/>
          <a:p>
            <a:pPr algn="ctr"/>
            <a:r>
              <a:rPr lang="en-US" sz="1600" b="1" dirty="0">
                <a:latin typeface="Garamond" panose="02020404030301010803" pitchFamily="18" charset="0"/>
              </a:rPr>
              <a:t>GCD curves of Mn</a:t>
            </a:r>
            <a:r>
              <a:rPr lang="en-US" sz="1600" b="1" baseline="-25000" dirty="0">
                <a:latin typeface="Garamond" panose="02020404030301010803" pitchFamily="18" charset="0"/>
              </a:rPr>
              <a:t>3</a:t>
            </a:r>
            <a:r>
              <a:rPr lang="en-US" sz="1600" b="1" dirty="0">
                <a:latin typeface="Garamond" panose="02020404030301010803" pitchFamily="18" charset="0"/>
              </a:rPr>
              <a:t>O</a:t>
            </a:r>
            <a:r>
              <a:rPr lang="en-US" sz="1600" b="1" baseline="-25000" dirty="0">
                <a:latin typeface="Garamond" panose="02020404030301010803" pitchFamily="18" charset="0"/>
              </a:rPr>
              <a:t>4</a:t>
            </a:r>
            <a:r>
              <a:rPr lang="en-US" sz="1600" b="1" dirty="0">
                <a:latin typeface="Garamond" panose="02020404030301010803" pitchFamily="18" charset="0"/>
              </a:rPr>
              <a:t> and Mn</a:t>
            </a:r>
            <a:r>
              <a:rPr lang="en-US" sz="1600" b="1" baseline="-25000" dirty="0">
                <a:latin typeface="Garamond" panose="02020404030301010803" pitchFamily="18" charset="0"/>
              </a:rPr>
              <a:t>3</a:t>
            </a:r>
            <a:r>
              <a:rPr lang="en-US" sz="1600" b="1" dirty="0">
                <a:latin typeface="Garamond" panose="02020404030301010803" pitchFamily="18" charset="0"/>
              </a:rPr>
              <a:t>O</a:t>
            </a:r>
            <a:r>
              <a:rPr lang="en-US" sz="1600" b="1" baseline="-25000" dirty="0">
                <a:latin typeface="Garamond" panose="02020404030301010803" pitchFamily="18" charset="0"/>
              </a:rPr>
              <a:t>4</a:t>
            </a:r>
            <a:r>
              <a:rPr lang="en-US" sz="1600" b="1" dirty="0">
                <a:latin typeface="Garamond" panose="02020404030301010803" pitchFamily="18" charset="0"/>
              </a:rPr>
              <a:t>-MC composite at 100 mA g</a:t>
            </a:r>
            <a:r>
              <a:rPr lang="en-US" sz="1600" b="1" baseline="30000" dirty="0">
                <a:latin typeface="Garamond" panose="02020404030301010803" pitchFamily="18" charset="0"/>
              </a:rPr>
              <a:t>-1</a:t>
            </a:r>
          </a:p>
        </p:txBody>
      </p:sp>
      <p:sp>
        <p:nvSpPr>
          <p:cNvPr id="10" name="Rectangle 9"/>
          <p:cNvSpPr/>
          <p:nvPr/>
        </p:nvSpPr>
        <p:spPr>
          <a:xfrm>
            <a:off x="3983206" y="758663"/>
            <a:ext cx="4775506" cy="3508653"/>
          </a:xfrm>
          <a:prstGeom prst="rect">
            <a:avLst/>
          </a:prstGeom>
          <a:noFill/>
          <a:ln w="19050">
            <a:solidFill>
              <a:srgbClr val="FF0000"/>
            </a:solid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buFont typeface="Wingdings" panose="05000000000000000000" pitchFamily="2" charset="2"/>
              <a:buChar char="§"/>
            </a:pPr>
            <a:r>
              <a:rPr lang="en-US" b="1" dirty="0">
                <a:latin typeface="Garamond" panose="02020404030301010803" pitchFamily="18" charset="0"/>
              </a:rPr>
              <a:t>Bare Mn</a:t>
            </a:r>
            <a:r>
              <a:rPr lang="en-US" b="1" baseline="-25000" dirty="0">
                <a:latin typeface="Garamond" panose="02020404030301010803" pitchFamily="18" charset="0"/>
              </a:rPr>
              <a:t>3</a:t>
            </a:r>
            <a:r>
              <a:rPr lang="en-US" b="1" dirty="0">
                <a:latin typeface="Garamond" panose="02020404030301010803" pitchFamily="18" charset="0"/>
              </a:rPr>
              <a:t>O</a:t>
            </a:r>
            <a:r>
              <a:rPr lang="en-US" b="1" baseline="-25000" dirty="0">
                <a:latin typeface="Garamond" panose="02020404030301010803" pitchFamily="18" charset="0"/>
              </a:rPr>
              <a:t>4 </a:t>
            </a:r>
            <a:r>
              <a:rPr lang="en-US" b="1" baseline="30000" dirty="0">
                <a:latin typeface="Garamond" panose="02020404030301010803" pitchFamily="18" charset="0"/>
              </a:rPr>
              <a:t>: </a:t>
            </a:r>
          </a:p>
          <a:p>
            <a:pPr marL="742950" lvl="1" indent="-285750" algn="just">
              <a:buFont typeface="Wingdings" panose="05000000000000000000" pitchFamily="2" charset="2"/>
              <a:buChar char="Ø"/>
            </a:pPr>
            <a:r>
              <a:rPr lang="en-US" dirty="0">
                <a:latin typeface="Garamond" panose="02020404030301010803" pitchFamily="18" charset="0"/>
              </a:rPr>
              <a:t>First discharge capacity : </a:t>
            </a:r>
            <a:r>
              <a:rPr lang="en-US" b="1" dirty="0">
                <a:latin typeface="Garamond" panose="02020404030301010803" pitchFamily="18" charset="0"/>
              </a:rPr>
              <a:t>1301 mA h g</a:t>
            </a:r>
            <a:r>
              <a:rPr lang="en-US" b="1" baseline="30000" dirty="0">
                <a:latin typeface="Garamond" panose="02020404030301010803" pitchFamily="18" charset="0"/>
              </a:rPr>
              <a:t>-1 </a:t>
            </a:r>
          </a:p>
          <a:p>
            <a:pPr marL="742950" lvl="1" indent="-285750" algn="just">
              <a:buFont typeface="Wingdings" panose="05000000000000000000" pitchFamily="2" charset="2"/>
              <a:buChar char="Ø"/>
            </a:pPr>
            <a:r>
              <a:rPr lang="en-US" dirty="0">
                <a:latin typeface="Garamond" panose="02020404030301010803" pitchFamily="18" charset="0"/>
              </a:rPr>
              <a:t>First charge capacity      :</a:t>
            </a:r>
            <a:r>
              <a:rPr lang="en-US" b="1" dirty="0">
                <a:latin typeface="Garamond" panose="02020404030301010803" pitchFamily="18" charset="0"/>
              </a:rPr>
              <a:t> 650 mA h g</a:t>
            </a:r>
            <a:r>
              <a:rPr lang="en-US" b="1" baseline="30000" dirty="0">
                <a:latin typeface="Garamond" panose="02020404030301010803" pitchFamily="18" charset="0"/>
              </a:rPr>
              <a:t>-1</a:t>
            </a:r>
            <a:endParaRPr lang="en-US" dirty="0">
              <a:solidFill>
                <a:srgbClr val="FF0000"/>
              </a:solidFill>
              <a:latin typeface="Garamond" panose="02020404030301010803" pitchFamily="18" charset="0"/>
            </a:endParaRPr>
          </a:p>
          <a:p>
            <a:pPr lvl="1" algn="just"/>
            <a:endParaRPr lang="en-US" b="1" baseline="30000" dirty="0">
              <a:solidFill>
                <a:srgbClr val="FF0000"/>
              </a:solidFill>
              <a:latin typeface="Garamond" panose="02020404030301010803" pitchFamily="18" charset="0"/>
            </a:endParaRPr>
          </a:p>
          <a:p>
            <a:pPr marL="285750" indent="-285750" algn="just">
              <a:buFont typeface="Wingdings" panose="05000000000000000000" pitchFamily="2" charset="2"/>
              <a:buChar char="§"/>
            </a:pPr>
            <a:r>
              <a:rPr lang="en-US" b="1" dirty="0">
                <a:latin typeface="Garamond" panose="02020404030301010803" pitchFamily="18" charset="0"/>
              </a:rPr>
              <a:t>Mn</a:t>
            </a:r>
            <a:r>
              <a:rPr lang="en-US" b="1" baseline="-25000" dirty="0">
                <a:latin typeface="Garamond" panose="02020404030301010803" pitchFamily="18" charset="0"/>
              </a:rPr>
              <a:t>3</a:t>
            </a:r>
            <a:r>
              <a:rPr lang="en-US" b="1" dirty="0">
                <a:latin typeface="Garamond" panose="02020404030301010803" pitchFamily="18" charset="0"/>
              </a:rPr>
              <a:t>O</a:t>
            </a:r>
            <a:r>
              <a:rPr lang="en-US" b="1" baseline="-25000" dirty="0">
                <a:latin typeface="Garamond" panose="02020404030301010803" pitchFamily="18" charset="0"/>
              </a:rPr>
              <a:t>4</a:t>
            </a:r>
            <a:r>
              <a:rPr lang="en-US" b="1" dirty="0">
                <a:latin typeface="Garamond" panose="02020404030301010803" pitchFamily="18" charset="0"/>
              </a:rPr>
              <a:t>-MC composite</a:t>
            </a:r>
          </a:p>
          <a:p>
            <a:pPr marL="742950" lvl="1" indent="-285750" algn="just">
              <a:buFont typeface="Wingdings" panose="05000000000000000000" pitchFamily="2" charset="2"/>
              <a:buChar char="Ø"/>
            </a:pPr>
            <a:r>
              <a:rPr lang="en-US" dirty="0">
                <a:latin typeface="Garamond" panose="02020404030301010803" pitchFamily="18" charset="0"/>
              </a:rPr>
              <a:t>First discharge capacity : </a:t>
            </a:r>
            <a:r>
              <a:rPr lang="en-US" b="1" dirty="0">
                <a:latin typeface="Garamond" panose="02020404030301010803" pitchFamily="18" charset="0"/>
              </a:rPr>
              <a:t>1601 mA h g</a:t>
            </a:r>
            <a:r>
              <a:rPr lang="en-US" b="1" baseline="30000" dirty="0">
                <a:latin typeface="Garamond" panose="02020404030301010803" pitchFamily="18" charset="0"/>
              </a:rPr>
              <a:t>-1 </a:t>
            </a:r>
          </a:p>
          <a:p>
            <a:pPr marL="742950" lvl="1" indent="-285750" algn="just">
              <a:buFont typeface="Wingdings" panose="05000000000000000000" pitchFamily="2" charset="2"/>
              <a:buChar char="Ø"/>
            </a:pPr>
            <a:r>
              <a:rPr lang="en-US" dirty="0">
                <a:latin typeface="Garamond" panose="02020404030301010803" pitchFamily="18" charset="0"/>
              </a:rPr>
              <a:t>First charge capacity      : </a:t>
            </a:r>
            <a:r>
              <a:rPr lang="en-US" b="1" dirty="0">
                <a:latin typeface="Garamond" panose="02020404030301010803" pitchFamily="18" charset="0"/>
              </a:rPr>
              <a:t>894 mA h g</a:t>
            </a:r>
            <a:r>
              <a:rPr lang="en-US" b="1" baseline="30000" dirty="0">
                <a:latin typeface="Garamond" panose="02020404030301010803" pitchFamily="18" charset="0"/>
              </a:rPr>
              <a:t>-1</a:t>
            </a:r>
            <a:r>
              <a:rPr lang="en-US" dirty="0">
                <a:latin typeface="Garamond" panose="02020404030301010803" pitchFamily="18" charset="0"/>
              </a:rPr>
              <a:t>.</a:t>
            </a:r>
          </a:p>
          <a:p>
            <a:pPr marL="1200150" lvl="2" indent="-285750" algn="just">
              <a:buFont typeface="Wingdings" panose="05000000000000000000" pitchFamily="2" charset="2"/>
              <a:buChar char="Ø"/>
            </a:pPr>
            <a:r>
              <a:rPr lang="en-US" dirty="0">
                <a:latin typeface="Garamond" panose="02020404030301010803" pitchFamily="18" charset="0"/>
              </a:rPr>
              <a:t>Coulombic efficiency- 55.8 %</a:t>
            </a:r>
          </a:p>
          <a:p>
            <a:pPr marL="1200150" lvl="2" indent="-285750" algn="just">
              <a:buFont typeface="Wingdings" panose="05000000000000000000" pitchFamily="2" charset="2"/>
              <a:buChar char="Ø"/>
            </a:pPr>
            <a:endParaRPr lang="en-US" dirty="0">
              <a:latin typeface="Garamond" panose="02020404030301010803" pitchFamily="18" charset="0"/>
            </a:endParaRPr>
          </a:p>
          <a:p>
            <a:pPr marL="742950" lvl="1" indent="-285750" algn="just">
              <a:buFont typeface="Wingdings" panose="05000000000000000000" pitchFamily="2" charset="2"/>
              <a:buChar char="Ø"/>
            </a:pPr>
            <a:r>
              <a:rPr lang="en-US" dirty="0">
                <a:latin typeface="Garamond" panose="02020404030301010803" pitchFamily="18" charset="0"/>
              </a:rPr>
              <a:t>Second discharge capacity :  </a:t>
            </a:r>
            <a:r>
              <a:rPr lang="en-US" b="1" dirty="0">
                <a:latin typeface="Garamond" panose="02020404030301010803" pitchFamily="18" charset="0"/>
              </a:rPr>
              <a:t>920 mA h g</a:t>
            </a:r>
            <a:r>
              <a:rPr lang="en-US" b="1" baseline="30000" dirty="0">
                <a:latin typeface="Garamond" panose="02020404030301010803" pitchFamily="18" charset="0"/>
              </a:rPr>
              <a:t>-1</a:t>
            </a:r>
            <a:r>
              <a:rPr lang="en-US" b="1" dirty="0">
                <a:latin typeface="Garamond" panose="02020404030301010803" pitchFamily="18" charset="0"/>
              </a:rPr>
              <a:t> </a:t>
            </a:r>
          </a:p>
          <a:p>
            <a:pPr marL="742950" lvl="1" indent="-285750" algn="just">
              <a:buFont typeface="Wingdings" panose="05000000000000000000" pitchFamily="2" charset="2"/>
              <a:buChar char="Ø"/>
            </a:pPr>
            <a:r>
              <a:rPr lang="en-US" dirty="0">
                <a:latin typeface="Garamond" panose="02020404030301010803" pitchFamily="18" charset="0"/>
              </a:rPr>
              <a:t>Second charge capacity      : </a:t>
            </a:r>
            <a:r>
              <a:rPr lang="en-US" b="1" dirty="0">
                <a:latin typeface="Garamond" panose="02020404030301010803" pitchFamily="18" charset="0"/>
              </a:rPr>
              <a:t>882 mA h g</a:t>
            </a:r>
            <a:r>
              <a:rPr lang="en-US" b="1" baseline="30000" dirty="0">
                <a:latin typeface="Garamond" panose="02020404030301010803" pitchFamily="18" charset="0"/>
              </a:rPr>
              <a:t>-1</a:t>
            </a:r>
            <a:endParaRPr lang="en-US" dirty="0">
              <a:latin typeface="Garamond" panose="02020404030301010803" pitchFamily="18" charset="0"/>
            </a:endParaRPr>
          </a:p>
          <a:p>
            <a:pPr marL="1200150" lvl="2" indent="-285750" algn="just">
              <a:buFont typeface="Wingdings" panose="05000000000000000000" pitchFamily="2" charset="2"/>
              <a:buChar char="Ø"/>
            </a:pPr>
            <a:r>
              <a:rPr lang="en-US" dirty="0">
                <a:solidFill>
                  <a:srgbClr val="FF0000"/>
                </a:solidFill>
                <a:latin typeface="Garamond" panose="02020404030301010803" pitchFamily="18" charset="0"/>
              </a:rPr>
              <a:t>Coulombic efficiency- 95 %</a:t>
            </a:r>
            <a:endParaRPr lang="en-US" u="sng" dirty="0">
              <a:latin typeface="Garamond" panose="02020404030301010803" pitchFamily="18" charset="0"/>
            </a:endParaRPr>
          </a:p>
          <a:p>
            <a:pPr lvl="1" algn="just"/>
            <a:endParaRPr lang="en-US" b="1" baseline="30000" dirty="0">
              <a:latin typeface="Garamond" panose="02020404030301010803" pitchFamily="18" charset="0"/>
            </a:endParaRPr>
          </a:p>
        </p:txBody>
      </p:sp>
      <p:grpSp>
        <p:nvGrpSpPr>
          <p:cNvPr id="8" name="Group 7"/>
          <p:cNvGrpSpPr/>
          <p:nvPr/>
        </p:nvGrpSpPr>
        <p:grpSpPr>
          <a:xfrm>
            <a:off x="-1773" y="-352"/>
            <a:ext cx="7916783" cy="321431"/>
            <a:chOff x="1072279" y="-352"/>
            <a:chExt cx="7916783" cy="321431"/>
          </a:xfrm>
        </p:grpSpPr>
        <p:sp>
          <p:nvSpPr>
            <p:cNvPr id="9" name="Chevron 8"/>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1" name="Chevron 10"/>
            <p:cNvSpPr/>
            <p:nvPr/>
          </p:nvSpPr>
          <p:spPr>
            <a:xfrm>
              <a:off x="6599510" y="-35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2" name="Chevron 11"/>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3" name="Chevron 12"/>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4" name="Chevron 13"/>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5" name="Chevron 14"/>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6" name="Chevron 15"/>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6081856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69</a:t>
            </a:fld>
            <a:endParaRPr lang="en-US" dirty="0">
              <a:solidFill>
                <a:schemeClr val="tx1"/>
              </a:solidFill>
            </a:endParaRPr>
          </a:p>
        </p:txBody>
      </p:sp>
      <p:sp>
        <p:nvSpPr>
          <p:cNvPr id="7" name="TextBox 6"/>
          <p:cNvSpPr txBox="1"/>
          <p:nvPr/>
        </p:nvSpPr>
        <p:spPr>
          <a:xfrm>
            <a:off x="190269" y="669409"/>
            <a:ext cx="7856452" cy="64633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marL="285750" indent="-285750" algn="just">
              <a:buFont typeface="Wingdings" panose="05000000000000000000" pitchFamily="2" charset="2"/>
              <a:buChar char="ü"/>
              <a:defRPr>
                <a:solidFill>
                  <a:schemeClr val="dk1"/>
                </a:solidFill>
                <a:latin typeface="Garamond" panose="02020404030301010803"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lvl="8" algn="just">
              <a:defRPr b="1" u="sng" baseline="30000">
                <a:solidFill>
                  <a:schemeClr val="dk1"/>
                </a:solidFill>
                <a:latin typeface="Garamond" panose="02020404030301010803" pitchFamily="18" charset="0"/>
              </a:defRPr>
            </a:lvl9pPr>
          </a:lstStyle>
          <a:p>
            <a:r>
              <a:rPr lang="en-US" dirty="0"/>
              <a:t>During conversion reaction Mn</a:t>
            </a:r>
            <a:r>
              <a:rPr lang="en-US" baseline="-25000" dirty="0"/>
              <a:t>3</a:t>
            </a:r>
            <a:r>
              <a:rPr lang="en-US" dirty="0"/>
              <a:t>O</a:t>
            </a:r>
            <a:r>
              <a:rPr lang="en-US" baseline="-25000" dirty="0"/>
              <a:t>4</a:t>
            </a:r>
            <a:r>
              <a:rPr lang="en-US" dirty="0"/>
              <a:t> gets disintegrated to fragments while it is transformed into </a:t>
            </a:r>
            <a:r>
              <a:rPr lang="en-US" dirty="0" err="1"/>
              <a:t>MnO</a:t>
            </a:r>
            <a:r>
              <a:rPr lang="en-US" dirty="0"/>
              <a:t> and subsequently to metallic </a:t>
            </a:r>
            <a:r>
              <a:rPr lang="en-US" dirty="0" err="1"/>
              <a:t>Mn</a:t>
            </a:r>
            <a:endParaRPr lang="en-US" dirty="0"/>
          </a:p>
        </p:txBody>
      </p:sp>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44103" y="1472852"/>
            <a:ext cx="5496692" cy="1476581"/>
          </a:xfrm>
          <a:prstGeom prst="rect">
            <a:avLst/>
          </a:prstGeom>
        </p:spPr>
      </p:pic>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31233" y="3675008"/>
            <a:ext cx="4353533" cy="552527"/>
          </a:xfrm>
          <a:prstGeom prst="rect">
            <a:avLst/>
          </a:prstGeom>
        </p:spPr>
      </p:pic>
      <p:sp>
        <p:nvSpPr>
          <p:cNvPr id="12" name="TextBox 11"/>
          <p:cNvSpPr txBox="1"/>
          <p:nvPr/>
        </p:nvSpPr>
        <p:spPr>
          <a:xfrm>
            <a:off x="190268" y="3208281"/>
            <a:ext cx="8041568" cy="64633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marL="285750" indent="-285750" algn="just">
              <a:buFont typeface="Wingdings" panose="05000000000000000000" pitchFamily="2" charset="2"/>
              <a:buChar char="ü"/>
              <a:defRPr>
                <a:solidFill>
                  <a:schemeClr val="dk1"/>
                </a:solidFill>
                <a:latin typeface="Garamond" panose="02020404030301010803"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lvl="8" algn="just">
              <a:defRPr b="1" u="sng" baseline="30000">
                <a:solidFill>
                  <a:schemeClr val="dk1"/>
                </a:solidFill>
                <a:latin typeface="Garamond" panose="02020404030301010803" pitchFamily="18" charset="0"/>
              </a:defRPr>
            </a:lvl9pPr>
          </a:lstStyle>
          <a:p>
            <a:r>
              <a:rPr lang="en-US" dirty="0"/>
              <a:t>In subsequent cycling, charge storage has been proposed to involve only </a:t>
            </a:r>
            <a:r>
              <a:rPr lang="en-US" dirty="0" err="1"/>
              <a:t>Mn</a:t>
            </a:r>
            <a:r>
              <a:rPr lang="en-US" dirty="0"/>
              <a:t> and </a:t>
            </a:r>
            <a:r>
              <a:rPr lang="en-US" dirty="0" err="1"/>
              <a:t>MnO</a:t>
            </a:r>
            <a:endParaRPr lang="en-US" dirty="0"/>
          </a:p>
        </p:txBody>
      </p:sp>
      <p:sp>
        <p:nvSpPr>
          <p:cNvPr id="13" name="TextBox 12"/>
          <p:cNvSpPr txBox="1"/>
          <p:nvPr/>
        </p:nvSpPr>
        <p:spPr>
          <a:xfrm>
            <a:off x="190268" y="4579452"/>
            <a:ext cx="8041568" cy="92333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marL="285750" indent="-285750" algn="just">
              <a:buFont typeface="Wingdings" panose="05000000000000000000" pitchFamily="2" charset="2"/>
              <a:buChar char="ü"/>
              <a:defRPr>
                <a:solidFill>
                  <a:schemeClr val="dk1"/>
                </a:solidFill>
                <a:latin typeface="Garamond" panose="02020404030301010803"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lvl="8" algn="just">
              <a:defRPr b="1" u="sng" baseline="30000">
                <a:solidFill>
                  <a:schemeClr val="dk1"/>
                </a:solidFill>
                <a:latin typeface="Garamond" panose="02020404030301010803" pitchFamily="18" charset="0"/>
              </a:defRPr>
            </a:lvl9pPr>
          </a:lstStyle>
          <a:p>
            <a:r>
              <a:rPr lang="en-US" dirty="0"/>
              <a:t>The higher capacity in the first cycle is not only contributed by the conversion of Mn</a:t>
            </a:r>
            <a:r>
              <a:rPr lang="en-US" baseline="-25000" dirty="0"/>
              <a:t>3</a:t>
            </a:r>
            <a:r>
              <a:rPr lang="en-US" dirty="0"/>
              <a:t>O</a:t>
            </a:r>
            <a:r>
              <a:rPr lang="en-US" baseline="-25000" dirty="0"/>
              <a:t>4</a:t>
            </a:r>
            <a:r>
              <a:rPr lang="en-US" dirty="0"/>
              <a:t> to </a:t>
            </a:r>
            <a:r>
              <a:rPr lang="en-US" dirty="0" err="1"/>
              <a:t>Mn</a:t>
            </a:r>
            <a:r>
              <a:rPr lang="en-US" dirty="0"/>
              <a:t>, but with the formation of SEI as well, which is not included in the theoretical capacity of Mn</a:t>
            </a:r>
            <a:r>
              <a:rPr lang="en-US" baseline="-25000" dirty="0"/>
              <a:t>3</a:t>
            </a:r>
            <a:r>
              <a:rPr lang="en-US" dirty="0"/>
              <a:t>O</a:t>
            </a:r>
            <a:r>
              <a:rPr lang="en-US" baseline="-25000" dirty="0"/>
              <a:t>4</a:t>
            </a:r>
            <a:r>
              <a:rPr lang="en-US" dirty="0"/>
              <a:t>.</a:t>
            </a:r>
          </a:p>
        </p:txBody>
      </p:sp>
      <p:grpSp>
        <p:nvGrpSpPr>
          <p:cNvPr id="9" name="Group 8"/>
          <p:cNvGrpSpPr/>
          <p:nvPr/>
        </p:nvGrpSpPr>
        <p:grpSpPr>
          <a:xfrm>
            <a:off x="-1773" y="-352"/>
            <a:ext cx="7916783" cy="321431"/>
            <a:chOff x="1072279" y="-352"/>
            <a:chExt cx="7916783" cy="321431"/>
          </a:xfrm>
        </p:grpSpPr>
        <p:sp>
          <p:nvSpPr>
            <p:cNvPr id="10" name="Chevron 9"/>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1" name="Chevron 10"/>
            <p:cNvSpPr/>
            <p:nvPr/>
          </p:nvSpPr>
          <p:spPr>
            <a:xfrm>
              <a:off x="6599510" y="-35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4" name="Chevron 13"/>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5" name="Chevron 14"/>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6" name="Chevron 15"/>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7" name="Chevron 16"/>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8" name="Chevron 17"/>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
        <p:nvSpPr>
          <p:cNvPr id="5" name="TextBox 4"/>
          <p:cNvSpPr txBox="1"/>
          <p:nvPr/>
        </p:nvSpPr>
        <p:spPr>
          <a:xfrm>
            <a:off x="4920619" y="1413135"/>
            <a:ext cx="300082" cy="369332"/>
          </a:xfrm>
          <a:prstGeom prst="rect">
            <a:avLst/>
          </a:prstGeom>
          <a:noFill/>
        </p:spPr>
        <p:txBody>
          <a:bodyPr wrap="none" rtlCol="0">
            <a:spAutoFit/>
          </a:bodyPr>
          <a:lstStyle/>
          <a:p>
            <a:r>
              <a:rPr lang="en-US"/>
              <a:t>*</a:t>
            </a:r>
            <a:endParaRPr lang="en-US" dirty="0"/>
          </a:p>
        </p:txBody>
      </p:sp>
    </p:spTree>
    <p:extLst>
      <p:ext uri="{BB962C8B-B14F-4D97-AF65-F5344CB8AC3E}">
        <p14:creationId xmlns:p14="http://schemas.microsoft.com/office/powerpoint/2010/main" val="3721878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990" y="383978"/>
            <a:ext cx="5120640" cy="507831"/>
          </a:xfr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000" b="1" dirty="0">
                <a:latin typeface="Garamond" panose="02020404030301010803" pitchFamily="18" charset="0"/>
              </a:rPr>
              <a:t>History of batteries</a:t>
            </a:r>
          </a:p>
        </p:txBody>
      </p:sp>
      <p:sp>
        <p:nvSpPr>
          <p:cNvPr id="6" name="Slide Number Placeholder 5"/>
          <p:cNvSpPr>
            <a:spLocks noGrp="1"/>
          </p:cNvSpPr>
          <p:nvPr>
            <p:ph type="sldNum" sz="quarter" idx="12"/>
          </p:nvPr>
        </p:nvSpPr>
        <p:spPr>
          <a:xfrm>
            <a:off x="8784889" y="6492833"/>
            <a:ext cx="317317" cy="365125"/>
          </a:xfrm>
        </p:spPr>
        <p:txBody>
          <a:bodyPr/>
          <a:lstStyle/>
          <a:p>
            <a:fld id="{ADBDDCAF-7AF1-4425-86EB-B68B2BB9C855}" type="slidenum">
              <a:rPr lang="en-US" smtClean="0">
                <a:solidFill>
                  <a:schemeClr val="tx1"/>
                </a:solidFill>
              </a:rPr>
              <a:t>7</a:t>
            </a:fld>
            <a:endParaRPr lang="en-US" dirty="0">
              <a:solidFill>
                <a:schemeClr val="tx1"/>
              </a:solidFill>
            </a:endParaRPr>
          </a:p>
        </p:txBody>
      </p:sp>
      <p:sp>
        <p:nvSpPr>
          <p:cNvPr id="5" name="Rectangle 4"/>
          <p:cNvSpPr/>
          <p:nvPr/>
        </p:nvSpPr>
        <p:spPr>
          <a:xfrm>
            <a:off x="1234596" y="3091119"/>
            <a:ext cx="5842974" cy="400110"/>
          </a:xfrm>
          <a:prstGeom prst="rect">
            <a:avLst/>
          </a:prstGeom>
          <a:noFill/>
        </p:spPr>
        <p:txBody>
          <a:bodyPr wrap="square" rtlCol="0">
            <a:spAutoFit/>
          </a:bodyPr>
          <a:lstStyle/>
          <a:p>
            <a:pPr algn="just"/>
            <a:r>
              <a:rPr lang="en-US" sz="2000" dirty="0">
                <a:latin typeface="Garamond" panose="02020404030301010803" pitchFamily="18" charset="0"/>
              </a:rPr>
              <a:t>The commercialization of Li-ion battery in 1991 by Sony</a:t>
            </a:r>
          </a:p>
        </p:txBody>
      </p:sp>
      <p:sp>
        <p:nvSpPr>
          <p:cNvPr id="9" name="Rectangle 8"/>
          <p:cNvSpPr/>
          <p:nvPr/>
        </p:nvSpPr>
        <p:spPr>
          <a:xfrm>
            <a:off x="2471440" y="2162751"/>
            <a:ext cx="2689775" cy="1631216"/>
          </a:xfrm>
          <a:prstGeom prst="rect">
            <a:avLst/>
          </a:prstGeom>
        </p:spPr>
        <p:txBody>
          <a:bodyPr wrap="none">
            <a:spAutoFit/>
          </a:bodyPr>
          <a:lstStyle/>
          <a:p>
            <a:pPr marL="285750" indent="-285750">
              <a:buFont typeface="Wingdings" panose="05000000000000000000" pitchFamily="2" charset="2"/>
              <a:buChar char="q"/>
            </a:pPr>
            <a:r>
              <a:rPr lang="en-US" sz="2000" dirty="0" err="1">
                <a:latin typeface="Garamond" panose="02020404030301010803" pitchFamily="18" charset="0"/>
              </a:rPr>
              <a:t>Leclanche</a:t>
            </a:r>
            <a:r>
              <a:rPr lang="en-US" sz="2000" dirty="0">
                <a:latin typeface="Garamond" panose="02020404030301010803" pitchFamily="18" charset="0"/>
              </a:rPr>
              <a:t> ́ cell</a:t>
            </a:r>
          </a:p>
          <a:p>
            <a:pPr marL="285750" indent="-285750">
              <a:buFont typeface="Wingdings" panose="05000000000000000000" pitchFamily="2" charset="2"/>
              <a:buChar char="q"/>
            </a:pPr>
            <a:r>
              <a:rPr lang="en-US" sz="2000" dirty="0">
                <a:latin typeface="Garamond" panose="02020404030301010803" pitchFamily="18" charset="0"/>
              </a:rPr>
              <a:t>Lead-acid cell</a:t>
            </a:r>
          </a:p>
          <a:p>
            <a:pPr marL="285750" indent="-285750">
              <a:buFont typeface="Wingdings" panose="05000000000000000000" pitchFamily="2" charset="2"/>
              <a:buChar char="q"/>
            </a:pPr>
            <a:r>
              <a:rPr lang="en-US" sz="2000" dirty="0">
                <a:latin typeface="Garamond" panose="02020404030301010803" pitchFamily="18" charset="0"/>
              </a:rPr>
              <a:t>Nickel-Cadmium Cell </a:t>
            </a:r>
          </a:p>
          <a:p>
            <a:endParaRPr lang="en-US" sz="2000" dirty="0">
              <a:latin typeface="Garamond" panose="02020404030301010803" pitchFamily="18" charset="0"/>
            </a:endParaRPr>
          </a:p>
          <a:p>
            <a:endParaRPr lang="en-US" sz="2000" dirty="0">
              <a:latin typeface="Garamond" panose="02020404030301010803" pitchFamily="18" charset="0"/>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134" r="22957"/>
          <a:stretch/>
        </p:blipFill>
        <p:spPr>
          <a:xfrm>
            <a:off x="6311958" y="909398"/>
            <a:ext cx="2240925" cy="2345308"/>
          </a:xfrm>
          <a:prstGeom prst="rect">
            <a:avLst/>
          </a:prstGeom>
        </p:spPr>
      </p:pic>
      <p:grpSp>
        <p:nvGrpSpPr>
          <p:cNvPr id="15" name="Group 14"/>
          <p:cNvGrpSpPr/>
          <p:nvPr/>
        </p:nvGrpSpPr>
        <p:grpSpPr>
          <a:xfrm>
            <a:off x="1184197" y="1108734"/>
            <a:ext cx="5450652" cy="1112514"/>
            <a:chOff x="353626" y="1103536"/>
            <a:chExt cx="5450652" cy="1112514"/>
          </a:xfrm>
        </p:grpSpPr>
        <p:sp>
          <p:nvSpPr>
            <p:cNvPr id="4" name="Rectangle 3"/>
            <p:cNvSpPr/>
            <p:nvPr/>
          </p:nvSpPr>
          <p:spPr>
            <a:xfrm>
              <a:off x="353626" y="1103536"/>
              <a:ext cx="5120640" cy="400110"/>
            </a:xfrm>
            <a:prstGeom prst="rect">
              <a:avLst/>
            </a:prstGeom>
            <a:noFill/>
          </p:spPr>
          <p:txBody>
            <a:bodyPr wrap="square" rtlCol="0">
              <a:spAutoFit/>
            </a:bodyPr>
            <a:lstStyle/>
            <a:p>
              <a:pPr algn="just"/>
              <a:r>
                <a:rPr lang="en-US" sz="2000" dirty="0">
                  <a:latin typeface="Garamond" panose="02020404030301010803" pitchFamily="18" charset="0"/>
                </a:rPr>
                <a:t>The invention of </a:t>
              </a:r>
              <a:r>
                <a:rPr lang="en-US" sz="2000" dirty="0" err="1">
                  <a:latin typeface="Garamond" panose="02020404030301010803" pitchFamily="18" charset="0"/>
                </a:rPr>
                <a:t>Alessendro</a:t>
              </a:r>
              <a:r>
                <a:rPr lang="en-US" sz="2000" dirty="0">
                  <a:latin typeface="Garamond" panose="02020404030301010803" pitchFamily="18" charset="0"/>
                </a:rPr>
                <a:t> Volta cell in 1800 </a:t>
              </a:r>
            </a:p>
          </p:txBody>
        </p:sp>
        <p:sp>
          <p:nvSpPr>
            <p:cNvPr id="14" name="Rectangle 13"/>
            <p:cNvSpPr/>
            <p:nvPr/>
          </p:nvSpPr>
          <p:spPr>
            <a:xfrm>
              <a:off x="663091" y="1508164"/>
              <a:ext cx="5141187" cy="707886"/>
            </a:xfrm>
            <a:prstGeom prst="rect">
              <a:avLst/>
            </a:prstGeom>
          </p:spPr>
          <p:txBody>
            <a:bodyPr wrap="square">
              <a:spAutoFit/>
            </a:bodyPr>
            <a:lstStyle/>
            <a:p>
              <a:pPr marL="285750" indent="-285750">
                <a:buFont typeface="Wingdings" panose="05000000000000000000" pitchFamily="2" charset="2"/>
                <a:buChar char="ü"/>
              </a:pPr>
              <a:r>
                <a:rPr lang="en-US" sz="2000" dirty="0">
                  <a:latin typeface="Garamond" panose="02020404030301010803" pitchFamily="18" charset="0"/>
                </a:rPr>
                <a:t>Stack of zinc and copper discs separated </a:t>
              </a:r>
            </a:p>
            <a:p>
              <a:r>
                <a:rPr lang="en-US" sz="2000" dirty="0">
                  <a:latin typeface="Garamond" panose="02020404030301010803" pitchFamily="18" charset="0"/>
                </a:rPr>
                <a:t>     by cardboard soaked in salt water (Electrolyte)</a:t>
              </a:r>
            </a:p>
          </p:txBody>
        </p:sp>
      </p:grpSp>
      <p:sp>
        <p:nvSpPr>
          <p:cNvPr id="16" name="Curved Right Arrow 15"/>
          <p:cNvSpPr/>
          <p:nvPr/>
        </p:nvSpPr>
        <p:spPr>
          <a:xfrm>
            <a:off x="260844" y="1214802"/>
            <a:ext cx="1001048" cy="2290077"/>
          </a:xfrm>
          <a:prstGeom prst="curved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t="33707" b="28974"/>
          <a:stretch/>
        </p:blipFill>
        <p:spPr>
          <a:xfrm>
            <a:off x="5957108" y="3477583"/>
            <a:ext cx="2767616" cy="1032827"/>
          </a:xfrm>
          <a:prstGeom prst="rect">
            <a:avLst/>
          </a:prstGeom>
        </p:spPr>
      </p:pic>
      <p:sp>
        <p:nvSpPr>
          <p:cNvPr id="19" name="Rectangle 18"/>
          <p:cNvSpPr/>
          <p:nvPr/>
        </p:nvSpPr>
        <p:spPr>
          <a:xfrm>
            <a:off x="5499237" y="4513361"/>
            <a:ext cx="3657600" cy="1015663"/>
          </a:xfrm>
          <a:prstGeom prst="rect">
            <a:avLst/>
          </a:prstGeom>
          <a:noFill/>
        </p:spPr>
        <p:txBody>
          <a:bodyPr wrap="square" rtlCol="0">
            <a:spAutoFit/>
          </a:bodyPr>
          <a:lstStyle/>
          <a:p>
            <a:pPr marL="342900" indent="-342900" algn="just">
              <a:buFont typeface="Wingdings" panose="05000000000000000000" pitchFamily="2" charset="2"/>
              <a:buChar char="Ø"/>
            </a:pPr>
            <a:r>
              <a:rPr lang="en-US" sz="2000" dirty="0">
                <a:latin typeface="Garamond" panose="02020404030301010803" pitchFamily="18" charset="0"/>
              </a:rPr>
              <a:t>The price of Li-ion battery dropped by roughly a factor of 10 between 1991 and 2005</a:t>
            </a:r>
          </a:p>
        </p:txBody>
      </p:sp>
      <p:sp>
        <p:nvSpPr>
          <p:cNvPr id="20" name="Rectangle 19"/>
          <p:cNvSpPr/>
          <p:nvPr/>
        </p:nvSpPr>
        <p:spPr>
          <a:xfrm>
            <a:off x="5473479" y="5464286"/>
            <a:ext cx="3657600" cy="1015663"/>
          </a:xfrm>
          <a:prstGeom prst="rect">
            <a:avLst/>
          </a:prstGeom>
          <a:noFill/>
        </p:spPr>
        <p:txBody>
          <a:bodyPr wrap="square" rtlCol="0">
            <a:spAutoFit/>
          </a:bodyPr>
          <a:lstStyle/>
          <a:p>
            <a:pPr marL="342900" indent="-342900" algn="just">
              <a:buFont typeface="Wingdings" panose="05000000000000000000" pitchFamily="2" charset="2"/>
              <a:buChar char="Ø"/>
            </a:pPr>
            <a:r>
              <a:rPr lang="en-US" sz="2000" dirty="0">
                <a:latin typeface="Garamond" panose="02020404030301010803" pitchFamily="18" charset="0"/>
              </a:rPr>
              <a:t>Li-ion battery market is expected to reach 68.97 Billion USD, globally, by 2022</a:t>
            </a:r>
          </a:p>
        </p:txBody>
      </p:sp>
      <p:sp>
        <p:nvSpPr>
          <p:cNvPr id="21" name="Rectangle 20"/>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cxnSp>
        <p:nvCxnSpPr>
          <p:cNvPr id="23" name="Straight Connector 22"/>
          <p:cNvCxnSpPr/>
          <p:nvPr/>
        </p:nvCxnSpPr>
        <p:spPr>
          <a:xfrm>
            <a:off x="150347" y="990480"/>
            <a:ext cx="8809408" cy="0"/>
          </a:xfrm>
          <a:prstGeom prst="line">
            <a:avLst/>
          </a:prstGeom>
          <a:ln w="25400"/>
        </p:spPr>
        <p:style>
          <a:lnRef idx="3">
            <a:schemeClr val="dk1"/>
          </a:lnRef>
          <a:fillRef idx="0">
            <a:schemeClr val="dk1"/>
          </a:fillRef>
          <a:effectRef idx="2">
            <a:schemeClr val="dk1"/>
          </a:effectRef>
          <a:fontRef idx="minor">
            <a:schemeClr val="tx1"/>
          </a:fontRef>
        </p:style>
      </p:cxn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918" y="3868455"/>
            <a:ext cx="4762500" cy="2533650"/>
          </a:xfrm>
          <a:prstGeom prst="rect">
            <a:avLst/>
          </a:prstGeom>
        </p:spPr>
      </p:pic>
      <p:grpSp>
        <p:nvGrpSpPr>
          <p:cNvPr id="18" name="Group 17"/>
          <p:cNvGrpSpPr/>
          <p:nvPr/>
        </p:nvGrpSpPr>
        <p:grpSpPr>
          <a:xfrm>
            <a:off x="-1773" y="-352"/>
            <a:ext cx="7916783" cy="321431"/>
            <a:chOff x="1072279" y="-352"/>
            <a:chExt cx="7916783" cy="321431"/>
          </a:xfrm>
        </p:grpSpPr>
        <p:sp>
          <p:nvSpPr>
            <p:cNvPr id="22" name="Chevron 21"/>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24" name="Chevron 23"/>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25" name="Chevron 24"/>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26" name="Chevron 25"/>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7" name="Chevron 26"/>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8" name="Chevron 27"/>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9" name="Chevron 28"/>
            <p:cNvSpPr/>
            <p:nvPr/>
          </p:nvSpPr>
          <p:spPr>
            <a:xfrm>
              <a:off x="1072279"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40428396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70</a:t>
            </a:fld>
            <a:endParaRPr lang="en-US" dirty="0">
              <a:solidFill>
                <a:schemeClr val="tx1"/>
              </a:solidFill>
            </a:endParaRPr>
          </a:p>
        </p:txBody>
      </p:sp>
      <p:grpSp>
        <p:nvGrpSpPr>
          <p:cNvPr id="2" name="Group 1"/>
          <p:cNvGrpSpPr/>
          <p:nvPr/>
        </p:nvGrpSpPr>
        <p:grpSpPr>
          <a:xfrm>
            <a:off x="261183" y="415523"/>
            <a:ext cx="3597441" cy="3250811"/>
            <a:chOff x="4127192" y="505395"/>
            <a:chExt cx="3597441" cy="3250811"/>
          </a:xfrm>
        </p:grpSpPr>
        <p:pic>
          <p:nvPicPr>
            <p:cNvPr id="22" name="Picture 2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27192" y="505395"/>
              <a:ext cx="3410534" cy="2743200"/>
            </a:xfrm>
            <a:prstGeom prst="rect">
              <a:avLst/>
            </a:prstGeom>
          </p:spPr>
        </p:pic>
        <p:sp>
          <p:nvSpPr>
            <p:cNvPr id="28" name="TextBox 27"/>
            <p:cNvSpPr txBox="1"/>
            <p:nvPr/>
          </p:nvSpPr>
          <p:spPr>
            <a:xfrm>
              <a:off x="4406656" y="3171431"/>
              <a:ext cx="3317977" cy="584775"/>
            </a:xfrm>
            <a:prstGeom prst="rect">
              <a:avLst/>
            </a:prstGeom>
            <a:noFill/>
          </p:spPr>
          <p:txBody>
            <a:bodyPr wrap="square" rtlCol="0">
              <a:spAutoFit/>
            </a:bodyPr>
            <a:lstStyle/>
            <a:p>
              <a:pPr algn="ctr"/>
              <a:r>
                <a:rPr lang="en-US" sz="1600" b="1" dirty="0">
                  <a:latin typeface="Garamond" panose="02020404030301010803" pitchFamily="18" charset="0"/>
                </a:rPr>
                <a:t>Rate capability of Mn</a:t>
              </a:r>
              <a:r>
                <a:rPr lang="en-US" sz="1600" b="1" baseline="-25000" dirty="0">
                  <a:latin typeface="Garamond" panose="02020404030301010803" pitchFamily="18" charset="0"/>
                </a:rPr>
                <a:t>3</a:t>
              </a:r>
              <a:r>
                <a:rPr lang="en-US" sz="1600" b="1" dirty="0">
                  <a:latin typeface="Garamond" panose="02020404030301010803" pitchFamily="18" charset="0"/>
                </a:rPr>
                <a:t>O</a:t>
              </a:r>
              <a:r>
                <a:rPr lang="en-US" sz="1600" b="1" baseline="-25000" dirty="0">
                  <a:latin typeface="Garamond" panose="02020404030301010803" pitchFamily="18" charset="0"/>
                </a:rPr>
                <a:t>4</a:t>
              </a:r>
              <a:r>
                <a:rPr lang="en-US" sz="1600" b="1" dirty="0">
                  <a:latin typeface="Garamond" panose="02020404030301010803" pitchFamily="18" charset="0"/>
                </a:rPr>
                <a:t> and Mn</a:t>
              </a:r>
              <a:r>
                <a:rPr lang="en-US" sz="1600" b="1" baseline="-25000" dirty="0">
                  <a:latin typeface="Garamond" panose="02020404030301010803" pitchFamily="18" charset="0"/>
                </a:rPr>
                <a:t>3</a:t>
              </a:r>
              <a:r>
                <a:rPr lang="en-US" sz="1600" b="1" dirty="0">
                  <a:latin typeface="Garamond" panose="02020404030301010803" pitchFamily="18" charset="0"/>
                </a:rPr>
                <a:t>O</a:t>
              </a:r>
              <a:r>
                <a:rPr lang="en-US" sz="1600" b="1" baseline="-25000" dirty="0">
                  <a:latin typeface="Garamond" panose="02020404030301010803" pitchFamily="18" charset="0"/>
                </a:rPr>
                <a:t>4</a:t>
              </a:r>
              <a:r>
                <a:rPr lang="en-US" sz="1600" b="1" dirty="0">
                  <a:latin typeface="Garamond" panose="02020404030301010803" pitchFamily="18" charset="0"/>
                </a:rPr>
                <a:t>-MC composite</a:t>
              </a:r>
              <a:endParaRPr lang="en-US" sz="1600" b="1" baseline="30000" dirty="0">
                <a:latin typeface="Garamond" panose="02020404030301010803" pitchFamily="18" charset="0"/>
              </a:endParaRPr>
            </a:p>
          </p:txBody>
        </p:sp>
      </p:grpSp>
      <p:graphicFrame>
        <p:nvGraphicFramePr>
          <p:cNvPr id="7" name="Table 6"/>
          <p:cNvGraphicFramePr>
            <a:graphicFrameLocks noGrp="1"/>
          </p:cNvGraphicFramePr>
          <p:nvPr>
            <p:extLst>
              <p:ext uri="{D42A27DB-BD31-4B8C-83A1-F6EECF244321}">
                <p14:modId xmlns:p14="http://schemas.microsoft.com/office/powerpoint/2010/main" val="3324760086"/>
              </p:ext>
            </p:extLst>
          </p:nvPr>
        </p:nvGraphicFramePr>
        <p:xfrm>
          <a:off x="833158" y="3786021"/>
          <a:ext cx="7245017" cy="2868534"/>
        </p:xfrm>
        <a:graphic>
          <a:graphicData uri="http://schemas.openxmlformats.org/drawingml/2006/table">
            <a:tbl>
              <a:tblPr firstRow="1" bandRow="1">
                <a:tableStyleId>{9D7B26C5-4107-4FEC-AEDC-1716B250A1EF}</a:tableStyleId>
              </a:tblPr>
              <a:tblGrid>
                <a:gridCol w="1449532">
                  <a:extLst>
                    <a:ext uri="{9D8B030D-6E8A-4147-A177-3AD203B41FA5}">
                      <a16:colId xmlns:a16="http://schemas.microsoft.com/office/drawing/2014/main" val="20000"/>
                    </a:ext>
                  </a:extLst>
                </a:gridCol>
                <a:gridCol w="1463096">
                  <a:extLst>
                    <a:ext uri="{9D8B030D-6E8A-4147-A177-3AD203B41FA5}">
                      <a16:colId xmlns:a16="http://schemas.microsoft.com/office/drawing/2014/main" val="20001"/>
                    </a:ext>
                  </a:extLst>
                </a:gridCol>
                <a:gridCol w="1404931">
                  <a:extLst>
                    <a:ext uri="{9D8B030D-6E8A-4147-A177-3AD203B41FA5}">
                      <a16:colId xmlns:a16="http://schemas.microsoft.com/office/drawing/2014/main" val="20002"/>
                    </a:ext>
                  </a:extLst>
                </a:gridCol>
                <a:gridCol w="2057220">
                  <a:extLst>
                    <a:ext uri="{9D8B030D-6E8A-4147-A177-3AD203B41FA5}">
                      <a16:colId xmlns:a16="http://schemas.microsoft.com/office/drawing/2014/main" val="20003"/>
                    </a:ext>
                  </a:extLst>
                </a:gridCol>
                <a:gridCol w="870238">
                  <a:extLst>
                    <a:ext uri="{9D8B030D-6E8A-4147-A177-3AD203B41FA5}">
                      <a16:colId xmlns:a16="http://schemas.microsoft.com/office/drawing/2014/main" val="20004"/>
                    </a:ext>
                  </a:extLst>
                </a:gridCol>
              </a:tblGrid>
              <a:tr h="318726">
                <a:tc rowSpan="3">
                  <a:txBody>
                    <a:bodyPr/>
                    <a:lstStyle/>
                    <a:p>
                      <a:pPr algn="ctr"/>
                      <a:r>
                        <a:rPr lang="en-US" sz="1400" b="1" kern="1200" dirty="0">
                          <a:solidFill>
                            <a:schemeClr val="tx1"/>
                          </a:solidFill>
                          <a:latin typeface="Garamond" panose="02020404030301010803" pitchFamily="18" charset="0"/>
                          <a:ea typeface="+mn-ea"/>
                          <a:cs typeface="+mn-cs"/>
                        </a:rPr>
                        <a:t>Current density</a:t>
                      </a:r>
                    </a:p>
                    <a:p>
                      <a:pPr algn="ctr"/>
                      <a:r>
                        <a:rPr lang="en-US" sz="1400" b="1" kern="1200" dirty="0">
                          <a:solidFill>
                            <a:schemeClr val="tx1"/>
                          </a:solidFill>
                          <a:latin typeface="Garamond" panose="02020404030301010803" pitchFamily="18" charset="0"/>
                          <a:ea typeface="+mn-ea"/>
                          <a:cs typeface="+mn-cs"/>
                        </a:rPr>
                        <a:t>(mA g</a:t>
                      </a:r>
                      <a:r>
                        <a:rPr lang="en-US" sz="1400" b="1" kern="1200" baseline="30000" dirty="0">
                          <a:solidFill>
                            <a:schemeClr val="tx1"/>
                          </a:solidFill>
                          <a:latin typeface="Garamond" panose="02020404030301010803" pitchFamily="18" charset="0"/>
                          <a:ea typeface="+mn-ea"/>
                          <a:cs typeface="+mn-cs"/>
                        </a:rPr>
                        <a:t>-1</a:t>
                      </a:r>
                      <a:r>
                        <a:rPr lang="en-US" sz="1400" b="1" kern="1200" baseline="0" dirty="0">
                          <a:solidFill>
                            <a:schemeClr val="tx1"/>
                          </a:solidFill>
                          <a:latin typeface="Garamond" panose="02020404030301010803" pitchFamily="18" charset="0"/>
                          <a:ea typeface="+mn-ea"/>
                          <a:cs typeface="+mn-cs"/>
                        </a:rPr>
                        <a:t>)</a:t>
                      </a:r>
                    </a:p>
                  </a:txBody>
                  <a:tcPr/>
                </a:tc>
                <a:tc gridSpan="4">
                  <a:txBody>
                    <a:bodyPr/>
                    <a:lstStyle/>
                    <a:p>
                      <a:pPr algn="ctr"/>
                      <a:r>
                        <a:rPr lang="en-US" sz="1400" b="1" kern="1200" dirty="0">
                          <a:solidFill>
                            <a:schemeClr val="tx1"/>
                          </a:solidFill>
                          <a:latin typeface="Garamond" panose="02020404030301010803" pitchFamily="18" charset="0"/>
                          <a:ea typeface="+mn-ea"/>
                          <a:cs typeface="+mn-cs"/>
                        </a:rPr>
                        <a:t>Specific capacity (mA h g</a:t>
                      </a:r>
                      <a:r>
                        <a:rPr lang="en-US" sz="1400" b="1" kern="1200" baseline="30000" dirty="0">
                          <a:solidFill>
                            <a:schemeClr val="tx1"/>
                          </a:solidFill>
                          <a:latin typeface="Garamond" panose="02020404030301010803" pitchFamily="18" charset="0"/>
                          <a:ea typeface="+mn-ea"/>
                          <a:cs typeface="+mn-cs"/>
                        </a:rPr>
                        <a:t>-1</a:t>
                      </a:r>
                      <a:r>
                        <a:rPr lang="en-US" sz="1400" b="1" kern="1200" dirty="0">
                          <a:solidFill>
                            <a:schemeClr val="tx1"/>
                          </a:solidFill>
                          <a:latin typeface="Garamond" panose="02020404030301010803" pitchFamily="18" charset="0"/>
                          <a:ea typeface="+mn-ea"/>
                          <a:cs typeface="+mn-cs"/>
                        </a:rPr>
                        <a:t>)</a:t>
                      </a:r>
                    </a:p>
                  </a:txBody>
                  <a:tcPr>
                    <a:lnB w="12700" cmpd="sng">
                      <a:noFill/>
                    </a:lnB>
                  </a:tcPr>
                </a:tc>
                <a:tc hMerge="1">
                  <a:txBody>
                    <a:bodyPr/>
                    <a:lstStyle/>
                    <a:p>
                      <a:endParaRPr lang="en-US" dirty="0"/>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hMerge="1">
                  <a:txBody>
                    <a:bodyPr/>
                    <a:lstStyle/>
                    <a:p>
                      <a:endParaRPr lang="en-US"/>
                    </a:p>
                  </a:txBody>
                  <a:tcPr/>
                </a:tc>
                <a:extLst>
                  <a:ext uri="{0D108BD9-81ED-4DB2-BD59-A6C34878D82A}">
                    <a16:rowId xmlns:a16="http://schemas.microsoft.com/office/drawing/2014/main" val="10000"/>
                  </a:ext>
                </a:extLst>
              </a:tr>
              <a:tr h="318726">
                <a:tc vMerge="1">
                  <a:txBody>
                    <a:bodyPr/>
                    <a:lstStyle/>
                    <a:p>
                      <a:endParaRPr lang="en-US" sz="1600" b="1" kern="1200" dirty="0">
                        <a:solidFill>
                          <a:schemeClr val="tx1"/>
                        </a:solidFill>
                        <a:latin typeface="Garamond" panose="02020404030301010803" pitchFamily="18" charset="0"/>
                        <a:ea typeface="+mn-ea"/>
                        <a:cs typeface="+mn-cs"/>
                      </a:endParaRPr>
                    </a:p>
                  </a:txBody>
                  <a:tcPr>
                    <a:noFill/>
                  </a:tcPr>
                </a:tc>
                <a:tc gridSpan="2">
                  <a:txBody>
                    <a:bodyPr/>
                    <a:lstStyle/>
                    <a:p>
                      <a:pPr algn="ctr"/>
                      <a:r>
                        <a:rPr lang="en-US" sz="1400" b="1" kern="1200" dirty="0">
                          <a:solidFill>
                            <a:schemeClr val="tx1"/>
                          </a:solidFill>
                          <a:latin typeface="Garamond" panose="02020404030301010803" pitchFamily="18" charset="0"/>
                          <a:ea typeface="+mn-ea"/>
                          <a:cs typeface="+mn-cs"/>
                        </a:rPr>
                        <a:t>Mn</a:t>
                      </a:r>
                      <a:r>
                        <a:rPr lang="en-US" sz="1400" b="1" kern="1200" baseline="-25000" dirty="0">
                          <a:solidFill>
                            <a:schemeClr val="tx1"/>
                          </a:solidFill>
                          <a:latin typeface="Garamond" panose="02020404030301010803" pitchFamily="18" charset="0"/>
                          <a:ea typeface="+mn-ea"/>
                          <a:cs typeface="+mn-cs"/>
                        </a:rPr>
                        <a:t>3</a:t>
                      </a:r>
                      <a:r>
                        <a:rPr lang="en-US" sz="1400" b="1" kern="1200" dirty="0">
                          <a:solidFill>
                            <a:schemeClr val="tx1"/>
                          </a:solidFill>
                          <a:latin typeface="Garamond" panose="02020404030301010803" pitchFamily="18" charset="0"/>
                          <a:ea typeface="+mn-ea"/>
                          <a:cs typeface="+mn-cs"/>
                        </a:rPr>
                        <a:t>O</a:t>
                      </a:r>
                      <a:r>
                        <a:rPr lang="en-US" sz="1400" b="1" kern="1200" baseline="-25000" dirty="0">
                          <a:solidFill>
                            <a:schemeClr val="tx1"/>
                          </a:solidFill>
                          <a:latin typeface="Garamond" panose="02020404030301010803" pitchFamily="18" charset="0"/>
                          <a:ea typeface="+mn-ea"/>
                          <a:cs typeface="+mn-cs"/>
                        </a:rPr>
                        <a:t>4 </a:t>
                      </a:r>
                      <a:r>
                        <a:rPr lang="en-US" sz="1400" b="1" kern="1200" baseline="0" dirty="0">
                          <a:solidFill>
                            <a:schemeClr val="tx1"/>
                          </a:solidFill>
                          <a:latin typeface="Garamond" panose="02020404030301010803" pitchFamily="18" charset="0"/>
                          <a:ea typeface="+mn-ea"/>
                          <a:cs typeface="+mn-cs"/>
                        </a:rPr>
                        <a:t>- MC</a:t>
                      </a:r>
                      <a:endParaRPr lang="en-US" sz="1400" b="1" kern="1200" dirty="0">
                        <a:solidFill>
                          <a:schemeClr val="tx1"/>
                        </a:solidFill>
                        <a:latin typeface="Garamond" panose="02020404030301010803" pitchFamily="18" charset="0"/>
                        <a:ea typeface="+mn-ea"/>
                        <a:cs typeface="+mn-cs"/>
                      </a:endParaRPr>
                    </a:p>
                  </a:txBody>
                  <a:tcPr>
                    <a:lnL w="12700" cmpd="sng">
                      <a:noFill/>
                    </a:lnL>
                    <a:lnT w="12700" cmpd="sng">
                      <a:noFill/>
                    </a:lnT>
                    <a:noFill/>
                  </a:tcPr>
                </a:tc>
                <a:tc hMerge="1">
                  <a:txBody>
                    <a:bodyPr/>
                    <a:lstStyle/>
                    <a:p>
                      <a:endParaRPr lang="en-US" dirty="0"/>
                    </a:p>
                  </a:txBody>
                  <a:tcP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Garamond" panose="02020404030301010803" pitchFamily="18" charset="0"/>
                          <a:ea typeface="+mn-ea"/>
                          <a:cs typeface="+mn-cs"/>
                        </a:rPr>
                        <a:t>Bare Mn</a:t>
                      </a:r>
                      <a:r>
                        <a:rPr lang="en-US" sz="1400" b="1" kern="1200" baseline="-25000" dirty="0">
                          <a:solidFill>
                            <a:schemeClr val="tx1"/>
                          </a:solidFill>
                          <a:latin typeface="Garamond" panose="02020404030301010803" pitchFamily="18" charset="0"/>
                          <a:ea typeface="+mn-ea"/>
                          <a:cs typeface="+mn-cs"/>
                        </a:rPr>
                        <a:t>3</a:t>
                      </a:r>
                      <a:r>
                        <a:rPr lang="en-US" sz="1400" b="1" kern="1200" dirty="0">
                          <a:solidFill>
                            <a:schemeClr val="tx1"/>
                          </a:solidFill>
                          <a:latin typeface="Garamond" panose="02020404030301010803" pitchFamily="18" charset="0"/>
                          <a:ea typeface="+mn-ea"/>
                          <a:cs typeface="+mn-cs"/>
                        </a:rPr>
                        <a:t>O</a:t>
                      </a:r>
                      <a:r>
                        <a:rPr lang="en-US" sz="1400" b="1" kern="1200" baseline="-25000" dirty="0">
                          <a:solidFill>
                            <a:schemeClr val="tx1"/>
                          </a:solidFill>
                          <a:latin typeface="Garamond" panose="02020404030301010803" pitchFamily="18" charset="0"/>
                          <a:ea typeface="+mn-ea"/>
                          <a:cs typeface="+mn-cs"/>
                        </a:rPr>
                        <a:t>4</a:t>
                      </a:r>
                      <a:r>
                        <a:rPr lang="en-US" sz="1400" b="1" kern="1200" dirty="0">
                          <a:solidFill>
                            <a:schemeClr val="tx1"/>
                          </a:solidFill>
                          <a:latin typeface="Garamond" panose="02020404030301010803" pitchFamily="18" charset="0"/>
                          <a:ea typeface="+mn-ea"/>
                          <a:cs typeface="+mn-cs"/>
                        </a:rPr>
                        <a:t>  </a:t>
                      </a:r>
                    </a:p>
                  </a:txBody>
                  <a:tcPr>
                    <a:lnT w="12700" cmpd="sng">
                      <a:noFill/>
                    </a:lnT>
                    <a:noFill/>
                  </a:tcPr>
                </a:tc>
                <a:tc>
                  <a:txBody>
                    <a:bodyPr/>
                    <a:lstStyle/>
                    <a:p>
                      <a:endParaRPr lang="en-US" sz="1400" b="1" kern="1200" dirty="0">
                        <a:solidFill>
                          <a:schemeClr val="tx1"/>
                        </a:solidFill>
                        <a:latin typeface="Garamond" panose="02020404030301010803" pitchFamily="18" charset="0"/>
                        <a:ea typeface="+mn-ea"/>
                        <a:cs typeface="+mn-cs"/>
                      </a:endParaRPr>
                    </a:p>
                  </a:txBody>
                  <a:tcPr>
                    <a:lnT w="12700" cmpd="sng">
                      <a:noFill/>
                    </a:lnT>
                    <a:noFill/>
                  </a:tcPr>
                </a:tc>
                <a:extLst>
                  <a:ext uri="{0D108BD9-81ED-4DB2-BD59-A6C34878D82A}">
                    <a16:rowId xmlns:a16="http://schemas.microsoft.com/office/drawing/2014/main" val="10001"/>
                  </a:ext>
                </a:extLst>
              </a:tr>
              <a:tr h="318726">
                <a:tc vMerge="1">
                  <a:txBody>
                    <a:bodyPr/>
                    <a:lstStyle/>
                    <a:p>
                      <a:endParaRPr lang="en-US" sz="1600" b="1" kern="1200" dirty="0">
                        <a:solidFill>
                          <a:schemeClr val="tx1"/>
                        </a:solidFill>
                        <a:latin typeface="Garamond" panose="02020404030301010803" pitchFamily="18" charset="0"/>
                        <a:ea typeface="+mn-ea"/>
                        <a:cs typeface="+mn-cs"/>
                      </a:endParaRPr>
                    </a:p>
                  </a:txBody>
                  <a:tcPr/>
                </a:tc>
                <a:tc>
                  <a:txBody>
                    <a:bodyPr/>
                    <a:lstStyle/>
                    <a:p>
                      <a:r>
                        <a:rPr lang="en-US" sz="1400" b="1" kern="1200" dirty="0">
                          <a:solidFill>
                            <a:schemeClr val="tx1"/>
                          </a:solidFill>
                          <a:latin typeface="Garamond" panose="02020404030301010803" pitchFamily="18" charset="0"/>
                          <a:ea typeface="+mn-ea"/>
                          <a:cs typeface="+mn-cs"/>
                        </a:rPr>
                        <a:t>Discharge</a:t>
                      </a:r>
                    </a:p>
                  </a:txBody>
                  <a:tcPr>
                    <a:lnL w="12700" cmpd="sng">
                      <a:noFill/>
                    </a:lnL>
                    <a:lnB w="12700" cap="flat" cmpd="sng" algn="ctr">
                      <a:solidFill>
                        <a:schemeClr val="tx1"/>
                      </a:solidFill>
                      <a:prstDash val="solid"/>
                      <a:round/>
                      <a:headEnd type="none" w="med" len="med"/>
                      <a:tailEnd type="none" w="med" len="med"/>
                    </a:lnB>
                  </a:tcPr>
                </a:tc>
                <a:tc>
                  <a:txBody>
                    <a:bodyPr/>
                    <a:lstStyle/>
                    <a:p>
                      <a:r>
                        <a:rPr lang="en-US" sz="1400" b="1" kern="1200" dirty="0">
                          <a:solidFill>
                            <a:schemeClr val="tx1"/>
                          </a:solidFill>
                          <a:latin typeface="Garamond" panose="02020404030301010803" pitchFamily="18" charset="0"/>
                          <a:ea typeface="+mn-ea"/>
                          <a:cs typeface="+mn-cs"/>
                        </a:rPr>
                        <a:t>Charge</a:t>
                      </a:r>
                    </a:p>
                  </a:txBody>
                  <a:tcPr>
                    <a:lnB w="12700" cap="flat" cmpd="sng" algn="ctr">
                      <a:solidFill>
                        <a:schemeClr val="tx1"/>
                      </a:solidFill>
                      <a:prstDash val="solid"/>
                      <a:round/>
                      <a:headEnd type="none" w="med" len="med"/>
                      <a:tailEnd type="none" w="med" len="med"/>
                    </a:lnB>
                  </a:tcPr>
                </a:tc>
                <a:tc>
                  <a:txBody>
                    <a:bodyPr/>
                    <a:lstStyle/>
                    <a:p>
                      <a:pPr algn="l"/>
                      <a:r>
                        <a:rPr lang="en-US" sz="1400" b="1" kern="1200" dirty="0">
                          <a:solidFill>
                            <a:schemeClr val="tx1"/>
                          </a:solidFill>
                          <a:latin typeface="Garamond" panose="02020404030301010803" pitchFamily="18" charset="0"/>
                          <a:ea typeface="+mn-ea"/>
                          <a:cs typeface="+mn-cs"/>
                        </a:rPr>
                        <a:t>Discharge</a:t>
                      </a:r>
                    </a:p>
                  </a:txBody>
                  <a:tcPr>
                    <a:lnB w="12700" cap="flat" cmpd="sng" algn="ctr">
                      <a:solidFill>
                        <a:schemeClr val="tx1"/>
                      </a:solidFill>
                      <a:prstDash val="solid"/>
                      <a:round/>
                      <a:headEnd type="none" w="med" len="med"/>
                      <a:tailEnd type="none" w="med" len="med"/>
                    </a:lnB>
                  </a:tcPr>
                </a:tc>
                <a:tc>
                  <a:txBody>
                    <a:bodyPr/>
                    <a:lstStyle/>
                    <a:p>
                      <a:r>
                        <a:rPr lang="en-US" sz="1400" b="1" kern="1200" dirty="0">
                          <a:solidFill>
                            <a:schemeClr val="tx1"/>
                          </a:solidFill>
                          <a:latin typeface="Garamond" panose="02020404030301010803" pitchFamily="18" charset="0"/>
                          <a:ea typeface="+mn-ea"/>
                          <a:cs typeface="+mn-cs"/>
                        </a:rPr>
                        <a:t>Charge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18726">
                <a:tc>
                  <a:txBody>
                    <a:bodyPr/>
                    <a:lstStyle/>
                    <a:p>
                      <a:r>
                        <a:rPr lang="en-US" sz="1400" dirty="0">
                          <a:latin typeface="Garamond" panose="02020404030301010803" pitchFamily="18" charset="0"/>
                        </a:rPr>
                        <a:t>100</a:t>
                      </a:r>
                    </a:p>
                  </a:txBody>
                  <a:tcPr>
                    <a:noFill/>
                  </a:tcPr>
                </a:tc>
                <a:tc>
                  <a:txBody>
                    <a:bodyPr/>
                    <a:lstStyle/>
                    <a:p>
                      <a:r>
                        <a:rPr lang="en-US" sz="1400" dirty="0">
                          <a:latin typeface="Garamond" panose="02020404030301010803" pitchFamily="18" charset="0"/>
                        </a:rPr>
                        <a:t>1601</a:t>
                      </a:r>
                    </a:p>
                  </a:txBody>
                  <a:tcPr>
                    <a:lnT w="12700" cap="flat" cmpd="sng" algn="ctr">
                      <a:solidFill>
                        <a:schemeClr val="tx1"/>
                      </a:solidFill>
                      <a:prstDash val="solid"/>
                      <a:round/>
                      <a:headEnd type="none" w="med" len="med"/>
                      <a:tailEnd type="none" w="med" len="med"/>
                    </a:lnT>
                    <a:noFill/>
                  </a:tcPr>
                </a:tc>
                <a:tc>
                  <a:txBody>
                    <a:bodyPr/>
                    <a:lstStyle/>
                    <a:p>
                      <a:r>
                        <a:rPr lang="en-US" sz="1400" dirty="0">
                          <a:latin typeface="Garamond" panose="02020404030301010803" pitchFamily="18" charset="0"/>
                        </a:rPr>
                        <a:t>894</a:t>
                      </a:r>
                    </a:p>
                  </a:txBody>
                  <a:tcPr>
                    <a:lnT w="12700" cap="flat" cmpd="sng" algn="ctr">
                      <a:solidFill>
                        <a:schemeClr val="tx1"/>
                      </a:solidFill>
                      <a:prstDash val="solid"/>
                      <a:round/>
                      <a:headEnd type="none" w="med" len="med"/>
                      <a:tailEnd type="none" w="med" len="med"/>
                    </a:lnT>
                    <a:noFill/>
                  </a:tcPr>
                </a:tc>
                <a:tc>
                  <a:txBody>
                    <a:bodyPr/>
                    <a:lstStyle/>
                    <a:p>
                      <a:r>
                        <a:rPr lang="en-US" sz="1400" dirty="0">
                          <a:latin typeface="Garamond" panose="02020404030301010803" pitchFamily="18" charset="0"/>
                        </a:rPr>
                        <a:t>1390</a:t>
                      </a:r>
                    </a:p>
                  </a:txBody>
                  <a:tcPr>
                    <a:lnT w="12700" cap="flat" cmpd="sng" algn="ctr">
                      <a:solidFill>
                        <a:schemeClr val="tx1"/>
                      </a:solidFill>
                      <a:prstDash val="solid"/>
                      <a:round/>
                      <a:headEnd type="none" w="med" len="med"/>
                      <a:tailEnd type="none" w="med" len="med"/>
                    </a:lnT>
                    <a:noFill/>
                  </a:tcPr>
                </a:tc>
                <a:tc>
                  <a:txBody>
                    <a:bodyPr/>
                    <a:lstStyle/>
                    <a:p>
                      <a:r>
                        <a:rPr lang="en-US" sz="1400" dirty="0">
                          <a:latin typeface="Garamond" panose="02020404030301010803" pitchFamily="18" charset="0"/>
                        </a:rPr>
                        <a:t>640</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3"/>
                  </a:ext>
                </a:extLst>
              </a:tr>
              <a:tr h="318726">
                <a:tc>
                  <a:txBody>
                    <a:bodyPr/>
                    <a:lstStyle/>
                    <a:p>
                      <a:r>
                        <a:rPr lang="en-US" sz="1400" dirty="0">
                          <a:latin typeface="Garamond" panose="02020404030301010803" pitchFamily="18" charset="0"/>
                        </a:rPr>
                        <a:t>200</a:t>
                      </a:r>
                    </a:p>
                  </a:txBody>
                  <a:tcPr/>
                </a:tc>
                <a:tc>
                  <a:txBody>
                    <a:bodyPr/>
                    <a:lstStyle/>
                    <a:p>
                      <a:r>
                        <a:rPr lang="en-US" sz="1400" dirty="0">
                          <a:latin typeface="Garamond" panose="02020404030301010803" pitchFamily="18" charset="0"/>
                        </a:rPr>
                        <a:t>780</a:t>
                      </a:r>
                    </a:p>
                  </a:txBody>
                  <a:tcPr/>
                </a:tc>
                <a:tc>
                  <a:txBody>
                    <a:bodyPr/>
                    <a:lstStyle/>
                    <a:p>
                      <a:r>
                        <a:rPr lang="en-US" sz="1400" dirty="0">
                          <a:latin typeface="Garamond" panose="02020404030301010803" pitchFamily="18" charset="0"/>
                        </a:rPr>
                        <a:t>723</a:t>
                      </a:r>
                    </a:p>
                  </a:txBody>
                  <a:tcPr/>
                </a:tc>
                <a:tc>
                  <a:txBody>
                    <a:bodyPr/>
                    <a:lstStyle/>
                    <a:p>
                      <a:r>
                        <a:rPr lang="en-US" sz="1400" dirty="0">
                          <a:latin typeface="Garamond" panose="02020404030301010803" pitchFamily="18" charset="0"/>
                        </a:rPr>
                        <a:t>533</a:t>
                      </a:r>
                    </a:p>
                  </a:txBody>
                  <a:tcPr/>
                </a:tc>
                <a:tc>
                  <a:txBody>
                    <a:bodyPr/>
                    <a:lstStyle/>
                    <a:p>
                      <a:r>
                        <a:rPr lang="en-US" sz="1400" dirty="0">
                          <a:latin typeface="Garamond" panose="02020404030301010803" pitchFamily="18" charset="0"/>
                        </a:rPr>
                        <a:t>504</a:t>
                      </a:r>
                    </a:p>
                  </a:txBody>
                  <a:tcPr/>
                </a:tc>
                <a:extLst>
                  <a:ext uri="{0D108BD9-81ED-4DB2-BD59-A6C34878D82A}">
                    <a16:rowId xmlns:a16="http://schemas.microsoft.com/office/drawing/2014/main" val="10004"/>
                  </a:ext>
                </a:extLst>
              </a:tr>
              <a:tr h="318726">
                <a:tc>
                  <a:txBody>
                    <a:bodyPr/>
                    <a:lstStyle/>
                    <a:p>
                      <a:r>
                        <a:rPr lang="en-US" sz="1400" dirty="0">
                          <a:latin typeface="Garamond" panose="02020404030301010803" pitchFamily="18" charset="0"/>
                        </a:rPr>
                        <a:t>500</a:t>
                      </a:r>
                    </a:p>
                  </a:txBody>
                  <a:tcPr>
                    <a:noFill/>
                  </a:tcPr>
                </a:tc>
                <a:tc>
                  <a:txBody>
                    <a:bodyPr/>
                    <a:lstStyle/>
                    <a:p>
                      <a:r>
                        <a:rPr lang="en-US" sz="1400" dirty="0">
                          <a:latin typeface="Garamond" panose="02020404030301010803" pitchFamily="18" charset="0"/>
                        </a:rPr>
                        <a:t>627</a:t>
                      </a:r>
                    </a:p>
                  </a:txBody>
                  <a:tcPr>
                    <a:noFill/>
                  </a:tcPr>
                </a:tc>
                <a:tc>
                  <a:txBody>
                    <a:bodyPr/>
                    <a:lstStyle/>
                    <a:p>
                      <a:r>
                        <a:rPr lang="en-US" sz="1400" dirty="0">
                          <a:latin typeface="Garamond" panose="02020404030301010803" pitchFamily="18" charset="0"/>
                        </a:rPr>
                        <a:t>610</a:t>
                      </a:r>
                    </a:p>
                  </a:txBody>
                  <a:tcPr>
                    <a:noFill/>
                  </a:tcPr>
                </a:tc>
                <a:tc>
                  <a:txBody>
                    <a:bodyPr/>
                    <a:lstStyle/>
                    <a:p>
                      <a:r>
                        <a:rPr lang="en-US" sz="1400" dirty="0">
                          <a:latin typeface="Garamond" panose="02020404030301010803" pitchFamily="18" charset="0"/>
                        </a:rPr>
                        <a:t>334</a:t>
                      </a:r>
                    </a:p>
                  </a:txBody>
                  <a:tcPr>
                    <a:noFill/>
                  </a:tcPr>
                </a:tc>
                <a:tc>
                  <a:txBody>
                    <a:bodyPr/>
                    <a:lstStyle/>
                    <a:p>
                      <a:r>
                        <a:rPr lang="en-US" sz="1400" dirty="0">
                          <a:latin typeface="Garamond" panose="02020404030301010803" pitchFamily="18" charset="0"/>
                        </a:rPr>
                        <a:t>306</a:t>
                      </a:r>
                    </a:p>
                  </a:txBody>
                  <a:tcPr>
                    <a:noFill/>
                  </a:tcPr>
                </a:tc>
                <a:extLst>
                  <a:ext uri="{0D108BD9-81ED-4DB2-BD59-A6C34878D82A}">
                    <a16:rowId xmlns:a16="http://schemas.microsoft.com/office/drawing/2014/main" val="10005"/>
                  </a:ext>
                </a:extLst>
              </a:tr>
              <a:tr h="318726">
                <a:tc>
                  <a:txBody>
                    <a:bodyPr/>
                    <a:lstStyle/>
                    <a:p>
                      <a:r>
                        <a:rPr lang="en-US" sz="1400" dirty="0">
                          <a:latin typeface="Garamond" panose="02020404030301010803" pitchFamily="18" charset="0"/>
                        </a:rPr>
                        <a:t>1000</a:t>
                      </a:r>
                    </a:p>
                  </a:txBody>
                  <a:tcPr>
                    <a:noFill/>
                  </a:tcPr>
                </a:tc>
                <a:tc>
                  <a:txBody>
                    <a:bodyPr/>
                    <a:lstStyle/>
                    <a:p>
                      <a:r>
                        <a:rPr lang="en-US" sz="1400" dirty="0">
                          <a:latin typeface="Garamond" panose="02020404030301010803" pitchFamily="18" charset="0"/>
                        </a:rPr>
                        <a:t>488</a:t>
                      </a:r>
                    </a:p>
                  </a:txBody>
                  <a:tcPr>
                    <a:noFill/>
                  </a:tcPr>
                </a:tc>
                <a:tc>
                  <a:txBody>
                    <a:bodyPr/>
                    <a:lstStyle/>
                    <a:p>
                      <a:r>
                        <a:rPr lang="en-US" sz="1400" dirty="0">
                          <a:latin typeface="Garamond" panose="02020404030301010803" pitchFamily="18" charset="0"/>
                        </a:rPr>
                        <a:t>469</a:t>
                      </a:r>
                    </a:p>
                  </a:txBody>
                  <a:tcPr>
                    <a:noFill/>
                  </a:tcPr>
                </a:tc>
                <a:tc>
                  <a:txBody>
                    <a:bodyPr/>
                    <a:lstStyle/>
                    <a:p>
                      <a:r>
                        <a:rPr lang="en-US" sz="1400" dirty="0">
                          <a:latin typeface="Garamond" panose="02020404030301010803" pitchFamily="18" charset="0"/>
                        </a:rPr>
                        <a:t>204</a:t>
                      </a:r>
                    </a:p>
                  </a:txBody>
                  <a:tcPr>
                    <a:noFill/>
                  </a:tcPr>
                </a:tc>
                <a:tc>
                  <a:txBody>
                    <a:bodyPr/>
                    <a:lstStyle/>
                    <a:p>
                      <a:r>
                        <a:rPr lang="en-US" sz="1400" dirty="0">
                          <a:latin typeface="Garamond" panose="02020404030301010803" pitchFamily="18" charset="0"/>
                        </a:rPr>
                        <a:t>189</a:t>
                      </a:r>
                    </a:p>
                  </a:txBody>
                  <a:tcPr>
                    <a:noFill/>
                  </a:tcPr>
                </a:tc>
                <a:extLst>
                  <a:ext uri="{0D108BD9-81ED-4DB2-BD59-A6C34878D82A}">
                    <a16:rowId xmlns:a16="http://schemas.microsoft.com/office/drawing/2014/main" val="10006"/>
                  </a:ext>
                </a:extLst>
              </a:tr>
              <a:tr h="318726">
                <a:tc>
                  <a:txBody>
                    <a:bodyPr/>
                    <a:lstStyle/>
                    <a:p>
                      <a:r>
                        <a:rPr lang="en-US" sz="1400" dirty="0">
                          <a:latin typeface="Garamond" panose="02020404030301010803" pitchFamily="18" charset="0"/>
                        </a:rPr>
                        <a:t>2000</a:t>
                      </a:r>
                    </a:p>
                  </a:txBody>
                  <a:tcPr>
                    <a:noFill/>
                  </a:tcPr>
                </a:tc>
                <a:tc>
                  <a:txBody>
                    <a:bodyPr/>
                    <a:lstStyle/>
                    <a:p>
                      <a:r>
                        <a:rPr lang="en-US" sz="1400" dirty="0">
                          <a:latin typeface="Garamond" panose="02020404030301010803" pitchFamily="18" charset="0"/>
                        </a:rPr>
                        <a:t>378</a:t>
                      </a:r>
                    </a:p>
                  </a:txBody>
                  <a:tcPr>
                    <a:noFill/>
                  </a:tcPr>
                </a:tc>
                <a:tc>
                  <a:txBody>
                    <a:bodyPr/>
                    <a:lstStyle/>
                    <a:p>
                      <a:r>
                        <a:rPr lang="en-US" sz="1400" dirty="0">
                          <a:latin typeface="Garamond" panose="02020404030301010803" pitchFamily="18" charset="0"/>
                        </a:rPr>
                        <a:t>356</a:t>
                      </a:r>
                    </a:p>
                  </a:txBody>
                  <a:tcPr>
                    <a:noFill/>
                  </a:tcPr>
                </a:tc>
                <a:tc>
                  <a:txBody>
                    <a:bodyPr/>
                    <a:lstStyle/>
                    <a:p>
                      <a:r>
                        <a:rPr lang="en-US" sz="1400" dirty="0">
                          <a:latin typeface="Garamond" panose="02020404030301010803" pitchFamily="18" charset="0"/>
                        </a:rPr>
                        <a:t>126</a:t>
                      </a:r>
                    </a:p>
                  </a:txBody>
                  <a:tcPr>
                    <a:noFill/>
                  </a:tcPr>
                </a:tc>
                <a:tc>
                  <a:txBody>
                    <a:bodyPr/>
                    <a:lstStyle/>
                    <a:p>
                      <a:r>
                        <a:rPr lang="en-US" sz="1400" dirty="0">
                          <a:latin typeface="Garamond" panose="02020404030301010803" pitchFamily="18" charset="0"/>
                        </a:rPr>
                        <a:t>118</a:t>
                      </a:r>
                    </a:p>
                  </a:txBody>
                  <a:tcPr>
                    <a:noFill/>
                  </a:tcPr>
                </a:tc>
                <a:extLst>
                  <a:ext uri="{0D108BD9-81ED-4DB2-BD59-A6C34878D82A}">
                    <a16:rowId xmlns:a16="http://schemas.microsoft.com/office/drawing/2014/main" val="10007"/>
                  </a:ext>
                </a:extLst>
              </a:tr>
              <a:tr h="318726">
                <a:tc>
                  <a:txBody>
                    <a:bodyPr/>
                    <a:lstStyle/>
                    <a:p>
                      <a:r>
                        <a:rPr lang="en-US" sz="1400" dirty="0">
                          <a:solidFill>
                            <a:srgbClr val="FF0000"/>
                          </a:solidFill>
                          <a:latin typeface="Garamond" panose="02020404030301010803" pitchFamily="18" charset="0"/>
                        </a:rPr>
                        <a:t>100</a:t>
                      </a:r>
                    </a:p>
                  </a:txBody>
                  <a:tcPr>
                    <a:noFill/>
                  </a:tcPr>
                </a:tc>
                <a:tc>
                  <a:txBody>
                    <a:bodyPr/>
                    <a:lstStyle/>
                    <a:p>
                      <a:r>
                        <a:rPr lang="en-US" sz="1400" dirty="0">
                          <a:solidFill>
                            <a:srgbClr val="FF0000"/>
                          </a:solidFill>
                          <a:latin typeface="Garamond" panose="02020404030301010803" pitchFamily="18" charset="0"/>
                        </a:rPr>
                        <a:t>810</a:t>
                      </a:r>
                    </a:p>
                  </a:txBody>
                  <a:tcPr>
                    <a:noFill/>
                  </a:tcPr>
                </a:tc>
                <a:tc>
                  <a:txBody>
                    <a:bodyPr/>
                    <a:lstStyle/>
                    <a:p>
                      <a:r>
                        <a:rPr lang="en-US" sz="1400" dirty="0">
                          <a:solidFill>
                            <a:srgbClr val="FF0000"/>
                          </a:solidFill>
                          <a:latin typeface="Garamond" panose="02020404030301010803" pitchFamily="18" charset="0"/>
                        </a:rPr>
                        <a:t>725</a:t>
                      </a:r>
                    </a:p>
                  </a:txBody>
                  <a:tcPr>
                    <a:noFill/>
                  </a:tcPr>
                </a:tc>
                <a:tc>
                  <a:txBody>
                    <a:bodyPr/>
                    <a:lstStyle/>
                    <a:p>
                      <a:r>
                        <a:rPr lang="en-US" sz="1400" dirty="0">
                          <a:latin typeface="Garamond" panose="02020404030301010803" pitchFamily="18" charset="0"/>
                        </a:rPr>
                        <a:t>380</a:t>
                      </a:r>
                    </a:p>
                  </a:txBody>
                  <a:tcPr>
                    <a:noFill/>
                  </a:tcPr>
                </a:tc>
                <a:tc>
                  <a:txBody>
                    <a:bodyPr/>
                    <a:lstStyle/>
                    <a:p>
                      <a:r>
                        <a:rPr lang="en-US" sz="1400" dirty="0">
                          <a:latin typeface="Garamond" panose="02020404030301010803" pitchFamily="18" charset="0"/>
                        </a:rPr>
                        <a:t>340</a:t>
                      </a:r>
                    </a:p>
                  </a:txBody>
                  <a:tcPr>
                    <a:noFill/>
                  </a:tcPr>
                </a:tc>
                <a:extLst>
                  <a:ext uri="{0D108BD9-81ED-4DB2-BD59-A6C34878D82A}">
                    <a16:rowId xmlns:a16="http://schemas.microsoft.com/office/drawing/2014/main" val="10008"/>
                  </a:ext>
                </a:extLst>
              </a:tr>
            </a:tbl>
          </a:graphicData>
        </a:graphic>
      </p:graphicFrame>
      <p:grpSp>
        <p:nvGrpSpPr>
          <p:cNvPr id="9" name="Group 8"/>
          <p:cNvGrpSpPr/>
          <p:nvPr/>
        </p:nvGrpSpPr>
        <p:grpSpPr>
          <a:xfrm>
            <a:off x="3671718" y="415523"/>
            <a:ext cx="3597441" cy="3327975"/>
            <a:chOff x="4207675" y="394631"/>
            <a:chExt cx="3597441" cy="3327975"/>
          </a:xfrm>
        </p:grpSpPr>
        <p:pic>
          <p:nvPicPr>
            <p:cNvPr id="8" name="Picture 7"/>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207675" y="394631"/>
              <a:ext cx="3597441" cy="2743200"/>
            </a:xfrm>
            <a:prstGeom prst="rect">
              <a:avLst/>
            </a:prstGeom>
          </p:spPr>
        </p:pic>
        <p:sp>
          <p:nvSpPr>
            <p:cNvPr id="12" name="TextBox 11"/>
            <p:cNvSpPr txBox="1"/>
            <p:nvPr/>
          </p:nvSpPr>
          <p:spPr>
            <a:xfrm>
              <a:off x="4487139" y="3137831"/>
              <a:ext cx="3317977" cy="584775"/>
            </a:xfrm>
            <a:prstGeom prst="rect">
              <a:avLst/>
            </a:prstGeom>
            <a:noFill/>
          </p:spPr>
          <p:txBody>
            <a:bodyPr wrap="square" rtlCol="0">
              <a:spAutoFit/>
            </a:bodyPr>
            <a:lstStyle/>
            <a:p>
              <a:pPr algn="ctr"/>
              <a:r>
                <a:rPr lang="en-US" sz="1600" b="1" dirty="0">
                  <a:latin typeface="Garamond" panose="02020404030301010803" pitchFamily="18" charset="0"/>
                </a:rPr>
                <a:t>Cycling stability of Mn</a:t>
              </a:r>
              <a:r>
                <a:rPr lang="en-US" sz="1600" b="1" baseline="-25000" dirty="0">
                  <a:latin typeface="Garamond" panose="02020404030301010803" pitchFamily="18" charset="0"/>
                </a:rPr>
                <a:t>3</a:t>
              </a:r>
              <a:r>
                <a:rPr lang="en-US" sz="1600" b="1" dirty="0">
                  <a:latin typeface="Garamond" panose="02020404030301010803" pitchFamily="18" charset="0"/>
                </a:rPr>
                <a:t>O</a:t>
              </a:r>
              <a:r>
                <a:rPr lang="en-US" sz="1600" b="1" baseline="-25000" dirty="0">
                  <a:latin typeface="Garamond" panose="02020404030301010803" pitchFamily="18" charset="0"/>
                </a:rPr>
                <a:t>4</a:t>
              </a:r>
              <a:r>
                <a:rPr lang="en-US" sz="1600" b="1" dirty="0">
                  <a:latin typeface="Garamond" panose="02020404030301010803" pitchFamily="18" charset="0"/>
                </a:rPr>
                <a:t>-MC composite</a:t>
              </a:r>
              <a:endParaRPr lang="en-US" sz="1600" b="1" baseline="30000" dirty="0">
                <a:latin typeface="Garamond" panose="02020404030301010803" pitchFamily="18" charset="0"/>
              </a:endParaRPr>
            </a:p>
          </p:txBody>
        </p:sp>
      </p:grpSp>
      <p:sp>
        <p:nvSpPr>
          <p:cNvPr id="13" name="Rounded Rectangle 12"/>
          <p:cNvSpPr/>
          <p:nvPr/>
        </p:nvSpPr>
        <p:spPr>
          <a:xfrm>
            <a:off x="702100" y="6297410"/>
            <a:ext cx="7385539" cy="318278"/>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Rectangle 15"/>
          <p:cNvSpPr/>
          <p:nvPr/>
        </p:nvSpPr>
        <p:spPr>
          <a:xfrm>
            <a:off x="7294648" y="933532"/>
            <a:ext cx="1793753" cy="369332"/>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b="1" dirty="0">
                <a:latin typeface="Garamond" panose="02020404030301010803" pitchFamily="18" charset="0"/>
              </a:rPr>
              <a:t>After 100cycles</a:t>
            </a:r>
          </a:p>
        </p:txBody>
      </p:sp>
      <p:sp>
        <p:nvSpPr>
          <p:cNvPr id="3" name="Rectangle 2"/>
          <p:cNvSpPr/>
          <p:nvPr/>
        </p:nvSpPr>
        <p:spPr>
          <a:xfrm>
            <a:off x="7524904" y="1366980"/>
            <a:ext cx="1398140" cy="646331"/>
          </a:xfrm>
          <a:prstGeom prst="rect">
            <a:avLst/>
          </a:prstGeom>
          <a:ln>
            <a:solidFill>
              <a:srgbClr val="FF0000"/>
            </a:solidFill>
          </a:ln>
        </p:spPr>
        <p:txBody>
          <a:bodyPr wrap="none">
            <a:spAutoFit/>
          </a:bodyPr>
          <a:lstStyle/>
          <a:p>
            <a:pPr algn="ctr"/>
            <a:r>
              <a:rPr lang="en-US" b="1" dirty="0">
                <a:solidFill>
                  <a:srgbClr val="FF0000"/>
                </a:solidFill>
                <a:latin typeface="Garamond" panose="02020404030301010803" pitchFamily="18" charset="0"/>
              </a:rPr>
              <a:t>730 mA h g</a:t>
            </a:r>
            <a:r>
              <a:rPr lang="en-US" b="1" baseline="30000" dirty="0">
                <a:solidFill>
                  <a:srgbClr val="FF0000"/>
                </a:solidFill>
                <a:latin typeface="Garamond" panose="02020404030301010803" pitchFamily="18" charset="0"/>
              </a:rPr>
              <a:t>-1</a:t>
            </a:r>
          </a:p>
          <a:p>
            <a:pPr algn="ctr"/>
            <a:r>
              <a:rPr lang="en-US" b="1" dirty="0">
                <a:solidFill>
                  <a:srgbClr val="FF0000"/>
                </a:solidFill>
                <a:latin typeface="Garamond" panose="02020404030301010803" pitchFamily="18" charset="0"/>
              </a:rPr>
              <a:t>CE: 92%</a:t>
            </a:r>
            <a:endParaRPr lang="en-US" b="1" baseline="30000" dirty="0">
              <a:solidFill>
                <a:srgbClr val="FF0000"/>
              </a:solidFill>
              <a:latin typeface="Garamond" panose="02020404030301010803" pitchFamily="18" charset="0"/>
            </a:endParaRPr>
          </a:p>
        </p:txBody>
      </p:sp>
      <p:grpSp>
        <p:nvGrpSpPr>
          <p:cNvPr id="14" name="Group 13"/>
          <p:cNvGrpSpPr/>
          <p:nvPr/>
        </p:nvGrpSpPr>
        <p:grpSpPr>
          <a:xfrm>
            <a:off x="-1773" y="-352"/>
            <a:ext cx="7916783" cy="321431"/>
            <a:chOff x="1072279" y="-352"/>
            <a:chExt cx="7916783" cy="321431"/>
          </a:xfrm>
        </p:grpSpPr>
        <p:sp>
          <p:nvSpPr>
            <p:cNvPr id="15" name="Chevron 14"/>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7" name="Chevron 16"/>
            <p:cNvSpPr/>
            <p:nvPr/>
          </p:nvSpPr>
          <p:spPr>
            <a:xfrm>
              <a:off x="6599510" y="-35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8" name="Chevron 17"/>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9" name="Chevron 18"/>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0" name="Chevron 19"/>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1" name="Chevron 20"/>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3" name="Chevron 22"/>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17743874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150347" y="313899"/>
            <a:ext cx="2560320" cy="731520"/>
          </a:xfrm>
        </p:spPr>
        <p:txBody>
          <a:bodyPr>
            <a:normAutofit/>
          </a:bodyPr>
          <a:lstStyle/>
          <a:p>
            <a:r>
              <a:rPr lang="en-US" sz="3600" dirty="0">
                <a:latin typeface="Garamond" panose="02020404030301010803" pitchFamily="18" charset="0"/>
              </a:rPr>
              <a:t>Conclusions</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71</a:t>
            </a:fld>
            <a:endParaRPr lang="en-US" dirty="0">
              <a:solidFill>
                <a:schemeClr val="tx1"/>
              </a:solidFill>
            </a:endParaRPr>
          </a:p>
        </p:txBody>
      </p:sp>
      <p:cxnSp>
        <p:nvCxnSpPr>
          <p:cNvPr id="7" name="Straight Connector 6"/>
          <p:cNvCxnSpPr/>
          <p:nvPr/>
        </p:nvCxnSpPr>
        <p:spPr>
          <a:xfrm>
            <a:off x="150347" y="990480"/>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202382" y="1359316"/>
            <a:ext cx="8586776" cy="341632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marL="285750" indent="-285750" algn="just">
              <a:buFont typeface="Wingdings" panose="05000000000000000000" pitchFamily="2" charset="2"/>
              <a:buChar char="ü"/>
              <a:defRPr>
                <a:solidFill>
                  <a:schemeClr val="dk1"/>
                </a:solidFill>
                <a:latin typeface="Garamond" panose="02020404030301010803"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lvl="8" algn="just">
              <a:defRPr b="1" u="sng" baseline="30000">
                <a:solidFill>
                  <a:schemeClr val="dk1"/>
                </a:solidFill>
                <a:latin typeface="Garamond" panose="02020404030301010803" pitchFamily="18" charset="0"/>
              </a:defRPr>
            </a:lvl9pPr>
          </a:lstStyle>
          <a:p>
            <a:r>
              <a:rPr lang="en-US" dirty="0"/>
              <a:t>The Mn</a:t>
            </a:r>
            <a:r>
              <a:rPr lang="en-US" baseline="-25000" dirty="0"/>
              <a:t>3</a:t>
            </a:r>
            <a:r>
              <a:rPr lang="en-US" dirty="0"/>
              <a:t>O</a:t>
            </a:r>
            <a:r>
              <a:rPr lang="en-US" baseline="-25000" dirty="0"/>
              <a:t>4</a:t>
            </a:r>
            <a:r>
              <a:rPr lang="en-US" dirty="0"/>
              <a:t>-MC composite can be explored as a high-capacity, low-cost and eco-friendly anode material for Li-ion battery applications.</a:t>
            </a:r>
          </a:p>
          <a:p>
            <a:endParaRPr lang="en-US" dirty="0"/>
          </a:p>
          <a:p>
            <a:r>
              <a:rPr lang="en-US" dirty="0"/>
              <a:t>FESEM studies and Raman analysis confirm the formation of Mn</a:t>
            </a:r>
            <a:r>
              <a:rPr lang="en-US" baseline="-25000" dirty="0"/>
              <a:t>3</a:t>
            </a:r>
            <a:r>
              <a:rPr lang="en-US" dirty="0"/>
              <a:t>O</a:t>
            </a:r>
            <a:r>
              <a:rPr lang="en-US" baseline="-25000" dirty="0"/>
              <a:t>4</a:t>
            </a:r>
            <a:r>
              <a:rPr lang="en-US" dirty="0"/>
              <a:t>-MC composite by  the incorporation of Mn</a:t>
            </a:r>
            <a:r>
              <a:rPr lang="en-US" baseline="-25000" dirty="0"/>
              <a:t>3</a:t>
            </a:r>
            <a:r>
              <a:rPr lang="en-US" dirty="0"/>
              <a:t>O</a:t>
            </a:r>
            <a:r>
              <a:rPr lang="en-US" baseline="-25000" dirty="0"/>
              <a:t>4</a:t>
            </a:r>
            <a:r>
              <a:rPr lang="en-US" dirty="0"/>
              <a:t> on the surfaces of MC.</a:t>
            </a:r>
          </a:p>
          <a:p>
            <a:endParaRPr lang="en-US" dirty="0"/>
          </a:p>
          <a:p>
            <a:r>
              <a:rPr lang="en-US" dirty="0"/>
              <a:t>After the first discharge/charge cycle, coulombic efficiency is increased to 95%. </a:t>
            </a:r>
          </a:p>
          <a:p>
            <a:endParaRPr lang="en-US" dirty="0"/>
          </a:p>
          <a:p>
            <a:r>
              <a:rPr lang="en-US" dirty="0"/>
              <a:t>Discharge and charge capacities of  </a:t>
            </a:r>
            <a:r>
              <a:rPr lang="en-US" dirty="0">
                <a:solidFill>
                  <a:srgbClr val="FF0000"/>
                </a:solidFill>
              </a:rPr>
              <a:t>920 mA h g</a:t>
            </a:r>
            <a:r>
              <a:rPr lang="en-US" baseline="30000" dirty="0">
                <a:solidFill>
                  <a:srgbClr val="FF0000"/>
                </a:solidFill>
              </a:rPr>
              <a:t>-1</a:t>
            </a:r>
            <a:r>
              <a:rPr lang="en-US" dirty="0">
                <a:solidFill>
                  <a:srgbClr val="FF0000"/>
                </a:solidFill>
              </a:rPr>
              <a:t> and 882 mA h g</a:t>
            </a:r>
            <a:r>
              <a:rPr lang="en-US" baseline="30000" dirty="0">
                <a:solidFill>
                  <a:srgbClr val="FF0000"/>
                </a:solidFill>
              </a:rPr>
              <a:t>-1 </a:t>
            </a:r>
            <a:r>
              <a:rPr lang="en-US" dirty="0">
                <a:solidFill>
                  <a:srgbClr val="FF0000"/>
                </a:solidFill>
              </a:rPr>
              <a:t> at 100 mA g-</a:t>
            </a:r>
            <a:r>
              <a:rPr lang="en-US" baseline="30000" dirty="0">
                <a:solidFill>
                  <a:srgbClr val="FF0000"/>
                </a:solidFill>
              </a:rPr>
              <a:t>1</a:t>
            </a:r>
            <a:r>
              <a:rPr lang="en-US" dirty="0"/>
              <a:t>, respectively, are obtained by reversible electrochemical reaction.</a:t>
            </a:r>
          </a:p>
          <a:p>
            <a:endParaRPr lang="en-US" dirty="0"/>
          </a:p>
          <a:p>
            <a:endParaRPr lang="en-US" dirty="0"/>
          </a:p>
        </p:txBody>
      </p:sp>
      <p:grpSp>
        <p:nvGrpSpPr>
          <p:cNvPr id="9" name="Group 8"/>
          <p:cNvGrpSpPr/>
          <p:nvPr/>
        </p:nvGrpSpPr>
        <p:grpSpPr>
          <a:xfrm>
            <a:off x="-1773" y="-352"/>
            <a:ext cx="7916783" cy="321431"/>
            <a:chOff x="1072279" y="-352"/>
            <a:chExt cx="7916783" cy="321431"/>
          </a:xfrm>
        </p:grpSpPr>
        <p:sp>
          <p:nvSpPr>
            <p:cNvPr id="11" name="Chevron 10"/>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2" name="Chevron 11"/>
            <p:cNvSpPr/>
            <p:nvPr/>
          </p:nvSpPr>
          <p:spPr>
            <a:xfrm>
              <a:off x="6599510" y="-352"/>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3" name="Chevron 12"/>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4" name="Chevron 13"/>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5" name="Chevron 14"/>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6" name="Chevron 15"/>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7" name="Chevron 16"/>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5924622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3250896" y="2088078"/>
            <a:ext cx="2560320" cy="731520"/>
          </a:xfrm>
        </p:spPr>
        <p:txBody>
          <a:bodyPr>
            <a:normAutofit/>
          </a:bodyPr>
          <a:lstStyle/>
          <a:p>
            <a:r>
              <a:rPr lang="en-US" sz="3600" dirty="0">
                <a:latin typeface="Garamond" panose="02020404030301010803" pitchFamily="18" charset="0"/>
              </a:rPr>
              <a:t>Chapter 7</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72</a:t>
            </a:fld>
            <a:endParaRPr lang="en-US" dirty="0">
              <a:solidFill>
                <a:schemeClr val="tx1"/>
              </a:solidFill>
            </a:endParaRPr>
          </a:p>
        </p:txBody>
      </p:sp>
      <p:sp>
        <p:nvSpPr>
          <p:cNvPr id="7" name="Title 1"/>
          <p:cNvSpPr txBox="1">
            <a:spLocks/>
          </p:cNvSpPr>
          <p:nvPr/>
        </p:nvSpPr>
        <p:spPr>
          <a:xfrm>
            <a:off x="-126190" y="2088077"/>
            <a:ext cx="9256542" cy="1737360"/>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3000">
                <a:solidFill>
                  <a:srgbClr val="FF0000"/>
                </a:solidFill>
                <a:latin typeface="Garamond" panose="02020404030301010803" pitchFamily="18" charset="0"/>
                <a:ea typeface="+mj-ea"/>
                <a:cs typeface="+mj-cs"/>
              </a:defRPr>
            </a:lvl1pPr>
          </a:lstStyle>
          <a:p>
            <a:r>
              <a:rPr lang="en-US" b="1" dirty="0"/>
              <a:t> </a:t>
            </a:r>
          </a:p>
          <a:p>
            <a:r>
              <a:rPr lang="en-US" b="1" dirty="0"/>
              <a:t> </a:t>
            </a:r>
          </a:p>
          <a:p>
            <a:r>
              <a:rPr lang="en-US" b="1" dirty="0"/>
              <a:t> A </a:t>
            </a:r>
            <a:r>
              <a:rPr lang="en-US" b="1" dirty="0">
                <a:solidFill>
                  <a:schemeClr val="accent1">
                    <a:lumMod val="75000"/>
                  </a:schemeClr>
                </a:solidFill>
              </a:rPr>
              <a:t>Li-ion full cell </a:t>
            </a:r>
            <a:r>
              <a:rPr lang="en-US" b="1" dirty="0"/>
              <a:t>using LiFePO</a:t>
            </a:r>
            <a:r>
              <a:rPr lang="en-US" b="1" baseline="-25000" dirty="0"/>
              <a:t>4</a:t>
            </a:r>
            <a:r>
              <a:rPr lang="en-US" b="1" dirty="0"/>
              <a:t> cathode and </a:t>
            </a:r>
          </a:p>
          <a:p>
            <a:r>
              <a:rPr lang="en-US" b="1" dirty="0"/>
              <a:t>Mn</a:t>
            </a:r>
            <a:r>
              <a:rPr lang="en-US" b="1" baseline="-25000" dirty="0"/>
              <a:t>3</a:t>
            </a:r>
            <a:r>
              <a:rPr lang="en-US" b="1" dirty="0"/>
              <a:t>O</a:t>
            </a:r>
            <a:r>
              <a:rPr lang="en-US" b="1" baseline="-25000" dirty="0"/>
              <a:t>4</a:t>
            </a:r>
            <a:r>
              <a:rPr lang="en-US" b="1" dirty="0"/>
              <a:t>-mesoporous carbon anode</a:t>
            </a:r>
          </a:p>
        </p:txBody>
      </p:sp>
      <p:cxnSp>
        <p:nvCxnSpPr>
          <p:cNvPr id="8" name="Straight Connector 7"/>
          <p:cNvCxnSpPr/>
          <p:nvPr/>
        </p:nvCxnSpPr>
        <p:spPr>
          <a:xfrm>
            <a:off x="167296" y="2819598"/>
            <a:ext cx="8809408" cy="0"/>
          </a:xfrm>
          <a:prstGeom prst="line">
            <a:avLst/>
          </a:prstGeom>
          <a:ln w="25400"/>
        </p:spPr>
        <p:style>
          <a:lnRef idx="3">
            <a:schemeClr val="dk1"/>
          </a:lnRef>
          <a:fillRef idx="0">
            <a:schemeClr val="dk1"/>
          </a:fillRef>
          <a:effectRef idx="2">
            <a:schemeClr val="dk1"/>
          </a:effectRef>
          <a:fontRef idx="minor">
            <a:schemeClr val="tx1"/>
          </a:fontRef>
        </p:style>
      </p:cxnSp>
      <p:grpSp>
        <p:nvGrpSpPr>
          <p:cNvPr id="10" name="Group 9"/>
          <p:cNvGrpSpPr/>
          <p:nvPr/>
        </p:nvGrpSpPr>
        <p:grpSpPr>
          <a:xfrm>
            <a:off x="-1773" y="-352"/>
            <a:ext cx="7916783" cy="321431"/>
            <a:chOff x="1072279" y="-352"/>
            <a:chExt cx="7916783" cy="321431"/>
          </a:xfrm>
        </p:grpSpPr>
        <p:sp>
          <p:nvSpPr>
            <p:cNvPr id="11" name="Chevron 10"/>
            <p:cNvSpPr/>
            <p:nvPr/>
          </p:nvSpPr>
          <p:spPr>
            <a:xfrm>
              <a:off x="7708902" y="356"/>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2" name="Chevron 11"/>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3" name="Chevron 12"/>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4" name="Chevron 13"/>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5" name="Chevron 14"/>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6" name="Chevron 15"/>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7" name="Chevron 16"/>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41302172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50347" y="313899"/>
            <a:ext cx="2560320" cy="731520"/>
          </a:xfrm>
        </p:spPr>
        <p:txBody>
          <a:bodyPr>
            <a:normAutofit/>
          </a:bodyPr>
          <a:lstStyle/>
          <a:p>
            <a:r>
              <a:rPr lang="en-US" sz="3600" dirty="0">
                <a:latin typeface="Garamond" panose="02020404030301010803" pitchFamily="18" charset="0"/>
              </a:rPr>
              <a:t>Introduction</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73</a:t>
            </a:fld>
            <a:endParaRPr lang="en-US" dirty="0">
              <a:solidFill>
                <a:schemeClr val="tx1"/>
              </a:solidFill>
            </a:endParaRPr>
          </a:p>
        </p:txBody>
      </p:sp>
      <p:cxnSp>
        <p:nvCxnSpPr>
          <p:cNvPr id="5" name="Straight Connector 4"/>
          <p:cNvCxnSpPr/>
          <p:nvPr/>
        </p:nvCxnSpPr>
        <p:spPr>
          <a:xfrm>
            <a:off x="150347" y="990480"/>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8" name="Rectangle 7"/>
          <p:cNvSpPr/>
          <p:nvPr/>
        </p:nvSpPr>
        <p:spPr>
          <a:xfrm>
            <a:off x="302073" y="1310296"/>
            <a:ext cx="7800536" cy="3139321"/>
          </a:xfrm>
          <a:prstGeom prst="rect">
            <a:avLst/>
          </a:prstGeom>
        </p:spPr>
        <p:txBody>
          <a:bodyPr wrap="square">
            <a:spAutoFit/>
          </a:bodyPr>
          <a:lstStyle/>
          <a:p>
            <a:pPr marL="285750" indent="-285750">
              <a:buFont typeface="Wingdings" panose="05000000000000000000" pitchFamily="2" charset="2"/>
              <a:buChar char="§"/>
            </a:pPr>
            <a:r>
              <a:rPr lang="en-US" dirty="0">
                <a:latin typeface="Garamond" panose="02020404030301010803" pitchFamily="18" charset="0"/>
              </a:rPr>
              <a:t>LiCoO</a:t>
            </a:r>
            <a:r>
              <a:rPr lang="en-US" baseline="-25000" dirty="0">
                <a:latin typeface="Garamond" panose="02020404030301010803" pitchFamily="18" charset="0"/>
              </a:rPr>
              <a:t>2</a:t>
            </a:r>
            <a:r>
              <a:rPr lang="en-US" dirty="0">
                <a:latin typeface="Garamond" panose="02020404030301010803" pitchFamily="18" charset="0"/>
              </a:rPr>
              <a:t> - first cathode material when Li-ion batteries were commercialized in 1990.</a:t>
            </a:r>
          </a:p>
          <a:p>
            <a:pPr marL="285750" indent="-285750">
              <a:buFont typeface="Wingdings" panose="05000000000000000000" pitchFamily="2" charset="2"/>
              <a:buChar char="§"/>
            </a:pPr>
            <a:r>
              <a:rPr lang="en-US" dirty="0">
                <a:latin typeface="Garamond" panose="02020404030301010803" pitchFamily="18" charset="0"/>
              </a:rPr>
              <a:t>Cathode materials such as, LiNiO</a:t>
            </a:r>
            <a:r>
              <a:rPr lang="en-US" baseline="-25000" dirty="0">
                <a:latin typeface="Garamond" panose="02020404030301010803" pitchFamily="18" charset="0"/>
              </a:rPr>
              <a:t>2</a:t>
            </a:r>
            <a:r>
              <a:rPr lang="en-US" dirty="0">
                <a:latin typeface="Garamond" panose="02020404030301010803" pitchFamily="18" charset="0"/>
              </a:rPr>
              <a:t>, LiMn</a:t>
            </a:r>
            <a:r>
              <a:rPr lang="en-US" baseline="-25000" dirty="0">
                <a:latin typeface="Garamond" panose="02020404030301010803" pitchFamily="18" charset="0"/>
              </a:rPr>
              <a:t>2</a:t>
            </a:r>
            <a:r>
              <a:rPr lang="en-US" dirty="0">
                <a:latin typeface="Garamond" panose="02020404030301010803" pitchFamily="18" charset="0"/>
              </a:rPr>
              <a:t>O</a:t>
            </a:r>
            <a:r>
              <a:rPr lang="en-US" baseline="-25000" dirty="0">
                <a:latin typeface="Garamond" panose="02020404030301010803" pitchFamily="18" charset="0"/>
              </a:rPr>
              <a:t>4</a:t>
            </a:r>
            <a:r>
              <a:rPr lang="en-US" dirty="0">
                <a:latin typeface="Garamond" panose="02020404030301010803" pitchFamily="18" charset="0"/>
              </a:rPr>
              <a:t>, and LiFePO</a:t>
            </a:r>
            <a:r>
              <a:rPr lang="en-US" baseline="-25000" dirty="0">
                <a:latin typeface="Garamond" panose="02020404030301010803" pitchFamily="18" charset="0"/>
              </a:rPr>
              <a:t>4</a:t>
            </a:r>
            <a:r>
              <a:rPr lang="en-US" dirty="0">
                <a:latin typeface="Garamond" panose="02020404030301010803" pitchFamily="18" charset="0"/>
              </a:rPr>
              <a:t> have also been  developed</a:t>
            </a:r>
          </a:p>
          <a:p>
            <a:pPr marL="285750" indent="-285750">
              <a:buFont typeface="Wingdings" panose="05000000000000000000" pitchFamily="2" charset="2"/>
              <a:buChar char="§"/>
            </a:pPr>
            <a:r>
              <a:rPr lang="en-US" dirty="0">
                <a:latin typeface="Garamond" panose="02020404030301010803" pitchFamily="18" charset="0"/>
              </a:rPr>
              <a:t>LiCoO</a:t>
            </a:r>
            <a:r>
              <a:rPr lang="en-US" baseline="-25000" dirty="0">
                <a:latin typeface="Garamond" panose="02020404030301010803" pitchFamily="18" charset="0"/>
              </a:rPr>
              <a:t>2</a:t>
            </a:r>
            <a:r>
              <a:rPr lang="en-US" dirty="0">
                <a:latin typeface="Garamond" panose="02020404030301010803" pitchFamily="18" charset="0"/>
              </a:rPr>
              <a:t> is costly and toxic, and its resources are no longer abundant</a:t>
            </a:r>
          </a:p>
          <a:p>
            <a:endParaRPr lang="en-US" dirty="0">
              <a:latin typeface="Garamond" panose="02020404030301010803" pitchFamily="18" charset="0"/>
            </a:endParaRPr>
          </a:p>
          <a:p>
            <a:pPr marL="285750" indent="-285750">
              <a:buFont typeface="Wingdings" panose="05000000000000000000" pitchFamily="2" charset="2"/>
              <a:buChar char="§"/>
            </a:pPr>
            <a:r>
              <a:rPr lang="en-US" b="1" dirty="0">
                <a:latin typeface="Garamond" panose="02020404030301010803" pitchFamily="18" charset="0"/>
              </a:rPr>
              <a:t>LiFePO</a:t>
            </a:r>
            <a:r>
              <a:rPr lang="en-US" b="1" baseline="-25000" dirty="0">
                <a:latin typeface="Garamond" panose="02020404030301010803" pitchFamily="18" charset="0"/>
              </a:rPr>
              <a:t>4</a:t>
            </a:r>
            <a:r>
              <a:rPr lang="en-US" b="1" dirty="0">
                <a:latin typeface="Garamond" panose="02020404030301010803" pitchFamily="18" charset="0"/>
              </a:rPr>
              <a:t>:</a:t>
            </a:r>
          </a:p>
          <a:p>
            <a:pPr marL="742950" lvl="1" indent="-285750">
              <a:buFont typeface="Wingdings" panose="05000000000000000000" pitchFamily="2" charset="2"/>
              <a:buChar char="§"/>
            </a:pPr>
            <a:r>
              <a:rPr lang="en-US" dirty="0">
                <a:latin typeface="Garamond" panose="02020404030301010803" pitchFamily="18" charset="0"/>
              </a:rPr>
              <a:t>Olivine structure</a:t>
            </a:r>
          </a:p>
          <a:p>
            <a:pPr marL="742950" lvl="1" indent="-285750">
              <a:buFont typeface="Wingdings" panose="05000000000000000000" pitchFamily="2" charset="2"/>
              <a:buChar char="§"/>
            </a:pPr>
            <a:r>
              <a:rPr lang="en-US" dirty="0">
                <a:latin typeface="Garamond" panose="02020404030301010803" pitchFamily="18" charset="0"/>
              </a:rPr>
              <a:t>Low cost and non toxicity</a:t>
            </a:r>
          </a:p>
          <a:p>
            <a:pPr marL="742950" lvl="1" indent="-285750">
              <a:buFont typeface="Wingdings" panose="05000000000000000000" pitchFamily="2" charset="2"/>
              <a:buChar char="§"/>
            </a:pPr>
            <a:r>
              <a:rPr lang="en-US" dirty="0">
                <a:latin typeface="Garamond" panose="02020404030301010803" pitchFamily="18" charset="0"/>
              </a:rPr>
              <a:t>High thermal stability</a:t>
            </a:r>
          </a:p>
          <a:p>
            <a:pPr marL="742950" lvl="1" indent="-285750">
              <a:buFont typeface="Wingdings" panose="05000000000000000000" pitchFamily="2" charset="2"/>
              <a:buChar char="§"/>
            </a:pPr>
            <a:r>
              <a:rPr lang="en-US" dirty="0">
                <a:latin typeface="Garamond" panose="02020404030301010803" pitchFamily="18" charset="0"/>
              </a:rPr>
              <a:t>High specific capacity of 170 mA h g</a:t>
            </a:r>
            <a:r>
              <a:rPr lang="en-US" baseline="30000" dirty="0">
                <a:latin typeface="Garamond" panose="02020404030301010803" pitchFamily="18" charset="0"/>
              </a:rPr>
              <a:t>−1</a:t>
            </a:r>
            <a:r>
              <a:rPr lang="en-US" dirty="0">
                <a:latin typeface="Garamond" panose="02020404030301010803" pitchFamily="18" charset="0"/>
              </a:rPr>
              <a:t>.</a:t>
            </a:r>
          </a:p>
        </p:txBody>
      </p:sp>
      <p:sp>
        <p:nvSpPr>
          <p:cNvPr id="14" name="Rectangle 13"/>
          <p:cNvSpPr/>
          <p:nvPr/>
        </p:nvSpPr>
        <p:spPr>
          <a:xfrm>
            <a:off x="302073" y="5038300"/>
            <a:ext cx="8828279" cy="646331"/>
          </a:xfrm>
          <a:prstGeom prst="rect">
            <a:avLst/>
          </a:prstGeom>
        </p:spPr>
        <p:txBody>
          <a:bodyPr wrap="square">
            <a:spAutoFit/>
          </a:bodyPr>
          <a:lstStyle/>
          <a:p>
            <a:pPr marL="285750" indent="-285750">
              <a:buFont typeface="Wingdings" panose="05000000000000000000" pitchFamily="2" charset="2"/>
              <a:buChar char="§"/>
            </a:pPr>
            <a:r>
              <a:rPr lang="en-US" dirty="0">
                <a:latin typeface="Garamond" panose="02020404030301010803" pitchFamily="18" charset="0"/>
              </a:rPr>
              <a:t>This electrode configuration can be a highly attractive model for applications requiring high power, low cost, and reliability.</a:t>
            </a:r>
          </a:p>
        </p:txBody>
      </p:sp>
      <p:sp>
        <p:nvSpPr>
          <p:cNvPr id="2" name="Rectangle 1"/>
          <p:cNvSpPr/>
          <p:nvPr/>
        </p:nvSpPr>
        <p:spPr>
          <a:xfrm>
            <a:off x="302073" y="4143794"/>
            <a:ext cx="8487085" cy="923330"/>
          </a:xfrm>
          <a:prstGeom prst="rect">
            <a:avLst/>
          </a:prstGeom>
        </p:spPr>
        <p:txBody>
          <a:bodyPr wrap="square">
            <a:spAutoFit/>
          </a:bodyPr>
          <a:lstStyle/>
          <a:p>
            <a:pPr marL="285750" indent="-285750">
              <a:buFont typeface="Wingdings" panose="05000000000000000000" pitchFamily="2" charset="2"/>
              <a:buChar char="§"/>
            </a:pPr>
            <a:endParaRPr lang="en-US" dirty="0">
              <a:latin typeface="Garamond" panose="02020404030301010803" pitchFamily="18" charset="0"/>
            </a:endParaRPr>
          </a:p>
          <a:p>
            <a:pPr marL="285750" indent="-285750">
              <a:buFont typeface="Wingdings" panose="05000000000000000000" pitchFamily="2" charset="2"/>
              <a:buChar char="§"/>
            </a:pPr>
            <a:r>
              <a:rPr lang="en-US" dirty="0">
                <a:latin typeface="Garamond" panose="02020404030301010803" pitchFamily="18" charset="0"/>
              </a:rPr>
              <a:t>For </a:t>
            </a:r>
            <a:r>
              <a:rPr lang="en-US" b="1" dirty="0">
                <a:solidFill>
                  <a:srgbClr val="FF0000"/>
                </a:solidFill>
                <a:latin typeface="Garamond" panose="02020404030301010803" pitchFamily="18" charset="0"/>
              </a:rPr>
              <a:t>realization of a full cell configuration</a:t>
            </a:r>
            <a:r>
              <a:rPr lang="en-US" dirty="0">
                <a:latin typeface="Garamond" panose="02020404030301010803" pitchFamily="18" charset="0"/>
              </a:rPr>
              <a:t>, LiFePO</a:t>
            </a:r>
            <a:r>
              <a:rPr lang="en-US" baseline="-25000" dirty="0">
                <a:latin typeface="Garamond" panose="02020404030301010803" pitchFamily="18" charset="0"/>
              </a:rPr>
              <a:t>4</a:t>
            </a:r>
            <a:r>
              <a:rPr lang="en-US" dirty="0">
                <a:latin typeface="Garamond" panose="02020404030301010803" pitchFamily="18" charset="0"/>
              </a:rPr>
              <a:t> (cathode)-Mn</a:t>
            </a:r>
            <a:r>
              <a:rPr lang="en-US" baseline="-25000" dirty="0">
                <a:latin typeface="Garamond" panose="02020404030301010803" pitchFamily="18" charset="0"/>
              </a:rPr>
              <a:t>3</a:t>
            </a:r>
            <a:r>
              <a:rPr lang="en-US" dirty="0">
                <a:latin typeface="Garamond" panose="02020404030301010803" pitchFamily="18" charset="0"/>
              </a:rPr>
              <a:t>O</a:t>
            </a:r>
            <a:r>
              <a:rPr lang="en-US" baseline="-25000" dirty="0">
                <a:latin typeface="Garamond" panose="02020404030301010803" pitchFamily="18" charset="0"/>
              </a:rPr>
              <a:t>4</a:t>
            </a:r>
            <a:r>
              <a:rPr lang="en-US" dirty="0">
                <a:latin typeface="Garamond" panose="02020404030301010803" pitchFamily="18" charset="0"/>
              </a:rPr>
              <a:t>-MC (anode)- full cells  are assembled with a cathode limiting capacity </a:t>
            </a:r>
          </a:p>
        </p:txBody>
      </p:sp>
      <p:grpSp>
        <p:nvGrpSpPr>
          <p:cNvPr id="9" name="Group 8"/>
          <p:cNvGrpSpPr/>
          <p:nvPr/>
        </p:nvGrpSpPr>
        <p:grpSpPr>
          <a:xfrm>
            <a:off x="-1773" y="-352"/>
            <a:ext cx="7916783" cy="321431"/>
            <a:chOff x="1072279" y="-352"/>
            <a:chExt cx="7916783" cy="321431"/>
          </a:xfrm>
        </p:grpSpPr>
        <p:sp>
          <p:nvSpPr>
            <p:cNvPr id="10" name="Chevron 9"/>
            <p:cNvSpPr/>
            <p:nvPr/>
          </p:nvSpPr>
          <p:spPr>
            <a:xfrm>
              <a:off x="7708902" y="356"/>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1" name="Chevron 10"/>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2" name="Chevron 11"/>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3" name="Chevron 12"/>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5" name="Chevron 14"/>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6" name="Chevron 15"/>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7" name="Chevron 16"/>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9762615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92551" y="226815"/>
            <a:ext cx="2560320" cy="731520"/>
          </a:xfrm>
        </p:spPr>
        <p:txBody>
          <a:bodyPr>
            <a:normAutofit/>
          </a:bodyPr>
          <a:lstStyle/>
          <a:p>
            <a:r>
              <a:rPr lang="en-US" sz="3600" dirty="0">
                <a:latin typeface="Garamond" panose="02020404030301010803" pitchFamily="18" charset="0"/>
              </a:rPr>
              <a:t>Synthesis</a:t>
            </a:r>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74</a:t>
            </a:fld>
            <a:endParaRPr lang="en-US" dirty="0">
              <a:solidFill>
                <a:schemeClr val="tx1"/>
              </a:solidFill>
            </a:endParaRPr>
          </a:p>
        </p:txBody>
      </p:sp>
      <p:cxnSp>
        <p:nvCxnSpPr>
          <p:cNvPr id="5" name="Straight Connector 4"/>
          <p:cNvCxnSpPr/>
          <p:nvPr/>
        </p:nvCxnSpPr>
        <p:spPr>
          <a:xfrm>
            <a:off x="192551" y="903396"/>
            <a:ext cx="8809408" cy="0"/>
          </a:xfrm>
          <a:prstGeom prst="line">
            <a:avLst/>
          </a:prstGeom>
          <a:ln w="25400"/>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491247" y="1050272"/>
            <a:ext cx="3248528" cy="5142671"/>
            <a:chOff x="4122943" y="1139953"/>
            <a:chExt cx="3303444" cy="5255706"/>
          </a:xfrm>
        </p:grpSpPr>
        <p:sp>
          <p:nvSpPr>
            <p:cNvPr id="10" name="Rounded Rectangle 9"/>
            <p:cNvSpPr/>
            <p:nvPr/>
          </p:nvSpPr>
          <p:spPr>
            <a:xfrm>
              <a:off x="4623388" y="1139953"/>
              <a:ext cx="2260600" cy="387161"/>
            </a:xfrm>
            <a:prstGeom prst="round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Garamond" panose="02020404030301010803" pitchFamily="18" charset="0"/>
                </a:rPr>
                <a:t>Lithium Nitrate</a:t>
              </a:r>
              <a:endParaRPr lang="en-IN" b="1" baseline="-25000" dirty="0">
                <a:latin typeface="Garamond" panose="02020404030301010803" pitchFamily="18" charset="0"/>
              </a:endParaRPr>
            </a:p>
          </p:txBody>
        </p:sp>
        <p:sp>
          <p:nvSpPr>
            <p:cNvPr id="27" name="Rounded Rectangle 26"/>
            <p:cNvSpPr/>
            <p:nvPr/>
          </p:nvSpPr>
          <p:spPr>
            <a:xfrm>
              <a:off x="4250915" y="1952349"/>
              <a:ext cx="3033686" cy="493895"/>
            </a:xfrm>
            <a:prstGeom prst="round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Garamond" panose="02020404030301010803" pitchFamily="18" charset="0"/>
                </a:rPr>
                <a:t>Iron Oxalate </a:t>
              </a:r>
              <a:r>
                <a:rPr lang="en-US" b="1" dirty="0" err="1">
                  <a:latin typeface="Garamond" panose="02020404030301010803" pitchFamily="18" charset="0"/>
                </a:rPr>
                <a:t>dihydrate</a:t>
              </a:r>
              <a:endParaRPr lang="en-US" b="1" dirty="0">
                <a:latin typeface="Garamond" panose="02020404030301010803" pitchFamily="18" charset="0"/>
              </a:endParaRPr>
            </a:p>
          </p:txBody>
        </p:sp>
        <p:sp>
          <p:nvSpPr>
            <p:cNvPr id="28" name="Rounded Rectangle 27"/>
            <p:cNvSpPr/>
            <p:nvPr/>
          </p:nvSpPr>
          <p:spPr>
            <a:xfrm>
              <a:off x="4122943" y="2816584"/>
              <a:ext cx="3303440" cy="716665"/>
            </a:xfrm>
            <a:prstGeom prst="round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Garamond" panose="02020404030301010803" pitchFamily="18" charset="0"/>
                </a:rPr>
                <a:t>Ammonium </a:t>
              </a:r>
              <a:r>
                <a:rPr lang="en-US" b="1" dirty="0" err="1">
                  <a:latin typeface="Garamond" panose="02020404030301010803" pitchFamily="18" charset="0"/>
                </a:rPr>
                <a:t>dihydrogen</a:t>
              </a:r>
              <a:r>
                <a:rPr lang="en-US" b="1" dirty="0">
                  <a:latin typeface="Garamond" panose="02020404030301010803" pitchFamily="18" charset="0"/>
                </a:rPr>
                <a:t> phosphate</a:t>
              </a:r>
            </a:p>
          </p:txBody>
        </p:sp>
        <p:sp>
          <p:nvSpPr>
            <p:cNvPr id="31" name="Right Arrow 30"/>
            <p:cNvSpPr/>
            <p:nvPr/>
          </p:nvSpPr>
          <p:spPr>
            <a:xfrm rot="5400000">
              <a:off x="5510497" y="1688231"/>
              <a:ext cx="369441" cy="116940"/>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32" name="Rounded Rectangle 31"/>
            <p:cNvSpPr/>
            <p:nvPr/>
          </p:nvSpPr>
          <p:spPr>
            <a:xfrm>
              <a:off x="4278430" y="4888921"/>
              <a:ext cx="3006171" cy="568474"/>
            </a:xfrm>
            <a:prstGeom prst="round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Garamond" panose="02020404030301010803" pitchFamily="18" charset="0"/>
                </a:rPr>
                <a:t>Dried at 80 </a:t>
              </a:r>
              <a:r>
                <a:rPr lang="en-US" b="1" baseline="30000" dirty="0">
                  <a:latin typeface="Garamond" panose="02020404030301010803" pitchFamily="18" charset="0"/>
                </a:rPr>
                <a:t>o</a:t>
              </a:r>
              <a:r>
                <a:rPr lang="en-US" b="1" dirty="0">
                  <a:latin typeface="Garamond" panose="02020404030301010803" pitchFamily="18" charset="0"/>
                </a:rPr>
                <a:t>C and fired at 700 </a:t>
              </a:r>
              <a:r>
                <a:rPr lang="en-US" b="1" baseline="30000" dirty="0">
                  <a:latin typeface="Garamond" panose="02020404030301010803" pitchFamily="18" charset="0"/>
                </a:rPr>
                <a:t>o</a:t>
              </a:r>
              <a:r>
                <a:rPr lang="en-US" b="1" dirty="0">
                  <a:latin typeface="Garamond" panose="02020404030301010803" pitchFamily="18" charset="0"/>
                </a:rPr>
                <a:t>C in argon atmosphere</a:t>
              </a:r>
            </a:p>
          </p:txBody>
        </p:sp>
        <p:sp>
          <p:nvSpPr>
            <p:cNvPr id="36" name="Rounded Rectangle 35"/>
            <p:cNvSpPr/>
            <p:nvPr/>
          </p:nvSpPr>
          <p:spPr>
            <a:xfrm>
              <a:off x="4173068" y="3894737"/>
              <a:ext cx="3253319" cy="624394"/>
            </a:xfrm>
            <a:prstGeom prst="round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Garamond" panose="02020404030301010803" pitchFamily="18" charset="0"/>
                </a:rPr>
                <a:t>HNO</a:t>
              </a:r>
              <a:r>
                <a:rPr lang="en-US" b="1" baseline="-25000" dirty="0">
                  <a:latin typeface="Garamond" panose="02020404030301010803" pitchFamily="18" charset="0"/>
                </a:rPr>
                <a:t>3</a:t>
              </a:r>
              <a:r>
                <a:rPr lang="en-US" b="1" dirty="0">
                  <a:latin typeface="Garamond" panose="02020404030301010803" pitchFamily="18" charset="0"/>
                </a:rPr>
                <a:t> + Citric Acid </a:t>
              </a:r>
            </a:p>
            <a:p>
              <a:pPr algn="ctr"/>
              <a:r>
                <a:rPr lang="en-US" b="1" dirty="0">
                  <a:latin typeface="Garamond" panose="02020404030301010803" pitchFamily="18" charset="0"/>
                </a:rPr>
                <a:t>(1 M) at 50 </a:t>
              </a:r>
              <a:r>
                <a:rPr lang="en-US" b="1" baseline="30000" dirty="0">
                  <a:latin typeface="Garamond" panose="02020404030301010803" pitchFamily="18" charset="0"/>
                </a:rPr>
                <a:t>o</a:t>
              </a:r>
              <a:r>
                <a:rPr lang="en-US" b="1" dirty="0">
                  <a:latin typeface="Garamond" panose="02020404030301010803" pitchFamily="18" charset="0"/>
                </a:rPr>
                <a:t>C</a:t>
              </a:r>
              <a:endParaRPr lang="en-IN" b="1" dirty="0">
                <a:latin typeface="Garamond" panose="02020404030301010803" pitchFamily="18" charset="0"/>
              </a:endParaRPr>
            </a:p>
          </p:txBody>
        </p:sp>
        <p:sp>
          <p:nvSpPr>
            <p:cNvPr id="37" name="Right Arrow 36"/>
            <p:cNvSpPr/>
            <p:nvPr/>
          </p:nvSpPr>
          <p:spPr>
            <a:xfrm rot="5400000">
              <a:off x="5524118" y="2572944"/>
              <a:ext cx="370339" cy="116940"/>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38" name="Right Arrow 37"/>
            <p:cNvSpPr/>
            <p:nvPr/>
          </p:nvSpPr>
          <p:spPr>
            <a:xfrm rot="5400000">
              <a:off x="5556087" y="3655524"/>
              <a:ext cx="370339" cy="116940"/>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39" name="Right Arrow 38"/>
            <p:cNvSpPr/>
            <p:nvPr/>
          </p:nvSpPr>
          <p:spPr>
            <a:xfrm rot="5400000">
              <a:off x="5544222" y="4639476"/>
              <a:ext cx="370339" cy="116940"/>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40" name="Rounded Rectangle 39"/>
            <p:cNvSpPr/>
            <p:nvPr/>
          </p:nvSpPr>
          <p:spPr>
            <a:xfrm>
              <a:off x="4250915" y="5827185"/>
              <a:ext cx="3006171" cy="568474"/>
            </a:xfrm>
            <a:prstGeom prst="round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LiFePO</a:t>
              </a:r>
              <a:r>
                <a:rPr lang="en-US" b="1" baseline="-25000" dirty="0">
                  <a:solidFill>
                    <a:srgbClr val="FF0000"/>
                  </a:solidFill>
                </a:rPr>
                <a:t>4</a:t>
              </a:r>
              <a:endParaRPr lang="en-IN" b="1" dirty="0">
                <a:latin typeface="Garamond" panose="02020404030301010803" pitchFamily="18" charset="0"/>
              </a:endParaRPr>
            </a:p>
          </p:txBody>
        </p:sp>
        <p:sp>
          <p:nvSpPr>
            <p:cNvPr id="41" name="Right Arrow 40"/>
            <p:cNvSpPr/>
            <p:nvPr/>
          </p:nvSpPr>
          <p:spPr>
            <a:xfrm rot="5400000">
              <a:off x="5531023" y="5600988"/>
              <a:ext cx="370339" cy="116940"/>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grpSp>
      <p:sp>
        <p:nvSpPr>
          <p:cNvPr id="47" name="Rectangle 46"/>
          <p:cNvSpPr/>
          <p:nvPr/>
        </p:nvSpPr>
        <p:spPr>
          <a:xfrm>
            <a:off x="4244189" y="6017997"/>
            <a:ext cx="4572000" cy="646331"/>
          </a:xfrm>
          <a:prstGeom prst="rect">
            <a:avLst/>
          </a:prstGeom>
        </p:spPr>
        <p:txBody>
          <a:bodyPr>
            <a:spAutoFit/>
          </a:bodyPr>
          <a:lstStyle/>
          <a:p>
            <a:pPr marL="285750" indent="-285750">
              <a:buFont typeface="Wingdings" panose="05000000000000000000" pitchFamily="2" charset="2"/>
              <a:buChar char="ü"/>
            </a:pPr>
            <a:r>
              <a:rPr lang="en-US" dirty="0">
                <a:latin typeface="Garamond" panose="02020404030301010803" pitchFamily="18" charset="0"/>
              </a:rPr>
              <a:t>All of the reflections can be attributed to the orthorhombic phase LiFePO</a:t>
            </a:r>
            <a:r>
              <a:rPr lang="en-US" baseline="-25000" dirty="0">
                <a:latin typeface="Garamond" panose="02020404030301010803" pitchFamily="18" charset="0"/>
              </a:rPr>
              <a:t>4</a:t>
            </a:r>
            <a:r>
              <a:rPr lang="en-US" dirty="0">
                <a:latin typeface="Garamond" panose="02020404030301010803" pitchFamily="18" charset="0"/>
              </a:rPr>
              <a:t>.</a:t>
            </a:r>
          </a:p>
        </p:txBody>
      </p:sp>
      <p:grpSp>
        <p:nvGrpSpPr>
          <p:cNvPr id="3" name="Group 2"/>
          <p:cNvGrpSpPr/>
          <p:nvPr/>
        </p:nvGrpSpPr>
        <p:grpSpPr>
          <a:xfrm>
            <a:off x="4781438" y="1030258"/>
            <a:ext cx="3705091" cy="2285998"/>
            <a:chOff x="4517253" y="1118215"/>
            <a:chExt cx="3705091" cy="2285998"/>
          </a:xfrm>
        </p:grpSpPr>
        <p:grpSp>
          <p:nvGrpSpPr>
            <p:cNvPr id="49" name="Group 48"/>
            <p:cNvGrpSpPr/>
            <p:nvPr/>
          </p:nvGrpSpPr>
          <p:grpSpPr>
            <a:xfrm>
              <a:off x="4517253" y="1118215"/>
              <a:ext cx="3497503" cy="2285998"/>
              <a:chOff x="1863673" y="790505"/>
              <a:chExt cx="5525778" cy="3662896"/>
            </a:xfrm>
          </p:grpSpPr>
          <p:pic>
            <p:nvPicPr>
              <p:cNvPr id="50" name="Picture 49"/>
              <p:cNvPicPr>
                <a:picLocks noChangeAspect="1"/>
              </p:cNvPicPr>
              <p:nvPr/>
            </p:nvPicPr>
            <p:blipFill rotWithShape="1">
              <a:blip r:embed="rId3" cstate="print">
                <a:extLst>
                  <a:ext uri="{28A0092B-C50C-407E-A947-70E740481C1C}">
                    <a14:useLocalDpi xmlns:a14="http://schemas.microsoft.com/office/drawing/2010/main" val="0"/>
                  </a:ext>
                </a:extLst>
              </a:blip>
              <a:srcRect t="1" b="11616"/>
              <a:stretch/>
            </p:blipFill>
            <p:spPr>
              <a:xfrm>
                <a:off x="1863673" y="790505"/>
                <a:ext cx="5525778" cy="3662896"/>
              </a:xfrm>
              <a:prstGeom prst="rect">
                <a:avLst/>
              </a:prstGeom>
            </p:spPr>
          </p:pic>
          <p:cxnSp>
            <p:nvCxnSpPr>
              <p:cNvPr id="51" name="Straight Connector 50"/>
              <p:cNvCxnSpPr/>
              <p:nvPr/>
            </p:nvCxnSpPr>
            <p:spPr>
              <a:xfrm>
                <a:off x="2124471" y="4269942"/>
                <a:ext cx="14492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863673" y="3820358"/>
                <a:ext cx="1282013" cy="542471"/>
              </a:xfrm>
              <a:prstGeom prst="rect">
                <a:avLst/>
              </a:prstGeom>
              <a:noFill/>
            </p:spPr>
            <p:txBody>
              <a:bodyPr wrap="none" rtlCol="0">
                <a:spAutoFit/>
              </a:bodyPr>
              <a:lstStyle/>
              <a:p>
                <a:r>
                  <a:rPr lang="en-US" sz="1600" b="1" dirty="0">
                    <a:solidFill>
                      <a:schemeClr val="bg1"/>
                    </a:solidFill>
                    <a:latin typeface="Garamond" panose="02020404030301010803" pitchFamily="18" charset="0"/>
                  </a:rPr>
                  <a:t>300 nm</a:t>
                </a:r>
              </a:p>
            </p:txBody>
          </p:sp>
        </p:grpSp>
        <p:sp>
          <p:nvSpPr>
            <p:cNvPr id="56" name="TextBox 55"/>
            <p:cNvSpPr txBox="1"/>
            <p:nvPr/>
          </p:nvSpPr>
          <p:spPr>
            <a:xfrm>
              <a:off x="6456602" y="1144597"/>
              <a:ext cx="1765742" cy="338554"/>
            </a:xfrm>
            <a:prstGeom prst="rect">
              <a:avLst/>
            </a:prstGeom>
            <a:noFill/>
          </p:spPr>
          <p:txBody>
            <a:bodyPr wrap="square" rtlCol="0">
              <a:spAutoFit/>
            </a:bodyPr>
            <a:lstStyle/>
            <a:p>
              <a:pPr algn="ctr"/>
              <a:r>
                <a:rPr lang="en-US" sz="1600" b="1" dirty="0">
                  <a:solidFill>
                    <a:srgbClr val="FFFF00"/>
                  </a:solidFill>
                  <a:latin typeface="Garamond" panose="02020404030301010803" pitchFamily="18" charset="0"/>
                </a:rPr>
                <a:t>LiFePO</a:t>
              </a:r>
              <a:r>
                <a:rPr lang="en-US" sz="1600" b="1" baseline="-25000" dirty="0">
                  <a:solidFill>
                    <a:srgbClr val="FFFF00"/>
                  </a:solidFill>
                  <a:latin typeface="Garamond" panose="02020404030301010803" pitchFamily="18" charset="0"/>
                </a:rPr>
                <a:t>4</a:t>
              </a:r>
              <a:r>
                <a:rPr lang="en-US" sz="1600" b="1" dirty="0">
                  <a:solidFill>
                    <a:srgbClr val="FFFF00"/>
                  </a:solidFill>
                  <a:latin typeface="Garamond" panose="02020404030301010803" pitchFamily="18" charset="0"/>
                </a:rPr>
                <a:t> </a:t>
              </a:r>
              <a:endParaRPr lang="en-US" sz="1600" b="1" baseline="30000" dirty="0">
                <a:solidFill>
                  <a:srgbClr val="FFFF00"/>
                </a:solidFill>
                <a:latin typeface="Garamond" panose="02020404030301010803" pitchFamily="18" charset="0"/>
              </a:endParaRPr>
            </a:p>
          </p:txBody>
        </p:sp>
      </p:grpSp>
      <p:grpSp>
        <p:nvGrpSpPr>
          <p:cNvPr id="29" name="Group 28"/>
          <p:cNvGrpSpPr/>
          <p:nvPr/>
        </p:nvGrpSpPr>
        <p:grpSpPr>
          <a:xfrm>
            <a:off x="-1773" y="-352"/>
            <a:ext cx="7916783" cy="321431"/>
            <a:chOff x="1072279" y="-352"/>
            <a:chExt cx="7916783" cy="321431"/>
          </a:xfrm>
        </p:grpSpPr>
        <p:sp>
          <p:nvSpPr>
            <p:cNvPr id="30" name="Chevron 29"/>
            <p:cNvSpPr/>
            <p:nvPr/>
          </p:nvSpPr>
          <p:spPr>
            <a:xfrm>
              <a:off x="7708902" y="356"/>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33" name="Chevron 32"/>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34" name="Chevron 33"/>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35" name="Chevron 34"/>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42" name="Chevron 41"/>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43" name="Chevron 42"/>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44" name="Chevron 43"/>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grpSp>
        <p:nvGrpSpPr>
          <p:cNvPr id="45" name="Group 44"/>
          <p:cNvGrpSpPr/>
          <p:nvPr/>
        </p:nvGrpSpPr>
        <p:grpSpPr>
          <a:xfrm>
            <a:off x="4743400" y="3299488"/>
            <a:ext cx="3573578" cy="2771836"/>
            <a:chOff x="4743400" y="3299488"/>
            <a:chExt cx="3573578" cy="2771836"/>
          </a:xfrm>
        </p:grpSpPr>
        <p:grpSp>
          <p:nvGrpSpPr>
            <p:cNvPr id="46" name="Group 45"/>
            <p:cNvGrpSpPr/>
            <p:nvPr/>
          </p:nvGrpSpPr>
          <p:grpSpPr>
            <a:xfrm>
              <a:off x="4743400" y="3328124"/>
              <a:ext cx="3573578" cy="2743200"/>
              <a:chOff x="4293166" y="3622708"/>
              <a:chExt cx="3573578" cy="2743200"/>
            </a:xfrm>
          </p:grpSpPr>
          <p:pic>
            <p:nvPicPr>
              <p:cNvPr id="67" name="Picture 66"/>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293166" y="3622708"/>
                <a:ext cx="3391065" cy="2743200"/>
              </a:xfrm>
              <a:prstGeom prst="rect">
                <a:avLst/>
              </a:prstGeom>
            </p:spPr>
          </p:pic>
          <p:sp>
            <p:nvSpPr>
              <p:cNvPr id="68" name="TextBox 67"/>
              <p:cNvSpPr txBox="1"/>
              <p:nvPr/>
            </p:nvSpPr>
            <p:spPr>
              <a:xfrm>
                <a:off x="6101002" y="3744243"/>
                <a:ext cx="1765742" cy="338554"/>
              </a:xfrm>
              <a:prstGeom prst="rect">
                <a:avLst/>
              </a:prstGeom>
              <a:noFill/>
            </p:spPr>
            <p:txBody>
              <a:bodyPr wrap="square" rtlCol="0">
                <a:spAutoFit/>
              </a:bodyPr>
              <a:lstStyle/>
              <a:p>
                <a:pPr algn="ctr"/>
                <a:r>
                  <a:rPr lang="en-US" sz="1600" b="1" dirty="0">
                    <a:latin typeface="Garamond" panose="02020404030301010803" pitchFamily="18" charset="0"/>
                  </a:rPr>
                  <a:t>LiFePO</a:t>
                </a:r>
                <a:r>
                  <a:rPr lang="en-US" sz="1600" b="1" baseline="-25000" dirty="0">
                    <a:latin typeface="Garamond" panose="02020404030301010803" pitchFamily="18" charset="0"/>
                  </a:rPr>
                  <a:t>4</a:t>
                </a:r>
                <a:r>
                  <a:rPr lang="en-US" sz="1600" b="1" dirty="0">
                    <a:latin typeface="Garamond" panose="02020404030301010803" pitchFamily="18" charset="0"/>
                  </a:rPr>
                  <a:t> </a:t>
                </a:r>
                <a:endParaRPr lang="en-US" sz="1600" b="1" baseline="30000" dirty="0">
                  <a:latin typeface="Garamond" panose="02020404030301010803" pitchFamily="18" charset="0"/>
                </a:endParaRPr>
              </a:p>
            </p:txBody>
          </p:sp>
        </p:grpSp>
        <p:sp>
          <p:nvSpPr>
            <p:cNvPr id="48" name="Rectangle 47"/>
            <p:cNvSpPr/>
            <p:nvPr/>
          </p:nvSpPr>
          <p:spPr>
            <a:xfrm rot="16200000">
              <a:off x="5068210" y="4535774"/>
              <a:ext cx="567784" cy="307777"/>
            </a:xfrm>
            <a:prstGeom prst="rect">
              <a:avLst/>
            </a:prstGeom>
          </p:spPr>
          <p:txBody>
            <a:bodyPr wrap="none">
              <a:spAutoFit/>
            </a:bodyPr>
            <a:lstStyle/>
            <a:p>
              <a:r>
                <a:rPr lang="en-US" sz="1400" b="1" dirty="0">
                  <a:latin typeface="Garamond" panose="02020404030301010803" pitchFamily="18" charset="0"/>
                </a:rPr>
                <a:t>(020)</a:t>
              </a:r>
            </a:p>
          </p:txBody>
        </p:sp>
        <p:sp>
          <p:nvSpPr>
            <p:cNvPr id="55" name="Rectangle 54"/>
            <p:cNvSpPr/>
            <p:nvPr/>
          </p:nvSpPr>
          <p:spPr>
            <a:xfrm rot="16200000">
              <a:off x="5390415" y="3962055"/>
              <a:ext cx="538930" cy="307777"/>
            </a:xfrm>
            <a:prstGeom prst="rect">
              <a:avLst/>
            </a:prstGeom>
          </p:spPr>
          <p:txBody>
            <a:bodyPr wrap="none">
              <a:spAutoFit/>
            </a:bodyPr>
            <a:lstStyle/>
            <a:p>
              <a:r>
                <a:rPr lang="en-US" sz="1400" b="1" dirty="0">
                  <a:latin typeface="Garamond" panose="02020404030301010803" pitchFamily="18" charset="0"/>
                </a:rPr>
                <a:t>(011)</a:t>
              </a:r>
            </a:p>
          </p:txBody>
        </p:sp>
        <p:sp>
          <p:nvSpPr>
            <p:cNvPr id="58" name="Rectangle 57"/>
            <p:cNvSpPr/>
            <p:nvPr/>
          </p:nvSpPr>
          <p:spPr>
            <a:xfrm rot="16200000">
              <a:off x="5537593" y="4711164"/>
              <a:ext cx="553357" cy="307777"/>
            </a:xfrm>
            <a:prstGeom prst="rect">
              <a:avLst/>
            </a:prstGeom>
          </p:spPr>
          <p:txBody>
            <a:bodyPr wrap="none">
              <a:spAutoFit/>
            </a:bodyPr>
            <a:lstStyle/>
            <a:p>
              <a:r>
                <a:rPr lang="en-US" sz="1400" b="1" dirty="0">
                  <a:latin typeface="Garamond" panose="02020404030301010803" pitchFamily="18" charset="0"/>
                </a:rPr>
                <a:t>(120)</a:t>
              </a:r>
            </a:p>
          </p:txBody>
        </p:sp>
        <p:sp>
          <p:nvSpPr>
            <p:cNvPr id="59" name="Rectangle 58"/>
            <p:cNvSpPr/>
            <p:nvPr/>
          </p:nvSpPr>
          <p:spPr>
            <a:xfrm rot="16200000">
              <a:off x="5788126" y="3514652"/>
              <a:ext cx="524503" cy="307777"/>
            </a:xfrm>
            <a:prstGeom prst="rect">
              <a:avLst/>
            </a:prstGeom>
          </p:spPr>
          <p:txBody>
            <a:bodyPr wrap="none">
              <a:spAutoFit/>
            </a:bodyPr>
            <a:lstStyle/>
            <a:p>
              <a:r>
                <a:rPr lang="en-US" sz="1400" b="1" dirty="0">
                  <a:latin typeface="Garamond" panose="02020404030301010803" pitchFamily="18" charset="0"/>
                </a:rPr>
                <a:t>(111)</a:t>
              </a:r>
            </a:p>
          </p:txBody>
        </p:sp>
        <p:sp>
          <p:nvSpPr>
            <p:cNvPr id="60" name="Rectangle 59"/>
            <p:cNvSpPr/>
            <p:nvPr/>
          </p:nvSpPr>
          <p:spPr>
            <a:xfrm rot="16200000">
              <a:off x="6127883" y="3415064"/>
              <a:ext cx="538930" cy="307777"/>
            </a:xfrm>
            <a:prstGeom prst="rect">
              <a:avLst/>
            </a:prstGeom>
          </p:spPr>
          <p:txBody>
            <a:bodyPr wrap="none">
              <a:spAutoFit/>
            </a:bodyPr>
            <a:lstStyle/>
            <a:p>
              <a:r>
                <a:rPr lang="en-US" sz="1400" b="1" dirty="0">
                  <a:latin typeface="Garamond" panose="02020404030301010803" pitchFamily="18" charset="0"/>
                </a:rPr>
                <a:t>(121)</a:t>
              </a:r>
            </a:p>
          </p:txBody>
        </p:sp>
        <p:sp>
          <p:nvSpPr>
            <p:cNvPr id="61" name="Rectangle 60"/>
            <p:cNvSpPr/>
            <p:nvPr/>
          </p:nvSpPr>
          <p:spPr>
            <a:xfrm rot="16200000">
              <a:off x="6318450" y="4445079"/>
              <a:ext cx="553357" cy="307777"/>
            </a:xfrm>
            <a:prstGeom prst="rect">
              <a:avLst/>
            </a:prstGeom>
          </p:spPr>
          <p:txBody>
            <a:bodyPr wrap="none">
              <a:spAutoFit/>
            </a:bodyPr>
            <a:lstStyle/>
            <a:p>
              <a:r>
                <a:rPr lang="en-US" sz="1400" b="1" dirty="0">
                  <a:latin typeface="Garamond" panose="02020404030301010803" pitchFamily="18" charset="0"/>
                </a:rPr>
                <a:t>(031)</a:t>
              </a:r>
            </a:p>
          </p:txBody>
        </p:sp>
        <p:sp>
          <p:nvSpPr>
            <p:cNvPr id="62" name="Rectangle 61"/>
            <p:cNvSpPr/>
            <p:nvPr/>
          </p:nvSpPr>
          <p:spPr>
            <a:xfrm rot="16200000">
              <a:off x="6481438" y="3472641"/>
              <a:ext cx="538930" cy="307777"/>
            </a:xfrm>
            <a:prstGeom prst="rect">
              <a:avLst/>
            </a:prstGeom>
          </p:spPr>
          <p:txBody>
            <a:bodyPr wrap="none">
              <a:spAutoFit/>
            </a:bodyPr>
            <a:lstStyle/>
            <a:p>
              <a:r>
                <a:rPr lang="en-US" sz="1400" b="1" dirty="0">
                  <a:latin typeface="Garamond" panose="02020404030301010803" pitchFamily="18" charset="0"/>
                </a:rPr>
                <a:t>(131)</a:t>
              </a:r>
            </a:p>
          </p:txBody>
        </p:sp>
        <p:sp>
          <p:nvSpPr>
            <p:cNvPr id="63" name="Rectangle 62"/>
            <p:cNvSpPr/>
            <p:nvPr/>
          </p:nvSpPr>
          <p:spPr>
            <a:xfrm rot="16200000">
              <a:off x="6707026" y="4470813"/>
              <a:ext cx="538930" cy="307777"/>
            </a:xfrm>
            <a:prstGeom prst="rect">
              <a:avLst/>
            </a:prstGeom>
          </p:spPr>
          <p:txBody>
            <a:bodyPr wrap="none">
              <a:spAutoFit/>
            </a:bodyPr>
            <a:lstStyle/>
            <a:p>
              <a:r>
                <a:rPr lang="en-US" sz="1400" b="1" dirty="0">
                  <a:latin typeface="Garamond" panose="02020404030301010803" pitchFamily="18" charset="0"/>
                </a:rPr>
                <a:t>(211)</a:t>
              </a:r>
            </a:p>
          </p:txBody>
        </p:sp>
        <p:sp>
          <p:nvSpPr>
            <p:cNvPr id="64" name="Rectangle 63"/>
            <p:cNvSpPr/>
            <p:nvPr/>
          </p:nvSpPr>
          <p:spPr>
            <a:xfrm rot="16200000">
              <a:off x="6793510" y="4936898"/>
              <a:ext cx="553357" cy="307777"/>
            </a:xfrm>
            <a:prstGeom prst="rect">
              <a:avLst/>
            </a:prstGeom>
          </p:spPr>
          <p:txBody>
            <a:bodyPr wrap="none">
              <a:spAutoFit/>
            </a:bodyPr>
            <a:lstStyle/>
            <a:p>
              <a:r>
                <a:rPr lang="en-US" sz="1400" b="1" dirty="0">
                  <a:latin typeface="Garamond" panose="02020404030301010803" pitchFamily="18" charset="0"/>
                </a:rPr>
                <a:t>(140)</a:t>
              </a:r>
            </a:p>
          </p:txBody>
        </p:sp>
        <p:sp>
          <p:nvSpPr>
            <p:cNvPr id="65" name="Rectangle 64"/>
            <p:cNvSpPr/>
            <p:nvPr/>
          </p:nvSpPr>
          <p:spPr>
            <a:xfrm rot="16200000">
              <a:off x="6959999" y="4609903"/>
              <a:ext cx="553357" cy="307777"/>
            </a:xfrm>
            <a:prstGeom prst="rect">
              <a:avLst/>
            </a:prstGeom>
          </p:spPr>
          <p:txBody>
            <a:bodyPr wrap="none">
              <a:spAutoFit/>
            </a:bodyPr>
            <a:lstStyle/>
            <a:p>
              <a:r>
                <a:rPr lang="en-US" sz="1400" b="1" dirty="0">
                  <a:latin typeface="Garamond" panose="02020404030301010803" pitchFamily="18" charset="0"/>
                </a:rPr>
                <a:t>(221)</a:t>
              </a:r>
            </a:p>
          </p:txBody>
        </p:sp>
        <p:sp>
          <p:nvSpPr>
            <p:cNvPr id="66" name="Rectangle 65"/>
            <p:cNvSpPr/>
            <p:nvPr/>
          </p:nvSpPr>
          <p:spPr>
            <a:xfrm rot="16200000">
              <a:off x="7137032" y="4853608"/>
              <a:ext cx="538930" cy="307777"/>
            </a:xfrm>
            <a:prstGeom prst="rect">
              <a:avLst/>
            </a:prstGeom>
          </p:spPr>
          <p:txBody>
            <a:bodyPr wrap="none">
              <a:spAutoFit/>
            </a:bodyPr>
            <a:lstStyle/>
            <a:p>
              <a:r>
                <a:rPr lang="en-US" sz="1400" b="1" dirty="0">
                  <a:latin typeface="Garamond" panose="02020404030301010803" pitchFamily="18" charset="0"/>
                </a:rPr>
                <a:t>(112)</a:t>
              </a:r>
            </a:p>
          </p:txBody>
        </p:sp>
      </p:grpSp>
    </p:spTree>
    <p:extLst>
      <p:ext uri="{BB962C8B-B14F-4D97-AF65-F5344CB8AC3E}">
        <p14:creationId xmlns:p14="http://schemas.microsoft.com/office/powerpoint/2010/main" val="6797676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75</a:t>
            </a:fld>
            <a:endParaRPr lang="en-US" dirty="0">
              <a:solidFill>
                <a:schemeClr val="tx1"/>
              </a:solidFill>
            </a:endParaRPr>
          </a:p>
        </p:txBody>
      </p:sp>
      <p:sp>
        <p:nvSpPr>
          <p:cNvPr id="8" name="Title 1"/>
          <p:cNvSpPr txBox="1">
            <a:spLocks/>
          </p:cNvSpPr>
          <p:nvPr/>
        </p:nvSpPr>
        <p:spPr>
          <a:xfrm>
            <a:off x="150348" y="197361"/>
            <a:ext cx="7724411" cy="731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latin typeface="Garamond" panose="02020404030301010803" pitchFamily="18" charset="0"/>
              </a:rPr>
              <a:t>Electrochemical characterization of LiFePO</a:t>
            </a:r>
            <a:r>
              <a:rPr lang="en-US" sz="3000" baseline="-25000" dirty="0">
                <a:latin typeface="Garamond" panose="02020404030301010803" pitchFamily="18" charset="0"/>
              </a:rPr>
              <a:t>4</a:t>
            </a:r>
          </a:p>
        </p:txBody>
      </p:sp>
      <p:cxnSp>
        <p:nvCxnSpPr>
          <p:cNvPr id="9" name="Straight Connector 8"/>
          <p:cNvCxnSpPr/>
          <p:nvPr/>
        </p:nvCxnSpPr>
        <p:spPr>
          <a:xfrm>
            <a:off x="150346" y="790505"/>
            <a:ext cx="8809408" cy="0"/>
          </a:xfrm>
          <a:prstGeom prst="line">
            <a:avLst/>
          </a:prstGeom>
          <a:ln w="25400"/>
        </p:spPr>
        <p:style>
          <a:lnRef idx="3">
            <a:schemeClr val="dk1"/>
          </a:lnRef>
          <a:fillRef idx="0">
            <a:schemeClr val="dk1"/>
          </a:fillRef>
          <a:effectRef idx="2">
            <a:schemeClr val="dk1"/>
          </a:effectRef>
          <a:fontRef idx="minor">
            <a:schemeClr val="tx1"/>
          </a:fontRef>
        </p:style>
      </p:cxnSp>
      <p:pic>
        <p:nvPicPr>
          <p:cNvPr id="2" name="Picture 1"/>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50346" y="928881"/>
            <a:ext cx="4211293" cy="3200399"/>
          </a:xfrm>
          <a:prstGeom prst="rect">
            <a:avLst/>
          </a:prstGeom>
        </p:spPr>
      </p:pic>
      <p:sp>
        <p:nvSpPr>
          <p:cNvPr id="5" name="Rectangle 4"/>
          <p:cNvSpPr/>
          <p:nvPr/>
        </p:nvSpPr>
        <p:spPr>
          <a:xfrm>
            <a:off x="0" y="4588414"/>
            <a:ext cx="4572000" cy="1754326"/>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buFont typeface="Wingdings" panose="05000000000000000000" pitchFamily="2" charset="2"/>
              <a:buChar char="q"/>
            </a:pPr>
            <a:r>
              <a:rPr lang="en-US" dirty="0">
                <a:solidFill>
                  <a:schemeClr val="dk1"/>
                </a:solidFill>
                <a:latin typeface="Garamond" panose="02020404030301010803" pitchFamily="18" charset="0"/>
              </a:rPr>
              <a:t>It shows two peaks: </a:t>
            </a:r>
          </a:p>
          <a:p>
            <a:pPr algn="just"/>
            <a:endParaRPr lang="en-US" dirty="0">
              <a:solidFill>
                <a:schemeClr val="dk1"/>
              </a:solidFill>
              <a:latin typeface="Garamond" panose="02020404030301010803" pitchFamily="18" charset="0"/>
            </a:endParaRPr>
          </a:p>
          <a:p>
            <a:pPr marL="285750" indent="-285750" algn="just">
              <a:buFont typeface="Arial" panose="020B0604020202020204" pitchFamily="34" charset="0"/>
              <a:buChar char="•"/>
            </a:pPr>
            <a:r>
              <a:rPr lang="en-US" dirty="0">
                <a:solidFill>
                  <a:srgbClr val="FF0000"/>
                </a:solidFill>
                <a:latin typeface="Garamond" panose="02020404030301010803" pitchFamily="18" charset="0"/>
              </a:rPr>
              <a:t>Anodic peak at 3.6 V </a:t>
            </a:r>
            <a:r>
              <a:rPr lang="en-US" dirty="0">
                <a:latin typeface="Garamond" panose="02020404030301010803" pitchFamily="18" charset="0"/>
              </a:rPr>
              <a:t>due to oxidation of Fe</a:t>
            </a:r>
            <a:r>
              <a:rPr lang="en-US" baseline="30000" dirty="0">
                <a:latin typeface="Garamond" panose="02020404030301010803" pitchFamily="18" charset="0"/>
              </a:rPr>
              <a:t>2+</a:t>
            </a:r>
            <a:r>
              <a:rPr lang="en-US" dirty="0">
                <a:latin typeface="Garamond" panose="02020404030301010803" pitchFamily="18" charset="0"/>
              </a:rPr>
              <a:t> to Fe</a:t>
            </a:r>
            <a:r>
              <a:rPr lang="en-US" baseline="30000" dirty="0">
                <a:latin typeface="Garamond" panose="02020404030301010803" pitchFamily="18" charset="0"/>
              </a:rPr>
              <a:t>3+</a:t>
            </a:r>
            <a:r>
              <a:rPr lang="en-US" dirty="0">
                <a:latin typeface="Garamond" panose="02020404030301010803" pitchFamily="18" charset="0"/>
              </a:rPr>
              <a:t>.</a:t>
            </a:r>
            <a:endParaRPr lang="en-US" dirty="0">
              <a:solidFill>
                <a:schemeClr val="dk1"/>
              </a:solidFill>
              <a:latin typeface="Garamond" panose="02020404030301010803" pitchFamily="18" charset="0"/>
            </a:endParaRPr>
          </a:p>
          <a:p>
            <a:pPr marL="285750" indent="-285750" algn="just">
              <a:buFont typeface="Arial" panose="020B0604020202020204" pitchFamily="34" charset="0"/>
              <a:buChar char="•"/>
            </a:pPr>
            <a:r>
              <a:rPr lang="en-US" dirty="0">
                <a:solidFill>
                  <a:srgbClr val="FF0000"/>
                </a:solidFill>
                <a:latin typeface="Garamond" panose="02020404030301010803" pitchFamily="18" charset="0"/>
              </a:rPr>
              <a:t>Cathodic peak at 3 V </a:t>
            </a:r>
            <a:r>
              <a:rPr lang="en-US" dirty="0">
                <a:solidFill>
                  <a:schemeClr val="dk1"/>
                </a:solidFill>
                <a:latin typeface="Garamond" panose="02020404030301010803" pitchFamily="18" charset="0"/>
              </a:rPr>
              <a:t>due to reduction of Fe</a:t>
            </a:r>
            <a:r>
              <a:rPr lang="en-US" baseline="30000" dirty="0">
                <a:solidFill>
                  <a:schemeClr val="dk1"/>
                </a:solidFill>
                <a:latin typeface="Garamond" panose="02020404030301010803" pitchFamily="18" charset="0"/>
              </a:rPr>
              <a:t>3+</a:t>
            </a:r>
            <a:r>
              <a:rPr lang="en-US" dirty="0">
                <a:solidFill>
                  <a:schemeClr val="dk1"/>
                </a:solidFill>
                <a:latin typeface="Garamond" panose="02020404030301010803" pitchFamily="18" charset="0"/>
              </a:rPr>
              <a:t> to Fe</a:t>
            </a:r>
            <a:r>
              <a:rPr lang="en-US" baseline="30000" dirty="0">
                <a:solidFill>
                  <a:schemeClr val="dk1"/>
                </a:solidFill>
                <a:latin typeface="Garamond" panose="02020404030301010803" pitchFamily="18" charset="0"/>
              </a:rPr>
              <a:t>2+</a:t>
            </a:r>
            <a:r>
              <a:rPr lang="en-US" dirty="0">
                <a:latin typeface="Garamond" panose="02020404030301010803" pitchFamily="18" charset="0"/>
              </a:rPr>
              <a:t>.</a:t>
            </a:r>
            <a:endParaRPr lang="en-US" dirty="0">
              <a:solidFill>
                <a:schemeClr val="dk1"/>
              </a:solidFill>
              <a:latin typeface="Garamond" panose="02020404030301010803" pitchFamily="18" charset="0"/>
            </a:endParaRPr>
          </a:p>
        </p:txBody>
      </p:sp>
      <p:sp>
        <p:nvSpPr>
          <p:cNvPr id="11" name="TextBox 10"/>
          <p:cNvSpPr txBox="1"/>
          <p:nvPr/>
        </p:nvSpPr>
        <p:spPr>
          <a:xfrm>
            <a:off x="565358" y="4129280"/>
            <a:ext cx="4156988" cy="338554"/>
          </a:xfrm>
          <a:prstGeom prst="rect">
            <a:avLst/>
          </a:prstGeom>
          <a:noFill/>
        </p:spPr>
        <p:txBody>
          <a:bodyPr wrap="square" rtlCol="0">
            <a:spAutoFit/>
          </a:bodyPr>
          <a:lstStyle/>
          <a:p>
            <a:pPr algn="ctr"/>
            <a:r>
              <a:rPr lang="en-US" sz="1600" b="1" dirty="0">
                <a:latin typeface="Garamond" panose="02020404030301010803" pitchFamily="18" charset="0"/>
              </a:rPr>
              <a:t>CV curve of LiFePO</a:t>
            </a:r>
            <a:r>
              <a:rPr lang="en-US" sz="1600" b="1" baseline="-25000" dirty="0">
                <a:latin typeface="Garamond" panose="02020404030301010803" pitchFamily="18" charset="0"/>
              </a:rPr>
              <a:t>4</a:t>
            </a:r>
            <a:r>
              <a:rPr lang="en-US" sz="1600" b="1" dirty="0">
                <a:latin typeface="Garamond" panose="02020404030301010803" pitchFamily="18" charset="0"/>
              </a:rPr>
              <a:t> half cell at 0.1 mVs</a:t>
            </a:r>
            <a:r>
              <a:rPr lang="en-US" sz="1600" b="1" baseline="30000" dirty="0">
                <a:latin typeface="Garamond" panose="02020404030301010803" pitchFamily="18" charset="0"/>
              </a:rPr>
              <a:t>-1</a:t>
            </a:r>
          </a:p>
        </p:txBody>
      </p:sp>
      <p:pic>
        <p:nvPicPr>
          <p:cNvPr id="7" name="Picture 6"/>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759725" y="928881"/>
            <a:ext cx="3935627" cy="3200400"/>
          </a:xfrm>
          <a:prstGeom prst="rect">
            <a:avLst/>
          </a:prstGeom>
        </p:spPr>
      </p:pic>
      <p:sp>
        <p:nvSpPr>
          <p:cNvPr id="12" name="TextBox 11"/>
          <p:cNvSpPr txBox="1"/>
          <p:nvPr/>
        </p:nvSpPr>
        <p:spPr>
          <a:xfrm>
            <a:off x="5158494" y="4182889"/>
            <a:ext cx="3630664" cy="338554"/>
          </a:xfrm>
          <a:prstGeom prst="rect">
            <a:avLst/>
          </a:prstGeom>
          <a:noFill/>
        </p:spPr>
        <p:txBody>
          <a:bodyPr wrap="square" rtlCol="0">
            <a:spAutoFit/>
          </a:bodyPr>
          <a:lstStyle/>
          <a:p>
            <a:pPr algn="ctr"/>
            <a:r>
              <a:rPr lang="en-US" sz="1600" b="1" dirty="0">
                <a:latin typeface="Garamond" panose="02020404030301010803" pitchFamily="18" charset="0"/>
              </a:rPr>
              <a:t>GCD curves of LiFePO</a:t>
            </a:r>
            <a:r>
              <a:rPr lang="en-US" sz="1600" b="1" baseline="-25000" dirty="0">
                <a:latin typeface="Garamond" panose="02020404030301010803" pitchFamily="18" charset="0"/>
              </a:rPr>
              <a:t>4 </a:t>
            </a:r>
            <a:r>
              <a:rPr lang="en-US" sz="1600" b="1" dirty="0">
                <a:latin typeface="Garamond" panose="02020404030301010803" pitchFamily="18" charset="0"/>
              </a:rPr>
              <a:t>at 0.2 C</a:t>
            </a:r>
            <a:endParaRPr lang="en-US" sz="1600" b="1" baseline="30000" dirty="0">
              <a:latin typeface="Garamond" panose="02020404030301010803" pitchFamily="18" charset="0"/>
            </a:endParaRPr>
          </a:p>
        </p:txBody>
      </p:sp>
      <p:sp>
        <p:nvSpPr>
          <p:cNvPr id="3" name="TextBox 2"/>
          <p:cNvSpPr txBox="1"/>
          <p:nvPr/>
        </p:nvSpPr>
        <p:spPr>
          <a:xfrm>
            <a:off x="4681147" y="5258443"/>
            <a:ext cx="4585358" cy="369332"/>
          </a:xfrm>
          <a:prstGeom prst="rect">
            <a:avLst/>
          </a:prstGeom>
          <a:noFill/>
        </p:spPr>
        <p:txBody>
          <a:bodyPr wrap="none" rtlCol="0">
            <a:spAutoFit/>
          </a:bodyPr>
          <a:lstStyle/>
          <a:p>
            <a:pPr marL="285750" indent="-285750">
              <a:buFont typeface="Wingdings" panose="05000000000000000000" pitchFamily="2" charset="2"/>
              <a:buChar char="q"/>
            </a:pPr>
            <a:r>
              <a:rPr lang="en-US" dirty="0">
                <a:latin typeface="Garamond" panose="02020404030301010803" pitchFamily="18" charset="0"/>
              </a:rPr>
              <a:t>Initial discharge capacity: </a:t>
            </a:r>
            <a:r>
              <a:rPr lang="en-US" dirty="0">
                <a:solidFill>
                  <a:srgbClr val="FF0000"/>
                </a:solidFill>
                <a:latin typeface="Garamond" panose="02020404030301010803" pitchFamily="18" charset="0"/>
              </a:rPr>
              <a:t>55 mA h g</a:t>
            </a:r>
            <a:r>
              <a:rPr lang="en-US" baseline="30000" dirty="0">
                <a:solidFill>
                  <a:srgbClr val="FF0000"/>
                </a:solidFill>
                <a:latin typeface="Garamond" panose="02020404030301010803" pitchFamily="18" charset="0"/>
              </a:rPr>
              <a:t>-1</a:t>
            </a:r>
            <a:r>
              <a:rPr lang="en-US" dirty="0">
                <a:solidFill>
                  <a:srgbClr val="FF0000"/>
                </a:solidFill>
                <a:latin typeface="Garamond" panose="02020404030301010803" pitchFamily="18" charset="0"/>
              </a:rPr>
              <a:t> at 0.2 C</a:t>
            </a:r>
          </a:p>
        </p:txBody>
      </p:sp>
      <p:grpSp>
        <p:nvGrpSpPr>
          <p:cNvPr id="13" name="Group 12"/>
          <p:cNvGrpSpPr/>
          <p:nvPr/>
        </p:nvGrpSpPr>
        <p:grpSpPr>
          <a:xfrm>
            <a:off x="-1773" y="-352"/>
            <a:ext cx="7916783" cy="321431"/>
            <a:chOff x="1072279" y="-352"/>
            <a:chExt cx="7916783" cy="321431"/>
          </a:xfrm>
        </p:grpSpPr>
        <p:sp>
          <p:nvSpPr>
            <p:cNvPr id="14" name="Chevron 13"/>
            <p:cNvSpPr/>
            <p:nvPr/>
          </p:nvSpPr>
          <p:spPr>
            <a:xfrm>
              <a:off x="7708902" y="356"/>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5" name="Chevron 14"/>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6" name="Chevron 15"/>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7" name="Chevron 16"/>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8" name="Chevron 17"/>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9" name="Chevron 18"/>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0" name="Chevron 19"/>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8775658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76</a:t>
            </a:fld>
            <a:endParaRPr lang="en-US" dirty="0">
              <a:solidFill>
                <a:schemeClr val="tx1"/>
              </a:solidFill>
            </a:endParaRPr>
          </a:p>
        </p:txBody>
      </p:sp>
      <p:sp>
        <p:nvSpPr>
          <p:cNvPr id="8" name="Title 1"/>
          <p:cNvSpPr txBox="1">
            <a:spLocks/>
          </p:cNvSpPr>
          <p:nvPr/>
        </p:nvSpPr>
        <p:spPr>
          <a:xfrm>
            <a:off x="150348" y="197361"/>
            <a:ext cx="7724411" cy="731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latin typeface="Garamond" panose="02020404030301010803" pitchFamily="18" charset="0"/>
              </a:rPr>
              <a:t>Full cell configuration</a:t>
            </a:r>
          </a:p>
        </p:txBody>
      </p:sp>
      <p:cxnSp>
        <p:nvCxnSpPr>
          <p:cNvPr id="9" name="Straight Connector 8"/>
          <p:cNvCxnSpPr/>
          <p:nvPr/>
        </p:nvCxnSpPr>
        <p:spPr>
          <a:xfrm>
            <a:off x="150346" y="790505"/>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7" name="Title 1"/>
          <p:cNvSpPr txBox="1">
            <a:spLocks/>
          </p:cNvSpPr>
          <p:nvPr/>
        </p:nvSpPr>
        <p:spPr>
          <a:xfrm>
            <a:off x="150346" y="928881"/>
            <a:ext cx="2480312" cy="493653"/>
          </a:xfrm>
          <a:prstGeom prst="rect">
            <a:avLst/>
          </a:prstGeom>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Garamond" panose="02020404030301010803" pitchFamily="18" charset="0"/>
              </a:rPr>
              <a:t>Pre-</a:t>
            </a:r>
            <a:r>
              <a:rPr lang="en-US" sz="2000" dirty="0" err="1">
                <a:latin typeface="Garamond" panose="02020404030301010803" pitchFamily="18" charset="0"/>
              </a:rPr>
              <a:t>lithiation</a:t>
            </a:r>
            <a:r>
              <a:rPr lang="en-US" sz="2000" dirty="0">
                <a:latin typeface="Garamond" panose="02020404030301010803" pitchFamily="18" charset="0"/>
              </a:rPr>
              <a:t> of anode </a:t>
            </a:r>
          </a:p>
        </p:txBody>
      </p:sp>
      <p:sp>
        <p:nvSpPr>
          <p:cNvPr id="10" name="Rectangle 9"/>
          <p:cNvSpPr/>
          <p:nvPr/>
        </p:nvSpPr>
        <p:spPr>
          <a:xfrm>
            <a:off x="210555" y="4533001"/>
            <a:ext cx="8749199" cy="1938992"/>
          </a:xfrm>
          <a:prstGeom prst="rect">
            <a:avLst/>
          </a:prstGeom>
          <a:ln>
            <a:solidFill>
              <a:schemeClr val="tx1"/>
            </a:solidFill>
          </a:ln>
        </p:spPr>
        <p:txBody>
          <a:bodyPr wrap="square">
            <a:spAutoFit/>
          </a:bodyPr>
          <a:lstStyle/>
          <a:p>
            <a:pPr algn="just"/>
            <a:r>
              <a:rPr lang="en-US" sz="2000" b="1" dirty="0">
                <a:solidFill>
                  <a:srgbClr val="0070C0"/>
                </a:solidFill>
                <a:latin typeface="Garamond" panose="02020404030301010803" pitchFamily="18" charset="0"/>
              </a:rPr>
              <a:t>Li-ion full cell 	</a:t>
            </a:r>
            <a:r>
              <a:rPr lang="en-US" sz="2000" dirty="0">
                <a:latin typeface="Garamond" panose="02020404030301010803" pitchFamily="18" charset="0"/>
              </a:rPr>
              <a:t>:</a:t>
            </a:r>
            <a:r>
              <a:rPr lang="en-US" sz="2000" b="1" dirty="0">
                <a:solidFill>
                  <a:srgbClr val="0070C0"/>
                </a:solidFill>
                <a:latin typeface="Garamond" panose="02020404030301010803" pitchFamily="18" charset="0"/>
              </a:rPr>
              <a:t> </a:t>
            </a:r>
            <a:r>
              <a:rPr lang="en-US" sz="2000" dirty="0">
                <a:solidFill>
                  <a:srgbClr val="131313"/>
                </a:solidFill>
                <a:latin typeface="Garamond" panose="02020404030301010803" pitchFamily="18" charset="0"/>
              </a:rPr>
              <a:t>Swagelok type.</a:t>
            </a:r>
          </a:p>
          <a:p>
            <a:pPr algn="just"/>
            <a:r>
              <a:rPr lang="en-US" sz="2000" b="1" dirty="0">
                <a:solidFill>
                  <a:srgbClr val="0070C0"/>
                </a:solidFill>
                <a:latin typeface="Garamond" panose="02020404030301010803" pitchFamily="18" charset="0"/>
              </a:rPr>
              <a:t>Cathode		</a:t>
            </a:r>
            <a:r>
              <a:rPr lang="en-US" sz="2000" dirty="0">
                <a:solidFill>
                  <a:srgbClr val="131313"/>
                </a:solidFill>
                <a:latin typeface="Garamond" panose="02020404030301010803" pitchFamily="18" charset="0"/>
              </a:rPr>
              <a:t>: LiFePO</a:t>
            </a:r>
            <a:r>
              <a:rPr lang="en-US" sz="2000" baseline="-25000" dirty="0">
                <a:solidFill>
                  <a:srgbClr val="131313"/>
                </a:solidFill>
                <a:latin typeface="Garamond" panose="02020404030301010803" pitchFamily="18" charset="0"/>
              </a:rPr>
              <a:t>4</a:t>
            </a:r>
            <a:r>
              <a:rPr lang="en-US" sz="2000" dirty="0">
                <a:solidFill>
                  <a:srgbClr val="131313"/>
                </a:solidFill>
                <a:latin typeface="Garamond" panose="02020404030301010803" pitchFamily="18" charset="0"/>
              </a:rPr>
              <a:t> (1.4 mg)</a:t>
            </a:r>
          </a:p>
          <a:p>
            <a:pPr algn="just"/>
            <a:r>
              <a:rPr lang="en-US" sz="2000" b="1" dirty="0">
                <a:solidFill>
                  <a:srgbClr val="0070C0"/>
                </a:solidFill>
                <a:latin typeface="Garamond" panose="02020404030301010803" pitchFamily="18" charset="0"/>
              </a:rPr>
              <a:t>Anode		</a:t>
            </a:r>
            <a:r>
              <a:rPr lang="en-US" sz="2000" dirty="0">
                <a:solidFill>
                  <a:srgbClr val="131313"/>
                </a:solidFill>
                <a:latin typeface="Garamond" panose="02020404030301010803" pitchFamily="18" charset="0"/>
              </a:rPr>
              <a:t>: Pre-</a:t>
            </a:r>
            <a:r>
              <a:rPr lang="en-US" sz="2000" dirty="0" err="1">
                <a:solidFill>
                  <a:srgbClr val="131313"/>
                </a:solidFill>
                <a:latin typeface="Garamond" panose="02020404030301010803" pitchFamily="18" charset="0"/>
              </a:rPr>
              <a:t>lithiated</a:t>
            </a:r>
            <a:r>
              <a:rPr lang="en-US" sz="2000" dirty="0">
                <a:solidFill>
                  <a:srgbClr val="131313"/>
                </a:solidFill>
                <a:latin typeface="Garamond" panose="02020404030301010803" pitchFamily="18" charset="0"/>
              </a:rPr>
              <a:t> Mn</a:t>
            </a:r>
            <a:r>
              <a:rPr lang="en-US" sz="2000" baseline="-25000" dirty="0">
                <a:solidFill>
                  <a:srgbClr val="131313"/>
                </a:solidFill>
                <a:latin typeface="Garamond" panose="02020404030301010803" pitchFamily="18" charset="0"/>
              </a:rPr>
              <a:t>3</a:t>
            </a:r>
            <a:r>
              <a:rPr lang="en-US" sz="2000" dirty="0">
                <a:solidFill>
                  <a:srgbClr val="131313"/>
                </a:solidFill>
                <a:latin typeface="Garamond" panose="02020404030301010803" pitchFamily="18" charset="0"/>
              </a:rPr>
              <a:t>O</a:t>
            </a:r>
            <a:r>
              <a:rPr lang="en-US" sz="2000" baseline="-25000" dirty="0">
                <a:solidFill>
                  <a:srgbClr val="131313"/>
                </a:solidFill>
                <a:latin typeface="Garamond" panose="02020404030301010803" pitchFamily="18" charset="0"/>
              </a:rPr>
              <a:t>4</a:t>
            </a:r>
            <a:r>
              <a:rPr lang="en-US" sz="2000" dirty="0">
                <a:solidFill>
                  <a:srgbClr val="131313"/>
                </a:solidFill>
                <a:latin typeface="Garamond" panose="02020404030301010803" pitchFamily="18" charset="0"/>
              </a:rPr>
              <a:t>-MC composite (1.5 mg)</a:t>
            </a:r>
          </a:p>
          <a:p>
            <a:pPr algn="just"/>
            <a:r>
              <a:rPr lang="en-US" sz="2000" b="1" dirty="0">
                <a:solidFill>
                  <a:srgbClr val="0070C0"/>
                </a:solidFill>
                <a:latin typeface="Garamond" panose="02020404030301010803" pitchFamily="18" charset="0"/>
              </a:rPr>
              <a:t>Separator	</a:t>
            </a:r>
            <a:r>
              <a:rPr lang="en-US" sz="2000" dirty="0">
                <a:solidFill>
                  <a:srgbClr val="131313"/>
                </a:solidFill>
                <a:latin typeface="Garamond" panose="02020404030301010803" pitchFamily="18" charset="0"/>
              </a:rPr>
              <a:t>: </a:t>
            </a:r>
            <a:r>
              <a:rPr lang="en-US" sz="2000" dirty="0" err="1">
                <a:solidFill>
                  <a:srgbClr val="131313"/>
                </a:solidFill>
                <a:latin typeface="Garamond" panose="02020404030301010803" pitchFamily="18" charset="0"/>
              </a:rPr>
              <a:t>Celgard</a:t>
            </a:r>
            <a:endParaRPr lang="en-US" sz="2000" dirty="0">
              <a:solidFill>
                <a:srgbClr val="131313"/>
              </a:solidFill>
              <a:latin typeface="Garamond" panose="02020404030301010803" pitchFamily="18" charset="0"/>
            </a:endParaRPr>
          </a:p>
          <a:p>
            <a:r>
              <a:rPr lang="en-US" sz="2000" b="1" dirty="0">
                <a:solidFill>
                  <a:srgbClr val="0070C0"/>
                </a:solidFill>
                <a:latin typeface="Garamond" panose="02020404030301010803" pitchFamily="18" charset="0"/>
              </a:rPr>
              <a:t>Electrolyte	</a:t>
            </a:r>
            <a:r>
              <a:rPr lang="en-US" sz="2000" dirty="0">
                <a:latin typeface="Garamond" panose="02020404030301010803" pitchFamily="18" charset="0"/>
              </a:rPr>
              <a:t>: 1M LiPF</a:t>
            </a:r>
            <a:r>
              <a:rPr lang="en-US" sz="2000" baseline="-25000" dirty="0">
                <a:latin typeface="Garamond" panose="02020404030301010803" pitchFamily="18" charset="0"/>
              </a:rPr>
              <a:t>6</a:t>
            </a:r>
            <a:r>
              <a:rPr lang="en-US" sz="2000" dirty="0">
                <a:latin typeface="Garamond" panose="02020404030301010803" pitchFamily="18" charset="0"/>
              </a:rPr>
              <a:t> in mixed ethylene carbonate and diethyl carbonate (1:1).</a:t>
            </a:r>
          </a:p>
          <a:p>
            <a:r>
              <a:rPr lang="en-US" sz="2000" b="1" dirty="0">
                <a:solidFill>
                  <a:srgbClr val="0070C0"/>
                </a:solidFill>
                <a:latin typeface="Garamond" panose="02020404030301010803" pitchFamily="18" charset="0"/>
              </a:rPr>
              <a:t>Voltage window</a:t>
            </a:r>
            <a:r>
              <a:rPr lang="en-US" sz="2000" dirty="0">
                <a:solidFill>
                  <a:srgbClr val="131313"/>
                </a:solidFill>
                <a:latin typeface="Garamond" panose="02020404030301010803" pitchFamily="18" charset="0"/>
              </a:rPr>
              <a:t>	: 2.5 V to 4.2 V</a:t>
            </a:r>
            <a:endParaRPr lang="en-US" sz="2000" dirty="0">
              <a:solidFill>
                <a:srgbClr val="FF0000"/>
              </a:solidFill>
              <a:latin typeface="Garamond" panose="02020404030301010803" pitchFamily="18" charset="0"/>
            </a:endParaRPr>
          </a:p>
        </p:txBody>
      </p:sp>
      <p:sp>
        <p:nvSpPr>
          <p:cNvPr id="12" name="Rectangle 11"/>
          <p:cNvSpPr/>
          <p:nvPr/>
        </p:nvSpPr>
        <p:spPr>
          <a:xfrm>
            <a:off x="210555" y="1507083"/>
            <a:ext cx="5207666" cy="92333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buFont typeface="Wingdings" panose="05000000000000000000" pitchFamily="2" charset="2"/>
              <a:buChar char="q"/>
            </a:pPr>
            <a:r>
              <a:rPr lang="en-US" dirty="0">
                <a:solidFill>
                  <a:schemeClr val="dk1"/>
                </a:solidFill>
                <a:latin typeface="Garamond" panose="02020404030301010803" pitchFamily="18" charset="0"/>
              </a:rPr>
              <a:t>Mn</a:t>
            </a:r>
            <a:r>
              <a:rPr lang="en-US" baseline="-25000" dirty="0">
                <a:solidFill>
                  <a:schemeClr val="dk1"/>
                </a:solidFill>
                <a:latin typeface="Garamond" panose="02020404030301010803" pitchFamily="18" charset="0"/>
              </a:rPr>
              <a:t>3</a:t>
            </a:r>
            <a:r>
              <a:rPr lang="en-US" dirty="0">
                <a:solidFill>
                  <a:schemeClr val="dk1"/>
                </a:solidFill>
                <a:latin typeface="Garamond" panose="02020404030301010803" pitchFamily="18" charset="0"/>
              </a:rPr>
              <a:t>O</a:t>
            </a:r>
            <a:r>
              <a:rPr lang="en-US" baseline="-25000" dirty="0">
                <a:solidFill>
                  <a:schemeClr val="dk1"/>
                </a:solidFill>
                <a:latin typeface="Garamond" panose="02020404030301010803" pitchFamily="18" charset="0"/>
              </a:rPr>
              <a:t>4</a:t>
            </a:r>
            <a:r>
              <a:rPr lang="en-US" dirty="0">
                <a:solidFill>
                  <a:schemeClr val="dk1"/>
                </a:solidFill>
                <a:latin typeface="Garamond" panose="02020404030301010803" pitchFamily="18" charset="0"/>
              </a:rPr>
              <a:t>-MC composite coated on Cu foil partially pre-</a:t>
            </a:r>
            <a:r>
              <a:rPr lang="en-US" dirty="0" err="1">
                <a:solidFill>
                  <a:schemeClr val="dk1"/>
                </a:solidFill>
                <a:latin typeface="Garamond" panose="02020404030301010803" pitchFamily="18" charset="0"/>
              </a:rPr>
              <a:t>lithiated</a:t>
            </a:r>
            <a:r>
              <a:rPr lang="en-US" dirty="0">
                <a:solidFill>
                  <a:schemeClr val="dk1"/>
                </a:solidFill>
                <a:latin typeface="Garamond" panose="02020404030301010803" pitchFamily="18" charset="0"/>
              </a:rPr>
              <a:t> </a:t>
            </a:r>
            <a:r>
              <a:rPr lang="en-US" dirty="0">
                <a:solidFill>
                  <a:srgbClr val="FF0000"/>
                </a:solidFill>
                <a:latin typeface="Garamond" panose="02020404030301010803" pitchFamily="18" charset="0"/>
              </a:rPr>
              <a:t>by placing it in direct contact with a Li foil wetted with electrolyte (12 hours) </a:t>
            </a:r>
          </a:p>
        </p:txBody>
      </p:sp>
      <p:sp>
        <p:nvSpPr>
          <p:cNvPr id="11" name="Rectangle 10"/>
          <p:cNvSpPr/>
          <p:nvPr/>
        </p:nvSpPr>
        <p:spPr>
          <a:xfrm>
            <a:off x="2315661" y="3905607"/>
            <a:ext cx="3817071" cy="369332"/>
          </a:xfrm>
          <a:prstGeom prst="rect">
            <a:avLst/>
          </a:prstGeom>
          <a:ln>
            <a:solidFill>
              <a:srgbClr val="FF0000"/>
            </a:solidFill>
          </a:ln>
        </p:spPr>
        <p:txBody>
          <a:bodyPr wrap="none">
            <a:spAutoFit/>
          </a:bodyPr>
          <a:lstStyle/>
          <a:p>
            <a:r>
              <a:rPr lang="en-US" dirty="0">
                <a:solidFill>
                  <a:schemeClr val="dk1"/>
                </a:solidFill>
                <a:latin typeface="Garamond" panose="02020404030301010803" pitchFamily="18" charset="0"/>
              </a:rPr>
              <a:t>To suppress the irreversible capacity loss</a:t>
            </a:r>
            <a:endParaRPr lang="en-US" dirty="0"/>
          </a:p>
        </p:txBody>
      </p:sp>
      <p:pic>
        <p:nvPicPr>
          <p:cNvPr id="15" name="Picture 14"/>
          <p:cNvPicPr>
            <a:picLocks noChangeAspect="1"/>
          </p:cNvPicPr>
          <p:nvPr/>
        </p:nvPicPr>
        <p:blipFill>
          <a:blip r:embed="rId3">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5391246" y="1237974"/>
            <a:ext cx="3568508" cy="2529258"/>
          </a:xfrm>
          <a:prstGeom prst="rect">
            <a:avLst/>
          </a:prstGeom>
        </p:spPr>
      </p:pic>
      <p:sp>
        <p:nvSpPr>
          <p:cNvPr id="16" name="Rectangle 15"/>
          <p:cNvSpPr/>
          <p:nvPr/>
        </p:nvSpPr>
        <p:spPr>
          <a:xfrm>
            <a:off x="210555" y="2476579"/>
            <a:ext cx="5207666" cy="1200329"/>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buFont typeface="Wingdings" panose="05000000000000000000" pitchFamily="2" charset="2"/>
              <a:buChar char="q"/>
            </a:pPr>
            <a:r>
              <a:rPr lang="en-US" dirty="0">
                <a:latin typeface="Garamond" panose="02020404030301010803" pitchFamily="18" charset="0"/>
              </a:rPr>
              <a:t>L</a:t>
            </a:r>
            <a:r>
              <a:rPr lang="en-US" dirty="0">
                <a:solidFill>
                  <a:schemeClr val="dk1"/>
                </a:solidFill>
                <a:latin typeface="Garamond" panose="02020404030301010803" pitchFamily="18" charset="0"/>
              </a:rPr>
              <a:t>ithium ions from Li metal are released into the electrolyte. In order to obtain </a:t>
            </a:r>
            <a:r>
              <a:rPr lang="en-US" dirty="0">
                <a:solidFill>
                  <a:srgbClr val="FF0000"/>
                </a:solidFill>
                <a:latin typeface="Garamond" panose="02020404030301010803" pitchFamily="18" charset="0"/>
              </a:rPr>
              <a:t>charge neutrality</a:t>
            </a:r>
            <a:r>
              <a:rPr lang="en-US" dirty="0">
                <a:solidFill>
                  <a:schemeClr val="dk1"/>
                </a:solidFill>
                <a:latin typeface="Garamond" panose="02020404030301010803" pitchFamily="18" charset="0"/>
              </a:rPr>
              <a:t>, lithium ions of the electrolyte are intercalated/inserted into the active material.</a:t>
            </a:r>
          </a:p>
        </p:txBody>
      </p:sp>
      <p:grpSp>
        <p:nvGrpSpPr>
          <p:cNvPr id="13" name="Group 12"/>
          <p:cNvGrpSpPr/>
          <p:nvPr/>
        </p:nvGrpSpPr>
        <p:grpSpPr>
          <a:xfrm>
            <a:off x="-1773" y="-352"/>
            <a:ext cx="7916783" cy="321431"/>
            <a:chOff x="1072279" y="-352"/>
            <a:chExt cx="7916783" cy="321431"/>
          </a:xfrm>
        </p:grpSpPr>
        <p:sp>
          <p:nvSpPr>
            <p:cNvPr id="14" name="Chevron 13"/>
            <p:cNvSpPr/>
            <p:nvPr/>
          </p:nvSpPr>
          <p:spPr>
            <a:xfrm>
              <a:off x="7708902" y="356"/>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7" name="Chevron 16"/>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8" name="Chevron 17"/>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9" name="Chevron 18"/>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20" name="Chevron 19"/>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1" name="Chevron 20"/>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2" name="Chevron 21"/>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27142111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77</a:t>
            </a:fld>
            <a:endParaRPr lang="en-US" dirty="0">
              <a:solidFill>
                <a:schemeClr val="tx1"/>
              </a:solidFill>
            </a:endParaRPr>
          </a:p>
        </p:txBody>
      </p:sp>
      <p:sp>
        <p:nvSpPr>
          <p:cNvPr id="10" name="Title 1"/>
          <p:cNvSpPr txBox="1">
            <a:spLocks/>
          </p:cNvSpPr>
          <p:nvPr/>
        </p:nvSpPr>
        <p:spPr>
          <a:xfrm>
            <a:off x="0" y="168761"/>
            <a:ext cx="7724411" cy="731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latin typeface="Garamond" panose="02020404030301010803" pitchFamily="18" charset="0"/>
              </a:rPr>
              <a:t>Electrochemical characterization of Full cell</a:t>
            </a:r>
          </a:p>
        </p:txBody>
      </p:sp>
      <p:cxnSp>
        <p:nvCxnSpPr>
          <p:cNvPr id="11" name="Straight Connector 10"/>
          <p:cNvCxnSpPr/>
          <p:nvPr/>
        </p:nvCxnSpPr>
        <p:spPr>
          <a:xfrm>
            <a:off x="-2" y="718363"/>
            <a:ext cx="8809408" cy="0"/>
          </a:xfrm>
          <a:prstGeom prst="line">
            <a:avLst/>
          </a:prstGeom>
          <a:ln w="25400"/>
        </p:spPr>
        <p:style>
          <a:lnRef idx="3">
            <a:schemeClr val="dk1"/>
          </a:lnRef>
          <a:fillRef idx="0">
            <a:schemeClr val="dk1"/>
          </a:fillRef>
          <a:effectRef idx="2">
            <a:schemeClr val="dk1"/>
          </a:effectRef>
          <a:fontRef idx="minor">
            <a:schemeClr val="tx1"/>
          </a:fontRef>
        </p:style>
      </p:cxnSp>
      <p:pic>
        <p:nvPicPr>
          <p:cNvPr id="2" name="Picture 1"/>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1340" y="748503"/>
            <a:ext cx="3706770" cy="2769636"/>
          </a:xfrm>
          <a:prstGeom prst="rect">
            <a:avLst/>
          </a:prstGeom>
        </p:spPr>
      </p:pic>
      <p:pic>
        <p:nvPicPr>
          <p:cNvPr id="3" name="Picture 2"/>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732932" y="854254"/>
            <a:ext cx="3701274" cy="2917261"/>
          </a:xfrm>
          <a:prstGeom prst="rect">
            <a:avLst/>
          </a:prstGeom>
        </p:spPr>
      </p:pic>
      <p:sp>
        <p:nvSpPr>
          <p:cNvPr id="8" name="TextBox 7"/>
          <p:cNvSpPr txBox="1"/>
          <p:nvPr/>
        </p:nvSpPr>
        <p:spPr>
          <a:xfrm>
            <a:off x="247164" y="3479127"/>
            <a:ext cx="3386136" cy="584775"/>
          </a:xfrm>
          <a:prstGeom prst="rect">
            <a:avLst/>
          </a:prstGeom>
          <a:noFill/>
        </p:spPr>
        <p:txBody>
          <a:bodyPr wrap="square" rtlCol="0">
            <a:spAutoFit/>
          </a:bodyPr>
          <a:lstStyle/>
          <a:p>
            <a:pPr algn="ctr"/>
            <a:r>
              <a:rPr lang="en-US" sz="1600" b="1" dirty="0">
                <a:latin typeface="Garamond" panose="02020404030301010803" pitchFamily="18" charset="0"/>
              </a:rPr>
              <a:t>CV curve of Mn</a:t>
            </a:r>
            <a:r>
              <a:rPr lang="en-US" sz="1600" b="1" baseline="-25000" dirty="0">
                <a:latin typeface="Garamond" panose="02020404030301010803" pitchFamily="18" charset="0"/>
              </a:rPr>
              <a:t>3</a:t>
            </a:r>
            <a:r>
              <a:rPr lang="en-US" sz="1600" b="1" dirty="0">
                <a:latin typeface="Garamond" panose="02020404030301010803" pitchFamily="18" charset="0"/>
              </a:rPr>
              <a:t>O</a:t>
            </a:r>
            <a:r>
              <a:rPr lang="en-US" sz="1600" b="1" baseline="-25000" dirty="0">
                <a:latin typeface="Garamond" panose="02020404030301010803" pitchFamily="18" charset="0"/>
              </a:rPr>
              <a:t>4</a:t>
            </a:r>
            <a:r>
              <a:rPr lang="en-US" sz="1600" b="1" dirty="0">
                <a:latin typeface="Garamond" panose="02020404030301010803" pitchFamily="18" charset="0"/>
              </a:rPr>
              <a:t>-MC-LiFePO</a:t>
            </a:r>
            <a:r>
              <a:rPr lang="en-US" sz="1600" b="1" baseline="-25000" dirty="0">
                <a:latin typeface="Garamond" panose="02020404030301010803" pitchFamily="18" charset="0"/>
              </a:rPr>
              <a:t>4</a:t>
            </a:r>
            <a:r>
              <a:rPr lang="en-US" sz="1600" b="1" dirty="0">
                <a:latin typeface="Garamond" panose="02020404030301010803" pitchFamily="18" charset="0"/>
              </a:rPr>
              <a:t> full cell at 0.1 mV s</a:t>
            </a:r>
            <a:r>
              <a:rPr lang="en-US" sz="1600" b="1" baseline="30000" dirty="0">
                <a:latin typeface="Garamond" panose="02020404030301010803" pitchFamily="18" charset="0"/>
              </a:rPr>
              <a:t>-1</a:t>
            </a:r>
          </a:p>
        </p:txBody>
      </p:sp>
      <p:sp>
        <p:nvSpPr>
          <p:cNvPr id="9" name="TextBox 8"/>
          <p:cNvSpPr txBox="1"/>
          <p:nvPr/>
        </p:nvSpPr>
        <p:spPr>
          <a:xfrm>
            <a:off x="5085805" y="3771514"/>
            <a:ext cx="2995527" cy="584775"/>
          </a:xfrm>
          <a:prstGeom prst="rect">
            <a:avLst/>
          </a:prstGeom>
          <a:noFill/>
        </p:spPr>
        <p:txBody>
          <a:bodyPr wrap="square" rtlCol="0">
            <a:spAutoFit/>
          </a:bodyPr>
          <a:lstStyle/>
          <a:p>
            <a:pPr algn="ctr"/>
            <a:r>
              <a:rPr lang="en-US" sz="1600" b="1" dirty="0">
                <a:latin typeface="Garamond" panose="02020404030301010803" pitchFamily="18" charset="0"/>
              </a:rPr>
              <a:t>GCD curves of Mn</a:t>
            </a:r>
            <a:r>
              <a:rPr lang="en-US" sz="1600" b="1" baseline="-25000" dirty="0">
                <a:latin typeface="Garamond" panose="02020404030301010803" pitchFamily="18" charset="0"/>
              </a:rPr>
              <a:t>3</a:t>
            </a:r>
            <a:r>
              <a:rPr lang="en-US" sz="1600" b="1" dirty="0">
                <a:latin typeface="Garamond" panose="02020404030301010803" pitchFamily="18" charset="0"/>
              </a:rPr>
              <a:t>O</a:t>
            </a:r>
            <a:r>
              <a:rPr lang="en-US" sz="1600" b="1" baseline="-25000" dirty="0">
                <a:latin typeface="Garamond" panose="02020404030301010803" pitchFamily="18" charset="0"/>
              </a:rPr>
              <a:t>4</a:t>
            </a:r>
            <a:r>
              <a:rPr lang="en-US" sz="1600" b="1" dirty="0">
                <a:latin typeface="Garamond" panose="02020404030301010803" pitchFamily="18" charset="0"/>
              </a:rPr>
              <a:t>-MC-LiFePO</a:t>
            </a:r>
            <a:r>
              <a:rPr lang="en-US" sz="1600" b="1" baseline="-25000" dirty="0">
                <a:latin typeface="Garamond" panose="02020404030301010803" pitchFamily="18" charset="0"/>
              </a:rPr>
              <a:t>4</a:t>
            </a:r>
            <a:r>
              <a:rPr lang="en-US" sz="1600" b="1" dirty="0">
                <a:latin typeface="Garamond" panose="02020404030301010803" pitchFamily="18" charset="0"/>
              </a:rPr>
              <a:t> at 0.2 C</a:t>
            </a:r>
            <a:endParaRPr lang="en-US" sz="1600" b="1" baseline="30000" dirty="0">
              <a:latin typeface="Garamond" panose="02020404030301010803" pitchFamily="18" charset="0"/>
            </a:endParaRPr>
          </a:p>
        </p:txBody>
      </p:sp>
      <p:sp>
        <p:nvSpPr>
          <p:cNvPr id="12" name="TextBox 11"/>
          <p:cNvSpPr txBox="1"/>
          <p:nvPr/>
        </p:nvSpPr>
        <p:spPr>
          <a:xfrm>
            <a:off x="4224048" y="4245819"/>
            <a:ext cx="4585358" cy="369332"/>
          </a:xfrm>
          <a:prstGeom prst="rect">
            <a:avLst/>
          </a:prstGeom>
          <a:noFill/>
        </p:spPr>
        <p:txBody>
          <a:bodyPr wrap="none" rtlCol="0">
            <a:spAutoFit/>
          </a:bodyPr>
          <a:lstStyle/>
          <a:p>
            <a:pPr marL="285750" indent="-285750">
              <a:buFont typeface="Wingdings" panose="05000000000000000000" pitchFamily="2" charset="2"/>
              <a:buChar char="q"/>
            </a:pPr>
            <a:r>
              <a:rPr lang="en-US" dirty="0">
                <a:latin typeface="Garamond" panose="02020404030301010803" pitchFamily="18" charset="0"/>
              </a:rPr>
              <a:t>Initial discharge capacity: </a:t>
            </a:r>
            <a:r>
              <a:rPr lang="en-US" dirty="0">
                <a:solidFill>
                  <a:srgbClr val="FF0000"/>
                </a:solidFill>
                <a:latin typeface="Garamond" panose="02020404030301010803" pitchFamily="18" charset="0"/>
              </a:rPr>
              <a:t>33 mA h g</a:t>
            </a:r>
            <a:r>
              <a:rPr lang="en-US" baseline="30000" dirty="0">
                <a:solidFill>
                  <a:srgbClr val="FF0000"/>
                </a:solidFill>
                <a:latin typeface="Garamond" panose="02020404030301010803" pitchFamily="18" charset="0"/>
              </a:rPr>
              <a:t>-1</a:t>
            </a:r>
            <a:r>
              <a:rPr lang="en-US" dirty="0">
                <a:solidFill>
                  <a:srgbClr val="FF0000"/>
                </a:solidFill>
                <a:latin typeface="Garamond" panose="02020404030301010803" pitchFamily="18" charset="0"/>
              </a:rPr>
              <a:t> at 0.2 C</a:t>
            </a:r>
          </a:p>
        </p:txBody>
      </p:sp>
      <p:pic>
        <p:nvPicPr>
          <p:cNvPr id="5" name="Picture 4"/>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0" y="3988681"/>
            <a:ext cx="3364352" cy="2809313"/>
          </a:xfrm>
          <a:prstGeom prst="rect">
            <a:avLst/>
          </a:prstGeom>
        </p:spPr>
      </p:pic>
      <p:sp>
        <p:nvSpPr>
          <p:cNvPr id="13" name="TextBox 12"/>
          <p:cNvSpPr txBox="1"/>
          <p:nvPr/>
        </p:nvSpPr>
        <p:spPr>
          <a:xfrm>
            <a:off x="3364352" y="5887218"/>
            <a:ext cx="2702619" cy="584775"/>
          </a:xfrm>
          <a:prstGeom prst="rect">
            <a:avLst/>
          </a:prstGeom>
          <a:noFill/>
        </p:spPr>
        <p:txBody>
          <a:bodyPr wrap="square" rtlCol="0">
            <a:spAutoFit/>
          </a:bodyPr>
          <a:lstStyle/>
          <a:p>
            <a:pPr algn="ctr"/>
            <a:r>
              <a:rPr lang="en-US" sz="1600" b="1" dirty="0">
                <a:latin typeface="Garamond" panose="02020404030301010803" pitchFamily="18" charset="0"/>
              </a:rPr>
              <a:t>Cycling stability of full cell for 50 cycles at 0.2 C</a:t>
            </a:r>
            <a:endParaRPr lang="en-US" sz="1600" b="1" baseline="30000" dirty="0">
              <a:latin typeface="Garamond" panose="02020404030301010803" pitchFamily="18" charset="0"/>
            </a:endParaRPr>
          </a:p>
        </p:txBody>
      </p:sp>
      <p:grpSp>
        <p:nvGrpSpPr>
          <p:cNvPr id="14" name="Group 13"/>
          <p:cNvGrpSpPr/>
          <p:nvPr/>
        </p:nvGrpSpPr>
        <p:grpSpPr>
          <a:xfrm>
            <a:off x="-1773" y="-352"/>
            <a:ext cx="7916783" cy="321431"/>
            <a:chOff x="1072279" y="-352"/>
            <a:chExt cx="7916783" cy="321431"/>
          </a:xfrm>
        </p:grpSpPr>
        <p:sp>
          <p:nvSpPr>
            <p:cNvPr id="15" name="Chevron 14"/>
            <p:cNvSpPr/>
            <p:nvPr/>
          </p:nvSpPr>
          <p:spPr>
            <a:xfrm>
              <a:off x="7708902" y="356"/>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6" name="Chevron 15"/>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7" name="Chevron 16"/>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8" name="Chevron 17"/>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9" name="Chevron 18"/>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20" name="Chevron 19"/>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21" name="Chevron 20"/>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20999187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78</a:t>
            </a:fld>
            <a:endParaRPr lang="en-US" dirty="0">
              <a:solidFill>
                <a:schemeClr val="tx1"/>
              </a:solidFill>
            </a:endParaRPr>
          </a:p>
        </p:txBody>
      </p:sp>
      <p:sp>
        <p:nvSpPr>
          <p:cNvPr id="10" name="Title 1"/>
          <p:cNvSpPr txBox="1">
            <a:spLocks/>
          </p:cNvSpPr>
          <p:nvPr/>
        </p:nvSpPr>
        <p:spPr>
          <a:xfrm>
            <a:off x="0" y="313901"/>
            <a:ext cx="7724411" cy="731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latin typeface="Garamond" panose="02020404030301010803" pitchFamily="18" charset="0"/>
              </a:rPr>
              <a:t>Conclusions</a:t>
            </a:r>
          </a:p>
        </p:txBody>
      </p:sp>
      <p:cxnSp>
        <p:nvCxnSpPr>
          <p:cNvPr id="11" name="Straight Connector 10"/>
          <p:cNvCxnSpPr/>
          <p:nvPr/>
        </p:nvCxnSpPr>
        <p:spPr>
          <a:xfrm>
            <a:off x="-2" y="907045"/>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2" name="Rectangle 1"/>
          <p:cNvSpPr/>
          <p:nvPr/>
        </p:nvSpPr>
        <p:spPr>
          <a:xfrm>
            <a:off x="146602" y="4870735"/>
            <a:ext cx="8813153" cy="64633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buFont typeface="Wingdings" panose="05000000000000000000" pitchFamily="2" charset="2"/>
              <a:buChar char="q"/>
            </a:pPr>
            <a:r>
              <a:rPr lang="en-US" dirty="0">
                <a:solidFill>
                  <a:schemeClr val="dk1"/>
                </a:solidFill>
                <a:latin typeface="Garamond" panose="02020404030301010803" pitchFamily="18" charset="0"/>
              </a:rPr>
              <a:t>The LiFePO</a:t>
            </a:r>
            <a:r>
              <a:rPr lang="en-US" baseline="-25000" dirty="0">
                <a:solidFill>
                  <a:schemeClr val="dk1"/>
                </a:solidFill>
                <a:latin typeface="Garamond" panose="02020404030301010803" pitchFamily="18" charset="0"/>
              </a:rPr>
              <a:t>4</a:t>
            </a:r>
            <a:r>
              <a:rPr lang="en-US" dirty="0">
                <a:solidFill>
                  <a:schemeClr val="dk1"/>
                </a:solidFill>
                <a:latin typeface="Garamond" panose="02020404030301010803" pitchFamily="18" charset="0"/>
              </a:rPr>
              <a:t>-Mn</a:t>
            </a:r>
            <a:r>
              <a:rPr lang="en-US" baseline="-25000" dirty="0">
                <a:solidFill>
                  <a:schemeClr val="dk1"/>
                </a:solidFill>
                <a:latin typeface="Garamond" panose="02020404030301010803" pitchFamily="18" charset="0"/>
              </a:rPr>
              <a:t>3</a:t>
            </a:r>
            <a:r>
              <a:rPr lang="en-US" dirty="0">
                <a:solidFill>
                  <a:schemeClr val="dk1"/>
                </a:solidFill>
                <a:latin typeface="Garamond" panose="02020404030301010803" pitchFamily="18" charset="0"/>
              </a:rPr>
              <a:t>O</a:t>
            </a:r>
            <a:r>
              <a:rPr lang="en-US" baseline="-25000" dirty="0">
                <a:solidFill>
                  <a:schemeClr val="dk1"/>
                </a:solidFill>
                <a:latin typeface="Garamond" panose="02020404030301010803" pitchFamily="18" charset="0"/>
              </a:rPr>
              <a:t>4</a:t>
            </a:r>
            <a:r>
              <a:rPr lang="en-US" dirty="0">
                <a:solidFill>
                  <a:schemeClr val="dk1"/>
                </a:solidFill>
                <a:latin typeface="Garamond" panose="02020404030301010803" pitchFamily="18" charset="0"/>
              </a:rPr>
              <a:t>-MC full cell configuration can be developed as a reliable </a:t>
            </a:r>
            <a:r>
              <a:rPr lang="en-US" dirty="0" err="1">
                <a:latin typeface="Garamond" panose="02020404030301010803" pitchFamily="18" charset="0"/>
              </a:rPr>
              <a:t>lithum</a:t>
            </a:r>
            <a:r>
              <a:rPr lang="en-US" dirty="0">
                <a:latin typeface="Garamond" panose="02020404030301010803" pitchFamily="18" charset="0"/>
              </a:rPr>
              <a:t> cell</a:t>
            </a:r>
            <a:r>
              <a:rPr lang="en-US" dirty="0">
                <a:solidFill>
                  <a:schemeClr val="dk1"/>
                </a:solidFill>
                <a:latin typeface="Garamond" panose="02020404030301010803" pitchFamily="18" charset="0"/>
              </a:rPr>
              <a:t>, potentially offering low cost,  high rate capability, and excellent safety features.</a:t>
            </a:r>
          </a:p>
        </p:txBody>
      </p:sp>
      <p:sp>
        <p:nvSpPr>
          <p:cNvPr id="3" name="Rectangle 2"/>
          <p:cNvSpPr/>
          <p:nvPr/>
        </p:nvSpPr>
        <p:spPr>
          <a:xfrm>
            <a:off x="156726" y="1299460"/>
            <a:ext cx="8662804" cy="64633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buFont typeface="Wingdings" panose="05000000000000000000" pitchFamily="2" charset="2"/>
              <a:buChar char="q"/>
            </a:pPr>
            <a:r>
              <a:rPr lang="en-US" dirty="0">
                <a:solidFill>
                  <a:schemeClr val="dk1"/>
                </a:solidFill>
                <a:latin typeface="Garamond" panose="02020404030301010803" pitchFamily="18" charset="0"/>
              </a:rPr>
              <a:t>The electrochemical properties of Mn</a:t>
            </a:r>
            <a:r>
              <a:rPr lang="en-US" baseline="-25000" dirty="0">
                <a:solidFill>
                  <a:schemeClr val="dk1"/>
                </a:solidFill>
                <a:latin typeface="Garamond" panose="02020404030301010803" pitchFamily="18" charset="0"/>
              </a:rPr>
              <a:t>3</a:t>
            </a:r>
            <a:r>
              <a:rPr lang="en-US" dirty="0">
                <a:solidFill>
                  <a:schemeClr val="dk1"/>
                </a:solidFill>
                <a:latin typeface="Garamond" panose="02020404030301010803" pitchFamily="18" charset="0"/>
              </a:rPr>
              <a:t>O</a:t>
            </a:r>
            <a:r>
              <a:rPr lang="en-US" baseline="-25000" dirty="0">
                <a:solidFill>
                  <a:schemeClr val="dk1"/>
                </a:solidFill>
                <a:latin typeface="Garamond" panose="02020404030301010803" pitchFamily="18" charset="0"/>
              </a:rPr>
              <a:t>4</a:t>
            </a:r>
            <a:r>
              <a:rPr lang="en-US" dirty="0">
                <a:solidFill>
                  <a:schemeClr val="dk1"/>
                </a:solidFill>
                <a:latin typeface="Garamond" panose="02020404030301010803" pitchFamily="18" charset="0"/>
              </a:rPr>
              <a:t>-MC as  anode and LiFePO</a:t>
            </a:r>
            <a:r>
              <a:rPr lang="en-US" baseline="-25000" dirty="0">
                <a:solidFill>
                  <a:schemeClr val="dk1"/>
                </a:solidFill>
                <a:latin typeface="Garamond" panose="02020404030301010803" pitchFamily="18" charset="0"/>
              </a:rPr>
              <a:t>4</a:t>
            </a:r>
            <a:r>
              <a:rPr lang="en-US" dirty="0">
                <a:solidFill>
                  <a:schemeClr val="dk1"/>
                </a:solidFill>
                <a:latin typeface="Garamond" panose="02020404030301010803" pitchFamily="18" charset="0"/>
              </a:rPr>
              <a:t> as cathode for LIBs were investigated in a half cell configuration. </a:t>
            </a:r>
          </a:p>
        </p:txBody>
      </p:sp>
      <p:sp>
        <p:nvSpPr>
          <p:cNvPr id="7" name="Rectangle 6"/>
          <p:cNvSpPr/>
          <p:nvPr/>
        </p:nvSpPr>
        <p:spPr>
          <a:xfrm>
            <a:off x="146602" y="3095537"/>
            <a:ext cx="8642556" cy="64633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buFont typeface="Wingdings" panose="05000000000000000000" pitchFamily="2" charset="2"/>
              <a:buChar char="q"/>
            </a:pPr>
            <a:r>
              <a:rPr lang="en-US" dirty="0">
                <a:solidFill>
                  <a:schemeClr val="dk1"/>
                </a:solidFill>
                <a:latin typeface="Garamond" panose="02020404030301010803" pitchFamily="18" charset="0"/>
              </a:rPr>
              <a:t>Prelithiated Mn</a:t>
            </a:r>
            <a:r>
              <a:rPr lang="en-US" baseline="-25000" dirty="0">
                <a:solidFill>
                  <a:schemeClr val="dk1"/>
                </a:solidFill>
                <a:latin typeface="Garamond" panose="02020404030301010803" pitchFamily="18" charset="0"/>
              </a:rPr>
              <a:t>3</a:t>
            </a:r>
            <a:r>
              <a:rPr lang="en-US" dirty="0">
                <a:solidFill>
                  <a:schemeClr val="dk1"/>
                </a:solidFill>
                <a:latin typeface="Garamond" panose="02020404030301010803" pitchFamily="18" charset="0"/>
              </a:rPr>
              <a:t>O</a:t>
            </a:r>
            <a:r>
              <a:rPr lang="en-US" baseline="-25000" dirty="0">
                <a:solidFill>
                  <a:schemeClr val="dk1"/>
                </a:solidFill>
                <a:latin typeface="Garamond" panose="02020404030301010803" pitchFamily="18" charset="0"/>
              </a:rPr>
              <a:t>4</a:t>
            </a:r>
            <a:r>
              <a:rPr lang="en-US" dirty="0">
                <a:solidFill>
                  <a:schemeClr val="dk1"/>
                </a:solidFill>
                <a:latin typeface="Garamond" panose="02020404030301010803" pitchFamily="18" charset="0"/>
              </a:rPr>
              <a:t>-MC was combined with LiFePO</a:t>
            </a:r>
            <a:r>
              <a:rPr lang="en-US" baseline="-25000" dirty="0">
                <a:solidFill>
                  <a:schemeClr val="dk1"/>
                </a:solidFill>
                <a:latin typeface="Garamond" panose="02020404030301010803" pitchFamily="18" charset="0"/>
              </a:rPr>
              <a:t>4</a:t>
            </a:r>
            <a:r>
              <a:rPr lang="en-US" dirty="0">
                <a:solidFill>
                  <a:schemeClr val="dk1"/>
                </a:solidFill>
                <a:latin typeface="Garamond" panose="02020404030301010803" pitchFamily="18" charset="0"/>
              </a:rPr>
              <a:t> cathode for a complete Li-ion cell with a cathode limiting capacity.</a:t>
            </a:r>
          </a:p>
        </p:txBody>
      </p:sp>
      <p:sp>
        <p:nvSpPr>
          <p:cNvPr id="8" name="Rectangle 7"/>
          <p:cNvSpPr/>
          <p:nvPr/>
        </p:nvSpPr>
        <p:spPr>
          <a:xfrm>
            <a:off x="146602" y="2196920"/>
            <a:ext cx="8642556" cy="64633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buFont typeface="Wingdings" panose="05000000000000000000" pitchFamily="2" charset="2"/>
              <a:buChar char="q"/>
            </a:pPr>
            <a:r>
              <a:rPr lang="en-US" dirty="0">
                <a:solidFill>
                  <a:schemeClr val="dk1"/>
                </a:solidFill>
                <a:latin typeface="Garamond" panose="02020404030301010803" pitchFamily="18" charset="0"/>
              </a:rPr>
              <a:t>The Mn</a:t>
            </a:r>
            <a:r>
              <a:rPr lang="en-US" baseline="-25000" dirty="0">
                <a:solidFill>
                  <a:schemeClr val="dk1"/>
                </a:solidFill>
                <a:latin typeface="Garamond" panose="02020404030301010803" pitchFamily="18" charset="0"/>
              </a:rPr>
              <a:t>3</a:t>
            </a:r>
            <a:r>
              <a:rPr lang="en-US" dirty="0">
                <a:solidFill>
                  <a:schemeClr val="dk1"/>
                </a:solidFill>
                <a:latin typeface="Garamond" panose="02020404030301010803" pitchFamily="18" charset="0"/>
              </a:rPr>
              <a:t>O</a:t>
            </a:r>
            <a:r>
              <a:rPr lang="en-US" baseline="-25000" dirty="0">
                <a:solidFill>
                  <a:schemeClr val="dk1"/>
                </a:solidFill>
                <a:latin typeface="Garamond" panose="02020404030301010803" pitchFamily="18" charset="0"/>
              </a:rPr>
              <a:t>4</a:t>
            </a:r>
            <a:r>
              <a:rPr lang="en-US" dirty="0">
                <a:solidFill>
                  <a:schemeClr val="dk1"/>
                </a:solidFill>
                <a:latin typeface="Garamond" panose="02020404030301010803" pitchFamily="18" charset="0"/>
              </a:rPr>
              <a:t>-MC electrode was </a:t>
            </a:r>
            <a:r>
              <a:rPr lang="en-US" dirty="0" err="1">
                <a:solidFill>
                  <a:schemeClr val="dk1"/>
                </a:solidFill>
                <a:latin typeface="Garamond" panose="02020404030301010803" pitchFamily="18" charset="0"/>
              </a:rPr>
              <a:t>prelithiated</a:t>
            </a:r>
            <a:r>
              <a:rPr lang="en-US" dirty="0">
                <a:solidFill>
                  <a:schemeClr val="dk1"/>
                </a:solidFill>
                <a:latin typeface="Garamond" panose="02020404030301010803" pitchFamily="18" charset="0"/>
              </a:rPr>
              <a:t>  by placing it in direct contact with a Li foil wetted with electrolyte.</a:t>
            </a:r>
          </a:p>
        </p:txBody>
      </p:sp>
      <p:sp>
        <p:nvSpPr>
          <p:cNvPr id="9" name="Rectangle 8"/>
          <p:cNvSpPr/>
          <p:nvPr/>
        </p:nvSpPr>
        <p:spPr>
          <a:xfrm>
            <a:off x="146602" y="3973308"/>
            <a:ext cx="8485159" cy="64633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buFont typeface="Wingdings" panose="05000000000000000000" pitchFamily="2" charset="2"/>
              <a:buChar char="q"/>
            </a:pPr>
            <a:r>
              <a:rPr lang="en-US" dirty="0">
                <a:solidFill>
                  <a:srgbClr val="FF0000"/>
                </a:solidFill>
                <a:latin typeface="Garamond" panose="02020404030301010803" pitchFamily="18" charset="0"/>
              </a:rPr>
              <a:t>The LiFePO</a:t>
            </a:r>
            <a:r>
              <a:rPr lang="en-US" baseline="-25000" dirty="0">
                <a:solidFill>
                  <a:srgbClr val="FF0000"/>
                </a:solidFill>
                <a:latin typeface="Garamond" panose="02020404030301010803" pitchFamily="18" charset="0"/>
              </a:rPr>
              <a:t>4</a:t>
            </a:r>
            <a:r>
              <a:rPr lang="en-US" dirty="0">
                <a:solidFill>
                  <a:srgbClr val="FF0000"/>
                </a:solidFill>
                <a:latin typeface="Garamond" panose="02020404030301010803" pitchFamily="18" charset="0"/>
              </a:rPr>
              <a:t>-Mn</a:t>
            </a:r>
            <a:r>
              <a:rPr lang="en-US" baseline="-25000" dirty="0">
                <a:solidFill>
                  <a:srgbClr val="FF0000"/>
                </a:solidFill>
                <a:latin typeface="Garamond" panose="02020404030301010803" pitchFamily="18" charset="0"/>
              </a:rPr>
              <a:t>3</a:t>
            </a:r>
            <a:r>
              <a:rPr lang="en-US" dirty="0">
                <a:solidFill>
                  <a:srgbClr val="FF0000"/>
                </a:solidFill>
                <a:latin typeface="Garamond" panose="02020404030301010803" pitchFamily="18" charset="0"/>
              </a:rPr>
              <a:t>O</a:t>
            </a:r>
            <a:r>
              <a:rPr lang="en-US" baseline="-25000" dirty="0">
                <a:solidFill>
                  <a:srgbClr val="FF0000"/>
                </a:solidFill>
                <a:latin typeface="Garamond" panose="02020404030301010803" pitchFamily="18" charset="0"/>
              </a:rPr>
              <a:t>4</a:t>
            </a:r>
            <a:r>
              <a:rPr lang="en-US" dirty="0">
                <a:solidFill>
                  <a:srgbClr val="FF0000"/>
                </a:solidFill>
                <a:latin typeface="Garamond" panose="02020404030301010803" pitchFamily="18" charset="0"/>
              </a:rPr>
              <a:t>-MC full cell delivers reversible capacity without capacity fading for 50 cycles, at 0.2 C.</a:t>
            </a:r>
          </a:p>
        </p:txBody>
      </p:sp>
      <p:grpSp>
        <p:nvGrpSpPr>
          <p:cNvPr id="12" name="Group 11"/>
          <p:cNvGrpSpPr/>
          <p:nvPr/>
        </p:nvGrpSpPr>
        <p:grpSpPr>
          <a:xfrm>
            <a:off x="-1773" y="-352"/>
            <a:ext cx="7916783" cy="321431"/>
            <a:chOff x="1072279" y="-352"/>
            <a:chExt cx="7916783" cy="321431"/>
          </a:xfrm>
        </p:grpSpPr>
        <p:sp>
          <p:nvSpPr>
            <p:cNvPr id="13" name="Chevron 12"/>
            <p:cNvSpPr/>
            <p:nvPr/>
          </p:nvSpPr>
          <p:spPr>
            <a:xfrm>
              <a:off x="7708902" y="356"/>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14" name="Chevron 13"/>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15" name="Chevron 14"/>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16" name="Chevron 15"/>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17" name="Chevron 16"/>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18" name="Chevron 17"/>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19" name="Chevron 18"/>
            <p:cNvSpPr/>
            <p:nvPr/>
          </p:nvSpPr>
          <p:spPr>
            <a:xfrm>
              <a:off x="1072279"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28596261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79</a:t>
            </a:fld>
            <a:endParaRPr lang="en-US" dirty="0">
              <a:solidFill>
                <a:schemeClr val="tx1"/>
              </a:solidFill>
            </a:endParaRPr>
          </a:p>
        </p:txBody>
      </p:sp>
      <p:sp>
        <p:nvSpPr>
          <p:cNvPr id="10" name="Title 1"/>
          <p:cNvSpPr txBox="1">
            <a:spLocks/>
          </p:cNvSpPr>
          <p:nvPr/>
        </p:nvSpPr>
        <p:spPr>
          <a:xfrm>
            <a:off x="0" y="313901"/>
            <a:ext cx="7724411" cy="731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latin typeface="Garamond" panose="02020404030301010803" pitchFamily="18" charset="0"/>
              </a:rPr>
              <a:t>General Conclusions</a:t>
            </a:r>
          </a:p>
        </p:txBody>
      </p:sp>
      <p:cxnSp>
        <p:nvCxnSpPr>
          <p:cNvPr id="11" name="Straight Connector 10"/>
          <p:cNvCxnSpPr/>
          <p:nvPr/>
        </p:nvCxnSpPr>
        <p:spPr>
          <a:xfrm>
            <a:off x="-2" y="907045"/>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7" name="Rectangle 6"/>
          <p:cNvSpPr/>
          <p:nvPr/>
        </p:nvSpPr>
        <p:spPr>
          <a:xfrm>
            <a:off x="0" y="1276028"/>
            <a:ext cx="8959755" cy="5447645"/>
          </a:xfrm>
          <a:prstGeom prst="rect">
            <a:avLst/>
          </a:prstGeom>
        </p:spPr>
        <p:txBody>
          <a:bodyPr wrap="square">
            <a:spAutoFit/>
          </a:bodyPr>
          <a:lstStyle/>
          <a:p>
            <a:pPr marL="285750" indent="-285750" algn="just">
              <a:buFont typeface="Wingdings" panose="05000000000000000000" pitchFamily="2" charset="2"/>
              <a:buChar char="§"/>
            </a:pPr>
            <a:r>
              <a:rPr lang="en-US" dirty="0">
                <a:solidFill>
                  <a:srgbClr val="131313"/>
                </a:solidFill>
                <a:latin typeface="Garamond" panose="02020404030301010803" pitchFamily="18" charset="0"/>
              </a:rPr>
              <a:t>The coconut shell derived, steam activated carbon, treated with HF acid (AC) is used as the material to make the composite with sulfur for high performance Li-S cells.</a:t>
            </a:r>
          </a:p>
          <a:p>
            <a:pPr algn="just"/>
            <a:endParaRPr lang="en-US" dirty="0">
              <a:solidFill>
                <a:srgbClr val="131313"/>
              </a:solidFill>
              <a:latin typeface="Garamond" panose="02020404030301010803" pitchFamily="18" charset="0"/>
            </a:endParaRPr>
          </a:p>
          <a:p>
            <a:pPr marL="285750" indent="-285750" algn="just">
              <a:buFont typeface="Wingdings" panose="05000000000000000000" pitchFamily="2" charset="2"/>
              <a:buChar char="§"/>
            </a:pPr>
            <a:r>
              <a:rPr lang="en-US" dirty="0">
                <a:solidFill>
                  <a:srgbClr val="131313"/>
                </a:solidFill>
                <a:latin typeface="Garamond" panose="02020404030301010803" pitchFamily="18" charset="0"/>
              </a:rPr>
              <a:t>The concept of having free-standing and flexible film of acid-functionalized carbon nanotubes (CNTF) interlayer simplifies the battery processing techniques. </a:t>
            </a:r>
          </a:p>
          <a:p>
            <a:pPr marL="285750" indent="-285750" algn="just">
              <a:buFont typeface="Wingdings" panose="05000000000000000000" pitchFamily="2" charset="2"/>
              <a:buChar char="§"/>
            </a:pPr>
            <a:endParaRPr lang="en-US" dirty="0">
              <a:solidFill>
                <a:srgbClr val="131313"/>
              </a:solidFill>
              <a:latin typeface="Garamond" panose="02020404030301010803" pitchFamily="18" charset="0"/>
            </a:endParaRPr>
          </a:p>
          <a:p>
            <a:pPr marL="285750" indent="-285750" algn="just">
              <a:buFont typeface="Wingdings" panose="05000000000000000000" pitchFamily="2" charset="2"/>
              <a:buChar char="§"/>
            </a:pPr>
            <a:r>
              <a:rPr lang="en-US" dirty="0">
                <a:solidFill>
                  <a:srgbClr val="131313"/>
                </a:solidFill>
                <a:latin typeface="Garamond" panose="02020404030301010803" pitchFamily="18" charset="0"/>
              </a:rPr>
              <a:t>Incorporated CNT interlayer localizes the </a:t>
            </a:r>
            <a:r>
              <a:rPr lang="en-US" dirty="0" err="1">
                <a:solidFill>
                  <a:srgbClr val="131313"/>
                </a:solidFill>
                <a:latin typeface="Garamond" panose="02020404030301010803" pitchFamily="18" charset="0"/>
              </a:rPr>
              <a:t>polysulfides</a:t>
            </a:r>
            <a:r>
              <a:rPr lang="en-US" dirty="0">
                <a:solidFill>
                  <a:srgbClr val="131313"/>
                </a:solidFill>
                <a:latin typeface="Garamond" panose="02020404030301010803" pitchFamily="18" charset="0"/>
              </a:rPr>
              <a:t> in the cathode region and provides high specific capacity  and serves as pseudo-secondary current collector.</a:t>
            </a:r>
          </a:p>
          <a:p>
            <a:pPr algn="just"/>
            <a:r>
              <a:rPr lang="en-US" dirty="0">
                <a:solidFill>
                  <a:srgbClr val="131313"/>
                </a:solidFill>
                <a:latin typeface="Garamond" panose="02020404030301010803" pitchFamily="18" charset="0"/>
              </a:rPr>
              <a:t> </a:t>
            </a:r>
          </a:p>
          <a:p>
            <a:pPr marL="285750" indent="-285750" algn="just">
              <a:buFont typeface="Wingdings" panose="05000000000000000000" pitchFamily="2" charset="2"/>
              <a:buChar char="§"/>
            </a:pPr>
            <a:r>
              <a:rPr lang="en-US" dirty="0">
                <a:solidFill>
                  <a:srgbClr val="131313"/>
                </a:solidFill>
                <a:latin typeface="Garamond" panose="02020404030301010803" pitchFamily="18" charset="0"/>
              </a:rPr>
              <a:t>ACS based Li-S cells deliver an initial discharge capacity of </a:t>
            </a:r>
            <a:r>
              <a:rPr lang="en-US" dirty="0">
                <a:solidFill>
                  <a:srgbClr val="FF0000"/>
                </a:solidFill>
                <a:latin typeface="Garamond" panose="02020404030301010803" pitchFamily="18" charset="0"/>
              </a:rPr>
              <a:t>1562 mA h g</a:t>
            </a:r>
            <a:r>
              <a:rPr lang="en-US" baseline="30000" dirty="0">
                <a:solidFill>
                  <a:srgbClr val="FF0000"/>
                </a:solidFill>
                <a:latin typeface="Garamond" panose="02020404030301010803" pitchFamily="18" charset="0"/>
              </a:rPr>
              <a:t>-1</a:t>
            </a:r>
            <a:r>
              <a:rPr lang="en-US" dirty="0">
                <a:solidFill>
                  <a:srgbClr val="FF0000"/>
                </a:solidFill>
                <a:latin typeface="Garamond" panose="02020404030301010803" pitchFamily="18" charset="0"/>
              </a:rPr>
              <a:t> at 0.05 C</a:t>
            </a:r>
            <a:r>
              <a:rPr lang="en-US" dirty="0">
                <a:solidFill>
                  <a:srgbClr val="131313"/>
                </a:solidFill>
                <a:latin typeface="Garamond" panose="02020404030301010803" pitchFamily="18" charset="0"/>
              </a:rPr>
              <a:t> rate and retain </a:t>
            </a:r>
            <a:r>
              <a:rPr lang="en-US" dirty="0">
                <a:solidFill>
                  <a:srgbClr val="FF0000"/>
                </a:solidFill>
                <a:latin typeface="Garamond" panose="02020404030301010803" pitchFamily="18" charset="0"/>
              </a:rPr>
              <a:t>71%</a:t>
            </a:r>
            <a:r>
              <a:rPr lang="en-US" dirty="0">
                <a:solidFill>
                  <a:srgbClr val="131313"/>
                </a:solidFill>
                <a:latin typeface="Garamond" panose="02020404030301010803" pitchFamily="18" charset="0"/>
              </a:rPr>
              <a:t> of the initial capacity at </a:t>
            </a:r>
            <a:r>
              <a:rPr lang="en-US" dirty="0">
                <a:solidFill>
                  <a:srgbClr val="FF0000"/>
                </a:solidFill>
                <a:latin typeface="Garamond" panose="02020404030301010803" pitchFamily="18" charset="0"/>
              </a:rPr>
              <a:t>1 C rate after 200 cycles. </a:t>
            </a:r>
          </a:p>
          <a:p>
            <a:pPr marL="285750" indent="-285750" algn="just">
              <a:buFont typeface="Wingdings" panose="05000000000000000000" pitchFamily="2" charset="2"/>
              <a:buChar char="§"/>
            </a:pPr>
            <a:endParaRPr lang="en-US" dirty="0">
              <a:solidFill>
                <a:srgbClr val="FF0000"/>
              </a:solidFill>
              <a:latin typeface="Garamond" panose="02020404030301010803" pitchFamily="18" charset="0"/>
            </a:endParaRPr>
          </a:p>
          <a:p>
            <a:pPr marL="285750" indent="-285750" algn="just">
              <a:buFont typeface="Wingdings" panose="05000000000000000000" pitchFamily="2" charset="2"/>
              <a:buChar char="§"/>
            </a:pPr>
            <a:r>
              <a:rPr lang="en-US" dirty="0">
                <a:solidFill>
                  <a:srgbClr val="131313"/>
                </a:solidFill>
                <a:latin typeface="Garamond" panose="02020404030301010803" pitchFamily="18" charset="0"/>
              </a:rPr>
              <a:t> The interlayer effectively hinders the polysulfide shuttle effect and stimulates the performance of the Li-S cells by providing much higher discharge capacity of </a:t>
            </a:r>
            <a:r>
              <a:rPr lang="en-US" dirty="0">
                <a:latin typeface="Garamond" panose="02020404030301010803" pitchFamily="18" charset="0"/>
              </a:rPr>
              <a:t>542 mA h g</a:t>
            </a:r>
            <a:r>
              <a:rPr lang="en-US" baseline="30000" dirty="0">
                <a:latin typeface="Garamond" panose="02020404030301010803" pitchFamily="18" charset="0"/>
              </a:rPr>
              <a:t>-1 </a:t>
            </a:r>
            <a:r>
              <a:rPr lang="en-US" dirty="0">
                <a:latin typeface="Garamond" panose="02020404030301010803" pitchFamily="18" charset="0"/>
              </a:rPr>
              <a:t>at 1 C </a:t>
            </a:r>
            <a:r>
              <a:rPr lang="en-US" dirty="0">
                <a:solidFill>
                  <a:srgbClr val="131313"/>
                </a:solidFill>
                <a:latin typeface="Garamond" panose="02020404030301010803" pitchFamily="18" charset="0"/>
              </a:rPr>
              <a:t>and excellent cycling stability  </a:t>
            </a:r>
          </a:p>
          <a:p>
            <a:pPr algn="just"/>
            <a:endParaRPr lang="en-US" dirty="0">
              <a:solidFill>
                <a:srgbClr val="131313"/>
              </a:solidFill>
              <a:latin typeface="Garamond" panose="02020404030301010803" pitchFamily="18" charset="0"/>
            </a:endParaRPr>
          </a:p>
          <a:p>
            <a:pPr marL="285750" indent="-285750" algn="just">
              <a:buFont typeface="Wingdings" panose="05000000000000000000" pitchFamily="2" charset="2"/>
              <a:buChar char="§"/>
            </a:pPr>
            <a:endParaRPr lang="en-US" dirty="0">
              <a:solidFill>
                <a:srgbClr val="FF0000"/>
              </a:solidFill>
              <a:latin typeface="Garamond" panose="02020404030301010803" pitchFamily="18" charset="0"/>
            </a:endParaRPr>
          </a:p>
          <a:p>
            <a:pPr marL="285750" indent="-285750" algn="just">
              <a:buFont typeface="Wingdings" panose="05000000000000000000" pitchFamily="2" charset="2"/>
              <a:buChar char="§"/>
            </a:pPr>
            <a:endParaRPr lang="en-US" dirty="0">
              <a:solidFill>
                <a:srgbClr val="131313"/>
              </a:solidFill>
              <a:latin typeface="Garamond" panose="02020404030301010803" pitchFamily="18" charset="0"/>
            </a:endParaRPr>
          </a:p>
          <a:p>
            <a:pPr marL="285750" indent="-285750" algn="just">
              <a:buFont typeface="Wingdings" panose="05000000000000000000" pitchFamily="2" charset="2"/>
              <a:buChar char="§"/>
            </a:pPr>
            <a:endParaRPr lang="en-US" dirty="0">
              <a:solidFill>
                <a:srgbClr val="131313"/>
              </a:solidFill>
              <a:latin typeface="Garamond" panose="02020404030301010803" pitchFamily="18" charset="0"/>
            </a:endParaRPr>
          </a:p>
        </p:txBody>
      </p:sp>
    </p:spTree>
    <p:extLst>
      <p:ext uri="{BB962C8B-B14F-4D97-AF65-F5344CB8AC3E}">
        <p14:creationId xmlns:p14="http://schemas.microsoft.com/office/powerpoint/2010/main" val="1102266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t="6755" r="3824" b="11116"/>
          <a:stretch/>
        </p:blipFill>
        <p:spPr>
          <a:xfrm rot="20044886">
            <a:off x="120885" y="3090929"/>
            <a:ext cx="1823825" cy="1004552"/>
          </a:xfrm>
          <a:prstGeom prst="rect">
            <a:avLst/>
          </a:prstGeom>
        </p:spPr>
      </p:pic>
      <p:grpSp>
        <p:nvGrpSpPr>
          <p:cNvPr id="6" name="Group 5"/>
          <p:cNvGrpSpPr/>
          <p:nvPr/>
        </p:nvGrpSpPr>
        <p:grpSpPr>
          <a:xfrm>
            <a:off x="184217" y="4918772"/>
            <a:ext cx="4524705" cy="1830044"/>
            <a:chOff x="173462" y="4221644"/>
            <a:chExt cx="6009737" cy="2636356"/>
          </a:xfrm>
        </p:grpSpPr>
        <p:pic>
          <p:nvPicPr>
            <p:cNvPr id="4" name="Picture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3462" y="4610637"/>
              <a:ext cx="2569537" cy="2086376"/>
            </a:xfrm>
            <a:prstGeom prst="rect">
              <a:avLst/>
            </a:prstGeom>
          </p:spPr>
        </p:pic>
        <p:pic>
          <p:nvPicPr>
            <p:cNvPr id="5" name="Picture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868" y="4221644"/>
              <a:ext cx="3298331" cy="2636356"/>
            </a:xfrm>
            <a:prstGeom prst="rect">
              <a:avLst/>
            </a:prstGeom>
          </p:spPr>
        </p:pic>
      </p:grpSp>
      <p:pic>
        <p:nvPicPr>
          <p:cNvPr id="8" name="Picture 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3943" t="4594" r="23240" b="3655"/>
          <a:stretch/>
        </p:blipFill>
        <p:spPr>
          <a:xfrm>
            <a:off x="184217" y="1142223"/>
            <a:ext cx="1765143" cy="1609810"/>
          </a:xfrm>
          <a:prstGeom prst="rect">
            <a:avLst/>
          </a:prstGeom>
        </p:spPr>
      </p:pic>
      <p:pic>
        <p:nvPicPr>
          <p:cNvPr id="9" name="Picture 8"/>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90" r="845"/>
          <a:stretch/>
        </p:blipFill>
        <p:spPr>
          <a:xfrm>
            <a:off x="5949947" y="1133561"/>
            <a:ext cx="2820566" cy="1556749"/>
          </a:xfrm>
          <a:prstGeom prst="rect">
            <a:avLst/>
          </a:prstGeom>
        </p:spPr>
      </p:pic>
      <p:sp>
        <p:nvSpPr>
          <p:cNvPr id="11" name="TextBox 10"/>
          <p:cNvSpPr txBox="1"/>
          <p:nvPr/>
        </p:nvSpPr>
        <p:spPr>
          <a:xfrm>
            <a:off x="-109179" y="2735330"/>
            <a:ext cx="2351930" cy="400110"/>
          </a:xfrm>
          <a:prstGeom prst="rect">
            <a:avLst/>
          </a:prstGeom>
          <a:noFill/>
        </p:spPr>
        <p:txBody>
          <a:bodyPr wrap="square" rtlCol="0">
            <a:spAutoFit/>
          </a:bodyPr>
          <a:lstStyle/>
          <a:p>
            <a:pPr algn="ctr"/>
            <a:r>
              <a:rPr lang="en-US" sz="2000" dirty="0">
                <a:latin typeface="Garamond" panose="02020404030301010803" pitchFamily="18" charset="0"/>
              </a:rPr>
              <a:t>Portable Electronics</a:t>
            </a:r>
          </a:p>
        </p:txBody>
      </p:sp>
      <p:sp>
        <p:nvSpPr>
          <p:cNvPr id="12" name="TextBox 11"/>
          <p:cNvSpPr txBox="1"/>
          <p:nvPr/>
        </p:nvSpPr>
        <p:spPr>
          <a:xfrm>
            <a:off x="6418583" y="2696627"/>
            <a:ext cx="2351930" cy="400110"/>
          </a:xfrm>
          <a:prstGeom prst="rect">
            <a:avLst/>
          </a:prstGeom>
          <a:noFill/>
        </p:spPr>
        <p:txBody>
          <a:bodyPr wrap="square" rtlCol="0">
            <a:spAutoFit/>
          </a:bodyPr>
          <a:lstStyle/>
          <a:p>
            <a:pPr algn="ctr"/>
            <a:r>
              <a:rPr lang="en-US" sz="2000" dirty="0">
                <a:latin typeface="Garamond" panose="02020404030301010803" pitchFamily="18" charset="0"/>
              </a:rPr>
              <a:t>Transportation</a:t>
            </a:r>
          </a:p>
        </p:txBody>
      </p:sp>
      <p:sp>
        <p:nvSpPr>
          <p:cNvPr id="14" name="TextBox 13"/>
          <p:cNvSpPr txBox="1"/>
          <p:nvPr/>
        </p:nvSpPr>
        <p:spPr>
          <a:xfrm>
            <a:off x="1657418" y="383212"/>
            <a:ext cx="5486400" cy="101566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000" b="1" dirty="0">
                <a:latin typeface="Garamond" panose="02020404030301010803" pitchFamily="18" charset="0"/>
              </a:rPr>
              <a:t>Applications of Li ion batteries</a:t>
            </a:r>
          </a:p>
          <a:p>
            <a:pPr algn="ctr"/>
            <a:endParaRPr lang="en-US" sz="3000" b="1" dirty="0">
              <a:latin typeface="Garamond" panose="02020404030301010803" pitchFamily="18" charset="0"/>
            </a:endParaRPr>
          </a:p>
        </p:txBody>
      </p:sp>
      <p:sp>
        <p:nvSpPr>
          <p:cNvPr id="15" name="TextBox 14"/>
          <p:cNvSpPr txBox="1"/>
          <p:nvPr/>
        </p:nvSpPr>
        <p:spPr>
          <a:xfrm>
            <a:off x="1268" y="4437517"/>
            <a:ext cx="3375158" cy="477054"/>
          </a:xfrm>
          <a:prstGeom prst="rect">
            <a:avLst/>
          </a:prstGeom>
          <a:noFill/>
        </p:spPr>
        <p:txBody>
          <a:bodyPr wrap="square" rtlCol="0">
            <a:spAutoFit/>
          </a:bodyPr>
          <a:lstStyle/>
          <a:p>
            <a:pPr algn="ctr"/>
            <a:r>
              <a:rPr lang="en-US" sz="2500" b="1" dirty="0">
                <a:latin typeface="Garamond" panose="02020404030301010803" pitchFamily="18" charset="0"/>
              </a:rPr>
              <a:t>Batteries comparison</a:t>
            </a:r>
          </a:p>
        </p:txBody>
      </p:sp>
      <p:sp>
        <p:nvSpPr>
          <p:cNvPr id="16" name="TextBox 15"/>
          <p:cNvSpPr txBox="1"/>
          <p:nvPr/>
        </p:nvSpPr>
        <p:spPr>
          <a:xfrm>
            <a:off x="5683475" y="4653487"/>
            <a:ext cx="2129246" cy="1938992"/>
          </a:xfrm>
          <a:prstGeom prst="rect">
            <a:avLst/>
          </a:prstGeom>
          <a:noFill/>
        </p:spPr>
        <p:txBody>
          <a:bodyPr wrap="square" rtlCol="0">
            <a:spAutoFit/>
          </a:bodyPr>
          <a:lstStyle/>
          <a:p>
            <a:pPr marL="342900" indent="-342900">
              <a:buFont typeface="Wingdings" panose="05000000000000000000" pitchFamily="2" charset="2"/>
              <a:buChar char="v"/>
            </a:pPr>
            <a:r>
              <a:rPr lang="en-US" sz="2000" b="1" dirty="0">
                <a:latin typeface="Garamond" panose="02020404030301010803" pitchFamily="18" charset="0"/>
              </a:rPr>
              <a:t>Coin cells</a:t>
            </a:r>
          </a:p>
          <a:p>
            <a:pPr marL="342900" indent="-342900">
              <a:buFont typeface="Wingdings" panose="05000000000000000000" pitchFamily="2" charset="2"/>
              <a:buChar char="v"/>
            </a:pPr>
            <a:r>
              <a:rPr lang="en-US" sz="2000" b="1" dirty="0">
                <a:latin typeface="Garamond" panose="02020404030301010803" pitchFamily="18" charset="0"/>
              </a:rPr>
              <a:t>AA</a:t>
            </a:r>
          </a:p>
          <a:p>
            <a:pPr marL="342900" indent="-342900">
              <a:buFont typeface="Wingdings" panose="05000000000000000000" pitchFamily="2" charset="2"/>
              <a:buChar char="v"/>
            </a:pPr>
            <a:r>
              <a:rPr lang="en-US" sz="2000" b="1" dirty="0">
                <a:latin typeface="Garamond" panose="02020404030301010803" pitchFamily="18" charset="0"/>
              </a:rPr>
              <a:t>AAA</a:t>
            </a:r>
          </a:p>
          <a:p>
            <a:pPr marL="342900" indent="-342900">
              <a:buFont typeface="Wingdings" panose="05000000000000000000" pitchFamily="2" charset="2"/>
              <a:buChar char="v"/>
            </a:pPr>
            <a:r>
              <a:rPr lang="en-US" sz="2000" b="1" dirty="0">
                <a:latin typeface="Garamond" panose="02020404030301010803" pitchFamily="18" charset="0"/>
              </a:rPr>
              <a:t>C</a:t>
            </a:r>
          </a:p>
          <a:p>
            <a:pPr marL="342900" indent="-342900">
              <a:buFont typeface="Wingdings" panose="05000000000000000000" pitchFamily="2" charset="2"/>
              <a:buChar char="v"/>
            </a:pPr>
            <a:r>
              <a:rPr lang="en-US" sz="2000" b="1" dirty="0">
                <a:latin typeface="Garamond" panose="02020404030301010803" pitchFamily="18" charset="0"/>
              </a:rPr>
              <a:t>D</a:t>
            </a:r>
          </a:p>
          <a:p>
            <a:pPr marL="342900" indent="-342900">
              <a:buFont typeface="Wingdings" panose="05000000000000000000" pitchFamily="2" charset="2"/>
              <a:buChar char="v"/>
            </a:pPr>
            <a:r>
              <a:rPr lang="en-US" sz="2000" b="1" dirty="0">
                <a:latin typeface="Garamond" panose="02020404030301010803" pitchFamily="18" charset="0"/>
              </a:rPr>
              <a:t>9V</a:t>
            </a:r>
          </a:p>
        </p:txBody>
      </p:sp>
      <p:grpSp>
        <p:nvGrpSpPr>
          <p:cNvPr id="21" name="Group 20"/>
          <p:cNvGrpSpPr/>
          <p:nvPr/>
        </p:nvGrpSpPr>
        <p:grpSpPr>
          <a:xfrm>
            <a:off x="2977502" y="1031639"/>
            <a:ext cx="2787581" cy="2044575"/>
            <a:chOff x="2977500" y="977045"/>
            <a:chExt cx="2787581" cy="2044575"/>
          </a:xfrm>
          <a:noFill/>
        </p:grpSpPr>
        <p:pic>
          <p:nvPicPr>
            <p:cNvPr id="3" name="Picture 2"/>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7500" y="977045"/>
              <a:ext cx="2434107" cy="1671420"/>
            </a:xfrm>
            <a:prstGeom prst="rect">
              <a:avLst/>
            </a:prstGeom>
            <a:grpFill/>
          </p:spPr>
        </p:pic>
        <p:sp>
          <p:nvSpPr>
            <p:cNvPr id="17" name="TextBox 16"/>
            <p:cNvSpPr txBox="1"/>
            <p:nvPr/>
          </p:nvSpPr>
          <p:spPr>
            <a:xfrm>
              <a:off x="3413151" y="2621510"/>
              <a:ext cx="2351930" cy="400110"/>
            </a:xfrm>
            <a:prstGeom prst="rect">
              <a:avLst/>
            </a:prstGeom>
            <a:grpFill/>
          </p:spPr>
          <p:txBody>
            <a:bodyPr wrap="square" rtlCol="0">
              <a:spAutoFit/>
            </a:bodyPr>
            <a:lstStyle/>
            <a:p>
              <a:pPr algn="ctr"/>
              <a:r>
                <a:rPr lang="en-US" sz="2000" dirty="0">
                  <a:latin typeface="Garamond" panose="02020404030301010803" pitchFamily="18" charset="0"/>
                </a:rPr>
                <a:t>Laptop</a:t>
              </a:r>
            </a:p>
          </p:txBody>
        </p:sp>
      </p:grpSp>
      <p:sp>
        <p:nvSpPr>
          <p:cNvPr id="18" name="TextBox 17"/>
          <p:cNvSpPr txBox="1"/>
          <p:nvPr/>
        </p:nvSpPr>
        <p:spPr>
          <a:xfrm>
            <a:off x="16813" y="3924022"/>
            <a:ext cx="1737360" cy="400110"/>
          </a:xfrm>
          <a:prstGeom prst="rect">
            <a:avLst/>
          </a:prstGeom>
          <a:noFill/>
        </p:spPr>
        <p:txBody>
          <a:bodyPr wrap="square" rtlCol="0">
            <a:spAutoFit/>
          </a:bodyPr>
          <a:lstStyle/>
          <a:p>
            <a:pPr algn="ctr"/>
            <a:r>
              <a:rPr lang="en-US" sz="2000" dirty="0" err="1">
                <a:latin typeface="Garamond" panose="02020404030301010803" pitchFamily="18" charset="0"/>
              </a:rPr>
              <a:t>Powerbank</a:t>
            </a:r>
            <a:endParaRPr lang="en-US" sz="2000" dirty="0">
              <a:latin typeface="Garamond" panose="02020404030301010803" pitchFamily="18" charset="0"/>
            </a:endParaRPr>
          </a:p>
        </p:txBody>
      </p:sp>
      <p:pic>
        <p:nvPicPr>
          <p:cNvPr id="7" name="Picture 6"/>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09" r="30279"/>
          <a:stretch/>
        </p:blipFill>
        <p:spPr>
          <a:xfrm rot="20158698">
            <a:off x="2714625" y="2828839"/>
            <a:ext cx="492494" cy="1528732"/>
          </a:xfrm>
          <a:prstGeom prst="rect">
            <a:avLst/>
          </a:prstGeom>
        </p:spPr>
      </p:pic>
      <p:sp>
        <p:nvSpPr>
          <p:cNvPr id="19" name="TextBox 18"/>
          <p:cNvSpPr txBox="1"/>
          <p:nvPr/>
        </p:nvSpPr>
        <p:spPr>
          <a:xfrm>
            <a:off x="3179047" y="3950422"/>
            <a:ext cx="1097280" cy="400110"/>
          </a:xfrm>
          <a:prstGeom prst="rect">
            <a:avLst/>
          </a:prstGeom>
          <a:noFill/>
        </p:spPr>
        <p:txBody>
          <a:bodyPr wrap="square" rtlCol="0">
            <a:spAutoFit/>
          </a:bodyPr>
          <a:lstStyle/>
          <a:p>
            <a:pPr algn="ctr"/>
            <a:r>
              <a:rPr lang="en-US" sz="2000" dirty="0">
                <a:latin typeface="Garamond" panose="02020404030301010803" pitchFamily="18" charset="0"/>
              </a:rPr>
              <a:t>Trimmer</a:t>
            </a:r>
          </a:p>
        </p:txBody>
      </p:sp>
      <p:sp>
        <p:nvSpPr>
          <p:cNvPr id="13" name="Slide Number Placeholder 12"/>
          <p:cNvSpPr>
            <a:spLocks noGrp="1"/>
          </p:cNvSpPr>
          <p:nvPr>
            <p:ph type="sldNum" sz="quarter" idx="12"/>
          </p:nvPr>
        </p:nvSpPr>
        <p:spPr>
          <a:xfrm>
            <a:off x="8746334" y="6491806"/>
            <a:ext cx="340341" cy="365125"/>
          </a:xfrm>
        </p:spPr>
        <p:txBody>
          <a:bodyPr/>
          <a:lstStyle/>
          <a:p>
            <a:fld id="{ADBDDCAF-7AF1-4425-86EB-B68B2BB9C855}" type="slidenum">
              <a:rPr lang="en-US" smtClean="0">
                <a:solidFill>
                  <a:schemeClr val="tx1"/>
                </a:solidFill>
              </a:rPr>
              <a:t>8</a:t>
            </a:fld>
            <a:endParaRPr lang="en-US" dirty="0">
              <a:solidFill>
                <a:schemeClr val="tx1"/>
              </a:solidFill>
            </a:endParaRPr>
          </a:p>
        </p:txBody>
      </p:sp>
      <p:sp>
        <p:nvSpPr>
          <p:cNvPr id="20" name="Rectangle 19"/>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5" name="Rectangle 24"/>
          <p:cNvSpPr/>
          <p:nvPr/>
        </p:nvSpPr>
        <p:spPr>
          <a:xfrm>
            <a:off x="5821043" y="3258174"/>
            <a:ext cx="3265632" cy="1015663"/>
          </a:xfrm>
          <a:prstGeom prst="rect">
            <a:avLst/>
          </a:prstGeom>
          <a:ln w="38100">
            <a:solidFill>
              <a:srgbClr val="FF0000"/>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lgn="just">
              <a:buFont typeface="Wingdings" panose="05000000000000000000" pitchFamily="2" charset="2"/>
              <a:buChar char="ü"/>
            </a:pPr>
            <a:r>
              <a:rPr lang="en-US" sz="2000" dirty="0">
                <a:solidFill>
                  <a:srgbClr val="333333"/>
                </a:solidFill>
                <a:latin typeface="Garamond" panose="02020404030301010803" pitchFamily="18" charset="0"/>
              </a:rPr>
              <a:t>Can be charged faster</a:t>
            </a:r>
          </a:p>
          <a:p>
            <a:pPr marL="342900" indent="-342900" algn="just">
              <a:buFont typeface="Wingdings" panose="05000000000000000000" pitchFamily="2" charset="2"/>
              <a:buChar char="ü"/>
            </a:pPr>
            <a:r>
              <a:rPr lang="en-US" sz="2000" dirty="0">
                <a:solidFill>
                  <a:srgbClr val="333333"/>
                </a:solidFill>
                <a:latin typeface="Garamond" panose="02020404030301010803" pitchFamily="18" charset="0"/>
              </a:rPr>
              <a:t>Last longer </a:t>
            </a:r>
          </a:p>
          <a:p>
            <a:pPr marL="342900" indent="-342900" algn="just">
              <a:buFont typeface="Wingdings" panose="05000000000000000000" pitchFamily="2" charset="2"/>
              <a:buChar char="ü"/>
            </a:pPr>
            <a:r>
              <a:rPr lang="en-US" sz="2000" dirty="0">
                <a:solidFill>
                  <a:srgbClr val="333333"/>
                </a:solidFill>
                <a:latin typeface="Garamond" panose="02020404030301010803" pitchFamily="18" charset="0"/>
              </a:rPr>
              <a:t>High energy density</a:t>
            </a:r>
            <a:endParaRPr lang="en-US" sz="2000" dirty="0">
              <a:latin typeface="Garamond" panose="02020404030301010803" pitchFamily="18" charset="0"/>
            </a:endParaRPr>
          </a:p>
        </p:txBody>
      </p:sp>
      <p:cxnSp>
        <p:nvCxnSpPr>
          <p:cNvPr id="26" name="Straight Connector 25"/>
          <p:cNvCxnSpPr/>
          <p:nvPr/>
        </p:nvCxnSpPr>
        <p:spPr>
          <a:xfrm>
            <a:off x="150347" y="990480"/>
            <a:ext cx="8809408" cy="0"/>
          </a:xfrm>
          <a:prstGeom prst="line">
            <a:avLst/>
          </a:prstGeom>
          <a:ln w="25400"/>
        </p:spPr>
        <p:style>
          <a:lnRef idx="3">
            <a:schemeClr val="dk1"/>
          </a:lnRef>
          <a:fillRef idx="0">
            <a:schemeClr val="dk1"/>
          </a:fillRef>
          <a:effectRef idx="2">
            <a:schemeClr val="dk1"/>
          </a:effectRef>
          <a:fontRef idx="minor">
            <a:schemeClr val="tx1"/>
          </a:fontRef>
        </p:style>
      </p:cxnSp>
      <p:grpSp>
        <p:nvGrpSpPr>
          <p:cNvPr id="27" name="Group 26"/>
          <p:cNvGrpSpPr/>
          <p:nvPr/>
        </p:nvGrpSpPr>
        <p:grpSpPr>
          <a:xfrm>
            <a:off x="-1773" y="-352"/>
            <a:ext cx="7916783" cy="321431"/>
            <a:chOff x="1072279" y="-352"/>
            <a:chExt cx="7916783" cy="321431"/>
          </a:xfrm>
        </p:grpSpPr>
        <p:sp>
          <p:nvSpPr>
            <p:cNvPr id="28" name="Chevron 27"/>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29" name="Chevron 28"/>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30" name="Chevron 29"/>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31" name="Chevron 30"/>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32" name="Chevron 31"/>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33" name="Chevron 32"/>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34" name="Chevron 33"/>
            <p:cNvSpPr/>
            <p:nvPr/>
          </p:nvSpPr>
          <p:spPr>
            <a:xfrm>
              <a:off x="1072279"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15342194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80</a:t>
            </a:fld>
            <a:endParaRPr lang="en-US" dirty="0">
              <a:solidFill>
                <a:schemeClr val="tx1"/>
              </a:solidFill>
            </a:endParaRPr>
          </a:p>
        </p:txBody>
      </p:sp>
      <p:sp>
        <p:nvSpPr>
          <p:cNvPr id="8" name="Rectangle 7"/>
          <p:cNvSpPr/>
          <p:nvPr/>
        </p:nvSpPr>
        <p:spPr>
          <a:xfrm>
            <a:off x="92122" y="839682"/>
            <a:ext cx="8959755" cy="5632311"/>
          </a:xfrm>
          <a:prstGeom prst="rect">
            <a:avLst/>
          </a:prstGeom>
        </p:spPr>
        <p:txBody>
          <a:bodyPr wrap="square">
            <a:spAutoFit/>
          </a:bodyPr>
          <a:lstStyle/>
          <a:p>
            <a:pPr marL="342900" indent="-342900" algn="just">
              <a:buFont typeface="Wingdings" panose="05000000000000000000" pitchFamily="2" charset="2"/>
              <a:buChar char="§"/>
            </a:pPr>
            <a:r>
              <a:rPr lang="en-US" dirty="0">
                <a:latin typeface="Garamond" panose="02020404030301010803" pitchFamily="18" charset="0"/>
              </a:rPr>
              <a:t>In SPMC based Li-S cells, the presence of the conducting PMC network facilitates good electrical contact for the sulfur particles  and also limits the adverse effects of the possible enormous volume expansion of sulfur during lithium intake.</a:t>
            </a:r>
          </a:p>
          <a:p>
            <a:pPr marL="342900" indent="-342900" algn="just">
              <a:buFont typeface="Wingdings" panose="05000000000000000000" pitchFamily="2" charset="2"/>
              <a:buChar char="§"/>
            </a:pPr>
            <a:endParaRPr lang="en-US" dirty="0">
              <a:latin typeface="Garamond" panose="02020404030301010803" pitchFamily="18" charset="0"/>
            </a:endParaRPr>
          </a:p>
          <a:p>
            <a:pPr marL="342900" indent="-342900" algn="just">
              <a:buFont typeface="Wingdings" panose="05000000000000000000" pitchFamily="2" charset="2"/>
              <a:buChar char="§"/>
            </a:pPr>
            <a:r>
              <a:rPr lang="en-US" dirty="0">
                <a:latin typeface="Garamond" panose="02020404030301010803" pitchFamily="18" charset="0"/>
              </a:rPr>
              <a:t>In these Li-S cells , the network of the carbon nanotubes interlayer also acts as a “store-room” of the polysulfides by holding back the migrating polysulfides.</a:t>
            </a:r>
            <a:endParaRPr lang="en-US" dirty="0">
              <a:solidFill>
                <a:srgbClr val="FF0000"/>
              </a:solidFill>
              <a:latin typeface="Garamond" panose="02020404030301010803" pitchFamily="18" charset="0"/>
            </a:endParaRPr>
          </a:p>
          <a:p>
            <a:pPr marL="342900" indent="-342900" algn="just">
              <a:buFont typeface="Wingdings" panose="05000000000000000000" pitchFamily="2" charset="2"/>
              <a:buChar char="§"/>
            </a:pPr>
            <a:endParaRPr lang="en-US" dirty="0">
              <a:latin typeface="Garamond" panose="02020404030301010803" pitchFamily="18" charset="0"/>
            </a:endParaRPr>
          </a:p>
          <a:p>
            <a:pPr marL="342900" indent="-342900" algn="just">
              <a:buFont typeface="Wingdings" panose="05000000000000000000" pitchFamily="2" charset="2"/>
              <a:buChar char="§"/>
            </a:pPr>
            <a:r>
              <a:rPr lang="en-US" dirty="0">
                <a:latin typeface="Garamond" panose="02020404030301010803" pitchFamily="18" charset="0"/>
              </a:rPr>
              <a:t>SPMC based Li-S cells with CNT interlayer delivers an initial discharge capacity of                  </a:t>
            </a:r>
            <a:r>
              <a:rPr lang="en-US" dirty="0">
                <a:solidFill>
                  <a:srgbClr val="FF0000"/>
                </a:solidFill>
                <a:latin typeface="Garamond" panose="02020404030301010803" pitchFamily="18" charset="0"/>
              </a:rPr>
              <a:t>968 mA h g</a:t>
            </a:r>
            <a:r>
              <a:rPr lang="en-US" baseline="30000" dirty="0">
                <a:solidFill>
                  <a:srgbClr val="FF0000"/>
                </a:solidFill>
                <a:latin typeface="Garamond" panose="02020404030301010803" pitchFamily="18" charset="0"/>
              </a:rPr>
              <a:t>-1</a:t>
            </a:r>
            <a:r>
              <a:rPr lang="en-US" dirty="0">
                <a:solidFill>
                  <a:srgbClr val="FF0000"/>
                </a:solidFill>
                <a:latin typeface="Garamond" panose="02020404030301010803" pitchFamily="18" charset="0"/>
              </a:rPr>
              <a:t> at 1 C </a:t>
            </a:r>
            <a:r>
              <a:rPr lang="en-US" dirty="0">
                <a:latin typeface="Garamond" panose="02020404030301010803" pitchFamily="18" charset="0"/>
              </a:rPr>
              <a:t>and </a:t>
            </a:r>
            <a:r>
              <a:rPr lang="en-US" dirty="0">
                <a:solidFill>
                  <a:srgbClr val="FF0000"/>
                </a:solidFill>
                <a:latin typeface="Garamond" panose="02020404030301010803" pitchFamily="18" charset="0"/>
              </a:rPr>
              <a:t>700 mA h g</a:t>
            </a:r>
            <a:r>
              <a:rPr lang="en-US" baseline="30000" dirty="0">
                <a:solidFill>
                  <a:srgbClr val="FF0000"/>
                </a:solidFill>
                <a:latin typeface="Garamond" panose="02020404030301010803" pitchFamily="18" charset="0"/>
              </a:rPr>
              <a:t>-1</a:t>
            </a:r>
            <a:r>
              <a:rPr lang="en-US" dirty="0">
                <a:solidFill>
                  <a:srgbClr val="FF0000"/>
                </a:solidFill>
                <a:latin typeface="Garamond" panose="02020404030301010803" pitchFamily="18" charset="0"/>
              </a:rPr>
              <a:t> after 200 cycles </a:t>
            </a:r>
            <a:r>
              <a:rPr lang="en-US" dirty="0">
                <a:latin typeface="Garamond" panose="02020404030301010803" pitchFamily="18" charset="0"/>
              </a:rPr>
              <a:t>corresponding to an extremely low capacity decay of </a:t>
            </a:r>
            <a:r>
              <a:rPr lang="en-US" dirty="0">
                <a:solidFill>
                  <a:srgbClr val="FF0000"/>
                </a:solidFill>
                <a:latin typeface="Garamond" panose="02020404030301010803" pitchFamily="18" charset="0"/>
              </a:rPr>
              <a:t>0.14% per cycle.</a:t>
            </a:r>
          </a:p>
          <a:p>
            <a:pPr marL="342900" indent="-342900" algn="just">
              <a:buFont typeface="Wingdings" panose="05000000000000000000" pitchFamily="2" charset="2"/>
              <a:buChar char="§"/>
            </a:pPr>
            <a:endParaRPr lang="en-US" dirty="0">
              <a:solidFill>
                <a:srgbClr val="FF0000"/>
              </a:solidFill>
              <a:latin typeface="Garamond" panose="02020404030301010803" pitchFamily="18" charset="0"/>
            </a:endParaRPr>
          </a:p>
          <a:p>
            <a:pPr marL="342900" indent="-342900" algn="just">
              <a:buFont typeface="Wingdings" panose="05000000000000000000" pitchFamily="2" charset="2"/>
              <a:buChar char="§"/>
            </a:pPr>
            <a:r>
              <a:rPr lang="en-US" dirty="0">
                <a:latin typeface="Garamond" panose="02020404030301010803" pitchFamily="18" charset="0"/>
              </a:rPr>
              <a:t>SPMC based Li-S cells show high discharge capacity at higher C rates than ACS based Li-S cells.</a:t>
            </a:r>
          </a:p>
          <a:p>
            <a:pPr algn="just"/>
            <a:r>
              <a:rPr lang="en-US" dirty="0">
                <a:latin typeface="Garamond" panose="02020404030301010803" pitchFamily="18" charset="0"/>
              </a:rPr>
              <a:t> </a:t>
            </a:r>
          </a:p>
          <a:p>
            <a:pPr marL="342900" indent="-342900" algn="just">
              <a:buFont typeface="Wingdings" panose="05000000000000000000" pitchFamily="2" charset="2"/>
              <a:buChar char="§"/>
            </a:pPr>
            <a:r>
              <a:rPr lang="en-US" dirty="0">
                <a:latin typeface="Garamond" panose="02020404030301010803" pitchFamily="18" charset="0"/>
              </a:rPr>
              <a:t>High performance PANI-GO based super capacitors are assembled.</a:t>
            </a:r>
          </a:p>
          <a:p>
            <a:pPr algn="just"/>
            <a:endParaRPr lang="en-US" dirty="0">
              <a:latin typeface="Garamond" panose="02020404030301010803" pitchFamily="18" charset="0"/>
            </a:endParaRPr>
          </a:p>
          <a:p>
            <a:pPr marL="342900" indent="-342900" algn="just">
              <a:buFont typeface="Wingdings" panose="05000000000000000000" pitchFamily="2" charset="2"/>
              <a:buChar char="§"/>
            </a:pPr>
            <a:r>
              <a:rPr lang="en-US" dirty="0">
                <a:latin typeface="Garamond" panose="02020404030301010803" pitchFamily="18" charset="0"/>
              </a:rPr>
              <a:t>PANI-GO composite electrode shows 810 F g</a:t>
            </a:r>
            <a:r>
              <a:rPr lang="en-US" baseline="30000" dirty="0">
                <a:latin typeface="Garamond" panose="02020404030301010803" pitchFamily="18" charset="0"/>
              </a:rPr>
              <a:t>-1</a:t>
            </a:r>
            <a:r>
              <a:rPr lang="en-US" dirty="0">
                <a:latin typeface="Garamond" panose="02020404030301010803" pitchFamily="18" charset="0"/>
              </a:rPr>
              <a:t> at 0.2 A g</a:t>
            </a:r>
            <a:r>
              <a:rPr lang="en-US" baseline="30000" dirty="0">
                <a:latin typeface="Garamond" panose="02020404030301010803" pitchFamily="18" charset="0"/>
              </a:rPr>
              <a:t>-1</a:t>
            </a:r>
            <a:r>
              <a:rPr lang="en-US" dirty="0">
                <a:latin typeface="Garamond" panose="02020404030301010803" pitchFamily="18" charset="0"/>
              </a:rPr>
              <a:t> in three electrode configuration.</a:t>
            </a:r>
          </a:p>
          <a:p>
            <a:pPr algn="just"/>
            <a:endParaRPr lang="en-US" dirty="0">
              <a:latin typeface="Garamond" panose="02020404030301010803" pitchFamily="18" charset="0"/>
            </a:endParaRPr>
          </a:p>
          <a:p>
            <a:pPr marL="342900" indent="-342900" algn="just">
              <a:buFont typeface="Wingdings" panose="05000000000000000000" pitchFamily="2" charset="2"/>
              <a:buChar char="§"/>
            </a:pPr>
            <a:r>
              <a:rPr lang="en-US" dirty="0">
                <a:latin typeface="Garamond" panose="02020404030301010803" pitchFamily="18" charset="0"/>
              </a:rPr>
              <a:t>Charge storage mechanism involves both EDLC and pseudo capacitance.  </a:t>
            </a:r>
          </a:p>
          <a:p>
            <a:pPr marL="342900" indent="-342900" algn="just">
              <a:buFont typeface="Wingdings" panose="05000000000000000000" pitchFamily="2" charset="2"/>
              <a:buChar char="§"/>
            </a:pPr>
            <a:endParaRPr lang="en-US" dirty="0">
              <a:latin typeface="Garamond" panose="02020404030301010803" pitchFamily="18" charset="0"/>
            </a:endParaRPr>
          </a:p>
        </p:txBody>
      </p:sp>
    </p:spTree>
    <p:extLst>
      <p:ext uri="{BB962C8B-B14F-4D97-AF65-F5344CB8AC3E}">
        <p14:creationId xmlns:p14="http://schemas.microsoft.com/office/powerpoint/2010/main" val="431114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81</a:t>
            </a:fld>
            <a:endParaRPr lang="en-US" dirty="0">
              <a:solidFill>
                <a:schemeClr val="tx1"/>
              </a:solidFill>
            </a:endParaRPr>
          </a:p>
        </p:txBody>
      </p:sp>
      <p:sp>
        <p:nvSpPr>
          <p:cNvPr id="7" name="Rectangle 6"/>
          <p:cNvSpPr/>
          <p:nvPr/>
        </p:nvSpPr>
        <p:spPr>
          <a:xfrm>
            <a:off x="92122" y="576791"/>
            <a:ext cx="8959755" cy="5355312"/>
          </a:xfrm>
          <a:prstGeom prst="rect">
            <a:avLst/>
          </a:prstGeom>
        </p:spPr>
        <p:txBody>
          <a:bodyPr wrap="square">
            <a:spAutoFit/>
          </a:bodyPr>
          <a:lstStyle/>
          <a:p>
            <a:pPr marL="342900" indent="-342900" algn="just">
              <a:buFont typeface="Wingdings" panose="05000000000000000000" pitchFamily="2" charset="2"/>
              <a:buChar char="§"/>
            </a:pPr>
            <a:endParaRPr lang="en-US" dirty="0">
              <a:latin typeface="Garamond" panose="02020404030301010803" pitchFamily="18" charset="0"/>
            </a:endParaRPr>
          </a:p>
          <a:p>
            <a:pPr marL="342900" indent="-342900" algn="just">
              <a:buFont typeface="Wingdings" panose="05000000000000000000" pitchFamily="2" charset="2"/>
              <a:buChar char="§"/>
            </a:pPr>
            <a:r>
              <a:rPr lang="en-US" dirty="0">
                <a:latin typeface="Garamond" panose="02020404030301010803" pitchFamily="18" charset="0"/>
              </a:rPr>
              <a:t>PANI–GO composite based super capacitor shows high capacitance of 132 F g</a:t>
            </a:r>
            <a:r>
              <a:rPr lang="en-US" baseline="30000" dirty="0">
                <a:latin typeface="Garamond" panose="02020404030301010803" pitchFamily="18" charset="0"/>
              </a:rPr>
              <a:t>-1</a:t>
            </a:r>
            <a:r>
              <a:rPr lang="en-US" dirty="0">
                <a:latin typeface="Garamond" panose="02020404030301010803" pitchFamily="18" charset="0"/>
              </a:rPr>
              <a:t> at a current density of 5 A g</a:t>
            </a:r>
            <a:r>
              <a:rPr lang="en-US" baseline="30000" dirty="0">
                <a:latin typeface="Garamond" panose="02020404030301010803" pitchFamily="18" charset="0"/>
              </a:rPr>
              <a:t>-1</a:t>
            </a:r>
            <a:r>
              <a:rPr lang="en-US" dirty="0">
                <a:latin typeface="Garamond" panose="02020404030301010803" pitchFamily="18" charset="0"/>
              </a:rPr>
              <a:t> and remarkable cycling stability with a retention of 84.8% of the initial capacity after 1000 cycles.</a:t>
            </a:r>
          </a:p>
          <a:p>
            <a:pPr marL="342900" indent="-342900" algn="just">
              <a:buFont typeface="Wingdings" panose="05000000000000000000" pitchFamily="2" charset="2"/>
              <a:buChar char="§"/>
            </a:pPr>
            <a:endParaRPr lang="en-US" dirty="0">
              <a:latin typeface="Garamond" panose="02020404030301010803" pitchFamily="18" charset="0"/>
            </a:endParaRPr>
          </a:p>
          <a:p>
            <a:pPr marL="342900" indent="-342900" algn="just">
              <a:buFont typeface="Wingdings" panose="05000000000000000000" pitchFamily="2" charset="2"/>
              <a:buChar char="§"/>
            </a:pPr>
            <a:r>
              <a:rPr lang="en-US" dirty="0">
                <a:latin typeface="Garamond" panose="02020404030301010803" pitchFamily="18" charset="0"/>
              </a:rPr>
              <a:t>Mn</a:t>
            </a:r>
            <a:r>
              <a:rPr lang="en-US" baseline="-25000" dirty="0">
                <a:latin typeface="Garamond" panose="02020404030301010803" pitchFamily="18" charset="0"/>
              </a:rPr>
              <a:t>3</a:t>
            </a:r>
            <a:r>
              <a:rPr lang="en-US" dirty="0">
                <a:latin typeface="Garamond" panose="02020404030301010803" pitchFamily="18" charset="0"/>
              </a:rPr>
              <a:t>O</a:t>
            </a:r>
            <a:r>
              <a:rPr lang="en-US" baseline="-25000" dirty="0">
                <a:latin typeface="Garamond" panose="02020404030301010803" pitchFamily="18" charset="0"/>
              </a:rPr>
              <a:t>4</a:t>
            </a:r>
            <a:r>
              <a:rPr lang="en-US" dirty="0">
                <a:latin typeface="Garamond" panose="02020404030301010803" pitchFamily="18" charset="0"/>
              </a:rPr>
              <a:t>-MC composite can be explored as a high-capacity, low-cost and eco-friendly anode material for Li-ion battery applications.</a:t>
            </a:r>
          </a:p>
          <a:p>
            <a:pPr marL="342900" indent="-342900" algn="just">
              <a:buFont typeface="Wingdings" panose="05000000000000000000" pitchFamily="2" charset="2"/>
              <a:buChar char="§"/>
            </a:pPr>
            <a:endParaRPr lang="en-US" dirty="0">
              <a:latin typeface="Garamond" panose="02020404030301010803" pitchFamily="18" charset="0"/>
            </a:endParaRPr>
          </a:p>
          <a:p>
            <a:pPr marL="342900" indent="-342900" algn="just">
              <a:buFont typeface="Wingdings" panose="05000000000000000000" pitchFamily="2" charset="2"/>
              <a:buChar char="§"/>
            </a:pPr>
            <a:r>
              <a:rPr lang="en-US" dirty="0">
                <a:latin typeface="Garamond" panose="02020404030301010803" pitchFamily="18" charset="0"/>
              </a:rPr>
              <a:t>Mn</a:t>
            </a:r>
            <a:r>
              <a:rPr lang="en-US" baseline="-25000" dirty="0">
                <a:latin typeface="Garamond" panose="02020404030301010803" pitchFamily="18" charset="0"/>
              </a:rPr>
              <a:t>3</a:t>
            </a:r>
            <a:r>
              <a:rPr lang="en-US" dirty="0">
                <a:latin typeface="Garamond" panose="02020404030301010803" pitchFamily="18" charset="0"/>
              </a:rPr>
              <a:t>O</a:t>
            </a:r>
            <a:r>
              <a:rPr lang="en-US" baseline="-25000" dirty="0">
                <a:latin typeface="Garamond" panose="02020404030301010803" pitchFamily="18" charset="0"/>
              </a:rPr>
              <a:t>4</a:t>
            </a:r>
            <a:r>
              <a:rPr lang="en-US" dirty="0">
                <a:latin typeface="Garamond" panose="02020404030301010803" pitchFamily="18" charset="0"/>
              </a:rPr>
              <a:t>-MC composite based Li-ion cells show high coulombic efficiency (95%) with second discharge/charge capacity of  920 mA h g</a:t>
            </a:r>
            <a:r>
              <a:rPr lang="en-US" baseline="30000" dirty="0">
                <a:latin typeface="Garamond" panose="02020404030301010803" pitchFamily="18" charset="0"/>
              </a:rPr>
              <a:t>-1</a:t>
            </a:r>
            <a:r>
              <a:rPr lang="en-US" dirty="0">
                <a:latin typeface="Garamond" panose="02020404030301010803" pitchFamily="18" charset="0"/>
              </a:rPr>
              <a:t>/882 mA h g</a:t>
            </a:r>
            <a:r>
              <a:rPr lang="en-US" baseline="30000" dirty="0">
                <a:latin typeface="Garamond" panose="02020404030301010803" pitchFamily="18" charset="0"/>
              </a:rPr>
              <a:t>-1</a:t>
            </a:r>
            <a:r>
              <a:rPr lang="en-US" dirty="0">
                <a:latin typeface="Garamond" panose="02020404030301010803" pitchFamily="18" charset="0"/>
              </a:rPr>
              <a:t>.</a:t>
            </a:r>
          </a:p>
          <a:p>
            <a:pPr marL="342900" indent="-342900" algn="just">
              <a:buFont typeface="Wingdings" panose="05000000000000000000" pitchFamily="2" charset="2"/>
              <a:buChar char="§"/>
            </a:pPr>
            <a:endParaRPr lang="en-US" dirty="0">
              <a:latin typeface="Garamond" panose="02020404030301010803" pitchFamily="18" charset="0"/>
            </a:endParaRPr>
          </a:p>
          <a:p>
            <a:pPr marL="342900" indent="-342900" algn="just">
              <a:buFont typeface="Wingdings" panose="05000000000000000000" pitchFamily="2" charset="2"/>
              <a:buChar char="§"/>
            </a:pPr>
            <a:r>
              <a:rPr lang="en-US" dirty="0">
                <a:latin typeface="Garamond" panose="02020404030301010803" pitchFamily="18" charset="0"/>
              </a:rPr>
              <a:t> Li-ion full cells using LiFePO</a:t>
            </a:r>
            <a:r>
              <a:rPr lang="en-US" baseline="-25000" dirty="0">
                <a:latin typeface="Garamond" panose="02020404030301010803" pitchFamily="18" charset="0"/>
              </a:rPr>
              <a:t>4</a:t>
            </a:r>
            <a:r>
              <a:rPr lang="en-US" dirty="0">
                <a:latin typeface="Garamond" panose="02020404030301010803" pitchFamily="18" charset="0"/>
              </a:rPr>
              <a:t> cathode and  Mn</a:t>
            </a:r>
            <a:r>
              <a:rPr lang="en-US" baseline="-25000" dirty="0">
                <a:latin typeface="Garamond" panose="02020404030301010803" pitchFamily="18" charset="0"/>
              </a:rPr>
              <a:t>3</a:t>
            </a:r>
            <a:r>
              <a:rPr lang="en-US" dirty="0">
                <a:latin typeface="Garamond" panose="02020404030301010803" pitchFamily="18" charset="0"/>
              </a:rPr>
              <a:t>O</a:t>
            </a:r>
            <a:r>
              <a:rPr lang="en-US" baseline="-25000" dirty="0">
                <a:latin typeface="Garamond" panose="02020404030301010803" pitchFamily="18" charset="0"/>
              </a:rPr>
              <a:t>4</a:t>
            </a:r>
            <a:r>
              <a:rPr lang="en-US" dirty="0">
                <a:latin typeface="Garamond" panose="02020404030301010803" pitchFamily="18" charset="0"/>
              </a:rPr>
              <a:t>-MC anode are assembled.</a:t>
            </a:r>
          </a:p>
          <a:p>
            <a:pPr algn="just"/>
            <a:endParaRPr lang="en-US" dirty="0">
              <a:latin typeface="Garamond" panose="02020404030301010803" pitchFamily="18" charset="0"/>
            </a:endParaRPr>
          </a:p>
          <a:p>
            <a:pPr marL="342900" indent="-342900" algn="just">
              <a:buFont typeface="Wingdings" panose="05000000000000000000" pitchFamily="2" charset="2"/>
              <a:buChar char="§"/>
            </a:pPr>
            <a:r>
              <a:rPr lang="en-US" dirty="0">
                <a:latin typeface="Garamond" panose="02020404030301010803" pitchFamily="18" charset="0"/>
              </a:rPr>
              <a:t>The LiFePO</a:t>
            </a:r>
            <a:r>
              <a:rPr lang="en-US" baseline="-25000" dirty="0">
                <a:latin typeface="Garamond" panose="02020404030301010803" pitchFamily="18" charset="0"/>
              </a:rPr>
              <a:t>4</a:t>
            </a:r>
            <a:r>
              <a:rPr lang="en-US" dirty="0">
                <a:latin typeface="Garamond" panose="02020404030301010803" pitchFamily="18" charset="0"/>
              </a:rPr>
              <a:t>-Mn</a:t>
            </a:r>
            <a:r>
              <a:rPr lang="en-US" baseline="-25000" dirty="0">
                <a:latin typeface="Garamond" panose="02020404030301010803" pitchFamily="18" charset="0"/>
              </a:rPr>
              <a:t>3</a:t>
            </a:r>
            <a:r>
              <a:rPr lang="en-US" dirty="0">
                <a:latin typeface="Garamond" panose="02020404030301010803" pitchFamily="18" charset="0"/>
              </a:rPr>
              <a:t>O</a:t>
            </a:r>
            <a:r>
              <a:rPr lang="en-US" baseline="-25000" dirty="0">
                <a:latin typeface="Garamond" panose="02020404030301010803" pitchFamily="18" charset="0"/>
              </a:rPr>
              <a:t>4</a:t>
            </a:r>
            <a:r>
              <a:rPr lang="en-US" dirty="0">
                <a:latin typeface="Garamond" panose="02020404030301010803" pitchFamily="18" charset="0"/>
              </a:rPr>
              <a:t>-MC based full cell delivers reversible capacity without capacity fading for 50 cycles at 0.2 C.</a:t>
            </a:r>
          </a:p>
          <a:p>
            <a:pPr marL="342900" indent="-342900" algn="just">
              <a:buFont typeface="Wingdings" panose="05000000000000000000" pitchFamily="2" charset="2"/>
              <a:buChar char="§"/>
            </a:pPr>
            <a:endParaRPr lang="en-US" dirty="0">
              <a:latin typeface="Garamond" panose="02020404030301010803" pitchFamily="18" charset="0"/>
            </a:endParaRPr>
          </a:p>
          <a:p>
            <a:pPr marL="342900" indent="-342900" algn="just">
              <a:buFont typeface="Wingdings" panose="05000000000000000000" pitchFamily="2" charset="2"/>
              <a:buChar char="§"/>
            </a:pPr>
            <a:r>
              <a:rPr lang="en-US" dirty="0">
                <a:latin typeface="Garamond" panose="02020404030301010803" pitchFamily="18" charset="0"/>
              </a:rPr>
              <a:t>The LiFePO</a:t>
            </a:r>
            <a:r>
              <a:rPr lang="en-US" baseline="-25000" dirty="0">
                <a:latin typeface="Garamond" panose="02020404030301010803" pitchFamily="18" charset="0"/>
              </a:rPr>
              <a:t>4</a:t>
            </a:r>
            <a:r>
              <a:rPr lang="en-US" dirty="0">
                <a:latin typeface="Garamond" panose="02020404030301010803" pitchFamily="18" charset="0"/>
              </a:rPr>
              <a:t>-Mn</a:t>
            </a:r>
            <a:r>
              <a:rPr lang="en-US" baseline="-25000" dirty="0">
                <a:latin typeface="Garamond" panose="02020404030301010803" pitchFamily="18" charset="0"/>
              </a:rPr>
              <a:t>3</a:t>
            </a:r>
            <a:r>
              <a:rPr lang="en-US" dirty="0">
                <a:latin typeface="Garamond" panose="02020404030301010803" pitchFamily="18" charset="0"/>
              </a:rPr>
              <a:t>O</a:t>
            </a:r>
            <a:r>
              <a:rPr lang="en-US" baseline="-25000" dirty="0">
                <a:latin typeface="Garamond" panose="02020404030301010803" pitchFamily="18" charset="0"/>
              </a:rPr>
              <a:t>4</a:t>
            </a:r>
            <a:r>
              <a:rPr lang="en-US" dirty="0">
                <a:latin typeface="Garamond" panose="02020404030301010803" pitchFamily="18" charset="0"/>
              </a:rPr>
              <a:t>-MC full cell configuration can be developed as a reliable lithium cell potentially offering low cost,  high rate capability, and good safety features.</a:t>
            </a:r>
          </a:p>
          <a:p>
            <a:pPr marL="342900" indent="-342900" algn="just">
              <a:buFont typeface="Wingdings" panose="05000000000000000000" pitchFamily="2" charset="2"/>
              <a:buChar char="§"/>
            </a:pPr>
            <a:endParaRPr lang="en-US" dirty="0">
              <a:latin typeface="Garamond" panose="02020404030301010803" pitchFamily="18" charset="0"/>
            </a:endParaRPr>
          </a:p>
        </p:txBody>
      </p:sp>
    </p:spTree>
    <p:extLst>
      <p:ext uri="{BB962C8B-B14F-4D97-AF65-F5344CB8AC3E}">
        <p14:creationId xmlns:p14="http://schemas.microsoft.com/office/powerpoint/2010/main" val="13003991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82</a:t>
            </a:fld>
            <a:endParaRPr lang="en-US" dirty="0">
              <a:solidFill>
                <a:schemeClr val="tx1"/>
              </a:solidFill>
            </a:endParaRPr>
          </a:p>
        </p:txBody>
      </p:sp>
      <p:sp>
        <p:nvSpPr>
          <p:cNvPr id="10" name="Title 1"/>
          <p:cNvSpPr txBox="1">
            <a:spLocks/>
          </p:cNvSpPr>
          <p:nvPr/>
        </p:nvSpPr>
        <p:spPr>
          <a:xfrm>
            <a:off x="0" y="313901"/>
            <a:ext cx="7724411" cy="731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latin typeface="Garamond" panose="02020404030301010803" pitchFamily="18" charset="0"/>
              </a:rPr>
              <a:t>Future Plans</a:t>
            </a:r>
          </a:p>
        </p:txBody>
      </p:sp>
      <p:cxnSp>
        <p:nvCxnSpPr>
          <p:cNvPr id="11" name="Straight Connector 10"/>
          <p:cNvCxnSpPr/>
          <p:nvPr/>
        </p:nvCxnSpPr>
        <p:spPr>
          <a:xfrm>
            <a:off x="-2" y="907045"/>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7" name="Rectangle 6"/>
          <p:cNvSpPr/>
          <p:nvPr/>
        </p:nvSpPr>
        <p:spPr>
          <a:xfrm>
            <a:off x="92122" y="1408421"/>
            <a:ext cx="8959755" cy="1631216"/>
          </a:xfrm>
          <a:prstGeom prst="rect">
            <a:avLst/>
          </a:prstGeom>
        </p:spPr>
        <p:txBody>
          <a:bodyPr wrap="square">
            <a:spAutoFit/>
          </a:bodyPr>
          <a:lstStyle/>
          <a:p>
            <a:pPr marL="342900" indent="-342900" algn="just">
              <a:buFont typeface="Wingdings" panose="05000000000000000000" pitchFamily="2" charset="2"/>
              <a:buChar char="§"/>
            </a:pPr>
            <a:r>
              <a:rPr lang="en-US" sz="2000" dirty="0">
                <a:latin typeface="Garamond" panose="02020404030301010803" pitchFamily="18" charset="0"/>
              </a:rPr>
              <a:t>Optimization of various parameters for the development of next generation Li-S full cells with suitable anode materials.</a:t>
            </a:r>
          </a:p>
          <a:p>
            <a:pPr algn="just"/>
            <a:endParaRPr lang="en-US" sz="2000" dirty="0">
              <a:latin typeface="Garamond" panose="02020404030301010803" pitchFamily="18" charset="0"/>
            </a:endParaRPr>
          </a:p>
          <a:p>
            <a:pPr marL="342900" indent="-342900" algn="just">
              <a:buFont typeface="Wingdings" panose="05000000000000000000" pitchFamily="2" charset="2"/>
              <a:buChar char="§"/>
            </a:pPr>
            <a:r>
              <a:rPr lang="en-US" sz="2000" dirty="0">
                <a:latin typeface="Garamond" panose="02020404030301010803" pitchFamily="18" charset="0"/>
              </a:rPr>
              <a:t>Realization of LiFePO</a:t>
            </a:r>
            <a:r>
              <a:rPr lang="en-US" sz="2000" baseline="-25000" dirty="0">
                <a:latin typeface="Garamond" panose="02020404030301010803" pitchFamily="18" charset="0"/>
              </a:rPr>
              <a:t>4 </a:t>
            </a:r>
            <a:r>
              <a:rPr lang="en-US" sz="2000" dirty="0">
                <a:latin typeface="Garamond" panose="02020404030301010803" pitchFamily="18" charset="0"/>
              </a:rPr>
              <a:t> -Mn</a:t>
            </a:r>
            <a:r>
              <a:rPr lang="en-US" sz="2000" baseline="-25000" dirty="0">
                <a:latin typeface="Garamond" panose="02020404030301010803" pitchFamily="18" charset="0"/>
              </a:rPr>
              <a:t>3</a:t>
            </a:r>
            <a:r>
              <a:rPr lang="en-US" sz="2000" dirty="0">
                <a:latin typeface="Garamond" panose="02020404030301010803" pitchFamily="18" charset="0"/>
              </a:rPr>
              <a:t>O</a:t>
            </a:r>
            <a:r>
              <a:rPr lang="en-US" sz="2000" baseline="-25000" dirty="0">
                <a:latin typeface="Garamond" panose="02020404030301010803" pitchFamily="18" charset="0"/>
              </a:rPr>
              <a:t>4</a:t>
            </a:r>
            <a:r>
              <a:rPr lang="en-US" sz="2000" dirty="0">
                <a:latin typeface="Garamond" panose="02020404030301010803" pitchFamily="18" charset="0"/>
              </a:rPr>
              <a:t>-MC based Li-ion full cells meeting commercial standards.</a:t>
            </a:r>
            <a:endParaRPr lang="en-US" sz="2000" baseline="-25000" dirty="0">
              <a:latin typeface="Garamond" panose="02020404030301010803" pitchFamily="18" charset="0"/>
            </a:endParaRPr>
          </a:p>
        </p:txBody>
      </p:sp>
    </p:spTree>
    <p:extLst>
      <p:ext uri="{BB962C8B-B14F-4D97-AF65-F5344CB8AC3E}">
        <p14:creationId xmlns:p14="http://schemas.microsoft.com/office/powerpoint/2010/main" val="11969420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83</a:t>
            </a:fld>
            <a:endParaRPr lang="en-US" dirty="0">
              <a:solidFill>
                <a:schemeClr val="tx1"/>
              </a:solidFill>
            </a:endParaRPr>
          </a:p>
        </p:txBody>
      </p:sp>
      <p:sp>
        <p:nvSpPr>
          <p:cNvPr id="10" name="Title 1"/>
          <p:cNvSpPr txBox="1">
            <a:spLocks/>
          </p:cNvSpPr>
          <p:nvPr/>
        </p:nvSpPr>
        <p:spPr>
          <a:xfrm>
            <a:off x="14288" y="285325"/>
            <a:ext cx="7724411" cy="731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latin typeface="Garamond" panose="02020404030301010803" pitchFamily="18" charset="0"/>
              </a:rPr>
              <a:t>Journal Publications</a:t>
            </a:r>
          </a:p>
        </p:txBody>
      </p:sp>
      <p:cxnSp>
        <p:nvCxnSpPr>
          <p:cNvPr id="11" name="Straight Connector 10"/>
          <p:cNvCxnSpPr/>
          <p:nvPr/>
        </p:nvCxnSpPr>
        <p:spPr>
          <a:xfrm>
            <a:off x="-2" y="907045"/>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2" name="Rectangle 1"/>
          <p:cNvSpPr/>
          <p:nvPr/>
        </p:nvSpPr>
        <p:spPr>
          <a:xfrm>
            <a:off x="90075" y="938224"/>
            <a:ext cx="8869680" cy="6709529"/>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a:spAutoFit/>
          </a:bodyPr>
          <a:lstStyle/>
          <a:p>
            <a:pPr marL="342900" indent="-342900" algn="just">
              <a:buFont typeface="+mj-lt"/>
              <a:buAutoNum type="arabicPeriod"/>
            </a:pPr>
            <a:r>
              <a:rPr lang="en-US" b="1" dirty="0">
                <a:latin typeface="Garamond" panose="02020404030301010803" pitchFamily="18" charset="0"/>
              </a:rPr>
              <a:t>Manoj, M</a:t>
            </a:r>
            <a:r>
              <a:rPr lang="en-US" dirty="0">
                <a:latin typeface="Garamond" panose="02020404030301010803" pitchFamily="18" charset="0"/>
              </a:rPr>
              <a:t>., </a:t>
            </a:r>
            <a:r>
              <a:rPr lang="en-US" dirty="0" err="1">
                <a:latin typeface="Garamond" panose="02020404030301010803" pitchFamily="18" charset="0"/>
              </a:rPr>
              <a:t>Anilkumar</a:t>
            </a:r>
            <a:r>
              <a:rPr lang="en-US" dirty="0">
                <a:latin typeface="Garamond" panose="02020404030301010803" pitchFamily="18" charset="0"/>
              </a:rPr>
              <a:t>, K.M., </a:t>
            </a:r>
            <a:r>
              <a:rPr lang="en-US" dirty="0" err="1">
                <a:latin typeface="Garamond" panose="02020404030301010803" pitchFamily="18" charset="0"/>
              </a:rPr>
              <a:t>Jinisha</a:t>
            </a:r>
            <a:r>
              <a:rPr lang="en-US" dirty="0">
                <a:latin typeface="Garamond" panose="02020404030301010803" pitchFamily="18" charset="0"/>
              </a:rPr>
              <a:t>, B, S Jayalekshmi, Polyaniline–Graphene </a:t>
            </a:r>
            <a:r>
              <a:rPr lang="en-US" dirty="0">
                <a:solidFill>
                  <a:schemeClr val="dk1"/>
                </a:solidFill>
                <a:latin typeface="Garamond" panose="02020404030301010803" pitchFamily="18" charset="0"/>
              </a:rPr>
              <a:t>Oxide based ordered nanocomposite electrodes for high-performance supercapacitor applications, J Mater </a:t>
            </a:r>
            <a:r>
              <a:rPr lang="en-US" dirty="0" err="1">
                <a:solidFill>
                  <a:schemeClr val="dk1"/>
                </a:solidFill>
                <a:latin typeface="Garamond" panose="02020404030301010803" pitchFamily="18" charset="0"/>
              </a:rPr>
              <a:t>Sci</a:t>
            </a:r>
            <a:r>
              <a:rPr lang="en-US" dirty="0">
                <a:solidFill>
                  <a:schemeClr val="dk1"/>
                </a:solidFill>
                <a:latin typeface="Garamond" panose="02020404030301010803" pitchFamily="18" charset="0"/>
              </a:rPr>
              <a:t>: Mater Electron (2017) 28: 14323</a:t>
            </a:r>
          </a:p>
          <a:p>
            <a:pPr marL="342900" indent="-342900" algn="just">
              <a:buFont typeface="+mj-lt"/>
              <a:buAutoNum type="arabicPeriod"/>
            </a:pPr>
            <a:endParaRPr lang="en-US" dirty="0">
              <a:solidFill>
                <a:schemeClr val="dk1"/>
              </a:solidFill>
              <a:latin typeface="Garamond" panose="02020404030301010803" pitchFamily="18" charset="0"/>
            </a:endParaRPr>
          </a:p>
          <a:p>
            <a:pPr marL="342900" indent="-342900" algn="just">
              <a:buFont typeface="+mj-lt"/>
              <a:buAutoNum type="arabicPeriod"/>
            </a:pPr>
            <a:r>
              <a:rPr lang="en-US" b="1" dirty="0">
                <a:latin typeface="Garamond" panose="02020404030301010803" pitchFamily="18" charset="0"/>
              </a:rPr>
              <a:t>Manoj M</a:t>
            </a:r>
            <a:r>
              <a:rPr lang="en-US" dirty="0">
                <a:latin typeface="Garamond" panose="02020404030301010803" pitchFamily="18" charset="0"/>
              </a:rPr>
              <a:t>, </a:t>
            </a:r>
            <a:r>
              <a:rPr lang="en-US" dirty="0" err="1">
                <a:latin typeface="Garamond" panose="02020404030301010803" pitchFamily="18" charset="0"/>
              </a:rPr>
              <a:t>Jasna</a:t>
            </a:r>
            <a:r>
              <a:rPr lang="en-US" dirty="0">
                <a:latin typeface="Garamond" panose="02020404030301010803" pitchFamily="18" charset="0"/>
              </a:rPr>
              <a:t> M, </a:t>
            </a:r>
            <a:r>
              <a:rPr lang="en-US" dirty="0" err="1">
                <a:latin typeface="Garamond" panose="02020404030301010803" pitchFamily="18" charset="0"/>
              </a:rPr>
              <a:t>Anilkumar</a:t>
            </a:r>
            <a:r>
              <a:rPr lang="en-US" dirty="0">
                <a:latin typeface="Garamond" panose="02020404030301010803" pitchFamily="18" charset="0"/>
              </a:rPr>
              <a:t> K M </a:t>
            </a:r>
            <a:r>
              <a:rPr lang="en-US" dirty="0" err="1">
                <a:latin typeface="Garamond" panose="02020404030301010803" pitchFamily="18" charset="0"/>
              </a:rPr>
              <a:t>Jinisha</a:t>
            </a:r>
            <a:r>
              <a:rPr lang="en-US" dirty="0">
                <a:latin typeface="Garamond" panose="02020404030301010803" pitchFamily="18" charset="0"/>
              </a:rPr>
              <a:t> B, </a:t>
            </a:r>
            <a:r>
              <a:rPr lang="en-US" dirty="0" err="1">
                <a:latin typeface="Garamond" panose="02020404030301010803" pitchFamily="18" charset="0"/>
              </a:rPr>
              <a:t>Abhilash</a:t>
            </a:r>
            <a:r>
              <a:rPr lang="en-US" dirty="0">
                <a:latin typeface="Garamond" panose="02020404030301010803" pitchFamily="18" charset="0"/>
              </a:rPr>
              <a:t> A, Pradeep VS, S. Jayalekshmi, Sulfur-with polyaniline coated mesoporous carbon composite in combination with carbon nanotubes interlayer as a superior cathode assembly for high capacity lithium-sulfur cells, Applied Surface Science (2018).</a:t>
            </a:r>
          </a:p>
          <a:p>
            <a:pPr marL="342900" indent="-342900" algn="just">
              <a:buFont typeface="+mj-lt"/>
              <a:buAutoNum type="arabicPeriod"/>
            </a:pPr>
            <a:endParaRPr lang="en-US" dirty="0">
              <a:latin typeface="Garamond" panose="02020404030301010803" pitchFamily="18" charset="0"/>
            </a:endParaRPr>
          </a:p>
          <a:p>
            <a:pPr marL="342900" indent="-342900" algn="just">
              <a:buFont typeface="+mj-lt"/>
              <a:buAutoNum type="arabicPeriod"/>
            </a:pPr>
            <a:r>
              <a:rPr lang="en-US" dirty="0">
                <a:latin typeface="Garamond" panose="02020404030301010803" pitchFamily="18" charset="0"/>
              </a:rPr>
              <a:t>K.M. </a:t>
            </a:r>
            <a:r>
              <a:rPr lang="en-US" dirty="0" err="1">
                <a:latin typeface="Garamond" panose="02020404030301010803" pitchFamily="18" charset="0"/>
              </a:rPr>
              <a:t>Anilkumar</a:t>
            </a:r>
            <a:r>
              <a:rPr lang="en-US" dirty="0">
                <a:latin typeface="Garamond" panose="02020404030301010803" pitchFamily="18" charset="0"/>
              </a:rPr>
              <a:t>, B. </a:t>
            </a:r>
            <a:r>
              <a:rPr lang="en-US" dirty="0" err="1">
                <a:latin typeface="Garamond" panose="02020404030301010803" pitchFamily="18" charset="0"/>
              </a:rPr>
              <a:t>Jinisha</a:t>
            </a:r>
            <a:r>
              <a:rPr lang="en-US" dirty="0">
                <a:latin typeface="Garamond" panose="02020404030301010803" pitchFamily="18" charset="0"/>
              </a:rPr>
              <a:t>, </a:t>
            </a:r>
            <a:r>
              <a:rPr lang="en-US" b="1" dirty="0">
                <a:latin typeface="Garamond" panose="02020404030301010803" pitchFamily="18" charset="0"/>
              </a:rPr>
              <a:t>M. </a:t>
            </a:r>
            <a:r>
              <a:rPr lang="en-US" b="1" dirty="0" err="1">
                <a:latin typeface="Garamond" panose="02020404030301010803" pitchFamily="18" charset="0"/>
              </a:rPr>
              <a:t>Manoj</a:t>
            </a:r>
            <a:r>
              <a:rPr lang="en-US" dirty="0">
                <a:latin typeface="Garamond" panose="02020404030301010803" pitchFamily="18" charset="0"/>
              </a:rPr>
              <a:t>, V.S. Pradeep, S. Jayalekshmi, Layered sulfur/PEDOT:PSS </a:t>
            </a:r>
            <a:r>
              <a:rPr lang="en-US" dirty="0" err="1">
                <a:latin typeface="Garamond" panose="02020404030301010803" pitchFamily="18" charset="0"/>
              </a:rPr>
              <a:t>nano</a:t>
            </a:r>
            <a:r>
              <a:rPr lang="en-US" dirty="0">
                <a:latin typeface="Garamond" panose="02020404030301010803" pitchFamily="18" charset="0"/>
              </a:rPr>
              <a:t> composite electrodes for lithium sulfur cell applications, Applied Surface Science 442 (2018) 556–564.</a:t>
            </a:r>
          </a:p>
          <a:p>
            <a:pPr marL="342900" indent="-342900" algn="just">
              <a:buFont typeface="+mj-lt"/>
              <a:buAutoNum type="arabicPeriod"/>
            </a:pPr>
            <a:endParaRPr lang="en-US" dirty="0">
              <a:latin typeface="Garamond" panose="02020404030301010803" pitchFamily="18" charset="0"/>
            </a:endParaRPr>
          </a:p>
          <a:p>
            <a:pPr marL="342900" indent="-342900" algn="just">
              <a:buFont typeface="+mj-lt"/>
              <a:buAutoNum type="arabicPeriod"/>
            </a:pPr>
            <a:r>
              <a:rPr lang="en-US" dirty="0">
                <a:latin typeface="Garamond" panose="02020404030301010803" pitchFamily="18" charset="0"/>
              </a:rPr>
              <a:t>K.M. </a:t>
            </a:r>
            <a:r>
              <a:rPr lang="en-US" dirty="0" err="1">
                <a:latin typeface="Garamond" panose="02020404030301010803" pitchFamily="18" charset="0"/>
              </a:rPr>
              <a:t>Anilkumar</a:t>
            </a:r>
            <a:r>
              <a:rPr lang="en-US" dirty="0">
                <a:latin typeface="Garamond" panose="02020404030301010803" pitchFamily="18" charset="0"/>
              </a:rPr>
              <a:t>, B. </a:t>
            </a:r>
            <a:r>
              <a:rPr lang="en-US" dirty="0" err="1">
                <a:latin typeface="Garamond" panose="02020404030301010803" pitchFamily="18" charset="0"/>
              </a:rPr>
              <a:t>Jinisha</a:t>
            </a:r>
            <a:r>
              <a:rPr lang="en-US" dirty="0">
                <a:latin typeface="Garamond" panose="02020404030301010803" pitchFamily="18" charset="0"/>
              </a:rPr>
              <a:t>, </a:t>
            </a:r>
            <a:r>
              <a:rPr lang="en-US" b="1" dirty="0">
                <a:latin typeface="Garamond" panose="02020404030301010803" pitchFamily="18" charset="0"/>
              </a:rPr>
              <a:t>M. </a:t>
            </a:r>
            <a:r>
              <a:rPr lang="en-US" b="1" dirty="0" err="1">
                <a:latin typeface="Garamond" panose="02020404030301010803" pitchFamily="18" charset="0"/>
              </a:rPr>
              <a:t>Manoj</a:t>
            </a:r>
            <a:r>
              <a:rPr lang="en-US" dirty="0">
                <a:latin typeface="Garamond" panose="02020404030301010803" pitchFamily="18" charset="0"/>
              </a:rPr>
              <a:t>, S. Jayalekshmi, Poly(ethylene oxide) (PEO) – Poly(vinyl </a:t>
            </a:r>
            <a:r>
              <a:rPr lang="en-US" dirty="0" err="1">
                <a:latin typeface="Garamond" panose="02020404030301010803" pitchFamily="18" charset="0"/>
              </a:rPr>
              <a:t>pyrrolidone</a:t>
            </a:r>
            <a:r>
              <a:rPr lang="en-US" dirty="0">
                <a:latin typeface="Garamond" panose="02020404030301010803" pitchFamily="18" charset="0"/>
              </a:rPr>
              <a:t>) (PVP) blend polymer based solid electrolyte membranes for developing solid state magnesium ion cells,, European Polymer Journal 89 (2017) 249–262.</a:t>
            </a:r>
          </a:p>
          <a:p>
            <a:pPr marL="342900" indent="-342900" algn="just">
              <a:buFont typeface="+mj-lt"/>
              <a:buAutoNum type="arabicPeriod"/>
            </a:pPr>
            <a:endParaRPr lang="en-US" dirty="0">
              <a:latin typeface="Garamond" panose="02020404030301010803" pitchFamily="18" charset="0"/>
            </a:endParaRPr>
          </a:p>
          <a:p>
            <a:pPr marL="342900" indent="-342900" algn="just">
              <a:buFont typeface="+mj-lt"/>
              <a:buAutoNum type="arabicPeriod"/>
            </a:pPr>
            <a:r>
              <a:rPr lang="en-US" dirty="0" err="1">
                <a:latin typeface="Garamond" panose="02020404030301010803" pitchFamily="18" charset="0"/>
              </a:rPr>
              <a:t>Jinisha</a:t>
            </a:r>
            <a:r>
              <a:rPr lang="en-US" dirty="0">
                <a:latin typeface="Garamond" panose="02020404030301010803" pitchFamily="18" charset="0"/>
              </a:rPr>
              <a:t> B, </a:t>
            </a:r>
            <a:r>
              <a:rPr lang="en-US" dirty="0" err="1">
                <a:latin typeface="Garamond" panose="02020404030301010803" pitchFamily="18" charset="0"/>
              </a:rPr>
              <a:t>Anilkumar</a:t>
            </a:r>
            <a:r>
              <a:rPr lang="en-US" dirty="0">
                <a:latin typeface="Garamond" panose="02020404030301010803" pitchFamily="18" charset="0"/>
              </a:rPr>
              <a:t> KM, </a:t>
            </a:r>
            <a:r>
              <a:rPr lang="en-US" b="1" dirty="0">
                <a:latin typeface="Garamond" panose="02020404030301010803" pitchFamily="18" charset="0"/>
              </a:rPr>
              <a:t>Manoj M</a:t>
            </a:r>
            <a:r>
              <a:rPr lang="en-US" dirty="0">
                <a:latin typeface="Garamond" panose="02020404030301010803" pitchFamily="18" charset="0"/>
              </a:rPr>
              <a:t>, Pradeep V.S, Jayalekshmi S, Development of a novel type of solid polymer electrolyte for solid state lithium battery applications based on lithium enriched poly (ethylene oxide) (PEO)/poly (vinyl </a:t>
            </a:r>
            <a:r>
              <a:rPr lang="en-US" dirty="0" err="1">
                <a:latin typeface="Garamond" panose="02020404030301010803" pitchFamily="18" charset="0"/>
              </a:rPr>
              <a:t>pyrrolidone</a:t>
            </a:r>
            <a:r>
              <a:rPr lang="en-US" dirty="0">
                <a:latin typeface="Garamond" panose="02020404030301010803" pitchFamily="18" charset="0"/>
              </a:rPr>
              <a:t>) (PVP) blend polymer, </a:t>
            </a:r>
            <a:r>
              <a:rPr lang="en-US" dirty="0" err="1">
                <a:latin typeface="Garamond" panose="02020404030301010803" pitchFamily="18" charset="0"/>
              </a:rPr>
              <a:t>Electrochimica</a:t>
            </a:r>
            <a:r>
              <a:rPr lang="en-US" dirty="0">
                <a:latin typeface="Garamond" panose="02020404030301010803" pitchFamily="18" charset="0"/>
              </a:rPr>
              <a:t> </a:t>
            </a:r>
            <a:r>
              <a:rPr lang="en-US" dirty="0" err="1">
                <a:latin typeface="Garamond" panose="02020404030301010803" pitchFamily="18" charset="0"/>
              </a:rPr>
              <a:t>Acta</a:t>
            </a:r>
            <a:r>
              <a:rPr lang="en-US" dirty="0">
                <a:latin typeface="Garamond" panose="02020404030301010803" pitchFamily="18" charset="0"/>
              </a:rPr>
              <a:t> 235 (2017) 210–222.</a:t>
            </a:r>
            <a:endParaRPr lang="en-US" b="1" dirty="0">
              <a:latin typeface="Garamond" panose="02020404030301010803" pitchFamily="18" charset="0"/>
            </a:endParaRPr>
          </a:p>
          <a:p>
            <a:r>
              <a:rPr lang="en-US" sz="1300" dirty="0">
                <a:latin typeface="Garamond" panose="02020404030301010803" pitchFamily="18" charset="0"/>
              </a:rPr>
              <a:t> </a:t>
            </a:r>
            <a:endParaRPr lang="en-US" sz="1300" b="1" dirty="0">
              <a:latin typeface="Garamond" panose="02020404030301010803" pitchFamily="18" charset="0"/>
            </a:endParaRPr>
          </a:p>
          <a:p>
            <a:pPr marL="342900" indent="-342900" algn="just">
              <a:buFont typeface="+mj-lt"/>
              <a:buAutoNum type="arabicPeriod"/>
            </a:pPr>
            <a:endParaRPr lang="en-US" sz="1300" dirty="0">
              <a:latin typeface="Garamond" panose="02020404030301010803" pitchFamily="18" charset="0"/>
            </a:endParaRPr>
          </a:p>
          <a:p>
            <a:pPr marL="342900" indent="-342900" algn="just">
              <a:buFont typeface="+mj-lt"/>
              <a:buAutoNum type="arabicPeriod"/>
            </a:pPr>
            <a:endParaRPr lang="en-US" sz="1300" dirty="0">
              <a:latin typeface="Garamond" panose="02020404030301010803" pitchFamily="18" charset="0"/>
            </a:endParaRPr>
          </a:p>
          <a:p>
            <a:pPr marL="342900" indent="-342900" algn="just">
              <a:buFont typeface="+mj-lt"/>
              <a:buAutoNum type="arabicPeriod"/>
            </a:pPr>
            <a:endParaRPr lang="en-US" sz="1300" dirty="0">
              <a:solidFill>
                <a:schemeClr val="dk1"/>
              </a:solidFill>
              <a:latin typeface="Garamond" panose="02020404030301010803" pitchFamily="18" charset="0"/>
            </a:endParaRPr>
          </a:p>
        </p:txBody>
      </p:sp>
    </p:spTree>
    <p:extLst>
      <p:ext uri="{BB962C8B-B14F-4D97-AF65-F5344CB8AC3E}">
        <p14:creationId xmlns:p14="http://schemas.microsoft.com/office/powerpoint/2010/main" val="39384587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84</a:t>
            </a:fld>
            <a:endParaRPr lang="en-US" dirty="0">
              <a:solidFill>
                <a:schemeClr val="tx1"/>
              </a:solidFill>
            </a:endParaRPr>
          </a:p>
        </p:txBody>
      </p:sp>
      <p:sp>
        <p:nvSpPr>
          <p:cNvPr id="5" name="Rectangle 4"/>
          <p:cNvSpPr/>
          <p:nvPr/>
        </p:nvSpPr>
        <p:spPr>
          <a:xfrm>
            <a:off x="204496" y="657018"/>
            <a:ext cx="8584662" cy="5909310"/>
          </a:xfrm>
          <a:prstGeom prst="rect">
            <a:avLst/>
          </a:prstGeom>
        </p:spPr>
        <p:txBody>
          <a:bodyPr wrap="square">
            <a:spAutoFit/>
          </a:bodyPr>
          <a:lstStyle/>
          <a:p>
            <a:pPr marL="342900" lvl="0" indent="-342900" algn="just">
              <a:buFont typeface="+mj-lt"/>
              <a:buAutoNum type="arabicPeriod" startAt="6"/>
            </a:pPr>
            <a:r>
              <a:rPr lang="en-US" dirty="0" err="1">
                <a:solidFill>
                  <a:prstClr val="black"/>
                </a:solidFill>
                <a:latin typeface="Garamond" panose="02020404030301010803" pitchFamily="18" charset="0"/>
              </a:rPr>
              <a:t>Jinisha</a:t>
            </a:r>
            <a:r>
              <a:rPr lang="en-US" dirty="0">
                <a:solidFill>
                  <a:prstClr val="black"/>
                </a:solidFill>
                <a:latin typeface="Garamond" panose="02020404030301010803" pitchFamily="18" charset="0"/>
              </a:rPr>
              <a:t>, B., </a:t>
            </a:r>
            <a:r>
              <a:rPr lang="en-US" dirty="0" err="1">
                <a:solidFill>
                  <a:prstClr val="black"/>
                </a:solidFill>
                <a:latin typeface="Garamond" panose="02020404030301010803" pitchFamily="18" charset="0"/>
              </a:rPr>
              <a:t>Anilkumar</a:t>
            </a:r>
            <a:r>
              <a:rPr lang="en-US" dirty="0">
                <a:solidFill>
                  <a:prstClr val="black"/>
                </a:solidFill>
                <a:latin typeface="Garamond" panose="02020404030301010803" pitchFamily="18" charset="0"/>
              </a:rPr>
              <a:t>, K.M., </a:t>
            </a:r>
            <a:r>
              <a:rPr lang="en-US" b="1" dirty="0" err="1">
                <a:solidFill>
                  <a:prstClr val="black"/>
                </a:solidFill>
                <a:latin typeface="Garamond" panose="02020404030301010803" pitchFamily="18" charset="0"/>
              </a:rPr>
              <a:t>M.Manoj</a:t>
            </a:r>
            <a:r>
              <a:rPr lang="en-US" dirty="0">
                <a:solidFill>
                  <a:prstClr val="black"/>
                </a:solidFill>
                <a:latin typeface="Garamond" panose="02020404030301010803" pitchFamily="18" charset="0"/>
              </a:rPr>
              <a:t>, S Jayalekshmi. Poly (ethylene oxide) (PEO)-based, sodium ion-conducting‚ solid polymer electrolyte films, dispersed with Al2O3 filler, for applications in sodium ion cells, Ionics (2018) 24.</a:t>
            </a:r>
          </a:p>
          <a:p>
            <a:pPr marL="342900" lvl="0" indent="-342900" algn="just">
              <a:buFont typeface="+mj-lt"/>
              <a:buAutoNum type="arabicPeriod" startAt="6"/>
            </a:pPr>
            <a:endParaRPr lang="en-US" dirty="0">
              <a:solidFill>
                <a:prstClr val="black"/>
              </a:solidFill>
              <a:latin typeface="Garamond" panose="02020404030301010803" pitchFamily="18" charset="0"/>
            </a:endParaRPr>
          </a:p>
          <a:p>
            <a:pPr marL="342900" lvl="0" indent="-342900" algn="just">
              <a:buFont typeface="+mj-lt"/>
              <a:buAutoNum type="arabicPeriod" startAt="6"/>
            </a:pPr>
            <a:r>
              <a:rPr lang="en-US" dirty="0">
                <a:solidFill>
                  <a:prstClr val="black"/>
                </a:solidFill>
                <a:latin typeface="Garamond" panose="02020404030301010803" pitchFamily="18" charset="0"/>
              </a:rPr>
              <a:t>Joseph John, </a:t>
            </a:r>
            <a:r>
              <a:rPr lang="en-US" b="1" dirty="0">
                <a:solidFill>
                  <a:prstClr val="black"/>
                </a:solidFill>
                <a:latin typeface="Garamond" panose="02020404030301010803" pitchFamily="18" charset="0"/>
              </a:rPr>
              <a:t>M. </a:t>
            </a:r>
            <a:r>
              <a:rPr lang="en-US" b="1" dirty="0" err="1">
                <a:solidFill>
                  <a:prstClr val="black"/>
                </a:solidFill>
                <a:latin typeface="Garamond" panose="02020404030301010803" pitchFamily="18" charset="0"/>
              </a:rPr>
              <a:t>Manoj</a:t>
            </a:r>
            <a:r>
              <a:rPr lang="en-US" dirty="0">
                <a:solidFill>
                  <a:prstClr val="black"/>
                </a:solidFill>
                <a:latin typeface="Garamond" panose="02020404030301010803" pitchFamily="18" charset="0"/>
              </a:rPr>
              <a:t>, K. M. </a:t>
            </a:r>
            <a:r>
              <a:rPr lang="en-US" dirty="0" err="1">
                <a:solidFill>
                  <a:prstClr val="black"/>
                </a:solidFill>
                <a:latin typeface="Garamond" panose="02020404030301010803" pitchFamily="18" charset="0"/>
              </a:rPr>
              <a:t>Anilkumar</a:t>
            </a:r>
            <a:r>
              <a:rPr lang="en-US" dirty="0">
                <a:solidFill>
                  <a:prstClr val="black"/>
                </a:solidFill>
                <a:latin typeface="Garamond" panose="02020404030301010803" pitchFamily="18" charset="0"/>
              </a:rPr>
              <a:t>, V. S. Pradeep, S. Jayalekshmi, Lithium-enriched </a:t>
            </a:r>
            <a:r>
              <a:rPr lang="en-US" dirty="0" err="1">
                <a:solidFill>
                  <a:prstClr val="black"/>
                </a:solidFill>
                <a:latin typeface="Garamond" panose="02020404030301010803" pitchFamily="18" charset="0"/>
              </a:rPr>
              <a:t>polypyrrole</a:t>
            </a:r>
            <a:r>
              <a:rPr lang="en-US" dirty="0">
                <a:solidFill>
                  <a:prstClr val="black"/>
                </a:solidFill>
                <a:latin typeface="Garamond" panose="02020404030301010803" pitchFamily="18" charset="0"/>
              </a:rPr>
              <a:t> as a prospective cathode material for Li-ion cells, Ionics (2018).</a:t>
            </a:r>
          </a:p>
          <a:p>
            <a:pPr marL="342900" lvl="0" indent="-342900" algn="just">
              <a:buFont typeface="+mj-lt"/>
              <a:buAutoNum type="arabicPeriod" startAt="6"/>
            </a:pPr>
            <a:endParaRPr lang="en-US" dirty="0">
              <a:solidFill>
                <a:prstClr val="black"/>
              </a:solidFill>
              <a:latin typeface="Garamond" panose="02020404030301010803" pitchFamily="18" charset="0"/>
            </a:endParaRPr>
          </a:p>
          <a:p>
            <a:pPr marL="342900" lvl="0" indent="-342900" algn="just">
              <a:buFont typeface="+mj-lt"/>
              <a:buAutoNum type="arabicPeriod" startAt="6"/>
            </a:pPr>
            <a:r>
              <a:rPr lang="en-US" dirty="0">
                <a:solidFill>
                  <a:prstClr val="black"/>
                </a:solidFill>
                <a:latin typeface="Garamond" panose="02020404030301010803" pitchFamily="18" charset="0"/>
              </a:rPr>
              <a:t>C. </a:t>
            </a:r>
            <a:r>
              <a:rPr lang="en-US" dirty="0" err="1">
                <a:solidFill>
                  <a:prstClr val="black"/>
                </a:solidFill>
                <a:latin typeface="Garamond" panose="02020404030301010803" pitchFamily="18" charset="0"/>
              </a:rPr>
              <a:t>Muhamed</a:t>
            </a:r>
            <a:r>
              <a:rPr lang="en-US" dirty="0">
                <a:solidFill>
                  <a:prstClr val="black"/>
                </a:solidFill>
                <a:latin typeface="Garamond" panose="02020404030301010803" pitchFamily="18" charset="0"/>
              </a:rPr>
              <a:t> Ashraf, K. M. </a:t>
            </a:r>
            <a:r>
              <a:rPr lang="en-US" dirty="0" err="1">
                <a:solidFill>
                  <a:prstClr val="black"/>
                </a:solidFill>
                <a:latin typeface="Garamond" panose="02020404030301010803" pitchFamily="18" charset="0"/>
              </a:rPr>
              <a:t>Anilkumar</a:t>
            </a:r>
            <a:r>
              <a:rPr lang="en-US" dirty="0">
                <a:solidFill>
                  <a:prstClr val="black"/>
                </a:solidFill>
                <a:latin typeface="Garamond" panose="02020404030301010803" pitchFamily="18" charset="0"/>
              </a:rPr>
              <a:t>, B. </a:t>
            </a:r>
            <a:r>
              <a:rPr lang="en-US" dirty="0" err="1">
                <a:solidFill>
                  <a:prstClr val="black"/>
                </a:solidFill>
                <a:latin typeface="Garamond" panose="02020404030301010803" pitchFamily="18" charset="0"/>
              </a:rPr>
              <a:t>Jinisha</a:t>
            </a:r>
            <a:r>
              <a:rPr lang="en-US" dirty="0">
                <a:solidFill>
                  <a:prstClr val="black"/>
                </a:solidFill>
                <a:latin typeface="Garamond" panose="02020404030301010803" pitchFamily="18" charset="0"/>
              </a:rPr>
              <a:t>, </a:t>
            </a:r>
            <a:r>
              <a:rPr lang="en-US" b="1" dirty="0">
                <a:solidFill>
                  <a:prstClr val="black"/>
                </a:solidFill>
                <a:latin typeface="Garamond" panose="02020404030301010803" pitchFamily="18" charset="0"/>
              </a:rPr>
              <a:t>M. </a:t>
            </a:r>
            <a:r>
              <a:rPr lang="en-US" b="1" dirty="0" err="1">
                <a:solidFill>
                  <a:prstClr val="black"/>
                </a:solidFill>
                <a:latin typeface="Garamond" panose="02020404030301010803" pitchFamily="18" charset="0"/>
              </a:rPr>
              <a:t>Manoj</a:t>
            </a:r>
            <a:r>
              <a:rPr lang="en-US" dirty="0">
                <a:solidFill>
                  <a:prstClr val="black"/>
                </a:solidFill>
                <a:latin typeface="Garamond" panose="02020404030301010803" pitchFamily="18" charset="0"/>
              </a:rPr>
              <a:t>, V. S. Pradeep and S. Jayalekshmi Acid Washed, Steam Activated, Coconut Shell Derived Carbon for High Power Supercapacitor Applications, Journal of The Electrochemical Society, 165 (5) A900-A909 (2018).</a:t>
            </a:r>
          </a:p>
          <a:p>
            <a:pPr marL="342900" lvl="0" indent="-342900" algn="just">
              <a:buFont typeface="+mj-lt"/>
              <a:buAutoNum type="arabicPeriod" startAt="6"/>
            </a:pPr>
            <a:endParaRPr lang="en-US" b="1" dirty="0">
              <a:solidFill>
                <a:prstClr val="black"/>
              </a:solidFill>
              <a:latin typeface="Garamond" panose="02020404030301010803" pitchFamily="18" charset="0"/>
            </a:endParaRPr>
          </a:p>
          <a:p>
            <a:pPr marL="342900" lvl="0" indent="-342900" algn="just">
              <a:buFont typeface="+mj-lt"/>
              <a:buAutoNum type="arabicPeriod" startAt="6"/>
            </a:pPr>
            <a:r>
              <a:rPr lang="en-US" dirty="0" err="1">
                <a:solidFill>
                  <a:prstClr val="black"/>
                </a:solidFill>
                <a:latin typeface="Garamond" panose="02020404030301010803" pitchFamily="18" charset="0"/>
              </a:rPr>
              <a:t>Anand</a:t>
            </a:r>
            <a:r>
              <a:rPr lang="en-US" dirty="0">
                <a:solidFill>
                  <a:prstClr val="black"/>
                </a:solidFill>
                <a:latin typeface="Garamond" panose="02020404030301010803" pitchFamily="18" charset="0"/>
              </a:rPr>
              <a:t> B. </a:t>
            </a:r>
            <a:r>
              <a:rPr lang="en-US" dirty="0" err="1">
                <a:solidFill>
                  <a:prstClr val="black"/>
                </a:solidFill>
                <a:latin typeface="Garamond" panose="02020404030301010803" pitchFamily="18" charset="0"/>
              </a:rPr>
              <a:t>Puthirath</a:t>
            </a:r>
            <a:r>
              <a:rPr lang="en-US" dirty="0">
                <a:solidFill>
                  <a:prstClr val="black"/>
                </a:solidFill>
                <a:latin typeface="Garamond" panose="02020404030301010803" pitchFamily="18" charset="0"/>
              </a:rPr>
              <a:t>, </a:t>
            </a:r>
            <a:r>
              <a:rPr lang="en-US" dirty="0" err="1">
                <a:solidFill>
                  <a:prstClr val="black"/>
                </a:solidFill>
                <a:latin typeface="Garamond" panose="02020404030301010803" pitchFamily="18" charset="0"/>
              </a:rPr>
              <a:t>Sudeshna</a:t>
            </a:r>
            <a:r>
              <a:rPr lang="en-US" dirty="0">
                <a:solidFill>
                  <a:prstClr val="black"/>
                </a:solidFill>
                <a:latin typeface="Garamond" panose="02020404030301010803" pitchFamily="18" charset="0"/>
              </a:rPr>
              <a:t> Patra, </a:t>
            </a:r>
            <a:r>
              <a:rPr lang="en-US" dirty="0" err="1">
                <a:solidFill>
                  <a:prstClr val="black"/>
                </a:solidFill>
                <a:latin typeface="Garamond" panose="02020404030301010803" pitchFamily="18" charset="0"/>
              </a:rPr>
              <a:t>Shubhadeep</a:t>
            </a:r>
            <a:r>
              <a:rPr lang="en-US" dirty="0">
                <a:solidFill>
                  <a:prstClr val="black"/>
                </a:solidFill>
                <a:latin typeface="Garamond" panose="02020404030301010803" pitchFamily="18" charset="0"/>
              </a:rPr>
              <a:t> Pal, </a:t>
            </a:r>
            <a:r>
              <a:rPr lang="en-US" b="1" dirty="0">
                <a:solidFill>
                  <a:prstClr val="black"/>
                </a:solidFill>
                <a:latin typeface="Garamond" panose="02020404030301010803" pitchFamily="18" charset="0"/>
              </a:rPr>
              <a:t>Manoj M</a:t>
            </a:r>
            <a:r>
              <a:rPr lang="en-US" dirty="0">
                <a:solidFill>
                  <a:prstClr val="black"/>
                </a:solidFill>
                <a:latin typeface="Garamond" panose="02020404030301010803" pitchFamily="18" charset="0"/>
              </a:rPr>
              <a:t>., </a:t>
            </a:r>
            <a:r>
              <a:rPr lang="en-US" dirty="0" err="1">
                <a:solidFill>
                  <a:prstClr val="black"/>
                </a:solidFill>
                <a:latin typeface="Garamond" panose="02020404030301010803" pitchFamily="18" charset="0"/>
              </a:rPr>
              <a:t>Aravind</a:t>
            </a:r>
            <a:r>
              <a:rPr lang="en-US" dirty="0">
                <a:solidFill>
                  <a:prstClr val="black"/>
                </a:solidFill>
                <a:latin typeface="Garamond" panose="02020404030301010803" pitchFamily="18" charset="0"/>
              </a:rPr>
              <a:t> </a:t>
            </a:r>
            <a:r>
              <a:rPr lang="en-US" dirty="0" err="1">
                <a:solidFill>
                  <a:prstClr val="black"/>
                </a:solidFill>
                <a:latin typeface="Garamond" panose="02020404030301010803" pitchFamily="18" charset="0"/>
              </a:rPr>
              <a:t>Puthirath</a:t>
            </a:r>
            <a:r>
              <a:rPr lang="en-US" dirty="0">
                <a:solidFill>
                  <a:prstClr val="black"/>
                </a:solidFill>
                <a:latin typeface="Garamond" panose="02020404030301010803" pitchFamily="18" charset="0"/>
              </a:rPr>
              <a:t> </a:t>
            </a:r>
            <a:r>
              <a:rPr lang="en-US" dirty="0" err="1">
                <a:solidFill>
                  <a:prstClr val="black"/>
                </a:solidFill>
                <a:latin typeface="Garamond" panose="02020404030301010803" pitchFamily="18" charset="0"/>
              </a:rPr>
              <a:t>Balan</a:t>
            </a:r>
            <a:r>
              <a:rPr lang="en-US" dirty="0">
                <a:solidFill>
                  <a:prstClr val="black"/>
                </a:solidFill>
                <a:latin typeface="Garamond" panose="02020404030301010803" pitchFamily="18" charset="0"/>
              </a:rPr>
              <a:t>, Jayalekshmi S. and Narayanan </a:t>
            </a:r>
            <a:r>
              <a:rPr lang="en-US" dirty="0" err="1">
                <a:solidFill>
                  <a:prstClr val="black"/>
                </a:solidFill>
                <a:latin typeface="Garamond" panose="02020404030301010803" pitchFamily="18" charset="0"/>
              </a:rPr>
              <a:t>Tharangattu</a:t>
            </a:r>
            <a:r>
              <a:rPr lang="en-US" dirty="0">
                <a:solidFill>
                  <a:prstClr val="black"/>
                </a:solidFill>
                <a:latin typeface="Garamond" panose="02020404030301010803" pitchFamily="18" charset="0"/>
              </a:rPr>
              <a:t> N.  Transparent flexible lithium ion conducting solid polymer electrolyte. J. Mater. Chem. A, 2017, 5,11152.</a:t>
            </a:r>
          </a:p>
          <a:p>
            <a:pPr marL="342900" lvl="0" indent="-342900" algn="just">
              <a:buFont typeface="+mj-lt"/>
              <a:buAutoNum type="arabicPeriod" startAt="6"/>
            </a:pPr>
            <a:endParaRPr lang="en-US" dirty="0">
              <a:solidFill>
                <a:prstClr val="black"/>
              </a:solidFill>
              <a:latin typeface="Garamond" panose="02020404030301010803" pitchFamily="18" charset="0"/>
            </a:endParaRPr>
          </a:p>
          <a:p>
            <a:pPr marL="342900" indent="-342900" algn="just">
              <a:buFont typeface="+mj-lt"/>
              <a:buAutoNum type="arabicPeriod" startAt="6"/>
            </a:pPr>
            <a:r>
              <a:rPr lang="en-US" dirty="0" err="1">
                <a:latin typeface="Garamond" panose="02020404030301010803" pitchFamily="18" charset="0"/>
              </a:rPr>
              <a:t>Anilkumar</a:t>
            </a:r>
            <a:r>
              <a:rPr lang="en-US" dirty="0">
                <a:latin typeface="Garamond" panose="02020404030301010803" pitchFamily="18" charset="0"/>
              </a:rPr>
              <a:t> KM, </a:t>
            </a:r>
            <a:r>
              <a:rPr lang="en-US" b="1" dirty="0">
                <a:latin typeface="Garamond" panose="02020404030301010803" pitchFamily="18" charset="0"/>
              </a:rPr>
              <a:t>Manoj M</a:t>
            </a:r>
            <a:r>
              <a:rPr lang="en-US" dirty="0">
                <a:latin typeface="Garamond" panose="02020404030301010803" pitchFamily="18" charset="0"/>
              </a:rPr>
              <a:t>, </a:t>
            </a:r>
            <a:r>
              <a:rPr lang="en-US" dirty="0" err="1">
                <a:latin typeface="Garamond" panose="02020404030301010803" pitchFamily="18" charset="0"/>
              </a:rPr>
              <a:t>Jinisha</a:t>
            </a:r>
            <a:r>
              <a:rPr lang="en-US" dirty="0">
                <a:latin typeface="Garamond" panose="02020404030301010803" pitchFamily="18" charset="0"/>
              </a:rPr>
              <a:t> B, Pradeep VS, S. </a:t>
            </a:r>
            <a:r>
              <a:rPr lang="en-US" dirty="0" err="1">
                <a:latin typeface="Garamond" panose="02020404030301010803" pitchFamily="18" charset="0"/>
              </a:rPr>
              <a:t>Jayalekshmi</a:t>
            </a:r>
            <a:r>
              <a:rPr lang="en-US" dirty="0">
                <a:latin typeface="Garamond" panose="02020404030301010803" pitchFamily="18" charset="0"/>
              </a:rPr>
              <a:t>, Mn3O4/reduced graphene oxide nanocomposite electrodes with tailored morphology for high power supercapacitor applications, </a:t>
            </a:r>
            <a:r>
              <a:rPr lang="en-US" dirty="0" err="1">
                <a:latin typeface="Garamond" panose="02020404030301010803" pitchFamily="18" charset="0"/>
              </a:rPr>
              <a:t>Electrochimica</a:t>
            </a:r>
            <a:r>
              <a:rPr lang="en-US" dirty="0">
                <a:latin typeface="Garamond" panose="02020404030301010803" pitchFamily="18" charset="0"/>
              </a:rPr>
              <a:t> </a:t>
            </a:r>
            <a:r>
              <a:rPr lang="en-US" dirty="0" err="1">
                <a:latin typeface="Garamond" panose="02020404030301010803" pitchFamily="18" charset="0"/>
              </a:rPr>
              <a:t>Acta</a:t>
            </a:r>
            <a:r>
              <a:rPr lang="en-US" dirty="0">
                <a:latin typeface="Garamond" panose="02020404030301010803" pitchFamily="18" charset="0"/>
              </a:rPr>
              <a:t> 236 (2017) 424–433</a:t>
            </a:r>
          </a:p>
          <a:p>
            <a:pPr marL="342900" lvl="0" indent="-342900" algn="just">
              <a:buFont typeface="+mj-lt"/>
              <a:buAutoNum type="arabicPeriod" startAt="6"/>
            </a:pPr>
            <a:endParaRPr lang="en-US" dirty="0">
              <a:solidFill>
                <a:prstClr val="black"/>
              </a:solidFill>
              <a:latin typeface="Garamond" panose="02020404030301010803" pitchFamily="18" charset="0"/>
            </a:endParaRPr>
          </a:p>
          <a:p>
            <a:pPr lvl="0" algn="just"/>
            <a:endParaRPr lang="en-US" dirty="0">
              <a:solidFill>
                <a:prstClr val="black"/>
              </a:solidFill>
              <a:latin typeface="Garamond" panose="02020404030301010803" pitchFamily="18" charset="0"/>
            </a:endParaRPr>
          </a:p>
        </p:txBody>
      </p:sp>
    </p:spTree>
    <p:extLst>
      <p:ext uri="{BB962C8B-B14F-4D97-AF65-F5344CB8AC3E}">
        <p14:creationId xmlns:p14="http://schemas.microsoft.com/office/powerpoint/2010/main" val="34149830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85</a:t>
            </a:fld>
            <a:endParaRPr lang="en-US" dirty="0">
              <a:solidFill>
                <a:schemeClr val="tx1"/>
              </a:solidFill>
            </a:endParaRPr>
          </a:p>
        </p:txBody>
      </p:sp>
      <p:sp>
        <p:nvSpPr>
          <p:cNvPr id="10" name="Title 1"/>
          <p:cNvSpPr txBox="1">
            <a:spLocks/>
          </p:cNvSpPr>
          <p:nvPr/>
        </p:nvSpPr>
        <p:spPr>
          <a:xfrm>
            <a:off x="0" y="313901"/>
            <a:ext cx="7724411" cy="731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latin typeface="Garamond" panose="02020404030301010803" pitchFamily="18" charset="0"/>
              </a:rPr>
              <a:t>Conference Publications</a:t>
            </a:r>
          </a:p>
        </p:txBody>
      </p:sp>
      <p:cxnSp>
        <p:nvCxnSpPr>
          <p:cNvPr id="11" name="Straight Connector 10"/>
          <p:cNvCxnSpPr/>
          <p:nvPr/>
        </p:nvCxnSpPr>
        <p:spPr>
          <a:xfrm>
            <a:off x="-2" y="907045"/>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3" name="Rectangle 2"/>
          <p:cNvSpPr/>
          <p:nvPr/>
        </p:nvSpPr>
        <p:spPr>
          <a:xfrm>
            <a:off x="150123" y="1038525"/>
            <a:ext cx="8639035" cy="6124754"/>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buFont typeface="Wingdings" panose="05000000000000000000" pitchFamily="2" charset="2"/>
              <a:buChar char="q"/>
            </a:pPr>
            <a:r>
              <a:rPr lang="en-US" dirty="0">
                <a:solidFill>
                  <a:schemeClr val="dk1"/>
                </a:solidFill>
                <a:latin typeface="Garamond" panose="02020404030301010803" pitchFamily="18" charset="0"/>
              </a:rPr>
              <a:t>On the structural and electrical properties of Polyaniline-graphene nanocomposite </a:t>
            </a:r>
            <a:r>
              <a:rPr lang="en-US" dirty="0">
                <a:latin typeface="Garamond" panose="02020404030301010803" pitchFamily="18" charset="0"/>
              </a:rPr>
              <a:t>films, </a:t>
            </a:r>
            <a:r>
              <a:rPr lang="en-US" b="1" dirty="0">
                <a:latin typeface="Garamond" panose="02020404030301010803" pitchFamily="18" charset="0"/>
              </a:rPr>
              <a:t>M Manoj</a:t>
            </a:r>
            <a:r>
              <a:rPr lang="en-US" dirty="0">
                <a:latin typeface="Garamond" panose="02020404030301010803" pitchFamily="18" charset="0"/>
              </a:rPr>
              <a:t>, S Jayalekshmi, </a:t>
            </a:r>
            <a:r>
              <a:rPr lang="en-US" dirty="0">
                <a:solidFill>
                  <a:schemeClr val="dk1"/>
                </a:solidFill>
                <a:latin typeface="Garamond" panose="02020404030301010803" pitchFamily="18" charset="0"/>
              </a:rPr>
              <a:t>2nd International Conference on Advanced Functional Materials (ICAFM 2014), Trivandrum, India.</a:t>
            </a:r>
          </a:p>
          <a:p>
            <a:pPr marL="285750" indent="-285750" algn="just">
              <a:buFont typeface="Wingdings" panose="05000000000000000000" pitchFamily="2" charset="2"/>
              <a:buChar char="q"/>
            </a:pPr>
            <a:endParaRPr lang="en-US" dirty="0">
              <a:solidFill>
                <a:schemeClr val="dk1"/>
              </a:solidFill>
              <a:latin typeface="Garamond" panose="02020404030301010803" pitchFamily="18" charset="0"/>
            </a:endParaRPr>
          </a:p>
          <a:p>
            <a:pPr marL="285750" indent="-285750" algn="just">
              <a:buFont typeface="Wingdings" panose="05000000000000000000" pitchFamily="2" charset="2"/>
              <a:buChar char="q"/>
            </a:pPr>
            <a:r>
              <a:rPr lang="en-US" dirty="0">
                <a:latin typeface="Garamond" panose="02020404030301010803" pitchFamily="18" charset="0"/>
              </a:rPr>
              <a:t>Polyaniline zinc oxide composite electrode materials for supercapacitor applications, </a:t>
            </a:r>
            <a:r>
              <a:rPr lang="en-US" b="1" dirty="0">
                <a:latin typeface="Garamond" panose="02020404030301010803" pitchFamily="18" charset="0"/>
              </a:rPr>
              <a:t>Manoj M</a:t>
            </a:r>
            <a:r>
              <a:rPr lang="en-US" dirty="0">
                <a:latin typeface="Garamond" panose="02020404030301010803" pitchFamily="18" charset="0"/>
              </a:rPr>
              <a:t>, </a:t>
            </a:r>
            <a:r>
              <a:rPr lang="en-US" dirty="0" err="1">
                <a:latin typeface="Garamond" panose="02020404030301010803" pitchFamily="18" charset="0"/>
              </a:rPr>
              <a:t>Anilkumar</a:t>
            </a:r>
            <a:r>
              <a:rPr lang="en-US" dirty="0">
                <a:latin typeface="Garamond" panose="02020404030301010803" pitchFamily="18" charset="0"/>
              </a:rPr>
              <a:t> K M, </a:t>
            </a:r>
            <a:r>
              <a:rPr lang="en-US" dirty="0" err="1">
                <a:latin typeface="Garamond" panose="02020404030301010803" pitchFamily="18" charset="0"/>
              </a:rPr>
              <a:t>Jinisha</a:t>
            </a:r>
            <a:r>
              <a:rPr lang="en-US" dirty="0">
                <a:latin typeface="Garamond" panose="02020404030301010803" pitchFamily="18" charset="0"/>
              </a:rPr>
              <a:t> B, S Jayalekshmi, 28th Kerala Science Congress, </a:t>
            </a:r>
            <a:r>
              <a:rPr lang="en-US" dirty="0" err="1">
                <a:latin typeface="Garamond" panose="02020404030301010803" pitchFamily="18" charset="0"/>
              </a:rPr>
              <a:t>Jinisha</a:t>
            </a:r>
            <a:r>
              <a:rPr lang="en-US" dirty="0">
                <a:latin typeface="Garamond" panose="02020404030301010803" pitchFamily="18" charset="0"/>
              </a:rPr>
              <a:t> B, Anil Kumar K M, S Jayalekshmi Calicut University Campus, </a:t>
            </a:r>
            <a:r>
              <a:rPr lang="en-US" dirty="0" err="1">
                <a:latin typeface="Garamond" panose="02020404030301010803" pitchFamily="18" charset="0"/>
              </a:rPr>
              <a:t>Thenhippalam</a:t>
            </a:r>
            <a:r>
              <a:rPr lang="en-US" dirty="0">
                <a:latin typeface="Garamond" panose="02020404030301010803" pitchFamily="18" charset="0"/>
              </a:rPr>
              <a:t>.</a:t>
            </a:r>
          </a:p>
          <a:p>
            <a:pPr marL="285750" indent="-285750" algn="just">
              <a:buFont typeface="Wingdings" panose="05000000000000000000" pitchFamily="2" charset="2"/>
              <a:buChar char="q"/>
            </a:pPr>
            <a:endParaRPr lang="en-US" dirty="0">
              <a:latin typeface="Garamond" panose="02020404030301010803" pitchFamily="18" charset="0"/>
            </a:endParaRPr>
          </a:p>
          <a:p>
            <a:pPr marL="285750" indent="-285750" algn="just">
              <a:buFont typeface="Wingdings" panose="05000000000000000000" pitchFamily="2" charset="2"/>
              <a:buChar char="q"/>
            </a:pPr>
            <a:r>
              <a:rPr lang="en-US" dirty="0">
                <a:latin typeface="Garamond" panose="02020404030301010803" pitchFamily="18" charset="0"/>
              </a:rPr>
              <a:t>Polyaniline graphene oxide composite electrode materials for supercapacitor applications, </a:t>
            </a:r>
            <a:r>
              <a:rPr lang="en-US" b="1" dirty="0">
                <a:latin typeface="Garamond" panose="02020404030301010803" pitchFamily="18" charset="0"/>
              </a:rPr>
              <a:t>Manoj M</a:t>
            </a:r>
            <a:r>
              <a:rPr lang="en-US" dirty="0">
                <a:latin typeface="Garamond" panose="02020404030301010803" pitchFamily="18" charset="0"/>
              </a:rPr>
              <a:t>, </a:t>
            </a:r>
            <a:r>
              <a:rPr lang="en-US" dirty="0" err="1">
                <a:latin typeface="Garamond" panose="02020404030301010803" pitchFamily="18" charset="0"/>
              </a:rPr>
              <a:t>Anilkumar</a:t>
            </a:r>
            <a:r>
              <a:rPr lang="en-US" dirty="0">
                <a:latin typeface="Garamond" panose="02020404030301010803" pitchFamily="18" charset="0"/>
              </a:rPr>
              <a:t> K M, </a:t>
            </a:r>
            <a:r>
              <a:rPr lang="en-US" dirty="0" err="1">
                <a:latin typeface="Garamond" panose="02020404030301010803" pitchFamily="18" charset="0"/>
              </a:rPr>
              <a:t>Jinisha</a:t>
            </a:r>
            <a:r>
              <a:rPr lang="en-US" dirty="0">
                <a:latin typeface="Garamond" panose="02020404030301010803" pitchFamily="18" charset="0"/>
              </a:rPr>
              <a:t> B, S Jayalekshmi National conference on Carbon Materials (NCCM 2015) Conducted by NPL , New Delhi ,India.</a:t>
            </a:r>
          </a:p>
          <a:p>
            <a:pPr marL="285750" indent="-285750" algn="just">
              <a:buFont typeface="Wingdings" panose="05000000000000000000" pitchFamily="2" charset="2"/>
              <a:buChar char="q"/>
            </a:pPr>
            <a:endParaRPr lang="en-US" dirty="0">
              <a:latin typeface="Garamond" panose="02020404030301010803" pitchFamily="18" charset="0"/>
            </a:endParaRPr>
          </a:p>
          <a:p>
            <a:pPr marL="285750" indent="-285750" algn="just">
              <a:buFont typeface="Wingdings" panose="05000000000000000000" pitchFamily="2" charset="2"/>
              <a:buChar char="q"/>
            </a:pPr>
            <a:r>
              <a:rPr lang="en-US" dirty="0" err="1">
                <a:latin typeface="Garamond" panose="02020404030301010803" pitchFamily="18" charset="0"/>
              </a:rPr>
              <a:t>Polyaniline</a:t>
            </a:r>
            <a:r>
              <a:rPr lang="en-US" dirty="0">
                <a:latin typeface="Garamond" panose="02020404030301010803" pitchFamily="18" charset="0"/>
              </a:rPr>
              <a:t> coated CNT-Sulfur composite as cathode material for lithium-sulfur batteries, </a:t>
            </a:r>
            <a:r>
              <a:rPr lang="en-US" b="1" dirty="0" err="1">
                <a:latin typeface="Garamond" panose="02020404030301010803" pitchFamily="18" charset="0"/>
              </a:rPr>
              <a:t>Manoj</a:t>
            </a:r>
            <a:r>
              <a:rPr lang="en-US" b="1" dirty="0">
                <a:latin typeface="Garamond" panose="02020404030301010803" pitchFamily="18" charset="0"/>
              </a:rPr>
              <a:t> M</a:t>
            </a:r>
            <a:r>
              <a:rPr lang="en-US" dirty="0">
                <a:latin typeface="Garamond" panose="02020404030301010803" pitchFamily="18" charset="0"/>
              </a:rPr>
              <a:t>, V.S. Pradeep, </a:t>
            </a:r>
            <a:r>
              <a:rPr lang="en-US" dirty="0" err="1">
                <a:latin typeface="Garamond" panose="02020404030301010803" pitchFamily="18" charset="0"/>
              </a:rPr>
              <a:t>Anilkumar</a:t>
            </a:r>
            <a:r>
              <a:rPr lang="en-US" dirty="0">
                <a:latin typeface="Garamond" panose="02020404030301010803" pitchFamily="18" charset="0"/>
              </a:rPr>
              <a:t> K M, </a:t>
            </a:r>
            <a:r>
              <a:rPr lang="en-US" dirty="0" err="1">
                <a:latin typeface="Garamond" panose="02020404030301010803" pitchFamily="18" charset="0"/>
              </a:rPr>
              <a:t>Jinisha</a:t>
            </a:r>
            <a:r>
              <a:rPr lang="en-US" dirty="0">
                <a:latin typeface="Garamond" panose="02020404030301010803" pitchFamily="18" charset="0"/>
              </a:rPr>
              <a:t> B, S. Jayalekshmi, International Conference on Advances in Functional Materials,ICAFM-2017, January, 6-8, 2017, Anna University, Chennai, India.</a:t>
            </a:r>
          </a:p>
          <a:p>
            <a:pPr marL="285750" indent="-285750" algn="just">
              <a:buFont typeface="Wingdings" panose="05000000000000000000" pitchFamily="2" charset="2"/>
              <a:buChar char="q"/>
            </a:pPr>
            <a:endParaRPr lang="en-US" dirty="0">
              <a:latin typeface="Garamond" panose="02020404030301010803" pitchFamily="18" charset="0"/>
            </a:endParaRPr>
          </a:p>
          <a:p>
            <a:pPr marL="285750" indent="-285750" algn="just">
              <a:buFont typeface="Wingdings" panose="05000000000000000000" pitchFamily="2" charset="2"/>
              <a:buChar char="q"/>
            </a:pPr>
            <a:r>
              <a:rPr lang="en-US" dirty="0" err="1">
                <a:latin typeface="Garamond" panose="02020404030301010803" pitchFamily="18" charset="0"/>
              </a:rPr>
              <a:t>Anilkumar</a:t>
            </a:r>
            <a:r>
              <a:rPr lang="en-US" dirty="0">
                <a:latin typeface="Garamond" panose="02020404030301010803" pitchFamily="18" charset="0"/>
              </a:rPr>
              <a:t> K M, </a:t>
            </a:r>
            <a:r>
              <a:rPr lang="en-US" dirty="0" err="1">
                <a:latin typeface="Garamond" panose="02020404030301010803" pitchFamily="18" charset="0"/>
              </a:rPr>
              <a:t>Jinisha</a:t>
            </a:r>
            <a:r>
              <a:rPr lang="en-US" dirty="0">
                <a:latin typeface="Garamond" panose="02020404030301010803" pitchFamily="18" charset="0"/>
              </a:rPr>
              <a:t> B, </a:t>
            </a:r>
            <a:r>
              <a:rPr lang="en-US" b="1" dirty="0">
                <a:latin typeface="Garamond" panose="02020404030301010803" pitchFamily="18" charset="0"/>
              </a:rPr>
              <a:t>Manoj M</a:t>
            </a:r>
            <a:r>
              <a:rPr lang="en-US" dirty="0">
                <a:latin typeface="Garamond" panose="02020404030301010803" pitchFamily="18" charset="0"/>
              </a:rPr>
              <a:t>, S Jayalekshmi, “Will Mg-ion cells serve as substitute for Li-ion cells ?”  Proceedings of IC CAST, 2015, BHU-Varanasi, August 7-9. </a:t>
            </a:r>
          </a:p>
          <a:p>
            <a:pPr marL="285750" indent="-285750" algn="just">
              <a:buFont typeface="Wingdings" panose="05000000000000000000" pitchFamily="2" charset="2"/>
              <a:buChar char="q"/>
            </a:pPr>
            <a:endParaRPr lang="en-US" dirty="0">
              <a:latin typeface="Garamond" panose="02020404030301010803" pitchFamily="18" charset="0"/>
            </a:endParaRPr>
          </a:p>
          <a:p>
            <a:pPr marL="285750" indent="-285750" algn="just">
              <a:buFont typeface="Wingdings" panose="05000000000000000000" pitchFamily="2" charset="2"/>
              <a:buChar char="q"/>
            </a:pPr>
            <a:endParaRPr lang="en-US" sz="1600" dirty="0">
              <a:latin typeface="Garamond" panose="02020404030301010803" pitchFamily="18" charset="0"/>
            </a:endParaRPr>
          </a:p>
          <a:p>
            <a:pPr marL="285750" indent="-285750" algn="just">
              <a:buFont typeface="Wingdings" panose="05000000000000000000" pitchFamily="2" charset="2"/>
              <a:buChar char="q"/>
            </a:pPr>
            <a:endParaRPr lang="en-US" sz="1600" dirty="0">
              <a:solidFill>
                <a:schemeClr val="dk1"/>
              </a:solidFill>
              <a:latin typeface="Garamond" panose="02020404030301010803" pitchFamily="18" charset="0"/>
            </a:endParaRPr>
          </a:p>
        </p:txBody>
      </p:sp>
    </p:spTree>
    <p:extLst>
      <p:ext uri="{BB962C8B-B14F-4D97-AF65-F5344CB8AC3E}">
        <p14:creationId xmlns:p14="http://schemas.microsoft.com/office/powerpoint/2010/main" val="30867113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86</a:t>
            </a:fld>
            <a:endParaRPr lang="en-US" dirty="0">
              <a:solidFill>
                <a:schemeClr val="tx1"/>
              </a:solidFill>
            </a:endParaRPr>
          </a:p>
        </p:txBody>
      </p:sp>
      <p:sp>
        <p:nvSpPr>
          <p:cNvPr id="10" name="Title 1"/>
          <p:cNvSpPr txBox="1">
            <a:spLocks/>
          </p:cNvSpPr>
          <p:nvPr/>
        </p:nvSpPr>
        <p:spPr>
          <a:xfrm>
            <a:off x="0" y="313901"/>
            <a:ext cx="7724411" cy="731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latin typeface="Garamond" panose="02020404030301010803" pitchFamily="18" charset="0"/>
              </a:rPr>
              <a:t>Acknowledgments</a:t>
            </a:r>
          </a:p>
        </p:txBody>
      </p:sp>
      <p:cxnSp>
        <p:nvCxnSpPr>
          <p:cNvPr id="11" name="Straight Connector 10"/>
          <p:cNvCxnSpPr/>
          <p:nvPr/>
        </p:nvCxnSpPr>
        <p:spPr>
          <a:xfrm>
            <a:off x="-2" y="907045"/>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3" name="Rectangle 2"/>
          <p:cNvSpPr/>
          <p:nvPr/>
        </p:nvSpPr>
        <p:spPr>
          <a:xfrm>
            <a:off x="150349" y="1063279"/>
            <a:ext cx="8809406" cy="5493812"/>
          </a:xfrm>
          <a:prstGeom prst="rect">
            <a:avLst/>
          </a:prstGeom>
        </p:spPr>
        <p:txBody>
          <a:bodyPr wrap="square">
            <a:spAutoFit/>
          </a:bodyPr>
          <a:lstStyle/>
          <a:p>
            <a:pPr algn="just">
              <a:lnSpc>
                <a:spcPct val="150000"/>
              </a:lnSpc>
              <a:buFont typeface="Wingdings" panose="05000000000000000000" pitchFamily="2" charset="2"/>
              <a:buChar char="v"/>
            </a:pPr>
            <a:r>
              <a:rPr lang="en-IN" altLang="en-US" dirty="0">
                <a:latin typeface="Garamond" panose="02020404030301010803" pitchFamily="18" charset="0"/>
                <a:cs typeface="Times New Roman" panose="02020603050405020304" pitchFamily="18" charset="0"/>
              </a:rPr>
              <a:t> </a:t>
            </a:r>
            <a:r>
              <a:rPr lang="en-IN" altLang="en-US" dirty="0" err="1">
                <a:latin typeface="Garamond" panose="02020404030301010803" pitchFamily="18" charset="0"/>
                <a:cs typeface="Times New Roman" panose="02020603050405020304" pitchFamily="18" charset="0"/>
              </a:rPr>
              <a:t>Prof.</a:t>
            </a:r>
            <a:r>
              <a:rPr lang="en-IN" altLang="en-US" dirty="0">
                <a:latin typeface="Garamond" panose="02020404030301010803" pitchFamily="18" charset="0"/>
                <a:cs typeface="Times New Roman" panose="02020603050405020304" pitchFamily="18" charset="0"/>
              </a:rPr>
              <a:t> S </a:t>
            </a:r>
            <a:r>
              <a:rPr lang="en-IN" altLang="en-US" dirty="0" err="1">
                <a:latin typeface="Garamond" panose="02020404030301010803" pitchFamily="18" charset="0"/>
                <a:cs typeface="Times New Roman" panose="02020603050405020304" pitchFamily="18" charset="0"/>
              </a:rPr>
              <a:t>Jayalekshmi</a:t>
            </a:r>
            <a:r>
              <a:rPr lang="en-IN" altLang="en-US" dirty="0">
                <a:latin typeface="Garamond" panose="02020404030301010803" pitchFamily="18" charset="0"/>
                <a:cs typeface="Times New Roman" panose="02020603050405020304" pitchFamily="18" charset="0"/>
              </a:rPr>
              <a:t> , Supervising Guide.</a:t>
            </a:r>
          </a:p>
          <a:p>
            <a:pPr marL="176213" indent="-176213" algn="just">
              <a:lnSpc>
                <a:spcPct val="150000"/>
              </a:lnSpc>
              <a:buFont typeface="Wingdings" panose="05000000000000000000" pitchFamily="2" charset="2"/>
              <a:buChar char="v"/>
            </a:pPr>
            <a:r>
              <a:rPr lang="en-IN" altLang="en-US" dirty="0">
                <a:latin typeface="Garamond" panose="02020404030301010803" pitchFamily="18" charset="0"/>
                <a:cs typeface="Times New Roman" panose="02020603050405020304" pitchFamily="18" charset="0"/>
              </a:rPr>
              <a:t> </a:t>
            </a:r>
            <a:r>
              <a:rPr lang="en-IN" altLang="en-US" dirty="0" err="1">
                <a:latin typeface="Garamond" panose="02020404030301010803" pitchFamily="18" charset="0"/>
                <a:cs typeface="Times New Roman" panose="02020603050405020304" pitchFamily="18" charset="0"/>
              </a:rPr>
              <a:t>Prof.M</a:t>
            </a:r>
            <a:r>
              <a:rPr lang="en-IN" altLang="en-US" dirty="0">
                <a:latin typeface="Garamond" panose="02020404030301010803" pitchFamily="18" charset="0"/>
                <a:cs typeface="Times New Roman" panose="02020603050405020304" pitchFamily="18" charset="0"/>
              </a:rPr>
              <a:t> Junaid </a:t>
            </a:r>
            <a:r>
              <a:rPr lang="en-IN" altLang="en-US" dirty="0" err="1">
                <a:latin typeface="Garamond" panose="02020404030301010803" pitchFamily="18" charset="0"/>
                <a:cs typeface="Times New Roman" panose="02020603050405020304" pitchFamily="18" charset="0"/>
              </a:rPr>
              <a:t>Bushiri</a:t>
            </a:r>
            <a:r>
              <a:rPr lang="en-IN" altLang="en-US" dirty="0">
                <a:latin typeface="Garamond" panose="02020404030301010803" pitchFamily="18" charset="0"/>
                <a:cs typeface="Times New Roman" panose="02020603050405020304" pitchFamily="18" charset="0"/>
              </a:rPr>
              <a:t>, HOD, and all former HODs, Department of Physics, CUSAT.</a:t>
            </a:r>
          </a:p>
          <a:p>
            <a:pPr algn="just">
              <a:lnSpc>
                <a:spcPct val="150000"/>
              </a:lnSpc>
              <a:buFont typeface="Wingdings" panose="05000000000000000000" pitchFamily="2" charset="2"/>
              <a:buChar char="v"/>
            </a:pPr>
            <a:r>
              <a:rPr lang="en-IN" altLang="en-US" dirty="0">
                <a:latin typeface="Garamond" panose="02020404030301010803" pitchFamily="18" charset="0"/>
                <a:cs typeface="Times New Roman" panose="02020603050405020304" pitchFamily="18" charset="0"/>
              </a:rPr>
              <a:t> Former and Present Teachers of DOP , CUSAT</a:t>
            </a:r>
          </a:p>
          <a:p>
            <a:pPr algn="just">
              <a:lnSpc>
                <a:spcPct val="150000"/>
              </a:lnSpc>
              <a:buFont typeface="Wingdings" panose="05000000000000000000" pitchFamily="2" charset="2"/>
              <a:buChar char="v"/>
            </a:pPr>
            <a:r>
              <a:rPr lang="en-IN" altLang="en-US" dirty="0">
                <a:latin typeface="Garamond" panose="02020404030301010803" pitchFamily="18" charset="0"/>
                <a:cs typeface="Times New Roman" panose="02020603050405020304" pitchFamily="18" charset="0"/>
              </a:rPr>
              <a:t> </a:t>
            </a:r>
            <a:r>
              <a:rPr lang="en-IN" altLang="en-US" dirty="0" err="1">
                <a:latin typeface="Garamond" panose="02020404030301010803" pitchFamily="18" charset="0"/>
                <a:cs typeface="Times New Roman" panose="02020603050405020304" pitchFamily="18" charset="0"/>
              </a:rPr>
              <a:t>Prof.</a:t>
            </a:r>
            <a:r>
              <a:rPr lang="en-IN" altLang="en-US" dirty="0">
                <a:latin typeface="Garamond" panose="02020404030301010803" pitchFamily="18" charset="0"/>
                <a:cs typeface="Times New Roman" panose="02020603050405020304" pitchFamily="18" charset="0"/>
              </a:rPr>
              <a:t> M.K. </a:t>
            </a:r>
            <a:r>
              <a:rPr lang="en-IN" altLang="en-US" dirty="0" err="1">
                <a:latin typeface="Garamond" panose="02020404030301010803" pitchFamily="18" charset="0"/>
                <a:cs typeface="Times New Roman" panose="02020603050405020304" pitchFamily="18" charset="0"/>
              </a:rPr>
              <a:t>Jayaraj</a:t>
            </a:r>
            <a:r>
              <a:rPr lang="en-IN" altLang="en-US" dirty="0">
                <a:latin typeface="Garamond" panose="02020404030301010803" pitchFamily="18" charset="0"/>
                <a:cs typeface="Times New Roman" panose="02020603050405020304" pitchFamily="18" charset="0"/>
              </a:rPr>
              <a:t>, Doctoral committee member</a:t>
            </a:r>
          </a:p>
          <a:p>
            <a:pPr algn="just">
              <a:lnSpc>
                <a:spcPct val="150000"/>
              </a:lnSpc>
              <a:buFont typeface="Wingdings" panose="05000000000000000000" pitchFamily="2" charset="2"/>
              <a:buChar char="v"/>
            </a:pPr>
            <a:r>
              <a:rPr lang="en-IN" altLang="en-US" dirty="0">
                <a:latin typeface="Garamond" panose="02020404030301010803" pitchFamily="18" charset="0"/>
                <a:cs typeface="Times New Roman" panose="02020603050405020304" pitchFamily="18" charset="0"/>
              </a:rPr>
              <a:t> Anil Kumar K M, Assistant Professor, MSM College </a:t>
            </a:r>
            <a:r>
              <a:rPr lang="en-IN" altLang="en-US" dirty="0" err="1">
                <a:latin typeface="Garamond" panose="02020404030301010803" pitchFamily="18" charset="0"/>
                <a:cs typeface="Times New Roman" panose="02020603050405020304" pitchFamily="18" charset="0"/>
              </a:rPr>
              <a:t>Kayamkulam</a:t>
            </a:r>
            <a:endParaRPr lang="en-IN" altLang="en-US" dirty="0">
              <a:latin typeface="Garamond" panose="02020404030301010803" pitchFamily="18" charset="0"/>
              <a:cs typeface="Times New Roman" panose="02020603050405020304" pitchFamily="18" charset="0"/>
            </a:endParaRPr>
          </a:p>
          <a:p>
            <a:pPr marL="176213" indent="-176213" algn="just">
              <a:lnSpc>
                <a:spcPct val="150000"/>
              </a:lnSpc>
              <a:buFont typeface="Wingdings" panose="05000000000000000000" pitchFamily="2" charset="2"/>
              <a:buChar char="v"/>
            </a:pPr>
            <a:r>
              <a:rPr lang="en-US" altLang="en-US" dirty="0">
                <a:latin typeface="Garamond" panose="02020404030301010803" pitchFamily="18" charset="0"/>
                <a:cs typeface="Times New Roman" panose="02020603050405020304" pitchFamily="18" charset="0"/>
              </a:rPr>
              <a:t> Dr. Pradeep  V S, </a:t>
            </a:r>
            <a:r>
              <a:rPr lang="en-IN" altLang="en-US" dirty="0" err="1">
                <a:latin typeface="Garamond" panose="02020404030301010803" pitchFamily="18" charset="0"/>
                <a:cs typeface="Times New Roman" panose="02020603050405020304" pitchFamily="18" charset="0"/>
              </a:rPr>
              <a:t>Empa</a:t>
            </a:r>
            <a:r>
              <a:rPr lang="en-IN" altLang="en-US" dirty="0">
                <a:latin typeface="Garamond" panose="02020404030301010803" pitchFamily="18" charset="0"/>
                <a:cs typeface="Times New Roman" panose="02020603050405020304" pitchFamily="18" charset="0"/>
              </a:rPr>
              <a:t>, Swiss Federal Laboratories for Materials Science and Technology, Switzerland.</a:t>
            </a:r>
          </a:p>
          <a:p>
            <a:pPr marL="176213" indent="-176213" algn="just">
              <a:lnSpc>
                <a:spcPct val="150000"/>
              </a:lnSpc>
              <a:buFont typeface="Wingdings" panose="05000000000000000000" pitchFamily="2" charset="2"/>
              <a:buChar char="v"/>
            </a:pPr>
            <a:r>
              <a:rPr lang="en-IN" altLang="en-US" dirty="0">
                <a:latin typeface="Garamond" panose="02020404030301010803" pitchFamily="18" charset="0"/>
                <a:cs typeface="Times New Roman" panose="02020603050405020304" pitchFamily="18" charset="0"/>
              </a:rPr>
              <a:t> Ms </a:t>
            </a:r>
            <a:r>
              <a:rPr lang="en-IN" altLang="en-US" dirty="0" err="1">
                <a:latin typeface="Garamond" panose="02020404030301010803" pitchFamily="18" charset="0"/>
                <a:cs typeface="Times New Roman" panose="02020603050405020304" pitchFamily="18" charset="0"/>
              </a:rPr>
              <a:t>Jasna</a:t>
            </a:r>
            <a:r>
              <a:rPr lang="en-IN" altLang="en-US" dirty="0">
                <a:latin typeface="Garamond" panose="02020404030301010803" pitchFamily="18" charset="0"/>
                <a:cs typeface="Times New Roman" panose="02020603050405020304" pitchFamily="18" charset="0"/>
              </a:rPr>
              <a:t> M, Research Scholar, DOP, CUSAT</a:t>
            </a:r>
            <a:endParaRPr lang="en-US" altLang="en-US" dirty="0">
              <a:latin typeface="Garamond" panose="02020404030301010803" pitchFamily="18" charset="0"/>
              <a:cs typeface="Times New Roman" panose="02020603050405020304" pitchFamily="18" charset="0"/>
            </a:endParaRPr>
          </a:p>
          <a:p>
            <a:pPr algn="just">
              <a:lnSpc>
                <a:spcPct val="150000"/>
              </a:lnSpc>
              <a:buFont typeface="Wingdings" panose="05000000000000000000" pitchFamily="2" charset="2"/>
              <a:buChar char="v"/>
            </a:pPr>
            <a:r>
              <a:rPr lang="en-IN" altLang="en-US" dirty="0">
                <a:latin typeface="Garamond" panose="02020404030301010803" pitchFamily="18" charset="0"/>
                <a:cs typeface="Times New Roman" panose="02020603050405020304" pitchFamily="18" charset="0"/>
              </a:rPr>
              <a:t> All Non-Teaching staffs , DOP , CUSAT</a:t>
            </a:r>
          </a:p>
          <a:p>
            <a:pPr algn="just">
              <a:lnSpc>
                <a:spcPct val="150000"/>
              </a:lnSpc>
              <a:buFont typeface="Wingdings" panose="05000000000000000000" pitchFamily="2" charset="2"/>
              <a:buChar char="v"/>
            </a:pPr>
            <a:r>
              <a:rPr lang="en-IN" altLang="en-US" dirty="0">
                <a:latin typeface="Garamond" panose="02020404030301010803" pitchFamily="18" charset="0"/>
                <a:cs typeface="Times New Roman" panose="02020603050405020304" pitchFamily="18" charset="0"/>
              </a:rPr>
              <a:t> UGC-BSR for Research fellowship.</a:t>
            </a:r>
          </a:p>
          <a:p>
            <a:pPr algn="just">
              <a:lnSpc>
                <a:spcPct val="150000"/>
              </a:lnSpc>
              <a:buFont typeface="Wingdings" panose="05000000000000000000" pitchFamily="2" charset="2"/>
              <a:buChar char="v"/>
            </a:pPr>
            <a:r>
              <a:rPr lang="en-IN" altLang="en-US" dirty="0">
                <a:latin typeface="Garamond" panose="02020404030301010803" pitchFamily="18" charset="0"/>
                <a:cs typeface="Times New Roman" panose="02020603050405020304" pitchFamily="18" charset="0"/>
              </a:rPr>
              <a:t> OED Lab and Other lab friends</a:t>
            </a:r>
          </a:p>
          <a:p>
            <a:pPr algn="just">
              <a:lnSpc>
                <a:spcPct val="150000"/>
              </a:lnSpc>
              <a:buFont typeface="Wingdings" panose="05000000000000000000" pitchFamily="2" charset="2"/>
              <a:buChar char="v"/>
            </a:pPr>
            <a:r>
              <a:rPr lang="en-IN" altLang="en-US" dirty="0">
                <a:latin typeface="Garamond" panose="02020404030301010803" pitchFamily="18" charset="0"/>
                <a:cs typeface="Times New Roman" panose="02020603050405020304" pitchFamily="18" charset="0"/>
              </a:rPr>
              <a:t> STIC, Kochi</a:t>
            </a:r>
          </a:p>
          <a:p>
            <a:pPr algn="just">
              <a:lnSpc>
                <a:spcPct val="150000"/>
              </a:lnSpc>
              <a:buFont typeface="Wingdings" panose="05000000000000000000" pitchFamily="2" charset="2"/>
              <a:buChar char="v"/>
            </a:pPr>
            <a:r>
              <a:rPr lang="en-IN" altLang="en-US" dirty="0">
                <a:latin typeface="Garamond" panose="02020404030301010803" pitchFamily="18" charset="0"/>
                <a:cs typeface="Times New Roman" panose="02020603050405020304" pitchFamily="18" charset="0"/>
              </a:rPr>
              <a:t> Members of Dream Lab</a:t>
            </a:r>
          </a:p>
        </p:txBody>
      </p:sp>
    </p:spTree>
    <p:extLst>
      <p:ext uri="{BB962C8B-B14F-4D97-AF65-F5344CB8AC3E}">
        <p14:creationId xmlns:p14="http://schemas.microsoft.com/office/powerpoint/2010/main" val="11820145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
            <a:lum/>
          </a:blip>
          <a:srcRect/>
          <a:stretch>
            <a:fillRect r="-45000"/>
          </a:stretch>
        </a:blipFill>
        <a:effectLst/>
      </p:bgPr>
    </p:bg>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87</a:t>
            </a:fld>
            <a:endParaRPr lang="en-US" dirty="0">
              <a:solidFill>
                <a:schemeClr val="tx1"/>
              </a:solidFill>
            </a:endParaRPr>
          </a:p>
        </p:txBody>
      </p:sp>
      <p:sp>
        <p:nvSpPr>
          <p:cNvPr id="10" name="Title 1"/>
          <p:cNvSpPr txBox="1">
            <a:spLocks/>
          </p:cNvSpPr>
          <p:nvPr/>
        </p:nvSpPr>
        <p:spPr>
          <a:xfrm>
            <a:off x="3172477" y="4756237"/>
            <a:ext cx="3280305" cy="731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Garamond" panose="02020404030301010803" pitchFamily="18" charset="0"/>
              </a:rPr>
              <a:t>Thank You</a:t>
            </a:r>
          </a:p>
        </p:txBody>
      </p:sp>
      <p:pic>
        <p:nvPicPr>
          <p:cNvPr id="3" name="Picture 2"/>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684" t="14737" r="16082" b="22105"/>
          <a:stretch/>
        </p:blipFill>
        <p:spPr>
          <a:xfrm>
            <a:off x="1804737" y="1517059"/>
            <a:ext cx="4283242" cy="3371649"/>
          </a:xfrm>
          <a:prstGeom prst="rect">
            <a:avLst/>
          </a:prstGeom>
        </p:spPr>
      </p:pic>
    </p:spTree>
    <p:extLst>
      <p:ext uri="{BB962C8B-B14F-4D97-AF65-F5344CB8AC3E}">
        <p14:creationId xmlns:p14="http://schemas.microsoft.com/office/powerpoint/2010/main" val="31990625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
            <a:lum/>
          </a:blip>
          <a:srcRect/>
          <a:stretch>
            <a:fillRect r="-45000"/>
          </a:stretch>
        </a:blipFill>
        <a:effectLst/>
      </p:bgPr>
    </p:bg>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88</a:t>
            </a:fld>
            <a:endParaRPr lang="en-US" dirty="0">
              <a:solidFill>
                <a:schemeClr val="tx1"/>
              </a:solidFill>
            </a:endParaRPr>
          </a:p>
        </p:txBody>
      </p:sp>
    </p:spTree>
    <p:extLst>
      <p:ext uri="{BB962C8B-B14F-4D97-AF65-F5344CB8AC3E}">
        <p14:creationId xmlns:p14="http://schemas.microsoft.com/office/powerpoint/2010/main" val="38719819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89</a:t>
            </a:fld>
            <a:endParaRPr lang="en-US" dirty="0">
              <a:solidFill>
                <a:schemeClr val="tx1"/>
              </a:solidFill>
            </a:endParaRPr>
          </a:p>
        </p:txBody>
      </p:sp>
      <p:grpSp>
        <p:nvGrpSpPr>
          <p:cNvPr id="7" name="Group 6"/>
          <p:cNvGrpSpPr/>
          <p:nvPr/>
        </p:nvGrpSpPr>
        <p:grpSpPr>
          <a:xfrm>
            <a:off x="814231" y="1047111"/>
            <a:ext cx="7515538" cy="3670028"/>
            <a:chOff x="0" y="0"/>
            <a:chExt cx="6010275" cy="2943773"/>
          </a:xfrm>
        </p:grpSpPr>
        <p:grpSp>
          <p:nvGrpSpPr>
            <p:cNvPr id="8" name="Group 7"/>
            <p:cNvGrpSpPr/>
            <p:nvPr/>
          </p:nvGrpSpPr>
          <p:grpSpPr>
            <a:xfrm>
              <a:off x="0" y="0"/>
              <a:ext cx="6010275" cy="2409825"/>
              <a:chOff x="0" y="0"/>
              <a:chExt cx="6010275" cy="2409825"/>
            </a:xfrm>
          </p:grpSpPr>
          <p:pic>
            <p:nvPicPr>
              <p:cNvPr id="13" name="Picture 12" descr="AC star 1 isotherm"/>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067050" cy="2371725"/>
              </a:xfrm>
              <a:prstGeom prst="rect">
                <a:avLst/>
              </a:prstGeom>
              <a:noFill/>
              <a:ln>
                <a:noFill/>
              </a:ln>
            </p:spPr>
          </p:pic>
          <p:pic>
            <p:nvPicPr>
              <p:cNvPr id="14" name="Picture 13" descr="AC star pore size"/>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57150"/>
                <a:ext cx="2886075" cy="2352675"/>
              </a:xfrm>
              <a:prstGeom prst="rect">
                <a:avLst/>
              </a:prstGeom>
              <a:noFill/>
              <a:ln>
                <a:noFill/>
              </a:ln>
            </p:spPr>
          </p:pic>
        </p:grpSp>
        <p:sp>
          <p:nvSpPr>
            <p:cNvPr id="9" name="Text Box 52"/>
            <p:cNvSpPr txBox="1"/>
            <p:nvPr/>
          </p:nvSpPr>
          <p:spPr>
            <a:xfrm>
              <a:off x="619127" y="2464821"/>
              <a:ext cx="4752974" cy="478952"/>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marL="0" marR="0" algn="just">
                <a:spcBef>
                  <a:spcPts val="0"/>
                </a:spcBef>
                <a:spcAft>
                  <a:spcPts val="1000"/>
                </a:spcAft>
              </a:pPr>
              <a:r>
                <a:rPr lang="en-US" sz="1200" i="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Figure 3. (a) </a:t>
              </a:r>
              <a:r>
                <a:rPr lang="en-US" sz="1200" i="0">
                  <a:solidFill>
                    <a:srgbClr val="141414"/>
                  </a:solidFill>
                  <a:effectLst/>
                  <a:latin typeface="Times New Roman" panose="02020603050405020304" pitchFamily="18" charset="0"/>
                  <a:ea typeface="Calibri" panose="020F0502020204030204" pitchFamily="34" charset="0"/>
                  <a:cs typeface="Times New Roman" panose="02020603050405020304" pitchFamily="18" charset="0"/>
                </a:rPr>
                <a:t>Nitrogen adsorption isotherms </a:t>
              </a:r>
              <a:r>
                <a:rPr lang="en-US" sz="1200" i="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of acid washed activated carbon (b) Pore size distribution curve of acid washed activated carbon.</a:t>
              </a:r>
              <a:endParaRPr lang="en-US"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2"/>
            <p:cNvSpPr txBox="1">
              <a:spLocks noChangeArrowheads="1"/>
            </p:cNvSpPr>
            <p:nvPr/>
          </p:nvSpPr>
          <p:spPr bwMode="auto">
            <a:xfrm>
              <a:off x="400050" y="323850"/>
              <a:ext cx="438150" cy="3429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2"/>
            <p:cNvSpPr txBox="1">
              <a:spLocks noChangeArrowheads="1"/>
            </p:cNvSpPr>
            <p:nvPr/>
          </p:nvSpPr>
          <p:spPr bwMode="auto">
            <a:xfrm>
              <a:off x="3524250" y="114300"/>
              <a:ext cx="438150" cy="3429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aphicFrame>
        <p:nvGraphicFramePr>
          <p:cNvPr id="5" name="Object 4"/>
          <p:cNvGraphicFramePr>
            <a:graphicFrameLocks noChangeAspect="1"/>
          </p:cNvGraphicFramePr>
          <p:nvPr>
            <p:extLst/>
          </p:nvPr>
        </p:nvGraphicFramePr>
        <p:xfrm>
          <a:off x="899547" y="3684651"/>
          <a:ext cx="7642667" cy="2783341"/>
        </p:xfrm>
        <a:graphic>
          <a:graphicData uri="http://schemas.openxmlformats.org/presentationml/2006/ole">
            <mc:AlternateContent xmlns:mc="http://schemas.openxmlformats.org/markup-compatibility/2006">
              <mc:Choice xmlns:v="urn:schemas-microsoft-com:vml" Requires="v">
                <p:oleObj spid="_x0000_s1127" name="Document" r:id="rId6" imgW="6055414" imgH="2205411" progId="Word.Document.12">
                  <p:embed/>
                </p:oleObj>
              </mc:Choice>
              <mc:Fallback>
                <p:oleObj name="Document" r:id="rId6" imgW="6055414" imgH="2205411" progId="Word.Document.12">
                  <p:embed/>
                  <p:pic>
                    <p:nvPicPr>
                      <p:cNvPr id="0" name=""/>
                      <p:cNvPicPr/>
                      <p:nvPr/>
                    </p:nvPicPr>
                    <p:blipFill>
                      <a:blip r:embed="rId7"/>
                      <a:stretch>
                        <a:fillRect/>
                      </a:stretch>
                    </p:blipFill>
                    <p:spPr>
                      <a:xfrm>
                        <a:off x="899547" y="3684651"/>
                        <a:ext cx="7642667" cy="2783341"/>
                      </a:xfrm>
                      <a:prstGeom prst="rect">
                        <a:avLst/>
                      </a:prstGeom>
                    </p:spPr>
                  </p:pic>
                </p:oleObj>
              </mc:Fallback>
            </mc:AlternateContent>
          </a:graphicData>
        </a:graphic>
      </p:graphicFrame>
      <p:sp>
        <p:nvSpPr>
          <p:cNvPr id="16" name="Title 1"/>
          <p:cNvSpPr txBox="1">
            <a:spLocks/>
          </p:cNvSpPr>
          <p:nvPr/>
        </p:nvSpPr>
        <p:spPr>
          <a:xfrm>
            <a:off x="0" y="256217"/>
            <a:ext cx="7724411" cy="731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latin typeface="Garamond" panose="02020404030301010803" pitchFamily="18" charset="0"/>
              </a:rPr>
              <a:t>BET Surface Area Analysis </a:t>
            </a:r>
          </a:p>
        </p:txBody>
      </p:sp>
      <p:cxnSp>
        <p:nvCxnSpPr>
          <p:cNvPr id="17" name="Straight Connector 16"/>
          <p:cNvCxnSpPr/>
          <p:nvPr/>
        </p:nvCxnSpPr>
        <p:spPr>
          <a:xfrm>
            <a:off x="-2" y="907045"/>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18" name="TextBox 17"/>
          <p:cNvSpPr txBox="1"/>
          <p:nvPr/>
        </p:nvSpPr>
        <p:spPr>
          <a:xfrm>
            <a:off x="8237415" y="6453478"/>
            <a:ext cx="622286" cy="369332"/>
          </a:xfrm>
          <a:prstGeom prst="rect">
            <a:avLst/>
          </a:prstGeom>
          <a:noFill/>
        </p:spPr>
        <p:txBody>
          <a:bodyPr wrap="none" rtlCol="0">
            <a:spAutoFit/>
          </a:bodyPr>
          <a:lstStyle/>
          <a:p>
            <a:r>
              <a:rPr lang="en-US" dirty="0">
                <a:hlinkClick r:id="rId8" action="ppaction://hlinksldjump"/>
              </a:rPr>
              <a:t>Back</a:t>
            </a:r>
            <a:endParaRPr lang="en-US" dirty="0"/>
          </a:p>
        </p:txBody>
      </p:sp>
    </p:spTree>
    <p:extLst>
      <p:ext uri="{BB962C8B-B14F-4D97-AF65-F5344CB8AC3E}">
        <p14:creationId xmlns:p14="http://schemas.microsoft.com/office/powerpoint/2010/main" val="1584021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9</a:t>
            </a:fld>
            <a:endParaRPr lang="en-US" dirty="0">
              <a:solidFill>
                <a:schemeClr val="tx1"/>
              </a:solidFill>
            </a:endParaRPr>
          </a:p>
        </p:txBody>
      </p:sp>
      <p:cxnSp>
        <p:nvCxnSpPr>
          <p:cNvPr id="5" name="Straight Connector 4"/>
          <p:cNvCxnSpPr/>
          <p:nvPr/>
        </p:nvCxnSpPr>
        <p:spPr>
          <a:xfrm>
            <a:off x="150347" y="908592"/>
            <a:ext cx="8809408" cy="0"/>
          </a:xfrm>
          <a:prstGeom prst="line">
            <a:avLst/>
          </a:prstGeom>
          <a:ln w="25400"/>
        </p:spPr>
        <p:style>
          <a:lnRef idx="3">
            <a:schemeClr val="dk1"/>
          </a:lnRef>
          <a:fillRef idx="0">
            <a:schemeClr val="dk1"/>
          </a:fillRef>
          <a:effectRef idx="2">
            <a:schemeClr val="dk1"/>
          </a:effectRef>
          <a:fontRef idx="minor">
            <a:schemeClr val="tx1"/>
          </a:fontRef>
        </p:style>
      </p:cxn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9206" t="14065" r="2237" b="12457"/>
          <a:stretch/>
        </p:blipFill>
        <p:spPr>
          <a:xfrm>
            <a:off x="673044" y="1444701"/>
            <a:ext cx="2627679" cy="2348762"/>
          </a:xfrm>
          <a:prstGeom prst="rect">
            <a:avLst/>
          </a:prstGeom>
          <a:effectLst>
            <a:softEdge rad="127000"/>
          </a:effectLst>
        </p:spPr>
      </p:pic>
      <p:pic>
        <p:nvPicPr>
          <p:cNvPr id="13" name="Picture 1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2587" b="23731"/>
          <a:stretch/>
        </p:blipFill>
        <p:spPr>
          <a:xfrm>
            <a:off x="3781696" y="1261155"/>
            <a:ext cx="5032390" cy="2436615"/>
          </a:xfrm>
          <a:prstGeom prst="rect">
            <a:avLst/>
          </a:prstGeom>
        </p:spPr>
      </p:pic>
      <p:grpSp>
        <p:nvGrpSpPr>
          <p:cNvPr id="23" name="Group 22"/>
          <p:cNvGrpSpPr/>
          <p:nvPr/>
        </p:nvGrpSpPr>
        <p:grpSpPr>
          <a:xfrm>
            <a:off x="380023" y="983846"/>
            <a:ext cx="3291840" cy="3162915"/>
            <a:chOff x="427809" y="765819"/>
            <a:chExt cx="3291840" cy="3162915"/>
          </a:xfrm>
        </p:grpSpPr>
        <p:sp>
          <p:nvSpPr>
            <p:cNvPr id="3" name="Rectangle 2"/>
            <p:cNvSpPr/>
            <p:nvPr/>
          </p:nvSpPr>
          <p:spPr>
            <a:xfrm>
              <a:off x="427809" y="765819"/>
              <a:ext cx="3291840" cy="400110"/>
            </a:xfrm>
            <a:prstGeom prst="rect">
              <a:avLst/>
            </a:prstGeom>
          </p:spPr>
          <p:txBody>
            <a:bodyPr wrap="square">
              <a:spAutoFit/>
            </a:bodyPr>
            <a:lstStyle/>
            <a:p>
              <a:r>
                <a:rPr lang="en-US" sz="2000" dirty="0">
                  <a:solidFill>
                    <a:srgbClr val="FF0000"/>
                  </a:solidFill>
                  <a:latin typeface="Garamond" panose="02020404030301010803" pitchFamily="18" charset="0"/>
                </a:rPr>
                <a:t>A</a:t>
              </a:r>
              <a:r>
                <a:rPr lang="en-US" sz="2000" b="1" dirty="0">
                  <a:solidFill>
                    <a:srgbClr val="FF0000"/>
                  </a:solidFill>
                  <a:latin typeface="Garamond" panose="02020404030301010803" pitchFamily="18" charset="0"/>
                </a:rPr>
                <a:t>node (Negative Electrode)</a:t>
              </a:r>
            </a:p>
          </p:txBody>
        </p:sp>
        <p:sp>
          <p:nvSpPr>
            <p:cNvPr id="14" name="Rectangle 13"/>
            <p:cNvSpPr/>
            <p:nvPr/>
          </p:nvSpPr>
          <p:spPr>
            <a:xfrm>
              <a:off x="720828" y="3528624"/>
              <a:ext cx="2850113" cy="400110"/>
            </a:xfrm>
            <a:prstGeom prst="rect">
              <a:avLst/>
            </a:prstGeom>
            <a:noFill/>
          </p:spPr>
          <p:txBody>
            <a:bodyPr wrap="square" rtlCol="0">
              <a:spAutoFit/>
            </a:bodyPr>
            <a:lstStyle/>
            <a:p>
              <a:r>
                <a:rPr lang="en-US" sz="2000" b="1" dirty="0">
                  <a:latin typeface="Garamond" panose="02020404030301010803" pitchFamily="18" charset="0"/>
                </a:rPr>
                <a:t>Graphite, Silicon</a:t>
              </a:r>
            </a:p>
          </p:txBody>
        </p:sp>
      </p:grpSp>
      <p:grpSp>
        <p:nvGrpSpPr>
          <p:cNvPr id="24" name="Group 23"/>
          <p:cNvGrpSpPr/>
          <p:nvPr/>
        </p:nvGrpSpPr>
        <p:grpSpPr>
          <a:xfrm>
            <a:off x="4939123" y="983846"/>
            <a:ext cx="4846320" cy="3176861"/>
            <a:chOff x="1080919" y="1071923"/>
            <a:chExt cx="4846320" cy="3119848"/>
          </a:xfrm>
        </p:grpSpPr>
        <p:sp>
          <p:nvSpPr>
            <p:cNvPr id="8" name="Rectangle 7"/>
            <p:cNvSpPr/>
            <p:nvPr/>
          </p:nvSpPr>
          <p:spPr>
            <a:xfrm>
              <a:off x="1080919" y="1071923"/>
              <a:ext cx="4846320" cy="400110"/>
            </a:xfrm>
            <a:prstGeom prst="rect">
              <a:avLst/>
            </a:prstGeom>
          </p:spPr>
          <p:txBody>
            <a:bodyPr wrap="square">
              <a:spAutoFit/>
            </a:bodyPr>
            <a:lstStyle/>
            <a:p>
              <a:r>
                <a:rPr lang="en-US" sz="2000" dirty="0">
                  <a:solidFill>
                    <a:srgbClr val="FF0000"/>
                  </a:solidFill>
                  <a:latin typeface="Garamond" panose="02020404030301010803" pitchFamily="18" charset="0"/>
                </a:rPr>
                <a:t>C</a:t>
              </a:r>
              <a:r>
                <a:rPr lang="en-US" sz="2000" b="1" dirty="0">
                  <a:solidFill>
                    <a:srgbClr val="FF0000"/>
                  </a:solidFill>
                  <a:latin typeface="Garamond" panose="02020404030301010803" pitchFamily="18" charset="0"/>
                </a:rPr>
                <a:t>athode (Positive Electrode)</a:t>
              </a:r>
            </a:p>
          </p:txBody>
        </p:sp>
        <p:sp>
          <p:nvSpPr>
            <p:cNvPr id="15" name="Rectangle 14"/>
            <p:cNvSpPr/>
            <p:nvPr/>
          </p:nvSpPr>
          <p:spPr>
            <a:xfrm>
              <a:off x="1121863" y="3791661"/>
              <a:ext cx="3200400" cy="400110"/>
            </a:xfrm>
            <a:prstGeom prst="rect">
              <a:avLst/>
            </a:prstGeom>
            <a:noFill/>
          </p:spPr>
          <p:txBody>
            <a:bodyPr wrap="square" rtlCol="0">
              <a:spAutoFit/>
            </a:bodyPr>
            <a:lstStyle/>
            <a:p>
              <a:r>
                <a:rPr lang="en-US" sz="2000" b="1" dirty="0">
                  <a:latin typeface="Garamond" panose="02020404030301010803" pitchFamily="18" charset="0"/>
                </a:rPr>
                <a:t>LiCoO</a:t>
              </a:r>
              <a:r>
                <a:rPr lang="en-US" sz="2000" b="1" baseline="-25000" dirty="0">
                  <a:latin typeface="Garamond" panose="02020404030301010803" pitchFamily="18" charset="0"/>
                </a:rPr>
                <a:t>2</a:t>
              </a:r>
              <a:r>
                <a:rPr lang="en-US" sz="2000" b="1" dirty="0">
                  <a:latin typeface="Garamond" panose="02020404030301010803" pitchFamily="18" charset="0"/>
                </a:rPr>
                <a:t>, LiMn</a:t>
              </a:r>
              <a:r>
                <a:rPr lang="en-US" sz="2000" b="1" baseline="-25000" dirty="0">
                  <a:latin typeface="Garamond" panose="02020404030301010803" pitchFamily="18" charset="0"/>
                </a:rPr>
                <a:t>2</a:t>
              </a:r>
              <a:r>
                <a:rPr lang="en-US" sz="2000" b="1" dirty="0">
                  <a:latin typeface="Garamond" panose="02020404030301010803" pitchFamily="18" charset="0"/>
                </a:rPr>
                <a:t>O</a:t>
              </a:r>
              <a:r>
                <a:rPr lang="en-US" sz="2000" b="1" baseline="-25000" dirty="0">
                  <a:latin typeface="Garamond" panose="02020404030301010803" pitchFamily="18" charset="0"/>
                </a:rPr>
                <a:t>4</a:t>
              </a:r>
              <a:r>
                <a:rPr lang="en-US" sz="2000" b="1" dirty="0">
                  <a:latin typeface="Garamond" panose="02020404030301010803" pitchFamily="18" charset="0"/>
                </a:rPr>
                <a:t>, LiFePO</a:t>
              </a:r>
              <a:r>
                <a:rPr lang="en-US" sz="2000" b="1" baseline="-25000" dirty="0">
                  <a:latin typeface="Garamond" panose="02020404030301010803" pitchFamily="18" charset="0"/>
                </a:rPr>
                <a:t>4</a:t>
              </a:r>
            </a:p>
          </p:txBody>
        </p:sp>
      </p:grpSp>
      <p:grpSp>
        <p:nvGrpSpPr>
          <p:cNvPr id="25" name="Group 24"/>
          <p:cNvGrpSpPr/>
          <p:nvPr/>
        </p:nvGrpSpPr>
        <p:grpSpPr>
          <a:xfrm>
            <a:off x="150349" y="4166451"/>
            <a:ext cx="6139849" cy="718392"/>
            <a:chOff x="150347" y="4603183"/>
            <a:chExt cx="6139849" cy="718392"/>
          </a:xfrm>
        </p:grpSpPr>
        <p:sp>
          <p:nvSpPr>
            <p:cNvPr id="10" name="Rectangle 9"/>
            <p:cNvSpPr/>
            <p:nvPr/>
          </p:nvSpPr>
          <p:spPr>
            <a:xfrm>
              <a:off x="150347" y="4603183"/>
              <a:ext cx="1746692" cy="400110"/>
            </a:xfrm>
            <a:prstGeom prst="rect">
              <a:avLst/>
            </a:prstGeom>
          </p:spPr>
          <p:txBody>
            <a:bodyPr wrap="square">
              <a:spAutoFit/>
            </a:bodyPr>
            <a:lstStyle/>
            <a:p>
              <a:endParaRPr lang="en-US" sz="2000" b="1" dirty="0">
                <a:solidFill>
                  <a:srgbClr val="FF0000"/>
                </a:solidFill>
                <a:latin typeface="Garamond" panose="02020404030301010803" pitchFamily="18" charset="0"/>
              </a:endParaRPr>
            </a:p>
          </p:txBody>
        </p:sp>
        <p:sp>
          <p:nvSpPr>
            <p:cNvPr id="16" name="Rectangle 15"/>
            <p:cNvSpPr/>
            <p:nvPr/>
          </p:nvSpPr>
          <p:spPr>
            <a:xfrm>
              <a:off x="416665" y="4921465"/>
              <a:ext cx="5873531" cy="400110"/>
            </a:xfrm>
            <a:prstGeom prst="rect">
              <a:avLst/>
            </a:prstGeom>
            <a:noFill/>
          </p:spPr>
          <p:txBody>
            <a:bodyPr wrap="square" rtlCol="0">
              <a:spAutoFit/>
            </a:bodyPr>
            <a:lstStyle/>
            <a:p>
              <a:r>
                <a:rPr lang="en-US" sz="2000" b="1" dirty="0">
                  <a:solidFill>
                    <a:srgbClr val="FF0000"/>
                  </a:solidFill>
                  <a:latin typeface="Garamond" panose="02020404030301010803" pitchFamily="18" charset="0"/>
                </a:rPr>
                <a:t>Electrolyte</a:t>
              </a:r>
              <a:r>
                <a:rPr lang="en-US" sz="2000" dirty="0">
                  <a:latin typeface="Garamond" panose="02020404030301010803" pitchFamily="18" charset="0"/>
                </a:rPr>
                <a:t>:  Example: </a:t>
              </a:r>
              <a:r>
                <a:rPr lang="en-US" sz="2000" b="1" dirty="0">
                  <a:latin typeface="Garamond" panose="02020404030301010803" pitchFamily="18" charset="0"/>
                </a:rPr>
                <a:t>Lithium hexafluorophosphate</a:t>
              </a:r>
            </a:p>
          </p:txBody>
        </p:sp>
      </p:grpSp>
      <p:pic>
        <p:nvPicPr>
          <p:cNvPr id="17" name="Picture 1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7762" t="6866" r="21791" b="13134"/>
          <a:stretch/>
        </p:blipFill>
        <p:spPr>
          <a:xfrm>
            <a:off x="7103882" y="4824521"/>
            <a:ext cx="1234900" cy="1225752"/>
          </a:xfrm>
          <a:prstGeom prst="rect">
            <a:avLst/>
          </a:prstGeom>
        </p:spPr>
      </p:pic>
      <p:sp>
        <p:nvSpPr>
          <p:cNvPr id="18" name="TextBox 17"/>
          <p:cNvSpPr txBox="1"/>
          <p:nvPr/>
        </p:nvSpPr>
        <p:spPr>
          <a:xfrm>
            <a:off x="1657418" y="369564"/>
            <a:ext cx="5212080" cy="101566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000" b="1" dirty="0">
                <a:latin typeface="Garamond" panose="02020404030301010803" pitchFamily="18" charset="0"/>
              </a:rPr>
              <a:t>Main components of batteries</a:t>
            </a:r>
          </a:p>
          <a:p>
            <a:pPr algn="ctr"/>
            <a:endParaRPr lang="en-US" sz="3000" b="1" dirty="0">
              <a:latin typeface="Garamond" panose="02020404030301010803" pitchFamily="18" charset="0"/>
            </a:endParaRPr>
          </a:p>
        </p:txBody>
      </p:sp>
      <p:sp>
        <p:nvSpPr>
          <p:cNvPr id="19" name="Rectangle 18"/>
          <p:cNvSpPr/>
          <p:nvPr/>
        </p:nvSpPr>
        <p:spPr>
          <a:xfrm>
            <a:off x="422518" y="4791214"/>
            <a:ext cx="6551489" cy="400110"/>
          </a:xfrm>
          <a:prstGeom prst="rect">
            <a:avLst/>
          </a:prstGeom>
        </p:spPr>
        <p:txBody>
          <a:bodyPr wrap="square">
            <a:spAutoFit/>
          </a:bodyPr>
          <a:lstStyle/>
          <a:p>
            <a:pPr marL="342900" indent="-342900">
              <a:buFont typeface="Wingdings" panose="05000000000000000000" pitchFamily="2" charset="2"/>
              <a:buChar char="ü"/>
            </a:pPr>
            <a:r>
              <a:rPr lang="en-US" sz="2000" dirty="0">
                <a:latin typeface="Garamond" panose="02020404030301010803" pitchFamily="18" charset="0"/>
              </a:rPr>
              <a:t>Transport ions from the anode to the cathode or vice-versa</a:t>
            </a:r>
          </a:p>
        </p:txBody>
      </p:sp>
      <p:grpSp>
        <p:nvGrpSpPr>
          <p:cNvPr id="27" name="Group 26"/>
          <p:cNvGrpSpPr/>
          <p:nvPr/>
        </p:nvGrpSpPr>
        <p:grpSpPr>
          <a:xfrm>
            <a:off x="416667" y="5545292"/>
            <a:ext cx="8338156" cy="1015663"/>
            <a:chOff x="416667" y="5228539"/>
            <a:chExt cx="8338156" cy="1089135"/>
          </a:xfrm>
        </p:grpSpPr>
        <p:sp>
          <p:nvSpPr>
            <p:cNvPr id="21" name="Rectangle 20"/>
            <p:cNvSpPr/>
            <p:nvPr/>
          </p:nvSpPr>
          <p:spPr>
            <a:xfrm>
              <a:off x="421604" y="5228539"/>
              <a:ext cx="6341084" cy="1089135"/>
            </a:xfrm>
            <a:prstGeom prst="rect">
              <a:avLst/>
            </a:prstGeom>
          </p:spPr>
          <p:txBody>
            <a:bodyPr wrap="square">
              <a:spAutoFit/>
            </a:bodyPr>
            <a:lstStyle/>
            <a:p>
              <a:pPr marL="342900" indent="-342900">
                <a:buFont typeface="Wingdings" panose="05000000000000000000" pitchFamily="2" charset="2"/>
                <a:buChar char="ü"/>
              </a:pPr>
              <a:endParaRPr lang="en-US" sz="2000" dirty="0">
                <a:latin typeface="Garamond" panose="02020404030301010803" pitchFamily="18" charset="0"/>
              </a:endParaRPr>
            </a:p>
            <a:p>
              <a:pPr marL="342900" indent="-342900">
                <a:buFont typeface="Wingdings" panose="05000000000000000000" pitchFamily="2" charset="2"/>
                <a:buChar char="ü"/>
              </a:pPr>
              <a:r>
                <a:rPr lang="en-US" sz="2000" dirty="0">
                  <a:latin typeface="Garamond" panose="02020404030301010803" pitchFamily="18" charset="0"/>
                </a:rPr>
                <a:t>Porous membrane which is  a good electronic insulator</a:t>
              </a:r>
            </a:p>
            <a:p>
              <a:pPr marL="342900" indent="-342900">
                <a:buFont typeface="Wingdings" panose="05000000000000000000" pitchFamily="2" charset="2"/>
                <a:buChar char="ü"/>
              </a:pPr>
              <a:endParaRPr lang="en-US" sz="2000" dirty="0">
                <a:latin typeface="Garamond" panose="02020404030301010803" pitchFamily="18" charset="0"/>
              </a:endParaRPr>
            </a:p>
          </p:txBody>
        </p:sp>
        <p:sp>
          <p:nvSpPr>
            <p:cNvPr id="22" name="Rectangle 21"/>
            <p:cNvSpPr/>
            <p:nvPr/>
          </p:nvSpPr>
          <p:spPr>
            <a:xfrm>
              <a:off x="416667" y="5557191"/>
              <a:ext cx="8338156" cy="759094"/>
            </a:xfrm>
            <a:prstGeom prst="rect">
              <a:avLst/>
            </a:prstGeom>
          </p:spPr>
          <p:txBody>
            <a:bodyPr wrap="square">
              <a:spAutoFit/>
            </a:bodyPr>
            <a:lstStyle/>
            <a:p>
              <a:pPr marL="342900" indent="-342900" algn="just">
                <a:buFont typeface="Wingdings" panose="05000000000000000000" pitchFamily="2" charset="2"/>
                <a:buChar char="ü"/>
              </a:pPr>
              <a:endParaRPr lang="en-US" sz="2000" dirty="0">
                <a:latin typeface="Garamond" panose="02020404030301010803" pitchFamily="18" charset="0"/>
              </a:endParaRPr>
            </a:p>
            <a:p>
              <a:pPr marL="342900" indent="-342900" algn="just">
                <a:buFont typeface="Wingdings" panose="05000000000000000000" pitchFamily="2" charset="2"/>
                <a:buChar char="ü"/>
              </a:pPr>
              <a:r>
                <a:rPr lang="en-US" sz="2000" dirty="0">
                  <a:latin typeface="Garamond" panose="02020404030301010803" pitchFamily="18" charset="0"/>
                </a:rPr>
                <a:t>Keeps positive and negative electrodes apart to prevent electrical short circuits.</a:t>
              </a:r>
            </a:p>
          </p:txBody>
        </p:sp>
      </p:grpSp>
      <p:sp>
        <p:nvSpPr>
          <p:cNvPr id="26" name="Rectangle 25"/>
          <p:cNvSpPr/>
          <p:nvPr/>
        </p:nvSpPr>
        <p:spPr>
          <a:xfrm>
            <a:off x="425346" y="5457768"/>
            <a:ext cx="5594454" cy="400110"/>
          </a:xfrm>
          <a:prstGeom prst="rect">
            <a:avLst/>
          </a:prstGeom>
          <a:noFill/>
        </p:spPr>
        <p:txBody>
          <a:bodyPr wrap="square" rtlCol="0">
            <a:spAutoFit/>
          </a:bodyPr>
          <a:lstStyle/>
          <a:p>
            <a:r>
              <a:rPr lang="en-US" sz="2000" b="1" dirty="0">
                <a:solidFill>
                  <a:srgbClr val="FF0000"/>
                </a:solidFill>
                <a:latin typeface="Garamond" panose="02020404030301010803" pitchFamily="18" charset="0"/>
              </a:rPr>
              <a:t>Separator</a:t>
            </a:r>
            <a:r>
              <a:rPr lang="en-US" sz="2000" dirty="0">
                <a:latin typeface="Garamond" panose="02020404030301010803" pitchFamily="18" charset="0"/>
              </a:rPr>
              <a:t>: </a:t>
            </a:r>
            <a:r>
              <a:rPr lang="en-US" sz="2000" dirty="0"/>
              <a:t>   </a:t>
            </a:r>
            <a:r>
              <a:rPr lang="en-US" sz="2000" dirty="0">
                <a:latin typeface="Garamond" panose="02020404030301010803" pitchFamily="18" charset="0"/>
              </a:rPr>
              <a:t>Example</a:t>
            </a:r>
            <a:r>
              <a:rPr lang="en-US" sz="2000" dirty="0"/>
              <a:t>: </a:t>
            </a:r>
            <a:r>
              <a:rPr lang="en-US" sz="2000" dirty="0">
                <a:latin typeface="Garamond" panose="02020404030301010803" pitchFamily="18" charset="0"/>
              </a:rPr>
              <a:t>Polypropylene (</a:t>
            </a:r>
            <a:r>
              <a:rPr lang="en-US" sz="2000" dirty="0" err="1">
                <a:latin typeface="Garamond" panose="02020404030301010803" pitchFamily="18" charset="0"/>
              </a:rPr>
              <a:t>Celgard</a:t>
            </a:r>
            <a:r>
              <a:rPr lang="en-US" sz="2000" dirty="0">
                <a:latin typeface="Garamond" panose="02020404030301010803" pitchFamily="18" charset="0"/>
              </a:rPr>
              <a:t>)</a:t>
            </a:r>
            <a:endParaRPr lang="en-US" sz="2000" b="1" dirty="0">
              <a:latin typeface="Garamond" panose="02020404030301010803" pitchFamily="18" charset="0"/>
            </a:endParaRPr>
          </a:p>
        </p:txBody>
      </p:sp>
      <p:grpSp>
        <p:nvGrpSpPr>
          <p:cNvPr id="28" name="Group 27"/>
          <p:cNvGrpSpPr/>
          <p:nvPr/>
        </p:nvGrpSpPr>
        <p:grpSpPr>
          <a:xfrm>
            <a:off x="-1773" y="-352"/>
            <a:ext cx="7916783" cy="321431"/>
            <a:chOff x="1072279" y="-352"/>
            <a:chExt cx="7916783" cy="321431"/>
          </a:xfrm>
        </p:grpSpPr>
        <p:sp>
          <p:nvSpPr>
            <p:cNvPr id="29" name="Chevron 28"/>
            <p:cNvSpPr/>
            <p:nvPr/>
          </p:nvSpPr>
          <p:spPr>
            <a:xfrm>
              <a:off x="7708902" y="356"/>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7</a:t>
              </a:r>
            </a:p>
          </p:txBody>
        </p:sp>
        <p:sp>
          <p:nvSpPr>
            <p:cNvPr id="30" name="Chevron 29"/>
            <p:cNvSpPr/>
            <p:nvPr/>
          </p:nvSpPr>
          <p:spPr>
            <a:xfrm>
              <a:off x="6599510" y="-35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6</a:t>
              </a:r>
            </a:p>
          </p:txBody>
        </p:sp>
        <p:sp>
          <p:nvSpPr>
            <p:cNvPr id="31" name="Chevron 30"/>
            <p:cNvSpPr/>
            <p:nvPr/>
          </p:nvSpPr>
          <p:spPr>
            <a:xfrm>
              <a:off x="5504632" y="16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5</a:t>
              </a:r>
            </a:p>
          </p:txBody>
        </p:sp>
        <p:sp>
          <p:nvSpPr>
            <p:cNvPr id="32" name="Chevron 31"/>
            <p:cNvSpPr/>
            <p:nvPr/>
          </p:nvSpPr>
          <p:spPr>
            <a:xfrm>
              <a:off x="4395737" y="6472"/>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4</a:t>
              </a:r>
            </a:p>
          </p:txBody>
        </p:sp>
        <p:sp>
          <p:nvSpPr>
            <p:cNvPr id="33" name="Chevron 32"/>
            <p:cNvSpPr/>
            <p:nvPr/>
          </p:nvSpPr>
          <p:spPr>
            <a:xfrm>
              <a:off x="3274600" y="7180"/>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3</a:t>
              </a:r>
            </a:p>
          </p:txBody>
        </p:sp>
        <p:sp>
          <p:nvSpPr>
            <p:cNvPr id="34" name="Chevron 33"/>
            <p:cNvSpPr/>
            <p:nvPr/>
          </p:nvSpPr>
          <p:spPr>
            <a:xfrm>
              <a:off x="2167157" y="2893"/>
              <a:ext cx="1280160" cy="31389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Garamond" panose="02020404030301010803" pitchFamily="18" charset="0"/>
                </a:rPr>
                <a:t>Chapter 2</a:t>
              </a:r>
            </a:p>
          </p:txBody>
        </p:sp>
        <p:sp>
          <p:nvSpPr>
            <p:cNvPr id="35" name="Chevron 34"/>
            <p:cNvSpPr/>
            <p:nvPr/>
          </p:nvSpPr>
          <p:spPr>
            <a:xfrm>
              <a:off x="1072279" y="7180"/>
              <a:ext cx="1280160" cy="313899"/>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solidFill>
                    <a:schemeClr val="tx1"/>
                  </a:solidFill>
                  <a:latin typeface="Garamond" panose="02020404030301010803" pitchFamily="18" charset="0"/>
                </a:rPr>
                <a:t>Chapter 1</a:t>
              </a:r>
            </a:p>
          </p:txBody>
        </p:sp>
      </p:grpSp>
    </p:spTree>
    <p:extLst>
      <p:ext uri="{BB962C8B-B14F-4D97-AF65-F5344CB8AC3E}">
        <p14:creationId xmlns:p14="http://schemas.microsoft.com/office/powerpoint/2010/main" val="16676819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90</a:t>
            </a:fld>
            <a:endParaRPr lang="en-US" dirty="0">
              <a:solidFill>
                <a:schemeClr val="tx1"/>
              </a:solidFill>
            </a:endParaRPr>
          </a:p>
        </p:txBody>
      </p:sp>
      <p:sp>
        <p:nvSpPr>
          <p:cNvPr id="2" name="Rectangle 1"/>
          <p:cNvSpPr/>
          <p:nvPr/>
        </p:nvSpPr>
        <p:spPr>
          <a:xfrm>
            <a:off x="170598" y="3613820"/>
            <a:ext cx="8468208" cy="1754326"/>
          </a:xfrm>
          <a:prstGeom prst="rect">
            <a:avLst/>
          </a:prstGeom>
        </p:spPr>
        <p:txBody>
          <a:bodyPr wrap="square">
            <a:spAutoFit/>
          </a:bodyPr>
          <a:lstStyle/>
          <a:p>
            <a:r>
              <a:rPr lang="en-US" dirty="0">
                <a:solidFill>
                  <a:srgbClr val="111111"/>
                </a:solidFill>
                <a:latin typeface="Garamond" panose="02020404030301010803" pitchFamily="18" charset="0"/>
              </a:rPr>
              <a:t>For example: LiFePO</a:t>
            </a:r>
            <a:r>
              <a:rPr lang="en-US" baseline="-25000" dirty="0">
                <a:solidFill>
                  <a:srgbClr val="111111"/>
                </a:solidFill>
                <a:latin typeface="Garamond" panose="02020404030301010803" pitchFamily="18" charset="0"/>
              </a:rPr>
              <a:t>4</a:t>
            </a:r>
            <a:r>
              <a:rPr lang="en-US" dirty="0">
                <a:solidFill>
                  <a:srgbClr val="111111"/>
                </a:solidFill>
                <a:latin typeface="Garamond" panose="02020404030301010803" pitchFamily="18" charset="0"/>
              </a:rPr>
              <a:t> → FePO</a:t>
            </a:r>
            <a:r>
              <a:rPr lang="en-US" baseline="-25000" dirty="0">
                <a:solidFill>
                  <a:srgbClr val="111111"/>
                </a:solidFill>
                <a:latin typeface="Garamond" panose="02020404030301010803" pitchFamily="18" charset="0"/>
              </a:rPr>
              <a:t>4</a:t>
            </a:r>
            <a:r>
              <a:rPr lang="en-US" dirty="0">
                <a:solidFill>
                  <a:srgbClr val="111111"/>
                </a:solidFill>
                <a:latin typeface="Garamond" panose="02020404030301010803" pitchFamily="18" charset="0"/>
              </a:rPr>
              <a:t> + 1Li</a:t>
            </a:r>
            <a:r>
              <a:rPr lang="en-US" baseline="30000" dirty="0">
                <a:solidFill>
                  <a:srgbClr val="111111"/>
                </a:solidFill>
                <a:latin typeface="Garamond" panose="02020404030301010803" pitchFamily="18" charset="0"/>
              </a:rPr>
              <a:t>+</a:t>
            </a:r>
            <a:r>
              <a:rPr lang="en-US" dirty="0">
                <a:solidFill>
                  <a:srgbClr val="111111"/>
                </a:solidFill>
                <a:latin typeface="Garamond" panose="02020404030301010803" pitchFamily="18" charset="0"/>
              </a:rPr>
              <a:t> + 1e</a:t>
            </a:r>
            <a:r>
              <a:rPr lang="en-US" baseline="30000" dirty="0">
                <a:solidFill>
                  <a:srgbClr val="111111"/>
                </a:solidFill>
                <a:latin typeface="Garamond" panose="02020404030301010803" pitchFamily="18" charset="0"/>
              </a:rPr>
              <a:t>-</a:t>
            </a:r>
            <a:endParaRPr lang="en-US" dirty="0">
              <a:solidFill>
                <a:srgbClr val="111111"/>
              </a:solidFill>
              <a:latin typeface="Garamond" panose="02020404030301010803" pitchFamily="18" charset="0"/>
            </a:endParaRPr>
          </a:p>
          <a:p>
            <a:r>
              <a:rPr lang="en-US" dirty="0">
                <a:solidFill>
                  <a:srgbClr val="111111"/>
                </a:solidFill>
                <a:latin typeface="Garamond" panose="02020404030301010803" pitchFamily="18" charset="0"/>
              </a:rPr>
              <a:t>In this case we have: </a:t>
            </a:r>
          </a:p>
          <a:p>
            <a:r>
              <a:rPr lang="en-US" dirty="0">
                <a:solidFill>
                  <a:srgbClr val="111111"/>
                </a:solidFill>
                <a:latin typeface="Garamond" panose="02020404030301010803" pitchFamily="18" charset="0"/>
              </a:rPr>
              <a:t>Molecular weight of LiFePO</a:t>
            </a:r>
            <a:r>
              <a:rPr lang="en-US" baseline="-25000" dirty="0">
                <a:solidFill>
                  <a:srgbClr val="111111"/>
                </a:solidFill>
                <a:latin typeface="Garamond" panose="02020404030301010803" pitchFamily="18" charset="0"/>
              </a:rPr>
              <a:t>4</a:t>
            </a:r>
            <a:r>
              <a:rPr lang="en-US" dirty="0">
                <a:solidFill>
                  <a:srgbClr val="111111"/>
                </a:solidFill>
                <a:latin typeface="Garamond" panose="02020404030301010803" pitchFamily="18" charset="0"/>
              </a:rPr>
              <a:t> is 157.7×10</a:t>
            </a:r>
            <a:r>
              <a:rPr lang="en-US" baseline="30000" dirty="0">
                <a:solidFill>
                  <a:srgbClr val="111111"/>
                </a:solidFill>
                <a:latin typeface="Garamond" panose="02020404030301010803" pitchFamily="18" charset="0"/>
              </a:rPr>
              <a:t>-3</a:t>
            </a:r>
            <a:r>
              <a:rPr lang="en-US" dirty="0">
                <a:solidFill>
                  <a:srgbClr val="111111"/>
                </a:solidFill>
                <a:latin typeface="Garamond" panose="02020404030301010803" pitchFamily="18" charset="0"/>
              </a:rPr>
              <a:t> kg mol</a:t>
            </a:r>
            <a:r>
              <a:rPr lang="en-US" baseline="30000" dirty="0">
                <a:solidFill>
                  <a:srgbClr val="111111"/>
                </a:solidFill>
                <a:latin typeface="Garamond" panose="02020404030301010803" pitchFamily="18" charset="0"/>
              </a:rPr>
              <a:t>-1</a:t>
            </a:r>
            <a:r>
              <a:rPr lang="en-US" dirty="0">
                <a:solidFill>
                  <a:srgbClr val="111111"/>
                </a:solidFill>
                <a:latin typeface="Garamond" panose="02020404030301010803" pitchFamily="18" charset="0"/>
              </a:rPr>
              <a:t> = 157.7 g mol</a:t>
            </a:r>
            <a:r>
              <a:rPr lang="en-US" baseline="30000" dirty="0">
                <a:solidFill>
                  <a:srgbClr val="111111"/>
                </a:solidFill>
                <a:latin typeface="Garamond" panose="02020404030301010803" pitchFamily="18" charset="0"/>
              </a:rPr>
              <a:t>-1</a:t>
            </a:r>
            <a:endParaRPr lang="en-US" dirty="0">
              <a:solidFill>
                <a:srgbClr val="111111"/>
              </a:solidFill>
              <a:latin typeface="Garamond" panose="02020404030301010803" pitchFamily="18" charset="0"/>
            </a:endParaRPr>
          </a:p>
          <a:p>
            <a:r>
              <a:rPr lang="en-US" dirty="0">
                <a:solidFill>
                  <a:srgbClr val="111111"/>
                </a:solidFill>
                <a:latin typeface="Garamond" panose="02020404030301010803" pitchFamily="18" charset="0"/>
              </a:rPr>
              <a:t>n=1Li</a:t>
            </a:r>
            <a:r>
              <a:rPr lang="en-US" baseline="30000" dirty="0">
                <a:solidFill>
                  <a:srgbClr val="111111"/>
                </a:solidFill>
                <a:latin typeface="Garamond" panose="02020404030301010803" pitchFamily="18" charset="0"/>
              </a:rPr>
              <a:t>+</a:t>
            </a:r>
            <a:r>
              <a:rPr lang="en-US" dirty="0">
                <a:solidFill>
                  <a:srgbClr val="111111"/>
                </a:solidFill>
                <a:latin typeface="Garamond" panose="02020404030301010803" pitchFamily="18" charset="0"/>
              </a:rPr>
              <a:t>=1</a:t>
            </a:r>
          </a:p>
          <a:p>
            <a:r>
              <a:rPr lang="en-US" dirty="0">
                <a:solidFill>
                  <a:srgbClr val="111111"/>
                </a:solidFill>
                <a:latin typeface="Garamond" panose="02020404030301010803" pitchFamily="18" charset="0"/>
              </a:rPr>
              <a:t>F=96 485.3329 </a:t>
            </a:r>
            <a:r>
              <a:rPr lang="en-US" dirty="0" err="1">
                <a:solidFill>
                  <a:srgbClr val="111111"/>
                </a:solidFill>
                <a:latin typeface="Garamond" panose="02020404030301010803" pitchFamily="18" charset="0"/>
              </a:rPr>
              <a:t>sA</a:t>
            </a:r>
            <a:r>
              <a:rPr lang="en-US" dirty="0">
                <a:solidFill>
                  <a:srgbClr val="111111"/>
                </a:solidFill>
                <a:latin typeface="Garamond" panose="02020404030301010803" pitchFamily="18" charset="0"/>
              </a:rPr>
              <a:t> mol</a:t>
            </a:r>
            <a:r>
              <a:rPr lang="en-US" baseline="30000" dirty="0">
                <a:solidFill>
                  <a:srgbClr val="111111"/>
                </a:solidFill>
                <a:latin typeface="Garamond" panose="02020404030301010803" pitchFamily="18" charset="0"/>
              </a:rPr>
              <a:t>-1</a:t>
            </a:r>
            <a:endParaRPr lang="en-US" dirty="0">
              <a:solidFill>
                <a:srgbClr val="111111"/>
              </a:solidFill>
              <a:latin typeface="Garamond" panose="02020404030301010803" pitchFamily="18" charset="0"/>
            </a:endParaRPr>
          </a:p>
          <a:p>
            <a:r>
              <a:rPr lang="en-US" dirty="0">
                <a:solidFill>
                  <a:srgbClr val="111111"/>
                </a:solidFill>
                <a:latin typeface="Garamond" panose="02020404030301010803" pitchFamily="18" charset="0"/>
              </a:rPr>
              <a:t>So finally we obtain: Q=170 mA h g</a:t>
            </a:r>
            <a:r>
              <a:rPr lang="en-US" baseline="30000" dirty="0">
                <a:solidFill>
                  <a:srgbClr val="111111"/>
                </a:solidFill>
                <a:latin typeface="Garamond" panose="02020404030301010803" pitchFamily="18" charset="0"/>
              </a:rPr>
              <a:t>-1</a:t>
            </a:r>
            <a:endParaRPr lang="en-US" b="0" i="0" dirty="0">
              <a:solidFill>
                <a:srgbClr val="111111"/>
              </a:solidFill>
              <a:effectLst/>
              <a:latin typeface="Garamond" panose="02020404030301010803" pitchFamily="18" charset="0"/>
            </a:endParaRPr>
          </a:p>
        </p:txBody>
      </p:sp>
      <p:sp>
        <p:nvSpPr>
          <p:cNvPr id="5" name="Rectangle 4"/>
          <p:cNvSpPr/>
          <p:nvPr/>
        </p:nvSpPr>
        <p:spPr>
          <a:xfrm>
            <a:off x="0" y="420685"/>
            <a:ext cx="7680960" cy="548640"/>
          </a:xfrm>
          <a:prstGeom prst="rect">
            <a:avLst/>
          </a:prstGeom>
        </p:spPr>
        <p:txBody>
          <a:bodyPr vert="horz" lIns="91440" tIns="45720" rIns="91440" bIns="45720" rtlCol="0" anchor="ctr">
            <a:noAutofit/>
          </a:bodyPr>
          <a:lstStyle/>
          <a:p>
            <a:pPr>
              <a:lnSpc>
                <a:spcPct val="90000"/>
              </a:lnSpc>
              <a:spcBef>
                <a:spcPct val="0"/>
              </a:spcBef>
            </a:pPr>
            <a:r>
              <a:rPr lang="en-US" sz="3000" dirty="0">
                <a:latin typeface="Garamond" panose="02020404030301010803" pitchFamily="18" charset="0"/>
                <a:ea typeface="+mj-ea"/>
                <a:cs typeface="+mj-cs"/>
              </a:rPr>
              <a:t>Theoretical capacity calculation by Faraday’s law:</a:t>
            </a:r>
          </a:p>
        </p:txBody>
      </p:sp>
      <p:sp>
        <p:nvSpPr>
          <p:cNvPr id="7" name="Rectangle 6"/>
          <p:cNvSpPr/>
          <p:nvPr/>
        </p:nvSpPr>
        <p:spPr>
          <a:xfrm>
            <a:off x="1873979" y="1276307"/>
            <a:ext cx="4176208" cy="400110"/>
          </a:xfrm>
          <a:prstGeom prst="rect">
            <a:avLst/>
          </a:prstGeom>
          <a:ln>
            <a:solidFill>
              <a:srgbClr val="FF0000"/>
            </a:solidFill>
          </a:ln>
        </p:spPr>
        <p:txBody>
          <a:bodyPr wrap="none">
            <a:spAutoFit/>
          </a:bodyPr>
          <a:lstStyle/>
          <a:p>
            <a:r>
              <a:rPr lang="en-US" sz="2000" b="1" dirty="0">
                <a:solidFill>
                  <a:srgbClr val="111111"/>
                </a:solidFill>
                <a:latin typeface="Garamond" panose="02020404030301010803" pitchFamily="18" charset="0"/>
              </a:rPr>
              <a:t>Q</a:t>
            </a:r>
            <a:r>
              <a:rPr lang="en-US" sz="2000" b="1" baseline="-25000" dirty="0">
                <a:solidFill>
                  <a:srgbClr val="111111"/>
                </a:solidFill>
                <a:latin typeface="Garamond" panose="02020404030301010803" pitchFamily="18" charset="0"/>
              </a:rPr>
              <a:t>theoretical</a:t>
            </a:r>
            <a:r>
              <a:rPr lang="en-US" sz="2000" b="1" dirty="0">
                <a:solidFill>
                  <a:srgbClr val="111111"/>
                </a:solidFill>
                <a:latin typeface="Garamond" panose="02020404030301010803" pitchFamily="18" charset="0"/>
              </a:rPr>
              <a:t> = (nF) / (3600*Mw) A h g</a:t>
            </a:r>
            <a:r>
              <a:rPr lang="en-US" sz="2000" b="1" baseline="30000" dirty="0">
                <a:solidFill>
                  <a:srgbClr val="111111"/>
                </a:solidFill>
                <a:latin typeface="Garamond" panose="02020404030301010803" pitchFamily="18" charset="0"/>
              </a:rPr>
              <a:t>-1</a:t>
            </a:r>
            <a:endParaRPr lang="en-US" sz="2000" b="1" dirty="0">
              <a:solidFill>
                <a:srgbClr val="111111"/>
              </a:solidFill>
              <a:latin typeface="Garamond" panose="02020404030301010803" pitchFamily="18" charset="0"/>
            </a:endParaRPr>
          </a:p>
        </p:txBody>
      </p:sp>
      <p:sp>
        <p:nvSpPr>
          <p:cNvPr id="8" name="Rectangle 7"/>
          <p:cNvSpPr/>
          <p:nvPr/>
        </p:nvSpPr>
        <p:spPr>
          <a:xfrm>
            <a:off x="175042" y="1983399"/>
            <a:ext cx="8634364" cy="1323439"/>
          </a:xfrm>
          <a:prstGeom prst="rect">
            <a:avLst/>
          </a:prstGeom>
          <a:ln>
            <a:solidFill>
              <a:srgbClr val="FF0000"/>
            </a:solidFill>
          </a:ln>
        </p:spPr>
        <p:txBody>
          <a:bodyPr wrap="square">
            <a:spAutoFit/>
          </a:bodyPr>
          <a:lstStyle/>
          <a:p>
            <a:r>
              <a:rPr lang="en-US" sz="2000" dirty="0">
                <a:solidFill>
                  <a:srgbClr val="111111"/>
                </a:solidFill>
                <a:latin typeface="Garamond" panose="02020404030301010803" pitchFamily="18" charset="0"/>
              </a:rPr>
              <a:t>Where,</a:t>
            </a:r>
          </a:p>
          <a:p>
            <a:r>
              <a:rPr lang="en-US" sz="2000" b="1" dirty="0">
                <a:solidFill>
                  <a:srgbClr val="111111"/>
                </a:solidFill>
                <a:latin typeface="Garamond" panose="02020404030301010803" pitchFamily="18" charset="0"/>
              </a:rPr>
              <a:t>n is the number of charge carrier, </a:t>
            </a:r>
          </a:p>
          <a:p>
            <a:r>
              <a:rPr lang="en-US" sz="2000" b="1" dirty="0">
                <a:solidFill>
                  <a:srgbClr val="111111"/>
                </a:solidFill>
                <a:latin typeface="Garamond" panose="02020404030301010803" pitchFamily="18" charset="0"/>
              </a:rPr>
              <a:t>F is the Faraday constant and </a:t>
            </a:r>
          </a:p>
          <a:p>
            <a:r>
              <a:rPr lang="en-US" sz="2000" b="1" dirty="0">
                <a:solidFill>
                  <a:srgbClr val="111111"/>
                </a:solidFill>
                <a:latin typeface="Garamond" panose="02020404030301010803" pitchFamily="18" charset="0"/>
              </a:rPr>
              <a:t>Mw is the molecular weight of the active material.</a:t>
            </a:r>
          </a:p>
        </p:txBody>
      </p:sp>
      <p:cxnSp>
        <p:nvCxnSpPr>
          <p:cNvPr id="11" name="Straight Connector 10"/>
          <p:cNvCxnSpPr/>
          <p:nvPr/>
        </p:nvCxnSpPr>
        <p:spPr>
          <a:xfrm>
            <a:off x="-2" y="907045"/>
            <a:ext cx="8809408" cy="0"/>
          </a:xfrm>
          <a:prstGeom prst="line">
            <a:avLst/>
          </a:prstGeom>
          <a:ln w="25400"/>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240505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9144000" cy="31389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89158" y="6471993"/>
            <a:ext cx="341194" cy="365125"/>
          </a:xfrm>
        </p:spPr>
        <p:txBody>
          <a:bodyPr/>
          <a:lstStyle/>
          <a:p>
            <a:fld id="{ADBDDCAF-7AF1-4425-86EB-B68B2BB9C855}" type="slidenum">
              <a:rPr lang="en-US" smtClean="0">
                <a:solidFill>
                  <a:schemeClr val="tx1"/>
                </a:solidFill>
              </a:rPr>
              <a:t>91</a:t>
            </a:fld>
            <a:endParaRPr lang="en-US" dirty="0">
              <a:solidFill>
                <a:schemeClr val="tx1"/>
              </a:solidFill>
            </a:endParaRPr>
          </a:p>
        </p:txBody>
      </p:sp>
      <p:cxnSp>
        <p:nvCxnSpPr>
          <p:cNvPr id="7" name="Straight Connector 6"/>
          <p:cNvCxnSpPr/>
          <p:nvPr/>
        </p:nvCxnSpPr>
        <p:spPr>
          <a:xfrm>
            <a:off x="-2" y="907045"/>
            <a:ext cx="8809408" cy="0"/>
          </a:xfrm>
          <a:prstGeom prst="line">
            <a:avLst/>
          </a:prstGeom>
          <a:ln w="25400"/>
        </p:spPr>
        <p:style>
          <a:lnRef idx="3">
            <a:schemeClr val="dk1"/>
          </a:lnRef>
          <a:fillRef idx="0">
            <a:schemeClr val="dk1"/>
          </a:fillRef>
          <a:effectRef idx="2">
            <a:schemeClr val="dk1"/>
          </a:effectRef>
          <a:fontRef idx="minor">
            <a:schemeClr val="tx1"/>
          </a:fontRef>
        </p:style>
      </p:cxnSp>
      <p:sp>
        <p:nvSpPr>
          <p:cNvPr id="8" name="Rectangle 7"/>
          <p:cNvSpPr/>
          <p:nvPr/>
        </p:nvSpPr>
        <p:spPr>
          <a:xfrm>
            <a:off x="0" y="420685"/>
            <a:ext cx="7680960" cy="548640"/>
          </a:xfrm>
          <a:prstGeom prst="rect">
            <a:avLst/>
          </a:prstGeom>
        </p:spPr>
        <p:txBody>
          <a:bodyPr vert="horz" lIns="91440" tIns="45720" rIns="91440" bIns="45720" rtlCol="0" anchor="ctr">
            <a:noAutofit/>
          </a:bodyPr>
          <a:lstStyle/>
          <a:p>
            <a:pPr>
              <a:lnSpc>
                <a:spcPct val="90000"/>
              </a:lnSpc>
              <a:spcBef>
                <a:spcPct val="0"/>
              </a:spcBef>
            </a:pPr>
            <a:r>
              <a:rPr lang="en-US" sz="3000" dirty="0">
                <a:latin typeface="Garamond" panose="02020404030301010803" pitchFamily="18" charset="0"/>
                <a:ea typeface="+mj-ea"/>
                <a:cs typeface="+mj-cs"/>
              </a:rPr>
              <a:t>C-rate calculation</a:t>
            </a:r>
          </a:p>
        </p:txBody>
      </p:sp>
      <p:sp>
        <p:nvSpPr>
          <p:cNvPr id="2" name="TextBox 1"/>
          <p:cNvSpPr txBox="1"/>
          <p:nvPr/>
        </p:nvSpPr>
        <p:spPr>
          <a:xfrm>
            <a:off x="179221" y="1208740"/>
            <a:ext cx="3873048" cy="400110"/>
          </a:xfrm>
          <a:prstGeom prst="rect">
            <a:avLst/>
          </a:prstGeom>
          <a:noFill/>
        </p:spPr>
        <p:txBody>
          <a:bodyPr wrap="none" rtlCol="0">
            <a:spAutoFit/>
          </a:bodyPr>
          <a:lstStyle/>
          <a:p>
            <a:r>
              <a:rPr lang="en-US" sz="2000" dirty="0">
                <a:latin typeface="Garamond" panose="02020404030301010803" pitchFamily="18" charset="0"/>
              </a:rPr>
              <a:t>Suppose if current density 60 mA g</a:t>
            </a:r>
            <a:r>
              <a:rPr lang="en-US" sz="2000" baseline="30000" dirty="0">
                <a:latin typeface="Garamond" panose="02020404030301010803" pitchFamily="18" charset="0"/>
              </a:rPr>
              <a:t>-1</a:t>
            </a:r>
          </a:p>
        </p:txBody>
      </p:sp>
      <p:sp>
        <p:nvSpPr>
          <p:cNvPr id="5" name="TextBox 4"/>
          <p:cNvSpPr txBox="1"/>
          <p:nvPr/>
        </p:nvSpPr>
        <p:spPr>
          <a:xfrm>
            <a:off x="711200" y="1930400"/>
            <a:ext cx="484428" cy="400110"/>
          </a:xfrm>
          <a:prstGeom prst="rect">
            <a:avLst/>
          </a:prstGeom>
          <a:noFill/>
        </p:spPr>
        <p:txBody>
          <a:bodyPr wrap="none" rtlCol="0">
            <a:spAutoFit/>
          </a:bodyPr>
          <a:lstStyle/>
          <a:p>
            <a:r>
              <a:rPr lang="en-US" sz="2000" dirty="0">
                <a:latin typeface="Garamond" panose="02020404030301010803" pitchFamily="18" charset="0"/>
              </a:rPr>
              <a:t>1 g</a:t>
            </a:r>
          </a:p>
        </p:txBody>
      </p:sp>
      <p:cxnSp>
        <p:nvCxnSpPr>
          <p:cNvPr id="11" name="Straight Arrow Connector 10"/>
          <p:cNvCxnSpPr>
            <a:stCxn id="5" idx="3"/>
          </p:cNvCxnSpPr>
          <p:nvPr/>
        </p:nvCxnSpPr>
        <p:spPr>
          <a:xfrm flipV="1">
            <a:off x="1195628" y="2115066"/>
            <a:ext cx="1213743" cy="153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2641165" y="1930400"/>
            <a:ext cx="859531" cy="400110"/>
          </a:xfrm>
          <a:prstGeom prst="rect">
            <a:avLst/>
          </a:prstGeom>
          <a:noFill/>
        </p:spPr>
        <p:txBody>
          <a:bodyPr wrap="none" rtlCol="0">
            <a:spAutoFit/>
          </a:bodyPr>
          <a:lstStyle/>
          <a:p>
            <a:r>
              <a:rPr lang="en-US" sz="2000" dirty="0">
                <a:latin typeface="Garamond" panose="02020404030301010803" pitchFamily="18" charset="0"/>
              </a:rPr>
              <a:t>60 mA</a:t>
            </a:r>
          </a:p>
        </p:txBody>
      </p:sp>
      <p:sp>
        <p:nvSpPr>
          <p:cNvPr id="13" name="TextBox 12"/>
          <p:cNvSpPr txBox="1"/>
          <p:nvPr/>
        </p:nvSpPr>
        <p:spPr>
          <a:xfrm>
            <a:off x="702198" y="2430326"/>
            <a:ext cx="681597" cy="400110"/>
          </a:xfrm>
          <a:prstGeom prst="rect">
            <a:avLst/>
          </a:prstGeom>
          <a:noFill/>
        </p:spPr>
        <p:txBody>
          <a:bodyPr wrap="none" rtlCol="0">
            <a:spAutoFit/>
          </a:bodyPr>
          <a:lstStyle/>
          <a:p>
            <a:r>
              <a:rPr lang="en-US" sz="2000" dirty="0">
                <a:latin typeface="Garamond" panose="02020404030301010803" pitchFamily="18" charset="0"/>
              </a:rPr>
              <a:t>1 mg</a:t>
            </a:r>
          </a:p>
        </p:txBody>
      </p:sp>
      <p:cxnSp>
        <p:nvCxnSpPr>
          <p:cNvPr id="14" name="Straight Arrow Connector 13"/>
          <p:cNvCxnSpPr>
            <a:stCxn id="13" idx="3"/>
          </p:cNvCxnSpPr>
          <p:nvPr/>
        </p:nvCxnSpPr>
        <p:spPr>
          <a:xfrm flipV="1">
            <a:off x="1383795" y="2614992"/>
            <a:ext cx="1016574" cy="153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2632163" y="2430326"/>
            <a:ext cx="790601" cy="400110"/>
          </a:xfrm>
          <a:prstGeom prst="rect">
            <a:avLst/>
          </a:prstGeom>
          <a:noFill/>
        </p:spPr>
        <p:txBody>
          <a:bodyPr wrap="none" rtlCol="0">
            <a:spAutoFit/>
          </a:bodyPr>
          <a:lstStyle/>
          <a:p>
            <a:r>
              <a:rPr lang="en-US" sz="2000" dirty="0">
                <a:latin typeface="Garamond" panose="02020404030301010803" pitchFamily="18" charset="0"/>
              </a:rPr>
              <a:t>60 µA</a:t>
            </a:r>
          </a:p>
        </p:txBody>
      </p:sp>
      <p:sp>
        <p:nvSpPr>
          <p:cNvPr id="16" name="TextBox 15"/>
          <p:cNvSpPr txBox="1"/>
          <p:nvPr/>
        </p:nvSpPr>
        <p:spPr>
          <a:xfrm>
            <a:off x="752987" y="3105467"/>
            <a:ext cx="2475358" cy="707886"/>
          </a:xfrm>
          <a:prstGeom prst="rect">
            <a:avLst/>
          </a:prstGeom>
          <a:noFill/>
        </p:spPr>
        <p:txBody>
          <a:bodyPr wrap="none" rtlCol="0">
            <a:spAutoFit/>
          </a:bodyPr>
          <a:lstStyle/>
          <a:p>
            <a:r>
              <a:rPr lang="en-US" sz="2000" dirty="0">
                <a:latin typeface="Garamond" panose="02020404030301010803" pitchFamily="18" charset="0"/>
              </a:rPr>
              <a:t>If mass is 1.5 mg </a:t>
            </a:r>
          </a:p>
          <a:p>
            <a:r>
              <a:rPr lang="en-US" sz="2000" dirty="0">
                <a:latin typeface="Garamond" panose="02020404030301010803" pitchFamily="18" charset="0"/>
              </a:rPr>
              <a:t>60 µA * 1.5 = 0.09 mA</a:t>
            </a:r>
            <a:endParaRPr lang="en-US" sz="2000" baseline="30000" dirty="0">
              <a:latin typeface="Garamond" panose="02020404030301010803" pitchFamily="18" charset="0"/>
            </a:endParaRPr>
          </a:p>
        </p:txBody>
      </p:sp>
      <p:sp>
        <p:nvSpPr>
          <p:cNvPr id="17" name="TextBox 16"/>
          <p:cNvSpPr txBox="1"/>
          <p:nvPr/>
        </p:nvSpPr>
        <p:spPr>
          <a:xfrm>
            <a:off x="0" y="4142388"/>
            <a:ext cx="9140259" cy="400110"/>
          </a:xfrm>
          <a:prstGeom prst="rect">
            <a:avLst/>
          </a:prstGeom>
          <a:noFill/>
        </p:spPr>
        <p:txBody>
          <a:bodyPr wrap="none" rtlCol="0">
            <a:spAutoFit/>
          </a:bodyPr>
          <a:lstStyle/>
          <a:p>
            <a:r>
              <a:rPr lang="en-US" sz="2000" dirty="0">
                <a:latin typeface="Garamond" panose="02020404030301010803" pitchFamily="18" charset="0"/>
              </a:rPr>
              <a:t>If 0.09 mA is given to the sample with mass  1.5 mg, then the current density is 60 mA g</a:t>
            </a:r>
            <a:r>
              <a:rPr lang="en-US" sz="2000" baseline="30000" dirty="0">
                <a:latin typeface="Garamond" panose="02020404030301010803" pitchFamily="18" charset="0"/>
              </a:rPr>
              <a:t>-1</a:t>
            </a:r>
          </a:p>
        </p:txBody>
      </p:sp>
    </p:spTree>
    <p:extLst>
      <p:ext uri="{BB962C8B-B14F-4D97-AF65-F5344CB8AC3E}">
        <p14:creationId xmlns:p14="http://schemas.microsoft.com/office/powerpoint/2010/main" val="3844900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8341960|-3468525|-2064878|-9539986|Markido&quot;,&quot;Id&quot;:&quot;5b52dfa84234411aac8adb6b&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ENGAGECOLOR" val="{&quot;FillColor&quot;:{&quot;ColorIndex&quot;:2,&quot;ColorModifier&quot;:0,&quot;BrightnessModifier&quot;:0}}"/>
</p:tagLst>
</file>

<file path=ppt/tags/tag2.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3.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4.xml><?xml version="1.0" encoding="utf-8"?>
<p:tagLst xmlns:a="http://schemas.openxmlformats.org/drawingml/2006/main" xmlns:r="http://schemas.openxmlformats.org/officeDocument/2006/relationships" xmlns:p="http://schemas.openxmlformats.org/presentationml/2006/main">
  <p:tag name="ENGAGECOLOR" val="{&quot;FillColor&quot;:{&quot;ColorIndex&quot;:4,&quot;ColorModifier&quot;:0,&quot;BrightnessModifier&quot;:0}}"/>
</p:tagLst>
</file>

<file path=ppt/tags/tag5.xml><?xml version="1.0" encoding="utf-8"?>
<p:tagLst xmlns:a="http://schemas.openxmlformats.org/drawingml/2006/main" xmlns:r="http://schemas.openxmlformats.org/officeDocument/2006/relationships" xmlns:p="http://schemas.openxmlformats.org/presentationml/2006/main">
  <p:tag name="ENGAGECOLOR" val="{&quot;FillColor&quot;:{&quot;ColorIndex&quot;:3,&quot;ColorModifier&quot;:0,&quot;BrightnessModifier&quot;:0}}"/>
</p:tagLst>
</file>

<file path=ppt/tags/tag6.xml><?xml version="1.0" encoding="utf-8"?>
<p:tagLst xmlns:a="http://schemas.openxmlformats.org/drawingml/2006/main" xmlns:r="http://schemas.openxmlformats.org/officeDocument/2006/relationships" xmlns:p="http://schemas.openxmlformats.org/presentationml/2006/main">
  <p:tag name="ENGAGECOLOR" val="{&quot;FillColor&quot;:{&quot;ColorIndex&quot;:2,&quot;ColorModifier&quot;:0,&quot;BrightnessModifier&quot;:0}}"/>
</p:tagLst>
</file>

<file path=ppt/tags/tag7.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8.xml><?xml version="1.0" encoding="utf-8"?>
<p:tagLst xmlns:a="http://schemas.openxmlformats.org/drawingml/2006/main" xmlns:r="http://schemas.openxmlformats.org/officeDocument/2006/relationships" xmlns:p="http://schemas.openxmlformats.org/presentationml/2006/main">
  <p:tag name="ENGAGECOLOR" val="{&quot;FillColor&quot;:{&quot;ColorIndex&quot;:4,&quot;ColorModifier&quot;:0,&quot;BrightnessModifier&quot;:0}}"/>
</p:tagLst>
</file>

<file path=ppt/tags/tag9.xml><?xml version="1.0" encoding="utf-8"?>
<p:tagLst xmlns:a="http://schemas.openxmlformats.org/drawingml/2006/main" xmlns:r="http://schemas.openxmlformats.org/officeDocument/2006/relationships" xmlns:p="http://schemas.openxmlformats.org/presentationml/2006/main">
  <p:tag name="ENGAGECOLOR" val="{&quot;FillColor&quot;:{&quot;ColorIndex&quot;:3,&quot;ColorModifier&quot;:0,&quot;BrightnessModifier&quot;: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27814</TotalTime>
  <Words>10978</Words>
  <Application>Microsoft Office PowerPoint</Application>
  <PresentationFormat>On-screen Show (4:3)</PresentationFormat>
  <Paragraphs>1664</Paragraphs>
  <Slides>91</Slides>
  <Notes>89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91</vt:i4>
      </vt:variant>
    </vt:vector>
  </HeadingPairs>
  <TitlesOfParts>
    <vt:vector size="101" baseType="lpstr">
      <vt:lpstr>Arial</vt:lpstr>
      <vt:lpstr>Calibri</vt:lpstr>
      <vt:lpstr>Calibri Light</vt:lpstr>
      <vt:lpstr>Cambria Math</vt:lpstr>
      <vt:lpstr>Courier New</vt:lpstr>
      <vt:lpstr>Garamond</vt:lpstr>
      <vt:lpstr>Times New Roman</vt:lpstr>
      <vt:lpstr>Wingdings</vt:lpstr>
      <vt:lpstr>Office Theme</vt:lpstr>
      <vt:lpstr>Document</vt:lpstr>
      <vt:lpstr>PowerPoint Presentation</vt:lpstr>
      <vt:lpstr>Contents</vt:lpstr>
      <vt:lpstr>PowerPoint Presentation</vt:lpstr>
      <vt:lpstr>PowerPoint Presentation</vt:lpstr>
      <vt:lpstr>Why Energy Storage?</vt:lpstr>
      <vt:lpstr>PowerPoint Presentation</vt:lpstr>
      <vt:lpstr>History of batteries</vt:lpstr>
      <vt:lpstr>PowerPoint Presentation</vt:lpstr>
      <vt:lpstr>PowerPoint Presentation</vt:lpstr>
      <vt:lpstr>PowerPoint Presentation</vt:lpstr>
      <vt:lpstr>New Energy Storage Systems</vt:lpstr>
      <vt:lpstr>Advantages of Li-S batteries</vt:lpstr>
      <vt:lpstr>Working of Li-S batteries</vt:lpstr>
      <vt:lpstr>Mechanism</vt:lpstr>
      <vt:lpstr>Major challenges</vt:lpstr>
      <vt:lpstr>Supercapacitors</vt:lpstr>
      <vt:lpstr>PowerPoint Presentation</vt:lpstr>
      <vt:lpstr>PowerPoint Presentation</vt:lpstr>
      <vt:lpstr>Chapter 2</vt:lpstr>
      <vt:lpstr>Characterization Tools </vt:lpstr>
      <vt:lpstr>PowerPoint Presentation</vt:lpstr>
      <vt:lpstr>PowerPoint Presentation</vt:lpstr>
      <vt:lpstr>Terminology used in electrochemical technology</vt:lpstr>
      <vt:lpstr>Chapter 3</vt:lpstr>
      <vt:lpstr>Introduction</vt:lpstr>
      <vt:lpstr>Synthesis</vt:lpstr>
      <vt:lpstr>Synthesis of free-standing and flexible film of acid-functionalized carbon nanotubes (CNTF interlayer). </vt:lpstr>
      <vt:lpstr>Structural and morphological characterization </vt:lpstr>
      <vt:lpstr>PowerPoint Presentation</vt:lpstr>
      <vt:lpstr>PowerPoint Presentation</vt:lpstr>
      <vt:lpstr>Cell fabrication</vt:lpstr>
      <vt:lpstr>Electrochemical studies</vt:lpstr>
      <vt:lpstr>PowerPoint Presentation</vt:lpstr>
      <vt:lpstr>PowerPoint Presentation</vt:lpstr>
      <vt:lpstr>Role of CNTF interlayer</vt:lpstr>
      <vt:lpstr>PowerPoint Presentation</vt:lpstr>
      <vt:lpstr>Conclusions</vt:lpstr>
      <vt:lpstr>Chapter 4</vt:lpstr>
      <vt:lpstr>Introduction</vt:lpstr>
      <vt:lpstr>PowerPoint Presentation</vt:lpstr>
      <vt:lpstr>PowerPoint Presentation</vt:lpstr>
      <vt:lpstr>PowerPoint Presentation</vt:lpstr>
      <vt:lpstr>PowerPoint Presentation</vt:lpstr>
      <vt:lpstr>Cell fabrication</vt:lpstr>
      <vt:lpstr>Electrochemical studies</vt:lpstr>
      <vt:lpstr>PowerPoint Presentation</vt:lpstr>
      <vt:lpstr>PowerPoint Presentation</vt:lpstr>
      <vt:lpstr>Role of CNT interlayer</vt:lpstr>
      <vt:lpstr>PowerPoint Presentation</vt:lpstr>
      <vt:lpstr>Conclusions</vt:lpstr>
      <vt:lpstr>Chapter 5</vt:lpstr>
      <vt:lpstr>Introduction</vt:lpstr>
      <vt:lpstr>PowerPoint Presentation</vt:lpstr>
      <vt:lpstr>PowerPoint Presentation</vt:lpstr>
      <vt:lpstr>PowerPoint Presentation</vt:lpstr>
      <vt:lpstr>Electrochemical studies</vt:lpstr>
      <vt:lpstr>PowerPoint Presentation</vt:lpstr>
      <vt:lpstr>PowerPoint Presentation</vt:lpstr>
      <vt:lpstr>PowerPoint Presentation</vt:lpstr>
      <vt:lpstr>Conclusions</vt:lpstr>
      <vt:lpstr>Chapter 6</vt:lpstr>
      <vt:lpstr>Introduction</vt:lpstr>
      <vt:lpstr>PowerPoint Presentation</vt:lpstr>
      <vt:lpstr>PowerPoint Presentation</vt:lpstr>
      <vt:lpstr>PowerPoint Presentation</vt:lpstr>
      <vt:lpstr>PowerPoint Presentation</vt:lpstr>
      <vt:lpstr>Cell fabrication</vt:lpstr>
      <vt:lpstr>PowerPoint Presentation</vt:lpstr>
      <vt:lpstr>PowerPoint Presentation</vt:lpstr>
      <vt:lpstr>PowerPoint Presentation</vt:lpstr>
      <vt:lpstr>Conclusions</vt:lpstr>
      <vt:lpstr>Chapter 7</vt:lpstr>
      <vt:lpstr>Introduction</vt:lpstr>
      <vt:lpstr>Synthesis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Manoj M</dc:creator>
  <cp:lastModifiedBy>Prof B Viswanathan</cp:lastModifiedBy>
  <cp:revision>1082</cp:revision>
  <dcterms:created xsi:type="dcterms:W3CDTF">2017-10-18T07:18:09Z</dcterms:created>
  <dcterms:modified xsi:type="dcterms:W3CDTF">2018-07-22T08:29:28Z</dcterms:modified>
</cp:coreProperties>
</file>