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319" r:id="rId3"/>
    <p:sldId id="320" r:id="rId4"/>
    <p:sldId id="321" r:id="rId5"/>
    <p:sldId id="267" r:id="rId6"/>
    <p:sldId id="269" r:id="rId7"/>
    <p:sldId id="322" r:id="rId8"/>
    <p:sldId id="271" r:id="rId9"/>
    <p:sldId id="272" r:id="rId10"/>
    <p:sldId id="309" r:id="rId11"/>
    <p:sldId id="273" r:id="rId12"/>
    <p:sldId id="274" r:id="rId13"/>
    <p:sldId id="275" r:id="rId14"/>
    <p:sldId id="276" r:id="rId15"/>
    <p:sldId id="277" r:id="rId16"/>
    <p:sldId id="278" r:id="rId17"/>
    <p:sldId id="299" r:id="rId18"/>
    <p:sldId id="283" r:id="rId19"/>
    <p:sldId id="284" r:id="rId20"/>
    <p:sldId id="285" r:id="rId21"/>
    <p:sldId id="286" r:id="rId22"/>
    <p:sldId id="310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311" r:id="rId32"/>
    <p:sldId id="312" r:id="rId33"/>
    <p:sldId id="313" r:id="rId34"/>
    <p:sldId id="314" r:id="rId35"/>
    <p:sldId id="316" r:id="rId36"/>
    <p:sldId id="315" r:id="rId37"/>
    <p:sldId id="300" r:id="rId38"/>
    <p:sldId id="301" r:id="rId39"/>
    <p:sldId id="303" r:id="rId40"/>
    <p:sldId id="304" r:id="rId41"/>
    <p:sldId id="305" r:id="rId42"/>
    <p:sldId id="306" r:id="rId43"/>
    <p:sldId id="307" r:id="rId44"/>
    <p:sldId id="318" r:id="rId45"/>
    <p:sldId id="259" r:id="rId46"/>
    <p:sldId id="260" r:id="rId47"/>
    <p:sldId id="261" r:id="rId48"/>
    <p:sldId id="262" r:id="rId49"/>
    <p:sldId id="263" r:id="rId50"/>
    <p:sldId id="264" r:id="rId51"/>
    <p:sldId id="265" r:id="rId52"/>
    <p:sldId id="266" r:id="rId53"/>
    <p:sldId id="31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F6958-A7C5-439E-AE78-C8C83163778D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204FC-2FFB-4EDD-83D5-5043E3012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1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9ECB9-AECD-4D84-BADD-1BA216DA49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4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4E495F-4F74-47D8-B6AA-1E6A85E145B3}" type="slidenum">
              <a:rPr lang="en-GB"/>
              <a:pPr/>
              <a:t>32</a:t>
            </a:fld>
            <a:endParaRPr lang="en-GB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0005-E6E9-4849-A367-F2B0094CD95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8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0005-E6E9-4849-A367-F2B0094CD95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C49-5DD6-428B-A945-BED8519B706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238-7A9E-495F-85B6-CAB401B2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4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C49-5DD6-428B-A945-BED8519B706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238-7A9E-495F-85B6-CAB401B2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C49-5DD6-428B-A945-BED8519B706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238-7A9E-495F-85B6-CAB401B2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1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C49-5DD6-428B-A945-BED8519B706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238-7A9E-495F-85B6-CAB401B2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1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C49-5DD6-428B-A945-BED8519B706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238-7A9E-495F-85B6-CAB401B2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1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C49-5DD6-428B-A945-BED8519B706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238-7A9E-495F-85B6-CAB401B2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4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C49-5DD6-428B-A945-BED8519B706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238-7A9E-495F-85B6-CAB401B2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1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C49-5DD6-428B-A945-BED8519B706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238-7A9E-495F-85B6-CAB401B2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2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C49-5DD6-428B-A945-BED8519B706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238-7A9E-495F-85B6-CAB401B2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9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C49-5DD6-428B-A945-BED8519B706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238-7A9E-495F-85B6-CAB401B2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5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C49-5DD6-428B-A945-BED8519B706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238-7A9E-495F-85B6-CAB401B2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6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26C49-5DD6-428B-A945-BED8519B706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D4238-7A9E-495F-85B6-CAB401B2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2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emf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3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4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6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0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7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80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2.tif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02170"/>
            <a:ext cx="914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Synthesis,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Characterisation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Photocatalytic P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roperties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Ordered Mesoporous 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Titania</a:t>
            </a:r>
            <a:endParaRPr lang="en-US" sz="2800" b="1" dirty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3576" y="4648200"/>
            <a:ext cx="43320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 Discussion</a:t>
            </a:r>
          </a:p>
          <a:p>
            <a:pPr algn="ctr"/>
            <a:r>
              <a:rPr lang="en-US" sz="2200" cap="small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Sanjeev</a:t>
            </a:r>
            <a:r>
              <a:rPr lang="en-US" sz="2200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cap="small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GuptA</a:t>
            </a:r>
            <a:endParaRPr lang="en-US" sz="2200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department of chemistry</a:t>
            </a:r>
          </a:p>
          <a:p>
            <a:pPr algn="ctr"/>
            <a:r>
              <a:rPr lang="en-US" sz="2200" cap="small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iit</a:t>
            </a:r>
            <a:r>
              <a:rPr lang="en-US" sz="2200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madras</a:t>
            </a:r>
          </a:p>
          <a:p>
            <a:pPr algn="ctr"/>
            <a:endParaRPr lang="en-US" sz="2000" cap="small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IIT logo 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91687"/>
            <a:ext cx="2514600" cy="236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014306" y="6477000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30/04/2018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89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4" r="4484" b="2779"/>
          <a:stretch/>
        </p:blipFill>
        <p:spPr bwMode="auto">
          <a:xfrm>
            <a:off x="3330517" y="318655"/>
            <a:ext cx="543248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18981" y="457200"/>
            <a:ext cx="186781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TMF-127</a:t>
            </a:r>
          </a:p>
          <a:p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Goodness of fit (S)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1.42</a:t>
            </a:r>
          </a:p>
          <a:p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wp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(%)</a:t>
            </a:r>
            <a:r>
              <a:rPr lang="en-US" sz="1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3.67</a:t>
            </a:r>
          </a:p>
          <a:p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(%)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2.58</a:t>
            </a:r>
          </a:p>
          <a:p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Bronze - 63.1 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 0.5 wt.%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1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Anatase</a:t>
            </a:r>
            <a:r>
              <a:rPr lang="en-US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 36.9 wt.%</a:t>
            </a:r>
            <a:endParaRPr lang="en-US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360836"/>
              </p:ext>
            </p:extLst>
          </p:nvPr>
        </p:nvGraphicFramePr>
        <p:xfrm>
          <a:off x="152400" y="4724400"/>
          <a:ext cx="8534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Document" r:id="rId4" imgW="9361784" imgH="2518205" progId="Word.Document.12">
                  <p:embed/>
                </p:oleObj>
              </mc:Choice>
              <mc:Fallback>
                <p:oleObj name="Document" r:id="rId4" imgW="9361784" imgH="251820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724400"/>
                        <a:ext cx="8534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5912" y="206324"/>
            <a:ext cx="3248470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Rietveld refined </a:t>
            </a:r>
            <a:r>
              <a:rPr lang="en-US" sz="2000" b="1" dirty="0" smtClean="0">
                <a:solidFill>
                  <a:srgbClr val="FFFF00"/>
                </a:solidFill>
              </a:rPr>
              <a:t>Synchrotron XRD </a:t>
            </a:r>
            <a:r>
              <a:rPr lang="en-US" sz="2000" b="1" dirty="0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3791" y="4278868"/>
            <a:ext cx="401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Table</a:t>
            </a:r>
            <a:r>
              <a:rPr lang="en-US" u="sng" dirty="0" smtClean="0"/>
              <a:t>.</a:t>
            </a:r>
            <a:r>
              <a:rPr lang="en-US" b="1" u="sng" dirty="0"/>
              <a:t>2</a:t>
            </a:r>
            <a:r>
              <a:rPr lang="en-US" u="sng" dirty="0" smtClean="0"/>
              <a:t> </a:t>
            </a:r>
            <a:r>
              <a:rPr lang="en-US" u="sng" dirty="0"/>
              <a:t>Structural parameter of </a:t>
            </a:r>
            <a:r>
              <a:rPr lang="en-US" u="sng" dirty="0" smtClean="0"/>
              <a:t>TMF-127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7542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1876026" cy="3693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Nitrogen sorption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85800"/>
            <a:ext cx="4953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Typical type IV isotherm with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H1-type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hysteresis loop characteristic in a region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(P/P</a:t>
            </a:r>
            <a:r>
              <a:rPr lang="en-GB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0.4 to 0.7) region.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 hysteresis also observed at high relative pressure due to secondary pores. Isotherm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not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levelling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off at saturation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vapour pressure at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 relative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pressure suggests slit like pore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geometry.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4B5-7354-426C-8199-9E9AC75C927E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575943"/>
              </p:ext>
            </p:extLst>
          </p:nvPr>
        </p:nvGraphicFramePr>
        <p:xfrm>
          <a:off x="685800" y="4858745"/>
          <a:ext cx="7687061" cy="1532382"/>
        </p:xfrm>
        <a:graphic>
          <a:graphicData uri="http://schemas.openxmlformats.org/drawingml/2006/table">
            <a:tbl>
              <a:tblPr/>
              <a:tblGrid>
                <a:gridCol w="13025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9639">
                  <a:extLst>
                    <a:ext uri="{9D8B030D-6E8A-4147-A177-3AD203B41FA5}">
                      <a16:colId xmlns="" xmlns:a16="http://schemas.microsoft.com/office/drawing/2014/main" val="2237384833"/>
                    </a:ext>
                  </a:extLst>
                </a:gridCol>
                <a:gridCol w="4805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18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68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42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58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227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8461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810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25894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04592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Catalyst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(nm)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baseline="300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100" i="1" baseline="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100" i="1" baseline="-250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en-US" sz="1100" i="1" baseline="-25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(nm)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baseline="30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000" i="1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000" i="1" baseline="-25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(eV)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baseline="30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000" i="1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000" baseline="-25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BET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000" i="1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en-US" sz="1000" i="1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baseline="30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000" i="1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000" i="1" baseline="-25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100" i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nm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baseline="30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1000" i="1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1000" baseline="-25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cm</a:t>
                      </a:r>
                      <a:r>
                        <a:rPr lang="en-US" sz="1000" i="1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en-US" sz="1000" i="1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baseline="30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US" sz="1000" i="1" baseline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000" baseline="-25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en-US" sz="1000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nm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400" i="1" baseline="30000" dirty="0"/>
                        <a:t>h</a:t>
                      </a:r>
                      <a:r>
                        <a:rPr lang="en-US" sz="1400" i="1" baseline="0" dirty="0"/>
                        <a:t>r</a:t>
                      </a:r>
                      <a:r>
                        <a:rPr lang="en-US" sz="1100" baseline="-25000" dirty="0"/>
                        <a:t>H</a:t>
                      </a:r>
                      <a:r>
                        <a:rPr lang="en-US" sz="1100" baseline="-50000" dirty="0"/>
                        <a:t>2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aseline="0" dirty="0"/>
                        <a:t>(mmolg</a:t>
                      </a:r>
                      <a:r>
                        <a:rPr lang="en-US" sz="1100" baseline="30000" dirty="0"/>
                        <a:t>-1</a:t>
                      </a:r>
                      <a:r>
                        <a:rPr lang="en-US" sz="1100" baseline="0" dirty="0"/>
                        <a:t> h</a:t>
                      </a:r>
                      <a:r>
                        <a:rPr lang="en-US" sz="1100" baseline="30000" dirty="0"/>
                        <a:t>-1</a:t>
                      </a:r>
                      <a:r>
                        <a:rPr lang="en-US" sz="1100" baseline="0" dirty="0"/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BJH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8915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TMF-127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9144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5(M),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8(A)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914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175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4.9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0.23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6.4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4487105"/>
            <a:ext cx="6172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Structural, electronic ,textural and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photocatlytic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hydrogen evolution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114800"/>
            <a:ext cx="947503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Table.2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423" y="6456769"/>
            <a:ext cx="6618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 err="1"/>
              <a:t>Crystallite</a:t>
            </a:r>
            <a:r>
              <a:rPr lang="en-US" sz="1200" dirty="0"/>
              <a:t> size; </a:t>
            </a:r>
            <a:r>
              <a:rPr lang="en-US" sz="1200" i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 err="1"/>
              <a:t>Particle</a:t>
            </a:r>
            <a:r>
              <a:rPr lang="en-US" sz="1200" dirty="0"/>
              <a:t> size; </a:t>
            </a:r>
            <a:r>
              <a:rPr lang="en-US" sz="1200" i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 err="1"/>
              <a:t>Band</a:t>
            </a:r>
            <a:r>
              <a:rPr lang="en-US" sz="1200" dirty="0"/>
              <a:t> gap; </a:t>
            </a:r>
            <a:r>
              <a:rPr lang="en-US" sz="1200" i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dirty="0" err="1"/>
              <a:t>Surface</a:t>
            </a:r>
            <a:r>
              <a:rPr lang="en-US" sz="1200" dirty="0"/>
              <a:t> area; </a:t>
            </a:r>
            <a:r>
              <a:rPr lang="en-US" sz="1200" i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dirty="0" err="1"/>
              <a:t>Pore</a:t>
            </a:r>
            <a:r>
              <a:rPr lang="en-US" sz="1200" dirty="0"/>
              <a:t> diameter; </a:t>
            </a:r>
            <a:r>
              <a:rPr lang="en-US" sz="1200" i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200" dirty="0" err="1"/>
              <a:t>Pore</a:t>
            </a:r>
            <a:r>
              <a:rPr lang="en-US" sz="1200" dirty="0"/>
              <a:t> volume; </a:t>
            </a:r>
            <a:r>
              <a:rPr lang="en-US" sz="1200" i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dirty="0" err="1"/>
              <a:t>Wall</a:t>
            </a:r>
            <a:r>
              <a:rPr lang="en-US" sz="1200" dirty="0"/>
              <a:t> thickness; </a:t>
            </a:r>
          </a:p>
          <a:p>
            <a:r>
              <a:rPr lang="en-US" sz="1200" i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dirty="0" err="1"/>
              <a:t>rate</a:t>
            </a:r>
            <a:r>
              <a:rPr lang="en-US" sz="1200" dirty="0"/>
              <a:t> of hydrogen evolution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297471"/>
              </p:ext>
            </p:extLst>
          </p:nvPr>
        </p:nvGraphicFramePr>
        <p:xfrm>
          <a:off x="4876800" y="457200"/>
          <a:ext cx="41148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Graph" r:id="rId3" imgW="2560320" imgH="2560320" progId="Origin50.Graph">
                  <p:embed/>
                </p:oleObj>
              </mc:Choice>
              <mc:Fallback>
                <p:oleObj name="Graph" r:id="rId3" imgW="2560320" imgH="25603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"/>
                        <a:ext cx="41148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6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32744" y="304800"/>
            <a:ext cx="660758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50375"/>
            <a:ext cx="997389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Raman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4724400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Peaks at 145.6, 398.9, 514.5 and 638.9 cm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-1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are corresponds to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anatase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phase where as peaks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at 201.1, 247.86, 364, 476.7 cm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-1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corresponds to TiO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(B) phase.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TEM image viewed along [110] direction shows long range ordered pore  channels and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selected area electron diffraction (inset) shows well crystallized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mesoporous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framework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4B5-7354-426C-8199-9E9AC75C927E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4953000" y="685800"/>
            <a:ext cx="3709988" cy="3932246"/>
            <a:chOff x="609600" y="2286000"/>
            <a:chExt cx="3709988" cy="3932246"/>
          </a:xfrm>
        </p:grpSpPr>
        <p:grpSp>
          <p:nvGrpSpPr>
            <p:cNvPr id="43" name="Group 5"/>
            <p:cNvGrpSpPr>
              <a:grpSpLocks noChangeAspect="1"/>
            </p:cNvGrpSpPr>
            <p:nvPr/>
          </p:nvGrpSpPr>
          <p:grpSpPr bwMode="auto">
            <a:xfrm>
              <a:off x="609600" y="2286000"/>
              <a:ext cx="3709988" cy="3932248"/>
              <a:chOff x="528" y="1200"/>
              <a:chExt cx="2337" cy="2477"/>
            </a:xfrm>
          </p:grpSpPr>
          <p:sp>
            <p:nvSpPr>
              <p:cNvPr id="5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1200"/>
                <a:ext cx="2337" cy="2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1" name="Group 20"/>
              <p:cNvGrpSpPr>
                <a:grpSpLocks/>
              </p:cNvGrpSpPr>
              <p:nvPr/>
            </p:nvGrpSpPr>
            <p:grpSpPr bwMode="auto">
              <a:xfrm>
                <a:off x="534" y="1205"/>
                <a:ext cx="2327" cy="2472"/>
                <a:chOff x="534" y="1205"/>
                <a:chExt cx="2327" cy="2472"/>
              </a:xfrm>
            </p:grpSpPr>
            <p:sp>
              <p:nvSpPr>
                <p:cNvPr id="53" name="Rectangle 6"/>
                <p:cNvSpPr>
                  <a:spLocks noChangeArrowheads="1"/>
                </p:cNvSpPr>
                <p:nvPr/>
              </p:nvSpPr>
              <p:spPr bwMode="auto">
                <a:xfrm>
                  <a:off x="534" y="1205"/>
                  <a:ext cx="66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4" name="Group 19"/>
                <p:cNvGrpSpPr>
                  <a:grpSpLocks/>
                </p:cNvGrpSpPr>
                <p:nvPr/>
              </p:nvGrpSpPr>
              <p:grpSpPr bwMode="auto">
                <a:xfrm>
                  <a:off x="540" y="1235"/>
                  <a:ext cx="2321" cy="2442"/>
                  <a:chOff x="540" y="1235"/>
                  <a:chExt cx="2321" cy="2442"/>
                </a:xfrm>
              </p:grpSpPr>
              <p:pic>
                <p:nvPicPr>
                  <p:cNvPr id="5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540" y="1236"/>
                    <a:ext cx="1144" cy="1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6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702" y="1236"/>
                    <a:ext cx="1144" cy="1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7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540" y="2398"/>
                    <a:ext cx="1144" cy="1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8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1702" y="2398"/>
                    <a:ext cx="1144" cy="1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522" y="1235"/>
                    <a:ext cx="125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(a)</a:t>
                    </a:r>
                    <a:endParaRPr kumimoji="0" lang="en-US" sz="14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522" y="2398"/>
                    <a:ext cx="125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(c)</a:t>
                    </a:r>
                    <a:endParaRPr kumimoji="0" lang="en-US" sz="14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676" y="1239"/>
                    <a:ext cx="131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(b)</a:t>
                    </a:r>
                    <a:endParaRPr kumimoji="0" lang="en-US" sz="14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676" y="2398"/>
                    <a:ext cx="131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(d)</a:t>
                    </a:r>
                    <a:endParaRPr kumimoji="0" lang="en-US" sz="14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586" y="3566"/>
                    <a:ext cx="126" cy="1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(e)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4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747" y="3569"/>
                    <a:ext cx="114" cy="1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(f)</a:t>
                    </a: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pic>
            <p:nvPicPr>
              <p:cNvPr id="52" name="Picture 2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40" y="1236"/>
                <a:ext cx="402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" name="Group 15"/>
            <p:cNvGrpSpPr/>
            <p:nvPr/>
          </p:nvGrpSpPr>
          <p:grpSpPr>
            <a:xfrm rot="21540000">
              <a:off x="1734449" y="5338334"/>
              <a:ext cx="591829" cy="328753"/>
              <a:chOff x="3470112" y="3365050"/>
              <a:chExt cx="591829" cy="328753"/>
            </a:xfrm>
          </p:grpSpPr>
          <p:cxnSp>
            <p:nvCxnSpPr>
              <p:cNvPr id="45" name="Straight Connector 44"/>
              <p:cNvCxnSpPr>
                <a:cxnSpLocks noChangeAspect="1"/>
              </p:cNvCxnSpPr>
              <p:nvPr/>
            </p:nvCxnSpPr>
            <p:spPr>
              <a:xfrm rot="15840000" flipH="1">
                <a:off x="3500118" y="3419511"/>
                <a:ext cx="141579" cy="10972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3"/>
              <p:cNvCxnSpPr/>
              <p:nvPr/>
            </p:nvCxnSpPr>
            <p:spPr>
              <a:xfrm rot="6300000">
                <a:off x="3590545" y="3380275"/>
                <a:ext cx="94233" cy="63783"/>
              </a:xfrm>
              <a:prstGeom prst="straightConnector1">
                <a:avLst/>
              </a:prstGeom>
              <a:ln w="31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10380000" flipH="1">
                <a:off x="3482879" y="3483759"/>
                <a:ext cx="91440" cy="64008"/>
              </a:xfrm>
              <a:prstGeom prst="straightConnector1">
                <a:avLst/>
              </a:prstGeom>
              <a:ln w="31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 rot="18960000">
                <a:off x="3470112" y="3432193"/>
                <a:ext cx="59182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4.9 nm</a:t>
                </a:r>
              </a:p>
            </p:txBody>
          </p:sp>
          <p:cxnSp>
            <p:nvCxnSpPr>
              <p:cNvPr id="49" name="Straight Connector 48"/>
              <p:cNvCxnSpPr>
                <a:cxnSpLocks noChangeAspect="1"/>
              </p:cNvCxnSpPr>
              <p:nvPr/>
            </p:nvCxnSpPr>
            <p:spPr>
              <a:xfrm rot="15840000" flipH="1">
                <a:off x="3527249" y="3399009"/>
                <a:ext cx="141579" cy="10972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617474"/>
              </p:ext>
            </p:extLst>
          </p:nvPr>
        </p:nvGraphicFramePr>
        <p:xfrm>
          <a:off x="457200" y="817563"/>
          <a:ext cx="4044950" cy="367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Graph" r:id="rId8" imgW="2011680" imgH="1828800" progId="Origin50.Graph">
                  <p:embed/>
                </p:oleObj>
              </mc:Choice>
              <mc:Fallback>
                <p:oleObj name="Graph" r:id="rId8" imgW="2011680" imgH="18288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17563"/>
                        <a:ext cx="4044950" cy="367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3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274" y="316468"/>
            <a:ext cx="1352999" cy="3693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EPR spectra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916994"/>
              </p:ext>
            </p:extLst>
          </p:nvPr>
        </p:nvGraphicFramePr>
        <p:xfrm>
          <a:off x="228600" y="1104900"/>
          <a:ext cx="4305300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Graph" r:id="rId3" imgW="2194560" imgH="2194560" progId="Origin50.Graph">
                  <p:embed/>
                </p:oleObj>
              </mc:Choice>
              <mc:Fallback>
                <p:oleObj name="Graph" r:id="rId3" imgW="2194560" imgH="2194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04900"/>
                        <a:ext cx="4305300" cy="430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782002"/>
              </p:ext>
            </p:extLst>
          </p:nvPr>
        </p:nvGraphicFramePr>
        <p:xfrm>
          <a:off x="4332288" y="1104900"/>
          <a:ext cx="4305300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Graph" r:id="rId5" imgW="2194560" imgH="2194560" progId="Origin50.Graph">
                  <p:embed/>
                </p:oleObj>
              </mc:Choice>
              <mc:Fallback>
                <p:oleObj name="Graph" r:id="rId5" imgW="2194560" imgH="2194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1104900"/>
                        <a:ext cx="4305300" cy="430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2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3892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VSM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105400"/>
            <a:ext cx="8402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TMF-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127 shows ferromagnetic order at low field but dominated by diamagnetic order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at high magnetic field</a:t>
            </a:r>
            <a:r>
              <a:rPr lang="en-US" dirty="0"/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4B5-7354-426C-8199-9E9AC75C92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87059"/>
              </p:ext>
            </p:extLst>
          </p:nvPr>
        </p:nvGraphicFramePr>
        <p:xfrm>
          <a:off x="914400" y="1066800"/>
          <a:ext cx="3733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Graph" r:id="rId3" imgW="2194560" imgH="2194560" progId="Origin50.Graph">
                  <p:embed/>
                </p:oleObj>
              </mc:Choice>
              <mc:Fallback>
                <p:oleObj name="Graph" r:id="rId3" imgW="2194560" imgH="21945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3733800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507080"/>
              </p:ext>
            </p:extLst>
          </p:nvPr>
        </p:nvGraphicFramePr>
        <p:xfrm>
          <a:off x="4724400" y="1143000"/>
          <a:ext cx="3733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Graph" r:id="rId5" imgW="2194560" imgH="2194560" progId="Origin50.Graph">
                  <p:embed/>
                </p:oleObj>
              </mc:Choice>
              <mc:Fallback>
                <p:oleObj name="Graph" r:id="rId5" imgW="2194560" imgH="21945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1143000"/>
                        <a:ext cx="3733800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4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4B5-7354-426C-8199-9E9AC75C92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361890"/>
            <a:ext cx="3837333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rgbClr val="FFFF00"/>
                </a:solidFill>
              </a:rPr>
              <a:t>Photocatalytic</a:t>
            </a:r>
            <a:r>
              <a:rPr lang="en-US" sz="2000" b="1" i="1" dirty="0">
                <a:solidFill>
                  <a:srgbClr val="FFFF00"/>
                </a:solidFill>
              </a:rPr>
              <a:t> hydrogen evolution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562600"/>
            <a:ext cx="815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Reaction Condition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Catalyst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wt.- 65 mg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Water-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225 mL,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Methanol- 7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 mL,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Light Source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–  77 W Hg lamp, 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Reactor Volume- 315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mL.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40" y="1219200"/>
            <a:ext cx="4372335" cy="3048000"/>
          </a:xfrm>
          <a:prstGeom prst="rect">
            <a:avLst/>
          </a:prstGeom>
          <a:noFill/>
          <a:ln w="28575">
            <a:solidFill>
              <a:srgbClr val="5017D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48768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0" indent="-63500"/>
            <a:r>
              <a:rPr lang="en-US" dirty="0" smtClean="0">
                <a:solidFill>
                  <a:srgbClr val="336600"/>
                </a:solidFill>
                <a:latin typeface="Times New Roman" pitchFamily="18" charset="0"/>
              </a:rPr>
              <a:t>The 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illumination constitutes 37.3 % of ultra violet radiation  (23.8% for  </a:t>
            </a:r>
            <a:r>
              <a:rPr lang="el-GR" dirty="0">
                <a:solidFill>
                  <a:srgbClr val="336600"/>
                </a:solidFill>
                <a:latin typeface="Times New Roman" pitchFamily="18" charset="0"/>
              </a:rPr>
              <a:t>λ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=335 </a:t>
            </a:r>
            <a:r>
              <a:rPr lang="en-US" dirty="0" smtClean="0">
                <a:solidFill>
                  <a:srgbClr val="336600"/>
                </a:solidFill>
                <a:latin typeface="Times New Roman" pitchFamily="18" charset="0"/>
              </a:rPr>
              <a:t>nm and 14.5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% for </a:t>
            </a:r>
            <a:r>
              <a:rPr lang="el-GR" dirty="0">
                <a:solidFill>
                  <a:srgbClr val="336600"/>
                </a:solidFill>
                <a:latin typeface="Times New Roman" pitchFamily="18" charset="0"/>
              </a:rPr>
              <a:t>λ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=365 nm ) and the remaining in the visible region.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1548" y="381000"/>
            <a:ext cx="2308452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Experimental set up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464346"/>
              </p:ext>
            </p:extLst>
          </p:nvPr>
        </p:nvGraphicFramePr>
        <p:xfrm>
          <a:off x="304800" y="960437"/>
          <a:ext cx="3611563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Graph" r:id="rId4" imgW="2194560" imgH="2194560" progId="Origin50.Graph">
                  <p:embed/>
                </p:oleObj>
              </mc:Choice>
              <mc:Fallback>
                <p:oleObj name="Graph" r:id="rId4" imgW="2194560" imgH="2194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60437"/>
                        <a:ext cx="3611563" cy="361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1433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698551"/>
              </p:ext>
            </p:extLst>
          </p:nvPr>
        </p:nvGraphicFramePr>
        <p:xfrm>
          <a:off x="381000" y="1081604"/>
          <a:ext cx="8405778" cy="258348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77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96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223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Photocatalyst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4163" marR="0" indent="-2841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Synthesis                             Method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(wt.%)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MeOH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(%)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Light source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 evolution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Rate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mmol</a:t>
                      </a:r>
                      <a:r>
                        <a:rPr lang="en-US" sz="1400" dirty="0">
                          <a:effectLst/>
                        </a:rPr>
                        <a:t>  g</a:t>
                      </a:r>
                      <a:r>
                        <a:rPr lang="en-US" sz="1400" baseline="30000" dirty="0">
                          <a:effectLst/>
                          <a:sym typeface="Symbol"/>
                        </a:rPr>
                        <a:t></a:t>
                      </a:r>
                      <a:r>
                        <a:rPr lang="en-US" sz="1400" baseline="30000" dirty="0">
                          <a:effectLst/>
                        </a:rPr>
                        <a:t>1 </a:t>
                      </a:r>
                      <a:r>
                        <a:rPr lang="en-US" sz="1400" dirty="0">
                          <a:effectLst/>
                        </a:rPr>
                        <a:t>h</a:t>
                      </a:r>
                      <a:r>
                        <a:rPr lang="en-US" sz="1400" baseline="30000" dirty="0">
                          <a:effectLst/>
                          <a:sym typeface="Symbol"/>
                        </a:rPr>
                        <a:t></a:t>
                      </a:r>
                      <a:r>
                        <a:rPr lang="en-US" sz="1400" baseline="300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Ref.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46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OMT-WT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EISA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NIL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Solar</a:t>
                      </a:r>
                      <a:r>
                        <a:rPr lang="en-US" sz="14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Simulator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0.03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2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TiO</a:t>
                      </a:r>
                      <a:r>
                        <a:rPr lang="en-US" sz="1400" baseline="-25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14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-10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Nano-casting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NIL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18.2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  <a:r>
                        <a:rPr lang="en-US" sz="14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W </a:t>
                      </a:r>
                      <a:r>
                        <a:rPr lang="en-US" sz="1400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Xe</a:t>
                      </a:r>
                      <a:r>
                        <a:rPr lang="en-US" sz="14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lamp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0.13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7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TMF-127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EISA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NIL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 W Hg 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lamp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0.09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Our Work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8016" y="69755"/>
            <a:ext cx="8458200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HOTOCATALYTIC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YDROGEN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RODUCTION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ITERATURE vs.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RESENT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5939135"/>
            <a:ext cx="3429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Zhou </a:t>
            </a:r>
            <a:r>
              <a:rPr lang="en-US" sz="12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et a</a:t>
            </a:r>
            <a:r>
              <a:rPr lang="en-US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l., </a:t>
            </a:r>
            <a:r>
              <a:rPr lang="en-US" sz="12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J. Am. Chem. Soc.</a:t>
            </a:r>
            <a:r>
              <a:rPr lang="en-US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2014, </a:t>
            </a:r>
            <a:r>
              <a:rPr lang="en-US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136</a:t>
            </a:r>
            <a:r>
              <a:rPr lang="en-US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 9280.</a:t>
            </a:r>
            <a:r>
              <a:rPr lang="en-GB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28600" indent="-228600">
              <a:buAutoNum type="arabicPeriod"/>
            </a:pPr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J. Mahoney </a:t>
            </a:r>
            <a:r>
              <a:rPr lang="en-GB" sz="1200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GB" sz="1200" i="1" dirty="0">
                <a:latin typeface="Times New Roman" pitchFamily="18" charset="0"/>
                <a:cs typeface="Times New Roman" pitchFamily="18" charset="0"/>
              </a:rPr>
              <a:t>Molecules</a:t>
            </a:r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, 2015, </a:t>
            </a:r>
            <a:r>
              <a:rPr lang="en-GB" sz="1200" b="1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, 21881</a:t>
            </a:r>
            <a:r>
              <a:rPr lang="en-GB" sz="1200" dirty="0"/>
              <a:t>.</a:t>
            </a:r>
            <a:r>
              <a:rPr lang="en-GB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                                                          </a:t>
            </a:r>
            <a:endParaRPr lang="en-US" sz="1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4B5-7354-426C-8199-9E9AC75C927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1524000"/>
          </a:xfr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Synthesis, </a:t>
            </a:r>
            <a:r>
              <a:rPr lang="en-US" sz="3200" dirty="0" err="1" smtClean="0">
                <a:solidFill>
                  <a:srgbClr val="FFFF00"/>
                </a:solidFill>
              </a:rPr>
              <a:t>Characterisation</a:t>
            </a:r>
            <a:r>
              <a:rPr lang="en-US" sz="3200" dirty="0" smtClean="0">
                <a:solidFill>
                  <a:srgbClr val="FFFF00"/>
                </a:solidFill>
              </a:rPr>
              <a:t> and </a:t>
            </a:r>
            <a:r>
              <a:rPr lang="en-US" sz="3200" dirty="0">
                <a:solidFill>
                  <a:srgbClr val="FFFF00"/>
                </a:solidFill>
              </a:rPr>
              <a:t>P</a:t>
            </a:r>
            <a:r>
              <a:rPr lang="en-US" sz="3200" dirty="0" smtClean="0">
                <a:solidFill>
                  <a:srgbClr val="FFFF00"/>
                </a:solidFill>
              </a:rPr>
              <a:t>hotocatalytic activity of Ordered Mesoporous TiO</a:t>
            </a:r>
            <a:r>
              <a:rPr lang="en-US" sz="3200" baseline="-25000" dirty="0" smtClean="0">
                <a:solidFill>
                  <a:srgbClr val="FFFF00"/>
                </a:solidFill>
              </a:rPr>
              <a:t>2</a:t>
            </a:r>
            <a:r>
              <a:rPr lang="en-US" sz="3200" dirty="0" smtClean="0">
                <a:solidFill>
                  <a:srgbClr val="FFFF00"/>
                </a:solidFill>
              </a:rPr>
              <a:t> using</a:t>
            </a:r>
            <a:r>
              <a:rPr lang="en-US" sz="3200" baseline="-25000" dirty="0" smtClean="0">
                <a:solidFill>
                  <a:srgbClr val="FFFF00"/>
                </a:solidFill>
              </a:rPr>
              <a:t/>
            </a:r>
            <a:br>
              <a:rPr lang="en-US" sz="3200" baseline="-250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 Surfactant Template (F-108)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838200"/>
            <a:ext cx="3505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F-108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40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ethanol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486400" y="13716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1459468"/>
            <a:ext cx="1480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Stirred for </a:t>
            </a:r>
            <a:r>
              <a:rPr lang="en-US" dirty="0" smtClean="0"/>
              <a:t>2 </a:t>
            </a:r>
            <a:r>
              <a:rPr lang="en-US" i="1" dirty="0" smtClean="0"/>
              <a:t>h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2209800"/>
            <a:ext cx="3505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 drop by drop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TiCl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486400" y="27432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2743200"/>
            <a:ext cx="1821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Stirred vigorously</a:t>
            </a:r>
          </a:p>
          <a:p>
            <a:r>
              <a:rPr lang="en-US" dirty="0"/>
              <a:t> for 2 </a:t>
            </a:r>
            <a:r>
              <a:rPr lang="en-US" i="1" dirty="0"/>
              <a:t>h</a:t>
            </a:r>
            <a:r>
              <a:rPr lang="en-US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1" y="3505200"/>
            <a:ext cx="308022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  </a:t>
            </a:r>
            <a:r>
              <a:rPr lang="en-US" dirty="0" smtClean="0"/>
              <a:t>Formation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Transparent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sol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0" y="6019800"/>
            <a:ext cx="4114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             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Mesoporous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(TMF-108)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486400" y="41148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67400" y="4038600"/>
            <a:ext cx="2435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transfer sol in open dish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a week at 40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°C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5297269"/>
            <a:ext cx="193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alcined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360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°C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for 4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0.5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°C/min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486400" y="53340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54439" y="4851075"/>
            <a:ext cx="55175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Gel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4B5-7354-426C-8199-9E9AC75C92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" y="295305"/>
            <a:ext cx="22860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Synthesis Procedure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pic>
        <p:nvPicPr>
          <p:cNvPr id="257030" name="Picture 6" descr="D:\2017\Pictures\MTO-127 image\IMG-20170730-WA0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t="44326" r="-309" b="18605"/>
          <a:stretch/>
        </p:blipFill>
        <p:spPr bwMode="auto">
          <a:xfrm>
            <a:off x="1219200" y="3332760"/>
            <a:ext cx="1752600" cy="14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27316" y="1447800"/>
            <a:ext cx="3397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F-108- </a:t>
            </a:r>
          </a:p>
          <a:p>
            <a:r>
              <a:rPr lang="en-US" sz="1200" dirty="0" smtClean="0"/>
              <a:t>HO[CH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CH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O]</a:t>
            </a:r>
            <a:r>
              <a:rPr lang="en-US" sz="1200" baseline="-25000" dirty="0" smtClean="0"/>
              <a:t>133</a:t>
            </a:r>
            <a:r>
              <a:rPr lang="en-US" sz="1200" dirty="0" smtClean="0"/>
              <a:t>-[CH</a:t>
            </a:r>
            <a:r>
              <a:rPr lang="en-US" sz="1200" baseline="-25000" dirty="0" smtClean="0"/>
              <a:t>2 </a:t>
            </a:r>
            <a:r>
              <a:rPr lang="en-US" sz="1200" dirty="0" smtClean="0"/>
              <a:t>CH(CH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) O-]</a:t>
            </a:r>
            <a:r>
              <a:rPr lang="en-US" sz="1200" baseline="-25000" dirty="0" smtClean="0"/>
              <a:t>50</a:t>
            </a:r>
            <a:r>
              <a:rPr lang="en-US" sz="1200" dirty="0" smtClean="0"/>
              <a:t>–[CH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CH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O]</a:t>
            </a:r>
            <a:r>
              <a:rPr lang="en-US" sz="1200" baseline="-25000" dirty="0" smtClean="0"/>
              <a:t>133</a:t>
            </a:r>
            <a:r>
              <a:rPr lang="en-US" sz="1200" dirty="0" smtClean="0"/>
              <a:t>-H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98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304800"/>
            <a:ext cx="1480983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Mechanism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5" name="Picture 14" descr="C:\Users\Lenovo\Desktop\Mechanism 600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19200"/>
            <a:ext cx="85344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0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09490"/>
            <a:ext cx="16002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2864" y="837486"/>
            <a:ext cx="936666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solidFill>
                  <a:srgbClr val="B40C90"/>
                </a:solidFill>
                <a:latin typeface="Times New Roman" pitchFamily="18" charset="0"/>
                <a:cs typeface="Times New Roman" pitchFamily="18" charset="0"/>
              </a:rPr>
              <a:t>Mesoporous </a:t>
            </a:r>
            <a:r>
              <a:rPr lang="en-US" dirty="0">
                <a:solidFill>
                  <a:srgbClr val="B40C90"/>
                </a:solidFill>
                <a:latin typeface="Times New Roman" pitchFamily="18" charset="0"/>
                <a:cs typeface="Times New Roman" pitchFamily="18" charset="0"/>
              </a:rPr>
              <a:t>TiO</a:t>
            </a:r>
            <a:r>
              <a:rPr lang="en-US" baseline="-25000" dirty="0">
                <a:solidFill>
                  <a:srgbClr val="B40C9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B40C9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>
                <a:solidFill>
                  <a:srgbClr val="B40C90"/>
                </a:solidFill>
                <a:latin typeface="Times New Roman" pitchFamily="18" charset="0"/>
                <a:cs typeface="Times New Roman" pitchFamily="18" charset="0"/>
              </a:rPr>
              <a:t>high specific surface areas, regular and </a:t>
            </a:r>
            <a:r>
              <a:rPr lang="en-US" dirty="0" smtClean="0">
                <a:solidFill>
                  <a:srgbClr val="B40C90"/>
                </a:solidFill>
                <a:latin typeface="Times New Roman" pitchFamily="18" charset="0"/>
                <a:cs typeface="Times New Roman" pitchFamily="18" charset="0"/>
              </a:rPr>
              <a:t>tunable </a:t>
            </a:r>
            <a:r>
              <a:rPr lang="en-US" dirty="0">
                <a:solidFill>
                  <a:srgbClr val="B40C90"/>
                </a:solidFill>
                <a:latin typeface="Times New Roman" pitchFamily="18" charset="0"/>
                <a:cs typeface="Times New Roman" pitchFamily="18" charset="0"/>
              </a:rPr>
              <a:t>pore </a:t>
            </a:r>
            <a:r>
              <a:rPr lang="en-US" dirty="0" smtClean="0">
                <a:solidFill>
                  <a:srgbClr val="B40C90"/>
                </a:solidFill>
                <a:latin typeface="Times New Roman" pitchFamily="18" charset="0"/>
                <a:cs typeface="Times New Roman" pitchFamily="18" charset="0"/>
              </a:rPr>
              <a:t>sizes and high pore</a:t>
            </a:r>
          </a:p>
          <a:p>
            <a:r>
              <a:rPr lang="en-US" dirty="0">
                <a:solidFill>
                  <a:srgbClr val="B40C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B40C9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B40C90"/>
                </a:solidFill>
                <a:latin typeface="Times New Roman" pitchFamily="18" charset="0"/>
                <a:cs typeface="Times New Roman" pitchFamily="18" charset="0"/>
              </a:rPr>
              <a:t>volumes as well as stable and interconnected framework seems to be </a:t>
            </a:r>
            <a:r>
              <a:rPr lang="en-US" dirty="0" smtClean="0">
                <a:solidFill>
                  <a:srgbClr val="B40C90"/>
                </a:solidFill>
                <a:latin typeface="Times New Roman" pitchFamily="18" charset="0"/>
                <a:cs typeface="Times New Roman" pitchFamily="18" charset="0"/>
              </a:rPr>
              <a:t>promising material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However, it is difficult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synthesize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mesoporous TiO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in particular, ordered structure 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as the titania precursor used for the synthesis is easily hydrated, it is hard to maintain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chemical composition and not easy to control the pore structure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Recently, TiO</a:t>
            </a:r>
            <a:r>
              <a:rPr lang="en-US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(B) phase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has triggered a great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interest since it’s a unique phase out of 11 phases 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which contains crystalline voids.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reported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first time ordered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mesoporous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titania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having unique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phase composition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of  TiO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anatase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phase prepared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using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Pluronic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F-127 and F-108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a surfactant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template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16002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XRD Pattern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304800"/>
            <a:ext cx="22860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Kubelka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Munk</a:t>
            </a:r>
            <a:r>
              <a:rPr lang="en-US" sz="2000" b="1" i="1" dirty="0" smtClean="0">
                <a:solidFill>
                  <a:srgbClr val="FFFF00"/>
                </a:solidFill>
              </a:rPr>
              <a:t> plot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567667"/>
              </p:ext>
            </p:extLst>
          </p:nvPr>
        </p:nvGraphicFramePr>
        <p:xfrm>
          <a:off x="-36513" y="1028700"/>
          <a:ext cx="4684713" cy="468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Graph" r:id="rId3" imgW="2560320" imgH="2560320" progId="Origin50.Graph">
                  <p:embed/>
                </p:oleObj>
              </mc:Choice>
              <mc:Fallback>
                <p:oleObj name="Graph" r:id="rId3" imgW="2560320" imgH="25603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1028700"/>
                        <a:ext cx="4684713" cy="468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9" t="9468" r="4422"/>
          <a:stretch/>
        </p:blipFill>
        <p:spPr bwMode="auto">
          <a:xfrm>
            <a:off x="5327410" y="1449165"/>
            <a:ext cx="3435590" cy="365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4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489" y="3795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" y="4507468"/>
            <a:ext cx="405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Table</a:t>
            </a:r>
            <a:r>
              <a:rPr lang="en-US" u="sng" dirty="0"/>
              <a:t>.</a:t>
            </a:r>
            <a:r>
              <a:rPr lang="en-US" b="1" u="sng" dirty="0"/>
              <a:t>1</a:t>
            </a:r>
            <a:r>
              <a:rPr lang="en-US" u="sng" dirty="0"/>
              <a:t> Structural parameter of </a:t>
            </a:r>
            <a:r>
              <a:rPr lang="en-US" u="sng" dirty="0" smtClean="0"/>
              <a:t>TMF-108</a:t>
            </a:r>
            <a:endParaRPr lang="en-US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155912" y="76200"/>
            <a:ext cx="324847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Rietveld refined XRD pattern</a:t>
            </a:r>
          </a:p>
        </p:txBody>
      </p:sp>
      <p:pic>
        <p:nvPicPr>
          <p:cNvPr id="36" name="Picture 2" descr="C:\Users\sanjeev\Desktop\TMF-108 cop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3" b="2600"/>
          <a:stretch/>
        </p:blipFill>
        <p:spPr bwMode="auto">
          <a:xfrm>
            <a:off x="4242582" y="230429"/>
            <a:ext cx="4596618" cy="418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342438"/>
              </p:ext>
            </p:extLst>
          </p:nvPr>
        </p:nvGraphicFramePr>
        <p:xfrm>
          <a:off x="152400" y="4968875"/>
          <a:ext cx="8839200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Document" r:id="rId4" imgW="9361784" imgH="2508832" progId="Word.Document.12">
                  <p:embed/>
                </p:oleObj>
              </mc:Choice>
              <mc:Fallback>
                <p:oleObj name="Document" r:id="rId4" imgW="9361784" imgH="2508832" progId="Word.Document.12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968875"/>
                        <a:ext cx="8839200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0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7" y="152400"/>
            <a:ext cx="54387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69149"/>
              </p:ext>
            </p:extLst>
          </p:nvPr>
        </p:nvGraphicFramePr>
        <p:xfrm>
          <a:off x="150813" y="4722813"/>
          <a:ext cx="8720137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Document" r:id="rId4" imgW="9361784" imgH="2518205" progId="Word.Document.12">
                  <p:embed/>
                </p:oleObj>
              </mc:Choice>
              <mc:Fallback>
                <p:oleObj name="Document" r:id="rId4" imgW="9361784" imgH="251820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4722813"/>
                        <a:ext cx="8720137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18981" y="457200"/>
            <a:ext cx="184377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TMF-108</a:t>
            </a:r>
          </a:p>
          <a:p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Goodness of fit (S)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1.77</a:t>
            </a:r>
          </a:p>
          <a:p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wp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(%)</a:t>
            </a:r>
            <a:r>
              <a:rPr lang="en-US" sz="1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4.54</a:t>
            </a:r>
          </a:p>
          <a:p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(%)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2.55</a:t>
            </a:r>
          </a:p>
          <a:p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Bronze – 56.6 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 0.2 wt.%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1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Anatase</a:t>
            </a:r>
            <a:r>
              <a:rPr lang="en-US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 43.4 wt.%</a:t>
            </a:r>
            <a:endParaRPr lang="en-US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912" y="206324"/>
            <a:ext cx="3248470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Rietveld refined </a:t>
            </a:r>
            <a:r>
              <a:rPr lang="en-US" sz="2000" b="1" dirty="0" smtClean="0">
                <a:solidFill>
                  <a:srgbClr val="FFFF00"/>
                </a:solidFill>
              </a:rPr>
              <a:t>Synchrotron XRD </a:t>
            </a:r>
            <a:r>
              <a:rPr lang="en-US" sz="2000" b="1" dirty="0">
                <a:solidFill>
                  <a:srgbClr val="FFFF00"/>
                </a:solidFill>
              </a:rPr>
              <a:t>pattern</a:t>
            </a:r>
          </a:p>
        </p:txBody>
      </p:sp>
    </p:spTree>
    <p:extLst>
      <p:ext uri="{BB962C8B-B14F-4D97-AF65-F5344CB8AC3E}">
        <p14:creationId xmlns:p14="http://schemas.microsoft.com/office/powerpoint/2010/main" val="3092014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99" y="4875074"/>
            <a:ext cx="8840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Peaks at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146.8, 407.1,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514.5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636.9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cm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-1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are corresponds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 anatase phase where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</a:t>
            </a:r>
          </a:p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peaks at 198.5, 237.6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351.6, 490.3cm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-1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corresponds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 TiO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(B) phase.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TEM image 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viewed along [110]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direction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show long 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range ordered pore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channels and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[100]</a:t>
            </a:r>
          </a:p>
          <a:p>
            <a:pPr algn="just"/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direction shows well 2D hexagonal arrangement </a:t>
            </a:r>
            <a:r>
              <a:rPr lang="en-US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electron diffraction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(inset) shows well</a:t>
            </a:r>
          </a:p>
          <a:p>
            <a:pPr algn="just"/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crystallized mesoporous framework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32744" y="228600"/>
            <a:ext cx="660758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250375"/>
            <a:ext cx="1733873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Raman </a:t>
            </a:r>
            <a:r>
              <a:rPr lang="en-US" sz="2000" b="1" dirty="0" err="1" smtClean="0">
                <a:solidFill>
                  <a:srgbClr val="FFFF00"/>
                </a:solidFill>
              </a:rPr>
              <a:t>specta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81600" y="838200"/>
            <a:ext cx="3760866" cy="3708202"/>
            <a:chOff x="5181600" y="941142"/>
            <a:chExt cx="3760866" cy="3708202"/>
          </a:xfrm>
        </p:grpSpPr>
        <p:grpSp>
          <p:nvGrpSpPr>
            <p:cNvPr id="18" name="Group 17"/>
            <p:cNvGrpSpPr/>
            <p:nvPr/>
          </p:nvGrpSpPr>
          <p:grpSpPr>
            <a:xfrm>
              <a:off x="5181600" y="941142"/>
              <a:ext cx="3760866" cy="3708202"/>
              <a:chOff x="5181600" y="941142"/>
              <a:chExt cx="3760866" cy="3708202"/>
            </a:xfrm>
          </p:grpSpPr>
          <p:grpSp>
            <p:nvGrpSpPr>
              <p:cNvPr id="5128" name="Group 5127"/>
              <p:cNvGrpSpPr/>
              <p:nvPr/>
            </p:nvGrpSpPr>
            <p:grpSpPr>
              <a:xfrm>
                <a:off x="5181600" y="941142"/>
                <a:ext cx="3760866" cy="3708202"/>
                <a:chOff x="5230734" y="941142"/>
                <a:chExt cx="3760866" cy="3708202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5230734" y="941142"/>
                  <a:ext cx="3760866" cy="3708202"/>
                  <a:chOff x="5230734" y="941142"/>
                  <a:chExt cx="3760866" cy="3708202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5230734" y="941142"/>
                    <a:ext cx="3760866" cy="3708202"/>
                    <a:chOff x="5230734" y="941142"/>
                    <a:chExt cx="3760866" cy="3708202"/>
                  </a:xfrm>
                </p:grpSpPr>
                <p:grpSp>
                  <p:nvGrpSpPr>
                    <p:cNvPr id="4" name="Group 3"/>
                    <p:cNvGrpSpPr/>
                    <p:nvPr/>
                  </p:nvGrpSpPr>
                  <p:grpSpPr>
                    <a:xfrm>
                      <a:off x="5230734" y="941142"/>
                      <a:ext cx="3760866" cy="3708202"/>
                      <a:chOff x="4800600" y="730448"/>
                      <a:chExt cx="3760866" cy="3708202"/>
                    </a:xfrm>
                  </p:grpSpPr>
                  <p:grpSp>
                    <p:nvGrpSpPr>
                      <p:cNvPr id="5" name="Group 4"/>
                      <p:cNvGrpSpPr/>
                      <p:nvPr/>
                    </p:nvGrpSpPr>
                    <p:grpSpPr>
                      <a:xfrm>
                        <a:off x="4800600" y="749968"/>
                        <a:ext cx="3686175" cy="3688682"/>
                        <a:chOff x="2690562" y="2133600"/>
                        <a:chExt cx="3686175" cy="3688682"/>
                      </a:xfrm>
                    </p:grpSpPr>
                    <p:pic>
                      <p:nvPicPr>
                        <p:cNvPr id="10" name="Picture 2" descr="D:\2017\ChATACTERIZATION\TEM\108-1A200kv\10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7937" y="2133600"/>
                          <a:ext cx="1828800" cy="1828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11" name="Picture 3" descr="D:\2017\ChATACTERIZATION\TEM\108-1A200kv\9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7937" y="3993482"/>
                          <a:ext cx="1828800" cy="1828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12" name="Picture 4" descr="D:\2017\ChATACTERIZATION\TEM\108-1A200kv\5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562" y="2133600"/>
                          <a:ext cx="1828800" cy="1828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13" name="Picture 6" descr="D:\2017\ChATACTERIZATION\TEM\108-1A200kv\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562" y="3993482"/>
                          <a:ext cx="1828800" cy="1828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grpSp>
                  <p:sp>
                    <p:nvSpPr>
                      <p:cNvPr id="6" name="TextBox 5"/>
                      <p:cNvSpPr txBox="1"/>
                      <p:nvPr/>
                    </p:nvSpPr>
                    <p:spPr>
                      <a:xfrm>
                        <a:off x="6305550" y="730448"/>
                        <a:ext cx="38023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dirty="0" smtClean="0">
                            <a:solidFill>
                              <a:schemeClr val="bg1"/>
                            </a:solidFill>
                          </a:rPr>
                          <a:t>(a)</a:t>
                        </a:r>
                        <a:endParaRPr lang="en-US" sz="14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7" name="TextBox 6"/>
                      <p:cNvSpPr txBox="1"/>
                      <p:nvPr/>
                    </p:nvSpPr>
                    <p:spPr>
                      <a:xfrm>
                        <a:off x="8163693" y="733425"/>
                        <a:ext cx="36901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dirty="0" smtClean="0">
                            <a:solidFill>
                              <a:schemeClr val="bg1"/>
                            </a:solidFill>
                          </a:rPr>
                          <a:t>(c)</a:t>
                        </a:r>
                        <a:endParaRPr lang="en-US" sz="14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8" name="TextBox 7"/>
                      <p:cNvSpPr txBox="1"/>
                      <p:nvPr/>
                    </p:nvSpPr>
                    <p:spPr>
                      <a:xfrm>
                        <a:off x="6305550" y="2559248"/>
                        <a:ext cx="38824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dirty="0" smtClean="0">
                            <a:solidFill>
                              <a:schemeClr val="bg1"/>
                            </a:solidFill>
                          </a:rPr>
                          <a:t>(b)</a:t>
                        </a:r>
                        <a:endParaRPr lang="en-US" sz="14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" name="TextBox 8"/>
                      <p:cNvSpPr txBox="1"/>
                      <p:nvPr/>
                    </p:nvSpPr>
                    <p:spPr>
                      <a:xfrm>
                        <a:off x="8173218" y="2559248"/>
                        <a:ext cx="38824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dirty="0" smtClean="0">
                            <a:solidFill>
                              <a:schemeClr val="bg1"/>
                            </a:solidFill>
                          </a:rPr>
                          <a:t>(d)</a:t>
                        </a:r>
                        <a:endParaRPr lang="en-US" sz="14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pic>
                  <p:nvPicPr>
                    <p:cNvPr id="5141" name="Picture 21" descr="D:\2017\ChATACTERIZATION\TEM\108-1A200kv\d1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634" r="10592" b="3150"/>
                    <a:stretch/>
                  </p:blipFill>
                  <p:spPr bwMode="auto">
                    <a:xfrm>
                      <a:off x="7096297" y="960662"/>
                      <a:ext cx="724970" cy="73152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cxnSp>
                <p:nvCxnSpPr>
                  <p:cNvPr id="20" name="Straight Connector 19"/>
                  <p:cNvCxnSpPr/>
                  <p:nvPr/>
                </p:nvCxnSpPr>
                <p:spPr>
                  <a:xfrm flipV="1">
                    <a:off x="5368290" y="4038600"/>
                    <a:ext cx="152400" cy="12192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V="1">
                    <a:off x="5394960" y="4076700"/>
                    <a:ext cx="152400" cy="12192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/>
                  <p:cNvCxnSpPr/>
                  <p:nvPr/>
                </p:nvCxnSpPr>
                <p:spPr>
                  <a:xfrm rot="420000">
                    <a:off x="5368290" y="4038600"/>
                    <a:ext cx="76200" cy="60960"/>
                  </a:xfrm>
                  <a:prstGeom prst="straightConnector1">
                    <a:avLst/>
                  </a:prstGeom>
                  <a:ln w="1270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/>
                  <p:nvPr/>
                </p:nvCxnSpPr>
                <p:spPr>
                  <a:xfrm rot="11160000">
                    <a:off x="5467350" y="4149096"/>
                    <a:ext cx="76200" cy="60960"/>
                  </a:xfrm>
                  <a:prstGeom prst="straightConnector1">
                    <a:avLst/>
                  </a:prstGeom>
                  <a:ln w="1270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505450" y="3962400"/>
                    <a:ext cx="82586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8.7 nm</a:t>
                    </a:r>
                    <a:endPara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127" name="Group 5126"/>
                <p:cNvGrpSpPr/>
                <p:nvPr/>
              </p:nvGrpSpPr>
              <p:grpSpPr>
                <a:xfrm>
                  <a:off x="5867400" y="1567571"/>
                  <a:ext cx="231609" cy="261229"/>
                  <a:chOff x="5867400" y="1567571"/>
                  <a:chExt cx="231609" cy="261229"/>
                </a:xfrm>
              </p:grpSpPr>
              <p:cxnSp>
                <p:nvCxnSpPr>
                  <p:cNvPr id="5120" name="Straight Connector 5119"/>
                  <p:cNvCxnSpPr/>
                  <p:nvPr/>
                </p:nvCxnSpPr>
                <p:spPr>
                  <a:xfrm rot="21480000">
                    <a:off x="5867400" y="1640943"/>
                    <a:ext cx="228600" cy="91982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21480000">
                    <a:off x="5870409" y="1662060"/>
                    <a:ext cx="228600" cy="91982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24" name="Straight Arrow Connector 5123"/>
                  <p:cNvCxnSpPr/>
                  <p:nvPr/>
                </p:nvCxnSpPr>
                <p:spPr>
                  <a:xfrm flipV="1">
                    <a:off x="5918383" y="1708051"/>
                    <a:ext cx="66326" cy="120749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Arrow Connector 38"/>
                  <p:cNvCxnSpPr/>
                  <p:nvPr/>
                </p:nvCxnSpPr>
                <p:spPr>
                  <a:xfrm rot="10800000" flipV="1">
                    <a:off x="5992339" y="1567571"/>
                    <a:ext cx="66326" cy="120749"/>
                  </a:xfrm>
                  <a:prstGeom prst="straightConnector1">
                    <a:avLst/>
                  </a:prstGeom>
                  <a:ln w="9525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25" name="TextBox 5124"/>
                <p:cNvSpPr txBox="1"/>
                <p:nvPr/>
              </p:nvSpPr>
              <p:spPr>
                <a:xfrm>
                  <a:off x="6016032" y="1371600"/>
                  <a:ext cx="8354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3.6 nm</a:t>
                  </a:r>
                  <a:endPara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7" name="Freeform 16"/>
              <p:cNvSpPr/>
              <p:nvPr/>
            </p:nvSpPr>
            <p:spPr>
              <a:xfrm>
                <a:off x="6073051" y="1781230"/>
                <a:ext cx="244002" cy="264278"/>
              </a:xfrm>
              <a:custGeom>
                <a:avLst/>
                <a:gdLst>
                  <a:gd name="connsiteX0" fmla="*/ 243180 w 244002"/>
                  <a:gd name="connsiteY0" fmla="*/ 153281 h 264278"/>
                  <a:gd name="connsiteX1" fmla="*/ 237895 w 244002"/>
                  <a:gd name="connsiteY1" fmla="*/ 100425 h 264278"/>
                  <a:gd name="connsiteX2" fmla="*/ 232609 w 244002"/>
                  <a:gd name="connsiteY2" fmla="*/ 84569 h 264278"/>
                  <a:gd name="connsiteX3" fmla="*/ 216752 w 244002"/>
                  <a:gd name="connsiteY3" fmla="*/ 79283 h 264278"/>
                  <a:gd name="connsiteX4" fmla="*/ 206181 w 244002"/>
                  <a:gd name="connsiteY4" fmla="*/ 63427 h 264278"/>
                  <a:gd name="connsiteX5" fmla="*/ 158611 w 244002"/>
                  <a:gd name="connsiteY5" fmla="*/ 47570 h 264278"/>
                  <a:gd name="connsiteX6" fmla="*/ 126898 w 244002"/>
                  <a:gd name="connsiteY6" fmla="*/ 31713 h 264278"/>
                  <a:gd name="connsiteX7" fmla="*/ 111041 w 244002"/>
                  <a:gd name="connsiteY7" fmla="*/ 26428 h 264278"/>
                  <a:gd name="connsiteX8" fmla="*/ 95185 w 244002"/>
                  <a:gd name="connsiteY8" fmla="*/ 10571 h 264278"/>
                  <a:gd name="connsiteX9" fmla="*/ 63472 w 244002"/>
                  <a:gd name="connsiteY9" fmla="*/ 0 h 264278"/>
                  <a:gd name="connsiteX10" fmla="*/ 31758 w 244002"/>
                  <a:gd name="connsiteY10" fmla="*/ 5286 h 264278"/>
                  <a:gd name="connsiteX11" fmla="*/ 10616 w 244002"/>
                  <a:gd name="connsiteY11" fmla="*/ 36999 h 264278"/>
                  <a:gd name="connsiteX12" fmla="*/ 5331 w 244002"/>
                  <a:gd name="connsiteY12" fmla="*/ 52856 h 264278"/>
                  <a:gd name="connsiteX13" fmla="*/ 5331 w 244002"/>
                  <a:gd name="connsiteY13" fmla="*/ 174423 h 264278"/>
                  <a:gd name="connsiteX14" fmla="*/ 10616 w 244002"/>
                  <a:gd name="connsiteY14" fmla="*/ 190280 h 264278"/>
                  <a:gd name="connsiteX15" fmla="*/ 42329 w 244002"/>
                  <a:gd name="connsiteY15" fmla="*/ 200851 h 264278"/>
                  <a:gd name="connsiteX16" fmla="*/ 58186 w 244002"/>
                  <a:gd name="connsiteY16" fmla="*/ 206136 h 264278"/>
                  <a:gd name="connsiteX17" fmla="*/ 68757 w 244002"/>
                  <a:gd name="connsiteY17" fmla="*/ 237850 h 264278"/>
                  <a:gd name="connsiteX18" fmla="*/ 74043 w 244002"/>
                  <a:gd name="connsiteY18" fmla="*/ 253706 h 264278"/>
                  <a:gd name="connsiteX19" fmla="*/ 84614 w 244002"/>
                  <a:gd name="connsiteY19" fmla="*/ 264278 h 264278"/>
                  <a:gd name="connsiteX20" fmla="*/ 148040 w 244002"/>
                  <a:gd name="connsiteY20" fmla="*/ 258992 h 264278"/>
                  <a:gd name="connsiteX21" fmla="*/ 179754 w 244002"/>
                  <a:gd name="connsiteY21" fmla="*/ 237850 h 264278"/>
                  <a:gd name="connsiteX22" fmla="*/ 211467 w 244002"/>
                  <a:gd name="connsiteY22" fmla="*/ 221993 h 264278"/>
                  <a:gd name="connsiteX23" fmla="*/ 222038 w 244002"/>
                  <a:gd name="connsiteY23" fmla="*/ 190280 h 264278"/>
                  <a:gd name="connsiteX24" fmla="*/ 227324 w 244002"/>
                  <a:gd name="connsiteY24" fmla="*/ 174423 h 264278"/>
                  <a:gd name="connsiteX25" fmla="*/ 237895 w 244002"/>
                  <a:gd name="connsiteY25" fmla="*/ 158567 h 264278"/>
                  <a:gd name="connsiteX26" fmla="*/ 243180 w 244002"/>
                  <a:gd name="connsiteY26" fmla="*/ 153281 h 26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4002" h="264278">
                    <a:moveTo>
                      <a:pt x="243180" y="153281"/>
                    </a:moveTo>
                    <a:cubicBezTo>
                      <a:pt x="243180" y="143591"/>
                      <a:pt x="240587" y="117926"/>
                      <a:pt x="237895" y="100425"/>
                    </a:cubicBezTo>
                    <a:cubicBezTo>
                      <a:pt x="237048" y="94918"/>
                      <a:pt x="236549" y="88508"/>
                      <a:pt x="232609" y="84569"/>
                    </a:cubicBezTo>
                    <a:cubicBezTo>
                      <a:pt x="228669" y="80629"/>
                      <a:pt x="222038" y="81045"/>
                      <a:pt x="216752" y="79283"/>
                    </a:cubicBezTo>
                    <a:cubicBezTo>
                      <a:pt x="213228" y="73998"/>
                      <a:pt x="210673" y="67919"/>
                      <a:pt x="206181" y="63427"/>
                    </a:cubicBezTo>
                    <a:cubicBezTo>
                      <a:pt x="191317" y="48563"/>
                      <a:pt x="179873" y="51114"/>
                      <a:pt x="158611" y="47570"/>
                    </a:cubicBezTo>
                    <a:cubicBezTo>
                      <a:pt x="118747" y="34280"/>
                      <a:pt x="167894" y="52210"/>
                      <a:pt x="126898" y="31713"/>
                    </a:cubicBezTo>
                    <a:cubicBezTo>
                      <a:pt x="121915" y="29221"/>
                      <a:pt x="116327" y="28190"/>
                      <a:pt x="111041" y="26428"/>
                    </a:cubicBezTo>
                    <a:cubicBezTo>
                      <a:pt x="105756" y="21142"/>
                      <a:pt x="101719" y="14201"/>
                      <a:pt x="95185" y="10571"/>
                    </a:cubicBezTo>
                    <a:cubicBezTo>
                      <a:pt x="85444" y="5159"/>
                      <a:pt x="63472" y="0"/>
                      <a:pt x="63472" y="0"/>
                    </a:cubicBezTo>
                    <a:cubicBezTo>
                      <a:pt x="52901" y="1762"/>
                      <a:pt x="40538" y="-860"/>
                      <a:pt x="31758" y="5286"/>
                    </a:cubicBezTo>
                    <a:cubicBezTo>
                      <a:pt x="21350" y="12572"/>
                      <a:pt x="10616" y="36999"/>
                      <a:pt x="10616" y="36999"/>
                    </a:cubicBezTo>
                    <a:cubicBezTo>
                      <a:pt x="8854" y="42285"/>
                      <a:pt x="6022" y="47328"/>
                      <a:pt x="5331" y="52856"/>
                    </a:cubicBezTo>
                    <a:cubicBezTo>
                      <a:pt x="-1233" y="105369"/>
                      <a:pt x="-2303" y="124804"/>
                      <a:pt x="5331" y="174423"/>
                    </a:cubicBezTo>
                    <a:cubicBezTo>
                      <a:pt x="6178" y="179930"/>
                      <a:pt x="6082" y="187042"/>
                      <a:pt x="10616" y="190280"/>
                    </a:cubicBezTo>
                    <a:cubicBezTo>
                      <a:pt x="19683" y="196757"/>
                      <a:pt x="31758" y="197327"/>
                      <a:pt x="42329" y="200851"/>
                    </a:cubicBezTo>
                    <a:lnTo>
                      <a:pt x="58186" y="206136"/>
                    </a:lnTo>
                    <a:lnTo>
                      <a:pt x="68757" y="237850"/>
                    </a:lnTo>
                    <a:cubicBezTo>
                      <a:pt x="70519" y="243135"/>
                      <a:pt x="70104" y="249766"/>
                      <a:pt x="74043" y="253706"/>
                    </a:cubicBezTo>
                    <a:lnTo>
                      <a:pt x="84614" y="264278"/>
                    </a:lnTo>
                    <a:cubicBezTo>
                      <a:pt x="105756" y="262516"/>
                      <a:pt x="127599" y="264670"/>
                      <a:pt x="148040" y="258992"/>
                    </a:cubicBezTo>
                    <a:cubicBezTo>
                      <a:pt x="160282" y="255592"/>
                      <a:pt x="167701" y="241868"/>
                      <a:pt x="179754" y="237850"/>
                    </a:cubicBezTo>
                    <a:cubicBezTo>
                      <a:pt x="201636" y="230555"/>
                      <a:pt x="190974" y="235654"/>
                      <a:pt x="211467" y="221993"/>
                    </a:cubicBezTo>
                    <a:lnTo>
                      <a:pt x="222038" y="190280"/>
                    </a:lnTo>
                    <a:cubicBezTo>
                      <a:pt x="223800" y="184994"/>
                      <a:pt x="224233" y="179059"/>
                      <a:pt x="227324" y="174423"/>
                    </a:cubicBezTo>
                    <a:lnTo>
                      <a:pt x="237895" y="158567"/>
                    </a:lnTo>
                    <a:cubicBezTo>
                      <a:pt x="247080" y="131010"/>
                      <a:pt x="243180" y="162971"/>
                      <a:pt x="243180" y="153281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 rot="2760000">
              <a:off x="6060541" y="2550206"/>
              <a:ext cx="1689789" cy="229931"/>
            </a:xfrm>
            <a:prstGeom prst="rightArrow">
              <a:avLst/>
            </a:prstGeom>
            <a:noFill/>
            <a:ln w="25400">
              <a:solidFill>
                <a:schemeClr val="bg1">
                  <a:alpha val="97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8"/>
          <a:stretch/>
        </p:blipFill>
        <p:spPr bwMode="auto">
          <a:xfrm>
            <a:off x="381000" y="838199"/>
            <a:ext cx="3657600" cy="3505201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9001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1876026" cy="3693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Nitrogen sorption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614446"/>
            <a:ext cx="7113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Table.2  Structural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electronic ,textural and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photocatlytic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hydrogen evolution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295400"/>
            <a:ext cx="4571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Typical type IV isotherm with </a:t>
            </a:r>
            <a:r>
              <a:rPr lang="en-GB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hysteresis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loop characteristic. Isotherm is not levelling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off at saturation vapour pressure at high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relative pressure </a:t>
            </a:r>
            <a:r>
              <a:rPr lang="en-GB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 suggests </a:t>
            </a:r>
            <a:r>
              <a:rPr lang="en-GB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slit like pore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geometry.</a:t>
            </a:r>
            <a:endParaRPr lang="en-US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388313"/>
              </p:ext>
            </p:extLst>
          </p:nvPr>
        </p:nvGraphicFramePr>
        <p:xfrm>
          <a:off x="4850529" y="489466"/>
          <a:ext cx="4064871" cy="406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Graph" r:id="rId3" imgW="2560320" imgH="2560320" progId="Origin50.Graph">
                  <p:embed/>
                </p:oleObj>
              </mc:Choice>
              <mc:Fallback>
                <p:oleObj name="Graph" r:id="rId3" imgW="2560320" imgH="25603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529" y="489466"/>
                        <a:ext cx="4064871" cy="4064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236848"/>
              </p:ext>
            </p:extLst>
          </p:nvPr>
        </p:nvGraphicFramePr>
        <p:xfrm>
          <a:off x="685800" y="5029200"/>
          <a:ext cx="7010399" cy="122643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33112"/>
                <a:gridCol w="737937"/>
                <a:gridCol w="901923"/>
                <a:gridCol w="819930"/>
                <a:gridCol w="819930"/>
                <a:gridCol w="573950"/>
                <a:gridCol w="737937"/>
                <a:gridCol w="1385680"/>
              </a:tblGrid>
              <a:tr h="408813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Catalyst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baseline="30000" dirty="0" err="1">
                          <a:effectLst/>
                        </a:rPr>
                        <a:t>a</a:t>
                      </a:r>
                      <a:r>
                        <a:rPr lang="en-US" sz="1200" dirty="0" err="1">
                          <a:effectLst/>
                        </a:rPr>
                        <a:t>E</a:t>
                      </a:r>
                      <a:r>
                        <a:rPr lang="en-US" sz="1200" baseline="-25000" dirty="0" err="1">
                          <a:effectLst/>
                        </a:rPr>
                        <a:t>g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eV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baseline="30000" dirty="0" err="1">
                          <a:effectLst/>
                        </a:rPr>
                        <a:t>b</a:t>
                      </a:r>
                      <a:r>
                        <a:rPr lang="en-US" sz="1200" dirty="0" err="1">
                          <a:effectLst/>
                        </a:rPr>
                        <a:t>S</a:t>
                      </a:r>
                      <a:r>
                        <a:rPr lang="en-US" sz="1200" baseline="-25000" dirty="0" err="1">
                          <a:effectLst/>
                        </a:rPr>
                        <a:t>BET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(m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 g</a:t>
                      </a:r>
                      <a:r>
                        <a:rPr lang="en-US" sz="1200" baseline="30000" dirty="0">
                          <a:effectLst/>
                          <a:sym typeface="Symbol"/>
                        </a:rPr>
                        <a:t></a:t>
                      </a:r>
                      <a:r>
                        <a:rPr lang="en-US" sz="1200" baseline="300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baseline="30000" dirty="0" err="1">
                          <a:effectLst/>
                        </a:rPr>
                        <a:t>c</a:t>
                      </a:r>
                      <a:r>
                        <a:rPr lang="en-US" sz="1000" dirty="0" err="1">
                          <a:effectLst/>
                        </a:rPr>
                        <a:t>D</a:t>
                      </a:r>
                      <a:r>
                        <a:rPr lang="en-US" sz="1000" dirty="0">
                          <a:effectLst/>
                        </a:rPr>
                        <a:t> (nm)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baseline="300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i="1" baseline="30000" dirty="0" err="1" smtClean="0">
                          <a:effectLst/>
                        </a:rPr>
                        <a:t>d</a:t>
                      </a:r>
                      <a:r>
                        <a:rPr lang="en-US" sz="1200" dirty="0" err="1" smtClean="0">
                          <a:effectLst/>
                        </a:rPr>
                        <a:t>V</a:t>
                      </a:r>
                      <a:r>
                        <a:rPr lang="en-US" sz="1200" baseline="-25000" dirty="0" err="1" smtClean="0">
                          <a:effectLst/>
                        </a:rPr>
                        <a:t>p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(nm)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baseline="30000" dirty="0" err="1">
                          <a:effectLst/>
                        </a:rPr>
                        <a:t>e</a:t>
                      </a:r>
                      <a:r>
                        <a:rPr lang="en-US" sz="1200" dirty="0" err="1">
                          <a:effectLst/>
                        </a:rPr>
                        <a:t>h</a:t>
                      </a:r>
                      <a:r>
                        <a:rPr lang="en-US" sz="1200" baseline="-25000" dirty="0" err="1">
                          <a:effectLst/>
                        </a:rPr>
                        <a:t>w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(nm)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baseline="30000">
                          <a:effectLst/>
                        </a:rPr>
                        <a:t>            </a:t>
                      </a:r>
                      <a:r>
                        <a:rPr lang="en-US" sz="1200" i="1" baseline="30000" smtClean="0">
                          <a:effectLst/>
                        </a:rPr>
                        <a:t>            e</a:t>
                      </a:r>
                      <a:r>
                        <a:rPr lang="en-US" sz="1200" smtClean="0">
                          <a:effectLst/>
                        </a:rPr>
                        <a:t>r</a:t>
                      </a:r>
                      <a:r>
                        <a:rPr lang="en-US" sz="1200" baseline="-25000" smtClean="0">
                          <a:effectLst/>
                        </a:rPr>
                        <a:t>H</a:t>
                      </a:r>
                      <a:r>
                        <a:rPr lang="en-US" sz="1200" kern="1400" spc="0" baseline="-50000" smtClean="0">
                          <a:effectLst/>
                        </a:rPr>
                        <a:t>2</a:t>
                      </a:r>
                      <a:endParaRPr lang="en-US" sz="1200" kern="1400" spc="0" baseline="-50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mmol</a:t>
                      </a:r>
                      <a:r>
                        <a:rPr lang="en-US" sz="1200" dirty="0">
                          <a:effectLst/>
                        </a:rPr>
                        <a:t> g</a:t>
                      </a:r>
                      <a:r>
                        <a:rPr lang="en-US" sz="1200" baseline="30000" dirty="0">
                          <a:effectLst/>
                          <a:sym typeface="Symbol"/>
                        </a:rPr>
                        <a:t></a:t>
                      </a:r>
                      <a:r>
                        <a:rPr lang="en-US" sz="1200" baseline="300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h</a:t>
                      </a:r>
                      <a:r>
                        <a:rPr lang="en-US" sz="1200" baseline="30000" dirty="0">
                          <a:effectLst/>
                          <a:sym typeface="Symbol"/>
                        </a:rPr>
                        <a:t></a:t>
                      </a:r>
                      <a:r>
                        <a:rPr lang="en-US" sz="1200" baseline="300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BJH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8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TMF-108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124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4.7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(3.6, 8.7)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0.17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0.47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6172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200" i="1" baseline="30000" dirty="0" err="1"/>
              <a:t>a</a:t>
            </a:r>
            <a:r>
              <a:rPr lang="en-US" sz="1200" dirty="0" err="1"/>
              <a:t>Band</a:t>
            </a:r>
            <a:r>
              <a:rPr lang="en-US" sz="1200" dirty="0"/>
              <a:t> gap; </a:t>
            </a:r>
            <a:r>
              <a:rPr lang="en-US" sz="1200" i="1" baseline="30000" dirty="0" err="1"/>
              <a:t>b</a:t>
            </a:r>
            <a:r>
              <a:rPr lang="en-US" sz="1200" dirty="0" err="1"/>
              <a:t>Surface</a:t>
            </a:r>
            <a:r>
              <a:rPr lang="en-US" sz="1200" dirty="0"/>
              <a:t> area; </a:t>
            </a:r>
            <a:r>
              <a:rPr lang="en-US" sz="1200" i="1" baseline="30000" dirty="0" err="1"/>
              <a:t>c</a:t>
            </a:r>
            <a:r>
              <a:rPr lang="en-US" sz="1200" dirty="0" err="1"/>
              <a:t>Pore</a:t>
            </a:r>
            <a:r>
              <a:rPr lang="en-US" sz="1200" dirty="0"/>
              <a:t> diameter;  </a:t>
            </a:r>
            <a:r>
              <a:rPr lang="en-US" sz="1200" i="1" baseline="30000" dirty="0" err="1"/>
              <a:t>d</a:t>
            </a:r>
            <a:r>
              <a:rPr lang="en-US" sz="1200" dirty="0" err="1"/>
              <a:t>Pore</a:t>
            </a:r>
            <a:r>
              <a:rPr lang="en-US" sz="1200" dirty="0"/>
              <a:t> Volume, </a:t>
            </a:r>
            <a:r>
              <a:rPr lang="en-US" sz="1200" i="1" baseline="30000" dirty="0" err="1"/>
              <a:t>e</a:t>
            </a:r>
            <a:r>
              <a:rPr lang="en-US" sz="1200" dirty="0" err="1"/>
              <a:t>Wall</a:t>
            </a:r>
            <a:r>
              <a:rPr lang="en-US" sz="1200" dirty="0"/>
              <a:t> thickness; (</a:t>
            </a:r>
            <a:r>
              <a:rPr lang="en-US" sz="1200" i="1" dirty="0" err="1"/>
              <a:t>h</a:t>
            </a:r>
            <a:r>
              <a:rPr lang="en-US" sz="1200" i="1" baseline="-25000" dirty="0" err="1"/>
              <a:t>w</a:t>
            </a:r>
            <a:r>
              <a:rPr lang="en-US" sz="1200" dirty="0"/>
              <a:t> = a</a:t>
            </a:r>
            <a:r>
              <a:rPr lang="en-US" sz="1200" baseline="-25000" dirty="0"/>
              <a:t>0</a:t>
            </a:r>
            <a:r>
              <a:rPr lang="en-US" sz="1200" dirty="0"/>
              <a:t> - </a:t>
            </a:r>
            <a:r>
              <a:rPr lang="en-US" sz="1200" i="1" dirty="0"/>
              <a:t>D</a:t>
            </a:r>
            <a:r>
              <a:rPr lang="en-US" sz="1200" i="1" baseline="-25000" dirty="0"/>
              <a:t>BJH</a:t>
            </a:r>
            <a:r>
              <a:rPr lang="en-US" sz="1200" dirty="0" smtClean="0"/>
              <a:t>), </a:t>
            </a:r>
            <a:r>
              <a:rPr lang="en-US" sz="1200" i="1" baseline="30000" dirty="0" err="1"/>
              <a:t>e</a:t>
            </a:r>
            <a:r>
              <a:rPr lang="en-US" sz="1200" dirty="0" err="1"/>
              <a:t>Rate</a:t>
            </a:r>
            <a:r>
              <a:rPr lang="en-US" sz="1200" dirty="0"/>
              <a:t> of H</a:t>
            </a:r>
            <a:r>
              <a:rPr lang="en-US" sz="1200" baseline="-25000" dirty="0"/>
              <a:t>2</a:t>
            </a:r>
            <a:r>
              <a:rPr lang="en-US" sz="1200" dirty="0"/>
              <a:t> evolution</a:t>
            </a:r>
          </a:p>
        </p:txBody>
      </p:sp>
    </p:spTree>
    <p:extLst>
      <p:ext uri="{BB962C8B-B14F-4D97-AF65-F5344CB8AC3E}">
        <p14:creationId xmlns:p14="http://schemas.microsoft.com/office/powerpoint/2010/main" val="26055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912" y="206324"/>
            <a:ext cx="324847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Photoluminescence spectra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8383" y="5103674"/>
            <a:ext cx="91723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Photoluminescence spectra shows low recombination of </a:t>
            </a:r>
            <a:r>
              <a:rPr lang="en-US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excitons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for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TMF-108 compared to </a:t>
            </a:r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compared to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P-25 WT 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signal occurred at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365 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nm is due to band edge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excitons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other 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signals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range of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450-520 </a:t>
            </a:r>
            <a:r>
              <a:rPr lang="en-US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nm  </a:t>
            </a:r>
            <a:r>
              <a:rPr lang="en-US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excitonic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Pl signal which mainly occur due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 surface oxygen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vacancy and other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surface defects.</a:t>
            </a:r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303948"/>
              </p:ext>
            </p:extLst>
          </p:nvPr>
        </p:nvGraphicFramePr>
        <p:xfrm>
          <a:off x="2312988" y="609600"/>
          <a:ext cx="4087812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Graph" r:id="rId3" imgW="2194560" imgH="2194560" progId="Origin50.Graph">
                  <p:embed/>
                </p:oleObj>
              </mc:Choice>
              <mc:Fallback>
                <p:oleObj name="Graph" r:id="rId3" imgW="2194560" imgH="2194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609600"/>
                        <a:ext cx="4087812" cy="408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8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4B5-7354-426C-8199-9E9AC75C92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5912" y="304800"/>
            <a:ext cx="1520488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EPR spectra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1573851"/>
            <a:ext cx="7924800" cy="3988749"/>
            <a:chOff x="381000" y="838200"/>
            <a:chExt cx="7924800" cy="3988749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4725942"/>
                </p:ext>
              </p:extLst>
            </p:nvPr>
          </p:nvGraphicFramePr>
          <p:xfrm>
            <a:off x="381000" y="864549"/>
            <a:ext cx="3962400" cy="396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8" name="Graph" r:id="rId3" imgW="2194560" imgH="2194560" progId="Origin50.Graph">
                    <p:embed/>
                  </p:oleObj>
                </mc:Choice>
                <mc:Fallback>
                  <p:oleObj name="Graph" r:id="rId3" imgW="2194560" imgH="21945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1000" y="864549"/>
                          <a:ext cx="3962400" cy="396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1019890"/>
                </p:ext>
              </p:extLst>
            </p:nvPr>
          </p:nvGraphicFramePr>
          <p:xfrm>
            <a:off x="4343400" y="838200"/>
            <a:ext cx="3962400" cy="396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9" name="Graph" r:id="rId5" imgW="2194560" imgH="2194560" progId="Origin50.Graph">
                    <p:embed/>
                  </p:oleObj>
                </mc:Choice>
                <mc:Fallback>
                  <p:oleObj name="Graph" r:id="rId5" imgW="2194560" imgH="21945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43400" y="838200"/>
                          <a:ext cx="3962400" cy="396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463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912" y="76200"/>
            <a:ext cx="684044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VSM 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256" y="4419600"/>
            <a:ext cx="8309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RTFM observed at weak magnetic field which is dominant by </a:t>
            </a:r>
            <a:r>
              <a:rPr lang="en-US" dirty="0" err="1" smtClean="0">
                <a:solidFill>
                  <a:srgbClr val="FF0000"/>
                </a:solidFill>
              </a:rPr>
              <a:t>dimagnetic</a:t>
            </a:r>
            <a:r>
              <a:rPr lang="en-US" dirty="0" smtClean="0">
                <a:solidFill>
                  <a:srgbClr val="FF0000"/>
                </a:solidFill>
              </a:rPr>
              <a:t> order at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high field due to low concentration of defect.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Magnitude of FM order increased further at 70 K dominating by diamagnetic order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898498"/>
              </p:ext>
            </p:extLst>
          </p:nvPr>
        </p:nvGraphicFramePr>
        <p:xfrm>
          <a:off x="1277938" y="369888"/>
          <a:ext cx="3370262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Graph" r:id="rId3" imgW="2194560" imgH="2194560" progId="Origin50.Graph">
                  <p:embed/>
                </p:oleObj>
              </mc:Choice>
              <mc:Fallback>
                <p:oleObj name="Graph" r:id="rId3" imgW="2194560" imgH="2194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369888"/>
                        <a:ext cx="3370262" cy="336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125978"/>
              </p:ext>
            </p:extLst>
          </p:nvPr>
        </p:nvGraphicFramePr>
        <p:xfrm>
          <a:off x="4953000" y="365125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Graph" r:id="rId5" imgW="2194560" imgH="2194560" progId="Origin50.Graph">
                  <p:embed/>
                </p:oleObj>
              </mc:Choice>
              <mc:Fallback>
                <p:oleObj name="Graph" r:id="rId5" imgW="2194560" imgH="2194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65125"/>
                        <a:ext cx="3429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683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76200"/>
            <a:ext cx="3886199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</a:rPr>
              <a:t>Photocatalytic</a:t>
            </a:r>
            <a:r>
              <a:rPr lang="en-US" sz="2000" b="1" i="1" dirty="0" smtClean="0">
                <a:solidFill>
                  <a:srgbClr val="FFFF00"/>
                </a:solidFill>
              </a:rPr>
              <a:t> Hydrogen evolution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029200"/>
            <a:ext cx="8601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Reaction Condition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Catalyst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wt.- 30 mg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Water-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75 mL,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Methanol-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25 mL,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Light Source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– Solar Simulator 150 W, 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Reactor Volume- 315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mL.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 descr="D:\2017\DC-6\IMG-20170425-WA0014 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38" y="762001"/>
            <a:ext cx="166007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790466"/>
              </p:ext>
            </p:extLst>
          </p:nvPr>
        </p:nvGraphicFramePr>
        <p:xfrm>
          <a:off x="4666444" y="768928"/>
          <a:ext cx="3105955" cy="434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Graph" r:id="rId4" imgW="1828800" imgH="2560320" progId="Origin50.Graph">
                  <p:embed/>
                </p:oleObj>
              </mc:Choice>
              <mc:Fallback>
                <p:oleObj name="Graph" r:id="rId4" imgW="1828800" imgH="25603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6444" y="768928"/>
                        <a:ext cx="3105955" cy="434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3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895029"/>
              </p:ext>
            </p:extLst>
          </p:nvPr>
        </p:nvGraphicFramePr>
        <p:xfrm>
          <a:off x="990600" y="990601"/>
          <a:ext cx="7315201" cy="32244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95400"/>
                <a:gridCol w="1219200"/>
                <a:gridCol w="1010799"/>
                <a:gridCol w="1351401"/>
                <a:gridCol w="1524000"/>
                <a:gridCol w="914401"/>
              </a:tblGrid>
              <a:tr h="96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Photocatalyst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Synthesis                              Method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MeOH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(%)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Light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source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r</a:t>
                      </a:r>
                      <a:r>
                        <a:rPr lang="en-US" sz="1400" b="1" baseline="-25000" dirty="0">
                          <a:effectLst/>
                        </a:rPr>
                        <a:t>H</a:t>
                      </a:r>
                      <a:r>
                        <a:rPr lang="en-US" sz="1400" b="1" baseline="-40000" dirty="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</a:t>
                      </a:r>
                      <a:r>
                        <a:rPr lang="en-US" sz="1400" b="1" dirty="0" err="1">
                          <a:effectLst/>
                        </a:rPr>
                        <a:t>mmol</a:t>
                      </a:r>
                      <a:r>
                        <a:rPr lang="en-US" sz="1400" b="1" dirty="0">
                          <a:effectLst/>
                        </a:rPr>
                        <a:t> g</a:t>
                      </a:r>
                      <a:r>
                        <a:rPr lang="en-US" sz="1400" b="1" baseline="30000" dirty="0">
                          <a:effectLst/>
                          <a:sym typeface="Symbol"/>
                        </a:rPr>
                        <a:t></a:t>
                      </a:r>
                      <a:r>
                        <a:rPr lang="en-US" sz="1400" b="1" baseline="30000" dirty="0">
                          <a:effectLst/>
                        </a:rPr>
                        <a:t>1 </a:t>
                      </a:r>
                      <a:r>
                        <a:rPr lang="en-US" sz="1400" b="1" dirty="0">
                          <a:effectLst/>
                        </a:rPr>
                        <a:t>h</a:t>
                      </a:r>
                      <a:r>
                        <a:rPr lang="en-US" sz="1400" b="1" baseline="30000" dirty="0">
                          <a:effectLst/>
                          <a:sym typeface="Symbol"/>
                        </a:rPr>
                        <a:t></a:t>
                      </a:r>
                      <a:r>
                        <a:rPr lang="en-US" sz="1400" b="1" baseline="30000" dirty="0">
                          <a:effectLst/>
                        </a:rPr>
                        <a:t>1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Ref.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OM-WT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EISA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Solar simulator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[1]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-10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Nano-casting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18.2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300 W </a:t>
                      </a:r>
                      <a:r>
                        <a:rPr lang="en-US" sz="1400" dirty="0" err="1">
                          <a:effectLst/>
                        </a:rPr>
                        <a:t>Xe</a:t>
                      </a:r>
                      <a:r>
                        <a:rPr lang="en-US" sz="1400" dirty="0">
                          <a:effectLst/>
                        </a:rPr>
                        <a:t> Lamp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(UV only)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[2]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P-25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Commercial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Solar Simulator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Our Work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TMF-127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EISA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77 W Hg lamp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Our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work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TMF-127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EISA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Solar Simulator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Our Work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TMF-108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EISA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Solar Simulator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0.47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This Work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1596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HOTOCATALYTIC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YDROGEN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RODUCTION 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ITERATURE vs.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RESENT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ORK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2901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Zhou </a:t>
            </a:r>
            <a:r>
              <a:rPr lang="en-US" sz="1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et al., </a:t>
            </a:r>
            <a:r>
              <a:rPr lang="en-US" sz="10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J. Am. Chem. Soc.</a:t>
            </a:r>
            <a:r>
              <a:rPr lang="en-US" sz="1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2014, </a:t>
            </a:r>
            <a:r>
              <a:rPr lang="en-US"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136</a:t>
            </a:r>
            <a:r>
              <a:rPr lang="en-US" sz="1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 </a:t>
            </a:r>
            <a:r>
              <a:rPr lang="en-US" sz="1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9280</a:t>
            </a:r>
          </a:p>
          <a:p>
            <a:pPr marL="228600" lvl="0" indent="-228600">
              <a:buFontTx/>
              <a:buAutoNum type="arabicPeriod"/>
            </a:pPr>
            <a:r>
              <a:rPr lang="en-US" sz="1000" dirty="0"/>
              <a:t>L. </a:t>
            </a:r>
            <a:r>
              <a:rPr lang="en-US" sz="1000" dirty="0" smtClean="0"/>
              <a:t>Mahoney</a:t>
            </a:r>
            <a:r>
              <a:rPr lang="en-US" sz="1000" dirty="0"/>
              <a:t> </a:t>
            </a:r>
            <a:r>
              <a:rPr lang="en-US" sz="1000" dirty="0" smtClean="0"/>
              <a:t>et al., </a:t>
            </a:r>
            <a:r>
              <a:rPr lang="en-US" sz="1000" i="1" dirty="0"/>
              <a:t>Molecules</a:t>
            </a:r>
            <a:r>
              <a:rPr lang="en-US" sz="1000" dirty="0"/>
              <a:t>, 2015, </a:t>
            </a:r>
            <a:r>
              <a:rPr lang="en-US" sz="1000" b="1" dirty="0"/>
              <a:t>20</a:t>
            </a:r>
            <a:r>
              <a:rPr lang="en-US" sz="1000" dirty="0"/>
              <a:t>, 21881</a:t>
            </a:r>
            <a:r>
              <a:rPr lang="en-US" sz="1000" dirty="0" smtClean="0"/>
              <a:t>.</a:t>
            </a:r>
            <a:r>
              <a:rPr lang="en-GB" sz="1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879793" y="4267200"/>
            <a:ext cx="45304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 smtClean="0"/>
              <a:t> </a:t>
            </a:r>
            <a:r>
              <a:rPr lang="en-IN" sz="1000" dirty="0"/>
              <a:t>WT - white titania; </a:t>
            </a:r>
            <a:r>
              <a:rPr lang="en-IN" sz="1000" dirty="0" smtClean="0"/>
              <a:t> </a:t>
            </a:r>
            <a:r>
              <a:rPr lang="en-IN" sz="1000" dirty="0"/>
              <a:t>OM – Ordered mesoporous; </a:t>
            </a:r>
            <a:r>
              <a:rPr lang="en-IN" sz="1000" dirty="0" smtClean="0"/>
              <a:t>TMF- Ordered mesoporous </a:t>
            </a:r>
            <a:r>
              <a:rPr lang="en-IN" sz="1000" dirty="0"/>
              <a:t>titania.</a:t>
            </a:r>
            <a:endParaRPr lang="en-US" sz="1000" dirty="0"/>
          </a:p>
          <a:p>
            <a:r>
              <a:rPr lang="en-IN" sz="1000" dirty="0"/>
              <a:t/>
            </a:r>
            <a:br>
              <a:rPr lang="en-IN" sz="1000" dirty="0"/>
            </a:b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93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2018\Conference 2018\CATSYM23\OMT structur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4798" r="2800" b="49860"/>
          <a:stretch/>
        </p:blipFill>
        <p:spPr bwMode="auto">
          <a:xfrm>
            <a:off x="246056" y="685799"/>
            <a:ext cx="3610307" cy="2152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38823" y="152400"/>
            <a:ext cx="3676577" cy="3322639"/>
            <a:chOff x="4419600" y="381000"/>
            <a:chExt cx="3676577" cy="3322639"/>
          </a:xfrm>
        </p:grpSpPr>
        <p:pic>
          <p:nvPicPr>
            <p:cNvPr id="12292" name="Picture 4" descr="D:\2018\Conference 2018\CATSYM23\Raman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381000"/>
              <a:ext cx="3676577" cy="3322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133975" y="457200"/>
              <a:ext cx="28520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>
                  <a:latin typeface="Times New Roman" pitchFamily="18" charset="0"/>
                  <a:cs typeface="Times New Roman" pitchFamily="18" charset="0"/>
                </a:rPr>
                <a:t>Hossain</a:t>
              </a:r>
              <a:r>
                <a:rPr lang="en-US" sz="1000" dirty="0" smtClean="0">
                  <a:latin typeface="Times New Roman" pitchFamily="18" charset="0"/>
                  <a:cs typeface="Times New Roman" pitchFamily="18" charset="0"/>
                </a:rPr>
                <a:t> et al., </a:t>
              </a:r>
              <a:r>
                <a:rPr lang="en-US" sz="1000" i="1" dirty="0" smtClean="0">
                  <a:latin typeface="Times New Roman" pitchFamily="18" charset="0"/>
                  <a:cs typeface="Times New Roman" pitchFamily="18" charset="0"/>
                </a:rPr>
                <a:t>Chem. Mater</a:t>
              </a:r>
              <a:r>
                <a:rPr lang="en-US" sz="1000" dirty="0" smtClean="0">
                  <a:latin typeface="Times New Roman" pitchFamily="18" charset="0"/>
                  <a:cs typeface="Times New Roman" pitchFamily="18" charset="0"/>
                </a:rPr>
                <a:t>., </a:t>
              </a:r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2015</a:t>
              </a:r>
              <a:r>
                <a:rPr lang="en-US" sz="1000" dirty="0" smtClean="0">
                  <a:latin typeface="Times New Roman" pitchFamily="18" charset="0"/>
                  <a:cs typeface="Times New Roman" pitchFamily="18" charset="0"/>
                </a:rPr>
                <a:t>, 27, 6550-6557.</a:t>
              </a:r>
              <a:endParaRPr 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1000" y="76200"/>
            <a:ext cx="22860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Recent Literature </a:t>
            </a:r>
            <a:endParaRPr lang="en-US" sz="20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 descr="D:\2018\Conference 2018\CATSYM23\XRD paper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47" b="50000"/>
          <a:stretch/>
        </p:blipFill>
        <p:spPr bwMode="auto">
          <a:xfrm>
            <a:off x="246056" y="2971800"/>
            <a:ext cx="3610307" cy="172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399"/>
            <a:ext cx="2633590" cy="316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63201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Thomas et al.,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J. Phys. Chem.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2009,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113,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13703–13706.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248400" y="4555201"/>
            <a:ext cx="533400" cy="245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60192" y="4384344"/>
            <a:ext cx="2316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42.6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% (A), 57.4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% (B)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277968" y="5105400"/>
            <a:ext cx="533400" cy="245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48816" y="4931392"/>
            <a:ext cx="2047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% (A), 88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% (B)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3840" y="5513696"/>
            <a:ext cx="1957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% (A), 95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% (B)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283656" y="5698201"/>
            <a:ext cx="533400" cy="245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990600"/>
            <a:ext cx="91903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 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Ordered mesoporous titania  material 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(TMF-108)  having 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high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specific surface area, 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well</a:t>
            </a:r>
          </a:p>
          <a:p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crystallize framework  is successfully synthesized </a:t>
            </a:r>
            <a:r>
              <a:rPr lang="en-US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EISA method using 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F108 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 a</a:t>
            </a:r>
          </a:p>
          <a:p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surfactant.</a:t>
            </a:r>
          </a:p>
          <a:p>
            <a:pPr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Its been reported first time that TMF-108 has mixed phase composition 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of anatase and </a:t>
            </a:r>
            <a:endParaRPr lang="en-US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TiO</a:t>
            </a:r>
            <a:r>
              <a:rPr lang="en-US" baseline="-25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(B) it is synthesized  using soft template (F-108) which </a:t>
            </a: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is depicted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by XRD pattern </a:t>
            </a:r>
          </a:p>
          <a:p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and Raman spectra.</a:t>
            </a:r>
          </a:p>
          <a:p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Phototcatalytic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hydrogen evolution shows (~1.07 times) enhanced in activity  analogous to 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commercial Degussa P-25.</a:t>
            </a:r>
          </a:p>
          <a:p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14478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8207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53400" cy="1470025"/>
          </a:xfrm>
        </p:spPr>
        <p:txBody>
          <a:bodyPr/>
          <a:lstStyle/>
          <a:p>
            <a:r>
              <a:rPr lang="en-US" dirty="0">
                <a:latin typeface="Adobe Garamond Pro Bold" pitchFamily="18" charset="0"/>
              </a:rPr>
              <a:t>Synthesis of disordered worm- like mesoporous titania</a:t>
            </a:r>
          </a:p>
        </p:txBody>
      </p:sp>
    </p:spTree>
    <p:extLst>
      <p:ext uri="{BB962C8B-B14F-4D97-AF65-F5344CB8AC3E}">
        <p14:creationId xmlns:p14="http://schemas.microsoft.com/office/powerpoint/2010/main" val="2981113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870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609600" y="4648200"/>
            <a:ext cx="8077200" cy="4524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100">
                <a:solidFill>
                  <a:srgbClr val="000000"/>
                </a:solidFill>
              </a:rPr>
              <a:t>Schematic representing the various stages for the synthesis of ordered mesoporous TiO2 films via an EISA process. Reprinted from ref 32 with permission by American Chemical Society, Copyright 2003.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533400" y="5867400"/>
            <a:ext cx="8382000" cy="9906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000">
                <a:solidFill>
                  <a:srgbClr val="000000"/>
                </a:solidFill>
              </a:rPr>
              <a:t>Published in: Wei Li; Zhangxiong Wu; Jinxiu Wang; Ahmed A. Elzatahry; Dongyuan Zhao; </a:t>
            </a:r>
            <a:r>
              <a:rPr lang="en-GB" sz="1000" i="1">
                <a:solidFill>
                  <a:srgbClr val="000000"/>
                </a:solidFill>
              </a:rPr>
              <a:t>Chem. Mater.</a:t>
            </a:r>
            <a:r>
              <a:rPr lang="en-GB" sz="1000">
                <a:solidFill>
                  <a:srgbClr val="000000"/>
                </a:solidFill>
              </a:rPr>
              <a:t> </a:t>
            </a:r>
            <a:r>
              <a:rPr lang="en-GB" sz="1000" b="1">
                <a:solidFill>
                  <a:srgbClr val="000000"/>
                </a:solidFill>
              </a:rPr>
              <a:t> 2014, </a:t>
            </a:r>
            <a:r>
              <a:rPr lang="en-GB" sz="1000">
                <a:solidFill>
                  <a:srgbClr val="000000"/>
                </a:solidFill>
              </a:rPr>
              <a:t>26, 287-298.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000">
                <a:solidFill>
                  <a:srgbClr val="000000"/>
                </a:solidFill>
              </a:rPr>
              <a:t>DOI: 10.1021/cm4014859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000">
                <a:solidFill>
                  <a:srgbClr val="000000"/>
                </a:solidFill>
              </a:rPr>
              <a:t>Copyright © 2013 American Chemical Society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57200" y="6170613"/>
            <a:ext cx="8382000" cy="1587"/>
          </a:xfrm>
          <a:prstGeom prst="line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98525"/>
            <a:ext cx="6350000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0426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838200"/>
            <a:ext cx="3505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F-127 + 40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ethanol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800600" y="13716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145946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Stirred for 30 </a:t>
            </a:r>
            <a:r>
              <a:rPr lang="en-US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min </a:t>
            </a:r>
            <a:endParaRPr lang="en-US" i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209800"/>
            <a:ext cx="3505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 drop by drop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TiCl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800600" y="27432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1600" y="2743200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Stirred vigorously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2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33800" y="3505200"/>
            <a:ext cx="2514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Transparent sol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6019800"/>
            <a:ext cx="4114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Mesoporous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TMF-127(14)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800600" y="41148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05400" y="4038600"/>
            <a:ext cx="2435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transfer sol in open dish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a week at 40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°C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5297269"/>
            <a:ext cx="193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calcined at 350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°C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4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0.5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°C/min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800600" y="53340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68639" y="4851075"/>
            <a:ext cx="55175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Gel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4B5-7354-426C-8199-9E9AC75C927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800" y="304800"/>
            <a:ext cx="1219201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Synthesis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304800"/>
            <a:ext cx="17526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XRD pattern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684142"/>
              </p:ext>
            </p:extLst>
          </p:nvPr>
        </p:nvGraphicFramePr>
        <p:xfrm>
          <a:off x="381000" y="1143000"/>
          <a:ext cx="4495802" cy="4495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Graph" r:id="rId3" imgW="2194560" imgH="2194560" progId="Origin50.Graph">
                  <p:embed/>
                </p:oleObj>
              </mc:Choice>
              <mc:Fallback>
                <p:oleObj name="Graph" r:id="rId3" imgW="2194560" imgH="2194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4495802" cy="44958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618034"/>
              </p:ext>
            </p:extLst>
          </p:nvPr>
        </p:nvGraphicFramePr>
        <p:xfrm>
          <a:off x="5486400" y="1219200"/>
          <a:ext cx="35052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Graph" r:id="rId5" imgW="1828800" imgH="1828800" progId="Origin50.Graph">
                  <p:embed/>
                </p:oleObj>
              </mc:Choice>
              <mc:Fallback>
                <p:oleObj name="Graph" r:id="rId5" imgW="1828800" imgH="18288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219200"/>
                        <a:ext cx="3505200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0" y="304800"/>
            <a:ext cx="22098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</a:rPr>
              <a:t>Kubelka-Munk</a:t>
            </a:r>
            <a:r>
              <a:rPr lang="en-US" sz="2000" b="1" i="1" dirty="0" smtClean="0">
                <a:solidFill>
                  <a:srgbClr val="FFFF00"/>
                </a:solidFill>
              </a:rPr>
              <a:t> plot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XRD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851464"/>
              </p:ext>
            </p:extLst>
          </p:nvPr>
        </p:nvGraphicFramePr>
        <p:xfrm>
          <a:off x="2209800" y="609600"/>
          <a:ext cx="44196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Graph" r:id="rId3" imgW="2560320" imgH="2560320" progId="Origin50.Graph">
                  <p:embed/>
                </p:oleObj>
              </mc:Choice>
              <mc:Fallback>
                <p:oleObj name="Graph" r:id="rId3" imgW="2560320" imgH="25603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09600"/>
                        <a:ext cx="4419600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304800"/>
            <a:ext cx="24384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N</a:t>
            </a:r>
            <a:r>
              <a:rPr lang="en-US" sz="2000" b="1" i="1" baseline="-25000" dirty="0" smtClean="0">
                <a:solidFill>
                  <a:srgbClr val="FFFF00"/>
                </a:solidFill>
              </a:rPr>
              <a:t>2</a:t>
            </a:r>
            <a:r>
              <a:rPr lang="en-US" sz="2000" b="1" i="1" dirty="0" smtClean="0">
                <a:solidFill>
                  <a:srgbClr val="FFFF00"/>
                </a:solidFill>
              </a:rPr>
              <a:t> sorption isotherm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9258"/>
              </p:ext>
            </p:extLst>
          </p:nvPr>
        </p:nvGraphicFramePr>
        <p:xfrm>
          <a:off x="457200" y="5615940"/>
          <a:ext cx="6324597" cy="1089660"/>
        </p:xfrm>
        <a:graphic>
          <a:graphicData uri="http://schemas.openxmlformats.org/drawingml/2006/table">
            <a:tbl>
              <a:tblPr/>
              <a:tblGrid>
                <a:gridCol w="1086404"/>
                <a:gridCol w="644028"/>
                <a:gridCol w="644028"/>
                <a:gridCol w="521138"/>
                <a:gridCol w="685800"/>
                <a:gridCol w="533400"/>
                <a:gridCol w="762000"/>
                <a:gridCol w="457200"/>
                <a:gridCol w="990599"/>
              </a:tblGrid>
              <a:tr h="6840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Catalyst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(nm)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000" i="1" baseline="-25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(eV)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00" baseline="-25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nm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000" baseline="-25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BET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000" i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en-US" sz="1000" i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000" i="1" baseline="-25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nm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1000" baseline="-25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cm</a:t>
                      </a:r>
                      <a:r>
                        <a:rPr lang="en-US" sz="1000" i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en-US" sz="1000" i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30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en-US" sz="1000" baseline="-25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000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nm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400" i="1" baseline="0" dirty="0" smtClean="0"/>
                        <a:t>r</a:t>
                      </a:r>
                      <a:r>
                        <a:rPr lang="en-US" sz="1100" baseline="-25000" dirty="0" smtClean="0"/>
                        <a:t>H</a:t>
                      </a:r>
                      <a:r>
                        <a:rPr lang="en-US" sz="1100" baseline="-50000" dirty="0" smtClean="0"/>
                        <a:t>2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aseline="0" dirty="0" smtClean="0"/>
                        <a:t>(mmolg</a:t>
                      </a:r>
                      <a:r>
                        <a:rPr lang="en-US" sz="1100" baseline="30000" dirty="0" smtClean="0"/>
                        <a:t>-1</a:t>
                      </a:r>
                      <a:r>
                        <a:rPr lang="en-US" sz="1100" baseline="0" dirty="0" smtClean="0"/>
                        <a:t> h</a:t>
                      </a:r>
                      <a:r>
                        <a:rPr lang="en-US" sz="1100" baseline="30000" dirty="0" smtClean="0"/>
                        <a:t>-1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7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MTO-127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..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11.5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128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4.2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0.16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7.3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0.34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300246"/>
            <a:ext cx="6209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Table.2  Structural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electronic ,textural and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photocatlytic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hydrogen evolution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5272" y="254985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4.2 nm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22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Discussion 23 march17\mto-127-14(200KV)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76" y="1066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2017\ChATACTERIZATION\TEM\mto-127-14(200KV)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4876" y="304800"/>
            <a:ext cx="7620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TEM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3429000" y="4071384"/>
            <a:ext cx="229171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12476" y="3638490"/>
            <a:ext cx="1295399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Literature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379076" y="6248400"/>
            <a:ext cx="3505200" cy="3810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Chen et al, </a:t>
            </a:r>
            <a:r>
              <a:rPr lang="en-GB" sz="1200" i="1" dirty="0" smtClean="0">
                <a:solidFill>
                  <a:srgbClr val="000000"/>
                </a:solidFill>
              </a:rPr>
              <a:t>J</a:t>
            </a:r>
            <a:r>
              <a:rPr lang="en-GB" sz="1200" i="1" dirty="0">
                <a:solidFill>
                  <a:srgbClr val="000000"/>
                </a:solidFill>
              </a:rPr>
              <a:t>. Phys. Chem. C</a:t>
            </a:r>
            <a:r>
              <a:rPr lang="en-GB" sz="1200" dirty="0">
                <a:solidFill>
                  <a:srgbClr val="000000"/>
                </a:solidFill>
              </a:rPr>
              <a:t> </a:t>
            </a:r>
            <a:r>
              <a:rPr lang="en-GB" sz="1200" b="1" dirty="0">
                <a:solidFill>
                  <a:srgbClr val="000000"/>
                </a:solidFill>
              </a:rPr>
              <a:t> 2007, </a:t>
            </a:r>
            <a:r>
              <a:rPr lang="en-GB" sz="1200" dirty="0">
                <a:solidFill>
                  <a:srgbClr val="000000"/>
                </a:solidFill>
              </a:rPr>
              <a:t>111, 11849-11853</a:t>
            </a:r>
            <a:r>
              <a:rPr lang="en-GB" sz="1000" dirty="0" smtClean="0">
                <a:solidFill>
                  <a:srgbClr val="000000"/>
                </a:solidFill>
              </a:rPr>
              <a:t>.</a:t>
            </a: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Synthesis, characterization and photo-catalytic activity of Ytterbium-incorporated ordered mesoporous titania using soft template (F-127)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01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6106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Bulk TiO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is extensively used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photocatalyst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due to its biological and chemical inertness,</a:t>
            </a:r>
          </a:p>
          <a:p>
            <a:pPr marL="225425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non-toxic, low cost and easy availability for a wide range of  applications in areas like    </a:t>
            </a:r>
          </a:p>
          <a:p>
            <a:pPr marL="225425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Gas sensing,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Photocatalysis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Solar energy conversion, etc.</a:t>
            </a:r>
          </a:p>
          <a:p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However, the application is limited by low surface area (~ 50 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/g) and electron-hole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recombination.</a:t>
            </a:r>
          </a:p>
          <a:p>
            <a:pPr marL="914400" indent="4572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25425" indent="-225425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Ordered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mesoporous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TiO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with high specific surface areas, regular and  tunable large </a:t>
            </a:r>
          </a:p>
          <a:p>
            <a:pPr marL="225425" indent="-225425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pore sizes and high pore volumes as well as stable and interconnected framework seems</a:t>
            </a:r>
          </a:p>
          <a:p>
            <a:pPr marL="225425" indent="-225425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to be promising.</a:t>
            </a:r>
          </a:p>
          <a:p>
            <a:pPr marL="225425" indent="-225425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25425" indent="-225425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However, it is difficult  to synthesize ordered mesoporous TiO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 particular, ordered structure as the titania precursor  used for the synthesis is easily hydrated and it is hard to maintain chemical composition and not easy to control the pore structure.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25425" indent="-225425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Effect of doping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trivalent 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an ordered mesoporous structure further enhanced its  structural, electronic and optical properties to some extent. The effect has been less extensively investigated.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25425" indent="-225425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Here we have successfully synthesized  Yb</a:t>
            </a:r>
            <a:r>
              <a:rPr lang="en-US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doped ordered mesoporous TiO</a:t>
            </a:r>
            <a:r>
              <a:rPr lang="en-US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having specific high surface area using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soft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template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(F127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F108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76200"/>
            <a:ext cx="15240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Introduction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381000"/>
            <a:ext cx="3505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F-127 + 40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ethanol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990600"/>
            <a:ext cx="1480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Stirred for 1</a:t>
            </a:r>
            <a:r>
              <a:rPr lang="en-US" i="1" dirty="0" smtClean="0"/>
              <a:t> h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3276600" y="1600200"/>
            <a:ext cx="3505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 0.898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YbNO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.5H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2286000"/>
            <a:ext cx="156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Stirred 15 </a:t>
            </a:r>
            <a:r>
              <a:rPr lang="en-US" i="1" dirty="0" smtClean="0"/>
              <a:t>min.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29895" y="6324600"/>
            <a:ext cx="276058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Yb-TMF-127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2829" y="4763869"/>
            <a:ext cx="3034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Put in oven for 2 days at 40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°C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 2 days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°C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5525869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alcined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350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°C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4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0.5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°C/min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4B5-7354-426C-8199-9E9AC75C927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800" y="304800"/>
            <a:ext cx="1219201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Synthesis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600" y="2835442"/>
            <a:ext cx="3505200" cy="669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 14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TiCl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(1M in methylene chloride)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800600" y="914400"/>
            <a:ext cx="304800" cy="64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800600" y="2103120"/>
            <a:ext cx="304800" cy="64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800600" y="3627120"/>
            <a:ext cx="304800" cy="64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4800600" y="4846320"/>
            <a:ext cx="304800" cy="64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276600" y="4355068"/>
            <a:ext cx="3505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62558" y="4355068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transfer sol in open dish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4800600" y="5608320"/>
            <a:ext cx="304800" cy="64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3593068"/>
            <a:ext cx="1480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Stirred for 1 </a:t>
            </a:r>
            <a:r>
              <a:rPr lang="en-US" i="1" dirty="0" smtClean="0"/>
              <a:t>h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486400"/>
            <a:ext cx="1665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Mol</a:t>
            </a:r>
            <a:r>
              <a:rPr lang="en-US" dirty="0" smtClean="0"/>
              <a:t> ratio Ti: </a:t>
            </a:r>
            <a:r>
              <a:rPr lang="en-US" dirty="0" err="1" smtClean="0"/>
              <a:t>Yb</a:t>
            </a:r>
            <a:r>
              <a:rPr lang="en-US" dirty="0" smtClean="0"/>
              <a:t> </a:t>
            </a:r>
          </a:p>
          <a:p>
            <a:r>
              <a:rPr lang="en-US" dirty="0" smtClean="0"/>
              <a:t>1:0.14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85690"/>
            <a:ext cx="12192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  <a:endParaRPr lang="en-US" sz="20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87174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Preparation of well-ordered mesoporous titania having a unique phase </a:t>
            </a:r>
          </a:p>
          <a:p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composition of TiO</a:t>
            </a:r>
            <a:r>
              <a:rPr lang="en-US" sz="2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(B) and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anatase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phase.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Photocatalytic hydrogen evolution on prepared material and competitive</a:t>
            </a:r>
          </a:p>
          <a:p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studies with commercial available titania </a:t>
            </a:r>
            <a:r>
              <a:rPr 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P-25) catalysts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15240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XRD pattern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447847"/>
              </p:ext>
            </p:extLst>
          </p:nvPr>
        </p:nvGraphicFramePr>
        <p:xfrm>
          <a:off x="2667002" y="990600"/>
          <a:ext cx="4343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Graph" r:id="rId3" imgW="2194560" imgH="2194560" progId="Origin50.Graph">
                  <p:embed/>
                </p:oleObj>
              </mc:Choice>
              <mc:Fallback>
                <p:oleObj name="Graph" r:id="rId3" imgW="2194560" imgH="2194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2" y="990600"/>
                        <a:ext cx="4343400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50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45720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DRUV-</a:t>
            </a:r>
            <a:r>
              <a:rPr lang="en-US" sz="2000" b="1" i="1" dirty="0" err="1" smtClean="0">
                <a:solidFill>
                  <a:srgbClr val="FFFF00"/>
                </a:solidFill>
              </a:rPr>
              <a:t>vis</a:t>
            </a:r>
            <a:r>
              <a:rPr lang="en-US" sz="2000" b="1" i="1" dirty="0" smtClean="0">
                <a:solidFill>
                  <a:srgbClr val="FFFF00"/>
                </a:solidFill>
              </a:rPr>
              <a:t> spectra and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Kubelka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Munk</a:t>
            </a:r>
            <a:r>
              <a:rPr lang="en-US" sz="2000" b="1" i="1" dirty="0" smtClean="0">
                <a:solidFill>
                  <a:srgbClr val="FFFF00"/>
                </a:solidFill>
              </a:rPr>
              <a:t> plot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305313"/>
              </p:ext>
            </p:extLst>
          </p:nvPr>
        </p:nvGraphicFramePr>
        <p:xfrm>
          <a:off x="609600" y="1295400"/>
          <a:ext cx="3581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Graph" r:id="rId3" imgW="2194560" imgH="2194560" progId="Origin50.Graph">
                  <p:embed/>
                </p:oleObj>
              </mc:Choice>
              <mc:Fallback>
                <p:oleObj name="Graph" r:id="rId3" imgW="2194560" imgH="2194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3581400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003158"/>
              </p:ext>
            </p:extLst>
          </p:nvPr>
        </p:nvGraphicFramePr>
        <p:xfrm>
          <a:off x="5105400" y="1219200"/>
          <a:ext cx="3657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Graph" r:id="rId5" imgW="2194560" imgH="2194560" progId="Origin50.Graph">
                  <p:embed/>
                </p:oleObj>
              </mc:Choice>
              <mc:Fallback>
                <p:oleObj name="Graph" r:id="rId5" imgW="2194560" imgH="2194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219200"/>
                        <a:ext cx="36576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3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52400"/>
            <a:ext cx="23622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N</a:t>
            </a:r>
            <a:r>
              <a:rPr lang="en-US" sz="2000" b="1" i="1" baseline="-25000" dirty="0" smtClean="0">
                <a:solidFill>
                  <a:srgbClr val="FFFF00"/>
                </a:solidFill>
              </a:rPr>
              <a:t>2</a:t>
            </a:r>
            <a:r>
              <a:rPr lang="en-US" sz="2000" b="1" i="1" dirty="0" smtClean="0">
                <a:solidFill>
                  <a:srgbClr val="FFFF00"/>
                </a:solidFill>
              </a:rPr>
              <a:t> sorption isotherm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233652"/>
              </p:ext>
            </p:extLst>
          </p:nvPr>
        </p:nvGraphicFramePr>
        <p:xfrm>
          <a:off x="872631" y="5257800"/>
          <a:ext cx="5680569" cy="1161025"/>
        </p:xfrm>
        <a:graphic>
          <a:graphicData uri="http://schemas.openxmlformats.org/drawingml/2006/table">
            <a:tbl>
              <a:tblPr/>
              <a:tblGrid>
                <a:gridCol w="1086404"/>
                <a:gridCol w="644028"/>
                <a:gridCol w="521138"/>
                <a:gridCol w="685800"/>
                <a:gridCol w="533400"/>
                <a:gridCol w="762000"/>
                <a:gridCol w="457200"/>
                <a:gridCol w="990599"/>
              </a:tblGrid>
              <a:tr h="6840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Catalyst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000" i="1" baseline="-25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eV</a:t>
                      </a: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00" baseline="-25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nm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000" baseline="-25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BET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000" i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en-US" sz="1000" i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000" i="1" baseline="-25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nm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1000" baseline="-25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cm</a:t>
                      </a:r>
                      <a:r>
                        <a:rPr lang="en-US" sz="1000" i="1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en-US" sz="1000" i="1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30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en-US" sz="1000" baseline="-25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000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nm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400" i="1" baseline="0" dirty="0" smtClean="0"/>
                        <a:t>r</a:t>
                      </a:r>
                      <a:r>
                        <a:rPr lang="en-US" sz="1100" baseline="-25000" dirty="0" smtClean="0"/>
                        <a:t>H</a:t>
                      </a:r>
                      <a:r>
                        <a:rPr lang="en-US" sz="1100" baseline="-50000" dirty="0" smtClean="0"/>
                        <a:t>2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aseline="0" dirty="0" smtClean="0"/>
                        <a:t>(mmolg</a:t>
                      </a:r>
                      <a:r>
                        <a:rPr lang="en-US" sz="1100" baseline="30000" dirty="0" smtClean="0"/>
                        <a:t>-1</a:t>
                      </a:r>
                      <a:r>
                        <a:rPr lang="en-US" sz="1100" baseline="0" dirty="0" smtClean="0"/>
                        <a:t> h</a:t>
                      </a:r>
                      <a:r>
                        <a:rPr lang="en-US" sz="1100" baseline="30000" dirty="0" smtClean="0"/>
                        <a:t>-1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7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Yb-TMF-127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3.25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224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4.3,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6.9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0.32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5.2, 6.4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0.62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0795" y="4876800"/>
            <a:ext cx="6011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Table2. Structural, electronic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,textural and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photocatlytic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hydrogen evolution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349094"/>
              </p:ext>
            </p:extLst>
          </p:nvPr>
        </p:nvGraphicFramePr>
        <p:xfrm>
          <a:off x="5029200" y="-1447800"/>
          <a:ext cx="3429000" cy="754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Graph" r:id="rId3" imgW="1828800" imgH="4023360" progId="Origin50.Graph">
                  <p:embed/>
                </p:oleObj>
              </mc:Choice>
              <mc:Fallback>
                <p:oleObj name="Graph" r:id="rId3" imgW="1828800" imgH="40233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-1447800"/>
                        <a:ext cx="3429000" cy="754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0" y="304800"/>
            <a:ext cx="9906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Raman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994904"/>
              </p:ext>
            </p:extLst>
          </p:nvPr>
        </p:nvGraphicFramePr>
        <p:xfrm>
          <a:off x="457199" y="652095"/>
          <a:ext cx="3581401" cy="358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Graph" r:id="rId5" imgW="1828800" imgH="1828800" progId="Origin50.Graph">
                  <p:embed/>
                </p:oleObj>
              </mc:Choice>
              <mc:Fallback>
                <p:oleObj name="Graph" r:id="rId5" imgW="1828800" imgH="18288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199" y="652095"/>
                        <a:ext cx="3581401" cy="358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70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1" y="381000"/>
            <a:ext cx="685799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TEM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pic>
        <p:nvPicPr>
          <p:cNvPr id="32770" name="Picture 2" descr="D:\2017\ChATACTERIZATION\TEM\Sanjeev EDAX\Yb-127-1a-350 spec repeat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71" y="2286000"/>
            <a:ext cx="3703729" cy="185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738459" y="3080728"/>
            <a:ext cx="1947672" cy="2103120"/>
            <a:chOff x="-4608095" y="-1524000"/>
            <a:chExt cx="1828800" cy="1828800"/>
          </a:xfrm>
        </p:grpSpPr>
        <p:grpSp>
          <p:nvGrpSpPr>
            <p:cNvPr id="17" name="Group 16"/>
            <p:cNvGrpSpPr/>
            <p:nvPr/>
          </p:nvGrpSpPr>
          <p:grpSpPr>
            <a:xfrm>
              <a:off x="-4608095" y="-1524000"/>
              <a:ext cx="1828800" cy="1828800"/>
              <a:chOff x="-4608095" y="-1524000"/>
              <a:chExt cx="1828800" cy="18288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-4608095" y="-1524000"/>
                <a:ext cx="1828800" cy="1828800"/>
                <a:chOff x="-4608095" y="-1524000"/>
                <a:chExt cx="1828800" cy="1828800"/>
              </a:xfrm>
            </p:grpSpPr>
            <p:pic>
              <p:nvPicPr>
                <p:cNvPr id="22" name="Picture 17" descr="D:\2017\ChATACTERIZATION\TEM\Yb-MTO-127(350)\25 (2)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608095" y="-1524000"/>
                  <a:ext cx="18288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3" name="Group 22"/>
                <p:cNvGrpSpPr/>
                <p:nvPr/>
              </p:nvGrpSpPr>
              <p:grpSpPr>
                <a:xfrm>
                  <a:off x="-3801136" y="-1053667"/>
                  <a:ext cx="133809" cy="338707"/>
                  <a:chOff x="-3801136" y="-1053667"/>
                  <a:chExt cx="133809" cy="338707"/>
                </a:xfrm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-3801136" y="-1031791"/>
                    <a:ext cx="97469" cy="316831"/>
                  </a:xfrm>
                  <a:prstGeom prst="line">
                    <a:avLst/>
                  </a:pr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rot="21540000">
                    <a:off x="-3752292" y="-1053667"/>
                    <a:ext cx="84965" cy="304800"/>
                  </a:xfrm>
                  <a:prstGeom prst="line">
                    <a:avLst/>
                  </a:pr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0" name="Straight Arrow Connector 19"/>
              <p:cNvCxnSpPr/>
              <p:nvPr/>
            </p:nvCxnSpPr>
            <p:spPr>
              <a:xfrm rot="360000" flipV="1">
                <a:off x="-3900564" y="-883159"/>
                <a:ext cx="143635" cy="82215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11340000" flipV="1">
                <a:off x="-3692458" y="-975302"/>
                <a:ext cx="143635" cy="82215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-4191000" y="-1371600"/>
              <a:ext cx="76174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6.9 nm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629401" y="381000"/>
            <a:ext cx="761999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EDX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" y="914400"/>
            <a:ext cx="3955086" cy="4267200"/>
            <a:chOff x="762000" y="914400"/>
            <a:chExt cx="3955086" cy="4267200"/>
          </a:xfrm>
        </p:grpSpPr>
        <p:grpSp>
          <p:nvGrpSpPr>
            <p:cNvPr id="6" name="Group 5"/>
            <p:cNvGrpSpPr/>
            <p:nvPr/>
          </p:nvGrpSpPr>
          <p:grpSpPr>
            <a:xfrm>
              <a:off x="762000" y="914400"/>
              <a:ext cx="3955086" cy="4267200"/>
              <a:chOff x="1795670" y="762000"/>
              <a:chExt cx="4645551" cy="46482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795670" y="806396"/>
                <a:ext cx="4605130" cy="4603804"/>
                <a:chOff x="1795670" y="228600"/>
                <a:chExt cx="4605130" cy="4603804"/>
              </a:xfrm>
            </p:grpSpPr>
            <p:pic>
              <p:nvPicPr>
                <p:cNvPr id="16387" name="Picture 3" descr="D:\2017\ChATACTERIZATION\TEM\26 april 2017\yb-mto-127-2-350\50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14800" y="228600"/>
                  <a:ext cx="2286000" cy="228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388" name="Picture 4" descr="D:\2017\ChATACTERIZATION\TEM\26 april 2017\yb-mto-127-2-350\52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670" y="228600"/>
                  <a:ext cx="2286000" cy="228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391" name="Picture 7" descr="D:\2017\ChATACTERIZATION\TEM\26 april 2017\yb-mto-127-2-350\36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670" y="2546404"/>
                  <a:ext cx="2286000" cy="228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" name="TextBox 4"/>
              <p:cNvSpPr txBox="1"/>
              <p:nvPr/>
            </p:nvSpPr>
            <p:spPr>
              <a:xfrm>
                <a:off x="3699005" y="762000"/>
                <a:ext cx="4074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(a)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97355" y="3067619"/>
                <a:ext cx="4171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(b)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040662" y="763331"/>
                <a:ext cx="396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(c)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24119" y="3059668"/>
                <a:ext cx="4171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(d)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581400" y="1752600"/>
              <a:ext cx="835485" cy="681990"/>
              <a:chOff x="3581400" y="1752600"/>
              <a:chExt cx="835485" cy="68199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4038600" y="2209800"/>
                <a:ext cx="152400" cy="3810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038600" y="2232660"/>
                <a:ext cx="152400" cy="3810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4114800" y="2057400"/>
                <a:ext cx="76200" cy="17145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10440000" flipH="1">
                <a:off x="4038600" y="2263140"/>
                <a:ext cx="76200" cy="17145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3581400" y="1752600"/>
                <a:ext cx="835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4.5 nm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36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924366"/>
              </p:ext>
            </p:extLst>
          </p:nvPr>
        </p:nvGraphicFramePr>
        <p:xfrm>
          <a:off x="2103437" y="990600"/>
          <a:ext cx="4297363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Graph" r:id="rId3" imgW="2194560" imgH="2194560" progId="Origin50.Graph">
                  <p:embed/>
                </p:oleObj>
              </mc:Choice>
              <mc:Fallback>
                <p:oleObj name="Graph" r:id="rId3" imgW="2194560" imgH="21945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3437" y="990600"/>
                        <a:ext cx="4297363" cy="429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381000"/>
            <a:ext cx="685799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EPR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54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Synthesis, characterization and photocatalytic activity of Ytterbium-incorporated ordered mesoporous titania using soft template (F-108)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97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381000"/>
            <a:ext cx="3505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F-108 + 45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ethanol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990600"/>
            <a:ext cx="218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Stirred for 1</a:t>
            </a:r>
            <a:r>
              <a:rPr lang="en-US" i="1" dirty="0" smtClean="0"/>
              <a:t>h </a:t>
            </a:r>
            <a:r>
              <a:rPr lang="en-US" dirty="0" smtClean="0"/>
              <a:t>30 </a:t>
            </a:r>
            <a:r>
              <a:rPr lang="en-US" i="1" dirty="0" smtClean="0"/>
              <a:t>min.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3276600" y="1600200"/>
            <a:ext cx="3505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 0.898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YbNO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.5H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2286000"/>
            <a:ext cx="156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Stirred 20 </a:t>
            </a:r>
            <a:r>
              <a:rPr lang="en-US" i="1" dirty="0" smtClean="0"/>
              <a:t>min.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19400" y="6248400"/>
            <a:ext cx="4572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doped m-TiO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(Yb-TMF-108)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8595" y="4563070"/>
            <a:ext cx="3034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Put in oven for 2 days at 40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°C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 2 days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100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°C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5525869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alcined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350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°C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4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0.5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°C/min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4B5-7354-426C-8199-9E9AC75C927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800" y="304800"/>
            <a:ext cx="1219201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Synthesis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600" y="2867890"/>
            <a:ext cx="3505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 14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TiCl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800600" y="914400"/>
            <a:ext cx="304800" cy="64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800600" y="2133600"/>
            <a:ext cx="304800" cy="64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800600" y="3387435"/>
            <a:ext cx="304800" cy="64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4800600" y="4572000"/>
            <a:ext cx="304800" cy="64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276600" y="4038600"/>
            <a:ext cx="3505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1378" y="4114800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transfer sol in open dish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4800600" y="5532120"/>
            <a:ext cx="304800" cy="64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3505200"/>
            <a:ext cx="1480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Stirred for 1 </a:t>
            </a:r>
            <a:r>
              <a:rPr lang="en-US" i="1" dirty="0" smtClean="0"/>
              <a:t>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502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35026"/>
              </p:ext>
            </p:extLst>
          </p:nvPr>
        </p:nvGraphicFramePr>
        <p:xfrm>
          <a:off x="1676400" y="533400"/>
          <a:ext cx="5181601" cy="5181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Graph" r:id="rId3" imgW="2194560" imgH="2194560" progId="Origin50.Graph">
                  <p:embed/>
                </p:oleObj>
              </mc:Choice>
              <mc:Fallback>
                <p:oleObj name="Graph" r:id="rId3" imgW="2194560" imgH="2194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33400"/>
                        <a:ext cx="5181601" cy="51816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304800"/>
            <a:ext cx="15240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XRD pattern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360054"/>
              </p:ext>
            </p:extLst>
          </p:nvPr>
        </p:nvGraphicFramePr>
        <p:xfrm>
          <a:off x="5105400" y="1066799"/>
          <a:ext cx="3306763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Graph" r:id="rId3" imgW="2194560" imgH="2194560" progId="Origin50.Graph">
                  <p:embed/>
                </p:oleObj>
              </mc:Choice>
              <mc:Fallback>
                <p:oleObj name="Graph" r:id="rId3" imgW="2194560" imgH="2194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066799"/>
                        <a:ext cx="3306763" cy="330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997751"/>
              </p:ext>
            </p:extLst>
          </p:nvPr>
        </p:nvGraphicFramePr>
        <p:xfrm>
          <a:off x="838200" y="1066799"/>
          <a:ext cx="3429001" cy="342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Graph" r:id="rId5" imgW="2194560" imgH="2194560" progId="Origin50.Graph">
                  <p:embed/>
                </p:oleObj>
              </mc:Choice>
              <mc:Fallback>
                <p:oleObj name="Graph" r:id="rId5" imgW="2194560" imgH="2194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799"/>
                        <a:ext cx="3429001" cy="3429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304800"/>
            <a:ext cx="45720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DRUV-</a:t>
            </a:r>
            <a:r>
              <a:rPr lang="en-US" sz="2000" b="1" i="1" dirty="0" err="1" smtClean="0">
                <a:solidFill>
                  <a:srgbClr val="FFFF00"/>
                </a:solidFill>
              </a:rPr>
              <a:t>vis</a:t>
            </a:r>
            <a:r>
              <a:rPr lang="en-US" sz="2000" b="1" i="1" dirty="0" smtClean="0">
                <a:solidFill>
                  <a:srgbClr val="FFFF00"/>
                </a:solidFill>
              </a:rPr>
              <a:t> spectra and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Kubelka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Munk</a:t>
            </a:r>
            <a:r>
              <a:rPr lang="en-US" sz="2000" b="1" i="1" dirty="0" smtClean="0">
                <a:solidFill>
                  <a:srgbClr val="FFFF00"/>
                </a:solidFill>
              </a:rPr>
              <a:t> plot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72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213814"/>
              </p:ext>
            </p:extLst>
          </p:nvPr>
        </p:nvGraphicFramePr>
        <p:xfrm>
          <a:off x="457200" y="685800"/>
          <a:ext cx="4343401" cy="434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Graph" r:id="rId3" imgW="2194560" imgH="2194560" progId="Origin50.Graph">
                  <p:embed/>
                </p:oleObj>
              </mc:Choice>
              <mc:Fallback>
                <p:oleObj name="Graph" r:id="rId3" imgW="2194560" imgH="2194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4343401" cy="4343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239203"/>
              </p:ext>
            </p:extLst>
          </p:nvPr>
        </p:nvGraphicFramePr>
        <p:xfrm>
          <a:off x="228600" y="5334000"/>
          <a:ext cx="6324597" cy="1089660"/>
        </p:xfrm>
        <a:graphic>
          <a:graphicData uri="http://schemas.openxmlformats.org/drawingml/2006/table">
            <a:tbl>
              <a:tblPr/>
              <a:tblGrid>
                <a:gridCol w="1086404"/>
                <a:gridCol w="644028"/>
                <a:gridCol w="644028"/>
                <a:gridCol w="521138"/>
                <a:gridCol w="685800"/>
                <a:gridCol w="533400"/>
                <a:gridCol w="762000"/>
                <a:gridCol w="457200"/>
                <a:gridCol w="990599"/>
              </a:tblGrid>
              <a:tr h="6840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Catalyst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(nm)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000" i="1" baseline="-25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(eV)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00" baseline="-25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nm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000" baseline="-25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BET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000" i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en-US" sz="1000" i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000" i="1" baseline="-25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nm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1000" baseline="-25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cm</a:t>
                      </a:r>
                      <a:r>
                        <a:rPr lang="en-US" sz="1000" i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en-US" sz="1000" i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30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en-US" sz="1000" baseline="-25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000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nm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400" i="1" baseline="0" dirty="0" smtClean="0"/>
                        <a:t>r</a:t>
                      </a:r>
                      <a:r>
                        <a:rPr lang="en-US" sz="1100" baseline="-25000" dirty="0" smtClean="0"/>
                        <a:t>H</a:t>
                      </a:r>
                      <a:r>
                        <a:rPr lang="en-US" sz="1100" baseline="-50000" dirty="0" smtClean="0"/>
                        <a:t>2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aseline="0" dirty="0" smtClean="0"/>
                        <a:t>(mmolg</a:t>
                      </a:r>
                      <a:r>
                        <a:rPr lang="en-US" sz="1100" baseline="30000" dirty="0" smtClean="0"/>
                        <a:t>-1</a:t>
                      </a:r>
                      <a:r>
                        <a:rPr lang="en-US" sz="1100" baseline="0" dirty="0" smtClean="0"/>
                        <a:t> h</a:t>
                      </a:r>
                      <a:r>
                        <a:rPr lang="en-US" sz="1100" baseline="30000" dirty="0" smtClean="0"/>
                        <a:t>-1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7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Yb-MTO-108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..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3.2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9.7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195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4.8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0.27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4.9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0.53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304800"/>
            <a:ext cx="23622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N</a:t>
            </a:r>
            <a:r>
              <a:rPr lang="en-US" sz="2000" b="1" i="1" baseline="-25000" dirty="0" smtClean="0">
                <a:solidFill>
                  <a:srgbClr val="FFFF00"/>
                </a:solidFill>
              </a:rPr>
              <a:t>2</a:t>
            </a:r>
            <a:r>
              <a:rPr lang="en-US" sz="2000" b="1" i="1" dirty="0" smtClean="0">
                <a:solidFill>
                  <a:srgbClr val="FFFF00"/>
                </a:solidFill>
              </a:rPr>
              <a:t> sorption isotherm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00600"/>
            <a:ext cx="6172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Table1.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Structural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electronic ,textural and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photocatlytic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hydrogen evolution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804949"/>
              </p:ext>
            </p:extLst>
          </p:nvPr>
        </p:nvGraphicFramePr>
        <p:xfrm>
          <a:off x="4953000" y="504856"/>
          <a:ext cx="4111718" cy="411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Graph" r:id="rId5" imgW="2194560" imgH="2194560" progId="Origin50.Graph">
                  <p:embed/>
                </p:oleObj>
              </mc:Choice>
              <mc:Fallback>
                <p:oleObj name="Graph" r:id="rId5" imgW="2194560" imgH="21945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0" y="504856"/>
                        <a:ext cx="4111718" cy="4111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3200" y="299540"/>
            <a:ext cx="18288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 Raman spectra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1066800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4.8 nm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8510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1524000"/>
          </a:xfr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Synthesis, </a:t>
            </a:r>
            <a:r>
              <a:rPr lang="en-US" sz="3200" dirty="0" err="1" smtClean="0">
                <a:solidFill>
                  <a:srgbClr val="FFFF00"/>
                </a:solidFill>
              </a:rPr>
              <a:t>Characterisation</a:t>
            </a:r>
            <a:r>
              <a:rPr lang="en-US" sz="3200" dirty="0" smtClean="0">
                <a:solidFill>
                  <a:srgbClr val="FFFF00"/>
                </a:solidFill>
              </a:rPr>
              <a:t> and </a:t>
            </a:r>
            <a:r>
              <a:rPr lang="en-US" sz="3200" dirty="0">
                <a:solidFill>
                  <a:srgbClr val="FFFF00"/>
                </a:solidFill>
              </a:rPr>
              <a:t>P</a:t>
            </a:r>
            <a:r>
              <a:rPr lang="en-US" sz="3200" dirty="0" smtClean="0">
                <a:solidFill>
                  <a:srgbClr val="FFFF00"/>
                </a:solidFill>
              </a:rPr>
              <a:t>hotocatalytic activity of Ordered Mesoporous TiO</a:t>
            </a:r>
            <a:r>
              <a:rPr lang="en-US" sz="3200" baseline="-25000" dirty="0" smtClean="0">
                <a:solidFill>
                  <a:srgbClr val="FFFF00"/>
                </a:solidFill>
              </a:rPr>
              <a:t>2</a:t>
            </a:r>
            <a:r>
              <a:rPr lang="en-US" sz="3200" dirty="0" smtClean="0">
                <a:solidFill>
                  <a:srgbClr val="FFFF00"/>
                </a:solidFill>
              </a:rPr>
              <a:t> using</a:t>
            </a:r>
            <a:r>
              <a:rPr lang="en-US" sz="3200" baseline="-25000" dirty="0" smtClean="0">
                <a:solidFill>
                  <a:srgbClr val="FFFF00"/>
                </a:solidFill>
              </a:rPr>
              <a:t/>
            </a:r>
            <a:br>
              <a:rPr lang="en-US" sz="3200" baseline="-250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 Surfactant Template (F-127)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381000"/>
            <a:ext cx="685799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TEM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pic>
        <p:nvPicPr>
          <p:cNvPr id="17413" name="Picture 5" descr="D:\2017\ChATACTERIZATION\TEM\26 april 2017\yb-mto-108-1-350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25" y="28999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28800" y="533400"/>
            <a:ext cx="4694632" cy="4652524"/>
            <a:chOff x="1828800" y="533400"/>
            <a:chExt cx="4694632" cy="4652524"/>
          </a:xfrm>
        </p:grpSpPr>
        <p:grpSp>
          <p:nvGrpSpPr>
            <p:cNvPr id="3" name="Group 2"/>
            <p:cNvGrpSpPr/>
            <p:nvPr/>
          </p:nvGrpSpPr>
          <p:grpSpPr>
            <a:xfrm>
              <a:off x="1828800" y="581055"/>
              <a:ext cx="4607625" cy="4604869"/>
              <a:chOff x="1828800" y="581055"/>
              <a:chExt cx="4607625" cy="4604869"/>
            </a:xfrm>
          </p:grpSpPr>
          <p:pic>
            <p:nvPicPr>
              <p:cNvPr id="17410" name="Picture 2" descr="D:\2017\ChATACTERIZATION\TEM\26 april 2017\yb-mto-108-1-350\1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581055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11" name="Picture 3" descr="D:\2017\ChATACTERIZATION\TEM\26 april 2017\yb-mto-108-1-350\1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0425" y="581055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12" name="Picture 4" descr="D:\2017\ChATACTERIZATION\TEM\26 april 2017\yb-mto-108-1-350\10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2899924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808455" y="533400"/>
              <a:ext cx="346920" cy="310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(a)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84288" y="2899924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(b)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06330" y="2899924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(d)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8205" y="5334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(c)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7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76200"/>
            <a:ext cx="3886199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</a:rPr>
              <a:t>Photocatalytic</a:t>
            </a:r>
            <a:r>
              <a:rPr lang="en-US" sz="2000" b="1" i="1" dirty="0" smtClean="0">
                <a:solidFill>
                  <a:srgbClr val="FFFF00"/>
                </a:solidFill>
              </a:rPr>
              <a:t> Hydrogen evolution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648980"/>
            <a:ext cx="8556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Reaction Condition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Catalyst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wt.- 30 mg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Water-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75 mL,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Methanol-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25 mL,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Light Source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– Solar Simulator 150 W, 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Reactor Volume- 315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mL.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540112"/>
              </p:ext>
            </p:extLst>
          </p:nvPr>
        </p:nvGraphicFramePr>
        <p:xfrm>
          <a:off x="2057400" y="476310"/>
          <a:ext cx="5010091" cy="5010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Graph" r:id="rId3" imgW="2194560" imgH="2194560" progId="Origin50.Graph">
                  <p:embed/>
                </p:oleObj>
              </mc:Choice>
              <mc:Fallback>
                <p:oleObj name="Graph" r:id="rId3" imgW="2194560" imgH="2194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76310"/>
                        <a:ext cx="5010091" cy="5010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8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23354"/>
              </p:ext>
            </p:extLst>
          </p:nvPr>
        </p:nvGraphicFramePr>
        <p:xfrm>
          <a:off x="400438" y="850548"/>
          <a:ext cx="8405778" cy="5295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57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40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Photocatalyst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4163" marR="0" indent="-2841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Synthesis                             Method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(wt.%)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MeOH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Light source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</a:t>
                      </a:r>
                      <a:r>
                        <a:rPr lang="en-US" sz="1400" baseline="-26000" dirty="0" smtClean="0">
                          <a:effectLst/>
                        </a:rPr>
                        <a:t>H</a:t>
                      </a:r>
                      <a:r>
                        <a:rPr lang="en-US" sz="1400" baseline="-44000" dirty="0" smtClean="0">
                          <a:effectLst/>
                        </a:rPr>
                        <a:t>2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mmol</a:t>
                      </a:r>
                      <a:r>
                        <a:rPr lang="en-US" sz="1400" dirty="0">
                          <a:effectLst/>
                        </a:rPr>
                        <a:t>  g</a:t>
                      </a:r>
                      <a:r>
                        <a:rPr lang="en-US" sz="1400" baseline="30000" dirty="0">
                          <a:effectLst/>
                          <a:sym typeface="Symbol"/>
                        </a:rPr>
                        <a:t></a:t>
                      </a:r>
                      <a:r>
                        <a:rPr lang="en-US" sz="1400" baseline="30000" dirty="0">
                          <a:effectLst/>
                        </a:rPr>
                        <a:t>1 </a:t>
                      </a:r>
                      <a:r>
                        <a:rPr lang="en-US" sz="1400" dirty="0">
                          <a:effectLst/>
                        </a:rPr>
                        <a:t>h</a:t>
                      </a:r>
                      <a:r>
                        <a:rPr lang="en-US" sz="1400" baseline="30000" dirty="0">
                          <a:effectLst/>
                          <a:sym typeface="Symbol"/>
                        </a:rPr>
                        <a:t></a:t>
                      </a:r>
                      <a:r>
                        <a:rPr lang="en-US" sz="1400" baseline="300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Ref.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46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OMT-WT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EISA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NIL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NIL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Solar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smtClean="0">
                          <a:effectLst/>
                        </a:rPr>
                        <a:t>Simulator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(300 W)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0.003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2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baseline="0" dirty="0">
                          <a:effectLst/>
                        </a:rPr>
                        <a:t> -10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EISA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NIL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18.2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300</a:t>
                      </a:r>
                      <a:r>
                        <a:rPr lang="en-US" sz="1400" baseline="0" dirty="0">
                          <a:effectLst/>
                        </a:rPr>
                        <a:t> W </a:t>
                      </a:r>
                      <a:r>
                        <a:rPr lang="en-US" sz="1400" baseline="0" dirty="0" err="1">
                          <a:effectLst/>
                        </a:rPr>
                        <a:t>Xe</a:t>
                      </a:r>
                      <a:r>
                        <a:rPr lang="en-US" sz="1400" baseline="0" dirty="0">
                          <a:effectLst/>
                        </a:rPr>
                        <a:t> lamp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0.13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47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TMF-127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EISA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NIL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77 W Hg  Lamp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0.07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1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Our Work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Solar Simulator (150 W)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0.34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71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Yb-TMF-127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EISA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0.62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99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TMF-127</a:t>
                      </a:r>
                      <a:r>
                        <a:rPr lang="en-US" sz="1400" baseline="0" dirty="0" smtClean="0">
                          <a:effectLst/>
                        </a:rPr>
                        <a:t> (14)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EISA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253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0.34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TMF-108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EISA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          0.47</a:t>
                      </a:r>
                      <a:endParaRPr lang="en-US" sz="1400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Yb-TMF-108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EISA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986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0.54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72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Hombikat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Commercial</a:t>
                      </a:r>
                      <a:endParaRPr lang="en-US" sz="1400" dirty="0"/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7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0.57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173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P-25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00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0.44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8016" y="69755"/>
            <a:ext cx="8458200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HOTOCATALYTIC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YDROGEN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RODUCTION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ITERATURE vs.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RESENT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6324600"/>
            <a:ext cx="3429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Zhou et al., </a:t>
            </a:r>
            <a:r>
              <a:rPr lang="en-US" sz="12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J. Am. Chem. Soc.</a:t>
            </a:r>
            <a:r>
              <a:rPr lang="en-US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2014, </a:t>
            </a:r>
            <a:r>
              <a:rPr lang="en-US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136</a:t>
            </a:r>
            <a:r>
              <a:rPr lang="en-US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 9280.</a:t>
            </a:r>
            <a:r>
              <a:rPr lang="en-GB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28600" indent="-228600">
              <a:buAutoNum type="arabicPeriod"/>
            </a:pPr>
            <a:r>
              <a:rPr lang="en-GB" sz="1200" dirty="0"/>
              <a:t>J. Mahoney et al., </a:t>
            </a:r>
            <a:r>
              <a:rPr lang="en-GB" sz="1200" i="1" dirty="0"/>
              <a:t>Molecules</a:t>
            </a:r>
            <a:r>
              <a:rPr lang="en-GB" sz="1200" dirty="0"/>
              <a:t>, 2015, </a:t>
            </a:r>
            <a:r>
              <a:rPr lang="en-GB" sz="1200" b="1" dirty="0"/>
              <a:t>20</a:t>
            </a:r>
            <a:r>
              <a:rPr lang="en-GB" sz="1200" dirty="0"/>
              <a:t>, 21881.</a:t>
            </a:r>
            <a:r>
              <a:rPr lang="en-GB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                                                          </a:t>
            </a:r>
            <a:endParaRPr lang="en-US" sz="1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4B5-7354-426C-8199-9E9AC75C927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381000"/>
            <a:ext cx="1523999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Conclusions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7363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O</a:t>
            </a:r>
            <a:r>
              <a:rPr lang="en-US" dirty="0" smtClean="0"/>
              <a:t>rdered mesoporous titania is successfully synthesized using F-127, F-108  surfactant.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Successfully synthesized high specific surface area materials are well suited for full </a:t>
            </a:r>
          </a:p>
          <a:p>
            <a:r>
              <a:rPr lang="en-US" dirty="0" smtClean="0"/>
              <a:t>      capture solar energy and make a large no. of active sites for photochemical reactions.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Yb</a:t>
            </a:r>
            <a:r>
              <a:rPr lang="en-US" baseline="30000" dirty="0" smtClean="0"/>
              <a:t>3+</a:t>
            </a:r>
            <a:r>
              <a:rPr lang="en-US" dirty="0" smtClean="0"/>
              <a:t> </a:t>
            </a:r>
            <a:r>
              <a:rPr lang="en-US" dirty="0" err="1" smtClean="0"/>
              <a:t>stablized</a:t>
            </a:r>
            <a:r>
              <a:rPr lang="en-US" dirty="0" smtClean="0"/>
              <a:t> ordered mesoporous titania (Yb-MTO-127) yields  (</a:t>
            </a:r>
            <a:r>
              <a:rPr lang="en-US" baseline="-10000" dirty="0" smtClean="0"/>
              <a:t>~</a:t>
            </a:r>
            <a:r>
              <a:rPr lang="en-US" dirty="0" smtClean="0"/>
              <a:t>1.4 times) higher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photocatalytic</a:t>
            </a:r>
            <a:r>
              <a:rPr lang="en-US" dirty="0"/>
              <a:t> </a:t>
            </a:r>
            <a:r>
              <a:rPr lang="en-US" dirty="0" smtClean="0"/>
              <a:t>hydrogen evolution compared to commercial available </a:t>
            </a:r>
            <a:r>
              <a:rPr lang="en-US" dirty="0" err="1" smtClean="0"/>
              <a:t>degussa</a:t>
            </a:r>
            <a:r>
              <a:rPr lang="en-US" dirty="0" smtClean="0"/>
              <a:t> P-25  and</a:t>
            </a:r>
          </a:p>
          <a:p>
            <a:r>
              <a:rPr lang="en-US" dirty="0"/>
              <a:t> </a:t>
            </a:r>
            <a:r>
              <a:rPr lang="en-US" dirty="0" smtClean="0"/>
              <a:t>     (</a:t>
            </a:r>
            <a:r>
              <a:rPr lang="en-US" baseline="-10000" dirty="0" smtClean="0"/>
              <a:t>~</a:t>
            </a:r>
            <a:r>
              <a:rPr lang="en-US" dirty="0" smtClean="0"/>
              <a:t>1.12 times) compared to </a:t>
            </a:r>
            <a:r>
              <a:rPr lang="en-US" dirty="0" err="1" smtClean="0"/>
              <a:t>Hombikat</a:t>
            </a:r>
            <a:r>
              <a:rPr lang="en-US" dirty="0" smtClean="0"/>
              <a:t> UV 100.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Yb</a:t>
            </a:r>
            <a:r>
              <a:rPr lang="en-US" baseline="30000" dirty="0" smtClean="0"/>
              <a:t>3+</a:t>
            </a:r>
            <a:r>
              <a:rPr lang="en-US" dirty="0" smtClean="0"/>
              <a:t> </a:t>
            </a:r>
            <a:r>
              <a:rPr lang="en-US" dirty="0" err="1" smtClean="0"/>
              <a:t>stablized</a:t>
            </a:r>
            <a:r>
              <a:rPr lang="en-US" dirty="0" smtClean="0"/>
              <a:t> ordered mesoporous titania (Yb-MTO-108) yields (</a:t>
            </a:r>
            <a:r>
              <a:rPr lang="en-US" baseline="-10000" dirty="0" smtClean="0"/>
              <a:t>~</a:t>
            </a:r>
            <a:r>
              <a:rPr lang="en-US" dirty="0" smtClean="0"/>
              <a:t>1.2 times) higher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/>
              <a:t>p</a:t>
            </a:r>
            <a:r>
              <a:rPr lang="en-US" dirty="0" err="1" smtClean="0"/>
              <a:t>hotocatalytic</a:t>
            </a:r>
            <a:r>
              <a:rPr lang="en-US" dirty="0" smtClean="0"/>
              <a:t> hydrogen evolution compared to </a:t>
            </a:r>
            <a:r>
              <a:rPr lang="en-US" dirty="0"/>
              <a:t>commercial available </a:t>
            </a:r>
            <a:r>
              <a:rPr lang="en-US" dirty="0" err="1"/>
              <a:t>degussa</a:t>
            </a:r>
            <a:r>
              <a:rPr lang="en-US" dirty="0"/>
              <a:t> </a:t>
            </a:r>
            <a:r>
              <a:rPr lang="en-US" dirty="0" smtClean="0"/>
              <a:t>P-25.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njeev\Desktop\TMF-127 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874713"/>
            <a:ext cx="8766175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152400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FF00"/>
                </a:solidFill>
              </a:rPr>
              <a:t>Mechanism</a:t>
            </a:r>
            <a:endParaRPr lang="en-US" sz="2000" b="1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0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0" y="838200"/>
            <a:ext cx="3427537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F-127 + Ethanol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550256" y="1430975"/>
            <a:ext cx="405689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56273" y="1521023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Stirred for 2 h</a:t>
            </a:r>
            <a:endParaRPr lang="en-US" sz="1400" i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2209800"/>
            <a:ext cx="3427538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Addition of TiCl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(drop-by-drop)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550256" y="2766950"/>
            <a:ext cx="405689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18288" y="2748415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Stirred vigorously</a:t>
            </a:r>
          </a:p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for 30 min.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3581400"/>
            <a:ext cx="3427538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Formation of Transparent sol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6043550"/>
            <a:ext cx="2173381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Mesoporous TiO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(TMF-127)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550256" y="4126675"/>
            <a:ext cx="405689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51239" y="4107093"/>
            <a:ext cx="1973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Transfer sol in open dish</a:t>
            </a:r>
          </a:p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for a week at 40°C.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4752" y="5297269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alcined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at 350°C</a:t>
            </a:r>
          </a:p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for 4 h; 0.5°C/min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550256" y="5381500"/>
            <a:ext cx="405689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00600" y="4851075"/>
            <a:ext cx="180661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Gel formation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4B5-7354-426C-8199-9E9AC75C92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" y="217728"/>
            <a:ext cx="2514601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Synthesis  Procedure</a:t>
            </a:r>
            <a:endParaRPr lang="en-US" sz="20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67087" y="1543042"/>
            <a:ext cx="3828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F-127: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HO[CH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O]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-[CH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CH(CH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O-]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–[CH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O]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-H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 descr="D:\2017\Pictures\MTO-127 image\IMG-20170730-WA0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15555" b="21667"/>
          <a:stretch/>
        </p:blipFill>
        <p:spPr bwMode="auto">
          <a:xfrm>
            <a:off x="2653377" y="3276600"/>
            <a:ext cx="116937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2017\Pictures\MTO-127 image\IMG-20170730-WA0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8" r="8519" b="19232"/>
          <a:stretch/>
        </p:blipFill>
        <p:spPr bwMode="auto">
          <a:xfrm>
            <a:off x="990600" y="3276600"/>
            <a:ext cx="158934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73268"/>
            <a:ext cx="1480983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XRD pattern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8000" y="304800"/>
            <a:ext cx="2372829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</a:rPr>
              <a:t>Kubelka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</a:rPr>
              <a:t>–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Munk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>
                <a:solidFill>
                  <a:srgbClr val="FFFF00"/>
                </a:solidFill>
              </a:rPr>
              <a:t>plot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24B5-7354-426C-8199-9E9AC75C92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291" y="5181600"/>
            <a:ext cx="87529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>
                <a:solidFill>
                  <a:srgbClr val="00B050"/>
                </a:solidFill>
              </a:rPr>
              <a:t>SXRD patterns </a:t>
            </a:r>
            <a:r>
              <a:rPr lang="en-US" dirty="0">
                <a:solidFill>
                  <a:srgbClr val="00B050"/>
                </a:solidFill>
              </a:rPr>
              <a:t>shows mesoporous structure is achieved whereas WXRD pattern shows </a:t>
            </a:r>
          </a:p>
          <a:p>
            <a:r>
              <a:rPr lang="en-US" dirty="0">
                <a:solidFill>
                  <a:srgbClr val="00B050"/>
                </a:solidFill>
              </a:rPr>
              <a:t>     </a:t>
            </a:r>
            <a:r>
              <a:rPr lang="en-US" dirty="0" err="1">
                <a:solidFill>
                  <a:srgbClr val="00B050"/>
                </a:solidFill>
              </a:rPr>
              <a:t>mesoporous</a:t>
            </a:r>
            <a:r>
              <a:rPr lang="en-US" dirty="0">
                <a:solidFill>
                  <a:srgbClr val="00B050"/>
                </a:solidFill>
              </a:rPr>
              <a:t> structure is well crystallized , intense reflection corresponds to </a:t>
            </a:r>
            <a:r>
              <a:rPr lang="en-US" dirty="0" err="1">
                <a:solidFill>
                  <a:srgbClr val="00B050"/>
                </a:solidFill>
              </a:rPr>
              <a:t>anatase</a:t>
            </a:r>
            <a:r>
              <a:rPr lang="en-US" dirty="0">
                <a:solidFill>
                  <a:srgbClr val="00B050"/>
                </a:solidFill>
              </a:rPr>
              <a:t> and </a:t>
            </a:r>
          </a:p>
          <a:p>
            <a:r>
              <a:rPr lang="en-US" dirty="0">
                <a:solidFill>
                  <a:srgbClr val="00B050"/>
                </a:solidFill>
              </a:rPr>
              <a:t>     TiO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(B) phase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 The onset band gap calculated by </a:t>
            </a:r>
            <a:r>
              <a:rPr lang="en-US" dirty="0" err="1"/>
              <a:t>kubelka-Munk</a:t>
            </a:r>
            <a:r>
              <a:rPr lang="en-US" dirty="0"/>
              <a:t> plot is 3.2 </a:t>
            </a:r>
            <a:r>
              <a:rPr lang="en-US" dirty="0" err="1"/>
              <a:t>eV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365746"/>
              </p:ext>
            </p:extLst>
          </p:nvPr>
        </p:nvGraphicFramePr>
        <p:xfrm>
          <a:off x="239713" y="800100"/>
          <a:ext cx="4076699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Graph" r:id="rId3" imgW="2194560" imgH="2194560" progId="Origin50.Graph">
                  <p:embed/>
                </p:oleObj>
              </mc:Choice>
              <mc:Fallback>
                <p:oleObj name="Graph" r:id="rId3" imgW="2194560" imgH="2194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800100"/>
                        <a:ext cx="4076699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713378"/>
              </p:ext>
            </p:extLst>
          </p:nvPr>
        </p:nvGraphicFramePr>
        <p:xfrm>
          <a:off x="5176838" y="831850"/>
          <a:ext cx="3738562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Graph" r:id="rId5" imgW="2194560" imgH="2194560" progId="Origin50.Graph">
                  <p:embed/>
                </p:oleObj>
              </mc:Choice>
              <mc:Fallback>
                <p:oleObj name="Graph" r:id="rId5" imgW="2194560" imgH="2194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831850"/>
                        <a:ext cx="3738562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1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565098"/>
              </p:ext>
            </p:extLst>
          </p:nvPr>
        </p:nvGraphicFramePr>
        <p:xfrm>
          <a:off x="173180" y="4618038"/>
          <a:ext cx="8839200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Document" r:id="rId3" imgW="9361784" imgH="2501621" progId="Word.Document.12">
                  <p:embed/>
                </p:oleObj>
              </mc:Choice>
              <mc:Fallback>
                <p:oleObj name="Document" r:id="rId3" imgW="9361784" imgH="25016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180" y="4618038"/>
                        <a:ext cx="8839200" cy="234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-76200" y="4038600"/>
            <a:ext cx="405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Table</a:t>
            </a:r>
            <a:r>
              <a:rPr lang="en-US" u="sng" dirty="0"/>
              <a:t>.</a:t>
            </a:r>
            <a:r>
              <a:rPr lang="en-US" b="1" u="sng" dirty="0"/>
              <a:t>1</a:t>
            </a:r>
            <a:r>
              <a:rPr lang="en-US" u="sng" dirty="0"/>
              <a:t> Structural parameter of </a:t>
            </a:r>
            <a:r>
              <a:rPr lang="en-US" u="sng" dirty="0" smtClean="0"/>
              <a:t>TMF-127</a:t>
            </a:r>
            <a:endParaRPr lang="en-US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155912" y="206324"/>
            <a:ext cx="324847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Rietveld refined XRD pattern</a:t>
            </a:r>
          </a:p>
        </p:txBody>
      </p:sp>
      <p:pic>
        <p:nvPicPr>
          <p:cNvPr id="10" name="Picture 2" descr="C:\Users\sanjeev\Desktop\final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97" y="406379"/>
            <a:ext cx="4687503" cy="39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6200" y="1231163"/>
            <a:ext cx="3560609" cy="2274037"/>
            <a:chOff x="1714364" y="16561971"/>
            <a:chExt cx="3560609" cy="2274037"/>
          </a:xfrm>
        </p:grpSpPr>
        <p:pic>
          <p:nvPicPr>
            <p:cNvPr id="11" name="Picture 311" descr="C:\Users\sanjeev\Desktop\TMP image\anatas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364" y="16561971"/>
              <a:ext cx="1521068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019164" y="18466676"/>
              <a:ext cx="957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n-lt"/>
                </a:rPr>
                <a:t>Anatase</a:t>
              </a:r>
              <a:endParaRPr lang="en-US" b="1" dirty="0">
                <a:latin typeface="+mn-lt"/>
              </a:endParaRPr>
            </a:p>
          </p:txBody>
        </p:sp>
        <p:pic>
          <p:nvPicPr>
            <p:cNvPr id="14" name="Picture 313" descr="C:\Users\sanjeev\Desktop\TMP image\bronz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165" y="16561971"/>
              <a:ext cx="1932808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899627" y="18466676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TiO</a:t>
              </a:r>
              <a:r>
                <a:rPr lang="en-US" b="1" baseline="-25000" dirty="0" smtClean="0">
                  <a:latin typeface="+mn-lt"/>
                </a:rPr>
                <a:t>2</a:t>
              </a:r>
              <a:r>
                <a:rPr lang="en-US" b="1" dirty="0" smtClean="0">
                  <a:latin typeface="+mn-lt"/>
                </a:rPr>
                <a:t>(B)</a:t>
              </a:r>
              <a:endParaRPr lang="en-US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39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2632</Words>
  <Application>Microsoft Office PowerPoint</Application>
  <PresentationFormat>On-screen Show (4:3)</PresentationFormat>
  <Paragraphs>622</Paragraphs>
  <Slides>53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Office Theme</vt:lpstr>
      <vt:lpstr>Graph</vt:lpstr>
      <vt:lpstr>Document</vt:lpstr>
      <vt:lpstr>Origin Graph</vt:lpstr>
      <vt:lpstr>PowerPoint Presentation</vt:lpstr>
      <vt:lpstr>PowerPoint Presentation</vt:lpstr>
      <vt:lpstr>PowerPoint Presentation</vt:lpstr>
      <vt:lpstr>PowerPoint Presentation</vt:lpstr>
      <vt:lpstr>Synthesis, Characterisation and Photocatalytic activity of Ordered Mesoporous TiO2 using  Surfactant Template (F-127)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Synthesis, Characterisation and Photocatalytic activity of Ordered Mesoporous TiO2 using  Surfactant Template (F-108)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Synthesis of disordered worm- like mesoporous titania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Synthesis, characterization and photo-catalytic activity of Ytterbium-incorporated ordered mesoporous titania using soft template (F-127)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Synthesis, characterization and photocatalytic activity of Ytterbium-incorporated ordered mesoporous titania using soft template (F-108)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sanjeev</dc:creator>
  <cp:lastModifiedBy>sanjeev</cp:lastModifiedBy>
  <cp:revision>29</cp:revision>
  <dcterms:created xsi:type="dcterms:W3CDTF">2018-04-29T07:22:47Z</dcterms:created>
  <dcterms:modified xsi:type="dcterms:W3CDTF">2018-04-30T05:19:49Z</dcterms:modified>
</cp:coreProperties>
</file>