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447" r:id="rId2"/>
    <p:sldId id="449" r:id="rId3"/>
    <p:sldId id="321" r:id="rId4"/>
    <p:sldId id="322" r:id="rId5"/>
    <p:sldId id="323"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81" r:id="rId21"/>
    <p:sldId id="382" r:id="rId22"/>
    <p:sldId id="383" r:id="rId23"/>
    <p:sldId id="386" r:id="rId24"/>
    <p:sldId id="387" r:id="rId25"/>
    <p:sldId id="388" r:id="rId26"/>
    <p:sldId id="389" r:id="rId27"/>
    <p:sldId id="390" r:id="rId28"/>
    <p:sldId id="391" r:id="rId29"/>
    <p:sldId id="392" r:id="rId30"/>
    <p:sldId id="393" r:id="rId31"/>
    <p:sldId id="395" r:id="rId32"/>
    <p:sldId id="396" r:id="rId33"/>
    <p:sldId id="398" r:id="rId34"/>
    <p:sldId id="405" r:id="rId35"/>
    <p:sldId id="406" r:id="rId36"/>
    <p:sldId id="410" r:id="rId37"/>
    <p:sldId id="412" r:id="rId38"/>
    <p:sldId id="413" r:id="rId39"/>
    <p:sldId id="414" r:id="rId40"/>
    <p:sldId id="428" r:id="rId41"/>
    <p:sldId id="429" r:id="rId42"/>
    <p:sldId id="430" r:id="rId43"/>
    <p:sldId id="431" r:id="rId44"/>
    <p:sldId id="432" r:id="rId45"/>
    <p:sldId id="433" r:id="rId46"/>
    <p:sldId id="434" r:id="rId47"/>
    <p:sldId id="442" r:id="rId48"/>
    <p:sldId id="443" r:id="rId49"/>
    <p:sldId id="446" r:id="rId50"/>
    <p:sldId id="289" r:id="rId51"/>
    <p:sldId id="291" r:id="rId52"/>
    <p:sldId id="293" r:id="rId53"/>
    <p:sldId id="295" r:id="rId54"/>
    <p:sldId id="297" r:id="rId55"/>
    <p:sldId id="299" r:id="rId56"/>
    <p:sldId id="301" r:id="rId57"/>
    <p:sldId id="451" r:id="rId58"/>
    <p:sldId id="452" r:id="rId59"/>
    <p:sldId id="305" r:id="rId60"/>
    <p:sldId id="307" r:id="rId61"/>
    <p:sldId id="309" r:id="rId62"/>
    <p:sldId id="257" r:id="rId63"/>
    <p:sldId id="258" r:id="rId64"/>
    <p:sldId id="314" r:id="rId65"/>
    <p:sldId id="315" r:id="rId66"/>
    <p:sldId id="316" r:id="rId67"/>
    <p:sldId id="317" r:id="rId68"/>
    <p:sldId id="318" r:id="rId69"/>
    <p:sldId id="319" r:id="rId70"/>
    <p:sldId id="320" r:id="rId71"/>
    <p:sldId id="310" r:id="rId72"/>
    <p:sldId id="311" r:id="rId73"/>
    <p:sldId id="312" r:id="rId74"/>
    <p:sldId id="313" r:id="rId75"/>
    <p:sldId id="271" r:id="rId76"/>
    <p:sldId id="272" r:id="rId77"/>
    <p:sldId id="273" r:id="rId78"/>
    <p:sldId id="274" r:id="rId79"/>
    <p:sldId id="276" r:id="rId80"/>
    <p:sldId id="278" r:id="rId81"/>
    <p:sldId id="280" r:id="rId82"/>
    <p:sldId id="282" r:id="rId83"/>
    <p:sldId id="284" r:id="rId84"/>
    <p:sldId id="285" r:id="rId85"/>
    <p:sldId id="450" r:id="rId8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53"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74B7120-59DD-4F5E-8C03-E6A5D77EB0EF}" type="datetimeFigureOut">
              <a:rPr lang="en-US" smtClean="0"/>
              <a:t>12/31/2017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B7941F7-1838-48BF-B823-B0F315561FF8}" type="slidenum">
              <a:rPr lang="en-US" smtClean="0"/>
              <a:t>‹#›</a:t>
            </a:fld>
            <a:endParaRPr lang="en-US"/>
          </a:p>
        </p:txBody>
      </p:sp>
    </p:spTree>
    <p:extLst>
      <p:ext uri="{BB962C8B-B14F-4D97-AF65-F5344CB8AC3E}">
        <p14:creationId xmlns:p14="http://schemas.microsoft.com/office/powerpoint/2010/main" val="278933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A7747E79-9185-435B-BA68-D6A619D35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870F0D-C14D-41EC-8A5C-0A1869012C7D}" type="slidenum">
              <a:rPr lang="en-US" altLang="en-US" sz="1200"/>
              <a:pPr eaLnBrk="1" hangingPunct="1"/>
              <a:t>6</a:t>
            </a:fld>
            <a:endParaRPr lang="en-US" altLang="en-US" sz="1200"/>
          </a:p>
        </p:txBody>
      </p:sp>
      <p:sp>
        <p:nvSpPr>
          <p:cNvPr id="134147" name="Rectangle 2">
            <a:extLst>
              <a:ext uri="{FF2B5EF4-FFF2-40B4-BE49-F238E27FC236}">
                <a16:creationId xmlns:a16="http://schemas.microsoft.com/office/drawing/2014/main" id="{41E62C15-1CFF-4B43-92AB-F95DB068D604}"/>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9E39B29B-A446-4810-B9C3-B8E3B93AE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283684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251D1212-B4C1-4F5E-8B3F-60A85DB81E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3CEA7A-88E3-4BC6-B411-41091722F7EC}" type="slidenum">
              <a:rPr lang="en-GB" altLang="en-US" sz="1200"/>
              <a:pPr eaLnBrk="1" hangingPunct="1"/>
              <a:t>27</a:t>
            </a:fld>
            <a:endParaRPr lang="en-GB" altLang="en-US" sz="1200"/>
          </a:p>
        </p:txBody>
      </p:sp>
      <p:sp>
        <p:nvSpPr>
          <p:cNvPr id="154627" name="Rectangle 2">
            <a:extLst>
              <a:ext uri="{FF2B5EF4-FFF2-40B4-BE49-F238E27FC236}">
                <a16:creationId xmlns:a16="http://schemas.microsoft.com/office/drawing/2014/main" id="{510AA405-57C0-4A17-9031-F162BACE20E1}"/>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DF8FDF1A-EFDD-4F38-A219-13D9382863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2181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CEC5967-1A87-4E06-9324-170139EFF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FF875A-D1BD-4FCB-8E5F-53358239C7B5}" type="slidenum">
              <a:rPr lang="en-GB" altLang="en-US" sz="1200"/>
              <a:pPr eaLnBrk="1" hangingPunct="1"/>
              <a:t>28</a:t>
            </a:fld>
            <a:endParaRPr lang="en-GB" altLang="en-US" sz="1200"/>
          </a:p>
        </p:txBody>
      </p:sp>
      <p:sp>
        <p:nvSpPr>
          <p:cNvPr id="155651" name="Rectangle 2">
            <a:extLst>
              <a:ext uri="{FF2B5EF4-FFF2-40B4-BE49-F238E27FC236}">
                <a16:creationId xmlns:a16="http://schemas.microsoft.com/office/drawing/2014/main" id="{166DE6BB-BB06-4933-972A-275CF6733E46}"/>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7AD6A13F-A773-4A7F-A6D5-6C1FE59D7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77758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C7E5AA5B-597D-4EBC-8BA5-23D5444001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7E8E1B-0E1C-466F-9EB7-9FC738E8D114}" type="slidenum">
              <a:rPr lang="en-GB" altLang="en-US" sz="1200"/>
              <a:pPr eaLnBrk="1" hangingPunct="1"/>
              <a:t>29</a:t>
            </a:fld>
            <a:endParaRPr lang="en-GB" altLang="en-US" sz="1200"/>
          </a:p>
        </p:txBody>
      </p:sp>
      <p:sp>
        <p:nvSpPr>
          <p:cNvPr id="156675" name="Rectangle 2">
            <a:extLst>
              <a:ext uri="{FF2B5EF4-FFF2-40B4-BE49-F238E27FC236}">
                <a16:creationId xmlns:a16="http://schemas.microsoft.com/office/drawing/2014/main" id="{DB543412-50A2-4CAE-B035-91FF8979DD9B}"/>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13066139-729D-4A42-ABE3-4CB591E4C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90720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AD4E7B1-CDAF-4639-8E53-222D670BB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86AC834-0F63-4156-929E-0D02285A7CC2}" type="slidenum">
              <a:rPr lang="en-GB" altLang="en-US" sz="1200"/>
              <a:pPr eaLnBrk="1" hangingPunct="1"/>
              <a:t>30</a:t>
            </a:fld>
            <a:endParaRPr lang="en-GB" altLang="en-US" sz="1200"/>
          </a:p>
        </p:txBody>
      </p:sp>
      <p:sp>
        <p:nvSpPr>
          <p:cNvPr id="157699" name="Rectangle 2">
            <a:extLst>
              <a:ext uri="{FF2B5EF4-FFF2-40B4-BE49-F238E27FC236}">
                <a16:creationId xmlns:a16="http://schemas.microsoft.com/office/drawing/2014/main" id="{C511B8DD-4BEA-4E3B-BBB6-7C963F12CD2C}"/>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BC094DE6-7095-4D60-A41A-E79C13F3E7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72967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1D27CD6D-086D-429A-8379-D7459CA257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89151C7-3F3A-4793-BEDB-FE0B61C5923A}" type="slidenum">
              <a:rPr lang="en-US" altLang="en-US" sz="1200"/>
              <a:pPr eaLnBrk="1" hangingPunct="1"/>
              <a:t>34</a:t>
            </a:fld>
            <a:endParaRPr lang="en-US" altLang="en-US" sz="1200"/>
          </a:p>
        </p:txBody>
      </p:sp>
      <p:sp>
        <p:nvSpPr>
          <p:cNvPr id="163843" name="Rectangle 2">
            <a:extLst>
              <a:ext uri="{FF2B5EF4-FFF2-40B4-BE49-F238E27FC236}">
                <a16:creationId xmlns:a16="http://schemas.microsoft.com/office/drawing/2014/main" id="{FBEBDF42-4F15-43DB-BE0C-15F43E12996D}"/>
              </a:ext>
            </a:extLst>
          </p:cNvPr>
          <p:cNvSpPr>
            <a:spLocks noGrp="1" noRot="1" noChangeAspect="1" noChangeArrowheads="1" noTextEdit="1"/>
          </p:cNvSpPr>
          <p:nvPr>
            <p:ph type="sldImg"/>
          </p:nvPr>
        </p:nvSpPr>
        <p:spPr>
          <a:xfrm>
            <a:off x="1079500" y="684213"/>
            <a:ext cx="5356225" cy="3709987"/>
          </a:xfrm>
          <a:ln/>
        </p:spPr>
      </p:sp>
      <p:sp>
        <p:nvSpPr>
          <p:cNvPr id="163844" name="Rectangle 3">
            <a:extLst>
              <a:ext uri="{FF2B5EF4-FFF2-40B4-BE49-F238E27FC236}">
                <a16:creationId xmlns:a16="http://schemas.microsoft.com/office/drawing/2014/main" id="{AC96EFA4-AF38-44A1-9714-AEF1DDA5ACB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S18 The following question then arises. With all their perceived advantages, and the technologies available to manufacture micro reactors in silicon, in glass and in steel, or other metals, why aren’t they more widely used?  </a:t>
            </a:r>
          </a:p>
          <a:p>
            <a:r>
              <a:rPr lang="en-US" altLang="en-US"/>
              <a:t>The answer is that they require very fast reactions and active stable catalyst (usually these two do not go together).  </a:t>
            </a:r>
          </a:p>
          <a:p>
            <a:r>
              <a:rPr lang="en-US" altLang="en-US"/>
              <a:t>Most importantly micro reactors are, due to small dimensions, more prone to fouling and clogging, leaks between channels, and their reliability and life on stream is an unknown.</a:t>
            </a:r>
          </a:p>
          <a:p>
            <a:r>
              <a:rPr lang="en-US" altLang="en-US"/>
              <a:t> All of these are potentially solvable problems on a case by case basis. However, the perceived risk factor is too large for them to replace existing installations. </a:t>
            </a:r>
          </a:p>
          <a:p>
            <a:r>
              <a:rPr lang="en-US" altLang="en-US"/>
              <a:t>Most likely acceptance of micro-devices  will occur in the consumer products, distributed power systems, highly energetic fast reactions, in-situ production of hazardous chemicals.  Other applications will be slower.</a:t>
            </a:r>
          </a:p>
        </p:txBody>
      </p:sp>
    </p:spTree>
    <p:extLst>
      <p:ext uri="{BB962C8B-B14F-4D97-AF65-F5344CB8AC3E}">
        <p14:creationId xmlns:p14="http://schemas.microsoft.com/office/powerpoint/2010/main" val="237284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3C8036CA-8FE5-4461-B23A-14FF1C5E6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7A4154-3F07-4142-BFE4-7938B102649D}" type="slidenum">
              <a:rPr lang="en-US" altLang="en-US" sz="1200"/>
              <a:pPr eaLnBrk="1" hangingPunct="1"/>
              <a:t>36</a:t>
            </a:fld>
            <a:endParaRPr lang="en-US" altLang="en-US" sz="1200"/>
          </a:p>
        </p:txBody>
      </p:sp>
      <p:sp>
        <p:nvSpPr>
          <p:cNvPr id="165891" name="Rectangle 2">
            <a:extLst>
              <a:ext uri="{FF2B5EF4-FFF2-40B4-BE49-F238E27FC236}">
                <a16:creationId xmlns:a16="http://schemas.microsoft.com/office/drawing/2014/main" id="{E99E8BA3-88F8-49C5-8847-5AB44B5C7A9D}"/>
              </a:ext>
            </a:extLst>
          </p:cNvPr>
          <p:cNvSpPr>
            <a:spLocks noGrp="1" noRot="1" noChangeAspect="1" noChangeArrowheads="1" noTextEdit="1"/>
          </p:cNvSpPr>
          <p:nvPr>
            <p:ph type="sldImg"/>
          </p:nvPr>
        </p:nvSpPr>
        <p:spPr>
          <a:xfrm>
            <a:off x="331788" y="696913"/>
            <a:ext cx="6196012" cy="3486150"/>
          </a:xfrm>
          <a:ln/>
        </p:spPr>
      </p:sp>
      <p:sp>
        <p:nvSpPr>
          <p:cNvPr id="165892" name="Rectangle 3">
            <a:extLst>
              <a:ext uri="{FF2B5EF4-FFF2-40B4-BE49-F238E27FC236}">
                <a16:creationId xmlns:a16="http://schemas.microsoft.com/office/drawing/2014/main" id="{EE35D43D-1EFF-4627-AE4F-829418168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8819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2E3A4520-DDAD-4A3A-B069-0D84B5C11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614D76-62B1-493F-A507-D2DB951FDFC7}" type="slidenum">
              <a:rPr lang="en-US" altLang="en-US" sz="1200"/>
              <a:pPr eaLnBrk="1" hangingPunct="1"/>
              <a:t>37</a:t>
            </a:fld>
            <a:endParaRPr lang="en-US" altLang="en-US" sz="1200"/>
          </a:p>
        </p:txBody>
      </p:sp>
      <p:sp>
        <p:nvSpPr>
          <p:cNvPr id="167939" name="Rectangle 2">
            <a:extLst>
              <a:ext uri="{FF2B5EF4-FFF2-40B4-BE49-F238E27FC236}">
                <a16:creationId xmlns:a16="http://schemas.microsoft.com/office/drawing/2014/main" id="{11B9B09F-B268-435F-801B-988719292826}"/>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796B5695-E276-4678-A330-3B8A45926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248245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8E56AAFA-0A65-498D-8421-94507590A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6B1A23-F22F-480F-AD57-D62D5659FB36}" type="slidenum">
              <a:rPr lang="en-US" altLang="en-US" sz="1200"/>
              <a:pPr eaLnBrk="1" hangingPunct="1"/>
              <a:t>40</a:t>
            </a:fld>
            <a:endParaRPr lang="en-US" altLang="en-US" sz="1200"/>
          </a:p>
        </p:txBody>
      </p:sp>
      <p:sp>
        <p:nvSpPr>
          <p:cNvPr id="176131" name="Rectangle 2">
            <a:extLst>
              <a:ext uri="{FF2B5EF4-FFF2-40B4-BE49-F238E27FC236}">
                <a16:creationId xmlns:a16="http://schemas.microsoft.com/office/drawing/2014/main" id="{6812A2EC-02E0-4AB9-A073-AA0D4DD78861}"/>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B79D450D-5328-4C06-876D-9B0345B2CD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27109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9D1F5593-22B0-4566-A1D7-6657D7D54C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A40BFC-B6CD-44EF-8D98-D5D6F480E5D3}" type="slidenum">
              <a:rPr lang="en-US" altLang="en-US" sz="1200"/>
              <a:pPr eaLnBrk="1" hangingPunct="1"/>
              <a:t>41</a:t>
            </a:fld>
            <a:endParaRPr lang="en-US" altLang="en-US" sz="1200"/>
          </a:p>
        </p:txBody>
      </p:sp>
      <p:sp>
        <p:nvSpPr>
          <p:cNvPr id="177155" name="Rectangle 2">
            <a:extLst>
              <a:ext uri="{FF2B5EF4-FFF2-40B4-BE49-F238E27FC236}">
                <a16:creationId xmlns:a16="http://schemas.microsoft.com/office/drawing/2014/main" id="{6D5225D4-9158-4B20-8319-E22A94975130}"/>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33B06616-5FBE-41DE-BF40-F3D1EE17C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21536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F946D6CD-5C9B-4A64-93F6-240C8D52B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920CA9-1CC4-495B-9BD7-8DCA43079E67}" type="slidenum">
              <a:rPr lang="en-US" altLang="en-US" sz="1200"/>
              <a:pPr eaLnBrk="1" hangingPunct="1"/>
              <a:t>42</a:t>
            </a:fld>
            <a:endParaRPr lang="en-US" altLang="en-US" sz="1200"/>
          </a:p>
        </p:txBody>
      </p:sp>
      <p:sp>
        <p:nvSpPr>
          <p:cNvPr id="178179" name="Rectangle 2">
            <a:extLst>
              <a:ext uri="{FF2B5EF4-FFF2-40B4-BE49-F238E27FC236}">
                <a16:creationId xmlns:a16="http://schemas.microsoft.com/office/drawing/2014/main" id="{4DFA4189-AE73-409C-B27E-D92F5FCB9E66}"/>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8B0DB920-4029-4D18-AC24-EC4DF33AD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36549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60088280-1D86-4B62-8038-3D087E1FE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C9D794D-CF74-4632-82D2-8AAFD96B56BA}" type="slidenum">
              <a:rPr lang="en-US" altLang="en-US" sz="1200"/>
              <a:pPr eaLnBrk="1" hangingPunct="1"/>
              <a:t>8</a:t>
            </a:fld>
            <a:endParaRPr lang="en-US" altLang="en-US" sz="1200"/>
          </a:p>
        </p:txBody>
      </p:sp>
      <p:sp>
        <p:nvSpPr>
          <p:cNvPr id="135171" name="Rectangle 2">
            <a:extLst>
              <a:ext uri="{FF2B5EF4-FFF2-40B4-BE49-F238E27FC236}">
                <a16:creationId xmlns:a16="http://schemas.microsoft.com/office/drawing/2014/main" id="{AA08E58B-C7CF-4AC0-8146-36B1F0E2D9C2}"/>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48280AF6-9F97-4D18-A7CB-688C4AD45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17023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2A048054-E968-44FB-99BE-E9CA8B924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45B921-6BF2-497F-8B63-DDF493944E94}" type="slidenum">
              <a:rPr lang="en-US" altLang="en-US" sz="1200"/>
              <a:pPr eaLnBrk="1" hangingPunct="1"/>
              <a:t>43</a:t>
            </a:fld>
            <a:endParaRPr lang="en-US" altLang="en-US" sz="1200"/>
          </a:p>
        </p:txBody>
      </p:sp>
      <p:sp>
        <p:nvSpPr>
          <p:cNvPr id="179203" name="Rectangle 2">
            <a:extLst>
              <a:ext uri="{FF2B5EF4-FFF2-40B4-BE49-F238E27FC236}">
                <a16:creationId xmlns:a16="http://schemas.microsoft.com/office/drawing/2014/main" id="{513378C6-2171-4774-9219-400A343B811E}"/>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E106F82C-63FF-49D8-819B-D57894553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62777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56FABF9D-AC66-479D-BC60-F92E364ED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70AA9F-DA7E-4208-BDB0-04AE065E11BD}" type="slidenum">
              <a:rPr lang="en-US" altLang="en-US" sz="1200"/>
              <a:pPr eaLnBrk="1" hangingPunct="1"/>
              <a:t>44</a:t>
            </a:fld>
            <a:endParaRPr lang="en-US" altLang="en-US" sz="1200"/>
          </a:p>
        </p:txBody>
      </p:sp>
      <p:sp>
        <p:nvSpPr>
          <p:cNvPr id="180227" name="Rectangle 2">
            <a:extLst>
              <a:ext uri="{FF2B5EF4-FFF2-40B4-BE49-F238E27FC236}">
                <a16:creationId xmlns:a16="http://schemas.microsoft.com/office/drawing/2014/main" id="{500651FA-AF7D-4190-8D12-70ACFDF3F911}"/>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2DF60E46-FF2C-4329-9220-14B6EAA0B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4752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046CD7AE-EDF9-4D58-9414-F4CEE418E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D2FA66-5C57-41AD-96C0-2CAFCEB750D2}" type="slidenum">
              <a:rPr lang="en-US" altLang="en-US" sz="1200"/>
              <a:pPr eaLnBrk="1" hangingPunct="1"/>
              <a:t>45</a:t>
            </a:fld>
            <a:endParaRPr lang="en-US" altLang="en-US" sz="1200"/>
          </a:p>
        </p:txBody>
      </p:sp>
      <p:sp>
        <p:nvSpPr>
          <p:cNvPr id="181251" name="Rectangle 2">
            <a:extLst>
              <a:ext uri="{FF2B5EF4-FFF2-40B4-BE49-F238E27FC236}">
                <a16:creationId xmlns:a16="http://schemas.microsoft.com/office/drawing/2014/main" id="{8B5D5C82-4203-44F1-832A-53F9DAF105A2}"/>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CA6FD3DC-209B-4D37-9C66-D282D6A092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80128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EB63277E-0A4F-473E-89C3-F88D84D5B3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B00C50-304D-4F1F-8707-D96FACB5CA93}" type="slidenum">
              <a:rPr lang="en-US" altLang="en-US" sz="1200"/>
              <a:pPr eaLnBrk="1" hangingPunct="1"/>
              <a:t>46</a:t>
            </a:fld>
            <a:endParaRPr lang="en-US" altLang="en-US" sz="1200"/>
          </a:p>
        </p:txBody>
      </p:sp>
      <p:sp>
        <p:nvSpPr>
          <p:cNvPr id="182275" name="Rectangle 2">
            <a:extLst>
              <a:ext uri="{FF2B5EF4-FFF2-40B4-BE49-F238E27FC236}">
                <a16:creationId xmlns:a16="http://schemas.microsoft.com/office/drawing/2014/main" id="{A60A85FC-A421-4BF2-9022-2755A15D179D}"/>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2E058932-BC1B-4771-8A0E-CB153B40E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29000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92066611-2D79-4F2E-BDC8-626B75A8B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0C2F02-C7EA-4A8A-8E0F-7D5E56057F9D}" type="slidenum">
              <a:rPr lang="en-US" altLang="en-US" sz="1200"/>
              <a:pPr eaLnBrk="1" hangingPunct="1"/>
              <a:t>47</a:t>
            </a:fld>
            <a:endParaRPr lang="en-US" altLang="en-US" sz="1200"/>
          </a:p>
        </p:txBody>
      </p:sp>
      <p:sp>
        <p:nvSpPr>
          <p:cNvPr id="188419" name="Rectangle 2">
            <a:extLst>
              <a:ext uri="{FF2B5EF4-FFF2-40B4-BE49-F238E27FC236}">
                <a16:creationId xmlns:a16="http://schemas.microsoft.com/office/drawing/2014/main" id="{682D053F-28FD-4142-94E5-DC12F2058BD6}"/>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DCEA4566-72A0-4E25-9EBF-82133DE01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408424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DD0C5AB3-B95A-488E-BE3E-D0037507BB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892EA4-81CC-45B2-8138-E1CDA23E2891}" type="slidenum">
              <a:rPr lang="en-US" altLang="en-US" sz="1200"/>
              <a:pPr eaLnBrk="1" hangingPunct="1"/>
              <a:t>48</a:t>
            </a:fld>
            <a:endParaRPr lang="en-US" altLang="en-US" sz="1200"/>
          </a:p>
        </p:txBody>
      </p:sp>
      <p:sp>
        <p:nvSpPr>
          <p:cNvPr id="189443" name="Rectangle 2">
            <a:extLst>
              <a:ext uri="{FF2B5EF4-FFF2-40B4-BE49-F238E27FC236}">
                <a16:creationId xmlns:a16="http://schemas.microsoft.com/office/drawing/2014/main" id="{326BA8B9-421A-4FE3-9422-C2AFD57DC55C}"/>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F78F3A24-0995-4FF0-B8D8-0AD948942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59257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12977541-CD37-4E80-BCAC-7B0C0E85C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E8E2BC-28BB-47EC-8C01-BD4A98151395}" type="slidenum">
              <a:rPr lang="en-US" altLang="en-US" sz="1200"/>
              <a:pPr eaLnBrk="1" hangingPunct="1"/>
              <a:t>49</a:t>
            </a:fld>
            <a:endParaRPr lang="en-US" altLang="en-US" sz="1200"/>
          </a:p>
        </p:txBody>
      </p:sp>
      <p:sp>
        <p:nvSpPr>
          <p:cNvPr id="192515" name="Rectangle 2">
            <a:extLst>
              <a:ext uri="{FF2B5EF4-FFF2-40B4-BE49-F238E27FC236}">
                <a16:creationId xmlns:a16="http://schemas.microsoft.com/office/drawing/2014/main" id="{E865C54D-1381-4BF4-BBA6-C4986DC846AC}"/>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4DF22FC6-9302-4B75-9620-B8A56B8BD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706691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0496074B-6C3B-4819-9BB0-18877308C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9666" indent="-292179" eaLnBrk="0" hangingPunct="0">
              <a:defRPr sz="2500">
                <a:solidFill>
                  <a:schemeClr val="tx1"/>
                </a:solidFill>
                <a:latin typeface="Times New Roman" panose="02020603050405020304" pitchFamily="18" charset="0"/>
              </a:defRPr>
            </a:lvl2pPr>
            <a:lvl3pPr marL="1168718" indent="-233744" eaLnBrk="0" hangingPunct="0">
              <a:defRPr sz="2500">
                <a:solidFill>
                  <a:schemeClr val="tx1"/>
                </a:solidFill>
                <a:latin typeface="Times New Roman" panose="02020603050405020304" pitchFamily="18" charset="0"/>
              </a:defRPr>
            </a:lvl3pPr>
            <a:lvl4pPr marL="1636205" indent="-233744" eaLnBrk="0" hangingPunct="0">
              <a:defRPr sz="2500">
                <a:solidFill>
                  <a:schemeClr val="tx1"/>
                </a:solidFill>
                <a:latin typeface="Times New Roman" panose="02020603050405020304" pitchFamily="18" charset="0"/>
              </a:defRPr>
            </a:lvl4pPr>
            <a:lvl5pPr marL="2103692" indent="-233744" eaLnBrk="0" hangingPunct="0">
              <a:defRPr sz="2500">
                <a:solidFill>
                  <a:schemeClr val="tx1"/>
                </a:solidFill>
                <a:latin typeface="Times New Roman" panose="02020603050405020304" pitchFamily="18" charset="0"/>
              </a:defRPr>
            </a:lvl5pPr>
            <a:lvl6pPr marL="2571179" indent="-233744" eaLnBrk="0" fontAlgn="base" hangingPunct="0">
              <a:spcBef>
                <a:spcPct val="0"/>
              </a:spcBef>
              <a:spcAft>
                <a:spcPct val="0"/>
              </a:spcAft>
              <a:defRPr sz="2500">
                <a:solidFill>
                  <a:schemeClr val="tx1"/>
                </a:solidFill>
                <a:latin typeface="Times New Roman" panose="02020603050405020304" pitchFamily="18" charset="0"/>
              </a:defRPr>
            </a:lvl6pPr>
            <a:lvl7pPr marL="3038666" indent="-233744" eaLnBrk="0" fontAlgn="base" hangingPunct="0">
              <a:spcBef>
                <a:spcPct val="0"/>
              </a:spcBef>
              <a:spcAft>
                <a:spcPct val="0"/>
              </a:spcAft>
              <a:defRPr sz="2500">
                <a:solidFill>
                  <a:schemeClr val="tx1"/>
                </a:solidFill>
                <a:latin typeface="Times New Roman" panose="02020603050405020304" pitchFamily="18" charset="0"/>
              </a:defRPr>
            </a:lvl7pPr>
            <a:lvl8pPr marL="3506153" indent="-233744" eaLnBrk="0" fontAlgn="base" hangingPunct="0">
              <a:spcBef>
                <a:spcPct val="0"/>
              </a:spcBef>
              <a:spcAft>
                <a:spcPct val="0"/>
              </a:spcAft>
              <a:defRPr sz="2500">
                <a:solidFill>
                  <a:schemeClr val="tx1"/>
                </a:solidFill>
                <a:latin typeface="Times New Roman" panose="02020603050405020304" pitchFamily="18" charset="0"/>
              </a:defRPr>
            </a:lvl8pPr>
            <a:lvl9pPr marL="3973640" indent="-233744"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1F5BDB1C-6B54-4180-B028-FBAC21567FEE}" type="slidenum">
              <a:rPr lang="en-US" altLang="en-US" sz="1200"/>
              <a:pPr eaLnBrk="1" hangingPunct="1"/>
              <a:t>79</a:t>
            </a:fld>
            <a:endParaRPr lang="en-US" altLang="en-US" sz="1200"/>
          </a:p>
        </p:txBody>
      </p:sp>
      <p:sp>
        <p:nvSpPr>
          <p:cNvPr id="134147" name="Rectangle 2">
            <a:extLst>
              <a:ext uri="{FF2B5EF4-FFF2-40B4-BE49-F238E27FC236}">
                <a16:creationId xmlns:a16="http://schemas.microsoft.com/office/drawing/2014/main" id="{E3C7DC6D-E572-4A17-A584-99BEF798C504}"/>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4AC8934-DC0F-4F09-9F81-B96B3D2E5C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211248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91A7F34-B512-45DB-B766-0050499CFA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9666" indent="-292179" eaLnBrk="0" hangingPunct="0">
              <a:defRPr sz="2500">
                <a:solidFill>
                  <a:schemeClr val="tx1"/>
                </a:solidFill>
                <a:latin typeface="Times New Roman" panose="02020603050405020304" pitchFamily="18" charset="0"/>
              </a:defRPr>
            </a:lvl2pPr>
            <a:lvl3pPr marL="1168718" indent="-233744" eaLnBrk="0" hangingPunct="0">
              <a:defRPr sz="2500">
                <a:solidFill>
                  <a:schemeClr val="tx1"/>
                </a:solidFill>
                <a:latin typeface="Times New Roman" panose="02020603050405020304" pitchFamily="18" charset="0"/>
              </a:defRPr>
            </a:lvl3pPr>
            <a:lvl4pPr marL="1636205" indent="-233744" eaLnBrk="0" hangingPunct="0">
              <a:defRPr sz="2500">
                <a:solidFill>
                  <a:schemeClr val="tx1"/>
                </a:solidFill>
                <a:latin typeface="Times New Roman" panose="02020603050405020304" pitchFamily="18" charset="0"/>
              </a:defRPr>
            </a:lvl4pPr>
            <a:lvl5pPr marL="2103692" indent="-233744" eaLnBrk="0" hangingPunct="0">
              <a:defRPr sz="2500">
                <a:solidFill>
                  <a:schemeClr val="tx1"/>
                </a:solidFill>
                <a:latin typeface="Times New Roman" panose="02020603050405020304" pitchFamily="18" charset="0"/>
              </a:defRPr>
            </a:lvl5pPr>
            <a:lvl6pPr marL="2571179" indent="-233744" eaLnBrk="0" fontAlgn="base" hangingPunct="0">
              <a:spcBef>
                <a:spcPct val="0"/>
              </a:spcBef>
              <a:spcAft>
                <a:spcPct val="0"/>
              </a:spcAft>
              <a:defRPr sz="2500">
                <a:solidFill>
                  <a:schemeClr val="tx1"/>
                </a:solidFill>
                <a:latin typeface="Times New Roman" panose="02020603050405020304" pitchFamily="18" charset="0"/>
              </a:defRPr>
            </a:lvl6pPr>
            <a:lvl7pPr marL="3038666" indent="-233744" eaLnBrk="0" fontAlgn="base" hangingPunct="0">
              <a:spcBef>
                <a:spcPct val="0"/>
              </a:spcBef>
              <a:spcAft>
                <a:spcPct val="0"/>
              </a:spcAft>
              <a:defRPr sz="2500">
                <a:solidFill>
                  <a:schemeClr val="tx1"/>
                </a:solidFill>
                <a:latin typeface="Times New Roman" panose="02020603050405020304" pitchFamily="18" charset="0"/>
              </a:defRPr>
            </a:lvl7pPr>
            <a:lvl8pPr marL="3506153" indent="-233744" eaLnBrk="0" fontAlgn="base" hangingPunct="0">
              <a:spcBef>
                <a:spcPct val="0"/>
              </a:spcBef>
              <a:spcAft>
                <a:spcPct val="0"/>
              </a:spcAft>
              <a:defRPr sz="2500">
                <a:solidFill>
                  <a:schemeClr val="tx1"/>
                </a:solidFill>
                <a:latin typeface="Times New Roman" panose="02020603050405020304" pitchFamily="18" charset="0"/>
              </a:defRPr>
            </a:lvl8pPr>
            <a:lvl9pPr marL="3973640" indent="-233744"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4BF98B28-B140-47FF-8351-A3694D812870}" type="slidenum">
              <a:rPr lang="en-US" altLang="en-US" sz="1200"/>
              <a:pPr eaLnBrk="1" hangingPunct="1"/>
              <a:t>80</a:t>
            </a:fld>
            <a:endParaRPr lang="en-US" altLang="en-US" sz="1200"/>
          </a:p>
        </p:txBody>
      </p:sp>
      <p:sp>
        <p:nvSpPr>
          <p:cNvPr id="150531" name="Rectangle 2">
            <a:extLst>
              <a:ext uri="{FF2B5EF4-FFF2-40B4-BE49-F238E27FC236}">
                <a16:creationId xmlns:a16="http://schemas.microsoft.com/office/drawing/2014/main" id="{D9B68B4E-AB77-4631-8C50-534D9F80A0DC}"/>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3DBF2E9E-D062-4E0A-A7E2-71E7C0D83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3830687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F9FA8FA1-BFB7-41A2-AF9D-331C60E40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9666" indent="-292179" eaLnBrk="0" hangingPunct="0">
              <a:defRPr sz="2500">
                <a:solidFill>
                  <a:schemeClr val="tx1"/>
                </a:solidFill>
                <a:latin typeface="Times New Roman" panose="02020603050405020304" pitchFamily="18" charset="0"/>
              </a:defRPr>
            </a:lvl2pPr>
            <a:lvl3pPr marL="1168718" indent="-233744" eaLnBrk="0" hangingPunct="0">
              <a:defRPr sz="2500">
                <a:solidFill>
                  <a:schemeClr val="tx1"/>
                </a:solidFill>
                <a:latin typeface="Times New Roman" panose="02020603050405020304" pitchFamily="18" charset="0"/>
              </a:defRPr>
            </a:lvl3pPr>
            <a:lvl4pPr marL="1636205" indent="-233744" eaLnBrk="0" hangingPunct="0">
              <a:defRPr sz="2500">
                <a:solidFill>
                  <a:schemeClr val="tx1"/>
                </a:solidFill>
                <a:latin typeface="Times New Roman" panose="02020603050405020304" pitchFamily="18" charset="0"/>
              </a:defRPr>
            </a:lvl4pPr>
            <a:lvl5pPr marL="2103692" indent="-233744" eaLnBrk="0" hangingPunct="0">
              <a:defRPr sz="2500">
                <a:solidFill>
                  <a:schemeClr val="tx1"/>
                </a:solidFill>
                <a:latin typeface="Times New Roman" panose="02020603050405020304" pitchFamily="18" charset="0"/>
              </a:defRPr>
            </a:lvl5pPr>
            <a:lvl6pPr marL="2571179" indent="-233744" eaLnBrk="0" fontAlgn="base" hangingPunct="0">
              <a:spcBef>
                <a:spcPct val="0"/>
              </a:spcBef>
              <a:spcAft>
                <a:spcPct val="0"/>
              </a:spcAft>
              <a:defRPr sz="2500">
                <a:solidFill>
                  <a:schemeClr val="tx1"/>
                </a:solidFill>
                <a:latin typeface="Times New Roman" panose="02020603050405020304" pitchFamily="18" charset="0"/>
              </a:defRPr>
            </a:lvl6pPr>
            <a:lvl7pPr marL="3038666" indent="-233744" eaLnBrk="0" fontAlgn="base" hangingPunct="0">
              <a:spcBef>
                <a:spcPct val="0"/>
              </a:spcBef>
              <a:spcAft>
                <a:spcPct val="0"/>
              </a:spcAft>
              <a:defRPr sz="2500">
                <a:solidFill>
                  <a:schemeClr val="tx1"/>
                </a:solidFill>
                <a:latin typeface="Times New Roman" panose="02020603050405020304" pitchFamily="18" charset="0"/>
              </a:defRPr>
            </a:lvl7pPr>
            <a:lvl8pPr marL="3506153" indent="-233744" eaLnBrk="0" fontAlgn="base" hangingPunct="0">
              <a:spcBef>
                <a:spcPct val="0"/>
              </a:spcBef>
              <a:spcAft>
                <a:spcPct val="0"/>
              </a:spcAft>
              <a:defRPr sz="2500">
                <a:solidFill>
                  <a:schemeClr val="tx1"/>
                </a:solidFill>
                <a:latin typeface="Times New Roman" panose="02020603050405020304" pitchFamily="18" charset="0"/>
              </a:defRPr>
            </a:lvl8pPr>
            <a:lvl9pPr marL="3973640" indent="-233744"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74AFA167-3A73-4E22-94AA-040E75B98E17}" type="slidenum">
              <a:rPr lang="en-US" altLang="en-US" sz="1200"/>
              <a:pPr eaLnBrk="1" hangingPunct="1"/>
              <a:t>81</a:t>
            </a:fld>
            <a:endParaRPr lang="en-US" altLang="en-US" sz="1200"/>
          </a:p>
        </p:txBody>
      </p:sp>
      <p:sp>
        <p:nvSpPr>
          <p:cNvPr id="151555" name="Rectangle 2">
            <a:extLst>
              <a:ext uri="{FF2B5EF4-FFF2-40B4-BE49-F238E27FC236}">
                <a16:creationId xmlns:a16="http://schemas.microsoft.com/office/drawing/2014/main" id="{EED1B489-2934-4DBE-818D-F5C53AA16901}"/>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B6742614-85CE-4534-A679-E6DA3A3F95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22347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2233E78-968F-44BD-B3D5-EEDF1DA3C8A0}"/>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A5743EDF-E610-44C5-B1B4-64054D4FE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3699456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2FADFF2E-195C-47CD-B886-3F212F3B7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9666" indent="-292179" eaLnBrk="0" hangingPunct="0">
              <a:defRPr sz="2500">
                <a:solidFill>
                  <a:schemeClr val="tx1"/>
                </a:solidFill>
                <a:latin typeface="Times New Roman" panose="02020603050405020304" pitchFamily="18" charset="0"/>
              </a:defRPr>
            </a:lvl2pPr>
            <a:lvl3pPr marL="1168718" indent="-233744" eaLnBrk="0" hangingPunct="0">
              <a:defRPr sz="2500">
                <a:solidFill>
                  <a:schemeClr val="tx1"/>
                </a:solidFill>
                <a:latin typeface="Times New Roman" panose="02020603050405020304" pitchFamily="18" charset="0"/>
              </a:defRPr>
            </a:lvl3pPr>
            <a:lvl4pPr marL="1636205" indent="-233744" eaLnBrk="0" hangingPunct="0">
              <a:defRPr sz="2500">
                <a:solidFill>
                  <a:schemeClr val="tx1"/>
                </a:solidFill>
                <a:latin typeface="Times New Roman" panose="02020603050405020304" pitchFamily="18" charset="0"/>
              </a:defRPr>
            </a:lvl4pPr>
            <a:lvl5pPr marL="2103692" indent="-233744" eaLnBrk="0" hangingPunct="0">
              <a:defRPr sz="2500">
                <a:solidFill>
                  <a:schemeClr val="tx1"/>
                </a:solidFill>
                <a:latin typeface="Times New Roman" panose="02020603050405020304" pitchFamily="18" charset="0"/>
              </a:defRPr>
            </a:lvl5pPr>
            <a:lvl6pPr marL="2571179" indent="-233744" eaLnBrk="0" fontAlgn="base" hangingPunct="0">
              <a:spcBef>
                <a:spcPct val="0"/>
              </a:spcBef>
              <a:spcAft>
                <a:spcPct val="0"/>
              </a:spcAft>
              <a:defRPr sz="2500">
                <a:solidFill>
                  <a:schemeClr val="tx1"/>
                </a:solidFill>
                <a:latin typeface="Times New Roman" panose="02020603050405020304" pitchFamily="18" charset="0"/>
              </a:defRPr>
            </a:lvl6pPr>
            <a:lvl7pPr marL="3038666" indent="-233744" eaLnBrk="0" fontAlgn="base" hangingPunct="0">
              <a:spcBef>
                <a:spcPct val="0"/>
              </a:spcBef>
              <a:spcAft>
                <a:spcPct val="0"/>
              </a:spcAft>
              <a:defRPr sz="2500">
                <a:solidFill>
                  <a:schemeClr val="tx1"/>
                </a:solidFill>
                <a:latin typeface="Times New Roman" panose="02020603050405020304" pitchFamily="18" charset="0"/>
              </a:defRPr>
            </a:lvl7pPr>
            <a:lvl8pPr marL="3506153" indent="-233744" eaLnBrk="0" fontAlgn="base" hangingPunct="0">
              <a:spcBef>
                <a:spcPct val="0"/>
              </a:spcBef>
              <a:spcAft>
                <a:spcPct val="0"/>
              </a:spcAft>
              <a:defRPr sz="2500">
                <a:solidFill>
                  <a:schemeClr val="tx1"/>
                </a:solidFill>
                <a:latin typeface="Times New Roman" panose="02020603050405020304" pitchFamily="18" charset="0"/>
              </a:defRPr>
            </a:lvl8pPr>
            <a:lvl9pPr marL="3973640" indent="-233744"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F29DDF18-C486-40FD-8379-FB24B2DE4CA6}" type="slidenum">
              <a:rPr lang="en-US" altLang="en-US" sz="1200"/>
              <a:pPr eaLnBrk="1" hangingPunct="1"/>
              <a:t>82</a:t>
            </a:fld>
            <a:endParaRPr lang="en-US" altLang="en-US" sz="1200"/>
          </a:p>
        </p:txBody>
      </p:sp>
      <p:sp>
        <p:nvSpPr>
          <p:cNvPr id="152579" name="Rectangle 2">
            <a:extLst>
              <a:ext uri="{FF2B5EF4-FFF2-40B4-BE49-F238E27FC236}">
                <a16:creationId xmlns:a16="http://schemas.microsoft.com/office/drawing/2014/main" id="{3E74FEB2-F869-447F-B0EB-E67E9EE17F6E}"/>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22E1B878-BBAA-48D4-AA41-24A895BD6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95881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DE39A4BA-B660-4E8A-945A-E7DB30D4F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defRPr>
            </a:lvl1pPr>
            <a:lvl2pPr marL="759666" indent="-292179" eaLnBrk="0" hangingPunct="0">
              <a:defRPr sz="2500">
                <a:solidFill>
                  <a:schemeClr val="tx1"/>
                </a:solidFill>
                <a:latin typeface="Times New Roman" panose="02020603050405020304" pitchFamily="18" charset="0"/>
              </a:defRPr>
            </a:lvl2pPr>
            <a:lvl3pPr marL="1168718" indent="-233744" eaLnBrk="0" hangingPunct="0">
              <a:defRPr sz="2500">
                <a:solidFill>
                  <a:schemeClr val="tx1"/>
                </a:solidFill>
                <a:latin typeface="Times New Roman" panose="02020603050405020304" pitchFamily="18" charset="0"/>
              </a:defRPr>
            </a:lvl3pPr>
            <a:lvl4pPr marL="1636205" indent="-233744" eaLnBrk="0" hangingPunct="0">
              <a:defRPr sz="2500">
                <a:solidFill>
                  <a:schemeClr val="tx1"/>
                </a:solidFill>
                <a:latin typeface="Times New Roman" panose="02020603050405020304" pitchFamily="18" charset="0"/>
              </a:defRPr>
            </a:lvl4pPr>
            <a:lvl5pPr marL="2103692" indent="-233744" eaLnBrk="0" hangingPunct="0">
              <a:defRPr sz="2500">
                <a:solidFill>
                  <a:schemeClr val="tx1"/>
                </a:solidFill>
                <a:latin typeface="Times New Roman" panose="02020603050405020304" pitchFamily="18" charset="0"/>
              </a:defRPr>
            </a:lvl5pPr>
            <a:lvl6pPr marL="2571179" indent="-233744" eaLnBrk="0" fontAlgn="base" hangingPunct="0">
              <a:spcBef>
                <a:spcPct val="0"/>
              </a:spcBef>
              <a:spcAft>
                <a:spcPct val="0"/>
              </a:spcAft>
              <a:defRPr sz="2500">
                <a:solidFill>
                  <a:schemeClr val="tx1"/>
                </a:solidFill>
                <a:latin typeface="Times New Roman" panose="02020603050405020304" pitchFamily="18" charset="0"/>
              </a:defRPr>
            </a:lvl6pPr>
            <a:lvl7pPr marL="3038666" indent="-233744" eaLnBrk="0" fontAlgn="base" hangingPunct="0">
              <a:spcBef>
                <a:spcPct val="0"/>
              </a:spcBef>
              <a:spcAft>
                <a:spcPct val="0"/>
              </a:spcAft>
              <a:defRPr sz="2500">
                <a:solidFill>
                  <a:schemeClr val="tx1"/>
                </a:solidFill>
                <a:latin typeface="Times New Roman" panose="02020603050405020304" pitchFamily="18" charset="0"/>
              </a:defRPr>
            </a:lvl7pPr>
            <a:lvl8pPr marL="3506153" indent="-233744" eaLnBrk="0" fontAlgn="base" hangingPunct="0">
              <a:spcBef>
                <a:spcPct val="0"/>
              </a:spcBef>
              <a:spcAft>
                <a:spcPct val="0"/>
              </a:spcAft>
              <a:defRPr sz="2500">
                <a:solidFill>
                  <a:schemeClr val="tx1"/>
                </a:solidFill>
                <a:latin typeface="Times New Roman" panose="02020603050405020304" pitchFamily="18" charset="0"/>
              </a:defRPr>
            </a:lvl8pPr>
            <a:lvl9pPr marL="3973640" indent="-233744"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fld id="{6716D8AE-4416-4464-B912-C417229DF0EE}" type="slidenum">
              <a:rPr lang="en-US" altLang="en-US" sz="1200"/>
              <a:pPr eaLnBrk="1" hangingPunct="1"/>
              <a:t>83</a:t>
            </a:fld>
            <a:endParaRPr lang="en-US" altLang="en-US" sz="1200"/>
          </a:p>
        </p:txBody>
      </p:sp>
      <p:sp>
        <p:nvSpPr>
          <p:cNvPr id="192515" name="Rectangle 2">
            <a:extLst>
              <a:ext uri="{FF2B5EF4-FFF2-40B4-BE49-F238E27FC236}">
                <a16:creationId xmlns:a16="http://schemas.microsoft.com/office/drawing/2014/main" id="{EDE38812-8AF5-4AC4-8E3A-87F2FBDF314E}"/>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AC9DD41A-4E3A-4CB7-B7BB-34CC2819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221114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F0D2D89D-D733-40AB-A200-589E740DEB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954999-5C5E-42FC-9AAB-8A56BF0AE880}" type="slidenum">
              <a:rPr lang="en-GB" altLang="en-US" sz="1200"/>
              <a:pPr eaLnBrk="1" hangingPunct="1"/>
              <a:t>21</a:t>
            </a:fld>
            <a:endParaRPr lang="en-GB" altLang="en-US" sz="1200"/>
          </a:p>
        </p:txBody>
      </p:sp>
      <p:sp>
        <p:nvSpPr>
          <p:cNvPr id="146435" name="Rectangle 2">
            <a:extLst>
              <a:ext uri="{FF2B5EF4-FFF2-40B4-BE49-F238E27FC236}">
                <a16:creationId xmlns:a16="http://schemas.microsoft.com/office/drawing/2014/main" id="{6B5A0A59-BF2A-4BF0-A79E-5BBE9DD1C9EC}"/>
              </a:ext>
            </a:extLst>
          </p:cNvPr>
          <p:cNvSpPr>
            <a:spLocks noGrp="1" noRot="1" noChangeAspect="1" noChangeArrowheads="1" noTextEdit="1"/>
          </p:cNvSpPr>
          <p:nvPr>
            <p:ph type="sldImg"/>
          </p:nvPr>
        </p:nvSpPr>
        <p:spPr>
          <a:xfrm>
            <a:off x="1500188" y="696913"/>
            <a:ext cx="3857625" cy="2170112"/>
          </a:xfrm>
          <a:ln/>
        </p:spPr>
      </p:sp>
      <p:sp>
        <p:nvSpPr>
          <p:cNvPr id="146436" name="Rectangle 3">
            <a:extLst>
              <a:ext uri="{FF2B5EF4-FFF2-40B4-BE49-F238E27FC236}">
                <a16:creationId xmlns:a16="http://schemas.microsoft.com/office/drawing/2014/main" id="{94372A18-AD60-4675-8FC1-47A60511B904}"/>
              </a:ext>
            </a:extLst>
          </p:cNvPr>
          <p:cNvSpPr>
            <a:spLocks noGrp="1" noChangeArrowheads="1"/>
          </p:cNvSpPr>
          <p:nvPr>
            <p:ph type="body" idx="1"/>
          </p:nvPr>
        </p:nvSpPr>
        <p:spPr>
          <a:xfrm>
            <a:off x="990600" y="3021013"/>
            <a:ext cx="50292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54461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280A92C7-B754-4943-B18D-B562ABFF7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E42DF96-E951-40DC-B06D-CDB1EBACD22F}" type="slidenum">
              <a:rPr lang="en-GB" altLang="en-US" sz="1200"/>
              <a:pPr eaLnBrk="1" hangingPunct="1"/>
              <a:t>22</a:t>
            </a:fld>
            <a:endParaRPr lang="en-GB" altLang="en-US" sz="1200"/>
          </a:p>
        </p:txBody>
      </p:sp>
      <p:sp>
        <p:nvSpPr>
          <p:cNvPr id="147459" name="Rectangle 2">
            <a:extLst>
              <a:ext uri="{FF2B5EF4-FFF2-40B4-BE49-F238E27FC236}">
                <a16:creationId xmlns:a16="http://schemas.microsoft.com/office/drawing/2014/main" id="{927CC38E-2251-4E4C-AD3A-A715F0E5B85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52B8A852-104D-4FB2-BC43-BE8BFC5842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03313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F560C1BB-4CB5-4365-8B66-026D0A2970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9EFBCF5-113B-41E2-8329-A881C7CB9016}" type="slidenum">
              <a:rPr lang="en-US" altLang="en-US" sz="1200"/>
              <a:pPr eaLnBrk="1" hangingPunct="1"/>
              <a:t>23</a:t>
            </a:fld>
            <a:endParaRPr lang="en-US" altLang="en-US" sz="1200"/>
          </a:p>
        </p:txBody>
      </p:sp>
      <p:sp>
        <p:nvSpPr>
          <p:cNvPr id="150531" name="Rectangle 2">
            <a:extLst>
              <a:ext uri="{FF2B5EF4-FFF2-40B4-BE49-F238E27FC236}">
                <a16:creationId xmlns:a16="http://schemas.microsoft.com/office/drawing/2014/main" id="{60199D25-8D43-4F8B-BB16-81D7747EAB29}"/>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119DD525-BE14-49B9-B24C-319B87FC3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1879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584D378-C48A-476B-87FD-D7AE75F83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63C8A0-2549-4959-BC61-99BDCD1FBF05}" type="slidenum">
              <a:rPr lang="en-US" altLang="en-US" sz="1200"/>
              <a:pPr eaLnBrk="1" hangingPunct="1"/>
              <a:t>24</a:t>
            </a:fld>
            <a:endParaRPr lang="en-US" altLang="en-US" sz="1200"/>
          </a:p>
        </p:txBody>
      </p:sp>
      <p:sp>
        <p:nvSpPr>
          <p:cNvPr id="151555" name="Rectangle 2">
            <a:extLst>
              <a:ext uri="{FF2B5EF4-FFF2-40B4-BE49-F238E27FC236}">
                <a16:creationId xmlns:a16="http://schemas.microsoft.com/office/drawing/2014/main" id="{B3396C22-620E-4D98-AE49-80ABBC3BC53A}"/>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BF502C41-ABC5-4781-ACD5-67A3AF6E3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174386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6B1D8F9-96A1-4FD5-9A78-27823511A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F5C94D-B28B-43EC-ADCB-336C3C609AAD}" type="slidenum">
              <a:rPr lang="en-US" altLang="en-US" sz="1200"/>
              <a:pPr eaLnBrk="1" hangingPunct="1"/>
              <a:t>25</a:t>
            </a:fld>
            <a:endParaRPr lang="en-US" altLang="en-US" sz="1200"/>
          </a:p>
        </p:txBody>
      </p:sp>
      <p:sp>
        <p:nvSpPr>
          <p:cNvPr id="152579" name="Rectangle 2">
            <a:extLst>
              <a:ext uri="{FF2B5EF4-FFF2-40B4-BE49-F238E27FC236}">
                <a16:creationId xmlns:a16="http://schemas.microsoft.com/office/drawing/2014/main" id="{4A7F856A-10A4-4B3D-B51B-F07D4AE0A95A}"/>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861C9E0B-A101-4180-B919-4D76A7EE3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Tree>
    <p:extLst>
      <p:ext uri="{BB962C8B-B14F-4D97-AF65-F5344CB8AC3E}">
        <p14:creationId xmlns:p14="http://schemas.microsoft.com/office/powerpoint/2010/main" val="394851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4859151B-8F83-46E7-B842-1A9FE847E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5944F3-351E-4D6B-B8FF-CE56B652180F}" type="slidenum">
              <a:rPr lang="en-GB" altLang="en-US" sz="1200"/>
              <a:pPr eaLnBrk="1" hangingPunct="1"/>
              <a:t>26</a:t>
            </a:fld>
            <a:endParaRPr lang="en-GB" altLang="en-US" sz="1200"/>
          </a:p>
        </p:txBody>
      </p:sp>
      <p:sp>
        <p:nvSpPr>
          <p:cNvPr id="153603" name="Rectangle 2">
            <a:extLst>
              <a:ext uri="{FF2B5EF4-FFF2-40B4-BE49-F238E27FC236}">
                <a16:creationId xmlns:a16="http://schemas.microsoft.com/office/drawing/2014/main" id="{FC1F5A6B-5C24-4985-A201-E18DBE4177B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AFC288FD-7D49-48CD-8FAE-215F96C5C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0378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8397-E0B9-4B9F-96B4-6F2F9FF8A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56CA7-3105-486E-9653-94472F33E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1DA86D-CBA8-4CAF-93D7-2C415B6C4860}"/>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DBDF9DBB-1FEC-4489-ACB3-40816609B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F6BF-9CAA-45A4-A1A4-4525D3C3F162}"/>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389257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4C60-BD1E-4863-8445-A89743DDE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8C245-8B48-4909-BAE4-21849B5263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BB9E-3746-4998-8A1E-7446CAB7ECCC}"/>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A280AAFC-298F-486E-8934-703671C7F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F10B7-430E-4E26-99C2-BA6AFF428DE8}"/>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408502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AB9B6-3DC0-4DEB-BF0B-B5E2DF4DB5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730D20-E98B-43AA-94B4-5142454D64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CD637-5226-4C11-A389-E09764E08A3C}"/>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E21F7CDE-54DC-4F4E-854D-6D4696E37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C7DDE-DCB2-4501-85F3-4D730BC006F6}"/>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313724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5E9B-D38A-4879-8EA6-3FB2C0983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844DA-C4C6-4CF1-AF7A-B9919D609A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6722E-8A24-4AEE-BF28-0060CEB28896}"/>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1B7A95C6-0416-440B-842C-7687626C7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BE83-1CDC-40AA-89D1-865105053DFD}"/>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302685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E217-D40A-463E-991D-88E8935B4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EA28AE-8F8E-4FE2-9D91-FC3FD99CB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71725A-46E8-45FB-B16A-FD47AB0B9AD0}"/>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6BAEF0E1-D4EA-4726-A942-DDEE77442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02054-7F7C-41BB-B218-FF81766B5B78}"/>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411496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2746-B8B8-47A0-B4B4-E4630D478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5CE59-D1E1-4B6A-9493-F39F3EAF8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B1F21B-B5A0-4250-A446-494A6335CF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42AD6-FCA3-4AC3-BA40-F41088513E05}"/>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6" name="Footer Placeholder 5">
            <a:extLst>
              <a:ext uri="{FF2B5EF4-FFF2-40B4-BE49-F238E27FC236}">
                <a16:creationId xmlns:a16="http://schemas.microsoft.com/office/drawing/2014/main" id="{07DA9E3C-A77D-4901-8070-3AE17463A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FA06E-09CD-4BAD-B62F-F46AA51DF311}"/>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136395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DF82-8ED8-4235-AE29-12C60AFD92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9173B-B186-451D-BC3F-DBCCCD970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FF56D6-5334-4D78-8757-7ED5C33140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3C8EA-C460-43FE-B1BF-1B37C2AF1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E00177-AA0B-40C2-8C7A-F036A87C3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C5DC3-2373-43FD-8CB8-651ED5A5BE0D}"/>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8" name="Footer Placeholder 7">
            <a:extLst>
              <a:ext uri="{FF2B5EF4-FFF2-40B4-BE49-F238E27FC236}">
                <a16:creationId xmlns:a16="http://schemas.microsoft.com/office/drawing/2014/main" id="{90BE0037-1421-413B-90F0-2005ACB5D7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0AB731-91E6-4AD0-92FC-F2CB9CEE932F}"/>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380344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580C-69E0-482A-8AA4-C5818410B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07E641-02C7-4C97-BB8C-EA7D0ECB07B5}"/>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4" name="Footer Placeholder 3">
            <a:extLst>
              <a:ext uri="{FF2B5EF4-FFF2-40B4-BE49-F238E27FC236}">
                <a16:creationId xmlns:a16="http://schemas.microsoft.com/office/drawing/2014/main" id="{05E13A1D-9FAB-4EF3-8207-ACB7FBA18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0555E-E43F-475B-8EDE-B923ECC4AA07}"/>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272566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613-5E4B-42CD-BD8D-82298D9225FD}"/>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3" name="Footer Placeholder 2">
            <a:extLst>
              <a:ext uri="{FF2B5EF4-FFF2-40B4-BE49-F238E27FC236}">
                <a16:creationId xmlns:a16="http://schemas.microsoft.com/office/drawing/2014/main" id="{F879FDB8-6703-4468-B7A1-8F74680CE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9F2B77-631D-4E1E-9C66-08A8459A1417}"/>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21457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043A-D1D0-4E2C-AA49-4C188FBAF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F62BE-4E62-4594-9250-A5D59ACCD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50257-A0C1-413E-BC13-084299433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153991-C6C6-4E5E-855B-7A8648A3095B}"/>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6" name="Footer Placeholder 5">
            <a:extLst>
              <a:ext uri="{FF2B5EF4-FFF2-40B4-BE49-F238E27FC236}">
                <a16:creationId xmlns:a16="http://schemas.microsoft.com/office/drawing/2014/main" id="{8EAC6F0D-675E-402D-AB8D-D96E49F58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F4FB9-2BF1-4FE7-ADB1-7923DA3AD4E9}"/>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349422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E0BE-25B9-4C77-A2C8-81DEFC0C2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35C5F-57DC-4F9F-ACAD-23A08D494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FB3997-012A-48BB-B6EB-6DD06B5BF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FD65BC-B62B-411E-8ED4-DCBB9254D17D}"/>
              </a:ext>
            </a:extLst>
          </p:cNvPr>
          <p:cNvSpPr>
            <a:spLocks noGrp="1"/>
          </p:cNvSpPr>
          <p:nvPr>
            <p:ph type="dt" sz="half" idx="10"/>
          </p:nvPr>
        </p:nvSpPr>
        <p:spPr/>
        <p:txBody>
          <a:bodyPr/>
          <a:lstStyle/>
          <a:p>
            <a:fld id="{CCBBFF81-9A0D-47CA-8BD4-F13541876F58}" type="datetimeFigureOut">
              <a:rPr lang="en-US" smtClean="0"/>
              <a:t>12/31/2017</a:t>
            </a:fld>
            <a:endParaRPr lang="en-US"/>
          </a:p>
        </p:txBody>
      </p:sp>
      <p:sp>
        <p:nvSpPr>
          <p:cNvPr id="6" name="Footer Placeholder 5">
            <a:extLst>
              <a:ext uri="{FF2B5EF4-FFF2-40B4-BE49-F238E27FC236}">
                <a16:creationId xmlns:a16="http://schemas.microsoft.com/office/drawing/2014/main" id="{9A9246A3-2DA5-4D19-818A-F39B0E1DC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6EC5B-3794-4D3D-B8E3-655CEF82C4A0}"/>
              </a:ext>
            </a:extLst>
          </p:cNvPr>
          <p:cNvSpPr>
            <a:spLocks noGrp="1"/>
          </p:cNvSpPr>
          <p:nvPr>
            <p:ph type="sldNum" sz="quarter" idx="12"/>
          </p:nvPr>
        </p:nvSpPr>
        <p:spPr/>
        <p:txBody>
          <a:bodyPr/>
          <a:lstStyle/>
          <a:p>
            <a:fld id="{AEC2E6E7-F323-448B-944A-5FF9FBDBF4BE}" type="slidenum">
              <a:rPr lang="en-US" smtClean="0"/>
              <a:t>‹#›</a:t>
            </a:fld>
            <a:endParaRPr lang="en-US"/>
          </a:p>
        </p:txBody>
      </p:sp>
    </p:spTree>
    <p:extLst>
      <p:ext uri="{BB962C8B-B14F-4D97-AF65-F5344CB8AC3E}">
        <p14:creationId xmlns:p14="http://schemas.microsoft.com/office/powerpoint/2010/main" val="57606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8642F-E22B-4D0D-B06D-03426065C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A9A54-D041-4919-A051-4D8C0864E6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6B8A9-835B-4346-AE2A-5ACA85DE5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BFF81-9A0D-47CA-8BD4-F13541876F58}" type="datetimeFigureOut">
              <a:rPr lang="en-US" smtClean="0"/>
              <a:t>12/31/2017</a:t>
            </a:fld>
            <a:endParaRPr lang="en-US"/>
          </a:p>
        </p:txBody>
      </p:sp>
      <p:sp>
        <p:nvSpPr>
          <p:cNvPr id="5" name="Footer Placeholder 4">
            <a:extLst>
              <a:ext uri="{FF2B5EF4-FFF2-40B4-BE49-F238E27FC236}">
                <a16:creationId xmlns:a16="http://schemas.microsoft.com/office/drawing/2014/main" id="{1179105E-1188-408C-9414-FD259F5F0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E54C12-23BD-4DD7-B80B-9042317B4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E6E7-F323-448B-944A-5FF9FBDBF4BE}" type="slidenum">
              <a:rPr lang="en-US" smtClean="0"/>
              <a:t>‹#›</a:t>
            </a:fld>
            <a:endParaRPr lang="en-US"/>
          </a:p>
        </p:txBody>
      </p:sp>
    </p:spTree>
    <p:extLst>
      <p:ext uri="{BB962C8B-B14F-4D97-AF65-F5344CB8AC3E}">
        <p14:creationId xmlns:p14="http://schemas.microsoft.com/office/powerpoint/2010/main" val="351439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www.ncbi.nlm.nih.gov/pubmed/?term=Reuter%20K%5bAuthor%5d&amp;cauthor=true&amp;cauthor_uid=28239429" TargetMode="External"/><Relationship Id="rId3" Type="http://schemas.openxmlformats.org/officeDocument/2006/relationships/hyperlink" Target="https://www.ncbi.nlm.nih.gov/pubmed/?term=Kraehnert%20R%5bAuthor%5d&amp;cauthor=true&amp;cauthor_uid=28239429" TargetMode="External"/><Relationship Id="rId7" Type="http://schemas.openxmlformats.org/officeDocument/2006/relationships/hyperlink" Target="https://www.ncbi.nlm.nih.gov/pubmed/?term=Krewer%20U%5bAuthor%5d&amp;cauthor=true&amp;cauthor_uid=28239429" TargetMode="External"/><Relationship Id="rId2" Type="http://schemas.openxmlformats.org/officeDocument/2006/relationships/hyperlink" Target="https://www.ncbi.nlm.nih.gov/pubmed/?term=Kalz%20KF%5bAuthor%5d&amp;cauthor=true&amp;cauthor_uid=28239429" TargetMode="External"/><Relationship Id="rId1" Type="http://schemas.openxmlformats.org/officeDocument/2006/relationships/slideLayout" Target="../slideLayouts/slideLayout7.xml"/><Relationship Id="rId6" Type="http://schemas.openxmlformats.org/officeDocument/2006/relationships/hyperlink" Target="https://www.ncbi.nlm.nih.gov/pubmed/?term=Gl%26#x000e4;ser R[Author]&amp;cauthor=true&amp;cauthor_uid=28239429" TargetMode="External"/><Relationship Id="rId11" Type="http://schemas.openxmlformats.org/officeDocument/2006/relationships/image" Target="../media/image22.gif"/><Relationship Id="rId5" Type="http://schemas.openxmlformats.org/officeDocument/2006/relationships/hyperlink" Target="https://www.ncbi.nlm.nih.gov/pubmed/?term=Dittmeyer%20R%5bAuthor%5d&amp;cauthor=true&amp;cauthor_uid=28239429" TargetMode="External"/><Relationship Id="rId10" Type="http://schemas.openxmlformats.org/officeDocument/2006/relationships/hyperlink" Target="https://www.ncbi.nlm.nih.gov/pmc/articles/PMC5299475/" TargetMode="External"/><Relationship Id="rId4" Type="http://schemas.openxmlformats.org/officeDocument/2006/relationships/hyperlink" Target="https://www.ncbi.nlm.nih.gov/pubmed/?term=Dvoyashkin%20M%5bAuthor%5d&amp;cauthor=true&amp;cauthor_uid=28239429" TargetMode="External"/><Relationship Id="rId9" Type="http://schemas.openxmlformats.org/officeDocument/2006/relationships/hyperlink" Target="https://www.ncbi.nlm.nih.gov/pubmed/?term=Grunwaldt%20J%5bAuthor%5d&amp;cauthor=true&amp;cauthor_uid=28239429"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s://www.sciencedirect.com/science/article/pii/B9780444538789000060" TargetMode="External"/><Relationship Id="rId13" Type="http://schemas.openxmlformats.org/officeDocument/2006/relationships/hyperlink" Target="https://www.sciencedirect.com/science/article/pii/B9780444538789000126" TargetMode="External"/><Relationship Id="rId3" Type="http://schemas.openxmlformats.org/officeDocument/2006/relationships/hyperlink" Target="https://www.sciencedirect.com/science/article/pii/B9780444538789000011" TargetMode="External"/><Relationship Id="rId7" Type="http://schemas.openxmlformats.org/officeDocument/2006/relationships/hyperlink" Target="https://www.sciencedirect.com/science/article/pii/B9780444538789000059" TargetMode="External"/><Relationship Id="rId12" Type="http://schemas.openxmlformats.org/officeDocument/2006/relationships/hyperlink" Target="https://www.sciencedirect.com/science/article/pii/B9780444538789000114" TargetMode="External"/><Relationship Id="rId17" Type="http://schemas.openxmlformats.org/officeDocument/2006/relationships/hyperlink" Target="https://www.sciencedirect.com/science/article/pii/B9780444538789000175" TargetMode="External"/><Relationship Id="rId2" Type="http://schemas.openxmlformats.org/officeDocument/2006/relationships/hyperlink" Target="https://www.sciencedirect.com/science/article/pii/B9780444538789000187" TargetMode="External"/><Relationship Id="rId16" Type="http://schemas.openxmlformats.org/officeDocument/2006/relationships/hyperlink" Target="https://www.sciencedirect.com/science/article/pii/B9780444538789000163"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pii/B9780444538789000047" TargetMode="External"/><Relationship Id="rId11" Type="http://schemas.openxmlformats.org/officeDocument/2006/relationships/hyperlink" Target="https://www.sciencedirect.com/science/article/pii/B9780444538789000102" TargetMode="External"/><Relationship Id="rId5" Type="http://schemas.openxmlformats.org/officeDocument/2006/relationships/hyperlink" Target="https://www.sciencedirect.com/science/article/pii/B9780444538789000035" TargetMode="External"/><Relationship Id="rId15" Type="http://schemas.openxmlformats.org/officeDocument/2006/relationships/hyperlink" Target="https://www.sciencedirect.com/science/article/pii/B9780444538789000151" TargetMode="External"/><Relationship Id="rId10" Type="http://schemas.openxmlformats.org/officeDocument/2006/relationships/hyperlink" Target="https://www.sciencedirect.com/science/article/pii/B9780444538789000096" TargetMode="External"/><Relationship Id="rId4" Type="http://schemas.openxmlformats.org/officeDocument/2006/relationships/hyperlink" Target="https://www.sciencedirect.com/science/article/pii/B9780444538789000023" TargetMode="External"/><Relationship Id="rId9" Type="http://schemas.openxmlformats.org/officeDocument/2006/relationships/hyperlink" Target="https://www.sciencedirect.com/science/article/pii/B9780444538789000072" TargetMode="External"/><Relationship Id="rId14" Type="http://schemas.openxmlformats.org/officeDocument/2006/relationships/hyperlink" Target="https://www.sciencedirect.com/science/article/pii/B978044453878900014X"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sciencedirect.com/science/article/pii/B9780444538789000059" TargetMode="External"/><Relationship Id="rId13" Type="http://schemas.openxmlformats.org/officeDocument/2006/relationships/hyperlink" Target="https://www.sciencedirect.com/science/article/pii/B9780444538789000114" TargetMode="External"/><Relationship Id="rId18" Type="http://schemas.openxmlformats.org/officeDocument/2006/relationships/hyperlink" Target="https://www.sciencedirect.com/science/article/pii/B9780444538789000175" TargetMode="External"/><Relationship Id="rId3" Type="http://schemas.openxmlformats.org/officeDocument/2006/relationships/hyperlink" Target="https://www.sciencedirect.com/science/article/pii/B9780444538789000229" TargetMode="External"/><Relationship Id="rId7" Type="http://schemas.openxmlformats.org/officeDocument/2006/relationships/hyperlink" Target="https://www.sciencedirect.com/science/article/pii/B9780444538789000047" TargetMode="External"/><Relationship Id="rId12" Type="http://schemas.openxmlformats.org/officeDocument/2006/relationships/hyperlink" Target="https://www.sciencedirect.com/science/article/pii/B9780444538789000102" TargetMode="External"/><Relationship Id="rId17" Type="http://schemas.openxmlformats.org/officeDocument/2006/relationships/hyperlink" Target="https://www.sciencedirect.com/science/article/pii/B9780444538789000163" TargetMode="External"/><Relationship Id="rId2" Type="http://schemas.openxmlformats.org/officeDocument/2006/relationships/hyperlink" Target="https://www.sciencedirect.com/science/article/pii/B9780444538789000187" TargetMode="External"/><Relationship Id="rId16" Type="http://schemas.openxmlformats.org/officeDocument/2006/relationships/hyperlink" Target="https://www.sciencedirect.com/science/article/pii/B9780444538789000151"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pii/B9780444538789000035" TargetMode="External"/><Relationship Id="rId11" Type="http://schemas.openxmlformats.org/officeDocument/2006/relationships/hyperlink" Target="https://www.sciencedirect.com/science/article/pii/B9780444538789000096" TargetMode="External"/><Relationship Id="rId5" Type="http://schemas.openxmlformats.org/officeDocument/2006/relationships/hyperlink" Target="https://www.sciencedirect.com/science/article/pii/B9780444538789000023" TargetMode="External"/><Relationship Id="rId15" Type="http://schemas.openxmlformats.org/officeDocument/2006/relationships/hyperlink" Target="https://www.sciencedirect.com/science/article/pii/B978044453878900014X" TargetMode="External"/><Relationship Id="rId10" Type="http://schemas.openxmlformats.org/officeDocument/2006/relationships/hyperlink" Target="https://www.sciencedirect.com/science/article/pii/B9780444538789000072" TargetMode="External"/><Relationship Id="rId19" Type="http://schemas.openxmlformats.org/officeDocument/2006/relationships/image" Target="../media/image25.png"/><Relationship Id="rId4" Type="http://schemas.openxmlformats.org/officeDocument/2006/relationships/hyperlink" Target="https://www.sciencedirect.com/science/article/pii/B9780444538789000011" TargetMode="External"/><Relationship Id="rId9" Type="http://schemas.openxmlformats.org/officeDocument/2006/relationships/hyperlink" Target="https://www.sciencedirect.com/science/article/pii/B9780444538789000060" TargetMode="External"/><Relationship Id="rId14" Type="http://schemas.openxmlformats.org/officeDocument/2006/relationships/hyperlink" Target="https://www.sciencedirect.com/science/article/pii/B9780444538789000126"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29400"/>
          </a:xfrm>
        </p:spPr>
        <p:txBody>
          <a:bodyPr>
            <a:norm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The Field of Catalysis – Today</a:t>
            </a:r>
            <a:br>
              <a:rPr lang="en-US" sz="6000" b="1" dirty="0">
                <a:solidFill>
                  <a:srgbClr val="FF0000"/>
                </a:solidFill>
                <a:latin typeface="Times New Roman" panose="02020603050405020304" pitchFamily="18" charset="0"/>
                <a:cs typeface="Times New Roman" panose="02020603050405020304" pitchFamily="18" charset="0"/>
              </a:rPr>
            </a:br>
            <a:r>
              <a:rPr lang="en-US" sz="6000" b="1" dirty="0">
                <a:solidFill>
                  <a:srgbClr val="FF0000"/>
                </a:solidFill>
                <a:latin typeface="Times New Roman" panose="02020603050405020304" pitchFamily="18" charset="0"/>
                <a:cs typeface="Times New Roman" panose="02020603050405020304" pitchFamily="18" charset="0"/>
              </a:rPr>
              <a:t>1</a:t>
            </a:r>
            <a:r>
              <a:rPr lang="en-US" sz="6000" b="1" baseline="30000" dirty="0">
                <a:solidFill>
                  <a:srgbClr val="FF0000"/>
                </a:solidFill>
                <a:latin typeface="Times New Roman" panose="02020603050405020304" pitchFamily="18" charset="0"/>
                <a:cs typeface="Times New Roman" panose="02020603050405020304" pitchFamily="18" charset="0"/>
              </a:rPr>
              <a:t>st</a:t>
            </a:r>
            <a:r>
              <a:rPr lang="en-US" sz="6000" b="1" dirty="0">
                <a:solidFill>
                  <a:srgbClr val="FF0000"/>
                </a:solidFill>
                <a:latin typeface="Times New Roman" panose="02020603050405020304" pitchFamily="18" charset="0"/>
                <a:cs typeface="Times New Roman" panose="02020603050405020304" pitchFamily="18" charset="0"/>
              </a:rPr>
              <a:t> January 2018</a:t>
            </a:r>
            <a:br>
              <a:rPr lang="en-US" sz="6000" b="1" dirty="0">
                <a:solidFill>
                  <a:srgbClr val="FF0000"/>
                </a:solidFill>
                <a:latin typeface="Times New Roman" panose="02020603050405020304" pitchFamily="18" charset="0"/>
                <a:cs typeface="Times New Roman" panose="02020603050405020304" pitchFamily="18" charset="0"/>
              </a:rPr>
            </a:br>
            <a:br>
              <a:rPr lang="en-US" sz="6000" b="1" dirty="0">
                <a:solidFill>
                  <a:srgbClr val="FF0000"/>
                </a:solidFill>
                <a:latin typeface="Times New Roman" panose="02020603050405020304" pitchFamily="18" charset="0"/>
                <a:cs typeface="Times New Roman" panose="02020603050405020304" pitchFamily="18" charset="0"/>
              </a:rPr>
            </a:br>
            <a:r>
              <a:rPr lang="en-US" sz="5400" b="1" dirty="0">
                <a:solidFill>
                  <a:srgbClr val="00B0F0"/>
                </a:solidFill>
                <a:latin typeface="Times New Roman" panose="02020603050405020304" pitchFamily="18" charset="0"/>
                <a:cs typeface="Times New Roman" panose="02020603050405020304" pitchFamily="18" charset="0"/>
              </a:rPr>
              <a:t>National Centre for Catalysis Research</a:t>
            </a:r>
            <a:br>
              <a:rPr lang="en-US" sz="5400" b="1" dirty="0">
                <a:solidFill>
                  <a:srgbClr val="00B0F0"/>
                </a:solidFill>
                <a:latin typeface="Times New Roman" panose="02020603050405020304" pitchFamily="18" charset="0"/>
                <a:cs typeface="Times New Roman" panose="02020603050405020304" pitchFamily="18" charset="0"/>
              </a:rPr>
            </a:br>
            <a:r>
              <a:rPr lang="en-US" sz="5400" b="1" dirty="0">
                <a:solidFill>
                  <a:srgbClr val="00B0F0"/>
                </a:solidFill>
                <a:latin typeface="Times New Roman" panose="02020603050405020304" pitchFamily="18" charset="0"/>
                <a:cs typeface="Times New Roman" panose="02020603050405020304" pitchFamily="18" charset="0"/>
              </a:rPr>
              <a:t>Indian Institute of Technology Madras</a:t>
            </a:r>
          </a:p>
        </p:txBody>
      </p:sp>
    </p:spTree>
    <p:extLst>
      <p:ext uri="{BB962C8B-B14F-4D97-AF65-F5344CB8AC3E}">
        <p14:creationId xmlns:p14="http://schemas.microsoft.com/office/powerpoint/2010/main" val="377208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CB2E684-F88E-4631-AFE4-694FE6369E81}"/>
              </a:ext>
            </a:extLst>
          </p:cNvPr>
          <p:cNvSpPr>
            <a:spLocks noGrp="1" noChangeArrowheads="1"/>
          </p:cNvSpPr>
          <p:nvPr>
            <p:ph type="title"/>
          </p:nvPr>
        </p:nvSpPr>
        <p:spPr>
          <a:xfrm>
            <a:off x="1885950" y="0"/>
            <a:ext cx="8420100" cy="1752600"/>
          </a:xfrm>
        </p:spPr>
        <p:txBody>
          <a:bodyPr/>
          <a:lstStyle/>
          <a:p>
            <a:pPr eaLnBrk="1" hangingPunct="1"/>
            <a:r>
              <a:rPr lang="en-US" altLang="en-US" sz="3600" b="1">
                <a:solidFill>
                  <a:schemeClr val="accent2"/>
                </a:solidFill>
                <a:latin typeface="Calibri" panose="020F0502020204030204" pitchFamily="34" charset="0"/>
              </a:rPr>
              <a:t>Industrial catalysis-2</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1930s and 1940s</a:t>
            </a:r>
          </a:p>
        </p:txBody>
      </p:sp>
      <p:sp>
        <p:nvSpPr>
          <p:cNvPr id="18435" name="Rectangle 3">
            <a:extLst>
              <a:ext uri="{FF2B5EF4-FFF2-40B4-BE49-F238E27FC236}">
                <a16:creationId xmlns:a16="http://schemas.microsoft.com/office/drawing/2014/main" id="{BD86AC7F-73BC-49B0-978E-91602A3D12BB}"/>
              </a:ext>
            </a:extLst>
          </p:cNvPr>
          <p:cNvSpPr>
            <a:spLocks noGrp="1" noChangeArrowheads="1"/>
          </p:cNvSpPr>
          <p:nvPr>
            <p:ph type="body" idx="1"/>
          </p:nvPr>
        </p:nvSpPr>
        <p:spPr>
          <a:xfrm>
            <a:off x="0" y="1884619"/>
            <a:ext cx="10515600" cy="4351338"/>
          </a:xfrm>
        </p:spPr>
        <p:txBody>
          <a:bodyPr/>
          <a:lstStyle/>
          <a:p>
            <a:pPr>
              <a:spcBef>
                <a:spcPts val="1200"/>
              </a:spcBef>
              <a:spcAft>
                <a:spcPts val="600"/>
              </a:spcAft>
              <a:buNone/>
            </a:pPr>
            <a:r>
              <a:rPr lang="en-US" altLang="en-US" b="1" u="sng" dirty="0">
                <a:latin typeface="Calibri" panose="020F0502020204030204" pitchFamily="34" charset="0"/>
              </a:rPr>
              <a:t>1930s</a:t>
            </a:r>
            <a:r>
              <a:rPr lang="en-US" altLang="en-US" dirty="0">
                <a:latin typeface="Calibri" panose="020F0502020204030204" pitchFamily="34" charset="0"/>
              </a:rPr>
              <a:t>:</a:t>
            </a:r>
            <a:r>
              <a:rPr lang="en-US" altLang="en-US" b="1" dirty="0">
                <a:latin typeface="Calibri" panose="020F0502020204030204" pitchFamily="34" charset="0"/>
              </a:rPr>
              <a:t>Cat Cracking(</a:t>
            </a:r>
            <a:r>
              <a:rPr lang="en-US" altLang="en-US" b="1" dirty="0" err="1">
                <a:latin typeface="Calibri" panose="020F0502020204030204" pitchFamily="34" charset="0"/>
              </a:rPr>
              <a:t>fixed,Houdry</a:t>
            </a:r>
            <a:r>
              <a:rPr lang="en-US" altLang="en-US" b="1" dirty="0">
                <a:latin typeface="Calibri" panose="020F0502020204030204" pitchFamily="34" charset="0"/>
              </a:rPr>
              <a:t>)             </a:t>
            </a:r>
            <a:r>
              <a:rPr lang="en-US" altLang="en-US" b="1" dirty="0" err="1">
                <a:latin typeface="Calibri" panose="020F0502020204030204" pitchFamily="34" charset="0"/>
              </a:rPr>
              <a:t>Mont.Clay</a:t>
            </a:r>
            <a:endParaRPr lang="en-US" altLang="en-US" b="1" dirty="0">
              <a:latin typeface="Calibri" panose="020F0502020204030204" pitchFamily="34" charset="0"/>
            </a:endParaRPr>
          </a:p>
          <a:p>
            <a:pPr>
              <a:spcBef>
                <a:spcPts val="1200"/>
              </a:spcBef>
              <a:spcAft>
                <a:spcPts val="600"/>
              </a:spcAft>
              <a:buNone/>
            </a:pPr>
            <a:r>
              <a:rPr lang="en-US" altLang="en-US" b="1" dirty="0">
                <a:latin typeface="Calibri" panose="020F0502020204030204" pitchFamily="34" charset="0"/>
              </a:rPr>
              <a:t>           C</a:t>
            </a:r>
            <a:r>
              <a:rPr lang="en-US" altLang="en-US" b="1" baseline="-25000" dirty="0">
                <a:latin typeface="Calibri" panose="020F0502020204030204" pitchFamily="34" charset="0"/>
              </a:rPr>
              <a:t>2</a:t>
            </a:r>
            <a:r>
              <a:rPr lang="en-US" altLang="en-US" b="1" dirty="0">
                <a:latin typeface="Calibri" panose="020F0502020204030204" pitchFamily="34" charset="0"/>
              </a:rPr>
              <a:t>H</a:t>
            </a:r>
            <a:r>
              <a:rPr lang="en-US" altLang="en-US" b="1" baseline="-25000" dirty="0">
                <a:latin typeface="Calibri" panose="020F0502020204030204" pitchFamily="34" charset="0"/>
              </a:rPr>
              <a:t>4</a:t>
            </a:r>
            <a:r>
              <a:rPr lang="en-US" altLang="en-US" b="1" dirty="0">
                <a:latin typeface="Calibri" panose="020F0502020204030204" pitchFamily="34" charset="0"/>
              </a:rPr>
              <a:t> </a:t>
            </a:r>
            <a:r>
              <a:rPr lang="en-US" altLang="en-US" b="1" dirty="0">
                <a:latin typeface="Calibri" panose="020F0502020204030204" pitchFamily="34" charset="0"/>
                <a:sym typeface="Symbol" panose="05050102010706020507" pitchFamily="18" charset="2"/>
              </a:rPr>
              <a:t>C</a:t>
            </a:r>
            <a:r>
              <a:rPr lang="en-US" altLang="en-US" b="1" baseline="-25000" dirty="0">
                <a:latin typeface="Calibri" panose="020F0502020204030204" pitchFamily="34" charset="0"/>
                <a:sym typeface="Symbol" panose="05050102010706020507" pitchFamily="18" charset="2"/>
              </a:rPr>
              <a:t>2</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4</a:t>
            </a:r>
            <a:r>
              <a:rPr lang="en-US" altLang="en-US" b="1" dirty="0">
                <a:latin typeface="Calibri" panose="020F0502020204030204" pitchFamily="34" charset="0"/>
                <a:sym typeface="Symbol" panose="05050102010706020507" pitchFamily="18" charset="2"/>
              </a:rPr>
              <a:t>O                                           Ag</a:t>
            </a:r>
          </a:p>
          <a:p>
            <a:pPr>
              <a:spcBef>
                <a:spcPts val="1200"/>
              </a:spcBef>
              <a:spcAft>
                <a:spcPts val="600"/>
              </a:spcAft>
              <a:buNone/>
            </a:pPr>
            <a:r>
              <a:rPr lang="en-US" altLang="en-US" b="1" dirty="0">
                <a:latin typeface="Calibri" panose="020F0502020204030204" pitchFamily="34" charset="0"/>
                <a:sym typeface="Symbol" panose="05050102010706020507" pitchFamily="18" charset="2"/>
              </a:rPr>
              <a:t>C</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  Maleic anhydride                               V</a:t>
            </a:r>
            <a:r>
              <a:rPr lang="en-US" altLang="en-US" b="1" baseline="-25000" dirty="0">
                <a:latin typeface="Calibri" panose="020F0502020204030204" pitchFamily="34" charset="0"/>
                <a:sym typeface="Symbol" panose="05050102010706020507" pitchFamily="18" charset="2"/>
              </a:rPr>
              <a:t>2</a:t>
            </a:r>
            <a:r>
              <a:rPr lang="en-US" altLang="en-US" b="1" dirty="0">
                <a:latin typeface="Calibri" panose="020F0502020204030204" pitchFamily="34" charset="0"/>
                <a:sym typeface="Symbol" panose="05050102010706020507" pitchFamily="18" charset="2"/>
              </a:rPr>
              <a:t>O</a:t>
            </a:r>
            <a:r>
              <a:rPr lang="en-US" altLang="en-US" b="1" baseline="-25000" dirty="0">
                <a:latin typeface="Calibri" panose="020F0502020204030204" pitchFamily="34" charset="0"/>
                <a:sym typeface="Symbol" panose="05050102010706020507" pitchFamily="18" charset="2"/>
              </a:rPr>
              <a:t>5</a:t>
            </a:r>
          </a:p>
          <a:p>
            <a:pPr>
              <a:spcBef>
                <a:spcPts val="1200"/>
              </a:spcBef>
              <a:spcAft>
                <a:spcPts val="600"/>
              </a:spcAft>
              <a:buNone/>
            </a:pPr>
            <a:r>
              <a:rPr lang="en-US" altLang="en-US" b="1" u="sng" dirty="0">
                <a:latin typeface="Calibri" panose="020F0502020204030204" pitchFamily="34" charset="0"/>
                <a:sym typeface="Symbol" panose="05050102010706020507" pitchFamily="18" charset="2"/>
              </a:rPr>
              <a:t>1940s</a:t>
            </a:r>
            <a:r>
              <a:rPr lang="en-US" altLang="en-US" b="1" dirty="0">
                <a:latin typeface="Calibri" panose="020F0502020204030204" pitchFamily="34" charset="0"/>
                <a:sym typeface="Symbol" panose="05050102010706020507" pitchFamily="18" charset="2"/>
              </a:rPr>
              <a:t>:Cat Cracking(fluid)                         amorph. </a:t>
            </a:r>
            <a:r>
              <a:rPr lang="en-US" altLang="en-US" b="1" dirty="0" err="1">
                <a:latin typeface="Calibri" panose="020F0502020204030204" pitchFamily="34" charset="0"/>
                <a:sym typeface="Symbol" panose="05050102010706020507" pitchFamily="18" charset="2"/>
              </a:rPr>
              <a:t>SiAl</a:t>
            </a:r>
            <a:endParaRPr lang="en-US" altLang="en-US" b="1" dirty="0">
              <a:latin typeface="Calibri" panose="020F0502020204030204" pitchFamily="34" charset="0"/>
              <a:sym typeface="Symbol" panose="05050102010706020507" pitchFamily="18" charset="2"/>
            </a:endParaRPr>
          </a:p>
          <a:p>
            <a:pPr>
              <a:spcBef>
                <a:spcPts val="1200"/>
              </a:spcBef>
              <a:spcAft>
                <a:spcPts val="600"/>
              </a:spcAft>
              <a:buNone/>
            </a:pPr>
            <a:r>
              <a:rPr lang="en-US" altLang="en-US" b="1" dirty="0">
                <a:latin typeface="Calibri" panose="020F0502020204030204" pitchFamily="34" charset="0"/>
                <a:sym typeface="Symbol" panose="05050102010706020507" pitchFamily="18" charset="2"/>
              </a:rPr>
              <a:t>          alkylation (gasoline)                        HF/acid- clay</a:t>
            </a:r>
          </a:p>
          <a:p>
            <a:pPr>
              <a:spcBef>
                <a:spcPts val="1200"/>
              </a:spcBef>
              <a:spcAft>
                <a:spcPts val="600"/>
              </a:spcAft>
              <a:buNone/>
            </a:pPr>
            <a:r>
              <a:rPr lang="en-US" altLang="en-US" b="1" dirty="0">
                <a:latin typeface="Calibri" panose="020F0502020204030204" pitchFamily="34" charset="0"/>
                <a:sym typeface="Symbol" panose="05050102010706020507" pitchFamily="18" charset="2"/>
              </a:rPr>
              <a:t>         Platforming(gasoline)                          Pt/Al</a:t>
            </a:r>
            <a:r>
              <a:rPr lang="en-US" altLang="en-US" b="1" baseline="-25000" dirty="0">
                <a:latin typeface="Calibri" panose="020F0502020204030204" pitchFamily="34" charset="0"/>
                <a:sym typeface="Symbol" panose="05050102010706020507" pitchFamily="18" charset="2"/>
              </a:rPr>
              <a:t>2</a:t>
            </a:r>
            <a:r>
              <a:rPr lang="en-US" altLang="en-US" b="1" dirty="0">
                <a:latin typeface="Calibri" panose="020F0502020204030204" pitchFamily="34" charset="0"/>
                <a:sym typeface="Symbol" panose="05050102010706020507" pitchFamily="18" charset="2"/>
              </a:rPr>
              <a:t>O</a:t>
            </a:r>
            <a:r>
              <a:rPr lang="en-US" altLang="en-US" b="1" baseline="-25000" dirty="0">
                <a:latin typeface="Calibri" panose="020F0502020204030204" pitchFamily="34" charset="0"/>
                <a:sym typeface="Symbol" panose="05050102010706020507" pitchFamily="18" charset="2"/>
              </a:rPr>
              <a:t>3</a:t>
            </a:r>
          </a:p>
          <a:p>
            <a:pPr>
              <a:spcBef>
                <a:spcPts val="1200"/>
              </a:spcBef>
              <a:spcAft>
                <a:spcPts val="600"/>
              </a:spcAft>
              <a:buNone/>
            </a:pPr>
            <a:r>
              <a:rPr lang="en-US" altLang="en-US" b="1" dirty="0">
                <a:latin typeface="Calibri" panose="020F0502020204030204" pitchFamily="34" charset="0"/>
                <a:sym typeface="Symbol" panose="05050102010706020507" pitchFamily="18" charset="2"/>
              </a:rPr>
              <a:t>              C</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 C</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12 </a:t>
            </a:r>
            <a:r>
              <a:rPr lang="en-US" altLang="en-US" b="1" dirty="0">
                <a:latin typeface="Calibri" panose="020F0502020204030204" pitchFamily="34" charset="0"/>
                <a:sym typeface="Symbol" panose="05050102010706020507" pitchFamily="18" charset="2"/>
              </a:rPr>
              <a:t>                                          Ni </a:t>
            </a:r>
          </a:p>
        </p:txBody>
      </p:sp>
    </p:spTree>
    <p:extLst>
      <p:ext uri="{BB962C8B-B14F-4D97-AF65-F5344CB8AC3E}">
        <p14:creationId xmlns:p14="http://schemas.microsoft.com/office/powerpoint/2010/main" val="163643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DB59CB2-E2DE-4127-9076-5998B0A26268}"/>
              </a:ext>
            </a:extLst>
          </p:cNvPr>
          <p:cNvSpPr>
            <a:spLocks noGrp="1" noChangeArrowheads="1"/>
          </p:cNvSpPr>
          <p:nvPr>
            <p:ph type="title"/>
          </p:nvPr>
        </p:nvSpPr>
        <p:spPr>
          <a:xfrm>
            <a:off x="1885950" y="-533400"/>
            <a:ext cx="8420100" cy="1981200"/>
          </a:xfrm>
        </p:spPr>
        <p:txBody>
          <a:bodyPr/>
          <a:lstStyle/>
          <a:p>
            <a:pPr eaLnBrk="1" hangingPunct="1"/>
            <a:r>
              <a:rPr lang="en-US" altLang="en-US" sz="3600" b="1">
                <a:solidFill>
                  <a:schemeClr val="accent2"/>
                </a:solidFill>
                <a:latin typeface="Calibri" panose="020F0502020204030204" pitchFamily="34" charset="0"/>
              </a:rPr>
              <a:t>Industrial catalysis-3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1950s</a:t>
            </a:r>
          </a:p>
        </p:txBody>
      </p:sp>
      <p:sp>
        <p:nvSpPr>
          <p:cNvPr id="19459" name="Rectangle 3">
            <a:extLst>
              <a:ext uri="{FF2B5EF4-FFF2-40B4-BE49-F238E27FC236}">
                <a16:creationId xmlns:a16="http://schemas.microsoft.com/office/drawing/2014/main" id="{7D50DD0E-A109-4DB3-A91E-05F4462CF958}"/>
              </a:ext>
            </a:extLst>
          </p:cNvPr>
          <p:cNvSpPr>
            <a:spLocks noGrp="1" noChangeArrowheads="1"/>
          </p:cNvSpPr>
          <p:nvPr>
            <p:ph type="body" idx="1"/>
          </p:nvPr>
        </p:nvSpPr>
        <p:spPr>
          <a:xfrm>
            <a:off x="0" y="1066800"/>
            <a:ext cx="12049432" cy="5181600"/>
          </a:xfrm>
        </p:spPr>
        <p:txBody>
          <a:bodyPr/>
          <a:lstStyle/>
          <a:p>
            <a:pPr>
              <a:spcBef>
                <a:spcPts val="600"/>
              </a:spcBef>
              <a:spcAft>
                <a:spcPts val="600"/>
              </a:spcAft>
              <a:buNone/>
            </a:pPr>
            <a:r>
              <a:rPr lang="en-US" altLang="en-US" b="1">
                <a:latin typeface="Calibri" panose="020F0502020204030204" pitchFamily="34" charset="0"/>
              </a:rPr>
              <a:t>C</a:t>
            </a:r>
            <a:r>
              <a:rPr lang="en-US" altLang="en-US" b="1" baseline="-25000">
                <a:latin typeface="Calibri" panose="020F0502020204030204" pitchFamily="34" charset="0"/>
              </a:rPr>
              <a:t>2</a:t>
            </a:r>
            <a:r>
              <a:rPr lang="en-US" altLang="en-US" b="1">
                <a:latin typeface="Calibri" panose="020F0502020204030204" pitchFamily="34" charset="0"/>
              </a:rPr>
              <a:t>H</a:t>
            </a:r>
            <a:r>
              <a:rPr lang="en-US" altLang="en-US" b="1" baseline="-25000">
                <a:latin typeface="Calibri" panose="020F0502020204030204" pitchFamily="34" charset="0"/>
              </a:rPr>
              <a:t>4</a:t>
            </a:r>
            <a:r>
              <a:rPr lang="en-US" altLang="en-US" b="1">
                <a:latin typeface="Calibri" panose="020F0502020204030204" pitchFamily="34" charset="0"/>
              </a:rPr>
              <a:t> </a:t>
            </a:r>
            <a:r>
              <a:rPr lang="en-US" altLang="en-US" b="1">
                <a:latin typeface="Calibri" panose="020F0502020204030204" pitchFamily="34" charset="0"/>
                <a:sym typeface="Symbol" panose="05050102010706020507" pitchFamily="18" charset="2"/>
              </a:rPr>
              <a:t>Polyethylene(Z-N)                     Ti</a:t>
            </a:r>
          </a:p>
          <a:p>
            <a:pPr>
              <a:spcBef>
                <a:spcPts val="600"/>
              </a:spcBef>
              <a:spcAft>
                <a:spcPts val="600"/>
              </a:spcAft>
              <a:buNone/>
            </a:pPr>
            <a:r>
              <a:rPr lang="en-US" altLang="en-US" b="1">
                <a:latin typeface="Calibri" panose="020F0502020204030204" pitchFamily="34" charset="0"/>
              </a:rPr>
              <a:t>C</a:t>
            </a:r>
            <a:r>
              <a:rPr lang="en-US" altLang="en-US" b="1" baseline="-25000">
                <a:latin typeface="Calibri" panose="020F0502020204030204" pitchFamily="34" charset="0"/>
              </a:rPr>
              <a:t>2</a:t>
            </a:r>
            <a:r>
              <a:rPr lang="en-US" altLang="en-US" b="1">
                <a:latin typeface="Calibri" panose="020F0502020204030204" pitchFamily="34" charset="0"/>
              </a:rPr>
              <a:t>H</a:t>
            </a:r>
            <a:r>
              <a:rPr lang="en-US" altLang="en-US" b="1" baseline="-25000">
                <a:latin typeface="Calibri" panose="020F0502020204030204" pitchFamily="34" charset="0"/>
              </a:rPr>
              <a:t>4</a:t>
            </a:r>
            <a:r>
              <a:rPr lang="en-US" altLang="en-US">
                <a:latin typeface="Calibri" panose="020F0502020204030204" pitchFamily="34" charset="0"/>
              </a:rPr>
              <a:t> </a:t>
            </a:r>
            <a:r>
              <a:rPr lang="en-US" altLang="en-US" b="1">
                <a:latin typeface="Calibri" panose="020F0502020204030204" pitchFamily="34" charset="0"/>
                <a:sym typeface="Symbol" panose="05050102010706020507" pitchFamily="18" charset="2"/>
              </a:rPr>
              <a:t>Polyethylene(Phillips)            Cr-SiO</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a:t>
            </a:r>
          </a:p>
          <a:p>
            <a:pPr>
              <a:spcBef>
                <a:spcPts val="600"/>
              </a:spcBef>
              <a:spcAft>
                <a:spcPts val="600"/>
              </a:spcAft>
              <a:buNone/>
            </a:pPr>
            <a:r>
              <a:rPr lang="en-US" altLang="en-US" b="1">
                <a:latin typeface="Calibri" panose="020F0502020204030204" pitchFamily="34" charset="0"/>
                <a:sym typeface="Symbol" panose="05050102010706020507" pitchFamily="18" charset="2"/>
              </a:rPr>
              <a:t>Polyprop &amp;Polybutadiene(Z-N)              Ti</a:t>
            </a:r>
          </a:p>
          <a:p>
            <a:pPr>
              <a:spcBef>
                <a:spcPts val="600"/>
              </a:spcBef>
              <a:spcAft>
                <a:spcPts val="600"/>
              </a:spcAft>
              <a:buNone/>
            </a:pPr>
            <a:r>
              <a:rPr lang="en-US" altLang="en-US" b="1">
                <a:latin typeface="Calibri" panose="020F0502020204030204" pitchFamily="34" charset="0"/>
                <a:sym typeface="Symbol" panose="05050102010706020507" pitchFamily="18" charset="2"/>
              </a:rPr>
              <a:t>Steam reforming                                 Ni-K- Al</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p>
          <a:p>
            <a:pPr>
              <a:spcBef>
                <a:spcPts val="600"/>
              </a:spcBef>
              <a:spcAft>
                <a:spcPts val="600"/>
              </a:spcAft>
              <a:buNone/>
            </a:pPr>
            <a:r>
              <a:rPr lang="en-US" altLang="en-US" b="1">
                <a:latin typeface="Calibri" panose="020F0502020204030204" pitchFamily="34" charset="0"/>
                <a:sym typeface="Symbol" panose="05050102010706020507" pitchFamily="18" charset="2"/>
              </a:rPr>
              <a:t>HDS, HDT of naphtha                       (Co-Mo)/Al</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10</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8</a:t>
            </a:r>
            <a:r>
              <a:rPr lang="en-US" altLang="en-US" b="1">
                <a:latin typeface="Calibri" panose="020F0502020204030204" pitchFamily="34" charset="0"/>
                <a:sym typeface="Symbol" panose="05050102010706020507" pitchFamily="18" charset="2"/>
              </a:rPr>
              <a:t>  Phthalic anhydride             (V,Mo)oxide</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  C</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12 </a:t>
            </a:r>
            <a:r>
              <a:rPr lang="en-US" altLang="en-US" b="1">
                <a:latin typeface="Calibri" panose="020F0502020204030204" pitchFamily="34" charset="0"/>
                <a:sym typeface="Symbol" panose="05050102010706020507" pitchFamily="18" charset="2"/>
              </a:rPr>
              <a:t>                                             (Ni)</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11</a:t>
            </a:r>
            <a:r>
              <a:rPr lang="en-US" altLang="en-US" b="1">
                <a:latin typeface="Calibri" panose="020F0502020204030204" pitchFamily="34" charset="0"/>
                <a:sym typeface="Symbol" panose="05050102010706020507" pitchFamily="18" charset="2"/>
              </a:rPr>
              <a:t>OH C</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10</a:t>
            </a:r>
            <a:r>
              <a:rPr lang="en-US" altLang="en-US" b="1">
                <a:latin typeface="Calibri" panose="020F0502020204030204" pitchFamily="34" charset="0"/>
                <a:sym typeface="Symbol" panose="05050102010706020507" pitchFamily="18" charset="2"/>
              </a:rPr>
              <a:t>O                                    (Cu) </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7</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8</a:t>
            </a:r>
            <a:r>
              <a:rPr lang="en-US" altLang="en-US" b="1">
                <a:latin typeface="Calibri" panose="020F0502020204030204" pitchFamily="34" charset="0"/>
                <a:sym typeface="Symbol" panose="05050102010706020507" pitchFamily="18" charset="2"/>
              </a:rPr>
              <a:t>+ H</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C</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 +CH</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(Ni-SiAl)    </a:t>
            </a:r>
          </a:p>
        </p:txBody>
      </p:sp>
    </p:spTree>
    <p:extLst>
      <p:ext uri="{BB962C8B-B14F-4D97-AF65-F5344CB8AC3E}">
        <p14:creationId xmlns:p14="http://schemas.microsoft.com/office/powerpoint/2010/main" val="210652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5EB16D9-CF8F-4346-AD83-BE2D558EDF2A}"/>
              </a:ext>
            </a:extLst>
          </p:cNvPr>
          <p:cNvSpPr>
            <a:spLocks noGrp="1" noChangeArrowheads="1"/>
          </p:cNvSpPr>
          <p:nvPr>
            <p:ph type="body" idx="1"/>
          </p:nvPr>
        </p:nvSpPr>
        <p:spPr>
          <a:xfrm>
            <a:off x="117987" y="1066800"/>
            <a:ext cx="12074013" cy="5410200"/>
          </a:xfrm>
        </p:spPr>
        <p:txBody>
          <a:bodyPr>
            <a:normAutofit fontScale="92500" lnSpcReduction="10000"/>
          </a:bodyPr>
          <a:lstStyle/>
          <a:p>
            <a:pPr>
              <a:spcBef>
                <a:spcPts val="600"/>
              </a:spcBef>
              <a:spcAft>
                <a:spcPts val="600"/>
              </a:spcAft>
              <a:buNone/>
            </a:pPr>
            <a:r>
              <a:rPr lang="en-US" altLang="en-US" b="1">
                <a:latin typeface="Calibri" panose="020F0502020204030204" pitchFamily="34" charset="0"/>
              </a:rPr>
              <a:t>Butene </a:t>
            </a:r>
            <a:r>
              <a:rPr lang="en-US" altLang="en-US" b="1">
                <a:latin typeface="Calibri" panose="020F0502020204030204" pitchFamily="34" charset="0"/>
                <a:sym typeface="Symbol" panose="05050102010706020507" pitchFamily="18" charset="2"/>
              </a:rPr>
              <a:t>Maleic anhydride                   (V,P) oxides</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6</a:t>
            </a:r>
            <a:r>
              <a:rPr lang="en-US" altLang="en-US" b="1">
                <a:latin typeface="Calibri" panose="020F0502020204030204" pitchFamily="34" charset="0"/>
                <a:sym typeface="Symbol" panose="05050102010706020507" pitchFamily="18" charset="2"/>
              </a:rPr>
              <a:t>  acrylonitrile(ammox)                (BiMo)oxides</a:t>
            </a:r>
          </a:p>
          <a:p>
            <a:pPr>
              <a:spcBef>
                <a:spcPts val="600"/>
              </a:spcBef>
              <a:spcAft>
                <a:spcPts val="600"/>
              </a:spcAft>
              <a:buNone/>
            </a:pPr>
            <a:r>
              <a:rPr lang="en-US" altLang="en-US" b="1">
                <a:latin typeface="Calibri" panose="020F0502020204030204" pitchFamily="34" charset="0"/>
                <a:sym typeface="Symbol" panose="05050102010706020507" pitchFamily="18" charset="2"/>
              </a:rPr>
              <a:t>Bimetallic reforming                                PtRe/Al</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p>
          <a:p>
            <a:pPr>
              <a:spcBef>
                <a:spcPts val="600"/>
              </a:spcBef>
              <a:spcAft>
                <a:spcPts val="600"/>
              </a:spcAft>
              <a:buNone/>
            </a:pPr>
            <a:r>
              <a:rPr lang="en-US" altLang="en-US" b="1">
                <a:latin typeface="Calibri" panose="020F0502020204030204" pitchFamily="34" charset="0"/>
                <a:sym typeface="Symbol" panose="05050102010706020507" pitchFamily="18" charset="2"/>
              </a:rPr>
              <a:t>Metathesis(2C</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 C</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(W,Mo,Re)oxides</a:t>
            </a:r>
          </a:p>
          <a:p>
            <a:pPr>
              <a:spcBef>
                <a:spcPts val="600"/>
              </a:spcBef>
              <a:spcAft>
                <a:spcPts val="600"/>
              </a:spcAft>
              <a:buNone/>
            </a:pPr>
            <a:r>
              <a:rPr lang="en-US" altLang="en-US" b="1">
                <a:latin typeface="Calibri" panose="020F0502020204030204" pitchFamily="34" charset="0"/>
                <a:sym typeface="Symbol" panose="05050102010706020507" pitchFamily="18" charset="2"/>
              </a:rPr>
              <a:t>Catalytic  cracking                                    Zeolites</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vinyl acetate                                Pd/Cu</a:t>
            </a:r>
          </a:p>
          <a:p>
            <a:pPr>
              <a:spcBef>
                <a:spcPts val="600"/>
              </a:spcBef>
              <a:spcAft>
                <a:spcPts val="600"/>
              </a:spcAft>
              <a:buNone/>
            </a:pPr>
            <a:r>
              <a:rPr lang="en-US" altLang="en-US" b="1">
                <a:latin typeface="Calibri" panose="020F0502020204030204" pitchFamily="34" charset="0"/>
                <a:sym typeface="Symbol" panose="05050102010706020507" pitchFamily="18" charset="2"/>
              </a:rPr>
              <a:t>C</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H</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 vinyl chloride                             CuCl</a:t>
            </a:r>
            <a:r>
              <a:rPr lang="en-US" altLang="en-US" b="1" baseline="-25000">
                <a:latin typeface="Calibri" panose="020F0502020204030204" pitchFamily="34" charset="0"/>
                <a:sym typeface="Symbol" panose="05050102010706020507" pitchFamily="18" charset="2"/>
              </a:rPr>
              <a:t>2</a:t>
            </a:r>
          </a:p>
          <a:p>
            <a:pPr>
              <a:spcBef>
                <a:spcPts val="600"/>
              </a:spcBef>
              <a:spcAft>
                <a:spcPts val="600"/>
              </a:spcAft>
              <a:buNone/>
            </a:pPr>
            <a:r>
              <a:rPr lang="en-US" altLang="en-US" b="1">
                <a:latin typeface="Calibri" panose="020F0502020204030204" pitchFamily="34" charset="0"/>
                <a:sym typeface="Symbol" panose="05050102010706020507" pitchFamily="18" charset="2"/>
              </a:rPr>
              <a:t>O-Xylene Phthalic anhydride            V</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5</a:t>
            </a:r>
            <a:r>
              <a:rPr lang="en-US" altLang="en-US" b="1">
                <a:latin typeface="Calibri" panose="020F0502020204030204" pitchFamily="34" charset="0"/>
                <a:sym typeface="Symbol" panose="05050102010706020507" pitchFamily="18" charset="2"/>
              </a:rPr>
              <a:t>/TiO</a:t>
            </a:r>
            <a:r>
              <a:rPr lang="en-US" altLang="en-US" b="1" baseline="-25000">
                <a:latin typeface="Calibri" panose="020F0502020204030204" pitchFamily="34" charset="0"/>
                <a:sym typeface="Symbol" panose="05050102010706020507" pitchFamily="18" charset="2"/>
              </a:rPr>
              <a:t>2</a:t>
            </a:r>
          </a:p>
          <a:p>
            <a:pPr>
              <a:spcBef>
                <a:spcPts val="600"/>
              </a:spcBef>
              <a:spcAft>
                <a:spcPts val="600"/>
              </a:spcAft>
              <a:buNone/>
            </a:pPr>
            <a:r>
              <a:rPr lang="en-US" altLang="en-US" b="1">
                <a:latin typeface="Calibri" panose="020F0502020204030204" pitchFamily="34" charset="0"/>
                <a:sym typeface="Symbol" panose="05050102010706020507" pitchFamily="18" charset="2"/>
              </a:rPr>
              <a:t>Hydrocracking                                          Ni-W/Al</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p>
          <a:p>
            <a:pPr>
              <a:spcBef>
                <a:spcPts val="600"/>
              </a:spcBef>
              <a:spcAft>
                <a:spcPts val="600"/>
              </a:spcAft>
              <a:buNone/>
            </a:pPr>
            <a:r>
              <a:rPr lang="en-US" altLang="en-US" b="1">
                <a:latin typeface="Calibri" panose="020F0502020204030204" pitchFamily="34" charset="0"/>
                <a:sym typeface="Symbol" panose="05050102010706020507" pitchFamily="18" charset="2"/>
              </a:rPr>
              <a:t>CO+H</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 H</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+CO</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(HTS)                      Fe</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/Cr</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/MgO</a:t>
            </a:r>
          </a:p>
          <a:p>
            <a:pPr>
              <a:spcBef>
                <a:spcPts val="600"/>
              </a:spcBef>
              <a:spcAft>
                <a:spcPts val="600"/>
              </a:spcAft>
              <a:buNone/>
            </a:pPr>
            <a:r>
              <a:rPr lang="en-US" altLang="en-US" b="1">
                <a:latin typeface="Calibri" panose="020F0502020204030204" pitchFamily="34" charset="0"/>
                <a:sym typeface="Symbol" panose="05050102010706020507" pitchFamily="18" charset="2"/>
              </a:rPr>
              <a:t>  --do--             (LTS)                                CuO-ZnO- Al</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3</a:t>
            </a:r>
            <a:endParaRPr lang="en-US" altLang="en-US" b="1">
              <a:latin typeface="Calibri" panose="020F0502020204030204" pitchFamily="34" charset="0"/>
              <a:sym typeface="Symbol" panose="05050102010706020507" pitchFamily="18" charset="2"/>
            </a:endParaRPr>
          </a:p>
          <a:p>
            <a:pPr>
              <a:spcBef>
                <a:spcPts val="600"/>
              </a:spcBef>
              <a:spcAft>
                <a:spcPts val="600"/>
              </a:spcAft>
              <a:buNone/>
            </a:pPr>
            <a:endParaRPr lang="en-US" altLang="en-US" b="1">
              <a:latin typeface="Calibri" panose="020F0502020204030204" pitchFamily="34" charset="0"/>
              <a:sym typeface="Symbol" panose="05050102010706020507" pitchFamily="18" charset="2"/>
            </a:endParaRPr>
          </a:p>
          <a:p>
            <a:pPr>
              <a:spcBef>
                <a:spcPts val="600"/>
              </a:spcBef>
              <a:spcAft>
                <a:spcPts val="600"/>
              </a:spcAft>
              <a:buNone/>
            </a:pPr>
            <a:endParaRPr lang="en-US" altLang="en-US" b="1">
              <a:latin typeface="Calibri" panose="020F0502020204030204" pitchFamily="34" charset="0"/>
              <a:sym typeface="Symbol" panose="05050102010706020507" pitchFamily="18" charset="2"/>
            </a:endParaRPr>
          </a:p>
          <a:p>
            <a:pPr>
              <a:spcBef>
                <a:spcPts val="600"/>
              </a:spcBef>
              <a:spcAft>
                <a:spcPts val="600"/>
              </a:spcAft>
              <a:buNone/>
            </a:pPr>
            <a:endParaRPr lang="en-US" altLang="en-US" b="1">
              <a:latin typeface="Calibri" panose="020F0502020204030204" pitchFamily="34" charset="0"/>
              <a:sym typeface="Symbol" panose="05050102010706020507" pitchFamily="18" charset="2"/>
            </a:endParaRPr>
          </a:p>
        </p:txBody>
      </p:sp>
      <p:sp>
        <p:nvSpPr>
          <p:cNvPr id="20483" name="Rectangle 4">
            <a:extLst>
              <a:ext uri="{FF2B5EF4-FFF2-40B4-BE49-F238E27FC236}">
                <a16:creationId xmlns:a16="http://schemas.microsoft.com/office/drawing/2014/main" id="{AB4B2BE9-065E-479A-B057-9710397090E0}"/>
              </a:ext>
            </a:extLst>
          </p:cNvPr>
          <p:cNvSpPr>
            <a:spLocks noChangeArrowheads="1"/>
          </p:cNvSpPr>
          <p:nvPr/>
        </p:nvSpPr>
        <p:spPr bwMode="auto">
          <a:xfrm>
            <a:off x="3733800" y="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chemeClr val="accent2"/>
                </a:solidFill>
                <a:latin typeface="Calibri" panose="020F0502020204030204" pitchFamily="34" charset="0"/>
              </a:rPr>
              <a:t>Industrial catalysis-4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1960s</a:t>
            </a:r>
            <a:endParaRPr lang="en-US" altLang="en-US" sz="3600"/>
          </a:p>
        </p:txBody>
      </p:sp>
    </p:spTree>
    <p:extLst>
      <p:ext uri="{BB962C8B-B14F-4D97-AF65-F5344CB8AC3E}">
        <p14:creationId xmlns:p14="http://schemas.microsoft.com/office/powerpoint/2010/main" val="333277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25AC16F7-F8AB-48BC-AEE9-9DF561EF06E4}"/>
              </a:ext>
            </a:extLst>
          </p:cNvPr>
          <p:cNvSpPr>
            <a:spLocks noGrp="1" noChangeArrowheads="1"/>
          </p:cNvSpPr>
          <p:nvPr>
            <p:ph type="body" idx="1"/>
          </p:nvPr>
        </p:nvSpPr>
        <p:spPr>
          <a:xfrm>
            <a:off x="132735" y="1371600"/>
            <a:ext cx="11872452" cy="5181600"/>
          </a:xfrm>
        </p:spPr>
        <p:txBody>
          <a:bodyPr/>
          <a:lstStyle/>
          <a:p>
            <a:pPr>
              <a:spcBef>
                <a:spcPts val="600"/>
              </a:spcBef>
              <a:spcAft>
                <a:spcPts val="600"/>
              </a:spcAft>
              <a:buNone/>
            </a:pPr>
            <a:r>
              <a:rPr lang="en-US" altLang="en-US" b="1" dirty="0">
                <a:latin typeface="Calibri" panose="020F0502020204030204" pitchFamily="34" charset="0"/>
              </a:rPr>
              <a:t>Xylene Isom( for p-xylene)                      H-ZSM-5</a:t>
            </a:r>
          </a:p>
          <a:p>
            <a:pPr>
              <a:spcBef>
                <a:spcPts val="600"/>
              </a:spcBef>
              <a:spcAft>
                <a:spcPts val="600"/>
              </a:spcAft>
              <a:buNone/>
            </a:pPr>
            <a:r>
              <a:rPr lang="en-US" altLang="en-US" b="1" dirty="0">
                <a:latin typeface="Calibri" panose="020F0502020204030204" pitchFamily="34" charset="0"/>
              </a:rPr>
              <a:t>Methanol (low press)                               Cu-Zn/Al</a:t>
            </a:r>
            <a:r>
              <a:rPr lang="en-US" altLang="en-US" b="1" baseline="-25000" dirty="0">
                <a:latin typeface="Calibri" panose="020F0502020204030204" pitchFamily="34" charset="0"/>
              </a:rPr>
              <a:t>2</a:t>
            </a:r>
            <a:r>
              <a:rPr lang="en-US" altLang="en-US" b="1" dirty="0">
                <a:latin typeface="Calibri" panose="020F0502020204030204" pitchFamily="34" charset="0"/>
              </a:rPr>
              <a:t>O</a:t>
            </a:r>
            <a:r>
              <a:rPr lang="en-US" altLang="en-US" b="1" baseline="-25000" dirty="0">
                <a:latin typeface="Calibri" panose="020F0502020204030204" pitchFamily="34" charset="0"/>
              </a:rPr>
              <a:t>3</a:t>
            </a:r>
          </a:p>
          <a:p>
            <a:pPr>
              <a:spcBef>
                <a:spcPts val="600"/>
              </a:spcBef>
              <a:spcAft>
                <a:spcPts val="600"/>
              </a:spcAft>
              <a:buNone/>
            </a:pPr>
            <a:r>
              <a:rPr lang="en-US" altLang="en-US" b="1" dirty="0">
                <a:latin typeface="Calibri" panose="020F0502020204030204" pitchFamily="34" charset="0"/>
              </a:rPr>
              <a:t>Toluene to benzene and xylenes           H-ZSM-5</a:t>
            </a:r>
          </a:p>
          <a:p>
            <a:pPr>
              <a:spcBef>
                <a:spcPts val="600"/>
              </a:spcBef>
              <a:spcAft>
                <a:spcPts val="600"/>
              </a:spcAft>
              <a:buNone/>
            </a:pPr>
            <a:r>
              <a:rPr lang="en-US" altLang="en-US" b="1" dirty="0">
                <a:latin typeface="Calibri" panose="020F0502020204030204" pitchFamily="34" charset="0"/>
              </a:rPr>
              <a:t>Catalytic dewaxing                                   H-ZSM-5 </a:t>
            </a:r>
          </a:p>
          <a:p>
            <a:pPr>
              <a:spcBef>
                <a:spcPts val="600"/>
              </a:spcBef>
              <a:spcAft>
                <a:spcPts val="600"/>
              </a:spcAft>
              <a:buNone/>
            </a:pPr>
            <a:r>
              <a:rPr lang="en-US" altLang="en-US" b="1" dirty="0" err="1">
                <a:latin typeface="Calibri" panose="020F0502020204030204" pitchFamily="34" charset="0"/>
              </a:rPr>
              <a:t>Autoexhaust</a:t>
            </a:r>
            <a:r>
              <a:rPr lang="en-US" altLang="en-US" b="1" dirty="0">
                <a:latin typeface="Calibri" panose="020F0502020204030204" pitchFamily="34" charset="0"/>
              </a:rPr>
              <a:t> catalyst                          Pt-</a:t>
            </a:r>
            <a:r>
              <a:rPr lang="en-US" altLang="en-US" b="1" dirty="0" err="1">
                <a:latin typeface="Calibri" panose="020F0502020204030204" pitchFamily="34" charset="0"/>
              </a:rPr>
              <a:t>Pd</a:t>
            </a:r>
            <a:r>
              <a:rPr lang="en-US" altLang="en-US" b="1" dirty="0">
                <a:latin typeface="Calibri" panose="020F0502020204030204" pitchFamily="34" charset="0"/>
              </a:rPr>
              <a:t>-Rh on oxide</a:t>
            </a:r>
          </a:p>
          <a:p>
            <a:pPr>
              <a:spcBef>
                <a:spcPts val="600"/>
              </a:spcBef>
              <a:spcAft>
                <a:spcPts val="600"/>
              </a:spcAft>
              <a:buNone/>
            </a:pPr>
            <a:r>
              <a:rPr lang="en-US" altLang="en-US" b="1" dirty="0" err="1">
                <a:latin typeface="Calibri" panose="020F0502020204030204" pitchFamily="34" charset="0"/>
              </a:rPr>
              <a:t>Hydroisomerisation</a:t>
            </a:r>
            <a:r>
              <a:rPr lang="en-US" altLang="en-US" b="1" dirty="0">
                <a:latin typeface="Calibri" panose="020F0502020204030204" pitchFamily="34" charset="0"/>
              </a:rPr>
              <a:t>                                Pt-zeolite</a:t>
            </a:r>
          </a:p>
          <a:p>
            <a:pPr>
              <a:spcBef>
                <a:spcPts val="600"/>
              </a:spcBef>
              <a:spcAft>
                <a:spcPts val="600"/>
              </a:spcAft>
              <a:buNone/>
            </a:pPr>
            <a:r>
              <a:rPr lang="en-US" altLang="en-US" b="1" dirty="0">
                <a:latin typeface="Calibri" panose="020F0502020204030204" pitchFamily="34" charset="0"/>
              </a:rPr>
              <a:t>SCR of NO(NH</a:t>
            </a:r>
            <a:r>
              <a:rPr lang="en-US" altLang="en-US" b="1" baseline="-25000" dirty="0">
                <a:latin typeface="Calibri" panose="020F0502020204030204" pitchFamily="34" charset="0"/>
              </a:rPr>
              <a:t>3</a:t>
            </a:r>
            <a:r>
              <a:rPr lang="en-US" altLang="en-US" b="1" dirty="0">
                <a:latin typeface="Calibri" panose="020F0502020204030204" pitchFamily="34" charset="0"/>
              </a:rPr>
              <a:t>)                                        V/ </a:t>
            </a:r>
            <a:r>
              <a:rPr lang="en-US" altLang="en-US" b="1" dirty="0" err="1">
                <a:latin typeface="Calibri" panose="020F0502020204030204" pitchFamily="34" charset="0"/>
              </a:rPr>
              <a:t>Ti</a:t>
            </a:r>
            <a:endParaRPr lang="en-US" altLang="en-US" b="1" baseline="-25000" dirty="0">
              <a:latin typeface="Calibri" panose="020F0502020204030204" pitchFamily="34" charset="0"/>
            </a:endParaRPr>
          </a:p>
          <a:p>
            <a:pPr>
              <a:spcBef>
                <a:spcPts val="600"/>
              </a:spcBef>
              <a:spcAft>
                <a:spcPts val="600"/>
              </a:spcAft>
              <a:buNone/>
            </a:pPr>
            <a:r>
              <a:rPr lang="en-US" altLang="en-US" b="1" dirty="0">
                <a:latin typeface="Calibri" panose="020F0502020204030204" pitchFamily="34" charset="0"/>
              </a:rPr>
              <a:t>MTBE                                          acidic ion exchange resin</a:t>
            </a:r>
          </a:p>
          <a:p>
            <a:pPr>
              <a:spcBef>
                <a:spcPts val="600"/>
              </a:spcBef>
              <a:spcAft>
                <a:spcPts val="600"/>
              </a:spcAft>
              <a:buNone/>
            </a:pPr>
            <a:r>
              <a:rPr lang="en-US" altLang="en-US" b="1" dirty="0">
                <a:latin typeface="Calibri" panose="020F0502020204030204" pitchFamily="34" charset="0"/>
              </a:rPr>
              <a:t>C</a:t>
            </a:r>
            <a:r>
              <a:rPr lang="en-US" altLang="en-US" b="1" baseline="-25000" dirty="0">
                <a:latin typeface="Calibri" panose="020F0502020204030204" pitchFamily="34" charset="0"/>
              </a:rPr>
              <a:t>7</a:t>
            </a:r>
            <a:r>
              <a:rPr lang="en-US" altLang="en-US" b="1" dirty="0">
                <a:latin typeface="Calibri" panose="020F0502020204030204" pitchFamily="34" charset="0"/>
              </a:rPr>
              <a:t>H</a:t>
            </a:r>
            <a:r>
              <a:rPr lang="en-US" altLang="en-US" b="1" baseline="-25000" dirty="0">
                <a:latin typeface="Calibri" panose="020F0502020204030204" pitchFamily="34" charset="0"/>
              </a:rPr>
              <a:t>8</a:t>
            </a:r>
            <a:r>
              <a:rPr lang="en-US" altLang="en-US" b="1" dirty="0">
                <a:latin typeface="Calibri" panose="020F0502020204030204" pitchFamily="34" charset="0"/>
              </a:rPr>
              <a:t>+C</a:t>
            </a:r>
            <a:r>
              <a:rPr lang="en-US" altLang="en-US" b="1" baseline="-25000" dirty="0">
                <a:latin typeface="Calibri" panose="020F0502020204030204" pitchFamily="34" charset="0"/>
              </a:rPr>
              <a:t>9</a:t>
            </a:r>
            <a:r>
              <a:rPr lang="en-US" altLang="en-US" b="1" dirty="0">
                <a:latin typeface="Calibri" panose="020F0502020204030204" pitchFamily="34" charset="0"/>
              </a:rPr>
              <a:t>H</a:t>
            </a:r>
            <a:r>
              <a:rPr lang="en-US" altLang="en-US" b="1" baseline="-25000" dirty="0">
                <a:latin typeface="Calibri" panose="020F0502020204030204" pitchFamily="34" charset="0"/>
              </a:rPr>
              <a:t>12</a:t>
            </a:r>
            <a:r>
              <a:rPr lang="en-US" altLang="en-US" b="1" dirty="0">
                <a:latin typeface="Calibri" panose="020F0502020204030204" pitchFamily="34" charset="0"/>
              </a:rPr>
              <a:t> </a:t>
            </a:r>
            <a:r>
              <a:rPr lang="en-US" altLang="en-US" sz="2400" b="1" dirty="0">
                <a:latin typeface="Calibri" panose="020F0502020204030204" pitchFamily="34" charset="0"/>
                <a:sym typeface="Symbol" panose="05050102010706020507" pitchFamily="18" charset="2"/>
              </a:rPr>
              <a:t></a:t>
            </a:r>
            <a:r>
              <a:rPr lang="en-US" altLang="en-US" b="1" dirty="0">
                <a:latin typeface="Calibri" panose="020F0502020204030204" pitchFamily="34" charset="0"/>
                <a:sym typeface="Symbol" panose="05050102010706020507" pitchFamily="18" charset="2"/>
              </a:rPr>
              <a:t>C</a:t>
            </a:r>
            <a:r>
              <a:rPr lang="en-US" altLang="en-US" b="1" baseline="-25000" dirty="0">
                <a:latin typeface="Calibri" panose="020F0502020204030204" pitchFamily="34" charset="0"/>
                <a:sym typeface="Symbol" panose="05050102010706020507" pitchFamily="18" charset="2"/>
              </a:rPr>
              <a:t>6</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6</a:t>
            </a:r>
            <a:r>
              <a:rPr lang="en-US" altLang="en-US" sz="2400" b="1" dirty="0">
                <a:latin typeface="Calibri" panose="020F0502020204030204" pitchFamily="34" charset="0"/>
                <a:sym typeface="Symbol" panose="05050102010706020507" pitchFamily="18" charset="2"/>
              </a:rPr>
              <a:t> </a:t>
            </a:r>
            <a:r>
              <a:rPr lang="en-US" altLang="en-US" b="1" dirty="0">
                <a:latin typeface="Calibri" panose="020F0502020204030204" pitchFamily="34" charset="0"/>
                <a:sym typeface="Symbol" panose="05050102010706020507" pitchFamily="18" charset="2"/>
              </a:rPr>
              <a:t>+C</a:t>
            </a:r>
            <a:r>
              <a:rPr lang="en-US" altLang="en-US" b="1" baseline="-25000" dirty="0">
                <a:latin typeface="Calibri" panose="020F0502020204030204" pitchFamily="34" charset="0"/>
                <a:sym typeface="Symbol" panose="05050102010706020507" pitchFamily="18" charset="2"/>
              </a:rPr>
              <a:t>8</a:t>
            </a:r>
            <a:r>
              <a:rPr lang="en-US" altLang="en-US" b="1" dirty="0">
                <a:latin typeface="Calibri" panose="020F0502020204030204" pitchFamily="34" charset="0"/>
                <a:sym typeface="Symbol" panose="05050102010706020507" pitchFamily="18" charset="2"/>
              </a:rPr>
              <a:t>H</a:t>
            </a:r>
            <a:r>
              <a:rPr lang="en-US" altLang="en-US" b="1" baseline="-25000" dirty="0">
                <a:latin typeface="Calibri" panose="020F0502020204030204" pitchFamily="34" charset="0"/>
                <a:sym typeface="Symbol" panose="05050102010706020507" pitchFamily="18" charset="2"/>
              </a:rPr>
              <a:t>10</a:t>
            </a:r>
            <a:r>
              <a:rPr lang="en-US" altLang="en-US" b="1" dirty="0">
                <a:latin typeface="Calibri" panose="020F0502020204030204" pitchFamily="34" charset="0"/>
                <a:sym typeface="Symbol" panose="05050102010706020507" pitchFamily="18" charset="2"/>
              </a:rPr>
              <a:t>                    Pt-Mordenite</a:t>
            </a:r>
          </a:p>
        </p:txBody>
      </p:sp>
      <p:sp>
        <p:nvSpPr>
          <p:cNvPr id="21507" name="Rectangle 4">
            <a:extLst>
              <a:ext uri="{FF2B5EF4-FFF2-40B4-BE49-F238E27FC236}">
                <a16:creationId xmlns:a16="http://schemas.microsoft.com/office/drawing/2014/main" id="{6E1236F0-CB59-4A4E-959D-B9297493D396}"/>
              </a:ext>
            </a:extLst>
          </p:cNvPr>
          <p:cNvSpPr>
            <a:spLocks noChangeArrowheads="1"/>
          </p:cNvSpPr>
          <p:nvPr/>
        </p:nvSpPr>
        <p:spPr bwMode="auto">
          <a:xfrm>
            <a:off x="3505200" y="762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chemeClr val="accent2"/>
                </a:solidFill>
                <a:latin typeface="Calibri" panose="020F0502020204030204" pitchFamily="34" charset="0"/>
              </a:rPr>
              <a:t>Industrial catalysis-5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1970s</a:t>
            </a:r>
            <a:endParaRPr lang="en-US" altLang="en-US" sz="3600"/>
          </a:p>
        </p:txBody>
      </p:sp>
    </p:spTree>
    <p:extLst>
      <p:ext uri="{BB962C8B-B14F-4D97-AF65-F5344CB8AC3E}">
        <p14:creationId xmlns:p14="http://schemas.microsoft.com/office/powerpoint/2010/main" val="265410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3E740336-9617-44F2-93AB-CD0509EB7891}"/>
              </a:ext>
            </a:extLst>
          </p:cNvPr>
          <p:cNvSpPr>
            <a:spLocks noGrp="1" noChangeArrowheads="1"/>
          </p:cNvSpPr>
          <p:nvPr>
            <p:ph type="body" idx="1"/>
          </p:nvPr>
        </p:nvSpPr>
        <p:spPr>
          <a:xfrm>
            <a:off x="235974" y="1371600"/>
            <a:ext cx="11577484" cy="5181600"/>
          </a:xfrm>
        </p:spPr>
        <p:txBody>
          <a:bodyPr>
            <a:normAutofit fontScale="92500" lnSpcReduction="10000"/>
          </a:bodyPr>
          <a:lstStyle/>
          <a:p>
            <a:pPr>
              <a:spcBef>
                <a:spcPts val="600"/>
              </a:spcBef>
              <a:spcAft>
                <a:spcPts val="600"/>
              </a:spcAft>
              <a:buNone/>
            </a:pPr>
            <a:r>
              <a:rPr lang="en-US" altLang="en-US" b="1">
                <a:latin typeface="Calibri" panose="020F0502020204030204" pitchFamily="34" charset="0"/>
              </a:rPr>
              <a:t>Ethyl benzene                                          H-ZSM-5</a:t>
            </a:r>
          </a:p>
          <a:p>
            <a:pPr>
              <a:spcBef>
                <a:spcPts val="600"/>
              </a:spcBef>
              <a:spcAft>
                <a:spcPts val="600"/>
              </a:spcAft>
              <a:buNone/>
            </a:pPr>
            <a:r>
              <a:rPr lang="en-US" altLang="en-US" b="1">
                <a:latin typeface="Calibri" panose="020F0502020204030204" pitchFamily="34" charset="0"/>
              </a:rPr>
              <a:t>Methanol to gasoline                                H-ZSM-5</a:t>
            </a:r>
          </a:p>
          <a:p>
            <a:pPr>
              <a:spcBef>
                <a:spcPts val="600"/>
              </a:spcBef>
              <a:spcAft>
                <a:spcPts val="600"/>
              </a:spcAft>
              <a:buNone/>
            </a:pPr>
            <a:r>
              <a:rPr lang="en-US" altLang="en-US" b="1">
                <a:latin typeface="Calibri" panose="020F0502020204030204" pitchFamily="34" charset="0"/>
              </a:rPr>
              <a:t>Vinyl acetate                                                 Pd</a:t>
            </a:r>
          </a:p>
          <a:p>
            <a:pPr>
              <a:spcBef>
                <a:spcPts val="600"/>
              </a:spcBef>
              <a:spcAft>
                <a:spcPts val="600"/>
              </a:spcAft>
              <a:buNone/>
            </a:pPr>
            <a:r>
              <a:rPr lang="en-US" altLang="en-US" b="1">
                <a:latin typeface="Calibri" panose="020F0502020204030204" pitchFamily="34" charset="0"/>
              </a:rPr>
              <a:t>Improved Coal liq                                NiCo sulfides</a:t>
            </a:r>
          </a:p>
          <a:p>
            <a:pPr>
              <a:spcBef>
                <a:spcPts val="600"/>
              </a:spcBef>
              <a:spcAft>
                <a:spcPts val="600"/>
              </a:spcAft>
              <a:buNone/>
            </a:pPr>
            <a:r>
              <a:rPr lang="en-US" altLang="en-US" b="1">
                <a:latin typeface="Calibri" panose="020F0502020204030204" pitchFamily="34" charset="0"/>
              </a:rPr>
              <a:t>Syngas to diesel                                                Co</a:t>
            </a:r>
          </a:p>
          <a:p>
            <a:pPr>
              <a:spcBef>
                <a:spcPts val="600"/>
              </a:spcBef>
              <a:spcAft>
                <a:spcPts val="600"/>
              </a:spcAft>
              <a:buNone/>
            </a:pPr>
            <a:r>
              <a:rPr lang="en-US" altLang="en-US" b="1">
                <a:latin typeface="Calibri" panose="020F0502020204030204" pitchFamily="34" charset="0"/>
              </a:rPr>
              <a:t>HDW of kerosene/diesel.GO/VGO           Pt/Zeolite</a:t>
            </a:r>
          </a:p>
          <a:p>
            <a:pPr>
              <a:spcBef>
                <a:spcPts val="600"/>
              </a:spcBef>
              <a:spcAft>
                <a:spcPts val="600"/>
              </a:spcAft>
              <a:buNone/>
            </a:pPr>
            <a:r>
              <a:rPr lang="en-US" altLang="en-US" b="1">
                <a:latin typeface="Calibri" panose="020F0502020204030204" pitchFamily="34" charset="0"/>
              </a:rPr>
              <a:t>MTBE cat dist                        ion exchange resin</a:t>
            </a:r>
          </a:p>
          <a:p>
            <a:pPr>
              <a:spcBef>
                <a:spcPts val="600"/>
              </a:spcBef>
              <a:spcAft>
                <a:spcPts val="600"/>
              </a:spcAft>
              <a:buNone/>
            </a:pPr>
            <a:r>
              <a:rPr lang="en-US" altLang="en-US" b="1">
                <a:latin typeface="Calibri" panose="020F0502020204030204" pitchFamily="34" charset="0"/>
              </a:rPr>
              <a:t>Oxdn of methacrolein                    Mo-V-P</a:t>
            </a:r>
          </a:p>
          <a:p>
            <a:pPr>
              <a:spcBef>
                <a:spcPts val="600"/>
              </a:spcBef>
              <a:spcAft>
                <a:spcPts val="600"/>
              </a:spcAft>
              <a:buNone/>
            </a:pPr>
            <a:r>
              <a:rPr lang="en-US" altLang="en-US" b="1">
                <a:latin typeface="Calibri" panose="020F0502020204030204" pitchFamily="34" charset="0"/>
              </a:rPr>
              <a:t>N-C6 to benzene                                Pt-zeolite</a:t>
            </a:r>
            <a:r>
              <a:rPr lang="en-US" altLang="en-US" sz="2400" b="1">
                <a:latin typeface="Calibri" panose="020F0502020204030204" pitchFamily="34" charset="0"/>
              </a:rPr>
              <a:t>                   </a:t>
            </a:r>
          </a:p>
          <a:p>
            <a:pPr>
              <a:spcBef>
                <a:spcPts val="600"/>
              </a:spcBef>
              <a:spcAft>
                <a:spcPts val="600"/>
              </a:spcAft>
              <a:buNone/>
            </a:pPr>
            <a:endParaRPr lang="en-US" altLang="en-US" sz="2400" b="1">
              <a:latin typeface="Calibri" panose="020F0502020204030204" pitchFamily="34" charset="0"/>
            </a:endParaRPr>
          </a:p>
          <a:p>
            <a:pPr>
              <a:spcBef>
                <a:spcPts val="600"/>
              </a:spcBef>
              <a:spcAft>
                <a:spcPts val="600"/>
              </a:spcAft>
              <a:buNone/>
            </a:pPr>
            <a:r>
              <a:rPr lang="en-US" altLang="en-US">
                <a:latin typeface="Calibri" panose="020F0502020204030204" pitchFamily="34" charset="0"/>
              </a:rPr>
              <a:t>     </a:t>
            </a:r>
          </a:p>
        </p:txBody>
      </p:sp>
      <p:sp>
        <p:nvSpPr>
          <p:cNvPr id="22531" name="Rectangle 4">
            <a:extLst>
              <a:ext uri="{FF2B5EF4-FFF2-40B4-BE49-F238E27FC236}">
                <a16:creationId xmlns:a16="http://schemas.microsoft.com/office/drawing/2014/main" id="{626EE475-7734-413D-86A8-3D243B98C6B3}"/>
              </a:ext>
            </a:extLst>
          </p:cNvPr>
          <p:cNvSpPr>
            <a:spLocks noChangeArrowheads="1"/>
          </p:cNvSpPr>
          <p:nvPr/>
        </p:nvSpPr>
        <p:spPr bwMode="auto">
          <a:xfrm>
            <a:off x="3657600" y="2286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chemeClr val="accent2"/>
                </a:solidFill>
                <a:latin typeface="Calibri" panose="020F0502020204030204" pitchFamily="34" charset="0"/>
              </a:rPr>
              <a:t>Industrial catalysis-6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1980s</a:t>
            </a:r>
            <a:endParaRPr lang="en-US" altLang="en-US" sz="3600"/>
          </a:p>
        </p:txBody>
      </p:sp>
    </p:spTree>
    <p:extLst>
      <p:ext uri="{BB962C8B-B14F-4D97-AF65-F5344CB8AC3E}">
        <p14:creationId xmlns:p14="http://schemas.microsoft.com/office/powerpoint/2010/main" val="130502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802D813-D824-4D77-945A-8A263AC70026}"/>
              </a:ext>
            </a:extLst>
          </p:cNvPr>
          <p:cNvSpPr>
            <a:spLocks noGrp="1" noChangeArrowheads="1"/>
          </p:cNvSpPr>
          <p:nvPr>
            <p:ph type="body" idx="1"/>
          </p:nvPr>
        </p:nvSpPr>
        <p:spPr>
          <a:xfrm>
            <a:off x="280219" y="990600"/>
            <a:ext cx="11739716" cy="5105400"/>
          </a:xfrm>
        </p:spPr>
        <p:txBody>
          <a:bodyPr>
            <a:normAutofit fontScale="92500" lnSpcReduction="20000"/>
          </a:bodyPr>
          <a:lstStyle/>
          <a:p>
            <a:pPr>
              <a:spcBef>
                <a:spcPts val="600"/>
              </a:spcBef>
              <a:spcAft>
                <a:spcPts val="600"/>
              </a:spcAft>
              <a:buNone/>
            </a:pPr>
            <a:r>
              <a:rPr lang="en-US" altLang="en-US" b="1">
                <a:latin typeface="Calibri" panose="020F0502020204030204" pitchFamily="34" charset="0"/>
              </a:rPr>
              <a:t>DMC from acetone                        Cu chloride</a:t>
            </a:r>
          </a:p>
          <a:p>
            <a:pPr>
              <a:spcBef>
                <a:spcPts val="600"/>
              </a:spcBef>
              <a:spcAft>
                <a:spcPts val="600"/>
              </a:spcAft>
              <a:buNone/>
            </a:pPr>
            <a:r>
              <a:rPr lang="en-US" altLang="en-US" b="1">
                <a:latin typeface="Calibri" panose="020F0502020204030204" pitchFamily="34" charset="0"/>
              </a:rPr>
              <a:t>NH</a:t>
            </a:r>
            <a:r>
              <a:rPr lang="en-US" altLang="en-US" b="1" baseline="-25000">
                <a:latin typeface="Calibri" panose="020F0502020204030204" pitchFamily="34" charset="0"/>
              </a:rPr>
              <a:t>3</a:t>
            </a:r>
            <a:r>
              <a:rPr lang="en-US" altLang="en-US" b="1">
                <a:latin typeface="Calibri" panose="020F0502020204030204" pitchFamily="34" charset="0"/>
              </a:rPr>
              <a:t> synthesis                                   Ru/C</a:t>
            </a:r>
          </a:p>
          <a:p>
            <a:pPr>
              <a:spcBef>
                <a:spcPts val="600"/>
              </a:spcBef>
              <a:spcAft>
                <a:spcPts val="600"/>
              </a:spcAft>
              <a:buNone/>
            </a:pPr>
            <a:r>
              <a:rPr lang="en-US" altLang="en-US" b="1">
                <a:latin typeface="Calibri" panose="020F0502020204030204" pitchFamily="34" charset="0"/>
              </a:rPr>
              <a:t>Phenol to HQ and catechol             TS-1</a:t>
            </a:r>
          </a:p>
          <a:p>
            <a:pPr>
              <a:spcBef>
                <a:spcPts val="600"/>
              </a:spcBef>
              <a:spcAft>
                <a:spcPts val="600"/>
              </a:spcAft>
              <a:buNone/>
            </a:pPr>
            <a:r>
              <a:rPr lang="en-US" altLang="en-US" b="1">
                <a:latin typeface="Calibri" panose="020F0502020204030204" pitchFamily="34" charset="0"/>
              </a:rPr>
              <a:t>Isom of butene-1(MTBE)             H-Ferrierite</a:t>
            </a:r>
          </a:p>
          <a:p>
            <a:pPr>
              <a:spcBef>
                <a:spcPts val="600"/>
              </a:spcBef>
              <a:spcAft>
                <a:spcPts val="600"/>
              </a:spcAft>
              <a:buNone/>
            </a:pPr>
            <a:r>
              <a:rPr lang="en-US" altLang="en-US" b="1">
                <a:latin typeface="Calibri" panose="020F0502020204030204" pitchFamily="34" charset="0"/>
              </a:rPr>
              <a:t>Ammoximation of cyclohexanone           TS-1 </a:t>
            </a:r>
          </a:p>
          <a:p>
            <a:pPr>
              <a:spcBef>
                <a:spcPts val="600"/>
              </a:spcBef>
              <a:spcAft>
                <a:spcPts val="600"/>
              </a:spcAft>
              <a:buNone/>
            </a:pPr>
            <a:r>
              <a:rPr lang="en-US" altLang="en-US" b="1">
                <a:latin typeface="Calibri" panose="020F0502020204030204" pitchFamily="34" charset="0"/>
              </a:rPr>
              <a:t>Isom of oxime to caprolactam                  TS-1</a:t>
            </a:r>
          </a:p>
          <a:p>
            <a:pPr>
              <a:spcBef>
                <a:spcPts val="600"/>
              </a:spcBef>
              <a:spcAft>
                <a:spcPts val="600"/>
              </a:spcAft>
              <a:buNone/>
            </a:pPr>
            <a:r>
              <a:rPr lang="en-US" altLang="en-US" b="1">
                <a:latin typeface="Calibri" panose="020F0502020204030204" pitchFamily="34" charset="0"/>
              </a:rPr>
              <a:t>Ultra deep HDS                              Co-Mo-Al</a:t>
            </a:r>
          </a:p>
          <a:p>
            <a:pPr>
              <a:spcBef>
                <a:spcPts val="600"/>
              </a:spcBef>
              <a:spcAft>
                <a:spcPts val="600"/>
              </a:spcAft>
              <a:buNone/>
            </a:pPr>
            <a:r>
              <a:rPr lang="en-US" altLang="en-US" b="1">
                <a:latin typeface="Calibri" panose="020F0502020204030204" pitchFamily="34" charset="0"/>
              </a:rPr>
              <a:t>Olefin polym                 Supp. metallocene cats</a:t>
            </a:r>
          </a:p>
          <a:p>
            <a:pPr>
              <a:spcBef>
                <a:spcPts val="600"/>
              </a:spcBef>
              <a:spcAft>
                <a:spcPts val="600"/>
              </a:spcAft>
              <a:buNone/>
            </a:pPr>
            <a:r>
              <a:rPr lang="en-US" altLang="en-US" b="1">
                <a:latin typeface="Calibri" panose="020F0502020204030204" pitchFamily="34" charset="0"/>
              </a:rPr>
              <a:t>Ethane to acetic acid         Multi component oxide </a:t>
            </a:r>
          </a:p>
          <a:p>
            <a:pPr>
              <a:spcBef>
                <a:spcPts val="600"/>
              </a:spcBef>
              <a:spcAft>
                <a:spcPts val="600"/>
              </a:spcAft>
              <a:buNone/>
            </a:pPr>
            <a:r>
              <a:rPr lang="en-US" altLang="en-US" b="1">
                <a:latin typeface="Calibri" panose="020F0502020204030204" pitchFamily="34" charset="0"/>
              </a:rPr>
              <a:t>Fuel cell catalysts                  Rh, Pt, ceria-zirconia</a:t>
            </a:r>
          </a:p>
          <a:p>
            <a:pPr>
              <a:spcBef>
                <a:spcPts val="600"/>
              </a:spcBef>
              <a:spcAft>
                <a:spcPts val="600"/>
              </a:spcAft>
              <a:buNone/>
            </a:pPr>
            <a:r>
              <a:rPr lang="en-US" altLang="en-US" b="1">
                <a:latin typeface="Calibri" panose="020F0502020204030204" pitchFamily="34" charset="0"/>
              </a:rPr>
              <a:t>Cr-free HT WGS catalysts                 Fe,Cu- based</a:t>
            </a:r>
          </a:p>
          <a:p>
            <a:pPr>
              <a:spcBef>
                <a:spcPts val="600"/>
              </a:spcBef>
              <a:spcAft>
                <a:spcPts val="600"/>
              </a:spcAft>
              <a:buNone/>
            </a:pPr>
            <a:endParaRPr lang="en-US" altLang="en-US">
              <a:latin typeface="Calibri" panose="020F0502020204030204" pitchFamily="34" charset="0"/>
            </a:endParaRPr>
          </a:p>
          <a:p>
            <a:pPr>
              <a:spcBef>
                <a:spcPts val="600"/>
              </a:spcBef>
              <a:spcAft>
                <a:spcPts val="600"/>
              </a:spcAft>
              <a:buNone/>
            </a:pPr>
            <a:endParaRPr lang="en-US" altLang="en-US">
              <a:latin typeface="Calibri" panose="020F0502020204030204" pitchFamily="34" charset="0"/>
            </a:endParaRPr>
          </a:p>
        </p:txBody>
      </p:sp>
      <p:sp>
        <p:nvSpPr>
          <p:cNvPr id="23555" name="Rectangle 4">
            <a:extLst>
              <a:ext uri="{FF2B5EF4-FFF2-40B4-BE49-F238E27FC236}">
                <a16:creationId xmlns:a16="http://schemas.microsoft.com/office/drawing/2014/main" id="{CDFA9C53-726C-4335-AB2D-957538FDEBFE}"/>
              </a:ext>
            </a:extLst>
          </p:cNvPr>
          <p:cNvSpPr>
            <a:spLocks noChangeArrowheads="1"/>
          </p:cNvSpPr>
          <p:nvPr/>
        </p:nvSpPr>
        <p:spPr bwMode="auto">
          <a:xfrm>
            <a:off x="3657600" y="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chemeClr val="accent2"/>
                </a:solidFill>
                <a:latin typeface="Calibri" panose="020F0502020204030204" pitchFamily="34" charset="0"/>
              </a:rPr>
              <a:t>Industrial catalysis-7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1990</a:t>
            </a:r>
            <a:r>
              <a:rPr lang="en-US" altLang="en-US" sz="3600" b="1" baseline="30000">
                <a:solidFill>
                  <a:schemeClr val="accent2"/>
                </a:solidFill>
                <a:latin typeface="Calibri" panose="020F0502020204030204" pitchFamily="34" charset="0"/>
              </a:rPr>
              <a:t>s</a:t>
            </a:r>
            <a:endParaRPr lang="en-US" altLang="en-US" sz="3600"/>
          </a:p>
        </p:txBody>
      </p:sp>
    </p:spTree>
    <p:extLst>
      <p:ext uri="{BB962C8B-B14F-4D97-AF65-F5344CB8AC3E}">
        <p14:creationId xmlns:p14="http://schemas.microsoft.com/office/powerpoint/2010/main" val="296525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64475B2E-11FB-4C0C-B8AB-2E2210145438}"/>
              </a:ext>
            </a:extLst>
          </p:cNvPr>
          <p:cNvSpPr>
            <a:spLocks noGrp="1" noChangeArrowheads="1"/>
          </p:cNvSpPr>
          <p:nvPr>
            <p:ph type="title"/>
          </p:nvPr>
        </p:nvSpPr>
        <p:spPr>
          <a:xfrm>
            <a:off x="1885950" y="76200"/>
            <a:ext cx="8420100" cy="1143000"/>
          </a:xfrm>
        </p:spPr>
        <p:txBody>
          <a:bodyPr/>
          <a:lstStyle/>
          <a:p>
            <a:pPr eaLnBrk="1" hangingPunct="1"/>
            <a:r>
              <a:rPr lang="en-US" altLang="en-US" sz="3600" b="1">
                <a:solidFill>
                  <a:schemeClr val="accent2"/>
                </a:solidFill>
                <a:latin typeface="Calibri" panose="020F0502020204030204" pitchFamily="34" charset="0"/>
              </a:rPr>
              <a:t>Industrial catalysis-8 </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2000+</a:t>
            </a:r>
            <a:endParaRPr lang="en-US" altLang="en-US" sz="3600" b="1" baseline="30000">
              <a:solidFill>
                <a:schemeClr val="accent2"/>
              </a:solidFill>
              <a:latin typeface="Calibri" panose="020F0502020204030204" pitchFamily="34" charset="0"/>
            </a:endParaRPr>
          </a:p>
        </p:txBody>
      </p:sp>
      <p:sp>
        <p:nvSpPr>
          <p:cNvPr id="24579" name="Rectangle 1027">
            <a:extLst>
              <a:ext uri="{FF2B5EF4-FFF2-40B4-BE49-F238E27FC236}">
                <a16:creationId xmlns:a16="http://schemas.microsoft.com/office/drawing/2014/main" id="{C0CD52BF-9B1B-4743-A4BB-6407A2B3F0C3}"/>
              </a:ext>
            </a:extLst>
          </p:cNvPr>
          <p:cNvSpPr>
            <a:spLocks noGrp="1" noChangeArrowheads="1"/>
          </p:cNvSpPr>
          <p:nvPr>
            <p:ph type="body" idx="1"/>
          </p:nvPr>
        </p:nvSpPr>
        <p:spPr>
          <a:xfrm>
            <a:off x="294968" y="1447800"/>
            <a:ext cx="11754464" cy="4419600"/>
          </a:xfrm>
        </p:spPr>
        <p:txBody>
          <a:bodyPr/>
          <a:lstStyle/>
          <a:p>
            <a:pPr eaLnBrk="1" hangingPunct="1"/>
            <a:r>
              <a:rPr lang="en-US" altLang="en-US" sz="3600" b="1" dirty="0">
                <a:latin typeface="Calibri" panose="020F0502020204030204" pitchFamily="34" charset="0"/>
              </a:rPr>
              <a:t>Solid catalysts for biodiesel</a:t>
            </a:r>
          </a:p>
          <a:p>
            <a:pPr eaLnBrk="1" hangingPunct="1">
              <a:buFontTx/>
              <a:buNone/>
            </a:pPr>
            <a:r>
              <a:rPr lang="en-US" altLang="en-US" sz="3600" b="1" dirty="0">
                <a:latin typeface="Calibri" panose="020F0502020204030204" pitchFamily="34" charset="0"/>
              </a:rPr>
              <a:t>   - solid acids, </a:t>
            </a:r>
            <a:r>
              <a:rPr lang="en-US" altLang="en-US" sz="3600" b="1" dirty="0" err="1">
                <a:latin typeface="Calibri" panose="020F0502020204030204" pitchFamily="34" charset="0"/>
              </a:rPr>
              <a:t>Hydroisom</a:t>
            </a:r>
            <a:r>
              <a:rPr lang="en-US" altLang="en-US" sz="3600" b="1" dirty="0">
                <a:latin typeface="Calibri" panose="020F0502020204030204" pitchFamily="34" charset="0"/>
              </a:rPr>
              <a:t> catalysts</a:t>
            </a:r>
          </a:p>
          <a:p>
            <a:pPr eaLnBrk="1" hangingPunct="1"/>
            <a:r>
              <a:rPr lang="en-US" altLang="en-US" sz="3600" b="1" dirty="0">
                <a:latin typeface="Calibri" panose="020F0502020204030204" pitchFamily="34" charset="0"/>
              </a:rPr>
              <a:t>Catalysts for carbon nanotubes</a:t>
            </a:r>
          </a:p>
          <a:p>
            <a:pPr eaLnBrk="1" hangingPunct="1">
              <a:buFontTx/>
              <a:buNone/>
            </a:pPr>
            <a:r>
              <a:rPr lang="en-US" altLang="en-US" sz="3600" b="1" dirty="0">
                <a:latin typeface="Calibri" panose="020F0502020204030204" pitchFamily="34" charset="0"/>
              </a:rPr>
              <a:t>   - Fe (Ni)-Mo-SiO</a:t>
            </a:r>
            <a:r>
              <a:rPr lang="en-US" altLang="en-US" sz="3600" b="1" baseline="-25000" dirty="0">
                <a:latin typeface="Calibri" panose="020F0502020204030204" pitchFamily="34" charset="0"/>
              </a:rPr>
              <a:t>2</a:t>
            </a:r>
          </a:p>
          <a:p>
            <a:pPr eaLnBrk="1" hangingPunct="1">
              <a:buFontTx/>
              <a:buNone/>
            </a:pPr>
            <a:endParaRPr lang="en-US" altLang="en-US" sz="3600" b="1" baseline="-25000" dirty="0">
              <a:latin typeface="Calibri" panose="020F0502020204030204" pitchFamily="34" charset="0"/>
            </a:endParaRPr>
          </a:p>
          <a:p>
            <a:pPr eaLnBrk="1" hangingPunct="1">
              <a:buFontTx/>
              <a:buNone/>
            </a:pPr>
            <a:r>
              <a:rPr lang="en-US" altLang="en-US" sz="4000" b="1" baseline="-25000" dirty="0">
                <a:solidFill>
                  <a:srgbClr val="FF0000"/>
                </a:solidFill>
                <a:latin typeface="Calibri" panose="020F0502020204030204" pitchFamily="34" charset="0"/>
              </a:rPr>
              <a:t>For Developed</a:t>
            </a:r>
            <a:r>
              <a:rPr lang="en-US" altLang="en-US" sz="4000" b="1" dirty="0">
                <a:solidFill>
                  <a:srgbClr val="FF0000"/>
                </a:solidFill>
                <a:latin typeface="Calibri" panose="020F0502020204030204" pitchFamily="34" charset="0"/>
              </a:rPr>
              <a:t> Catalysts </a:t>
            </a:r>
            <a:r>
              <a:rPr lang="en-US" altLang="en-US" sz="4000" b="1" baseline="-25000" dirty="0">
                <a:solidFill>
                  <a:srgbClr val="FF0000"/>
                </a:solidFill>
                <a:latin typeface="Calibri" panose="020F0502020204030204" pitchFamily="34" charset="0"/>
              </a:rPr>
              <a:t>MAINLY IMPROVEMENT IN PERFORMANCE by New Synthesis Methods &amp; use of PROMOTERS</a:t>
            </a:r>
          </a:p>
        </p:txBody>
      </p:sp>
    </p:spTree>
    <p:extLst>
      <p:ext uri="{BB962C8B-B14F-4D97-AF65-F5344CB8AC3E}">
        <p14:creationId xmlns:p14="http://schemas.microsoft.com/office/powerpoint/2010/main" val="16673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F6F08D2-2FD0-4B7A-8228-8872E4BF9015}"/>
              </a:ext>
            </a:extLst>
          </p:cNvPr>
          <p:cNvSpPr>
            <a:spLocks noGrp="1" noChangeArrowheads="1"/>
          </p:cNvSpPr>
          <p:nvPr>
            <p:ph type="title"/>
          </p:nvPr>
        </p:nvSpPr>
        <p:spPr>
          <a:xfrm>
            <a:off x="1885950" y="0"/>
            <a:ext cx="8420100" cy="914400"/>
          </a:xfrm>
        </p:spPr>
        <p:txBody>
          <a:bodyPr/>
          <a:lstStyle/>
          <a:p>
            <a:pPr eaLnBrk="1" hangingPunct="1"/>
            <a:r>
              <a:rPr lang="en-US" altLang="en-US" b="1">
                <a:solidFill>
                  <a:schemeClr val="accent2"/>
                </a:solidFill>
                <a:latin typeface="Calibri" panose="020F0502020204030204" pitchFamily="34" charset="0"/>
              </a:rPr>
              <a:t> Green Chemistry is Catalysis</a:t>
            </a:r>
          </a:p>
        </p:txBody>
      </p:sp>
      <p:sp>
        <p:nvSpPr>
          <p:cNvPr id="25603" name="Rectangle 3">
            <a:extLst>
              <a:ext uri="{FF2B5EF4-FFF2-40B4-BE49-F238E27FC236}">
                <a16:creationId xmlns:a16="http://schemas.microsoft.com/office/drawing/2014/main" id="{696B8349-A942-4876-B330-4A7026A73F81}"/>
              </a:ext>
            </a:extLst>
          </p:cNvPr>
          <p:cNvSpPr>
            <a:spLocks noGrp="1" noChangeArrowheads="1"/>
          </p:cNvSpPr>
          <p:nvPr>
            <p:ph type="body" idx="1"/>
          </p:nvPr>
        </p:nvSpPr>
        <p:spPr>
          <a:xfrm>
            <a:off x="162231" y="1066800"/>
            <a:ext cx="11901949" cy="5029200"/>
          </a:xfrm>
        </p:spPr>
        <p:txBody>
          <a:bodyPr/>
          <a:lstStyle/>
          <a:p>
            <a:pPr eaLnBrk="1" hangingPunct="1"/>
            <a:r>
              <a:rPr lang="en-US" altLang="en-US" b="1">
                <a:latin typeface="Calibri" panose="020F0502020204030204" pitchFamily="34" charset="0"/>
              </a:rPr>
              <a:t>Pollution control (air and waste streams; stationary and mobile)</a:t>
            </a:r>
          </a:p>
          <a:p>
            <a:pPr eaLnBrk="1" hangingPunct="1"/>
            <a:r>
              <a:rPr lang="en-US" altLang="en-US" b="1">
                <a:latin typeface="Calibri" panose="020F0502020204030204" pitchFamily="34" charset="0"/>
              </a:rPr>
              <a:t>Clean oxidation/halogenation processes using O</a:t>
            </a:r>
            <a:r>
              <a:rPr lang="en-US" altLang="en-US" b="1" baseline="-25000">
                <a:latin typeface="Calibri" panose="020F0502020204030204" pitchFamily="34" charset="0"/>
              </a:rPr>
              <a:t>2</a:t>
            </a:r>
            <a:r>
              <a:rPr lang="en-US" altLang="en-US" b="1">
                <a:latin typeface="Calibri" panose="020F0502020204030204" pitchFamily="34" charset="0"/>
              </a:rPr>
              <a:t>,H</a:t>
            </a:r>
            <a:r>
              <a:rPr lang="en-US" altLang="en-US" b="1" baseline="-25000">
                <a:latin typeface="Calibri" panose="020F0502020204030204" pitchFamily="34" charset="0"/>
              </a:rPr>
              <a:t>2</a:t>
            </a:r>
            <a:r>
              <a:rPr lang="en-US" altLang="en-US" b="1">
                <a:latin typeface="Calibri" panose="020F0502020204030204" pitchFamily="34" charset="0"/>
              </a:rPr>
              <a:t>O</a:t>
            </a:r>
            <a:r>
              <a:rPr lang="en-US" altLang="en-US" b="1" baseline="-25000">
                <a:latin typeface="Calibri" panose="020F0502020204030204" pitchFamily="34" charset="0"/>
              </a:rPr>
              <a:t>2 </a:t>
            </a:r>
            <a:r>
              <a:rPr lang="en-US" altLang="en-US" b="1">
                <a:latin typeface="Calibri" panose="020F0502020204030204" pitchFamily="34" charset="0"/>
              </a:rPr>
              <a:t>(C</a:t>
            </a:r>
            <a:r>
              <a:rPr lang="en-US" altLang="en-US" b="1" baseline="-25000">
                <a:latin typeface="Calibri" panose="020F0502020204030204" pitchFamily="34" charset="0"/>
              </a:rPr>
              <a:t>2</a:t>
            </a:r>
            <a:r>
              <a:rPr lang="en-US" altLang="en-US" b="1">
                <a:latin typeface="Calibri" panose="020F0502020204030204" pitchFamily="34" charset="0"/>
              </a:rPr>
              <a:t>H</a:t>
            </a:r>
            <a:r>
              <a:rPr lang="en-US" altLang="en-US" b="1" baseline="-25000">
                <a:latin typeface="Calibri" panose="020F0502020204030204" pitchFamily="34" charset="0"/>
              </a:rPr>
              <a:t>4</a:t>
            </a:r>
            <a:r>
              <a:rPr lang="en-US" altLang="en-US" b="1">
                <a:latin typeface="Calibri" panose="020F0502020204030204" pitchFamily="34" charset="0"/>
              </a:rPr>
              <a:t>O, C</a:t>
            </a:r>
            <a:r>
              <a:rPr lang="en-US" altLang="en-US" b="1" baseline="-25000">
                <a:latin typeface="Calibri" panose="020F0502020204030204" pitchFamily="34" charset="0"/>
              </a:rPr>
              <a:t>3</a:t>
            </a:r>
            <a:r>
              <a:rPr lang="en-US" altLang="en-US" b="1">
                <a:latin typeface="Calibri" panose="020F0502020204030204" pitchFamily="34" charset="0"/>
              </a:rPr>
              <a:t>H</a:t>
            </a:r>
            <a:r>
              <a:rPr lang="en-US" altLang="en-US" b="1" baseline="-25000">
                <a:latin typeface="Calibri" panose="020F0502020204030204" pitchFamily="34" charset="0"/>
              </a:rPr>
              <a:t>6</a:t>
            </a:r>
            <a:r>
              <a:rPr lang="en-US" altLang="en-US" b="1">
                <a:latin typeface="Calibri" panose="020F0502020204030204" pitchFamily="34" charset="0"/>
              </a:rPr>
              <a:t>O)</a:t>
            </a:r>
          </a:p>
          <a:p>
            <a:pPr eaLnBrk="1" hangingPunct="1"/>
            <a:r>
              <a:rPr lang="en-US" altLang="en-US" b="1">
                <a:latin typeface="Calibri" panose="020F0502020204030204" pitchFamily="34" charset="0"/>
              </a:rPr>
              <a:t>Avoiding toxic chemicals in industry</a:t>
            </a:r>
          </a:p>
          <a:p>
            <a:pPr eaLnBrk="1" hangingPunct="1">
              <a:buFontTx/>
              <a:buNone/>
            </a:pPr>
            <a:r>
              <a:rPr lang="en-US" altLang="en-US" b="1">
                <a:latin typeface="Calibri" panose="020F0502020204030204" pitchFamily="34" charset="0"/>
              </a:rPr>
              <a:t>    (HF,COCl</a:t>
            </a:r>
            <a:r>
              <a:rPr lang="en-US" altLang="en-US" b="1" baseline="-25000">
                <a:latin typeface="Calibri" panose="020F0502020204030204" pitchFamily="34" charset="0"/>
              </a:rPr>
              <a:t>2</a:t>
            </a:r>
            <a:r>
              <a:rPr lang="en-US" altLang="en-US" b="1">
                <a:latin typeface="Calibri" panose="020F0502020204030204" pitchFamily="34" charset="0"/>
              </a:rPr>
              <a:t> etc)</a:t>
            </a:r>
          </a:p>
          <a:p>
            <a:pPr eaLnBrk="1" hangingPunct="1"/>
            <a:r>
              <a:rPr lang="en-US" altLang="en-US" b="1">
                <a:latin typeface="Calibri" panose="020F0502020204030204" pitchFamily="34" charset="0"/>
              </a:rPr>
              <a:t>Fuel cells (H</a:t>
            </a:r>
            <a:r>
              <a:rPr lang="en-US" altLang="en-US" b="1" baseline="-25000">
                <a:latin typeface="Calibri" panose="020F0502020204030204" pitchFamily="34" charset="0"/>
              </a:rPr>
              <a:t>2</a:t>
            </a:r>
            <a:r>
              <a:rPr lang="en-US" altLang="en-US" b="1">
                <a:latin typeface="Calibri" panose="020F0502020204030204" pitchFamily="34" charset="0"/>
              </a:rPr>
              <a:t> generation)</a:t>
            </a:r>
          </a:p>
          <a:p>
            <a:pPr eaLnBrk="1" hangingPunct="1"/>
            <a:endParaRPr lang="en-US" altLang="en-US" b="1">
              <a:latin typeface="Calibri" panose="020F0502020204030204" pitchFamily="34" charset="0"/>
            </a:endParaRPr>
          </a:p>
        </p:txBody>
      </p:sp>
      <p:sp>
        <p:nvSpPr>
          <p:cNvPr id="25604" name="TextBox 4">
            <a:extLst>
              <a:ext uri="{FF2B5EF4-FFF2-40B4-BE49-F238E27FC236}">
                <a16:creationId xmlns:a16="http://schemas.microsoft.com/office/drawing/2014/main" id="{1DBE7385-0424-44DA-B4DB-AD602FEBAFED}"/>
              </a:ext>
            </a:extLst>
          </p:cNvPr>
          <p:cNvSpPr txBox="1">
            <a:spLocks noChangeArrowheads="1"/>
          </p:cNvSpPr>
          <p:nvPr/>
        </p:nvSpPr>
        <p:spPr bwMode="auto">
          <a:xfrm>
            <a:off x="5562601" y="6096001"/>
            <a:ext cx="187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rgbClr val="FF0000"/>
                </a:solidFill>
                <a:latin typeface="Calibri" panose="020F0502020204030204" pitchFamily="34" charset="0"/>
              </a:rPr>
              <a:t>Latest Trends</a:t>
            </a:r>
          </a:p>
        </p:txBody>
      </p:sp>
    </p:spTree>
    <p:extLst>
      <p:ext uri="{BB962C8B-B14F-4D97-AF65-F5344CB8AC3E}">
        <p14:creationId xmlns:p14="http://schemas.microsoft.com/office/powerpoint/2010/main" val="422935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02AD8A2-BEEC-4ED3-9EA6-FB0BC693F57D}"/>
              </a:ext>
            </a:extLst>
          </p:cNvPr>
          <p:cNvSpPr>
            <a:spLocks noGrp="1" noChangeArrowheads="1"/>
          </p:cNvSpPr>
          <p:nvPr>
            <p:ph type="title"/>
          </p:nvPr>
        </p:nvSpPr>
        <p:spPr>
          <a:xfrm>
            <a:off x="1885950" y="76200"/>
            <a:ext cx="8420100" cy="1143000"/>
          </a:xfrm>
        </p:spPr>
        <p:txBody>
          <a:bodyPr/>
          <a:lstStyle/>
          <a:p>
            <a:pPr eaLnBrk="1" hangingPunct="1"/>
            <a:r>
              <a:rPr lang="en-US" altLang="en-US" sz="3600" b="1">
                <a:solidFill>
                  <a:schemeClr val="accent2"/>
                </a:solidFill>
                <a:latin typeface="Calibri" panose="020F0502020204030204" pitchFamily="34" charset="0"/>
              </a:rPr>
              <a:t>Catalysis in Nanotechnology</a:t>
            </a:r>
          </a:p>
        </p:txBody>
      </p:sp>
      <p:sp>
        <p:nvSpPr>
          <p:cNvPr id="26627" name="Rectangle 3">
            <a:extLst>
              <a:ext uri="{FF2B5EF4-FFF2-40B4-BE49-F238E27FC236}">
                <a16:creationId xmlns:a16="http://schemas.microsoft.com/office/drawing/2014/main" id="{048313DF-5DBA-4D3A-BD7A-F217D82874E4}"/>
              </a:ext>
            </a:extLst>
          </p:cNvPr>
          <p:cNvSpPr>
            <a:spLocks noGrp="1" noChangeArrowheads="1"/>
          </p:cNvSpPr>
          <p:nvPr>
            <p:ph type="body" idx="1"/>
          </p:nvPr>
        </p:nvSpPr>
        <p:spPr>
          <a:xfrm>
            <a:off x="235974" y="1600200"/>
            <a:ext cx="11956026" cy="4114800"/>
          </a:xfrm>
        </p:spPr>
        <p:txBody>
          <a:bodyPr/>
          <a:lstStyle/>
          <a:p>
            <a:pPr>
              <a:spcAft>
                <a:spcPts val="600"/>
              </a:spcAft>
              <a:buNone/>
            </a:pPr>
            <a:r>
              <a:rPr lang="en-US" altLang="en-US" b="1" dirty="0">
                <a:latin typeface="Calibri" panose="020F0502020204030204" pitchFamily="34" charset="0"/>
              </a:rPr>
              <a:t>  </a:t>
            </a:r>
            <a:r>
              <a:rPr lang="en-US" altLang="en-US" b="1" dirty="0">
                <a:solidFill>
                  <a:srgbClr val="009900"/>
                </a:solidFill>
                <a:latin typeface="Calibri" panose="020F0502020204030204" pitchFamily="34" charset="0"/>
              </a:rPr>
              <a:t>Methods of Catalyst preparation are most suited for the preparation of nanomaterials </a:t>
            </a:r>
          </a:p>
          <a:p>
            <a:pPr>
              <a:spcAft>
                <a:spcPts val="600"/>
              </a:spcAft>
            </a:pPr>
            <a:r>
              <a:rPr lang="en-US" altLang="en-US" b="1" dirty="0">
                <a:latin typeface="Calibri" panose="020F0502020204030204" pitchFamily="34" charset="0"/>
              </a:rPr>
              <a:t>Nano dimensions of catalysts</a:t>
            </a:r>
          </a:p>
          <a:p>
            <a:pPr>
              <a:spcAft>
                <a:spcPts val="600"/>
              </a:spcAft>
            </a:pPr>
            <a:r>
              <a:rPr lang="en-US" altLang="en-US" b="1" dirty="0">
                <a:latin typeface="Calibri" panose="020F0502020204030204" pitchFamily="34" charset="0"/>
              </a:rPr>
              <a:t>Common prep methods</a:t>
            </a:r>
          </a:p>
          <a:p>
            <a:pPr>
              <a:spcAft>
                <a:spcPts val="600"/>
              </a:spcAft>
            </a:pPr>
            <a:r>
              <a:rPr lang="en-US" altLang="en-US" b="1" dirty="0">
                <a:latin typeface="Calibri" panose="020F0502020204030204" pitchFamily="34" charset="0"/>
              </a:rPr>
              <a:t>Common Characterization tools</a:t>
            </a:r>
          </a:p>
          <a:p>
            <a:pPr>
              <a:spcAft>
                <a:spcPts val="600"/>
              </a:spcAft>
            </a:pPr>
            <a:r>
              <a:rPr lang="en-US" altLang="en-US" b="1" dirty="0">
                <a:latin typeface="Calibri" panose="020F0502020204030204" pitchFamily="34" charset="0"/>
              </a:rPr>
              <a:t>Catalysis in the preparation of carbon nanotubes</a:t>
            </a:r>
          </a:p>
        </p:txBody>
      </p:sp>
      <p:sp>
        <p:nvSpPr>
          <p:cNvPr id="26628" name="TextBox 4">
            <a:extLst>
              <a:ext uri="{FF2B5EF4-FFF2-40B4-BE49-F238E27FC236}">
                <a16:creationId xmlns:a16="http://schemas.microsoft.com/office/drawing/2014/main" id="{E9DFBDF5-F6C8-406B-9D80-F50F0FAA34DA}"/>
              </a:ext>
            </a:extLst>
          </p:cNvPr>
          <p:cNvSpPr txBox="1">
            <a:spLocks noChangeArrowheads="1"/>
          </p:cNvSpPr>
          <p:nvPr/>
        </p:nvSpPr>
        <p:spPr bwMode="auto">
          <a:xfrm>
            <a:off x="5562601" y="6096001"/>
            <a:ext cx="187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rgbClr val="FF0000"/>
                </a:solidFill>
                <a:latin typeface="Calibri" panose="020F0502020204030204" pitchFamily="34" charset="0"/>
              </a:rPr>
              <a:t>Latest Trends</a:t>
            </a:r>
          </a:p>
        </p:txBody>
      </p:sp>
    </p:spTree>
    <p:extLst>
      <p:ext uri="{BB962C8B-B14F-4D97-AF65-F5344CB8AC3E}">
        <p14:creationId xmlns:p14="http://schemas.microsoft.com/office/powerpoint/2010/main" val="406643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9CFED02-AFA3-4349-8CA1-15A2B260E87D}"/>
              </a:ext>
            </a:extLst>
          </p:cNvPr>
          <p:cNvSpPr>
            <a:spLocks noGrp="1" noChangeArrowheads="1"/>
          </p:cNvSpPr>
          <p:nvPr>
            <p:ph type="title"/>
          </p:nvPr>
        </p:nvSpPr>
        <p:spPr>
          <a:xfrm>
            <a:off x="1885950" y="152400"/>
            <a:ext cx="8420100" cy="1143000"/>
          </a:xfrm>
        </p:spPr>
        <p:txBody>
          <a:bodyPr/>
          <a:lstStyle/>
          <a:p>
            <a:pPr eaLnBrk="1" hangingPunct="1"/>
            <a:r>
              <a:rPr lang="en-US" altLang="en-US" sz="3600" b="1">
                <a:solidFill>
                  <a:schemeClr val="accent2"/>
                </a:solidFill>
                <a:latin typeface="Calibri" panose="020F0502020204030204" pitchFamily="34" charset="0"/>
              </a:rPr>
              <a:t>Catalysis in the Chemical Industry</a:t>
            </a:r>
          </a:p>
        </p:txBody>
      </p:sp>
      <p:sp>
        <p:nvSpPr>
          <p:cNvPr id="27651" name="Rectangle 3">
            <a:extLst>
              <a:ext uri="{FF2B5EF4-FFF2-40B4-BE49-F238E27FC236}">
                <a16:creationId xmlns:a16="http://schemas.microsoft.com/office/drawing/2014/main" id="{A12150BF-75A8-4FC5-A28E-40385E7344CD}"/>
              </a:ext>
            </a:extLst>
          </p:cNvPr>
          <p:cNvSpPr>
            <a:spLocks noGrp="1" noChangeArrowheads="1"/>
          </p:cNvSpPr>
          <p:nvPr>
            <p:ph type="body" idx="1"/>
          </p:nvPr>
        </p:nvSpPr>
        <p:spPr>
          <a:xfrm>
            <a:off x="221225" y="1524000"/>
            <a:ext cx="11842955" cy="4114800"/>
          </a:xfrm>
        </p:spPr>
        <p:txBody>
          <a:bodyPr>
            <a:normAutofit lnSpcReduction="10000"/>
          </a:bodyPr>
          <a:lstStyle/>
          <a:p>
            <a:pPr>
              <a:spcAft>
                <a:spcPts val="1200"/>
              </a:spcAft>
            </a:pPr>
            <a:r>
              <a:rPr lang="en-US" altLang="en-US" b="1">
                <a:latin typeface="Calibri" panose="020F0502020204030204" pitchFamily="34" charset="0"/>
              </a:rPr>
              <a:t>Hydrogen Industry(coal,NH</a:t>
            </a:r>
            <a:r>
              <a:rPr lang="en-US" altLang="en-US" b="1" baseline="-25000">
                <a:latin typeface="Calibri" panose="020F0502020204030204" pitchFamily="34" charset="0"/>
              </a:rPr>
              <a:t>3</a:t>
            </a:r>
            <a:r>
              <a:rPr lang="en-US" altLang="en-US" b="1">
                <a:latin typeface="Calibri" panose="020F0502020204030204" pitchFamily="34" charset="0"/>
              </a:rPr>
              <a:t>,methanol, FT, hydrogenations/HDT,fuel cell)</a:t>
            </a:r>
          </a:p>
          <a:p>
            <a:pPr>
              <a:spcAft>
                <a:spcPts val="1200"/>
              </a:spcAft>
            </a:pPr>
            <a:r>
              <a:rPr lang="en-US" altLang="en-US" b="1">
                <a:latin typeface="Calibri" panose="020F0502020204030204" pitchFamily="34" charset="0"/>
              </a:rPr>
              <a:t>Natural gas processing (SR,ATR,WGS,POX)</a:t>
            </a:r>
          </a:p>
          <a:p>
            <a:pPr>
              <a:spcAft>
                <a:spcPts val="1200"/>
              </a:spcAft>
            </a:pPr>
            <a:r>
              <a:rPr lang="en-US" altLang="en-US" b="1">
                <a:latin typeface="Calibri" panose="020F0502020204030204" pitchFamily="34" charset="0"/>
              </a:rPr>
              <a:t>Petroleum refining (FCC, HDW,HDT,HCr,REF)</a:t>
            </a:r>
          </a:p>
          <a:p>
            <a:pPr>
              <a:spcAft>
                <a:spcPts val="1200"/>
              </a:spcAft>
            </a:pPr>
            <a:r>
              <a:rPr lang="en-US" altLang="en-US" b="1">
                <a:latin typeface="Calibri" panose="020F0502020204030204" pitchFamily="34" charset="0"/>
              </a:rPr>
              <a:t>Petrochemicals (monomers,bulk chemicals)</a:t>
            </a:r>
          </a:p>
          <a:p>
            <a:pPr>
              <a:spcAft>
                <a:spcPts val="1200"/>
              </a:spcAft>
            </a:pPr>
            <a:r>
              <a:rPr lang="en-US" altLang="en-US" b="1">
                <a:latin typeface="Calibri" panose="020F0502020204030204" pitchFamily="34" charset="0"/>
              </a:rPr>
              <a:t>Fine Chem. (pharma, agrochem, fragrance, textile,coating,surfactants,laundry etc)</a:t>
            </a:r>
          </a:p>
          <a:p>
            <a:pPr>
              <a:spcAft>
                <a:spcPts val="1200"/>
              </a:spcAft>
            </a:pPr>
            <a:r>
              <a:rPr lang="en-US" altLang="en-US" b="1">
                <a:latin typeface="Calibri" panose="020F0502020204030204" pitchFamily="34" charset="0"/>
              </a:rPr>
              <a:t>Environmental Catalysis (autoexhaust, deNOx, DOC)</a:t>
            </a:r>
          </a:p>
        </p:txBody>
      </p:sp>
      <p:sp>
        <p:nvSpPr>
          <p:cNvPr id="27652" name="TextBox 4">
            <a:extLst>
              <a:ext uri="{FF2B5EF4-FFF2-40B4-BE49-F238E27FC236}">
                <a16:creationId xmlns:a16="http://schemas.microsoft.com/office/drawing/2014/main" id="{A0326F7A-197B-4B08-9E14-D28406627DBE}"/>
              </a:ext>
            </a:extLst>
          </p:cNvPr>
          <p:cNvSpPr txBox="1">
            <a:spLocks noChangeArrowheads="1"/>
          </p:cNvSpPr>
          <p:nvPr/>
        </p:nvSpPr>
        <p:spPr bwMode="auto">
          <a:xfrm>
            <a:off x="5562601" y="6096001"/>
            <a:ext cx="187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rgbClr val="FF0000"/>
                </a:solidFill>
                <a:latin typeface="Calibri" panose="020F0502020204030204" pitchFamily="34" charset="0"/>
              </a:rPr>
              <a:t>Latest Trends</a:t>
            </a:r>
          </a:p>
        </p:txBody>
      </p:sp>
    </p:spTree>
    <p:extLst>
      <p:ext uri="{BB962C8B-B14F-4D97-AF65-F5344CB8AC3E}">
        <p14:creationId xmlns:p14="http://schemas.microsoft.com/office/powerpoint/2010/main" val="365422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EFA0F-236A-494A-90A3-9F576C83184C}"/>
              </a:ext>
            </a:extLst>
          </p:cNvPr>
          <p:cNvSpPr/>
          <p:nvPr/>
        </p:nvSpPr>
        <p:spPr>
          <a:xfrm>
            <a:off x="0" y="166921"/>
            <a:ext cx="12090400" cy="7109639"/>
          </a:xfrm>
          <a:prstGeom prst="rect">
            <a:avLst/>
          </a:prstGeom>
        </p:spPr>
        <p:txBody>
          <a:bodyPr wrap="square">
            <a:spAutoFit/>
          </a:bodyPr>
          <a:lstStyle/>
          <a:p>
            <a:r>
              <a:rPr lang="en-US" sz="2400" dirty="0">
                <a:solidFill>
                  <a:srgbClr val="FF0000"/>
                </a:solidFill>
                <a:latin typeface="MinionPro-Regular"/>
              </a:rPr>
              <a:t>Typical Unresolved issues in Catalysis so far</a:t>
            </a:r>
            <a:r>
              <a:rPr lang="en-US" sz="2400" dirty="0">
                <a:solidFill>
                  <a:srgbClr val="000000"/>
                </a:solidFill>
                <a:latin typeface="MinionPro-Regular"/>
              </a:rPr>
              <a:t>:</a:t>
            </a:r>
          </a:p>
          <a:p>
            <a:endParaRPr lang="en-US" sz="2400" dirty="0">
              <a:solidFill>
                <a:srgbClr val="000000"/>
              </a:solidFill>
              <a:latin typeface="MinionPro-Regular"/>
            </a:endParaRPr>
          </a:p>
          <a:p>
            <a:r>
              <a:rPr lang="en-US" sz="2400" dirty="0">
                <a:solidFill>
                  <a:srgbClr val="000000"/>
                </a:solidFill>
                <a:latin typeface="MinionPro-Regular"/>
              </a:rPr>
              <a:t>Key unresolved issues include the epoxidation of ethene with silver as a catalyst. Different conflicting models exist on how the precise composition of the silver surface influences this reaction. This factor determines the selectivity of the catalyst and therefore also the optimization of the process.</a:t>
            </a:r>
            <a:br>
              <a:rPr lang="en-US" sz="2400" dirty="0">
                <a:solidFill>
                  <a:srgbClr val="000000"/>
                </a:solidFill>
                <a:latin typeface="MinionPro-Regular"/>
              </a:rPr>
            </a:br>
            <a:r>
              <a:rPr lang="en-US" sz="2400" dirty="0">
                <a:solidFill>
                  <a:srgbClr val="000000"/>
                </a:solidFill>
                <a:latin typeface="MinionPro-Regular"/>
              </a:rPr>
              <a:t>Another example is the hydrogenation of ethene on a metal surface. Again: what is the exact structure of the surface during the reaction? Is it the naked metal surface, or is the surface filled with organic intermediates?</a:t>
            </a:r>
            <a:br>
              <a:rPr lang="en-US" sz="2400" dirty="0">
                <a:solidFill>
                  <a:srgbClr val="000000"/>
                </a:solidFill>
                <a:latin typeface="MinionPro-Regular"/>
              </a:rPr>
            </a:br>
            <a:r>
              <a:rPr lang="en-US" sz="2400" dirty="0">
                <a:solidFill>
                  <a:srgbClr val="000000"/>
                </a:solidFill>
                <a:latin typeface="MinionPro-Regular"/>
              </a:rPr>
              <a:t>We also lack basic insight into the synthesis of zeolites for catalysts. What role does molecular recognition play in building intermediates at a molecular level, when producing a zeolite? Or is the building of the structure a collective process, in which molecules are reorganized in a gel, without molecular recognition on a piecemeal basis.</a:t>
            </a:r>
            <a:br>
              <a:rPr lang="en-US" sz="2400" dirty="0">
                <a:solidFill>
                  <a:srgbClr val="000000"/>
                </a:solidFill>
                <a:latin typeface="MinionPro-Regular"/>
              </a:rPr>
            </a:br>
            <a:r>
              <a:rPr lang="en-US" sz="2400" dirty="0">
                <a:solidFill>
                  <a:srgbClr val="000000"/>
                </a:solidFill>
                <a:latin typeface="MinionPro-Regular"/>
              </a:rPr>
              <a:t>In Fischer </a:t>
            </a:r>
            <a:r>
              <a:rPr lang="en-US" sz="2400" dirty="0" err="1">
                <a:solidFill>
                  <a:srgbClr val="000000"/>
                </a:solidFill>
                <a:latin typeface="MinionPro-Regular"/>
              </a:rPr>
              <a:t>Tropsch</a:t>
            </a:r>
            <a:r>
              <a:rPr lang="en-US" sz="2400" dirty="0">
                <a:solidFill>
                  <a:srgbClr val="000000"/>
                </a:solidFill>
                <a:latin typeface="MinionPro-Regular"/>
              </a:rPr>
              <a:t> catalysis, several groups have reported on particle size effects for cobalt. Other groups have denied these effects, stating “cobalt is cobalt is cobalt.” We are seeing the emergence of theory to understand the (non-)existence of this particle size effect</a:t>
            </a:r>
            <a:r>
              <a:rPr lang="en-US" sz="2400" dirty="0"/>
              <a:t> .</a:t>
            </a:r>
            <a:endParaRPr lang="en-US" sz="2400" dirty="0">
              <a:solidFill>
                <a:srgbClr val="FF0000"/>
              </a:solidFill>
            </a:endParaRPr>
          </a:p>
          <a:p>
            <a:endParaRPr lang="en-US" sz="2400" dirty="0">
              <a:solidFill>
                <a:srgbClr val="FF0000"/>
              </a:solidFill>
            </a:endParaRPr>
          </a:p>
          <a:p>
            <a:r>
              <a:rPr lang="en-US" sz="2400" dirty="0">
                <a:solidFill>
                  <a:srgbClr val="FF0000"/>
                </a:solidFill>
              </a:rPr>
              <a:t>Future perspective in catalysis a Dutch study Dutch National school combination</a:t>
            </a:r>
            <a:br>
              <a:rPr lang="en-US" sz="2400" dirty="0"/>
            </a:br>
            <a:endParaRPr lang="en-US" sz="2400" dirty="0"/>
          </a:p>
        </p:txBody>
      </p:sp>
    </p:spTree>
    <p:extLst>
      <p:ext uri="{BB962C8B-B14F-4D97-AF65-F5344CB8AC3E}">
        <p14:creationId xmlns:p14="http://schemas.microsoft.com/office/powerpoint/2010/main" val="43409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5B8B6EEC-957C-4227-B0D9-B67B76703447}"/>
              </a:ext>
            </a:extLst>
          </p:cNvPr>
          <p:cNvSpPr>
            <a:spLocks noGrp="1" noChangeArrowheads="1"/>
          </p:cNvSpPr>
          <p:nvPr>
            <p:ph type="title"/>
          </p:nvPr>
        </p:nvSpPr>
        <p:spPr>
          <a:xfrm>
            <a:off x="1885950" y="0"/>
            <a:ext cx="8420100" cy="1143000"/>
          </a:xfrm>
        </p:spPr>
        <p:txBody>
          <a:bodyPr/>
          <a:lstStyle/>
          <a:p>
            <a:r>
              <a:rPr lang="en-US" altLang="en-US" sz="3200" b="1">
                <a:solidFill>
                  <a:srgbClr val="0000FF"/>
                </a:solidFill>
                <a:latin typeface="Calibri" panose="020F0502020204030204" pitchFamily="34" charset="0"/>
              </a:rPr>
              <a:t>	Big picture: Sustainable Development</a:t>
            </a:r>
          </a:p>
        </p:txBody>
      </p:sp>
      <p:pic>
        <p:nvPicPr>
          <p:cNvPr id="65539" name="Picture 2">
            <a:extLst>
              <a:ext uri="{FF2B5EF4-FFF2-40B4-BE49-F238E27FC236}">
                <a16:creationId xmlns:a16="http://schemas.microsoft.com/office/drawing/2014/main" id="{D3EEC105-CF9B-4FE3-8ACA-1796C924F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689" y="1131889"/>
            <a:ext cx="348138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5" name="Picture 3">
            <a:extLst>
              <a:ext uri="{FF2B5EF4-FFF2-40B4-BE49-F238E27FC236}">
                <a16:creationId xmlns:a16="http://schemas.microsoft.com/office/drawing/2014/main" id="{95DAE0E4-51B5-43C8-9FB9-38C535464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25" y="2633663"/>
            <a:ext cx="835818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6" name="Picture 4">
            <a:extLst>
              <a:ext uri="{FF2B5EF4-FFF2-40B4-BE49-F238E27FC236}">
                <a16:creationId xmlns:a16="http://schemas.microsoft.com/office/drawing/2014/main" id="{B810C6FA-6500-4062-A5EC-A05B062B5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4343401"/>
            <a:ext cx="557212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7" name="Picture 5">
            <a:extLst>
              <a:ext uri="{FF2B5EF4-FFF2-40B4-BE49-F238E27FC236}">
                <a16:creationId xmlns:a16="http://schemas.microsoft.com/office/drawing/2014/main" id="{3DEA2189-9B72-4416-A09D-A3A1273E53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063" y="4446589"/>
            <a:ext cx="39814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9" name="Line 7">
            <a:extLst>
              <a:ext uri="{FF2B5EF4-FFF2-40B4-BE49-F238E27FC236}">
                <a16:creationId xmlns:a16="http://schemas.microsoft.com/office/drawing/2014/main" id="{FB54590B-4677-4325-8BE6-792E6CA04069}"/>
              </a:ext>
            </a:extLst>
          </p:cNvPr>
          <p:cNvSpPr>
            <a:spLocks noChangeShapeType="1"/>
          </p:cNvSpPr>
          <p:nvPr/>
        </p:nvSpPr>
        <p:spPr bwMode="auto">
          <a:xfrm rot="10800000" flipH="1">
            <a:off x="3638550" y="2509839"/>
            <a:ext cx="1277938" cy="803275"/>
          </a:xfrm>
          <a:prstGeom prst="line">
            <a:avLst/>
          </a:prstGeom>
          <a:noFill/>
          <a:ln w="381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0" name="Line 8">
            <a:extLst>
              <a:ext uri="{FF2B5EF4-FFF2-40B4-BE49-F238E27FC236}">
                <a16:creationId xmlns:a16="http://schemas.microsoft.com/office/drawing/2014/main" id="{A156EA32-8267-4B35-BD33-9F1FBC7178A1}"/>
              </a:ext>
            </a:extLst>
          </p:cNvPr>
          <p:cNvSpPr>
            <a:spLocks noChangeShapeType="1"/>
          </p:cNvSpPr>
          <p:nvPr/>
        </p:nvSpPr>
        <p:spPr bwMode="auto">
          <a:xfrm rot="10800000" flipH="1">
            <a:off x="2865438" y="4017963"/>
            <a:ext cx="430212" cy="893762"/>
          </a:xfrm>
          <a:prstGeom prst="line">
            <a:avLst/>
          </a:prstGeom>
          <a:noFill/>
          <a:ln w="381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1" name="Line 9">
            <a:extLst>
              <a:ext uri="{FF2B5EF4-FFF2-40B4-BE49-F238E27FC236}">
                <a16:creationId xmlns:a16="http://schemas.microsoft.com/office/drawing/2014/main" id="{0289C5A3-359D-460C-8ADA-B8417EF21870}"/>
              </a:ext>
            </a:extLst>
          </p:cNvPr>
          <p:cNvSpPr>
            <a:spLocks noChangeShapeType="1"/>
          </p:cNvSpPr>
          <p:nvPr/>
        </p:nvSpPr>
        <p:spPr bwMode="auto">
          <a:xfrm flipH="1">
            <a:off x="3038475" y="4010025"/>
            <a:ext cx="431800" cy="890588"/>
          </a:xfrm>
          <a:prstGeom prst="line">
            <a:avLst/>
          </a:prstGeom>
          <a:noFill/>
          <a:ln w="38100">
            <a:solidFill>
              <a:srgbClr val="00804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2" name="Line 10">
            <a:extLst>
              <a:ext uri="{FF2B5EF4-FFF2-40B4-BE49-F238E27FC236}">
                <a16:creationId xmlns:a16="http://schemas.microsoft.com/office/drawing/2014/main" id="{A8F8CB01-E802-41A2-812E-28089CB16898}"/>
              </a:ext>
            </a:extLst>
          </p:cNvPr>
          <p:cNvSpPr>
            <a:spLocks noChangeShapeType="1"/>
          </p:cNvSpPr>
          <p:nvPr/>
        </p:nvSpPr>
        <p:spPr bwMode="auto">
          <a:xfrm flipH="1">
            <a:off x="3822700" y="2544764"/>
            <a:ext cx="1276350" cy="803275"/>
          </a:xfrm>
          <a:prstGeom prst="line">
            <a:avLst/>
          </a:prstGeom>
          <a:noFill/>
          <a:ln w="38100">
            <a:solidFill>
              <a:srgbClr val="00804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728372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843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843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18437"/>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1844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8441"/>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C0EAA17-CC2A-4BDE-9D64-0AEEA15B2649}"/>
              </a:ext>
            </a:extLst>
          </p:cNvPr>
          <p:cNvSpPr>
            <a:spLocks noGrp="1" noChangeArrowheads="1"/>
          </p:cNvSpPr>
          <p:nvPr>
            <p:ph type="title"/>
          </p:nvPr>
        </p:nvSpPr>
        <p:spPr>
          <a:xfrm>
            <a:off x="1885950" y="609600"/>
            <a:ext cx="8420100" cy="685800"/>
          </a:xfrm>
        </p:spPr>
        <p:txBody>
          <a:bodyPr>
            <a:normAutofit fontScale="90000"/>
          </a:bodyPr>
          <a:lstStyle/>
          <a:p>
            <a:r>
              <a:rPr lang="en-GB" altLang="en-US" b="1">
                <a:solidFill>
                  <a:srgbClr val="009900"/>
                </a:solidFill>
                <a:latin typeface="Calibri" panose="020F0502020204030204" pitchFamily="34" charset="0"/>
              </a:rPr>
              <a:t>Green Chemistry Is About...</a:t>
            </a:r>
          </a:p>
        </p:txBody>
      </p:sp>
      <p:sp>
        <p:nvSpPr>
          <p:cNvPr id="66563" name="AutoShape 3">
            <a:extLst>
              <a:ext uri="{FF2B5EF4-FFF2-40B4-BE49-F238E27FC236}">
                <a16:creationId xmlns:a16="http://schemas.microsoft.com/office/drawing/2014/main" id="{CB5CE974-7499-4041-8BC8-9EDAC97173AD}"/>
              </a:ext>
            </a:extLst>
          </p:cNvPr>
          <p:cNvSpPr>
            <a:spLocks noChangeAspect="1" noChangeArrowheads="1"/>
          </p:cNvSpPr>
          <p:nvPr/>
        </p:nvSpPr>
        <p:spPr bwMode="auto">
          <a:xfrm>
            <a:off x="1638300" y="228600"/>
            <a:ext cx="8832850" cy="1295400"/>
          </a:xfrm>
          <a:prstGeom prst="horizontalScroll">
            <a:avLst>
              <a:gd name="adj" fmla="val 12500"/>
            </a:avLst>
          </a:prstGeom>
          <a:noFill/>
          <a:ln w="31750">
            <a:solidFill>
              <a:srgbClr val="0BFF0B"/>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3200" b="1">
              <a:solidFill>
                <a:schemeClr val="tx2"/>
              </a:solidFill>
              <a:latin typeface="Calibri" panose="020F0502020204030204" pitchFamily="34" charset="0"/>
            </a:endParaRPr>
          </a:p>
        </p:txBody>
      </p:sp>
      <p:sp>
        <p:nvSpPr>
          <p:cNvPr id="66564" name="AutoShape 4">
            <a:extLst>
              <a:ext uri="{FF2B5EF4-FFF2-40B4-BE49-F238E27FC236}">
                <a16:creationId xmlns:a16="http://schemas.microsoft.com/office/drawing/2014/main" id="{4AF06CCE-5E79-4DB5-BA21-DD3BE4E2708B}"/>
              </a:ext>
            </a:extLst>
          </p:cNvPr>
          <p:cNvSpPr>
            <a:spLocks noChangeArrowheads="1"/>
          </p:cNvSpPr>
          <p:nvPr/>
        </p:nvSpPr>
        <p:spPr bwMode="auto">
          <a:xfrm>
            <a:off x="2133600" y="2286000"/>
            <a:ext cx="3302000" cy="3276600"/>
          </a:xfrm>
          <a:prstGeom prst="rightArrow">
            <a:avLst>
              <a:gd name="adj1" fmla="val 57528"/>
              <a:gd name="adj2" fmla="val 24998"/>
            </a:avLst>
          </a:prstGeom>
          <a:solidFill>
            <a:srgbClr val="FFFF8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2800" b="1" baseline="30000">
              <a:solidFill>
                <a:schemeClr val="bg2"/>
              </a:solidFill>
              <a:latin typeface="Calibri" panose="020F0502020204030204" pitchFamily="34" charset="0"/>
            </a:endParaRPr>
          </a:p>
        </p:txBody>
      </p:sp>
      <p:sp>
        <p:nvSpPr>
          <p:cNvPr id="66565" name="Rectangle 6">
            <a:extLst>
              <a:ext uri="{FF2B5EF4-FFF2-40B4-BE49-F238E27FC236}">
                <a16:creationId xmlns:a16="http://schemas.microsoft.com/office/drawing/2014/main" id="{610B68A5-F6D8-494F-A600-BD5D7B3926E6}"/>
              </a:ext>
            </a:extLst>
          </p:cNvPr>
          <p:cNvSpPr>
            <a:spLocks noChangeArrowheads="1"/>
          </p:cNvSpPr>
          <p:nvPr/>
        </p:nvSpPr>
        <p:spPr bwMode="auto">
          <a:xfrm>
            <a:off x="6343650" y="2514600"/>
            <a:ext cx="387985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b="1">
              <a:latin typeface="Calibri" panose="020F0502020204030204" pitchFamily="34" charset="0"/>
            </a:endParaRPr>
          </a:p>
        </p:txBody>
      </p:sp>
      <p:sp>
        <p:nvSpPr>
          <p:cNvPr id="66566" name="Rectangle 7">
            <a:extLst>
              <a:ext uri="{FF2B5EF4-FFF2-40B4-BE49-F238E27FC236}">
                <a16:creationId xmlns:a16="http://schemas.microsoft.com/office/drawing/2014/main" id="{440FAEC4-AA88-4EC3-B368-0E91328D7C2F}"/>
              </a:ext>
            </a:extLst>
          </p:cNvPr>
          <p:cNvSpPr>
            <a:spLocks noChangeArrowheads="1"/>
          </p:cNvSpPr>
          <p:nvPr/>
        </p:nvSpPr>
        <p:spPr bwMode="auto">
          <a:xfrm>
            <a:off x="6343650" y="3124200"/>
            <a:ext cx="387985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b="1">
              <a:latin typeface="Calibri" panose="020F0502020204030204" pitchFamily="34" charset="0"/>
            </a:endParaRPr>
          </a:p>
        </p:txBody>
      </p:sp>
      <p:sp>
        <p:nvSpPr>
          <p:cNvPr id="66567" name="Rectangle 8">
            <a:extLst>
              <a:ext uri="{FF2B5EF4-FFF2-40B4-BE49-F238E27FC236}">
                <a16:creationId xmlns:a16="http://schemas.microsoft.com/office/drawing/2014/main" id="{C6F04C72-1C25-4F16-ABC2-7EABB9F33C66}"/>
              </a:ext>
            </a:extLst>
          </p:cNvPr>
          <p:cNvSpPr>
            <a:spLocks noChangeArrowheads="1"/>
          </p:cNvSpPr>
          <p:nvPr/>
        </p:nvSpPr>
        <p:spPr bwMode="auto">
          <a:xfrm>
            <a:off x="6343650" y="1828800"/>
            <a:ext cx="387985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b="1">
              <a:latin typeface="Calibri" panose="020F0502020204030204" pitchFamily="34" charset="0"/>
            </a:endParaRPr>
          </a:p>
        </p:txBody>
      </p:sp>
      <p:sp>
        <p:nvSpPr>
          <p:cNvPr id="66568" name="Rectangle 9">
            <a:extLst>
              <a:ext uri="{FF2B5EF4-FFF2-40B4-BE49-F238E27FC236}">
                <a16:creationId xmlns:a16="http://schemas.microsoft.com/office/drawing/2014/main" id="{3D60EA1A-FD66-4281-959A-733F06A08328}"/>
              </a:ext>
            </a:extLst>
          </p:cNvPr>
          <p:cNvSpPr>
            <a:spLocks noChangeArrowheads="1"/>
          </p:cNvSpPr>
          <p:nvPr/>
        </p:nvSpPr>
        <p:spPr bwMode="auto">
          <a:xfrm>
            <a:off x="6343650" y="3810000"/>
            <a:ext cx="387985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b="1">
              <a:latin typeface="Calibri" panose="020F0502020204030204" pitchFamily="34" charset="0"/>
            </a:endParaRPr>
          </a:p>
        </p:txBody>
      </p:sp>
      <p:sp>
        <p:nvSpPr>
          <p:cNvPr id="66569" name="Rectangle 11">
            <a:extLst>
              <a:ext uri="{FF2B5EF4-FFF2-40B4-BE49-F238E27FC236}">
                <a16:creationId xmlns:a16="http://schemas.microsoft.com/office/drawing/2014/main" id="{74653021-8892-4014-A901-B9D19D53FAF9}"/>
              </a:ext>
            </a:extLst>
          </p:cNvPr>
          <p:cNvSpPr>
            <a:spLocks noChangeArrowheads="1"/>
          </p:cNvSpPr>
          <p:nvPr/>
        </p:nvSpPr>
        <p:spPr bwMode="auto">
          <a:xfrm>
            <a:off x="6343650" y="5257800"/>
            <a:ext cx="3879850" cy="762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Calibri" panose="020F0502020204030204" pitchFamily="34" charset="0"/>
              </a:rPr>
              <a:t>   </a:t>
            </a:r>
            <a:r>
              <a:rPr lang="en-US" altLang="en-US" sz="2800" b="1">
                <a:latin typeface="Calibri" panose="020F0502020204030204" pitchFamily="34" charset="0"/>
              </a:rPr>
              <a:t>Cost</a:t>
            </a:r>
          </a:p>
        </p:txBody>
      </p:sp>
      <p:sp>
        <p:nvSpPr>
          <p:cNvPr id="66570" name="Text Box 12">
            <a:extLst>
              <a:ext uri="{FF2B5EF4-FFF2-40B4-BE49-F238E27FC236}">
                <a16:creationId xmlns:a16="http://schemas.microsoft.com/office/drawing/2014/main" id="{ADF86E2E-9937-4920-8C87-A87AD378B860}"/>
              </a:ext>
            </a:extLst>
          </p:cNvPr>
          <p:cNvSpPr txBox="1">
            <a:spLocks noChangeArrowheads="1"/>
          </p:cNvSpPr>
          <p:nvPr/>
        </p:nvSpPr>
        <p:spPr bwMode="auto">
          <a:xfrm>
            <a:off x="6591300" y="1981200"/>
            <a:ext cx="3136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4000" b="1" baseline="30000">
                <a:latin typeface="Calibri" panose="020F0502020204030204" pitchFamily="34" charset="0"/>
              </a:rPr>
              <a:t>Waste</a:t>
            </a:r>
            <a:endParaRPr lang="en-GB" altLang="en-US" sz="3600" b="1" baseline="30000">
              <a:latin typeface="Calibri" panose="020F0502020204030204" pitchFamily="34" charset="0"/>
            </a:endParaRPr>
          </a:p>
        </p:txBody>
      </p:sp>
      <p:sp>
        <p:nvSpPr>
          <p:cNvPr id="66571" name="Text Box 13">
            <a:extLst>
              <a:ext uri="{FF2B5EF4-FFF2-40B4-BE49-F238E27FC236}">
                <a16:creationId xmlns:a16="http://schemas.microsoft.com/office/drawing/2014/main" id="{7F76C3C7-F493-4F45-91D9-7466BEB3C641}"/>
              </a:ext>
            </a:extLst>
          </p:cNvPr>
          <p:cNvSpPr txBox="1">
            <a:spLocks noChangeArrowheads="1"/>
          </p:cNvSpPr>
          <p:nvPr/>
        </p:nvSpPr>
        <p:spPr bwMode="auto">
          <a:xfrm>
            <a:off x="6591300" y="2667000"/>
            <a:ext cx="32194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4000" b="1" baseline="30000">
                <a:latin typeface="Calibri" panose="020F0502020204030204" pitchFamily="34" charset="0"/>
              </a:rPr>
              <a:t>Materials</a:t>
            </a:r>
          </a:p>
        </p:txBody>
      </p:sp>
      <p:sp>
        <p:nvSpPr>
          <p:cNvPr id="66572" name="Text Box 14">
            <a:extLst>
              <a:ext uri="{FF2B5EF4-FFF2-40B4-BE49-F238E27FC236}">
                <a16:creationId xmlns:a16="http://schemas.microsoft.com/office/drawing/2014/main" id="{490953E0-6FA1-4A56-9F96-0623E7EF27CC}"/>
              </a:ext>
            </a:extLst>
          </p:cNvPr>
          <p:cNvSpPr txBox="1">
            <a:spLocks noChangeArrowheads="1"/>
          </p:cNvSpPr>
          <p:nvPr/>
        </p:nvSpPr>
        <p:spPr bwMode="auto">
          <a:xfrm>
            <a:off x="6591300" y="3276600"/>
            <a:ext cx="32194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4000" b="1" baseline="30000">
                <a:latin typeface="Calibri" panose="020F0502020204030204" pitchFamily="34" charset="0"/>
              </a:rPr>
              <a:t>Hazard</a:t>
            </a:r>
          </a:p>
        </p:txBody>
      </p:sp>
      <p:sp>
        <p:nvSpPr>
          <p:cNvPr id="66573" name="Text Box 17">
            <a:extLst>
              <a:ext uri="{FF2B5EF4-FFF2-40B4-BE49-F238E27FC236}">
                <a16:creationId xmlns:a16="http://schemas.microsoft.com/office/drawing/2014/main" id="{E5BDEB77-9E2F-402F-86E2-E18D490105F8}"/>
              </a:ext>
            </a:extLst>
          </p:cNvPr>
          <p:cNvSpPr txBox="1">
            <a:spLocks noChangeArrowheads="1"/>
          </p:cNvSpPr>
          <p:nvPr/>
        </p:nvSpPr>
        <p:spPr bwMode="auto">
          <a:xfrm>
            <a:off x="6591300" y="3962400"/>
            <a:ext cx="3467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4000" b="1" baseline="30000">
                <a:latin typeface="Calibri" panose="020F0502020204030204" pitchFamily="34" charset="0"/>
              </a:rPr>
              <a:t>Risk</a:t>
            </a:r>
          </a:p>
        </p:txBody>
      </p:sp>
      <p:sp>
        <p:nvSpPr>
          <p:cNvPr id="66574" name="Rectangle 18">
            <a:extLst>
              <a:ext uri="{FF2B5EF4-FFF2-40B4-BE49-F238E27FC236}">
                <a16:creationId xmlns:a16="http://schemas.microsoft.com/office/drawing/2014/main" id="{BC1E6138-2AA7-4274-84B5-BF6358658F3E}"/>
              </a:ext>
            </a:extLst>
          </p:cNvPr>
          <p:cNvSpPr>
            <a:spLocks noChangeArrowheads="1"/>
          </p:cNvSpPr>
          <p:nvPr/>
        </p:nvSpPr>
        <p:spPr bwMode="auto">
          <a:xfrm>
            <a:off x="6343650" y="4495800"/>
            <a:ext cx="387985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800" b="1">
                <a:latin typeface="Calibri" panose="020F0502020204030204" pitchFamily="34" charset="0"/>
              </a:rPr>
              <a:t>  Energy</a:t>
            </a:r>
            <a:endParaRPr lang="en-GB" altLang="en-US" b="1">
              <a:latin typeface="Calibri" panose="020F0502020204030204" pitchFamily="34" charset="0"/>
            </a:endParaRPr>
          </a:p>
        </p:txBody>
      </p:sp>
      <p:sp>
        <p:nvSpPr>
          <p:cNvPr id="66575" name="WordArt 21">
            <a:extLst>
              <a:ext uri="{FF2B5EF4-FFF2-40B4-BE49-F238E27FC236}">
                <a16:creationId xmlns:a16="http://schemas.microsoft.com/office/drawing/2014/main" id="{B8F7D835-A66C-4E51-904D-C11F43265426}"/>
              </a:ext>
            </a:extLst>
          </p:cNvPr>
          <p:cNvSpPr>
            <a:spLocks noChangeArrowheads="1" noChangeShapeType="1" noTextEdit="1"/>
          </p:cNvSpPr>
          <p:nvPr/>
        </p:nvSpPr>
        <p:spPr bwMode="auto">
          <a:xfrm>
            <a:off x="2546350" y="3505200"/>
            <a:ext cx="2528888"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00984C"/>
                </a:solidFill>
                <a:effectLst>
                  <a:outerShdw dist="45791" dir="3378596" algn="ctr" rotWithShape="0">
                    <a:srgbClr val="4D4D4D"/>
                  </a:outerShdw>
                </a:effectLst>
                <a:latin typeface="Calibri" panose="020F0502020204030204" pitchFamily="34" charset="0"/>
              </a:rPr>
              <a:t>Reducing</a:t>
            </a:r>
          </a:p>
        </p:txBody>
      </p:sp>
    </p:spTree>
    <p:extLst>
      <p:ext uri="{BB962C8B-B14F-4D97-AF65-F5344CB8AC3E}">
        <p14:creationId xmlns:p14="http://schemas.microsoft.com/office/powerpoint/2010/main" val="35996795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521FBB97-4E37-4734-9C93-AA27C9B63BE9}"/>
              </a:ext>
            </a:extLst>
          </p:cNvPr>
          <p:cNvSpPr txBox="1">
            <a:spLocks noChangeArrowheads="1"/>
          </p:cNvSpPr>
          <p:nvPr/>
        </p:nvSpPr>
        <p:spPr bwMode="auto">
          <a:xfrm>
            <a:off x="3298826" y="76201"/>
            <a:ext cx="599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a:solidFill>
                  <a:srgbClr val="009900"/>
                </a:solidFill>
                <a:latin typeface="Calibri" panose="020F0502020204030204" pitchFamily="34" charset="0"/>
              </a:rPr>
              <a:t>The drivers of green chemistry</a:t>
            </a:r>
          </a:p>
        </p:txBody>
      </p:sp>
      <p:grpSp>
        <p:nvGrpSpPr>
          <p:cNvPr id="67587" name="Group 30">
            <a:extLst>
              <a:ext uri="{FF2B5EF4-FFF2-40B4-BE49-F238E27FC236}">
                <a16:creationId xmlns:a16="http://schemas.microsoft.com/office/drawing/2014/main" id="{3F5E8195-43BA-4F7C-BF25-8AF90B70F4CA}"/>
              </a:ext>
            </a:extLst>
          </p:cNvPr>
          <p:cNvGrpSpPr>
            <a:grpSpLocks/>
          </p:cNvGrpSpPr>
          <p:nvPr/>
        </p:nvGrpSpPr>
        <p:grpSpPr bwMode="auto">
          <a:xfrm>
            <a:off x="1752600" y="685800"/>
            <a:ext cx="8515350" cy="6172200"/>
            <a:chOff x="1285875" y="1268413"/>
            <a:chExt cx="7394370" cy="4824412"/>
          </a:xfrm>
        </p:grpSpPr>
        <p:sp>
          <p:nvSpPr>
            <p:cNvPr id="67588" name="AutoShape 54">
              <a:extLst>
                <a:ext uri="{FF2B5EF4-FFF2-40B4-BE49-F238E27FC236}">
                  <a16:creationId xmlns:a16="http://schemas.microsoft.com/office/drawing/2014/main" id="{6FE91131-5006-4F0D-9D2B-10BC6C68988B}"/>
                </a:ext>
              </a:extLst>
            </p:cNvPr>
            <p:cNvSpPr>
              <a:spLocks noChangeArrowheads="1"/>
            </p:cNvSpPr>
            <p:nvPr/>
          </p:nvSpPr>
          <p:spPr bwMode="auto">
            <a:xfrm flipH="1">
              <a:off x="3827463" y="4303713"/>
              <a:ext cx="2209800" cy="957262"/>
            </a:xfrm>
            <a:prstGeom prst="roundRect">
              <a:avLst>
                <a:gd name="adj" fmla="val 16667"/>
              </a:avLst>
            </a:pr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1800">
                <a:latin typeface="Arial" panose="020B0604020202020204" pitchFamily="34" charset="0"/>
                <a:cs typeface="Arial" panose="020B0604020202020204" pitchFamily="34" charset="0"/>
              </a:endParaRPr>
            </a:p>
          </p:txBody>
        </p:sp>
        <p:sp>
          <p:nvSpPr>
            <p:cNvPr id="67589" name="AutoShape 55">
              <a:extLst>
                <a:ext uri="{FF2B5EF4-FFF2-40B4-BE49-F238E27FC236}">
                  <a16:creationId xmlns:a16="http://schemas.microsoft.com/office/drawing/2014/main" id="{129F466D-157B-43CB-AAA9-B4DB3F0B1A72}"/>
                </a:ext>
              </a:extLst>
            </p:cNvPr>
            <p:cNvSpPr>
              <a:spLocks noChangeArrowheads="1"/>
            </p:cNvSpPr>
            <p:nvPr/>
          </p:nvSpPr>
          <p:spPr bwMode="auto">
            <a:xfrm flipH="1">
              <a:off x="3963988" y="4429125"/>
              <a:ext cx="1939925" cy="706438"/>
            </a:xfrm>
            <a:prstGeom prst="roundRect">
              <a:avLst>
                <a:gd name="adj" fmla="val 16667"/>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latin typeface="Arial" panose="020B0604020202020204" pitchFamily="34" charset="0"/>
                  <a:cs typeface="Arial" panose="020B0604020202020204" pitchFamily="34" charset="0"/>
                </a:rPr>
                <a:t>Green chemistry</a:t>
              </a:r>
            </a:p>
          </p:txBody>
        </p:sp>
        <p:cxnSp>
          <p:nvCxnSpPr>
            <p:cNvPr id="67590" name="AutoShape 67">
              <a:extLst>
                <a:ext uri="{FF2B5EF4-FFF2-40B4-BE49-F238E27FC236}">
                  <a16:creationId xmlns:a16="http://schemas.microsoft.com/office/drawing/2014/main" id="{65AA3035-02E7-489D-94AD-0324B1869CFF}"/>
                </a:ext>
              </a:extLst>
            </p:cNvPr>
            <p:cNvCxnSpPr>
              <a:cxnSpLocks noChangeShapeType="1"/>
              <a:stCxn id="67612" idx="1"/>
              <a:endCxn id="67589" idx="3"/>
            </p:cNvCxnSpPr>
            <p:nvPr/>
          </p:nvCxnSpPr>
          <p:spPr bwMode="auto">
            <a:xfrm>
              <a:off x="3370263" y="4000500"/>
              <a:ext cx="593725" cy="781050"/>
            </a:xfrm>
            <a:prstGeom prst="bentConnector3">
              <a:avLst>
                <a:gd name="adj1" fmla="val 49856"/>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67591" name="AutoShape 68">
              <a:extLst>
                <a:ext uri="{FF2B5EF4-FFF2-40B4-BE49-F238E27FC236}">
                  <a16:creationId xmlns:a16="http://schemas.microsoft.com/office/drawing/2014/main" id="{5544C5A9-591B-4685-A2DE-EE6F50D308DC}"/>
                </a:ext>
              </a:extLst>
            </p:cNvPr>
            <p:cNvCxnSpPr>
              <a:cxnSpLocks noChangeShapeType="1"/>
              <a:stCxn id="67611" idx="1"/>
              <a:endCxn id="67589" idx="3"/>
            </p:cNvCxnSpPr>
            <p:nvPr/>
          </p:nvCxnSpPr>
          <p:spPr bwMode="auto">
            <a:xfrm>
              <a:off x="3370263" y="4781550"/>
              <a:ext cx="593725"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7592" name="AutoShape 69">
              <a:extLst>
                <a:ext uri="{FF2B5EF4-FFF2-40B4-BE49-F238E27FC236}">
                  <a16:creationId xmlns:a16="http://schemas.microsoft.com/office/drawing/2014/main" id="{DC824643-7B06-41E3-93EC-E9552A98E1B5}"/>
                </a:ext>
              </a:extLst>
            </p:cNvPr>
            <p:cNvCxnSpPr>
              <a:cxnSpLocks noChangeShapeType="1"/>
              <a:stCxn id="67610" idx="1"/>
              <a:endCxn id="67589" idx="3"/>
            </p:cNvCxnSpPr>
            <p:nvPr/>
          </p:nvCxnSpPr>
          <p:spPr bwMode="auto">
            <a:xfrm flipV="1">
              <a:off x="3370263" y="4781550"/>
              <a:ext cx="593725" cy="793750"/>
            </a:xfrm>
            <a:prstGeom prst="bentConnector3">
              <a:avLst>
                <a:gd name="adj1" fmla="val 49856"/>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67593" name="AutoShape 812">
              <a:extLst>
                <a:ext uri="{FF2B5EF4-FFF2-40B4-BE49-F238E27FC236}">
                  <a16:creationId xmlns:a16="http://schemas.microsoft.com/office/drawing/2014/main" id="{C57E4BA2-AF8D-4570-ADE5-AED9E4A62B2B}"/>
                </a:ext>
              </a:extLst>
            </p:cNvPr>
            <p:cNvCxnSpPr>
              <a:cxnSpLocks noChangeShapeType="1"/>
              <a:stCxn id="67605" idx="2"/>
              <a:endCxn id="67589" idx="0"/>
            </p:cNvCxnSpPr>
            <p:nvPr/>
          </p:nvCxnSpPr>
          <p:spPr bwMode="auto">
            <a:xfrm rot="16200000" flipH="1">
              <a:off x="3519487" y="3014663"/>
              <a:ext cx="1724025" cy="1104900"/>
            </a:xfrm>
            <a:prstGeom prst="bentConnector3">
              <a:avLst>
                <a:gd name="adj1" fmla="val 49907"/>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67594" name="AutoShape 813">
              <a:extLst>
                <a:ext uri="{FF2B5EF4-FFF2-40B4-BE49-F238E27FC236}">
                  <a16:creationId xmlns:a16="http://schemas.microsoft.com/office/drawing/2014/main" id="{0ED2354D-CCE2-4C26-BE43-02A92102AAF5}"/>
                </a:ext>
              </a:extLst>
            </p:cNvPr>
            <p:cNvCxnSpPr>
              <a:cxnSpLocks noChangeShapeType="1"/>
              <a:stCxn id="67606" idx="2"/>
              <a:endCxn id="67589" idx="0"/>
            </p:cNvCxnSpPr>
            <p:nvPr/>
          </p:nvCxnSpPr>
          <p:spPr bwMode="auto">
            <a:xfrm rot="5400000">
              <a:off x="4574381" y="3064669"/>
              <a:ext cx="1724025" cy="1004888"/>
            </a:xfrm>
            <a:prstGeom prst="bentConnector3">
              <a:avLst>
                <a:gd name="adj1" fmla="val 49907"/>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67595" name="AutoShape 815">
              <a:extLst>
                <a:ext uri="{FF2B5EF4-FFF2-40B4-BE49-F238E27FC236}">
                  <a16:creationId xmlns:a16="http://schemas.microsoft.com/office/drawing/2014/main" id="{4E24C9A3-0ED7-4315-A82D-A8CF2F4EE5A9}"/>
                </a:ext>
              </a:extLst>
            </p:cNvPr>
            <p:cNvCxnSpPr>
              <a:cxnSpLocks noChangeShapeType="1"/>
              <a:stCxn id="67599" idx="3"/>
              <a:endCxn id="67589" idx="1"/>
            </p:cNvCxnSpPr>
            <p:nvPr/>
          </p:nvCxnSpPr>
          <p:spPr bwMode="auto">
            <a:xfrm rot="10800000" flipV="1">
              <a:off x="5903913" y="4000500"/>
              <a:ext cx="520700" cy="781050"/>
            </a:xfrm>
            <a:prstGeom prst="bentConnector3">
              <a:avLst>
                <a:gd name="adj1" fmla="val 49833"/>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cxnSp>
          <p:nvCxnSpPr>
            <p:cNvPr id="67596" name="AutoShape 816">
              <a:extLst>
                <a:ext uri="{FF2B5EF4-FFF2-40B4-BE49-F238E27FC236}">
                  <a16:creationId xmlns:a16="http://schemas.microsoft.com/office/drawing/2014/main" id="{D1C52872-3490-4195-8E30-A250C3A49511}"/>
                </a:ext>
              </a:extLst>
            </p:cNvPr>
            <p:cNvCxnSpPr>
              <a:cxnSpLocks noChangeShapeType="1"/>
              <a:stCxn id="67600" idx="3"/>
              <a:endCxn id="67589" idx="1"/>
            </p:cNvCxnSpPr>
            <p:nvPr/>
          </p:nvCxnSpPr>
          <p:spPr bwMode="auto">
            <a:xfrm rot="10800000">
              <a:off x="5903913" y="4781550"/>
              <a:ext cx="520700"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7597" name="AutoShape 817">
              <a:extLst>
                <a:ext uri="{FF2B5EF4-FFF2-40B4-BE49-F238E27FC236}">
                  <a16:creationId xmlns:a16="http://schemas.microsoft.com/office/drawing/2014/main" id="{DE01501B-08AE-4326-8029-B663D110FE99}"/>
                </a:ext>
              </a:extLst>
            </p:cNvPr>
            <p:cNvCxnSpPr>
              <a:cxnSpLocks noChangeShapeType="1"/>
              <a:stCxn id="67601" idx="3"/>
              <a:endCxn id="67589" idx="1"/>
            </p:cNvCxnSpPr>
            <p:nvPr/>
          </p:nvCxnSpPr>
          <p:spPr bwMode="auto">
            <a:xfrm rot="10800000">
              <a:off x="5903913" y="4781550"/>
              <a:ext cx="520700" cy="793750"/>
            </a:xfrm>
            <a:prstGeom prst="bentConnector3">
              <a:avLst>
                <a:gd name="adj1" fmla="val 49833"/>
              </a:avLst>
            </a:prstGeom>
            <a:noFill/>
            <a:ln w="19050">
              <a:solidFill>
                <a:schemeClr val="tx1"/>
              </a:solidFill>
              <a:miter lim="800000"/>
              <a:headEnd/>
              <a:tailEnd/>
            </a:ln>
            <a:extLst>
              <a:ext uri="{909E8E84-426E-40DD-AFC4-6F175D3DCCD1}">
                <a14:hiddenFill xmlns:a14="http://schemas.microsoft.com/office/drawing/2010/main">
                  <a:noFill/>
                </a14:hiddenFill>
              </a:ext>
            </a:extLst>
          </p:spPr>
        </p:cxnSp>
        <p:sp>
          <p:nvSpPr>
            <p:cNvPr id="67598" name="AutoShape 59">
              <a:extLst>
                <a:ext uri="{FF2B5EF4-FFF2-40B4-BE49-F238E27FC236}">
                  <a16:creationId xmlns:a16="http://schemas.microsoft.com/office/drawing/2014/main" id="{A8EA46A0-8FDB-42DD-8AEA-0B6926AC7B97}"/>
                </a:ext>
              </a:extLst>
            </p:cNvPr>
            <p:cNvSpPr>
              <a:spLocks noChangeArrowheads="1"/>
            </p:cNvSpPr>
            <p:nvPr/>
          </p:nvSpPr>
          <p:spPr bwMode="auto">
            <a:xfrm flipH="1">
              <a:off x="6289675" y="3270250"/>
              <a:ext cx="2208213" cy="2797175"/>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1800">
                <a:latin typeface="Arial" panose="020B0604020202020204" pitchFamily="34" charset="0"/>
                <a:cs typeface="Arial" panose="020B0604020202020204" pitchFamily="34" charset="0"/>
              </a:endParaRPr>
            </a:p>
          </p:txBody>
        </p:sp>
        <p:sp>
          <p:nvSpPr>
            <p:cNvPr id="67599" name="AutoShape 61">
              <a:extLst>
                <a:ext uri="{FF2B5EF4-FFF2-40B4-BE49-F238E27FC236}">
                  <a16:creationId xmlns:a16="http://schemas.microsoft.com/office/drawing/2014/main" id="{E63954C8-5A1C-403B-A0E6-EC04219D6CFF}"/>
                </a:ext>
              </a:extLst>
            </p:cNvPr>
            <p:cNvSpPr>
              <a:spLocks noChangeArrowheads="1"/>
            </p:cNvSpPr>
            <p:nvPr/>
          </p:nvSpPr>
          <p:spPr bwMode="auto">
            <a:xfrm flipH="1">
              <a:off x="6424613" y="364807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Less</a:t>
              </a:r>
            </a:p>
            <a:p>
              <a:pPr algn="ctr" eaLnBrk="1" hangingPunct="1"/>
              <a:r>
                <a:rPr lang="en-US" altLang="en-US" sz="1800">
                  <a:latin typeface="Arial" panose="020B0604020202020204" pitchFamily="34" charset="0"/>
                  <a:cs typeface="Arial" panose="020B0604020202020204" pitchFamily="34" charset="0"/>
                </a:rPr>
                <a:t>hazardous materials</a:t>
              </a:r>
            </a:p>
          </p:txBody>
        </p:sp>
        <p:sp>
          <p:nvSpPr>
            <p:cNvPr id="67600" name="AutoShape 62">
              <a:extLst>
                <a:ext uri="{FF2B5EF4-FFF2-40B4-BE49-F238E27FC236}">
                  <a16:creationId xmlns:a16="http://schemas.microsoft.com/office/drawing/2014/main" id="{C1EB0851-5DA6-481F-968D-7435F95A866B}"/>
                </a:ext>
              </a:extLst>
            </p:cNvPr>
            <p:cNvSpPr>
              <a:spLocks noChangeArrowheads="1"/>
            </p:cNvSpPr>
            <p:nvPr/>
          </p:nvSpPr>
          <p:spPr bwMode="auto">
            <a:xfrm flipH="1">
              <a:off x="6424613" y="442912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High fines for waste</a:t>
              </a:r>
            </a:p>
          </p:txBody>
        </p:sp>
        <p:sp>
          <p:nvSpPr>
            <p:cNvPr id="67601" name="AutoShape 64">
              <a:extLst>
                <a:ext uri="{FF2B5EF4-FFF2-40B4-BE49-F238E27FC236}">
                  <a16:creationId xmlns:a16="http://schemas.microsoft.com/office/drawing/2014/main" id="{8B94D34C-DA5D-4612-9BE3-D4CD212782F1}"/>
                </a:ext>
              </a:extLst>
            </p:cNvPr>
            <p:cNvSpPr>
              <a:spLocks noChangeArrowheads="1"/>
            </p:cNvSpPr>
            <p:nvPr/>
          </p:nvSpPr>
          <p:spPr bwMode="auto">
            <a:xfrm flipH="1">
              <a:off x="6424613" y="522287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Producer</a:t>
              </a:r>
            </a:p>
            <a:p>
              <a:pPr algn="ctr" eaLnBrk="1" hangingPunct="1"/>
              <a:r>
                <a:rPr lang="en-US" altLang="en-US" sz="1800">
                  <a:latin typeface="Arial" panose="020B0604020202020204" pitchFamily="34" charset="0"/>
                  <a:cs typeface="Arial" panose="020B0604020202020204" pitchFamily="34" charset="0"/>
                </a:rPr>
                <a:t>responsibility</a:t>
              </a:r>
            </a:p>
          </p:txBody>
        </p:sp>
        <p:sp>
          <p:nvSpPr>
            <p:cNvPr id="67602" name="Rectangle 65">
              <a:extLst>
                <a:ext uri="{FF2B5EF4-FFF2-40B4-BE49-F238E27FC236}">
                  <a16:creationId xmlns:a16="http://schemas.microsoft.com/office/drawing/2014/main" id="{C290BDF3-00E1-44EF-8CC7-B1202E147E53}"/>
                </a:ext>
              </a:extLst>
            </p:cNvPr>
            <p:cNvSpPr>
              <a:spLocks noChangeArrowheads="1"/>
            </p:cNvSpPr>
            <p:nvPr/>
          </p:nvSpPr>
          <p:spPr bwMode="auto">
            <a:xfrm flipH="1">
              <a:off x="6292850" y="3265488"/>
              <a:ext cx="2387395" cy="28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panose="020B0604020202020204" pitchFamily="34" charset="0"/>
                  <a:cs typeface="Arial" panose="020B0604020202020204" pitchFamily="34" charset="0"/>
                </a:rPr>
                <a:t>Government legislation</a:t>
              </a:r>
            </a:p>
          </p:txBody>
        </p:sp>
        <p:pic>
          <p:nvPicPr>
            <p:cNvPr id="67603" name="Picture 822" descr="truck">
              <a:extLst>
                <a:ext uri="{FF2B5EF4-FFF2-40B4-BE49-F238E27FC236}">
                  <a16:creationId xmlns:a16="http://schemas.microsoft.com/office/drawing/2014/main" id="{DEF4E28B-B822-42D3-A99D-85058CB4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925" y="2781300"/>
              <a:ext cx="8461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4" name="AutoShape 58">
              <a:extLst>
                <a:ext uri="{FF2B5EF4-FFF2-40B4-BE49-F238E27FC236}">
                  <a16:creationId xmlns:a16="http://schemas.microsoft.com/office/drawing/2014/main" id="{4BB5FA75-DC64-4810-BD19-018AD0DECFB5}"/>
                </a:ext>
              </a:extLst>
            </p:cNvPr>
            <p:cNvSpPr>
              <a:spLocks noChangeArrowheads="1"/>
            </p:cNvSpPr>
            <p:nvPr/>
          </p:nvSpPr>
          <p:spPr bwMode="auto">
            <a:xfrm flipH="1">
              <a:off x="2667000" y="1733550"/>
              <a:ext cx="4402138" cy="1109663"/>
            </a:xfrm>
            <a:prstGeom prst="roundRect">
              <a:avLst>
                <a:gd name="adj" fmla="val 16667"/>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1800">
                <a:latin typeface="Arial" panose="020B0604020202020204" pitchFamily="34" charset="0"/>
                <a:cs typeface="Arial" panose="020B0604020202020204" pitchFamily="34" charset="0"/>
              </a:endParaRPr>
            </a:p>
          </p:txBody>
        </p:sp>
        <p:sp>
          <p:nvSpPr>
            <p:cNvPr id="67605" name="AutoShape 60">
              <a:extLst>
                <a:ext uri="{FF2B5EF4-FFF2-40B4-BE49-F238E27FC236}">
                  <a16:creationId xmlns:a16="http://schemas.microsoft.com/office/drawing/2014/main" id="{9ABE603C-F04F-4570-A849-1E3A71BAD98A}"/>
                </a:ext>
              </a:extLst>
            </p:cNvPr>
            <p:cNvSpPr>
              <a:spLocks noChangeArrowheads="1"/>
            </p:cNvSpPr>
            <p:nvPr/>
          </p:nvSpPr>
          <p:spPr bwMode="auto">
            <a:xfrm flipH="1">
              <a:off x="2817813" y="1998663"/>
              <a:ext cx="2019300" cy="706437"/>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Lower</a:t>
              </a:r>
            </a:p>
            <a:p>
              <a:pPr algn="ctr" eaLnBrk="1" hangingPunct="1"/>
              <a:r>
                <a:rPr lang="en-US" altLang="en-US" sz="1800">
                  <a:latin typeface="Arial" panose="020B0604020202020204" pitchFamily="34" charset="0"/>
                  <a:cs typeface="Arial" panose="020B0604020202020204" pitchFamily="34" charset="0"/>
                </a:rPr>
                <a:t>capital investment</a:t>
              </a:r>
            </a:p>
          </p:txBody>
        </p:sp>
        <p:sp>
          <p:nvSpPr>
            <p:cNvPr id="67606" name="AutoShape 63">
              <a:extLst>
                <a:ext uri="{FF2B5EF4-FFF2-40B4-BE49-F238E27FC236}">
                  <a16:creationId xmlns:a16="http://schemas.microsoft.com/office/drawing/2014/main" id="{9DA4EE49-6615-47FB-832B-DDE570C7944A}"/>
                </a:ext>
              </a:extLst>
            </p:cNvPr>
            <p:cNvSpPr>
              <a:spLocks noChangeArrowheads="1"/>
            </p:cNvSpPr>
            <p:nvPr/>
          </p:nvSpPr>
          <p:spPr bwMode="auto">
            <a:xfrm flipH="1">
              <a:off x="4927600" y="1998663"/>
              <a:ext cx="2020888" cy="706437"/>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Lower</a:t>
              </a:r>
            </a:p>
            <a:p>
              <a:pPr algn="ctr" eaLnBrk="1" hangingPunct="1"/>
              <a:r>
                <a:rPr lang="en-US" altLang="en-US" sz="1800">
                  <a:latin typeface="Arial" panose="020B0604020202020204" pitchFamily="34" charset="0"/>
                  <a:cs typeface="Arial" panose="020B0604020202020204" pitchFamily="34" charset="0"/>
                </a:rPr>
                <a:t>operating costs</a:t>
              </a:r>
            </a:p>
          </p:txBody>
        </p:sp>
        <p:sp>
          <p:nvSpPr>
            <p:cNvPr id="67607" name="Rectangle 66">
              <a:extLst>
                <a:ext uri="{FF2B5EF4-FFF2-40B4-BE49-F238E27FC236}">
                  <a16:creationId xmlns:a16="http://schemas.microsoft.com/office/drawing/2014/main" id="{FB599F14-562C-4734-8DBB-903394E96F04}"/>
                </a:ext>
              </a:extLst>
            </p:cNvPr>
            <p:cNvSpPr>
              <a:spLocks noChangeArrowheads="1"/>
            </p:cNvSpPr>
            <p:nvPr/>
          </p:nvSpPr>
          <p:spPr bwMode="auto">
            <a:xfrm flipH="1">
              <a:off x="4005263" y="1700213"/>
              <a:ext cx="1830632" cy="28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panose="020B0604020202020204" pitchFamily="34" charset="0"/>
                  <a:cs typeface="Arial" panose="020B0604020202020204" pitchFamily="34" charset="0"/>
                </a:rPr>
                <a:t>Economic benefit</a:t>
              </a:r>
            </a:p>
          </p:txBody>
        </p:sp>
        <p:pic>
          <p:nvPicPr>
            <p:cNvPr id="67608" name="Picture 823" descr="truck">
              <a:extLst>
                <a:ext uri="{FF2B5EF4-FFF2-40B4-BE49-F238E27FC236}">
                  <a16:creationId xmlns:a16="http://schemas.microsoft.com/office/drawing/2014/main" id="{D6EA7B7F-430F-4EF4-AC4F-27D13E4F5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1268413"/>
              <a:ext cx="8445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9" name="AutoShape 47">
              <a:extLst>
                <a:ext uri="{FF2B5EF4-FFF2-40B4-BE49-F238E27FC236}">
                  <a16:creationId xmlns:a16="http://schemas.microsoft.com/office/drawing/2014/main" id="{8A34CB1C-6903-4D8E-ACFD-7CE390A5AFDE}"/>
                </a:ext>
              </a:extLst>
            </p:cNvPr>
            <p:cNvSpPr>
              <a:spLocks noChangeArrowheads="1"/>
            </p:cNvSpPr>
            <p:nvPr/>
          </p:nvSpPr>
          <p:spPr bwMode="auto">
            <a:xfrm flipH="1">
              <a:off x="1285875" y="3270250"/>
              <a:ext cx="2225675" cy="2822575"/>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n-US" sz="1800">
                <a:latin typeface="Arial" panose="020B0604020202020204" pitchFamily="34" charset="0"/>
                <a:cs typeface="Arial" panose="020B0604020202020204" pitchFamily="34" charset="0"/>
              </a:endParaRPr>
            </a:p>
          </p:txBody>
        </p:sp>
        <p:sp>
          <p:nvSpPr>
            <p:cNvPr id="67610" name="AutoShape 48">
              <a:extLst>
                <a:ext uri="{FF2B5EF4-FFF2-40B4-BE49-F238E27FC236}">
                  <a16:creationId xmlns:a16="http://schemas.microsoft.com/office/drawing/2014/main" id="{8628F58E-E4B2-4AD6-843A-C87F62B42F8D}"/>
                </a:ext>
              </a:extLst>
            </p:cNvPr>
            <p:cNvSpPr>
              <a:spLocks noChangeArrowheads="1"/>
            </p:cNvSpPr>
            <p:nvPr/>
          </p:nvSpPr>
          <p:spPr bwMode="auto">
            <a:xfrm flipH="1">
              <a:off x="1430338" y="522287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Pollution control</a:t>
              </a:r>
            </a:p>
          </p:txBody>
        </p:sp>
        <p:sp>
          <p:nvSpPr>
            <p:cNvPr id="67611" name="AutoShape 49">
              <a:extLst>
                <a:ext uri="{FF2B5EF4-FFF2-40B4-BE49-F238E27FC236}">
                  <a16:creationId xmlns:a16="http://schemas.microsoft.com/office/drawing/2014/main" id="{8A705EDA-24BD-4133-AD34-9EAC54E7BE2B}"/>
                </a:ext>
              </a:extLst>
            </p:cNvPr>
            <p:cNvSpPr>
              <a:spLocks noChangeArrowheads="1"/>
            </p:cNvSpPr>
            <p:nvPr/>
          </p:nvSpPr>
          <p:spPr bwMode="auto">
            <a:xfrm flipH="1">
              <a:off x="1430338" y="442912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Safer</a:t>
              </a:r>
            </a:p>
            <a:p>
              <a:pPr algn="ctr" eaLnBrk="1" hangingPunct="1"/>
              <a:r>
                <a:rPr lang="en-US" altLang="en-US" sz="1800">
                  <a:latin typeface="Arial" panose="020B0604020202020204" pitchFamily="34" charset="0"/>
                  <a:cs typeface="Arial" panose="020B0604020202020204" pitchFamily="34" charset="0"/>
                </a:rPr>
                <a:t>and smaller plants</a:t>
              </a:r>
            </a:p>
          </p:txBody>
        </p:sp>
        <p:sp>
          <p:nvSpPr>
            <p:cNvPr id="67612" name="AutoShape 50">
              <a:extLst>
                <a:ext uri="{FF2B5EF4-FFF2-40B4-BE49-F238E27FC236}">
                  <a16:creationId xmlns:a16="http://schemas.microsoft.com/office/drawing/2014/main" id="{7F0C3C67-CC57-4ED3-ADC1-A5371D9D94EB}"/>
                </a:ext>
              </a:extLst>
            </p:cNvPr>
            <p:cNvSpPr>
              <a:spLocks noChangeArrowheads="1"/>
            </p:cNvSpPr>
            <p:nvPr/>
          </p:nvSpPr>
          <p:spPr bwMode="auto">
            <a:xfrm flipH="1">
              <a:off x="1430338" y="3648075"/>
              <a:ext cx="1939925" cy="706438"/>
            </a:xfrm>
            <a:prstGeom prst="roundRect">
              <a:avLst>
                <a:gd name="adj" fmla="val 16667"/>
              </a:avLst>
            </a:prstGeom>
            <a:gradFill rotWithShape="1">
              <a:gsLst>
                <a:gs pos="0">
                  <a:srgbClr val="B2B2B2"/>
                </a:gs>
                <a:gs pos="100000">
                  <a:srgbClr val="F8F8F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cs typeface="Arial" panose="020B0604020202020204" pitchFamily="34" charset="0"/>
                </a:rPr>
                <a:t>Improved</a:t>
              </a:r>
            </a:p>
            <a:p>
              <a:pPr algn="ctr" eaLnBrk="1" hangingPunct="1"/>
              <a:r>
                <a:rPr lang="en-US" altLang="en-US" sz="1800">
                  <a:latin typeface="Arial" panose="020B0604020202020204" pitchFamily="34" charset="0"/>
                  <a:cs typeface="Arial" panose="020B0604020202020204" pitchFamily="34" charset="0"/>
                </a:rPr>
                <a:t>public image</a:t>
              </a:r>
            </a:p>
          </p:txBody>
        </p:sp>
        <p:sp>
          <p:nvSpPr>
            <p:cNvPr id="67613" name="Rectangle 52">
              <a:extLst>
                <a:ext uri="{FF2B5EF4-FFF2-40B4-BE49-F238E27FC236}">
                  <a16:creationId xmlns:a16="http://schemas.microsoft.com/office/drawing/2014/main" id="{831986E1-6DA7-40F9-92B9-9ADA85401248}"/>
                </a:ext>
              </a:extLst>
            </p:cNvPr>
            <p:cNvSpPr>
              <a:spLocks noChangeArrowheads="1"/>
            </p:cNvSpPr>
            <p:nvPr/>
          </p:nvSpPr>
          <p:spPr bwMode="auto">
            <a:xfrm flipH="1">
              <a:off x="1528763" y="3262313"/>
              <a:ext cx="1830632" cy="28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Arial" panose="020B0604020202020204" pitchFamily="34" charset="0"/>
                  <a:cs typeface="Arial" panose="020B0604020202020204" pitchFamily="34" charset="0"/>
                </a:rPr>
                <a:t>Societal pressure</a:t>
              </a:r>
            </a:p>
          </p:txBody>
        </p:sp>
        <p:pic>
          <p:nvPicPr>
            <p:cNvPr id="67614" name="Picture 824" descr="truck">
              <a:extLst>
                <a:ext uri="{FF2B5EF4-FFF2-40B4-BE49-F238E27FC236}">
                  <a16:creationId xmlns:a16="http://schemas.microsoft.com/office/drawing/2014/main" id="{4A746543-7AC7-4DC8-BF45-DD05D18AD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2852738"/>
              <a:ext cx="8461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49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5F27B24-2BEF-4A6B-9167-C023B567C716}"/>
              </a:ext>
            </a:extLst>
          </p:cNvPr>
          <p:cNvSpPr>
            <a:spLocks noGrp="1" noChangeArrowheads="1"/>
          </p:cNvSpPr>
          <p:nvPr>
            <p:ph type="title"/>
          </p:nvPr>
        </p:nvSpPr>
        <p:spPr>
          <a:xfrm>
            <a:off x="1638300" y="274638"/>
            <a:ext cx="8915400" cy="715962"/>
          </a:xfrm>
          <a:noFill/>
        </p:spPr>
        <p:txBody>
          <a:bodyPr anchor="t"/>
          <a:lstStyle/>
          <a:p>
            <a:r>
              <a:rPr lang="en-US" altLang="en-US" sz="2800" b="1">
                <a:solidFill>
                  <a:srgbClr val="009900"/>
                </a:solidFill>
                <a:latin typeface="Calibri" panose="020F0502020204030204" pitchFamily="34" charset="0"/>
              </a:rPr>
              <a:t>Green Catalytic Processes</a:t>
            </a:r>
          </a:p>
        </p:txBody>
      </p:sp>
      <p:sp>
        <p:nvSpPr>
          <p:cNvPr id="69635" name="Rectangle 3">
            <a:extLst>
              <a:ext uri="{FF2B5EF4-FFF2-40B4-BE49-F238E27FC236}">
                <a16:creationId xmlns:a16="http://schemas.microsoft.com/office/drawing/2014/main" id="{121671EE-DF11-4656-9295-847FA7057751}"/>
              </a:ext>
            </a:extLst>
          </p:cNvPr>
          <p:cNvSpPr>
            <a:spLocks noGrp="1" noChangeArrowheads="1"/>
          </p:cNvSpPr>
          <p:nvPr>
            <p:ph type="body" idx="4294967295"/>
          </p:nvPr>
        </p:nvSpPr>
        <p:spPr>
          <a:xfrm>
            <a:off x="162231" y="1143001"/>
            <a:ext cx="11754465" cy="4983163"/>
          </a:xfrm>
          <a:noFill/>
        </p:spPr>
        <p:txBody>
          <a:bodyPr>
            <a:normAutofit/>
          </a:bodyPr>
          <a:lstStyle/>
          <a:p>
            <a:pPr>
              <a:spcBef>
                <a:spcPts val="1200"/>
              </a:spcBef>
              <a:spcAft>
                <a:spcPts val="600"/>
              </a:spcAft>
            </a:pPr>
            <a:r>
              <a:rPr lang="en-US" altLang="en-US" sz="2400" b="1">
                <a:solidFill>
                  <a:srgbClr val="0000FF"/>
                </a:solidFill>
                <a:latin typeface="Calibri" panose="020F0502020204030204" pitchFamily="34" charset="0"/>
              </a:rPr>
              <a:t>Alternative feedstocks, reagents, solvents, products</a:t>
            </a:r>
          </a:p>
          <a:p>
            <a:pPr>
              <a:spcBef>
                <a:spcPts val="1200"/>
              </a:spcBef>
              <a:spcAft>
                <a:spcPts val="600"/>
              </a:spcAft>
            </a:pPr>
            <a:r>
              <a:rPr lang="en-US" altLang="en-US" sz="2400" b="1">
                <a:solidFill>
                  <a:srgbClr val="0000FF"/>
                </a:solidFill>
                <a:latin typeface="Calibri" panose="020F0502020204030204" pitchFamily="34" charset="0"/>
              </a:rPr>
              <a:t> Enhanced process control</a:t>
            </a:r>
          </a:p>
          <a:p>
            <a:pPr>
              <a:spcBef>
                <a:spcPts val="1200"/>
              </a:spcBef>
              <a:spcAft>
                <a:spcPts val="600"/>
              </a:spcAft>
            </a:pPr>
            <a:r>
              <a:rPr lang="en-US" altLang="en-US" sz="2400" b="1">
                <a:solidFill>
                  <a:srgbClr val="0000FF"/>
                </a:solidFill>
                <a:latin typeface="Calibri" panose="020F0502020204030204" pitchFamily="34" charset="0"/>
              </a:rPr>
              <a:t>New catalysts</a:t>
            </a:r>
          </a:p>
          <a:p>
            <a:pPr>
              <a:spcBef>
                <a:spcPts val="1200"/>
              </a:spcBef>
              <a:spcAft>
                <a:spcPts val="600"/>
              </a:spcAft>
            </a:pPr>
            <a:r>
              <a:rPr lang="en-US" altLang="en-US" sz="2400" b="1">
                <a:solidFill>
                  <a:srgbClr val="0000FF"/>
                </a:solidFill>
                <a:latin typeface="Calibri" panose="020F0502020204030204" pitchFamily="34" charset="0"/>
              </a:rPr>
              <a:t> Greater integration of catalysis and reactor engineering:</a:t>
            </a:r>
          </a:p>
          <a:p>
            <a:pPr>
              <a:spcBef>
                <a:spcPts val="1200"/>
              </a:spcBef>
              <a:spcAft>
                <a:spcPts val="600"/>
              </a:spcAft>
              <a:buNone/>
            </a:pPr>
            <a:r>
              <a:rPr lang="en-US" altLang="en-US" sz="2400" b="1">
                <a:solidFill>
                  <a:schemeClr val="tx2"/>
                </a:solidFill>
                <a:latin typeface="Calibri" panose="020F0502020204030204" pitchFamily="34" charset="0"/>
              </a:rPr>
              <a:t>membrane reactors, microreactors, monolith technology,  phenomena  integration</a:t>
            </a:r>
          </a:p>
          <a:p>
            <a:pPr>
              <a:spcBef>
                <a:spcPts val="1200"/>
              </a:spcBef>
              <a:spcAft>
                <a:spcPts val="600"/>
              </a:spcAft>
            </a:pPr>
            <a:r>
              <a:rPr lang="en-US" altLang="en-US" sz="2400" b="1">
                <a:solidFill>
                  <a:srgbClr val="0000FF"/>
                </a:solidFill>
                <a:latin typeface="Calibri" panose="020F0502020204030204" pitchFamily="34" charset="0"/>
              </a:rPr>
              <a:t> Increased use of natural gas and biomass as feedstock</a:t>
            </a:r>
          </a:p>
          <a:p>
            <a:pPr>
              <a:spcBef>
                <a:spcPts val="1200"/>
              </a:spcBef>
              <a:spcAft>
                <a:spcPts val="600"/>
              </a:spcAft>
            </a:pPr>
            <a:r>
              <a:rPr lang="en-US" altLang="en-US" sz="2400" b="1">
                <a:solidFill>
                  <a:srgbClr val="0000FF"/>
                </a:solidFill>
                <a:latin typeface="Calibri" panose="020F0502020204030204" pitchFamily="34" charset="0"/>
              </a:rPr>
              <a:t> Photodecomposition of water into hydrogen and oxygen</a:t>
            </a:r>
          </a:p>
          <a:p>
            <a:pPr>
              <a:spcBef>
                <a:spcPts val="1200"/>
              </a:spcBef>
              <a:spcAft>
                <a:spcPts val="600"/>
              </a:spcAft>
            </a:pPr>
            <a:r>
              <a:rPr lang="en-US" altLang="en-US" sz="2400" b="1">
                <a:solidFill>
                  <a:srgbClr val="0000FF"/>
                </a:solidFill>
                <a:latin typeface="Calibri" panose="020F0502020204030204" pitchFamily="34" charset="0"/>
              </a:rPr>
              <a:t>Catalysts for depolymerizing polymers for recycle of the monomers</a:t>
            </a:r>
          </a:p>
          <a:p>
            <a:pPr>
              <a:spcBef>
                <a:spcPts val="1200"/>
              </a:spcBef>
              <a:spcAft>
                <a:spcPts val="600"/>
              </a:spcAft>
            </a:pPr>
            <a:r>
              <a:rPr lang="en-US" altLang="en-US" sz="2400" b="1">
                <a:solidFill>
                  <a:srgbClr val="0000FF"/>
                </a:solidFill>
                <a:latin typeface="Calibri" panose="020F0502020204030204" pitchFamily="34" charset="0"/>
              </a:rPr>
              <a:t> Improvements in fuel cell electrodes and their operation</a:t>
            </a:r>
          </a:p>
        </p:txBody>
      </p:sp>
    </p:spTree>
    <p:extLst>
      <p:ext uri="{BB962C8B-B14F-4D97-AF65-F5344CB8AC3E}">
        <p14:creationId xmlns:p14="http://schemas.microsoft.com/office/powerpoint/2010/main" val="237617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A6C5E-3071-4708-BF78-1565BC631E20}"/>
              </a:ext>
            </a:extLst>
          </p:cNvPr>
          <p:cNvSpPr>
            <a:spLocks noGrp="1" noChangeArrowheads="1"/>
          </p:cNvSpPr>
          <p:nvPr>
            <p:ph type="title"/>
          </p:nvPr>
        </p:nvSpPr>
        <p:spPr>
          <a:xfrm>
            <a:off x="1638300" y="0"/>
            <a:ext cx="8915400" cy="838200"/>
          </a:xfrm>
          <a:noFill/>
        </p:spPr>
        <p:txBody>
          <a:bodyPr anchor="t"/>
          <a:lstStyle/>
          <a:p>
            <a:r>
              <a:rPr lang="en-US" altLang="en-US" sz="3200" b="1">
                <a:solidFill>
                  <a:srgbClr val="009900"/>
                </a:solidFill>
                <a:latin typeface="Calibri" panose="020F0502020204030204" pitchFamily="34" charset="0"/>
              </a:rPr>
              <a:t>Cleaner and greener Environment: Catalysis</a:t>
            </a:r>
          </a:p>
        </p:txBody>
      </p:sp>
      <p:sp>
        <p:nvSpPr>
          <p:cNvPr id="70659" name="Rectangle 3">
            <a:extLst>
              <a:ext uri="{FF2B5EF4-FFF2-40B4-BE49-F238E27FC236}">
                <a16:creationId xmlns:a16="http://schemas.microsoft.com/office/drawing/2014/main" id="{07E0E82A-E88C-4C96-A38D-6BA849485A25}"/>
              </a:ext>
            </a:extLst>
          </p:cNvPr>
          <p:cNvSpPr>
            <a:spLocks noGrp="1" noChangeArrowheads="1"/>
          </p:cNvSpPr>
          <p:nvPr>
            <p:ph type="body" idx="1"/>
          </p:nvPr>
        </p:nvSpPr>
        <p:spPr>
          <a:xfrm>
            <a:off x="191729" y="1066800"/>
            <a:ext cx="11828206" cy="4419600"/>
          </a:xfrm>
          <a:noFill/>
        </p:spPr>
        <p:txBody>
          <a:bodyPr>
            <a:normAutofit/>
          </a:bodyPr>
          <a:lstStyle/>
          <a:p>
            <a:pPr>
              <a:lnSpc>
                <a:spcPct val="80000"/>
              </a:lnSpc>
              <a:spcBef>
                <a:spcPts val="1200"/>
              </a:spcBef>
              <a:spcAft>
                <a:spcPts val="1200"/>
              </a:spcAft>
              <a:buNone/>
            </a:pPr>
            <a:r>
              <a:rPr lang="en-US" altLang="en-US" sz="2400" b="1">
                <a:solidFill>
                  <a:srgbClr val="0000FF"/>
                </a:solidFill>
                <a:latin typeface="Calibri" panose="020F0502020204030204" pitchFamily="34" charset="0"/>
              </a:rPr>
              <a:t> New directions for research driven by market, social &amp; environmental needs: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Catalysis for energy-friendly technologies and processes (primary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New advanced cleanup catalytic technologies (secondary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Catalytic processes and technologies for reducing the environmental impact of chemical and agro-industrial solid or liquid waste and improving the quality and reuse of water (secondary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Catalytic processes for a sustainable chemistry (green chemistry and engineering approach)</a:t>
            </a:r>
          </a:p>
          <a:p>
            <a:pPr>
              <a:lnSpc>
                <a:spcPct val="80000"/>
              </a:lnSpc>
              <a:spcBef>
                <a:spcPts val="1200"/>
              </a:spcBef>
              <a:spcAft>
                <a:spcPts val="1200"/>
              </a:spcAft>
            </a:pPr>
            <a:r>
              <a:rPr lang="en-US" altLang="en-US" sz="2400" b="1">
                <a:solidFill>
                  <a:srgbClr val="0000FF"/>
                </a:solidFill>
                <a:latin typeface="Calibri" panose="020F0502020204030204" pitchFamily="34" charset="0"/>
              </a:rPr>
              <a:t> Replacement of environmentally hazardous catalysts in existing processes</a:t>
            </a:r>
          </a:p>
        </p:txBody>
      </p:sp>
    </p:spTree>
    <p:extLst>
      <p:ext uri="{BB962C8B-B14F-4D97-AF65-F5344CB8AC3E}">
        <p14:creationId xmlns:p14="http://schemas.microsoft.com/office/powerpoint/2010/main" val="100132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834090C7-89BB-4E58-AF84-10E99DA18D14}"/>
              </a:ext>
            </a:extLst>
          </p:cNvPr>
          <p:cNvSpPr>
            <a:spLocks noGrp="1" noChangeArrowheads="1"/>
          </p:cNvSpPr>
          <p:nvPr>
            <p:ph type="title"/>
          </p:nvPr>
        </p:nvSpPr>
        <p:spPr>
          <a:xfrm>
            <a:off x="1676400" y="76201"/>
            <a:ext cx="8915400" cy="563563"/>
          </a:xfrm>
          <a:noFill/>
        </p:spPr>
        <p:txBody>
          <a:bodyPr anchor="t"/>
          <a:lstStyle/>
          <a:p>
            <a:r>
              <a:rPr lang="en-US" altLang="en-US" sz="3200" b="1">
                <a:solidFill>
                  <a:srgbClr val="009900"/>
                </a:solidFill>
                <a:latin typeface="Calibri" panose="020F0502020204030204" pitchFamily="34" charset="0"/>
              </a:rPr>
              <a:t>How to Decrease the Greenhouse Effect?</a:t>
            </a:r>
          </a:p>
        </p:txBody>
      </p:sp>
      <p:sp>
        <p:nvSpPr>
          <p:cNvPr id="71683" name="Rectangle 5">
            <a:extLst>
              <a:ext uri="{FF2B5EF4-FFF2-40B4-BE49-F238E27FC236}">
                <a16:creationId xmlns:a16="http://schemas.microsoft.com/office/drawing/2014/main" id="{2F6177A0-703B-4A12-AF6B-7929047B9BEA}"/>
              </a:ext>
            </a:extLst>
          </p:cNvPr>
          <p:cNvSpPr>
            <a:spLocks noChangeArrowheads="1"/>
          </p:cNvSpPr>
          <p:nvPr/>
        </p:nvSpPr>
        <p:spPr bwMode="auto">
          <a:xfrm>
            <a:off x="191729" y="656303"/>
            <a:ext cx="11842955"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600"/>
              </a:spcBef>
            </a:pPr>
            <a:r>
              <a:rPr lang="en-US" altLang="en-US" b="1">
                <a:solidFill>
                  <a:srgbClr val="990000"/>
                </a:solidFill>
                <a:latin typeface="Calibri" panose="020F0502020204030204" pitchFamily="34" charset="0"/>
              </a:rPr>
              <a:t>New catalysts for high output fuel cells</a:t>
            </a:r>
          </a:p>
          <a:p>
            <a:pPr eaLnBrk="1" hangingPunct="1">
              <a:spcBef>
                <a:spcPts val="600"/>
              </a:spcBef>
              <a:buFontTx/>
              <a:buChar char="•"/>
            </a:pPr>
            <a:r>
              <a:rPr lang="en-US" altLang="en-US" b="1">
                <a:latin typeface="Calibri" panose="020F0502020204030204" pitchFamily="34" charset="0"/>
              </a:rPr>
              <a:t> Electricity production via electrocatalytic oxidation of hydrocarbons</a:t>
            </a:r>
          </a:p>
          <a:p>
            <a:pPr eaLnBrk="1" hangingPunct="1">
              <a:spcBef>
                <a:spcPts val="600"/>
              </a:spcBef>
              <a:buFontTx/>
              <a:buChar char="•"/>
            </a:pPr>
            <a:r>
              <a:rPr lang="en-US" altLang="en-US" b="1">
                <a:latin typeface="Calibri" panose="020F0502020204030204" pitchFamily="34" charset="0"/>
              </a:rPr>
              <a:t>Chemical energy of hydrocarbon is converted to electricity</a:t>
            </a:r>
          </a:p>
          <a:p>
            <a:pPr eaLnBrk="1" hangingPunct="1">
              <a:spcBef>
                <a:spcPts val="600"/>
              </a:spcBef>
            </a:pPr>
            <a:r>
              <a:rPr lang="en-US" altLang="en-US" b="1">
                <a:solidFill>
                  <a:srgbClr val="990000"/>
                </a:solidFill>
                <a:latin typeface="Calibri" panose="020F0502020204030204" pitchFamily="34" charset="0"/>
              </a:rPr>
              <a:t>Catalysts and processes for solar energy conversion and hydrogen</a:t>
            </a:r>
          </a:p>
          <a:p>
            <a:pPr eaLnBrk="1" hangingPunct="1">
              <a:spcBef>
                <a:spcPts val="600"/>
              </a:spcBef>
            </a:pPr>
            <a:r>
              <a:rPr lang="en-US" altLang="en-US" b="1">
                <a:solidFill>
                  <a:srgbClr val="990000"/>
                </a:solidFill>
                <a:latin typeface="Calibri" panose="020F0502020204030204" pitchFamily="34" charset="0"/>
              </a:rPr>
              <a:t>production</a:t>
            </a:r>
          </a:p>
          <a:p>
            <a:pPr eaLnBrk="1" hangingPunct="1">
              <a:spcBef>
                <a:spcPts val="600"/>
              </a:spcBef>
              <a:buFontTx/>
              <a:buChar char="•"/>
            </a:pPr>
            <a:r>
              <a:rPr lang="en-US" altLang="en-US" b="1">
                <a:latin typeface="Calibri" panose="020F0502020204030204" pitchFamily="34" charset="0"/>
              </a:rPr>
              <a:t>CO</a:t>
            </a:r>
            <a:r>
              <a:rPr lang="en-US" altLang="en-US" b="1" baseline="-25000">
                <a:latin typeface="Calibri" panose="020F0502020204030204" pitchFamily="34" charset="0"/>
              </a:rPr>
              <a:t>2</a:t>
            </a:r>
            <a:r>
              <a:rPr lang="en-US" altLang="en-US" b="1">
                <a:latin typeface="Calibri" panose="020F0502020204030204" pitchFamily="34" charset="0"/>
              </a:rPr>
              <a:t> or other greenhouse gases are not emitted into the atmosphere, </a:t>
            </a:r>
            <a:endParaRPr lang="en-US" altLang="en-US" b="1">
              <a:solidFill>
                <a:srgbClr val="990000"/>
              </a:solidFill>
              <a:latin typeface="Calibri" panose="020F0502020204030204" pitchFamily="34" charset="0"/>
            </a:endParaRPr>
          </a:p>
          <a:p>
            <a:pPr eaLnBrk="1" hangingPunct="1">
              <a:spcBef>
                <a:spcPts val="600"/>
              </a:spcBef>
              <a:buFontTx/>
              <a:buChar char="•"/>
            </a:pPr>
            <a:r>
              <a:rPr lang="en-US" altLang="en-US" b="1">
                <a:latin typeface="Calibri" panose="020F0502020204030204" pitchFamily="34" charset="0"/>
              </a:rPr>
              <a:t> First solar energy is converted into the chemical energy of synthesis gas (CO + H</a:t>
            </a:r>
            <a:r>
              <a:rPr lang="en-US" altLang="en-US" b="1" baseline="-25000">
                <a:latin typeface="Calibri" panose="020F0502020204030204" pitchFamily="34" charset="0"/>
              </a:rPr>
              <a:t>2</a:t>
            </a:r>
            <a:r>
              <a:rPr lang="en-US" altLang="en-US" b="1">
                <a:latin typeface="Calibri" panose="020F0502020204030204" pitchFamily="34" charset="0"/>
              </a:rPr>
              <a:t>) via the </a:t>
            </a:r>
            <a:r>
              <a:rPr lang="en-US" altLang="en-US" b="1">
                <a:solidFill>
                  <a:srgbClr val="0000FF"/>
                </a:solidFill>
                <a:latin typeface="Calibri" panose="020F0502020204030204" pitchFamily="34" charset="0"/>
              </a:rPr>
              <a:t>endothermic reaction of methane reforming</a:t>
            </a:r>
          </a:p>
          <a:p>
            <a:pPr eaLnBrk="1" hangingPunct="1">
              <a:spcBef>
                <a:spcPts val="600"/>
              </a:spcBef>
              <a:buFontTx/>
              <a:buChar char="•"/>
            </a:pPr>
            <a:r>
              <a:rPr lang="en-US" altLang="en-US" b="1">
                <a:latin typeface="Calibri" panose="020F0502020204030204" pitchFamily="34" charset="0"/>
              </a:rPr>
              <a:t>Storage of the synthesis gas</a:t>
            </a:r>
          </a:p>
          <a:p>
            <a:pPr eaLnBrk="1" hangingPunct="1">
              <a:spcBef>
                <a:spcPts val="600"/>
              </a:spcBef>
              <a:buFontTx/>
              <a:buChar char="•"/>
            </a:pPr>
            <a:r>
              <a:rPr lang="en-US" altLang="en-US" b="1">
                <a:latin typeface="Calibri" panose="020F0502020204030204" pitchFamily="34" charset="0"/>
              </a:rPr>
              <a:t>The stored energy can be released via the reverse exothermal methanation reaction</a:t>
            </a:r>
          </a:p>
          <a:p>
            <a:pPr eaLnBrk="1" hangingPunct="1">
              <a:spcBef>
                <a:spcPts val="600"/>
              </a:spcBef>
            </a:pPr>
            <a:r>
              <a:rPr lang="en-US" altLang="en-US" b="1">
                <a:latin typeface="Calibri" panose="020F0502020204030204" pitchFamily="34" charset="0"/>
              </a:rPr>
              <a:t>CO + 3H</a:t>
            </a:r>
            <a:r>
              <a:rPr lang="en-US" altLang="en-US" b="1" baseline="-25000">
                <a:latin typeface="Calibri" panose="020F0502020204030204" pitchFamily="34" charset="0"/>
              </a:rPr>
              <a:t>2</a:t>
            </a:r>
            <a:r>
              <a:rPr lang="en-US" altLang="en-US" b="1">
                <a:latin typeface="Calibri" panose="020F0502020204030204" pitchFamily="34" charset="0"/>
              </a:rPr>
              <a:t> → CH</a:t>
            </a:r>
            <a:r>
              <a:rPr lang="en-US" altLang="en-US" b="1" baseline="-25000">
                <a:latin typeface="Calibri" panose="020F0502020204030204" pitchFamily="34" charset="0"/>
              </a:rPr>
              <a:t>4</a:t>
            </a:r>
            <a:r>
              <a:rPr lang="en-US" altLang="en-US" b="1">
                <a:latin typeface="Calibri" panose="020F0502020204030204" pitchFamily="34" charset="0"/>
              </a:rPr>
              <a:t> + H2O</a:t>
            </a:r>
          </a:p>
          <a:p>
            <a:pPr eaLnBrk="1" hangingPunct="1">
              <a:spcBef>
                <a:spcPts val="600"/>
              </a:spcBef>
              <a:buFontTx/>
              <a:buChar char="•"/>
            </a:pPr>
            <a:r>
              <a:rPr lang="en-US" altLang="en-US" b="1">
                <a:latin typeface="Calibri" panose="020F0502020204030204" pitchFamily="34" charset="0"/>
              </a:rPr>
              <a:t>Efficiency from 43 to 70 %</a:t>
            </a:r>
          </a:p>
          <a:p>
            <a:pPr eaLnBrk="1" hangingPunct="1">
              <a:spcBef>
                <a:spcPts val="600"/>
              </a:spcBef>
            </a:pPr>
            <a:r>
              <a:rPr lang="en-US" altLang="en-US" b="1" i="1">
                <a:solidFill>
                  <a:srgbClr val="990000"/>
                </a:solidFill>
                <a:latin typeface="Calibri" panose="020F0502020204030204" pitchFamily="34" charset="0"/>
              </a:rPr>
              <a:t>Catalysts are needed for these reactions!!!</a:t>
            </a:r>
          </a:p>
        </p:txBody>
      </p:sp>
    </p:spTree>
    <p:extLst>
      <p:ext uri="{BB962C8B-B14F-4D97-AF65-F5344CB8AC3E}">
        <p14:creationId xmlns:p14="http://schemas.microsoft.com/office/powerpoint/2010/main" val="15311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28">
            <a:extLst>
              <a:ext uri="{FF2B5EF4-FFF2-40B4-BE49-F238E27FC236}">
                <a16:creationId xmlns:a16="http://schemas.microsoft.com/office/drawing/2014/main" id="{F8CB103A-D6E2-4B51-9B34-B78A98B712D9}"/>
              </a:ext>
            </a:extLst>
          </p:cNvPr>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16194" y="-304800"/>
            <a:ext cx="11533238" cy="7162800"/>
          </a:xfrm>
          <a:ln>
            <a:solidFill>
              <a:srgbClr val="000000"/>
            </a:solidFill>
            <a:miter lim="800000"/>
            <a:headEnd/>
            <a:tailEnd/>
          </a:ln>
        </p:spPr>
      </p:pic>
      <p:sp>
        <p:nvSpPr>
          <p:cNvPr id="72707" name="TextBox 2">
            <a:extLst>
              <a:ext uri="{FF2B5EF4-FFF2-40B4-BE49-F238E27FC236}">
                <a16:creationId xmlns:a16="http://schemas.microsoft.com/office/drawing/2014/main" id="{5CC78AC6-5562-4DAB-B327-B0BB5160308D}"/>
              </a:ext>
            </a:extLst>
          </p:cNvPr>
          <p:cNvSpPr txBox="1">
            <a:spLocks noChangeArrowheads="1"/>
          </p:cNvSpPr>
          <p:nvPr/>
        </p:nvSpPr>
        <p:spPr bwMode="auto">
          <a:xfrm>
            <a:off x="1600201" y="3429001"/>
            <a:ext cx="4346575" cy="5238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latin typeface="Calibri" panose="020F0502020204030204" pitchFamily="34" charset="0"/>
              </a:rPr>
              <a:t>Examples of Green Catalysis</a:t>
            </a:r>
          </a:p>
        </p:txBody>
      </p:sp>
    </p:spTree>
    <p:extLst>
      <p:ext uri="{BB962C8B-B14F-4D97-AF65-F5344CB8AC3E}">
        <p14:creationId xmlns:p14="http://schemas.microsoft.com/office/powerpoint/2010/main" val="12739874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050">
            <a:extLst>
              <a:ext uri="{FF2B5EF4-FFF2-40B4-BE49-F238E27FC236}">
                <a16:creationId xmlns:a16="http://schemas.microsoft.com/office/drawing/2014/main" id="{586E99DB-35F0-4B1C-8E6C-FDBC636AD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9" y="0"/>
            <a:ext cx="11695471"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1" name="TextBox 2">
            <a:extLst>
              <a:ext uri="{FF2B5EF4-FFF2-40B4-BE49-F238E27FC236}">
                <a16:creationId xmlns:a16="http://schemas.microsoft.com/office/drawing/2014/main" id="{40FD0FA9-45FF-428E-80B2-B1C437F43CC4}"/>
              </a:ext>
            </a:extLst>
          </p:cNvPr>
          <p:cNvSpPr txBox="1">
            <a:spLocks noChangeArrowheads="1"/>
          </p:cNvSpPr>
          <p:nvPr/>
        </p:nvSpPr>
        <p:spPr bwMode="auto">
          <a:xfrm>
            <a:off x="3810001" y="5943601"/>
            <a:ext cx="4346575" cy="5238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latin typeface="Calibri" panose="020F0502020204030204" pitchFamily="34" charset="0"/>
              </a:rPr>
              <a:t>Examples of Green Catalysis</a:t>
            </a:r>
          </a:p>
        </p:txBody>
      </p:sp>
    </p:spTree>
    <p:extLst>
      <p:ext uri="{BB962C8B-B14F-4D97-AF65-F5344CB8AC3E}">
        <p14:creationId xmlns:p14="http://schemas.microsoft.com/office/powerpoint/2010/main" val="3907739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5441783-15AD-433D-BC27-E2D2777FA77A}"/>
              </a:ext>
            </a:extLst>
          </p:cNvPr>
          <p:cNvSpPr>
            <a:spLocks noGrp="1" noChangeArrowheads="1"/>
          </p:cNvSpPr>
          <p:nvPr>
            <p:ph type="title"/>
          </p:nvPr>
        </p:nvSpPr>
        <p:spPr>
          <a:xfrm>
            <a:off x="1885950" y="152400"/>
            <a:ext cx="8420100" cy="1676400"/>
          </a:xfrm>
        </p:spPr>
        <p:txBody>
          <a:bodyPr/>
          <a:lstStyle/>
          <a:p>
            <a:r>
              <a:rPr lang="en-US" altLang="en-US" sz="2800" b="1">
                <a:solidFill>
                  <a:srgbClr val="00984C"/>
                </a:solidFill>
                <a:latin typeface="Calibri" panose="020F0502020204030204" pitchFamily="34" charset="0"/>
              </a:rPr>
              <a:t>“The use of auxiliary substances (e.g. solvents,</a:t>
            </a:r>
            <a:br>
              <a:rPr lang="en-US" altLang="en-US" sz="2800" b="1">
                <a:solidFill>
                  <a:srgbClr val="00984C"/>
                </a:solidFill>
                <a:latin typeface="Calibri" panose="020F0502020204030204" pitchFamily="34" charset="0"/>
              </a:rPr>
            </a:br>
            <a:r>
              <a:rPr lang="en-US" altLang="en-US" sz="2800" b="1">
                <a:solidFill>
                  <a:srgbClr val="00984C"/>
                </a:solidFill>
                <a:latin typeface="Calibri" panose="020F0502020204030204" pitchFamily="34" charset="0"/>
              </a:rPr>
              <a:t>separation agents, etc.) should be minimized”</a:t>
            </a:r>
          </a:p>
        </p:txBody>
      </p:sp>
      <p:pic>
        <p:nvPicPr>
          <p:cNvPr id="74755" name="Picture 4">
            <a:extLst>
              <a:ext uri="{FF2B5EF4-FFF2-40B4-BE49-F238E27FC236}">
                <a16:creationId xmlns:a16="http://schemas.microsoft.com/office/drawing/2014/main" id="{0AC411BF-0361-4AD6-AD51-DC0605153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45" y="2514600"/>
            <a:ext cx="1009829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3">
            <a:extLst>
              <a:ext uri="{FF2B5EF4-FFF2-40B4-BE49-F238E27FC236}">
                <a16:creationId xmlns:a16="http://schemas.microsoft.com/office/drawing/2014/main" id="{8F71ADBF-FB59-48EF-9097-DE8F856DD720}"/>
              </a:ext>
            </a:extLst>
          </p:cNvPr>
          <p:cNvSpPr txBox="1">
            <a:spLocks noChangeArrowheads="1"/>
          </p:cNvSpPr>
          <p:nvPr/>
        </p:nvSpPr>
        <p:spPr bwMode="auto">
          <a:xfrm>
            <a:off x="4187826" y="6181726"/>
            <a:ext cx="4346575" cy="5238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latin typeface="Calibri" panose="020F0502020204030204" pitchFamily="34" charset="0"/>
              </a:rPr>
              <a:t>Examples of Green Catalysis</a:t>
            </a:r>
          </a:p>
        </p:txBody>
      </p:sp>
    </p:spTree>
    <p:extLst>
      <p:ext uri="{BB962C8B-B14F-4D97-AF65-F5344CB8AC3E}">
        <p14:creationId xmlns:p14="http://schemas.microsoft.com/office/powerpoint/2010/main" val="1515650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67AFD15-D842-4ACD-B9B7-BE3706A044A9}"/>
              </a:ext>
            </a:extLst>
          </p:cNvPr>
          <p:cNvSpPr>
            <a:spLocks noGrp="1" noChangeArrowheads="1"/>
          </p:cNvSpPr>
          <p:nvPr>
            <p:ph type="title"/>
          </p:nvPr>
        </p:nvSpPr>
        <p:spPr>
          <a:xfrm>
            <a:off x="1885950" y="533400"/>
            <a:ext cx="8420100" cy="381000"/>
          </a:xfrm>
        </p:spPr>
        <p:txBody>
          <a:bodyPr>
            <a:normAutofit fontScale="90000"/>
          </a:bodyPr>
          <a:lstStyle/>
          <a:p>
            <a:r>
              <a:rPr lang="en-US" altLang="en-US" sz="3200" b="1">
                <a:solidFill>
                  <a:srgbClr val="00984C"/>
                </a:solidFill>
                <a:latin typeface="Calibri" panose="020F0502020204030204" pitchFamily="34" charset="0"/>
              </a:rPr>
              <a:t>Poly lactic acid (PLA) for plastics production</a:t>
            </a:r>
            <a:br>
              <a:rPr lang="en-US" altLang="en-US" sz="3200" b="1">
                <a:solidFill>
                  <a:srgbClr val="000000"/>
                </a:solidFill>
                <a:latin typeface="Calibri" panose="020F0502020204030204" pitchFamily="34" charset="0"/>
              </a:rPr>
            </a:br>
            <a:endParaRPr lang="en-US" altLang="en-US" sz="3200" b="1">
              <a:solidFill>
                <a:srgbClr val="000000"/>
              </a:solidFill>
              <a:latin typeface="Calibri" panose="020F0502020204030204" pitchFamily="34" charset="0"/>
            </a:endParaRPr>
          </a:p>
        </p:txBody>
      </p:sp>
      <p:graphicFrame>
        <p:nvGraphicFramePr>
          <p:cNvPr id="6146" name="Object 2">
            <a:extLst>
              <a:ext uri="{FF2B5EF4-FFF2-40B4-BE49-F238E27FC236}">
                <a16:creationId xmlns:a16="http://schemas.microsoft.com/office/drawing/2014/main" id="{2B8187E1-DEE0-4943-A8D3-8DB4D6002FE5}"/>
              </a:ext>
            </a:extLst>
          </p:cNvPr>
          <p:cNvGraphicFramePr>
            <a:graphicFrameLocks noChangeAspect="1"/>
          </p:cNvGraphicFramePr>
          <p:nvPr/>
        </p:nvGraphicFramePr>
        <p:xfrm>
          <a:off x="1555750" y="914400"/>
          <a:ext cx="9163050" cy="5638800"/>
        </p:xfrm>
        <a:graphic>
          <a:graphicData uri="http://schemas.openxmlformats.org/presentationml/2006/ole">
            <mc:AlternateContent xmlns:mc="http://schemas.openxmlformats.org/markup-compatibility/2006">
              <mc:Choice xmlns:v="urn:schemas-microsoft-com:vml" Requires="v">
                <p:oleObj spid="_x0000_s6151" name="Bitmap Image" r:id="rId4" imgW="5723810" imgH="2895238" progId="Paint.Picture">
                  <p:embed/>
                </p:oleObj>
              </mc:Choice>
              <mc:Fallback>
                <p:oleObj name="Bitmap Image" r:id="rId4" imgW="5723810" imgH="2895238" progId="Paint.Picture">
                  <p:embed/>
                  <p:pic>
                    <p:nvPicPr>
                      <p:cNvPr id="6146" name="Object 2">
                        <a:extLst>
                          <a:ext uri="{FF2B5EF4-FFF2-40B4-BE49-F238E27FC236}">
                            <a16:creationId xmlns:a16="http://schemas.microsoft.com/office/drawing/2014/main" id="{2B8187E1-DEE0-4943-A8D3-8DB4D6002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914400"/>
                        <a:ext cx="91630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Box 3">
            <a:extLst>
              <a:ext uri="{FF2B5EF4-FFF2-40B4-BE49-F238E27FC236}">
                <a16:creationId xmlns:a16="http://schemas.microsoft.com/office/drawing/2014/main" id="{4844FD78-C19C-4FB5-9FFB-F1A7B75362A2}"/>
              </a:ext>
            </a:extLst>
          </p:cNvPr>
          <p:cNvSpPr txBox="1">
            <a:spLocks noChangeArrowheads="1"/>
          </p:cNvSpPr>
          <p:nvPr/>
        </p:nvSpPr>
        <p:spPr bwMode="auto">
          <a:xfrm>
            <a:off x="4267201" y="3200401"/>
            <a:ext cx="4346575" cy="5238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latin typeface="Calibri" panose="020F0502020204030204" pitchFamily="34" charset="0"/>
              </a:rPr>
              <a:t>Examples of Green Catalysis</a:t>
            </a:r>
          </a:p>
        </p:txBody>
      </p:sp>
    </p:spTree>
    <p:extLst>
      <p:ext uri="{BB962C8B-B14F-4D97-AF65-F5344CB8AC3E}">
        <p14:creationId xmlns:p14="http://schemas.microsoft.com/office/powerpoint/2010/main" val="6499514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37AEC-78A7-4283-B124-739B545BB12D}"/>
              </a:ext>
            </a:extLst>
          </p:cNvPr>
          <p:cNvPicPr>
            <a:picLocks noChangeAspect="1"/>
          </p:cNvPicPr>
          <p:nvPr/>
        </p:nvPicPr>
        <p:blipFill>
          <a:blip r:embed="rId2"/>
          <a:stretch>
            <a:fillRect/>
          </a:stretch>
        </p:blipFill>
        <p:spPr>
          <a:xfrm>
            <a:off x="166914" y="894669"/>
            <a:ext cx="11858171" cy="4577217"/>
          </a:xfrm>
          <a:prstGeom prst="rect">
            <a:avLst/>
          </a:prstGeom>
        </p:spPr>
      </p:pic>
    </p:spTree>
    <p:extLst>
      <p:ext uri="{BB962C8B-B14F-4D97-AF65-F5344CB8AC3E}">
        <p14:creationId xmlns:p14="http://schemas.microsoft.com/office/powerpoint/2010/main" val="128547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a:extLst>
              <a:ext uri="{FF2B5EF4-FFF2-40B4-BE49-F238E27FC236}">
                <a16:creationId xmlns:a16="http://schemas.microsoft.com/office/drawing/2014/main" id="{2BC737B9-9964-46E2-9601-3890D8698CFE}"/>
              </a:ext>
            </a:extLst>
          </p:cNvPr>
          <p:cNvSpPr>
            <a:spLocks noGrp="1" noChangeArrowheads="1"/>
          </p:cNvSpPr>
          <p:nvPr>
            <p:ph type="title"/>
          </p:nvPr>
        </p:nvSpPr>
        <p:spPr>
          <a:xfrm>
            <a:off x="1885950" y="457200"/>
            <a:ext cx="8420100" cy="533400"/>
          </a:xfrm>
        </p:spPr>
        <p:txBody>
          <a:bodyPr>
            <a:normAutofit fontScale="90000"/>
          </a:bodyPr>
          <a:lstStyle/>
          <a:p>
            <a:r>
              <a:rPr lang="en-US" altLang="en-US" sz="3200" b="1">
                <a:solidFill>
                  <a:srgbClr val="00984C"/>
                </a:solidFill>
                <a:latin typeface="Calibri" panose="020F0502020204030204" pitchFamily="34" charset="0"/>
              </a:rPr>
              <a:t>Polyhydroxyalkanoates (PHA’s)</a:t>
            </a:r>
            <a:br>
              <a:rPr lang="en-US" altLang="en-US">
                <a:solidFill>
                  <a:srgbClr val="000000"/>
                </a:solidFill>
                <a:latin typeface="Calibri" panose="020F0502020204030204" pitchFamily="34" charset="0"/>
              </a:rPr>
            </a:br>
            <a:endParaRPr lang="en-US" altLang="en-US">
              <a:solidFill>
                <a:srgbClr val="000000"/>
              </a:solidFill>
              <a:latin typeface="Calibri" panose="020F0502020204030204" pitchFamily="34" charset="0"/>
            </a:endParaRPr>
          </a:p>
        </p:txBody>
      </p:sp>
      <p:pic>
        <p:nvPicPr>
          <p:cNvPr id="75779" name="Picture 1027">
            <a:extLst>
              <a:ext uri="{FF2B5EF4-FFF2-40B4-BE49-F238E27FC236}">
                <a16:creationId xmlns:a16="http://schemas.microsoft.com/office/drawing/2014/main" id="{24959BF1-B59F-42EE-A625-5970B6BA9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84" y="838200"/>
            <a:ext cx="1011411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3">
            <a:extLst>
              <a:ext uri="{FF2B5EF4-FFF2-40B4-BE49-F238E27FC236}">
                <a16:creationId xmlns:a16="http://schemas.microsoft.com/office/drawing/2014/main" id="{87444034-909C-47F5-B4C6-F1799AA13B81}"/>
              </a:ext>
            </a:extLst>
          </p:cNvPr>
          <p:cNvSpPr txBox="1">
            <a:spLocks noChangeArrowheads="1"/>
          </p:cNvSpPr>
          <p:nvPr/>
        </p:nvSpPr>
        <p:spPr bwMode="auto">
          <a:xfrm>
            <a:off x="4187826" y="6248401"/>
            <a:ext cx="4346575" cy="5238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bg1"/>
                </a:solidFill>
                <a:latin typeface="Calibri" panose="020F0502020204030204" pitchFamily="34" charset="0"/>
              </a:rPr>
              <a:t>Examples of Green Catalysis</a:t>
            </a:r>
          </a:p>
        </p:txBody>
      </p:sp>
    </p:spTree>
    <p:extLst>
      <p:ext uri="{BB962C8B-B14F-4D97-AF65-F5344CB8AC3E}">
        <p14:creationId xmlns:p14="http://schemas.microsoft.com/office/powerpoint/2010/main" val="17940147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5767-3648-47EC-9B8A-DA24DF7BF58B}"/>
              </a:ext>
            </a:extLst>
          </p:cNvPr>
          <p:cNvSpPr>
            <a:spLocks noGrp="1"/>
          </p:cNvSpPr>
          <p:nvPr>
            <p:ph type="title"/>
          </p:nvPr>
        </p:nvSpPr>
        <p:spPr>
          <a:xfrm>
            <a:off x="1720850" y="152400"/>
            <a:ext cx="8750300" cy="808038"/>
          </a:xfrm>
        </p:spPr>
        <p:txBody>
          <a:bodyPr>
            <a:normAutofit/>
          </a:bodyPr>
          <a:lstStyle/>
          <a:p>
            <a:pPr>
              <a:defRPr/>
            </a:pPr>
            <a:r>
              <a:rPr lang="en-US" sz="3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Photocatalysis</a:t>
            </a:r>
          </a:p>
        </p:txBody>
      </p:sp>
      <p:grpSp>
        <p:nvGrpSpPr>
          <p:cNvPr id="77827" name="Group 9">
            <a:extLst>
              <a:ext uri="{FF2B5EF4-FFF2-40B4-BE49-F238E27FC236}">
                <a16:creationId xmlns:a16="http://schemas.microsoft.com/office/drawing/2014/main" id="{316C4DE1-C83B-41DD-A4F8-51095A163CF1}"/>
              </a:ext>
            </a:extLst>
          </p:cNvPr>
          <p:cNvGrpSpPr>
            <a:grpSpLocks noGrp="1"/>
          </p:cNvGrpSpPr>
          <p:nvPr/>
        </p:nvGrpSpPr>
        <p:grpSpPr bwMode="auto">
          <a:xfrm>
            <a:off x="1803400" y="1676400"/>
            <a:ext cx="8750300" cy="4286250"/>
            <a:chOff x="521" y="1752"/>
            <a:chExt cx="4673" cy="2237"/>
          </a:xfrm>
        </p:grpSpPr>
        <p:sp>
          <p:nvSpPr>
            <p:cNvPr id="77829" name="AutoShape 10">
              <a:extLst>
                <a:ext uri="{FF2B5EF4-FFF2-40B4-BE49-F238E27FC236}">
                  <a16:creationId xmlns:a16="http://schemas.microsoft.com/office/drawing/2014/main" id="{B7631CD2-36E5-4D78-8C73-FB34520C0F44}"/>
                </a:ext>
              </a:extLst>
            </p:cNvPr>
            <p:cNvSpPr>
              <a:spLocks noChangeArrowheads="1"/>
            </p:cNvSpPr>
            <p:nvPr/>
          </p:nvSpPr>
          <p:spPr bwMode="auto">
            <a:xfrm>
              <a:off x="3651" y="2659"/>
              <a:ext cx="1225" cy="817"/>
            </a:xfrm>
            <a:prstGeom prst="star32">
              <a:avLst>
                <a:gd name="adj" fmla="val 37500"/>
              </a:avLst>
            </a:prstGeom>
            <a:gradFill rotWithShape="1">
              <a:gsLst>
                <a:gs pos="0">
                  <a:srgbClr val="CCFF33"/>
                </a:gs>
                <a:gs pos="50000">
                  <a:srgbClr val="FFFFCC"/>
                </a:gs>
                <a:gs pos="100000">
                  <a:srgbClr val="CCFF33"/>
                </a:gs>
              </a:gsLst>
              <a:lin ang="0" scaled="1"/>
            </a:gradFill>
            <a:ln w="9525">
              <a:solidFill>
                <a:srgbClr val="008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ko-KR" sz="1400" b="1" i="1">
                  <a:ea typeface="Gulim" panose="020B0600000101010101" pitchFamily="34" charset="-127"/>
                </a:rPr>
                <a:t>Photocatalyst</a:t>
              </a:r>
            </a:p>
          </p:txBody>
        </p:sp>
        <p:sp>
          <p:nvSpPr>
            <p:cNvPr id="77830" name="AutoShape 11">
              <a:extLst>
                <a:ext uri="{FF2B5EF4-FFF2-40B4-BE49-F238E27FC236}">
                  <a16:creationId xmlns:a16="http://schemas.microsoft.com/office/drawing/2014/main" id="{3BC0911A-0AEE-4DAE-B865-2BC51E2DD4B4}"/>
                </a:ext>
              </a:extLst>
            </p:cNvPr>
            <p:cNvSpPr>
              <a:spLocks noChangeArrowheads="1"/>
            </p:cNvSpPr>
            <p:nvPr/>
          </p:nvSpPr>
          <p:spPr bwMode="auto">
            <a:xfrm>
              <a:off x="3061" y="1752"/>
              <a:ext cx="576" cy="576"/>
            </a:xfrm>
            <a:prstGeom prst="sun">
              <a:avLst>
                <a:gd name="adj" fmla="val 25000"/>
              </a:avLst>
            </a:prstGeom>
            <a:solidFill>
              <a:srgbClr val="FFFF00"/>
            </a:solidFill>
            <a:ln w="9525">
              <a:solidFill>
                <a:srgbClr val="FF6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31" name="AutoShape 12">
              <a:extLst>
                <a:ext uri="{FF2B5EF4-FFF2-40B4-BE49-F238E27FC236}">
                  <a16:creationId xmlns:a16="http://schemas.microsoft.com/office/drawing/2014/main" id="{89A93FB3-F510-4105-B1A5-611C4C206191}"/>
                </a:ext>
              </a:extLst>
            </p:cNvPr>
            <p:cNvSpPr>
              <a:spLocks noChangeArrowheads="1"/>
            </p:cNvSpPr>
            <p:nvPr/>
          </p:nvSpPr>
          <p:spPr bwMode="auto">
            <a:xfrm>
              <a:off x="521" y="1797"/>
              <a:ext cx="576" cy="576"/>
            </a:xfrm>
            <a:prstGeom prst="sun">
              <a:avLst>
                <a:gd name="adj" fmla="val 25000"/>
              </a:avLst>
            </a:prstGeom>
            <a:solidFill>
              <a:srgbClr val="FFFF00"/>
            </a:solidFill>
            <a:ln w="9525">
              <a:solidFill>
                <a:srgbClr val="FF6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32" name="AutoShape 13">
              <a:extLst>
                <a:ext uri="{FF2B5EF4-FFF2-40B4-BE49-F238E27FC236}">
                  <a16:creationId xmlns:a16="http://schemas.microsoft.com/office/drawing/2014/main" id="{9CE6BE78-B463-4626-9D27-8F85245171F3}"/>
                </a:ext>
              </a:extLst>
            </p:cNvPr>
            <p:cNvSpPr>
              <a:spLocks noChangeArrowheads="1"/>
            </p:cNvSpPr>
            <p:nvPr/>
          </p:nvSpPr>
          <p:spPr bwMode="auto">
            <a:xfrm rot="-1886960">
              <a:off x="3414" y="3413"/>
              <a:ext cx="381" cy="128"/>
            </a:xfrm>
            <a:prstGeom prst="rightArrow">
              <a:avLst>
                <a:gd name="adj1" fmla="val 50000"/>
                <a:gd name="adj2" fmla="val 74414"/>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33" name="AutoShape 14">
              <a:extLst>
                <a:ext uri="{FF2B5EF4-FFF2-40B4-BE49-F238E27FC236}">
                  <a16:creationId xmlns:a16="http://schemas.microsoft.com/office/drawing/2014/main" id="{5CC290E4-22CE-44E9-AD1F-E7815605B193}"/>
                </a:ext>
              </a:extLst>
            </p:cNvPr>
            <p:cNvSpPr>
              <a:spLocks noChangeArrowheads="1"/>
            </p:cNvSpPr>
            <p:nvPr/>
          </p:nvSpPr>
          <p:spPr bwMode="auto">
            <a:xfrm rot="-3627269">
              <a:off x="4504" y="2398"/>
              <a:ext cx="335" cy="127"/>
            </a:xfrm>
            <a:prstGeom prst="rightArrow">
              <a:avLst>
                <a:gd name="adj1" fmla="val 50000"/>
                <a:gd name="adj2" fmla="val 65945"/>
              </a:avLst>
            </a:prstGeom>
            <a:gradFill rotWithShape="0">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34" name="Line 15">
              <a:extLst>
                <a:ext uri="{FF2B5EF4-FFF2-40B4-BE49-F238E27FC236}">
                  <a16:creationId xmlns:a16="http://schemas.microsoft.com/office/drawing/2014/main" id="{2FC2F9E4-8084-47E3-B768-D031F6962499}"/>
                </a:ext>
              </a:extLst>
            </p:cNvPr>
            <p:cNvSpPr>
              <a:spLocks noChangeShapeType="1"/>
            </p:cNvSpPr>
            <p:nvPr/>
          </p:nvSpPr>
          <p:spPr bwMode="auto">
            <a:xfrm>
              <a:off x="3424" y="2432"/>
              <a:ext cx="227" cy="454"/>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5" name="Line 16">
              <a:extLst>
                <a:ext uri="{FF2B5EF4-FFF2-40B4-BE49-F238E27FC236}">
                  <a16:creationId xmlns:a16="http://schemas.microsoft.com/office/drawing/2014/main" id="{9C724949-7EBD-44A0-B3B7-9BBB345B3AD9}"/>
                </a:ext>
              </a:extLst>
            </p:cNvPr>
            <p:cNvSpPr>
              <a:spLocks noChangeShapeType="1"/>
            </p:cNvSpPr>
            <p:nvPr/>
          </p:nvSpPr>
          <p:spPr bwMode="auto">
            <a:xfrm>
              <a:off x="3560" y="2387"/>
              <a:ext cx="227" cy="27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6" name="Line 17">
              <a:extLst>
                <a:ext uri="{FF2B5EF4-FFF2-40B4-BE49-F238E27FC236}">
                  <a16:creationId xmlns:a16="http://schemas.microsoft.com/office/drawing/2014/main" id="{81B0D908-B796-44D5-A327-9D3ED64A4932}"/>
                </a:ext>
              </a:extLst>
            </p:cNvPr>
            <p:cNvSpPr>
              <a:spLocks noChangeShapeType="1"/>
            </p:cNvSpPr>
            <p:nvPr/>
          </p:nvSpPr>
          <p:spPr bwMode="auto">
            <a:xfrm>
              <a:off x="3651" y="2296"/>
              <a:ext cx="363" cy="27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7837" name="Picture 18">
              <a:extLst>
                <a:ext uri="{FF2B5EF4-FFF2-40B4-BE49-F238E27FC236}">
                  <a16:creationId xmlns:a16="http://schemas.microsoft.com/office/drawing/2014/main" id="{22B492EA-7F44-4DEC-A10B-0A3563E35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82">
              <a:off x="703" y="2499"/>
              <a:ext cx="1656"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Line 19">
              <a:extLst>
                <a:ext uri="{FF2B5EF4-FFF2-40B4-BE49-F238E27FC236}">
                  <a16:creationId xmlns:a16="http://schemas.microsoft.com/office/drawing/2014/main" id="{AD0E20A0-9C61-48C5-8D2E-D0AC3E717A7B}"/>
                </a:ext>
              </a:extLst>
            </p:cNvPr>
            <p:cNvSpPr>
              <a:spLocks noChangeShapeType="1"/>
            </p:cNvSpPr>
            <p:nvPr/>
          </p:nvSpPr>
          <p:spPr bwMode="auto">
            <a:xfrm>
              <a:off x="839" y="2432"/>
              <a:ext cx="136" cy="40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9" name="Line 20">
              <a:extLst>
                <a:ext uri="{FF2B5EF4-FFF2-40B4-BE49-F238E27FC236}">
                  <a16:creationId xmlns:a16="http://schemas.microsoft.com/office/drawing/2014/main" id="{220225E7-AB87-4D01-8073-F49C32B49FF7}"/>
                </a:ext>
              </a:extLst>
            </p:cNvPr>
            <p:cNvSpPr>
              <a:spLocks noChangeShapeType="1"/>
            </p:cNvSpPr>
            <p:nvPr/>
          </p:nvSpPr>
          <p:spPr bwMode="auto">
            <a:xfrm>
              <a:off x="975" y="2432"/>
              <a:ext cx="181" cy="27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0" name="Line 21">
              <a:extLst>
                <a:ext uri="{FF2B5EF4-FFF2-40B4-BE49-F238E27FC236}">
                  <a16:creationId xmlns:a16="http://schemas.microsoft.com/office/drawing/2014/main" id="{DC84A107-CD8E-4E83-9684-79A48513E02F}"/>
                </a:ext>
              </a:extLst>
            </p:cNvPr>
            <p:cNvSpPr>
              <a:spLocks noChangeShapeType="1"/>
            </p:cNvSpPr>
            <p:nvPr/>
          </p:nvSpPr>
          <p:spPr bwMode="auto">
            <a:xfrm>
              <a:off x="1066" y="2296"/>
              <a:ext cx="317" cy="31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1" name="AutoShape 22">
              <a:extLst>
                <a:ext uri="{FF2B5EF4-FFF2-40B4-BE49-F238E27FC236}">
                  <a16:creationId xmlns:a16="http://schemas.microsoft.com/office/drawing/2014/main" id="{EBDF2B68-F039-4932-A1AF-6894FF3E10FE}"/>
                </a:ext>
              </a:extLst>
            </p:cNvPr>
            <p:cNvSpPr>
              <a:spLocks noChangeArrowheads="1"/>
            </p:cNvSpPr>
            <p:nvPr/>
          </p:nvSpPr>
          <p:spPr bwMode="auto">
            <a:xfrm rot="3565924">
              <a:off x="1682" y="3318"/>
              <a:ext cx="401" cy="215"/>
            </a:xfrm>
            <a:prstGeom prst="rightArrow">
              <a:avLst>
                <a:gd name="adj1" fmla="val 50000"/>
                <a:gd name="adj2" fmla="val 46628"/>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42" name="Text Box 23">
              <a:extLst>
                <a:ext uri="{FF2B5EF4-FFF2-40B4-BE49-F238E27FC236}">
                  <a16:creationId xmlns:a16="http://schemas.microsoft.com/office/drawing/2014/main" id="{BCA07FE4-8322-413F-8F8B-F24549F3C4EB}"/>
                </a:ext>
              </a:extLst>
            </p:cNvPr>
            <p:cNvSpPr txBox="1">
              <a:spLocks noChangeArrowheads="1"/>
            </p:cNvSpPr>
            <p:nvPr/>
          </p:nvSpPr>
          <p:spPr bwMode="auto">
            <a:xfrm>
              <a:off x="1701" y="3603"/>
              <a:ext cx="104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1400" b="1" i="1">
                  <a:ea typeface="Gulim" panose="020B0600000101010101" pitchFamily="34" charset="-127"/>
                </a:rPr>
                <a:t>Starch + O</a:t>
              </a:r>
              <a:r>
                <a:rPr lang="en-US" altLang="ko-KR" sz="1400" b="1" i="1" baseline="-25000">
                  <a:ea typeface="Gulim" panose="020B0600000101010101" pitchFamily="34" charset="-127"/>
                </a:rPr>
                <a:t>2</a:t>
              </a:r>
            </a:p>
            <a:p>
              <a:pPr eaLnBrk="1" hangingPunct="1"/>
              <a:r>
                <a:rPr lang="en-US" altLang="ko-KR" sz="1400" b="1" i="1">
                  <a:ea typeface="Gulim" panose="020B0600000101010101" pitchFamily="34" charset="-127"/>
                </a:rPr>
                <a:t>Organic compound</a:t>
              </a:r>
              <a:endParaRPr lang="en-US" altLang="en-US" sz="1400" b="1" i="1"/>
            </a:p>
          </p:txBody>
        </p:sp>
        <p:sp>
          <p:nvSpPr>
            <p:cNvPr id="77843" name="Text Box 24">
              <a:extLst>
                <a:ext uri="{FF2B5EF4-FFF2-40B4-BE49-F238E27FC236}">
                  <a16:creationId xmlns:a16="http://schemas.microsoft.com/office/drawing/2014/main" id="{E92D4354-651C-44D6-B483-3ADD1F60969E}"/>
                </a:ext>
              </a:extLst>
            </p:cNvPr>
            <p:cNvSpPr txBox="1">
              <a:spLocks noChangeArrowheads="1"/>
            </p:cNvSpPr>
            <p:nvPr/>
          </p:nvSpPr>
          <p:spPr bwMode="auto">
            <a:xfrm>
              <a:off x="2018" y="2568"/>
              <a:ext cx="72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ko-KR" sz="1400" b="1" i="1">
                  <a:ea typeface="Gulim" panose="020B0600000101010101" pitchFamily="34" charset="-127"/>
                </a:rPr>
                <a:t>Chlorophyll</a:t>
              </a:r>
              <a:endParaRPr lang="en-US" altLang="en-US" sz="1400" b="1" i="1"/>
            </a:p>
          </p:txBody>
        </p:sp>
        <p:sp>
          <p:nvSpPr>
            <p:cNvPr id="77844" name="Text Box 25">
              <a:extLst>
                <a:ext uri="{FF2B5EF4-FFF2-40B4-BE49-F238E27FC236}">
                  <a16:creationId xmlns:a16="http://schemas.microsoft.com/office/drawing/2014/main" id="{42DEFC27-DD08-4802-B07F-DDF8B6BD164B}"/>
                </a:ext>
              </a:extLst>
            </p:cNvPr>
            <p:cNvSpPr txBox="1">
              <a:spLocks noChangeArrowheads="1"/>
            </p:cNvSpPr>
            <p:nvPr/>
          </p:nvSpPr>
          <p:spPr bwMode="auto">
            <a:xfrm>
              <a:off x="1610" y="2387"/>
              <a:ext cx="36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ko-KR" sz="1400" b="1" i="1">
                  <a:ea typeface="Gulim" panose="020B0600000101010101" pitchFamily="34" charset="-127"/>
                </a:rPr>
                <a:t>CO</a:t>
              </a:r>
              <a:r>
                <a:rPr lang="en-US" altLang="ko-KR" sz="1400" b="1" i="1" baseline="-25000">
                  <a:ea typeface="Gulim" panose="020B0600000101010101" pitchFamily="34" charset="-127"/>
                </a:rPr>
                <a:t>2</a:t>
              </a:r>
              <a:endParaRPr lang="en-US" altLang="en-US" sz="1400" b="1" i="1" baseline="-25000"/>
            </a:p>
          </p:txBody>
        </p:sp>
        <p:sp>
          <p:nvSpPr>
            <p:cNvPr id="77845" name="Text Box 26">
              <a:extLst>
                <a:ext uri="{FF2B5EF4-FFF2-40B4-BE49-F238E27FC236}">
                  <a16:creationId xmlns:a16="http://schemas.microsoft.com/office/drawing/2014/main" id="{71811A4E-10C0-48D5-AA52-E394AD0A9616}"/>
                </a:ext>
              </a:extLst>
            </p:cNvPr>
            <p:cNvSpPr txBox="1">
              <a:spLocks noChangeArrowheads="1"/>
            </p:cNvSpPr>
            <p:nvPr/>
          </p:nvSpPr>
          <p:spPr bwMode="auto">
            <a:xfrm>
              <a:off x="521" y="3601"/>
              <a:ext cx="36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ko-KR" sz="1400" b="1" i="1">
                  <a:ea typeface="Gulim" panose="020B0600000101010101" pitchFamily="34" charset="-127"/>
                </a:rPr>
                <a:t>H</a:t>
              </a:r>
              <a:r>
                <a:rPr lang="en-US" altLang="ko-KR" sz="1400" b="1" i="1" baseline="-25000">
                  <a:ea typeface="Gulim" panose="020B0600000101010101" pitchFamily="34" charset="-127"/>
                </a:rPr>
                <a:t>2</a:t>
              </a:r>
              <a:r>
                <a:rPr lang="en-US" altLang="ko-KR" sz="1400" b="1" i="1">
                  <a:ea typeface="Gulim" panose="020B0600000101010101" pitchFamily="34" charset="-127"/>
                </a:rPr>
                <a:t>O</a:t>
              </a:r>
              <a:endParaRPr lang="en-US" altLang="en-US" sz="1400" b="1" i="1"/>
            </a:p>
          </p:txBody>
        </p:sp>
        <p:sp>
          <p:nvSpPr>
            <p:cNvPr id="77846" name="Text Box 27">
              <a:extLst>
                <a:ext uri="{FF2B5EF4-FFF2-40B4-BE49-F238E27FC236}">
                  <a16:creationId xmlns:a16="http://schemas.microsoft.com/office/drawing/2014/main" id="{A655EC8D-758E-42EC-AE5E-A112B1383EED}"/>
                </a:ext>
              </a:extLst>
            </p:cNvPr>
            <p:cNvSpPr txBox="1">
              <a:spLocks noChangeArrowheads="1"/>
            </p:cNvSpPr>
            <p:nvPr/>
          </p:nvSpPr>
          <p:spPr bwMode="auto">
            <a:xfrm>
              <a:off x="4513" y="2115"/>
              <a:ext cx="68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ko-KR" sz="1400" b="1" i="1">
                  <a:ea typeface="Gulim" panose="020B0600000101010101" pitchFamily="34" charset="-127"/>
                </a:rPr>
                <a:t>CO</a:t>
              </a:r>
              <a:r>
                <a:rPr lang="en-US" altLang="ko-KR" sz="1400" b="1" i="1" baseline="-25000">
                  <a:ea typeface="Gulim" panose="020B0600000101010101" pitchFamily="34" charset="-127"/>
                </a:rPr>
                <a:t>2</a:t>
              </a:r>
              <a:r>
                <a:rPr lang="en-US" altLang="ko-KR" sz="1400" b="1" i="1">
                  <a:ea typeface="Gulim" panose="020B0600000101010101" pitchFamily="34" charset="-127"/>
                </a:rPr>
                <a:t> + H</a:t>
              </a:r>
              <a:r>
                <a:rPr lang="en-US" altLang="ko-KR" sz="1400" b="1" i="1" baseline="-25000">
                  <a:ea typeface="Gulim" panose="020B0600000101010101" pitchFamily="34" charset="-127"/>
                </a:rPr>
                <a:t>2</a:t>
              </a:r>
              <a:r>
                <a:rPr lang="en-US" altLang="ko-KR" sz="1400" b="1" i="1">
                  <a:ea typeface="Gulim" panose="020B0600000101010101" pitchFamily="34" charset="-127"/>
                </a:rPr>
                <a:t>O</a:t>
              </a:r>
              <a:endParaRPr lang="en-US" altLang="en-US" sz="1400" b="1" i="1"/>
            </a:p>
          </p:txBody>
        </p:sp>
        <p:sp>
          <p:nvSpPr>
            <p:cNvPr id="77847" name="Text Box 28">
              <a:extLst>
                <a:ext uri="{FF2B5EF4-FFF2-40B4-BE49-F238E27FC236}">
                  <a16:creationId xmlns:a16="http://schemas.microsoft.com/office/drawing/2014/main" id="{863ED986-3B8A-47B2-AC70-0F417324B505}"/>
                </a:ext>
              </a:extLst>
            </p:cNvPr>
            <p:cNvSpPr txBox="1">
              <a:spLocks noChangeArrowheads="1"/>
            </p:cNvSpPr>
            <p:nvPr/>
          </p:nvSpPr>
          <p:spPr bwMode="auto">
            <a:xfrm>
              <a:off x="2853" y="3276"/>
              <a:ext cx="635"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ko-KR" sz="1400" b="1" i="1">
                  <a:ea typeface="Gulim" panose="020B0600000101010101" pitchFamily="34" charset="-127"/>
                </a:rPr>
                <a:t>Organic </a:t>
              </a:r>
            </a:p>
            <a:p>
              <a:pPr eaLnBrk="1" hangingPunct="1"/>
              <a:r>
                <a:rPr lang="en-US" altLang="ko-KR" sz="1400" b="1" i="1">
                  <a:ea typeface="Gulim" panose="020B0600000101010101" pitchFamily="34" charset="-127"/>
                </a:rPr>
                <a:t>Compound</a:t>
              </a:r>
            </a:p>
          </p:txBody>
        </p:sp>
        <p:sp>
          <p:nvSpPr>
            <p:cNvPr id="77848" name="Text Box 29">
              <a:extLst>
                <a:ext uri="{FF2B5EF4-FFF2-40B4-BE49-F238E27FC236}">
                  <a16:creationId xmlns:a16="http://schemas.microsoft.com/office/drawing/2014/main" id="{49754294-7902-4339-8B47-6995403E3BA7}"/>
                </a:ext>
              </a:extLst>
            </p:cNvPr>
            <p:cNvSpPr txBox="1">
              <a:spLocks noChangeArrowheads="1"/>
            </p:cNvSpPr>
            <p:nvPr/>
          </p:nvSpPr>
          <p:spPr bwMode="auto">
            <a:xfrm>
              <a:off x="4014" y="3748"/>
              <a:ext cx="104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IN" altLang="en-US">
                <a:latin typeface="Perpetua" panose="02020502060401020303" pitchFamily="18" charset="0"/>
              </a:endParaRPr>
            </a:p>
          </p:txBody>
        </p:sp>
        <p:sp>
          <p:nvSpPr>
            <p:cNvPr id="77849" name="Rectangle 30">
              <a:extLst>
                <a:ext uri="{FF2B5EF4-FFF2-40B4-BE49-F238E27FC236}">
                  <a16:creationId xmlns:a16="http://schemas.microsoft.com/office/drawing/2014/main" id="{9F73F5BD-478F-4568-82FA-4F17C967D9AC}"/>
                </a:ext>
              </a:extLst>
            </p:cNvPr>
            <p:cNvSpPr>
              <a:spLocks noChangeArrowheads="1"/>
            </p:cNvSpPr>
            <p:nvPr/>
          </p:nvSpPr>
          <p:spPr bwMode="auto">
            <a:xfrm>
              <a:off x="3243" y="3585"/>
              <a:ext cx="5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ko-KR" sz="1400" b="1" i="1">
                  <a:ea typeface="Gulim" panose="020B0600000101010101" pitchFamily="34" charset="-127"/>
                </a:rPr>
                <a:t>+ H</a:t>
              </a:r>
              <a:r>
                <a:rPr lang="en-US" altLang="ko-KR" sz="1400" b="1" i="1" baseline="-25000">
                  <a:ea typeface="Gulim" panose="020B0600000101010101" pitchFamily="34" charset="-127"/>
                </a:rPr>
                <a:t>2</a:t>
              </a:r>
              <a:r>
                <a:rPr lang="en-US" altLang="ko-KR" sz="1400" b="1" i="1">
                  <a:ea typeface="Gulim" panose="020B0600000101010101" pitchFamily="34" charset="-127"/>
                </a:rPr>
                <a:t>O + O</a:t>
              </a:r>
              <a:r>
                <a:rPr lang="en-US" altLang="ko-KR" sz="1400" b="1" i="1" baseline="-25000">
                  <a:ea typeface="Gulim" panose="020B0600000101010101" pitchFamily="34" charset="-127"/>
                </a:rPr>
                <a:t>2</a:t>
              </a:r>
              <a:endParaRPr lang="en-US" altLang="en-US" sz="1400" b="1" i="1" baseline="-25000"/>
            </a:p>
          </p:txBody>
        </p:sp>
        <p:sp>
          <p:nvSpPr>
            <p:cNvPr id="77850" name="AutoShape 31">
              <a:extLst>
                <a:ext uri="{FF2B5EF4-FFF2-40B4-BE49-F238E27FC236}">
                  <a16:creationId xmlns:a16="http://schemas.microsoft.com/office/drawing/2014/main" id="{29FF4BDB-38CB-491B-9BDF-033ABA3E7D6C}"/>
                </a:ext>
              </a:extLst>
            </p:cNvPr>
            <p:cNvSpPr>
              <a:spLocks noChangeArrowheads="1"/>
            </p:cNvSpPr>
            <p:nvPr/>
          </p:nvSpPr>
          <p:spPr bwMode="auto">
            <a:xfrm rot="4748403">
              <a:off x="1829" y="2443"/>
              <a:ext cx="152" cy="45"/>
            </a:xfrm>
            <a:prstGeom prst="rightArrow">
              <a:avLst>
                <a:gd name="adj1" fmla="val 50000"/>
                <a:gd name="adj2" fmla="val 84444"/>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sp>
          <p:nvSpPr>
            <p:cNvPr id="77851" name="AutoShape 32">
              <a:extLst>
                <a:ext uri="{FF2B5EF4-FFF2-40B4-BE49-F238E27FC236}">
                  <a16:creationId xmlns:a16="http://schemas.microsoft.com/office/drawing/2014/main" id="{D709C137-BD63-4E0E-8CF8-ED700FBE4FC1}"/>
                </a:ext>
              </a:extLst>
            </p:cNvPr>
            <p:cNvSpPr>
              <a:spLocks noChangeArrowheads="1"/>
            </p:cNvSpPr>
            <p:nvPr/>
          </p:nvSpPr>
          <p:spPr bwMode="auto">
            <a:xfrm rot="-2378998">
              <a:off x="694" y="3783"/>
              <a:ext cx="145" cy="55"/>
            </a:xfrm>
            <a:prstGeom prst="rightArrow">
              <a:avLst>
                <a:gd name="adj1" fmla="val 50000"/>
                <a:gd name="adj2" fmla="val 65909"/>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latin typeface="Perpetua" panose="02020502060401020303" pitchFamily="18" charset="0"/>
              </a:endParaRPr>
            </a:p>
          </p:txBody>
        </p:sp>
      </p:grpSp>
      <p:sp>
        <p:nvSpPr>
          <p:cNvPr id="28" name="Rectangle 27">
            <a:extLst>
              <a:ext uri="{FF2B5EF4-FFF2-40B4-BE49-F238E27FC236}">
                <a16:creationId xmlns:a16="http://schemas.microsoft.com/office/drawing/2014/main" id="{B478B46B-4102-4400-BB0D-0A69F307677B}"/>
              </a:ext>
            </a:extLst>
          </p:cNvPr>
          <p:cNvSpPr/>
          <p:nvPr/>
        </p:nvSpPr>
        <p:spPr>
          <a:xfrm>
            <a:off x="294968" y="990600"/>
            <a:ext cx="10093632" cy="571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21850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TiO2Eff1">
            <a:extLst>
              <a:ext uri="{FF2B5EF4-FFF2-40B4-BE49-F238E27FC236}">
                <a16:creationId xmlns:a16="http://schemas.microsoft.com/office/drawing/2014/main" id="{11A03EF4-BF7D-46ED-BB21-4E01EBBA4E1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82750" y="990600"/>
            <a:ext cx="8528050" cy="5334000"/>
          </a:xfrm>
        </p:spPr>
      </p:pic>
      <p:sp>
        <p:nvSpPr>
          <p:cNvPr id="5" name="Rectangle 4">
            <a:extLst>
              <a:ext uri="{FF2B5EF4-FFF2-40B4-BE49-F238E27FC236}">
                <a16:creationId xmlns:a16="http://schemas.microsoft.com/office/drawing/2014/main" id="{A6AA8F55-A589-4997-B942-013C60A2FEE0}"/>
              </a:ext>
            </a:extLst>
          </p:cNvPr>
          <p:cNvSpPr/>
          <p:nvPr/>
        </p:nvSpPr>
        <p:spPr>
          <a:xfrm>
            <a:off x="1600200" y="1143000"/>
            <a:ext cx="86868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a:extLst>
              <a:ext uri="{FF2B5EF4-FFF2-40B4-BE49-F238E27FC236}">
                <a16:creationId xmlns:a16="http://schemas.microsoft.com/office/drawing/2014/main" id="{22650732-D38B-4D23-8477-151B032A6C9C}"/>
              </a:ext>
            </a:extLst>
          </p:cNvPr>
          <p:cNvSpPr>
            <a:spLocks noGrp="1"/>
          </p:cNvSpPr>
          <p:nvPr>
            <p:ph type="title"/>
          </p:nvPr>
        </p:nvSpPr>
        <p:spPr>
          <a:xfrm>
            <a:off x="1638300" y="152400"/>
            <a:ext cx="8420100" cy="731838"/>
          </a:xfrm>
        </p:spPr>
        <p:txBody>
          <a:bodyPr>
            <a:noAutofit/>
          </a:bodyPr>
          <a:lstStyle/>
          <a:p>
            <a:pPr>
              <a:defRPr/>
            </a:pPr>
            <a:r>
              <a:rPr lang="en-US" sz="3600" b="1" dirty="0">
                <a:solidFill>
                  <a:schemeClr val="tx2">
                    <a:lumMod val="75000"/>
                  </a:schemeClr>
                </a:solidFill>
                <a:effectLst>
                  <a:outerShdw blurRad="38100" dist="38100" dir="2700000" algn="tl">
                    <a:srgbClr val="000000">
                      <a:alpha val="43137"/>
                    </a:srgbClr>
                  </a:outerShdw>
                </a:effectLst>
                <a:latin typeface="Calibri" pitchFamily="34" charset="0"/>
                <a:cs typeface="Calibri" pitchFamily="34" charset="0"/>
              </a:rPr>
              <a:t>Photocatalytic</a:t>
            </a:r>
            <a:r>
              <a:rPr lang="en-US" sz="3600" b="1" dirty="0">
                <a:solidFill>
                  <a:srgbClr val="003300"/>
                </a:solidFill>
                <a:effectLst>
                  <a:outerShdw blurRad="38100" dist="38100" dir="2700000" algn="tl">
                    <a:srgbClr val="000000">
                      <a:alpha val="43137"/>
                    </a:srgbClr>
                  </a:outerShdw>
                </a:effectLst>
                <a:latin typeface="Calibri" pitchFamily="34" charset="0"/>
                <a:cs typeface="Calibri" pitchFamily="34" charset="0"/>
              </a:rPr>
              <a:t> Applications</a:t>
            </a:r>
          </a:p>
        </p:txBody>
      </p:sp>
    </p:spTree>
    <p:extLst>
      <p:ext uri="{BB962C8B-B14F-4D97-AF65-F5344CB8AC3E}">
        <p14:creationId xmlns:p14="http://schemas.microsoft.com/office/powerpoint/2010/main" val="393816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9BB6-A51F-423E-ADC5-19646E264C20}"/>
              </a:ext>
            </a:extLst>
          </p:cNvPr>
          <p:cNvSpPr>
            <a:spLocks noGrp="1"/>
          </p:cNvSpPr>
          <p:nvPr>
            <p:ph type="title"/>
          </p:nvPr>
        </p:nvSpPr>
        <p:spPr>
          <a:xfrm>
            <a:off x="3479800" y="76200"/>
            <a:ext cx="5283200" cy="808038"/>
          </a:xfrm>
        </p:spPr>
        <p:txBody>
          <a:bodyPr>
            <a:normAutofit/>
          </a:bodyPr>
          <a:lstStyle/>
          <a:p>
            <a:pPr>
              <a:defRPr/>
            </a:pPr>
            <a:r>
              <a:rPr lang="en-US" sz="3600" b="1" dirty="0">
                <a:effectLst>
                  <a:outerShdw blurRad="38100" dist="38100" dir="2700000" algn="tl">
                    <a:srgbClr val="000000">
                      <a:alpha val="43137"/>
                    </a:srgbClr>
                  </a:outerShdw>
                </a:effectLst>
                <a:latin typeface="Calibri" pitchFamily="34" charset="0"/>
                <a:cs typeface="Calibri" pitchFamily="34" charset="0"/>
              </a:rPr>
              <a:t>TiO</a:t>
            </a:r>
            <a:r>
              <a:rPr lang="en-US" sz="3600" b="1" baseline="-25000" dirty="0">
                <a:effectLst>
                  <a:outerShdw blurRad="38100" dist="38100" dir="2700000" algn="tl">
                    <a:srgbClr val="000000">
                      <a:alpha val="43137"/>
                    </a:srgbClr>
                  </a:outerShdw>
                </a:effectLst>
                <a:latin typeface="Calibri" pitchFamily="34" charset="0"/>
                <a:cs typeface="Calibri" pitchFamily="34" charset="0"/>
              </a:rPr>
              <a:t>2</a:t>
            </a:r>
            <a:r>
              <a:rPr lang="en-US" sz="3600" b="1" dirty="0">
                <a:effectLst>
                  <a:outerShdw blurRad="38100" dist="38100" dir="2700000" algn="tl">
                    <a:srgbClr val="000000">
                      <a:alpha val="43137"/>
                    </a:srgbClr>
                  </a:outerShdw>
                </a:effectLst>
                <a:latin typeface="Calibri" pitchFamily="34" charset="0"/>
                <a:cs typeface="Calibri" pitchFamily="34" charset="0"/>
              </a:rPr>
              <a:t> - Photocatalysis</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5" descr="pgc_science">
            <a:extLst>
              <a:ext uri="{FF2B5EF4-FFF2-40B4-BE49-F238E27FC236}">
                <a16:creationId xmlns:a16="http://schemas.microsoft.com/office/drawing/2014/main" id="{FED9A026-A5FA-45F8-ABEE-67458ACE6346}"/>
              </a:ext>
            </a:extLst>
          </p:cNvPr>
          <p:cNvPicPr>
            <a:picLocks noChangeAspect="1" noChangeArrowheads="1"/>
          </p:cNvPicPr>
          <p:nvPr/>
        </p:nvPicPr>
        <p:blipFill>
          <a:blip r:embed="rId2"/>
          <a:srcRect/>
          <a:stretch>
            <a:fillRect/>
          </a:stretch>
        </p:blipFill>
        <p:spPr bwMode="auto">
          <a:xfrm>
            <a:off x="2286000" y="838200"/>
            <a:ext cx="8191500" cy="6019800"/>
          </a:xfrm>
          <a:prstGeom prst="rect">
            <a:avLst/>
          </a:prstGeom>
          <a:noFill/>
          <a:ln w="9525">
            <a:solidFill>
              <a:schemeClr val="bg1">
                <a:lumMod val="65000"/>
              </a:schemeClr>
            </a:solidFill>
            <a:miter lim="800000"/>
            <a:headEnd/>
            <a:tailEnd/>
          </a:ln>
        </p:spPr>
      </p:pic>
      <p:sp>
        <p:nvSpPr>
          <p:cNvPr id="80900" name="TextBox 6">
            <a:extLst>
              <a:ext uri="{FF2B5EF4-FFF2-40B4-BE49-F238E27FC236}">
                <a16:creationId xmlns:a16="http://schemas.microsoft.com/office/drawing/2014/main" id="{3961EA2D-0E3E-4D85-9E9C-32E37CB1DCB6}"/>
              </a:ext>
            </a:extLst>
          </p:cNvPr>
          <p:cNvSpPr txBox="1">
            <a:spLocks noChangeArrowheads="1"/>
          </p:cNvSpPr>
          <p:nvPr/>
        </p:nvSpPr>
        <p:spPr bwMode="auto">
          <a:xfrm>
            <a:off x="2362200" y="3048001"/>
            <a:ext cx="140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Calibri" panose="020F0502020204030204" pitchFamily="34" charset="0"/>
              </a:rPr>
              <a:t>3.12 eV (380 nm)</a:t>
            </a:r>
          </a:p>
        </p:txBody>
      </p:sp>
    </p:spTree>
    <p:extLst>
      <p:ext uri="{BB962C8B-B14F-4D97-AF65-F5344CB8AC3E}">
        <p14:creationId xmlns:p14="http://schemas.microsoft.com/office/powerpoint/2010/main" val="4250122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A879D81-24E1-4DE6-B33C-E33AA1BA656A}"/>
              </a:ext>
            </a:extLst>
          </p:cNvPr>
          <p:cNvSpPr>
            <a:spLocks noChangeArrowheads="1"/>
          </p:cNvSpPr>
          <p:nvPr/>
        </p:nvSpPr>
        <p:spPr bwMode="auto">
          <a:xfrm>
            <a:off x="3616326" y="228600"/>
            <a:ext cx="468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chemeClr val="accent2"/>
                </a:solidFill>
                <a:latin typeface="Calibri" panose="020F0502020204030204" pitchFamily="34" charset="0"/>
              </a:rPr>
              <a:t> </a:t>
            </a:r>
            <a:r>
              <a:rPr lang="en-US" altLang="en-US" sz="3200" b="1">
                <a:solidFill>
                  <a:srgbClr val="990000"/>
                </a:solidFill>
                <a:latin typeface="Calibri" panose="020F0502020204030204" pitchFamily="34" charset="0"/>
              </a:rPr>
              <a:t>Some Potential Problems</a:t>
            </a:r>
          </a:p>
        </p:txBody>
      </p:sp>
      <p:sp>
        <p:nvSpPr>
          <p:cNvPr id="84995" name="Text Box 3">
            <a:extLst>
              <a:ext uri="{FF2B5EF4-FFF2-40B4-BE49-F238E27FC236}">
                <a16:creationId xmlns:a16="http://schemas.microsoft.com/office/drawing/2014/main" id="{9C694189-170F-4566-845B-28302C5A56C2}"/>
              </a:ext>
            </a:extLst>
          </p:cNvPr>
          <p:cNvSpPr txBox="1">
            <a:spLocks noChangeArrowheads="1"/>
          </p:cNvSpPr>
          <p:nvPr/>
        </p:nvSpPr>
        <p:spPr bwMode="auto">
          <a:xfrm>
            <a:off x="1555751" y="1066800"/>
            <a:ext cx="89947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Tx/>
              <a:buChar char="•"/>
            </a:pPr>
            <a:r>
              <a:rPr lang="en-US" altLang="en-US" b="1">
                <a:latin typeface="Calibri" panose="020F0502020204030204" pitchFamily="34" charset="0"/>
              </a:rPr>
              <a:t>Short residence times require fast reactions</a:t>
            </a:r>
          </a:p>
          <a:p>
            <a:pPr eaLnBrk="1" hangingPunct="1">
              <a:lnSpc>
                <a:spcPct val="110000"/>
              </a:lnSpc>
              <a:buFontTx/>
              <a:buChar char="•"/>
            </a:pPr>
            <a:r>
              <a:rPr lang="en-US" altLang="en-US" b="1">
                <a:latin typeface="Calibri" panose="020F0502020204030204" pitchFamily="34" charset="0"/>
              </a:rPr>
              <a:t>Fast reactions require very active catalysts that are stable (The two most often do not go together)</a:t>
            </a:r>
          </a:p>
          <a:p>
            <a:pPr eaLnBrk="1" hangingPunct="1">
              <a:lnSpc>
                <a:spcPct val="110000"/>
              </a:lnSpc>
              <a:buFontTx/>
              <a:buChar char="•"/>
            </a:pPr>
            <a:r>
              <a:rPr lang="en-US" altLang="en-US" b="1">
                <a:latin typeface="Calibri" panose="020F0502020204030204" pitchFamily="34" charset="0"/>
              </a:rPr>
              <a:t>Catalyst deactivation and frequent reactor repacking or reactivation</a:t>
            </a:r>
          </a:p>
          <a:p>
            <a:pPr eaLnBrk="1" hangingPunct="1">
              <a:lnSpc>
                <a:spcPct val="110000"/>
              </a:lnSpc>
              <a:buFontTx/>
              <a:buChar char="•"/>
            </a:pPr>
            <a:r>
              <a:rPr lang="en-US" altLang="en-US" b="1">
                <a:latin typeface="Calibri" panose="020F0502020204030204" pitchFamily="34" charset="0"/>
              </a:rPr>
              <a:t>Fouling and clogging of channels</a:t>
            </a:r>
          </a:p>
          <a:p>
            <a:pPr eaLnBrk="1" hangingPunct="1">
              <a:lnSpc>
                <a:spcPct val="110000"/>
              </a:lnSpc>
              <a:buFontTx/>
              <a:buChar char="•"/>
            </a:pPr>
            <a:r>
              <a:rPr lang="en-US" altLang="en-US" b="1">
                <a:latin typeface="Calibri" panose="020F0502020204030204" pitchFamily="34" charset="0"/>
              </a:rPr>
              <a:t>Leaks between channels</a:t>
            </a:r>
          </a:p>
          <a:p>
            <a:pPr eaLnBrk="1" hangingPunct="1">
              <a:lnSpc>
                <a:spcPct val="110000"/>
              </a:lnSpc>
              <a:buFontTx/>
              <a:buChar char="•"/>
            </a:pPr>
            <a:r>
              <a:rPr lang="en-US" altLang="en-US" b="1">
                <a:latin typeface="Calibri" panose="020F0502020204030204" pitchFamily="34" charset="0"/>
              </a:rPr>
              <a:t>Malfunctioning of distributors</a:t>
            </a:r>
          </a:p>
          <a:p>
            <a:pPr eaLnBrk="1" hangingPunct="1">
              <a:lnSpc>
                <a:spcPct val="110000"/>
              </a:lnSpc>
              <a:buFontTx/>
              <a:buChar char="•"/>
            </a:pPr>
            <a:r>
              <a:rPr lang="en-US" altLang="en-US" b="1">
                <a:latin typeface="Calibri" panose="020F0502020204030204" pitchFamily="34" charset="0"/>
              </a:rPr>
              <a:t>Reliability for long time on-stream</a:t>
            </a:r>
          </a:p>
          <a:p>
            <a:pPr eaLnBrk="1" hangingPunct="1">
              <a:lnSpc>
                <a:spcPct val="110000"/>
              </a:lnSpc>
              <a:buFontTx/>
              <a:buChar char="•"/>
            </a:pPr>
            <a:r>
              <a:rPr lang="en-US" altLang="en-US" b="1">
                <a:latin typeface="Calibri" panose="020F0502020204030204" pitchFamily="34" charset="0"/>
              </a:rPr>
              <a:t>Structural issues</a:t>
            </a:r>
          </a:p>
          <a:p>
            <a:pPr eaLnBrk="1" hangingPunct="1">
              <a:lnSpc>
                <a:spcPct val="110000"/>
              </a:lnSpc>
            </a:pPr>
            <a:endParaRPr lang="en-US" altLang="en-US" b="1">
              <a:latin typeface="Calibri" panose="020F0502020204030204" pitchFamily="34" charset="0"/>
            </a:endParaRPr>
          </a:p>
        </p:txBody>
      </p:sp>
      <p:sp>
        <p:nvSpPr>
          <p:cNvPr id="194564" name="Text Box 4">
            <a:extLst>
              <a:ext uri="{FF2B5EF4-FFF2-40B4-BE49-F238E27FC236}">
                <a16:creationId xmlns:a16="http://schemas.microsoft.com/office/drawing/2014/main" id="{D06B2AF9-5F77-4CA3-8476-00D4D1CBAB85}"/>
              </a:ext>
            </a:extLst>
          </p:cNvPr>
          <p:cNvSpPr txBox="1">
            <a:spLocks noChangeArrowheads="1"/>
          </p:cNvSpPr>
          <p:nvPr/>
        </p:nvSpPr>
        <p:spPr bwMode="auto">
          <a:xfrm>
            <a:off x="1600200" y="5211764"/>
            <a:ext cx="8997950" cy="1570037"/>
          </a:xfrm>
          <a:prstGeom prst="rect">
            <a:avLst/>
          </a:prstGeom>
          <a:solidFill>
            <a:srgbClr val="FFFF99"/>
          </a:solidFill>
          <a:ln w="9525">
            <a:solidFill>
              <a:srgbClr val="CC3300"/>
            </a:solidFill>
            <a:miter lim="800000"/>
            <a:headEnd/>
            <a:tailEnd/>
          </a:ln>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rgbClr val="CC3300"/>
                </a:solidFill>
                <a:latin typeface="Calibri" panose="020F0502020204030204" pitchFamily="34" charset="0"/>
              </a:rPr>
              <a:t>So far there are only two major </a:t>
            </a:r>
            <a:r>
              <a:rPr lang="en-US" altLang="en-US" b="1" u="sng">
                <a:solidFill>
                  <a:srgbClr val="CC3300"/>
                </a:solidFill>
                <a:latin typeface="Calibri" panose="020F0502020204030204" pitchFamily="34" charset="0"/>
              </a:rPr>
              <a:t>commercial </a:t>
            </a:r>
            <a:r>
              <a:rPr lang="en-US" altLang="en-US" b="1">
                <a:solidFill>
                  <a:srgbClr val="CC3300"/>
                </a:solidFill>
                <a:latin typeface="Calibri" panose="020F0502020204030204" pitchFamily="34" charset="0"/>
              </a:rPr>
              <a:t>uses of micro-channel systems (monoliths) – </a:t>
            </a:r>
          </a:p>
          <a:p>
            <a:pPr eaLnBrk="1" hangingPunct="1">
              <a:buFontTx/>
              <a:buChar char="•"/>
            </a:pPr>
            <a:r>
              <a:rPr lang="en-US" altLang="en-US" b="1">
                <a:solidFill>
                  <a:srgbClr val="CC3300"/>
                </a:solidFill>
                <a:latin typeface="Calibri" panose="020F0502020204030204" pitchFamily="34" charset="0"/>
              </a:rPr>
              <a:t>Automotive catalytic convectors (major success) </a:t>
            </a:r>
          </a:p>
          <a:p>
            <a:pPr eaLnBrk="1" hangingPunct="1">
              <a:buFontTx/>
              <a:buChar char="•"/>
            </a:pPr>
            <a:r>
              <a:rPr lang="en-US" altLang="en-US" b="1">
                <a:solidFill>
                  <a:srgbClr val="CC3300"/>
                </a:solidFill>
                <a:latin typeface="Calibri" panose="020F0502020204030204" pitchFamily="34" charset="0"/>
              </a:rPr>
              <a:t>Selective catalytic reduction (NH</a:t>
            </a:r>
            <a:r>
              <a:rPr lang="en-US" altLang="en-US" b="1" baseline="-25000">
                <a:solidFill>
                  <a:srgbClr val="CC3300"/>
                </a:solidFill>
                <a:latin typeface="Calibri" panose="020F0502020204030204" pitchFamily="34" charset="0"/>
              </a:rPr>
              <a:t>3</a:t>
            </a:r>
            <a:r>
              <a:rPr lang="en-US" altLang="en-US" b="1">
                <a:solidFill>
                  <a:srgbClr val="CC3300"/>
                </a:solidFill>
                <a:latin typeface="Calibri" panose="020F0502020204030204" pitchFamily="34" charset="0"/>
              </a:rPr>
              <a:t> – SCR) of power plant NO</a:t>
            </a:r>
            <a:r>
              <a:rPr lang="en-US" altLang="en-US" b="1" baseline="-25000">
                <a:solidFill>
                  <a:srgbClr val="CC3300"/>
                </a:solidFill>
                <a:latin typeface="Calibri" panose="020F0502020204030204" pitchFamily="34" charset="0"/>
              </a:rPr>
              <a:t>x</a:t>
            </a:r>
            <a:endParaRPr lang="en-US" altLang="en-US" b="1">
              <a:solidFill>
                <a:srgbClr val="CC3300"/>
              </a:solidFill>
              <a:latin typeface="Calibri" panose="020F0502020204030204" pitchFamily="34" charset="0"/>
            </a:endParaRPr>
          </a:p>
        </p:txBody>
      </p:sp>
    </p:spTree>
    <p:extLst>
      <p:ext uri="{BB962C8B-B14F-4D97-AF65-F5344CB8AC3E}">
        <p14:creationId xmlns:p14="http://schemas.microsoft.com/office/powerpoint/2010/main" val="2003009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 calcmode="lin" valueType="num">
                                      <p:cBhvr>
                                        <p:cTn id="7" dur="500" fill="hold"/>
                                        <p:tgtEl>
                                          <p:spTgt spid="194564"/>
                                        </p:tgtEl>
                                        <p:attrNameLst>
                                          <p:attrName>ppt_w</p:attrName>
                                        </p:attrNameLst>
                                      </p:cBhvr>
                                      <p:tavLst>
                                        <p:tav tm="0">
                                          <p:val>
                                            <p:fltVal val="0"/>
                                          </p:val>
                                        </p:tav>
                                        <p:tav tm="100000">
                                          <p:val>
                                            <p:strVal val="#ppt_w"/>
                                          </p:val>
                                        </p:tav>
                                      </p:tavLst>
                                    </p:anim>
                                    <p:anim calcmode="lin" valueType="num">
                                      <p:cBhvr>
                                        <p:cTn id="8" dur="500" fill="hold"/>
                                        <p:tgtEl>
                                          <p:spTgt spid="194564"/>
                                        </p:tgtEl>
                                        <p:attrNameLst>
                                          <p:attrName>ppt_h</p:attrName>
                                        </p:attrNameLst>
                                      </p:cBhvr>
                                      <p:tavLst>
                                        <p:tav tm="0">
                                          <p:val>
                                            <p:fltVal val="0"/>
                                          </p:val>
                                        </p:tav>
                                        <p:tav tm="100000">
                                          <p:val>
                                            <p:strVal val="#ppt_h"/>
                                          </p:val>
                                        </p:tav>
                                      </p:tavLst>
                                    </p:anim>
                                    <p:animEffect transition="in" filter="fade">
                                      <p:cBhvr>
                                        <p:cTn id="9"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val 2">
            <a:extLst>
              <a:ext uri="{FF2B5EF4-FFF2-40B4-BE49-F238E27FC236}">
                <a16:creationId xmlns:a16="http://schemas.microsoft.com/office/drawing/2014/main" id="{C9A90F5A-4E79-4195-BE56-794E61DB4CF2}"/>
              </a:ext>
            </a:extLst>
          </p:cNvPr>
          <p:cNvSpPr>
            <a:spLocks noChangeArrowheads="1"/>
          </p:cNvSpPr>
          <p:nvPr/>
        </p:nvSpPr>
        <p:spPr bwMode="auto">
          <a:xfrm>
            <a:off x="1473200" y="1905000"/>
            <a:ext cx="1320800" cy="1219200"/>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19" name="Rectangle 3">
            <a:extLst>
              <a:ext uri="{FF2B5EF4-FFF2-40B4-BE49-F238E27FC236}">
                <a16:creationId xmlns:a16="http://schemas.microsoft.com/office/drawing/2014/main" id="{3BF3C303-8289-4F09-99B8-057EE38B06FB}"/>
              </a:ext>
            </a:extLst>
          </p:cNvPr>
          <p:cNvSpPr>
            <a:spLocks noGrp="1" noChangeArrowheads="1"/>
          </p:cNvSpPr>
          <p:nvPr>
            <p:ph type="title"/>
          </p:nvPr>
        </p:nvSpPr>
        <p:spPr>
          <a:xfrm>
            <a:off x="1885950" y="228600"/>
            <a:ext cx="8420100" cy="1143000"/>
          </a:xfrm>
          <a:solidFill>
            <a:srgbClr val="FFFFFF"/>
          </a:solidFill>
          <a:ln>
            <a:solidFill>
              <a:srgbClr val="000000"/>
            </a:solidFill>
            <a:miter lim="800000"/>
            <a:headEnd/>
            <a:tailEnd/>
          </a:ln>
        </p:spPr>
        <p:txBody>
          <a:bodyPr anchor="t"/>
          <a:lstStyle/>
          <a:p>
            <a:r>
              <a:rPr lang="en-US" altLang="en-US" sz="2800" b="1">
                <a:solidFill>
                  <a:srgbClr val="7030A0"/>
                </a:solidFill>
                <a:latin typeface="Calibri" panose="020F0502020204030204" pitchFamily="34" charset="0"/>
              </a:rPr>
              <a:t>Applications of the  Process Utilizing Biomass Streams</a:t>
            </a:r>
          </a:p>
        </p:txBody>
      </p:sp>
      <p:grpSp>
        <p:nvGrpSpPr>
          <p:cNvPr id="86020" name="Group 4">
            <a:extLst>
              <a:ext uri="{FF2B5EF4-FFF2-40B4-BE49-F238E27FC236}">
                <a16:creationId xmlns:a16="http://schemas.microsoft.com/office/drawing/2014/main" id="{56F0BE42-190C-4480-BE16-96264CE0B3BC}"/>
              </a:ext>
            </a:extLst>
          </p:cNvPr>
          <p:cNvGrpSpPr>
            <a:grpSpLocks/>
          </p:cNvGrpSpPr>
          <p:nvPr/>
        </p:nvGrpSpPr>
        <p:grpSpPr bwMode="auto">
          <a:xfrm>
            <a:off x="1473200" y="3352800"/>
            <a:ext cx="1320800" cy="1219200"/>
            <a:chOff x="192" y="2064"/>
            <a:chExt cx="768" cy="768"/>
          </a:xfrm>
        </p:grpSpPr>
        <p:sp>
          <p:nvSpPr>
            <p:cNvPr id="86053" name="Oval 5">
              <a:extLst>
                <a:ext uri="{FF2B5EF4-FFF2-40B4-BE49-F238E27FC236}">
                  <a16:creationId xmlns:a16="http://schemas.microsoft.com/office/drawing/2014/main" id="{8EBFAC0D-47C2-4B36-9180-E4D8AAF6AA44}"/>
                </a:ext>
              </a:extLst>
            </p:cNvPr>
            <p:cNvSpPr>
              <a:spLocks noChangeArrowheads="1"/>
            </p:cNvSpPr>
            <p:nvPr/>
          </p:nvSpPr>
          <p:spPr bwMode="auto">
            <a:xfrm>
              <a:off x="192" y="2064"/>
              <a:ext cx="768" cy="768"/>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54" name="Text Box 6">
              <a:extLst>
                <a:ext uri="{FF2B5EF4-FFF2-40B4-BE49-F238E27FC236}">
                  <a16:creationId xmlns:a16="http://schemas.microsoft.com/office/drawing/2014/main" id="{6DE1339E-B848-4366-8381-7A8B9D05E1B8}"/>
                </a:ext>
              </a:extLst>
            </p:cNvPr>
            <p:cNvSpPr txBox="1">
              <a:spLocks noChangeArrowheads="1"/>
            </p:cNvSpPr>
            <p:nvPr/>
          </p:nvSpPr>
          <p:spPr bwMode="auto">
            <a:xfrm>
              <a:off x="288" y="2256"/>
              <a:ext cx="564" cy="399"/>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600">
                  <a:latin typeface="Arial" panose="020B0604020202020204" pitchFamily="34" charset="0"/>
                </a:rPr>
                <a:t>Biomass</a:t>
              </a:r>
            </a:p>
            <a:p>
              <a:pPr algn="ctr" eaLnBrk="1" hangingPunct="1">
                <a:spcBef>
                  <a:spcPct val="20000"/>
                </a:spcBef>
                <a:buClr>
                  <a:srgbClr val="009900"/>
                </a:buClr>
              </a:pPr>
              <a:r>
                <a:rPr lang="en-US" altLang="en-US" sz="1600">
                  <a:latin typeface="Arial" panose="020B0604020202020204" pitchFamily="34" charset="0"/>
                </a:rPr>
                <a:t>Waste</a:t>
              </a:r>
            </a:p>
          </p:txBody>
        </p:sp>
      </p:grpSp>
      <p:sp>
        <p:nvSpPr>
          <p:cNvPr id="86021" name="Oval 7">
            <a:extLst>
              <a:ext uri="{FF2B5EF4-FFF2-40B4-BE49-F238E27FC236}">
                <a16:creationId xmlns:a16="http://schemas.microsoft.com/office/drawing/2014/main" id="{DEDAA6B8-82B4-4051-9D1A-7CF71490E138}"/>
              </a:ext>
            </a:extLst>
          </p:cNvPr>
          <p:cNvSpPr>
            <a:spLocks noChangeArrowheads="1"/>
          </p:cNvSpPr>
          <p:nvPr/>
        </p:nvSpPr>
        <p:spPr bwMode="auto">
          <a:xfrm>
            <a:off x="1473200" y="4800600"/>
            <a:ext cx="1320800" cy="1219200"/>
          </a:xfrm>
          <a:prstGeom prst="ellipse">
            <a:avLst/>
          </a:prstGeom>
          <a:solidFill>
            <a:srgbClr val="66FF33"/>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22" name="Text Box 8">
            <a:extLst>
              <a:ext uri="{FF2B5EF4-FFF2-40B4-BE49-F238E27FC236}">
                <a16:creationId xmlns:a16="http://schemas.microsoft.com/office/drawing/2014/main" id="{9846BF11-D25B-40E4-9E92-29C03A90D925}"/>
              </a:ext>
            </a:extLst>
          </p:cNvPr>
          <p:cNvSpPr txBox="1">
            <a:spLocks noChangeArrowheads="1"/>
          </p:cNvSpPr>
          <p:nvPr/>
        </p:nvSpPr>
        <p:spPr bwMode="auto">
          <a:xfrm>
            <a:off x="1638300" y="4953001"/>
            <a:ext cx="9921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600">
                <a:latin typeface="Arial" panose="020B0604020202020204" pitchFamily="34" charset="0"/>
              </a:rPr>
              <a:t>Aqueous</a:t>
            </a:r>
          </a:p>
          <a:p>
            <a:pPr algn="ctr" eaLnBrk="1" hangingPunct="1">
              <a:spcBef>
                <a:spcPct val="20000"/>
              </a:spcBef>
              <a:buClr>
                <a:srgbClr val="009900"/>
              </a:buClr>
            </a:pPr>
            <a:r>
              <a:rPr lang="en-US" altLang="en-US" sz="1600">
                <a:latin typeface="Arial" panose="020B0604020202020204" pitchFamily="34" charset="0"/>
              </a:rPr>
              <a:t>Biomass</a:t>
            </a:r>
          </a:p>
          <a:p>
            <a:pPr algn="ctr" eaLnBrk="1" hangingPunct="1">
              <a:spcBef>
                <a:spcPct val="20000"/>
              </a:spcBef>
              <a:buClr>
                <a:srgbClr val="009900"/>
              </a:buClr>
            </a:pPr>
            <a:r>
              <a:rPr lang="en-US" altLang="en-US" sz="1600">
                <a:latin typeface="Arial" panose="020B0604020202020204" pitchFamily="34" charset="0"/>
              </a:rPr>
              <a:t>Stream</a:t>
            </a:r>
          </a:p>
        </p:txBody>
      </p:sp>
      <p:sp>
        <p:nvSpPr>
          <p:cNvPr id="86023" name="Rectangle 9">
            <a:extLst>
              <a:ext uri="{FF2B5EF4-FFF2-40B4-BE49-F238E27FC236}">
                <a16:creationId xmlns:a16="http://schemas.microsoft.com/office/drawing/2014/main" id="{CF6AEC6E-756F-4692-9088-84D3D5F7A436}"/>
              </a:ext>
            </a:extLst>
          </p:cNvPr>
          <p:cNvSpPr>
            <a:spLocks noChangeArrowheads="1"/>
          </p:cNvSpPr>
          <p:nvPr/>
        </p:nvSpPr>
        <p:spPr bwMode="auto">
          <a:xfrm>
            <a:off x="3619500" y="1981200"/>
            <a:ext cx="1155700" cy="990600"/>
          </a:xfrm>
          <a:prstGeom prst="rect">
            <a:avLst/>
          </a:prstGeom>
          <a:solidFill>
            <a:srgbClr val="FF99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24" name="Rectangle 10">
            <a:extLst>
              <a:ext uri="{FF2B5EF4-FFF2-40B4-BE49-F238E27FC236}">
                <a16:creationId xmlns:a16="http://schemas.microsoft.com/office/drawing/2014/main" id="{B9ECFCA5-D2D3-4BEE-817F-DB15C00D7609}"/>
              </a:ext>
            </a:extLst>
          </p:cNvPr>
          <p:cNvSpPr>
            <a:spLocks noChangeArrowheads="1"/>
          </p:cNvSpPr>
          <p:nvPr/>
        </p:nvSpPr>
        <p:spPr bwMode="auto">
          <a:xfrm>
            <a:off x="3619500" y="3429000"/>
            <a:ext cx="1155700" cy="990600"/>
          </a:xfrm>
          <a:prstGeom prst="rect">
            <a:avLst/>
          </a:prstGeom>
          <a:solidFill>
            <a:srgbClr val="FF9966"/>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25" name="Text Box 11">
            <a:extLst>
              <a:ext uri="{FF2B5EF4-FFF2-40B4-BE49-F238E27FC236}">
                <a16:creationId xmlns:a16="http://schemas.microsoft.com/office/drawing/2014/main" id="{5AE88082-1E9A-4BE7-9F1F-7701908B6228}"/>
              </a:ext>
            </a:extLst>
          </p:cNvPr>
          <p:cNvSpPr txBox="1">
            <a:spLocks noChangeArrowheads="1"/>
          </p:cNvSpPr>
          <p:nvPr/>
        </p:nvSpPr>
        <p:spPr bwMode="auto">
          <a:xfrm>
            <a:off x="3619501" y="2286000"/>
            <a:ext cx="1096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600">
                <a:latin typeface="Arial" panose="020B0604020202020204" pitchFamily="34" charset="0"/>
              </a:rPr>
              <a:t>Extraction</a:t>
            </a:r>
          </a:p>
        </p:txBody>
      </p:sp>
      <p:sp>
        <p:nvSpPr>
          <p:cNvPr id="86026" name="Text Box 12">
            <a:extLst>
              <a:ext uri="{FF2B5EF4-FFF2-40B4-BE49-F238E27FC236}">
                <a16:creationId xmlns:a16="http://schemas.microsoft.com/office/drawing/2014/main" id="{EED835D8-885B-4BCF-BD0F-2F5C73361B00}"/>
              </a:ext>
            </a:extLst>
          </p:cNvPr>
          <p:cNvSpPr txBox="1">
            <a:spLocks noChangeArrowheads="1"/>
          </p:cNvSpPr>
          <p:nvPr/>
        </p:nvSpPr>
        <p:spPr bwMode="auto">
          <a:xfrm>
            <a:off x="3619501" y="3733800"/>
            <a:ext cx="1096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600">
                <a:latin typeface="Arial" panose="020B0604020202020204" pitchFamily="34" charset="0"/>
              </a:rPr>
              <a:t>Extraction</a:t>
            </a:r>
          </a:p>
        </p:txBody>
      </p:sp>
      <p:sp>
        <p:nvSpPr>
          <p:cNvPr id="86027" name="Oval 13">
            <a:extLst>
              <a:ext uri="{FF2B5EF4-FFF2-40B4-BE49-F238E27FC236}">
                <a16:creationId xmlns:a16="http://schemas.microsoft.com/office/drawing/2014/main" id="{93CA164A-9355-4D9A-B0B8-1D48700BDA4E}"/>
              </a:ext>
            </a:extLst>
          </p:cNvPr>
          <p:cNvSpPr>
            <a:spLocks noChangeArrowheads="1"/>
          </p:cNvSpPr>
          <p:nvPr/>
        </p:nvSpPr>
        <p:spPr bwMode="auto">
          <a:xfrm>
            <a:off x="6426200" y="1828800"/>
            <a:ext cx="1238250" cy="17526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28" name="Oval 14">
            <a:extLst>
              <a:ext uri="{FF2B5EF4-FFF2-40B4-BE49-F238E27FC236}">
                <a16:creationId xmlns:a16="http://schemas.microsoft.com/office/drawing/2014/main" id="{60927CCF-ECEA-4250-A43F-1903F4C4517B}"/>
              </a:ext>
            </a:extLst>
          </p:cNvPr>
          <p:cNvSpPr>
            <a:spLocks noChangeArrowheads="1"/>
          </p:cNvSpPr>
          <p:nvPr/>
        </p:nvSpPr>
        <p:spPr bwMode="auto">
          <a:xfrm>
            <a:off x="6426200" y="4191000"/>
            <a:ext cx="1238250" cy="1828800"/>
          </a:xfrm>
          <a:prstGeom prst="ellipse">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ltLang="en-US"/>
          </a:p>
        </p:txBody>
      </p:sp>
      <p:sp>
        <p:nvSpPr>
          <p:cNvPr id="86029" name="Text Box 15">
            <a:extLst>
              <a:ext uri="{FF2B5EF4-FFF2-40B4-BE49-F238E27FC236}">
                <a16:creationId xmlns:a16="http://schemas.microsoft.com/office/drawing/2014/main" id="{ECD339D8-C5FA-49AE-AE56-0E2E6E7A38F9}"/>
              </a:ext>
            </a:extLst>
          </p:cNvPr>
          <p:cNvSpPr txBox="1">
            <a:spLocks noChangeArrowheads="1"/>
          </p:cNvSpPr>
          <p:nvPr/>
        </p:nvSpPr>
        <p:spPr bwMode="auto">
          <a:xfrm>
            <a:off x="9480551" y="2743201"/>
            <a:ext cx="1095375"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PEM </a:t>
            </a:r>
          </a:p>
          <a:p>
            <a:pPr algn="ctr" eaLnBrk="1" hangingPunct="1">
              <a:spcBef>
                <a:spcPct val="20000"/>
              </a:spcBef>
              <a:buClr>
                <a:srgbClr val="009900"/>
              </a:buClr>
            </a:pPr>
            <a:r>
              <a:rPr lang="en-US" altLang="en-US" sz="1800">
                <a:latin typeface="Arial" panose="020B0604020202020204" pitchFamily="34" charset="0"/>
              </a:rPr>
              <a:t>Fuel Cell</a:t>
            </a:r>
          </a:p>
        </p:txBody>
      </p:sp>
      <p:sp>
        <p:nvSpPr>
          <p:cNvPr id="86030" name="Text Box 16">
            <a:extLst>
              <a:ext uri="{FF2B5EF4-FFF2-40B4-BE49-F238E27FC236}">
                <a16:creationId xmlns:a16="http://schemas.microsoft.com/office/drawing/2014/main" id="{558A7763-7578-4465-8278-4B60605242D3}"/>
              </a:ext>
            </a:extLst>
          </p:cNvPr>
          <p:cNvSpPr txBox="1">
            <a:spLocks noChangeArrowheads="1"/>
          </p:cNvSpPr>
          <p:nvPr/>
        </p:nvSpPr>
        <p:spPr bwMode="auto">
          <a:xfrm>
            <a:off x="9645650" y="3810001"/>
            <a:ext cx="890588"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SOFC </a:t>
            </a:r>
          </a:p>
          <a:p>
            <a:pPr algn="ctr" eaLnBrk="1" hangingPunct="1">
              <a:spcBef>
                <a:spcPct val="20000"/>
              </a:spcBef>
              <a:buClr>
                <a:srgbClr val="009900"/>
              </a:buClr>
            </a:pPr>
            <a:endParaRPr lang="en-US" altLang="en-US" sz="1800">
              <a:latin typeface="Arial" panose="020B0604020202020204" pitchFamily="34" charset="0"/>
            </a:endParaRPr>
          </a:p>
        </p:txBody>
      </p:sp>
      <p:sp>
        <p:nvSpPr>
          <p:cNvPr id="86031" name="Text Box 17">
            <a:extLst>
              <a:ext uri="{FF2B5EF4-FFF2-40B4-BE49-F238E27FC236}">
                <a16:creationId xmlns:a16="http://schemas.microsoft.com/office/drawing/2014/main" id="{4E211450-C9F6-47F2-AE95-3B62073D9AEC}"/>
              </a:ext>
            </a:extLst>
          </p:cNvPr>
          <p:cNvSpPr txBox="1">
            <a:spLocks noChangeArrowheads="1"/>
          </p:cNvSpPr>
          <p:nvPr/>
        </p:nvSpPr>
        <p:spPr bwMode="auto">
          <a:xfrm>
            <a:off x="9645650" y="4724401"/>
            <a:ext cx="928688"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ICE</a:t>
            </a:r>
          </a:p>
          <a:p>
            <a:pPr algn="ctr" eaLnBrk="1" hangingPunct="1">
              <a:spcBef>
                <a:spcPct val="20000"/>
              </a:spcBef>
              <a:buClr>
                <a:srgbClr val="009900"/>
              </a:buClr>
            </a:pPr>
            <a:r>
              <a:rPr lang="en-US" altLang="en-US" sz="1800">
                <a:latin typeface="Arial" panose="020B0604020202020204" pitchFamily="34" charset="0"/>
              </a:rPr>
              <a:t>Genset</a:t>
            </a:r>
          </a:p>
        </p:txBody>
      </p:sp>
      <p:sp>
        <p:nvSpPr>
          <p:cNvPr id="86032" name="Text Box 18">
            <a:extLst>
              <a:ext uri="{FF2B5EF4-FFF2-40B4-BE49-F238E27FC236}">
                <a16:creationId xmlns:a16="http://schemas.microsoft.com/office/drawing/2014/main" id="{00CFC1B9-E3A4-469D-B564-5582FC8AC54B}"/>
              </a:ext>
            </a:extLst>
          </p:cNvPr>
          <p:cNvSpPr txBox="1">
            <a:spLocks noChangeArrowheads="1"/>
          </p:cNvSpPr>
          <p:nvPr/>
        </p:nvSpPr>
        <p:spPr bwMode="auto">
          <a:xfrm>
            <a:off x="9486900" y="5715001"/>
            <a:ext cx="145415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Microturbine</a:t>
            </a:r>
          </a:p>
          <a:p>
            <a:pPr algn="ctr" eaLnBrk="1" hangingPunct="1">
              <a:spcBef>
                <a:spcPct val="20000"/>
              </a:spcBef>
              <a:buClr>
                <a:srgbClr val="009900"/>
              </a:buClr>
            </a:pPr>
            <a:r>
              <a:rPr lang="en-US" altLang="en-US" sz="1800">
                <a:latin typeface="Arial" panose="020B0604020202020204" pitchFamily="34" charset="0"/>
              </a:rPr>
              <a:t>Genset</a:t>
            </a:r>
          </a:p>
        </p:txBody>
      </p:sp>
      <p:sp>
        <p:nvSpPr>
          <p:cNvPr id="86033" name="Text Box 19">
            <a:extLst>
              <a:ext uri="{FF2B5EF4-FFF2-40B4-BE49-F238E27FC236}">
                <a16:creationId xmlns:a16="http://schemas.microsoft.com/office/drawing/2014/main" id="{0EB652BC-7259-47DE-A0F7-375B346DBABC}"/>
              </a:ext>
            </a:extLst>
          </p:cNvPr>
          <p:cNvSpPr txBox="1">
            <a:spLocks noChangeArrowheads="1"/>
          </p:cNvSpPr>
          <p:nvPr/>
        </p:nvSpPr>
        <p:spPr bwMode="auto">
          <a:xfrm>
            <a:off x="6426201" y="2362201"/>
            <a:ext cx="1184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Hydrogen</a:t>
            </a:r>
          </a:p>
          <a:p>
            <a:pPr algn="ctr" eaLnBrk="1" hangingPunct="1">
              <a:spcBef>
                <a:spcPct val="20000"/>
              </a:spcBef>
              <a:buClr>
                <a:srgbClr val="009900"/>
              </a:buClr>
            </a:pPr>
            <a:r>
              <a:rPr lang="en-US" altLang="en-US" sz="1800">
                <a:latin typeface="Arial" panose="020B0604020202020204" pitchFamily="34" charset="0"/>
              </a:rPr>
              <a:t>APR</a:t>
            </a:r>
          </a:p>
        </p:txBody>
      </p:sp>
      <p:sp>
        <p:nvSpPr>
          <p:cNvPr id="86034" name="Text Box 20">
            <a:extLst>
              <a:ext uri="{FF2B5EF4-FFF2-40B4-BE49-F238E27FC236}">
                <a16:creationId xmlns:a16="http://schemas.microsoft.com/office/drawing/2014/main" id="{0676DEFE-E1E1-4283-947A-CD3CEA2B3482}"/>
              </a:ext>
            </a:extLst>
          </p:cNvPr>
          <p:cNvSpPr txBox="1">
            <a:spLocks noChangeArrowheads="1"/>
          </p:cNvSpPr>
          <p:nvPr/>
        </p:nvSpPr>
        <p:spPr bwMode="auto">
          <a:xfrm>
            <a:off x="6426201" y="4876801"/>
            <a:ext cx="1120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Fuel Gas</a:t>
            </a:r>
          </a:p>
          <a:p>
            <a:pPr algn="ctr" eaLnBrk="1" hangingPunct="1">
              <a:spcBef>
                <a:spcPct val="20000"/>
              </a:spcBef>
              <a:buClr>
                <a:srgbClr val="009900"/>
              </a:buClr>
            </a:pPr>
            <a:r>
              <a:rPr lang="en-US" altLang="en-US" sz="1800">
                <a:latin typeface="Arial" panose="020B0604020202020204" pitchFamily="34" charset="0"/>
              </a:rPr>
              <a:t>APR</a:t>
            </a:r>
          </a:p>
        </p:txBody>
      </p:sp>
      <p:sp>
        <p:nvSpPr>
          <p:cNvPr id="86035" name="Text Box 21">
            <a:extLst>
              <a:ext uri="{FF2B5EF4-FFF2-40B4-BE49-F238E27FC236}">
                <a16:creationId xmlns:a16="http://schemas.microsoft.com/office/drawing/2014/main" id="{EF2C2516-73C2-418F-98D4-EB0639D567BC}"/>
              </a:ext>
            </a:extLst>
          </p:cNvPr>
          <p:cNvSpPr txBox="1">
            <a:spLocks noChangeArrowheads="1"/>
          </p:cNvSpPr>
          <p:nvPr/>
        </p:nvSpPr>
        <p:spPr bwMode="auto">
          <a:xfrm>
            <a:off x="1720850" y="2209801"/>
            <a:ext cx="8334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600">
                <a:latin typeface="Arial" panose="020B0604020202020204" pitchFamily="34" charset="0"/>
              </a:rPr>
              <a:t>Energy</a:t>
            </a:r>
          </a:p>
          <a:p>
            <a:pPr algn="ctr" eaLnBrk="1" hangingPunct="1">
              <a:spcBef>
                <a:spcPct val="20000"/>
              </a:spcBef>
              <a:buClr>
                <a:srgbClr val="009900"/>
              </a:buClr>
            </a:pPr>
            <a:r>
              <a:rPr lang="en-US" altLang="en-US" sz="1600">
                <a:latin typeface="Arial" panose="020B0604020202020204" pitchFamily="34" charset="0"/>
              </a:rPr>
              <a:t>Crops</a:t>
            </a:r>
          </a:p>
        </p:txBody>
      </p:sp>
      <p:sp>
        <p:nvSpPr>
          <p:cNvPr id="86036" name="Line 22">
            <a:extLst>
              <a:ext uri="{FF2B5EF4-FFF2-40B4-BE49-F238E27FC236}">
                <a16:creationId xmlns:a16="http://schemas.microsoft.com/office/drawing/2014/main" id="{40F34AC3-566F-48C8-B5DF-46ECBEC3C0EF}"/>
              </a:ext>
            </a:extLst>
          </p:cNvPr>
          <p:cNvSpPr>
            <a:spLocks noChangeShapeType="1"/>
          </p:cNvSpPr>
          <p:nvPr/>
        </p:nvSpPr>
        <p:spPr bwMode="auto">
          <a:xfrm>
            <a:off x="2794000" y="2514600"/>
            <a:ext cx="825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7" name="Line 23">
            <a:extLst>
              <a:ext uri="{FF2B5EF4-FFF2-40B4-BE49-F238E27FC236}">
                <a16:creationId xmlns:a16="http://schemas.microsoft.com/office/drawing/2014/main" id="{A6E66C55-7ECF-4B35-99D7-E1296BCD0EF8}"/>
              </a:ext>
            </a:extLst>
          </p:cNvPr>
          <p:cNvSpPr>
            <a:spLocks noChangeShapeType="1"/>
          </p:cNvSpPr>
          <p:nvPr/>
        </p:nvSpPr>
        <p:spPr bwMode="auto">
          <a:xfrm>
            <a:off x="2794000" y="3962400"/>
            <a:ext cx="825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8" name="Line 24">
            <a:extLst>
              <a:ext uri="{FF2B5EF4-FFF2-40B4-BE49-F238E27FC236}">
                <a16:creationId xmlns:a16="http://schemas.microsoft.com/office/drawing/2014/main" id="{24FD9B0B-1A22-4C3A-A5AD-C8C31BE8C2C2}"/>
              </a:ext>
            </a:extLst>
          </p:cNvPr>
          <p:cNvSpPr>
            <a:spLocks noChangeShapeType="1"/>
          </p:cNvSpPr>
          <p:nvPr/>
        </p:nvSpPr>
        <p:spPr bwMode="auto">
          <a:xfrm flipV="1">
            <a:off x="2794000" y="3505200"/>
            <a:ext cx="396240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9" name="Line 25">
            <a:extLst>
              <a:ext uri="{FF2B5EF4-FFF2-40B4-BE49-F238E27FC236}">
                <a16:creationId xmlns:a16="http://schemas.microsoft.com/office/drawing/2014/main" id="{4253FF82-65F8-4C42-A36C-CB62D595926A}"/>
              </a:ext>
            </a:extLst>
          </p:cNvPr>
          <p:cNvSpPr>
            <a:spLocks noChangeShapeType="1"/>
          </p:cNvSpPr>
          <p:nvPr/>
        </p:nvSpPr>
        <p:spPr bwMode="auto">
          <a:xfrm flipV="1">
            <a:off x="2794000" y="5181600"/>
            <a:ext cx="3632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0" name="Line 26">
            <a:extLst>
              <a:ext uri="{FF2B5EF4-FFF2-40B4-BE49-F238E27FC236}">
                <a16:creationId xmlns:a16="http://schemas.microsoft.com/office/drawing/2014/main" id="{9243F62F-824A-4623-AACF-CB997238E27B}"/>
              </a:ext>
            </a:extLst>
          </p:cNvPr>
          <p:cNvSpPr>
            <a:spLocks noChangeShapeType="1"/>
          </p:cNvSpPr>
          <p:nvPr/>
        </p:nvSpPr>
        <p:spPr bwMode="auto">
          <a:xfrm>
            <a:off x="4775200" y="2514600"/>
            <a:ext cx="165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1" name="Line 27">
            <a:extLst>
              <a:ext uri="{FF2B5EF4-FFF2-40B4-BE49-F238E27FC236}">
                <a16:creationId xmlns:a16="http://schemas.microsoft.com/office/drawing/2014/main" id="{D9FF9957-1C6E-4216-A47E-3C36E7D96206}"/>
              </a:ext>
            </a:extLst>
          </p:cNvPr>
          <p:cNvSpPr>
            <a:spLocks noChangeShapeType="1"/>
          </p:cNvSpPr>
          <p:nvPr/>
        </p:nvSpPr>
        <p:spPr bwMode="auto">
          <a:xfrm flipV="1">
            <a:off x="4775200" y="2971800"/>
            <a:ext cx="165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8">
            <a:extLst>
              <a:ext uri="{FF2B5EF4-FFF2-40B4-BE49-F238E27FC236}">
                <a16:creationId xmlns:a16="http://schemas.microsoft.com/office/drawing/2014/main" id="{328F7056-9DCC-4DFC-8F09-1748C43B55D2}"/>
              </a:ext>
            </a:extLst>
          </p:cNvPr>
          <p:cNvSpPr>
            <a:spLocks noChangeShapeType="1"/>
          </p:cNvSpPr>
          <p:nvPr/>
        </p:nvSpPr>
        <p:spPr bwMode="auto">
          <a:xfrm>
            <a:off x="4775200" y="3962400"/>
            <a:ext cx="173355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9">
            <a:extLst>
              <a:ext uri="{FF2B5EF4-FFF2-40B4-BE49-F238E27FC236}">
                <a16:creationId xmlns:a16="http://schemas.microsoft.com/office/drawing/2014/main" id="{F41AA6B1-6DDA-4208-A879-28559950624A}"/>
              </a:ext>
            </a:extLst>
          </p:cNvPr>
          <p:cNvSpPr>
            <a:spLocks noChangeShapeType="1"/>
          </p:cNvSpPr>
          <p:nvPr/>
        </p:nvSpPr>
        <p:spPr bwMode="auto">
          <a:xfrm>
            <a:off x="4775200" y="2514600"/>
            <a:ext cx="189865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30">
            <a:extLst>
              <a:ext uri="{FF2B5EF4-FFF2-40B4-BE49-F238E27FC236}">
                <a16:creationId xmlns:a16="http://schemas.microsoft.com/office/drawing/2014/main" id="{F9852F8B-BF11-461A-B76C-06684FCDE431}"/>
              </a:ext>
            </a:extLst>
          </p:cNvPr>
          <p:cNvSpPr>
            <a:spLocks noChangeShapeType="1"/>
          </p:cNvSpPr>
          <p:nvPr/>
        </p:nvSpPr>
        <p:spPr bwMode="auto">
          <a:xfrm>
            <a:off x="7664450" y="2667000"/>
            <a:ext cx="18161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31">
            <a:extLst>
              <a:ext uri="{FF2B5EF4-FFF2-40B4-BE49-F238E27FC236}">
                <a16:creationId xmlns:a16="http://schemas.microsoft.com/office/drawing/2014/main" id="{B3B7EA36-FCA3-4D5E-B010-B136D8F6F999}"/>
              </a:ext>
            </a:extLst>
          </p:cNvPr>
          <p:cNvSpPr>
            <a:spLocks noChangeShapeType="1"/>
          </p:cNvSpPr>
          <p:nvPr/>
        </p:nvSpPr>
        <p:spPr bwMode="auto">
          <a:xfrm>
            <a:off x="7664450" y="2667000"/>
            <a:ext cx="1981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2">
            <a:extLst>
              <a:ext uri="{FF2B5EF4-FFF2-40B4-BE49-F238E27FC236}">
                <a16:creationId xmlns:a16="http://schemas.microsoft.com/office/drawing/2014/main" id="{DFA3D062-0BE0-4ED4-8D6A-7BF1CED5B200}"/>
              </a:ext>
            </a:extLst>
          </p:cNvPr>
          <p:cNvSpPr>
            <a:spLocks noChangeShapeType="1"/>
          </p:cNvSpPr>
          <p:nvPr/>
        </p:nvSpPr>
        <p:spPr bwMode="auto">
          <a:xfrm flipV="1">
            <a:off x="7664450" y="4191000"/>
            <a:ext cx="1981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3">
            <a:extLst>
              <a:ext uri="{FF2B5EF4-FFF2-40B4-BE49-F238E27FC236}">
                <a16:creationId xmlns:a16="http://schemas.microsoft.com/office/drawing/2014/main" id="{2D383D97-9B92-4A44-B40F-418F20A21A5A}"/>
              </a:ext>
            </a:extLst>
          </p:cNvPr>
          <p:cNvSpPr>
            <a:spLocks noChangeShapeType="1"/>
          </p:cNvSpPr>
          <p:nvPr/>
        </p:nvSpPr>
        <p:spPr bwMode="auto">
          <a:xfrm flipV="1">
            <a:off x="7664450" y="51054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8" name="Line 34">
            <a:extLst>
              <a:ext uri="{FF2B5EF4-FFF2-40B4-BE49-F238E27FC236}">
                <a16:creationId xmlns:a16="http://schemas.microsoft.com/office/drawing/2014/main" id="{02619168-38A5-4160-A3E5-E1FD2FC4ACD9}"/>
              </a:ext>
            </a:extLst>
          </p:cNvPr>
          <p:cNvSpPr>
            <a:spLocks noChangeShapeType="1"/>
          </p:cNvSpPr>
          <p:nvPr/>
        </p:nvSpPr>
        <p:spPr bwMode="auto">
          <a:xfrm>
            <a:off x="7664450" y="5105400"/>
            <a:ext cx="18161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9" name="Text Box 35">
            <a:extLst>
              <a:ext uri="{FF2B5EF4-FFF2-40B4-BE49-F238E27FC236}">
                <a16:creationId xmlns:a16="http://schemas.microsoft.com/office/drawing/2014/main" id="{E18E24E8-1B36-4D87-9462-21F3DAA86BC2}"/>
              </a:ext>
            </a:extLst>
          </p:cNvPr>
          <p:cNvSpPr txBox="1">
            <a:spLocks noChangeArrowheads="1"/>
          </p:cNvSpPr>
          <p:nvPr/>
        </p:nvSpPr>
        <p:spPr bwMode="auto">
          <a:xfrm>
            <a:off x="9480551" y="1600201"/>
            <a:ext cx="1184275"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rgbClr val="009900"/>
              </a:buClr>
            </a:pPr>
            <a:r>
              <a:rPr lang="en-US" altLang="en-US" sz="1800">
                <a:latin typeface="Arial" panose="020B0604020202020204" pitchFamily="34" charset="0"/>
              </a:rPr>
              <a:t>Process </a:t>
            </a:r>
          </a:p>
          <a:p>
            <a:pPr algn="ctr" eaLnBrk="1" hangingPunct="1">
              <a:spcBef>
                <a:spcPct val="20000"/>
              </a:spcBef>
              <a:buClr>
                <a:srgbClr val="009900"/>
              </a:buClr>
            </a:pPr>
            <a:r>
              <a:rPr lang="en-US" altLang="en-US" sz="1800">
                <a:latin typeface="Arial" panose="020B0604020202020204" pitchFamily="34" charset="0"/>
              </a:rPr>
              <a:t>Hydrogen</a:t>
            </a:r>
          </a:p>
        </p:txBody>
      </p:sp>
      <p:sp>
        <p:nvSpPr>
          <p:cNvPr id="86050" name="Line 36">
            <a:extLst>
              <a:ext uri="{FF2B5EF4-FFF2-40B4-BE49-F238E27FC236}">
                <a16:creationId xmlns:a16="http://schemas.microsoft.com/office/drawing/2014/main" id="{E43B2733-5414-4DBE-A46F-A442D260373E}"/>
              </a:ext>
            </a:extLst>
          </p:cNvPr>
          <p:cNvSpPr>
            <a:spLocks noChangeShapeType="1"/>
          </p:cNvSpPr>
          <p:nvPr/>
        </p:nvSpPr>
        <p:spPr bwMode="auto">
          <a:xfrm flipV="1">
            <a:off x="7747000" y="1981200"/>
            <a:ext cx="173355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51" name="Line 37">
            <a:extLst>
              <a:ext uri="{FF2B5EF4-FFF2-40B4-BE49-F238E27FC236}">
                <a16:creationId xmlns:a16="http://schemas.microsoft.com/office/drawing/2014/main" id="{DBDEA2A6-0089-45E1-ABEB-35EF87FC43A8}"/>
              </a:ext>
            </a:extLst>
          </p:cNvPr>
          <p:cNvSpPr>
            <a:spLocks noChangeShapeType="1"/>
          </p:cNvSpPr>
          <p:nvPr/>
        </p:nvSpPr>
        <p:spPr bwMode="auto">
          <a:xfrm>
            <a:off x="7664450" y="2667000"/>
            <a:ext cx="1981200" cy="2438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52" name="Line 38">
            <a:extLst>
              <a:ext uri="{FF2B5EF4-FFF2-40B4-BE49-F238E27FC236}">
                <a16:creationId xmlns:a16="http://schemas.microsoft.com/office/drawing/2014/main" id="{0E1FCE29-2DC3-4AAA-B2A5-8F43D5B0E108}"/>
              </a:ext>
            </a:extLst>
          </p:cNvPr>
          <p:cNvSpPr>
            <a:spLocks noChangeShapeType="1"/>
          </p:cNvSpPr>
          <p:nvPr/>
        </p:nvSpPr>
        <p:spPr bwMode="auto">
          <a:xfrm>
            <a:off x="7664450" y="2667000"/>
            <a:ext cx="1816100" cy="3352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25342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79AA301-C254-4845-AAA9-984545D1D868}"/>
              </a:ext>
            </a:extLst>
          </p:cNvPr>
          <p:cNvSpPr>
            <a:spLocks noGrp="1" noChangeArrowheads="1"/>
          </p:cNvSpPr>
          <p:nvPr>
            <p:ph type="title"/>
          </p:nvPr>
        </p:nvSpPr>
        <p:spPr>
          <a:xfrm>
            <a:off x="1885950" y="76200"/>
            <a:ext cx="8420100" cy="1143000"/>
          </a:xfrm>
        </p:spPr>
        <p:txBody>
          <a:bodyPr/>
          <a:lstStyle/>
          <a:p>
            <a:r>
              <a:rPr lang="en-US" altLang="en-US" sz="3200" b="1">
                <a:solidFill>
                  <a:srgbClr val="7030A0"/>
                </a:solidFill>
                <a:latin typeface="Calibri" panose="020F0502020204030204" pitchFamily="34" charset="0"/>
              </a:rPr>
              <a:t>Biomass Sources For Biofuels</a:t>
            </a:r>
          </a:p>
        </p:txBody>
      </p:sp>
      <p:sp>
        <p:nvSpPr>
          <p:cNvPr id="90115" name="Rectangle 3">
            <a:extLst>
              <a:ext uri="{FF2B5EF4-FFF2-40B4-BE49-F238E27FC236}">
                <a16:creationId xmlns:a16="http://schemas.microsoft.com/office/drawing/2014/main" id="{DCDF4E36-8BA3-4272-BA04-669ED6A7C905}"/>
              </a:ext>
            </a:extLst>
          </p:cNvPr>
          <p:cNvSpPr>
            <a:spLocks noGrp="1" noChangeArrowheads="1"/>
          </p:cNvSpPr>
          <p:nvPr>
            <p:ph type="body" idx="1"/>
          </p:nvPr>
        </p:nvSpPr>
        <p:spPr>
          <a:xfrm>
            <a:off x="250723" y="1981200"/>
            <a:ext cx="10341077" cy="4114800"/>
          </a:xfrm>
        </p:spPr>
        <p:txBody>
          <a:bodyPr/>
          <a:lstStyle/>
          <a:p>
            <a:r>
              <a:rPr lang="en-US" altLang="en-US" b="1">
                <a:latin typeface="Calibri" panose="020F0502020204030204" pitchFamily="34" charset="0"/>
              </a:rPr>
              <a:t>LignoCellulose (Cellulose, Hemicellulose, Lignin)</a:t>
            </a:r>
          </a:p>
          <a:p>
            <a:r>
              <a:rPr lang="en-US" altLang="en-US" b="1">
                <a:latin typeface="Calibri" panose="020F0502020204030204" pitchFamily="34" charset="0"/>
              </a:rPr>
              <a:t>Starch </a:t>
            </a:r>
          </a:p>
          <a:p>
            <a:r>
              <a:rPr lang="en-US" altLang="en-US" b="1">
                <a:latin typeface="Calibri" panose="020F0502020204030204" pitchFamily="34" charset="0"/>
              </a:rPr>
              <a:t>Sugars</a:t>
            </a:r>
          </a:p>
          <a:p>
            <a:r>
              <a:rPr lang="en-US" altLang="en-US" b="1">
                <a:latin typeface="Calibri" panose="020F0502020204030204" pitchFamily="34" charset="0"/>
              </a:rPr>
              <a:t>Lipid Glycerides (Vegetable Oils &amp; Animal Fats) </a:t>
            </a:r>
          </a:p>
        </p:txBody>
      </p:sp>
    </p:spTree>
    <p:extLst>
      <p:ext uri="{BB962C8B-B14F-4D97-AF65-F5344CB8AC3E}">
        <p14:creationId xmlns:p14="http://schemas.microsoft.com/office/powerpoint/2010/main" val="3309164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1F28A41-1245-4223-9939-8F6325B6EB46}"/>
              </a:ext>
            </a:extLst>
          </p:cNvPr>
          <p:cNvSpPr>
            <a:spLocks noGrp="1" noChangeArrowheads="1"/>
          </p:cNvSpPr>
          <p:nvPr>
            <p:ph type="title"/>
          </p:nvPr>
        </p:nvSpPr>
        <p:spPr>
          <a:xfrm>
            <a:off x="1143000" y="76200"/>
            <a:ext cx="9677400" cy="1143000"/>
          </a:xfrm>
        </p:spPr>
        <p:txBody>
          <a:bodyPr/>
          <a:lstStyle/>
          <a:p>
            <a:r>
              <a:rPr lang="en-US" altLang="en-US" sz="3200" b="1">
                <a:solidFill>
                  <a:srgbClr val="7030A0"/>
                </a:solidFill>
                <a:latin typeface="Calibri" panose="020F0502020204030204" pitchFamily="34" charset="0"/>
              </a:rPr>
              <a:t>Pathways to Renewable </a:t>
            </a:r>
            <a:br>
              <a:rPr lang="en-US" altLang="en-US" sz="3200" b="1">
                <a:solidFill>
                  <a:srgbClr val="7030A0"/>
                </a:solidFill>
                <a:latin typeface="Calibri" panose="020F0502020204030204" pitchFamily="34" charset="0"/>
              </a:rPr>
            </a:br>
            <a:r>
              <a:rPr lang="en-US" altLang="en-US" sz="3200" b="1">
                <a:solidFill>
                  <a:srgbClr val="7030A0"/>
                </a:solidFill>
                <a:latin typeface="Calibri" panose="020F0502020204030204" pitchFamily="34" charset="0"/>
              </a:rPr>
              <a:t>Transportation Fuels</a:t>
            </a:r>
          </a:p>
        </p:txBody>
      </p:sp>
      <p:sp>
        <p:nvSpPr>
          <p:cNvPr id="92163" name="Rectangle 3">
            <a:extLst>
              <a:ext uri="{FF2B5EF4-FFF2-40B4-BE49-F238E27FC236}">
                <a16:creationId xmlns:a16="http://schemas.microsoft.com/office/drawing/2014/main" id="{0EAC73F9-D768-4739-AD10-1E3A54E66667}"/>
              </a:ext>
            </a:extLst>
          </p:cNvPr>
          <p:cNvSpPr>
            <a:spLocks noGrp="1" noChangeArrowheads="1"/>
          </p:cNvSpPr>
          <p:nvPr>
            <p:ph type="body" idx="1"/>
          </p:nvPr>
        </p:nvSpPr>
        <p:spPr>
          <a:xfrm>
            <a:off x="1885950" y="1524000"/>
            <a:ext cx="8705850" cy="4953000"/>
          </a:xfrm>
        </p:spPr>
        <p:txBody>
          <a:bodyPr/>
          <a:lstStyle/>
          <a:p>
            <a:pPr>
              <a:buFontTx/>
              <a:buNone/>
            </a:pPr>
            <a:r>
              <a:rPr lang="en-US" altLang="en-US">
                <a:latin typeface="Calibri" panose="020F0502020204030204" pitchFamily="34" charset="0"/>
              </a:rPr>
              <a:t>                  </a:t>
            </a:r>
          </a:p>
          <a:p>
            <a:pPr>
              <a:buFontTx/>
              <a:buNone/>
            </a:pPr>
            <a:endParaRPr lang="en-US" altLang="en-US">
              <a:latin typeface="Calibri" panose="020F0502020204030204" pitchFamily="34" charset="0"/>
            </a:endParaRPr>
          </a:p>
          <a:p>
            <a:pPr>
              <a:buFontTx/>
              <a:buNone/>
            </a:pPr>
            <a:endParaRPr lang="en-US" altLang="en-US">
              <a:latin typeface="Calibri" panose="020F0502020204030204" pitchFamily="34" charset="0"/>
            </a:endParaRPr>
          </a:p>
          <a:p>
            <a:pPr>
              <a:buFontTx/>
              <a:buNone/>
            </a:pPr>
            <a:r>
              <a:rPr lang="en-US" altLang="en-US" b="1">
                <a:solidFill>
                  <a:srgbClr val="0000FF"/>
                </a:solidFill>
                <a:latin typeface="Calibri" panose="020F0502020204030204" pitchFamily="34" charset="0"/>
              </a:rPr>
              <a:t>Biomass</a:t>
            </a:r>
            <a:r>
              <a:rPr lang="en-US" altLang="en-US">
                <a:latin typeface="Calibri" panose="020F0502020204030204" pitchFamily="34" charset="0"/>
              </a:rPr>
              <a:t> </a:t>
            </a:r>
          </a:p>
        </p:txBody>
      </p:sp>
      <p:sp>
        <p:nvSpPr>
          <p:cNvPr id="92164" name="Rectangle 4">
            <a:extLst>
              <a:ext uri="{FF2B5EF4-FFF2-40B4-BE49-F238E27FC236}">
                <a16:creationId xmlns:a16="http://schemas.microsoft.com/office/drawing/2014/main" id="{C98C6F6B-BD1C-439C-97F4-59CBFC3CD31D}"/>
              </a:ext>
            </a:extLst>
          </p:cNvPr>
          <p:cNvSpPr>
            <a:spLocks noChangeArrowheads="1"/>
          </p:cNvSpPr>
          <p:nvPr/>
        </p:nvSpPr>
        <p:spPr bwMode="auto">
          <a:xfrm>
            <a:off x="3949700" y="1905000"/>
            <a:ext cx="16510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Gasifier</a:t>
            </a:r>
          </a:p>
        </p:txBody>
      </p:sp>
      <p:sp>
        <p:nvSpPr>
          <p:cNvPr id="92165" name="Rectangle 5">
            <a:extLst>
              <a:ext uri="{FF2B5EF4-FFF2-40B4-BE49-F238E27FC236}">
                <a16:creationId xmlns:a16="http://schemas.microsoft.com/office/drawing/2014/main" id="{410A4A8E-04CA-4CA2-A54E-F4962CE57245}"/>
              </a:ext>
            </a:extLst>
          </p:cNvPr>
          <p:cNvSpPr>
            <a:spLocks noChangeArrowheads="1"/>
          </p:cNvSpPr>
          <p:nvPr/>
        </p:nvSpPr>
        <p:spPr bwMode="auto">
          <a:xfrm>
            <a:off x="3949700" y="3276600"/>
            <a:ext cx="173355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Pyrolysis</a:t>
            </a:r>
          </a:p>
        </p:txBody>
      </p:sp>
      <p:sp>
        <p:nvSpPr>
          <p:cNvPr id="92166" name="Rectangle 6">
            <a:extLst>
              <a:ext uri="{FF2B5EF4-FFF2-40B4-BE49-F238E27FC236}">
                <a16:creationId xmlns:a16="http://schemas.microsoft.com/office/drawing/2014/main" id="{51927097-B72E-4CF0-A55A-5ABD520218D7}"/>
              </a:ext>
            </a:extLst>
          </p:cNvPr>
          <p:cNvSpPr>
            <a:spLocks noChangeArrowheads="1"/>
          </p:cNvSpPr>
          <p:nvPr/>
        </p:nvSpPr>
        <p:spPr bwMode="auto">
          <a:xfrm>
            <a:off x="4032250" y="5029200"/>
            <a:ext cx="173355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Hydrolysis</a:t>
            </a:r>
          </a:p>
        </p:txBody>
      </p:sp>
      <p:sp>
        <p:nvSpPr>
          <p:cNvPr id="92167" name="Line 7">
            <a:extLst>
              <a:ext uri="{FF2B5EF4-FFF2-40B4-BE49-F238E27FC236}">
                <a16:creationId xmlns:a16="http://schemas.microsoft.com/office/drawing/2014/main" id="{0552B9A3-9C58-4BDA-AA2C-F21531671ABF}"/>
              </a:ext>
            </a:extLst>
          </p:cNvPr>
          <p:cNvSpPr>
            <a:spLocks noChangeShapeType="1"/>
          </p:cNvSpPr>
          <p:nvPr/>
        </p:nvSpPr>
        <p:spPr bwMode="auto">
          <a:xfrm flipV="1">
            <a:off x="3454400" y="2209800"/>
            <a:ext cx="41275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8" name="Line 8">
            <a:extLst>
              <a:ext uri="{FF2B5EF4-FFF2-40B4-BE49-F238E27FC236}">
                <a16:creationId xmlns:a16="http://schemas.microsoft.com/office/drawing/2014/main" id="{6A66A5E6-26D5-4E18-B712-B9CDF533483D}"/>
              </a:ext>
            </a:extLst>
          </p:cNvPr>
          <p:cNvSpPr>
            <a:spLocks noChangeShapeType="1"/>
          </p:cNvSpPr>
          <p:nvPr/>
        </p:nvSpPr>
        <p:spPr bwMode="auto">
          <a:xfrm>
            <a:off x="3454400" y="3581400"/>
            <a:ext cx="41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9" name="Line 9">
            <a:extLst>
              <a:ext uri="{FF2B5EF4-FFF2-40B4-BE49-F238E27FC236}">
                <a16:creationId xmlns:a16="http://schemas.microsoft.com/office/drawing/2014/main" id="{30ADD2FB-EFE6-43C2-8745-3C8D00E7E53D}"/>
              </a:ext>
            </a:extLst>
          </p:cNvPr>
          <p:cNvSpPr>
            <a:spLocks noChangeShapeType="1"/>
          </p:cNvSpPr>
          <p:nvPr/>
        </p:nvSpPr>
        <p:spPr bwMode="auto">
          <a:xfrm>
            <a:off x="3371850" y="3733800"/>
            <a:ext cx="57785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0" name="Rectangle 10">
            <a:extLst>
              <a:ext uri="{FF2B5EF4-FFF2-40B4-BE49-F238E27FC236}">
                <a16:creationId xmlns:a16="http://schemas.microsoft.com/office/drawing/2014/main" id="{81DD2A2C-6884-4896-BB94-18616F59EBCE}"/>
              </a:ext>
            </a:extLst>
          </p:cNvPr>
          <p:cNvSpPr>
            <a:spLocks noChangeArrowheads="1"/>
          </p:cNvSpPr>
          <p:nvPr/>
        </p:nvSpPr>
        <p:spPr bwMode="auto">
          <a:xfrm>
            <a:off x="6673850" y="1905000"/>
            <a:ext cx="140335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Syngas</a:t>
            </a:r>
          </a:p>
        </p:txBody>
      </p:sp>
      <p:sp>
        <p:nvSpPr>
          <p:cNvPr id="92171" name="Rectangle 11">
            <a:extLst>
              <a:ext uri="{FF2B5EF4-FFF2-40B4-BE49-F238E27FC236}">
                <a16:creationId xmlns:a16="http://schemas.microsoft.com/office/drawing/2014/main" id="{C877B513-CC0F-4EB3-860F-C65F8BBC6FAC}"/>
              </a:ext>
            </a:extLst>
          </p:cNvPr>
          <p:cNvSpPr>
            <a:spLocks noChangeArrowheads="1"/>
          </p:cNvSpPr>
          <p:nvPr/>
        </p:nvSpPr>
        <p:spPr bwMode="auto">
          <a:xfrm>
            <a:off x="6673850" y="3276600"/>
            <a:ext cx="156845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Bio Oils</a:t>
            </a:r>
          </a:p>
        </p:txBody>
      </p:sp>
      <p:sp>
        <p:nvSpPr>
          <p:cNvPr id="92172" name="Line 12">
            <a:extLst>
              <a:ext uri="{FF2B5EF4-FFF2-40B4-BE49-F238E27FC236}">
                <a16:creationId xmlns:a16="http://schemas.microsoft.com/office/drawing/2014/main" id="{551F3D90-1878-4445-A00D-5BE96AA94035}"/>
              </a:ext>
            </a:extLst>
          </p:cNvPr>
          <p:cNvSpPr>
            <a:spLocks noChangeShapeType="1"/>
          </p:cNvSpPr>
          <p:nvPr/>
        </p:nvSpPr>
        <p:spPr bwMode="auto">
          <a:xfrm>
            <a:off x="5600700" y="2133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3" name="Line 13">
            <a:extLst>
              <a:ext uri="{FF2B5EF4-FFF2-40B4-BE49-F238E27FC236}">
                <a16:creationId xmlns:a16="http://schemas.microsoft.com/office/drawing/2014/main" id="{90E94579-CBC5-47E2-B6AE-3C620FA9A141}"/>
              </a:ext>
            </a:extLst>
          </p:cNvPr>
          <p:cNvSpPr>
            <a:spLocks noChangeShapeType="1"/>
          </p:cNvSpPr>
          <p:nvPr/>
        </p:nvSpPr>
        <p:spPr bwMode="auto">
          <a:xfrm>
            <a:off x="5683250" y="3505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4" name="Rectangle 14">
            <a:extLst>
              <a:ext uri="{FF2B5EF4-FFF2-40B4-BE49-F238E27FC236}">
                <a16:creationId xmlns:a16="http://schemas.microsoft.com/office/drawing/2014/main" id="{AB2B2E5E-BCC2-4B6F-9CC8-F8B4B82B18EC}"/>
              </a:ext>
            </a:extLst>
          </p:cNvPr>
          <p:cNvSpPr>
            <a:spLocks noChangeArrowheads="1"/>
          </p:cNvSpPr>
          <p:nvPr/>
        </p:nvSpPr>
        <p:spPr bwMode="auto">
          <a:xfrm>
            <a:off x="8572500" y="1752600"/>
            <a:ext cx="1733550" cy="990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Methanol,</a:t>
            </a:r>
          </a:p>
          <a:p>
            <a:pPr algn="ctr" eaLnBrk="1" hangingPunct="1"/>
            <a:r>
              <a:rPr lang="en-US" altLang="en-US" sz="1800" b="1"/>
              <a:t>Ethanol,</a:t>
            </a:r>
          </a:p>
          <a:p>
            <a:pPr algn="ctr" eaLnBrk="1" hangingPunct="1"/>
            <a:r>
              <a:rPr lang="en-US" altLang="en-US" sz="1800" b="1"/>
              <a:t>FT( diesel,etc) </a:t>
            </a:r>
          </a:p>
        </p:txBody>
      </p:sp>
      <p:sp>
        <p:nvSpPr>
          <p:cNvPr id="92175" name="Rectangle 15">
            <a:extLst>
              <a:ext uri="{FF2B5EF4-FFF2-40B4-BE49-F238E27FC236}">
                <a16:creationId xmlns:a16="http://schemas.microsoft.com/office/drawing/2014/main" id="{18DF0FE4-C19B-48AF-A751-C9324E4C0618}"/>
              </a:ext>
            </a:extLst>
          </p:cNvPr>
          <p:cNvSpPr>
            <a:spLocks noChangeArrowheads="1"/>
          </p:cNvSpPr>
          <p:nvPr/>
        </p:nvSpPr>
        <p:spPr bwMode="auto">
          <a:xfrm>
            <a:off x="8655050" y="3276600"/>
            <a:ext cx="19812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Refine to Liquid</a:t>
            </a:r>
          </a:p>
          <a:p>
            <a:pPr algn="ctr" eaLnBrk="1" hangingPunct="1"/>
            <a:r>
              <a:rPr lang="en-US" altLang="en-US" sz="1800" b="1"/>
              <a:t> Fuels</a:t>
            </a:r>
          </a:p>
        </p:txBody>
      </p:sp>
      <p:sp>
        <p:nvSpPr>
          <p:cNvPr id="92176" name="Line 16">
            <a:extLst>
              <a:ext uri="{FF2B5EF4-FFF2-40B4-BE49-F238E27FC236}">
                <a16:creationId xmlns:a16="http://schemas.microsoft.com/office/drawing/2014/main" id="{57633B37-248A-4910-B90D-F33A338D1AEF}"/>
              </a:ext>
            </a:extLst>
          </p:cNvPr>
          <p:cNvSpPr>
            <a:spLocks noChangeShapeType="1"/>
          </p:cNvSpPr>
          <p:nvPr/>
        </p:nvSpPr>
        <p:spPr bwMode="auto">
          <a:xfrm>
            <a:off x="8242300" y="3581400"/>
            <a:ext cx="33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7" name="Rectangle 17">
            <a:extLst>
              <a:ext uri="{FF2B5EF4-FFF2-40B4-BE49-F238E27FC236}">
                <a16:creationId xmlns:a16="http://schemas.microsoft.com/office/drawing/2014/main" id="{A9BB5B60-5BFA-46AC-A35B-AA4128A53E6C}"/>
              </a:ext>
            </a:extLst>
          </p:cNvPr>
          <p:cNvSpPr>
            <a:spLocks noChangeArrowheads="1"/>
          </p:cNvSpPr>
          <p:nvPr/>
        </p:nvSpPr>
        <p:spPr bwMode="auto">
          <a:xfrm>
            <a:off x="6178550" y="4038600"/>
            <a:ext cx="206375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Ferment to </a:t>
            </a:r>
          </a:p>
          <a:p>
            <a:pPr algn="ctr" eaLnBrk="1" hangingPunct="1"/>
            <a:r>
              <a:rPr lang="en-US" altLang="en-US" sz="1800" b="1"/>
              <a:t>ethanol,</a:t>
            </a:r>
          </a:p>
          <a:p>
            <a:pPr algn="ctr" eaLnBrk="1" hangingPunct="1"/>
            <a:r>
              <a:rPr lang="en-US" altLang="en-US" sz="1800" b="1"/>
              <a:t>butanol</a:t>
            </a:r>
          </a:p>
        </p:txBody>
      </p:sp>
      <p:sp>
        <p:nvSpPr>
          <p:cNvPr id="92178" name="Rectangle 18">
            <a:extLst>
              <a:ext uri="{FF2B5EF4-FFF2-40B4-BE49-F238E27FC236}">
                <a16:creationId xmlns:a16="http://schemas.microsoft.com/office/drawing/2014/main" id="{B4B62D5A-BC61-42D1-B993-8C7A94C0CAC9}"/>
              </a:ext>
            </a:extLst>
          </p:cNvPr>
          <p:cNvSpPr>
            <a:spLocks noChangeArrowheads="1"/>
          </p:cNvSpPr>
          <p:nvPr/>
        </p:nvSpPr>
        <p:spPr bwMode="auto">
          <a:xfrm>
            <a:off x="6178550" y="5638800"/>
            <a:ext cx="21463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Aqueous phase</a:t>
            </a:r>
          </a:p>
          <a:p>
            <a:pPr algn="ctr" eaLnBrk="1" hangingPunct="1"/>
            <a:r>
              <a:rPr lang="en-US" altLang="en-US" sz="1800" b="1"/>
              <a:t>Reforming</a:t>
            </a:r>
          </a:p>
        </p:txBody>
      </p:sp>
      <p:sp>
        <p:nvSpPr>
          <p:cNvPr id="92179" name="Line 19">
            <a:extLst>
              <a:ext uri="{FF2B5EF4-FFF2-40B4-BE49-F238E27FC236}">
                <a16:creationId xmlns:a16="http://schemas.microsoft.com/office/drawing/2014/main" id="{D7F82EC4-BA43-4639-AC8C-29A360983DBE}"/>
              </a:ext>
            </a:extLst>
          </p:cNvPr>
          <p:cNvSpPr>
            <a:spLocks noChangeShapeType="1"/>
          </p:cNvSpPr>
          <p:nvPr/>
        </p:nvSpPr>
        <p:spPr bwMode="auto">
          <a:xfrm flipV="1">
            <a:off x="5270500" y="4267200"/>
            <a:ext cx="90805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0" name="Line 20">
            <a:extLst>
              <a:ext uri="{FF2B5EF4-FFF2-40B4-BE49-F238E27FC236}">
                <a16:creationId xmlns:a16="http://schemas.microsoft.com/office/drawing/2014/main" id="{7E7EBE78-D9E0-4179-9742-39696D3BF97B}"/>
              </a:ext>
            </a:extLst>
          </p:cNvPr>
          <p:cNvSpPr>
            <a:spLocks noChangeShapeType="1"/>
          </p:cNvSpPr>
          <p:nvPr/>
        </p:nvSpPr>
        <p:spPr bwMode="auto">
          <a:xfrm>
            <a:off x="5270500" y="5562600"/>
            <a:ext cx="8255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1" name="Rectangle 21">
            <a:extLst>
              <a:ext uri="{FF2B5EF4-FFF2-40B4-BE49-F238E27FC236}">
                <a16:creationId xmlns:a16="http://schemas.microsoft.com/office/drawing/2014/main" id="{76989575-FFDD-4E22-AA22-B2567BE87DD0}"/>
              </a:ext>
            </a:extLst>
          </p:cNvPr>
          <p:cNvSpPr>
            <a:spLocks noChangeArrowheads="1"/>
          </p:cNvSpPr>
          <p:nvPr/>
        </p:nvSpPr>
        <p:spPr bwMode="auto">
          <a:xfrm>
            <a:off x="8655050" y="5638800"/>
            <a:ext cx="19812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Hydrogen</a:t>
            </a:r>
          </a:p>
        </p:txBody>
      </p:sp>
      <p:sp>
        <p:nvSpPr>
          <p:cNvPr id="92182" name="Rectangle 22">
            <a:extLst>
              <a:ext uri="{FF2B5EF4-FFF2-40B4-BE49-F238E27FC236}">
                <a16:creationId xmlns:a16="http://schemas.microsoft.com/office/drawing/2014/main" id="{8C3B2B4E-3A77-42FE-9EBB-B134F55EA9D2}"/>
              </a:ext>
            </a:extLst>
          </p:cNvPr>
          <p:cNvSpPr>
            <a:spLocks noChangeArrowheads="1"/>
          </p:cNvSpPr>
          <p:nvPr/>
        </p:nvSpPr>
        <p:spPr bwMode="auto">
          <a:xfrm>
            <a:off x="8655050" y="4038600"/>
            <a:ext cx="19812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Gasoline</a:t>
            </a:r>
          </a:p>
          <a:p>
            <a:pPr algn="ctr" eaLnBrk="1" hangingPunct="1"/>
            <a:r>
              <a:rPr lang="en-US" altLang="en-US" sz="1800" b="1"/>
              <a:t> additives</a:t>
            </a:r>
          </a:p>
        </p:txBody>
      </p:sp>
      <p:sp>
        <p:nvSpPr>
          <p:cNvPr id="92183" name="Line 23">
            <a:extLst>
              <a:ext uri="{FF2B5EF4-FFF2-40B4-BE49-F238E27FC236}">
                <a16:creationId xmlns:a16="http://schemas.microsoft.com/office/drawing/2014/main" id="{8FD9ABDC-ED52-4F8D-A38F-8C5472816FB5}"/>
              </a:ext>
            </a:extLst>
          </p:cNvPr>
          <p:cNvSpPr>
            <a:spLocks noChangeShapeType="1"/>
          </p:cNvSpPr>
          <p:nvPr/>
        </p:nvSpPr>
        <p:spPr bwMode="auto">
          <a:xfrm>
            <a:off x="8242300" y="4419600"/>
            <a:ext cx="33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4" name="Line 24">
            <a:extLst>
              <a:ext uri="{FF2B5EF4-FFF2-40B4-BE49-F238E27FC236}">
                <a16:creationId xmlns:a16="http://schemas.microsoft.com/office/drawing/2014/main" id="{587FDD8E-ADC9-4E98-BDC0-68334FF6A3EE}"/>
              </a:ext>
            </a:extLst>
          </p:cNvPr>
          <p:cNvSpPr>
            <a:spLocks noChangeShapeType="1"/>
          </p:cNvSpPr>
          <p:nvPr/>
        </p:nvSpPr>
        <p:spPr bwMode="auto">
          <a:xfrm>
            <a:off x="8324850" y="6019800"/>
            <a:ext cx="33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5" name="Rectangle 25">
            <a:extLst>
              <a:ext uri="{FF2B5EF4-FFF2-40B4-BE49-F238E27FC236}">
                <a16:creationId xmlns:a16="http://schemas.microsoft.com/office/drawing/2014/main" id="{8C7355EE-A667-4CBD-9CFB-9A3273CAFA1F}"/>
              </a:ext>
            </a:extLst>
          </p:cNvPr>
          <p:cNvSpPr>
            <a:spLocks noChangeArrowheads="1"/>
          </p:cNvSpPr>
          <p:nvPr/>
        </p:nvSpPr>
        <p:spPr bwMode="auto">
          <a:xfrm>
            <a:off x="4032250" y="2590800"/>
            <a:ext cx="16510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Veg Oils</a:t>
            </a:r>
          </a:p>
          <a:p>
            <a:pPr algn="ctr" eaLnBrk="1" hangingPunct="1"/>
            <a:r>
              <a:rPr lang="en-US" altLang="en-US" sz="1800" b="1"/>
              <a:t>Algae Oils</a:t>
            </a:r>
          </a:p>
        </p:txBody>
      </p:sp>
      <p:sp>
        <p:nvSpPr>
          <p:cNvPr id="92186" name="Rectangle 26">
            <a:extLst>
              <a:ext uri="{FF2B5EF4-FFF2-40B4-BE49-F238E27FC236}">
                <a16:creationId xmlns:a16="http://schemas.microsoft.com/office/drawing/2014/main" id="{A43F346D-F206-43B9-A90E-6D763B4600B4}"/>
              </a:ext>
            </a:extLst>
          </p:cNvPr>
          <p:cNvSpPr>
            <a:spLocks noChangeArrowheads="1"/>
          </p:cNvSpPr>
          <p:nvPr/>
        </p:nvSpPr>
        <p:spPr bwMode="auto">
          <a:xfrm>
            <a:off x="6591300" y="2667000"/>
            <a:ext cx="1568450" cy="381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a:t>Biodiesel</a:t>
            </a:r>
          </a:p>
        </p:txBody>
      </p:sp>
      <p:sp>
        <p:nvSpPr>
          <p:cNvPr id="92187" name="Line 27">
            <a:extLst>
              <a:ext uri="{FF2B5EF4-FFF2-40B4-BE49-F238E27FC236}">
                <a16:creationId xmlns:a16="http://schemas.microsoft.com/office/drawing/2014/main" id="{1E363E97-AFA9-4D03-A851-465AA6339B63}"/>
              </a:ext>
            </a:extLst>
          </p:cNvPr>
          <p:cNvSpPr>
            <a:spLocks noChangeShapeType="1"/>
          </p:cNvSpPr>
          <p:nvPr/>
        </p:nvSpPr>
        <p:spPr bwMode="auto">
          <a:xfrm>
            <a:off x="8077200" y="2133600"/>
            <a:ext cx="495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8" name="Line 28">
            <a:extLst>
              <a:ext uri="{FF2B5EF4-FFF2-40B4-BE49-F238E27FC236}">
                <a16:creationId xmlns:a16="http://schemas.microsoft.com/office/drawing/2014/main" id="{4F1F0BBD-7C26-407F-93B7-0A28EAD6DB2F}"/>
              </a:ext>
            </a:extLst>
          </p:cNvPr>
          <p:cNvSpPr>
            <a:spLocks noChangeShapeType="1"/>
          </p:cNvSpPr>
          <p:nvPr/>
        </p:nvSpPr>
        <p:spPr bwMode="auto">
          <a:xfrm flipV="1">
            <a:off x="3454400" y="2819400"/>
            <a:ext cx="57785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9" name="Line 29">
            <a:extLst>
              <a:ext uri="{FF2B5EF4-FFF2-40B4-BE49-F238E27FC236}">
                <a16:creationId xmlns:a16="http://schemas.microsoft.com/office/drawing/2014/main" id="{9BD73A5D-1C86-4171-B288-E29126098392}"/>
              </a:ext>
            </a:extLst>
          </p:cNvPr>
          <p:cNvSpPr>
            <a:spLocks noChangeShapeType="1"/>
          </p:cNvSpPr>
          <p:nvPr/>
        </p:nvSpPr>
        <p:spPr bwMode="auto">
          <a:xfrm>
            <a:off x="5683250" y="2819400"/>
            <a:ext cx="908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6412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2D5767E-763F-4668-9752-7955F0CDCF38}"/>
              </a:ext>
            </a:extLst>
          </p:cNvPr>
          <p:cNvSpPr>
            <a:spLocks noGrp="1" noChangeArrowheads="1"/>
          </p:cNvSpPr>
          <p:nvPr>
            <p:ph type="title"/>
          </p:nvPr>
        </p:nvSpPr>
        <p:spPr>
          <a:xfrm>
            <a:off x="1981200" y="-76200"/>
            <a:ext cx="8420100" cy="1143000"/>
          </a:xfrm>
        </p:spPr>
        <p:txBody>
          <a:bodyPr/>
          <a:lstStyle/>
          <a:p>
            <a:r>
              <a:rPr lang="en-US" altLang="en-US" sz="3200" b="1">
                <a:solidFill>
                  <a:srgbClr val="7030A0"/>
                </a:solidFill>
                <a:latin typeface="Calibri" panose="020F0502020204030204" pitchFamily="34" charset="0"/>
              </a:rPr>
              <a:t>Bioethanol  Overview - Global</a:t>
            </a:r>
          </a:p>
        </p:txBody>
      </p:sp>
      <p:sp>
        <p:nvSpPr>
          <p:cNvPr id="93187" name="Rectangle 5">
            <a:extLst>
              <a:ext uri="{FF2B5EF4-FFF2-40B4-BE49-F238E27FC236}">
                <a16:creationId xmlns:a16="http://schemas.microsoft.com/office/drawing/2014/main" id="{FA252014-3442-47C7-A907-832956211FFF}"/>
              </a:ext>
            </a:extLst>
          </p:cNvPr>
          <p:cNvSpPr>
            <a:spLocks noGrp="1" noChangeArrowheads="1"/>
          </p:cNvSpPr>
          <p:nvPr>
            <p:ph type="body" idx="1"/>
          </p:nvPr>
        </p:nvSpPr>
        <p:spPr>
          <a:xfrm>
            <a:off x="309717" y="1066800"/>
            <a:ext cx="10323360" cy="5214938"/>
          </a:xfrm>
        </p:spPr>
        <p:txBody>
          <a:bodyPr>
            <a:normAutofit/>
          </a:bodyPr>
          <a:lstStyle/>
          <a:p>
            <a:pPr algn="just">
              <a:buClr>
                <a:schemeClr val="tx1"/>
              </a:buClr>
            </a:pPr>
            <a:r>
              <a:rPr lang="en-US" altLang="en-US" sz="2000" b="1">
                <a:latin typeface="Calibri" panose="020F0502020204030204" pitchFamily="34" charset="0"/>
              </a:rPr>
              <a:t>Current bioethanol production in US is 12 billion gallons. </a:t>
            </a:r>
          </a:p>
          <a:p>
            <a:pPr algn="just">
              <a:buClr>
                <a:schemeClr val="tx1"/>
              </a:buClr>
            </a:pPr>
            <a:r>
              <a:rPr lang="en-US" altLang="en-US" sz="2000" b="1">
                <a:latin typeface="Calibri" panose="020F0502020204030204" pitchFamily="34" charset="0"/>
              </a:rPr>
              <a:t>Most cars on the road in US today can run on blends of up to 10% ethanol.</a:t>
            </a:r>
          </a:p>
          <a:p>
            <a:pPr algn="just">
              <a:buClr>
                <a:schemeClr val="tx1"/>
              </a:buClr>
            </a:pPr>
            <a:r>
              <a:rPr lang="en-US" altLang="en-US" sz="2000" b="1">
                <a:latin typeface="Calibri" panose="020F0502020204030204" pitchFamily="34" charset="0"/>
              </a:rPr>
              <a:t>US DOE has estimated that there is a potential to produce over 80 Billion gallons of bio-ethanol from cellulose and hemi-cellulose present in corn biomass in the 9 major US corn producing states. </a:t>
            </a:r>
          </a:p>
          <a:p>
            <a:pPr algn="just">
              <a:buClr>
                <a:schemeClr val="tx1"/>
              </a:buClr>
            </a:pPr>
            <a:r>
              <a:rPr lang="en-US" altLang="en-US" sz="2000" b="1">
                <a:latin typeface="Calibri" panose="020F0502020204030204" pitchFamily="34" charset="0"/>
              </a:rPr>
              <a:t>This equates to over 250 Million tons of bio-ethanol and &gt;$160 Billion revenue.</a:t>
            </a:r>
          </a:p>
          <a:p>
            <a:pPr algn="just">
              <a:buClr>
                <a:schemeClr val="tx1"/>
              </a:buClr>
            </a:pPr>
            <a:r>
              <a:rPr lang="en-US" altLang="en-US" sz="2000" b="1">
                <a:latin typeface="Calibri" panose="020F0502020204030204" pitchFamily="34" charset="0"/>
              </a:rPr>
              <a:t>Iogen’s Demo plant  producing cellulosic ethanol from wheat straw  in Canada since 2004. </a:t>
            </a:r>
          </a:p>
          <a:p>
            <a:pPr algn="just">
              <a:buClr>
                <a:schemeClr val="tx1"/>
              </a:buClr>
            </a:pPr>
            <a:r>
              <a:rPr lang="en-US" altLang="en-US" sz="2000" b="1">
                <a:latin typeface="Calibri" panose="020F0502020204030204" pitchFamily="34" charset="0"/>
              </a:rPr>
              <a:t>DuPont-Danisco JV has started demonstration of cellulosic ethanol from corncobs since Jan., 2010 in USA.</a:t>
            </a:r>
          </a:p>
          <a:p>
            <a:pPr algn="just">
              <a:buClr>
                <a:schemeClr val="tx1"/>
              </a:buClr>
            </a:pPr>
            <a:r>
              <a:rPr lang="en-US" altLang="en-US" sz="2000" b="1">
                <a:latin typeface="Calibri" panose="020F0502020204030204" pitchFamily="34" charset="0"/>
              </a:rPr>
              <a:t>Brazil currently blends 25% ethanol in gasoline and bioethanol is produced directly from sugarcane. </a:t>
            </a:r>
          </a:p>
          <a:p>
            <a:pPr algn="just">
              <a:buClr>
                <a:schemeClr val="tx1"/>
              </a:buClr>
            </a:pPr>
            <a:r>
              <a:rPr lang="en-US" altLang="en-US" sz="2000" b="1">
                <a:latin typeface="Calibri" panose="020F0502020204030204" pitchFamily="34" charset="0"/>
              </a:rPr>
              <a:t>Brazilian flex cars are capable of running on just hydrated ethanol (E100), or just on a blend of gasoline with 20 to 25% anhydrous ethanol, or on any arbitrary combination of both fuels  </a:t>
            </a:r>
          </a:p>
          <a:p>
            <a:pPr algn="just">
              <a:buClr>
                <a:schemeClr val="tx1"/>
              </a:buClr>
            </a:pPr>
            <a:r>
              <a:rPr lang="en-US" altLang="en-US" sz="2000" b="1">
                <a:latin typeface="Calibri" panose="020F0502020204030204" pitchFamily="34" charset="0"/>
              </a:rPr>
              <a:t>China  uses 10% bioethanol in gasoline .</a:t>
            </a:r>
          </a:p>
          <a:p>
            <a:pPr algn="just"/>
            <a:endParaRPr lang="en-US" altLang="en-US" sz="2000" b="1">
              <a:latin typeface="Calibri" panose="020F0502020204030204" pitchFamily="34" charset="0"/>
            </a:endParaRPr>
          </a:p>
        </p:txBody>
      </p:sp>
    </p:spTree>
    <p:extLst>
      <p:ext uri="{BB962C8B-B14F-4D97-AF65-F5344CB8AC3E}">
        <p14:creationId xmlns:p14="http://schemas.microsoft.com/office/powerpoint/2010/main" val="16840694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24A02D7-B4A6-4735-AD1A-81972E15538B}"/>
              </a:ext>
            </a:extLst>
          </p:cNvPr>
          <p:cNvPicPr>
            <a:picLocks noChangeAspect="1" noChangeArrowheads="1"/>
          </p:cNvPicPr>
          <p:nvPr/>
        </p:nvPicPr>
        <p:blipFill>
          <a:blip r:embed="rId2"/>
          <a:srcRect/>
          <a:stretch>
            <a:fillRect/>
          </a:stretch>
        </p:blipFill>
        <p:spPr bwMode="auto">
          <a:xfrm>
            <a:off x="1524001" y="263526"/>
            <a:ext cx="9193213" cy="6365875"/>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29630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2BC3E-69ED-4355-B476-11C4C5969578}"/>
              </a:ext>
            </a:extLst>
          </p:cNvPr>
          <p:cNvPicPr>
            <a:picLocks noChangeAspect="1"/>
          </p:cNvPicPr>
          <p:nvPr/>
        </p:nvPicPr>
        <p:blipFill>
          <a:blip r:embed="rId2"/>
          <a:stretch>
            <a:fillRect/>
          </a:stretch>
        </p:blipFill>
        <p:spPr>
          <a:xfrm>
            <a:off x="217713" y="899886"/>
            <a:ext cx="11509829" cy="5050971"/>
          </a:xfrm>
          <a:prstGeom prst="rect">
            <a:avLst/>
          </a:prstGeom>
        </p:spPr>
      </p:pic>
    </p:spTree>
    <p:extLst>
      <p:ext uri="{BB962C8B-B14F-4D97-AF65-F5344CB8AC3E}">
        <p14:creationId xmlns:p14="http://schemas.microsoft.com/office/powerpoint/2010/main" val="76062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354CB06-9456-42AB-83E3-5BACA2572C6A}"/>
              </a:ext>
            </a:extLst>
          </p:cNvPr>
          <p:cNvSpPr>
            <a:spLocks noGrp="1" noChangeArrowheads="1"/>
          </p:cNvSpPr>
          <p:nvPr>
            <p:ph type="title"/>
          </p:nvPr>
        </p:nvSpPr>
        <p:spPr>
          <a:xfrm>
            <a:off x="1143000" y="0"/>
            <a:ext cx="9601200" cy="1219200"/>
          </a:xfrm>
        </p:spPr>
        <p:txBody>
          <a:bodyPr/>
          <a:lstStyle/>
          <a:p>
            <a:r>
              <a:rPr lang="en-US" altLang="en-US" sz="3200" b="1">
                <a:solidFill>
                  <a:srgbClr val="0000FF"/>
                </a:solidFill>
                <a:latin typeface="Calibri" panose="020F0502020204030204" pitchFamily="34" charset="0"/>
              </a:rPr>
              <a:t>Natural gas to Transportation Fuels  : Options</a:t>
            </a:r>
          </a:p>
        </p:txBody>
      </p:sp>
      <p:sp>
        <p:nvSpPr>
          <p:cNvPr id="108547" name="Rectangle 3">
            <a:extLst>
              <a:ext uri="{FF2B5EF4-FFF2-40B4-BE49-F238E27FC236}">
                <a16:creationId xmlns:a16="http://schemas.microsoft.com/office/drawing/2014/main" id="{43803973-8DC7-4313-B01B-D307E775C1E9}"/>
              </a:ext>
            </a:extLst>
          </p:cNvPr>
          <p:cNvSpPr>
            <a:spLocks noGrp="1" noChangeArrowheads="1"/>
          </p:cNvSpPr>
          <p:nvPr>
            <p:ph type="body" idx="1"/>
          </p:nvPr>
        </p:nvSpPr>
        <p:spPr>
          <a:xfrm>
            <a:off x="412955" y="1295400"/>
            <a:ext cx="10140745" cy="4495800"/>
          </a:xfrm>
        </p:spPr>
        <p:txBody>
          <a:bodyPr>
            <a:normAutofit fontScale="92500" lnSpcReduction="10000"/>
          </a:bodyPr>
          <a:lstStyle/>
          <a:p>
            <a:pPr>
              <a:spcBef>
                <a:spcPts val="1200"/>
              </a:spcBef>
              <a:spcAft>
                <a:spcPts val="1200"/>
              </a:spcAft>
            </a:pPr>
            <a:r>
              <a:rPr lang="en-US" altLang="en-US" sz="2400" b="1" u="sng">
                <a:solidFill>
                  <a:srgbClr val="0000FF"/>
                </a:solidFill>
                <a:latin typeface="Calibri" panose="020F0502020204030204" pitchFamily="34" charset="0"/>
              </a:rPr>
              <a:t>Natural Gas </a:t>
            </a:r>
            <a:r>
              <a:rPr lang="en-US" altLang="en-US" sz="2400" b="1" u="sng">
                <a:solidFill>
                  <a:srgbClr val="0000FF"/>
                </a:solidFill>
                <a:latin typeface="Calibri" panose="020F0502020204030204" pitchFamily="34" charset="0"/>
                <a:sym typeface="Symbol" panose="05050102010706020507" pitchFamily="18" charset="2"/>
              </a:rPr>
              <a:t> Syngas</a:t>
            </a:r>
          </a:p>
          <a:p>
            <a:pPr>
              <a:spcBef>
                <a:spcPts val="1200"/>
              </a:spcBef>
              <a:spcAft>
                <a:spcPts val="1200"/>
              </a:spcAft>
            </a:pPr>
            <a:r>
              <a:rPr lang="en-US" altLang="en-US" sz="2400" b="1">
                <a:solidFill>
                  <a:srgbClr val="0000FF"/>
                </a:solidFill>
                <a:latin typeface="Calibri" panose="020F0502020204030204" pitchFamily="34" charset="0"/>
              </a:rPr>
              <a:t>I</a:t>
            </a:r>
            <a:r>
              <a:rPr lang="en-US" altLang="en-US" sz="2400" b="1">
                <a:latin typeface="Calibri" panose="020F0502020204030204" pitchFamily="34" charset="0"/>
              </a:rPr>
              <a:t>. </a:t>
            </a:r>
            <a:r>
              <a:rPr lang="en-US" altLang="en-US" sz="2400" b="1" u="sng">
                <a:latin typeface="Calibri" panose="020F0502020204030204" pitchFamily="34" charset="0"/>
              </a:rPr>
              <a:t>Syngas </a:t>
            </a:r>
            <a:r>
              <a:rPr lang="en-US" altLang="en-US" sz="2400" b="1" u="sng">
                <a:latin typeface="Calibri" panose="020F0502020204030204" pitchFamily="34" charset="0"/>
                <a:sym typeface="Symbol" panose="05050102010706020507" pitchFamily="18" charset="2"/>
              </a:rPr>
              <a:t>Methanol</a:t>
            </a:r>
            <a:r>
              <a:rPr lang="en-US" altLang="en-US" sz="2400" b="1">
                <a:latin typeface="Calibri" panose="020F0502020204030204" pitchFamily="34" charset="0"/>
                <a:sym typeface="Symbol" panose="05050102010706020507" pitchFamily="18" charset="2"/>
              </a:rPr>
              <a:t> (DME)</a:t>
            </a:r>
            <a:r>
              <a:rPr lang="en-US" altLang="en-US" sz="2400" b="1">
                <a:latin typeface="Calibri" panose="020F0502020204030204" pitchFamily="34" charset="0"/>
              </a:rPr>
              <a:t> </a:t>
            </a:r>
            <a:r>
              <a:rPr lang="en-US" altLang="en-US" sz="2400" b="1">
                <a:latin typeface="Calibri" panose="020F0502020204030204" pitchFamily="34" charset="0"/>
                <a:sym typeface="Symbol" panose="05050102010706020507" pitchFamily="18" charset="2"/>
              </a:rPr>
              <a:t> Gasoline</a:t>
            </a:r>
          </a:p>
          <a:p>
            <a:pPr>
              <a:spcBef>
                <a:spcPts val="1200"/>
              </a:spcBef>
              <a:spcAft>
                <a:spcPts val="1200"/>
              </a:spcAft>
            </a:pPr>
            <a:r>
              <a:rPr lang="en-US" altLang="en-US" sz="2400" b="1">
                <a:solidFill>
                  <a:srgbClr val="0000FF"/>
                </a:solidFill>
                <a:latin typeface="Calibri" panose="020F0502020204030204" pitchFamily="34" charset="0"/>
              </a:rPr>
              <a:t>II</a:t>
            </a:r>
            <a:r>
              <a:rPr lang="en-US" altLang="en-US" sz="2400" b="1">
                <a:latin typeface="Calibri" panose="020F0502020204030204" pitchFamily="34" charset="0"/>
              </a:rPr>
              <a:t>. </a:t>
            </a:r>
            <a:r>
              <a:rPr lang="en-US" altLang="en-US" sz="2400" b="1" u="sng">
                <a:latin typeface="Calibri" panose="020F0502020204030204" pitchFamily="34" charset="0"/>
              </a:rPr>
              <a:t>Syngas </a:t>
            </a:r>
            <a:r>
              <a:rPr lang="en-US" altLang="en-US" sz="2400" b="1" u="sng">
                <a:latin typeface="Calibri" panose="020F0502020204030204" pitchFamily="34" charset="0"/>
                <a:sym typeface="Symbol" panose="05050102010706020507" pitchFamily="18" charset="2"/>
              </a:rPr>
              <a:t> Fischer-Tropsch  Syndiesel</a:t>
            </a:r>
            <a:r>
              <a:rPr lang="en-US" altLang="en-US" sz="2400" b="1">
                <a:latin typeface="Calibri" panose="020F0502020204030204" pitchFamily="34" charset="0"/>
                <a:sym typeface="Symbol" panose="05050102010706020507" pitchFamily="18" charset="2"/>
              </a:rPr>
              <a:t> </a:t>
            </a:r>
          </a:p>
          <a:p>
            <a:pPr>
              <a:spcBef>
                <a:spcPts val="1200"/>
              </a:spcBef>
              <a:spcAft>
                <a:spcPts val="1200"/>
              </a:spcAft>
              <a:buNone/>
            </a:pPr>
            <a:r>
              <a:rPr lang="en-US" altLang="en-US" sz="2400" b="1">
                <a:latin typeface="Calibri" panose="020F0502020204030204" pitchFamily="34" charset="0"/>
                <a:sym typeface="Symbol" panose="05050102010706020507" pitchFamily="18" charset="2"/>
              </a:rPr>
              <a:t>  </a:t>
            </a:r>
            <a:r>
              <a:rPr lang="en-US" altLang="en-US" sz="2400" b="1">
                <a:solidFill>
                  <a:srgbClr val="0000FF"/>
                </a:solidFill>
                <a:latin typeface="Calibri" panose="020F0502020204030204" pitchFamily="34" charset="0"/>
                <a:sym typeface="Symbol" panose="05050102010706020507" pitchFamily="18" charset="2"/>
              </a:rPr>
              <a:t> Syndiesel Can use existing infrastructure</a:t>
            </a:r>
            <a:endParaRPr lang="en-US" altLang="en-US" sz="2400" b="1">
              <a:latin typeface="Calibri" panose="020F0502020204030204" pitchFamily="34" charset="0"/>
              <a:sym typeface="Symbol" panose="05050102010706020507" pitchFamily="18" charset="2"/>
            </a:endParaRPr>
          </a:p>
          <a:p>
            <a:pPr>
              <a:spcBef>
                <a:spcPts val="1200"/>
              </a:spcBef>
              <a:spcAft>
                <a:spcPts val="1200"/>
              </a:spcAft>
            </a:pPr>
            <a:r>
              <a:rPr lang="en-US" altLang="en-US" sz="2400" b="1">
                <a:solidFill>
                  <a:srgbClr val="0000FF"/>
                </a:solidFill>
                <a:latin typeface="Calibri" panose="020F0502020204030204" pitchFamily="34" charset="0"/>
                <a:sym typeface="Symbol" panose="05050102010706020507" pitchFamily="18" charset="2"/>
              </a:rPr>
              <a:t>III</a:t>
            </a:r>
            <a:r>
              <a:rPr lang="en-US" altLang="en-US" sz="2400" b="1">
                <a:latin typeface="Calibri" panose="020F0502020204030204" pitchFamily="34" charset="0"/>
                <a:sym typeface="Symbol" panose="05050102010706020507" pitchFamily="18" charset="2"/>
              </a:rPr>
              <a:t>. </a:t>
            </a:r>
            <a:r>
              <a:rPr lang="en-US" altLang="en-US" sz="2400" b="1" u="sng">
                <a:latin typeface="Calibri" panose="020F0502020204030204" pitchFamily="34" charset="0"/>
                <a:sym typeface="Symbol" panose="05050102010706020507" pitchFamily="18" charset="2"/>
              </a:rPr>
              <a:t>Syngas   H</a:t>
            </a:r>
            <a:r>
              <a:rPr lang="en-US" altLang="en-US" sz="2400" b="1" u="sng" baseline="-25000">
                <a:latin typeface="Calibri" panose="020F0502020204030204" pitchFamily="34" charset="0"/>
                <a:sym typeface="Symbol" panose="05050102010706020507" pitchFamily="18" charset="2"/>
              </a:rPr>
              <a:t>2</a:t>
            </a:r>
            <a:r>
              <a:rPr lang="en-US" altLang="en-US" sz="2400" b="1">
                <a:latin typeface="Calibri" panose="020F0502020204030204" pitchFamily="34" charset="0"/>
                <a:sym typeface="Symbol" panose="05050102010706020507" pitchFamily="18" charset="2"/>
              </a:rPr>
              <a:t>  Fuel Cell – driven cars: Stationary vs On-board supply options for Hydrogen</a:t>
            </a:r>
          </a:p>
          <a:p>
            <a:pPr>
              <a:spcBef>
                <a:spcPts val="1200"/>
              </a:spcBef>
              <a:spcAft>
                <a:spcPts val="1200"/>
              </a:spcAft>
            </a:pPr>
            <a:r>
              <a:rPr lang="en-US" altLang="en-US" sz="2400" b="1">
                <a:solidFill>
                  <a:srgbClr val="0000FF"/>
                </a:solidFill>
                <a:latin typeface="Calibri" panose="020F0502020204030204" pitchFamily="34" charset="0"/>
                <a:sym typeface="Symbol" panose="05050102010706020507" pitchFamily="18" charset="2"/>
              </a:rPr>
              <a:t>Natural Gas  Electricity;MCFC and SOFC</a:t>
            </a:r>
            <a:r>
              <a:rPr lang="en-US" altLang="en-US" sz="2400" b="1">
                <a:latin typeface="Calibri" panose="020F0502020204030204" pitchFamily="34" charset="0"/>
                <a:sym typeface="Symbol" panose="05050102010706020507" pitchFamily="18" charset="2"/>
              </a:rPr>
              <a:t> can generate electricity by direct internal reforming of NG at 650C;Ni/ Zr(La)Al</a:t>
            </a:r>
            <a:r>
              <a:rPr lang="en-US" altLang="en-US" sz="2400" b="1" baseline="-25000">
                <a:latin typeface="Calibri" panose="020F0502020204030204" pitchFamily="34" charset="0"/>
                <a:sym typeface="Symbol" panose="05050102010706020507" pitchFamily="18" charset="2"/>
              </a:rPr>
              <a:t>2</a:t>
            </a:r>
            <a:r>
              <a:rPr lang="en-US" altLang="en-US" sz="2400" b="1">
                <a:latin typeface="Calibri" panose="020F0502020204030204" pitchFamily="34" charset="0"/>
                <a:sym typeface="Symbol" panose="05050102010706020507" pitchFamily="18" charset="2"/>
              </a:rPr>
              <a:t>O</a:t>
            </a:r>
            <a:r>
              <a:rPr lang="en-US" altLang="en-US" sz="2400" b="1" baseline="-25000">
                <a:latin typeface="Calibri" panose="020F0502020204030204" pitchFamily="34" charset="0"/>
                <a:sym typeface="Symbol" panose="05050102010706020507" pitchFamily="18" charset="2"/>
              </a:rPr>
              <a:t>4</a:t>
            </a:r>
            <a:r>
              <a:rPr lang="en-US" altLang="en-US" sz="2400" b="1">
                <a:latin typeface="Calibri" panose="020F0502020204030204" pitchFamily="34" charset="0"/>
                <a:sym typeface="Symbol" panose="05050102010706020507" pitchFamily="18" charset="2"/>
              </a:rPr>
              <a:t>, loaded on anode</a:t>
            </a:r>
          </a:p>
          <a:p>
            <a:pPr>
              <a:spcBef>
                <a:spcPts val="1200"/>
              </a:spcBef>
              <a:spcAft>
                <a:spcPts val="1200"/>
              </a:spcAft>
              <a:buNone/>
            </a:pPr>
            <a:r>
              <a:rPr lang="en-US" altLang="en-US" sz="2400" b="1">
                <a:latin typeface="Calibri" panose="020F0502020204030204" pitchFamily="34" charset="0"/>
                <a:sym typeface="Symbol" panose="05050102010706020507" pitchFamily="18" charset="2"/>
              </a:rPr>
              <a:t>    </a:t>
            </a:r>
          </a:p>
        </p:txBody>
      </p:sp>
    </p:spTree>
    <p:extLst>
      <p:ext uri="{BB962C8B-B14F-4D97-AF65-F5344CB8AC3E}">
        <p14:creationId xmlns:p14="http://schemas.microsoft.com/office/powerpoint/2010/main" val="3375982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6DF75E0-3F42-4CF9-81E6-6FC14E5E56C4}"/>
              </a:ext>
            </a:extLst>
          </p:cNvPr>
          <p:cNvSpPr>
            <a:spLocks noGrp="1" noChangeArrowheads="1"/>
          </p:cNvSpPr>
          <p:nvPr>
            <p:ph type="title"/>
          </p:nvPr>
        </p:nvSpPr>
        <p:spPr>
          <a:xfrm>
            <a:off x="1371600" y="0"/>
            <a:ext cx="9677400" cy="990600"/>
          </a:xfrm>
        </p:spPr>
        <p:txBody>
          <a:bodyPr/>
          <a:lstStyle/>
          <a:p>
            <a:r>
              <a:rPr lang="en-US" altLang="en-US" sz="3200" b="1">
                <a:solidFill>
                  <a:srgbClr val="7030A0"/>
                </a:solidFill>
                <a:latin typeface="Calibri" panose="020F0502020204030204" pitchFamily="34" charset="0"/>
              </a:rPr>
              <a:t>Catalysts for conversion of NG to Transportation Fuels</a:t>
            </a:r>
          </a:p>
        </p:txBody>
      </p:sp>
      <p:sp>
        <p:nvSpPr>
          <p:cNvPr id="109571" name="Rectangle 3">
            <a:extLst>
              <a:ext uri="{FF2B5EF4-FFF2-40B4-BE49-F238E27FC236}">
                <a16:creationId xmlns:a16="http://schemas.microsoft.com/office/drawing/2014/main" id="{F1499710-0722-4F03-83BE-1501A889B288}"/>
              </a:ext>
            </a:extLst>
          </p:cNvPr>
          <p:cNvSpPr>
            <a:spLocks noGrp="1" noChangeArrowheads="1"/>
          </p:cNvSpPr>
          <p:nvPr>
            <p:ph type="body" idx="1"/>
          </p:nvPr>
        </p:nvSpPr>
        <p:spPr>
          <a:xfrm>
            <a:off x="619432" y="914401"/>
            <a:ext cx="9934268" cy="5211763"/>
          </a:xfrm>
        </p:spPr>
        <p:txBody>
          <a:bodyPr>
            <a:normAutofit lnSpcReduction="10000"/>
          </a:bodyPr>
          <a:lstStyle/>
          <a:p>
            <a:pPr>
              <a:lnSpc>
                <a:spcPct val="90000"/>
              </a:lnSpc>
              <a:buFontTx/>
              <a:buNone/>
            </a:pPr>
            <a:r>
              <a:rPr lang="en-US" altLang="en-US" b="1" u="sng">
                <a:solidFill>
                  <a:srgbClr val="0000FF"/>
                </a:solidFill>
                <a:latin typeface="Calibri" panose="020F0502020204030204" pitchFamily="34" charset="0"/>
              </a:rPr>
              <a:t>I.Syngas Preparation</a:t>
            </a:r>
          </a:p>
          <a:p>
            <a:pPr>
              <a:lnSpc>
                <a:spcPct val="90000"/>
              </a:lnSpc>
              <a:buFontTx/>
              <a:buChar char="-"/>
            </a:pPr>
            <a:r>
              <a:rPr lang="en-US" altLang="en-US" sz="2400" b="1">
                <a:latin typeface="Calibri" panose="020F0502020204030204" pitchFamily="34" charset="0"/>
              </a:rPr>
              <a:t>Hydrodesulphurisation(Co/Ni-Mo-alumina)</a:t>
            </a:r>
          </a:p>
          <a:p>
            <a:pPr>
              <a:lnSpc>
                <a:spcPct val="90000"/>
              </a:lnSpc>
              <a:buFontTx/>
              <a:buChar char="-"/>
            </a:pPr>
            <a:r>
              <a:rPr lang="en-US" altLang="en-US" sz="2400" b="1">
                <a:latin typeface="Calibri" panose="020F0502020204030204" pitchFamily="34" charset="0"/>
              </a:rPr>
              <a:t>Syngas generation(H</a:t>
            </a:r>
            <a:r>
              <a:rPr lang="en-US" altLang="en-US" sz="2400" b="1" baseline="-25000">
                <a:latin typeface="Calibri" panose="020F0502020204030204" pitchFamily="34" charset="0"/>
              </a:rPr>
              <a:t>2</a:t>
            </a:r>
            <a:r>
              <a:rPr lang="en-US" altLang="en-US" sz="2400" b="1">
                <a:latin typeface="Calibri" panose="020F0502020204030204" pitchFamily="34" charset="0"/>
              </a:rPr>
              <a:t>/ CO); POX, steam, autothermal, “dry” reforming; Ni(SR),Ru(POX)   – based catalysts; Pt metals for POX for FT. </a:t>
            </a:r>
          </a:p>
          <a:p>
            <a:pPr>
              <a:lnSpc>
                <a:spcPct val="90000"/>
              </a:lnSpc>
              <a:buFontTx/>
              <a:buNone/>
            </a:pPr>
            <a:r>
              <a:rPr lang="en-US" altLang="en-US" b="1">
                <a:solidFill>
                  <a:srgbClr val="0000FF"/>
                </a:solidFill>
                <a:latin typeface="Calibri" panose="020F0502020204030204" pitchFamily="34" charset="0"/>
              </a:rPr>
              <a:t>2.Fischer Tropsch Synthesis</a:t>
            </a:r>
            <a:r>
              <a:rPr lang="en-US" altLang="en-US" b="1">
                <a:latin typeface="Calibri" panose="020F0502020204030204" pitchFamily="34" charset="0"/>
              </a:rPr>
              <a:t>:</a:t>
            </a:r>
            <a:r>
              <a:rPr lang="en-US" altLang="en-US" sz="2400" b="1">
                <a:latin typeface="Calibri" panose="020F0502020204030204" pitchFamily="34" charset="0"/>
              </a:rPr>
              <a:t> </a:t>
            </a:r>
          </a:p>
          <a:p>
            <a:pPr>
              <a:lnSpc>
                <a:spcPct val="90000"/>
              </a:lnSpc>
              <a:buFontTx/>
              <a:buNone/>
            </a:pPr>
            <a:r>
              <a:rPr lang="en-US" altLang="en-US" sz="2400" b="1">
                <a:latin typeface="Calibri" panose="020F0502020204030204" pitchFamily="34" charset="0"/>
              </a:rPr>
              <a:t>     Co – Wax and mid dist; Fe  - gasoline; Cu &amp; K added. </a:t>
            </a:r>
          </a:p>
          <a:p>
            <a:pPr>
              <a:lnSpc>
                <a:spcPct val="90000"/>
              </a:lnSpc>
              <a:buFontTx/>
              <a:buNone/>
            </a:pPr>
            <a:r>
              <a:rPr lang="en-US" altLang="en-US" sz="2400" b="1">
                <a:latin typeface="Calibri" panose="020F0502020204030204" pitchFamily="34" charset="0"/>
              </a:rPr>
              <a:t>     Supported Co preferred due to its lower WGS activity &amp; consequent lower loss of C as CO</a:t>
            </a:r>
            <a:r>
              <a:rPr lang="en-US" altLang="en-US" sz="2400" b="1" baseline="-25000">
                <a:latin typeface="Calibri" panose="020F0502020204030204" pitchFamily="34" charset="0"/>
              </a:rPr>
              <a:t>2</a:t>
            </a:r>
            <a:r>
              <a:rPr lang="en-US" altLang="en-US" sz="2400" b="1">
                <a:latin typeface="Calibri" panose="020F0502020204030204" pitchFamily="34" charset="0"/>
              </a:rPr>
              <a:t>. </a:t>
            </a:r>
          </a:p>
          <a:p>
            <a:pPr>
              <a:lnSpc>
                <a:spcPct val="90000"/>
              </a:lnSpc>
              <a:buFontTx/>
              <a:buNone/>
            </a:pPr>
            <a:r>
              <a:rPr lang="en-US" altLang="en-US" b="1">
                <a:solidFill>
                  <a:srgbClr val="0000FF"/>
                </a:solidFill>
                <a:latin typeface="Calibri" panose="020F0502020204030204" pitchFamily="34" charset="0"/>
              </a:rPr>
              <a:t>3.Product Work up</a:t>
            </a:r>
            <a:r>
              <a:rPr lang="en-US" altLang="en-US" b="1">
                <a:latin typeface="Calibri" panose="020F0502020204030204" pitchFamily="34" charset="0"/>
              </a:rPr>
              <a:t>:</a:t>
            </a:r>
          </a:p>
          <a:p>
            <a:pPr>
              <a:lnSpc>
                <a:spcPct val="90000"/>
              </a:lnSpc>
              <a:buFontTx/>
              <a:buNone/>
            </a:pPr>
            <a:r>
              <a:rPr lang="en-US" altLang="en-US" sz="2400" b="1">
                <a:solidFill>
                  <a:srgbClr val="0000FF"/>
                </a:solidFill>
                <a:latin typeface="Calibri" panose="020F0502020204030204" pitchFamily="34" charset="0"/>
              </a:rPr>
              <a:t>    </a:t>
            </a:r>
            <a:r>
              <a:rPr lang="en-US" altLang="en-US" sz="2400" b="1">
                <a:latin typeface="Calibri" panose="020F0502020204030204" pitchFamily="34" charset="0"/>
              </a:rPr>
              <a:t>Wax Conversion to diesel and gasoline.</a:t>
            </a:r>
          </a:p>
          <a:p>
            <a:pPr>
              <a:lnSpc>
                <a:spcPct val="90000"/>
              </a:lnSpc>
              <a:buFontTx/>
              <a:buNone/>
            </a:pPr>
            <a:r>
              <a:rPr lang="en-US" altLang="en-US" sz="2400" b="1">
                <a:latin typeface="Calibri" panose="020F0502020204030204" pitchFamily="34" charset="0"/>
              </a:rPr>
              <a:t>    Mild Hydro-cracking/Isom  catalysts</a:t>
            </a:r>
          </a:p>
          <a:p>
            <a:pPr>
              <a:lnSpc>
                <a:spcPct val="90000"/>
              </a:lnSpc>
              <a:buFontTx/>
              <a:buNone/>
            </a:pPr>
            <a:r>
              <a:rPr lang="en-US" altLang="en-US" sz="2400" b="1">
                <a:latin typeface="Calibri" panose="020F0502020204030204" pitchFamily="34" charset="0"/>
              </a:rPr>
              <a:t>    (Pt metal- acidic oxide support )</a:t>
            </a:r>
          </a:p>
          <a:p>
            <a:pPr>
              <a:lnSpc>
                <a:spcPct val="90000"/>
              </a:lnSpc>
              <a:buFontTx/>
              <a:buChar char="-"/>
            </a:pPr>
            <a:endParaRPr lang="en-US" altLang="en-US" sz="2400" b="1">
              <a:latin typeface="Calibri" panose="020F0502020204030204" pitchFamily="34" charset="0"/>
            </a:endParaRPr>
          </a:p>
        </p:txBody>
      </p:sp>
    </p:spTree>
    <p:extLst>
      <p:ext uri="{BB962C8B-B14F-4D97-AF65-F5344CB8AC3E}">
        <p14:creationId xmlns:p14="http://schemas.microsoft.com/office/powerpoint/2010/main" val="3281555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0B2B1D5-B290-4A72-B959-414262658AAD}"/>
              </a:ext>
            </a:extLst>
          </p:cNvPr>
          <p:cNvSpPr>
            <a:spLocks noGrp="1" noChangeArrowheads="1"/>
          </p:cNvSpPr>
          <p:nvPr>
            <p:ph type="title"/>
          </p:nvPr>
        </p:nvSpPr>
        <p:spPr>
          <a:xfrm>
            <a:off x="1638300" y="274638"/>
            <a:ext cx="8915400" cy="639762"/>
          </a:xfrm>
        </p:spPr>
        <p:txBody>
          <a:bodyPr/>
          <a:lstStyle/>
          <a:p>
            <a:r>
              <a:rPr lang="en-US" altLang="en-US" sz="3200" b="1">
                <a:solidFill>
                  <a:srgbClr val="7030A0"/>
                </a:solidFill>
                <a:latin typeface="Calibri" panose="020F0502020204030204" pitchFamily="34" charset="0"/>
              </a:rPr>
              <a:t>Petroleum - vs- Syngas :: Diesel</a:t>
            </a:r>
          </a:p>
        </p:txBody>
      </p:sp>
      <p:sp>
        <p:nvSpPr>
          <p:cNvPr id="110595" name="Rectangle 3">
            <a:extLst>
              <a:ext uri="{FF2B5EF4-FFF2-40B4-BE49-F238E27FC236}">
                <a16:creationId xmlns:a16="http://schemas.microsoft.com/office/drawing/2014/main" id="{4077AAE5-E506-4C80-8174-B83B692AA0B7}"/>
              </a:ext>
            </a:extLst>
          </p:cNvPr>
          <p:cNvSpPr>
            <a:spLocks noGrp="1" noChangeArrowheads="1"/>
          </p:cNvSpPr>
          <p:nvPr>
            <p:ph type="body" idx="1"/>
          </p:nvPr>
        </p:nvSpPr>
        <p:spPr>
          <a:xfrm>
            <a:off x="324465" y="1295401"/>
            <a:ext cx="10191135" cy="5287963"/>
          </a:xfrm>
        </p:spPr>
        <p:txBody>
          <a:bodyPr>
            <a:normAutofit fontScale="92500" lnSpcReduction="20000"/>
          </a:bodyPr>
          <a:lstStyle/>
          <a:p>
            <a:pPr>
              <a:lnSpc>
                <a:spcPct val="90000"/>
              </a:lnSpc>
              <a:buFontTx/>
              <a:buNone/>
            </a:pPr>
            <a:r>
              <a:rPr lang="en-US" altLang="en-US" b="1" u="sng">
                <a:latin typeface="Calibri" panose="020F0502020204030204" pitchFamily="34" charset="0"/>
              </a:rPr>
              <a:t>Property</a:t>
            </a:r>
            <a:r>
              <a:rPr lang="en-US" altLang="en-US" b="1">
                <a:latin typeface="Calibri" panose="020F0502020204030204" pitchFamily="34" charset="0"/>
              </a:rPr>
              <a:t>                        </a:t>
            </a:r>
            <a:r>
              <a:rPr lang="en-US" altLang="en-US" b="1" u="sng">
                <a:latin typeface="Calibri" panose="020F0502020204030204" pitchFamily="34" charset="0"/>
              </a:rPr>
              <a:t>Petro-</a:t>
            </a:r>
            <a:r>
              <a:rPr lang="en-US" altLang="en-US" b="1">
                <a:latin typeface="Calibri" panose="020F0502020204030204" pitchFamily="34" charset="0"/>
              </a:rPr>
              <a:t>             </a:t>
            </a:r>
            <a:r>
              <a:rPr lang="en-US" altLang="en-US" b="1" u="sng">
                <a:latin typeface="Calibri" panose="020F0502020204030204" pitchFamily="34" charset="0"/>
              </a:rPr>
              <a:t>Syn-</a:t>
            </a:r>
            <a:r>
              <a:rPr lang="en-US" altLang="en-US" b="1">
                <a:latin typeface="Calibri" panose="020F0502020204030204" pitchFamily="34" charset="0"/>
              </a:rPr>
              <a:t>  </a:t>
            </a:r>
          </a:p>
          <a:p>
            <a:pPr>
              <a:lnSpc>
                <a:spcPct val="90000"/>
              </a:lnSpc>
              <a:buFontTx/>
              <a:buNone/>
            </a:pPr>
            <a:r>
              <a:rPr lang="en-US" altLang="en-US" b="1">
                <a:latin typeface="Calibri" panose="020F0502020204030204" pitchFamily="34" charset="0"/>
              </a:rPr>
              <a:t>Boiling Range,</a:t>
            </a:r>
            <a:r>
              <a:rPr lang="en-US" altLang="en-US" b="1" baseline="30000">
                <a:latin typeface="Calibri" panose="020F0502020204030204" pitchFamily="34" charset="0"/>
              </a:rPr>
              <a:t>o</a:t>
            </a:r>
            <a:r>
              <a:rPr lang="en-US" altLang="en-US" b="1">
                <a:latin typeface="Calibri" panose="020F0502020204030204" pitchFamily="34" charset="0"/>
              </a:rPr>
              <a:t>C          150-300      150-300</a:t>
            </a:r>
          </a:p>
          <a:p>
            <a:pPr>
              <a:lnSpc>
                <a:spcPct val="90000"/>
              </a:lnSpc>
              <a:buFontTx/>
              <a:buNone/>
            </a:pPr>
            <a:r>
              <a:rPr lang="en-US" altLang="en-US" b="1">
                <a:latin typeface="Calibri" panose="020F0502020204030204" pitchFamily="34" charset="0"/>
              </a:rPr>
              <a:t>Density at 15 C,kg/m</a:t>
            </a:r>
            <a:r>
              <a:rPr lang="en-US" altLang="en-US" b="1" baseline="30000">
                <a:latin typeface="Calibri" panose="020F0502020204030204" pitchFamily="34" charset="0"/>
              </a:rPr>
              <a:t>3</a:t>
            </a:r>
            <a:r>
              <a:rPr lang="en-US" altLang="en-US" b="1">
                <a:latin typeface="Calibri" panose="020F0502020204030204" pitchFamily="34" charset="0"/>
              </a:rPr>
              <a:t>     820-845     </a:t>
            </a:r>
            <a:r>
              <a:rPr lang="en-US" altLang="en-US" b="1">
                <a:solidFill>
                  <a:srgbClr val="0000FF"/>
                </a:solidFill>
                <a:latin typeface="Calibri" panose="020F0502020204030204" pitchFamily="34" charset="0"/>
              </a:rPr>
              <a:t>780</a:t>
            </a:r>
          </a:p>
          <a:p>
            <a:pPr>
              <a:lnSpc>
                <a:spcPct val="90000"/>
              </a:lnSpc>
              <a:buFontTx/>
              <a:buNone/>
            </a:pPr>
            <a:r>
              <a:rPr lang="en-US" altLang="en-US" b="1">
                <a:latin typeface="Calibri" panose="020F0502020204030204" pitchFamily="34" charset="0"/>
              </a:rPr>
              <a:t>S, ppm vol                      10 - 50           </a:t>
            </a:r>
            <a:r>
              <a:rPr lang="en-US" altLang="en-US" b="1">
                <a:solidFill>
                  <a:srgbClr val="0000FF"/>
                </a:solidFill>
                <a:latin typeface="Calibri" panose="020F0502020204030204" pitchFamily="34" charset="0"/>
              </a:rPr>
              <a:t>&lt;1</a:t>
            </a:r>
          </a:p>
          <a:p>
            <a:pPr>
              <a:lnSpc>
                <a:spcPct val="90000"/>
              </a:lnSpc>
              <a:buFontTx/>
              <a:buNone/>
            </a:pPr>
            <a:r>
              <a:rPr lang="en-US" altLang="en-US" b="1">
                <a:latin typeface="Calibri" panose="020F0502020204030204" pitchFamily="34" charset="0"/>
              </a:rPr>
              <a:t>Aromatics,% vol              30               </a:t>
            </a:r>
            <a:r>
              <a:rPr lang="en-US" altLang="en-US" b="1">
                <a:solidFill>
                  <a:srgbClr val="0000FF"/>
                </a:solidFill>
                <a:latin typeface="Calibri" panose="020F0502020204030204" pitchFamily="34" charset="0"/>
              </a:rPr>
              <a:t>&lt;0.1</a:t>
            </a:r>
          </a:p>
          <a:p>
            <a:pPr>
              <a:lnSpc>
                <a:spcPct val="90000"/>
              </a:lnSpc>
              <a:buFontTx/>
              <a:buNone/>
            </a:pPr>
            <a:r>
              <a:rPr lang="en-US" altLang="en-US" b="1">
                <a:latin typeface="Calibri" panose="020F0502020204030204" pitchFamily="34" charset="0"/>
              </a:rPr>
              <a:t>Cetane No                        &gt;51            </a:t>
            </a:r>
            <a:r>
              <a:rPr lang="en-US" altLang="en-US" b="1">
                <a:solidFill>
                  <a:srgbClr val="0000FF"/>
                </a:solidFill>
                <a:latin typeface="Calibri" panose="020F0502020204030204" pitchFamily="34" charset="0"/>
              </a:rPr>
              <a:t>&gt;70</a:t>
            </a:r>
          </a:p>
          <a:p>
            <a:pPr>
              <a:lnSpc>
                <a:spcPct val="90000"/>
              </a:lnSpc>
              <a:buFontTx/>
              <a:buNone/>
            </a:pPr>
            <a:r>
              <a:rPr lang="en-US" altLang="en-US" b="1">
                <a:latin typeface="Calibri" panose="020F0502020204030204" pitchFamily="34" charset="0"/>
              </a:rPr>
              <a:t>CFPP, </a:t>
            </a:r>
            <a:r>
              <a:rPr lang="en-US" altLang="en-US" b="1" baseline="30000">
                <a:latin typeface="Calibri" panose="020F0502020204030204" pitchFamily="34" charset="0"/>
              </a:rPr>
              <a:t>o</a:t>
            </a:r>
            <a:r>
              <a:rPr lang="en-US" altLang="en-US" b="1">
                <a:latin typeface="Calibri" panose="020F0502020204030204" pitchFamily="34" charset="0"/>
              </a:rPr>
              <a:t>C                         -15                 -20</a:t>
            </a:r>
          </a:p>
          <a:p>
            <a:pPr>
              <a:lnSpc>
                <a:spcPct val="90000"/>
              </a:lnSpc>
              <a:buFontTx/>
              <a:buNone/>
            </a:pPr>
            <a:r>
              <a:rPr lang="en-US" altLang="en-US" b="1">
                <a:latin typeface="Calibri" panose="020F0502020204030204" pitchFamily="34" charset="0"/>
              </a:rPr>
              <a:t>Cloud point,</a:t>
            </a:r>
            <a:r>
              <a:rPr lang="en-US" altLang="en-US" b="1" baseline="30000">
                <a:latin typeface="Calibri" panose="020F0502020204030204" pitchFamily="34" charset="0"/>
              </a:rPr>
              <a:t>o</a:t>
            </a:r>
            <a:r>
              <a:rPr lang="en-US" altLang="en-US" b="1">
                <a:latin typeface="Calibri" panose="020F0502020204030204" pitchFamily="34" charset="0"/>
              </a:rPr>
              <a:t>C                -8(winter)      -15</a:t>
            </a:r>
          </a:p>
          <a:p>
            <a:pPr>
              <a:lnSpc>
                <a:spcPct val="90000"/>
              </a:lnSpc>
              <a:buFontTx/>
              <a:buNone/>
            </a:pPr>
            <a:endParaRPr lang="en-US" altLang="en-US" b="1">
              <a:latin typeface="Calibri" panose="020F0502020204030204" pitchFamily="34" charset="0"/>
            </a:endParaRPr>
          </a:p>
          <a:p>
            <a:pPr>
              <a:lnSpc>
                <a:spcPct val="90000"/>
              </a:lnSpc>
              <a:buFontTx/>
              <a:buNone/>
            </a:pPr>
            <a:r>
              <a:rPr lang="en-US" altLang="en-US" b="1">
                <a:latin typeface="Calibri" panose="020F0502020204030204" pitchFamily="34" charset="0"/>
              </a:rPr>
              <a:t>Due to lower S, N and aromatics, GTL diesel generates less SOx and particulate matter. </a:t>
            </a:r>
          </a:p>
          <a:p>
            <a:pPr>
              <a:lnSpc>
                <a:spcPct val="90000"/>
              </a:lnSpc>
              <a:buFontTx/>
              <a:buNone/>
            </a:pPr>
            <a:r>
              <a:rPr lang="en-US" altLang="en-US" sz="2400">
                <a:latin typeface="Calibri" panose="020F0502020204030204" pitchFamily="34" charset="0"/>
              </a:rPr>
              <a:t>      </a:t>
            </a:r>
          </a:p>
          <a:p>
            <a:pPr>
              <a:lnSpc>
                <a:spcPct val="90000"/>
              </a:lnSpc>
              <a:buFontTx/>
              <a:buNone/>
            </a:pPr>
            <a:r>
              <a:rPr lang="en-US" altLang="en-US" sz="2400">
                <a:latin typeface="Calibri" panose="020F0502020204030204" pitchFamily="34" charset="0"/>
              </a:rPr>
              <a:t>            </a:t>
            </a:r>
          </a:p>
        </p:txBody>
      </p:sp>
    </p:spTree>
    <p:extLst>
      <p:ext uri="{BB962C8B-B14F-4D97-AF65-F5344CB8AC3E}">
        <p14:creationId xmlns:p14="http://schemas.microsoft.com/office/powerpoint/2010/main" val="2869416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8DC5F81-ABB7-4095-96C5-FCDF073F3C92}"/>
              </a:ext>
            </a:extLst>
          </p:cNvPr>
          <p:cNvSpPr>
            <a:spLocks noGrp="1" noChangeArrowheads="1"/>
          </p:cNvSpPr>
          <p:nvPr>
            <p:ph type="title"/>
          </p:nvPr>
        </p:nvSpPr>
        <p:spPr>
          <a:xfrm>
            <a:off x="1638300" y="274638"/>
            <a:ext cx="8915400" cy="792162"/>
          </a:xfrm>
        </p:spPr>
        <p:txBody>
          <a:bodyPr>
            <a:normAutofit fontScale="90000"/>
          </a:bodyPr>
          <a:lstStyle/>
          <a:p>
            <a:br>
              <a:rPr lang="en-US" altLang="en-US" sz="3200" b="1">
                <a:solidFill>
                  <a:srgbClr val="7030A0"/>
                </a:solidFill>
                <a:latin typeface="Calibri" panose="020F0502020204030204" pitchFamily="34" charset="0"/>
              </a:rPr>
            </a:br>
            <a:br>
              <a:rPr lang="en-US" altLang="en-US" sz="3200" b="1">
                <a:solidFill>
                  <a:srgbClr val="7030A0"/>
                </a:solidFill>
                <a:latin typeface="Calibri" panose="020F0502020204030204" pitchFamily="34" charset="0"/>
              </a:rPr>
            </a:br>
            <a:br>
              <a:rPr lang="en-US" altLang="en-US" sz="3200" b="1">
                <a:solidFill>
                  <a:srgbClr val="7030A0"/>
                </a:solidFill>
                <a:latin typeface="Calibri" panose="020F0502020204030204" pitchFamily="34" charset="0"/>
              </a:rPr>
            </a:br>
            <a:r>
              <a:rPr lang="en-US" altLang="en-US" sz="3200" b="1">
                <a:solidFill>
                  <a:srgbClr val="7030A0"/>
                </a:solidFill>
                <a:latin typeface="Calibri" panose="020F0502020204030204" pitchFamily="34" charset="0"/>
              </a:rPr>
              <a:t>Power and fuels from Coal / PetCoke Gasification </a:t>
            </a:r>
            <a:r>
              <a:rPr lang="en-US" altLang="en-US" sz="2400" b="1">
                <a:solidFill>
                  <a:srgbClr val="7030A0"/>
                </a:solidFill>
                <a:latin typeface="Calibri" panose="020F0502020204030204" pitchFamily="34" charset="0"/>
                <a:sym typeface="Symbol" panose="05050102010706020507" pitchFamily="18" charset="2"/>
              </a:rPr>
              <a:t>Texaco EECP Project</a:t>
            </a:r>
            <a:br>
              <a:rPr lang="en-US" altLang="en-US" sz="2400" b="1">
                <a:solidFill>
                  <a:srgbClr val="7030A0"/>
                </a:solidFill>
                <a:latin typeface="Calibri" panose="020F0502020204030204" pitchFamily="34" charset="0"/>
                <a:sym typeface="Symbol" panose="05050102010706020507" pitchFamily="18" charset="2"/>
              </a:rPr>
            </a:br>
            <a:br>
              <a:rPr lang="en-US" altLang="en-US" sz="2400" b="1">
                <a:solidFill>
                  <a:srgbClr val="7030A0"/>
                </a:solidFill>
                <a:latin typeface="Calibri" panose="020F0502020204030204" pitchFamily="34" charset="0"/>
              </a:rPr>
            </a:br>
            <a:br>
              <a:rPr lang="en-US" altLang="en-US" sz="3200" b="1">
                <a:solidFill>
                  <a:srgbClr val="7030A0"/>
                </a:solidFill>
                <a:latin typeface="Calibri" panose="020F0502020204030204" pitchFamily="34" charset="0"/>
              </a:rPr>
            </a:br>
            <a:endParaRPr lang="en-US" altLang="en-US" sz="3200" b="1">
              <a:solidFill>
                <a:srgbClr val="7030A0"/>
              </a:solidFill>
              <a:latin typeface="Calibri" panose="020F0502020204030204" pitchFamily="34" charset="0"/>
            </a:endParaRPr>
          </a:p>
        </p:txBody>
      </p:sp>
      <p:sp>
        <p:nvSpPr>
          <p:cNvPr id="111619" name="Rectangle 3">
            <a:extLst>
              <a:ext uri="{FF2B5EF4-FFF2-40B4-BE49-F238E27FC236}">
                <a16:creationId xmlns:a16="http://schemas.microsoft.com/office/drawing/2014/main" id="{A2BD170A-D0B2-477F-9A4B-E93415E15C21}"/>
              </a:ext>
            </a:extLst>
          </p:cNvPr>
          <p:cNvSpPr>
            <a:spLocks noGrp="1" noChangeArrowheads="1"/>
          </p:cNvSpPr>
          <p:nvPr>
            <p:ph type="body" idx="1"/>
          </p:nvPr>
        </p:nvSpPr>
        <p:spPr>
          <a:xfrm>
            <a:off x="132735" y="1600200"/>
            <a:ext cx="10459065" cy="3733800"/>
          </a:xfrm>
        </p:spPr>
        <p:txBody>
          <a:bodyPr>
            <a:normAutofit fontScale="92500" lnSpcReduction="10000"/>
          </a:bodyPr>
          <a:lstStyle/>
          <a:p>
            <a:pPr>
              <a:spcAft>
                <a:spcPts val="1200"/>
              </a:spcAft>
              <a:buNone/>
            </a:pPr>
            <a:r>
              <a:rPr lang="en-US" altLang="en-US" sz="2400" b="1" u="sng">
                <a:latin typeface="Calibri" panose="020F0502020204030204" pitchFamily="34" charset="0"/>
              </a:rPr>
              <a:t>FEED:1235 TPD OF PetCoke</a:t>
            </a:r>
          </a:p>
          <a:p>
            <a:pPr>
              <a:spcAft>
                <a:spcPts val="1200"/>
              </a:spcAft>
              <a:buNone/>
            </a:pPr>
            <a:r>
              <a:rPr lang="en-US" altLang="en-US" sz="2400" b="1">
                <a:latin typeface="Calibri" panose="020F0502020204030204" pitchFamily="34" charset="0"/>
              </a:rPr>
              <a:t>PC </a:t>
            </a:r>
            <a:r>
              <a:rPr lang="en-US" altLang="en-US" sz="2400" b="1">
                <a:latin typeface="Calibri" panose="020F0502020204030204" pitchFamily="34" charset="0"/>
                <a:sym typeface="Symbol" panose="05050102010706020507" pitchFamily="18" charset="2"/>
              </a:rPr>
              <a:t> SG  (75%)Power Plant</a:t>
            </a:r>
          </a:p>
          <a:p>
            <a:pPr>
              <a:spcAft>
                <a:spcPts val="1200"/>
              </a:spcAft>
              <a:buNone/>
            </a:pPr>
            <a:r>
              <a:rPr lang="en-US" altLang="en-US" sz="2400" b="1">
                <a:latin typeface="Calibri" panose="020F0502020204030204" pitchFamily="34" charset="0"/>
                <a:sym typeface="Symbol" panose="05050102010706020507" pitchFamily="18" charset="2"/>
              </a:rPr>
              <a:t>                  25%FT fuel(tail gas Power)</a:t>
            </a:r>
          </a:p>
          <a:p>
            <a:pPr>
              <a:spcAft>
                <a:spcPts val="1200"/>
              </a:spcAft>
            </a:pPr>
            <a:r>
              <a:rPr lang="en-US" altLang="en-US" sz="2400" b="1">
                <a:latin typeface="Calibri" panose="020F0502020204030204" pitchFamily="34" charset="0"/>
                <a:sym typeface="Symbol" panose="05050102010706020507" pitchFamily="18" charset="2"/>
              </a:rPr>
              <a:t>55 MW Electricity; Steam.</a:t>
            </a:r>
          </a:p>
          <a:p>
            <a:pPr>
              <a:spcAft>
                <a:spcPts val="1200"/>
              </a:spcAft>
            </a:pPr>
            <a:r>
              <a:rPr lang="en-US" altLang="en-US" sz="2400" b="1">
                <a:latin typeface="Calibri" panose="020F0502020204030204" pitchFamily="34" charset="0"/>
                <a:sym typeface="Symbol" panose="05050102010706020507" pitchFamily="18" charset="2"/>
              </a:rPr>
              <a:t>20 tpd diesel; 4 tpd naptha</a:t>
            </a:r>
          </a:p>
          <a:p>
            <a:pPr>
              <a:spcAft>
                <a:spcPts val="1200"/>
              </a:spcAft>
            </a:pPr>
            <a:r>
              <a:rPr lang="en-US" altLang="en-US" sz="2400" b="1">
                <a:latin typeface="Calibri" panose="020F0502020204030204" pitchFamily="34" charset="0"/>
                <a:sym typeface="Symbol" panose="05050102010706020507" pitchFamily="18" charset="2"/>
              </a:rPr>
              <a:t>82 tpd Wax(60 tpd diesel); 89 tpd S; </a:t>
            </a:r>
          </a:p>
          <a:p>
            <a:pPr>
              <a:spcAft>
                <a:spcPts val="1200"/>
              </a:spcAft>
            </a:pPr>
            <a:r>
              <a:rPr lang="en-US" altLang="en-US" sz="2400" b="1">
                <a:latin typeface="Calibri" panose="020F0502020204030204" pitchFamily="34" charset="0"/>
                <a:sym typeface="Symbol" panose="05050102010706020507" pitchFamily="18" charset="2"/>
              </a:rPr>
              <a:t>H</a:t>
            </a:r>
            <a:r>
              <a:rPr lang="en-US" altLang="en-US" sz="2400" b="1" baseline="-25000">
                <a:latin typeface="Calibri" panose="020F0502020204030204" pitchFamily="34" charset="0"/>
                <a:sym typeface="Symbol" panose="05050102010706020507" pitchFamily="18" charset="2"/>
              </a:rPr>
              <a:t>2</a:t>
            </a:r>
            <a:r>
              <a:rPr lang="en-US" altLang="en-US" sz="2400" b="1">
                <a:latin typeface="Calibri" panose="020F0502020204030204" pitchFamily="34" charset="0"/>
                <a:sym typeface="Symbol" panose="05050102010706020507" pitchFamily="18" charset="2"/>
              </a:rPr>
              <a:t>: CO = 0.67;Once-thru slurry(Fe) FT reactor; </a:t>
            </a:r>
            <a:r>
              <a:rPr lang="en-US" altLang="en-US" sz="2400" b="1">
                <a:solidFill>
                  <a:srgbClr val="0000FF"/>
                </a:solidFill>
                <a:latin typeface="Calibri" panose="020F0502020204030204" pitchFamily="34" charset="0"/>
                <a:sym typeface="Symbol" panose="05050102010706020507" pitchFamily="18" charset="2"/>
              </a:rPr>
              <a:t>RR = 15 % at a refinery site.</a:t>
            </a:r>
          </a:p>
        </p:txBody>
      </p:sp>
    </p:spTree>
    <p:extLst>
      <p:ext uri="{BB962C8B-B14F-4D97-AF65-F5344CB8AC3E}">
        <p14:creationId xmlns:p14="http://schemas.microsoft.com/office/powerpoint/2010/main" val="65734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a:extLst>
              <a:ext uri="{FF2B5EF4-FFF2-40B4-BE49-F238E27FC236}">
                <a16:creationId xmlns:a16="http://schemas.microsoft.com/office/drawing/2014/main" id="{D2D7B243-698E-41FD-8B6C-3271FBBA84F5}"/>
              </a:ext>
            </a:extLst>
          </p:cNvPr>
          <p:cNvSpPr>
            <a:spLocks noGrp="1" noChangeArrowheads="1"/>
          </p:cNvSpPr>
          <p:nvPr>
            <p:ph type="title"/>
          </p:nvPr>
        </p:nvSpPr>
        <p:spPr>
          <a:xfrm>
            <a:off x="1638300" y="0"/>
            <a:ext cx="8915400" cy="1066800"/>
          </a:xfrm>
        </p:spPr>
        <p:txBody>
          <a:bodyPr/>
          <a:lstStyle/>
          <a:p>
            <a:r>
              <a:rPr lang="en-US" altLang="en-US" sz="3200" b="1">
                <a:solidFill>
                  <a:srgbClr val="7030A0"/>
                </a:solidFill>
                <a:latin typeface="Calibri" panose="020F0502020204030204" pitchFamily="34" charset="0"/>
              </a:rPr>
              <a:t>Coal To Syngas To Fuel Cells </a:t>
            </a:r>
            <a:br>
              <a:rPr lang="en-US" altLang="en-US" sz="3200" b="1">
                <a:solidFill>
                  <a:srgbClr val="7030A0"/>
                </a:solidFill>
                <a:latin typeface="Calibri" panose="020F0502020204030204" pitchFamily="34" charset="0"/>
              </a:rPr>
            </a:br>
            <a:endParaRPr lang="en-US" altLang="en-US" sz="3200" b="1">
              <a:solidFill>
                <a:srgbClr val="7030A0"/>
              </a:solidFill>
              <a:latin typeface="Calibri" panose="020F0502020204030204" pitchFamily="34" charset="0"/>
            </a:endParaRPr>
          </a:p>
        </p:txBody>
      </p:sp>
      <p:sp>
        <p:nvSpPr>
          <p:cNvPr id="112643" name="Rectangle 1027">
            <a:extLst>
              <a:ext uri="{FF2B5EF4-FFF2-40B4-BE49-F238E27FC236}">
                <a16:creationId xmlns:a16="http://schemas.microsoft.com/office/drawing/2014/main" id="{B6F5C73A-8888-415A-A3C9-FCD677522989}"/>
              </a:ext>
            </a:extLst>
          </p:cNvPr>
          <p:cNvSpPr>
            <a:spLocks noGrp="1" noChangeArrowheads="1"/>
          </p:cNvSpPr>
          <p:nvPr>
            <p:ph type="body" idx="1"/>
          </p:nvPr>
        </p:nvSpPr>
        <p:spPr>
          <a:xfrm>
            <a:off x="412955" y="838201"/>
            <a:ext cx="10255045" cy="5516563"/>
          </a:xfrm>
        </p:spPr>
        <p:txBody>
          <a:bodyPr>
            <a:normAutofit fontScale="92500" lnSpcReduction="20000"/>
          </a:bodyPr>
          <a:lstStyle/>
          <a:p>
            <a:pPr>
              <a:spcAft>
                <a:spcPts val="1200"/>
              </a:spcAft>
              <a:buNone/>
            </a:pPr>
            <a:r>
              <a:rPr lang="en-US" altLang="en-US" sz="2400" b="1" u="sng">
                <a:latin typeface="Calibri" panose="020F0502020204030204" pitchFamily="34" charset="0"/>
              </a:rPr>
              <a:t>Catalysis in Coal / PetCoke gasification</a:t>
            </a:r>
          </a:p>
          <a:p>
            <a:pPr>
              <a:spcAft>
                <a:spcPts val="1200"/>
              </a:spcAft>
            </a:pPr>
            <a:r>
              <a:rPr lang="en-US" altLang="en-US" sz="2400" b="1">
                <a:solidFill>
                  <a:srgbClr val="0000FF"/>
                </a:solidFill>
                <a:latin typeface="Calibri" panose="020F0502020204030204" pitchFamily="34" charset="0"/>
              </a:rPr>
              <a:t>SR: C + H</a:t>
            </a:r>
            <a:r>
              <a:rPr lang="en-US" altLang="en-US" sz="2400" b="1" baseline="-25000">
                <a:solidFill>
                  <a:srgbClr val="0000FF"/>
                </a:solidFill>
                <a:latin typeface="Calibri" panose="020F0502020204030204" pitchFamily="34" charset="0"/>
              </a:rPr>
              <a:t>2</a:t>
            </a:r>
            <a:r>
              <a:rPr lang="en-US" altLang="en-US" sz="2400" b="1">
                <a:solidFill>
                  <a:srgbClr val="0000FF"/>
                </a:solidFill>
                <a:latin typeface="Calibri" panose="020F0502020204030204" pitchFamily="34" charset="0"/>
              </a:rPr>
              <a:t>O </a:t>
            </a:r>
            <a:r>
              <a:rPr lang="en-US" altLang="en-US" sz="2400" b="1">
                <a:solidFill>
                  <a:srgbClr val="0000FF"/>
                </a:solidFill>
                <a:latin typeface="Calibri" panose="020F0502020204030204" pitchFamily="34" charset="0"/>
                <a:sym typeface="Symbol" panose="05050102010706020507" pitchFamily="18" charset="2"/>
              </a:rPr>
              <a:t>CO + H</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 (+117 kJ/mol)</a:t>
            </a:r>
          </a:p>
          <a:p>
            <a:pPr>
              <a:spcAft>
                <a:spcPts val="1200"/>
              </a:spcAft>
              <a:buNone/>
            </a:pPr>
            <a:r>
              <a:rPr lang="en-US" altLang="en-US" sz="2400" b="1">
                <a:latin typeface="Calibri" panose="020F0502020204030204" pitchFamily="34" charset="0"/>
              </a:rPr>
              <a:t>  </a:t>
            </a:r>
            <a:r>
              <a:rPr lang="en-US" altLang="en-US" sz="2400" b="1">
                <a:solidFill>
                  <a:srgbClr val="0000FF"/>
                </a:solidFill>
                <a:latin typeface="Calibri" panose="020F0502020204030204" pitchFamily="34" charset="0"/>
              </a:rPr>
              <a:t>Combust</a:t>
            </a:r>
            <a:r>
              <a:rPr lang="en-US" altLang="en-US" sz="2400" b="1">
                <a:latin typeface="Calibri" panose="020F0502020204030204" pitchFamily="34" charset="0"/>
              </a:rPr>
              <a:t>:2C+ O</a:t>
            </a:r>
            <a:r>
              <a:rPr lang="en-US" altLang="en-US" sz="2400" b="1" baseline="-25000">
                <a:latin typeface="Calibri" panose="020F0502020204030204" pitchFamily="34" charset="0"/>
              </a:rPr>
              <a:t>2</a:t>
            </a:r>
            <a:r>
              <a:rPr lang="en-US" altLang="en-US" sz="2400" b="1">
                <a:latin typeface="Calibri" panose="020F0502020204030204" pitchFamily="34" charset="0"/>
              </a:rPr>
              <a:t> </a:t>
            </a:r>
            <a:r>
              <a:rPr lang="en-US" altLang="en-US" sz="2400" b="1">
                <a:latin typeface="Calibri" panose="020F0502020204030204" pitchFamily="34" charset="0"/>
                <a:sym typeface="Symbol" panose="05050102010706020507" pitchFamily="18" charset="2"/>
              </a:rPr>
              <a:t> 2CO (H = -243 kJ/mol)</a:t>
            </a:r>
          </a:p>
          <a:p>
            <a:pPr>
              <a:spcAft>
                <a:spcPts val="1200"/>
              </a:spcAft>
              <a:buNone/>
            </a:pPr>
            <a:r>
              <a:rPr lang="en-US" altLang="en-US" sz="2400" b="1">
                <a:latin typeface="Calibri" panose="020F0502020204030204" pitchFamily="34" charset="0"/>
              </a:rPr>
              <a:t>    </a:t>
            </a:r>
            <a:r>
              <a:rPr lang="en-US" altLang="en-US" sz="2400" b="1">
                <a:solidFill>
                  <a:srgbClr val="0000FF"/>
                </a:solidFill>
                <a:latin typeface="Calibri" panose="020F0502020204030204" pitchFamily="34" charset="0"/>
              </a:rPr>
              <a:t>WGS</a:t>
            </a:r>
            <a:r>
              <a:rPr lang="en-US" altLang="en-US" sz="2400" b="1">
                <a:latin typeface="Calibri" panose="020F0502020204030204" pitchFamily="34" charset="0"/>
              </a:rPr>
              <a:t> :</a:t>
            </a:r>
            <a:r>
              <a:rPr lang="en-US" altLang="en-US" sz="2400" b="1">
                <a:solidFill>
                  <a:srgbClr val="0000FF"/>
                </a:solidFill>
                <a:latin typeface="Calibri" panose="020F0502020204030204" pitchFamily="34" charset="0"/>
                <a:sym typeface="Symbol" panose="05050102010706020507" pitchFamily="18" charset="2"/>
              </a:rPr>
              <a:t>CO + H</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O  H</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 + CO</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 ( -42 kJ/mol)</a:t>
            </a:r>
          </a:p>
          <a:p>
            <a:pPr>
              <a:spcAft>
                <a:spcPts val="1200"/>
              </a:spcAft>
              <a:buNone/>
            </a:pPr>
            <a:r>
              <a:rPr lang="en-US" altLang="en-US" sz="2400" b="1">
                <a:latin typeface="Calibri" panose="020F0502020204030204" pitchFamily="34" charset="0"/>
                <a:sym typeface="Symbol" panose="05050102010706020507" pitchFamily="18" charset="2"/>
              </a:rPr>
              <a:t>    </a:t>
            </a:r>
            <a:r>
              <a:rPr lang="en-US" altLang="en-US" sz="2400" b="1">
                <a:solidFill>
                  <a:srgbClr val="0000FF"/>
                </a:solidFill>
                <a:latin typeface="Calibri" panose="020F0502020204030204" pitchFamily="34" charset="0"/>
                <a:sym typeface="Symbol" panose="05050102010706020507" pitchFamily="18" charset="2"/>
              </a:rPr>
              <a:t>Methan</a:t>
            </a:r>
            <a:r>
              <a:rPr lang="en-US" altLang="en-US" sz="2400" b="1">
                <a:latin typeface="Calibri" panose="020F0502020204030204" pitchFamily="34" charset="0"/>
                <a:sym typeface="Symbol" panose="05050102010706020507" pitchFamily="18" charset="2"/>
              </a:rPr>
              <a:t>: </a:t>
            </a:r>
            <a:r>
              <a:rPr lang="en-US" altLang="en-US" sz="2400" b="1">
                <a:solidFill>
                  <a:srgbClr val="0000FF"/>
                </a:solidFill>
                <a:latin typeface="Calibri" panose="020F0502020204030204" pitchFamily="34" charset="0"/>
                <a:sym typeface="Symbol" panose="05050102010706020507" pitchFamily="18" charset="2"/>
              </a:rPr>
              <a:t>CO+3 H</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  CH</a:t>
            </a:r>
            <a:r>
              <a:rPr lang="en-US" altLang="en-US" sz="2400" b="1" baseline="-25000">
                <a:solidFill>
                  <a:srgbClr val="0000FF"/>
                </a:solidFill>
                <a:latin typeface="Calibri" panose="020F0502020204030204" pitchFamily="34" charset="0"/>
                <a:sym typeface="Symbol" panose="05050102010706020507" pitchFamily="18" charset="2"/>
              </a:rPr>
              <a:t>4</a:t>
            </a:r>
            <a:r>
              <a:rPr lang="en-US" altLang="en-US" sz="2400" b="1">
                <a:solidFill>
                  <a:srgbClr val="0000FF"/>
                </a:solidFill>
                <a:latin typeface="Calibri" panose="020F0502020204030204" pitchFamily="34" charset="0"/>
                <a:sym typeface="Symbol" panose="05050102010706020507" pitchFamily="18" charset="2"/>
              </a:rPr>
              <a:t> + H</a:t>
            </a:r>
            <a:r>
              <a:rPr lang="en-US" altLang="en-US" sz="2400" b="1" baseline="-25000">
                <a:solidFill>
                  <a:srgbClr val="0000FF"/>
                </a:solidFill>
                <a:latin typeface="Calibri" panose="020F0502020204030204" pitchFamily="34" charset="0"/>
                <a:sym typeface="Symbol" panose="05050102010706020507" pitchFamily="18" charset="2"/>
              </a:rPr>
              <a:t>2</a:t>
            </a:r>
            <a:r>
              <a:rPr lang="en-US" altLang="en-US" sz="2400" b="1">
                <a:solidFill>
                  <a:srgbClr val="0000FF"/>
                </a:solidFill>
                <a:latin typeface="Calibri" panose="020F0502020204030204" pitchFamily="34" charset="0"/>
                <a:sym typeface="Symbol" panose="05050102010706020507" pitchFamily="18" charset="2"/>
              </a:rPr>
              <a:t>O(- 205 kJ/mol)</a:t>
            </a:r>
          </a:p>
          <a:p>
            <a:pPr>
              <a:spcAft>
                <a:spcPts val="1200"/>
              </a:spcAft>
            </a:pPr>
            <a:r>
              <a:rPr lang="en-US" altLang="en-US" sz="2400" b="1">
                <a:latin typeface="Calibri" panose="020F0502020204030204" pitchFamily="34" charset="0"/>
                <a:sym typeface="Symbol" panose="05050102010706020507" pitchFamily="18" charset="2"/>
              </a:rPr>
              <a:t>Methanation can supply the heat for steam gasification and lower oxygen plant cost.</a:t>
            </a:r>
            <a:r>
              <a:rPr lang="en-US" altLang="en-US" sz="2400" b="1">
                <a:solidFill>
                  <a:srgbClr val="0000FF"/>
                </a:solidFill>
                <a:latin typeface="Calibri" panose="020F0502020204030204" pitchFamily="34" charset="0"/>
                <a:sym typeface="Symbol" panose="05050102010706020507" pitchFamily="18" charset="2"/>
              </a:rPr>
              <a:t> </a:t>
            </a:r>
            <a:r>
              <a:rPr lang="en-US" altLang="en-US" sz="2400" b="1" u="sng">
                <a:solidFill>
                  <a:srgbClr val="0000FF"/>
                </a:solidFill>
                <a:latin typeface="Calibri" panose="020F0502020204030204" pitchFamily="34" charset="0"/>
              </a:rPr>
              <a:t>K &amp; Fe oxides lower temp of gasification</a:t>
            </a:r>
          </a:p>
          <a:p>
            <a:pPr>
              <a:spcAft>
                <a:spcPts val="1200"/>
              </a:spcAft>
            </a:pPr>
            <a:r>
              <a:rPr lang="en-US" altLang="en-US" sz="2400" b="1">
                <a:solidFill>
                  <a:srgbClr val="0000FF"/>
                </a:solidFill>
                <a:latin typeface="Calibri" panose="020F0502020204030204" pitchFamily="34" charset="0"/>
              </a:rPr>
              <a:t>H</a:t>
            </a:r>
            <a:r>
              <a:rPr lang="en-US" altLang="en-US" sz="2400" b="1" baseline="-25000">
                <a:solidFill>
                  <a:srgbClr val="0000FF"/>
                </a:solidFill>
                <a:latin typeface="Calibri" panose="020F0502020204030204" pitchFamily="34" charset="0"/>
              </a:rPr>
              <a:t>2</a:t>
            </a:r>
            <a:r>
              <a:rPr lang="en-US" altLang="en-US" sz="2400" b="1">
                <a:solidFill>
                  <a:srgbClr val="0000FF"/>
                </a:solidFill>
                <a:latin typeface="Calibri" panose="020F0502020204030204" pitchFamily="34" charset="0"/>
              </a:rPr>
              <a:t>/CO ~0.6 in coal gasification;Good WGS is needed;</a:t>
            </a:r>
          </a:p>
          <a:p>
            <a:pPr>
              <a:spcAft>
                <a:spcPts val="1200"/>
              </a:spcAft>
            </a:pPr>
            <a:r>
              <a:rPr lang="en-US" altLang="en-US" sz="2400" b="1">
                <a:latin typeface="Calibri" panose="020F0502020204030204" pitchFamily="34" charset="0"/>
                <a:sym typeface="Symbol" panose="05050102010706020507" pitchFamily="18" charset="2"/>
              </a:rPr>
              <a:t>MCFC and SOFC can use H</a:t>
            </a:r>
            <a:r>
              <a:rPr lang="en-US" altLang="en-US" sz="2400" b="1" baseline="-25000">
                <a:latin typeface="Calibri" panose="020F0502020204030204" pitchFamily="34" charset="0"/>
                <a:sym typeface="Symbol" panose="05050102010706020507" pitchFamily="18" charset="2"/>
              </a:rPr>
              <a:t>2</a:t>
            </a:r>
            <a:r>
              <a:rPr lang="en-US" altLang="en-US" sz="2400" b="1">
                <a:latin typeface="Calibri" panose="020F0502020204030204" pitchFamily="34" charset="0"/>
                <a:sym typeface="Symbol" panose="05050102010706020507" pitchFamily="18" charset="2"/>
              </a:rPr>
              <a:t>,CO, &amp; CH</a:t>
            </a:r>
            <a:r>
              <a:rPr lang="en-US" altLang="en-US" sz="2400" b="1" baseline="-25000">
                <a:latin typeface="Calibri" panose="020F0502020204030204" pitchFamily="34" charset="0"/>
                <a:sym typeface="Symbol" panose="05050102010706020507" pitchFamily="18" charset="2"/>
              </a:rPr>
              <a:t>4</a:t>
            </a:r>
            <a:r>
              <a:rPr lang="en-US" altLang="en-US" sz="2400" b="1">
                <a:latin typeface="Calibri" panose="020F0502020204030204" pitchFamily="34" charset="0"/>
                <a:sym typeface="Symbol" panose="05050102010706020507" pitchFamily="18" charset="2"/>
              </a:rPr>
              <a:t> as</a:t>
            </a:r>
          </a:p>
          <a:p>
            <a:pPr>
              <a:spcAft>
                <a:spcPts val="1200"/>
              </a:spcAft>
              <a:buNone/>
            </a:pPr>
            <a:r>
              <a:rPr lang="en-US" altLang="en-US" sz="2400" b="1">
                <a:latin typeface="Calibri" panose="020F0502020204030204" pitchFamily="34" charset="0"/>
                <a:sym typeface="Symbol" panose="05050102010706020507" pitchFamily="18" charset="2"/>
              </a:rPr>
              <a:t>   fuel to generate electricity.</a:t>
            </a:r>
          </a:p>
          <a:p>
            <a:pPr>
              <a:spcAft>
                <a:spcPts val="1200"/>
              </a:spcAft>
            </a:pPr>
            <a:r>
              <a:rPr lang="en-US" altLang="en-US" sz="2400" b="1">
                <a:solidFill>
                  <a:srgbClr val="0000FF"/>
                </a:solidFill>
                <a:latin typeface="Calibri" panose="020F0502020204030204" pitchFamily="34" charset="0"/>
                <a:sym typeface="Symbol" panose="05050102010706020507" pitchFamily="18" charset="2"/>
              </a:rPr>
              <a:t>Low rank coals, Lignites gasify easier.</a:t>
            </a:r>
            <a:endParaRPr lang="en-US" altLang="en-US" sz="2400" b="1">
              <a:latin typeface="Calibri" panose="020F0502020204030204" pitchFamily="34" charset="0"/>
            </a:endParaRPr>
          </a:p>
          <a:p>
            <a:pPr>
              <a:spcAft>
                <a:spcPts val="1200"/>
              </a:spcAft>
            </a:pPr>
            <a:endParaRPr lang="en-US" altLang="en-US" sz="2400" b="1">
              <a:latin typeface="Calibri" panose="020F0502020204030204" pitchFamily="34" charset="0"/>
            </a:endParaRPr>
          </a:p>
        </p:txBody>
      </p:sp>
    </p:spTree>
    <p:extLst>
      <p:ext uri="{BB962C8B-B14F-4D97-AF65-F5344CB8AC3E}">
        <p14:creationId xmlns:p14="http://schemas.microsoft.com/office/powerpoint/2010/main" val="4010064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4B79AB1-68EA-467B-9B81-68BCACEFD1D5}"/>
              </a:ext>
            </a:extLst>
          </p:cNvPr>
          <p:cNvSpPr>
            <a:spLocks noGrp="1" noChangeArrowheads="1"/>
          </p:cNvSpPr>
          <p:nvPr>
            <p:ph type="title"/>
          </p:nvPr>
        </p:nvSpPr>
        <p:spPr/>
        <p:txBody>
          <a:bodyPr/>
          <a:lstStyle/>
          <a:p>
            <a:r>
              <a:rPr lang="en-US" altLang="en-US" sz="4000" b="1">
                <a:solidFill>
                  <a:srgbClr val="0000FF"/>
                </a:solidFill>
                <a:latin typeface="Calibri" panose="020F0502020204030204" pitchFamily="34" charset="0"/>
              </a:rPr>
              <a:t>Hydrogen Production Costs</a:t>
            </a:r>
            <a:br>
              <a:rPr lang="en-US" altLang="en-US" sz="4000" b="1">
                <a:solidFill>
                  <a:srgbClr val="0000FF"/>
                </a:solidFill>
                <a:latin typeface="Calibri" panose="020F0502020204030204" pitchFamily="34" charset="0"/>
              </a:rPr>
            </a:br>
            <a:r>
              <a:rPr lang="en-US" altLang="en-US" sz="2000" b="1">
                <a:latin typeface="Calibri" panose="020F0502020204030204" pitchFamily="34" charset="0"/>
              </a:rPr>
              <a:t>(</a:t>
            </a:r>
            <a:r>
              <a:rPr lang="en-US" altLang="en-US" sz="2000" b="1" i="1">
                <a:latin typeface="Calibri" panose="020F0502020204030204" pitchFamily="34" charset="0"/>
              </a:rPr>
              <a:t>The Economist</a:t>
            </a:r>
            <a:r>
              <a:rPr lang="en-US" altLang="en-US" sz="2000" b="1">
                <a:latin typeface="Calibri" panose="020F0502020204030204" pitchFamily="34" charset="0"/>
              </a:rPr>
              <a:t> / IEA)</a:t>
            </a:r>
            <a:br>
              <a:rPr lang="en-US" altLang="en-US" sz="2000" b="1">
                <a:latin typeface="Calibri" panose="020F0502020204030204" pitchFamily="34" charset="0"/>
              </a:rPr>
            </a:br>
            <a:endParaRPr lang="en-US" altLang="en-US" sz="2000" b="1">
              <a:latin typeface="Calibri" panose="020F0502020204030204" pitchFamily="34" charset="0"/>
            </a:endParaRPr>
          </a:p>
        </p:txBody>
      </p:sp>
      <p:sp>
        <p:nvSpPr>
          <p:cNvPr id="113667" name="Rectangle 3">
            <a:extLst>
              <a:ext uri="{FF2B5EF4-FFF2-40B4-BE49-F238E27FC236}">
                <a16:creationId xmlns:a16="http://schemas.microsoft.com/office/drawing/2014/main" id="{4EA0D265-BC1B-4901-9748-65DF6363D05C}"/>
              </a:ext>
            </a:extLst>
          </p:cNvPr>
          <p:cNvSpPr>
            <a:spLocks noGrp="1" noChangeArrowheads="1"/>
          </p:cNvSpPr>
          <p:nvPr>
            <p:ph type="body" idx="1"/>
          </p:nvPr>
        </p:nvSpPr>
        <p:spPr>
          <a:xfrm>
            <a:off x="191729" y="1825625"/>
            <a:ext cx="11162071" cy="4351338"/>
          </a:xfrm>
        </p:spPr>
        <p:txBody>
          <a:bodyPr/>
          <a:lstStyle/>
          <a:p>
            <a:pPr>
              <a:lnSpc>
                <a:spcPct val="80000"/>
              </a:lnSpc>
              <a:buFontTx/>
              <a:buNone/>
            </a:pPr>
            <a:endParaRPr lang="en-US" altLang="en-US" sz="1800" b="1" u="sng">
              <a:solidFill>
                <a:srgbClr val="0000FF"/>
              </a:solidFill>
              <a:latin typeface="Calibri" panose="020F0502020204030204" pitchFamily="34" charset="0"/>
            </a:endParaRPr>
          </a:p>
          <a:p>
            <a:pPr>
              <a:lnSpc>
                <a:spcPct val="80000"/>
              </a:lnSpc>
              <a:buFontTx/>
              <a:buNone/>
            </a:pPr>
            <a:r>
              <a:rPr lang="en-US" altLang="en-US" sz="2400" b="1" u="sng">
                <a:solidFill>
                  <a:srgbClr val="0000FF"/>
                </a:solidFill>
                <a:latin typeface="Calibri" panose="020F0502020204030204" pitchFamily="34" charset="0"/>
              </a:rPr>
              <a:t>SOURCE</a:t>
            </a:r>
            <a:r>
              <a:rPr lang="en-US" altLang="en-US" sz="2400">
                <a:latin typeface="Calibri" panose="020F0502020204030204" pitchFamily="34" charset="0"/>
              </a:rPr>
              <a:t>                                    </a:t>
            </a:r>
            <a:r>
              <a:rPr lang="en-US" altLang="en-US" sz="2400" b="1" u="sng">
                <a:solidFill>
                  <a:srgbClr val="0000FF"/>
                </a:solidFill>
                <a:latin typeface="Calibri" panose="020F0502020204030204" pitchFamily="34" charset="0"/>
              </a:rPr>
              <a:t>USD / GJ</a:t>
            </a:r>
          </a:p>
          <a:p>
            <a:pPr>
              <a:lnSpc>
                <a:spcPct val="80000"/>
              </a:lnSpc>
              <a:buFontTx/>
              <a:buNone/>
            </a:pPr>
            <a:r>
              <a:rPr lang="en-US" altLang="en-US" sz="2400" b="1">
                <a:latin typeface="Calibri" panose="020F0502020204030204" pitchFamily="34" charset="0"/>
              </a:rPr>
              <a:t>Coal / gas/ oil/ biodiesel             1-5</a:t>
            </a:r>
          </a:p>
          <a:p>
            <a:pPr>
              <a:lnSpc>
                <a:spcPct val="80000"/>
              </a:lnSpc>
              <a:buFontTx/>
              <a:buNone/>
            </a:pPr>
            <a:r>
              <a:rPr lang="en-US" altLang="en-US" sz="2400" b="1">
                <a:latin typeface="Calibri" panose="020F0502020204030204" pitchFamily="34" charset="0"/>
              </a:rPr>
              <a:t>NG + CO</a:t>
            </a:r>
            <a:r>
              <a:rPr lang="en-US" altLang="en-US" sz="2400" b="1" baseline="-25000">
                <a:latin typeface="Calibri" panose="020F0502020204030204" pitchFamily="34" charset="0"/>
              </a:rPr>
              <a:t>2 </a:t>
            </a:r>
            <a:r>
              <a:rPr lang="en-US" altLang="en-US" sz="2400" b="1">
                <a:latin typeface="Calibri" panose="020F0502020204030204" pitchFamily="34" charset="0"/>
              </a:rPr>
              <a:t>sequestration             8-10</a:t>
            </a:r>
          </a:p>
          <a:p>
            <a:pPr>
              <a:lnSpc>
                <a:spcPct val="80000"/>
              </a:lnSpc>
              <a:buFontTx/>
              <a:buNone/>
            </a:pPr>
            <a:r>
              <a:rPr lang="en-US" altLang="en-US" sz="2400" b="1">
                <a:latin typeface="Calibri" panose="020F0502020204030204" pitchFamily="34" charset="0"/>
              </a:rPr>
              <a:t>Coal + CO</a:t>
            </a:r>
            <a:r>
              <a:rPr lang="en-US" altLang="en-US" sz="2400" b="1" baseline="-25000">
                <a:latin typeface="Calibri" panose="020F0502020204030204" pitchFamily="34" charset="0"/>
              </a:rPr>
              <a:t>2</a:t>
            </a:r>
            <a:r>
              <a:rPr lang="en-US" altLang="en-US" sz="2400" b="1">
                <a:latin typeface="Calibri" panose="020F0502020204030204" pitchFamily="34" charset="0"/>
              </a:rPr>
              <a:t>  sequestration        10-13</a:t>
            </a:r>
          </a:p>
          <a:p>
            <a:pPr>
              <a:lnSpc>
                <a:spcPct val="80000"/>
              </a:lnSpc>
              <a:buFontTx/>
              <a:buNone/>
            </a:pPr>
            <a:r>
              <a:rPr lang="en-US" altLang="en-US" sz="2400" b="1">
                <a:latin typeface="Calibri" panose="020F0502020204030204" pitchFamily="34" charset="0"/>
              </a:rPr>
              <a:t>Biomass(SynGas route)            12-18</a:t>
            </a:r>
          </a:p>
          <a:p>
            <a:pPr>
              <a:lnSpc>
                <a:spcPct val="80000"/>
              </a:lnSpc>
              <a:buFontTx/>
              <a:buNone/>
            </a:pPr>
            <a:r>
              <a:rPr lang="en-US" altLang="en-US" sz="2400" b="1">
                <a:latin typeface="Calibri" panose="020F0502020204030204" pitchFamily="34" charset="0"/>
              </a:rPr>
              <a:t>Nuclear (Electrolysis)                15-20</a:t>
            </a:r>
          </a:p>
          <a:p>
            <a:pPr>
              <a:lnSpc>
                <a:spcPct val="80000"/>
              </a:lnSpc>
              <a:buFontTx/>
              <a:buNone/>
            </a:pPr>
            <a:r>
              <a:rPr lang="en-US" altLang="en-US" sz="2400" b="1">
                <a:latin typeface="Calibri" panose="020F0502020204030204" pitchFamily="34" charset="0"/>
              </a:rPr>
              <a:t>Wind   (Electrolysis)                  15-30</a:t>
            </a:r>
          </a:p>
          <a:p>
            <a:pPr>
              <a:lnSpc>
                <a:spcPct val="80000"/>
              </a:lnSpc>
              <a:buFontTx/>
              <a:buNone/>
            </a:pPr>
            <a:r>
              <a:rPr lang="en-US" altLang="en-US" sz="2400" b="1">
                <a:latin typeface="Calibri" panose="020F0502020204030204" pitchFamily="34" charset="0"/>
              </a:rPr>
              <a:t>Solar (Electrolysis)                    25-50</a:t>
            </a:r>
          </a:p>
          <a:p>
            <a:pPr>
              <a:lnSpc>
                <a:spcPct val="80000"/>
              </a:lnSpc>
              <a:buFontTx/>
              <a:buNone/>
            </a:pPr>
            <a:endParaRPr lang="en-US" altLang="en-US" sz="2400" b="1">
              <a:solidFill>
                <a:srgbClr val="0000FF"/>
              </a:solidFill>
              <a:latin typeface="Calibri" panose="020F0502020204030204" pitchFamily="34" charset="0"/>
            </a:endParaRPr>
          </a:p>
        </p:txBody>
      </p:sp>
    </p:spTree>
    <p:extLst>
      <p:ext uri="{BB962C8B-B14F-4D97-AF65-F5344CB8AC3E}">
        <p14:creationId xmlns:p14="http://schemas.microsoft.com/office/powerpoint/2010/main" val="2153589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a:extLst>
              <a:ext uri="{FF2B5EF4-FFF2-40B4-BE49-F238E27FC236}">
                <a16:creationId xmlns:a16="http://schemas.microsoft.com/office/drawing/2014/main" id="{E02A600D-AB8E-4FA2-B341-46BB1F33009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81201" y="838201"/>
            <a:ext cx="8467725" cy="5529263"/>
          </a:xfrm>
          <a:noFill/>
        </p:spPr>
      </p:pic>
    </p:spTree>
    <p:extLst>
      <p:ext uri="{BB962C8B-B14F-4D97-AF65-F5344CB8AC3E}">
        <p14:creationId xmlns:p14="http://schemas.microsoft.com/office/powerpoint/2010/main" val="3440976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604C10C-369E-4A27-BC6A-E4D03D8DC547}"/>
              </a:ext>
            </a:extLst>
          </p:cNvPr>
          <p:cNvSpPr>
            <a:spLocks noGrp="1" noChangeArrowheads="1"/>
          </p:cNvSpPr>
          <p:nvPr>
            <p:ph type="title"/>
          </p:nvPr>
        </p:nvSpPr>
        <p:spPr>
          <a:xfrm>
            <a:off x="1981200" y="152400"/>
            <a:ext cx="8420100" cy="1143000"/>
          </a:xfrm>
        </p:spPr>
        <p:txBody>
          <a:bodyPr/>
          <a:lstStyle/>
          <a:p>
            <a:r>
              <a:rPr lang="en-US" altLang="en-US" sz="2800" b="1">
                <a:solidFill>
                  <a:srgbClr val="7030A0"/>
                </a:solidFill>
                <a:latin typeface="Calibri" panose="020F0502020204030204" pitchFamily="34" charset="0"/>
              </a:rPr>
              <a:t>Catalysts for H</a:t>
            </a:r>
            <a:r>
              <a:rPr lang="en-US" altLang="en-US" sz="2800" b="1" baseline="-25000">
                <a:solidFill>
                  <a:srgbClr val="7030A0"/>
                </a:solidFill>
                <a:latin typeface="Calibri" panose="020F0502020204030204" pitchFamily="34" charset="0"/>
              </a:rPr>
              <a:t>2</a:t>
            </a:r>
            <a:r>
              <a:rPr lang="en-US" altLang="en-US" sz="2800" b="1">
                <a:solidFill>
                  <a:srgbClr val="7030A0"/>
                </a:solidFill>
                <a:latin typeface="Calibri" panose="020F0502020204030204" pitchFamily="34" charset="0"/>
              </a:rPr>
              <a:t>O and CO</a:t>
            </a:r>
            <a:r>
              <a:rPr lang="en-US" altLang="en-US" sz="2800" b="1" baseline="-25000">
                <a:solidFill>
                  <a:srgbClr val="7030A0"/>
                </a:solidFill>
                <a:latin typeface="Calibri" panose="020F0502020204030204" pitchFamily="34" charset="0"/>
              </a:rPr>
              <a:t>2</a:t>
            </a:r>
            <a:r>
              <a:rPr lang="en-US" altLang="en-US" sz="2800" b="1">
                <a:solidFill>
                  <a:srgbClr val="7030A0"/>
                </a:solidFill>
                <a:latin typeface="Calibri" panose="020F0502020204030204" pitchFamily="34" charset="0"/>
              </a:rPr>
              <a:t> </a:t>
            </a:r>
            <a:r>
              <a:rPr lang="en-US" altLang="en-US" sz="2800" b="1" u="sng">
                <a:solidFill>
                  <a:srgbClr val="7030A0"/>
                </a:solidFill>
                <a:latin typeface="Calibri" panose="020F0502020204030204" pitchFamily="34" charset="0"/>
              </a:rPr>
              <a:t>Photothermal</a:t>
            </a:r>
            <a:r>
              <a:rPr lang="en-US" altLang="en-US" sz="2800" b="1">
                <a:solidFill>
                  <a:srgbClr val="7030A0"/>
                </a:solidFill>
                <a:latin typeface="Calibri" panose="020F0502020204030204" pitchFamily="34" charset="0"/>
              </a:rPr>
              <a:t> Splitting</a:t>
            </a:r>
            <a:br>
              <a:rPr lang="en-US" altLang="en-US" sz="2800" b="1">
                <a:solidFill>
                  <a:srgbClr val="7030A0"/>
                </a:solidFill>
                <a:latin typeface="Calibri" panose="020F0502020204030204" pitchFamily="34" charset="0"/>
              </a:rPr>
            </a:br>
            <a:r>
              <a:rPr lang="en-US" altLang="en-US" sz="2800" b="1">
                <a:solidFill>
                  <a:srgbClr val="7030A0"/>
                </a:solidFill>
                <a:latin typeface="Calibri" panose="020F0502020204030204" pitchFamily="34" charset="0"/>
              </a:rPr>
              <a:t>Using Sunlight </a:t>
            </a:r>
          </a:p>
        </p:txBody>
      </p:sp>
      <p:sp>
        <p:nvSpPr>
          <p:cNvPr id="122883" name="Rectangle 3">
            <a:extLst>
              <a:ext uri="{FF2B5EF4-FFF2-40B4-BE49-F238E27FC236}">
                <a16:creationId xmlns:a16="http://schemas.microsoft.com/office/drawing/2014/main" id="{7786D496-FD56-4EA0-A320-DB6CB86C555A}"/>
              </a:ext>
            </a:extLst>
          </p:cNvPr>
          <p:cNvSpPr>
            <a:spLocks noGrp="1" noChangeArrowheads="1"/>
          </p:cNvSpPr>
          <p:nvPr>
            <p:ph type="body" idx="1"/>
          </p:nvPr>
        </p:nvSpPr>
        <p:spPr>
          <a:xfrm>
            <a:off x="250723" y="1371600"/>
            <a:ext cx="11941277" cy="4114800"/>
          </a:xfrm>
        </p:spPr>
        <p:txBody>
          <a:bodyPr>
            <a:normAutofit fontScale="92500" lnSpcReduction="10000"/>
          </a:bodyPr>
          <a:lstStyle/>
          <a:p>
            <a:pPr>
              <a:spcAft>
                <a:spcPts val="1200"/>
              </a:spcAft>
              <a:buNone/>
            </a:pPr>
            <a:r>
              <a:rPr lang="en-US" altLang="en-US" sz="2400" b="1">
                <a:solidFill>
                  <a:srgbClr val="0000FF"/>
                </a:solidFill>
                <a:latin typeface="Calibri" panose="020F0502020204030204" pitchFamily="34" charset="0"/>
              </a:rPr>
              <a:t>1.  </a:t>
            </a:r>
            <a:r>
              <a:rPr lang="en-US" altLang="en-US" b="1">
                <a:solidFill>
                  <a:srgbClr val="0000FF"/>
                </a:solidFill>
                <a:latin typeface="Calibri" panose="020F0502020204030204" pitchFamily="34" charset="0"/>
              </a:rPr>
              <a:t>H</a:t>
            </a:r>
            <a:r>
              <a:rPr lang="en-US" altLang="en-US" b="1" baseline="-25000">
                <a:solidFill>
                  <a:srgbClr val="0000FF"/>
                </a:solidFill>
                <a:latin typeface="Calibri" panose="020F0502020204030204" pitchFamily="34" charset="0"/>
              </a:rPr>
              <a:t>2</a:t>
            </a:r>
            <a:r>
              <a:rPr lang="en-US" altLang="en-US" b="1">
                <a:solidFill>
                  <a:srgbClr val="0000FF"/>
                </a:solidFill>
                <a:latin typeface="Calibri" panose="020F0502020204030204" pitchFamily="34" charset="0"/>
              </a:rPr>
              <a:t>O</a:t>
            </a:r>
            <a:r>
              <a:rPr lang="en-US" altLang="en-US" sz="2400" b="1">
                <a:solidFill>
                  <a:srgbClr val="0000FF"/>
                </a:solidFill>
                <a:latin typeface="Calibri" panose="020F0502020204030204" pitchFamily="34" charset="0"/>
              </a:rPr>
              <a:t> </a:t>
            </a:r>
            <a:r>
              <a:rPr lang="en-US" altLang="en-US" b="1">
                <a:solidFill>
                  <a:srgbClr val="0000FF"/>
                </a:solidFill>
                <a:latin typeface="Calibri" panose="020F0502020204030204" pitchFamily="34" charset="0"/>
                <a:sym typeface="Symbol" panose="05050102010706020507" pitchFamily="18" charset="2"/>
              </a:rPr>
              <a:t> H</a:t>
            </a:r>
            <a:r>
              <a:rPr lang="en-US" altLang="en-US" b="1" baseline="-25000">
                <a:solidFill>
                  <a:srgbClr val="0000FF"/>
                </a:solidFill>
                <a:latin typeface="Calibri" panose="020F0502020204030204" pitchFamily="34" charset="0"/>
                <a:sym typeface="Symbol" panose="05050102010706020507" pitchFamily="18" charset="2"/>
              </a:rPr>
              <a:t>2</a:t>
            </a:r>
            <a:r>
              <a:rPr lang="en-US" altLang="en-US" b="1">
                <a:solidFill>
                  <a:srgbClr val="0000FF"/>
                </a:solidFill>
                <a:latin typeface="Calibri" panose="020F0502020204030204" pitchFamily="34" charset="0"/>
                <a:sym typeface="Symbol" panose="05050102010706020507" pitchFamily="18" charset="2"/>
              </a:rPr>
              <a:t> + 0.5 O</a:t>
            </a:r>
            <a:r>
              <a:rPr lang="en-US" altLang="en-US" b="1" baseline="-25000">
                <a:solidFill>
                  <a:srgbClr val="0000FF"/>
                </a:solidFill>
                <a:latin typeface="Calibri" panose="020F0502020204030204" pitchFamily="34" charset="0"/>
                <a:sym typeface="Symbol" panose="05050102010706020507" pitchFamily="18" charset="2"/>
              </a:rPr>
              <a:t>2</a:t>
            </a:r>
            <a:endParaRPr lang="en-US" altLang="en-US" b="1" baseline="-25000">
              <a:solidFill>
                <a:srgbClr val="0000FF"/>
              </a:solidFill>
              <a:latin typeface="Calibri" panose="020F0502020204030204" pitchFamily="34" charset="0"/>
            </a:endParaRPr>
          </a:p>
          <a:p>
            <a:pPr>
              <a:spcAft>
                <a:spcPts val="1200"/>
              </a:spcAft>
              <a:buNone/>
            </a:pPr>
            <a:r>
              <a:rPr lang="en-US" altLang="en-US" sz="2400" b="1">
                <a:solidFill>
                  <a:srgbClr val="0000FF"/>
                </a:solidFill>
                <a:latin typeface="Calibri" panose="020F0502020204030204" pitchFamily="34" charset="0"/>
              </a:rPr>
              <a:t>2.  </a:t>
            </a:r>
            <a:r>
              <a:rPr lang="en-US" altLang="en-US" b="1">
                <a:solidFill>
                  <a:srgbClr val="0000FF"/>
                </a:solidFill>
                <a:latin typeface="Calibri" panose="020F0502020204030204" pitchFamily="34" charset="0"/>
              </a:rPr>
              <a:t>CO</a:t>
            </a:r>
            <a:r>
              <a:rPr lang="en-US" altLang="en-US" b="1" baseline="-25000">
                <a:solidFill>
                  <a:srgbClr val="0000FF"/>
                </a:solidFill>
                <a:latin typeface="Calibri" panose="020F0502020204030204" pitchFamily="34" charset="0"/>
              </a:rPr>
              <a:t>2</a:t>
            </a:r>
            <a:r>
              <a:rPr lang="en-US" altLang="en-US" sz="2400" b="1" baseline="-25000">
                <a:solidFill>
                  <a:srgbClr val="0000FF"/>
                </a:solidFill>
                <a:latin typeface="Calibri" panose="020F0502020204030204" pitchFamily="34" charset="0"/>
              </a:rPr>
              <a:t> </a:t>
            </a:r>
            <a:r>
              <a:rPr lang="en-US" altLang="en-US" b="1">
                <a:solidFill>
                  <a:srgbClr val="0000FF"/>
                </a:solidFill>
                <a:latin typeface="Calibri" panose="020F0502020204030204" pitchFamily="34" charset="0"/>
                <a:sym typeface="Symbol" panose="05050102010706020507" pitchFamily="18" charset="2"/>
              </a:rPr>
              <a:t> CO +0.5 O</a:t>
            </a:r>
            <a:r>
              <a:rPr lang="en-US" altLang="en-US" b="1" baseline="-25000">
                <a:solidFill>
                  <a:srgbClr val="0000FF"/>
                </a:solidFill>
                <a:latin typeface="Calibri" panose="020F0502020204030204" pitchFamily="34" charset="0"/>
                <a:sym typeface="Symbol" panose="05050102010706020507" pitchFamily="18" charset="2"/>
              </a:rPr>
              <a:t>2</a:t>
            </a:r>
          </a:p>
          <a:p>
            <a:pPr>
              <a:spcAft>
                <a:spcPts val="1200"/>
              </a:spcAft>
            </a:pPr>
            <a:r>
              <a:rPr lang="en-US" altLang="en-US" b="1" u="sng">
                <a:solidFill>
                  <a:srgbClr val="0000FF"/>
                </a:solidFill>
                <a:latin typeface="Calibri" panose="020F0502020204030204" pitchFamily="34" charset="0"/>
                <a:sym typeface="Symbol" panose="05050102010706020507" pitchFamily="18" charset="2"/>
              </a:rPr>
              <a:t>FT Synthsis</a:t>
            </a:r>
            <a:r>
              <a:rPr lang="en-US" altLang="en-US" b="1">
                <a:solidFill>
                  <a:srgbClr val="0000FF"/>
                </a:solidFill>
                <a:latin typeface="Calibri" panose="020F0502020204030204" pitchFamily="34" charset="0"/>
                <a:sym typeface="Symbol" panose="05050102010706020507" pitchFamily="18" charset="2"/>
              </a:rPr>
              <a:t>: CO +</a:t>
            </a:r>
            <a:r>
              <a:rPr lang="en-US" altLang="en-US" b="1" baseline="-25000">
                <a:solidFill>
                  <a:srgbClr val="0000FF"/>
                </a:solidFill>
                <a:latin typeface="Calibri" panose="020F0502020204030204" pitchFamily="34" charset="0"/>
                <a:sym typeface="Symbol" panose="05050102010706020507" pitchFamily="18" charset="2"/>
              </a:rPr>
              <a:t> </a:t>
            </a:r>
            <a:r>
              <a:rPr lang="en-US" altLang="en-US" b="1">
                <a:solidFill>
                  <a:srgbClr val="0000FF"/>
                </a:solidFill>
                <a:latin typeface="Calibri" panose="020F0502020204030204" pitchFamily="34" charset="0"/>
                <a:sym typeface="Symbol" panose="05050102010706020507" pitchFamily="18" charset="2"/>
              </a:rPr>
              <a:t>H</a:t>
            </a:r>
            <a:r>
              <a:rPr lang="en-US" altLang="en-US" b="1" baseline="-25000">
                <a:solidFill>
                  <a:srgbClr val="0000FF"/>
                </a:solidFill>
                <a:latin typeface="Calibri" panose="020F0502020204030204" pitchFamily="34" charset="0"/>
                <a:sym typeface="Symbol" panose="05050102010706020507" pitchFamily="18" charset="2"/>
              </a:rPr>
              <a:t>2 </a:t>
            </a:r>
            <a:r>
              <a:rPr lang="en-US" altLang="en-US" b="1">
                <a:solidFill>
                  <a:srgbClr val="0000FF"/>
                </a:solidFill>
                <a:latin typeface="Calibri" panose="020F0502020204030204" pitchFamily="34" charset="0"/>
                <a:sym typeface="Symbol" panose="05050102010706020507" pitchFamily="18" charset="2"/>
              </a:rPr>
              <a:t>(CH</a:t>
            </a:r>
            <a:r>
              <a:rPr lang="en-US" altLang="en-US" b="1" baseline="-25000">
                <a:solidFill>
                  <a:srgbClr val="0000FF"/>
                </a:solidFill>
                <a:latin typeface="Calibri" panose="020F0502020204030204" pitchFamily="34" charset="0"/>
                <a:sym typeface="Symbol" panose="05050102010706020507" pitchFamily="18" charset="2"/>
              </a:rPr>
              <a:t>2</a:t>
            </a:r>
            <a:r>
              <a:rPr lang="en-US" altLang="en-US" b="1">
                <a:solidFill>
                  <a:srgbClr val="0000FF"/>
                </a:solidFill>
                <a:latin typeface="Calibri" panose="020F0502020204030204" pitchFamily="34" charset="0"/>
                <a:sym typeface="Symbol" panose="05050102010706020507" pitchFamily="18" charset="2"/>
              </a:rPr>
              <a:t>)</a:t>
            </a:r>
            <a:r>
              <a:rPr lang="en-US" altLang="en-US" b="1" baseline="-25000">
                <a:solidFill>
                  <a:srgbClr val="0000FF"/>
                </a:solidFill>
                <a:latin typeface="Calibri" panose="020F0502020204030204" pitchFamily="34" charset="0"/>
                <a:sym typeface="Symbol" panose="05050102010706020507" pitchFamily="18" charset="2"/>
              </a:rPr>
              <a:t>n</a:t>
            </a:r>
            <a:r>
              <a:rPr lang="en-US" altLang="en-US" sz="2400" b="1" baseline="-25000">
                <a:solidFill>
                  <a:srgbClr val="0000FF"/>
                </a:solidFill>
                <a:latin typeface="Calibri" panose="020F0502020204030204" pitchFamily="34" charset="0"/>
              </a:rPr>
              <a:t> </a:t>
            </a:r>
            <a:r>
              <a:rPr lang="en-US" altLang="en-US" b="1">
                <a:solidFill>
                  <a:srgbClr val="0000FF"/>
                </a:solidFill>
                <a:latin typeface="Calibri" panose="020F0502020204030204" pitchFamily="34" charset="0"/>
                <a:sym typeface="Symbol" panose="05050102010706020507" pitchFamily="18" charset="2"/>
              </a:rPr>
              <a:t>petrol/Diesel</a:t>
            </a:r>
          </a:p>
          <a:p>
            <a:pPr>
              <a:spcAft>
                <a:spcPts val="1200"/>
              </a:spcAft>
              <a:buNone/>
            </a:pPr>
            <a:r>
              <a:rPr lang="en-US" altLang="en-US" b="1">
                <a:solidFill>
                  <a:srgbClr val="0000FF"/>
                </a:solidFill>
                <a:latin typeface="Calibri" panose="020F0502020204030204" pitchFamily="34" charset="0"/>
                <a:sym typeface="Symbol" panose="05050102010706020507" pitchFamily="18" charset="2"/>
              </a:rPr>
              <a:t>  </a:t>
            </a:r>
            <a:r>
              <a:rPr lang="en-US" altLang="en-US" b="1" u="sng">
                <a:solidFill>
                  <a:srgbClr val="0000FF"/>
                </a:solidFill>
                <a:latin typeface="Calibri" panose="020F0502020204030204" pitchFamily="34" charset="0"/>
                <a:sym typeface="Symbol" panose="05050102010706020507" pitchFamily="18" charset="2"/>
              </a:rPr>
              <a:t>Sandia’s </a:t>
            </a:r>
            <a:r>
              <a:rPr lang="en-US" altLang="en-US" b="1" u="sng">
                <a:latin typeface="Calibri" panose="020F0502020204030204" pitchFamily="34" charset="0"/>
                <a:sym typeface="Symbol" panose="05050102010706020507" pitchFamily="18" charset="2"/>
              </a:rPr>
              <a:t>Sunlight To Petrol</a:t>
            </a:r>
            <a:r>
              <a:rPr lang="en-US" altLang="en-US" b="1" u="sng">
                <a:solidFill>
                  <a:srgbClr val="0000FF"/>
                </a:solidFill>
                <a:latin typeface="Calibri" panose="020F0502020204030204" pitchFamily="34" charset="0"/>
                <a:sym typeface="Symbol" panose="05050102010706020507" pitchFamily="18" charset="2"/>
              </a:rPr>
              <a:t> Project</a:t>
            </a:r>
            <a:r>
              <a:rPr lang="en-US" altLang="en-US" b="1">
                <a:solidFill>
                  <a:srgbClr val="0000FF"/>
                </a:solidFill>
                <a:latin typeface="Calibri" panose="020F0502020204030204" pitchFamily="34" charset="0"/>
                <a:sym typeface="Symbol" panose="05050102010706020507" pitchFamily="18" charset="2"/>
              </a:rPr>
              <a:t>: Cobalt ferrite loses O atom at 1400</a:t>
            </a:r>
            <a:r>
              <a:rPr lang="en-US" altLang="en-US" b="1" baseline="30000">
                <a:solidFill>
                  <a:srgbClr val="0000FF"/>
                </a:solidFill>
                <a:latin typeface="Calibri" panose="020F0502020204030204" pitchFamily="34" charset="0"/>
                <a:sym typeface="Symbol" panose="05050102010706020507" pitchFamily="18" charset="2"/>
              </a:rPr>
              <a:t>o</a:t>
            </a:r>
            <a:r>
              <a:rPr lang="en-US" altLang="en-US" b="1">
                <a:solidFill>
                  <a:srgbClr val="0000FF"/>
                </a:solidFill>
                <a:latin typeface="Calibri" panose="020F0502020204030204" pitchFamily="34" charset="0"/>
                <a:sym typeface="Symbol" panose="05050102010706020507" pitchFamily="18" charset="2"/>
              </a:rPr>
              <a:t> C; When cooled to 1100</a:t>
            </a:r>
            <a:r>
              <a:rPr lang="en-US" altLang="en-US" b="1" baseline="30000">
                <a:solidFill>
                  <a:srgbClr val="0000FF"/>
                </a:solidFill>
                <a:latin typeface="Calibri" panose="020F0502020204030204" pitchFamily="34" charset="0"/>
                <a:sym typeface="Symbol" panose="05050102010706020507" pitchFamily="18" charset="2"/>
              </a:rPr>
              <a:t>o</a:t>
            </a:r>
            <a:r>
              <a:rPr lang="en-US" altLang="en-US" b="1">
                <a:solidFill>
                  <a:srgbClr val="0000FF"/>
                </a:solidFill>
                <a:latin typeface="Calibri" panose="020F0502020204030204" pitchFamily="34" charset="0"/>
                <a:sym typeface="Symbol" panose="05050102010706020507" pitchFamily="18" charset="2"/>
              </a:rPr>
              <a:t> C in presence of </a:t>
            </a:r>
            <a:r>
              <a:rPr lang="en-US" altLang="en-US" sz="2400" b="1">
                <a:solidFill>
                  <a:srgbClr val="0000FF"/>
                </a:solidFill>
                <a:latin typeface="Calibri" panose="020F0502020204030204" pitchFamily="34" charset="0"/>
              </a:rPr>
              <a:t>CO</a:t>
            </a:r>
            <a:r>
              <a:rPr lang="en-US" altLang="en-US" sz="2400" b="1" baseline="-25000">
                <a:solidFill>
                  <a:srgbClr val="0000FF"/>
                </a:solidFill>
                <a:latin typeface="Calibri" panose="020F0502020204030204" pitchFamily="34" charset="0"/>
              </a:rPr>
              <a:t>2 </a:t>
            </a:r>
            <a:r>
              <a:rPr lang="en-US" altLang="en-US" sz="2400" b="1">
                <a:solidFill>
                  <a:srgbClr val="0000FF"/>
                </a:solidFill>
                <a:latin typeface="Calibri" panose="020F0502020204030204" pitchFamily="34" charset="0"/>
              </a:rPr>
              <a:t>or</a:t>
            </a:r>
            <a:r>
              <a:rPr lang="en-US" altLang="en-US" b="1">
                <a:solidFill>
                  <a:srgbClr val="0000FF"/>
                </a:solidFill>
                <a:latin typeface="Calibri" panose="020F0502020204030204" pitchFamily="34" charset="0"/>
                <a:sym typeface="Symbol" panose="05050102010706020507" pitchFamily="18" charset="2"/>
              </a:rPr>
              <a:t> </a:t>
            </a:r>
            <a:r>
              <a:rPr lang="en-US" altLang="en-US" sz="2400" b="1">
                <a:solidFill>
                  <a:srgbClr val="0000FF"/>
                </a:solidFill>
                <a:latin typeface="Calibri" panose="020F0502020204030204" pitchFamily="34" charset="0"/>
              </a:rPr>
              <a:t>H</a:t>
            </a:r>
            <a:r>
              <a:rPr lang="en-US" altLang="en-US" sz="2400" b="1" baseline="-25000">
                <a:solidFill>
                  <a:srgbClr val="0000FF"/>
                </a:solidFill>
                <a:latin typeface="Calibri" panose="020F0502020204030204" pitchFamily="34" charset="0"/>
              </a:rPr>
              <a:t>2</a:t>
            </a:r>
            <a:r>
              <a:rPr lang="en-US" altLang="en-US" sz="2400" b="1">
                <a:solidFill>
                  <a:srgbClr val="0000FF"/>
                </a:solidFill>
                <a:latin typeface="Calibri" panose="020F0502020204030204" pitchFamily="34" charset="0"/>
              </a:rPr>
              <a:t>O</a:t>
            </a:r>
            <a:r>
              <a:rPr lang="en-US" altLang="en-US" b="1">
                <a:solidFill>
                  <a:srgbClr val="0000FF"/>
                </a:solidFill>
                <a:latin typeface="Calibri" panose="020F0502020204030204" pitchFamily="34" charset="0"/>
                <a:sym typeface="Symbol" panose="05050102010706020507" pitchFamily="18" charset="2"/>
              </a:rPr>
              <a:t>, it picks up O, catalyzing  reactions 1 and 2; Solar absorber provides the energy.</a:t>
            </a:r>
            <a:r>
              <a:rPr lang="en-US" altLang="en-US" sz="2400" b="1" baseline="-25000">
                <a:solidFill>
                  <a:srgbClr val="0000FF"/>
                </a:solidFill>
                <a:latin typeface="Calibri" panose="020F0502020204030204" pitchFamily="34" charset="0"/>
              </a:rPr>
              <a:t> </a:t>
            </a:r>
            <a:r>
              <a:rPr lang="en-US" altLang="en-US" b="1">
                <a:solidFill>
                  <a:srgbClr val="0000FF"/>
                </a:solidFill>
                <a:latin typeface="Calibri" panose="020F0502020204030204" pitchFamily="34" charset="0"/>
                <a:sym typeface="Symbol" panose="05050102010706020507" pitchFamily="18" charset="2"/>
              </a:rPr>
              <a:t> </a:t>
            </a:r>
          </a:p>
          <a:p>
            <a:pPr>
              <a:spcAft>
                <a:spcPts val="1200"/>
              </a:spcAft>
              <a:buNone/>
            </a:pPr>
            <a:r>
              <a:rPr lang="en-US" altLang="en-US" b="1" u="sng">
                <a:solidFill>
                  <a:srgbClr val="0000FF"/>
                </a:solidFill>
                <a:latin typeface="Calibri" panose="020F0502020204030204" pitchFamily="34" charset="0"/>
                <a:sym typeface="Symbol" panose="05050102010706020507" pitchFamily="18" charset="2"/>
              </a:rPr>
              <a:t>Challenge</a:t>
            </a:r>
            <a:r>
              <a:rPr lang="en-US" altLang="en-US" b="1">
                <a:solidFill>
                  <a:srgbClr val="0000FF"/>
                </a:solidFill>
                <a:latin typeface="Calibri" panose="020F0502020204030204" pitchFamily="34" charset="0"/>
                <a:sym typeface="Symbol" panose="05050102010706020507" pitchFamily="18" charset="2"/>
              </a:rPr>
              <a:t>: Find a solid which loses / absorbs O from </a:t>
            </a:r>
            <a:r>
              <a:rPr lang="en-US" altLang="en-US" sz="2400" b="1">
                <a:solidFill>
                  <a:srgbClr val="0000FF"/>
                </a:solidFill>
                <a:latin typeface="Calibri" panose="020F0502020204030204" pitchFamily="34" charset="0"/>
              </a:rPr>
              <a:t> H</a:t>
            </a:r>
            <a:r>
              <a:rPr lang="en-US" altLang="en-US" sz="2400" b="1" baseline="-25000">
                <a:solidFill>
                  <a:srgbClr val="0000FF"/>
                </a:solidFill>
                <a:latin typeface="Calibri" panose="020F0502020204030204" pitchFamily="34" charset="0"/>
              </a:rPr>
              <a:t>2</a:t>
            </a:r>
            <a:r>
              <a:rPr lang="en-US" altLang="en-US" sz="2400" b="1">
                <a:solidFill>
                  <a:srgbClr val="0000FF"/>
                </a:solidFill>
                <a:latin typeface="Calibri" panose="020F0502020204030204" pitchFamily="34" charset="0"/>
              </a:rPr>
              <a:t>O / CO</a:t>
            </a:r>
            <a:r>
              <a:rPr lang="en-US" altLang="en-US" sz="2400" b="1" baseline="-25000">
                <a:solidFill>
                  <a:srgbClr val="0000FF"/>
                </a:solidFill>
                <a:latin typeface="Calibri" panose="020F0502020204030204" pitchFamily="34" charset="0"/>
              </a:rPr>
              <a:t>2</a:t>
            </a:r>
            <a:r>
              <a:rPr lang="en-US" altLang="en-US" b="1">
                <a:solidFill>
                  <a:srgbClr val="0000FF"/>
                </a:solidFill>
                <a:latin typeface="Calibri" panose="020F0502020204030204" pitchFamily="34" charset="0"/>
                <a:sym typeface="Symbol" panose="05050102010706020507" pitchFamily="18" charset="2"/>
              </a:rPr>
              <a:t> </a:t>
            </a:r>
            <a:r>
              <a:rPr lang="en-US" altLang="en-US" b="1" u="sng">
                <a:solidFill>
                  <a:srgbClr val="0000FF"/>
                </a:solidFill>
                <a:latin typeface="Calibri" panose="020F0502020204030204" pitchFamily="34" charset="0"/>
                <a:sym typeface="Symbol" panose="05050102010706020507" pitchFamily="18" charset="2"/>
              </a:rPr>
              <a:t>reversibly</a:t>
            </a:r>
            <a:r>
              <a:rPr lang="en-US" altLang="en-US" b="1">
                <a:solidFill>
                  <a:srgbClr val="0000FF"/>
                </a:solidFill>
                <a:latin typeface="Calibri" panose="020F0502020204030204" pitchFamily="34" charset="0"/>
                <a:sym typeface="Symbol" panose="05050102010706020507" pitchFamily="18" charset="2"/>
              </a:rPr>
              <a:t> at a </a:t>
            </a:r>
            <a:r>
              <a:rPr lang="en-US" altLang="en-US" b="1" u="sng">
                <a:solidFill>
                  <a:srgbClr val="0000FF"/>
                </a:solidFill>
                <a:latin typeface="Calibri" panose="020F0502020204030204" pitchFamily="34" charset="0"/>
                <a:sym typeface="Symbol" panose="05050102010706020507" pitchFamily="18" charset="2"/>
              </a:rPr>
              <a:t>lower temp</a:t>
            </a:r>
            <a:r>
              <a:rPr lang="en-US" altLang="en-US" b="1">
                <a:solidFill>
                  <a:srgbClr val="0000FF"/>
                </a:solidFill>
                <a:latin typeface="Calibri" panose="020F0502020204030204" pitchFamily="34" charset="0"/>
                <a:sym typeface="Symbol" panose="05050102010706020507" pitchFamily="18" charset="2"/>
              </a:rPr>
              <a:t>.</a:t>
            </a:r>
          </a:p>
          <a:p>
            <a:pPr>
              <a:spcAft>
                <a:spcPts val="1200"/>
              </a:spcAft>
              <a:buNone/>
            </a:pPr>
            <a:endParaRPr lang="en-US" altLang="en-US" b="1">
              <a:solidFill>
                <a:srgbClr val="0000FF"/>
              </a:solidFill>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1083321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58FF50C1-0F7F-4236-B400-052F118324D3}"/>
              </a:ext>
            </a:extLst>
          </p:cNvPr>
          <p:cNvSpPr>
            <a:spLocks noGrp="1" noChangeArrowheads="1"/>
          </p:cNvSpPr>
          <p:nvPr>
            <p:ph type="title"/>
          </p:nvPr>
        </p:nvSpPr>
        <p:spPr>
          <a:xfrm>
            <a:off x="1885950" y="-76200"/>
            <a:ext cx="8420100" cy="1143000"/>
          </a:xfrm>
        </p:spPr>
        <p:txBody>
          <a:bodyPr/>
          <a:lstStyle/>
          <a:p>
            <a:r>
              <a:rPr lang="en-US" altLang="en-US" sz="3200" b="1">
                <a:solidFill>
                  <a:srgbClr val="7030A0"/>
                </a:solidFill>
                <a:latin typeface="Calibri" panose="020F0502020204030204" pitchFamily="34" charset="0"/>
              </a:rPr>
              <a:t>Splitting H</a:t>
            </a:r>
            <a:r>
              <a:rPr lang="en-US" altLang="en-US" sz="3200" b="1" baseline="-25000">
                <a:solidFill>
                  <a:srgbClr val="7030A0"/>
                </a:solidFill>
                <a:latin typeface="Calibri" panose="020F0502020204030204" pitchFamily="34" charset="0"/>
              </a:rPr>
              <a:t>2</a:t>
            </a:r>
            <a:r>
              <a:rPr lang="en-US" altLang="en-US" sz="3200" b="1">
                <a:solidFill>
                  <a:srgbClr val="7030A0"/>
                </a:solidFill>
                <a:latin typeface="Calibri" panose="020F0502020204030204" pitchFamily="34" charset="0"/>
              </a:rPr>
              <a:t>O</a:t>
            </a:r>
          </a:p>
        </p:txBody>
      </p:sp>
      <p:pic>
        <p:nvPicPr>
          <p:cNvPr id="123907" name="Picture 4">
            <a:extLst>
              <a:ext uri="{FF2B5EF4-FFF2-40B4-BE49-F238E27FC236}">
                <a16:creationId xmlns:a16="http://schemas.microsoft.com/office/drawing/2014/main" id="{AB0E4FAE-9BC7-47E8-B0F5-14021657923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81175" y="1143000"/>
            <a:ext cx="8458200" cy="5334000"/>
          </a:xfrm>
          <a:noFill/>
        </p:spPr>
      </p:pic>
    </p:spTree>
    <p:extLst>
      <p:ext uri="{BB962C8B-B14F-4D97-AF65-F5344CB8AC3E}">
        <p14:creationId xmlns:p14="http://schemas.microsoft.com/office/powerpoint/2010/main" val="2402758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a:extLst>
              <a:ext uri="{FF2B5EF4-FFF2-40B4-BE49-F238E27FC236}">
                <a16:creationId xmlns:a16="http://schemas.microsoft.com/office/drawing/2014/main" id="{0FD4C7E7-22E6-4941-BEB2-71D91CEC6B33}"/>
              </a:ext>
            </a:extLst>
          </p:cNvPr>
          <p:cNvSpPr>
            <a:spLocks noGrp="1" noChangeArrowheads="1"/>
          </p:cNvSpPr>
          <p:nvPr>
            <p:ph type="title"/>
          </p:nvPr>
        </p:nvSpPr>
        <p:spPr>
          <a:xfrm>
            <a:off x="1638300" y="0"/>
            <a:ext cx="8915400" cy="838200"/>
          </a:xfrm>
        </p:spPr>
        <p:txBody>
          <a:bodyPr/>
          <a:lstStyle/>
          <a:p>
            <a:r>
              <a:rPr lang="en-US" altLang="en-US" sz="3600" b="1">
                <a:solidFill>
                  <a:srgbClr val="0000FF"/>
                </a:solidFill>
                <a:latin typeface="Calibri" panose="020F0502020204030204" pitchFamily="34" charset="0"/>
              </a:rPr>
              <a:t>Future Fuels: Catalysis Challenges</a:t>
            </a:r>
          </a:p>
        </p:txBody>
      </p:sp>
      <p:sp>
        <p:nvSpPr>
          <p:cNvPr id="126979" name="Rectangle 1027">
            <a:extLst>
              <a:ext uri="{FF2B5EF4-FFF2-40B4-BE49-F238E27FC236}">
                <a16:creationId xmlns:a16="http://schemas.microsoft.com/office/drawing/2014/main" id="{20629818-9D8B-4E26-AAF1-BDC8C7B9D689}"/>
              </a:ext>
            </a:extLst>
          </p:cNvPr>
          <p:cNvSpPr>
            <a:spLocks noGrp="1" noChangeArrowheads="1"/>
          </p:cNvSpPr>
          <p:nvPr>
            <p:ph type="body" idx="1"/>
          </p:nvPr>
        </p:nvSpPr>
        <p:spPr>
          <a:xfrm>
            <a:off x="265471" y="838201"/>
            <a:ext cx="11665974" cy="5287963"/>
          </a:xfrm>
        </p:spPr>
        <p:txBody>
          <a:bodyPr>
            <a:normAutofit fontScale="92500" lnSpcReduction="10000"/>
          </a:bodyPr>
          <a:lstStyle/>
          <a:p>
            <a:pPr>
              <a:lnSpc>
                <a:spcPct val="80000"/>
              </a:lnSpc>
            </a:pPr>
            <a:endParaRPr lang="en-US" altLang="en-US" sz="1600" b="1" u="sng">
              <a:latin typeface="Calibri" panose="020F0502020204030204" pitchFamily="34" charset="0"/>
            </a:endParaRPr>
          </a:p>
          <a:p>
            <a:pPr>
              <a:lnSpc>
                <a:spcPct val="80000"/>
              </a:lnSpc>
            </a:pPr>
            <a:r>
              <a:rPr lang="en-US" altLang="en-US" sz="2400" b="1" u="sng">
                <a:solidFill>
                  <a:srgbClr val="0000FF"/>
                </a:solidFill>
                <a:latin typeface="Calibri" panose="020F0502020204030204" pitchFamily="34" charset="0"/>
              </a:rPr>
              <a:t>Meeting Specifications of Future Fuels</a:t>
            </a:r>
          </a:p>
          <a:p>
            <a:pPr>
              <a:lnSpc>
                <a:spcPct val="80000"/>
              </a:lnSpc>
              <a:buFontTx/>
              <a:buNone/>
            </a:pPr>
            <a:r>
              <a:rPr lang="en-US" altLang="en-US" sz="2400" b="1">
                <a:latin typeface="Calibri" panose="020F0502020204030204" pitchFamily="34" charset="0"/>
              </a:rPr>
              <a:t>    Remove S,N, aromatics, Particulate Matter</a:t>
            </a:r>
          </a:p>
          <a:p>
            <a:pPr>
              <a:lnSpc>
                <a:spcPct val="80000"/>
              </a:lnSpc>
            </a:pPr>
            <a:r>
              <a:rPr lang="en-US" altLang="en-US" sz="2400" b="1" u="sng">
                <a:solidFill>
                  <a:srgbClr val="0000FF"/>
                </a:solidFill>
                <a:latin typeface="Calibri" panose="020F0502020204030204" pitchFamily="34" charset="0"/>
              </a:rPr>
              <a:t>Power Generation</a:t>
            </a:r>
          </a:p>
          <a:p>
            <a:pPr>
              <a:lnSpc>
                <a:spcPct val="80000"/>
              </a:lnSpc>
              <a:buFontTx/>
              <a:buNone/>
            </a:pPr>
            <a:r>
              <a:rPr lang="en-US" altLang="en-US" sz="2400" b="1">
                <a:latin typeface="Calibri" panose="020F0502020204030204" pitchFamily="34" charset="0"/>
              </a:rPr>
              <a:t>   - Lower CO</a:t>
            </a:r>
            <a:r>
              <a:rPr lang="en-US" altLang="en-US" sz="2400" b="1" baseline="-25000">
                <a:latin typeface="Calibri" panose="020F0502020204030204" pitchFamily="34" charset="0"/>
              </a:rPr>
              <a:t>2</a:t>
            </a:r>
            <a:r>
              <a:rPr lang="en-US" altLang="en-US" sz="2400" b="1">
                <a:latin typeface="Calibri" panose="020F0502020204030204" pitchFamily="34" charset="0"/>
              </a:rPr>
              <a:t> Production in Catalytic Gasification</a:t>
            </a:r>
          </a:p>
          <a:p>
            <a:pPr>
              <a:lnSpc>
                <a:spcPct val="80000"/>
              </a:lnSpc>
              <a:buFontTx/>
              <a:buNone/>
            </a:pPr>
            <a:r>
              <a:rPr lang="en-US" altLang="en-US" sz="2400" b="1">
                <a:latin typeface="Calibri" panose="020F0502020204030204" pitchFamily="34" charset="0"/>
              </a:rPr>
              <a:t>   - Lower CO</a:t>
            </a:r>
            <a:r>
              <a:rPr lang="en-US" altLang="en-US" sz="2400" b="1" baseline="-25000">
                <a:latin typeface="Calibri" panose="020F0502020204030204" pitchFamily="34" charset="0"/>
              </a:rPr>
              <a:t>2  </a:t>
            </a:r>
            <a:r>
              <a:rPr lang="en-US" altLang="en-US" sz="2400" b="1">
                <a:latin typeface="Calibri" panose="020F0502020204030204" pitchFamily="34" charset="0"/>
              </a:rPr>
              <a:t>and H</a:t>
            </a:r>
            <a:r>
              <a:rPr lang="en-US" altLang="en-US" sz="2400" b="1" baseline="-25000">
                <a:latin typeface="Calibri" panose="020F0502020204030204" pitchFamily="34" charset="0"/>
              </a:rPr>
              <a:t>2</a:t>
            </a:r>
            <a:r>
              <a:rPr lang="en-US" altLang="en-US" sz="2400" b="1">
                <a:latin typeface="Calibri" panose="020F0502020204030204" pitchFamily="34" charset="0"/>
              </a:rPr>
              <a:t>/CO ratio in Syngas generation</a:t>
            </a:r>
          </a:p>
          <a:p>
            <a:pPr>
              <a:lnSpc>
                <a:spcPct val="80000"/>
              </a:lnSpc>
            </a:pPr>
            <a:r>
              <a:rPr lang="en-US" altLang="en-US" sz="2400" b="1" u="sng">
                <a:solidFill>
                  <a:srgbClr val="0000FF"/>
                </a:solidFill>
                <a:latin typeface="Calibri" panose="020F0502020204030204" pitchFamily="34" charset="0"/>
              </a:rPr>
              <a:t>FT Synthesis</a:t>
            </a:r>
            <a:r>
              <a:rPr lang="en-US" altLang="en-US" sz="2400" b="1">
                <a:latin typeface="Calibri" panose="020F0502020204030204" pitchFamily="34" charset="0"/>
              </a:rPr>
              <a:t>: Lower CH</a:t>
            </a:r>
            <a:r>
              <a:rPr lang="en-US" altLang="en-US" sz="2400" b="1" baseline="-25000">
                <a:latin typeface="Calibri" panose="020F0502020204030204" pitchFamily="34" charset="0"/>
              </a:rPr>
              <a:t>4</a:t>
            </a:r>
            <a:r>
              <a:rPr lang="en-US" altLang="en-US" sz="2400" b="1">
                <a:latin typeface="Calibri" panose="020F0502020204030204" pitchFamily="34" charset="0"/>
              </a:rPr>
              <a:t> and CO</a:t>
            </a:r>
            <a:r>
              <a:rPr lang="en-US" altLang="en-US" sz="2400" b="1" baseline="-25000">
                <a:latin typeface="Calibri" panose="020F0502020204030204" pitchFamily="34" charset="0"/>
              </a:rPr>
              <a:t>2</a:t>
            </a:r>
            <a:r>
              <a:rPr lang="en-US" altLang="en-US" sz="2400" b="1">
                <a:latin typeface="Calibri" panose="020F0502020204030204" pitchFamily="34" charset="0"/>
              </a:rPr>
              <a:t> ;Inhibit metal sintering; Increase attrition strength; Reactor design</a:t>
            </a:r>
          </a:p>
          <a:p>
            <a:pPr>
              <a:lnSpc>
                <a:spcPct val="80000"/>
              </a:lnSpc>
            </a:pPr>
            <a:r>
              <a:rPr lang="en-US" altLang="en-US" sz="2400" b="1" u="sng">
                <a:solidFill>
                  <a:srgbClr val="0000FF"/>
                </a:solidFill>
                <a:latin typeface="Calibri" panose="020F0502020204030204" pitchFamily="34" charset="0"/>
              </a:rPr>
              <a:t>Biomass</a:t>
            </a:r>
            <a:r>
              <a:rPr lang="en-US" altLang="en-US" sz="2400" b="1">
                <a:latin typeface="Calibri" panose="020F0502020204030204" pitchFamily="34" charset="0"/>
              </a:rPr>
              <a:t>:1.Cellulose to Ethanol ( enzymes)</a:t>
            </a:r>
          </a:p>
          <a:p>
            <a:pPr>
              <a:lnSpc>
                <a:spcPct val="80000"/>
              </a:lnSpc>
              <a:buFontTx/>
              <a:buNone/>
            </a:pPr>
            <a:r>
              <a:rPr lang="en-US" altLang="en-US" sz="2400" b="1">
                <a:latin typeface="Calibri" panose="020F0502020204030204" pitchFamily="34" charset="0"/>
              </a:rPr>
              <a:t>                   2. Biomass gasification catalysts.</a:t>
            </a:r>
          </a:p>
          <a:p>
            <a:pPr>
              <a:lnSpc>
                <a:spcPct val="80000"/>
              </a:lnSpc>
              <a:buFontTx/>
              <a:buNone/>
            </a:pPr>
            <a:r>
              <a:rPr lang="en-US" altLang="en-US" sz="2400" b="1">
                <a:solidFill>
                  <a:srgbClr val="0000FF"/>
                </a:solidFill>
                <a:latin typeface="Calibri" panose="020F0502020204030204" pitchFamily="34" charset="0"/>
              </a:rPr>
              <a:t>   </a:t>
            </a:r>
            <a:r>
              <a:rPr lang="en-US" altLang="en-US" sz="2400" b="1" u="sng">
                <a:solidFill>
                  <a:srgbClr val="0000FF"/>
                </a:solidFill>
                <a:latin typeface="Calibri" panose="020F0502020204030204" pitchFamily="34" charset="0"/>
              </a:rPr>
              <a:t>Decentralized Production/ Use of  H</a:t>
            </a:r>
            <a:r>
              <a:rPr lang="en-US" altLang="en-US" sz="2400" b="1" u="sng" baseline="-25000">
                <a:solidFill>
                  <a:srgbClr val="0000FF"/>
                </a:solidFill>
                <a:latin typeface="Calibri" panose="020F0502020204030204" pitchFamily="34" charset="0"/>
              </a:rPr>
              <a:t>2</a:t>
            </a:r>
            <a:r>
              <a:rPr lang="en-US" altLang="en-US" sz="2400" b="1" u="sng">
                <a:solidFill>
                  <a:srgbClr val="0000FF"/>
                </a:solidFill>
                <a:latin typeface="Calibri" panose="020F0502020204030204" pitchFamily="34" charset="0"/>
              </a:rPr>
              <a:t> and Biofuels will avoid costs due to their storage and distribution</a:t>
            </a:r>
            <a:r>
              <a:rPr lang="en-US" altLang="en-US" sz="2400" b="1">
                <a:solidFill>
                  <a:srgbClr val="0000FF"/>
                </a:solidFill>
                <a:latin typeface="Calibri" panose="020F0502020204030204" pitchFamily="34" charset="0"/>
              </a:rPr>
              <a:t>.</a:t>
            </a:r>
          </a:p>
          <a:p>
            <a:pPr>
              <a:lnSpc>
                <a:spcPct val="80000"/>
              </a:lnSpc>
              <a:buFontTx/>
              <a:buNone/>
            </a:pPr>
            <a:r>
              <a:rPr lang="en-US" altLang="en-US" sz="2400" b="1">
                <a:solidFill>
                  <a:srgbClr val="0000FF"/>
                </a:solidFill>
                <a:latin typeface="Calibri" panose="020F0502020204030204" pitchFamily="34" charset="0"/>
              </a:rPr>
              <a:t>    </a:t>
            </a:r>
            <a:r>
              <a:rPr lang="en-US" altLang="en-US" sz="2400" b="1" u="sng">
                <a:solidFill>
                  <a:srgbClr val="CC3300"/>
                </a:solidFill>
                <a:latin typeface="Calibri" panose="020F0502020204030204" pitchFamily="34" charset="0"/>
              </a:rPr>
              <a:t>“Holy Grail “ Challenges</a:t>
            </a:r>
          </a:p>
          <a:p>
            <a:pPr>
              <a:lnSpc>
                <a:spcPct val="80000"/>
              </a:lnSpc>
            </a:pPr>
            <a:r>
              <a:rPr lang="en-US" altLang="en-US" sz="2400" b="1">
                <a:latin typeface="Calibri" panose="020F0502020204030204" pitchFamily="34" charset="0"/>
              </a:rPr>
              <a:t>Direct Conversion of CH</a:t>
            </a:r>
            <a:r>
              <a:rPr lang="en-US" altLang="en-US" sz="2400" b="1" baseline="-25000">
                <a:latin typeface="Calibri" panose="020F0502020204030204" pitchFamily="34" charset="0"/>
              </a:rPr>
              <a:t>4</a:t>
            </a:r>
            <a:r>
              <a:rPr lang="en-US" altLang="en-US" sz="2400" b="1">
                <a:latin typeface="Calibri" panose="020F0502020204030204" pitchFamily="34" charset="0"/>
              </a:rPr>
              <a:t> to methanol and C</a:t>
            </a:r>
            <a:r>
              <a:rPr lang="en-US" altLang="en-US" sz="2400" b="1" baseline="-25000">
                <a:latin typeface="Calibri" panose="020F0502020204030204" pitchFamily="34" charset="0"/>
              </a:rPr>
              <a:t>5</a:t>
            </a:r>
            <a:r>
              <a:rPr lang="en-US" altLang="en-US" sz="2400" b="1" baseline="30000">
                <a:latin typeface="Calibri" panose="020F0502020204030204" pitchFamily="34" charset="0"/>
              </a:rPr>
              <a:t>+</a:t>
            </a:r>
            <a:r>
              <a:rPr lang="en-US" altLang="en-US" sz="2400" b="1">
                <a:latin typeface="Calibri" panose="020F0502020204030204" pitchFamily="34" charset="0"/>
              </a:rPr>
              <a:t>.  </a:t>
            </a:r>
          </a:p>
          <a:p>
            <a:pPr>
              <a:lnSpc>
                <a:spcPct val="80000"/>
              </a:lnSpc>
            </a:pPr>
            <a:r>
              <a:rPr lang="en-US" altLang="en-US" sz="2400" b="1">
                <a:latin typeface="Calibri" panose="020F0502020204030204" pitchFamily="34" charset="0"/>
              </a:rPr>
              <a:t>Catalytic Water  and CO</a:t>
            </a:r>
            <a:r>
              <a:rPr lang="en-US" altLang="en-US" sz="2400" b="1" baseline="-25000">
                <a:latin typeface="Calibri" panose="020F0502020204030204" pitchFamily="34" charset="0"/>
              </a:rPr>
              <a:t>2</a:t>
            </a:r>
            <a:r>
              <a:rPr lang="en-US" altLang="en-US" sz="2400" b="1">
                <a:latin typeface="Calibri" panose="020F0502020204030204" pitchFamily="34" charset="0"/>
              </a:rPr>
              <a:t> splitting using solar energy </a:t>
            </a:r>
          </a:p>
          <a:p>
            <a:pPr>
              <a:lnSpc>
                <a:spcPct val="80000"/>
              </a:lnSpc>
              <a:buFontTx/>
              <a:buNone/>
            </a:pPr>
            <a:endParaRPr lang="en-US" altLang="en-US" sz="2400" b="1">
              <a:latin typeface="Calibri" panose="020F0502020204030204" pitchFamily="34" charset="0"/>
            </a:endParaRPr>
          </a:p>
          <a:p>
            <a:pPr>
              <a:lnSpc>
                <a:spcPct val="80000"/>
              </a:lnSpc>
              <a:buFontTx/>
              <a:buNone/>
            </a:pPr>
            <a:endParaRPr lang="en-US" altLang="en-US" sz="2400" b="1">
              <a:latin typeface="Calibri" panose="020F0502020204030204" pitchFamily="34" charset="0"/>
            </a:endParaRPr>
          </a:p>
        </p:txBody>
      </p:sp>
    </p:spTree>
    <p:extLst>
      <p:ext uri="{BB962C8B-B14F-4D97-AF65-F5344CB8AC3E}">
        <p14:creationId xmlns:p14="http://schemas.microsoft.com/office/powerpoint/2010/main" val="128844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22F08-07A3-4F04-AF49-AF37EF14AE14}"/>
              </a:ext>
            </a:extLst>
          </p:cNvPr>
          <p:cNvPicPr>
            <a:picLocks noChangeAspect="1"/>
          </p:cNvPicPr>
          <p:nvPr/>
        </p:nvPicPr>
        <p:blipFill>
          <a:blip r:embed="rId2"/>
          <a:stretch>
            <a:fillRect/>
          </a:stretch>
        </p:blipFill>
        <p:spPr>
          <a:xfrm>
            <a:off x="391886" y="579890"/>
            <a:ext cx="11509828" cy="3190875"/>
          </a:xfrm>
          <a:prstGeom prst="rect">
            <a:avLst/>
          </a:prstGeom>
        </p:spPr>
      </p:pic>
      <p:pic>
        <p:nvPicPr>
          <p:cNvPr id="3" name="Picture 2">
            <a:extLst>
              <a:ext uri="{FF2B5EF4-FFF2-40B4-BE49-F238E27FC236}">
                <a16:creationId xmlns:a16="http://schemas.microsoft.com/office/drawing/2014/main" id="{FD97BF57-BF51-4F8C-BFB5-9958364CBE4D}"/>
              </a:ext>
            </a:extLst>
          </p:cNvPr>
          <p:cNvPicPr>
            <a:picLocks noChangeAspect="1"/>
          </p:cNvPicPr>
          <p:nvPr/>
        </p:nvPicPr>
        <p:blipFill>
          <a:blip r:embed="rId3"/>
          <a:stretch>
            <a:fillRect/>
          </a:stretch>
        </p:blipFill>
        <p:spPr>
          <a:xfrm>
            <a:off x="290286" y="3770765"/>
            <a:ext cx="11611427" cy="1000125"/>
          </a:xfrm>
          <a:prstGeom prst="rect">
            <a:avLst/>
          </a:prstGeom>
        </p:spPr>
      </p:pic>
    </p:spTree>
    <p:extLst>
      <p:ext uri="{BB962C8B-B14F-4D97-AF65-F5344CB8AC3E}">
        <p14:creationId xmlns:p14="http://schemas.microsoft.com/office/powerpoint/2010/main" val="1574347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EE68F-D03D-4C1E-A8B3-BF983F98E1C0}"/>
              </a:ext>
            </a:extLst>
          </p:cNvPr>
          <p:cNvSpPr/>
          <p:nvPr/>
        </p:nvSpPr>
        <p:spPr>
          <a:xfrm>
            <a:off x="145143" y="146651"/>
            <a:ext cx="11916228" cy="6494085"/>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normalizeH="0" baseline="0" dirty="0">
                <a:ln>
                  <a:noFill/>
                </a:ln>
                <a:solidFill>
                  <a:schemeClr val="tx1"/>
                </a:solidFill>
                <a:effectLst/>
                <a:latin typeface="Arial" panose="020B0604020202020204" pitchFamily="34" charset="0"/>
              </a:rPr>
              <a:t>Future Challenges in Heterogeneous Catalysis: Understanding Catalysts under Dynamic Reaction Conditions</a:t>
            </a:r>
          </a:p>
          <a:p>
            <a:pPr lvl="0"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Arial" panose="020B0604020202020204" pitchFamily="34" charset="0"/>
                <a:hlinkClick r:id="rId2"/>
              </a:rPr>
              <a:t>Dr. Kai F. </a:t>
            </a:r>
            <a:r>
              <a:rPr kumimoji="0" lang="en-US" altLang="en-US" sz="1400" b="0" i="0" u="none" strike="noStrike" cap="none" normalizeH="0" baseline="0" dirty="0" err="1">
                <a:ln>
                  <a:noFill/>
                </a:ln>
                <a:solidFill>
                  <a:schemeClr val="tx1"/>
                </a:solidFill>
                <a:effectLst/>
                <a:latin typeface="Arial" panose="020B0604020202020204" pitchFamily="34" charset="0"/>
                <a:hlinkClick r:id="rId2"/>
              </a:rPr>
              <a:t>Kalz</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3"/>
              </a:rPr>
              <a:t>Dr.‐</a:t>
            </a:r>
            <a:r>
              <a:rPr kumimoji="0" lang="en-US" altLang="en-US" sz="2400" b="0" i="0" u="none" strike="noStrike" cap="none" normalizeH="0" baseline="0" dirty="0" err="1">
                <a:ln>
                  <a:noFill/>
                </a:ln>
                <a:solidFill>
                  <a:schemeClr val="tx1"/>
                </a:solidFill>
                <a:effectLst/>
                <a:latin typeface="Arial" panose="020B0604020202020204" pitchFamily="34" charset="0"/>
                <a:hlinkClick r:id="rId3"/>
              </a:rPr>
              <a:t>Ing</a:t>
            </a:r>
            <a:r>
              <a:rPr kumimoji="0" lang="en-US" altLang="en-US" sz="2400" b="0" i="0" u="none" strike="noStrike" cap="none" normalizeH="0" baseline="0" dirty="0">
                <a:ln>
                  <a:noFill/>
                </a:ln>
                <a:solidFill>
                  <a:schemeClr val="tx1"/>
                </a:solidFill>
                <a:effectLst/>
                <a:latin typeface="Arial" panose="020B0604020202020204" pitchFamily="34" charset="0"/>
                <a:hlinkClick r:id="rId3"/>
              </a:rPr>
              <a:t>. Ralph </a:t>
            </a:r>
            <a:r>
              <a:rPr kumimoji="0" lang="en-US" altLang="en-US" sz="2400" b="0" i="0" u="none" strike="noStrike" cap="none" normalizeH="0" baseline="0" dirty="0" err="1">
                <a:ln>
                  <a:noFill/>
                </a:ln>
                <a:solidFill>
                  <a:schemeClr val="tx1"/>
                </a:solidFill>
                <a:effectLst/>
                <a:latin typeface="Arial" panose="020B0604020202020204" pitchFamily="34" charset="0"/>
                <a:hlinkClick r:id="rId3"/>
              </a:rPr>
              <a:t>Kraehnert</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4"/>
              </a:rPr>
              <a:t>Dr. Muslim </a:t>
            </a:r>
            <a:r>
              <a:rPr kumimoji="0" lang="en-US" altLang="en-US" sz="2400" b="0" i="0" u="none" strike="noStrike" cap="none" normalizeH="0" baseline="0" dirty="0" err="1">
                <a:ln>
                  <a:noFill/>
                </a:ln>
                <a:solidFill>
                  <a:schemeClr val="tx1"/>
                </a:solidFill>
                <a:effectLst/>
                <a:latin typeface="Arial" panose="020B0604020202020204" pitchFamily="34" charset="0"/>
                <a:hlinkClick r:id="rId4"/>
              </a:rPr>
              <a:t>Dvoyashkin</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5"/>
              </a:rPr>
              <a:t>Prof. Dr.‐</a:t>
            </a:r>
            <a:r>
              <a:rPr kumimoji="0" lang="en-US" altLang="en-US" sz="2400" b="0" i="0" u="none" strike="noStrike" cap="none" normalizeH="0" baseline="0" dirty="0" err="1">
                <a:ln>
                  <a:noFill/>
                </a:ln>
                <a:solidFill>
                  <a:schemeClr val="tx1"/>
                </a:solidFill>
                <a:effectLst/>
                <a:latin typeface="Arial" panose="020B0604020202020204" pitchFamily="34" charset="0"/>
                <a:hlinkClick r:id="rId5"/>
              </a:rPr>
              <a:t>Ing</a:t>
            </a:r>
            <a:r>
              <a:rPr kumimoji="0" lang="en-US" altLang="en-US" sz="2400" b="0" i="0" u="none" strike="noStrike" cap="none" normalizeH="0" baseline="0" dirty="0">
                <a:ln>
                  <a:noFill/>
                </a:ln>
                <a:solidFill>
                  <a:schemeClr val="tx1"/>
                </a:solidFill>
                <a:effectLst/>
                <a:latin typeface="Arial" panose="020B0604020202020204" pitchFamily="34" charset="0"/>
                <a:hlinkClick r:id="rId5"/>
              </a:rPr>
              <a:t>. Roland </a:t>
            </a:r>
            <a:r>
              <a:rPr kumimoji="0" lang="en-US" altLang="en-US" sz="2400" b="0" i="0" u="none" strike="noStrike" cap="none" normalizeH="0" baseline="0" dirty="0" err="1">
                <a:ln>
                  <a:noFill/>
                </a:ln>
                <a:solidFill>
                  <a:schemeClr val="tx1"/>
                </a:solidFill>
                <a:effectLst/>
                <a:latin typeface="Arial" panose="020B0604020202020204" pitchFamily="34" charset="0"/>
                <a:hlinkClick r:id="rId5"/>
              </a:rPr>
              <a:t>Dittmeyer</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6"/>
              </a:rPr>
              <a:t>Prof. Dr. Roger </a:t>
            </a:r>
            <a:r>
              <a:rPr kumimoji="0" lang="en-US" altLang="en-US" sz="2400" b="0" i="0" u="none" strike="noStrike" cap="none" normalizeH="0" baseline="0" dirty="0" err="1">
                <a:ln>
                  <a:noFill/>
                </a:ln>
                <a:solidFill>
                  <a:schemeClr val="tx1"/>
                </a:solidFill>
                <a:effectLst/>
                <a:latin typeface="Arial" panose="020B0604020202020204" pitchFamily="34" charset="0"/>
                <a:hlinkClick r:id="rId6"/>
              </a:rPr>
              <a:t>Gläser</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7"/>
              </a:rPr>
              <a:t>Prof. Dr.‐</a:t>
            </a:r>
            <a:r>
              <a:rPr kumimoji="0" lang="en-US" altLang="en-US" sz="2400" b="0" i="0" u="none" strike="noStrike" cap="none" normalizeH="0" baseline="0" dirty="0" err="1">
                <a:ln>
                  <a:noFill/>
                </a:ln>
                <a:solidFill>
                  <a:schemeClr val="tx1"/>
                </a:solidFill>
                <a:effectLst/>
                <a:latin typeface="Arial" panose="020B0604020202020204" pitchFamily="34" charset="0"/>
                <a:hlinkClick r:id="rId7"/>
              </a:rPr>
              <a:t>Ing</a:t>
            </a:r>
            <a:r>
              <a:rPr kumimoji="0" lang="en-US" altLang="en-US" sz="2400" b="0" i="0" u="none" strike="noStrike" cap="none" normalizeH="0" baseline="0" dirty="0">
                <a:ln>
                  <a:noFill/>
                </a:ln>
                <a:solidFill>
                  <a:schemeClr val="tx1"/>
                </a:solidFill>
                <a:effectLst/>
                <a:latin typeface="Arial" panose="020B0604020202020204" pitchFamily="34" charset="0"/>
                <a:hlinkClick r:id="rId7"/>
              </a:rPr>
              <a:t>. Ulrike </a:t>
            </a:r>
            <a:r>
              <a:rPr kumimoji="0" lang="en-US" altLang="en-US" sz="2400" b="0" i="0" u="none" strike="noStrike" cap="none" normalizeH="0" baseline="0" dirty="0" err="1">
                <a:ln>
                  <a:noFill/>
                </a:ln>
                <a:solidFill>
                  <a:schemeClr val="tx1"/>
                </a:solidFill>
                <a:effectLst/>
                <a:latin typeface="Arial" panose="020B0604020202020204" pitchFamily="34" charset="0"/>
                <a:hlinkClick r:id="rId7"/>
              </a:rPr>
              <a:t>Krewer</a:t>
            </a:r>
            <a:r>
              <a:rPr kumimoji="0" lang="en-US" altLang="en-US" sz="2400" b="0"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hlinkClick r:id="rId8"/>
              </a:rPr>
              <a:t>Prof. Dr. </a:t>
            </a:r>
            <a:r>
              <a:rPr kumimoji="0" lang="en-US" altLang="en-US" sz="2400" b="0" i="0" u="none" strike="noStrike" cap="none" normalizeH="0" baseline="0" dirty="0" err="1">
                <a:ln>
                  <a:noFill/>
                </a:ln>
                <a:solidFill>
                  <a:schemeClr val="tx1"/>
                </a:solidFill>
                <a:effectLst/>
                <a:latin typeface="Arial" panose="020B0604020202020204" pitchFamily="34" charset="0"/>
                <a:hlinkClick r:id="rId8"/>
              </a:rPr>
              <a:t>Karsten</a:t>
            </a:r>
            <a:r>
              <a:rPr kumimoji="0" lang="en-US" altLang="en-US" sz="2400" b="0" i="0" u="none" strike="noStrike" cap="none" normalizeH="0" baseline="0" dirty="0">
                <a:ln>
                  <a:noFill/>
                </a:ln>
                <a:solidFill>
                  <a:schemeClr val="tx1"/>
                </a:solidFill>
                <a:effectLst/>
                <a:latin typeface="Arial" panose="020B0604020202020204" pitchFamily="34" charset="0"/>
                <a:hlinkClick r:id="rId8"/>
              </a:rPr>
              <a:t> Reuter</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and </a:t>
            </a:r>
            <a:r>
              <a:rPr kumimoji="0" lang="en-US" altLang="en-US" sz="2400" b="0" i="0" u="none" strike="noStrike" cap="none" normalizeH="0" baseline="0" dirty="0">
                <a:ln>
                  <a:noFill/>
                </a:ln>
                <a:solidFill>
                  <a:schemeClr val="tx1"/>
                </a:solidFill>
                <a:effectLst/>
                <a:latin typeface="Arial" panose="020B0604020202020204" pitchFamily="34" charset="0"/>
                <a:hlinkClick r:id="rId9"/>
              </a:rPr>
              <a:t>Prof. Dr. Jan‐</a:t>
            </a:r>
            <a:r>
              <a:rPr kumimoji="0" lang="en-US" altLang="en-US" sz="2400" b="0" i="0" u="none" strike="noStrike" cap="none" normalizeH="0" baseline="0" dirty="0" err="1">
                <a:ln>
                  <a:noFill/>
                </a:ln>
                <a:solidFill>
                  <a:schemeClr val="tx1"/>
                </a:solidFill>
                <a:effectLst/>
                <a:latin typeface="Arial" panose="020B0604020202020204" pitchFamily="34" charset="0"/>
                <a:hlinkClick r:id="rId9"/>
              </a:rPr>
              <a:t>Dierk</a:t>
            </a:r>
            <a:r>
              <a:rPr kumimoji="0" lang="en-US" altLang="en-US" sz="2400" b="0" i="0" u="none" strike="noStrike" cap="none" normalizeH="0" baseline="0" dirty="0">
                <a:ln>
                  <a:noFill/>
                </a:ln>
                <a:solidFill>
                  <a:schemeClr val="tx1"/>
                </a:solidFill>
                <a:effectLst/>
                <a:latin typeface="Arial" panose="020B0604020202020204" pitchFamily="34" charset="0"/>
                <a:hlinkClick r:id="rId9"/>
              </a:rPr>
              <a:t> </a:t>
            </a:r>
            <a:r>
              <a:rPr kumimoji="0" lang="en-US" altLang="en-US" sz="2400" b="0" i="0" u="none" strike="noStrike" cap="none" normalizeH="0" baseline="0" dirty="0" err="1">
                <a:ln>
                  <a:noFill/>
                </a:ln>
                <a:solidFill>
                  <a:schemeClr val="tx1"/>
                </a:solidFill>
                <a:effectLst/>
                <a:latin typeface="Arial" panose="020B0604020202020204" pitchFamily="34" charset="0"/>
                <a:hlinkClick r:id="rId9"/>
              </a:rPr>
              <a:t>Grunwaldt</a:t>
            </a:r>
            <a:r>
              <a:rPr kumimoji="0" lang="en-US" altLang="en-US" sz="2400" b="0" i="0" u="none" strike="noStrike" cap="none" normalizeH="0" baseline="30000" dirty="0">
                <a:ln>
                  <a:noFill/>
                </a:ln>
                <a:solidFill>
                  <a:schemeClr val="tx1"/>
                </a:solidFill>
                <a:effectLst/>
                <a:latin typeface="Arial" panose="020B0604020202020204" pitchFamily="34" charset="0"/>
              </a:rPr>
              <a:t>  </a:t>
            </a:r>
            <a:r>
              <a:rPr lang="en-US" sz="2400" dirty="0" err="1">
                <a:hlinkClick r:id="rId10"/>
              </a:rPr>
              <a:t>ChemCatChem</a:t>
            </a:r>
            <a:r>
              <a:rPr lang="en-US" sz="2400" dirty="0"/>
              <a:t>. 2017 Jan 9; 9(1): 17–29.</a:t>
            </a:r>
          </a:p>
          <a:p>
            <a:r>
              <a:rPr lang="en-US" sz="2000" dirty="0"/>
              <a:t>In the future, (electro‐)chemical catalysts will have to be more tolerant towards a varying supply of energy and raw materials. This is mainly due to the fluctuating nature of renewable energies. For example, power‐to‐chemical processes require a shift from steady‐state operation towards operation under dynamic reaction conditions. This brings along a number of demands for the design of both catalysts and reactors, because it is well‐known that the structure of catalysts is very dynamic. However, in‐depth studies of catalysts and catalytic reactors under such transient conditions have only started recently. This requires studies and advances in the fields of 1) operando spectroscopy including time‐resolved methods, 2) theory with predictive quality, 3) kinetic modelling, 4) design of catalysts by appropriate preparation concepts, and 5) novel/modular reactor designs. An intensive exchange between these scientific disciplines will enable a substantial gain of fundamental knowledge which is urgently required. This concept article highlights recent developments, challenges, and future directions for understanding catalysts under dynamic reaction conditions</a:t>
            </a:r>
            <a:r>
              <a:rPr lang="en-US" sz="2400" dirty="0"/>
              <a:t>.</a:t>
            </a:r>
          </a:p>
          <a:p>
            <a:endParaRPr lang="en-US" sz="2400" dirty="0"/>
          </a:p>
        </p:txBody>
      </p:sp>
      <p:sp>
        <p:nvSpPr>
          <p:cNvPr id="5" name="Rectangle 1">
            <a:extLst>
              <a:ext uri="{FF2B5EF4-FFF2-40B4-BE49-F238E27FC236}">
                <a16:creationId xmlns:a16="http://schemas.microsoft.com/office/drawing/2014/main" id="{4B270BA3-5CD2-46DC-B9FE-FB55E549A2AF}"/>
              </a:ext>
            </a:extLst>
          </p:cNvPr>
          <p:cNvSpPr>
            <a:spLocks noChangeArrowheads="1"/>
          </p:cNvSpPr>
          <p:nvPr/>
        </p:nvSpPr>
        <p:spPr bwMode="auto">
          <a:xfrm>
            <a:off x="0" y="90101"/>
            <a:ext cx="145143" cy="1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pic>
        <p:nvPicPr>
          <p:cNvPr id="1026" name="Picture 2" descr="corresponding author">
            <a:extLst>
              <a:ext uri="{FF2B5EF4-FFF2-40B4-BE49-F238E27FC236}">
                <a16:creationId xmlns:a16="http://schemas.microsoft.com/office/drawing/2014/main" id="{E9352684-D0AD-474B-8940-8F09978A79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288" y="396875"/>
            <a:ext cx="6667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9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BBA87374-905A-469B-8677-DF3136B78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275772"/>
            <a:ext cx="10363199" cy="4644572"/>
          </a:xfrm>
          <a:prstGeom prst="rect">
            <a:avLst/>
          </a:prstGeom>
        </p:spPr>
      </p:pic>
      <p:sp>
        <p:nvSpPr>
          <p:cNvPr id="4" name="Rectangle 3">
            <a:extLst>
              <a:ext uri="{FF2B5EF4-FFF2-40B4-BE49-F238E27FC236}">
                <a16:creationId xmlns:a16="http://schemas.microsoft.com/office/drawing/2014/main" id="{7B5A651F-6C50-4FCC-B9C8-E96450195A54}"/>
              </a:ext>
            </a:extLst>
          </p:cNvPr>
          <p:cNvSpPr/>
          <p:nvPr/>
        </p:nvSpPr>
        <p:spPr>
          <a:xfrm>
            <a:off x="0" y="5044611"/>
            <a:ext cx="12192000" cy="1754326"/>
          </a:xfrm>
          <a:prstGeom prst="rect">
            <a:avLst/>
          </a:prstGeom>
        </p:spPr>
        <p:txBody>
          <a:bodyPr wrap="square">
            <a:spAutoFit/>
          </a:bodyPr>
          <a:lstStyle/>
          <a:p>
            <a:r>
              <a:rPr lang="en-US" dirty="0"/>
              <a:t>For understanding catalysts under dynamic reaction conditions different scientific disciplines such as (operando) spectroscopy, theory and kinetic modelling have to work hand in hand in order to provide a basic understanding of the relevant processes at the catalyst surface and the bulk. In a second step, this knowledge can then be implemented into the design of novel materials and reactor concepts. Fluctuations of the incoming variables concentration (</a:t>
            </a:r>
            <a:r>
              <a:rPr lang="en-US" i="1" dirty="0"/>
              <a:t>c</a:t>
            </a:r>
            <a:r>
              <a:rPr lang="en-US" dirty="0"/>
              <a:t>), pressure (</a:t>
            </a:r>
            <a:r>
              <a:rPr lang="en-US" i="1" dirty="0"/>
              <a:t>p</a:t>
            </a:r>
            <a:r>
              <a:rPr lang="en-US" dirty="0"/>
              <a:t>), temperature (</a:t>
            </a:r>
            <a:r>
              <a:rPr lang="en-US" i="1" dirty="0"/>
              <a:t>T</a:t>
            </a:r>
            <a:r>
              <a:rPr lang="en-US" dirty="0"/>
              <a:t>) and eventually electric potential (</a:t>
            </a:r>
            <a:r>
              <a:rPr lang="en-US" i="1" dirty="0"/>
              <a:t>E</a:t>
            </a:r>
            <a:r>
              <a:rPr lang="en-US" dirty="0"/>
              <a:t>) influence the local state of the catalyst and thereby lead to variations of the product stream composition in the form of concentration (</a:t>
            </a:r>
            <a:r>
              <a:rPr lang="en-US" i="1" dirty="0"/>
              <a:t>c</a:t>
            </a:r>
            <a:r>
              <a:rPr lang="en-US" dirty="0"/>
              <a:t>), conversion (</a:t>
            </a:r>
            <a:r>
              <a:rPr lang="en-US" i="1" dirty="0"/>
              <a:t>X</a:t>
            </a:r>
            <a:r>
              <a:rPr lang="en-US" dirty="0"/>
              <a:t>), yield (</a:t>
            </a:r>
            <a:r>
              <a:rPr lang="en-US" i="1" dirty="0"/>
              <a:t>Y</a:t>
            </a:r>
            <a:r>
              <a:rPr lang="en-US" dirty="0"/>
              <a:t>) and selectivity (</a:t>
            </a:r>
            <a:r>
              <a:rPr lang="en-US" i="1" dirty="0"/>
              <a:t>S</a:t>
            </a:r>
            <a:r>
              <a:rPr lang="en-US" dirty="0"/>
              <a:t>) of a specific product.</a:t>
            </a:r>
          </a:p>
        </p:txBody>
      </p:sp>
    </p:spTree>
    <p:extLst>
      <p:ext uri="{BB962C8B-B14F-4D97-AF65-F5344CB8AC3E}">
        <p14:creationId xmlns:p14="http://schemas.microsoft.com/office/powerpoint/2010/main" val="693292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EE036-9387-4311-A490-A39627E3EBD9}"/>
              </a:ext>
            </a:extLst>
          </p:cNvPr>
          <p:cNvPicPr>
            <a:picLocks noChangeAspect="1"/>
          </p:cNvPicPr>
          <p:nvPr/>
        </p:nvPicPr>
        <p:blipFill>
          <a:blip r:embed="rId2"/>
          <a:stretch>
            <a:fillRect/>
          </a:stretch>
        </p:blipFill>
        <p:spPr>
          <a:xfrm>
            <a:off x="480672" y="0"/>
            <a:ext cx="11230655" cy="6858000"/>
          </a:xfrm>
          <a:prstGeom prst="rect">
            <a:avLst/>
          </a:prstGeom>
        </p:spPr>
      </p:pic>
    </p:spTree>
    <p:extLst>
      <p:ext uri="{BB962C8B-B14F-4D97-AF65-F5344CB8AC3E}">
        <p14:creationId xmlns:p14="http://schemas.microsoft.com/office/powerpoint/2010/main" val="2419013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7AF54-56E0-40A0-8349-215E87962228}"/>
              </a:ext>
            </a:extLst>
          </p:cNvPr>
          <p:cNvSpPr/>
          <p:nvPr/>
        </p:nvSpPr>
        <p:spPr>
          <a:xfrm>
            <a:off x="0" y="-163195"/>
            <a:ext cx="11930743" cy="7571303"/>
          </a:xfrm>
          <a:prstGeom prst="rect">
            <a:avLst/>
          </a:prstGeom>
        </p:spPr>
        <p:txBody>
          <a:bodyPr wrap="square">
            <a:spAutoFit/>
          </a:bodyPr>
          <a:lstStyle/>
          <a:p>
            <a:endParaRPr lang="en-US" dirty="0"/>
          </a:p>
          <a:p>
            <a:pPr lvl="1"/>
            <a:r>
              <a:rPr lang="en-US" b="1" dirty="0">
                <a:hlinkClick r:id="rId2"/>
              </a:rPr>
              <a:t>New and Future Developments in Catalysis</a:t>
            </a:r>
            <a:endParaRPr lang="en-US" b="1" dirty="0"/>
          </a:p>
          <a:p>
            <a:pPr marL="742950" lvl="1" indent="-285750">
              <a:buFont typeface="+mj-lt"/>
              <a:buAutoNum type="arabicPeriod"/>
            </a:pPr>
            <a:r>
              <a:rPr lang="en-US" b="1" dirty="0">
                <a:hlinkClick r:id="rId3"/>
              </a:rPr>
              <a:t>Chapter 1 - Metal Catalysts for the Conversion of Biomass to Chemicals</a:t>
            </a:r>
            <a:r>
              <a:rPr lang="en-US" b="1" dirty="0"/>
              <a:t>, </a:t>
            </a:r>
            <a:r>
              <a:rPr lang="en-US" dirty="0"/>
              <a:t> Pierre </a:t>
            </a:r>
            <a:r>
              <a:rPr lang="en-US" dirty="0" err="1"/>
              <a:t>Gallezot</a:t>
            </a:r>
            <a:endParaRPr lang="en-US" dirty="0"/>
          </a:p>
          <a:p>
            <a:pPr marL="742950" lvl="1" indent="-285750">
              <a:buFont typeface="+mj-lt"/>
              <a:buAutoNum type="arabicPeriod"/>
            </a:pPr>
            <a:r>
              <a:rPr lang="en-US" b="1" dirty="0">
                <a:hlinkClick r:id="rId4"/>
              </a:rPr>
              <a:t>Chapter 2 - Current Catalytic Processes for Biomass Conversion</a:t>
            </a:r>
            <a:r>
              <a:rPr lang="en-US" b="1" dirty="0"/>
              <a:t>, </a:t>
            </a:r>
            <a:r>
              <a:rPr lang="en-US" dirty="0"/>
              <a:t> </a:t>
            </a:r>
            <a:r>
              <a:rPr lang="en-US" dirty="0" err="1"/>
              <a:t>Hirokazu</a:t>
            </a:r>
            <a:r>
              <a:rPr lang="en-US" dirty="0"/>
              <a:t> Kobayashi, Atsushi Fukuoka</a:t>
            </a:r>
          </a:p>
          <a:p>
            <a:pPr marL="742950" lvl="1" indent="-285750">
              <a:buFont typeface="+mj-lt"/>
              <a:buAutoNum type="arabicPeriod"/>
            </a:pPr>
            <a:r>
              <a:rPr lang="en-US" b="1" dirty="0">
                <a:hlinkClick r:id="rId5"/>
              </a:rPr>
              <a:t>Chapter 3 - Emerging Catalysis for 5-HMF Formation from Cellulosic Carbohydrates</a:t>
            </a:r>
            <a:r>
              <a:rPr lang="en-US" b="1" dirty="0"/>
              <a:t>,</a:t>
            </a:r>
            <a:r>
              <a:rPr lang="en-US" dirty="0"/>
              <a:t> Z. Conrad Zhang</a:t>
            </a:r>
          </a:p>
          <a:p>
            <a:pPr marL="742950" lvl="1" indent="-285750">
              <a:buFont typeface="+mj-lt"/>
              <a:buAutoNum type="arabicPeriod"/>
            </a:pPr>
            <a:r>
              <a:rPr lang="en-US" b="1" dirty="0">
                <a:hlinkClick r:id="rId6"/>
              </a:rPr>
              <a:t>Chapter 4 - Trends and Challenges in Catalytic Biomass Conversion</a:t>
            </a:r>
            <a:r>
              <a:rPr lang="en-US" b="1" dirty="0"/>
              <a:t>,</a:t>
            </a:r>
            <a:r>
              <a:rPr lang="en-US" dirty="0"/>
              <a:t> Christian </a:t>
            </a:r>
            <a:r>
              <a:rPr lang="en-US" dirty="0" err="1"/>
              <a:t>Mårup</a:t>
            </a:r>
            <a:r>
              <a:rPr lang="en-US" dirty="0"/>
              <a:t> </a:t>
            </a:r>
            <a:r>
              <a:rPr lang="en-US" dirty="0" err="1"/>
              <a:t>Osmundsen</a:t>
            </a:r>
            <a:r>
              <a:rPr lang="en-US" dirty="0"/>
              <a:t>, </a:t>
            </a:r>
            <a:r>
              <a:rPr lang="en-US" dirty="0" err="1"/>
              <a:t>Kresten</a:t>
            </a:r>
            <a:r>
              <a:rPr lang="en-US" dirty="0"/>
              <a:t> </a:t>
            </a:r>
            <a:r>
              <a:rPr lang="en-US" dirty="0" err="1"/>
              <a:t>Egeblad</a:t>
            </a:r>
            <a:r>
              <a:rPr lang="en-US" dirty="0"/>
              <a:t>, </a:t>
            </a:r>
            <a:r>
              <a:rPr lang="en-US" dirty="0" err="1"/>
              <a:t>Esben</a:t>
            </a:r>
            <a:r>
              <a:rPr lang="en-US" dirty="0"/>
              <a:t> </a:t>
            </a:r>
            <a:r>
              <a:rPr lang="en-US" dirty="0" err="1"/>
              <a:t>Taarning</a:t>
            </a:r>
            <a:endParaRPr lang="en-US" dirty="0"/>
          </a:p>
          <a:p>
            <a:pPr marL="742950" lvl="1" indent="-285750">
              <a:buFont typeface="+mj-lt"/>
              <a:buAutoNum type="arabicPeriod"/>
            </a:pPr>
            <a:r>
              <a:rPr lang="en-US" b="1" dirty="0">
                <a:hlinkClick r:id="rId7"/>
              </a:rPr>
              <a:t>Chapter 5 - Catalytic Processes of Lignocellulosic Feedstock Conversion for Production of Furfural, </a:t>
            </a:r>
            <a:r>
              <a:rPr lang="en-US" b="1" dirty="0" err="1">
                <a:hlinkClick r:id="rId7"/>
              </a:rPr>
              <a:t>Levulinic</a:t>
            </a:r>
            <a:r>
              <a:rPr lang="en-US" b="1" dirty="0">
                <a:hlinkClick r:id="rId7"/>
              </a:rPr>
              <a:t> Acid, and Formic Acid-Based Fuel Components</a:t>
            </a:r>
            <a:r>
              <a:rPr lang="en-US" b="1" dirty="0"/>
              <a:t>, </a:t>
            </a:r>
            <a:r>
              <a:rPr lang="en-US" dirty="0"/>
              <a:t> B. </a:t>
            </a:r>
            <a:r>
              <a:rPr lang="en-US" dirty="0" err="1"/>
              <a:t>Kamm</a:t>
            </a:r>
            <a:r>
              <a:rPr lang="en-US" dirty="0"/>
              <a:t>, M. Gerhardt, G. </a:t>
            </a:r>
            <a:r>
              <a:rPr lang="en-US" dirty="0" err="1"/>
              <a:t>Dautzenberg</a:t>
            </a:r>
            <a:endParaRPr lang="en-US" dirty="0"/>
          </a:p>
          <a:p>
            <a:pPr marL="742950" lvl="1" indent="-285750">
              <a:buFont typeface="+mj-lt"/>
              <a:buAutoNum type="arabicPeriod"/>
            </a:pPr>
            <a:r>
              <a:rPr lang="en-US" b="1" dirty="0">
                <a:hlinkClick r:id="rId8"/>
              </a:rPr>
              <a:t>Chapter 6 - Synthetic Biology for Biomass Conversion</a:t>
            </a:r>
            <a:r>
              <a:rPr lang="en-US" b="1" dirty="0"/>
              <a:t>,</a:t>
            </a:r>
            <a:r>
              <a:rPr lang="en-US" dirty="0"/>
              <a:t> Christopher E. French, Damian K. Barnard, Eugene Fletcher, Steven D. Kane, </a:t>
            </a:r>
            <a:r>
              <a:rPr lang="en-US" dirty="0" err="1"/>
              <a:t>Sahreena</a:t>
            </a:r>
            <a:r>
              <a:rPr lang="en-US" dirty="0"/>
              <a:t> Saleem </a:t>
            </a:r>
            <a:r>
              <a:rPr lang="en-US" dirty="0" err="1"/>
              <a:t>Lakhundi</a:t>
            </a:r>
            <a:r>
              <a:rPr lang="en-US" dirty="0"/>
              <a:t>, Chao-</a:t>
            </a:r>
            <a:r>
              <a:rPr lang="en-US" dirty="0" err="1"/>
              <a:t>Kuo</a:t>
            </a:r>
            <a:r>
              <a:rPr lang="en-US" dirty="0"/>
              <a:t> Liu, Alistair </a:t>
            </a:r>
            <a:r>
              <a:rPr lang="en-US" dirty="0" err="1"/>
              <a:t>Elfick</a:t>
            </a:r>
            <a:endParaRPr lang="en-US" dirty="0"/>
          </a:p>
          <a:p>
            <a:pPr marL="742950" lvl="1" indent="-285750">
              <a:buFont typeface="+mj-lt"/>
              <a:buAutoNum type="arabicPeriod"/>
            </a:pPr>
            <a:r>
              <a:rPr lang="en-US" b="1" dirty="0">
                <a:hlinkClick r:id="rId9"/>
              </a:rPr>
              <a:t>Chapter 7 - Hybrid Plant Systems for Breeding and Gene Confinement in Bioenergy Crops</a:t>
            </a:r>
            <a:r>
              <a:rPr lang="en-US" b="1" dirty="0"/>
              <a:t>, </a:t>
            </a:r>
            <a:r>
              <a:rPr lang="en-US" dirty="0"/>
              <a:t> Albert P. </a:t>
            </a:r>
            <a:r>
              <a:rPr lang="en-US" dirty="0" err="1"/>
              <a:t>Kausch</a:t>
            </a:r>
            <a:r>
              <a:rPr lang="en-US" dirty="0"/>
              <a:t>, Adam </a:t>
            </a:r>
            <a:r>
              <a:rPr lang="en-US" dirty="0" err="1"/>
              <a:t>Deresienski</a:t>
            </a:r>
            <a:r>
              <a:rPr lang="en-US" dirty="0"/>
              <a:t>, Joel Hague, Michael </a:t>
            </a:r>
            <a:r>
              <a:rPr lang="en-US" dirty="0" err="1"/>
              <a:t>Tilelli</a:t>
            </a:r>
            <a:r>
              <a:rPr lang="en-US" dirty="0"/>
              <a:t>, Stephen L. </a:t>
            </a:r>
            <a:r>
              <a:rPr lang="en-US" dirty="0" err="1"/>
              <a:t>Dellaporta</a:t>
            </a:r>
            <a:r>
              <a:rPr lang="en-US" dirty="0"/>
              <a:t>, Kimberly Nelson, Yi Li</a:t>
            </a:r>
          </a:p>
          <a:p>
            <a:pPr marL="742950" lvl="1" indent="-285750">
              <a:buFont typeface="+mj-lt"/>
              <a:buAutoNum type="arabicPeriod"/>
            </a:pPr>
            <a:r>
              <a:rPr lang="en-US" b="1" dirty="0">
                <a:hlinkClick r:id="rId10"/>
              </a:rPr>
              <a:t>Chapter 8 - An Introduction to Pyrolysis and Catalytic Pyrolysis: Versatile Techniques for Biomass Conversion</a:t>
            </a:r>
            <a:endParaRPr lang="en-US" b="1" dirty="0"/>
          </a:p>
          <a:p>
            <a:pPr lvl="1"/>
            <a:r>
              <a:rPr lang="en-US" dirty="0"/>
              <a:t> Li </a:t>
            </a:r>
            <a:r>
              <a:rPr lang="en-US" dirty="0" err="1"/>
              <a:t>Li</a:t>
            </a:r>
            <a:r>
              <a:rPr lang="en-US" dirty="0"/>
              <a:t>, Jack S. </a:t>
            </a:r>
            <a:r>
              <a:rPr lang="en-US" dirty="0" err="1"/>
              <a:t>Rowbotham</a:t>
            </a:r>
            <a:r>
              <a:rPr lang="en-US" dirty="0"/>
              <a:t>, H. Christopher Greenwell, Philip W. Dyer</a:t>
            </a:r>
          </a:p>
          <a:p>
            <a:pPr lvl="1"/>
            <a:r>
              <a:rPr lang="en-US" b="1" dirty="0">
                <a:hlinkClick r:id="rId11"/>
              </a:rPr>
              <a:t>9. Chapter 9 - Using Microwave Radiation and </a:t>
            </a:r>
            <a:r>
              <a:rPr lang="en-US" b="1" dirty="0" err="1">
                <a:hlinkClick r:id="rId11"/>
              </a:rPr>
              <a:t>SrO</a:t>
            </a:r>
            <a:r>
              <a:rPr lang="en-US" b="1" dirty="0">
                <a:hlinkClick r:id="rId11"/>
              </a:rPr>
              <a:t> as a Catalyst for the Complete Conversion of Oils, Cooked Oils, and Microalgae to Biodiesel</a:t>
            </a:r>
            <a:r>
              <a:rPr lang="en-US" b="1" dirty="0"/>
              <a:t>, </a:t>
            </a:r>
            <a:r>
              <a:rPr lang="en-US" dirty="0"/>
              <a:t> Miri </a:t>
            </a:r>
            <a:r>
              <a:rPr lang="en-US" dirty="0" err="1"/>
              <a:t>Koberg</a:t>
            </a:r>
            <a:r>
              <a:rPr lang="en-US" dirty="0"/>
              <a:t>, </a:t>
            </a:r>
            <a:r>
              <a:rPr lang="en-US" dirty="0" err="1"/>
              <a:t>Aharon</a:t>
            </a:r>
            <a:r>
              <a:rPr lang="en-US" dirty="0"/>
              <a:t> </a:t>
            </a:r>
            <a:r>
              <a:rPr lang="en-US" dirty="0" err="1"/>
              <a:t>Gedanken</a:t>
            </a:r>
            <a:endParaRPr lang="en-US" dirty="0"/>
          </a:p>
          <a:p>
            <a:pPr lvl="1"/>
            <a:r>
              <a:rPr lang="en-US" b="1" dirty="0">
                <a:hlinkClick r:id="rId12"/>
              </a:rPr>
              <a:t>10.Chapter 10 - Environmental Benefits of Integrated Algal Biorefineries for Large-Scale Biomass Conversion</a:t>
            </a:r>
            <a:endParaRPr lang="en-US" b="1" dirty="0"/>
          </a:p>
          <a:p>
            <a:pPr lvl="1"/>
            <a:r>
              <a:rPr lang="en-US" dirty="0"/>
              <a:t> </a:t>
            </a:r>
            <a:r>
              <a:rPr lang="en-US" dirty="0" err="1"/>
              <a:t>Bobban</a:t>
            </a:r>
            <a:r>
              <a:rPr lang="en-US" dirty="0"/>
              <a:t> Subhadra</a:t>
            </a:r>
          </a:p>
          <a:p>
            <a:pPr lvl="1"/>
            <a:r>
              <a:rPr lang="en-US" b="1" dirty="0">
                <a:hlinkClick r:id="rId13"/>
              </a:rPr>
              <a:t>11. Chapter 11 - Heterogeneous Catalysts for Biomass Conversion</a:t>
            </a:r>
            <a:r>
              <a:rPr lang="en-US" b="1" dirty="0"/>
              <a:t>, </a:t>
            </a:r>
            <a:r>
              <a:rPr lang="en-US" dirty="0"/>
              <a:t> Lei </a:t>
            </a:r>
            <a:r>
              <a:rPr lang="en-US" dirty="0" err="1"/>
              <a:t>Jin</a:t>
            </a:r>
            <a:r>
              <a:rPr lang="en-US" dirty="0"/>
              <a:t>, Chung-</a:t>
            </a:r>
            <a:r>
              <a:rPr lang="en-US" dirty="0" err="1"/>
              <a:t>hao</a:t>
            </a:r>
            <a:r>
              <a:rPr lang="en-US" dirty="0"/>
              <a:t> </a:t>
            </a:r>
            <a:r>
              <a:rPr lang="en-US" dirty="0" err="1"/>
              <a:t>Kuo</a:t>
            </a:r>
            <a:r>
              <a:rPr lang="en-US" dirty="0"/>
              <a:t>, Steven L. </a:t>
            </a:r>
            <a:r>
              <a:rPr lang="en-US" dirty="0" err="1"/>
              <a:t>Suib</a:t>
            </a:r>
            <a:endParaRPr lang="en-US" dirty="0"/>
          </a:p>
          <a:p>
            <a:pPr lvl="1"/>
            <a:r>
              <a:rPr lang="en-US" b="1" dirty="0">
                <a:hlinkClick r:id="rId14"/>
              </a:rPr>
              <a:t>12. Chapter 12 - Processing Issues in Biofuels Production</a:t>
            </a:r>
            <a:r>
              <a:rPr lang="en-US" b="1" dirty="0"/>
              <a:t> , </a:t>
            </a:r>
            <a:r>
              <a:rPr lang="en-US" dirty="0"/>
              <a:t> Richard S. </a:t>
            </a:r>
            <a:r>
              <a:rPr lang="en-US" dirty="0" err="1"/>
              <a:t>Parnas</a:t>
            </a:r>
            <a:r>
              <a:rPr lang="en-US" dirty="0"/>
              <a:t>, Michael </a:t>
            </a:r>
            <a:r>
              <a:rPr lang="en-US" dirty="0" err="1"/>
              <a:t>Pomykala</a:t>
            </a:r>
            <a:r>
              <a:rPr lang="en-US" dirty="0"/>
              <a:t>, Iman </a:t>
            </a:r>
            <a:r>
              <a:rPr lang="en-US" dirty="0" err="1"/>
              <a:t>Noshadi</a:t>
            </a:r>
            <a:endParaRPr lang="en-US" dirty="0"/>
          </a:p>
          <a:p>
            <a:pPr lvl="1"/>
            <a:r>
              <a:rPr lang="en-US" b="1" dirty="0">
                <a:hlinkClick r:id="rId15"/>
              </a:rPr>
              <a:t>13. Chapter 13 - Economic Analysis of Bioenergy: An Integrated Multidisciplinary Approach</a:t>
            </a:r>
            <a:endParaRPr lang="en-US" b="1" dirty="0"/>
          </a:p>
          <a:p>
            <a:pPr lvl="1"/>
            <a:r>
              <a:rPr lang="en-US" dirty="0"/>
              <a:t> Fred V. </a:t>
            </a:r>
            <a:r>
              <a:rPr lang="en-US" dirty="0" err="1"/>
              <a:t>Carstensen</a:t>
            </a:r>
            <a:r>
              <a:rPr lang="en-US" dirty="0"/>
              <a:t>, Marcello Graziano, Natalia </a:t>
            </a:r>
            <a:r>
              <a:rPr lang="en-US" dirty="0" err="1"/>
              <a:t>Vorotytseva</a:t>
            </a:r>
            <a:r>
              <a:rPr lang="en-US" dirty="0"/>
              <a:t>, William E. Waite, Kathryn E. Parr</a:t>
            </a:r>
          </a:p>
          <a:p>
            <a:pPr lvl="1"/>
            <a:r>
              <a:rPr lang="en-US" b="1" dirty="0">
                <a:hlinkClick r:id="rId16"/>
              </a:rPr>
              <a:t>14. Chapter 14 - Biofuels of the Present and the Future</a:t>
            </a:r>
            <a:r>
              <a:rPr lang="en-US" b="1" dirty="0"/>
              <a:t>, </a:t>
            </a:r>
            <a:r>
              <a:rPr lang="en-US" dirty="0"/>
              <a:t> Arnold L. </a:t>
            </a:r>
            <a:r>
              <a:rPr lang="en-US" dirty="0" err="1"/>
              <a:t>Demain</a:t>
            </a:r>
            <a:r>
              <a:rPr lang="en-US" dirty="0"/>
              <a:t>, Marco A. </a:t>
            </a:r>
            <a:r>
              <a:rPr lang="en-US" dirty="0" err="1"/>
              <a:t>Báez-Vásquez</a:t>
            </a:r>
            <a:endParaRPr lang="en-US" dirty="0"/>
          </a:p>
          <a:p>
            <a:pPr lvl="1"/>
            <a:r>
              <a:rPr lang="en-US" b="1" dirty="0">
                <a:hlinkClick r:id="rId17"/>
              </a:rPr>
              <a:t>15.Chapter 15 - Catalysts for Biomass Conversion</a:t>
            </a:r>
            <a:endParaRPr lang="en-US" b="1" dirty="0"/>
          </a:p>
          <a:p>
            <a:pPr marL="742950" lvl="1" indent="-285750">
              <a:buFont typeface="+mj-lt"/>
              <a:buAutoNum type="arabicPeriod"/>
            </a:pPr>
            <a:endParaRPr lang="en-US" dirty="0"/>
          </a:p>
        </p:txBody>
      </p:sp>
    </p:spTree>
    <p:extLst>
      <p:ext uri="{BB962C8B-B14F-4D97-AF65-F5344CB8AC3E}">
        <p14:creationId xmlns:p14="http://schemas.microsoft.com/office/powerpoint/2010/main" val="539550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0E19D-C4C9-43D4-A6B1-FB3E5E0B43FD}"/>
              </a:ext>
            </a:extLst>
          </p:cNvPr>
          <p:cNvSpPr/>
          <p:nvPr/>
        </p:nvSpPr>
        <p:spPr>
          <a:xfrm>
            <a:off x="0" y="-10744110"/>
            <a:ext cx="12192000" cy="8340745"/>
          </a:xfrm>
          <a:prstGeom prst="rect">
            <a:avLst/>
          </a:prstGeom>
        </p:spPr>
        <p:txBody>
          <a:bodyPr wrap="square">
            <a:spAutoFit/>
          </a:bodyPr>
          <a:lstStyle/>
          <a:p>
            <a:endParaRPr lang="en-US" dirty="0">
              <a:effectLst/>
            </a:endParaRPr>
          </a:p>
          <a:p>
            <a:pPr lvl="1"/>
            <a:r>
              <a:rPr lang="en-US" sz="2000" b="1" dirty="0">
                <a:hlinkClick r:id="rId2"/>
              </a:rPr>
              <a:t>New and Future Developments in Catalysis</a:t>
            </a:r>
            <a:endParaRPr lang="en-US" sz="2000" b="1" dirty="0"/>
          </a:p>
          <a:p>
            <a:pPr marL="742950" lvl="1" indent="-285750">
              <a:buFont typeface="+mj-lt"/>
              <a:buAutoNum type="arabicPeriod"/>
            </a:pPr>
            <a:r>
              <a:rPr lang="en-US" sz="2000" dirty="0"/>
              <a:t> </a:t>
            </a:r>
            <a:r>
              <a:rPr lang="en-US" sz="2000" b="1" dirty="0">
                <a:hlinkClick r:id="rId3"/>
              </a:rPr>
              <a:t>Introduction</a:t>
            </a:r>
            <a:endParaRPr lang="en-US" sz="2000" b="1" dirty="0"/>
          </a:p>
          <a:p>
            <a:pPr marL="742950" lvl="1" indent="-285750">
              <a:buFont typeface="+mj-lt"/>
              <a:buAutoNum type="arabicPeriod"/>
            </a:pPr>
            <a:r>
              <a:rPr lang="en-US" sz="2000" b="1" dirty="0">
                <a:hlinkClick r:id="rId4"/>
              </a:rPr>
              <a:t>Chapter 1 - Metal Catalysts for the Conversion of Biomass to Chemicals</a:t>
            </a:r>
            <a:r>
              <a:rPr lang="en-US" sz="2000" b="1" dirty="0"/>
              <a:t>, </a:t>
            </a:r>
            <a:r>
              <a:rPr lang="en-US" sz="2000" dirty="0"/>
              <a:t>Pierre </a:t>
            </a:r>
            <a:r>
              <a:rPr lang="en-US" sz="2000" dirty="0" err="1"/>
              <a:t>Gallezot</a:t>
            </a:r>
            <a:endParaRPr lang="en-US" sz="2000" dirty="0"/>
          </a:p>
          <a:p>
            <a:pPr marL="742950" lvl="1" indent="-285750">
              <a:buFont typeface="+mj-lt"/>
              <a:buAutoNum type="arabicPeriod"/>
            </a:pPr>
            <a:r>
              <a:rPr lang="en-US" sz="2000" b="1" dirty="0">
                <a:hlinkClick r:id="rId5"/>
              </a:rPr>
              <a:t>Chapter 2 - Current Catalytic Processes for Biomass Conversion</a:t>
            </a:r>
            <a:r>
              <a:rPr lang="en-US" sz="2000" b="1" dirty="0"/>
              <a:t>, </a:t>
            </a:r>
            <a:r>
              <a:rPr lang="en-US" sz="2000" dirty="0"/>
              <a:t> </a:t>
            </a:r>
            <a:r>
              <a:rPr lang="en-US" sz="2000" dirty="0" err="1"/>
              <a:t>Hirokazu</a:t>
            </a:r>
            <a:r>
              <a:rPr lang="en-US" sz="2000" dirty="0"/>
              <a:t> Kobayashi, Atsushi Fukuoka</a:t>
            </a:r>
          </a:p>
          <a:p>
            <a:pPr marL="742950" lvl="1" indent="-285750">
              <a:buFont typeface="+mj-lt"/>
              <a:buAutoNum type="arabicPeriod"/>
            </a:pPr>
            <a:r>
              <a:rPr lang="en-US" sz="2000" b="1" dirty="0">
                <a:hlinkClick r:id="rId6"/>
              </a:rPr>
              <a:t>Chapter 3 - Emerging Catalysis for 5-HMF Formation from Cellulosic Carbohydrates</a:t>
            </a:r>
            <a:r>
              <a:rPr lang="en-US" sz="2000" b="1" dirty="0"/>
              <a:t> , </a:t>
            </a:r>
            <a:r>
              <a:rPr lang="en-US" sz="2000" dirty="0"/>
              <a:t> Z. Conrad Zhang</a:t>
            </a:r>
          </a:p>
          <a:p>
            <a:pPr marL="742950" lvl="1" indent="-285750">
              <a:buFont typeface="+mj-lt"/>
              <a:buAutoNum type="arabicPeriod"/>
            </a:pPr>
            <a:r>
              <a:rPr lang="en-US" sz="2000" b="1" dirty="0">
                <a:hlinkClick r:id="rId7"/>
              </a:rPr>
              <a:t>Chapter 4 - Trends and Challenges in Catalytic Biomass Conversion</a:t>
            </a:r>
            <a:r>
              <a:rPr lang="en-US" sz="2000" b="1" dirty="0"/>
              <a:t>, </a:t>
            </a:r>
            <a:r>
              <a:rPr lang="en-US" sz="2000" dirty="0"/>
              <a:t> Christian </a:t>
            </a:r>
            <a:r>
              <a:rPr lang="en-US" sz="2000" dirty="0" err="1"/>
              <a:t>Mårup</a:t>
            </a:r>
            <a:r>
              <a:rPr lang="en-US" sz="2000" dirty="0"/>
              <a:t> </a:t>
            </a:r>
            <a:r>
              <a:rPr lang="en-US" sz="2000" dirty="0" err="1"/>
              <a:t>Osmundsen</a:t>
            </a:r>
            <a:r>
              <a:rPr lang="en-US" sz="2000" dirty="0"/>
              <a:t>, </a:t>
            </a:r>
            <a:r>
              <a:rPr lang="en-US" sz="2000" dirty="0" err="1"/>
              <a:t>Kresten</a:t>
            </a:r>
            <a:r>
              <a:rPr lang="en-US" sz="2000" dirty="0"/>
              <a:t> </a:t>
            </a:r>
            <a:r>
              <a:rPr lang="en-US" sz="2000" dirty="0" err="1"/>
              <a:t>Egeblad</a:t>
            </a:r>
            <a:r>
              <a:rPr lang="en-US" sz="2000" dirty="0"/>
              <a:t>, </a:t>
            </a:r>
            <a:r>
              <a:rPr lang="en-US" sz="2000" dirty="0" err="1"/>
              <a:t>Esben</a:t>
            </a:r>
            <a:r>
              <a:rPr lang="en-US" sz="2000" dirty="0"/>
              <a:t> </a:t>
            </a:r>
            <a:r>
              <a:rPr lang="en-US" sz="2000" dirty="0" err="1"/>
              <a:t>Taarning</a:t>
            </a:r>
            <a:endParaRPr lang="en-US" sz="2000" dirty="0"/>
          </a:p>
          <a:p>
            <a:pPr marL="742950" lvl="1" indent="-285750">
              <a:buFont typeface="+mj-lt"/>
              <a:buAutoNum type="arabicPeriod"/>
            </a:pPr>
            <a:r>
              <a:rPr lang="en-US" sz="2000" b="1" dirty="0">
                <a:hlinkClick r:id="rId8"/>
              </a:rPr>
              <a:t>Chapter 5 - Catalytic Processes of Lignocellulosic Feedstock Conversion for Production of Furfural, </a:t>
            </a:r>
            <a:r>
              <a:rPr lang="en-US" sz="2000" b="1" dirty="0" err="1">
                <a:hlinkClick r:id="rId8"/>
              </a:rPr>
              <a:t>Levulinic</a:t>
            </a:r>
            <a:r>
              <a:rPr lang="en-US" sz="2000" b="1" dirty="0">
                <a:hlinkClick r:id="rId8"/>
              </a:rPr>
              <a:t> Acid, and Formic Acid-Based Fuel Components</a:t>
            </a:r>
            <a:r>
              <a:rPr lang="en-US" sz="2000" b="1" dirty="0"/>
              <a:t>, </a:t>
            </a:r>
            <a:r>
              <a:rPr lang="en-US" sz="2000" dirty="0"/>
              <a:t> B. </a:t>
            </a:r>
            <a:r>
              <a:rPr lang="en-US" sz="2000" dirty="0" err="1"/>
              <a:t>Kamm</a:t>
            </a:r>
            <a:r>
              <a:rPr lang="en-US" sz="2000" dirty="0"/>
              <a:t>, M. Gerhardt, G. </a:t>
            </a:r>
            <a:r>
              <a:rPr lang="en-US" sz="2000" dirty="0" err="1"/>
              <a:t>Dautzenberg</a:t>
            </a:r>
            <a:endParaRPr lang="en-US" sz="2000" dirty="0"/>
          </a:p>
          <a:p>
            <a:pPr marL="742950" lvl="1" indent="-285750">
              <a:buFont typeface="+mj-lt"/>
              <a:buAutoNum type="arabicPeriod"/>
            </a:pPr>
            <a:r>
              <a:rPr lang="en-US" sz="2000" dirty="0"/>
              <a:t> </a:t>
            </a:r>
            <a:r>
              <a:rPr lang="en-US" sz="2000" b="1" dirty="0">
                <a:hlinkClick r:id="rId9"/>
              </a:rPr>
              <a:t>Chapter 6 - Synthetic Biology for Biomass Conversion</a:t>
            </a:r>
            <a:r>
              <a:rPr lang="en-US" sz="2000" b="1" dirty="0"/>
              <a:t>, </a:t>
            </a:r>
            <a:r>
              <a:rPr lang="en-US" sz="2000" dirty="0"/>
              <a:t> Christopher E. French, Damian K. Barnard, Eugene Fletcher, Steven D. Kane, </a:t>
            </a:r>
            <a:r>
              <a:rPr lang="en-US" sz="2000" dirty="0" err="1"/>
              <a:t>Sahreena</a:t>
            </a:r>
            <a:r>
              <a:rPr lang="en-US" sz="2000" dirty="0"/>
              <a:t> Saleem </a:t>
            </a:r>
            <a:r>
              <a:rPr lang="en-US" sz="2000" dirty="0" err="1"/>
              <a:t>Lakhundi</a:t>
            </a:r>
            <a:r>
              <a:rPr lang="en-US" sz="2000" dirty="0"/>
              <a:t>, Chao-</a:t>
            </a:r>
            <a:r>
              <a:rPr lang="en-US" sz="2000" dirty="0" err="1"/>
              <a:t>Kuo</a:t>
            </a:r>
            <a:r>
              <a:rPr lang="en-US" sz="2000" dirty="0"/>
              <a:t> Liu, Alistair </a:t>
            </a:r>
            <a:r>
              <a:rPr lang="en-US" sz="2000" dirty="0" err="1"/>
              <a:t>Elfick</a:t>
            </a:r>
            <a:endParaRPr lang="en-US" sz="2000" dirty="0"/>
          </a:p>
          <a:p>
            <a:pPr marL="742950" lvl="1" indent="-285750">
              <a:buFont typeface="+mj-lt"/>
              <a:buAutoNum type="arabicPeriod"/>
            </a:pPr>
            <a:r>
              <a:rPr lang="en-US" sz="2000" b="1" dirty="0">
                <a:hlinkClick r:id="rId10"/>
              </a:rPr>
              <a:t>Chapter 7 - Hybrid Plant Systems for Breeding and Gene Confinement in Bioenergy Crops</a:t>
            </a:r>
            <a:r>
              <a:rPr lang="en-US" sz="2000" b="1" dirty="0"/>
              <a:t>, </a:t>
            </a:r>
            <a:r>
              <a:rPr lang="en-US" sz="2000" dirty="0"/>
              <a:t> Albert P. </a:t>
            </a:r>
            <a:r>
              <a:rPr lang="en-US" sz="2000" dirty="0" err="1"/>
              <a:t>Kausch</a:t>
            </a:r>
            <a:r>
              <a:rPr lang="en-US" sz="2000" dirty="0"/>
              <a:t>, Adam </a:t>
            </a:r>
            <a:r>
              <a:rPr lang="en-US" sz="2000" dirty="0" err="1"/>
              <a:t>Deresienski</a:t>
            </a:r>
            <a:r>
              <a:rPr lang="en-US" sz="2000" dirty="0"/>
              <a:t>, Joel Hague, Michael </a:t>
            </a:r>
            <a:r>
              <a:rPr lang="en-US" sz="2000" dirty="0" err="1"/>
              <a:t>Tilelli</a:t>
            </a:r>
            <a:r>
              <a:rPr lang="en-US" sz="2000" dirty="0"/>
              <a:t>, Stephen L. </a:t>
            </a:r>
            <a:r>
              <a:rPr lang="en-US" sz="2000" dirty="0" err="1"/>
              <a:t>Dellaporta</a:t>
            </a:r>
            <a:r>
              <a:rPr lang="en-US" sz="2000" dirty="0"/>
              <a:t>, Kimberly Nelson, Yi Li</a:t>
            </a:r>
          </a:p>
          <a:p>
            <a:pPr marL="742950" lvl="1" indent="-285750">
              <a:buFont typeface="+mj-lt"/>
              <a:buAutoNum type="arabicPeriod"/>
            </a:pPr>
            <a:r>
              <a:rPr lang="en-US" sz="2000" b="1" dirty="0">
                <a:hlinkClick r:id="rId11"/>
              </a:rPr>
              <a:t>Chapter 8 - An Introduction to Pyrolysis and Catalytic Pyrolysis: Versatile Techniques for Biomass Conversion</a:t>
            </a:r>
            <a:r>
              <a:rPr lang="en-US" sz="2000" b="1" dirty="0"/>
              <a:t>, </a:t>
            </a:r>
            <a:r>
              <a:rPr lang="en-US" sz="2000" dirty="0"/>
              <a:t> Li </a:t>
            </a:r>
            <a:r>
              <a:rPr lang="en-US" sz="2000" dirty="0" err="1"/>
              <a:t>Li</a:t>
            </a:r>
            <a:r>
              <a:rPr lang="en-US" sz="2000" dirty="0"/>
              <a:t>, Jack S. </a:t>
            </a:r>
            <a:r>
              <a:rPr lang="en-US" sz="2000" dirty="0" err="1"/>
              <a:t>Rowbotham</a:t>
            </a:r>
            <a:r>
              <a:rPr lang="en-US" sz="2000" dirty="0"/>
              <a:t>, H. Christopher Greenwell, Philip W. Dyer</a:t>
            </a:r>
          </a:p>
          <a:p>
            <a:pPr marL="742950" lvl="1" indent="-285750">
              <a:buFont typeface="+mj-lt"/>
              <a:buAutoNum type="arabicPeriod"/>
            </a:pPr>
            <a:r>
              <a:rPr lang="en-US" sz="2000" b="1" dirty="0">
                <a:hlinkClick r:id="rId12"/>
              </a:rPr>
              <a:t>Chapter 9 - Using Microwave Radiation and </a:t>
            </a:r>
            <a:r>
              <a:rPr lang="en-US" sz="2000" b="1" dirty="0" err="1">
                <a:hlinkClick r:id="rId12"/>
              </a:rPr>
              <a:t>SrO</a:t>
            </a:r>
            <a:r>
              <a:rPr lang="en-US" sz="2000" b="1" dirty="0">
                <a:hlinkClick r:id="rId12"/>
              </a:rPr>
              <a:t> as a Catalyst for the Complete Conversion of Oils, Cooked Oils, and Microalgae to Biodiesel</a:t>
            </a:r>
            <a:r>
              <a:rPr lang="en-US" sz="2000" b="1" dirty="0"/>
              <a:t>, </a:t>
            </a:r>
            <a:r>
              <a:rPr lang="en-US" sz="2000" dirty="0"/>
              <a:t>, </a:t>
            </a:r>
            <a:r>
              <a:rPr lang="en-US" sz="2000" i="1" dirty="0"/>
              <a:t>Pages 209-227</a:t>
            </a:r>
            <a:r>
              <a:rPr lang="en-US" sz="2000" dirty="0"/>
              <a:t>, Miri </a:t>
            </a:r>
            <a:r>
              <a:rPr lang="en-US" sz="2000" dirty="0" err="1"/>
              <a:t>Koberg</a:t>
            </a:r>
            <a:r>
              <a:rPr lang="en-US" sz="2000" dirty="0"/>
              <a:t>, </a:t>
            </a:r>
            <a:r>
              <a:rPr lang="en-US" sz="2000" dirty="0" err="1"/>
              <a:t>Aharon</a:t>
            </a:r>
            <a:r>
              <a:rPr lang="en-US" sz="2000" dirty="0"/>
              <a:t> </a:t>
            </a:r>
            <a:r>
              <a:rPr lang="en-US" sz="2000" dirty="0" err="1"/>
              <a:t>Gedanken</a:t>
            </a:r>
            <a:endParaRPr lang="en-US" sz="2000" dirty="0"/>
          </a:p>
          <a:p>
            <a:pPr marL="742950" lvl="1" indent="-285750">
              <a:buFont typeface="+mj-lt"/>
              <a:buAutoNum type="arabicPeriod"/>
            </a:pPr>
            <a:r>
              <a:rPr lang="en-US" sz="2000" b="1" dirty="0">
                <a:hlinkClick r:id="rId13"/>
              </a:rPr>
              <a:t>Chapter 10 - Environmental Benefits of Integrated Algal Biorefineries for Large-Scale Biomass Conversion</a:t>
            </a:r>
            <a:r>
              <a:rPr lang="en-US" sz="2000" b="1" dirty="0"/>
              <a:t>,</a:t>
            </a:r>
            <a:r>
              <a:rPr lang="en-US" sz="2000" dirty="0"/>
              <a:t>, </a:t>
            </a:r>
            <a:r>
              <a:rPr lang="en-US" sz="2000" dirty="0" err="1"/>
              <a:t>Bobban</a:t>
            </a:r>
            <a:r>
              <a:rPr lang="en-US" sz="2000" dirty="0"/>
              <a:t> Subhadra</a:t>
            </a:r>
          </a:p>
          <a:p>
            <a:pPr marL="742950" lvl="1" indent="-285750">
              <a:buFont typeface="+mj-lt"/>
              <a:buAutoNum type="arabicPeriod"/>
            </a:pPr>
            <a:r>
              <a:rPr lang="en-US" sz="2000" b="1" dirty="0">
                <a:hlinkClick r:id="rId14"/>
              </a:rPr>
              <a:t>Chapter 11 - Heterogeneous Catalysts for Biomass Conversion</a:t>
            </a:r>
            <a:r>
              <a:rPr lang="en-US" sz="2000" b="1" dirty="0"/>
              <a:t>, </a:t>
            </a:r>
            <a:r>
              <a:rPr lang="en-US" sz="2000" dirty="0"/>
              <a:t> Lei </a:t>
            </a:r>
            <a:r>
              <a:rPr lang="en-US" sz="2000" dirty="0" err="1"/>
              <a:t>Jin</a:t>
            </a:r>
            <a:r>
              <a:rPr lang="en-US" sz="2000" dirty="0"/>
              <a:t>, Chung-</a:t>
            </a:r>
            <a:r>
              <a:rPr lang="en-US" sz="2000" dirty="0" err="1"/>
              <a:t>hao</a:t>
            </a:r>
            <a:r>
              <a:rPr lang="en-US" sz="2000" dirty="0"/>
              <a:t> </a:t>
            </a:r>
            <a:r>
              <a:rPr lang="en-US" sz="2000" dirty="0" err="1"/>
              <a:t>Kuo</a:t>
            </a:r>
            <a:r>
              <a:rPr lang="en-US" sz="2000" dirty="0"/>
              <a:t>, Steven L. </a:t>
            </a:r>
            <a:r>
              <a:rPr lang="en-US" sz="2000" dirty="0" err="1"/>
              <a:t>Suib</a:t>
            </a:r>
            <a:endParaRPr lang="en-US" sz="2000" dirty="0"/>
          </a:p>
          <a:p>
            <a:pPr marL="742950" lvl="1" indent="-285750">
              <a:buFont typeface="+mj-lt"/>
              <a:buAutoNum type="arabicPeriod"/>
            </a:pPr>
            <a:r>
              <a:rPr lang="en-US" sz="2000" b="1" dirty="0">
                <a:hlinkClick r:id="rId15"/>
              </a:rPr>
              <a:t>Chapter 12 - Processing Issues in Biofuels Production</a:t>
            </a:r>
            <a:r>
              <a:rPr lang="en-US" sz="2000" b="1" dirty="0"/>
              <a:t>,</a:t>
            </a:r>
            <a:r>
              <a:rPr lang="en-US" sz="2000" dirty="0"/>
              <a:t> Richard S. </a:t>
            </a:r>
            <a:r>
              <a:rPr lang="en-US" sz="2000" dirty="0" err="1"/>
              <a:t>Parnas</a:t>
            </a:r>
            <a:r>
              <a:rPr lang="en-US" sz="2000" dirty="0"/>
              <a:t>, Michael </a:t>
            </a:r>
            <a:r>
              <a:rPr lang="en-US" sz="2000" dirty="0" err="1"/>
              <a:t>Pomykala</a:t>
            </a:r>
            <a:r>
              <a:rPr lang="en-US" sz="2000" dirty="0"/>
              <a:t>, Iman </a:t>
            </a:r>
            <a:r>
              <a:rPr lang="en-US" sz="2000" dirty="0" err="1"/>
              <a:t>Noshadi</a:t>
            </a:r>
            <a:endParaRPr lang="en-US" sz="2000" dirty="0"/>
          </a:p>
          <a:p>
            <a:pPr marL="742950" lvl="1" indent="-285750">
              <a:buFont typeface="+mj-lt"/>
              <a:buAutoNum type="arabicPeriod"/>
            </a:pPr>
            <a:r>
              <a:rPr lang="en-US" sz="2000" b="1" dirty="0">
                <a:hlinkClick r:id="rId16"/>
              </a:rPr>
              <a:t>Chapter 13 - Economic Analysis of Bioenergy: An Integrated Multidisciplinary Approach</a:t>
            </a:r>
            <a:r>
              <a:rPr lang="en-US" sz="2000" b="1" dirty="0"/>
              <a:t>, </a:t>
            </a:r>
            <a:r>
              <a:rPr lang="en-US" sz="2000" dirty="0"/>
              <a:t>, Fred V. </a:t>
            </a:r>
            <a:r>
              <a:rPr lang="en-US" sz="2000" dirty="0" err="1"/>
              <a:t>Carstensen</a:t>
            </a:r>
            <a:r>
              <a:rPr lang="en-US" sz="2000" dirty="0"/>
              <a:t>, Marcello Graziano, Natalia </a:t>
            </a:r>
            <a:r>
              <a:rPr lang="en-US" sz="2000" dirty="0" err="1"/>
              <a:t>Vorotytseva</a:t>
            </a:r>
            <a:r>
              <a:rPr lang="en-US" sz="2000" dirty="0"/>
              <a:t>, William E. Waite, Kathryn E. Parr</a:t>
            </a:r>
          </a:p>
          <a:p>
            <a:pPr marL="742950" lvl="1" indent="-285750">
              <a:buFont typeface="+mj-lt"/>
              <a:buAutoNum type="arabicPeriod"/>
            </a:pPr>
            <a:r>
              <a:rPr lang="en-US" sz="2000" b="1" dirty="0">
                <a:hlinkClick r:id="rId17"/>
              </a:rPr>
              <a:t>Chapter 14 - Biofuels of the Present and the Future</a:t>
            </a:r>
            <a:r>
              <a:rPr lang="en-US" sz="2000" b="1" dirty="0"/>
              <a:t>, </a:t>
            </a:r>
            <a:r>
              <a:rPr lang="en-US" sz="2000" dirty="0"/>
              <a:t> Arnold L. </a:t>
            </a:r>
            <a:r>
              <a:rPr lang="en-US" sz="2000" dirty="0" err="1"/>
              <a:t>Demain</a:t>
            </a:r>
            <a:r>
              <a:rPr lang="en-US" sz="2000" dirty="0"/>
              <a:t>, Marco A. </a:t>
            </a:r>
            <a:r>
              <a:rPr lang="en-US" sz="2000" dirty="0" err="1"/>
              <a:t>Báez-Vásquez</a:t>
            </a:r>
            <a:endParaRPr lang="en-US" sz="2000" dirty="0"/>
          </a:p>
          <a:p>
            <a:pPr marL="742950" lvl="1" indent="-285750">
              <a:buFont typeface="+mj-lt"/>
              <a:buAutoNum type="arabicPeriod"/>
            </a:pPr>
            <a:r>
              <a:rPr lang="en-US" sz="2000" b="1" dirty="0">
                <a:hlinkClick r:id="rId18"/>
              </a:rPr>
              <a:t>Chapter 15 - Catalysts for Biomass Conversion</a:t>
            </a:r>
            <a:endParaRPr lang="en-US" sz="2000" b="1" dirty="0"/>
          </a:p>
          <a:p>
            <a:pPr lvl="1"/>
            <a:endParaRPr lang="en-US" dirty="0"/>
          </a:p>
        </p:txBody>
      </p:sp>
      <p:pic>
        <p:nvPicPr>
          <p:cNvPr id="4" name="Picture 3">
            <a:extLst>
              <a:ext uri="{FF2B5EF4-FFF2-40B4-BE49-F238E27FC236}">
                <a16:creationId xmlns:a16="http://schemas.microsoft.com/office/drawing/2014/main" id="{1931F569-7DEE-4EE1-8976-CC46831E065A}"/>
              </a:ext>
            </a:extLst>
          </p:cNvPr>
          <p:cNvPicPr>
            <a:picLocks noChangeAspect="1"/>
          </p:cNvPicPr>
          <p:nvPr/>
        </p:nvPicPr>
        <p:blipFill>
          <a:blip r:embed="rId19"/>
          <a:stretch>
            <a:fillRect/>
          </a:stretch>
        </p:blipFill>
        <p:spPr>
          <a:xfrm>
            <a:off x="174172" y="391886"/>
            <a:ext cx="12017828" cy="6212113"/>
          </a:xfrm>
          <a:prstGeom prst="rect">
            <a:avLst/>
          </a:prstGeom>
        </p:spPr>
      </p:pic>
    </p:spTree>
    <p:extLst>
      <p:ext uri="{BB962C8B-B14F-4D97-AF65-F5344CB8AC3E}">
        <p14:creationId xmlns:p14="http://schemas.microsoft.com/office/powerpoint/2010/main" val="3705346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C9FD8-8963-4ADD-8917-1A6908924213}"/>
              </a:ext>
            </a:extLst>
          </p:cNvPr>
          <p:cNvPicPr>
            <a:picLocks noChangeAspect="1"/>
          </p:cNvPicPr>
          <p:nvPr/>
        </p:nvPicPr>
        <p:blipFill>
          <a:blip r:embed="rId2"/>
          <a:stretch>
            <a:fillRect/>
          </a:stretch>
        </p:blipFill>
        <p:spPr>
          <a:xfrm>
            <a:off x="319314" y="174171"/>
            <a:ext cx="11509829" cy="6270172"/>
          </a:xfrm>
          <a:prstGeom prst="rect">
            <a:avLst/>
          </a:prstGeom>
        </p:spPr>
      </p:pic>
    </p:spTree>
    <p:extLst>
      <p:ext uri="{BB962C8B-B14F-4D97-AF65-F5344CB8AC3E}">
        <p14:creationId xmlns:p14="http://schemas.microsoft.com/office/powerpoint/2010/main" val="2184069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E1FB4-BC6F-409A-8F19-31A2ED0D0BB1}"/>
              </a:ext>
            </a:extLst>
          </p:cNvPr>
          <p:cNvPicPr>
            <a:picLocks noChangeAspect="1"/>
          </p:cNvPicPr>
          <p:nvPr/>
        </p:nvPicPr>
        <p:blipFill>
          <a:blip r:embed="rId2"/>
          <a:stretch>
            <a:fillRect/>
          </a:stretch>
        </p:blipFill>
        <p:spPr>
          <a:xfrm>
            <a:off x="464457" y="1566182"/>
            <a:ext cx="11263085" cy="4393293"/>
          </a:xfrm>
          <a:prstGeom prst="rect">
            <a:avLst/>
          </a:prstGeom>
        </p:spPr>
      </p:pic>
    </p:spTree>
    <p:extLst>
      <p:ext uri="{BB962C8B-B14F-4D97-AF65-F5344CB8AC3E}">
        <p14:creationId xmlns:p14="http://schemas.microsoft.com/office/powerpoint/2010/main" val="1380402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E9904-D24B-482E-8084-98AE6E04C4B0}"/>
              </a:ext>
            </a:extLst>
          </p:cNvPr>
          <p:cNvSpPr/>
          <p:nvPr/>
        </p:nvSpPr>
        <p:spPr>
          <a:xfrm>
            <a:off x="240890" y="474184"/>
            <a:ext cx="11710219" cy="5909631"/>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chilean</a:t>
            </a:r>
            <a:r>
              <a:rPr lang="en-US" sz="2800" dirty="0">
                <a:latin typeface="Times New Roman" panose="02020603050405020304" pitchFamily="18" charset="0"/>
                <a:ea typeface="Calibri" panose="020F0502020204030204" pitchFamily="34" charset="0"/>
                <a:cs typeface="Times New Roman" panose="02020603050405020304" pitchFamily="18" charset="0"/>
              </a:rPr>
              <a:t> embargo on nitrates ( an ingredient for explosives in the early 1900s) to Germany boosted Haber and Bosch studies on the fixation of nitrogen in air to produce ammonia (1910-1916).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need for more efficient automobile fuel that incited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E.Houdry</a:t>
            </a:r>
            <a:r>
              <a:rPr lang="en-US" sz="2800" dirty="0">
                <a:latin typeface="Times New Roman" panose="02020603050405020304" pitchFamily="18" charset="0"/>
                <a:ea typeface="Calibri" panose="020F0502020204030204" pitchFamily="34" charset="0"/>
                <a:cs typeface="Times New Roman" panose="02020603050405020304" pitchFamily="18" charset="0"/>
              </a:rPr>
              <a:t> to research and develop the oil cracking process (ca1935).</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Catalytic reforming and hydrocarbon alkylation developed by UOP in the later 30s and early 40s not only providing higher octane index fuels but also enabling, because of their availability, the British RAF pilots to win the Battle of Britain in the summer of 1940.</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Environmental regulations that triggered the development of various catalytic hydrotreating processes, the three way exhaust catalyst, the MTBE and TAME synthesis process and various technologies to reduce NO</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x</a:t>
            </a:r>
            <a:r>
              <a:rPr lang="en-US" sz="2800" dirty="0">
                <a:latin typeface="Times New Roman" panose="02020603050405020304" pitchFamily="18" charset="0"/>
                <a:ea typeface="Calibri" panose="020F0502020204030204" pitchFamily="34" charset="0"/>
                <a:cs typeface="Times New Roman" panose="02020603050405020304" pitchFamily="18" charset="0"/>
              </a:rPr>
              <a:t> Emission.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902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EA648-CF17-4549-8911-51802AD9F2C7}"/>
              </a:ext>
            </a:extLst>
          </p:cNvPr>
          <p:cNvSpPr/>
          <p:nvPr/>
        </p:nvSpPr>
        <p:spPr>
          <a:xfrm>
            <a:off x="137651" y="536366"/>
            <a:ext cx="11916697" cy="5551200"/>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Todays major pullers are:</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Market driven strategy aiming at simpler and less capital intensive processes and the access to abundant, renewable and cheaper feeds;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Societal concern for preservation and remediation of the environment;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Evolving legislations by public/governmental bodies: often fluctuating with time because of the various bodies and lobbies are involved, but eventually always having strict deadlines;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Weak signals from world-wide scientific progress(academic and industrial) because of industry’s awareness of developments made by competitors and fortunately also the identification of creative projects, advances and discoveries in academia.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988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219901-8168-48FA-B863-F30A829093A0}"/>
              </a:ext>
            </a:extLst>
          </p:cNvPr>
          <p:cNvPicPr>
            <a:picLocks noChangeAspect="1"/>
          </p:cNvPicPr>
          <p:nvPr/>
        </p:nvPicPr>
        <p:blipFill>
          <a:blip r:embed="rId2"/>
          <a:stretch>
            <a:fillRect/>
          </a:stretch>
        </p:blipFill>
        <p:spPr>
          <a:xfrm>
            <a:off x="217716" y="691697"/>
            <a:ext cx="11553369" cy="1962150"/>
          </a:xfrm>
          <a:prstGeom prst="rect">
            <a:avLst/>
          </a:prstGeom>
        </p:spPr>
      </p:pic>
      <p:pic>
        <p:nvPicPr>
          <p:cNvPr id="3" name="Picture 2">
            <a:extLst>
              <a:ext uri="{FF2B5EF4-FFF2-40B4-BE49-F238E27FC236}">
                <a16:creationId xmlns:a16="http://schemas.microsoft.com/office/drawing/2014/main" id="{8D26E79C-310A-45F1-91E5-6E0A92F9CC1F}"/>
              </a:ext>
            </a:extLst>
          </p:cNvPr>
          <p:cNvPicPr>
            <a:picLocks noChangeAspect="1"/>
          </p:cNvPicPr>
          <p:nvPr/>
        </p:nvPicPr>
        <p:blipFill>
          <a:blip r:embed="rId3"/>
          <a:stretch>
            <a:fillRect/>
          </a:stretch>
        </p:blipFill>
        <p:spPr>
          <a:xfrm>
            <a:off x="333830" y="2682875"/>
            <a:ext cx="11553370" cy="3933825"/>
          </a:xfrm>
          <a:prstGeom prst="rect">
            <a:avLst/>
          </a:prstGeom>
        </p:spPr>
      </p:pic>
    </p:spTree>
    <p:extLst>
      <p:ext uri="{BB962C8B-B14F-4D97-AF65-F5344CB8AC3E}">
        <p14:creationId xmlns:p14="http://schemas.microsoft.com/office/powerpoint/2010/main" val="7058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6151AD-9AAD-4B6B-9E88-DF5FCF72E79F}"/>
              </a:ext>
            </a:extLst>
          </p:cNvPr>
          <p:cNvSpPr>
            <a:spLocks noGrp="1" noChangeArrowheads="1"/>
          </p:cNvSpPr>
          <p:nvPr>
            <p:ph type="title"/>
          </p:nvPr>
        </p:nvSpPr>
        <p:spPr>
          <a:xfrm>
            <a:off x="1885950" y="76200"/>
            <a:ext cx="8420100" cy="1143000"/>
          </a:xfrm>
        </p:spPr>
        <p:txBody>
          <a:bodyPr/>
          <a:lstStyle/>
          <a:p>
            <a:r>
              <a:rPr lang="en-US" altLang="en-US" sz="3600" b="1">
                <a:solidFill>
                  <a:srgbClr val="0000FF"/>
                </a:solidFill>
                <a:latin typeface="Calibri" panose="020F0502020204030204" pitchFamily="34" charset="0"/>
              </a:rPr>
              <a:t>Role of Catalysis in a National Economy</a:t>
            </a:r>
          </a:p>
        </p:txBody>
      </p:sp>
      <p:sp>
        <p:nvSpPr>
          <p:cNvPr id="14339" name="Rectangle 3">
            <a:extLst>
              <a:ext uri="{FF2B5EF4-FFF2-40B4-BE49-F238E27FC236}">
                <a16:creationId xmlns:a16="http://schemas.microsoft.com/office/drawing/2014/main" id="{B2D3F046-B914-4676-B6F8-3CAF1A10FAC1}"/>
              </a:ext>
            </a:extLst>
          </p:cNvPr>
          <p:cNvSpPr>
            <a:spLocks noGrp="1" noChangeArrowheads="1"/>
          </p:cNvSpPr>
          <p:nvPr>
            <p:ph type="body" idx="1"/>
          </p:nvPr>
        </p:nvSpPr>
        <p:spPr>
          <a:xfrm>
            <a:off x="132735" y="1371600"/>
            <a:ext cx="11931446" cy="4114800"/>
          </a:xfrm>
        </p:spPr>
        <p:txBody>
          <a:bodyPr>
            <a:normAutofit lnSpcReduction="10000"/>
          </a:bodyPr>
          <a:lstStyle/>
          <a:p>
            <a:pPr>
              <a:spcBef>
                <a:spcPts val="1200"/>
              </a:spcBef>
              <a:spcAft>
                <a:spcPts val="1200"/>
              </a:spcAft>
            </a:pPr>
            <a:r>
              <a:rPr lang="en-US" altLang="en-US" b="1">
                <a:latin typeface="Calibri" panose="020F0502020204030204" pitchFamily="34" charset="0"/>
              </a:rPr>
              <a:t>24% of GDP from Products made using catalysts   (Food, Fuels, Clothes, Polymers, Drug, Agro-chemicals)</a:t>
            </a:r>
          </a:p>
          <a:p>
            <a:pPr>
              <a:spcBef>
                <a:spcPts val="1200"/>
              </a:spcBef>
              <a:spcAft>
                <a:spcPts val="1200"/>
              </a:spcAft>
            </a:pPr>
            <a:r>
              <a:rPr lang="en-US" altLang="en-US" b="1">
                <a:latin typeface="Calibri" panose="020F0502020204030204" pitchFamily="34" charset="0"/>
              </a:rPr>
              <a:t>&gt; 90 % of petro refining &amp; petrochemicals processes use catalysts</a:t>
            </a:r>
          </a:p>
          <a:p>
            <a:pPr>
              <a:spcBef>
                <a:spcPts val="1200"/>
              </a:spcBef>
              <a:spcAft>
                <a:spcPts val="1200"/>
              </a:spcAft>
            </a:pPr>
            <a:r>
              <a:rPr lang="en-US" altLang="en-US" b="1">
                <a:latin typeface="Calibri" panose="020F0502020204030204" pitchFamily="34" charset="0"/>
              </a:rPr>
              <a:t>90 % of processes &amp; 60 % of products in the chemical industry</a:t>
            </a:r>
          </a:p>
          <a:p>
            <a:pPr>
              <a:spcBef>
                <a:spcPts val="1200"/>
              </a:spcBef>
              <a:spcAft>
                <a:spcPts val="1200"/>
              </a:spcAft>
            </a:pPr>
            <a:r>
              <a:rPr lang="en-US" altLang="en-US" b="1">
                <a:latin typeface="Calibri" panose="020F0502020204030204" pitchFamily="34" charset="0"/>
              </a:rPr>
              <a:t>&gt; 95% of pollution control technologies</a:t>
            </a:r>
          </a:p>
          <a:p>
            <a:pPr>
              <a:spcBef>
                <a:spcPts val="1200"/>
              </a:spcBef>
              <a:spcAft>
                <a:spcPts val="1200"/>
              </a:spcAft>
            </a:pPr>
            <a:r>
              <a:rPr lang="en-US" altLang="en-US" b="1">
                <a:latin typeface="Calibri" panose="020F0502020204030204" pitchFamily="34" charset="0"/>
              </a:rPr>
              <a:t>Catalysis in the production/use of alternate fuels (NG,DME, H</a:t>
            </a:r>
            <a:r>
              <a:rPr lang="en-US" altLang="en-US" b="1" baseline="-25000">
                <a:latin typeface="Calibri" panose="020F0502020204030204" pitchFamily="34" charset="0"/>
              </a:rPr>
              <a:t>2</a:t>
            </a:r>
            <a:r>
              <a:rPr lang="en-US" altLang="en-US" b="1">
                <a:latin typeface="Calibri" panose="020F0502020204030204" pitchFamily="34" charset="0"/>
              </a:rPr>
              <a:t>, Fuel Cells, biofuels…) </a:t>
            </a:r>
          </a:p>
          <a:p>
            <a:pPr>
              <a:spcBef>
                <a:spcPts val="1200"/>
              </a:spcBef>
              <a:spcAft>
                <a:spcPts val="1200"/>
              </a:spcAft>
              <a:buNone/>
            </a:pPr>
            <a:endParaRPr lang="en-US" altLang="en-US" b="1">
              <a:latin typeface="Calibri" panose="020F0502020204030204" pitchFamily="34" charset="0"/>
            </a:endParaRPr>
          </a:p>
        </p:txBody>
      </p:sp>
    </p:spTree>
    <p:extLst>
      <p:ext uri="{BB962C8B-B14F-4D97-AF65-F5344CB8AC3E}">
        <p14:creationId xmlns:p14="http://schemas.microsoft.com/office/powerpoint/2010/main" val="407040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108CC-3B2B-4A3A-BA66-75F6A5D16174}"/>
              </a:ext>
            </a:extLst>
          </p:cNvPr>
          <p:cNvPicPr>
            <a:picLocks noChangeAspect="1"/>
          </p:cNvPicPr>
          <p:nvPr/>
        </p:nvPicPr>
        <p:blipFill>
          <a:blip r:embed="rId2"/>
          <a:stretch>
            <a:fillRect/>
          </a:stretch>
        </p:blipFill>
        <p:spPr>
          <a:xfrm>
            <a:off x="493487" y="290287"/>
            <a:ext cx="11030856" cy="6357256"/>
          </a:xfrm>
          <a:prstGeom prst="rect">
            <a:avLst/>
          </a:prstGeom>
        </p:spPr>
      </p:pic>
    </p:spTree>
    <p:extLst>
      <p:ext uri="{BB962C8B-B14F-4D97-AF65-F5344CB8AC3E}">
        <p14:creationId xmlns:p14="http://schemas.microsoft.com/office/powerpoint/2010/main" val="2164436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29F23-3D92-4EA7-9B6C-2EA59316BD8A}"/>
              </a:ext>
            </a:extLst>
          </p:cNvPr>
          <p:cNvPicPr>
            <a:picLocks noChangeAspect="1"/>
          </p:cNvPicPr>
          <p:nvPr/>
        </p:nvPicPr>
        <p:blipFill>
          <a:blip r:embed="rId2"/>
          <a:stretch>
            <a:fillRect/>
          </a:stretch>
        </p:blipFill>
        <p:spPr>
          <a:xfrm>
            <a:off x="203199" y="232228"/>
            <a:ext cx="11306629" cy="6625771"/>
          </a:xfrm>
          <a:prstGeom prst="rect">
            <a:avLst/>
          </a:prstGeom>
        </p:spPr>
      </p:pic>
    </p:spTree>
    <p:extLst>
      <p:ext uri="{BB962C8B-B14F-4D97-AF65-F5344CB8AC3E}">
        <p14:creationId xmlns:p14="http://schemas.microsoft.com/office/powerpoint/2010/main" val="265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E9178342-1310-4441-8051-C2D36B888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522515"/>
            <a:ext cx="11379200" cy="4296228"/>
          </a:xfrm>
          <a:prstGeom prst="rect">
            <a:avLst/>
          </a:prstGeom>
        </p:spPr>
      </p:pic>
      <p:sp>
        <p:nvSpPr>
          <p:cNvPr id="6" name="Rectangle 5">
            <a:extLst>
              <a:ext uri="{FF2B5EF4-FFF2-40B4-BE49-F238E27FC236}">
                <a16:creationId xmlns:a16="http://schemas.microsoft.com/office/drawing/2014/main" id="{6D2F5466-E618-4628-B1CA-E05525B3E176}"/>
              </a:ext>
            </a:extLst>
          </p:cNvPr>
          <p:cNvSpPr/>
          <p:nvPr/>
        </p:nvSpPr>
        <p:spPr>
          <a:xfrm>
            <a:off x="261256" y="5103674"/>
            <a:ext cx="11930743" cy="923330"/>
          </a:xfrm>
          <a:prstGeom prst="rect">
            <a:avLst/>
          </a:prstGeom>
        </p:spPr>
        <p:txBody>
          <a:bodyPr wrap="square">
            <a:spAutoFit/>
          </a:bodyPr>
          <a:lstStyle/>
          <a:p>
            <a:r>
              <a:rPr lang="en-US" dirty="0"/>
              <a:t>Schematic future scenario for power‐to‐chemicals processes demonstrating the importance of the development of more tolerant catalysts and processes a) time‐dependent power production by wind energy in 48 h (source: Fraunhofer ISE, KW 9, 2015), b) smoothed profile of hydrogen by intermediate storage</a:t>
            </a:r>
          </a:p>
        </p:txBody>
      </p:sp>
    </p:spTree>
    <p:extLst>
      <p:ext uri="{BB962C8B-B14F-4D97-AF65-F5344CB8AC3E}">
        <p14:creationId xmlns:p14="http://schemas.microsoft.com/office/powerpoint/2010/main" val="1992261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C75D28ED-0319-412E-9050-DFD76346E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555285"/>
            <a:ext cx="10885713" cy="4387168"/>
          </a:xfrm>
          <a:prstGeom prst="rect">
            <a:avLst/>
          </a:prstGeom>
        </p:spPr>
      </p:pic>
      <p:sp>
        <p:nvSpPr>
          <p:cNvPr id="4" name="Rectangle 3">
            <a:extLst>
              <a:ext uri="{FF2B5EF4-FFF2-40B4-BE49-F238E27FC236}">
                <a16:creationId xmlns:a16="http://schemas.microsoft.com/office/drawing/2014/main" id="{1D5FD57A-6E4E-47B8-8F87-96743E15949D}"/>
              </a:ext>
            </a:extLst>
          </p:cNvPr>
          <p:cNvSpPr/>
          <p:nvPr/>
        </p:nvSpPr>
        <p:spPr>
          <a:xfrm>
            <a:off x="192314" y="4942453"/>
            <a:ext cx="11807372" cy="1754326"/>
          </a:xfrm>
          <a:prstGeom prst="rect">
            <a:avLst/>
          </a:prstGeom>
        </p:spPr>
        <p:txBody>
          <a:bodyPr wrap="square">
            <a:spAutoFit/>
          </a:bodyPr>
          <a:lstStyle/>
          <a:p>
            <a:endParaRPr lang="en-US" dirty="0"/>
          </a:p>
          <a:p>
            <a:endParaRPr lang="en-US" dirty="0"/>
          </a:p>
          <a:p>
            <a:r>
              <a:rPr lang="en-US" dirty="0"/>
              <a:t>Typical time and length scales relevant for dynamic processes in catalysis. Blue: molecular processes at the active site; green: processes involving solid state catalysts, yellow: transport processes of reactants and products. The time frame important for dynamic operation addressed in the present concept article (indicated with a red box) includes microscopic and macroscopic length scales.</a:t>
            </a:r>
          </a:p>
        </p:txBody>
      </p:sp>
    </p:spTree>
    <p:extLst>
      <p:ext uri="{BB962C8B-B14F-4D97-AF65-F5344CB8AC3E}">
        <p14:creationId xmlns:p14="http://schemas.microsoft.com/office/powerpoint/2010/main" val="2396308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EC14B-58EF-43E4-8FD3-5B4331DE58D5}"/>
              </a:ext>
            </a:extLst>
          </p:cNvPr>
          <p:cNvPicPr>
            <a:picLocks noChangeAspect="1"/>
          </p:cNvPicPr>
          <p:nvPr/>
        </p:nvPicPr>
        <p:blipFill>
          <a:blip r:embed="rId2"/>
          <a:stretch>
            <a:fillRect/>
          </a:stretch>
        </p:blipFill>
        <p:spPr>
          <a:xfrm>
            <a:off x="224853" y="0"/>
            <a:ext cx="11827240" cy="6858000"/>
          </a:xfrm>
          <a:prstGeom prst="rect">
            <a:avLst/>
          </a:prstGeom>
        </p:spPr>
      </p:pic>
    </p:spTree>
    <p:extLst>
      <p:ext uri="{BB962C8B-B14F-4D97-AF65-F5344CB8AC3E}">
        <p14:creationId xmlns:p14="http://schemas.microsoft.com/office/powerpoint/2010/main" val="1888058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CBDBF-3A7A-475A-A4D9-0022D27A3CA0}"/>
              </a:ext>
            </a:extLst>
          </p:cNvPr>
          <p:cNvPicPr>
            <a:picLocks noChangeAspect="1"/>
          </p:cNvPicPr>
          <p:nvPr/>
        </p:nvPicPr>
        <p:blipFill>
          <a:blip r:embed="rId2"/>
          <a:stretch>
            <a:fillRect/>
          </a:stretch>
        </p:blipFill>
        <p:spPr>
          <a:xfrm>
            <a:off x="0" y="64183"/>
            <a:ext cx="12192000" cy="6729634"/>
          </a:xfrm>
          <a:prstGeom prst="rect">
            <a:avLst/>
          </a:prstGeom>
        </p:spPr>
      </p:pic>
    </p:spTree>
    <p:extLst>
      <p:ext uri="{BB962C8B-B14F-4D97-AF65-F5344CB8AC3E}">
        <p14:creationId xmlns:p14="http://schemas.microsoft.com/office/powerpoint/2010/main" val="149660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83793D-DA3A-4D08-A58E-08FA4C24C69C}"/>
              </a:ext>
            </a:extLst>
          </p:cNvPr>
          <p:cNvPicPr>
            <a:picLocks noChangeAspect="1"/>
          </p:cNvPicPr>
          <p:nvPr/>
        </p:nvPicPr>
        <p:blipFill>
          <a:blip r:embed="rId2"/>
          <a:stretch>
            <a:fillRect/>
          </a:stretch>
        </p:blipFill>
        <p:spPr>
          <a:xfrm>
            <a:off x="0" y="328120"/>
            <a:ext cx="12192000" cy="6201760"/>
          </a:xfrm>
          <a:prstGeom prst="rect">
            <a:avLst/>
          </a:prstGeom>
        </p:spPr>
      </p:pic>
    </p:spTree>
    <p:extLst>
      <p:ext uri="{BB962C8B-B14F-4D97-AF65-F5344CB8AC3E}">
        <p14:creationId xmlns:p14="http://schemas.microsoft.com/office/powerpoint/2010/main" val="582611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430C4E-170A-4869-A3FE-F75C80F55C0D}"/>
              </a:ext>
            </a:extLst>
          </p:cNvPr>
          <p:cNvPicPr>
            <a:picLocks noChangeAspect="1"/>
          </p:cNvPicPr>
          <p:nvPr/>
        </p:nvPicPr>
        <p:blipFill>
          <a:blip r:embed="rId2"/>
          <a:stretch>
            <a:fillRect/>
          </a:stretch>
        </p:blipFill>
        <p:spPr>
          <a:xfrm>
            <a:off x="76715" y="0"/>
            <a:ext cx="12038570" cy="6858000"/>
          </a:xfrm>
          <a:prstGeom prst="rect">
            <a:avLst/>
          </a:prstGeom>
        </p:spPr>
      </p:pic>
    </p:spTree>
    <p:extLst>
      <p:ext uri="{BB962C8B-B14F-4D97-AF65-F5344CB8AC3E}">
        <p14:creationId xmlns:p14="http://schemas.microsoft.com/office/powerpoint/2010/main" val="2768441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A27F3-FC3C-4057-A7B8-542E04259972}"/>
              </a:ext>
            </a:extLst>
          </p:cNvPr>
          <p:cNvPicPr>
            <a:picLocks noChangeAspect="1"/>
          </p:cNvPicPr>
          <p:nvPr/>
        </p:nvPicPr>
        <p:blipFill>
          <a:blip r:embed="rId2"/>
          <a:stretch>
            <a:fillRect/>
          </a:stretch>
        </p:blipFill>
        <p:spPr>
          <a:xfrm>
            <a:off x="71437" y="276225"/>
            <a:ext cx="12049125" cy="6305550"/>
          </a:xfrm>
          <a:prstGeom prst="rect">
            <a:avLst/>
          </a:prstGeom>
        </p:spPr>
      </p:pic>
    </p:spTree>
    <p:extLst>
      <p:ext uri="{BB962C8B-B14F-4D97-AF65-F5344CB8AC3E}">
        <p14:creationId xmlns:p14="http://schemas.microsoft.com/office/powerpoint/2010/main" val="26558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1F598C-ACDD-4020-AAEA-23D6107AC027}"/>
              </a:ext>
            </a:extLst>
          </p:cNvPr>
          <p:cNvPicPr>
            <a:picLocks noChangeAspect="1"/>
          </p:cNvPicPr>
          <p:nvPr/>
        </p:nvPicPr>
        <p:blipFill>
          <a:blip r:embed="rId2"/>
          <a:stretch>
            <a:fillRect/>
          </a:stretch>
        </p:blipFill>
        <p:spPr>
          <a:xfrm>
            <a:off x="675719" y="0"/>
            <a:ext cx="10840561" cy="6858000"/>
          </a:xfrm>
          <a:prstGeom prst="rect">
            <a:avLst/>
          </a:prstGeom>
        </p:spPr>
      </p:pic>
    </p:spTree>
    <p:extLst>
      <p:ext uri="{BB962C8B-B14F-4D97-AF65-F5344CB8AC3E}">
        <p14:creationId xmlns:p14="http://schemas.microsoft.com/office/powerpoint/2010/main" val="184364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32B1743-3709-4642-86E8-5D2D1815C30A}"/>
              </a:ext>
            </a:extLst>
          </p:cNvPr>
          <p:cNvSpPr>
            <a:spLocks noGrp="1" noChangeArrowheads="1"/>
          </p:cNvSpPr>
          <p:nvPr>
            <p:ph type="title"/>
          </p:nvPr>
        </p:nvSpPr>
        <p:spPr>
          <a:xfrm>
            <a:off x="1917700" y="152400"/>
            <a:ext cx="8255000" cy="1752600"/>
          </a:xfrm>
        </p:spPr>
        <p:txBody>
          <a:bodyPr/>
          <a:lstStyle/>
          <a:p>
            <a:pPr eaLnBrk="1" hangingPunct="1"/>
            <a:r>
              <a:rPr lang="en-US" altLang="en-US" sz="3600" b="1">
                <a:solidFill>
                  <a:schemeClr val="accent2"/>
                </a:solidFill>
                <a:latin typeface="Calibri" panose="020F0502020204030204" pitchFamily="34" charset="0"/>
              </a:rPr>
              <a:t>Why R&amp;D in catalysis is important</a:t>
            </a:r>
            <a:br>
              <a:rPr lang="en-US" altLang="en-US" sz="3600" b="1">
                <a:solidFill>
                  <a:schemeClr val="accent2"/>
                </a:solidFill>
                <a:latin typeface="Calibri" panose="020F0502020204030204" pitchFamily="34" charset="0"/>
              </a:rPr>
            </a:br>
            <a:endParaRPr lang="en-US" altLang="en-US" sz="3600" b="1">
              <a:solidFill>
                <a:schemeClr val="accent2"/>
              </a:solidFill>
              <a:latin typeface="Calibri" panose="020F0502020204030204" pitchFamily="34" charset="0"/>
            </a:endParaRPr>
          </a:p>
        </p:txBody>
      </p:sp>
      <p:sp>
        <p:nvSpPr>
          <p:cNvPr id="15363" name="Rectangle 3">
            <a:extLst>
              <a:ext uri="{FF2B5EF4-FFF2-40B4-BE49-F238E27FC236}">
                <a16:creationId xmlns:a16="http://schemas.microsoft.com/office/drawing/2014/main" id="{16D095A2-DDE5-44D4-B254-51421B4581B3}"/>
              </a:ext>
            </a:extLst>
          </p:cNvPr>
          <p:cNvSpPr>
            <a:spLocks noGrp="1" noChangeArrowheads="1"/>
          </p:cNvSpPr>
          <p:nvPr>
            <p:ph type="body" idx="1"/>
          </p:nvPr>
        </p:nvSpPr>
        <p:spPr>
          <a:xfrm>
            <a:off x="162231" y="1447800"/>
            <a:ext cx="11916697" cy="4876800"/>
          </a:xfrm>
        </p:spPr>
        <p:txBody>
          <a:bodyPr/>
          <a:lstStyle/>
          <a:p>
            <a:pPr eaLnBrk="1" hangingPunct="1">
              <a:lnSpc>
                <a:spcPct val="90000"/>
              </a:lnSpc>
            </a:pPr>
            <a:r>
              <a:rPr lang="en-US" altLang="en-US" b="1" dirty="0">
                <a:latin typeface="Calibri" panose="020F0502020204030204" pitchFamily="34" charset="0"/>
              </a:rPr>
              <a:t>For discovery/use of alternate sources of energy/fuels/raw material for chemical industry</a:t>
            </a:r>
          </a:p>
          <a:p>
            <a:pPr eaLnBrk="1" hangingPunct="1">
              <a:lnSpc>
                <a:spcPct val="90000"/>
              </a:lnSpc>
            </a:pPr>
            <a:r>
              <a:rPr lang="en-US" altLang="en-US" b="1" dirty="0">
                <a:latin typeface="Calibri" panose="020F0502020204030204" pitchFamily="34" charset="0"/>
              </a:rPr>
              <a:t>For Pollution control</a:t>
            </a:r>
          </a:p>
          <a:p>
            <a:pPr eaLnBrk="1" hangingPunct="1">
              <a:lnSpc>
                <a:spcPct val="90000"/>
              </a:lnSpc>
            </a:pPr>
            <a:r>
              <a:rPr lang="en-US" altLang="en-US" b="1" dirty="0">
                <a:latin typeface="Calibri" panose="020F0502020204030204" pitchFamily="34" charset="0"/>
              </a:rPr>
              <a:t>For preparation of new materials </a:t>
            </a:r>
          </a:p>
          <a:p>
            <a:pPr eaLnBrk="1" hangingPunct="1">
              <a:lnSpc>
                <a:spcPct val="90000"/>
              </a:lnSpc>
              <a:buFontTx/>
              <a:buNone/>
            </a:pPr>
            <a:r>
              <a:rPr lang="en-US" altLang="en-US" b="1" dirty="0">
                <a:latin typeface="Calibri" panose="020F0502020204030204" pitchFamily="34" charset="0"/>
              </a:rPr>
              <a:t>(organic &amp; inorganic-</a:t>
            </a:r>
            <a:r>
              <a:rPr lang="en-US" altLang="en-US" b="1" dirty="0" err="1">
                <a:latin typeface="Calibri" panose="020F0502020204030204" pitchFamily="34" charset="0"/>
              </a:rPr>
              <a:t>eg</a:t>
            </a:r>
            <a:r>
              <a:rPr lang="en-US" altLang="en-US" b="1" dirty="0">
                <a:latin typeface="Calibri" panose="020F0502020204030204" pitchFamily="34" charset="0"/>
              </a:rPr>
              <a:t>: Carbon Nanotubes)</a:t>
            </a:r>
          </a:p>
        </p:txBody>
      </p:sp>
    </p:spTree>
    <p:extLst>
      <p:ext uri="{BB962C8B-B14F-4D97-AF65-F5344CB8AC3E}">
        <p14:creationId xmlns:p14="http://schemas.microsoft.com/office/powerpoint/2010/main" val="186453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11CAC2-1320-4959-8245-6FC749AE284C}"/>
              </a:ext>
            </a:extLst>
          </p:cNvPr>
          <p:cNvPicPr>
            <a:picLocks noChangeAspect="1"/>
          </p:cNvPicPr>
          <p:nvPr/>
        </p:nvPicPr>
        <p:blipFill>
          <a:blip r:embed="rId2"/>
          <a:stretch>
            <a:fillRect/>
          </a:stretch>
        </p:blipFill>
        <p:spPr>
          <a:xfrm>
            <a:off x="1064269" y="0"/>
            <a:ext cx="10063461" cy="6858000"/>
          </a:xfrm>
          <a:prstGeom prst="rect">
            <a:avLst/>
          </a:prstGeom>
        </p:spPr>
      </p:pic>
    </p:spTree>
    <p:extLst>
      <p:ext uri="{BB962C8B-B14F-4D97-AF65-F5344CB8AC3E}">
        <p14:creationId xmlns:p14="http://schemas.microsoft.com/office/powerpoint/2010/main" val="3655321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2D33-E700-4203-827E-909056ABB612}"/>
              </a:ext>
            </a:extLst>
          </p:cNvPr>
          <p:cNvSpPr>
            <a:spLocks noGrp="1"/>
          </p:cNvSpPr>
          <p:nvPr>
            <p:ph type="title"/>
          </p:nvPr>
        </p:nvSpPr>
        <p:spPr>
          <a:xfrm>
            <a:off x="129914" y="291241"/>
            <a:ext cx="11932171" cy="6275518"/>
          </a:xfrm>
        </p:spPr>
        <p:txBody>
          <a:bodyPr>
            <a:normAutofit fontScale="90000"/>
          </a:bodyPr>
          <a:lstStyle/>
          <a:p>
            <a:r>
              <a:rPr lang="en-US" dirty="0"/>
              <a:t>2001 -2005 AD</a:t>
            </a:r>
            <a:br>
              <a:rPr lang="en-US" dirty="0"/>
            </a:br>
            <a:r>
              <a:rPr lang="en-US" dirty="0"/>
              <a:t>1. </a:t>
            </a:r>
            <a:r>
              <a:rPr lang="en-US" b="1" dirty="0">
                <a:latin typeface="Times New Roman" panose="02020603050405020304" pitchFamily="18" charset="0"/>
                <a:cs typeface="Times New Roman" panose="02020603050405020304" pitchFamily="18" charset="0"/>
              </a:rPr>
              <a:t>Zeolites as catalysts for fine chemicals and pharmaceuticals synthesis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 Use of solid acid catalysts in fine chemicals synthesis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3. Biocatalytic removal of S,N, and metals from petroleum feedstocks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4.Extensive use of </a:t>
            </a:r>
            <a:r>
              <a:rPr lang="en-US" b="1" dirty="0" err="1">
                <a:latin typeface="Times New Roman" panose="02020603050405020304" pitchFamily="18" charset="0"/>
                <a:cs typeface="Times New Roman" panose="02020603050405020304" pitchFamily="18" charset="0"/>
              </a:rPr>
              <a:t>metallocenes</a:t>
            </a:r>
            <a:r>
              <a:rPr lang="en-US" b="1" dirty="0">
                <a:latin typeface="Times New Roman" panose="02020603050405020304" pitchFamily="18" charset="0"/>
                <a:cs typeface="Times New Roman" panose="02020603050405020304" pitchFamily="18" charset="0"/>
              </a:rPr>
              <a:t> and other single site catalysts for polymer synthesis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5.Alkene to alkane feedstock transition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6.Catalytic combustion to decrease VOCs and </a:t>
            </a:r>
            <a:r>
              <a:rPr lang="en-US" b="1" dirty="0" err="1">
                <a:latin typeface="Times New Roman" panose="02020603050405020304" pitchFamily="18" charset="0"/>
                <a:cs typeface="Times New Roman" panose="02020603050405020304" pitchFamily="18" charset="0"/>
              </a:rPr>
              <a:t>No</a:t>
            </a:r>
            <a:r>
              <a:rPr lang="en-US" b="1" baseline="-25000" dirty="0" err="1">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emissions</a:t>
            </a:r>
          </a:p>
        </p:txBody>
      </p:sp>
    </p:spTree>
    <p:extLst>
      <p:ext uri="{BB962C8B-B14F-4D97-AF65-F5344CB8AC3E}">
        <p14:creationId xmlns:p14="http://schemas.microsoft.com/office/powerpoint/2010/main" val="3056894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9B48-51ED-41F3-8699-9D2C4C0C4826}"/>
              </a:ext>
            </a:extLst>
          </p:cNvPr>
          <p:cNvSpPr>
            <a:spLocks noGrp="1"/>
          </p:cNvSpPr>
          <p:nvPr>
            <p:ph type="title"/>
          </p:nvPr>
        </p:nvSpPr>
        <p:spPr>
          <a:xfrm>
            <a:off x="838200" y="365125"/>
            <a:ext cx="11170920" cy="6309995"/>
          </a:xfrm>
        </p:spPr>
        <p:txBody>
          <a:bodyPr/>
          <a:lstStyle/>
          <a:p>
            <a:r>
              <a:rPr lang="en-US" dirty="0"/>
              <a:t>2005-2010 AD</a:t>
            </a:r>
            <a:br>
              <a:rPr lang="en-US" dirty="0"/>
            </a:br>
            <a:r>
              <a:rPr lang="en-US" dirty="0"/>
              <a:t>1.Nanotechnology in catalyst manufacture</a:t>
            </a:r>
            <a:br>
              <a:rPr lang="en-US" dirty="0"/>
            </a:br>
            <a:r>
              <a:rPr lang="en-US" dirty="0"/>
              <a:t>2. Chemical and biochemical (bifunctional, Cascade) catalysts</a:t>
            </a:r>
            <a:br>
              <a:rPr lang="en-US" dirty="0"/>
            </a:br>
            <a:r>
              <a:rPr lang="en-US" dirty="0"/>
              <a:t>3. Engineered enzymes in chemicals/fuel production</a:t>
            </a:r>
            <a:br>
              <a:rPr lang="en-US" dirty="0"/>
            </a:br>
            <a:r>
              <a:rPr lang="en-US" dirty="0"/>
              <a:t>4.chiral polymeric materials</a:t>
            </a:r>
            <a:br>
              <a:rPr lang="en-US" dirty="0"/>
            </a:br>
            <a:r>
              <a:rPr lang="en-US" dirty="0"/>
              <a:t>5. Heterogeneous catalysts for </a:t>
            </a:r>
            <a:r>
              <a:rPr lang="en-US" dirty="0" err="1"/>
              <a:t>assymmetric</a:t>
            </a:r>
            <a:r>
              <a:rPr lang="en-US" dirty="0"/>
              <a:t> synthesis of fine chemicals</a:t>
            </a:r>
          </a:p>
        </p:txBody>
      </p:sp>
    </p:spTree>
    <p:extLst>
      <p:ext uri="{BB962C8B-B14F-4D97-AF65-F5344CB8AC3E}">
        <p14:creationId xmlns:p14="http://schemas.microsoft.com/office/powerpoint/2010/main" val="746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341C-A11B-42B6-932E-0E71C22594B8}"/>
              </a:ext>
            </a:extLst>
          </p:cNvPr>
          <p:cNvSpPr>
            <a:spLocks noGrp="1"/>
          </p:cNvSpPr>
          <p:nvPr>
            <p:ph type="title"/>
          </p:nvPr>
        </p:nvSpPr>
        <p:spPr>
          <a:xfrm>
            <a:off x="0" y="365125"/>
            <a:ext cx="12192000" cy="6188075"/>
          </a:xfrm>
        </p:spPr>
        <p:txBody>
          <a:bodyPr/>
          <a:lstStyle/>
          <a:p>
            <a:r>
              <a:rPr lang="en-US" dirty="0">
                <a:latin typeface="Times New Roman" panose="02020603050405020304" pitchFamily="18" charset="0"/>
                <a:cs typeface="Times New Roman" panose="02020603050405020304" pitchFamily="18" charset="0"/>
              </a:rPr>
              <a:t>2010-2020 AD</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Fuel cell powered vehicles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 High temperature inorganic-organic polymers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 membranes and other multi-functional catalysts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4. Broader use of electro- and photo-catalysis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5. Advent of biopolymers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6. Bio-gradable materials and bio-silk</a:t>
            </a:r>
          </a:p>
        </p:txBody>
      </p:sp>
    </p:spTree>
    <p:extLst>
      <p:ext uri="{BB962C8B-B14F-4D97-AF65-F5344CB8AC3E}">
        <p14:creationId xmlns:p14="http://schemas.microsoft.com/office/powerpoint/2010/main" val="288897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9FF1-AE2E-4F89-868A-DEBEDCA0A09F}"/>
              </a:ext>
            </a:extLst>
          </p:cNvPr>
          <p:cNvSpPr>
            <a:spLocks noGrp="1"/>
          </p:cNvSpPr>
          <p:nvPr>
            <p:ph type="title"/>
          </p:nvPr>
        </p:nvSpPr>
        <p:spPr>
          <a:xfrm>
            <a:off x="137160" y="365125"/>
            <a:ext cx="12054840" cy="6142355"/>
          </a:xfrm>
        </p:spPr>
        <p:txBody>
          <a:bodyPr/>
          <a:lstStyle/>
          <a:p>
            <a:r>
              <a:rPr lang="en-US" dirty="0"/>
              <a:t>2020 -2040 AD</a:t>
            </a:r>
            <a:br>
              <a:rPr lang="en-US" dirty="0"/>
            </a:br>
            <a:r>
              <a:rPr lang="en-US" dirty="0"/>
              <a:t>1. Photolytic water splitting and Hydrogen economy</a:t>
            </a:r>
            <a:br>
              <a:rPr lang="en-US" dirty="0"/>
            </a:br>
            <a:r>
              <a:rPr lang="en-US" dirty="0"/>
              <a:t>2. Catalytic antibodies – biomimetics and synthetic enzymes in fine chemical and pharmaceutical synthesis</a:t>
            </a:r>
            <a:br>
              <a:rPr lang="en-US" dirty="0"/>
            </a:br>
            <a:r>
              <a:rPr lang="en-US" dirty="0"/>
              <a:t>3. Engineering microbes/bacteria for fine chemical synthesis</a:t>
            </a:r>
            <a:br>
              <a:rPr lang="en-US" dirty="0"/>
            </a:br>
            <a:r>
              <a:rPr lang="en-US" dirty="0"/>
              <a:t>4. Production of chemicals in living plants</a:t>
            </a:r>
          </a:p>
        </p:txBody>
      </p:sp>
    </p:spTree>
    <p:extLst>
      <p:ext uri="{BB962C8B-B14F-4D97-AF65-F5344CB8AC3E}">
        <p14:creationId xmlns:p14="http://schemas.microsoft.com/office/powerpoint/2010/main" val="868774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94F92-2CCC-4B41-AA20-D0466C49D3C4}"/>
              </a:ext>
            </a:extLst>
          </p:cNvPr>
          <p:cNvPicPr>
            <a:picLocks noChangeAspect="1"/>
          </p:cNvPicPr>
          <p:nvPr/>
        </p:nvPicPr>
        <p:blipFill>
          <a:blip r:embed="rId2"/>
          <a:stretch>
            <a:fillRect/>
          </a:stretch>
        </p:blipFill>
        <p:spPr>
          <a:xfrm>
            <a:off x="0" y="203200"/>
            <a:ext cx="12192000" cy="6502400"/>
          </a:xfrm>
          <a:prstGeom prst="rect">
            <a:avLst/>
          </a:prstGeom>
        </p:spPr>
      </p:pic>
    </p:spTree>
    <p:extLst>
      <p:ext uri="{BB962C8B-B14F-4D97-AF65-F5344CB8AC3E}">
        <p14:creationId xmlns:p14="http://schemas.microsoft.com/office/powerpoint/2010/main" val="1071947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69DF65-150B-499C-8AA3-702684D7A157}"/>
              </a:ext>
            </a:extLst>
          </p:cNvPr>
          <p:cNvPicPr>
            <a:picLocks noChangeAspect="1"/>
          </p:cNvPicPr>
          <p:nvPr/>
        </p:nvPicPr>
        <p:blipFill>
          <a:blip r:embed="rId2"/>
          <a:stretch>
            <a:fillRect/>
          </a:stretch>
        </p:blipFill>
        <p:spPr>
          <a:xfrm>
            <a:off x="0" y="246742"/>
            <a:ext cx="12192000" cy="6444343"/>
          </a:xfrm>
          <a:prstGeom prst="rect">
            <a:avLst/>
          </a:prstGeom>
        </p:spPr>
      </p:pic>
    </p:spTree>
    <p:extLst>
      <p:ext uri="{BB962C8B-B14F-4D97-AF65-F5344CB8AC3E}">
        <p14:creationId xmlns:p14="http://schemas.microsoft.com/office/powerpoint/2010/main" val="570860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3A1A6-447D-4BAD-A35A-DEFB60A98537}"/>
              </a:ext>
            </a:extLst>
          </p:cNvPr>
          <p:cNvPicPr>
            <a:picLocks noChangeAspect="1"/>
          </p:cNvPicPr>
          <p:nvPr/>
        </p:nvPicPr>
        <p:blipFill>
          <a:blip r:embed="rId2"/>
          <a:stretch>
            <a:fillRect/>
          </a:stretch>
        </p:blipFill>
        <p:spPr>
          <a:xfrm>
            <a:off x="261256" y="0"/>
            <a:ext cx="11524343" cy="6858000"/>
          </a:xfrm>
          <a:prstGeom prst="rect">
            <a:avLst/>
          </a:prstGeom>
        </p:spPr>
      </p:pic>
    </p:spTree>
    <p:extLst>
      <p:ext uri="{BB962C8B-B14F-4D97-AF65-F5344CB8AC3E}">
        <p14:creationId xmlns:p14="http://schemas.microsoft.com/office/powerpoint/2010/main" val="4102625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D65E9A-50F0-41DA-B93C-7AD7D043578E}"/>
              </a:ext>
            </a:extLst>
          </p:cNvPr>
          <p:cNvSpPr/>
          <p:nvPr/>
        </p:nvSpPr>
        <p:spPr>
          <a:xfrm>
            <a:off x="166914" y="366623"/>
            <a:ext cx="11858172" cy="6678751"/>
          </a:xfrm>
          <a:prstGeom prst="rect">
            <a:avLst/>
          </a:prstGeom>
        </p:spPr>
        <p:txBody>
          <a:bodyPr wrap="square">
            <a:spAutoFit/>
          </a:bodyPr>
          <a:lstStyle/>
          <a:p>
            <a:r>
              <a:rPr lang="en-US" sz="2800" dirty="0"/>
              <a:t>Metal Oxides in Heterogeneous Catalysis is an overview of the past, present and future of heterogeneous catalysis using metal oxides catalysts. The book presents the historical, theoretical, and practical aspects of metal oxide-based heterogeneous catalysis. Metal Oxides in Heterogeneous Catalysis deals with fundamental information on heterogeneous catalysis, including reaction mechanisms and kinetics approaches.  There is also a focus on the classification of metal oxides used as catalysts, preparation methods and touches on zeolites, mesoporous materials and Metal-organic frameworks (MOFs) in catalysis. It will touch on acid or base-type reactions, selective (partial) and total oxidation reactions, and enzymatic type reactions The book also touches heavily on the biomass applications of metal oxide catalysts and environmentally related/depollution reactions such as COVs elimination, </a:t>
            </a:r>
            <a:r>
              <a:rPr lang="en-US" sz="2800" dirty="0" err="1"/>
              <a:t>DeNOx</a:t>
            </a:r>
            <a:r>
              <a:rPr lang="en-US" sz="2800" dirty="0"/>
              <a:t>, and </a:t>
            </a:r>
            <a:r>
              <a:rPr lang="en-US" sz="2800" dirty="0" err="1"/>
              <a:t>DeSOx</a:t>
            </a:r>
            <a:r>
              <a:rPr lang="en-US" sz="2800" dirty="0"/>
              <a:t>. Finally, the book also deals with future trends and prospects in metal oxide-based heterogeneous catalysis</a:t>
            </a:r>
            <a:r>
              <a:rPr lang="en-US" dirty="0"/>
              <a:t>. In </a:t>
            </a:r>
            <a:r>
              <a:rPr lang="en-US" b="1" dirty="0"/>
              <a:t>Metal Oxides in Heterogeneous Catalysis, by Jacques C </a:t>
            </a:r>
            <a:r>
              <a:rPr lang="en-US" b="1" dirty="0" err="1"/>
              <a:t>Vedrine</a:t>
            </a:r>
            <a:endParaRPr lang="en-US" b="1" dirty="0"/>
          </a:p>
          <a:p>
            <a:endParaRPr lang="en-US" b="1" dirty="0"/>
          </a:p>
          <a:p>
            <a:endParaRPr lang="en-US" dirty="0"/>
          </a:p>
        </p:txBody>
      </p:sp>
    </p:spTree>
    <p:extLst>
      <p:ext uri="{BB962C8B-B14F-4D97-AF65-F5344CB8AC3E}">
        <p14:creationId xmlns:p14="http://schemas.microsoft.com/office/powerpoint/2010/main" val="29492424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E496022-8AED-4488-8234-8F8D09E20690}"/>
              </a:ext>
            </a:extLst>
          </p:cNvPr>
          <p:cNvSpPr>
            <a:spLocks noGrp="1" noChangeArrowheads="1"/>
          </p:cNvSpPr>
          <p:nvPr>
            <p:ph type="title"/>
          </p:nvPr>
        </p:nvSpPr>
        <p:spPr>
          <a:xfrm>
            <a:off x="1885950" y="76200"/>
            <a:ext cx="8420100" cy="1143000"/>
          </a:xfrm>
        </p:spPr>
        <p:txBody>
          <a:bodyPr/>
          <a:lstStyle/>
          <a:p>
            <a:r>
              <a:rPr lang="en-US" altLang="en-US" sz="3600" b="1">
                <a:solidFill>
                  <a:srgbClr val="0000FF"/>
                </a:solidFill>
                <a:latin typeface="Calibri" panose="020F0502020204030204" pitchFamily="34" charset="0"/>
              </a:rPr>
              <a:t>Role of Catalysis in a National Economy</a:t>
            </a:r>
          </a:p>
        </p:txBody>
      </p:sp>
      <p:sp>
        <p:nvSpPr>
          <p:cNvPr id="14339" name="Rectangle 3">
            <a:extLst>
              <a:ext uri="{FF2B5EF4-FFF2-40B4-BE49-F238E27FC236}">
                <a16:creationId xmlns:a16="http://schemas.microsoft.com/office/drawing/2014/main" id="{44E0DF0B-8307-4899-ABAA-05231C9571D1}"/>
              </a:ext>
            </a:extLst>
          </p:cNvPr>
          <p:cNvSpPr>
            <a:spLocks noGrp="1" noChangeArrowheads="1"/>
          </p:cNvSpPr>
          <p:nvPr>
            <p:ph type="body" idx="1"/>
          </p:nvPr>
        </p:nvSpPr>
        <p:spPr>
          <a:xfrm>
            <a:off x="188686" y="1371600"/>
            <a:ext cx="11887200" cy="4114800"/>
          </a:xfrm>
        </p:spPr>
        <p:txBody>
          <a:bodyPr>
            <a:normAutofit lnSpcReduction="10000"/>
          </a:bodyPr>
          <a:lstStyle/>
          <a:p>
            <a:pPr>
              <a:spcBef>
                <a:spcPts val="1200"/>
              </a:spcBef>
              <a:spcAft>
                <a:spcPts val="1200"/>
              </a:spcAft>
            </a:pPr>
            <a:r>
              <a:rPr lang="en-US" altLang="en-US" b="1">
                <a:latin typeface="Calibri" panose="020F0502020204030204" pitchFamily="34" charset="0"/>
              </a:rPr>
              <a:t>24% of GDP from Products made using catalysts   (Food, Fuels, Clothes, Polymers, Drug, Agro-chemicals)</a:t>
            </a:r>
          </a:p>
          <a:p>
            <a:pPr>
              <a:spcBef>
                <a:spcPts val="1200"/>
              </a:spcBef>
              <a:spcAft>
                <a:spcPts val="1200"/>
              </a:spcAft>
            </a:pPr>
            <a:r>
              <a:rPr lang="en-US" altLang="en-US" b="1">
                <a:latin typeface="Calibri" panose="020F0502020204030204" pitchFamily="34" charset="0"/>
              </a:rPr>
              <a:t>&gt; 90 % of petro refining &amp; petrochemicals processes use catalysts</a:t>
            </a:r>
          </a:p>
          <a:p>
            <a:pPr>
              <a:spcBef>
                <a:spcPts val="1200"/>
              </a:spcBef>
              <a:spcAft>
                <a:spcPts val="1200"/>
              </a:spcAft>
            </a:pPr>
            <a:r>
              <a:rPr lang="en-US" altLang="en-US" b="1">
                <a:latin typeface="Calibri" panose="020F0502020204030204" pitchFamily="34" charset="0"/>
              </a:rPr>
              <a:t>90 % of processes &amp; 60 % of products in the chemical industry</a:t>
            </a:r>
          </a:p>
          <a:p>
            <a:pPr>
              <a:spcBef>
                <a:spcPts val="1200"/>
              </a:spcBef>
              <a:spcAft>
                <a:spcPts val="1200"/>
              </a:spcAft>
            </a:pPr>
            <a:r>
              <a:rPr lang="en-US" altLang="en-US" b="1">
                <a:latin typeface="Calibri" panose="020F0502020204030204" pitchFamily="34" charset="0"/>
              </a:rPr>
              <a:t>&gt; 95% of pollution control technologies</a:t>
            </a:r>
          </a:p>
          <a:p>
            <a:pPr>
              <a:spcBef>
                <a:spcPts val="1200"/>
              </a:spcBef>
              <a:spcAft>
                <a:spcPts val="1200"/>
              </a:spcAft>
            </a:pPr>
            <a:r>
              <a:rPr lang="en-US" altLang="en-US" b="1">
                <a:latin typeface="Calibri" panose="020F0502020204030204" pitchFamily="34" charset="0"/>
              </a:rPr>
              <a:t>Catalysis in the production/use of alternate fuels (NG,DME, H</a:t>
            </a:r>
            <a:r>
              <a:rPr lang="en-US" altLang="en-US" b="1" baseline="-25000">
                <a:latin typeface="Calibri" panose="020F0502020204030204" pitchFamily="34" charset="0"/>
              </a:rPr>
              <a:t>2</a:t>
            </a:r>
            <a:r>
              <a:rPr lang="en-US" altLang="en-US" b="1">
                <a:latin typeface="Calibri" panose="020F0502020204030204" pitchFamily="34" charset="0"/>
              </a:rPr>
              <a:t>, Fuel Cells, biofuels…) </a:t>
            </a:r>
          </a:p>
          <a:p>
            <a:pPr>
              <a:spcBef>
                <a:spcPts val="1200"/>
              </a:spcBef>
              <a:spcAft>
                <a:spcPts val="1200"/>
              </a:spcAft>
              <a:buNone/>
            </a:pPr>
            <a:endParaRPr lang="en-US" altLang="en-US" b="1">
              <a:latin typeface="Calibri" panose="020F0502020204030204" pitchFamily="34" charset="0"/>
            </a:endParaRPr>
          </a:p>
        </p:txBody>
      </p:sp>
    </p:spTree>
    <p:extLst>
      <p:ext uri="{BB962C8B-B14F-4D97-AF65-F5344CB8AC3E}">
        <p14:creationId xmlns:p14="http://schemas.microsoft.com/office/powerpoint/2010/main" val="74623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BEF7CABC-9CA1-4293-92C4-57C6A567A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4" y="791497"/>
            <a:ext cx="1190194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a:extLst>
              <a:ext uri="{FF2B5EF4-FFF2-40B4-BE49-F238E27FC236}">
                <a16:creationId xmlns:a16="http://schemas.microsoft.com/office/drawing/2014/main" id="{F994ACB4-AB62-4EE9-B034-D194765D7983}"/>
              </a:ext>
            </a:extLst>
          </p:cNvPr>
          <p:cNvSpPr>
            <a:spLocks noChangeArrowheads="1"/>
          </p:cNvSpPr>
          <p:nvPr/>
        </p:nvSpPr>
        <p:spPr bwMode="auto">
          <a:xfrm>
            <a:off x="2133600" y="15240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a:solidFill>
                  <a:srgbClr val="0000FF"/>
                </a:solidFill>
                <a:latin typeface="Calibri" panose="020F0502020204030204" pitchFamily="34" charset="0"/>
              </a:rPr>
              <a:t>Three Scales of Knowledge Application</a:t>
            </a:r>
            <a:endParaRPr lang="en-US" altLang="en-US" sz="3600">
              <a:solidFill>
                <a:srgbClr val="0000FF"/>
              </a:solidFill>
            </a:endParaRPr>
          </a:p>
        </p:txBody>
      </p:sp>
    </p:spTree>
    <p:extLst>
      <p:ext uri="{BB962C8B-B14F-4D97-AF65-F5344CB8AC3E}">
        <p14:creationId xmlns:p14="http://schemas.microsoft.com/office/powerpoint/2010/main" val="3071724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F833755-A2C3-4E1C-9335-4AAFA4F9D1C4}"/>
              </a:ext>
            </a:extLst>
          </p:cNvPr>
          <p:cNvSpPr>
            <a:spLocks noGrp="1" noChangeArrowheads="1"/>
          </p:cNvSpPr>
          <p:nvPr>
            <p:ph type="title"/>
          </p:nvPr>
        </p:nvSpPr>
        <p:spPr>
          <a:xfrm>
            <a:off x="1638300" y="274638"/>
            <a:ext cx="8915400" cy="715962"/>
          </a:xfrm>
          <a:noFill/>
        </p:spPr>
        <p:txBody>
          <a:bodyPr anchor="t"/>
          <a:lstStyle/>
          <a:p>
            <a:r>
              <a:rPr lang="en-US" altLang="en-US" sz="2800" b="1">
                <a:solidFill>
                  <a:srgbClr val="009900"/>
                </a:solidFill>
                <a:latin typeface="Calibri" panose="020F0502020204030204" pitchFamily="34" charset="0"/>
              </a:rPr>
              <a:t>Green Catalytic Processes</a:t>
            </a:r>
          </a:p>
        </p:txBody>
      </p:sp>
      <p:sp>
        <p:nvSpPr>
          <p:cNvPr id="69635" name="Rectangle 3">
            <a:extLst>
              <a:ext uri="{FF2B5EF4-FFF2-40B4-BE49-F238E27FC236}">
                <a16:creationId xmlns:a16="http://schemas.microsoft.com/office/drawing/2014/main" id="{E73B664C-8036-4333-970E-311D9F710DD7}"/>
              </a:ext>
            </a:extLst>
          </p:cNvPr>
          <p:cNvSpPr>
            <a:spLocks noGrp="1" noChangeArrowheads="1"/>
          </p:cNvSpPr>
          <p:nvPr>
            <p:ph type="body" idx="4294967295"/>
          </p:nvPr>
        </p:nvSpPr>
        <p:spPr>
          <a:xfrm>
            <a:off x="159657" y="1143001"/>
            <a:ext cx="11887200" cy="4983163"/>
          </a:xfrm>
          <a:noFill/>
        </p:spPr>
        <p:txBody>
          <a:bodyPr>
            <a:normAutofit/>
          </a:bodyPr>
          <a:lstStyle/>
          <a:p>
            <a:pPr>
              <a:spcBef>
                <a:spcPts val="1200"/>
              </a:spcBef>
              <a:spcAft>
                <a:spcPts val="600"/>
              </a:spcAft>
            </a:pPr>
            <a:r>
              <a:rPr lang="en-US" altLang="en-US" sz="2400" b="1">
                <a:solidFill>
                  <a:srgbClr val="0000FF"/>
                </a:solidFill>
                <a:latin typeface="Calibri" panose="020F0502020204030204" pitchFamily="34" charset="0"/>
              </a:rPr>
              <a:t>Alternative feedstocks, reagents, solvents, products</a:t>
            </a:r>
          </a:p>
          <a:p>
            <a:pPr>
              <a:spcBef>
                <a:spcPts val="1200"/>
              </a:spcBef>
              <a:spcAft>
                <a:spcPts val="600"/>
              </a:spcAft>
            </a:pPr>
            <a:r>
              <a:rPr lang="en-US" altLang="en-US" sz="2400" b="1">
                <a:solidFill>
                  <a:srgbClr val="0000FF"/>
                </a:solidFill>
                <a:latin typeface="Calibri" panose="020F0502020204030204" pitchFamily="34" charset="0"/>
              </a:rPr>
              <a:t> Enhanced process control</a:t>
            </a:r>
          </a:p>
          <a:p>
            <a:pPr>
              <a:spcBef>
                <a:spcPts val="1200"/>
              </a:spcBef>
              <a:spcAft>
                <a:spcPts val="600"/>
              </a:spcAft>
            </a:pPr>
            <a:r>
              <a:rPr lang="en-US" altLang="en-US" sz="2400" b="1">
                <a:solidFill>
                  <a:srgbClr val="0000FF"/>
                </a:solidFill>
                <a:latin typeface="Calibri" panose="020F0502020204030204" pitchFamily="34" charset="0"/>
              </a:rPr>
              <a:t>New catalysts</a:t>
            </a:r>
          </a:p>
          <a:p>
            <a:pPr>
              <a:spcBef>
                <a:spcPts val="1200"/>
              </a:spcBef>
              <a:spcAft>
                <a:spcPts val="600"/>
              </a:spcAft>
            </a:pPr>
            <a:r>
              <a:rPr lang="en-US" altLang="en-US" sz="2400" b="1">
                <a:solidFill>
                  <a:srgbClr val="0000FF"/>
                </a:solidFill>
                <a:latin typeface="Calibri" panose="020F0502020204030204" pitchFamily="34" charset="0"/>
              </a:rPr>
              <a:t> Greater integration of catalysis and reactor engineering:</a:t>
            </a:r>
          </a:p>
          <a:p>
            <a:pPr>
              <a:spcBef>
                <a:spcPts val="1200"/>
              </a:spcBef>
              <a:spcAft>
                <a:spcPts val="600"/>
              </a:spcAft>
              <a:buNone/>
            </a:pPr>
            <a:r>
              <a:rPr lang="en-US" altLang="en-US" sz="2400" b="1">
                <a:solidFill>
                  <a:schemeClr val="tx2"/>
                </a:solidFill>
                <a:latin typeface="Calibri" panose="020F0502020204030204" pitchFamily="34" charset="0"/>
              </a:rPr>
              <a:t>membrane reactors, microreactors, monolith technology,  phenomena  integration</a:t>
            </a:r>
          </a:p>
          <a:p>
            <a:pPr>
              <a:spcBef>
                <a:spcPts val="1200"/>
              </a:spcBef>
              <a:spcAft>
                <a:spcPts val="600"/>
              </a:spcAft>
            </a:pPr>
            <a:r>
              <a:rPr lang="en-US" altLang="en-US" sz="2400" b="1">
                <a:solidFill>
                  <a:srgbClr val="0000FF"/>
                </a:solidFill>
                <a:latin typeface="Calibri" panose="020F0502020204030204" pitchFamily="34" charset="0"/>
              </a:rPr>
              <a:t> Increased use of natural gas and biomass as feedstock</a:t>
            </a:r>
          </a:p>
          <a:p>
            <a:pPr>
              <a:spcBef>
                <a:spcPts val="1200"/>
              </a:spcBef>
              <a:spcAft>
                <a:spcPts val="600"/>
              </a:spcAft>
            </a:pPr>
            <a:r>
              <a:rPr lang="en-US" altLang="en-US" sz="2400" b="1">
                <a:solidFill>
                  <a:srgbClr val="0000FF"/>
                </a:solidFill>
                <a:latin typeface="Calibri" panose="020F0502020204030204" pitchFamily="34" charset="0"/>
              </a:rPr>
              <a:t> Photodecomposition of water into hydrogen and oxygen</a:t>
            </a:r>
          </a:p>
          <a:p>
            <a:pPr>
              <a:spcBef>
                <a:spcPts val="1200"/>
              </a:spcBef>
              <a:spcAft>
                <a:spcPts val="600"/>
              </a:spcAft>
            </a:pPr>
            <a:r>
              <a:rPr lang="en-US" altLang="en-US" sz="2400" b="1">
                <a:solidFill>
                  <a:srgbClr val="0000FF"/>
                </a:solidFill>
                <a:latin typeface="Calibri" panose="020F0502020204030204" pitchFamily="34" charset="0"/>
              </a:rPr>
              <a:t>Catalysts for depolymerizing polymers for recycle of the monomers</a:t>
            </a:r>
          </a:p>
          <a:p>
            <a:pPr>
              <a:spcBef>
                <a:spcPts val="1200"/>
              </a:spcBef>
              <a:spcAft>
                <a:spcPts val="600"/>
              </a:spcAft>
            </a:pPr>
            <a:r>
              <a:rPr lang="en-US" altLang="en-US" sz="2400" b="1">
                <a:solidFill>
                  <a:srgbClr val="0000FF"/>
                </a:solidFill>
                <a:latin typeface="Calibri" panose="020F0502020204030204" pitchFamily="34" charset="0"/>
              </a:rPr>
              <a:t> Improvements in fuel cell electrodes and their operation</a:t>
            </a:r>
          </a:p>
        </p:txBody>
      </p:sp>
    </p:spTree>
    <p:extLst>
      <p:ext uri="{BB962C8B-B14F-4D97-AF65-F5344CB8AC3E}">
        <p14:creationId xmlns:p14="http://schemas.microsoft.com/office/powerpoint/2010/main" val="177452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F09C62-74CE-48C7-8799-D286D05052CE}"/>
              </a:ext>
            </a:extLst>
          </p:cNvPr>
          <p:cNvSpPr>
            <a:spLocks noGrp="1" noChangeArrowheads="1"/>
          </p:cNvSpPr>
          <p:nvPr>
            <p:ph type="title"/>
          </p:nvPr>
        </p:nvSpPr>
        <p:spPr>
          <a:xfrm>
            <a:off x="1638300" y="0"/>
            <a:ext cx="8915400" cy="838200"/>
          </a:xfrm>
          <a:noFill/>
        </p:spPr>
        <p:txBody>
          <a:bodyPr anchor="t"/>
          <a:lstStyle/>
          <a:p>
            <a:r>
              <a:rPr lang="en-US" altLang="en-US" sz="3200" b="1">
                <a:solidFill>
                  <a:srgbClr val="009900"/>
                </a:solidFill>
                <a:latin typeface="Calibri" panose="020F0502020204030204" pitchFamily="34" charset="0"/>
              </a:rPr>
              <a:t>Cleaner and greener Environment: Catalysis</a:t>
            </a:r>
          </a:p>
        </p:txBody>
      </p:sp>
      <p:sp>
        <p:nvSpPr>
          <p:cNvPr id="70659" name="Rectangle 3">
            <a:extLst>
              <a:ext uri="{FF2B5EF4-FFF2-40B4-BE49-F238E27FC236}">
                <a16:creationId xmlns:a16="http://schemas.microsoft.com/office/drawing/2014/main" id="{10C8D8BA-3BE6-4DB9-B51A-E07BD267F965}"/>
              </a:ext>
            </a:extLst>
          </p:cNvPr>
          <p:cNvSpPr>
            <a:spLocks noGrp="1" noChangeArrowheads="1"/>
          </p:cNvSpPr>
          <p:nvPr>
            <p:ph type="body" idx="1"/>
          </p:nvPr>
        </p:nvSpPr>
        <p:spPr>
          <a:xfrm>
            <a:off x="145143" y="1066800"/>
            <a:ext cx="11785600" cy="4419600"/>
          </a:xfrm>
          <a:noFill/>
        </p:spPr>
        <p:txBody>
          <a:bodyPr>
            <a:normAutofit/>
          </a:bodyPr>
          <a:lstStyle/>
          <a:p>
            <a:pPr>
              <a:lnSpc>
                <a:spcPct val="80000"/>
              </a:lnSpc>
              <a:spcBef>
                <a:spcPts val="1200"/>
              </a:spcBef>
              <a:spcAft>
                <a:spcPts val="1200"/>
              </a:spcAft>
              <a:buNone/>
            </a:pPr>
            <a:r>
              <a:rPr lang="en-US" altLang="en-US" sz="2400" b="1">
                <a:solidFill>
                  <a:srgbClr val="0000FF"/>
                </a:solidFill>
                <a:latin typeface="Calibri" panose="020F0502020204030204" pitchFamily="34" charset="0"/>
              </a:rPr>
              <a:t> New directions for research driven by market, social &amp; environmental needs: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Catalysis for energy-friendly technologies and processes (primary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New advanced cleanup catalytic technologies (secondary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Catalytic processes and technologies for reducing the environmental impact of chemical and agro-industrial solid or liquid waste and improving the quality and reuse of water (secondary methods)</a:t>
            </a:r>
          </a:p>
          <a:p>
            <a:pPr>
              <a:lnSpc>
                <a:spcPct val="80000"/>
              </a:lnSpc>
              <a:spcBef>
                <a:spcPts val="1200"/>
              </a:spcBef>
              <a:spcAft>
                <a:spcPts val="1200"/>
              </a:spcAft>
            </a:pPr>
            <a:r>
              <a:rPr lang="en-US" altLang="en-US" sz="2400" b="1">
                <a:solidFill>
                  <a:srgbClr val="0000FF"/>
                </a:solidFill>
                <a:latin typeface="Calibri" panose="020F0502020204030204" pitchFamily="34" charset="0"/>
              </a:rPr>
              <a:t> Catalytic processes for a sustainable chemistry (green chemistry and engineering approach)</a:t>
            </a:r>
          </a:p>
          <a:p>
            <a:pPr>
              <a:lnSpc>
                <a:spcPct val="80000"/>
              </a:lnSpc>
              <a:spcBef>
                <a:spcPts val="1200"/>
              </a:spcBef>
              <a:spcAft>
                <a:spcPts val="1200"/>
              </a:spcAft>
            </a:pPr>
            <a:r>
              <a:rPr lang="en-US" altLang="en-US" sz="2400" b="1">
                <a:solidFill>
                  <a:srgbClr val="0000FF"/>
                </a:solidFill>
                <a:latin typeface="Calibri" panose="020F0502020204030204" pitchFamily="34" charset="0"/>
              </a:rPr>
              <a:t> Replacement of environmentally hazardous catalysts in existing processes</a:t>
            </a:r>
          </a:p>
        </p:txBody>
      </p:sp>
    </p:spTree>
    <p:extLst>
      <p:ext uri="{BB962C8B-B14F-4D97-AF65-F5344CB8AC3E}">
        <p14:creationId xmlns:p14="http://schemas.microsoft.com/office/powerpoint/2010/main" val="15849687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C11FC63C-C4FE-46D5-9BD3-0549B7308A8A}"/>
              </a:ext>
            </a:extLst>
          </p:cNvPr>
          <p:cNvSpPr>
            <a:spLocks noGrp="1" noChangeArrowheads="1"/>
          </p:cNvSpPr>
          <p:nvPr>
            <p:ph type="title"/>
          </p:nvPr>
        </p:nvSpPr>
        <p:spPr>
          <a:xfrm>
            <a:off x="1676400" y="76201"/>
            <a:ext cx="8915400" cy="563563"/>
          </a:xfrm>
          <a:noFill/>
        </p:spPr>
        <p:txBody>
          <a:bodyPr anchor="t"/>
          <a:lstStyle/>
          <a:p>
            <a:r>
              <a:rPr lang="en-US" altLang="en-US" sz="3200" b="1">
                <a:solidFill>
                  <a:srgbClr val="009900"/>
                </a:solidFill>
                <a:latin typeface="Calibri" panose="020F0502020204030204" pitchFamily="34" charset="0"/>
              </a:rPr>
              <a:t>How to Decrease the Greenhouse Effect?</a:t>
            </a:r>
          </a:p>
        </p:txBody>
      </p:sp>
      <p:sp>
        <p:nvSpPr>
          <p:cNvPr id="71683" name="Rectangle 5">
            <a:extLst>
              <a:ext uri="{FF2B5EF4-FFF2-40B4-BE49-F238E27FC236}">
                <a16:creationId xmlns:a16="http://schemas.microsoft.com/office/drawing/2014/main" id="{9F52174F-CF84-49EA-A763-B8CE70F6BB57}"/>
              </a:ext>
            </a:extLst>
          </p:cNvPr>
          <p:cNvSpPr>
            <a:spLocks noChangeArrowheads="1"/>
          </p:cNvSpPr>
          <p:nvPr/>
        </p:nvSpPr>
        <p:spPr bwMode="auto">
          <a:xfrm>
            <a:off x="391886" y="685800"/>
            <a:ext cx="11509828"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600"/>
              </a:spcBef>
            </a:pPr>
            <a:r>
              <a:rPr lang="en-US" altLang="en-US" b="1" dirty="0">
                <a:solidFill>
                  <a:srgbClr val="990000"/>
                </a:solidFill>
                <a:latin typeface="Calibri" panose="020F0502020204030204" pitchFamily="34" charset="0"/>
              </a:rPr>
              <a:t>New catalysts for high output fuel cells</a:t>
            </a:r>
          </a:p>
          <a:p>
            <a:pPr eaLnBrk="1" hangingPunct="1">
              <a:spcBef>
                <a:spcPts val="600"/>
              </a:spcBef>
              <a:buFontTx/>
              <a:buChar char="•"/>
            </a:pPr>
            <a:r>
              <a:rPr lang="en-US" altLang="en-US" b="1" dirty="0">
                <a:latin typeface="Calibri" panose="020F0502020204030204" pitchFamily="34" charset="0"/>
              </a:rPr>
              <a:t> Electricity production via </a:t>
            </a:r>
            <a:r>
              <a:rPr lang="en-US" altLang="en-US" b="1" dirty="0" err="1">
                <a:latin typeface="Calibri" panose="020F0502020204030204" pitchFamily="34" charset="0"/>
              </a:rPr>
              <a:t>electrocatalytic</a:t>
            </a:r>
            <a:r>
              <a:rPr lang="en-US" altLang="en-US" b="1" dirty="0">
                <a:latin typeface="Calibri" panose="020F0502020204030204" pitchFamily="34" charset="0"/>
              </a:rPr>
              <a:t> oxidation of hydrocarbons</a:t>
            </a:r>
          </a:p>
          <a:p>
            <a:pPr eaLnBrk="1" hangingPunct="1">
              <a:spcBef>
                <a:spcPts val="600"/>
              </a:spcBef>
              <a:buFontTx/>
              <a:buChar char="•"/>
            </a:pPr>
            <a:r>
              <a:rPr lang="en-US" altLang="en-US" b="1" dirty="0">
                <a:latin typeface="Calibri" panose="020F0502020204030204" pitchFamily="34" charset="0"/>
              </a:rPr>
              <a:t>Chemical energy of hydrocarbon is converted to electricity</a:t>
            </a:r>
          </a:p>
          <a:p>
            <a:pPr eaLnBrk="1" hangingPunct="1">
              <a:spcBef>
                <a:spcPts val="600"/>
              </a:spcBef>
            </a:pPr>
            <a:r>
              <a:rPr lang="en-US" altLang="en-US" b="1" dirty="0">
                <a:solidFill>
                  <a:srgbClr val="990000"/>
                </a:solidFill>
                <a:latin typeface="Calibri" panose="020F0502020204030204" pitchFamily="34" charset="0"/>
              </a:rPr>
              <a:t>Catalysts and processes for solar energy conversion and hydrogen</a:t>
            </a:r>
          </a:p>
          <a:p>
            <a:pPr eaLnBrk="1" hangingPunct="1">
              <a:spcBef>
                <a:spcPts val="600"/>
              </a:spcBef>
            </a:pPr>
            <a:r>
              <a:rPr lang="en-US" altLang="en-US" b="1" dirty="0">
                <a:solidFill>
                  <a:srgbClr val="990000"/>
                </a:solidFill>
                <a:latin typeface="Calibri" panose="020F0502020204030204" pitchFamily="34" charset="0"/>
              </a:rPr>
              <a:t>production</a:t>
            </a:r>
          </a:p>
          <a:p>
            <a:pPr eaLnBrk="1" hangingPunct="1">
              <a:spcBef>
                <a:spcPts val="600"/>
              </a:spcBef>
              <a:buFontTx/>
              <a:buChar char="•"/>
            </a:pPr>
            <a:r>
              <a:rPr lang="en-US" altLang="en-US" b="1" dirty="0">
                <a:latin typeface="Calibri" panose="020F0502020204030204" pitchFamily="34" charset="0"/>
              </a:rPr>
              <a:t>CO</a:t>
            </a:r>
            <a:r>
              <a:rPr lang="en-US" altLang="en-US" b="1" baseline="-25000" dirty="0">
                <a:latin typeface="Calibri" panose="020F0502020204030204" pitchFamily="34" charset="0"/>
              </a:rPr>
              <a:t>2</a:t>
            </a:r>
            <a:r>
              <a:rPr lang="en-US" altLang="en-US" b="1" dirty="0">
                <a:latin typeface="Calibri" panose="020F0502020204030204" pitchFamily="34" charset="0"/>
              </a:rPr>
              <a:t> or other greenhouse gases are not emitted into the atmosphere, </a:t>
            </a:r>
            <a:endParaRPr lang="en-US" altLang="en-US" b="1" dirty="0">
              <a:solidFill>
                <a:srgbClr val="990000"/>
              </a:solidFill>
              <a:latin typeface="Calibri" panose="020F0502020204030204" pitchFamily="34" charset="0"/>
            </a:endParaRPr>
          </a:p>
          <a:p>
            <a:pPr eaLnBrk="1" hangingPunct="1">
              <a:spcBef>
                <a:spcPts val="600"/>
              </a:spcBef>
              <a:buFontTx/>
              <a:buChar char="•"/>
            </a:pPr>
            <a:r>
              <a:rPr lang="en-US" altLang="en-US" b="1" dirty="0">
                <a:latin typeface="Calibri" panose="020F0502020204030204" pitchFamily="34" charset="0"/>
              </a:rPr>
              <a:t> First solar energy is converted into the chemical energy of synthesis gas (CO + H</a:t>
            </a:r>
            <a:r>
              <a:rPr lang="en-US" altLang="en-US" b="1" baseline="-25000" dirty="0">
                <a:latin typeface="Calibri" panose="020F0502020204030204" pitchFamily="34" charset="0"/>
              </a:rPr>
              <a:t>2</a:t>
            </a:r>
            <a:r>
              <a:rPr lang="en-US" altLang="en-US" b="1" dirty="0">
                <a:latin typeface="Calibri" panose="020F0502020204030204" pitchFamily="34" charset="0"/>
              </a:rPr>
              <a:t>) via the </a:t>
            </a:r>
            <a:r>
              <a:rPr lang="en-US" altLang="en-US" b="1" dirty="0">
                <a:solidFill>
                  <a:srgbClr val="0000FF"/>
                </a:solidFill>
                <a:latin typeface="Calibri" panose="020F0502020204030204" pitchFamily="34" charset="0"/>
              </a:rPr>
              <a:t>endothermic reaction of methane reforming</a:t>
            </a:r>
          </a:p>
          <a:p>
            <a:pPr eaLnBrk="1" hangingPunct="1">
              <a:spcBef>
                <a:spcPts val="600"/>
              </a:spcBef>
              <a:buFontTx/>
              <a:buChar char="•"/>
            </a:pPr>
            <a:r>
              <a:rPr lang="en-US" altLang="en-US" b="1" dirty="0">
                <a:latin typeface="Calibri" panose="020F0502020204030204" pitchFamily="34" charset="0"/>
              </a:rPr>
              <a:t>Storage of the synthesis gas</a:t>
            </a:r>
          </a:p>
          <a:p>
            <a:pPr eaLnBrk="1" hangingPunct="1">
              <a:spcBef>
                <a:spcPts val="600"/>
              </a:spcBef>
              <a:buFontTx/>
              <a:buChar char="•"/>
            </a:pPr>
            <a:r>
              <a:rPr lang="en-US" altLang="en-US" b="1" dirty="0">
                <a:latin typeface="Calibri" panose="020F0502020204030204" pitchFamily="34" charset="0"/>
              </a:rPr>
              <a:t>The stored energy can be released via the reverse exothermal methanation reaction</a:t>
            </a:r>
          </a:p>
          <a:p>
            <a:pPr eaLnBrk="1" hangingPunct="1">
              <a:spcBef>
                <a:spcPts val="600"/>
              </a:spcBef>
            </a:pPr>
            <a:r>
              <a:rPr lang="en-US" altLang="en-US" b="1" dirty="0">
                <a:latin typeface="Calibri" panose="020F0502020204030204" pitchFamily="34" charset="0"/>
              </a:rPr>
              <a:t>CO + 3H</a:t>
            </a:r>
            <a:r>
              <a:rPr lang="en-US" altLang="en-US" b="1" baseline="-25000" dirty="0">
                <a:latin typeface="Calibri" panose="020F0502020204030204" pitchFamily="34" charset="0"/>
              </a:rPr>
              <a:t>2</a:t>
            </a:r>
            <a:r>
              <a:rPr lang="en-US" altLang="en-US" b="1" dirty="0">
                <a:latin typeface="Calibri" panose="020F0502020204030204" pitchFamily="34" charset="0"/>
              </a:rPr>
              <a:t> → CH</a:t>
            </a:r>
            <a:r>
              <a:rPr lang="en-US" altLang="en-US" b="1" baseline="-25000" dirty="0">
                <a:latin typeface="Calibri" panose="020F0502020204030204" pitchFamily="34" charset="0"/>
              </a:rPr>
              <a:t>4</a:t>
            </a:r>
            <a:r>
              <a:rPr lang="en-US" altLang="en-US" b="1" dirty="0">
                <a:latin typeface="Calibri" panose="020F0502020204030204" pitchFamily="34" charset="0"/>
              </a:rPr>
              <a:t> + H2O</a:t>
            </a:r>
          </a:p>
          <a:p>
            <a:pPr eaLnBrk="1" hangingPunct="1">
              <a:spcBef>
                <a:spcPts val="600"/>
              </a:spcBef>
              <a:buFontTx/>
              <a:buChar char="•"/>
            </a:pPr>
            <a:r>
              <a:rPr lang="en-US" altLang="en-US" b="1" dirty="0">
                <a:latin typeface="Calibri" panose="020F0502020204030204" pitchFamily="34" charset="0"/>
              </a:rPr>
              <a:t>Efficiency from 43 to 70 %</a:t>
            </a:r>
          </a:p>
          <a:p>
            <a:pPr eaLnBrk="1" hangingPunct="1">
              <a:spcBef>
                <a:spcPts val="600"/>
              </a:spcBef>
            </a:pPr>
            <a:r>
              <a:rPr lang="en-US" altLang="en-US" b="1" i="1" dirty="0">
                <a:solidFill>
                  <a:srgbClr val="990000"/>
                </a:solidFill>
                <a:latin typeface="Calibri" panose="020F0502020204030204" pitchFamily="34" charset="0"/>
              </a:rPr>
              <a:t>Catalysts are needed for these reactions!!!</a:t>
            </a:r>
          </a:p>
        </p:txBody>
      </p:sp>
    </p:spTree>
    <p:extLst>
      <p:ext uri="{BB962C8B-B14F-4D97-AF65-F5344CB8AC3E}">
        <p14:creationId xmlns:p14="http://schemas.microsoft.com/office/powerpoint/2010/main" val="2194586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a:extLst>
              <a:ext uri="{FF2B5EF4-FFF2-40B4-BE49-F238E27FC236}">
                <a16:creationId xmlns:a16="http://schemas.microsoft.com/office/drawing/2014/main" id="{3BB910C6-B4F1-475D-B298-B3821AFD7DD7}"/>
              </a:ext>
            </a:extLst>
          </p:cNvPr>
          <p:cNvSpPr>
            <a:spLocks noGrp="1" noChangeArrowheads="1"/>
          </p:cNvSpPr>
          <p:nvPr>
            <p:ph type="title"/>
          </p:nvPr>
        </p:nvSpPr>
        <p:spPr>
          <a:xfrm>
            <a:off x="1638300" y="0"/>
            <a:ext cx="8915400" cy="838200"/>
          </a:xfrm>
        </p:spPr>
        <p:txBody>
          <a:bodyPr/>
          <a:lstStyle/>
          <a:p>
            <a:r>
              <a:rPr lang="en-US" altLang="en-US" sz="3600" b="1">
                <a:solidFill>
                  <a:srgbClr val="0000FF"/>
                </a:solidFill>
                <a:latin typeface="Calibri" panose="020F0502020204030204" pitchFamily="34" charset="0"/>
              </a:rPr>
              <a:t>Future Fuels: Catalysis Challenges</a:t>
            </a:r>
          </a:p>
        </p:txBody>
      </p:sp>
      <p:sp>
        <p:nvSpPr>
          <p:cNvPr id="126979" name="Rectangle 1027">
            <a:extLst>
              <a:ext uri="{FF2B5EF4-FFF2-40B4-BE49-F238E27FC236}">
                <a16:creationId xmlns:a16="http://schemas.microsoft.com/office/drawing/2014/main" id="{D377F487-5F02-4D9B-8534-13F665780E09}"/>
              </a:ext>
            </a:extLst>
          </p:cNvPr>
          <p:cNvSpPr>
            <a:spLocks noGrp="1" noChangeArrowheads="1"/>
          </p:cNvSpPr>
          <p:nvPr>
            <p:ph type="body" idx="1"/>
          </p:nvPr>
        </p:nvSpPr>
        <p:spPr>
          <a:xfrm>
            <a:off x="246743" y="838201"/>
            <a:ext cx="11553371" cy="5287963"/>
          </a:xfrm>
        </p:spPr>
        <p:txBody>
          <a:bodyPr>
            <a:normAutofit fontScale="92500" lnSpcReduction="10000"/>
          </a:bodyPr>
          <a:lstStyle/>
          <a:p>
            <a:pPr>
              <a:lnSpc>
                <a:spcPct val="80000"/>
              </a:lnSpc>
            </a:pPr>
            <a:endParaRPr lang="en-US" altLang="en-US" sz="1600" b="1" u="sng" dirty="0">
              <a:latin typeface="Calibri" panose="020F0502020204030204" pitchFamily="34" charset="0"/>
            </a:endParaRPr>
          </a:p>
          <a:p>
            <a:pPr>
              <a:lnSpc>
                <a:spcPct val="80000"/>
              </a:lnSpc>
            </a:pPr>
            <a:r>
              <a:rPr lang="en-US" altLang="en-US" sz="2400" b="1" u="sng" dirty="0">
                <a:solidFill>
                  <a:srgbClr val="0000FF"/>
                </a:solidFill>
                <a:latin typeface="Calibri" panose="020F0502020204030204" pitchFamily="34" charset="0"/>
              </a:rPr>
              <a:t>Meeting Specifications of Future Fuels</a:t>
            </a:r>
          </a:p>
          <a:p>
            <a:pPr>
              <a:lnSpc>
                <a:spcPct val="80000"/>
              </a:lnSpc>
              <a:buFontTx/>
              <a:buNone/>
            </a:pPr>
            <a:r>
              <a:rPr lang="en-US" altLang="en-US" sz="2400" b="1" dirty="0">
                <a:latin typeface="Calibri" panose="020F0502020204030204" pitchFamily="34" charset="0"/>
              </a:rPr>
              <a:t>    Remove S,N, aromatics, Particulate Matter</a:t>
            </a:r>
          </a:p>
          <a:p>
            <a:pPr>
              <a:lnSpc>
                <a:spcPct val="80000"/>
              </a:lnSpc>
            </a:pPr>
            <a:r>
              <a:rPr lang="en-US" altLang="en-US" sz="2400" b="1" u="sng" dirty="0">
                <a:solidFill>
                  <a:srgbClr val="0000FF"/>
                </a:solidFill>
                <a:latin typeface="Calibri" panose="020F0502020204030204" pitchFamily="34" charset="0"/>
              </a:rPr>
              <a:t>Power Generation</a:t>
            </a:r>
          </a:p>
          <a:p>
            <a:pPr>
              <a:lnSpc>
                <a:spcPct val="80000"/>
              </a:lnSpc>
              <a:buFontTx/>
              <a:buNone/>
            </a:pPr>
            <a:r>
              <a:rPr lang="en-US" altLang="en-US" sz="2400" b="1" dirty="0">
                <a:latin typeface="Calibri" panose="020F0502020204030204" pitchFamily="34" charset="0"/>
              </a:rPr>
              <a:t>   - Lower CO</a:t>
            </a:r>
            <a:r>
              <a:rPr lang="en-US" altLang="en-US" sz="2400" b="1" baseline="-25000" dirty="0">
                <a:latin typeface="Calibri" panose="020F0502020204030204" pitchFamily="34" charset="0"/>
              </a:rPr>
              <a:t>2</a:t>
            </a:r>
            <a:r>
              <a:rPr lang="en-US" altLang="en-US" sz="2400" b="1" dirty="0">
                <a:latin typeface="Calibri" panose="020F0502020204030204" pitchFamily="34" charset="0"/>
              </a:rPr>
              <a:t> Production in Catalytic Gasification</a:t>
            </a:r>
          </a:p>
          <a:p>
            <a:pPr>
              <a:lnSpc>
                <a:spcPct val="80000"/>
              </a:lnSpc>
              <a:buFontTx/>
              <a:buNone/>
            </a:pPr>
            <a:r>
              <a:rPr lang="en-US" altLang="en-US" sz="2400" b="1" dirty="0">
                <a:latin typeface="Calibri" panose="020F0502020204030204" pitchFamily="34" charset="0"/>
              </a:rPr>
              <a:t>   - Lower CO</a:t>
            </a:r>
            <a:r>
              <a:rPr lang="en-US" altLang="en-US" sz="2400" b="1" baseline="-25000" dirty="0">
                <a:latin typeface="Calibri" panose="020F0502020204030204" pitchFamily="34" charset="0"/>
              </a:rPr>
              <a:t>2  </a:t>
            </a:r>
            <a:r>
              <a:rPr lang="en-US" altLang="en-US" sz="2400" b="1" dirty="0">
                <a:latin typeface="Calibri" panose="020F0502020204030204" pitchFamily="34" charset="0"/>
              </a:rPr>
              <a:t>and H</a:t>
            </a:r>
            <a:r>
              <a:rPr lang="en-US" altLang="en-US" sz="2400" b="1" baseline="-25000" dirty="0">
                <a:latin typeface="Calibri" panose="020F0502020204030204" pitchFamily="34" charset="0"/>
              </a:rPr>
              <a:t>2</a:t>
            </a:r>
            <a:r>
              <a:rPr lang="en-US" altLang="en-US" sz="2400" b="1" dirty="0">
                <a:latin typeface="Calibri" panose="020F0502020204030204" pitchFamily="34" charset="0"/>
              </a:rPr>
              <a:t>/CO ratio in Syngas generation</a:t>
            </a:r>
          </a:p>
          <a:p>
            <a:pPr>
              <a:lnSpc>
                <a:spcPct val="80000"/>
              </a:lnSpc>
            </a:pPr>
            <a:r>
              <a:rPr lang="en-US" altLang="en-US" sz="2400" b="1" u="sng" dirty="0">
                <a:solidFill>
                  <a:srgbClr val="0000FF"/>
                </a:solidFill>
                <a:latin typeface="Calibri" panose="020F0502020204030204" pitchFamily="34" charset="0"/>
              </a:rPr>
              <a:t>FT Synthesis</a:t>
            </a:r>
            <a:r>
              <a:rPr lang="en-US" altLang="en-US" sz="2400" b="1" dirty="0">
                <a:latin typeface="Calibri" panose="020F0502020204030204" pitchFamily="34" charset="0"/>
              </a:rPr>
              <a:t>: Lower CH</a:t>
            </a:r>
            <a:r>
              <a:rPr lang="en-US" altLang="en-US" sz="2400" b="1" baseline="-25000" dirty="0">
                <a:latin typeface="Calibri" panose="020F0502020204030204" pitchFamily="34" charset="0"/>
              </a:rPr>
              <a:t>4</a:t>
            </a:r>
            <a:r>
              <a:rPr lang="en-US" altLang="en-US" sz="2400" b="1" dirty="0">
                <a:latin typeface="Calibri" panose="020F0502020204030204" pitchFamily="34" charset="0"/>
              </a:rPr>
              <a:t> and CO</a:t>
            </a:r>
            <a:r>
              <a:rPr lang="en-US" altLang="en-US" sz="2400" b="1" baseline="-25000" dirty="0">
                <a:latin typeface="Calibri" panose="020F0502020204030204" pitchFamily="34" charset="0"/>
              </a:rPr>
              <a:t>2</a:t>
            </a:r>
            <a:r>
              <a:rPr lang="en-US" altLang="en-US" sz="2400" b="1" dirty="0">
                <a:latin typeface="Calibri" panose="020F0502020204030204" pitchFamily="34" charset="0"/>
              </a:rPr>
              <a:t> ;Inhibit metal sintering; Increase attrition strength; Reactor design</a:t>
            </a:r>
          </a:p>
          <a:p>
            <a:pPr>
              <a:lnSpc>
                <a:spcPct val="80000"/>
              </a:lnSpc>
            </a:pPr>
            <a:r>
              <a:rPr lang="en-US" altLang="en-US" sz="2400" b="1" u="sng" dirty="0">
                <a:solidFill>
                  <a:srgbClr val="0000FF"/>
                </a:solidFill>
                <a:latin typeface="Calibri" panose="020F0502020204030204" pitchFamily="34" charset="0"/>
              </a:rPr>
              <a:t>Biomass</a:t>
            </a:r>
            <a:r>
              <a:rPr lang="en-US" altLang="en-US" sz="2400" b="1" dirty="0">
                <a:latin typeface="Calibri" panose="020F0502020204030204" pitchFamily="34" charset="0"/>
              </a:rPr>
              <a:t>:1.Cellulose to Ethanol ( enzymes)</a:t>
            </a:r>
          </a:p>
          <a:p>
            <a:pPr>
              <a:lnSpc>
                <a:spcPct val="80000"/>
              </a:lnSpc>
              <a:buFontTx/>
              <a:buNone/>
            </a:pPr>
            <a:r>
              <a:rPr lang="en-US" altLang="en-US" sz="2400" b="1" dirty="0">
                <a:latin typeface="Calibri" panose="020F0502020204030204" pitchFamily="34" charset="0"/>
              </a:rPr>
              <a:t>                   2. Biomass gasification catalysts.</a:t>
            </a:r>
          </a:p>
          <a:p>
            <a:pPr>
              <a:lnSpc>
                <a:spcPct val="80000"/>
              </a:lnSpc>
              <a:buFontTx/>
              <a:buNone/>
            </a:pPr>
            <a:r>
              <a:rPr lang="en-US" altLang="en-US" sz="2400" b="1" dirty="0">
                <a:solidFill>
                  <a:srgbClr val="0000FF"/>
                </a:solidFill>
                <a:latin typeface="Calibri" panose="020F0502020204030204" pitchFamily="34" charset="0"/>
              </a:rPr>
              <a:t>   </a:t>
            </a:r>
            <a:r>
              <a:rPr lang="en-US" altLang="en-US" sz="2400" b="1" u="sng" dirty="0">
                <a:solidFill>
                  <a:srgbClr val="0000FF"/>
                </a:solidFill>
                <a:latin typeface="Calibri" panose="020F0502020204030204" pitchFamily="34" charset="0"/>
              </a:rPr>
              <a:t>Decentralized Production/ Use of  H</a:t>
            </a:r>
            <a:r>
              <a:rPr lang="en-US" altLang="en-US" sz="2400" b="1" u="sng" baseline="-25000" dirty="0">
                <a:solidFill>
                  <a:srgbClr val="0000FF"/>
                </a:solidFill>
                <a:latin typeface="Calibri" panose="020F0502020204030204" pitchFamily="34" charset="0"/>
              </a:rPr>
              <a:t>2</a:t>
            </a:r>
            <a:r>
              <a:rPr lang="en-US" altLang="en-US" sz="2400" b="1" u="sng" dirty="0">
                <a:solidFill>
                  <a:srgbClr val="0000FF"/>
                </a:solidFill>
                <a:latin typeface="Calibri" panose="020F0502020204030204" pitchFamily="34" charset="0"/>
              </a:rPr>
              <a:t> and Biofuels will avoid costs due to their storage and distribution</a:t>
            </a:r>
            <a:r>
              <a:rPr lang="en-US" altLang="en-US" sz="2400" b="1" dirty="0">
                <a:solidFill>
                  <a:srgbClr val="0000FF"/>
                </a:solidFill>
                <a:latin typeface="Calibri" panose="020F0502020204030204" pitchFamily="34" charset="0"/>
              </a:rPr>
              <a:t>.</a:t>
            </a:r>
          </a:p>
          <a:p>
            <a:pPr>
              <a:lnSpc>
                <a:spcPct val="80000"/>
              </a:lnSpc>
              <a:buFontTx/>
              <a:buNone/>
            </a:pPr>
            <a:r>
              <a:rPr lang="en-US" altLang="en-US" sz="2400" b="1" dirty="0">
                <a:solidFill>
                  <a:srgbClr val="0000FF"/>
                </a:solidFill>
                <a:latin typeface="Calibri" panose="020F0502020204030204" pitchFamily="34" charset="0"/>
              </a:rPr>
              <a:t>    </a:t>
            </a:r>
            <a:r>
              <a:rPr lang="en-US" altLang="en-US" sz="2400" b="1" u="sng" dirty="0">
                <a:solidFill>
                  <a:srgbClr val="CC3300"/>
                </a:solidFill>
                <a:latin typeface="Calibri" panose="020F0502020204030204" pitchFamily="34" charset="0"/>
              </a:rPr>
              <a:t>“Holy Grail “ Challenges</a:t>
            </a:r>
          </a:p>
          <a:p>
            <a:pPr>
              <a:lnSpc>
                <a:spcPct val="80000"/>
              </a:lnSpc>
            </a:pPr>
            <a:r>
              <a:rPr lang="en-US" altLang="en-US" sz="2400" b="1" dirty="0">
                <a:latin typeface="Calibri" panose="020F0502020204030204" pitchFamily="34" charset="0"/>
              </a:rPr>
              <a:t>Direct Conversion of CH</a:t>
            </a:r>
            <a:r>
              <a:rPr lang="en-US" altLang="en-US" sz="2400" b="1" baseline="-25000" dirty="0">
                <a:latin typeface="Calibri" panose="020F0502020204030204" pitchFamily="34" charset="0"/>
              </a:rPr>
              <a:t>4</a:t>
            </a:r>
            <a:r>
              <a:rPr lang="en-US" altLang="en-US" sz="2400" b="1" dirty="0">
                <a:latin typeface="Calibri" panose="020F0502020204030204" pitchFamily="34" charset="0"/>
              </a:rPr>
              <a:t> to methanol and C</a:t>
            </a:r>
            <a:r>
              <a:rPr lang="en-US" altLang="en-US" sz="2400" b="1" baseline="-25000" dirty="0">
                <a:latin typeface="Calibri" panose="020F0502020204030204" pitchFamily="34" charset="0"/>
              </a:rPr>
              <a:t>5</a:t>
            </a:r>
            <a:r>
              <a:rPr lang="en-US" altLang="en-US" sz="2400" b="1" baseline="30000" dirty="0">
                <a:latin typeface="Calibri" panose="020F0502020204030204" pitchFamily="34" charset="0"/>
              </a:rPr>
              <a:t>+</a:t>
            </a:r>
            <a:r>
              <a:rPr lang="en-US" altLang="en-US" sz="2400" b="1" dirty="0">
                <a:latin typeface="Calibri" panose="020F0502020204030204" pitchFamily="34" charset="0"/>
              </a:rPr>
              <a:t>.  </a:t>
            </a:r>
          </a:p>
          <a:p>
            <a:pPr>
              <a:lnSpc>
                <a:spcPct val="80000"/>
              </a:lnSpc>
            </a:pPr>
            <a:r>
              <a:rPr lang="en-US" altLang="en-US" sz="2400" b="1" dirty="0">
                <a:latin typeface="Calibri" panose="020F0502020204030204" pitchFamily="34" charset="0"/>
              </a:rPr>
              <a:t>Catalytic Water  and CO</a:t>
            </a:r>
            <a:r>
              <a:rPr lang="en-US" altLang="en-US" sz="2400" b="1" baseline="-25000" dirty="0">
                <a:latin typeface="Calibri" panose="020F0502020204030204" pitchFamily="34" charset="0"/>
              </a:rPr>
              <a:t>2</a:t>
            </a:r>
            <a:r>
              <a:rPr lang="en-US" altLang="en-US" sz="2400" b="1" dirty="0">
                <a:latin typeface="Calibri" panose="020F0502020204030204" pitchFamily="34" charset="0"/>
              </a:rPr>
              <a:t> splitting using solar energy </a:t>
            </a:r>
          </a:p>
          <a:p>
            <a:pPr>
              <a:lnSpc>
                <a:spcPct val="80000"/>
              </a:lnSpc>
              <a:buFontTx/>
              <a:buNone/>
            </a:pPr>
            <a:endParaRPr lang="en-US" altLang="en-US" sz="2400" b="1" dirty="0">
              <a:latin typeface="Calibri" panose="020F0502020204030204" pitchFamily="34" charset="0"/>
            </a:endParaRPr>
          </a:p>
          <a:p>
            <a:pPr>
              <a:lnSpc>
                <a:spcPct val="80000"/>
              </a:lnSpc>
              <a:buFontTx/>
              <a:buNone/>
            </a:pPr>
            <a:endParaRPr lang="en-US" altLang="en-US" sz="2400" b="1" dirty="0">
              <a:latin typeface="Calibri" panose="020F0502020204030204" pitchFamily="34" charset="0"/>
            </a:endParaRPr>
          </a:p>
        </p:txBody>
      </p:sp>
    </p:spTree>
    <p:extLst>
      <p:ext uri="{BB962C8B-B14F-4D97-AF65-F5344CB8AC3E}">
        <p14:creationId xmlns:p14="http://schemas.microsoft.com/office/powerpoint/2010/main" val="32054486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468EAF-6039-4E5C-97C5-288B5C3B1C18}"/>
              </a:ext>
            </a:extLst>
          </p:cNvPr>
          <p:cNvSpPr/>
          <p:nvPr/>
        </p:nvSpPr>
        <p:spPr>
          <a:xfrm>
            <a:off x="362857" y="197346"/>
            <a:ext cx="11713029" cy="6894195"/>
          </a:xfrm>
          <a:prstGeom prst="rect">
            <a:avLst/>
          </a:prstGeom>
        </p:spPr>
        <p:txBody>
          <a:bodyPr wrap="square">
            <a:spAutoFit/>
          </a:bodyPr>
          <a:lstStyle/>
          <a:p>
            <a:pPr algn="ctr"/>
            <a:r>
              <a:rPr lang="en-US" sz="2400" b="1" dirty="0">
                <a:solidFill>
                  <a:srgbClr val="231F20"/>
                </a:solidFill>
                <a:latin typeface="Arial-BoldMT"/>
              </a:rPr>
              <a:t>Theory and Computation for Catalysis </a:t>
            </a:r>
            <a:br>
              <a:rPr lang="en-US" b="1" dirty="0">
                <a:solidFill>
                  <a:srgbClr val="231F20"/>
                </a:solidFill>
                <a:latin typeface="Arial-BoldMT"/>
              </a:rPr>
            </a:br>
            <a:r>
              <a:rPr lang="en-US" dirty="0">
                <a:solidFill>
                  <a:srgbClr val="231F20"/>
                </a:solidFill>
                <a:latin typeface="ArialMT"/>
              </a:rPr>
              <a:t> </a:t>
            </a:r>
          </a:p>
          <a:p>
            <a:r>
              <a:rPr lang="en-US" sz="2800" dirty="0">
                <a:solidFill>
                  <a:srgbClr val="231F20"/>
                </a:solidFill>
                <a:latin typeface="ArialMT"/>
              </a:rPr>
              <a:t>Scientific Challenges and Research Approaches </a:t>
            </a:r>
            <a:br>
              <a:rPr lang="en-US" sz="2800" dirty="0">
                <a:solidFill>
                  <a:srgbClr val="231F20"/>
                </a:solidFill>
                <a:latin typeface="ArialMT"/>
              </a:rPr>
            </a:br>
            <a:r>
              <a:rPr lang="en-US" sz="2800" dirty="0">
                <a:solidFill>
                  <a:srgbClr val="231F20"/>
                </a:solidFill>
                <a:latin typeface="ArialMT"/>
              </a:rPr>
              <a:t>Defining molecular models of reactants and catalysts . </a:t>
            </a:r>
            <a:br>
              <a:rPr lang="en-US" sz="2800" dirty="0">
                <a:solidFill>
                  <a:srgbClr val="231F20"/>
                </a:solidFill>
                <a:latin typeface="ArialMT"/>
              </a:rPr>
            </a:br>
            <a:r>
              <a:rPr lang="en-US" sz="2800" dirty="0">
                <a:solidFill>
                  <a:srgbClr val="231F20"/>
                </a:solidFill>
                <a:latin typeface="ArialMT"/>
              </a:rPr>
              <a:t>Accurate prediction of potential energy surfaces . </a:t>
            </a:r>
            <a:br>
              <a:rPr lang="en-US" sz="2800" dirty="0">
                <a:solidFill>
                  <a:srgbClr val="231F20"/>
                </a:solidFill>
                <a:latin typeface="ArialMT"/>
              </a:rPr>
            </a:br>
            <a:r>
              <a:rPr lang="en-US" sz="2800" dirty="0">
                <a:solidFill>
                  <a:srgbClr val="231F20"/>
                </a:solidFill>
                <a:latin typeface="ArialMT"/>
              </a:rPr>
              <a:t>Characterizing potential energy surfaces—understanding the structures of working catalysts  </a:t>
            </a:r>
            <a:br>
              <a:rPr lang="en-US" sz="2800" dirty="0">
                <a:solidFill>
                  <a:srgbClr val="231F20"/>
                </a:solidFill>
                <a:latin typeface="ArialMT"/>
              </a:rPr>
            </a:br>
            <a:r>
              <a:rPr lang="en-US" sz="2800" dirty="0">
                <a:solidFill>
                  <a:srgbClr val="231F20"/>
                </a:solidFill>
                <a:latin typeface="ArialMT"/>
              </a:rPr>
              <a:t>Accurate prediction of entropies and free energies. </a:t>
            </a:r>
            <a:br>
              <a:rPr lang="en-US" sz="2800" dirty="0">
                <a:solidFill>
                  <a:srgbClr val="231F20"/>
                </a:solidFill>
                <a:latin typeface="ArialMT"/>
              </a:rPr>
            </a:br>
            <a:r>
              <a:rPr lang="en-US" sz="2800" dirty="0">
                <a:solidFill>
                  <a:srgbClr val="231F20"/>
                </a:solidFill>
                <a:latin typeface="ArialMT"/>
              </a:rPr>
              <a:t>Accurate prediction of reaction rate constants .</a:t>
            </a:r>
          </a:p>
          <a:p>
            <a:r>
              <a:rPr lang="en-US" sz="2800" dirty="0">
                <a:solidFill>
                  <a:srgbClr val="231F20"/>
                </a:solidFill>
                <a:latin typeface="ArialMT"/>
              </a:rPr>
              <a:t>Coupling the dynamics of electrons and nuclei.</a:t>
            </a:r>
            <a:br>
              <a:rPr lang="en-US" sz="2800" dirty="0">
                <a:solidFill>
                  <a:srgbClr val="231F20"/>
                </a:solidFill>
                <a:latin typeface="ArialMT"/>
              </a:rPr>
            </a:br>
            <a:r>
              <a:rPr lang="en-US" sz="2800" dirty="0">
                <a:solidFill>
                  <a:srgbClr val="231F20"/>
                </a:solidFill>
                <a:latin typeface="ArialMT"/>
              </a:rPr>
              <a:t>Spanning temporal and spatial scales—multiscale methods .</a:t>
            </a:r>
            <a:r>
              <a:rPr lang="en-US" sz="2800" dirty="0"/>
              <a:t> High-performance computing—harnessing the power of peta-scale</a:t>
            </a:r>
            <a:br>
              <a:rPr lang="en-US" sz="2800" dirty="0"/>
            </a:br>
            <a:r>
              <a:rPr lang="en-US" sz="2800" dirty="0"/>
              <a:t>and exa-scale computational resources for computational catalysis .</a:t>
            </a:r>
            <a:br>
              <a:rPr lang="en-US" sz="2800" dirty="0"/>
            </a:br>
            <a:r>
              <a:rPr lang="en-US" sz="2800" dirty="0"/>
              <a:t>Design and controlled synthesis of catalytic structures—a new challenge for theory and computation   </a:t>
            </a:r>
            <a:br>
              <a:rPr lang="en-US" dirty="0"/>
            </a:br>
            <a:br>
              <a:rPr lang="en-US" dirty="0"/>
            </a:br>
            <a:endParaRPr lang="en-US" dirty="0"/>
          </a:p>
        </p:txBody>
      </p:sp>
    </p:spTree>
    <p:extLst>
      <p:ext uri="{BB962C8B-B14F-4D97-AF65-F5344CB8AC3E}">
        <p14:creationId xmlns:p14="http://schemas.microsoft.com/office/powerpoint/2010/main" val="20961375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67A4-588E-487A-8645-8148F48915AE}"/>
              </a:ext>
            </a:extLst>
          </p:cNvPr>
          <p:cNvSpPr>
            <a:spLocks noGrp="1"/>
          </p:cNvSpPr>
          <p:nvPr>
            <p:ph type="title"/>
          </p:nvPr>
        </p:nvSpPr>
        <p:spPr>
          <a:xfrm>
            <a:off x="324465" y="365125"/>
            <a:ext cx="11029335" cy="605042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The story goes on ……….century after century</a:t>
            </a:r>
            <a:br>
              <a:rPr lang="en-US" b="1" dirty="0">
                <a:solidFill>
                  <a:srgbClr val="FF0000"/>
                </a:solidFill>
                <a:latin typeface="Times New Roman" panose="02020603050405020304" pitchFamily="18" charset="0"/>
                <a:cs typeface="Times New Roman" panose="02020603050405020304" pitchFamily="18" charset="0"/>
              </a:rPr>
            </a:br>
            <a:br>
              <a:rPr lang="en-US" b="1" dirty="0">
                <a:solidFill>
                  <a:srgbClr val="FF0000"/>
                </a:solidFill>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b="1" dirty="0">
                <a:solidFill>
                  <a:srgbClr val="00B0F0"/>
                </a:solidFill>
                <a:latin typeface="Times New Roman" panose="02020603050405020304" pitchFamily="18" charset="0"/>
                <a:cs typeface="Times New Roman" panose="02020603050405020304" pitchFamily="18" charset="0"/>
              </a:rPr>
              <a:t>Thank you all</a:t>
            </a:r>
          </a:p>
        </p:txBody>
      </p:sp>
    </p:spTree>
    <p:extLst>
      <p:ext uri="{BB962C8B-B14F-4D97-AF65-F5344CB8AC3E}">
        <p14:creationId xmlns:p14="http://schemas.microsoft.com/office/powerpoint/2010/main" val="91925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C7BA6ED-31C3-4628-8E76-FE95C03580C5}"/>
              </a:ext>
            </a:extLst>
          </p:cNvPr>
          <p:cNvSpPr>
            <a:spLocks noGrp="1" noChangeArrowheads="1"/>
          </p:cNvSpPr>
          <p:nvPr>
            <p:ph type="title"/>
          </p:nvPr>
        </p:nvSpPr>
        <p:spPr>
          <a:xfrm>
            <a:off x="1295400" y="304800"/>
            <a:ext cx="9525000" cy="1143000"/>
          </a:xfrm>
        </p:spPr>
        <p:txBody>
          <a:bodyPr/>
          <a:lstStyle/>
          <a:p>
            <a:pPr eaLnBrk="1" hangingPunct="1"/>
            <a:r>
              <a:rPr lang="en-US" altLang="en-US" sz="3600" b="1">
                <a:solidFill>
                  <a:schemeClr val="accent2"/>
                </a:solidFill>
                <a:latin typeface="Calibri" panose="020F0502020204030204" pitchFamily="34" charset="0"/>
              </a:rPr>
              <a:t>Some Developments in Industrial catalysis-1</a:t>
            </a:r>
            <a:br>
              <a:rPr lang="en-US" altLang="en-US" sz="3600" b="1">
                <a:solidFill>
                  <a:schemeClr val="accent2"/>
                </a:solidFill>
                <a:latin typeface="Calibri" panose="020F0502020204030204" pitchFamily="34" charset="0"/>
              </a:rPr>
            </a:br>
            <a:r>
              <a:rPr lang="en-US" altLang="en-US" sz="3600" b="1">
                <a:solidFill>
                  <a:schemeClr val="accent2"/>
                </a:solidFill>
                <a:latin typeface="Calibri" panose="020F0502020204030204" pitchFamily="34" charset="0"/>
              </a:rPr>
              <a:t>1900- 1920s</a:t>
            </a:r>
          </a:p>
        </p:txBody>
      </p:sp>
      <p:sp>
        <p:nvSpPr>
          <p:cNvPr id="17411" name="Rectangle 3">
            <a:extLst>
              <a:ext uri="{FF2B5EF4-FFF2-40B4-BE49-F238E27FC236}">
                <a16:creationId xmlns:a16="http://schemas.microsoft.com/office/drawing/2014/main" id="{0750450B-6C93-480F-AA1F-8439364C6A69}"/>
              </a:ext>
            </a:extLst>
          </p:cNvPr>
          <p:cNvSpPr>
            <a:spLocks noGrp="1" noChangeArrowheads="1"/>
          </p:cNvSpPr>
          <p:nvPr>
            <p:ph type="body" idx="1"/>
          </p:nvPr>
        </p:nvSpPr>
        <p:spPr>
          <a:xfrm>
            <a:off x="103239" y="1524000"/>
            <a:ext cx="12088761" cy="4114800"/>
          </a:xfrm>
        </p:spPr>
        <p:txBody>
          <a:bodyPr>
            <a:normAutofit fontScale="77500" lnSpcReduction="20000"/>
          </a:bodyPr>
          <a:lstStyle/>
          <a:p>
            <a:pPr>
              <a:spcBef>
                <a:spcPts val="1200"/>
              </a:spcBef>
              <a:spcAft>
                <a:spcPts val="600"/>
              </a:spcAft>
              <a:buNone/>
            </a:pPr>
            <a:r>
              <a:rPr lang="en-US" altLang="en-US" b="1" u="sng">
                <a:solidFill>
                  <a:schemeClr val="accent2"/>
                </a:solidFill>
                <a:latin typeface="Calibri" panose="020F0502020204030204" pitchFamily="34" charset="0"/>
              </a:rPr>
              <a:t>Industrial Process</a:t>
            </a:r>
            <a:r>
              <a:rPr lang="en-US" altLang="en-US">
                <a:latin typeface="Calibri" panose="020F0502020204030204" pitchFamily="34" charset="0"/>
              </a:rPr>
              <a:t>                                           </a:t>
            </a:r>
            <a:r>
              <a:rPr lang="en-US" altLang="en-US" b="1" u="sng">
                <a:solidFill>
                  <a:schemeClr val="accent2"/>
                </a:solidFill>
                <a:latin typeface="Calibri" panose="020F0502020204030204" pitchFamily="34" charset="0"/>
              </a:rPr>
              <a:t>Catalyst</a:t>
            </a:r>
          </a:p>
          <a:p>
            <a:pPr>
              <a:spcBef>
                <a:spcPts val="1200"/>
              </a:spcBef>
              <a:spcAft>
                <a:spcPts val="600"/>
              </a:spcAft>
              <a:buNone/>
            </a:pPr>
            <a:r>
              <a:rPr lang="en-US" altLang="en-US" b="1" u="sng">
                <a:latin typeface="Calibri" panose="020F0502020204030204" pitchFamily="34" charset="0"/>
              </a:rPr>
              <a:t>1900s</a:t>
            </a:r>
            <a:r>
              <a:rPr lang="en-US" altLang="en-US" b="1">
                <a:latin typeface="Calibri" panose="020F0502020204030204" pitchFamily="34" charset="0"/>
              </a:rPr>
              <a:t>: CO + 3H</a:t>
            </a:r>
            <a:r>
              <a:rPr lang="en-US" altLang="en-US" b="1" baseline="-25000">
                <a:latin typeface="Calibri" panose="020F0502020204030204" pitchFamily="34" charset="0"/>
              </a:rPr>
              <a:t>2</a:t>
            </a:r>
            <a:r>
              <a:rPr lang="en-US" altLang="en-US" b="1">
                <a:latin typeface="Calibri" panose="020F0502020204030204" pitchFamily="34" charset="0"/>
              </a:rPr>
              <a:t> </a:t>
            </a:r>
            <a:r>
              <a:rPr lang="en-US" altLang="en-US" b="1">
                <a:latin typeface="Calibri" panose="020F0502020204030204" pitchFamily="34" charset="0"/>
                <a:sym typeface="Symbol" panose="05050102010706020507" pitchFamily="18" charset="2"/>
              </a:rPr>
              <a:t> CH</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 H</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                         Ni</a:t>
            </a:r>
          </a:p>
          <a:p>
            <a:pPr>
              <a:spcBef>
                <a:spcPts val="1200"/>
              </a:spcBef>
              <a:spcAft>
                <a:spcPts val="600"/>
              </a:spcAft>
              <a:buNone/>
            </a:pPr>
            <a:r>
              <a:rPr lang="en-US" altLang="en-US" b="1">
                <a:latin typeface="Calibri" panose="020F0502020204030204" pitchFamily="34" charset="0"/>
                <a:sym typeface="Symbol" panose="05050102010706020507" pitchFamily="18" charset="2"/>
              </a:rPr>
              <a:t>Vegetable Oil </a:t>
            </a:r>
            <a:r>
              <a:rPr lang="en-US" altLang="en-US" b="1">
                <a:latin typeface="Calibri" panose="020F0502020204030204" pitchFamily="34" charset="0"/>
              </a:rPr>
              <a:t>+ H</a:t>
            </a:r>
            <a:r>
              <a:rPr lang="en-US" altLang="en-US" b="1" baseline="-25000">
                <a:latin typeface="Calibri" panose="020F0502020204030204" pitchFamily="34" charset="0"/>
              </a:rPr>
              <a:t>2</a:t>
            </a:r>
            <a:r>
              <a:rPr lang="en-US" altLang="en-US" b="1">
                <a:latin typeface="Calibri" panose="020F0502020204030204" pitchFamily="34" charset="0"/>
              </a:rPr>
              <a:t> </a:t>
            </a:r>
            <a:r>
              <a:rPr lang="en-US" altLang="en-US" b="1">
                <a:latin typeface="Calibri" panose="020F0502020204030204" pitchFamily="34" charset="0"/>
                <a:sym typeface="Symbol" panose="05050102010706020507" pitchFamily="18" charset="2"/>
              </a:rPr>
              <a:t> butter/margarine        Ni</a:t>
            </a:r>
          </a:p>
          <a:p>
            <a:pPr>
              <a:spcBef>
                <a:spcPts val="1200"/>
              </a:spcBef>
              <a:spcAft>
                <a:spcPts val="600"/>
              </a:spcAft>
              <a:buNone/>
            </a:pPr>
            <a:r>
              <a:rPr lang="en-US" altLang="en-US" b="1" u="sng">
                <a:latin typeface="Calibri" panose="020F0502020204030204" pitchFamily="34" charset="0"/>
                <a:sym typeface="Symbol" panose="05050102010706020507" pitchFamily="18" charset="2"/>
              </a:rPr>
              <a:t>1910s</a:t>
            </a:r>
            <a:r>
              <a:rPr lang="en-US" altLang="en-US" b="1">
                <a:latin typeface="Calibri" panose="020F0502020204030204" pitchFamily="34" charset="0"/>
                <a:sym typeface="Symbol" panose="05050102010706020507" pitchFamily="18" charset="2"/>
              </a:rPr>
              <a:t>: Coal Liquefaction                                    Ni</a:t>
            </a:r>
          </a:p>
          <a:p>
            <a:pPr>
              <a:spcBef>
                <a:spcPts val="1200"/>
              </a:spcBef>
              <a:spcAft>
                <a:spcPts val="600"/>
              </a:spcAft>
              <a:buNone/>
            </a:pPr>
            <a:r>
              <a:rPr lang="en-US" altLang="en-US" b="1">
                <a:latin typeface="Calibri" panose="020F0502020204030204" pitchFamily="34" charset="0"/>
                <a:sym typeface="Symbol" panose="05050102010706020507" pitchFamily="18" charset="2"/>
              </a:rPr>
              <a:t>N</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a:t>
            </a:r>
            <a:r>
              <a:rPr lang="en-US" altLang="en-US" b="1">
                <a:latin typeface="Calibri" panose="020F0502020204030204" pitchFamily="34" charset="0"/>
              </a:rPr>
              <a:t>+ 3H</a:t>
            </a:r>
            <a:r>
              <a:rPr lang="en-US" altLang="en-US" b="1" baseline="-25000">
                <a:latin typeface="Calibri" panose="020F0502020204030204" pitchFamily="34" charset="0"/>
              </a:rPr>
              <a:t>2</a:t>
            </a:r>
            <a:r>
              <a:rPr lang="en-US" altLang="en-US" b="1">
                <a:latin typeface="Calibri" panose="020F0502020204030204" pitchFamily="34" charset="0"/>
              </a:rPr>
              <a:t> </a:t>
            </a:r>
            <a:r>
              <a:rPr lang="en-US" altLang="en-US" b="1">
                <a:latin typeface="Calibri" panose="020F0502020204030204" pitchFamily="34" charset="0"/>
                <a:sym typeface="Symbol" panose="05050102010706020507" pitchFamily="18" charset="2"/>
              </a:rPr>
              <a:t> 2NH</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                                              Fe/K</a:t>
            </a:r>
          </a:p>
          <a:p>
            <a:pPr>
              <a:spcBef>
                <a:spcPts val="1200"/>
              </a:spcBef>
              <a:spcAft>
                <a:spcPts val="600"/>
              </a:spcAft>
              <a:buNone/>
            </a:pPr>
            <a:r>
              <a:rPr lang="en-US" altLang="en-US" b="1">
                <a:latin typeface="Calibri" panose="020F0502020204030204" pitchFamily="34" charset="0"/>
                <a:sym typeface="Symbol" panose="05050102010706020507" pitchFamily="18" charset="2"/>
              </a:rPr>
              <a:t>NH</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 NO NO</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HNO</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                                Pt</a:t>
            </a:r>
          </a:p>
          <a:p>
            <a:pPr>
              <a:spcBef>
                <a:spcPts val="1200"/>
              </a:spcBef>
              <a:spcAft>
                <a:spcPts val="600"/>
              </a:spcAft>
              <a:buNone/>
            </a:pPr>
            <a:r>
              <a:rPr lang="en-US" altLang="en-US" b="1" u="sng">
                <a:latin typeface="Calibri" panose="020F0502020204030204" pitchFamily="34" charset="0"/>
                <a:sym typeface="Symbol" panose="05050102010706020507" pitchFamily="18" charset="2"/>
              </a:rPr>
              <a:t>1920s</a:t>
            </a:r>
            <a:r>
              <a:rPr lang="en-US" altLang="en-US" b="1">
                <a:latin typeface="Calibri" panose="020F0502020204030204" pitchFamily="34" charset="0"/>
                <a:sym typeface="Symbol" panose="05050102010706020507" pitchFamily="18" charset="2"/>
              </a:rPr>
              <a:t>:  </a:t>
            </a:r>
            <a:r>
              <a:rPr lang="en-US" altLang="en-US" b="1">
                <a:latin typeface="Calibri" panose="020F0502020204030204" pitchFamily="34" charset="0"/>
              </a:rPr>
              <a:t>CO + 2H</a:t>
            </a:r>
            <a:r>
              <a:rPr lang="en-US" altLang="en-US" b="1" baseline="-25000">
                <a:latin typeface="Calibri" panose="020F0502020204030204" pitchFamily="34" charset="0"/>
              </a:rPr>
              <a:t>2</a:t>
            </a:r>
            <a:r>
              <a:rPr lang="en-US" altLang="en-US" b="1">
                <a:latin typeface="Calibri" panose="020F0502020204030204" pitchFamily="34" charset="0"/>
              </a:rPr>
              <a:t> </a:t>
            </a:r>
            <a:r>
              <a:rPr lang="en-US" altLang="en-US" b="1">
                <a:latin typeface="Calibri" panose="020F0502020204030204" pitchFamily="34" charset="0"/>
                <a:sym typeface="Symbol" panose="05050102010706020507" pitchFamily="18" charset="2"/>
              </a:rPr>
              <a:t> CH</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OH (HP)              (ZnCr)oxide</a:t>
            </a:r>
          </a:p>
          <a:p>
            <a:pPr>
              <a:spcBef>
                <a:spcPts val="1200"/>
              </a:spcBef>
              <a:spcAft>
                <a:spcPts val="600"/>
              </a:spcAft>
              <a:buNone/>
            </a:pPr>
            <a:r>
              <a:rPr lang="en-US" altLang="en-US" b="1">
                <a:latin typeface="Calibri" panose="020F0502020204030204" pitchFamily="34" charset="0"/>
                <a:sym typeface="Symbol" panose="05050102010706020507" pitchFamily="18" charset="2"/>
              </a:rPr>
              <a:t>          Fischer-Tropsch synthesis                   Co,Fe</a:t>
            </a:r>
          </a:p>
          <a:p>
            <a:pPr>
              <a:spcBef>
                <a:spcPts val="1200"/>
              </a:spcBef>
              <a:spcAft>
                <a:spcPts val="600"/>
              </a:spcAft>
              <a:buNone/>
            </a:pPr>
            <a:r>
              <a:rPr lang="en-US" altLang="en-US" b="1">
                <a:latin typeface="Calibri" panose="020F0502020204030204" pitchFamily="34" charset="0"/>
                <a:sym typeface="Symbol" panose="05050102010706020507" pitchFamily="18" charset="2"/>
              </a:rPr>
              <a:t>    SO</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  SO</a:t>
            </a:r>
            <a:r>
              <a:rPr lang="en-US" altLang="en-US" b="1" baseline="-25000">
                <a:latin typeface="Calibri" panose="020F0502020204030204" pitchFamily="34" charset="0"/>
                <a:sym typeface="Symbol" panose="05050102010706020507" pitchFamily="18" charset="2"/>
              </a:rPr>
              <a:t>3</a:t>
            </a:r>
            <a:r>
              <a:rPr lang="en-US" altLang="en-US" b="1">
                <a:latin typeface="Calibri" panose="020F0502020204030204" pitchFamily="34" charset="0"/>
                <a:sym typeface="Symbol" panose="05050102010706020507" pitchFamily="18" charset="2"/>
              </a:rPr>
              <a:t> H</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SO</a:t>
            </a:r>
            <a:r>
              <a:rPr lang="en-US" altLang="en-US" b="1" baseline="-25000">
                <a:latin typeface="Calibri" panose="020F0502020204030204" pitchFamily="34" charset="0"/>
                <a:sym typeface="Symbol" panose="05050102010706020507" pitchFamily="18" charset="2"/>
              </a:rPr>
              <a:t>4</a:t>
            </a:r>
            <a:r>
              <a:rPr lang="en-US" altLang="en-US" b="1">
                <a:latin typeface="Calibri" panose="020F0502020204030204" pitchFamily="34" charset="0"/>
                <a:sym typeface="Symbol" panose="05050102010706020507" pitchFamily="18" charset="2"/>
              </a:rPr>
              <a:t>                                     V</a:t>
            </a:r>
            <a:r>
              <a:rPr lang="en-US" altLang="en-US" b="1" baseline="-25000">
                <a:latin typeface="Calibri" panose="020F0502020204030204" pitchFamily="34" charset="0"/>
                <a:sym typeface="Symbol" panose="05050102010706020507" pitchFamily="18" charset="2"/>
              </a:rPr>
              <a:t>2</a:t>
            </a:r>
            <a:r>
              <a:rPr lang="en-US" altLang="en-US" b="1">
                <a:latin typeface="Calibri" panose="020F0502020204030204" pitchFamily="34" charset="0"/>
                <a:sym typeface="Symbol" panose="05050102010706020507" pitchFamily="18" charset="2"/>
              </a:rPr>
              <a:t>O</a:t>
            </a:r>
            <a:r>
              <a:rPr lang="en-US" altLang="en-US" b="1" baseline="-25000">
                <a:latin typeface="Calibri" panose="020F0502020204030204" pitchFamily="34" charset="0"/>
                <a:sym typeface="Symbol" panose="05050102010706020507" pitchFamily="18" charset="2"/>
              </a:rPr>
              <a:t>5</a:t>
            </a:r>
          </a:p>
          <a:p>
            <a:pPr>
              <a:spcBef>
                <a:spcPts val="1200"/>
              </a:spcBef>
              <a:spcAft>
                <a:spcPts val="600"/>
              </a:spcAft>
              <a:buNone/>
            </a:pPr>
            <a:endParaRPr lang="en-US" altLang="en-US" b="1">
              <a:latin typeface="Calibri" panose="020F0502020204030204" pitchFamily="34" charset="0"/>
            </a:endParaRPr>
          </a:p>
          <a:p>
            <a:pPr>
              <a:spcBef>
                <a:spcPts val="1200"/>
              </a:spcBef>
              <a:spcAft>
                <a:spcPts val="600"/>
              </a:spcAft>
              <a:buNone/>
            </a:pPr>
            <a:endParaRPr lang="en-US" altLang="en-US">
              <a:latin typeface="Calibri" panose="020F0502020204030204" pitchFamily="34" charset="0"/>
            </a:endParaRPr>
          </a:p>
        </p:txBody>
      </p:sp>
    </p:spTree>
    <p:extLst>
      <p:ext uri="{BB962C8B-B14F-4D97-AF65-F5344CB8AC3E}">
        <p14:creationId xmlns:p14="http://schemas.microsoft.com/office/powerpoint/2010/main" val="351912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4149</Words>
  <Application>Microsoft Office PowerPoint</Application>
  <PresentationFormat>Widescreen</PresentationFormat>
  <Paragraphs>509</Paragraphs>
  <Slides>85</Slides>
  <Notes>31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7" baseType="lpstr">
      <vt:lpstr>Gulim</vt:lpstr>
      <vt:lpstr>Arial</vt:lpstr>
      <vt:lpstr>Arial-BoldMT</vt:lpstr>
      <vt:lpstr>ArialMT</vt:lpstr>
      <vt:lpstr>Calibri</vt:lpstr>
      <vt:lpstr>Calibri Light</vt:lpstr>
      <vt:lpstr>MinionPro-Regular</vt:lpstr>
      <vt:lpstr>Perpetua</vt:lpstr>
      <vt:lpstr>Symbol</vt:lpstr>
      <vt:lpstr>Times New Roman</vt:lpstr>
      <vt:lpstr>Office Theme</vt:lpstr>
      <vt:lpstr>Bitmap Image</vt:lpstr>
      <vt:lpstr>The Field of Catalysis – Today 1st January 2018  National Centre for Catalysis Research Indian Institute of Technology Madras</vt:lpstr>
      <vt:lpstr>PowerPoint Presentation</vt:lpstr>
      <vt:lpstr>PowerPoint Presentation</vt:lpstr>
      <vt:lpstr>PowerPoint Presentation</vt:lpstr>
      <vt:lpstr>PowerPoint Presentation</vt:lpstr>
      <vt:lpstr>Role of Catalysis in a National Economy</vt:lpstr>
      <vt:lpstr>Why R&amp;D in catalysis is important </vt:lpstr>
      <vt:lpstr>PowerPoint Presentation</vt:lpstr>
      <vt:lpstr>Some Developments in Industrial catalysis-1 1900- 1920s</vt:lpstr>
      <vt:lpstr>Industrial catalysis-2 1930s and 1940s</vt:lpstr>
      <vt:lpstr>Industrial catalysis-3  1950s</vt:lpstr>
      <vt:lpstr>PowerPoint Presentation</vt:lpstr>
      <vt:lpstr>PowerPoint Presentation</vt:lpstr>
      <vt:lpstr>PowerPoint Presentation</vt:lpstr>
      <vt:lpstr>PowerPoint Presentation</vt:lpstr>
      <vt:lpstr>Industrial catalysis-8  2000+</vt:lpstr>
      <vt:lpstr> Green Chemistry is Catalysis</vt:lpstr>
      <vt:lpstr>Catalysis in Nanotechnology</vt:lpstr>
      <vt:lpstr>Catalysis in the Chemical Industry</vt:lpstr>
      <vt:lpstr> Big picture: Sustainable Development</vt:lpstr>
      <vt:lpstr>Green Chemistry Is About...</vt:lpstr>
      <vt:lpstr>PowerPoint Presentation</vt:lpstr>
      <vt:lpstr>Green Catalytic Processes</vt:lpstr>
      <vt:lpstr>Cleaner and greener Environment: Catalysis</vt:lpstr>
      <vt:lpstr>How to Decrease the Greenhouse Effect?</vt:lpstr>
      <vt:lpstr>PowerPoint Presentation</vt:lpstr>
      <vt:lpstr>PowerPoint Presentation</vt:lpstr>
      <vt:lpstr>“The use of auxiliary substances (e.g. solvents, separation agents, etc.) should be minimized”</vt:lpstr>
      <vt:lpstr>Poly lactic acid (PLA) for plastics production </vt:lpstr>
      <vt:lpstr>Polyhydroxyalkanoates (PHA’s) </vt:lpstr>
      <vt:lpstr>Photocatalysis</vt:lpstr>
      <vt:lpstr>Photocatalytic Applications</vt:lpstr>
      <vt:lpstr>TiO2 - Photocatalysis</vt:lpstr>
      <vt:lpstr>PowerPoint Presentation</vt:lpstr>
      <vt:lpstr>Applications of the  Process Utilizing Biomass Streams</vt:lpstr>
      <vt:lpstr>Biomass Sources For Biofuels</vt:lpstr>
      <vt:lpstr>Pathways to Renewable  Transportation Fuels</vt:lpstr>
      <vt:lpstr>Bioethanol  Overview - Global</vt:lpstr>
      <vt:lpstr>PowerPoint Presentation</vt:lpstr>
      <vt:lpstr>Natural gas to Transportation Fuels  : Options</vt:lpstr>
      <vt:lpstr>Catalysts for conversion of NG to Transportation Fuels</vt:lpstr>
      <vt:lpstr>Petroleum - vs- Syngas :: Diesel</vt:lpstr>
      <vt:lpstr>   Power and fuels from Coal / PetCoke Gasification Texaco EECP Project   </vt:lpstr>
      <vt:lpstr>Coal To Syngas To Fuel Cells  </vt:lpstr>
      <vt:lpstr>Hydrogen Production Costs (The Economist / IEA) </vt:lpstr>
      <vt:lpstr>PowerPoint Presentation</vt:lpstr>
      <vt:lpstr>Catalysts for H2O and CO2 Photothermal Splitting Using Sunlight </vt:lpstr>
      <vt:lpstr>Splitting H2O</vt:lpstr>
      <vt:lpstr>Future Fuels: Catalysis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2001 -2005 AD 1. Zeolites as catalysts for fine chemicals and pharmaceuticals synthesis 2. Use of solid acid catalysts in fine chemicals synthesis 3. Biocatalytic removal of S,N, and metals from petroleum feedstocks 4.Extensive use of metallocenes and other single site catalysts for polymer synthesis 5.Alkene to alkane feedstock transition 6.Catalytic combustion to decrease VOCs and Nox emissions</vt:lpstr>
      <vt:lpstr>2005-2010 AD 1.Nanotechnology in catalyst manufacture 2. Chemical and biochemical (bifunctional, Cascade) catalysts 3. Engineered enzymes in chemicals/fuel production 4.chiral polymeric materials 5. Heterogeneous catalysts for assymmetric synthesis of fine chemicals</vt:lpstr>
      <vt:lpstr>2010-2020 AD  1. Fuel cell powered vehicles 2. High temperature inorganic-organic polymers 3. membranes and other multi-functional catalysts 4. Broader use of electro- and photo-catalysis 5. Advent of biopolymers 6. Bio-gradable materials and bio-silk</vt:lpstr>
      <vt:lpstr>2020 -2040 AD 1. Photolytic water splitting and Hydrogen economy 2. Catalytic antibodies – biomimetics and synthetic enzymes in fine chemical and pharmaceutical synthesis 3. Engineering microbes/bacteria for fine chemical synthesis 4. Production of chemicals in living plants</vt:lpstr>
      <vt:lpstr>PowerPoint Presentation</vt:lpstr>
      <vt:lpstr>PowerPoint Presentation</vt:lpstr>
      <vt:lpstr>PowerPoint Presentation</vt:lpstr>
      <vt:lpstr>PowerPoint Presentation</vt:lpstr>
      <vt:lpstr>Role of Catalysis in a National Economy</vt:lpstr>
      <vt:lpstr>Green Catalytic Processes</vt:lpstr>
      <vt:lpstr>Cleaner and greener Environment: Catalysis</vt:lpstr>
      <vt:lpstr>How to Decrease the Greenhouse Effect?</vt:lpstr>
      <vt:lpstr>Future Fuels: Catalysis Challenges</vt:lpstr>
      <vt:lpstr>PowerPoint Presentation</vt:lpstr>
      <vt:lpstr>The story goes on ……….century after century   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B Viswanathan</dc:creator>
  <cp:lastModifiedBy>Prof B Viswanathan</cp:lastModifiedBy>
  <cp:revision>37</cp:revision>
  <cp:lastPrinted>2017-12-30T06:33:13Z</cp:lastPrinted>
  <dcterms:created xsi:type="dcterms:W3CDTF">2017-12-23T08:42:02Z</dcterms:created>
  <dcterms:modified xsi:type="dcterms:W3CDTF">2017-12-31T05:30:04Z</dcterms:modified>
</cp:coreProperties>
</file>