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6" r:id="rId3"/>
    <p:sldId id="302" r:id="rId4"/>
    <p:sldId id="303" r:id="rId5"/>
    <p:sldId id="267" r:id="rId6"/>
    <p:sldId id="304" r:id="rId7"/>
    <p:sldId id="299" r:id="rId8"/>
    <p:sldId id="268" r:id="rId9"/>
    <p:sldId id="269" r:id="rId10"/>
    <p:sldId id="301" r:id="rId11"/>
    <p:sldId id="257" r:id="rId12"/>
    <p:sldId id="259" r:id="rId13"/>
    <p:sldId id="271" r:id="rId14"/>
    <p:sldId id="273" r:id="rId15"/>
    <p:sldId id="27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85" r:id="rId27"/>
    <p:sldId id="275" r:id="rId28"/>
    <p:sldId id="276" r:id="rId29"/>
    <p:sldId id="286" r:id="rId30"/>
    <p:sldId id="287" r:id="rId31"/>
    <p:sldId id="307" r:id="rId32"/>
    <p:sldId id="261" r:id="rId33"/>
    <p:sldId id="262" r:id="rId34"/>
    <p:sldId id="263" r:id="rId35"/>
    <p:sldId id="306" r:id="rId36"/>
    <p:sldId id="29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71C6A-32C1-4327-BBA5-571611AA75D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4CACE-453E-40C7-B218-22C2826A1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5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Core holes are created by the ionization of a core electron in </a:t>
            </a:r>
            <a:r>
              <a:rPr lang="en-US" dirty="0">
                <a:solidFill>
                  <a:srgbClr val="FF0000"/>
                </a:solidFill>
              </a:rPr>
              <a:t>XPS</a:t>
            </a:r>
            <a:r>
              <a:rPr lang="en-US" dirty="0"/>
              <a:t> and by excitation in </a:t>
            </a:r>
            <a:r>
              <a:rPr lang="en-US" dirty="0">
                <a:solidFill>
                  <a:srgbClr val="FF0000"/>
                </a:solidFill>
              </a:rPr>
              <a:t>XAS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CACE-453E-40C7-B218-22C2826A16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6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CACE-453E-40C7-B218-22C2826A16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4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8D04-D985-4C4E-B741-F16E5F53BCA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18B4-A7E5-4F4B-820A-DFF65E6D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5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8D04-D985-4C4E-B741-F16E5F53BCA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18B4-A7E5-4F4B-820A-DFF65E6D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2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8D04-D985-4C4E-B741-F16E5F53BCA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18B4-A7E5-4F4B-820A-DFF65E6D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8D04-D985-4C4E-B741-F16E5F53BCA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18B4-A7E5-4F4B-820A-DFF65E6D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8D04-D985-4C4E-B741-F16E5F53BCA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18B4-A7E5-4F4B-820A-DFF65E6D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4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8D04-D985-4C4E-B741-F16E5F53BCA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18B4-A7E5-4F4B-820A-DFF65E6D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1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8D04-D985-4C4E-B741-F16E5F53BCA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18B4-A7E5-4F4B-820A-DFF65E6D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8D04-D985-4C4E-B741-F16E5F53BCA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18B4-A7E5-4F4B-820A-DFF65E6D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0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8D04-D985-4C4E-B741-F16E5F53BCA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18B4-A7E5-4F4B-820A-DFF65E6D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5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8D04-D985-4C4E-B741-F16E5F53BCA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18B4-A7E5-4F4B-820A-DFF65E6D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8D04-D985-4C4E-B741-F16E5F53BCA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18B4-A7E5-4F4B-820A-DFF65E6D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1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8D04-D985-4C4E-B741-F16E5F53BCA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18B4-A7E5-4F4B-820A-DFF65E6D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X-ray Absorption Spectroscopy (XAS) </a:t>
            </a:r>
            <a:br>
              <a:rPr lang="en-US" dirty="0"/>
            </a:br>
            <a:r>
              <a:rPr lang="en-US" dirty="0"/>
              <a:t>: XANES and EXAFS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886200"/>
            <a:ext cx="2971800" cy="1752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RAMLAL</a:t>
            </a:r>
          </a:p>
          <a:p>
            <a:r>
              <a:rPr lang="en-US" dirty="0">
                <a:solidFill>
                  <a:srgbClr val="C00000"/>
                </a:solidFill>
              </a:rPr>
              <a:t>CA17M009</a:t>
            </a:r>
          </a:p>
        </p:txBody>
      </p:sp>
    </p:spTree>
    <p:extLst>
      <p:ext uri="{BB962C8B-B14F-4D97-AF65-F5344CB8AC3E}">
        <p14:creationId xmlns:p14="http://schemas.microsoft.com/office/powerpoint/2010/main" val="104296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X-ray Absorption Fine-Structure (</a:t>
            </a:r>
            <a:r>
              <a:rPr lang="en-US" b="1" dirty="0"/>
              <a:t>XAFS</a:t>
            </a:r>
            <a:r>
              <a:rPr lang="en-US" dirty="0"/>
              <a:t>) is the modulation of the x-ray absorption coefficient at energies near and above an x-ray absorption edge. </a:t>
            </a:r>
          </a:p>
          <a:p>
            <a:endParaRPr lang="en-US" dirty="0"/>
          </a:p>
          <a:p>
            <a:r>
              <a:rPr lang="en-US" dirty="0"/>
              <a:t>XAFS is also referred to as X-ray Absorption Spectroscopy (XAS) and is broken into 2 regimes: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XANES-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dirty="0"/>
              <a:t>-ray </a:t>
            </a:r>
            <a:r>
              <a:rPr lang="en-US" b="1" dirty="0"/>
              <a:t>A</a:t>
            </a:r>
            <a:r>
              <a:rPr lang="en-US" dirty="0"/>
              <a:t>bsorption </a:t>
            </a:r>
            <a:r>
              <a:rPr lang="en-US" b="1" dirty="0"/>
              <a:t>N</a:t>
            </a:r>
            <a:r>
              <a:rPr lang="en-US" dirty="0"/>
              <a:t>ear-</a:t>
            </a:r>
            <a:r>
              <a:rPr lang="en-US" b="1" dirty="0"/>
              <a:t>E</a:t>
            </a:r>
            <a:r>
              <a:rPr lang="en-US" dirty="0"/>
              <a:t>dge </a:t>
            </a:r>
            <a:r>
              <a:rPr lang="en-US" b="1" dirty="0"/>
              <a:t>S</a:t>
            </a:r>
            <a:r>
              <a:rPr lang="en-US" dirty="0"/>
              <a:t>pectroscopy Or </a:t>
            </a:r>
            <a:r>
              <a:rPr lang="en-US" b="1" dirty="0"/>
              <a:t>NEXAFS- N</a:t>
            </a:r>
            <a:r>
              <a:rPr lang="en-US" dirty="0"/>
              <a:t>ear-</a:t>
            </a:r>
            <a:r>
              <a:rPr lang="en-US" b="1" dirty="0"/>
              <a:t>E</a:t>
            </a:r>
            <a:r>
              <a:rPr lang="en-US" dirty="0"/>
              <a:t>dge </a:t>
            </a:r>
            <a:r>
              <a:rPr lang="en-US" b="1" dirty="0"/>
              <a:t>X</a:t>
            </a:r>
            <a:r>
              <a:rPr lang="en-US" dirty="0"/>
              <a:t>-ray </a:t>
            </a:r>
            <a:r>
              <a:rPr lang="en-US" b="1" dirty="0"/>
              <a:t>A</a:t>
            </a:r>
            <a:r>
              <a:rPr lang="en-US" dirty="0"/>
              <a:t>bsorption </a:t>
            </a:r>
            <a:r>
              <a:rPr lang="en-US" b="1" dirty="0"/>
              <a:t>F</a:t>
            </a:r>
            <a:r>
              <a:rPr lang="en-US" dirty="0"/>
              <a:t>ine </a:t>
            </a:r>
            <a:r>
              <a:rPr lang="en-US" b="1" dirty="0"/>
              <a:t>S</a:t>
            </a:r>
            <a:r>
              <a:rPr lang="en-US" dirty="0"/>
              <a:t>tructure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b="1" dirty="0"/>
              <a:t>EXAFS- E</a:t>
            </a:r>
            <a:r>
              <a:rPr lang="en-US" dirty="0"/>
              <a:t>xtended </a:t>
            </a:r>
            <a:r>
              <a:rPr lang="en-US" b="1" dirty="0"/>
              <a:t>X</a:t>
            </a:r>
            <a:r>
              <a:rPr lang="en-US" dirty="0"/>
              <a:t>-ray </a:t>
            </a:r>
            <a:r>
              <a:rPr lang="en-US" b="1" dirty="0"/>
              <a:t>A</a:t>
            </a:r>
            <a:r>
              <a:rPr lang="en-US" dirty="0"/>
              <a:t>bsorption </a:t>
            </a:r>
            <a:r>
              <a:rPr lang="en-US" b="1" dirty="0"/>
              <a:t>F</a:t>
            </a:r>
            <a:r>
              <a:rPr lang="en-US" dirty="0"/>
              <a:t>ine-</a:t>
            </a:r>
            <a:r>
              <a:rPr lang="en-US" b="1" dirty="0"/>
              <a:t>S</a:t>
            </a:r>
            <a:r>
              <a:rPr lang="en-US" dirty="0"/>
              <a:t>tructure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which contain information about an element’s local coordination and chemical state.</a:t>
            </a:r>
          </a:p>
        </p:txBody>
      </p:sp>
    </p:spTree>
    <p:extLst>
      <p:ext uri="{BB962C8B-B14F-4D97-AF65-F5344CB8AC3E}">
        <p14:creationId xmlns:p14="http://schemas.microsoft.com/office/powerpoint/2010/main" val="173427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b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3628"/>
            <a:ext cx="8610600" cy="5002535"/>
          </a:xfrm>
        </p:spPr>
      </p:pic>
    </p:spTree>
    <p:extLst>
      <p:ext uri="{BB962C8B-B14F-4D97-AF65-F5344CB8AC3E}">
        <p14:creationId xmlns:p14="http://schemas.microsoft.com/office/powerpoint/2010/main" val="145988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4572000" cy="5715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4296460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6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Effect of oxidation state on XANES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400" dirty="0"/>
              <a:t>higher oxidation state →higher energy of XANES</a:t>
            </a:r>
          </a:p>
          <a:p>
            <a:pPr marL="0" indent="0">
              <a:buNone/>
            </a:pPr>
            <a:r>
              <a:rPr lang="en-US" sz="2000" dirty="0"/>
              <a:t>   - higher (+) charge on the excited atom →electron states more tightly bound</a:t>
            </a:r>
          </a:p>
          <a:p>
            <a:r>
              <a:rPr lang="en-US" sz="2400" dirty="0"/>
              <a:t>XANES is very good for measuring oxidation state 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000" dirty="0"/>
              <a:t>-typically +1 oxidation state →+3 </a:t>
            </a:r>
            <a:r>
              <a:rPr lang="en-US" sz="2000" dirty="0" err="1"/>
              <a:t>eV</a:t>
            </a:r>
            <a:r>
              <a:rPr lang="en-US" sz="2000" dirty="0"/>
              <a:t> energy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438400"/>
            <a:ext cx="6305550" cy="41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95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XANES: Data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9" y="1667362"/>
            <a:ext cx="7287642" cy="4391638"/>
          </a:xfrm>
        </p:spPr>
      </p:pic>
    </p:spTree>
    <p:extLst>
      <p:ext uri="{BB962C8B-B14F-4D97-AF65-F5344CB8AC3E}">
        <p14:creationId xmlns:p14="http://schemas.microsoft.com/office/powerpoint/2010/main" val="147875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</a:rPr>
              <a:t>Factors that Affect Metal K-edge Shape and Energy</a:t>
            </a:r>
            <a:br>
              <a:rPr lang="en-US" sz="2000" dirty="0"/>
            </a:br>
            <a:r>
              <a:rPr lang="en-US" sz="2000" dirty="0"/>
              <a:t>The rising-edge and the edge maxima shift to higher energy as the oxidation</a:t>
            </a:r>
            <a:br>
              <a:rPr lang="en-US" sz="2000" dirty="0"/>
            </a:br>
            <a:r>
              <a:rPr lang="en-US" sz="2000" dirty="0"/>
              <a:t>state increases.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467600" cy="4495800"/>
          </a:xfrm>
        </p:spPr>
      </p:pic>
    </p:spTree>
    <p:extLst>
      <p:ext uri="{BB962C8B-B14F-4D97-AF65-F5344CB8AC3E}">
        <p14:creationId xmlns:p14="http://schemas.microsoft.com/office/powerpoint/2010/main" val="418317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238702" cy="5791200"/>
          </a:xfrm>
        </p:spPr>
      </p:pic>
    </p:spTree>
    <p:extLst>
      <p:ext uri="{BB962C8B-B14F-4D97-AF65-F5344CB8AC3E}">
        <p14:creationId xmlns:p14="http://schemas.microsoft.com/office/powerpoint/2010/main" val="3647330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8321761" cy="5592763"/>
          </a:xfrm>
        </p:spPr>
      </p:pic>
    </p:spTree>
    <p:extLst>
      <p:ext uri="{BB962C8B-B14F-4D97-AF65-F5344CB8AC3E}">
        <p14:creationId xmlns:p14="http://schemas.microsoft.com/office/powerpoint/2010/main" val="2488261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332306" cy="5668963"/>
          </a:xfrm>
        </p:spPr>
      </p:pic>
    </p:spTree>
    <p:extLst>
      <p:ext uri="{BB962C8B-B14F-4D97-AF65-F5344CB8AC3E}">
        <p14:creationId xmlns:p14="http://schemas.microsoft.com/office/powerpoint/2010/main" val="2691989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534400" cy="5672254"/>
          </a:xfrm>
        </p:spPr>
      </p:pic>
    </p:spTree>
    <p:extLst>
      <p:ext uri="{BB962C8B-B14F-4D97-AF65-F5344CB8AC3E}">
        <p14:creationId xmlns:p14="http://schemas.microsoft.com/office/powerpoint/2010/main" val="391186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1) Introduction - X-ray-Matter interactions </a:t>
            </a:r>
          </a:p>
          <a:p>
            <a:pPr marL="0" indent="0">
              <a:buNone/>
            </a:pPr>
            <a:r>
              <a:rPr lang="en-US" dirty="0"/>
              <a:t>2) Principles </a:t>
            </a:r>
          </a:p>
          <a:p>
            <a:pPr marL="0" indent="0">
              <a:buNone/>
            </a:pPr>
            <a:r>
              <a:rPr lang="en-US" dirty="0"/>
              <a:t>3) Absorption edges</a:t>
            </a:r>
          </a:p>
          <a:p>
            <a:pPr marL="0" indent="0">
              <a:buNone/>
            </a:pPr>
            <a:r>
              <a:rPr lang="en-US" dirty="0"/>
              <a:t>4)  XANES	Theory</a:t>
            </a:r>
          </a:p>
          <a:p>
            <a:pPr marL="0" indent="0">
              <a:buNone/>
            </a:pPr>
            <a:r>
              <a:rPr lang="en-US" dirty="0"/>
              <a:t>		Experimental Method</a:t>
            </a:r>
          </a:p>
          <a:p>
            <a:pPr marL="0" indent="0">
              <a:buNone/>
            </a:pPr>
            <a:r>
              <a:rPr lang="en-US" dirty="0"/>
              <a:t>		Data Analysis </a:t>
            </a:r>
          </a:p>
          <a:p>
            <a:pPr marL="0" indent="0">
              <a:buNone/>
            </a:pPr>
            <a:r>
              <a:rPr lang="en-US" dirty="0"/>
              <a:t>		Examples</a:t>
            </a:r>
          </a:p>
          <a:p>
            <a:pPr marL="0" indent="0">
              <a:buNone/>
            </a:pPr>
            <a:r>
              <a:rPr lang="en-US" dirty="0"/>
              <a:t>5)  EXAFS 	Theory</a:t>
            </a:r>
          </a:p>
          <a:p>
            <a:pPr marL="0" indent="0">
              <a:buNone/>
            </a:pPr>
            <a:r>
              <a:rPr lang="en-US" dirty="0"/>
              <a:t>		Data Analysis </a:t>
            </a:r>
          </a:p>
          <a:p>
            <a:pPr marL="0" indent="0">
              <a:buNone/>
            </a:pPr>
            <a:r>
              <a:rPr lang="en-US" dirty="0"/>
              <a:t>		Examples</a:t>
            </a:r>
          </a:p>
          <a:p>
            <a:pPr marL="0" indent="0">
              <a:buNone/>
            </a:pPr>
            <a:r>
              <a:rPr lang="en-US" dirty="0"/>
              <a:t>6) Conclusions</a:t>
            </a:r>
          </a:p>
        </p:txBody>
      </p:sp>
    </p:spTree>
    <p:extLst>
      <p:ext uri="{BB962C8B-B14F-4D97-AF65-F5344CB8AC3E}">
        <p14:creationId xmlns:p14="http://schemas.microsoft.com/office/powerpoint/2010/main" val="200582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0564"/>
            <a:ext cx="8229600" cy="6017999"/>
          </a:xfrm>
        </p:spPr>
      </p:pic>
    </p:spTree>
    <p:extLst>
      <p:ext uri="{BB962C8B-B14F-4D97-AF65-F5344CB8AC3E}">
        <p14:creationId xmlns:p14="http://schemas.microsoft.com/office/powerpoint/2010/main" val="2179649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355865" cy="5897563"/>
          </a:xfrm>
        </p:spPr>
      </p:pic>
    </p:spTree>
    <p:extLst>
      <p:ext uri="{BB962C8B-B14F-4D97-AF65-F5344CB8AC3E}">
        <p14:creationId xmlns:p14="http://schemas.microsoft.com/office/powerpoint/2010/main" val="369788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8062718" cy="5592763"/>
          </a:xfrm>
        </p:spPr>
      </p:pic>
    </p:spTree>
    <p:extLst>
      <p:ext uri="{BB962C8B-B14F-4D97-AF65-F5344CB8AC3E}">
        <p14:creationId xmlns:p14="http://schemas.microsoft.com/office/powerpoint/2010/main" val="3727995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54436" cy="6126163"/>
          </a:xfrm>
        </p:spPr>
      </p:pic>
    </p:spTree>
    <p:extLst>
      <p:ext uri="{BB962C8B-B14F-4D97-AF65-F5344CB8AC3E}">
        <p14:creationId xmlns:p14="http://schemas.microsoft.com/office/powerpoint/2010/main" val="3670365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53400" cy="6028846"/>
          </a:xfrm>
        </p:spPr>
      </p:pic>
    </p:spTree>
    <p:extLst>
      <p:ext uri="{BB962C8B-B14F-4D97-AF65-F5344CB8AC3E}">
        <p14:creationId xmlns:p14="http://schemas.microsoft.com/office/powerpoint/2010/main" val="2757035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400944" cy="5973763"/>
          </a:xfrm>
        </p:spPr>
      </p:pic>
    </p:spTree>
    <p:extLst>
      <p:ext uri="{BB962C8B-B14F-4D97-AF65-F5344CB8AC3E}">
        <p14:creationId xmlns:p14="http://schemas.microsoft.com/office/powerpoint/2010/main" val="2683773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r>
              <a:rPr lang="en-US" sz="4000" dirty="0">
                <a:solidFill>
                  <a:srgbClr val="00B0F0"/>
                </a:solidFill>
              </a:rPr>
              <a:t>Identifying Fe and S compounds using the Fingerprint method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543800" cy="4525963"/>
          </a:xfrm>
        </p:spPr>
      </p:pic>
    </p:spTree>
    <p:extLst>
      <p:ext uri="{BB962C8B-B14F-4D97-AF65-F5344CB8AC3E}">
        <p14:creationId xmlns:p14="http://schemas.microsoft.com/office/powerpoint/2010/main" val="148192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EXAFS: Theory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75" y="1600200"/>
            <a:ext cx="5859849" cy="4525963"/>
          </a:xfrm>
        </p:spPr>
      </p:pic>
    </p:spTree>
    <p:extLst>
      <p:ext uri="{BB962C8B-B14F-4D97-AF65-F5344CB8AC3E}">
        <p14:creationId xmlns:p14="http://schemas.microsoft.com/office/powerpoint/2010/main" val="2255336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8077200" cy="5592763"/>
          </a:xfrm>
        </p:spPr>
      </p:pic>
    </p:spTree>
    <p:extLst>
      <p:ext uri="{BB962C8B-B14F-4D97-AF65-F5344CB8AC3E}">
        <p14:creationId xmlns:p14="http://schemas.microsoft.com/office/powerpoint/2010/main" val="3408256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765" r="11793" b="360"/>
          <a:stretch/>
        </p:blipFill>
        <p:spPr>
          <a:xfrm>
            <a:off x="304800" y="152400"/>
            <a:ext cx="8686800" cy="6477000"/>
          </a:xfrm>
        </p:spPr>
      </p:pic>
    </p:spTree>
    <p:extLst>
      <p:ext uri="{BB962C8B-B14F-4D97-AF65-F5344CB8AC3E}">
        <p14:creationId xmlns:p14="http://schemas.microsoft.com/office/powerpoint/2010/main" val="295541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X-ray-Matter interactions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Photoelectric absorption -</a:t>
            </a:r>
            <a:r>
              <a:rPr lang="en-US" dirty="0"/>
              <a:t>one photon is absorbed and the atom is ionized or excited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Scattering -</a:t>
            </a:r>
            <a:r>
              <a:rPr lang="en-US" dirty="0"/>
              <a:t>one photon is deflected from the original trajectory by collision with an electron </a:t>
            </a:r>
          </a:p>
          <a:p>
            <a:pPr marL="0" indent="0">
              <a:buNone/>
            </a:pPr>
            <a:r>
              <a:rPr lang="en-US" dirty="0"/>
              <a:t>	• coherent (Thomson scattering)  -the photon wavelength is unmodified by the scattering process (scattering from bound electrons) </a:t>
            </a:r>
          </a:p>
          <a:p>
            <a:pPr marL="0" indent="0">
              <a:buNone/>
            </a:pPr>
            <a:r>
              <a:rPr lang="en-US" dirty="0"/>
              <a:t>	• incoherent (Compton scattering) -the photon wavelength is modified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an aggregate of atoms: </a:t>
            </a:r>
          </a:p>
          <a:p>
            <a:pPr marL="0" indent="0">
              <a:buNone/>
            </a:pPr>
            <a:r>
              <a:rPr lang="en-US" dirty="0"/>
              <a:t>	• elastic scattering: the photon energy is conserved </a:t>
            </a:r>
          </a:p>
          <a:p>
            <a:pPr marL="0" indent="0">
              <a:buNone/>
            </a:pPr>
            <a:r>
              <a:rPr lang="en-US" dirty="0"/>
              <a:t>	• inelastic scattering the photon energy is not conserved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55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r="11965"/>
          <a:stretch/>
        </p:blipFill>
        <p:spPr>
          <a:xfrm>
            <a:off x="228600" y="152400"/>
            <a:ext cx="8763000" cy="6477000"/>
          </a:xfrm>
        </p:spPr>
      </p:pic>
    </p:spTree>
    <p:extLst>
      <p:ext uri="{BB962C8B-B14F-4D97-AF65-F5344CB8AC3E}">
        <p14:creationId xmlns:p14="http://schemas.microsoft.com/office/powerpoint/2010/main" val="2968889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Origin of the fine structure (oscillations)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C00000"/>
                </a:solidFill>
              </a:rPr>
              <a:t>interference</a:t>
            </a:r>
            <a:r>
              <a:rPr lang="en-US" sz="2400" dirty="0"/>
              <a:t> between the outgoing and the scattering part of the photoelectron at the absorbing atom changes the probability for an absorption of X-rays i.e. </a:t>
            </a:r>
            <a:r>
              <a:rPr lang="en-US" sz="2400" dirty="0">
                <a:solidFill>
                  <a:srgbClr val="C00000"/>
                </a:solidFill>
              </a:rPr>
              <a:t>alters the absorption coefficient μ(E) </a:t>
            </a:r>
            <a:r>
              <a:rPr lang="en-US" sz="2400" dirty="0"/>
              <a:t>that is no longer smooth as in isolated atoms, but oscillates. </a:t>
            </a:r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dirty="0">
                <a:solidFill>
                  <a:srgbClr val="C00000"/>
                </a:solidFill>
              </a:rPr>
              <a:t>phase relationship</a:t>
            </a:r>
            <a:r>
              <a:rPr lang="en-US" sz="2400" dirty="0"/>
              <a:t> between outgoing and incoming waves depends on photoelectron wavelength (and so on the energy of X-rays) and </a:t>
            </a:r>
            <a:r>
              <a:rPr lang="en-US" sz="2400" dirty="0">
                <a:solidFill>
                  <a:srgbClr val="C00000"/>
                </a:solidFill>
              </a:rPr>
              <a:t>interatomic distance R. 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The </a:t>
            </a:r>
            <a:r>
              <a:rPr lang="en-US" sz="2400" dirty="0">
                <a:solidFill>
                  <a:srgbClr val="C00000"/>
                </a:solidFill>
              </a:rPr>
              <a:t>amplitude</a:t>
            </a:r>
            <a:r>
              <a:rPr lang="en-US" sz="2400" dirty="0"/>
              <a:t> is determined by the </a:t>
            </a:r>
            <a:r>
              <a:rPr lang="en-US" sz="2400" dirty="0">
                <a:solidFill>
                  <a:srgbClr val="C00000"/>
                </a:solidFill>
              </a:rPr>
              <a:t>number and type of </a:t>
            </a:r>
            <a:r>
              <a:rPr lang="en-US" sz="2400" dirty="0" err="1">
                <a:solidFill>
                  <a:srgbClr val="C00000"/>
                </a:solidFill>
              </a:rPr>
              <a:t>neighbours</a:t>
            </a:r>
            <a:r>
              <a:rPr lang="en-US" sz="2400" dirty="0"/>
              <a:t> since they determine how strongly the photoelectron will be scattered.</a:t>
            </a:r>
          </a:p>
        </p:txBody>
      </p:sp>
    </p:spTree>
    <p:extLst>
      <p:ext uri="{BB962C8B-B14F-4D97-AF65-F5344CB8AC3E}">
        <p14:creationId xmlns:p14="http://schemas.microsoft.com/office/powerpoint/2010/main" val="2655947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Data Reduction : Converting Raw Data to </a:t>
            </a:r>
            <a:r>
              <a:rPr lang="el-G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μ(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92" y="1600200"/>
            <a:ext cx="6946216" cy="4525963"/>
          </a:xfrm>
        </p:spPr>
      </p:pic>
    </p:spTree>
    <p:extLst>
      <p:ext uri="{BB962C8B-B14F-4D97-AF65-F5344CB8AC3E}">
        <p14:creationId xmlns:p14="http://schemas.microsoft.com/office/powerpoint/2010/main" val="2459814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Data Reduction: Pre-Edge Subtraction, Normalization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8001000" cy="4876800"/>
          </a:xfrm>
        </p:spPr>
      </p:pic>
    </p:spTree>
    <p:extLst>
      <p:ext uri="{BB962C8B-B14F-4D97-AF65-F5344CB8AC3E}">
        <p14:creationId xmlns:p14="http://schemas.microsoft.com/office/powerpoint/2010/main" val="194278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EXAFS signal fitting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3" y="2743200"/>
            <a:ext cx="7544853" cy="3439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84" y="1447619"/>
            <a:ext cx="3829584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40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μ</a:t>
            </a:r>
            <a:r>
              <a:rPr lang="en-US" sz="2400" baseline="-25000" dirty="0"/>
              <a:t>0</a:t>
            </a:r>
            <a:r>
              <a:rPr lang="en-US" sz="2400" dirty="0"/>
              <a:t>(E) is Smooth function representing the bare atomic background.</a:t>
            </a:r>
          </a:p>
          <a:p>
            <a:r>
              <a:rPr lang="en-US" sz="2400" dirty="0"/>
              <a:t>EXAFS originates from an interference effect, and depends on the wave-nature of the photoelectron.</a:t>
            </a:r>
          </a:p>
          <a:p>
            <a:r>
              <a:rPr lang="en-US" sz="2400" dirty="0"/>
              <a:t> χ(k) is often shown weighted by K</a:t>
            </a:r>
            <a:r>
              <a:rPr lang="en-US" sz="2400" baseline="30000" dirty="0"/>
              <a:t>2</a:t>
            </a:r>
            <a:r>
              <a:rPr lang="en-US" sz="2400" dirty="0"/>
              <a:t> or k</a:t>
            </a:r>
            <a:r>
              <a:rPr lang="en-US" sz="2400" baseline="30000" dirty="0"/>
              <a:t>3</a:t>
            </a:r>
            <a:r>
              <a:rPr lang="en-US" sz="2400" dirty="0"/>
              <a:t> to amplify the oscillations at high-k </a:t>
            </a:r>
          </a:p>
          <a:p>
            <a:r>
              <a:rPr lang="en-US" sz="2400" dirty="0"/>
              <a:t>A Fourier Transform of the EXAFS signal provides a photoelectron scattering profile as a function of the radial distance from the absorber.</a:t>
            </a:r>
          </a:p>
        </p:txBody>
      </p:sp>
    </p:spTree>
    <p:extLst>
      <p:ext uri="{BB962C8B-B14F-4D97-AF65-F5344CB8AC3E}">
        <p14:creationId xmlns:p14="http://schemas.microsoft.com/office/powerpoint/2010/main" val="4218199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edge-region of an XAS spectrum provides a powerful spectroscopic tool for geometric and electronic structure elucidation.</a:t>
            </a:r>
          </a:p>
          <a:p>
            <a:pPr marL="0" indent="0">
              <a:buNone/>
            </a:pPr>
            <a:r>
              <a:rPr lang="en-US" dirty="0"/>
              <a:t>2.      Information related to:</a:t>
            </a:r>
          </a:p>
          <a:p>
            <a:pPr marL="0" indent="0">
              <a:buNone/>
            </a:pPr>
            <a:r>
              <a:rPr lang="en-US" dirty="0"/>
              <a:t>	Oxidation State</a:t>
            </a:r>
          </a:p>
          <a:p>
            <a:pPr marL="0" indent="0">
              <a:buNone/>
            </a:pPr>
            <a:r>
              <a:rPr lang="en-US" dirty="0"/>
              <a:t>	Spin State</a:t>
            </a:r>
          </a:p>
          <a:p>
            <a:pPr marL="0" indent="0">
              <a:buNone/>
            </a:pPr>
            <a:r>
              <a:rPr lang="en-US" dirty="0"/>
              <a:t>	Site-symmetry</a:t>
            </a:r>
          </a:p>
          <a:p>
            <a:pPr marL="0" indent="0">
              <a:buNone/>
            </a:pPr>
            <a:r>
              <a:rPr lang="en-US" dirty="0"/>
              <a:t> 	Ligand Field</a:t>
            </a:r>
          </a:p>
          <a:p>
            <a:pPr marL="0" indent="0">
              <a:buNone/>
            </a:pPr>
            <a:r>
              <a:rPr lang="en-US" dirty="0"/>
              <a:t>	Local Structure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    A lot is still not known about the rising-edge and near-edge region. Theoretical advances will unlock this region and help us better understand our data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176151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2"/>
                </a:solidFill>
              </a:rPr>
              <a:t>Photoelectric absorption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600" dirty="0"/>
              <a:t>An X-ray is absorbed by an atom when the energy of the X-ray is transferred to a core-level electron (K, L, or M shell) which is ejected from the atom. </a:t>
            </a:r>
          </a:p>
          <a:p>
            <a:r>
              <a:rPr lang="en-US" sz="2600" dirty="0"/>
              <a:t>The atom is left in an excited state with an empty electronic level (a core hole). Any excess energy from the X-ray is given to the ejected photoelectron.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De-excitation processes  </a:t>
            </a:r>
            <a:r>
              <a:rPr lang="en-US" dirty="0"/>
              <a:t>-</a:t>
            </a:r>
            <a:r>
              <a:rPr lang="en-US" sz="2600" dirty="0"/>
              <a:t>X-ray fluorescence and Auger emission occur at discrete energies characteristic of the absorbing atom, and can be used to identify the absorbing atom </a:t>
            </a:r>
            <a:r>
              <a:rPr lang="en-US" sz="2400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47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2) Principles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096000" cy="5059363"/>
          </a:xfrm>
        </p:spPr>
        <p:txBody>
          <a:bodyPr>
            <a:normAutofit/>
          </a:bodyPr>
          <a:lstStyle/>
          <a:p>
            <a:r>
              <a:rPr lang="en-US" sz="2400" dirty="0"/>
              <a:t>Transmission of X-rays is given by </a:t>
            </a:r>
            <a:r>
              <a:rPr lang="en-US" altLang="zh-CN" sz="2400" dirty="0">
                <a:ea typeface="宋体" pitchFamily="2" charset="-122"/>
              </a:rPr>
              <a:t>I(x) = I</a:t>
            </a:r>
            <a:r>
              <a:rPr lang="en-US" altLang="zh-CN" sz="2400" baseline="-25000" dirty="0">
                <a:ea typeface="宋体" pitchFamily="2" charset="-122"/>
              </a:rPr>
              <a:t>0</a:t>
            </a:r>
            <a:r>
              <a:rPr lang="en-US" altLang="zh-CN" sz="2400" dirty="0">
                <a:ea typeface="宋体" pitchFamily="2" charset="-122"/>
              </a:rPr>
              <a:t> e</a:t>
            </a:r>
            <a:r>
              <a:rPr lang="en-US" altLang="zh-CN" sz="2400" baseline="30000" dirty="0">
                <a:ea typeface="宋体" pitchFamily="2" charset="-122"/>
              </a:rPr>
              <a:t>-µt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sz="2000" dirty="0"/>
              <a:t>  - t law  t is thickness </a:t>
            </a:r>
          </a:p>
          <a:p>
            <a:pPr marL="0" indent="0">
              <a:buNone/>
            </a:pPr>
            <a:r>
              <a:rPr lang="en-US" sz="2000" dirty="0"/>
              <a:t>	- </a:t>
            </a:r>
            <a:r>
              <a:rPr lang="el-GR" sz="2000" dirty="0"/>
              <a:t>μ</a:t>
            </a:r>
            <a:r>
              <a:rPr lang="en-US" sz="2000" dirty="0"/>
              <a:t> is linear absorption coefficient</a:t>
            </a:r>
          </a:p>
          <a:p>
            <a:r>
              <a:rPr lang="en-US" sz="2400" dirty="0"/>
              <a:t>Absorption coefficient is defined </a:t>
            </a:r>
            <a:r>
              <a:rPr lang="en-US" sz="2400" dirty="0" err="1"/>
              <a:t>μt</a:t>
            </a:r>
            <a:r>
              <a:rPr lang="en-US" sz="2400" dirty="0"/>
              <a:t>=</a:t>
            </a:r>
            <a:r>
              <a:rPr lang="en-US" sz="2400" dirty="0" err="1"/>
              <a:t>ln</a:t>
            </a:r>
            <a:r>
              <a:rPr lang="en-US" sz="2400" dirty="0"/>
              <a:t>(I</a:t>
            </a:r>
            <a:r>
              <a:rPr lang="en-US" sz="1600" dirty="0"/>
              <a:t>0</a:t>
            </a:r>
            <a:r>
              <a:rPr lang="en-US" sz="2400" dirty="0"/>
              <a:t>/I</a:t>
            </a:r>
            <a:r>
              <a:rPr lang="en-US" sz="1600" dirty="0"/>
              <a:t>T</a:t>
            </a:r>
            <a:r>
              <a:rPr lang="en-US" sz="2400" dirty="0"/>
              <a:t>)</a:t>
            </a:r>
            <a:r>
              <a:rPr lang="en-US" sz="1600" dirty="0"/>
              <a:t> </a:t>
            </a:r>
          </a:p>
          <a:p>
            <a:r>
              <a:rPr lang="en-US" sz="2400" dirty="0"/>
              <a:t>spectroscopy: measure </a:t>
            </a:r>
            <a:r>
              <a:rPr lang="en-US" sz="2400" dirty="0" err="1"/>
              <a:t>μt</a:t>
            </a:r>
            <a:r>
              <a:rPr lang="en-US" sz="2400" dirty="0"/>
              <a:t> as a function of energy E</a:t>
            </a:r>
          </a:p>
          <a:p>
            <a:pPr marL="0" indent="0">
              <a:buNone/>
            </a:pPr>
            <a:r>
              <a:rPr lang="en-US" sz="1600" dirty="0"/>
              <a:t> 	</a:t>
            </a:r>
            <a:r>
              <a:rPr lang="en-US" sz="2000" dirty="0"/>
              <a:t>-t is constant</a:t>
            </a:r>
          </a:p>
          <a:p>
            <a:pPr marL="0" indent="0">
              <a:buNone/>
            </a:pPr>
            <a:r>
              <a:rPr lang="en-US" sz="2000" dirty="0"/>
              <a:t>	-μ decreases with E (X-ray more penetrating)</a:t>
            </a: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95800"/>
            <a:ext cx="4467849" cy="1219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05" y="4090931"/>
            <a:ext cx="2064870" cy="2029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800" y="10668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μ depends strongly on: </a:t>
            </a:r>
          </a:p>
          <a:p>
            <a:r>
              <a:rPr lang="en-US" b="1" dirty="0"/>
              <a:t>- X-ray energy E </a:t>
            </a:r>
          </a:p>
          <a:p>
            <a:r>
              <a:rPr lang="en-US" b="1" dirty="0"/>
              <a:t>- atomic number Z, </a:t>
            </a:r>
          </a:p>
          <a:p>
            <a:r>
              <a:rPr lang="en-US" b="1" dirty="0"/>
              <a:t>- density </a:t>
            </a:r>
            <a:r>
              <a:rPr lang="el-GR" b="1" dirty="0"/>
              <a:t>ρ </a:t>
            </a:r>
          </a:p>
          <a:p>
            <a:r>
              <a:rPr lang="en-US" b="1" dirty="0"/>
              <a:t>- atomic mass A 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55" y="2821126"/>
            <a:ext cx="120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49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516563"/>
          </a:xfrm>
        </p:spPr>
        <p:txBody>
          <a:bodyPr>
            <a:noAutofit/>
          </a:bodyPr>
          <a:lstStyle/>
          <a:p>
            <a:r>
              <a:rPr lang="en-US" sz="2000" dirty="0"/>
              <a:t>The number of x-ray photons that are transmitted through a sample (I</a:t>
            </a:r>
            <a:r>
              <a:rPr lang="en-US" sz="2000" baseline="-25000" dirty="0"/>
              <a:t>t</a:t>
            </a:r>
            <a:r>
              <a:rPr lang="en-US" sz="2000" dirty="0"/>
              <a:t>) is equal to the number of x-ray photons shone on the sample (I</a:t>
            </a:r>
            <a:r>
              <a:rPr lang="en-US" sz="2000" baseline="-25000" dirty="0"/>
              <a:t>0</a:t>
            </a:r>
            <a:r>
              <a:rPr lang="en-US" sz="2000" dirty="0"/>
              <a:t>) multiplied by a decreasing exponential that depends on the type of atoms in the sample, the absorption coefficient µ , and the thickness of the sample t.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When the incident x-ray energy matches the binding energy of an electron of an atom within the sample, the number of x-rays absorbed by the sample increases dramatically, causing a drop in the transmitted x-ray intensity. This results in an </a:t>
            </a:r>
            <a:r>
              <a:rPr lang="en-US" sz="2000" dirty="0">
                <a:solidFill>
                  <a:srgbClr val="FF0000"/>
                </a:solidFill>
              </a:rPr>
              <a:t>absorption edge</a:t>
            </a:r>
            <a:r>
              <a:rPr lang="en-US" sz="2000" dirty="0"/>
              <a:t>.</a:t>
            </a:r>
          </a:p>
          <a:p>
            <a:r>
              <a:rPr lang="en-US" sz="2000" dirty="0"/>
              <a:t> Each element on the periodic table has a set of unique absorption edges corresponding to different binding energies of its electrons, giving XAS element selectivity.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990600" y="1822498"/>
            <a:ext cx="6153221" cy="1287475"/>
            <a:chOff x="1584" y="672"/>
            <a:chExt cx="3552" cy="120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827"/>
            <a:stretch>
              <a:fillRect/>
            </a:stretch>
          </p:blipFill>
          <p:spPr bwMode="auto">
            <a:xfrm>
              <a:off x="1584" y="672"/>
              <a:ext cx="355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821" y="1632"/>
              <a:ext cx="1451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30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16" y="685800"/>
            <a:ext cx="6151483" cy="5440363"/>
          </a:xfrm>
        </p:spPr>
      </p:pic>
      <p:sp>
        <p:nvSpPr>
          <p:cNvPr id="5" name="Rectangle 4"/>
          <p:cNvSpPr/>
          <p:nvPr/>
        </p:nvSpPr>
        <p:spPr>
          <a:xfrm>
            <a:off x="304800" y="914400"/>
            <a:ext cx="2209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when a Is level electron is excited, the lowest-lying empty -states will be occupied and the process is called K-edge absorption.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817" y="3215889"/>
            <a:ext cx="28401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X-rays are ionizing electromagnetic radiation that have sufficient energy to excite a core electron of an atom to an empty state below the ionization threshold called an </a:t>
            </a:r>
            <a:r>
              <a:rPr lang="en-US" dirty="0" err="1"/>
              <a:t>excitonic</a:t>
            </a:r>
            <a:r>
              <a:rPr lang="en-US" dirty="0"/>
              <a:t> state, or to the continuum which is above the ionization threshold. </a:t>
            </a:r>
          </a:p>
        </p:txBody>
      </p:sp>
    </p:spTree>
    <p:extLst>
      <p:ext uri="{BB962C8B-B14F-4D97-AF65-F5344CB8AC3E}">
        <p14:creationId xmlns:p14="http://schemas.microsoft.com/office/powerpoint/2010/main" val="73031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X-ray absorption edges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Absorption edges occur for each shell of core electrons</a:t>
            </a:r>
          </a:p>
          <a:p>
            <a:pPr marL="0" indent="0">
              <a:buNone/>
            </a:pPr>
            <a:r>
              <a:rPr lang="en-US" dirty="0"/>
              <a:t>	when E ~ binding energy of core electron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  X-ray absorption edges are </a:t>
            </a:r>
            <a:r>
              <a:rPr lang="en-US" dirty="0" err="1"/>
              <a:t>labelled</a:t>
            </a:r>
            <a:r>
              <a:rPr lang="en-US" dirty="0"/>
              <a:t> after core electrons</a:t>
            </a:r>
          </a:p>
          <a:p>
            <a:pPr marL="0" indent="0">
              <a:buNone/>
            </a:pPr>
            <a:r>
              <a:rPr lang="en-US" b="1" dirty="0"/>
              <a:t>	K</a:t>
            </a:r>
            <a:r>
              <a:rPr lang="en-US" dirty="0"/>
              <a:t>: 1s</a:t>
            </a:r>
            <a:r>
              <a:rPr lang="en-US" baseline="-25000" dirty="0"/>
              <a:t>1/2</a:t>
            </a:r>
            <a:r>
              <a:rPr lang="en-US" dirty="0"/>
              <a:t> L1: 2s</a:t>
            </a:r>
            <a:r>
              <a:rPr lang="en-US" baseline="-25000" dirty="0"/>
              <a:t>1/2</a:t>
            </a:r>
            <a:r>
              <a:rPr lang="en-US" dirty="0"/>
              <a:t> L2: 2p</a:t>
            </a:r>
            <a:r>
              <a:rPr lang="en-US" baseline="-25000" dirty="0"/>
              <a:t>1/2</a:t>
            </a:r>
            <a:r>
              <a:rPr lang="en-US" dirty="0"/>
              <a:t> </a:t>
            </a:r>
            <a:r>
              <a:rPr lang="en-US" b="1" dirty="0"/>
              <a:t>L3</a:t>
            </a:r>
            <a:r>
              <a:rPr lang="en-US" dirty="0"/>
              <a:t>: 2p</a:t>
            </a:r>
            <a:r>
              <a:rPr lang="en-US" baseline="-25000" dirty="0"/>
              <a:t>3/2</a:t>
            </a:r>
            <a:r>
              <a:rPr lang="en-US" dirty="0"/>
              <a:t>( </a:t>
            </a:r>
            <a:r>
              <a:rPr lang="en-US" dirty="0" err="1"/>
              <a:t>nl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notation)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- note that emitted X-rays</a:t>
            </a:r>
          </a:p>
          <a:p>
            <a:pPr marL="0" indent="0">
              <a:buNone/>
            </a:pPr>
            <a:r>
              <a:rPr lang="en-US" dirty="0"/>
              <a:t>	have slightly different labels</a:t>
            </a:r>
          </a:p>
          <a:p>
            <a:pPr marL="0" indent="0">
              <a:buNone/>
            </a:pPr>
            <a:r>
              <a:rPr lang="en-US" dirty="0"/>
              <a:t>	K</a:t>
            </a:r>
            <a:r>
              <a:rPr lang="el-GR" dirty="0"/>
              <a:t>α, </a:t>
            </a:r>
            <a:r>
              <a:rPr lang="en-US" dirty="0"/>
              <a:t>K</a:t>
            </a:r>
            <a:r>
              <a:rPr lang="el-GR" dirty="0"/>
              <a:t>β</a:t>
            </a:r>
          </a:p>
          <a:p>
            <a:r>
              <a:rPr lang="en-US" dirty="0"/>
              <a:t>energy of absorption edge </a:t>
            </a:r>
            <a:r>
              <a:rPr lang="en-US" b="1" dirty="0"/>
              <a:t>E</a:t>
            </a:r>
            <a:r>
              <a:rPr lang="en-US" sz="1900" b="1" dirty="0"/>
              <a:t>0</a:t>
            </a:r>
            <a:endParaRPr lang="en-US" sz="1900" dirty="0"/>
          </a:p>
          <a:p>
            <a:pPr marL="0" indent="0">
              <a:buNone/>
            </a:pPr>
            <a:r>
              <a:rPr lang="en-US" dirty="0"/>
              <a:t>       is unique for each element</a:t>
            </a:r>
          </a:p>
          <a:p>
            <a:pPr marL="0" indent="0">
              <a:buNone/>
            </a:pPr>
            <a:r>
              <a:rPr lang="en-US" b="1" dirty="0"/>
              <a:t>	-element-specific </a:t>
            </a:r>
            <a:r>
              <a:rPr lang="en-US" dirty="0"/>
              <a:t>technique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1" y="3352800"/>
            <a:ext cx="3886200" cy="271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46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Absorption edge energies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 for light elements, e.g. Z&lt;22 (Ti)</a:t>
            </a:r>
          </a:p>
          <a:p>
            <a:r>
              <a:rPr lang="en-US" dirty="0"/>
              <a:t>heavy elements use L</a:t>
            </a:r>
            <a:r>
              <a:rPr lang="en-US" baseline="-25000" dirty="0"/>
              <a:t>3 </a:t>
            </a:r>
            <a:r>
              <a:rPr lang="en-US" dirty="0"/>
              <a:t>edge, e.g. Z&gt;57 (La)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2791691"/>
            <a:ext cx="5934903" cy="35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18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735</Words>
  <Application>Microsoft Office PowerPoint</Application>
  <PresentationFormat>On-screen Show (4:3)</PresentationFormat>
  <Paragraphs>114</Paragraphs>
  <Slides>36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宋体</vt:lpstr>
      <vt:lpstr>Arial</vt:lpstr>
      <vt:lpstr>Calibri</vt:lpstr>
      <vt:lpstr>Times New Roman</vt:lpstr>
      <vt:lpstr>Office Theme</vt:lpstr>
      <vt:lpstr>X-ray Absorption Spectroscopy (XAS)  : XANES and EXAFS</vt:lpstr>
      <vt:lpstr> Outline</vt:lpstr>
      <vt:lpstr>X-ray-Matter interactions </vt:lpstr>
      <vt:lpstr>Photoelectric absorption </vt:lpstr>
      <vt:lpstr>2) Principles </vt:lpstr>
      <vt:lpstr>PowerPoint Presentation</vt:lpstr>
      <vt:lpstr>PowerPoint Presentation</vt:lpstr>
      <vt:lpstr>X-ray absorption edges</vt:lpstr>
      <vt:lpstr>Absorption edge energies</vt:lpstr>
      <vt:lpstr>Introduction </vt:lpstr>
      <vt:lpstr>  </vt:lpstr>
      <vt:lpstr>PowerPoint Presentation</vt:lpstr>
      <vt:lpstr>Effect of oxidation state on XANES</vt:lpstr>
      <vt:lpstr>XANES: Data analysis</vt:lpstr>
      <vt:lpstr>Factors that Affect Metal K-edge Shape and Energy The rising-edge and the edge maxima shift to higher energy as the oxidation state increases.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Identifying Fe and S compounds using the Fingerprint method </vt:lpstr>
      <vt:lpstr>EXAFS: Theory</vt:lpstr>
      <vt:lpstr>PowerPoint Presentation</vt:lpstr>
      <vt:lpstr>PowerPoint Presentation</vt:lpstr>
      <vt:lpstr>PowerPoint Presentation</vt:lpstr>
      <vt:lpstr>Origin of the fine structure (oscillations)</vt:lpstr>
      <vt:lpstr>Data Reduction : Converting Raw Data to μ(E)</vt:lpstr>
      <vt:lpstr>Data Reduction: Pre-Edge Subtraction, Normalization</vt:lpstr>
      <vt:lpstr>EXAFS signal fitting </vt:lpstr>
      <vt:lpstr>PowerPoint Presentation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NCCR</cp:lastModifiedBy>
  <cp:revision>53</cp:revision>
  <dcterms:created xsi:type="dcterms:W3CDTF">2018-03-20T08:45:50Z</dcterms:created>
  <dcterms:modified xsi:type="dcterms:W3CDTF">2018-04-17T15:59:59Z</dcterms:modified>
</cp:coreProperties>
</file>