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98" r:id="rId3"/>
    <p:sldId id="300" r:id="rId4"/>
    <p:sldId id="301" r:id="rId5"/>
    <p:sldId id="307" r:id="rId6"/>
    <p:sldId id="302" r:id="rId7"/>
    <p:sldId id="287" r:id="rId8"/>
    <p:sldId id="288" r:id="rId9"/>
    <p:sldId id="289" r:id="rId10"/>
    <p:sldId id="291" r:id="rId11"/>
    <p:sldId id="304" r:id="rId12"/>
    <p:sldId id="292" r:id="rId13"/>
    <p:sldId id="293" r:id="rId14"/>
    <p:sldId id="277" r:id="rId15"/>
    <p:sldId id="278" r:id="rId16"/>
    <p:sldId id="279" r:id="rId17"/>
    <p:sldId id="294" r:id="rId18"/>
    <p:sldId id="295" r:id="rId19"/>
    <p:sldId id="285" r:id="rId20"/>
    <p:sldId id="259" r:id="rId21"/>
    <p:sldId id="260" r:id="rId22"/>
    <p:sldId id="263" r:id="rId23"/>
    <p:sldId id="262" r:id="rId24"/>
    <p:sldId id="306" r:id="rId25"/>
    <p:sldId id="264" r:id="rId26"/>
    <p:sldId id="265" r:id="rId27"/>
    <p:sldId id="305" r:id="rId28"/>
    <p:sldId id="266" r:id="rId29"/>
    <p:sldId id="267" r:id="rId30"/>
    <p:sldId id="26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71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D7EB-7672-4AF6-A8E5-34CC6F5597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32814B-A36D-4FCA-8743-DF44A5396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E7A651-DCC1-4BF9-BFC5-CB27A4F9F8D1}"/>
              </a:ext>
            </a:extLst>
          </p:cNvPr>
          <p:cNvSpPr>
            <a:spLocks noGrp="1"/>
          </p:cNvSpPr>
          <p:nvPr>
            <p:ph type="dt" sz="half" idx="10"/>
          </p:nvPr>
        </p:nvSpPr>
        <p:spPr/>
        <p:txBody>
          <a:bodyPr/>
          <a:lstStyle/>
          <a:p>
            <a:fld id="{2BED423B-36B2-446C-A9B0-B6C84D38F450}" type="datetimeFigureOut">
              <a:rPr lang="en-US" smtClean="0"/>
              <a:t>4/14/2018</a:t>
            </a:fld>
            <a:endParaRPr lang="en-US"/>
          </a:p>
        </p:txBody>
      </p:sp>
      <p:sp>
        <p:nvSpPr>
          <p:cNvPr id="5" name="Footer Placeholder 4">
            <a:extLst>
              <a:ext uri="{FF2B5EF4-FFF2-40B4-BE49-F238E27FC236}">
                <a16:creationId xmlns:a16="http://schemas.microsoft.com/office/drawing/2014/main" id="{0804D63C-6B6C-4584-B5FD-A33D592244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34E1A-6DC9-4375-946A-4C6F84092AE1}"/>
              </a:ext>
            </a:extLst>
          </p:cNvPr>
          <p:cNvSpPr>
            <a:spLocks noGrp="1"/>
          </p:cNvSpPr>
          <p:nvPr>
            <p:ph type="sldNum" sz="quarter" idx="12"/>
          </p:nvPr>
        </p:nvSpPr>
        <p:spPr/>
        <p:txBody>
          <a:bodyPr/>
          <a:lstStyle/>
          <a:p>
            <a:fld id="{CCBEC87B-C0AE-4E76-9CED-8578D8642028}" type="slidenum">
              <a:rPr lang="en-US" smtClean="0"/>
              <a:t>‹#›</a:t>
            </a:fld>
            <a:endParaRPr lang="en-US"/>
          </a:p>
        </p:txBody>
      </p:sp>
    </p:spTree>
    <p:extLst>
      <p:ext uri="{BB962C8B-B14F-4D97-AF65-F5344CB8AC3E}">
        <p14:creationId xmlns:p14="http://schemas.microsoft.com/office/powerpoint/2010/main" val="326242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C0B7-A1A9-4B9B-B54C-FA4BFB17FC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E062C7-BC62-4676-99F1-7EEFFCE5C4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4EB00-213E-41D6-B2AB-F7A55C51E3D3}"/>
              </a:ext>
            </a:extLst>
          </p:cNvPr>
          <p:cNvSpPr>
            <a:spLocks noGrp="1"/>
          </p:cNvSpPr>
          <p:nvPr>
            <p:ph type="dt" sz="half" idx="10"/>
          </p:nvPr>
        </p:nvSpPr>
        <p:spPr/>
        <p:txBody>
          <a:bodyPr/>
          <a:lstStyle/>
          <a:p>
            <a:fld id="{2BED423B-36B2-446C-A9B0-B6C84D38F450}" type="datetimeFigureOut">
              <a:rPr lang="en-US" smtClean="0"/>
              <a:t>4/14/2018</a:t>
            </a:fld>
            <a:endParaRPr lang="en-US"/>
          </a:p>
        </p:txBody>
      </p:sp>
      <p:sp>
        <p:nvSpPr>
          <p:cNvPr id="5" name="Footer Placeholder 4">
            <a:extLst>
              <a:ext uri="{FF2B5EF4-FFF2-40B4-BE49-F238E27FC236}">
                <a16:creationId xmlns:a16="http://schemas.microsoft.com/office/drawing/2014/main" id="{4052EBCF-D34D-4CCE-8C16-991305E46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CBF3C-BEA2-4517-AE96-2BF19AB5EDE1}"/>
              </a:ext>
            </a:extLst>
          </p:cNvPr>
          <p:cNvSpPr>
            <a:spLocks noGrp="1"/>
          </p:cNvSpPr>
          <p:nvPr>
            <p:ph type="sldNum" sz="quarter" idx="12"/>
          </p:nvPr>
        </p:nvSpPr>
        <p:spPr/>
        <p:txBody>
          <a:bodyPr/>
          <a:lstStyle/>
          <a:p>
            <a:fld id="{CCBEC87B-C0AE-4E76-9CED-8578D8642028}" type="slidenum">
              <a:rPr lang="en-US" smtClean="0"/>
              <a:t>‹#›</a:t>
            </a:fld>
            <a:endParaRPr lang="en-US"/>
          </a:p>
        </p:txBody>
      </p:sp>
    </p:spTree>
    <p:extLst>
      <p:ext uri="{BB962C8B-B14F-4D97-AF65-F5344CB8AC3E}">
        <p14:creationId xmlns:p14="http://schemas.microsoft.com/office/powerpoint/2010/main" val="1450965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0F2219-3B34-4898-AB27-DC6354FC0F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892B0E-55DB-4A8B-9E05-12D1172759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B8F3C-B4D4-46F3-8EC9-3BB727A4F9CB}"/>
              </a:ext>
            </a:extLst>
          </p:cNvPr>
          <p:cNvSpPr>
            <a:spLocks noGrp="1"/>
          </p:cNvSpPr>
          <p:nvPr>
            <p:ph type="dt" sz="half" idx="10"/>
          </p:nvPr>
        </p:nvSpPr>
        <p:spPr/>
        <p:txBody>
          <a:bodyPr/>
          <a:lstStyle/>
          <a:p>
            <a:fld id="{2BED423B-36B2-446C-A9B0-B6C84D38F450}" type="datetimeFigureOut">
              <a:rPr lang="en-US" smtClean="0"/>
              <a:t>4/14/2018</a:t>
            </a:fld>
            <a:endParaRPr lang="en-US"/>
          </a:p>
        </p:txBody>
      </p:sp>
      <p:sp>
        <p:nvSpPr>
          <p:cNvPr id="5" name="Footer Placeholder 4">
            <a:extLst>
              <a:ext uri="{FF2B5EF4-FFF2-40B4-BE49-F238E27FC236}">
                <a16:creationId xmlns:a16="http://schemas.microsoft.com/office/drawing/2014/main" id="{2975B41B-56D4-4ACC-AB60-7A20C0111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19B53-580C-47F1-9F3D-F5B078A54853}"/>
              </a:ext>
            </a:extLst>
          </p:cNvPr>
          <p:cNvSpPr>
            <a:spLocks noGrp="1"/>
          </p:cNvSpPr>
          <p:nvPr>
            <p:ph type="sldNum" sz="quarter" idx="12"/>
          </p:nvPr>
        </p:nvSpPr>
        <p:spPr/>
        <p:txBody>
          <a:bodyPr/>
          <a:lstStyle/>
          <a:p>
            <a:fld id="{CCBEC87B-C0AE-4E76-9CED-8578D8642028}" type="slidenum">
              <a:rPr lang="en-US" smtClean="0"/>
              <a:t>‹#›</a:t>
            </a:fld>
            <a:endParaRPr lang="en-US"/>
          </a:p>
        </p:txBody>
      </p:sp>
    </p:spTree>
    <p:extLst>
      <p:ext uri="{BB962C8B-B14F-4D97-AF65-F5344CB8AC3E}">
        <p14:creationId xmlns:p14="http://schemas.microsoft.com/office/powerpoint/2010/main" val="2850607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443B-D9CD-4528-81AE-B257C0532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24B002-DB7B-4596-A7E9-46CE3851BF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657B8-1596-40EF-851B-6336CC549E1F}"/>
              </a:ext>
            </a:extLst>
          </p:cNvPr>
          <p:cNvSpPr>
            <a:spLocks noGrp="1"/>
          </p:cNvSpPr>
          <p:nvPr>
            <p:ph type="dt" sz="half" idx="10"/>
          </p:nvPr>
        </p:nvSpPr>
        <p:spPr/>
        <p:txBody>
          <a:bodyPr/>
          <a:lstStyle/>
          <a:p>
            <a:fld id="{2BED423B-36B2-446C-A9B0-B6C84D38F450}" type="datetimeFigureOut">
              <a:rPr lang="en-US" smtClean="0"/>
              <a:t>4/14/2018</a:t>
            </a:fld>
            <a:endParaRPr lang="en-US"/>
          </a:p>
        </p:txBody>
      </p:sp>
      <p:sp>
        <p:nvSpPr>
          <p:cNvPr id="5" name="Footer Placeholder 4">
            <a:extLst>
              <a:ext uri="{FF2B5EF4-FFF2-40B4-BE49-F238E27FC236}">
                <a16:creationId xmlns:a16="http://schemas.microsoft.com/office/drawing/2014/main" id="{ACCD39B2-E02A-4BFB-A206-DA0C51562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E0C2F-63E2-473B-81B9-34D850DD4B53}"/>
              </a:ext>
            </a:extLst>
          </p:cNvPr>
          <p:cNvSpPr>
            <a:spLocks noGrp="1"/>
          </p:cNvSpPr>
          <p:nvPr>
            <p:ph type="sldNum" sz="quarter" idx="12"/>
          </p:nvPr>
        </p:nvSpPr>
        <p:spPr/>
        <p:txBody>
          <a:bodyPr/>
          <a:lstStyle/>
          <a:p>
            <a:fld id="{CCBEC87B-C0AE-4E76-9CED-8578D8642028}" type="slidenum">
              <a:rPr lang="en-US" smtClean="0"/>
              <a:t>‹#›</a:t>
            </a:fld>
            <a:endParaRPr lang="en-US"/>
          </a:p>
        </p:txBody>
      </p:sp>
    </p:spTree>
    <p:extLst>
      <p:ext uri="{BB962C8B-B14F-4D97-AF65-F5344CB8AC3E}">
        <p14:creationId xmlns:p14="http://schemas.microsoft.com/office/powerpoint/2010/main" val="1981725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E4B1-6C0B-401E-998E-2137B48D38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45DCAF-9041-49F4-AB6E-E39268ED8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075ADD-7B80-4962-A0AB-282234B3B7AE}"/>
              </a:ext>
            </a:extLst>
          </p:cNvPr>
          <p:cNvSpPr>
            <a:spLocks noGrp="1"/>
          </p:cNvSpPr>
          <p:nvPr>
            <p:ph type="dt" sz="half" idx="10"/>
          </p:nvPr>
        </p:nvSpPr>
        <p:spPr/>
        <p:txBody>
          <a:bodyPr/>
          <a:lstStyle/>
          <a:p>
            <a:fld id="{2BED423B-36B2-446C-A9B0-B6C84D38F450}" type="datetimeFigureOut">
              <a:rPr lang="en-US" smtClean="0"/>
              <a:t>4/14/2018</a:t>
            </a:fld>
            <a:endParaRPr lang="en-US"/>
          </a:p>
        </p:txBody>
      </p:sp>
      <p:sp>
        <p:nvSpPr>
          <p:cNvPr id="5" name="Footer Placeholder 4">
            <a:extLst>
              <a:ext uri="{FF2B5EF4-FFF2-40B4-BE49-F238E27FC236}">
                <a16:creationId xmlns:a16="http://schemas.microsoft.com/office/drawing/2014/main" id="{30FE682B-3595-4C31-9CA0-B727D6861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C5647-5DCB-4021-AD94-B0EC0B95C7F3}"/>
              </a:ext>
            </a:extLst>
          </p:cNvPr>
          <p:cNvSpPr>
            <a:spLocks noGrp="1"/>
          </p:cNvSpPr>
          <p:nvPr>
            <p:ph type="sldNum" sz="quarter" idx="12"/>
          </p:nvPr>
        </p:nvSpPr>
        <p:spPr/>
        <p:txBody>
          <a:bodyPr/>
          <a:lstStyle/>
          <a:p>
            <a:fld id="{CCBEC87B-C0AE-4E76-9CED-8578D8642028}" type="slidenum">
              <a:rPr lang="en-US" smtClean="0"/>
              <a:t>‹#›</a:t>
            </a:fld>
            <a:endParaRPr lang="en-US"/>
          </a:p>
        </p:txBody>
      </p:sp>
    </p:spTree>
    <p:extLst>
      <p:ext uri="{BB962C8B-B14F-4D97-AF65-F5344CB8AC3E}">
        <p14:creationId xmlns:p14="http://schemas.microsoft.com/office/powerpoint/2010/main" val="96169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F8DB-61FD-4437-9774-0F6424CF1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50B85B-9311-44F3-9FE6-296A880D4F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B19C7D-310D-4968-953B-1168ED8964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B7C222-B514-4FC5-9194-90BFD232C476}"/>
              </a:ext>
            </a:extLst>
          </p:cNvPr>
          <p:cNvSpPr>
            <a:spLocks noGrp="1"/>
          </p:cNvSpPr>
          <p:nvPr>
            <p:ph type="dt" sz="half" idx="10"/>
          </p:nvPr>
        </p:nvSpPr>
        <p:spPr/>
        <p:txBody>
          <a:bodyPr/>
          <a:lstStyle/>
          <a:p>
            <a:fld id="{2BED423B-36B2-446C-A9B0-B6C84D38F450}" type="datetimeFigureOut">
              <a:rPr lang="en-US" smtClean="0"/>
              <a:t>4/14/2018</a:t>
            </a:fld>
            <a:endParaRPr lang="en-US"/>
          </a:p>
        </p:txBody>
      </p:sp>
      <p:sp>
        <p:nvSpPr>
          <p:cNvPr id="6" name="Footer Placeholder 5">
            <a:extLst>
              <a:ext uri="{FF2B5EF4-FFF2-40B4-BE49-F238E27FC236}">
                <a16:creationId xmlns:a16="http://schemas.microsoft.com/office/drawing/2014/main" id="{6E985C84-E702-4A5C-B78A-D021BC45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CCB885-7F61-457D-8DF3-3A947CEC4726}"/>
              </a:ext>
            </a:extLst>
          </p:cNvPr>
          <p:cNvSpPr>
            <a:spLocks noGrp="1"/>
          </p:cNvSpPr>
          <p:nvPr>
            <p:ph type="sldNum" sz="quarter" idx="12"/>
          </p:nvPr>
        </p:nvSpPr>
        <p:spPr/>
        <p:txBody>
          <a:bodyPr/>
          <a:lstStyle/>
          <a:p>
            <a:fld id="{CCBEC87B-C0AE-4E76-9CED-8578D8642028}" type="slidenum">
              <a:rPr lang="en-US" smtClean="0"/>
              <a:t>‹#›</a:t>
            </a:fld>
            <a:endParaRPr lang="en-US"/>
          </a:p>
        </p:txBody>
      </p:sp>
    </p:spTree>
    <p:extLst>
      <p:ext uri="{BB962C8B-B14F-4D97-AF65-F5344CB8AC3E}">
        <p14:creationId xmlns:p14="http://schemas.microsoft.com/office/powerpoint/2010/main" val="182701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D345-02D2-41AC-A01E-C70E80A82B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55C9B-2E9B-4672-B3D8-B90424BEE6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88F39F-2B8A-4C7C-9510-5472225038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00991C-3B64-487B-9152-65E5266BF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3EAF42-5294-4378-AA6A-717C38438F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49BB23-3FE4-423F-94F7-D365B2359330}"/>
              </a:ext>
            </a:extLst>
          </p:cNvPr>
          <p:cNvSpPr>
            <a:spLocks noGrp="1"/>
          </p:cNvSpPr>
          <p:nvPr>
            <p:ph type="dt" sz="half" idx="10"/>
          </p:nvPr>
        </p:nvSpPr>
        <p:spPr/>
        <p:txBody>
          <a:bodyPr/>
          <a:lstStyle/>
          <a:p>
            <a:fld id="{2BED423B-36B2-446C-A9B0-B6C84D38F450}" type="datetimeFigureOut">
              <a:rPr lang="en-US" smtClean="0"/>
              <a:t>4/14/2018</a:t>
            </a:fld>
            <a:endParaRPr lang="en-US"/>
          </a:p>
        </p:txBody>
      </p:sp>
      <p:sp>
        <p:nvSpPr>
          <p:cNvPr id="8" name="Footer Placeholder 7">
            <a:extLst>
              <a:ext uri="{FF2B5EF4-FFF2-40B4-BE49-F238E27FC236}">
                <a16:creationId xmlns:a16="http://schemas.microsoft.com/office/drawing/2014/main" id="{0A8DD34F-58D0-43E9-AFCD-628283CC64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32ED0D-A8AC-4B63-9E11-CB936A4CF1AA}"/>
              </a:ext>
            </a:extLst>
          </p:cNvPr>
          <p:cNvSpPr>
            <a:spLocks noGrp="1"/>
          </p:cNvSpPr>
          <p:nvPr>
            <p:ph type="sldNum" sz="quarter" idx="12"/>
          </p:nvPr>
        </p:nvSpPr>
        <p:spPr/>
        <p:txBody>
          <a:bodyPr/>
          <a:lstStyle/>
          <a:p>
            <a:fld id="{CCBEC87B-C0AE-4E76-9CED-8578D8642028}" type="slidenum">
              <a:rPr lang="en-US" smtClean="0"/>
              <a:t>‹#›</a:t>
            </a:fld>
            <a:endParaRPr lang="en-US"/>
          </a:p>
        </p:txBody>
      </p:sp>
    </p:spTree>
    <p:extLst>
      <p:ext uri="{BB962C8B-B14F-4D97-AF65-F5344CB8AC3E}">
        <p14:creationId xmlns:p14="http://schemas.microsoft.com/office/powerpoint/2010/main" val="397584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498E1-FADC-4C33-A97A-C33FB0FEA0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A0357E-4894-4A63-8F12-17F2C00342CA}"/>
              </a:ext>
            </a:extLst>
          </p:cNvPr>
          <p:cNvSpPr>
            <a:spLocks noGrp="1"/>
          </p:cNvSpPr>
          <p:nvPr>
            <p:ph type="dt" sz="half" idx="10"/>
          </p:nvPr>
        </p:nvSpPr>
        <p:spPr/>
        <p:txBody>
          <a:bodyPr/>
          <a:lstStyle/>
          <a:p>
            <a:fld id="{2BED423B-36B2-446C-A9B0-B6C84D38F450}" type="datetimeFigureOut">
              <a:rPr lang="en-US" smtClean="0"/>
              <a:t>4/14/2018</a:t>
            </a:fld>
            <a:endParaRPr lang="en-US"/>
          </a:p>
        </p:txBody>
      </p:sp>
      <p:sp>
        <p:nvSpPr>
          <p:cNvPr id="4" name="Footer Placeholder 3">
            <a:extLst>
              <a:ext uri="{FF2B5EF4-FFF2-40B4-BE49-F238E27FC236}">
                <a16:creationId xmlns:a16="http://schemas.microsoft.com/office/drawing/2014/main" id="{CB5CACC5-7A59-4A36-A8F8-63FD5FC377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BC8863-B607-4544-BCE3-97097CF28621}"/>
              </a:ext>
            </a:extLst>
          </p:cNvPr>
          <p:cNvSpPr>
            <a:spLocks noGrp="1"/>
          </p:cNvSpPr>
          <p:nvPr>
            <p:ph type="sldNum" sz="quarter" idx="12"/>
          </p:nvPr>
        </p:nvSpPr>
        <p:spPr/>
        <p:txBody>
          <a:bodyPr/>
          <a:lstStyle/>
          <a:p>
            <a:fld id="{CCBEC87B-C0AE-4E76-9CED-8578D8642028}" type="slidenum">
              <a:rPr lang="en-US" smtClean="0"/>
              <a:t>‹#›</a:t>
            </a:fld>
            <a:endParaRPr lang="en-US"/>
          </a:p>
        </p:txBody>
      </p:sp>
    </p:spTree>
    <p:extLst>
      <p:ext uri="{BB962C8B-B14F-4D97-AF65-F5344CB8AC3E}">
        <p14:creationId xmlns:p14="http://schemas.microsoft.com/office/powerpoint/2010/main" val="6925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00C6DC-7412-46A3-96CB-BF2D09DB5257}"/>
              </a:ext>
            </a:extLst>
          </p:cNvPr>
          <p:cNvSpPr>
            <a:spLocks noGrp="1"/>
          </p:cNvSpPr>
          <p:nvPr>
            <p:ph type="dt" sz="half" idx="10"/>
          </p:nvPr>
        </p:nvSpPr>
        <p:spPr/>
        <p:txBody>
          <a:bodyPr/>
          <a:lstStyle/>
          <a:p>
            <a:fld id="{2BED423B-36B2-446C-A9B0-B6C84D38F450}" type="datetimeFigureOut">
              <a:rPr lang="en-US" smtClean="0"/>
              <a:t>4/14/2018</a:t>
            </a:fld>
            <a:endParaRPr lang="en-US"/>
          </a:p>
        </p:txBody>
      </p:sp>
      <p:sp>
        <p:nvSpPr>
          <p:cNvPr id="3" name="Footer Placeholder 2">
            <a:extLst>
              <a:ext uri="{FF2B5EF4-FFF2-40B4-BE49-F238E27FC236}">
                <a16:creationId xmlns:a16="http://schemas.microsoft.com/office/drawing/2014/main" id="{C7F935DE-5A66-4C16-868A-4A8F5CC0D1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2BBDFF-6943-4BA5-A109-C7F80F8B3061}"/>
              </a:ext>
            </a:extLst>
          </p:cNvPr>
          <p:cNvSpPr>
            <a:spLocks noGrp="1"/>
          </p:cNvSpPr>
          <p:nvPr>
            <p:ph type="sldNum" sz="quarter" idx="12"/>
          </p:nvPr>
        </p:nvSpPr>
        <p:spPr/>
        <p:txBody>
          <a:bodyPr/>
          <a:lstStyle/>
          <a:p>
            <a:fld id="{CCBEC87B-C0AE-4E76-9CED-8578D8642028}" type="slidenum">
              <a:rPr lang="en-US" smtClean="0"/>
              <a:t>‹#›</a:t>
            </a:fld>
            <a:endParaRPr lang="en-US"/>
          </a:p>
        </p:txBody>
      </p:sp>
    </p:spTree>
    <p:extLst>
      <p:ext uri="{BB962C8B-B14F-4D97-AF65-F5344CB8AC3E}">
        <p14:creationId xmlns:p14="http://schemas.microsoft.com/office/powerpoint/2010/main" val="305125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362A-55A2-4795-8133-A50FF0E0B9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3B9B62-BFF7-40CD-AC89-78E4E18420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1AAA1B-CF81-4F6B-ACDF-5943740C2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95208F-B754-4AD1-9531-A5FE13587BBE}"/>
              </a:ext>
            </a:extLst>
          </p:cNvPr>
          <p:cNvSpPr>
            <a:spLocks noGrp="1"/>
          </p:cNvSpPr>
          <p:nvPr>
            <p:ph type="dt" sz="half" idx="10"/>
          </p:nvPr>
        </p:nvSpPr>
        <p:spPr/>
        <p:txBody>
          <a:bodyPr/>
          <a:lstStyle/>
          <a:p>
            <a:fld id="{2BED423B-36B2-446C-A9B0-B6C84D38F450}" type="datetimeFigureOut">
              <a:rPr lang="en-US" smtClean="0"/>
              <a:t>4/14/2018</a:t>
            </a:fld>
            <a:endParaRPr lang="en-US"/>
          </a:p>
        </p:txBody>
      </p:sp>
      <p:sp>
        <p:nvSpPr>
          <p:cNvPr id="6" name="Footer Placeholder 5">
            <a:extLst>
              <a:ext uri="{FF2B5EF4-FFF2-40B4-BE49-F238E27FC236}">
                <a16:creationId xmlns:a16="http://schemas.microsoft.com/office/drawing/2014/main" id="{CDD28552-7131-4E73-B8CC-056D59BC8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644688-B16A-4D83-AD70-25090C82045B}"/>
              </a:ext>
            </a:extLst>
          </p:cNvPr>
          <p:cNvSpPr>
            <a:spLocks noGrp="1"/>
          </p:cNvSpPr>
          <p:nvPr>
            <p:ph type="sldNum" sz="quarter" idx="12"/>
          </p:nvPr>
        </p:nvSpPr>
        <p:spPr/>
        <p:txBody>
          <a:bodyPr/>
          <a:lstStyle/>
          <a:p>
            <a:fld id="{CCBEC87B-C0AE-4E76-9CED-8578D8642028}" type="slidenum">
              <a:rPr lang="en-US" smtClean="0"/>
              <a:t>‹#›</a:t>
            </a:fld>
            <a:endParaRPr lang="en-US"/>
          </a:p>
        </p:txBody>
      </p:sp>
    </p:spTree>
    <p:extLst>
      <p:ext uri="{BB962C8B-B14F-4D97-AF65-F5344CB8AC3E}">
        <p14:creationId xmlns:p14="http://schemas.microsoft.com/office/powerpoint/2010/main" val="352070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07BA1-7B14-4B5A-9522-6AB1421E7C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767C95-DE93-42CF-85AC-5AE9474994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0E978E-4922-4358-812E-094B05AAE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728458-1036-4146-9A88-3C2D838E62E9}"/>
              </a:ext>
            </a:extLst>
          </p:cNvPr>
          <p:cNvSpPr>
            <a:spLocks noGrp="1"/>
          </p:cNvSpPr>
          <p:nvPr>
            <p:ph type="dt" sz="half" idx="10"/>
          </p:nvPr>
        </p:nvSpPr>
        <p:spPr/>
        <p:txBody>
          <a:bodyPr/>
          <a:lstStyle/>
          <a:p>
            <a:fld id="{2BED423B-36B2-446C-A9B0-B6C84D38F450}" type="datetimeFigureOut">
              <a:rPr lang="en-US" smtClean="0"/>
              <a:t>4/14/2018</a:t>
            </a:fld>
            <a:endParaRPr lang="en-US"/>
          </a:p>
        </p:txBody>
      </p:sp>
      <p:sp>
        <p:nvSpPr>
          <p:cNvPr id="6" name="Footer Placeholder 5">
            <a:extLst>
              <a:ext uri="{FF2B5EF4-FFF2-40B4-BE49-F238E27FC236}">
                <a16:creationId xmlns:a16="http://schemas.microsoft.com/office/drawing/2014/main" id="{AA974F13-BD56-47C3-AC9F-ACFB6DA141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C28DB-899B-4F3F-A7C7-6649EE94A219}"/>
              </a:ext>
            </a:extLst>
          </p:cNvPr>
          <p:cNvSpPr>
            <a:spLocks noGrp="1"/>
          </p:cNvSpPr>
          <p:nvPr>
            <p:ph type="sldNum" sz="quarter" idx="12"/>
          </p:nvPr>
        </p:nvSpPr>
        <p:spPr/>
        <p:txBody>
          <a:bodyPr/>
          <a:lstStyle/>
          <a:p>
            <a:fld id="{CCBEC87B-C0AE-4E76-9CED-8578D8642028}" type="slidenum">
              <a:rPr lang="en-US" smtClean="0"/>
              <a:t>‹#›</a:t>
            </a:fld>
            <a:endParaRPr lang="en-US"/>
          </a:p>
        </p:txBody>
      </p:sp>
    </p:spTree>
    <p:extLst>
      <p:ext uri="{BB962C8B-B14F-4D97-AF65-F5344CB8AC3E}">
        <p14:creationId xmlns:p14="http://schemas.microsoft.com/office/powerpoint/2010/main" val="420921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BC5AD1-51C9-4421-921F-F23A17E2CD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FD5C16-D55C-4800-8F39-B41ABF1F01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FEBB4-A6CD-42AA-9124-4165CEE08E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D423B-36B2-446C-A9B0-B6C84D38F450}" type="datetimeFigureOut">
              <a:rPr lang="en-US" smtClean="0"/>
              <a:t>4/14/2018</a:t>
            </a:fld>
            <a:endParaRPr lang="en-US"/>
          </a:p>
        </p:txBody>
      </p:sp>
      <p:sp>
        <p:nvSpPr>
          <p:cNvPr id="5" name="Footer Placeholder 4">
            <a:extLst>
              <a:ext uri="{FF2B5EF4-FFF2-40B4-BE49-F238E27FC236}">
                <a16:creationId xmlns:a16="http://schemas.microsoft.com/office/drawing/2014/main" id="{41809E6D-5AC4-4CF2-8F16-E36363252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D802BA-0E71-4D20-9D4F-A34A66BC14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EC87B-C0AE-4E76-9CED-8578D8642028}" type="slidenum">
              <a:rPr lang="en-US" smtClean="0"/>
              <a:t>‹#›</a:t>
            </a:fld>
            <a:endParaRPr lang="en-US"/>
          </a:p>
        </p:txBody>
      </p:sp>
    </p:spTree>
    <p:extLst>
      <p:ext uri="{BB962C8B-B14F-4D97-AF65-F5344CB8AC3E}">
        <p14:creationId xmlns:p14="http://schemas.microsoft.com/office/powerpoint/2010/main" val="1123163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 y="0"/>
            <a:ext cx="12090400" cy="3200400"/>
          </a:xfrm>
        </p:spPr>
        <p:txBody>
          <a:bodyPr>
            <a:normAutofit fontScale="90000"/>
          </a:bodyPr>
          <a:lstStyle/>
          <a:p>
            <a:br>
              <a:rPr lang="en-US" dirty="0"/>
            </a:br>
            <a:r>
              <a:rPr lang="en-US" dirty="0"/>
              <a:t> </a:t>
            </a:r>
            <a:br>
              <a:rPr lang="en-US" dirty="0"/>
            </a:br>
            <a:br>
              <a:rPr lang="en-US" dirty="0"/>
            </a:br>
            <a:r>
              <a:rPr lang="en-US" sz="3600" b="1" dirty="0"/>
              <a:t>Electrochemical Reduction of CO2 on Copper, Copper Oxide and Mixed Metal Oxides of Lanthanum, Calcium, and Copper </a:t>
            </a:r>
            <a:br>
              <a:rPr lang="en-US" sz="3600" dirty="0"/>
            </a:br>
            <a:r>
              <a:rPr lang="en-US" dirty="0"/>
              <a:t> </a:t>
            </a:r>
            <a:br>
              <a:rPr lang="en-US" dirty="0"/>
            </a:br>
            <a:endParaRPr lang="en-US" dirty="0"/>
          </a:p>
        </p:txBody>
      </p:sp>
      <p:sp>
        <p:nvSpPr>
          <p:cNvPr id="3" name="Subtitle 2"/>
          <p:cNvSpPr>
            <a:spLocks noGrp="1"/>
          </p:cNvSpPr>
          <p:nvPr>
            <p:ph type="subTitle" idx="1"/>
          </p:nvPr>
        </p:nvSpPr>
        <p:spPr>
          <a:xfrm>
            <a:off x="101600" y="3886200"/>
            <a:ext cx="12090400" cy="1752600"/>
          </a:xfrm>
        </p:spPr>
        <p:txBody>
          <a:bodyPr>
            <a:normAutofit fontScale="25000" lnSpcReduction="20000"/>
          </a:bodyPr>
          <a:lstStyle/>
          <a:p>
            <a:endParaRPr lang="en-US" dirty="0"/>
          </a:p>
          <a:p>
            <a:r>
              <a:rPr lang="en-US" sz="7400" dirty="0" err="1">
                <a:latin typeface="Times New Roman" panose="02020603050405020304" pitchFamily="18" charset="0"/>
                <a:cs typeface="Times New Roman" panose="02020603050405020304" pitchFamily="18" charset="0"/>
              </a:rPr>
              <a:t>Giri</a:t>
            </a:r>
            <a:r>
              <a:rPr lang="en-US" sz="7400" dirty="0">
                <a:latin typeface="Times New Roman" panose="02020603050405020304" pitchFamily="18" charset="0"/>
                <a:cs typeface="Times New Roman" panose="02020603050405020304" pitchFamily="18" charset="0"/>
              </a:rPr>
              <a:t> </a:t>
            </a:r>
            <a:r>
              <a:rPr lang="en-US" sz="7400" dirty="0" err="1">
                <a:latin typeface="Times New Roman" panose="02020603050405020304" pitchFamily="18" charset="0"/>
                <a:cs typeface="Times New Roman" panose="02020603050405020304" pitchFamily="18" charset="0"/>
              </a:rPr>
              <a:t>Sachin</a:t>
            </a:r>
            <a:r>
              <a:rPr lang="en-US" sz="7400" dirty="0">
                <a:latin typeface="Times New Roman" panose="02020603050405020304" pitchFamily="18" charset="0"/>
                <a:cs typeface="Times New Roman" panose="02020603050405020304" pitchFamily="18" charset="0"/>
              </a:rPr>
              <a:t> D., and A. Sarkar. "Electrochemical Study of Bulk and Monolayer Copper in Alkaline Solution." </a:t>
            </a:r>
            <a:r>
              <a:rPr lang="en-US" sz="7400" i="1" dirty="0">
                <a:latin typeface="Times New Roman" panose="02020603050405020304" pitchFamily="18" charset="0"/>
                <a:cs typeface="Times New Roman" panose="02020603050405020304" pitchFamily="18" charset="0"/>
              </a:rPr>
              <a:t>Journal of The Electrochemical Society, </a:t>
            </a:r>
            <a:r>
              <a:rPr lang="en-US" sz="7400" dirty="0">
                <a:latin typeface="Times New Roman" panose="02020603050405020304" pitchFamily="18" charset="0"/>
                <a:cs typeface="Times New Roman" panose="02020603050405020304" pitchFamily="18" charset="0"/>
              </a:rPr>
              <a:t>163.3 (2016): H252-H259. </a:t>
            </a:r>
          </a:p>
          <a:p>
            <a:endParaRPr lang="en-US" sz="7400" dirty="0">
              <a:latin typeface="Times New Roman" panose="02020603050405020304" pitchFamily="18" charset="0"/>
              <a:cs typeface="Times New Roman" panose="02020603050405020304" pitchFamily="18" charset="0"/>
            </a:endParaRPr>
          </a:p>
          <a:p>
            <a:r>
              <a:rPr lang="en-US" sz="7400" dirty="0">
                <a:latin typeface="Times New Roman" panose="02020603050405020304" pitchFamily="18" charset="0"/>
                <a:cs typeface="Times New Roman" panose="02020603050405020304" pitchFamily="18" charset="0"/>
              </a:rPr>
              <a:t> </a:t>
            </a:r>
            <a:r>
              <a:rPr lang="en-US" sz="7400" dirty="0" err="1">
                <a:latin typeface="Times New Roman" panose="02020603050405020304" pitchFamily="18" charset="0"/>
                <a:cs typeface="Times New Roman" panose="02020603050405020304" pitchFamily="18" charset="0"/>
              </a:rPr>
              <a:t>Giri</a:t>
            </a:r>
            <a:r>
              <a:rPr lang="en-US" sz="7400" dirty="0">
                <a:latin typeface="Times New Roman" panose="02020603050405020304" pitchFamily="18" charset="0"/>
                <a:cs typeface="Times New Roman" panose="02020603050405020304" pitchFamily="18" charset="0"/>
              </a:rPr>
              <a:t>, </a:t>
            </a:r>
            <a:r>
              <a:rPr lang="en-US" sz="7400" dirty="0" err="1">
                <a:latin typeface="Times New Roman" panose="02020603050405020304" pitchFamily="18" charset="0"/>
                <a:cs typeface="Times New Roman" panose="02020603050405020304" pitchFamily="18" charset="0"/>
              </a:rPr>
              <a:t>Sachin</a:t>
            </a:r>
            <a:r>
              <a:rPr lang="en-US" sz="7400" dirty="0">
                <a:latin typeface="Times New Roman" panose="02020603050405020304" pitchFamily="18" charset="0"/>
                <a:cs typeface="Times New Roman" panose="02020603050405020304" pitchFamily="18" charset="0"/>
              </a:rPr>
              <a:t> D., Sarkar, A., </a:t>
            </a:r>
            <a:r>
              <a:rPr lang="en-US" sz="7400" dirty="0" err="1">
                <a:latin typeface="Times New Roman" panose="02020603050405020304" pitchFamily="18" charset="0"/>
                <a:cs typeface="Times New Roman" panose="02020603050405020304" pitchFamily="18" charset="0"/>
              </a:rPr>
              <a:t>Mahajani</a:t>
            </a:r>
            <a:r>
              <a:rPr lang="en-US" sz="7400" dirty="0">
                <a:latin typeface="Times New Roman" panose="02020603050405020304" pitchFamily="18" charset="0"/>
                <a:cs typeface="Times New Roman" panose="02020603050405020304" pitchFamily="18" charset="0"/>
              </a:rPr>
              <a:t>, S., &amp; Suresh, A. K.. Electrochemical Reduction of CO2 on Copper Oxidized by Electrochemical Methods. </a:t>
            </a:r>
            <a:r>
              <a:rPr lang="en-US" sz="7400" i="1" dirty="0">
                <a:latin typeface="Times New Roman" panose="02020603050405020304" pitchFamily="18" charset="0"/>
                <a:cs typeface="Times New Roman" panose="02020603050405020304" pitchFamily="18" charset="0"/>
              </a:rPr>
              <a:t>ECS Transactions</a:t>
            </a:r>
            <a:r>
              <a:rPr lang="en-US" sz="7400" dirty="0">
                <a:latin typeface="Times New Roman" panose="02020603050405020304" pitchFamily="18" charset="0"/>
                <a:cs typeface="Times New Roman" panose="02020603050405020304" pitchFamily="18" charset="0"/>
              </a:rPr>
              <a:t>, </a:t>
            </a:r>
            <a:r>
              <a:rPr lang="en-US" sz="7400" i="1" dirty="0">
                <a:latin typeface="Times New Roman" panose="02020603050405020304" pitchFamily="18" charset="0"/>
                <a:cs typeface="Times New Roman" panose="02020603050405020304" pitchFamily="18" charset="0"/>
              </a:rPr>
              <a:t>75</a:t>
            </a:r>
            <a:r>
              <a:rPr lang="en-US" sz="7400" dirty="0">
                <a:latin typeface="Times New Roman" panose="02020603050405020304" pitchFamily="18" charset="0"/>
                <a:cs typeface="Times New Roman" panose="02020603050405020304" pitchFamily="18" charset="0"/>
              </a:rPr>
              <a:t>(48), (2017): 19-31. </a:t>
            </a:r>
          </a:p>
          <a:p>
            <a:r>
              <a:rPr lang="en-US" dirty="0"/>
              <a:t> </a:t>
            </a:r>
          </a:p>
          <a:p>
            <a:endParaRPr lang="en-US" dirty="0"/>
          </a:p>
        </p:txBody>
      </p:sp>
    </p:spTree>
    <p:extLst>
      <p:ext uri="{BB962C8B-B14F-4D97-AF65-F5344CB8AC3E}">
        <p14:creationId xmlns:p14="http://schemas.microsoft.com/office/powerpoint/2010/main" val="2936470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56C8D9-AE82-46C8-A523-A5892325F91E}"/>
              </a:ext>
            </a:extLst>
          </p:cNvPr>
          <p:cNvPicPr>
            <a:picLocks noChangeAspect="1"/>
          </p:cNvPicPr>
          <p:nvPr/>
        </p:nvPicPr>
        <p:blipFill>
          <a:blip r:embed="rId2"/>
          <a:stretch>
            <a:fillRect/>
          </a:stretch>
        </p:blipFill>
        <p:spPr>
          <a:xfrm>
            <a:off x="1647825" y="514350"/>
            <a:ext cx="8896350" cy="5829300"/>
          </a:xfrm>
          <a:prstGeom prst="rect">
            <a:avLst/>
          </a:prstGeom>
        </p:spPr>
      </p:pic>
    </p:spTree>
    <p:extLst>
      <p:ext uri="{BB962C8B-B14F-4D97-AF65-F5344CB8AC3E}">
        <p14:creationId xmlns:p14="http://schemas.microsoft.com/office/powerpoint/2010/main" val="156114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364" y="705178"/>
            <a:ext cx="11778018" cy="6309420"/>
          </a:xfrm>
          <a:prstGeom prst="rect">
            <a:avLst/>
          </a:prstGeom>
        </p:spPr>
        <p:txBody>
          <a:bodyPr wrap="square">
            <a:spAutoFit/>
          </a:bodyPr>
          <a:lstStyle/>
          <a:p>
            <a:r>
              <a:rPr lang="en-US" sz="2800" dirty="0"/>
              <a:t>Cyclic voltammogram of copper in 0.5 M Na</a:t>
            </a:r>
            <a:r>
              <a:rPr lang="en-US" sz="2800" baseline="-25000" dirty="0"/>
              <a:t>2</a:t>
            </a:r>
            <a:r>
              <a:rPr lang="en-US" sz="2800" dirty="0"/>
              <a:t>CO</a:t>
            </a:r>
            <a:r>
              <a:rPr lang="en-US" sz="2800" baseline="-25000" dirty="0"/>
              <a:t>3</a:t>
            </a:r>
            <a:r>
              <a:rPr lang="en-US" sz="2800" dirty="0"/>
              <a:t> solution shows a different signature than that of in 0.5 M KOH solution.</a:t>
            </a:r>
          </a:p>
          <a:p>
            <a:r>
              <a:rPr lang="en-US" sz="2800" dirty="0"/>
              <a:t>The shape, as well as the charge under peaks, is less than that observed in the CV of 0.5 M KOH. </a:t>
            </a:r>
          </a:p>
          <a:p>
            <a:r>
              <a:rPr lang="en-US" sz="2800" dirty="0"/>
              <a:t>The reason for the less oxidation charge may be the formation of a passive oxide layer produced due to the interaction with carbonate ions present in the solution.</a:t>
            </a:r>
          </a:p>
          <a:p>
            <a:br>
              <a:rPr lang="en-US" sz="2800" dirty="0"/>
            </a:br>
            <a:r>
              <a:rPr lang="en-US" sz="2800" dirty="0"/>
              <a:t>● Cyclic voltammogram of copper in 0.5 M NaHCO</a:t>
            </a:r>
            <a:r>
              <a:rPr lang="en-US" sz="2800" baseline="-25000" dirty="0"/>
              <a:t>3</a:t>
            </a:r>
            <a:r>
              <a:rPr lang="en-US" sz="2800" dirty="0"/>
              <a:t> solution shows slightly different signature than that of either 0.5 M KOH or 0.5 M Na</a:t>
            </a:r>
            <a:r>
              <a:rPr lang="en-US" sz="2800" baseline="-25000" dirty="0"/>
              <a:t>2</a:t>
            </a:r>
            <a:r>
              <a:rPr lang="en-US" sz="2800" dirty="0"/>
              <a:t>CO</a:t>
            </a:r>
            <a:r>
              <a:rPr lang="en-US" sz="2800" baseline="-25000" dirty="0"/>
              <a:t>3</a:t>
            </a:r>
            <a:r>
              <a:rPr lang="en-US" sz="2800" dirty="0"/>
              <a:t>.</a:t>
            </a:r>
          </a:p>
          <a:p>
            <a:r>
              <a:rPr lang="en-US" sz="2800" dirty="0"/>
              <a:t>In case of 0.5 M NaHCO3 solution also, the peak current increase with scan rate in studied potential scan rate unlike 0.5 M KOH</a:t>
            </a:r>
            <a:r>
              <a:rPr lang="en-US" dirty="0"/>
              <a:t>.</a:t>
            </a:r>
            <a:r>
              <a:rPr lang="en-US" sz="3200" dirty="0"/>
              <a:t> </a:t>
            </a:r>
            <a:br>
              <a:rPr lang="en-US" sz="3200" dirty="0"/>
            </a:br>
            <a:br>
              <a:rPr lang="en-US" sz="3200" dirty="0"/>
            </a:br>
            <a:endParaRPr lang="en-US" sz="3200" dirty="0"/>
          </a:p>
        </p:txBody>
      </p:sp>
    </p:spTree>
    <p:extLst>
      <p:ext uri="{BB962C8B-B14F-4D97-AF65-F5344CB8AC3E}">
        <p14:creationId xmlns:p14="http://schemas.microsoft.com/office/powerpoint/2010/main" val="393068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B880B0-E0B7-429F-9286-846EE9E9B070}"/>
              </a:ext>
            </a:extLst>
          </p:cNvPr>
          <p:cNvPicPr>
            <a:picLocks noChangeAspect="1"/>
          </p:cNvPicPr>
          <p:nvPr/>
        </p:nvPicPr>
        <p:blipFill>
          <a:blip r:embed="rId2"/>
          <a:stretch>
            <a:fillRect/>
          </a:stretch>
        </p:blipFill>
        <p:spPr>
          <a:xfrm>
            <a:off x="2119312" y="2738437"/>
            <a:ext cx="7953375" cy="1381125"/>
          </a:xfrm>
          <a:prstGeom prst="rect">
            <a:avLst/>
          </a:prstGeom>
        </p:spPr>
      </p:pic>
    </p:spTree>
    <p:extLst>
      <p:ext uri="{BB962C8B-B14F-4D97-AF65-F5344CB8AC3E}">
        <p14:creationId xmlns:p14="http://schemas.microsoft.com/office/powerpoint/2010/main" val="93484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3AF381-E745-45EE-8022-EED22E61CCDF}"/>
              </a:ext>
            </a:extLst>
          </p:cNvPr>
          <p:cNvPicPr>
            <a:picLocks noChangeAspect="1"/>
          </p:cNvPicPr>
          <p:nvPr/>
        </p:nvPicPr>
        <p:blipFill>
          <a:blip r:embed="rId2"/>
          <a:stretch>
            <a:fillRect/>
          </a:stretch>
        </p:blipFill>
        <p:spPr>
          <a:xfrm>
            <a:off x="188685" y="493486"/>
            <a:ext cx="11742057" cy="6066971"/>
          </a:xfrm>
          <a:prstGeom prst="rect">
            <a:avLst/>
          </a:prstGeom>
        </p:spPr>
      </p:pic>
    </p:spTree>
    <p:extLst>
      <p:ext uri="{BB962C8B-B14F-4D97-AF65-F5344CB8AC3E}">
        <p14:creationId xmlns:p14="http://schemas.microsoft.com/office/powerpoint/2010/main" val="4099027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489E6E-E9F3-47C3-ADD7-2137A542AC64}"/>
              </a:ext>
            </a:extLst>
          </p:cNvPr>
          <p:cNvPicPr>
            <a:picLocks noChangeAspect="1"/>
          </p:cNvPicPr>
          <p:nvPr/>
        </p:nvPicPr>
        <p:blipFill>
          <a:blip r:embed="rId2"/>
          <a:stretch>
            <a:fillRect/>
          </a:stretch>
        </p:blipFill>
        <p:spPr>
          <a:xfrm>
            <a:off x="290286" y="1738312"/>
            <a:ext cx="11335657" cy="3381375"/>
          </a:xfrm>
          <a:prstGeom prst="rect">
            <a:avLst/>
          </a:prstGeom>
        </p:spPr>
      </p:pic>
    </p:spTree>
    <p:extLst>
      <p:ext uri="{BB962C8B-B14F-4D97-AF65-F5344CB8AC3E}">
        <p14:creationId xmlns:p14="http://schemas.microsoft.com/office/powerpoint/2010/main" val="2495957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FC4A09-9E5B-473F-827A-E521FC7FEFC1}"/>
              </a:ext>
            </a:extLst>
          </p:cNvPr>
          <p:cNvPicPr>
            <a:picLocks noChangeAspect="1"/>
          </p:cNvPicPr>
          <p:nvPr/>
        </p:nvPicPr>
        <p:blipFill>
          <a:blip r:embed="rId2"/>
          <a:stretch>
            <a:fillRect/>
          </a:stretch>
        </p:blipFill>
        <p:spPr>
          <a:xfrm>
            <a:off x="2281087" y="0"/>
            <a:ext cx="7629826" cy="6858000"/>
          </a:xfrm>
          <a:prstGeom prst="rect">
            <a:avLst/>
          </a:prstGeom>
        </p:spPr>
      </p:pic>
    </p:spTree>
    <p:extLst>
      <p:ext uri="{BB962C8B-B14F-4D97-AF65-F5344CB8AC3E}">
        <p14:creationId xmlns:p14="http://schemas.microsoft.com/office/powerpoint/2010/main" val="1575931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632B7A-B012-4059-B1F2-A2C33E7C77AE}"/>
              </a:ext>
            </a:extLst>
          </p:cNvPr>
          <p:cNvPicPr>
            <a:picLocks noChangeAspect="1"/>
          </p:cNvPicPr>
          <p:nvPr/>
        </p:nvPicPr>
        <p:blipFill>
          <a:blip r:embed="rId2"/>
          <a:stretch>
            <a:fillRect/>
          </a:stretch>
        </p:blipFill>
        <p:spPr>
          <a:xfrm>
            <a:off x="159657" y="104775"/>
            <a:ext cx="12032343" cy="6648450"/>
          </a:xfrm>
          <a:prstGeom prst="rect">
            <a:avLst/>
          </a:prstGeom>
        </p:spPr>
      </p:pic>
    </p:spTree>
    <p:extLst>
      <p:ext uri="{BB962C8B-B14F-4D97-AF65-F5344CB8AC3E}">
        <p14:creationId xmlns:p14="http://schemas.microsoft.com/office/powerpoint/2010/main" val="2397220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6BDEE2-56AF-4943-90A0-E151C6B67A32}"/>
              </a:ext>
            </a:extLst>
          </p:cNvPr>
          <p:cNvPicPr>
            <a:picLocks noChangeAspect="1"/>
          </p:cNvPicPr>
          <p:nvPr/>
        </p:nvPicPr>
        <p:blipFill>
          <a:blip r:embed="rId2"/>
          <a:stretch>
            <a:fillRect/>
          </a:stretch>
        </p:blipFill>
        <p:spPr>
          <a:xfrm>
            <a:off x="1795462" y="719137"/>
            <a:ext cx="8601075" cy="5419725"/>
          </a:xfrm>
          <a:prstGeom prst="rect">
            <a:avLst/>
          </a:prstGeom>
        </p:spPr>
      </p:pic>
    </p:spTree>
    <p:extLst>
      <p:ext uri="{BB962C8B-B14F-4D97-AF65-F5344CB8AC3E}">
        <p14:creationId xmlns:p14="http://schemas.microsoft.com/office/powerpoint/2010/main" val="68531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C51B47-CEDE-4251-BEF4-9D3B9037613D}"/>
              </a:ext>
            </a:extLst>
          </p:cNvPr>
          <p:cNvPicPr>
            <a:picLocks noChangeAspect="1"/>
          </p:cNvPicPr>
          <p:nvPr/>
        </p:nvPicPr>
        <p:blipFill>
          <a:blip r:embed="rId2"/>
          <a:stretch>
            <a:fillRect/>
          </a:stretch>
        </p:blipFill>
        <p:spPr>
          <a:xfrm>
            <a:off x="1990725" y="1081087"/>
            <a:ext cx="8210550" cy="4695825"/>
          </a:xfrm>
          <a:prstGeom prst="rect">
            <a:avLst/>
          </a:prstGeom>
        </p:spPr>
      </p:pic>
    </p:spTree>
    <p:extLst>
      <p:ext uri="{BB962C8B-B14F-4D97-AF65-F5344CB8AC3E}">
        <p14:creationId xmlns:p14="http://schemas.microsoft.com/office/powerpoint/2010/main" val="1972345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5E5EFF-E252-4667-886D-FB09537AFBCD}"/>
              </a:ext>
            </a:extLst>
          </p:cNvPr>
          <p:cNvSpPr/>
          <p:nvPr/>
        </p:nvSpPr>
        <p:spPr>
          <a:xfrm>
            <a:off x="0" y="0"/>
            <a:ext cx="11916228" cy="5693866"/>
          </a:xfrm>
          <a:prstGeom prst="rect">
            <a:avLst/>
          </a:prstGeom>
        </p:spPr>
        <p:txBody>
          <a:bodyPr wrap="square">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surface area of the copper powder was estimated by using SEM (scanning electron microscopy), particle size analyzer, optical microscopy and BET (</a:t>
            </a:r>
            <a:r>
              <a:rPr lang="en-US" sz="2800" dirty="0" err="1">
                <a:solidFill>
                  <a:srgbClr val="000000"/>
                </a:solidFill>
                <a:latin typeface="Times New Roman" panose="02020603050405020304" pitchFamily="18" charset="0"/>
                <a:cs typeface="Times New Roman" panose="02020603050405020304" pitchFamily="18" charset="0"/>
              </a:rPr>
              <a:t>Brunauer</a:t>
            </a:r>
            <a:r>
              <a:rPr lang="en-US" sz="2800" dirty="0">
                <a:solidFill>
                  <a:srgbClr val="000000"/>
                </a:solidFill>
                <a:latin typeface="Times New Roman" panose="02020603050405020304" pitchFamily="18" charset="0"/>
                <a:cs typeface="Times New Roman" panose="02020603050405020304" pitchFamily="18" charset="0"/>
              </a:rPr>
              <a:t>-Emmett-Teller), etc. These methods will also give further validation to the surface area estimated by the electrochemical methods. The surface area </a:t>
            </a:r>
            <a:r>
              <a:rPr lang="en-US" sz="2800" dirty="0">
                <a:latin typeface="Times New Roman" panose="02020603050405020304" pitchFamily="18" charset="0"/>
                <a:cs typeface="Times New Roman" panose="02020603050405020304" pitchFamily="18" charset="0"/>
              </a:rPr>
              <a:t>estimation using electrochemical methods is very fast (within few minutes) compared to few hours required for the BET analysis. Further, the specialized machine used in case of BET, SEM is not required in the electrochemical method. Moreover, these methods will fail in estimating surface area if copper is monolithic or supported on carbon or some other material. The electrochemical method can be used for monolithic copper as well as supported copper as long as the support is conductive. Further, the requirement of solvents and chemicals is minimum. If the electrochemical methods protocols are fixed, then it can be used for the estimation of the surface area instead of the other methods </a:t>
            </a:r>
          </a:p>
        </p:txBody>
      </p:sp>
    </p:spTree>
    <p:extLst>
      <p:ext uri="{BB962C8B-B14F-4D97-AF65-F5344CB8AC3E}">
        <p14:creationId xmlns:p14="http://schemas.microsoft.com/office/powerpoint/2010/main" val="380236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3EDD37-C3F7-4492-BDCE-38A552EA9314}"/>
              </a:ext>
            </a:extLst>
          </p:cNvPr>
          <p:cNvSpPr/>
          <p:nvPr/>
        </p:nvSpPr>
        <p:spPr>
          <a:xfrm>
            <a:off x="188686" y="197346"/>
            <a:ext cx="11887200" cy="6555641"/>
          </a:xfrm>
          <a:prstGeom prst="rect">
            <a:avLst/>
          </a:prstGeom>
        </p:spPr>
        <p:txBody>
          <a:bodyPr wrap="square">
            <a:spAutoFit/>
          </a:bodyPr>
          <a:lstStyle/>
          <a:p>
            <a:r>
              <a:rPr lang="en-US" sz="2800" dirty="0">
                <a:solidFill>
                  <a:srgbClr val="000000"/>
                </a:solidFill>
                <a:latin typeface="Times New Roman" panose="02020603050405020304" pitchFamily="18" charset="0"/>
              </a:rPr>
              <a:t>Different methods for CO</a:t>
            </a:r>
            <a:r>
              <a:rPr lang="en-US" sz="2800" b="0" i="0" dirty="0">
                <a:solidFill>
                  <a:srgbClr val="000000"/>
                </a:solidFill>
                <a:effectLst/>
                <a:latin typeface="Times New Roman" panose="02020603050405020304" pitchFamily="18" charset="0"/>
              </a:rPr>
              <a:t>2 </a:t>
            </a:r>
            <a:r>
              <a:rPr lang="en-US" sz="2800" dirty="0">
                <a:solidFill>
                  <a:srgbClr val="000000"/>
                </a:solidFill>
                <a:latin typeface="Times New Roman" panose="02020603050405020304" pitchFamily="18" charset="0"/>
              </a:rPr>
              <a:t>reduction to useful chemicals and fuels has been studied and reported in the literature. Electrochemical method for the CO</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reduction seems to be more promising due to the direct use of the electricity generated by nonconventional sources of the energy. </a:t>
            </a:r>
          </a:p>
          <a:p>
            <a:r>
              <a:rPr lang="en-US" sz="2800" dirty="0">
                <a:solidFill>
                  <a:srgbClr val="000000"/>
                </a:solidFill>
                <a:latin typeface="Times New Roman" panose="02020603050405020304" pitchFamily="18" charset="0"/>
              </a:rPr>
              <a:t>Further, electrochemical reduction of CO</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has been studied in aqueous and non aqueous solution by using different metal electrodes. Literature for many metals used for the electrochemical reduction of the CO</a:t>
            </a:r>
            <a:r>
              <a:rPr lang="en-US" sz="2800" baseline="-25000" dirty="0">
                <a:solidFill>
                  <a:srgbClr val="000000"/>
                </a:solidFill>
                <a:latin typeface="Times New Roman" panose="02020603050405020304" pitchFamily="18" charset="0"/>
              </a:rPr>
              <a:t>2</a:t>
            </a:r>
            <a:r>
              <a:rPr lang="en-US" sz="2800" b="0" i="0" dirty="0">
                <a:solidFill>
                  <a:srgbClr val="000000"/>
                </a:solidFill>
                <a:effectLst/>
                <a:latin typeface="Times New Roman" panose="02020603050405020304" pitchFamily="18" charset="0"/>
              </a:rPr>
              <a:t> </a:t>
            </a:r>
            <a:r>
              <a:rPr lang="en-US" sz="2800" dirty="0">
                <a:solidFill>
                  <a:srgbClr val="000000"/>
                </a:solidFill>
                <a:latin typeface="Times New Roman" panose="02020603050405020304" pitchFamily="18" charset="0"/>
              </a:rPr>
              <a:t>as electrocatalyst and the product of the reduction are available. </a:t>
            </a:r>
          </a:p>
          <a:p>
            <a:r>
              <a:rPr lang="en-US" sz="2800" dirty="0">
                <a:solidFill>
                  <a:srgbClr val="000000"/>
                </a:solidFill>
                <a:latin typeface="Times New Roman" panose="02020603050405020304" pitchFamily="18" charset="0"/>
              </a:rPr>
              <a:t>The major disadvantage of the electrochemical method is a requirement of high overpotential for CO</a:t>
            </a:r>
            <a:r>
              <a:rPr lang="en-US" sz="2800" baseline="-25000" dirty="0">
                <a:solidFill>
                  <a:srgbClr val="000000"/>
                </a:solidFill>
                <a:latin typeface="Times New Roman" panose="02020603050405020304" pitchFamily="18" charset="0"/>
              </a:rPr>
              <a:t>2</a:t>
            </a:r>
            <a:r>
              <a:rPr lang="en-US" sz="2800" b="0" i="0" dirty="0">
                <a:solidFill>
                  <a:srgbClr val="000000"/>
                </a:solidFill>
                <a:effectLst/>
                <a:latin typeface="Times New Roman" panose="02020603050405020304" pitchFamily="18" charset="0"/>
              </a:rPr>
              <a:t> </a:t>
            </a:r>
            <a:r>
              <a:rPr lang="en-US" sz="2800" dirty="0">
                <a:solidFill>
                  <a:srgbClr val="000000"/>
                </a:solidFill>
                <a:latin typeface="Times New Roman" panose="02020603050405020304" pitchFamily="18" charset="0"/>
              </a:rPr>
              <a:t>reduction and the parallel HER. </a:t>
            </a:r>
          </a:p>
          <a:p>
            <a:r>
              <a:rPr lang="en-US" sz="2800" dirty="0">
                <a:solidFill>
                  <a:srgbClr val="000000"/>
                </a:solidFill>
                <a:latin typeface="Times New Roman" panose="02020603050405020304" pitchFamily="18" charset="0"/>
              </a:rPr>
              <a:t>To make commercial use of the electrochemical reduction of the CO</a:t>
            </a:r>
            <a:r>
              <a:rPr lang="en-US" sz="2800" baseline="-25000" dirty="0">
                <a:solidFill>
                  <a:srgbClr val="000000"/>
                </a:solidFill>
                <a:latin typeface="Times New Roman" panose="02020603050405020304" pitchFamily="18" charset="0"/>
              </a:rPr>
              <a:t>2</a:t>
            </a:r>
            <a:r>
              <a:rPr lang="en-US" sz="2800" b="0" i="0" dirty="0">
                <a:solidFill>
                  <a:srgbClr val="000000"/>
                </a:solidFill>
                <a:effectLst/>
                <a:latin typeface="Times New Roman" panose="02020603050405020304" pitchFamily="18" charset="0"/>
              </a:rPr>
              <a:t> </a:t>
            </a:r>
            <a:r>
              <a:rPr lang="en-US" sz="2800" dirty="0">
                <a:solidFill>
                  <a:srgbClr val="000000"/>
                </a:solidFill>
                <a:latin typeface="Times New Roman" panose="02020603050405020304" pitchFamily="18" charset="0"/>
              </a:rPr>
              <a:t>to produce important chemicals and fuel, the overpotential need to be lowered in addition to increase the selectivity of the catalyst toward commercially important chemical compared to the hydrogen evolution.</a:t>
            </a:r>
            <a:r>
              <a:rPr lang="en-US" sz="2800" dirty="0"/>
              <a:t> </a:t>
            </a:r>
            <a:br>
              <a:rPr lang="en-US" sz="2800" dirty="0"/>
            </a:br>
            <a:endParaRPr lang="en-US" sz="2800" dirty="0"/>
          </a:p>
        </p:txBody>
      </p:sp>
    </p:spTree>
    <p:extLst>
      <p:ext uri="{BB962C8B-B14F-4D97-AF65-F5344CB8AC3E}">
        <p14:creationId xmlns:p14="http://schemas.microsoft.com/office/powerpoint/2010/main" val="3322101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D8B9C6-AC52-4A60-A630-2404D0FBC703}"/>
              </a:ext>
            </a:extLst>
          </p:cNvPr>
          <p:cNvPicPr>
            <a:picLocks noChangeAspect="1"/>
          </p:cNvPicPr>
          <p:nvPr/>
        </p:nvPicPr>
        <p:blipFill>
          <a:blip r:embed="rId2"/>
          <a:stretch>
            <a:fillRect/>
          </a:stretch>
        </p:blipFill>
        <p:spPr>
          <a:xfrm>
            <a:off x="719528" y="704538"/>
            <a:ext cx="11212642" cy="5696262"/>
          </a:xfrm>
          <a:prstGeom prst="rect">
            <a:avLst/>
          </a:prstGeom>
        </p:spPr>
      </p:pic>
    </p:spTree>
    <p:extLst>
      <p:ext uri="{BB962C8B-B14F-4D97-AF65-F5344CB8AC3E}">
        <p14:creationId xmlns:p14="http://schemas.microsoft.com/office/powerpoint/2010/main" val="4023657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BF4B9-B3C1-46CD-A3BD-13804F72C2E7}"/>
              </a:ext>
            </a:extLst>
          </p:cNvPr>
          <p:cNvPicPr>
            <a:picLocks noChangeAspect="1"/>
          </p:cNvPicPr>
          <p:nvPr/>
        </p:nvPicPr>
        <p:blipFill>
          <a:blip r:embed="rId2"/>
          <a:stretch>
            <a:fillRect/>
          </a:stretch>
        </p:blipFill>
        <p:spPr>
          <a:xfrm>
            <a:off x="329785" y="524657"/>
            <a:ext cx="11632366" cy="5951094"/>
          </a:xfrm>
          <a:prstGeom prst="rect">
            <a:avLst/>
          </a:prstGeom>
        </p:spPr>
      </p:pic>
    </p:spTree>
    <p:extLst>
      <p:ext uri="{BB962C8B-B14F-4D97-AF65-F5344CB8AC3E}">
        <p14:creationId xmlns:p14="http://schemas.microsoft.com/office/powerpoint/2010/main" val="2119250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44ECD2-4F2F-4EFB-98DD-F9F946BF351D}"/>
              </a:ext>
            </a:extLst>
          </p:cNvPr>
          <p:cNvSpPr/>
          <p:nvPr/>
        </p:nvSpPr>
        <p:spPr>
          <a:xfrm>
            <a:off x="0" y="0"/>
            <a:ext cx="12090400" cy="7879080"/>
          </a:xfrm>
          <a:prstGeom prst="rect">
            <a:avLst/>
          </a:prstGeom>
        </p:spPr>
        <p:txBody>
          <a:bodyPr wrap="square">
            <a:spAutoFit/>
          </a:bodyPr>
          <a:lstStyle/>
          <a:p>
            <a:r>
              <a:rPr lang="en-US" sz="2400" dirty="0"/>
              <a:t>Subsequent reduction of the final products of oxidation proceeds in two stages (</a:t>
            </a:r>
            <a:r>
              <a:rPr lang="en-US" sz="2400" dirty="0" err="1"/>
              <a:t>i</a:t>
            </a:r>
            <a:r>
              <a:rPr lang="en-US" sz="2400" dirty="0"/>
              <a:t>) initially only a fraction of </a:t>
            </a:r>
            <a:r>
              <a:rPr lang="en-US" sz="2400" dirty="0" err="1"/>
              <a:t>CuO</a:t>
            </a:r>
            <a:r>
              <a:rPr lang="en-US" sz="2400" dirty="0"/>
              <a:t> gets reduced to metallic Cu (under peak C) and (ii) the rest of oxidized species gets reduced at a still lower potential (under peak D).</a:t>
            </a:r>
            <a:br>
              <a:rPr lang="en-US" sz="2400" dirty="0"/>
            </a:br>
            <a:r>
              <a:rPr lang="en-US" sz="2400" dirty="0"/>
              <a:t>● The CV of monolayer copper deposited on platinum confirms the formation of Cu(I) oxides (Cu2O) as potential moved towards positive potential. It was further confirmed form the oxidation charge calculations for Cu2O.</a:t>
            </a:r>
            <a:br>
              <a:rPr lang="en-US" sz="2400" dirty="0"/>
            </a:br>
            <a:r>
              <a:rPr lang="en-US" sz="2400" dirty="0"/>
              <a:t>● The dissolution of monolayer copper indeed takes place, but at significantly higher potential and only a fraction of Cu2O reacts further to Cu(OH)2. This suggests that the underlying platinum layer imparts a degree of nobility to copper monolayer with </a:t>
            </a:r>
            <a:r>
              <a:rPr lang="en-US" sz="2400" dirty="0" err="1"/>
              <a:t>nitial</a:t>
            </a:r>
            <a:r>
              <a:rPr lang="en-US" sz="2400" dirty="0"/>
              <a:t> stages of oxidation of copper seem to mimic that for bulk copper; the onset potential is significantly higher.</a:t>
            </a:r>
            <a:br>
              <a:rPr lang="en-US" sz="2400" dirty="0"/>
            </a:br>
            <a:r>
              <a:rPr lang="en-US" sz="2400" dirty="0"/>
              <a:t>● Cyclic voltammogram of copper in 0.5 M Na2CO3 solution shows a different signature than that of in 0.5 M KOH solution. The shape, as well as the charge under peaks, is less than that observed in the CV of 0.5 M KOH. The reason for the less oxidation</a:t>
            </a:r>
            <a:br>
              <a:rPr lang="en-US" sz="2400" dirty="0"/>
            </a:br>
            <a:r>
              <a:rPr lang="en-US" sz="2400" dirty="0"/>
              <a:t>charge may be the formation of a passive oxide layer produced due to the interaction with carbonate ions present in the solution.</a:t>
            </a:r>
            <a:br>
              <a:rPr lang="en-US" sz="2400" dirty="0"/>
            </a:br>
            <a:r>
              <a:rPr lang="en-US" sz="2400" dirty="0"/>
              <a:t>● Cyclic voltammogram of copper in 0.5 M NaHCO3 solution shows slightly different signature than that of either 0.5 M KOH or 0.5 M Na2CO3. In case of 0.5 M NaHCO3 solution also, the peak current increase with scan rate in studied potential scan rate</a:t>
            </a:r>
            <a:br>
              <a:rPr lang="en-US" sz="2400" dirty="0"/>
            </a:br>
            <a:r>
              <a:rPr lang="en-US" sz="2400" dirty="0"/>
              <a:t>unlike 0.5 M KOH. </a:t>
            </a:r>
            <a:br>
              <a:rPr lang="en-US" sz="2400" dirty="0"/>
            </a:br>
            <a:br>
              <a:rPr lang="en-US" sz="3200" dirty="0"/>
            </a:br>
            <a:endParaRPr lang="en-US" dirty="0"/>
          </a:p>
        </p:txBody>
      </p:sp>
    </p:spTree>
    <p:extLst>
      <p:ext uri="{BB962C8B-B14F-4D97-AF65-F5344CB8AC3E}">
        <p14:creationId xmlns:p14="http://schemas.microsoft.com/office/powerpoint/2010/main" val="3943799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BEB59-30A8-41D9-BEED-DA35BF41C1C3}"/>
              </a:ext>
            </a:extLst>
          </p:cNvPr>
          <p:cNvSpPr/>
          <p:nvPr/>
        </p:nvSpPr>
        <p:spPr>
          <a:xfrm>
            <a:off x="108857" y="336567"/>
            <a:ext cx="11974286" cy="6647974"/>
          </a:xfrm>
          <a:prstGeom prst="rect">
            <a:avLst/>
          </a:prstGeom>
        </p:spPr>
        <p:txBody>
          <a:bodyPr wrap="square">
            <a:spAutoFit/>
          </a:bodyPr>
          <a:lstStyle/>
          <a:p>
            <a:r>
              <a:rPr lang="en-US" sz="2000" dirty="0">
                <a:solidFill>
                  <a:srgbClr val="000000"/>
                </a:solidFill>
                <a:latin typeface="Times New Roman" panose="02020603050405020304" pitchFamily="18" charset="0"/>
              </a:rPr>
              <a:t>The electrochemical characterization of the bulk and monolayer copper in alkaline solution has revealed many aspects of the copper oxide formation and their subsequent reduction. The observations and </a:t>
            </a:r>
            <a:r>
              <a:rPr lang="en-US" dirty="0">
                <a:solidFill>
                  <a:srgbClr val="000000"/>
                </a:solidFill>
                <a:latin typeface="Times New Roman" panose="02020603050405020304" pitchFamily="18" charset="0"/>
              </a:rPr>
              <a:t>conclusions summarized </a:t>
            </a:r>
            <a:r>
              <a:rPr lang="en-US" sz="3200" dirty="0">
                <a:solidFill>
                  <a:srgbClr val="000000"/>
                </a:solidFill>
                <a:latin typeface="Times New Roman" panose="02020603050405020304" pitchFamily="18" charset="0"/>
              </a:rPr>
              <a:t>:</a:t>
            </a:r>
            <a:r>
              <a:rPr lang="en-US" sz="3200" dirty="0"/>
              <a:t> </a:t>
            </a:r>
          </a:p>
          <a:p>
            <a:r>
              <a:rPr lang="en-US" dirty="0"/>
              <a:t>The Cu2O produced by initial oxidation of copper results in the formation of a monolayer film for certain range of scan rate and </a:t>
            </a:r>
            <a:r>
              <a:rPr lang="en-US" dirty="0" err="1"/>
              <a:t>pH.</a:t>
            </a:r>
            <a:r>
              <a:rPr lang="en-US" dirty="0"/>
              <a:t> The formation of this monolayer appears as peak A.</a:t>
            </a:r>
            <a:br>
              <a:rPr lang="en-US" dirty="0"/>
            </a:br>
            <a:r>
              <a:rPr lang="en-US" dirty="0"/>
              <a:t>● Upon increasing the potential, copper atoms oxidizes to form Cu(OH)2 along with water soluble ( Cu(OH)2 4 ) oxide. As the potential is increased further the formation of </a:t>
            </a:r>
            <a:r>
              <a:rPr lang="en-US" dirty="0" err="1"/>
              <a:t>CuO</a:t>
            </a:r>
            <a:r>
              <a:rPr lang="en-US" dirty="0"/>
              <a:t> takes place. The formation of these oxides of copper (Cu2+) appears as peak B.</a:t>
            </a:r>
            <a:br>
              <a:rPr lang="en-US" dirty="0"/>
            </a:br>
            <a:r>
              <a:rPr lang="en-US" dirty="0"/>
              <a:t>● The shape of the peak A is independent of the scan rate. However, in case of peak B, the shape changes significantly. Charge under both peaks (A and B) increases as the scan rate of CV decreases below 30 mV/s.</a:t>
            </a:r>
            <a:br>
              <a:rPr lang="en-US" dirty="0"/>
            </a:br>
            <a:r>
              <a:rPr lang="en-US" dirty="0"/>
              <a:t>● The SEM images of the electrochemically oxidized copper foils by LSV below 30 mV/s scan rate indicates the formation of needle-like structures which might explain the atypical relation between the peak currents and scan.</a:t>
            </a:r>
            <a:br>
              <a:rPr lang="en-US" dirty="0"/>
            </a:br>
            <a:r>
              <a:rPr lang="en-US" dirty="0"/>
              <a:t>● Voltammetry data suggest that the final product of oxidation is a mix of Cu2O, </a:t>
            </a:r>
            <a:r>
              <a:rPr lang="en-US" dirty="0" err="1"/>
              <a:t>CuO</a:t>
            </a:r>
            <a:r>
              <a:rPr lang="en-US" dirty="0"/>
              <a:t>, and Cu(OH)2. This has been verified further by XPS analysis of the oxidized copper foils.</a:t>
            </a:r>
            <a:br>
              <a:rPr lang="en-US" dirty="0"/>
            </a:br>
            <a:r>
              <a:rPr lang="en-US" dirty="0"/>
              <a:t>● Subsequent reduction of the final products of oxidation proceeds in two stages (</a:t>
            </a:r>
            <a:r>
              <a:rPr lang="en-US" dirty="0" err="1"/>
              <a:t>i</a:t>
            </a:r>
            <a:r>
              <a:rPr lang="en-US" dirty="0"/>
              <a:t>) initially only a fraction of </a:t>
            </a:r>
            <a:r>
              <a:rPr lang="en-US" dirty="0" err="1"/>
              <a:t>CuO</a:t>
            </a:r>
            <a:r>
              <a:rPr lang="en-US" dirty="0"/>
              <a:t> gets reduced to metallic Cu (under peak C) and (ii) the rest of oxidized species gets reduced at a still lower potential (under peak D).</a:t>
            </a:r>
            <a:br>
              <a:rPr lang="en-US" dirty="0"/>
            </a:br>
            <a:r>
              <a:rPr lang="en-US" dirty="0"/>
              <a:t>● The CV of monolayer copper deposited on platinum confirms the formation of Cu(I) oxides (Cu2O) as potential moved towards positive potential. It was further confirmed form the oxidation charge calculations for Cu2O.</a:t>
            </a:r>
            <a:br>
              <a:rPr lang="en-US" dirty="0"/>
            </a:br>
            <a:r>
              <a:rPr lang="en-US" dirty="0"/>
              <a:t>● The dissolution of monolayer copper indeed takes place, but at significantly higher  potential and only a fraction of Cu2O reacts further to Cu(OH)2. This suggests that the underlying platinum layer imparts a degree of nobility to copper monolayer with respect to oxidation. The initial stages of oxidation of copper seem to mimic that for bulk copper; the onset potential is significantly higher.</a:t>
            </a:r>
            <a:br>
              <a:rPr lang="en-US" dirty="0"/>
            </a:br>
            <a:endParaRPr lang="en-US" sz="3200" dirty="0"/>
          </a:p>
        </p:txBody>
      </p:sp>
    </p:spTree>
    <p:extLst>
      <p:ext uri="{BB962C8B-B14F-4D97-AF65-F5344CB8AC3E}">
        <p14:creationId xmlns:p14="http://schemas.microsoft.com/office/powerpoint/2010/main" val="2133660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6CAF44-CC97-4028-A5E4-96BD5828DFFD}"/>
              </a:ext>
            </a:extLst>
          </p:cNvPr>
          <p:cNvSpPr/>
          <p:nvPr/>
        </p:nvSpPr>
        <p:spPr>
          <a:xfrm>
            <a:off x="217714" y="812899"/>
            <a:ext cx="11756572" cy="4739759"/>
          </a:xfrm>
          <a:prstGeom prst="rect">
            <a:avLst/>
          </a:prstGeom>
        </p:spPr>
        <p:txBody>
          <a:bodyPr wrap="square">
            <a:spAutoFit/>
          </a:bodyPr>
          <a:lstStyle/>
          <a:p>
            <a:r>
              <a:rPr lang="en-US" dirty="0"/>
              <a:t>● </a:t>
            </a:r>
            <a:r>
              <a:rPr lang="en-US" sz="2800" dirty="0"/>
              <a:t>Cyclic voltammogram of copper in 0.5 M Na2CO3 solution shows a different signature than that of in 0.5 M KOH solution. The shape, as well as the charge under peaks, is less than that observed in the CV of 0.5 M KOH. The reason for the less oxidation charge may be the formation of a passive oxide layer produced due to the interaction with carbonate ions present in the solution.</a:t>
            </a:r>
            <a:br>
              <a:rPr lang="en-US" sz="2800" dirty="0"/>
            </a:br>
            <a:r>
              <a:rPr lang="en-US" sz="2800" dirty="0"/>
              <a:t>● Cyclic voltammogram of copper in 0.5 M NaHCO3 solution shows slightly different signature than that of either 0.5 M KOH or 0.5 M Na2CO3. In case of 0.5 M NaHCO3 solution also, the peak current increase with scan rate in studied potential scan rate unlike 0.5 M KOH. </a:t>
            </a:r>
            <a:br>
              <a:rPr lang="en-US" sz="3200" dirty="0"/>
            </a:br>
            <a:br>
              <a:rPr lang="en-US" sz="3200" dirty="0"/>
            </a:br>
            <a:endParaRPr lang="en-US" dirty="0"/>
          </a:p>
        </p:txBody>
      </p:sp>
    </p:spTree>
    <p:extLst>
      <p:ext uri="{BB962C8B-B14F-4D97-AF65-F5344CB8AC3E}">
        <p14:creationId xmlns:p14="http://schemas.microsoft.com/office/powerpoint/2010/main" val="177295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86B8BC-C1F0-4106-9FF0-606A55EFB966}"/>
              </a:ext>
            </a:extLst>
          </p:cNvPr>
          <p:cNvSpPr/>
          <p:nvPr/>
        </p:nvSpPr>
        <p:spPr>
          <a:xfrm>
            <a:off x="0" y="0"/>
            <a:ext cx="12192000" cy="5355312"/>
          </a:xfrm>
          <a:prstGeom prst="rect">
            <a:avLst/>
          </a:prstGeom>
        </p:spPr>
        <p:txBody>
          <a:bodyPr wrap="square">
            <a:spAutoFit/>
          </a:bodyPr>
          <a:lstStyle/>
          <a:p>
            <a:r>
              <a:rPr lang="en-US" b="1" dirty="0">
                <a:solidFill>
                  <a:srgbClr val="000000"/>
                </a:solidFill>
                <a:latin typeface="Times New Roman" panose="02020603050405020304" pitchFamily="18" charset="0"/>
              </a:rPr>
              <a:t>Electrochemical Reduction of the CO</a:t>
            </a:r>
            <a:r>
              <a:rPr lang="en-US" sz="1050" b="1" i="0" dirty="0">
                <a:solidFill>
                  <a:srgbClr val="000000"/>
                </a:solidFill>
                <a:effectLst/>
                <a:latin typeface="Times New Roman" panose="02020603050405020304" pitchFamily="18" charset="0"/>
              </a:rPr>
              <a:t>2 </a:t>
            </a:r>
            <a:r>
              <a:rPr lang="en-US" b="1" dirty="0">
                <a:solidFill>
                  <a:srgbClr val="000000"/>
                </a:solidFill>
                <a:latin typeface="Times New Roman" panose="02020603050405020304" pitchFamily="18" charset="0"/>
              </a:rPr>
              <a:t>on Electrochemically Oxidized Copper Foil</a:t>
            </a:r>
            <a:br>
              <a:rPr lang="en-US" b="1"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The electrochemical reduction of the CO</a:t>
            </a:r>
            <a:r>
              <a:rPr lang="en-US" sz="1050" b="0" i="0" dirty="0">
                <a:solidFill>
                  <a:srgbClr val="000000"/>
                </a:solidFill>
                <a:effectLst/>
                <a:latin typeface="Times New Roman" panose="02020603050405020304" pitchFamily="18" charset="0"/>
              </a:rPr>
              <a:t>2 </a:t>
            </a:r>
            <a:r>
              <a:rPr lang="en-US" dirty="0">
                <a:solidFill>
                  <a:srgbClr val="000000"/>
                </a:solidFill>
                <a:latin typeface="Times New Roman" panose="02020603050405020304" pitchFamily="18" charset="0"/>
              </a:rPr>
              <a:t>was carried out on copper foil oxidized by CA, LSV and CV in CO</a:t>
            </a:r>
            <a:r>
              <a:rPr lang="en-US" sz="1050" b="0" i="0" dirty="0">
                <a:solidFill>
                  <a:srgbClr val="000000"/>
                </a:solidFill>
                <a:effectLst/>
                <a:latin typeface="Times New Roman" panose="02020603050405020304" pitchFamily="18" charset="0"/>
              </a:rPr>
              <a:t>2 </a:t>
            </a:r>
            <a:r>
              <a:rPr lang="en-US" dirty="0">
                <a:solidFill>
                  <a:srgbClr val="000000"/>
                </a:solidFill>
                <a:latin typeface="Times New Roman" panose="02020603050405020304" pitchFamily="18" charset="0"/>
              </a:rPr>
              <a:t>purged 0.5 M NaHCO</a:t>
            </a:r>
            <a:r>
              <a:rPr lang="en-US" sz="1050" b="0" i="0" dirty="0">
                <a:solidFill>
                  <a:srgbClr val="000000"/>
                </a:solidFill>
                <a:effectLst/>
                <a:latin typeface="Times New Roman" panose="02020603050405020304" pitchFamily="18" charset="0"/>
              </a:rPr>
              <a:t>3 </a:t>
            </a:r>
            <a:r>
              <a:rPr lang="en-US" dirty="0">
                <a:solidFill>
                  <a:srgbClr val="000000"/>
                </a:solidFill>
                <a:latin typeface="Times New Roman" panose="02020603050405020304" pitchFamily="18" charset="0"/>
              </a:rPr>
              <a:t>solution. The electrochemical oxidations of the copper foils were carried out in 0.5 M KOH solution. The important observations and conclusions have been summarized below:</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The electrochemical oxidation by these methods results in the formation of oxide film consisting of Cu</a:t>
            </a:r>
            <a:r>
              <a:rPr lang="en-US" sz="1050" b="0" i="0" dirty="0">
                <a:solidFill>
                  <a:srgbClr val="000000"/>
                </a:solidFill>
                <a:effectLst/>
                <a:latin typeface="Times New Roman" panose="02020603050405020304" pitchFamily="18" charset="0"/>
              </a:rPr>
              <a:t>2</a:t>
            </a:r>
            <a:r>
              <a:rPr lang="en-US" dirty="0">
                <a:solidFill>
                  <a:srgbClr val="000000"/>
                </a:solidFill>
                <a:latin typeface="Times New Roman" panose="02020603050405020304" pitchFamily="18" charset="0"/>
              </a:rPr>
              <a:t>O, </a:t>
            </a:r>
            <a:r>
              <a:rPr lang="en-US" dirty="0" err="1">
                <a:solidFill>
                  <a:srgbClr val="000000"/>
                </a:solidFill>
                <a:latin typeface="Times New Roman" panose="02020603050405020304" pitchFamily="18" charset="0"/>
              </a:rPr>
              <a:t>CuO</a:t>
            </a:r>
            <a:r>
              <a:rPr lang="en-US" dirty="0">
                <a:solidFill>
                  <a:srgbClr val="000000"/>
                </a:solidFill>
                <a:latin typeface="Times New Roman" panose="02020603050405020304" pitchFamily="18" charset="0"/>
              </a:rPr>
              <a:t>, and Cu(OH)</a:t>
            </a:r>
            <a:r>
              <a:rPr lang="en-US" sz="1050" b="0" i="0" dirty="0">
                <a:solidFill>
                  <a:srgbClr val="000000"/>
                </a:solidFill>
                <a:effectLst/>
                <a:latin typeface="Times New Roman" panose="02020603050405020304" pitchFamily="18" charset="0"/>
              </a:rPr>
              <a:t>2</a:t>
            </a:r>
            <a:r>
              <a:rPr lang="en-US" dirty="0">
                <a:solidFill>
                  <a:srgbClr val="000000"/>
                </a:solidFill>
                <a:latin typeface="Times New Roman" panose="02020603050405020304" pitchFamily="18" charset="0"/>
              </a:rPr>
              <a:t>.</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The XPS analysis shows that the oxides produced on the copper surface by electrochemical methods get reduced back to copper in first few minutes when oxidized copper foil subjected to the CO</a:t>
            </a:r>
            <a:r>
              <a:rPr lang="en-US" sz="1050" b="0" i="0" dirty="0">
                <a:solidFill>
                  <a:srgbClr val="000000"/>
                </a:solidFill>
                <a:effectLst/>
                <a:latin typeface="Times New Roman" panose="02020603050405020304" pitchFamily="18" charset="0"/>
              </a:rPr>
              <a:t>2 </a:t>
            </a:r>
            <a:r>
              <a:rPr lang="en-US" dirty="0">
                <a:solidFill>
                  <a:srgbClr val="000000"/>
                </a:solidFill>
                <a:latin typeface="Times New Roman" panose="02020603050405020304" pitchFamily="18" charset="0"/>
              </a:rPr>
              <a:t>reduction (at -1.6 V). Further, the spectrophotometric analysis of the reduced copper foils has also been used to corroborate the reduction of the copper oxides back to copper. The SEM images also show that the oxides needles go to extinction within five minutes of the CO</a:t>
            </a:r>
            <a:r>
              <a:rPr lang="en-US" sz="1050" b="0" i="0" dirty="0">
                <a:solidFill>
                  <a:srgbClr val="000000"/>
                </a:solidFill>
                <a:effectLst/>
                <a:latin typeface="Times New Roman" panose="02020603050405020304" pitchFamily="18" charset="0"/>
              </a:rPr>
              <a:t>2 </a:t>
            </a:r>
            <a:r>
              <a:rPr lang="en-US" dirty="0">
                <a:solidFill>
                  <a:srgbClr val="000000"/>
                </a:solidFill>
                <a:latin typeface="Times New Roman" panose="02020603050405020304" pitchFamily="18" charset="0"/>
              </a:rPr>
              <a:t>reduction.</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It has been conclusively demonstrated that the electrochemical reduction takes place on copper and not on the oxides of copper.</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The CO</a:t>
            </a:r>
            <a:r>
              <a:rPr lang="en-US" sz="1050" b="0" i="0" dirty="0">
                <a:solidFill>
                  <a:srgbClr val="000000"/>
                </a:solidFill>
                <a:effectLst/>
                <a:latin typeface="Times New Roman" panose="02020603050405020304" pitchFamily="18" charset="0"/>
              </a:rPr>
              <a:t>2 </a:t>
            </a:r>
            <a:r>
              <a:rPr lang="en-US" dirty="0">
                <a:solidFill>
                  <a:srgbClr val="000000"/>
                </a:solidFill>
                <a:latin typeface="Times New Roman" panose="02020603050405020304" pitchFamily="18" charset="0"/>
              </a:rPr>
              <a:t>reduction current density of the oxidized copper foils was significantly higher than un-oxidized copper foil. The copper oxidized by CV shows highest current density followed by LSV and then by CA oxidized copper foils.</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The reason of the increase in the current density was increase in the surface roughness/real surface area/EASA (measured by UPD of </a:t>
            </a:r>
            <a:r>
              <a:rPr lang="en-US" dirty="0" err="1">
                <a:solidFill>
                  <a:srgbClr val="000000"/>
                </a:solidFill>
                <a:latin typeface="Times New Roman" panose="02020603050405020304" pitchFamily="18" charset="0"/>
              </a:rPr>
              <a:t>Pb</a:t>
            </a:r>
            <a:r>
              <a:rPr lang="en-US" dirty="0">
                <a:solidFill>
                  <a:srgbClr val="000000"/>
                </a:solidFill>
                <a:latin typeface="Times New Roman" panose="02020603050405020304" pitchFamily="18" charset="0"/>
              </a:rPr>
              <a:t>) due to oxidation and subsequent reduction.</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The oxidation of copper by CV is more intense compared to LSV and CA, hence higher EASA and higher activity for CO</a:t>
            </a:r>
            <a:r>
              <a:rPr lang="en-US" sz="1050" b="0" i="0" dirty="0">
                <a:solidFill>
                  <a:srgbClr val="000000"/>
                </a:solidFill>
                <a:effectLst/>
                <a:latin typeface="Times New Roman" panose="02020603050405020304" pitchFamily="18" charset="0"/>
              </a:rPr>
              <a:t>2 </a:t>
            </a:r>
            <a:r>
              <a:rPr lang="en-US" dirty="0">
                <a:solidFill>
                  <a:srgbClr val="000000"/>
                </a:solidFill>
                <a:latin typeface="Times New Roman" panose="02020603050405020304" pitchFamily="18" charset="0"/>
              </a:rPr>
              <a:t>reduction. This manifests as higher current density by CV as compared to LSV and CA.</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The selectivity of the </a:t>
            </a:r>
            <a:r>
              <a:rPr lang="en-US" dirty="0" err="1">
                <a:solidFill>
                  <a:srgbClr val="000000"/>
                </a:solidFill>
                <a:latin typeface="Times New Roman" panose="02020603050405020304" pitchFamily="18" charset="0"/>
              </a:rPr>
              <a:t>formate</a:t>
            </a:r>
            <a:r>
              <a:rPr lang="en-US" dirty="0">
                <a:solidFill>
                  <a:srgbClr val="000000"/>
                </a:solidFill>
                <a:latin typeface="Times New Roman" panose="02020603050405020304" pitchFamily="18" charset="0"/>
              </a:rPr>
              <a:t> ions produced due to electrochemical reduction of CO</a:t>
            </a:r>
            <a:r>
              <a:rPr lang="en-US" sz="1050" b="0" i="0" dirty="0">
                <a:solidFill>
                  <a:srgbClr val="000000"/>
                </a:solidFill>
                <a:effectLst/>
                <a:latin typeface="Times New Roman" panose="02020603050405020304" pitchFamily="18" charset="0"/>
              </a:rPr>
              <a:t>2 </a:t>
            </a:r>
            <a:r>
              <a:rPr lang="en-US" dirty="0">
                <a:solidFill>
                  <a:srgbClr val="000000"/>
                </a:solidFill>
                <a:latin typeface="Times New Roman" panose="02020603050405020304" pitchFamily="18" charset="0"/>
              </a:rPr>
              <a:t>increases after oxidation of copper. The highest amount of </a:t>
            </a:r>
            <a:r>
              <a:rPr lang="en-US" dirty="0" err="1">
                <a:solidFill>
                  <a:srgbClr val="000000"/>
                </a:solidFill>
                <a:latin typeface="Times New Roman" panose="02020603050405020304" pitchFamily="18" charset="0"/>
              </a:rPr>
              <a:t>formate</a:t>
            </a:r>
            <a:r>
              <a:rPr lang="en-US" dirty="0">
                <a:solidFill>
                  <a:srgbClr val="000000"/>
                </a:solidFill>
                <a:latin typeface="Times New Roman" panose="02020603050405020304" pitchFamily="18" charset="0"/>
              </a:rPr>
              <a:t> ions was produced on the copper foil oxidized by CV.</a:t>
            </a:r>
            <a:r>
              <a:rPr lang="en-US" dirty="0"/>
              <a:t> </a:t>
            </a:r>
            <a:br>
              <a:rPr lang="en-US" dirty="0"/>
            </a:br>
            <a:endParaRPr lang="en-US" dirty="0"/>
          </a:p>
        </p:txBody>
      </p:sp>
    </p:spTree>
    <p:extLst>
      <p:ext uri="{BB962C8B-B14F-4D97-AF65-F5344CB8AC3E}">
        <p14:creationId xmlns:p14="http://schemas.microsoft.com/office/powerpoint/2010/main" val="1551950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D1A712-C7A3-4264-8923-187F2C3D9F0B}"/>
              </a:ext>
            </a:extLst>
          </p:cNvPr>
          <p:cNvSpPr/>
          <p:nvPr/>
        </p:nvSpPr>
        <p:spPr>
          <a:xfrm>
            <a:off x="159657" y="0"/>
            <a:ext cx="12032343" cy="5878532"/>
          </a:xfrm>
          <a:prstGeom prst="rect">
            <a:avLst/>
          </a:prstGeom>
        </p:spPr>
        <p:txBody>
          <a:bodyPr wrap="square">
            <a:spAutoFit/>
          </a:bodyPr>
          <a:lstStyle/>
          <a:p>
            <a:br>
              <a:rPr lang="en-US" sz="1600" b="0" i="0" dirty="0">
                <a:solidFill>
                  <a:srgbClr val="000000"/>
                </a:solidFill>
                <a:effectLst/>
                <a:latin typeface="Times New Roman" panose="02020603050405020304" pitchFamily="18" charset="0"/>
              </a:rPr>
            </a:br>
            <a:r>
              <a:rPr lang="en-US" b="1" dirty="0">
                <a:solidFill>
                  <a:srgbClr val="000000"/>
                </a:solidFill>
                <a:latin typeface="Times New Roman" panose="02020603050405020304" pitchFamily="18" charset="0"/>
              </a:rPr>
              <a:t>Electrochemical Reduction of the CO</a:t>
            </a:r>
            <a:r>
              <a:rPr lang="en-US" sz="1050" b="1" i="0" dirty="0">
                <a:solidFill>
                  <a:srgbClr val="000000"/>
                </a:solidFill>
                <a:effectLst/>
                <a:latin typeface="Times New Roman" panose="02020603050405020304" pitchFamily="18" charset="0"/>
              </a:rPr>
              <a:t>2 </a:t>
            </a:r>
            <a:r>
              <a:rPr lang="en-US" b="1" dirty="0">
                <a:solidFill>
                  <a:srgbClr val="000000"/>
                </a:solidFill>
                <a:latin typeface="Times New Roman" panose="02020603050405020304" pitchFamily="18" charset="0"/>
              </a:rPr>
              <a:t>on Electrochemically Oxidized Copper Foil</a:t>
            </a:r>
            <a:br>
              <a:rPr lang="en-US" b="1"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The electrochemical reduction of the CO</a:t>
            </a:r>
            <a:r>
              <a:rPr lang="en-US" sz="1050" b="0" i="0" dirty="0">
                <a:solidFill>
                  <a:srgbClr val="000000"/>
                </a:solidFill>
                <a:effectLst/>
                <a:latin typeface="Times New Roman" panose="02020603050405020304" pitchFamily="18" charset="0"/>
              </a:rPr>
              <a:t>2 </a:t>
            </a:r>
            <a:r>
              <a:rPr lang="en-US" dirty="0">
                <a:solidFill>
                  <a:srgbClr val="000000"/>
                </a:solidFill>
                <a:latin typeface="Times New Roman" panose="02020603050405020304" pitchFamily="18" charset="0"/>
              </a:rPr>
              <a:t>was carried out on copper foil oxidized by CA, LSV and CV in CO</a:t>
            </a:r>
            <a:r>
              <a:rPr lang="en-US" sz="1050" b="0" i="0" dirty="0">
                <a:solidFill>
                  <a:srgbClr val="000000"/>
                </a:solidFill>
                <a:effectLst/>
                <a:latin typeface="Times New Roman" panose="02020603050405020304" pitchFamily="18" charset="0"/>
              </a:rPr>
              <a:t>2 </a:t>
            </a:r>
            <a:r>
              <a:rPr lang="en-US" dirty="0">
                <a:solidFill>
                  <a:srgbClr val="000000"/>
                </a:solidFill>
                <a:latin typeface="Times New Roman" panose="02020603050405020304" pitchFamily="18" charset="0"/>
              </a:rPr>
              <a:t>purged 0.5 M NaHCO</a:t>
            </a:r>
            <a:r>
              <a:rPr lang="en-US" sz="1050" b="0" i="0" dirty="0">
                <a:solidFill>
                  <a:srgbClr val="000000"/>
                </a:solidFill>
                <a:effectLst/>
                <a:latin typeface="Times New Roman" panose="02020603050405020304" pitchFamily="18" charset="0"/>
              </a:rPr>
              <a:t>3 </a:t>
            </a:r>
            <a:r>
              <a:rPr lang="en-US" dirty="0">
                <a:solidFill>
                  <a:srgbClr val="000000"/>
                </a:solidFill>
                <a:latin typeface="Times New Roman" panose="02020603050405020304" pitchFamily="18" charset="0"/>
              </a:rPr>
              <a:t>solution. The electrochemical oxidations of the copper foils were carried out in 0.5 M KOH solution. The important observations and conclusions have been summarized below:</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The electrochemical oxidation by these methods results in the formation of oxide film consisting of Cu</a:t>
            </a:r>
            <a:r>
              <a:rPr lang="en-US" sz="1050" b="0" i="0" dirty="0">
                <a:solidFill>
                  <a:srgbClr val="000000"/>
                </a:solidFill>
                <a:effectLst/>
                <a:latin typeface="Times New Roman" panose="02020603050405020304" pitchFamily="18" charset="0"/>
              </a:rPr>
              <a:t>2</a:t>
            </a:r>
            <a:r>
              <a:rPr lang="en-US" dirty="0">
                <a:solidFill>
                  <a:srgbClr val="000000"/>
                </a:solidFill>
                <a:latin typeface="Times New Roman" panose="02020603050405020304" pitchFamily="18" charset="0"/>
              </a:rPr>
              <a:t>O, </a:t>
            </a:r>
            <a:r>
              <a:rPr lang="en-US" dirty="0" err="1">
                <a:solidFill>
                  <a:srgbClr val="000000"/>
                </a:solidFill>
                <a:latin typeface="Times New Roman" panose="02020603050405020304" pitchFamily="18" charset="0"/>
              </a:rPr>
              <a:t>CuO</a:t>
            </a:r>
            <a:r>
              <a:rPr lang="en-US" dirty="0">
                <a:solidFill>
                  <a:srgbClr val="000000"/>
                </a:solidFill>
                <a:latin typeface="Times New Roman" panose="02020603050405020304" pitchFamily="18" charset="0"/>
              </a:rPr>
              <a:t>, and Cu(OH)</a:t>
            </a:r>
            <a:r>
              <a:rPr lang="en-US" sz="1050" b="0" i="0" dirty="0">
                <a:solidFill>
                  <a:srgbClr val="000000"/>
                </a:solidFill>
                <a:effectLst/>
                <a:latin typeface="Times New Roman" panose="02020603050405020304" pitchFamily="18" charset="0"/>
              </a:rPr>
              <a:t>2</a:t>
            </a:r>
            <a:r>
              <a:rPr lang="en-US" dirty="0">
                <a:solidFill>
                  <a:srgbClr val="000000"/>
                </a:solidFill>
                <a:latin typeface="Times New Roman" panose="02020603050405020304" pitchFamily="18" charset="0"/>
              </a:rPr>
              <a:t>.</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The XPS analysis shows that the oxides produced on the copper surface by electrochemical methods get reduced back to copper in first few minutes when oxidized copper foil subjected to the CO</a:t>
            </a:r>
            <a:r>
              <a:rPr lang="en-US" sz="1050" b="0" i="0" dirty="0">
                <a:solidFill>
                  <a:srgbClr val="000000"/>
                </a:solidFill>
                <a:effectLst/>
                <a:latin typeface="Times New Roman" panose="02020603050405020304" pitchFamily="18" charset="0"/>
              </a:rPr>
              <a:t>2 </a:t>
            </a:r>
            <a:r>
              <a:rPr lang="en-US" dirty="0">
                <a:solidFill>
                  <a:srgbClr val="000000"/>
                </a:solidFill>
                <a:latin typeface="Times New Roman" panose="02020603050405020304" pitchFamily="18" charset="0"/>
              </a:rPr>
              <a:t>reduction (at -1.6 V). Further, the spectrophotometric analysis of the reduced copper foils has also been used to corroborate the reduction of the copper oxides back to copper. The SEM images also show that the oxides needles go to extinction within five minutes of the CO</a:t>
            </a:r>
            <a:r>
              <a:rPr lang="en-US" sz="1050" b="0" i="0" dirty="0">
                <a:solidFill>
                  <a:srgbClr val="000000"/>
                </a:solidFill>
                <a:effectLst/>
                <a:latin typeface="Times New Roman" panose="02020603050405020304" pitchFamily="18" charset="0"/>
              </a:rPr>
              <a:t>2 </a:t>
            </a:r>
            <a:r>
              <a:rPr lang="en-US" dirty="0">
                <a:solidFill>
                  <a:srgbClr val="000000"/>
                </a:solidFill>
                <a:latin typeface="Times New Roman" panose="02020603050405020304" pitchFamily="18" charset="0"/>
              </a:rPr>
              <a:t>reduction.</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It has been conclusively demonstrated that the electrochemical reduction takes place on copper and not on the oxides of copper.</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The CO</a:t>
            </a:r>
            <a:r>
              <a:rPr lang="en-US" sz="1050" b="0" i="0" dirty="0">
                <a:solidFill>
                  <a:srgbClr val="000000"/>
                </a:solidFill>
                <a:effectLst/>
                <a:latin typeface="Times New Roman" panose="02020603050405020304" pitchFamily="18" charset="0"/>
              </a:rPr>
              <a:t>2 </a:t>
            </a:r>
            <a:r>
              <a:rPr lang="en-US" dirty="0">
                <a:solidFill>
                  <a:srgbClr val="000000"/>
                </a:solidFill>
                <a:latin typeface="Times New Roman" panose="02020603050405020304" pitchFamily="18" charset="0"/>
              </a:rPr>
              <a:t>reduction current density of the oxidized copper foils was significantly higher than un-oxidized copper foil. The copper oxidized by CV shows highest current density followed by LSV and then by CA oxidized copper foils.</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The reason of the increase in the current density was increase in the surface roughness/real surface area/EASA (measured by UPD of </a:t>
            </a:r>
            <a:r>
              <a:rPr lang="en-US" dirty="0" err="1">
                <a:solidFill>
                  <a:srgbClr val="000000"/>
                </a:solidFill>
                <a:latin typeface="Times New Roman" panose="02020603050405020304" pitchFamily="18" charset="0"/>
              </a:rPr>
              <a:t>Pb</a:t>
            </a:r>
            <a:r>
              <a:rPr lang="en-US" dirty="0">
                <a:solidFill>
                  <a:srgbClr val="000000"/>
                </a:solidFill>
                <a:latin typeface="Times New Roman" panose="02020603050405020304" pitchFamily="18" charset="0"/>
              </a:rPr>
              <a:t>) due to oxidation and subsequent reduction.</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The oxidation of copper by CV is more intense compared to LSV and CA, hence higher EASA and higher activity for CO</a:t>
            </a:r>
            <a:r>
              <a:rPr lang="en-US" sz="1050" b="0" i="0" dirty="0">
                <a:solidFill>
                  <a:srgbClr val="000000"/>
                </a:solidFill>
                <a:effectLst/>
                <a:latin typeface="Times New Roman" panose="02020603050405020304" pitchFamily="18" charset="0"/>
              </a:rPr>
              <a:t>2 </a:t>
            </a:r>
            <a:r>
              <a:rPr lang="en-US" dirty="0">
                <a:solidFill>
                  <a:srgbClr val="000000"/>
                </a:solidFill>
                <a:latin typeface="Times New Roman" panose="02020603050405020304" pitchFamily="18" charset="0"/>
              </a:rPr>
              <a:t>reduction. This manifests as higher current density by CV as compared to LSV and CA.</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The selectivity of the </a:t>
            </a:r>
            <a:r>
              <a:rPr lang="en-US" dirty="0" err="1">
                <a:solidFill>
                  <a:srgbClr val="000000"/>
                </a:solidFill>
                <a:latin typeface="Times New Roman" panose="02020603050405020304" pitchFamily="18" charset="0"/>
              </a:rPr>
              <a:t>formate</a:t>
            </a:r>
            <a:r>
              <a:rPr lang="en-US" dirty="0">
                <a:solidFill>
                  <a:srgbClr val="000000"/>
                </a:solidFill>
                <a:latin typeface="Times New Roman" panose="02020603050405020304" pitchFamily="18" charset="0"/>
              </a:rPr>
              <a:t> ions produced due to electrochemical reduction of CO</a:t>
            </a:r>
            <a:r>
              <a:rPr lang="en-US" sz="1050" b="0" i="0" dirty="0">
                <a:solidFill>
                  <a:srgbClr val="000000"/>
                </a:solidFill>
                <a:effectLst/>
                <a:latin typeface="Times New Roman" panose="02020603050405020304" pitchFamily="18" charset="0"/>
              </a:rPr>
              <a:t>2 </a:t>
            </a:r>
            <a:r>
              <a:rPr lang="en-US" dirty="0">
                <a:solidFill>
                  <a:srgbClr val="000000"/>
                </a:solidFill>
                <a:latin typeface="Times New Roman" panose="02020603050405020304" pitchFamily="18" charset="0"/>
              </a:rPr>
              <a:t>increases after oxidation of copper. The highest amount of </a:t>
            </a:r>
            <a:r>
              <a:rPr lang="en-US" dirty="0" err="1">
                <a:solidFill>
                  <a:srgbClr val="000000"/>
                </a:solidFill>
                <a:latin typeface="Times New Roman" panose="02020603050405020304" pitchFamily="18" charset="0"/>
              </a:rPr>
              <a:t>formate</a:t>
            </a:r>
            <a:r>
              <a:rPr lang="en-US" dirty="0">
                <a:solidFill>
                  <a:srgbClr val="000000"/>
                </a:solidFill>
                <a:latin typeface="Times New Roman" panose="02020603050405020304" pitchFamily="18" charset="0"/>
              </a:rPr>
              <a:t> ions was produced on the copper foil oxidized by CV.</a:t>
            </a:r>
            <a:br>
              <a:rPr lang="en-US" sz="1600" b="0" i="0" dirty="0">
                <a:solidFill>
                  <a:srgbClr val="000000"/>
                </a:solidFill>
                <a:effectLst/>
                <a:latin typeface="Times New Roman" panose="02020603050405020304" pitchFamily="18" charset="0"/>
              </a:rPr>
            </a:br>
            <a:endParaRPr lang="en-US" dirty="0"/>
          </a:p>
        </p:txBody>
      </p:sp>
    </p:spTree>
    <p:extLst>
      <p:ext uri="{BB962C8B-B14F-4D97-AF65-F5344CB8AC3E}">
        <p14:creationId xmlns:p14="http://schemas.microsoft.com/office/powerpoint/2010/main" val="772029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7CCD89-4CBE-4B33-87E0-E601B9D895A2}"/>
              </a:ext>
            </a:extLst>
          </p:cNvPr>
          <p:cNvSpPr/>
          <p:nvPr/>
        </p:nvSpPr>
        <p:spPr>
          <a:xfrm>
            <a:off x="0" y="313966"/>
            <a:ext cx="12192000" cy="5078313"/>
          </a:xfrm>
          <a:prstGeom prst="rect">
            <a:avLst/>
          </a:prstGeom>
        </p:spPr>
        <p:txBody>
          <a:bodyPr wrap="square">
            <a:spAutoFit/>
          </a:bodyPr>
          <a:lstStyle/>
          <a:p>
            <a:r>
              <a:rPr lang="en-US" b="1" dirty="0">
                <a:solidFill>
                  <a:srgbClr val="000000"/>
                </a:solidFill>
                <a:latin typeface="Times New Roman" panose="02020603050405020304" pitchFamily="18" charset="0"/>
              </a:rPr>
              <a:t>Electrochemical Reduction of the CO</a:t>
            </a:r>
            <a:r>
              <a:rPr lang="en-US" sz="1050" b="1" dirty="0">
                <a:solidFill>
                  <a:srgbClr val="000000"/>
                </a:solidFill>
                <a:latin typeface="Times New Roman" panose="02020603050405020304" pitchFamily="18" charset="0"/>
              </a:rPr>
              <a:t>2 </a:t>
            </a:r>
            <a:r>
              <a:rPr lang="en-US" b="1" dirty="0">
                <a:solidFill>
                  <a:srgbClr val="000000"/>
                </a:solidFill>
                <a:latin typeface="Times New Roman" panose="02020603050405020304" pitchFamily="18" charset="0"/>
              </a:rPr>
              <a:t>on Anodized and Annealed Copper Foil</a:t>
            </a:r>
            <a:br>
              <a:rPr lang="en-US" b="1"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The electrochemical reduction of the CO</a:t>
            </a:r>
            <a:r>
              <a:rPr lang="en-US" sz="1050" dirty="0">
                <a:solidFill>
                  <a:srgbClr val="000000"/>
                </a:solidFill>
                <a:latin typeface="Times New Roman" panose="02020603050405020304" pitchFamily="18" charset="0"/>
              </a:rPr>
              <a:t>2 </a:t>
            </a:r>
            <a:r>
              <a:rPr lang="en-US" dirty="0">
                <a:solidFill>
                  <a:srgbClr val="000000"/>
                </a:solidFill>
                <a:latin typeface="Times New Roman" panose="02020603050405020304" pitchFamily="18" charset="0"/>
              </a:rPr>
              <a:t>on anodized (25 cycles of CV at a scan rate of 5 mV/s in </a:t>
            </a:r>
            <a:r>
              <a:rPr lang="en-US" dirty="0" err="1">
                <a:solidFill>
                  <a:srgbClr val="000000"/>
                </a:solidFill>
                <a:latin typeface="Times New Roman" panose="02020603050405020304" pitchFamily="18" charset="0"/>
              </a:rPr>
              <a:t>Ar</a:t>
            </a:r>
            <a:r>
              <a:rPr lang="en-US" dirty="0">
                <a:solidFill>
                  <a:srgbClr val="000000"/>
                </a:solidFill>
                <a:latin typeface="Times New Roman" panose="02020603050405020304" pitchFamily="18" charset="0"/>
              </a:rPr>
              <a:t> saturated 0.5 M KOH solution), annealed (heated at 400 </a:t>
            </a:r>
            <a:r>
              <a:rPr lang="en-US" sz="1050" dirty="0">
                <a:solidFill>
                  <a:srgbClr val="000000"/>
                </a:solidFill>
                <a:latin typeface="Times New Roman" panose="02020603050405020304" pitchFamily="18" charset="0"/>
              </a:rPr>
              <a:t>0</a:t>
            </a:r>
            <a:r>
              <a:rPr lang="en-US" dirty="0">
                <a:solidFill>
                  <a:srgbClr val="000000"/>
                </a:solidFill>
                <a:latin typeface="Times New Roman" panose="02020603050405020304" pitchFamily="18" charset="0"/>
              </a:rPr>
              <a:t>C for 10 hours in air) and un-oxidized copper in 0.5 M NaHCO</a:t>
            </a:r>
            <a:r>
              <a:rPr lang="en-US" sz="1050" dirty="0">
                <a:solidFill>
                  <a:srgbClr val="000000"/>
                </a:solidFill>
                <a:latin typeface="Times New Roman" panose="02020603050405020304" pitchFamily="18" charset="0"/>
              </a:rPr>
              <a:t>3 </a:t>
            </a:r>
            <a:r>
              <a:rPr lang="en-US" dirty="0">
                <a:solidFill>
                  <a:srgbClr val="000000"/>
                </a:solidFill>
                <a:latin typeface="Times New Roman" panose="02020603050405020304" pitchFamily="18" charset="0"/>
              </a:rPr>
              <a:t>solution were compared. The important observations and conclusions have been summarized below:</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The electrochemical oxidation by these method results in the formation of oxide film consisting of Cu</a:t>
            </a:r>
            <a:r>
              <a:rPr lang="en-US" sz="1050" dirty="0">
                <a:solidFill>
                  <a:srgbClr val="000000"/>
                </a:solidFill>
                <a:latin typeface="Times New Roman" panose="02020603050405020304" pitchFamily="18" charset="0"/>
              </a:rPr>
              <a:t>2</a:t>
            </a:r>
            <a:r>
              <a:rPr lang="en-US" dirty="0">
                <a:solidFill>
                  <a:srgbClr val="000000"/>
                </a:solidFill>
                <a:latin typeface="Times New Roman" panose="02020603050405020304" pitchFamily="18" charset="0"/>
              </a:rPr>
              <a:t>O, </a:t>
            </a:r>
            <a:r>
              <a:rPr lang="en-US" dirty="0" err="1">
                <a:solidFill>
                  <a:srgbClr val="000000"/>
                </a:solidFill>
                <a:latin typeface="Times New Roman" panose="02020603050405020304" pitchFamily="18" charset="0"/>
              </a:rPr>
              <a:t>CuO</a:t>
            </a:r>
            <a:r>
              <a:rPr lang="en-US" dirty="0">
                <a:solidFill>
                  <a:srgbClr val="000000"/>
                </a:solidFill>
                <a:latin typeface="Times New Roman" panose="02020603050405020304" pitchFamily="18" charset="0"/>
              </a:rPr>
              <a:t>, and Cu(OH)</a:t>
            </a:r>
            <a:r>
              <a:rPr lang="en-US" sz="1050" dirty="0">
                <a:solidFill>
                  <a:srgbClr val="000000"/>
                </a:solidFill>
                <a:latin typeface="Times New Roman" panose="02020603050405020304" pitchFamily="18" charset="0"/>
              </a:rPr>
              <a:t>2</a:t>
            </a:r>
            <a:r>
              <a:rPr lang="en-US" dirty="0">
                <a:solidFill>
                  <a:srgbClr val="000000"/>
                </a:solidFill>
                <a:latin typeface="Times New Roman" panose="02020603050405020304" pitchFamily="18" charset="0"/>
              </a:rPr>
              <a:t>. The thermochemical oxidation results in the  formation of Cu</a:t>
            </a:r>
            <a:r>
              <a:rPr lang="en-US" sz="1050" dirty="0">
                <a:solidFill>
                  <a:srgbClr val="000000"/>
                </a:solidFill>
                <a:latin typeface="Times New Roman" panose="02020603050405020304" pitchFamily="18" charset="0"/>
              </a:rPr>
              <a:t>2</a:t>
            </a:r>
            <a:r>
              <a:rPr lang="en-US" dirty="0">
                <a:solidFill>
                  <a:srgbClr val="000000"/>
                </a:solidFill>
                <a:latin typeface="Times New Roman" panose="02020603050405020304" pitchFamily="18" charset="0"/>
              </a:rPr>
              <a:t>O, </a:t>
            </a:r>
            <a:r>
              <a:rPr lang="en-US" dirty="0" err="1">
                <a:solidFill>
                  <a:srgbClr val="000000"/>
                </a:solidFill>
                <a:latin typeface="Times New Roman" panose="02020603050405020304" pitchFamily="18" charset="0"/>
              </a:rPr>
              <a:t>CuO</a:t>
            </a:r>
            <a:r>
              <a:rPr lang="en-US" dirty="0">
                <a:solidFill>
                  <a:srgbClr val="000000"/>
                </a:solidFill>
                <a:latin typeface="Times New Roman" panose="02020603050405020304" pitchFamily="18" charset="0"/>
              </a:rPr>
              <a:t>, and Cu</a:t>
            </a:r>
            <a:r>
              <a:rPr lang="en-US" sz="1050" dirty="0">
                <a:solidFill>
                  <a:srgbClr val="000000"/>
                </a:solidFill>
                <a:latin typeface="Times New Roman" panose="02020603050405020304" pitchFamily="18" charset="0"/>
              </a:rPr>
              <a:t>3</a:t>
            </a:r>
            <a:r>
              <a:rPr lang="en-US" dirty="0">
                <a:solidFill>
                  <a:srgbClr val="000000"/>
                </a:solidFill>
                <a:latin typeface="Times New Roman" panose="02020603050405020304" pitchFamily="18" charset="0"/>
              </a:rPr>
              <a:t>O</a:t>
            </a:r>
            <a:r>
              <a:rPr lang="en-US" sz="1050" dirty="0">
                <a:solidFill>
                  <a:srgbClr val="000000"/>
                </a:solidFill>
                <a:latin typeface="Times New Roman" panose="02020603050405020304" pitchFamily="18" charset="0"/>
              </a:rPr>
              <a:t>4</a:t>
            </a:r>
            <a:r>
              <a:rPr lang="en-US" dirty="0">
                <a:solidFill>
                  <a:srgbClr val="000000"/>
                </a:solidFill>
                <a:latin typeface="Times New Roman" panose="02020603050405020304" pitchFamily="18" charset="0"/>
              </a:rPr>
              <a:t>.</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The annealing has produced a thicker layer of oxides on copper foil compared to the anodized copper foil. The thick layer of oxides upon reduction results in higher EASA compared to the anodized copper foil.</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 The EASA was measured by UPD of </a:t>
            </a:r>
            <a:r>
              <a:rPr lang="en-US" dirty="0" err="1">
                <a:solidFill>
                  <a:srgbClr val="000000"/>
                </a:solidFill>
                <a:latin typeface="Times New Roman" panose="02020603050405020304" pitchFamily="18" charset="0"/>
              </a:rPr>
              <a:t>Pb</a:t>
            </a:r>
            <a:r>
              <a:rPr lang="en-US" dirty="0">
                <a:solidFill>
                  <a:srgbClr val="000000"/>
                </a:solidFill>
                <a:latin typeface="Times New Roman" panose="02020603050405020304" pitchFamily="18" charset="0"/>
              </a:rPr>
              <a:t>. Due to higher EASA for annealed copper foil, the current density for CO</a:t>
            </a:r>
            <a:r>
              <a:rPr lang="en-US" sz="1050" dirty="0">
                <a:solidFill>
                  <a:srgbClr val="000000"/>
                </a:solidFill>
                <a:latin typeface="Times New Roman" panose="02020603050405020304" pitchFamily="18" charset="0"/>
              </a:rPr>
              <a:t>2 </a:t>
            </a:r>
            <a:r>
              <a:rPr lang="en-US" dirty="0">
                <a:solidFill>
                  <a:srgbClr val="000000"/>
                </a:solidFill>
                <a:latin typeface="Times New Roman" panose="02020603050405020304" pitchFamily="18" charset="0"/>
              </a:rPr>
              <a:t>reduction is more for the annealed copper.</a:t>
            </a:r>
            <a:br>
              <a:rPr lang="en-US" dirty="0">
                <a:solidFill>
                  <a:srgbClr val="000000"/>
                </a:solidFill>
                <a:latin typeface="Times New Roman" panose="02020603050405020304" pitchFamily="18" charset="0"/>
              </a:rPr>
            </a:br>
            <a:r>
              <a:rPr lang="en-US" sz="1600"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With the increase in reduction potential, the difference between the reduction current density of anodized and annealed copper foils decreases drastically.</a:t>
            </a:r>
            <a:br>
              <a:rPr lang="en-US" dirty="0">
                <a:solidFill>
                  <a:srgbClr val="000000"/>
                </a:solidFill>
                <a:latin typeface="Times New Roman" panose="02020603050405020304" pitchFamily="18" charset="0"/>
              </a:rPr>
            </a:br>
            <a:r>
              <a:rPr lang="en-US" sz="1600"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The selectivity of the </a:t>
            </a:r>
            <a:r>
              <a:rPr lang="en-US" dirty="0" err="1">
                <a:solidFill>
                  <a:srgbClr val="000000"/>
                </a:solidFill>
                <a:latin typeface="Times New Roman" panose="02020603050405020304" pitchFamily="18" charset="0"/>
              </a:rPr>
              <a:t>formate</a:t>
            </a:r>
            <a:r>
              <a:rPr lang="en-US" dirty="0">
                <a:solidFill>
                  <a:srgbClr val="000000"/>
                </a:solidFill>
                <a:latin typeface="Times New Roman" panose="02020603050405020304" pitchFamily="18" charset="0"/>
              </a:rPr>
              <a:t> ion formation due to electrochemical reduction of CO</a:t>
            </a:r>
            <a:r>
              <a:rPr lang="en-US" sz="1050" dirty="0">
                <a:solidFill>
                  <a:srgbClr val="000000"/>
                </a:solidFill>
                <a:latin typeface="Times New Roman" panose="02020603050405020304" pitchFamily="18" charset="0"/>
              </a:rPr>
              <a:t>2 </a:t>
            </a:r>
            <a:r>
              <a:rPr lang="en-US" dirty="0" err="1">
                <a:solidFill>
                  <a:srgbClr val="000000"/>
                </a:solidFill>
                <a:latin typeface="Times New Roman" panose="02020603050405020304" pitchFamily="18" charset="0"/>
              </a:rPr>
              <a:t>ncreases</a:t>
            </a:r>
            <a:r>
              <a:rPr lang="en-US" dirty="0">
                <a:solidFill>
                  <a:srgbClr val="000000"/>
                </a:solidFill>
                <a:latin typeface="Times New Roman" panose="02020603050405020304" pitchFamily="18" charset="0"/>
              </a:rPr>
              <a:t> on the oxidized copper foils compared to un-oxidized copper foils. </a:t>
            </a:r>
            <a:r>
              <a:rPr lang="en-US" sz="1600" dirty="0">
                <a:solidFill>
                  <a:srgbClr val="000000"/>
                </a:solidFill>
                <a:latin typeface="Times New Roman" panose="02020603050405020304" pitchFamily="18" charset="0"/>
              </a:rPr>
              <a:t>T</a:t>
            </a:r>
            <a:r>
              <a:rPr lang="en-US" dirty="0">
                <a:solidFill>
                  <a:srgbClr val="000000"/>
                </a:solidFill>
                <a:latin typeface="Times New Roman" panose="02020603050405020304" pitchFamily="18" charset="0"/>
              </a:rPr>
              <a:t>he amount of </a:t>
            </a:r>
            <a:r>
              <a:rPr lang="en-US" dirty="0" err="1">
                <a:solidFill>
                  <a:srgbClr val="000000"/>
                </a:solidFill>
                <a:latin typeface="Times New Roman" panose="02020603050405020304" pitchFamily="18" charset="0"/>
              </a:rPr>
              <a:t>formate</a:t>
            </a:r>
            <a:r>
              <a:rPr lang="en-US" dirty="0">
                <a:solidFill>
                  <a:srgbClr val="000000"/>
                </a:solidFill>
                <a:latin typeface="Times New Roman" panose="02020603050405020304" pitchFamily="18" charset="0"/>
              </a:rPr>
              <a:t> ions produced was highest for copper oxidized by annealing.</a:t>
            </a:r>
            <a:br>
              <a:rPr lang="en-US" dirty="0">
                <a:solidFill>
                  <a:srgbClr val="000000"/>
                </a:solidFill>
                <a:latin typeface="Times New Roman" panose="02020603050405020304" pitchFamily="18" charset="0"/>
              </a:rPr>
            </a:br>
            <a:r>
              <a:rPr lang="en-US" sz="1600"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In contrast, the faradaic efficiency for </a:t>
            </a:r>
            <a:r>
              <a:rPr lang="en-US" dirty="0" err="1">
                <a:solidFill>
                  <a:srgbClr val="000000"/>
                </a:solidFill>
                <a:latin typeface="Times New Roman" panose="02020603050405020304" pitchFamily="18" charset="0"/>
              </a:rPr>
              <a:t>formate</a:t>
            </a:r>
            <a:r>
              <a:rPr lang="en-US" dirty="0">
                <a:solidFill>
                  <a:srgbClr val="000000"/>
                </a:solidFill>
                <a:latin typeface="Times New Roman" panose="02020603050405020304" pitchFamily="18" charset="0"/>
              </a:rPr>
              <a:t> ion formation is higher for copper foil oxidized by anodization. The faradaic efficiency of anodized copper foil was lower than annealed copper foil at -2.0 V may be due to dominating HER at this potential</a:t>
            </a:r>
            <a:br>
              <a:rPr lang="en-US"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than at lower potentials</a:t>
            </a:r>
            <a:r>
              <a:rPr lang="en-US" dirty="0"/>
              <a:t> </a:t>
            </a:r>
            <a:br>
              <a:rPr lang="en-US" dirty="0"/>
            </a:br>
            <a:endParaRPr lang="en-US" dirty="0"/>
          </a:p>
        </p:txBody>
      </p:sp>
    </p:spTree>
    <p:extLst>
      <p:ext uri="{BB962C8B-B14F-4D97-AF65-F5344CB8AC3E}">
        <p14:creationId xmlns:p14="http://schemas.microsoft.com/office/powerpoint/2010/main" val="468925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27B2B8-00B4-4BD5-BB69-E68FAB21ED1E}"/>
              </a:ext>
            </a:extLst>
          </p:cNvPr>
          <p:cNvSpPr/>
          <p:nvPr/>
        </p:nvSpPr>
        <p:spPr>
          <a:xfrm>
            <a:off x="232229" y="1028343"/>
            <a:ext cx="11814628" cy="5909310"/>
          </a:xfrm>
          <a:prstGeom prst="rect">
            <a:avLst/>
          </a:prstGeom>
        </p:spPr>
        <p:txBody>
          <a:bodyPr wrap="square">
            <a:spAutoFit/>
          </a:bodyPr>
          <a:lstStyle/>
          <a:p>
            <a:r>
              <a:rPr lang="en-US" b="1" dirty="0">
                <a:solidFill>
                  <a:srgbClr val="000000"/>
                </a:solidFill>
                <a:latin typeface="Times New Roman" panose="02020603050405020304" pitchFamily="18" charset="0"/>
              </a:rPr>
              <a:t>Estimation of Copper Powder Surface Area by Electrochemical, Microscopy and Laser</a:t>
            </a:r>
            <a:br>
              <a:rPr lang="en-US" b="1" dirty="0">
                <a:solidFill>
                  <a:srgbClr val="000000"/>
                </a:solidFill>
                <a:latin typeface="Times New Roman" panose="02020603050405020304" pitchFamily="18" charset="0"/>
              </a:rPr>
            </a:br>
            <a:r>
              <a:rPr lang="en-US" b="1" dirty="0">
                <a:solidFill>
                  <a:srgbClr val="000000"/>
                </a:solidFill>
                <a:latin typeface="Times New Roman" panose="02020603050405020304" pitchFamily="18" charset="0"/>
              </a:rPr>
              <a:t>Diffraction Methods</a:t>
            </a:r>
            <a:br>
              <a:rPr lang="en-US" b="1" dirty="0">
                <a:solidFill>
                  <a:srgbClr val="000000"/>
                </a:solidFill>
                <a:latin typeface="Times New Roman" panose="02020603050405020304" pitchFamily="18" charset="0"/>
              </a:rPr>
            </a:br>
            <a:r>
              <a:rPr lang="en-US" dirty="0">
                <a:solidFill>
                  <a:srgbClr val="000000"/>
                </a:solidFill>
                <a:latin typeface="Times New Roman" panose="02020603050405020304" pitchFamily="18" charset="0"/>
              </a:rPr>
              <a:t>For determination of the EASA of copper foil after oxidation, UPD of </a:t>
            </a:r>
            <a:r>
              <a:rPr lang="en-US" dirty="0" err="1">
                <a:solidFill>
                  <a:srgbClr val="000000"/>
                </a:solidFill>
                <a:latin typeface="Times New Roman" panose="02020603050405020304" pitchFamily="18" charset="0"/>
              </a:rPr>
              <a:t>Pb</a:t>
            </a:r>
            <a:r>
              <a:rPr lang="en-US" dirty="0">
                <a:solidFill>
                  <a:srgbClr val="000000"/>
                </a:solidFill>
                <a:latin typeface="Times New Roman" panose="02020603050405020304" pitchFamily="18" charset="0"/>
              </a:rPr>
              <a:t> has been used extensively. Here, we have cross checked the accuracy and reliability of the electrochemical method viz UPD of </a:t>
            </a:r>
            <a:r>
              <a:rPr lang="en-US" dirty="0" err="1">
                <a:solidFill>
                  <a:srgbClr val="000000"/>
                </a:solidFill>
                <a:latin typeface="Times New Roman" panose="02020603050405020304" pitchFamily="18" charset="0"/>
              </a:rPr>
              <a:t>Pb</a:t>
            </a:r>
            <a:r>
              <a:rPr lang="en-US" dirty="0">
                <a:solidFill>
                  <a:srgbClr val="000000"/>
                </a:solidFill>
                <a:latin typeface="Times New Roman" panose="02020603050405020304" pitchFamily="18" charset="0"/>
              </a:rPr>
              <a:t> and Cu</a:t>
            </a:r>
            <a:r>
              <a:rPr lang="en-US" sz="1050" b="0" i="0" dirty="0">
                <a:solidFill>
                  <a:srgbClr val="000000"/>
                </a:solidFill>
                <a:effectLst/>
                <a:latin typeface="Times New Roman" panose="02020603050405020304" pitchFamily="18" charset="0"/>
              </a:rPr>
              <a:t>2</a:t>
            </a:r>
            <a:r>
              <a:rPr lang="en-US" dirty="0">
                <a:solidFill>
                  <a:srgbClr val="000000"/>
                </a:solidFill>
                <a:latin typeface="Times New Roman" panose="02020603050405020304" pitchFamily="18" charset="0"/>
              </a:rPr>
              <a:t>O monolayer by comparing the surface area estimated these methods with surface area estimated other methods. Along with electrochemical method, microscopy (optical and scanning electron) and laser diffraction methods have been used. The major observations and conclusion have been summarized below</a:t>
            </a:r>
            <a:r>
              <a:rPr lang="en-US" dirty="0"/>
              <a:t> </a:t>
            </a:r>
          </a:p>
          <a:p>
            <a:endParaRPr lang="en-US" dirty="0"/>
          </a:p>
          <a:p>
            <a:r>
              <a:rPr lang="en-US" dirty="0"/>
              <a:t>● Commercial copper powder with spherical particles and 10 micron size was used for this study.</a:t>
            </a:r>
            <a:br>
              <a:rPr lang="en-US" dirty="0"/>
            </a:br>
            <a:r>
              <a:rPr lang="en-US" dirty="0"/>
              <a:t>● SEM images were captured and used to find the average particle size and using the density of the copper powder, the surface area of the copper powder was estimated.</a:t>
            </a:r>
            <a:br>
              <a:rPr lang="en-US" dirty="0"/>
            </a:br>
            <a:r>
              <a:rPr lang="en-US" dirty="0"/>
              <a:t>● Optical microscopy images were used to estimate the particle size of the copper particle and surface area of the copper powder was determined.</a:t>
            </a:r>
            <a:br>
              <a:rPr lang="en-US" dirty="0"/>
            </a:br>
            <a:r>
              <a:rPr lang="en-US" dirty="0"/>
              <a:t>● Laser diffraction technique has been used to estimate the particle size and then the surface area of the copper powder.</a:t>
            </a:r>
            <a:br>
              <a:rPr lang="en-US" dirty="0"/>
            </a:br>
            <a:r>
              <a:rPr lang="en-US" dirty="0"/>
              <a:t>● The surface area estimated by the electrochemical methods and other methods are in good agreement.</a:t>
            </a:r>
            <a:br>
              <a:rPr lang="en-US" dirty="0"/>
            </a:br>
            <a:r>
              <a:rPr lang="en-US" dirty="0"/>
              <a:t>● The electrochemical method has few more advantages over the conventional surface estimating methods. The electrochemical method can be used for the monolithic as well as supported catalysts where BET or other methods fail.</a:t>
            </a:r>
            <a:br>
              <a:rPr lang="en-US" dirty="0"/>
            </a:br>
            <a:r>
              <a:rPr lang="en-US" dirty="0"/>
              <a:t>Electrochemical methods can estimate the surface area rapidly compared to the other methods. Further, the requirement of the chemical and equipment is minimum. </a:t>
            </a:r>
            <a:br>
              <a:rPr lang="en-US" dirty="0"/>
            </a:br>
            <a:br>
              <a:rPr lang="en-US" dirty="0"/>
            </a:br>
            <a:endParaRPr lang="en-US" dirty="0"/>
          </a:p>
        </p:txBody>
      </p:sp>
    </p:spTree>
    <p:extLst>
      <p:ext uri="{BB962C8B-B14F-4D97-AF65-F5344CB8AC3E}">
        <p14:creationId xmlns:p14="http://schemas.microsoft.com/office/powerpoint/2010/main" val="4248329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917291-A625-4160-8ABE-C8EEFED146FE}"/>
              </a:ext>
            </a:extLst>
          </p:cNvPr>
          <p:cNvSpPr/>
          <p:nvPr/>
        </p:nvSpPr>
        <p:spPr>
          <a:xfrm>
            <a:off x="-1" y="58847"/>
            <a:ext cx="12046857" cy="6247864"/>
          </a:xfrm>
          <a:prstGeom prst="rect">
            <a:avLst/>
          </a:prstGeom>
        </p:spPr>
        <p:txBody>
          <a:bodyPr wrap="square">
            <a:spAutoFit/>
          </a:bodyPr>
          <a:lstStyle/>
          <a:p>
            <a:r>
              <a:rPr lang="en-US" b="1" dirty="0">
                <a:solidFill>
                  <a:srgbClr val="000000"/>
                </a:solidFill>
                <a:latin typeface="Times New Roman" panose="02020603050405020304" pitchFamily="18" charset="0"/>
              </a:rPr>
              <a:t>Electrochemical Reduction of CO</a:t>
            </a:r>
            <a:r>
              <a:rPr lang="en-US" sz="1050" b="1" i="0" dirty="0">
                <a:solidFill>
                  <a:srgbClr val="000000"/>
                </a:solidFill>
                <a:effectLst/>
                <a:latin typeface="Times New Roman" panose="02020603050405020304" pitchFamily="18" charset="0"/>
              </a:rPr>
              <a:t>2 </a:t>
            </a:r>
            <a:r>
              <a:rPr lang="en-US" b="1" dirty="0">
                <a:solidFill>
                  <a:srgbClr val="000000"/>
                </a:solidFill>
                <a:latin typeface="Times New Roman" panose="02020603050405020304" pitchFamily="18" charset="0"/>
              </a:rPr>
              <a:t>to C</a:t>
            </a:r>
            <a:r>
              <a:rPr lang="en-US" sz="1050" b="1" i="0" dirty="0">
                <a:solidFill>
                  <a:srgbClr val="000000"/>
                </a:solidFill>
                <a:effectLst/>
                <a:latin typeface="Times New Roman" panose="02020603050405020304" pitchFamily="18" charset="0"/>
              </a:rPr>
              <a:t>1 </a:t>
            </a:r>
            <a:r>
              <a:rPr lang="en-US" b="1" dirty="0">
                <a:solidFill>
                  <a:srgbClr val="000000"/>
                </a:solidFill>
                <a:latin typeface="Times New Roman" panose="02020603050405020304" pitchFamily="18" charset="0"/>
              </a:rPr>
              <a:t>and C</a:t>
            </a:r>
            <a:r>
              <a:rPr lang="en-US" sz="1050" b="1" i="0" dirty="0">
                <a:solidFill>
                  <a:srgbClr val="000000"/>
                </a:solidFill>
                <a:effectLst/>
                <a:latin typeface="Times New Roman" panose="02020603050405020304" pitchFamily="18" charset="0"/>
              </a:rPr>
              <a:t>2 </a:t>
            </a:r>
            <a:r>
              <a:rPr lang="en-US" b="1" dirty="0">
                <a:solidFill>
                  <a:srgbClr val="000000"/>
                </a:solidFill>
                <a:latin typeface="Times New Roman" panose="02020603050405020304" pitchFamily="18" charset="0"/>
              </a:rPr>
              <a:t>Carboxylic Acids on Mixed Oxides of</a:t>
            </a:r>
            <a:br>
              <a:rPr lang="en-US" b="1" dirty="0">
                <a:solidFill>
                  <a:srgbClr val="000000"/>
                </a:solidFill>
                <a:latin typeface="Times New Roman" panose="02020603050405020304" pitchFamily="18" charset="0"/>
              </a:rPr>
            </a:br>
            <a:r>
              <a:rPr lang="en-US" b="1" dirty="0">
                <a:solidFill>
                  <a:srgbClr val="000000"/>
                </a:solidFill>
                <a:latin typeface="Times New Roman" panose="02020603050405020304" pitchFamily="18" charset="0"/>
              </a:rPr>
              <a:t>Lanthanum, Calcium, and Copper</a:t>
            </a:r>
            <a:br>
              <a:rPr lang="en-US" b="1" dirty="0">
                <a:solidFill>
                  <a:srgbClr val="000000"/>
                </a:solidFill>
                <a:latin typeface="Times New Roman" panose="02020603050405020304" pitchFamily="18" charset="0"/>
              </a:rPr>
            </a:br>
            <a:r>
              <a:rPr lang="en-US" sz="2800" dirty="0" err="1">
                <a:solidFill>
                  <a:srgbClr val="000000"/>
                </a:solidFill>
                <a:latin typeface="Times New Roman" panose="02020603050405020304" pitchFamily="18" charset="0"/>
              </a:rPr>
              <a:t>Copper</a:t>
            </a:r>
            <a:r>
              <a:rPr lang="en-US" sz="2800" dirty="0">
                <a:solidFill>
                  <a:srgbClr val="000000"/>
                </a:solidFill>
                <a:latin typeface="Times New Roman" panose="02020603050405020304" pitchFamily="18" charset="0"/>
              </a:rPr>
              <a:t> derived from the copper oxides was found to be more active for the electrochemical reduction of CO</a:t>
            </a:r>
            <a:r>
              <a:rPr lang="en-US" sz="2800" b="0" i="0" dirty="0">
                <a:solidFill>
                  <a:srgbClr val="000000"/>
                </a:solidFill>
                <a:effectLst/>
                <a:latin typeface="Times New Roman" panose="02020603050405020304" pitchFamily="18" charset="0"/>
              </a:rPr>
              <a:t>2</a:t>
            </a:r>
            <a:r>
              <a:rPr lang="en-US" sz="2800" dirty="0">
                <a:solidFill>
                  <a:srgbClr val="000000"/>
                </a:solidFill>
                <a:latin typeface="Times New Roman" panose="02020603050405020304" pitchFamily="18" charset="0"/>
              </a:rPr>
              <a:t>. Additionally, the selectivity for the formation of </a:t>
            </a:r>
            <a:r>
              <a:rPr lang="en-US" sz="2800" dirty="0" err="1">
                <a:solidFill>
                  <a:srgbClr val="000000"/>
                </a:solidFill>
                <a:latin typeface="Times New Roman" panose="02020603050405020304" pitchFamily="18" charset="0"/>
              </a:rPr>
              <a:t>formate</a:t>
            </a:r>
            <a:r>
              <a:rPr lang="en-US" sz="2800" dirty="0">
                <a:solidFill>
                  <a:srgbClr val="000000"/>
                </a:solidFill>
                <a:latin typeface="Times New Roman" panose="02020603050405020304" pitchFamily="18" charset="0"/>
              </a:rPr>
              <a:t> ions has been changed significantly after the oxidation. Here, the effect of the presence of the other metal oxides has been investigated. The major observations and conclusions have been </a:t>
            </a:r>
            <a:r>
              <a:rPr lang="en-US" sz="2800" dirty="0" err="1">
                <a:solidFill>
                  <a:srgbClr val="000000"/>
                </a:solidFill>
                <a:latin typeface="Times New Roman" panose="02020603050405020304" pitchFamily="18" charset="0"/>
              </a:rPr>
              <a:t>ummarized</a:t>
            </a:r>
            <a:r>
              <a:rPr lang="en-US" sz="2800" dirty="0">
                <a:solidFill>
                  <a:srgbClr val="000000"/>
                </a:solidFill>
                <a:latin typeface="Times New Roman" panose="02020603050405020304" pitchFamily="18" charset="0"/>
              </a:rPr>
              <a:t> below.</a:t>
            </a:r>
            <a:br>
              <a:rPr lang="en-US" sz="2800" dirty="0">
                <a:solidFill>
                  <a:srgbClr val="000000"/>
                </a:solidFill>
                <a:latin typeface="Times New Roman" panose="02020603050405020304" pitchFamily="18" charset="0"/>
              </a:rPr>
            </a:br>
            <a:r>
              <a:rPr lang="en-US" sz="2800" dirty="0">
                <a:solidFill>
                  <a:srgbClr val="000000"/>
                </a:solidFill>
                <a:latin typeface="Times New Roman" panose="02020603050405020304" pitchFamily="18" charset="0"/>
              </a:rPr>
              <a:t>● The CO</a:t>
            </a:r>
            <a:r>
              <a:rPr lang="en-US" sz="2800" b="0" i="0" dirty="0">
                <a:solidFill>
                  <a:srgbClr val="000000"/>
                </a:solidFill>
                <a:effectLst/>
                <a:latin typeface="Times New Roman" panose="02020603050405020304" pitchFamily="18" charset="0"/>
              </a:rPr>
              <a:t>2 </a:t>
            </a:r>
            <a:r>
              <a:rPr lang="en-US" sz="2800" dirty="0">
                <a:solidFill>
                  <a:srgbClr val="000000"/>
                </a:solidFill>
                <a:latin typeface="Times New Roman" panose="02020603050405020304" pitchFamily="18" charset="0"/>
              </a:rPr>
              <a:t>reduction charges remain fairly constant throughout the experiment suggesting no major surface modification occurred.</a:t>
            </a:r>
            <a:br>
              <a:rPr lang="en-US" sz="2800" dirty="0">
                <a:solidFill>
                  <a:srgbClr val="000000"/>
                </a:solidFill>
                <a:latin typeface="Times New Roman" panose="02020603050405020304" pitchFamily="18" charset="0"/>
              </a:rPr>
            </a:br>
            <a:r>
              <a:rPr lang="en-US" sz="2800" dirty="0">
                <a:solidFill>
                  <a:srgbClr val="000000"/>
                </a:solidFill>
                <a:latin typeface="Times New Roman" panose="02020603050405020304" pitchFamily="18" charset="0"/>
              </a:rPr>
              <a:t>● As the atomic fraction of Ca decreases (La atomic fraction increased), lower reduction charges have been observed.</a:t>
            </a:r>
            <a:br>
              <a:rPr lang="en-US" sz="2800" dirty="0">
                <a:solidFill>
                  <a:srgbClr val="000000"/>
                </a:solidFill>
                <a:latin typeface="Times New Roman" panose="02020603050405020304" pitchFamily="18" charset="0"/>
              </a:rPr>
            </a:br>
            <a:r>
              <a:rPr lang="en-US" sz="2800" dirty="0">
                <a:solidFill>
                  <a:srgbClr val="000000"/>
                </a:solidFill>
                <a:latin typeface="Times New Roman" panose="02020603050405020304" pitchFamily="18" charset="0"/>
              </a:rPr>
              <a:t>● The highest charge at lower potentials (-1.4 V and -1.6 V) was observed for the catalyst </a:t>
            </a:r>
            <a:r>
              <a:rPr lang="en-US" sz="2800" dirty="0" err="1">
                <a:solidFill>
                  <a:srgbClr val="000000"/>
                </a:solidFill>
                <a:latin typeface="Times New Roman" panose="02020603050405020304" pitchFamily="18" charset="0"/>
              </a:rPr>
              <a:t>CaCu</a:t>
            </a:r>
            <a:r>
              <a:rPr lang="en-US" sz="2800" dirty="0">
                <a:solidFill>
                  <a:srgbClr val="000000"/>
                </a:solidFill>
                <a:latin typeface="Times New Roman" panose="02020603050405020304" pitchFamily="18" charset="0"/>
              </a:rPr>
              <a:t> while at higher potentials (-1.8 V and -2.0 V) it was observed for the catalyst La</a:t>
            </a:r>
            <a:r>
              <a:rPr lang="en-US" sz="2800" b="0" i="0" dirty="0">
                <a:solidFill>
                  <a:srgbClr val="000000"/>
                </a:solidFill>
                <a:effectLst/>
                <a:latin typeface="Times New Roman" panose="02020603050405020304" pitchFamily="18" charset="0"/>
              </a:rPr>
              <a:t>0.6</a:t>
            </a:r>
            <a:r>
              <a:rPr lang="en-US" sz="2800" dirty="0">
                <a:solidFill>
                  <a:srgbClr val="000000"/>
                </a:solidFill>
                <a:latin typeface="Times New Roman" panose="02020603050405020304" pitchFamily="18" charset="0"/>
              </a:rPr>
              <a:t>Ca</a:t>
            </a:r>
            <a:r>
              <a:rPr lang="en-US" sz="2800" b="0" i="0" dirty="0">
                <a:solidFill>
                  <a:srgbClr val="000000"/>
                </a:solidFill>
                <a:effectLst/>
                <a:latin typeface="Times New Roman" panose="02020603050405020304" pitchFamily="18" charset="0"/>
              </a:rPr>
              <a:t>0.4</a:t>
            </a:r>
            <a:r>
              <a:rPr lang="en-US" sz="2800" dirty="0">
                <a:solidFill>
                  <a:srgbClr val="000000"/>
                </a:solidFill>
                <a:latin typeface="Times New Roman" panose="02020603050405020304" pitchFamily="18" charset="0"/>
              </a:rPr>
              <a:t>Cu.</a:t>
            </a:r>
            <a:r>
              <a:rPr lang="en-US" sz="2800" dirty="0"/>
              <a:t> </a:t>
            </a:r>
            <a:br>
              <a:rPr lang="en-US" sz="2800" dirty="0"/>
            </a:br>
            <a:endParaRPr lang="en-US" sz="2800" dirty="0"/>
          </a:p>
        </p:txBody>
      </p:sp>
    </p:spTree>
    <p:extLst>
      <p:ext uri="{BB962C8B-B14F-4D97-AF65-F5344CB8AC3E}">
        <p14:creationId xmlns:p14="http://schemas.microsoft.com/office/powerpoint/2010/main" val="830028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9AD83C-9255-427B-9F77-C4D888B89602}"/>
              </a:ext>
            </a:extLst>
          </p:cNvPr>
          <p:cNvSpPr/>
          <p:nvPr/>
        </p:nvSpPr>
        <p:spPr>
          <a:xfrm>
            <a:off x="188685" y="672850"/>
            <a:ext cx="11814629" cy="4832092"/>
          </a:xfrm>
          <a:prstGeom prst="rect">
            <a:avLst/>
          </a:prstGeom>
        </p:spPr>
        <p:txBody>
          <a:bodyPr wrap="square">
            <a:spAutoFit/>
          </a:bodyPr>
          <a:lstStyle/>
          <a:p>
            <a:r>
              <a:rPr lang="en-US" sz="4400" dirty="0">
                <a:solidFill>
                  <a:srgbClr val="000000"/>
                </a:solidFill>
                <a:latin typeface="Times New Roman" panose="02020603050405020304" pitchFamily="18" charset="0"/>
              </a:rPr>
              <a:t>The unique characteristic of the copper to produce hydrocarbon, carboxylic acid, aldehydes/ketones and alcohols as CO</a:t>
            </a:r>
            <a:r>
              <a:rPr lang="en-US" sz="4400" baseline="-25000" dirty="0">
                <a:solidFill>
                  <a:srgbClr val="000000"/>
                </a:solidFill>
                <a:latin typeface="Times New Roman" panose="02020603050405020304" pitchFamily="18" charset="0"/>
              </a:rPr>
              <a:t>2</a:t>
            </a:r>
            <a:r>
              <a:rPr lang="en-US" sz="4400" b="0" i="0" u="none" strike="noStrike" baseline="0" dirty="0">
                <a:solidFill>
                  <a:srgbClr val="000000"/>
                </a:solidFill>
                <a:latin typeface="Times New Roman" panose="02020603050405020304" pitchFamily="18" charset="0"/>
              </a:rPr>
              <a:t> </a:t>
            </a:r>
            <a:r>
              <a:rPr lang="en-US" sz="4400" dirty="0">
                <a:solidFill>
                  <a:srgbClr val="000000"/>
                </a:solidFill>
                <a:latin typeface="Times New Roman" panose="02020603050405020304" pitchFamily="18" charset="0"/>
              </a:rPr>
              <a:t>reduction products has persuaded many researchers to investigate the effects of different parameters on the activity and selectivity of copper for electrochemical reduction of the CO</a:t>
            </a:r>
            <a:r>
              <a:rPr lang="en-US" sz="4400" baseline="-25000" dirty="0">
                <a:solidFill>
                  <a:srgbClr val="000000"/>
                </a:solidFill>
                <a:latin typeface="Times New Roman" panose="02020603050405020304" pitchFamily="18" charset="0"/>
              </a:rPr>
              <a:t>2</a:t>
            </a:r>
            <a:endParaRPr lang="en-US" sz="4400" dirty="0"/>
          </a:p>
        </p:txBody>
      </p:sp>
    </p:spTree>
    <p:extLst>
      <p:ext uri="{BB962C8B-B14F-4D97-AF65-F5344CB8AC3E}">
        <p14:creationId xmlns:p14="http://schemas.microsoft.com/office/powerpoint/2010/main" val="1056081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5EA2D7-D70D-4EA4-A2C0-DCBF754D56EF}"/>
              </a:ext>
            </a:extLst>
          </p:cNvPr>
          <p:cNvSpPr/>
          <p:nvPr/>
        </p:nvSpPr>
        <p:spPr>
          <a:xfrm>
            <a:off x="246743" y="422788"/>
            <a:ext cx="11945257" cy="6740307"/>
          </a:xfrm>
          <a:prstGeom prst="rect">
            <a:avLst/>
          </a:prstGeom>
        </p:spPr>
        <p:txBody>
          <a:bodyPr wrap="square">
            <a:spAutoFit/>
          </a:bodyPr>
          <a:lstStyle/>
          <a:p>
            <a:r>
              <a:rPr lang="en-US" dirty="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The major products produced were </a:t>
            </a:r>
            <a:r>
              <a:rPr lang="en-US" sz="2400" dirty="0" err="1">
                <a:solidFill>
                  <a:srgbClr val="000000"/>
                </a:solidFill>
                <a:latin typeface="Times New Roman" panose="02020603050405020304" pitchFamily="18" charset="0"/>
              </a:rPr>
              <a:t>formate</a:t>
            </a:r>
            <a:r>
              <a:rPr lang="en-US" sz="2400" dirty="0">
                <a:solidFill>
                  <a:srgbClr val="000000"/>
                </a:solidFill>
                <a:latin typeface="Times New Roman" panose="02020603050405020304" pitchFamily="18" charset="0"/>
              </a:rPr>
              <a:t> ions and acetate ions, along with propanol and traces of the butanol.</a:t>
            </a:r>
            <a:br>
              <a:rPr lang="en-US" sz="2400" dirty="0">
                <a:solidFill>
                  <a:srgbClr val="000000"/>
                </a:solidFill>
                <a:latin typeface="Times New Roman" panose="02020603050405020304" pitchFamily="18" charset="0"/>
              </a:rPr>
            </a:b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Formate</a:t>
            </a:r>
            <a:r>
              <a:rPr lang="en-US" sz="2400" dirty="0">
                <a:solidFill>
                  <a:srgbClr val="000000"/>
                </a:solidFill>
                <a:latin typeface="Times New Roman" panose="02020603050405020304" pitchFamily="18" charset="0"/>
              </a:rPr>
              <a:t> ions have been produced on all the catalyst and at all the potential used for the electrochemical reduction. Amount of </a:t>
            </a:r>
            <a:r>
              <a:rPr lang="en-US" sz="2400" dirty="0" err="1">
                <a:solidFill>
                  <a:srgbClr val="000000"/>
                </a:solidFill>
                <a:latin typeface="Times New Roman" panose="02020603050405020304" pitchFamily="18" charset="0"/>
              </a:rPr>
              <a:t>formate</a:t>
            </a:r>
            <a:r>
              <a:rPr lang="en-US" sz="2400" dirty="0">
                <a:solidFill>
                  <a:srgbClr val="000000"/>
                </a:solidFill>
                <a:latin typeface="Times New Roman" panose="02020603050405020304" pitchFamily="18" charset="0"/>
              </a:rPr>
              <a:t> ions produced is more when the fraction of La was small or zero.</a:t>
            </a:r>
            <a:br>
              <a:rPr lang="en-US" sz="2400" dirty="0">
                <a:solidFill>
                  <a:srgbClr val="000000"/>
                </a:solidFill>
                <a:latin typeface="Times New Roman" panose="02020603050405020304" pitchFamily="18" charset="0"/>
              </a:rPr>
            </a:br>
            <a:r>
              <a:rPr lang="en-US" sz="2400" dirty="0">
                <a:solidFill>
                  <a:srgbClr val="000000"/>
                </a:solidFill>
                <a:latin typeface="Times New Roman" panose="02020603050405020304" pitchFamily="18" charset="0"/>
              </a:rPr>
              <a:t>● The faradaic efficiency for </a:t>
            </a:r>
            <a:r>
              <a:rPr lang="en-US" sz="2400" dirty="0" err="1">
                <a:solidFill>
                  <a:srgbClr val="000000"/>
                </a:solidFill>
                <a:latin typeface="Times New Roman" panose="02020603050405020304" pitchFamily="18" charset="0"/>
              </a:rPr>
              <a:t>formate</a:t>
            </a:r>
            <a:r>
              <a:rPr lang="en-US" sz="2400" dirty="0">
                <a:solidFill>
                  <a:srgbClr val="000000"/>
                </a:solidFill>
                <a:latin typeface="Times New Roman" panose="02020603050405020304" pitchFamily="18" charset="0"/>
              </a:rPr>
              <a:t> ions at -1.6 V to -2.0 V remains fairly constant after first half hour for almost all the catalyst except in few cases. At higher potential </a:t>
            </a:r>
            <a:r>
              <a:rPr lang="en-US" sz="2400" dirty="0" err="1">
                <a:solidFill>
                  <a:srgbClr val="000000"/>
                </a:solidFill>
                <a:latin typeface="Times New Roman" panose="02020603050405020304" pitchFamily="18" charset="0"/>
              </a:rPr>
              <a:t>CaCu</a:t>
            </a:r>
            <a:r>
              <a:rPr lang="en-US" sz="2400" dirty="0">
                <a:solidFill>
                  <a:srgbClr val="000000"/>
                </a:solidFill>
                <a:latin typeface="Times New Roman" panose="02020603050405020304" pitchFamily="18" charset="0"/>
              </a:rPr>
              <a:t> gives highest faradaic efficiency for </a:t>
            </a:r>
            <a:r>
              <a:rPr lang="en-US" sz="2400" dirty="0" err="1">
                <a:solidFill>
                  <a:srgbClr val="000000"/>
                </a:solidFill>
                <a:latin typeface="Times New Roman" panose="02020603050405020304" pitchFamily="18" charset="0"/>
              </a:rPr>
              <a:t>formate</a:t>
            </a:r>
            <a:r>
              <a:rPr lang="en-US" sz="2400" dirty="0">
                <a:solidFill>
                  <a:srgbClr val="000000"/>
                </a:solidFill>
                <a:latin typeface="Times New Roman" panose="02020603050405020304" pitchFamily="18" charset="0"/>
              </a:rPr>
              <a:t> ions at -2.0 V.</a:t>
            </a:r>
            <a:br>
              <a:rPr lang="en-US" sz="2400" dirty="0">
                <a:solidFill>
                  <a:srgbClr val="000000"/>
                </a:solidFill>
                <a:latin typeface="Times New Roman" panose="02020603050405020304" pitchFamily="18" charset="0"/>
              </a:rPr>
            </a:br>
            <a:r>
              <a:rPr lang="en-US" sz="2400" dirty="0">
                <a:solidFill>
                  <a:srgbClr val="000000"/>
                </a:solidFill>
                <a:latin typeface="Times New Roman" panose="02020603050405020304" pitchFamily="18" charset="0"/>
              </a:rPr>
              <a:t>● Very small amount of acetic acid was produced on catalyst when the atomic fraction of calcium is increased from 0.1.</a:t>
            </a:r>
            <a:br>
              <a:rPr lang="en-US" sz="2400" dirty="0">
                <a:solidFill>
                  <a:srgbClr val="000000"/>
                </a:solidFill>
                <a:latin typeface="Times New Roman" panose="02020603050405020304" pitchFamily="18" charset="0"/>
              </a:rPr>
            </a:br>
            <a:r>
              <a:rPr lang="en-US" sz="2400" dirty="0">
                <a:solidFill>
                  <a:srgbClr val="000000"/>
                </a:solidFill>
                <a:latin typeface="Times New Roman" panose="02020603050405020304" pitchFamily="18" charset="0"/>
              </a:rPr>
              <a:t>● The highest quantity of acetic acid has been produced on </a:t>
            </a:r>
            <a:r>
              <a:rPr lang="en-US" sz="2400" dirty="0" err="1">
                <a:solidFill>
                  <a:srgbClr val="000000"/>
                </a:solidFill>
                <a:latin typeface="Times New Roman" panose="02020603050405020304" pitchFamily="18" charset="0"/>
              </a:rPr>
              <a:t>LaCu</a:t>
            </a:r>
            <a:r>
              <a:rPr lang="en-US" sz="2400" dirty="0">
                <a:solidFill>
                  <a:srgbClr val="000000"/>
                </a:solidFill>
                <a:latin typeface="Times New Roman" panose="02020603050405020304" pitchFamily="18" charset="0"/>
              </a:rPr>
              <a:t> electrode at all potentials followed by La</a:t>
            </a:r>
            <a:r>
              <a:rPr lang="en-US" sz="2400" b="0" i="0" dirty="0">
                <a:solidFill>
                  <a:srgbClr val="000000"/>
                </a:solidFill>
                <a:effectLst/>
                <a:latin typeface="Times New Roman" panose="02020603050405020304" pitchFamily="18" charset="0"/>
              </a:rPr>
              <a:t>0.8</a:t>
            </a:r>
            <a:r>
              <a:rPr lang="en-US" sz="2400" dirty="0">
                <a:solidFill>
                  <a:srgbClr val="000000"/>
                </a:solidFill>
                <a:latin typeface="Times New Roman" panose="02020603050405020304" pitchFamily="18" charset="0"/>
              </a:rPr>
              <a:t>Ca</a:t>
            </a:r>
            <a:r>
              <a:rPr lang="en-US" sz="2400" b="0" i="0" dirty="0">
                <a:solidFill>
                  <a:srgbClr val="000000"/>
                </a:solidFill>
                <a:effectLst/>
                <a:latin typeface="Times New Roman" panose="02020603050405020304" pitchFamily="18" charset="0"/>
              </a:rPr>
              <a:t>0.2</a:t>
            </a:r>
            <a:r>
              <a:rPr lang="en-US" sz="2400" dirty="0">
                <a:solidFill>
                  <a:srgbClr val="000000"/>
                </a:solidFill>
                <a:latin typeface="Times New Roman" panose="02020603050405020304" pitchFamily="18" charset="0"/>
              </a:rPr>
              <a:t>Cu. There is a significant difference between the quantities of acetic acid produced by these two catalysts.</a:t>
            </a:r>
            <a:br>
              <a:rPr lang="en-US" sz="2400" dirty="0">
                <a:solidFill>
                  <a:srgbClr val="000000"/>
                </a:solidFill>
                <a:latin typeface="Times New Roman" panose="02020603050405020304" pitchFamily="18" charset="0"/>
              </a:rPr>
            </a:br>
            <a:r>
              <a:rPr lang="en-US" sz="2400" dirty="0">
                <a:solidFill>
                  <a:srgbClr val="000000"/>
                </a:solidFill>
                <a:latin typeface="Times New Roman" panose="02020603050405020304" pitchFamily="18" charset="0"/>
              </a:rPr>
              <a:t>● Among these two catalysts (</a:t>
            </a:r>
            <a:r>
              <a:rPr lang="en-US" sz="2400" dirty="0" err="1">
                <a:solidFill>
                  <a:srgbClr val="000000"/>
                </a:solidFill>
                <a:latin typeface="Times New Roman" panose="02020603050405020304" pitchFamily="18" charset="0"/>
              </a:rPr>
              <a:t>LaCu</a:t>
            </a:r>
            <a:r>
              <a:rPr lang="en-US" sz="2400" dirty="0">
                <a:solidFill>
                  <a:srgbClr val="000000"/>
                </a:solidFill>
                <a:latin typeface="Times New Roman" panose="02020603050405020304" pitchFamily="18" charset="0"/>
              </a:rPr>
              <a:t> and La</a:t>
            </a:r>
            <a:r>
              <a:rPr lang="en-US" sz="2400" b="0" i="0" dirty="0">
                <a:solidFill>
                  <a:srgbClr val="000000"/>
                </a:solidFill>
                <a:effectLst/>
                <a:latin typeface="Times New Roman" panose="02020603050405020304" pitchFamily="18" charset="0"/>
              </a:rPr>
              <a:t>0.8</a:t>
            </a:r>
            <a:r>
              <a:rPr lang="en-US" sz="2400" dirty="0">
                <a:solidFill>
                  <a:srgbClr val="000000"/>
                </a:solidFill>
                <a:latin typeface="Times New Roman" panose="02020603050405020304" pitchFamily="18" charset="0"/>
              </a:rPr>
              <a:t>Ca</a:t>
            </a:r>
            <a:r>
              <a:rPr lang="en-US" sz="2400" b="0" i="0" dirty="0">
                <a:solidFill>
                  <a:srgbClr val="000000"/>
                </a:solidFill>
                <a:effectLst/>
                <a:latin typeface="Times New Roman" panose="02020603050405020304" pitchFamily="18" charset="0"/>
              </a:rPr>
              <a:t>0.2</a:t>
            </a:r>
            <a:r>
              <a:rPr lang="en-US" sz="2400" dirty="0">
                <a:solidFill>
                  <a:srgbClr val="000000"/>
                </a:solidFill>
                <a:latin typeface="Times New Roman" panose="02020603050405020304" pitchFamily="18" charset="0"/>
              </a:rPr>
              <a:t>Cu) the amount of acetic acid produced on </a:t>
            </a:r>
            <a:r>
              <a:rPr lang="en-US" sz="2400" dirty="0" err="1">
                <a:solidFill>
                  <a:srgbClr val="000000"/>
                </a:solidFill>
                <a:latin typeface="Times New Roman" panose="02020603050405020304" pitchFamily="18" charset="0"/>
              </a:rPr>
              <a:t>LaCu</a:t>
            </a:r>
            <a:r>
              <a:rPr lang="en-US" sz="2400" dirty="0">
                <a:solidFill>
                  <a:srgbClr val="000000"/>
                </a:solidFill>
                <a:latin typeface="Times New Roman" panose="02020603050405020304" pitchFamily="18" charset="0"/>
              </a:rPr>
              <a:t> is quite large hence the highest faradaic efficiency of 90.74 % at -1.6 V was observed for </a:t>
            </a:r>
            <a:r>
              <a:rPr lang="en-US" sz="2400" dirty="0" err="1">
                <a:solidFill>
                  <a:srgbClr val="000000"/>
                </a:solidFill>
                <a:latin typeface="Times New Roman" panose="02020603050405020304" pitchFamily="18" charset="0"/>
              </a:rPr>
              <a:t>LaCu</a:t>
            </a:r>
            <a:r>
              <a:rPr lang="en-US" sz="2400" dirty="0">
                <a:solidFill>
                  <a:srgbClr val="000000"/>
                </a:solidFill>
                <a:latin typeface="Times New Roman" panose="02020603050405020304" pitchFamily="18" charset="0"/>
              </a:rPr>
              <a:t>. Due to this high faradaic efficiency for</a:t>
            </a:r>
            <a:br>
              <a:rPr lang="en-US" sz="2400" dirty="0">
                <a:solidFill>
                  <a:srgbClr val="000000"/>
                </a:solidFill>
                <a:latin typeface="Times New Roman" panose="02020603050405020304" pitchFamily="18" charset="0"/>
              </a:rPr>
            </a:br>
            <a:r>
              <a:rPr lang="en-US" sz="2400" dirty="0">
                <a:solidFill>
                  <a:srgbClr val="000000"/>
                </a:solidFill>
                <a:latin typeface="Times New Roman" panose="02020603050405020304" pitchFamily="18" charset="0"/>
              </a:rPr>
              <a:t>acetic acid formation, </a:t>
            </a:r>
            <a:r>
              <a:rPr lang="en-US" sz="2400" dirty="0" err="1">
                <a:solidFill>
                  <a:srgbClr val="000000"/>
                </a:solidFill>
                <a:latin typeface="Times New Roman" panose="02020603050405020304" pitchFamily="18" charset="0"/>
              </a:rPr>
              <a:t>LaCu</a:t>
            </a:r>
            <a:r>
              <a:rPr lang="en-US" sz="2400" dirty="0">
                <a:solidFill>
                  <a:srgbClr val="000000"/>
                </a:solidFill>
                <a:latin typeface="Times New Roman" panose="02020603050405020304" pitchFamily="18" charset="0"/>
              </a:rPr>
              <a:t> can be seen as a very promising catalyst for the reduction of CO</a:t>
            </a:r>
            <a:r>
              <a:rPr lang="en-US" sz="2400" b="0" i="0" dirty="0">
                <a:solidFill>
                  <a:srgbClr val="000000"/>
                </a:solidFill>
                <a:effectLst/>
                <a:latin typeface="Times New Roman" panose="02020603050405020304" pitchFamily="18" charset="0"/>
              </a:rPr>
              <a:t>2</a:t>
            </a:r>
            <a:r>
              <a:rPr lang="en-US" sz="2400" dirty="0"/>
              <a:t> </a:t>
            </a:r>
            <a:br>
              <a:rPr lang="en-US" sz="2400" dirty="0"/>
            </a:br>
            <a:endParaRPr lang="en-US" sz="2400" dirty="0"/>
          </a:p>
        </p:txBody>
      </p:sp>
    </p:spTree>
    <p:extLst>
      <p:ext uri="{BB962C8B-B14F-4D97-AF65-F5344CB8AC3E}">
        <p14:creationId xmlns:p14="http://schemas.microsoft.com/office/powerpoint/2010/main" val="279281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5BB26C-8597-4CFF-9B86-A1428873D155}"/>
              </a:ext>
            </a:extLst>
          </p:cNvPr>
          <p:cNvSpPr/>
          <p:nvPr/>
        </p:nvSpPr>
        <p:spPr>
          <a:xfrm>
            <a:off x="181428" y="302359"/>
            <a:ext cx="11829143" cy="4832092"/>
          </a:xfrm>
          <a:prstGeom prst="rect">
            <a:avLst/>
          </a:prstGeom>
        </p:spPr>
        <p:txBody>
          <a:bodyPr wrap="square">
            <a:spAutoFit/>
          </a:bodyPr>
          <a:lstStyle/>
          <a:p>
            <a:r>
              <a:rPr lang="en-US" sz="2800" dirty="0">
                <a:solidFill>
                  <a:srgbClr val="000000"/>
                </a:solidFill>
                <a:latin typeface="Times New Roman" panose="02020603050405020304" pitchFamily="18" charset="0"/>
              </a:rPr>
              <a:t>The comparison between the oxidation method for the activity for CO</a:t>
            </a:r>
            <a:r>
              <a:rPr lang="en-US" sz="2800" baseline="-25000" dirty="0">
                <a:solidFill>
                  <a:srgbClr val="000000"/>
                </a:solidFill>
                <a:latin typeface="Times New Roman" panose="02020603050405020304" pitchFamily="18" charset="0"/>
              </a:rPr>
              <a:t>2</a:t>
            </a:r>
            <a:r>
              <a:rPr lang="en-US" sz="2800" b="0" i="0" u="none" strike="noStrike" baseline="0" dirty="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rPr>
              <a:t>reduction shows that the copper foil oxidized by the annealing produces a thick layer of oxides on copper foil compared to the anodized copper foil. </a:t>
            </a:r>
          </a:p>
          <a:p>
            <a:r>
              <a:rPr lang="en-US" sz="2800" dirty="0">
                <a:solidFill>
                  <a:srgbClr val="000000"/>
                </a:solidFill>
                <a:latin typeface="Times New Roman" panose="02020603050405020304" pitchFamily="18" charset="0"/>
              </a:rPr>
              <a:t>This thick layer of oxides upon reduction results in the higher electrochemically active surface area as compared to the anodized copper foil. </a:t>
            </a:r>
          </a:p>
          <a:p>
            <a:r>
              <a:rPr lang="en-US" sz="2800" dirty="0">
                <a:solidFill>
                  <a:srgbClr val="000000"/>
                </a:solidFill>
                <a:latin typeface="Times New Roman" panose="02020603050405020304" pitchFamily="18" charset="0"/>
              </a:rPr>
              <a:t>Further, the higher EASA for annealed copper foil manifests as higher currents due to electrochemical reduction of CO </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is more than that obtained for the anodized copper. </a:t>
            </a:r>
          </a:p>
          <a:p>
            <a:r>
              <a:rPr lang="en-US" sz="2800" dirty="0">
                <a:solidFill>
                  <a:srgbClr val="000000"/>
                </a:solidFill>
                <a:latin typeface="Times New Roman" panose="02020603050405020304" pitchFamily="18" charset="0"/>
              </a:rPr>
              <a:t>Meanwhile, with an increase in the reduction potential, the difference between the reduction current densities of anodized and annealed copper foil decreases drastically. </a:t>
            </a:r>
            <a:endParaRPr lang="en-US" dirty="0"/>
          </a:p>
        </p:txBody>
      </p:sp>
    </p:spTree>
    <p:extLst>
      <p:ext uri="{BB962C8B-B14F-4D97-AF65-F5344CB8AC3E}">
        <p14:creationId xmlns:p14="http://schemas.microsoft.com/office/powerpoint/2010/main" val="672579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6E6465-3022-4012-AD43-16FDE2A89854}"/>
              </a:ext>
            </a:extLst>
          </p:cNvPr>
          <p:cNvSpPr/>
          <p:nvPr/>
        </p:nvSpPr>
        <p:spPr>
          <a:xfrm>
            <a:off x="551543" y="881467"/>
            <a:ext cx="11640457" cy="3539430"/>
          </a:xfrm>
          <a:prstGeom prst="rect">
            <a:avLst/>
          </a:prstGeom>
        </p:spPr>
        <p:txBody>
          <a:bodyPr wrap="square">
            <a:spAutoFit/>
          </a:bodyPr>
          <a:lstStyle/>
          <a:p>
            <a:r>
              <a:rPr lang="en-US" sz="3200" dirty="0">
                <a:solidFill>
                  <a:srgbClr val="000000"/>
                </a:solidFill>
                <a:latin typeface="Times New Roman" panose="02020603050405020304" pitchFamily="18" charset="0"/>
              </a:rPr>
              <a:t>However, the selectivity of the </a:t>
            </a:r>
            <a:r>
              <a:rPr lang="en-US" sz="3200" dirty="0" err="1">
                <a:solidFill>
                  <a:srgbClr val="000000"/>
                </a:solidFill>
                <a:latin typeface="Times New Roman" panose="02020603050405020304" pitchFamily="18" charset="0"/>
              </a:rPr>
              <a:t>formate</a:t>
            </a:r>
            <a:r>
              <a:rPr lang="en-US" sz="3200" dirty="0">
                <a:solidFill>
                  <a:srgbClr val="000000"/>
                </a:solidFill>
                <a:latin typeface="Times New Roman" panose="02020603050405020304" pitchFamily="18" charset="0"/>
              </a:rPr>
              <a:t> ion formation from electrochemical CO</a:t>
            </a:r>
            <a:r>
              <a:rPr lang="en-US" sz="3200" baseline="-25000" dirty="0">
                <a:solidFill>
                  <a:srgbClr val="000000"/>
                </a:solidFill>
                <a:latin typeface="Times New Roman" panose="02020603050405020304" pitchFamily="18" charset="0"/>
              </a:rPr>
              <a:t>2</a:t>
            </a:r>
            <a:r>
              <a:rPr lang="en-US" sz="3200" dirty="0">
                <a:solidFill>
                  <a:srgbClr val="000000"/>
                </a:solidFill>
                <a:latin typeface="Times New Roman" panose="02020603050405020304" pitchFamily="18" charset="0"/>
              </a:rPr>
              <a:t> reduction increases with the pretreatment/activation (oxidation in air or electrochemical followed by the reduction while reducing CO</a:t>
            </a:r>
            <a:r>
              <a:rPr lang="en-US" sz="3200" baseline="-25000" dirty="0">
                <a:solidFill>
                  <a:srgbClr val="000000"/>
                </a:solidFill>
                <a:latin typeface="Times New Roman" panose="02020603050405020304" pitchFamily="18" charset="0"/>
              </a:rPr>
              <a:t>2</a:t>
            </a:r>
            <a:r>
              <a:rPr lang="en-US" sz="3200" dirty="0">
                <a:solidFill>
                  <a:srgbClr val="000000"/>
                </a:solidFill>
                <a:latin typeface="Times New Roman" panose="02020603050405020304" pitchFamily="18" charset="0"/>
              </a:rPr>
              <a:t> electrochemically). Further, a comparison of the selectivity, manifested by faradaic efficiency, for the formation of </a:t>
            </a:r>
            <a:r>
              <a:rPr lang="en-US" sz="3200" dirty="0" err="1">
                <a:solidFill>
                  <a:srgbClr val="000000"/>
                </a:solidFill>
                <a:latin typeface="Times New Roman" panose="02020603050405020304" pitchFamily="18" charset="0"/>
              </a:rPr>
              <a:t>formate</a:t>
            </a:r>
            <a:r>
              <a:rPr lang="en-US" sz="3200" dirty="0">
                <a:solidFill>
                  <a:srgbClr val="000000"/>
                </a:solidFill>
                <a:latin typeface="Times New Roman" panose="02020603050405020304" pitchFamily="18" charset="0"/>
              </a:rPr>
              <a:t> ion between anodized and annealed copper reveals that anodization of copper is more effective than annealing</a:t>
            </a:r>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864742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3EDD37-C3F7-4492-BDCE-38A552EA9314}"/>
              </a:ext>
            </a:extLst>
          </p:cNvPr>
          <p:cNvSpPr/>
          <p:nvPr/>
        </p:nvSpPr>
        <p:spPr>
          <a:xfrm>
            <a:off x="188686" y="197346"/>
            <a:ext cx="11887200" cy="6555641"/>
          </a:xfrm>
          <a:prstGeom prst="rect">
            <a:avLst/>
          </a:prstGeom>
        </p:spPr>
        <p:txBody>
          <a:bodyPr wrap="square">
            <a:spAutoFit/>
          </a:bodyPr>
          <a:lstStyle/>
          <a:p>
            <a:r>
              <a:rPr lang="en-US" sz="2800" dirty="0">
                <a:solidFill>
                  <a:srgbClr val="000000"/>
                </a:solidFill>
                <a:latin typeface="Times New Roman" panose="02020603050405020304" pitchFamily="18" charset="0"/>
              </a:rPr>
              <a:t>Different methods for CO</a:t>
            </a:r>
            <a:r>
              <a:rPr lang="en-US" sz="2800" baseline="-25000" dirty="0">
                <a:solidFill>
                  <a:srgbClr val="000000"/>
                </a:solidFill>
                <a:latin typeface="Times New Roman" panose="02020603050405020304" pitchFamily="18" charset="0"/>
              </a:rPr>
              <a:t>2</a:t>
            </a:r>
            <a:r>
              <a:rPr lang="en-US" sz="2800" b="0" i="0" dirty="0">
                <a:solidFill>
                  <a:srgbClr val="000000"/>
                </a:solidFill>
                <a:effectLst/>
                <a:latin typeface="Times New Roman" panose="02020603050405020304" pitchFamily="18" charset="0"/>
              </a:rPr>
              <a:t> </a:t>
            </a:r>
            <a:r>
              <a:rPr lang="en-US" sz="2800" dirty="0">
                <a:solidFill>
                  <a:srgbClr val="000000"/>
                </a:solidFill>
                <a:latin typeface="Times New Roman" panose="02020603050405020304" pitchFamily="18" charset="0"/>
              </a:rPr>
              <a:t>reduction to useful chemicals and fuels has been studied and reported in the literature. Electrochemical method for the CO</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reduction seems to be more promising due to the direct use of the electricity generated by nonconventional sources of the energy. Further, electrochemical reduction of CO</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has been studied in aqueous and non aqueous solution by using different metal electrodes.</a:t>
            </a:r>
          </a:p>
          <a:p>
            <a:r>
              <a:rPr lang="en-US" sz="2800" dirty="0">
                <a:solidFill>
                  <a:srgbClr val="000000"/>
                </a:solidFill>
                <a:latin typeface="Times New Roman" panose="02020603050405020304" pitchFamily="18" charset="0"/>
              </a:rPr>
              <a:t> Literature for many metals used for the electrochemical reduction of the CO</a:t>
            </a:r>
            <a:r>
              <a:rPr lang="en-US" sz="2800" baseline="-25000" dirty="0">
                <a:solidFill>
                  <a:srgbClr val="000000"/>
                </a:solidFill>
                <a:latin typeface="Times New Roman" panose="02020603050405020304" pitchFamily="18" charset="0"/>
              </a:rPr>
              <a:t>2</a:t>
            </a:r>
            <a:r>
              <a:rPr lang="en-US" sz="2800" b="0" i="0" dirty="0">
                <a:solidFill>
                  <a:srgbClr val="000000"/>
                </a:solidFill>
                <a:effectLst/>
                <a:latin typeface="Times New Roman" panose="02020603050405020304" pitchFamily="18" charset="0"/>
              </a:rPr>
              <a:t> </a:t>
            </a:r>
            <a:r>
              <a:rPr lang="en-US" sz="2800" dirty="0">
                <a:solidFill>
                  <a:srgbClr val="000000"/>
                </a:solidFill>
                <a:latin typeface="Times New Roman" panose="02020603050405020304" pitchFamily="18" charset="0"/>
              </a:rPr>
              <a:t>as electrocatalyst and the product of the reduction are available. </a:t>
            </a:r>
          </a:p>
          <a:p>
            <a:r>
              <a:rPr lang="en-US" sz="2800" dirty="0">
                <a:solidFill>
                  <a:srgbClr val="000000"/>
                </a:solidFill>
                <a:latin typeface="Times New Roman" panose="02020603050405020304" pitchFamily="18" charset="0"/>
              </a:rPr>
              <a:t>The major disadvantage of the electrochemical method is a requirement of high overpotential for CO</a:t>
            </a:r>
            <a:r>
              <a:rPr lang="en-US" sz="2800" baseline="-25000" dirty="0">
                <a:solidFill>
                  <a:srgbClr val="000000"/>
                </a:solidFill>
                <a:latin typeface="Times New Roman" panose="02020603050405020304" pitchFamily="18" charset="0"/>
              </a:rPr>
              <a:t>2</a:t>
            </a:r>
            <a:r>
              <a:rPr lang="en-US" sz="2800" b="0" i="0" dirty="0">
                <a:solidFill>
                  <a:srgbClr val="000000"/>
                </a:solidFill>
                <a:effectLst/>
                <a:latin typeface="Times New Roman" panose="02020603050405020304" pitchFamily="18" charset="0"/>
              </a:rPr>
              <a:t> </a:t>
            </a:r>
            <a:r>
              <a:rPr lang="en-US" sz="2800" dirty="0">
                <a:solidFill>
                  <a:srgbClr val="000000"/>
                </a:solidFill>
                <a:latin typeface="Times New Roman" panose="02020603050405020304" pitchFamily="18" charset="0"/>
              </a:rPr>
              <a:t>reduction and the parallel HER. To make commercial use of the electrochemical reduction of the CO</a:t>
            </a:r>
            <a:r>
              <a:rPr lang="en-US" sz="2800" baseline="-25000" dirty="0">
                <a:solidFill>
                  <a:srgbClr val="000000"/>
                </a:solidFill>
                <a:latin typeface="Times New Roman" panose="02020603050405020304" pitchFamily="18" charset="0"/>
              </a:rPr>
              <a:t>2</a:t>
            </a:r>
            <a:r>
              <a:rPr lang="en-US" sz="2800" b="0" i="0" dirty="0">
                <a:solidFill>
                  <a:srgbClr val="000000"/>
                </a:solidFill>
                <a:effectLst/>
                <a:latin typeface="Times New Roman" panose="02020603050405020304" pitchFamily="18" charset="0"/>
              </a:rPr>
              <a:t> </a:t>
            </a:r>
            <a:r>
              <a:rPr lang="en-US" sz="2800" dirty="0">
                <a:solidFill>
                  <a:srgbClr val="000000"/>
                </a:solidFill>
                <a:latin typeface="Times New Roman" panose="02020603050405020304" pitchFamily="18" charset="0"/>
              </a:rPr>
              <a:t>to produce important chemicals and fuel, the overpotential need to be lowered in addition to increase the selectivity of the catalyst toward commercially important chemical compared to the hydrogen evolution.</a:t>
            </a:r>
            <a:r>
              <a:rPr lang="en-US" sz="2800" dirty="0"/>
              <a:t> </a:t>
            </a:r>
            <a:br>
              <a:rPr lang="en-US" sz="2800" dirty="0"/>
            </a:br>
            <a:endParaRPr lang="en-US" sz="2800" dirty="0"/>
          </a:p>
        </p:txBody>
      </p:sp>
    </p:spTree>
    <p:extLst>
      <p:ext uri="{BB962C8B-B14F-4D97-AF65-F5344CB8AC3E}">
        <p14:creationId xmlns:p14="http://schemas.microsoft.com/office/powerpoint/2010/main" val="389045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1023CD-28AC-4C72-B20C-4C193087354B}"/>
              </a:ext>
            </a:extLst>
          </p:cNvPr>
          <p:cNvPicPr>
            <a:picLocks noChangeAspect="1"/>
          </p:cNvPicPr>
          <p:nvPr/>
        </p:nvPicPr>
        <p:blipFill>
          <a:blip r:embed="rId2"/>
          <a:stretch>
            <a:fillRect/>
          </a:stretch>
        </p:blipFill>
        <p:spPr>
          <a:xfrm>
            <a:off x="1049310" y="0"/>
            <a:ext cx="9893509" cy="6858000"/>
          </a:xfrm>
          <a:prstGeom prst="rect">
            <a:avLst/>
          </a:prstGeom>
        </p:spPr>
      </p:pic>
    </p:spTree>
    <p:extLst>
      <p:ext uri="{BB962C8B-B14F-4D97-AF65-F5344CB8AC3E}">
        <p14:creationId xmlns:p14="http://schemas.microsoft.com/office/powerpoint/2010/main" val="215806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BDD3CF-4B03-469B-A84E-F639E5251DFB}"/>
              </a:ext>
            </a:extLst>
          </p:cNvPr>
          <p:cNvPicPr>
            <a:picLocks noChangeAspect="1"/>
          </p:cNvPicPr>
          <p:nvPr/>
        </p:nvPicPr>
        <p:blipFill>
          <a:blip r:embed="rId2"/>
          <a:stretch>
            <a:fillRect/>
          </a:stretch>
        </p:blipFill>
        <p:spPr>
          <a:xfrm>
            <a:off x="614148" y="0"/>
            <a:ext cx="9676263" cy="6858000"/>
          </a:xfrm>
          <a:prstGeom prst="rect">
            <a:avLst/>
          </a:prstGeom>
        </p:spPr>
      </p:pic>
    </p:spTree>
    <p:extLst>
      <p:ext uri="{BB962C8B-B14F-4D97-AF65-F5344CB8AC3E}">
        <p14:creationId xmlns:p14="http://schemas.microsoft.com/office/powerpoint/2010/main" val="362781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05086F-E3E4-441D-8F7E-5BB9404FFE8A}"/>
              </a:ext>
            </a:extLst>
          </p:cNvPr>
          <p:cNvPicPr>
            <a:picLocks noChangeAspect="1"/>
          </p:cNvPicPr>
          <p:nvPr/>
        </p:nvPicPr>
        <p:blipFill>
          <a:blip r:embed="rId2"/>
          <a:stretch>
            <a:fillRect/>
          </a:stretch>
        </p:blipFill>
        <p:spPr>
          <a:xfrm>
            <a:off x="2497806" y="0"/>
            <a:ext cx="7196388" cy="6858000"/>
          </a:xfrm>
          <a:prstGeom prst="rect">
            <a:avLst/>
          </a:prstGeom>
        </p:spPr>
      </p:pic>
    </p:spTree>
    <p:extLst>
      <p:ext uri="{BB962C8B-B14F-4D97-AF65-F5344CB8AC3E}">
        <p14:creationId xmlns:p14="http://schemas.microsoft.com/office/powerpoint/2010/main" val="2483659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1126</Words>
  <Application>Microsoft Office PowerPoint</Application>
  <PresentationFormat>Widescreen</PresentationFormat>
  <Paragraphs>37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    Electrochemical Reduction of CO2 on Copper, Copper Oxide and Mixed Metal Oxides of Lanthanum, Calcium, and Copper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B Viswanathan</dc:creator>
  <cp:lastModifiedBy>Prof B Viswanathan</cp:lastModifiedBy>
  <cp:revision>20</cp:revision>
  <dcterms:created xsi:type="dcterms:W3CDTF">2018-04-13T04:42:48Z</dcterms:created>
  <dcterms:modified xsi:type="dcterms:W3CDTF">2018-04-14T02:50:14Z</dcterms:modified>
</cp:coreProperties>
</file>