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71" r:id="rId10"/>
    <p:sldId id="266" r:id="rId11"/>
    <p:sldId id="267" r:id="rId12"/>
    <p:sldId id="268" r:id="rId13"/>
    <p:sldId id="269" r:id="rId14"/>
    <p:sldId id="272" r:id="rId15"/>
    <p:sldId id="273" r:id="rId16"/>
    <p:sldId id="274" r:id="rId17"/>
    <p:sldId id="270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1315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96E69-BE55-440C-ACD8-A31147937D1C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49EF27-ED6E-424C-A1AB-E76036471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0562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ヒラギノ角ゴ Pro W3"/>
              <a:cs typeface="ヒラギノ角ゴ Pro W3"/>
            </a:endParaRP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ヒラギノ角ゴ Pro W3"/>
                <a:cs typeface="ヒラギノ角ゴ Pro W3"/>
              </a:defRPr>
            </a:lvl9pPr>
          </a:lstStyle>
          <a:p>
            <a:fld id="{67D0CA58-7AD2-4A6E-A8BA-03DCB3685CB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438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069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19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0679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999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770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2693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010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68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6961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E11507-FB75-4CDB-8A91-C2897F5B03B1}" type="datetimeFigureOut">
              <a:rPr lang="en-US" smtClean="0"/>
              <a:t>10/26/2017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4FAA-E44C-437B-8B1E-DCCC7CC72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453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pubs.acs.org/doi/pdf/10.1021/acs.chemrev.5b00715#page=3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://pubs.acs.org/doi/pdf/10.1021/acs.chemrev.5b00715#page=2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pubs.acs.org/doi/pdf/10.1021/acs.chemrev.5b00715#page=1" TargetMode="External"/><Relationship Id="rId5" Type="http://schemas.openxmlformats.org/officeDocument/2006/relationships/hyperlink" Target="http://pubs.acs.org/doi/pdf/10.1021/acs.chemrev.5b00715#page=5" TargetMode="External"/><Relationship Id="rId4" Type="http://schemas.openxmlformats.org/officeDocument/2006/relationships/hyperlink" Target="http://pubs.acs.org/doi/pdf/10.1021/acs.chemrev.5b00715#page=4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772400" cy="1470025"/>
          </a:xfrm>
        </p:spPr>
        <p:txBody>
          <a:bodyPr>
            <a:normAutofit/>
          </a:bodyPr>
          <a:lstStyle/>
          <a:p>
            <a:r>
              <a:rPr lang="en-US" sz="4800" b="1" dirty="0" err="1">
                <a:solidFill>
                  <a:srgbClr val="FF0000"/>
                </a:solidFill>
              </a:rPr>
              <a:t>Oganic</a:t>
            </a:r>
            <a:r>
              <a:rPr lang="en-US" sz="4800" b="1" dirty="0">
                <a:solidFill>
                  <a:srgbClr val="FF0000"/>
                </a:solidFill>
              </a:rPr>
              <a:t>-Inorganic </a:t>
            </a:r>
            <a:r>
              <a:rPr lang="en-US" sz="4800" b="1" dirty="0" err="1">
                <a:solidFill>
                  <a:srgbClr val="FF0000"/>
                </a:solidFill>
              </a:rPr>
              <a:t>Perovskites</a:t>
            </a:r>
            <a:r>
              <a:rPr lang="en-US" sz="4800" b="1" dirty="0">
                <a:solidFill>
                  <a:srgbClr val="FF0000"/>
                </a:solidFill>
              </a:rPr>
              <a:t> </a:t>
            </a:r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1828800"/>
            <a:ext cx="8839200" cy="3810000"/>
          </a:xfrm>
        </p:spPr>
        <p:txBody>
          <a:bodyPr/>
          <a:lstStyle/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New generation of photoactive materials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absorber in solar cells and significant progress towards improved efficiency, fabrication and scale up process.</a:t>
            </a:r>
          </a:p>
          <a:p>
            <a:pPr marL="457200" indent="-457200">
              <a:buFont typeface="Arial" pitchFamily="34" charset="0"/>
              <a:buChar char="•"/>
            </a:pPr>
            <a:r>
              <a:rPr lang="en-US" dirty="0"/>
              <a:t>organic inorganic </a:t>
            </a:r>
            <a:r>
              <a:rPr lang="en-US" dirty="0" err="1"/>
              <a:t>perovskite</a:t>
            </a:r>
            <a:r>
              <a:rPr lang="en-US" dirty="0"/>
              <a:t> materials in </a:t>
            </a:r>
            <a:r>
              <a:rPr lang="en-US" dirty="0" err="1"/>
              <a:t>photovoltaics</a:t>
            </a:r>
            <a:r>
              <a:rPr lang="en-US" dirty="0"/>
              <a:t> as well as </a:t>
            </a:r>
            <a:r>
              <a:rPr lang="en-US" dirty="0" err="1"/>
              <a:t>photoelectrochemical</a:t>
            </a:r>
            <a:r>
              <a:rPr lang="en-US" dirty="0"/>
              <a:t> applications  </a:t>
            </a:r>
          </a:p>
        </p:txBody>
      </p:sp>
    </p:spTree>
    <p:extLst>
      <p:ext uri="{BB962C8B-B14F-4D97-AF65-F5344CB8AC3E}">
        <p14:creationId xmlns:p14="http://schemas.microsoft.com/office/powerpoint/2010/main" val="15380092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28639"/>
            <a:ext cx="7543800" cy="5186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600" y="304800"/>
            <a:ext cx="8763000" cy="64633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endParaRPr lang="en-US" dirty="0">
              <a:latin typeface="Times New Roman"/>
            </a:endParaRPr>
          </a:p>
          <a:p>
            <a:r>
              <a:rPr lang="en-US" dirty="0">
                <a:latin typeface="Times New Roman"/>
              </a:rPr>
              <a:t>Metal </a:t>
            </a:r>
            <a:r>
              <a:rPr lang="en-US" dirty="0">
                <a:latin typeface="Arial"/>
              </a:rPr>
              <a:t>−</a:t>
            </a:r>
            <a:r>
              <a:rPr lang="en-US" dirty="0">
                <a:latin typeface="Times New Roman"/>
              </a:rPr>
              <a:t>organic framework (MOF) structure of [C(NH2)3]-</a:t>
            </a:r>
            <a:r>
              <a:rPr lang="en-US" dirty="0" err="1">
                <a:latin typeface="Times New Roman"/>
              </a:rPr>
              <a:t>Mn</a:t>
            </a:r>
            <a:r>
              <a:rPr lang="en-US" dirty="0">
                <a:latin typeface="Times New Roman"/>
              </a:rPr>
              <a:t>(HCOO)3.43In order to show the relationship with the halide </a:t>
            </a:r>
            <a:r>
              <a:rPr lang="en-US" dirty="0" err="1">
                <a:latin typeface="Times New Roman"/>
              </a:rPr>
              <a:t>perovskites</a:t>
            </a:r>
            <a:r>
              <a:rPr lang="en-US" dirty="0">
                <a:latin typeface="Times New Roman"/>
              </a:rPr>
              <a:t>, the oxygen atoms are drawn as red spheres in this f</a:t>
            </a:r>
            <a:r>
              <a:rPr lang="en-US" dirty="0">
                <a:latin typeface="Arial"/>
              </a:rPr>
              <a:t>i</a:t>
            </a:r>
            <a:r>
              <a:rPr lang="en-US" dirty="0">
                <a:latin typeface="Times New Roman"/>
              </a:rPr>
              <a:t>gure; C, N, H, and </a:t>
            </a:r>
            <a:r>
              <a:rPr lang="en-US" dirty="0" err="1">
                <a:latin typeface="Times New Roman"/>
              </a:rPr>
              <a:t>Mn</a:t>
            </a:r>
            <a:r>
              <a:rPr lang="en-US" dirty="0">
                <a:latin typeface="Times New Roman"/>
              </a:rPr>
              <a:t> are black, sky blue, light pink, and cyan spheres respectively</a:t>
            </a:r>
            <a:endParaRPr lang="en-US" dirty="0">
              <a:effectLst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41137121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3" descr="data:image/png;base64,iVBORw0KGgoAAAANSUhEUgAAAHoAAACgCAYAAADD/HitAAAgAElEQVR4nOy9eZRlWVXn/4piErQBgW4G2xYQFRVBkR/YoA2IC8FG0B+g7dg/W1BAcKJtGXRJAd1CARYFNWVmZMzzHC/meBHvRbx5nud5nud5/Pz+eJFRlZlVVEZmVopNfde6K17ce/d9+519zzn77OkIeBrfFxD8azPwNO4Mnhb09wmeFvT3CZ4W9PcJnhb09wmeFvT3CZ4W9PcJnhb09wnOJehBv4/cnsEWyFNtdChV26SyNXLlNqVah0CijNqWIpJt0Gx1iWdrFCptmq0uxWr7qfoN/1dCZs/wc5/c4X3/KOEXPr3H2/+niF/49N7Zkcg3zvW8cwm6Xmuyoohxz6iBz1/S8cUxHd9csPCdDTefG9GhdKSY3nbx95d0fGnKzMV1O1+cMPKp76i5b9V5Lsa+37GjS3D3++f5+LfV/OVFI3/1kI7/eUnP7/2znLvfP08oXTvX884l6Eqjg86Tf/q4A8eaMsrHH9DyyQd1j3vkK62nTtBP498uzjlH9/D6ArRaLQaDwdnR7/cZDAZEojH6/T6RcJhEMnV2PR6Pn31mMCCTydBotk9ph/T9Qf+qZ0bCkav+f+z31Or1R58H9AcDBv0+9Xrj9P/+8Jn9R58ZjcVvqaH6/R7l+DSNauiGabqdOtXEGK1G7oZp2o0MlfgY3c755uAnw7kE3WmUmJpaYHL0EjaXB61Oy9LkCJdHxxmfmmPs8ghri7NcunCJidkFPL4gRp2a9dVFLo9cRiw5wemwMbu4TLddY3Fhkam5eaYmJxmfmGJtfY2p6UnmpsYZHRlFY7QhPRKxtLbO8uwEkxPjLM5OMrOwhMnmRLK/RbvbZ2dLyPjUDPuHxySiYSZGR1leXmJiYoJsvsTe1gYKreGWGqqS1YD7eZS8H7vqfO7v/o7cb/0WvU7nOppaagHcP0AheO+jbdhskv+jPyL38Y8/7vcUg/8M7mdTTqzeEr/X4txD92DQJ5O9+g1t1Ov0er2rztVq1avp+n36/WEP7PV6DE7PZ3N5AHKnfwEajQbpTJZYNEwoFKbZGmrsemscqzOFK1qi3+uQL5TOnpfJZK/jtVarn32+lr8bRTWnpmz5KYqJdQqRUZqnPboqlVLU66m/8IW0n/lMGpnMGU0psUbZ8pOUMwoK4UdoN/MMBgMq29vkTk7o3H031Ze85CqeCuGHKZl/klLWSiF8kW6neVP8PhHOJehWrcj4yCUuj0/x8KUxxBIpMGB2cowLI6MI1+cZuXSZqdkFLl64wNT0NNPT0wAsz40zOrvM5UsXuPDAg0xOjjO3sMSDF8cZAJKDTebn55menuE7D49yaWSE6YkRLoyOcfHCKHt7u5RKZWqNNu1Oj36vztjIGDaHF7fDwuToZWYXh71ApZAzMnKJ6bGLzC0uMzYxiUIhP1fDtOop8sHvUEiKKZleSTklPLtWjUTovuQllF/8YpJyObJLlwBoVnzkQxcoxhYoGV9JvWg8o8lLJAx++IepvvnNGKen8YvFw2fldeSjcxRD36RofDWNWuJcfN4obloZe6IeUiqVzj4P+l30ej2d7tX3tlsNWp0u1Url7JzX46HX7VKr1ag85vzwQYOz51YqZbqdDrlcjmKxSLvdplqpUiyXz2jz+Tzlcplms0Gr3aFUKp/791Ui94L72RRi1w+h3VaL6HvfS+ITnyCfz7O9vQ1A3vVxBs67qBQc19G0slkCb34zha99DbPZjN1uH7aX/T20rHfTbFSuo7mdOJeg2/USq+tCdnf22BSus729jd5kQ6uUsbC4TDKVZn1lge3tbZQKKWur66SCLmYW19k/OODw8BDh+grrK8vEsmUuXxphd1tINl9kYXEJ4eIMa8tLzM4sYLa50GnUzC8ssLmxxcL8DMurG8iVSlRKBXG/g/u/fYl0NsJ93/g2+6IDxIcH6HU6NteWGZsYx6BVsrq6wt7+EZVq9cl/4GPQauSoJqfpdR9/GaPX6/H7/ZTLZTY3NwFoVkNUkotnSuK1WF1dpdVqYbPZMBiGOkOjZKWc2j0XbzeDcwm63++RzWZptTtUKmUKxRLdbpdut0uzUafd6dCo16jVahSLRUqlMv3esJf6vD4ajQb1ep1iIU+j2aZUKlEpl+n2ehQKBaxmI8FwhFw2TbnWoNFoUC6VyOWy5ApFcrks5XKFbqdNuVSmWq0RCvip12qUyhUK+SxeX4Bmo0mtWiWVTFCr1Ug/zvx9qzCZTDgcDqrVKqsrKzSKxSel2djYoNls4nA40CiVtK4duZ5CnEvQvW6DlflV5Bo583NzyNVa6vU6fo8DhUrN4vIqRoOB45MTTg73abTaHB3uo9EZUCrUOG1WdAYjUvEBm3sipMcSLDYnNquFDeEWRqOJWCSMSqVEoVBwfCxGo9UgF+8RzFTZ2d5EeixBfCJFq9Vgs1lJp1OsLS5SLuYRbm1xcizBaDaj0urRquSIJRICgQD5wpML4okwGAyo7O7SjEbPzlksFmw2G/V6namf+ikaz30udbP50bbqdKisr9MpFM7OCYVCqtUqXq8X0ateRe2FL6SZSp1d71SrVFZX6TZu79IKzjtHDwa4HE7MZjOhUIhINEbA7yOfzeD1+fF5/YQiEfz+AH63i3a7jcVsJhgMEosnSaeSeDxu1AoZPp+PRDJJIpGkkM/h8/mJx+OUigU8Xh8+rwevx4PP68PpsFNrtPB43Jj1ag7EUuKJBMlkkkqlTDAYotVsEAgEiUbCuNweguEoXreLQDB4prXfLEr7+wxe+EK8r389s7OzzM7Oct999yH89KdRfPaz/MSf/Rnfeu5zGb/nnrPrx5/8JLzoRRje/W6mT5XSz3zmM1g+9znmPvc5Xv/7v8/FH/xBLn/rW2fXtb/zO/D851O+555b4vfxcC5Bd9sN1Eo1FpsDrVaDwWBArVZiNJooFrJcGrmM0WREerjD9p6I1ZV1VEoF+XyBcMjPQw8+iNliwWKzI1xfR3x4SCYVZvdQQiiawqyWIJaqiCVSnEiOsNkdCDc2kMmkHIqPSadTmEwm9FoNNrsdu8WE6GAHvVaFRm/C6wvc1sapGY3U3v1uMt/4BoV3vYv8N79Jv9+nXS6jcrn4/OteR1UgYGZiglatRr/fp7y/T+1tbyP97W9TePvbKS0s0O/3aRUKXBaJGHnVqyjedRcrMhntRoN+v09xaoriG99I6lvfovz2t1OTyW7r74DzLq/qBQ4PT3B5/Ozu7OByufD7vCjVWjqtOhq1CrfLicGgx2Q2o9XqsRg1ZAoVrBYzeoMem82GzeFGp9NjMZuo1yo4nE48viDhgBeT2UKuUMLndqA1WnA5HVitVowmM1arBZvVRjAYwul0Egz40KhkWC0WLHYnLqedVrt72xqndPEiCASY3/teFhYWWFhYYGp0lOjLX471xS/mv01MMP6lL/GpT33q7Lr+Ix8BgQD1f//vZ+fGv/pVKi99KeuvfjWfGh3l2//wD3zhC184u+555zsZCASUlpdvG+/X4qaWVz63E4Neg8PlpVGrEosncDkdxJMp0qkk0pMTspk0iUSSY5GIWCJJMBgklU5jsZiIRSPE4gnSmSxWi5FIOEI0niQSDtOsV6nWGoRCIRLxGB6PG4VSSSgcIZlMUirkUSo1pNNp/D4/4VAQr9dHKpUiHo+RzxdIpRKEgkEi0SihYIBEMkUuV3jyH3YN+t0uZbGYTvnR5Vmn2ST/2tcSevWrOdjfZzAYsPwYAXXqdSoiEb3Wo9p6Ixql9NKXIn7Vq/D7/eRyOba2ts6ut0slKnI5g37/ZsRxQ7gpQTeqRY6O5eh1WlKJGCdyJQqZlBOZgng8ilJ2jFyhJBQKoTg5QSqToNIa0ajVBINBpEd7qPUWNBotwaCPA9EBR5ITZDIZqUSMYDCMVCrl8GCXY5mMk5MTtrd2CQQD+D1OlGojMrkCg16LUqFAIjlGrlBwsLeNxerA67SiUChQanTIZSeIjiSYrdevbW8WvV6PXC53tqxaWlp6Upput4tGo8HhcFAul9nY2Lht/NwIzi3oSrl8tiYt5jPE4kmKpTK5TIpUJkuxVKZWrdJoNhkM+pRKJWq1Gh6fn36vS7FYpFAoUCgUKJcrlEolfP7AGU2zXiWdKzAAspkMbreHen1oyvR4vdTrdWxWKxazefjZ7qBWr1OrValWKnh9Qfq97umzi+TzeYrFAt3erfeWcmqHSuYEGBqGhMKhteyJBD0YDChGJqjm9QAYjUasViv1ep21tbXHpel22xTDD9Go+G+Z38fi3CbQLaGQY7kagKP9XXZFJwjX15GK9xAditjaO2J7Yw2vP0i5kGN+eY29nS0cLg+9Rp6ZuUV2RCfMjI+xKdzgRK5ka2uTzbUVfIEQ+XSMlbUNSvU2Lqebrd19Do8kACikRyyubrG/t41wbZWjIzGyk2MWlpYRLs+zu3+A0+2l38gzOTPP3PwqKqWMnQMx5fL5rWOPRb/Xo2J+BUXT6wCo1Wqsra1RGB0l9NrXUvN4rqMpFuJ0Hc+j5Hw/AA6HA6PRSOFLXyLwcz9Hu3D9dFJKS4fOE99f3hK/1+LcPTqdStJsNWk0h3OQxZEkkc7i8ufwRYq0GnUcDgfxZPI62m6nRb0xNNZnMumrrrVaj2+BSqbST3oPQLP56Nqz22lRa1ztFPhutN8NrWaZnPH15Nx/Szl9QCWrAKBks7H95S9TfP/7h4rU+voZTbXko2h6DcXQd8jHNqiVhi+BSyjEODND+Wd/lu5dd1GyWM5oKtljioYfoZTYIB+Zo1W/vv1uBecSdKOSZ2zkIps7O4yMjLGxuUmlMuwpg8GAXm9o+tNptSyvrLC1vQOARq1mYnKG8ZFRNre3mJiaRaPTArCyMMOGcIP9HSFzs/MsrQ/nPaVCyvLcFKMzCyzOz5IrN7GaDCwvL9MfDNCo5EzNzLGyMM3U5BRTU2PMLSwi15pg0Gd+dobd3R1W1oXMzs5i0OvO1TC9Xodi5CFKWQtZ45vI+b541fXyL/0SfYGAd124wBseeIDfz2RotEqUIvdTyBjJGX6KUnTs7P5Oo0H9la+k86xn8bqFBX7i8mU+XyjQrEUohb5OMSmmYHwN1ezRufi8UZy7R+dyj7ooC4X849wxoH+NrfeKC7JYfGLNt9Wsk8tdsV4NztyX16JeKVGpP9pb8/mhebN/mzXWYmo4hFYCf33dtT5w8W/+hvFf+iWeK5EgkMkQhEJ8yvZN8DyfUvhb19E0ej0ufOhDfPN970Og1SKQShGEQnzd/llwPZN8fOs6mtuJc/fohx56mIWlFZYW55memuTS6Cizc3NcvHSJ7Y1FRi9d5FvfuUB/AEvz04yNjbGwukUxl+LS2BhT46MYzFaCfi97e7uMj15kYmqOxfkZvv7Vb7J3cEC9kOD+hy8wcmGEVqeHVHzA0tIiFx76Dhcfuci3HrrM/NwUdpcbtVzCxOQUi4uLTEzPI1xb4uEL42i0WkwmI4vzM6yurSNXas7VMP1+n3xkhlbj6iG0D3wyGERwdIRgdxeB1YpApUIQCvEsn4uPWr5FtXW1Dbs5GPAbTieCvb0hnd1+RvM8j5m/d47Q692+9f/j4fzLq2scM5FImF5/cKYZ3wAJtSe4t9/vU29cfa1aezTasVLIkisONf50Mk40PhTCFbcnDJWkx8N34+9G0Qc+FQohODxEcHyM4OAAgc02FHYggCAUQhAK8YF0mtbpqNYZDPhNl2t4r1g8pLPbh3R+/xnNX+fz17XT7cS5BN2sllhcWmJ3ewvxiZyjEznHkkMO9vcQHUqIRaND1+DKChqjjROxiLWlRYT7EhrVMtt7B4hEB1gsVow6NTvb2yytrCI6ErO8soFCKuHgUEw6FWdnb48d4ToPPnIBrcHIzMRl1rYPODzYRXJ8QiqT5+joCIvZiEql4ki0x/b2Fqtr62zt7rO5JUSjVrCzucbi8joas+2WGqqm0fB3Ot1QyPv7CBSKYe90OBDodAiUyuHfU8F9MJ0me3DA72i1CESiIY1SORS0w/Ho8G02n9H8VTZLdWWFRuD2mnLh3N6rDtlslmKxQDKZJJXOkE6lyGaz5HJ56rUamWyWYqFAKpMlHg7g8UdIpbP0uh3iyRTZbIZKtYbNPjQclMslkqfnM5kM2VyearWKVqvDbreRz+XIZrMk4zEy2SyZTIZcLkez1aJYKlE/dYsmEwly+TyJeIxoLE42myWfz5HNZYnFYhRLN+8SbFWr/N2f/AmCr34VwcoKgrU1BCcnCDY3h0I0mYaC1+uHfw8PeeX4OL/3iU8g+MY3hvevrSGQyxEIhVfTGI1DgR8e8iv/+3/Di15E4b/8l5vm9YlwPqdGq4ZCoeRIfIzJZAIgFAqi02tRq1ToDWaUSiWS42OcLjcAfo+DvYNDavUW6VQSmUyGRqWgVKmRSiZRqtTIZVIMRgtKpRK3y8XWlpBDkRiV/IRStUE8FkGrUXEsU6IzGOj3Oqyur6NUyBkAVr2c5TUhHn+Qfq/FwvwyCrkCo07N4d4m+1INvsdZ5z4ZWqUSpfe9j/0//EMEly8Pj7097t7Z4QdPThBsbyOYnR0K3elEYLXy8q0tpG95C3/+p3+K4OJFBNPTCPb2eNbmJj+gViNYXUUwNzecox0OBFYrPzcxgfqNb+Szn/kMpd/4DcqXL5+b1yfD+Xp0p4U/ECAYDBBPDoPhwpEwoWCAgD+A3W7n+OSYcCSC2+NnABQLBXxuJ7VGi2KhQDAUwutx0+p0KRXyJOJRQuEokVAIm8NFJBLGH/Dj9frY39kknSthNmgxmExYrHbSmSz9fg+v10ssFgOG87XP5yOZzgIDgn4/gUAAv8+N2WzB4w9SyD++Fv/dUHG76d59N/pXvALByAiCsTEEExNMv/WtVJ/9bF49N4dgfR3B0hKC5WUECwu89R//kb5AwPQb3zh8MSYmEExMoHzta0n80A/x/IODIc3y8nB0WFzkv33sYyAQUPqLvzg3jzeK84X7turo9HpMJiOBYAi9yYLH48Jht6HTG0jHAqh0RixmM0aDnmPJEbVmm2w2g9fjIpZI4bSZ0JvMmLUyNoVCJCojot1ddAYDg8GATeEaHo+bQrFMMOBl/1CCx+2iWKkTi4SQyhW0mk2yuQKpZAKr1YLFoGZnT8zqmhC71YbT48Ng0GN32LFaLHjcLsx21001UM1iIREO8/8YjQgkEgQSCf/ya79G+AUv4BX/8i/DeXp7ezh3Hx7yfKUSo1SKL5nkxzWaIY1YzNrP/izml72M546ODu99DM1/0GgIHx8/JQEHV3BOQTfQarU47TZUGh0ujw+jXovJbMJmd1LKZ9Dq9JitVkwGPSLRIcl0mlwmhdlkJpnJkUknMZrNjI5cRK/Xs76xyc7eAWaLhcEAjCYjJqORRrOF3+NArlRjt1lIZnIE/R68/iD5XJZwND70TxsNqBRyjCYLBr0BuUyGzmTG7nRhtliwWS1oVHL84VsL4C/1evznK8IWi4fz6/T0UMna2kJweMhzlUp2HxMeFGm1eO0VYR8dDYfr6emhBn5K81KtFvNTKOArOF+mxqBPNpshFosRi8ZIJpOk05lTJ8eAUChILpcnkUiQSCaHylEyQSIep9Vq43J7iScSqHUGYrEo8VgMk8UKgN8f4FgfI56uksrViaWqFMpDs2U4Vsbr9QGQzw+fD1AuFTFZrITDYYrFAnr9UG8oFob3pNJp0qkhH8WbiAS9Fsmslrce3zcUnFKJYH5+KDShkOcoFGw/JgL2CuzRHV4juTik0WiGc/r+PoLNTV6o0WB8nGVfKbF82y1k51xeFVAqFcwvr7GxtMiJ9ASR6BCPL0gwFEYsFiM6FCE+lrEwN4vkWM6x5Ij93V2arTbBUBilRMTesQq57ASV/ASTbZhl6XA4sXizzO96OFCGOdLF0NqH8VT+cBGna6hM+Xx+JJJhI7gcVkTiE44ORVhtNg6PxACYNQqkMhmHoqGhZWdnG7PDe9ONNDhN8Sk5P0TR9gO8WXW6Hl5eRrC7y8f++I/ZHxu7iqbf7zEY9Kk6fhGP8eX8uFo91LpnZ7lLKOSfPvABlIeH19B06Xba1MwvoWL7+Zvm9/FwU/7oZqNB90kyH57IcPFkGRPNVpde//aZDm7WmfFY5GwfJm98A7WSh3Jyi3Kvx/skEt7/yU/y/3396/TvuovS3/zN2f39Xpe86RcoOD5INa+nkpESb7d5l1DIe/7yL/nC//pfIBBQfPDBR/lsZKlafpy856+pZCXUiqZb5vuxOF9+dKuLJVj8N3lEMue3jJXic1TS++RcnyRn/9BV1wqf/CQ861mU772XyvExnUaDwaBPMfIwlZyGjOU3KXj+5iqa4vvfD3fdRW5ujsrxMf1ej26nSSn8TUpZI0Xr2ykEvnluPm8EdzRtNpVKoVKpzo7rMjK+h9DtdKhZXkTJ8obHvV7Z36f8vvdRtz1qcasUI/Rdz6bo/H8fl6Y8Pk7pgx+k+RgXbj5+OEyqC3729v6Aa3BHBb2xsUE8Hicej2NdWSE1N3fV9aRQSEUqvepc/PJlqq6bWxrdKipZJbXi+UKQSqkDGtXIDd/f7/coxjdoN8+/zj8P7qigr+QoFXo93hwK8aN7ewRO59Bot8trTSbe4HaTPZ3H7fU6L1lc5FfSaSpPYeDc9wPuuKDzKhVv9vn48D338O/39/lRnw+zVMprvV7e+p3v8KaZGd4QiWCWSnmZzcaPTk7y/m9/m3dEIlR15wseeDI4HTZsDifRWIxwKES+UKLXbZ+Zb8PhEMlkimQqhc1qJhaLksvnCfs95CstnC430aAPVyhOPje09weDQSLhYcSr69TsWioWhnb5Wg2/34vH7SQZj5DO5kgmEyTiMWLRKOlUEp9/6NDI5zLk8wUCwTCNehWL1UaxWMDpsOH3eGh2z/fi37Kgq9UqzWaTSqVCr9ej1+tRLBbJ5XK021dnSGxvb1NaW+NVjzzCi0dHuXt9HYFSyVc/+lGeNz3N8x98kB/Y3uYF+/t85WMfQzA7y7O+9jVetLvLz6+t0d7bu1V2r4LJqGdxfo4Lo5Osra4iOZHR73YQi8X0BuB2uzBo1Qj3Jajkx4gO9jg6kXEsPiRfbWHQ6RCJDjDY3OzvbnFwJMbpdHIiESNTKFEolQwAjVpBPJnC7/Uglx6xLzpCerSHQq0hkYgT8PtQKWTs7e+j0gxfZvHeJicyGcFwhJDPxaFYzOb6OuLDAySHBzQ758v3vmVBx+Nx9vb22NnZwWw2c3x8jFQqRa/Xo1Aorrr3ytAdaTb5cZlsaCmKRPiYz8vnDIahN8hq5R67nT+32XiOTIZgbo6f9ftJP05FgVtFKpkgnclgs9swmCzkczlUajWJRAy/2336OYXVZiOTzREOh3C6hylIiUSccCRKIh4nmUwRjsQIhYJ43U7C0TjJVIpSuUw2m8ZsMKDWGckXinh9AWKxCG6vl1KpRDTkQ6UxkysUcbscqBVSlCoNpUqNTDpFKp0lGo0Si8WwGg0EQn58vsB1UTxPhlsWdDKZRC6XYzabsdlsSCQSLBYLVqsVlUqF0Wgkmx2G+1wRNIBDKuWrf/qn/JnXQ8jwmzSaeR4aH+fS1halYhSf7sN8XKHgnz/yEQKnucS3G8rjQ6QKFft7e6j1BmRSKTuiI8wmHX63G73RhFx6jFShQac3oFKrUMjVRKMRxHtCRDI1Jr0GkfgYuVyJTq9HenSIWHKMQq3D7fGh1ajxuJwolEpUBisBrxu700UoEiMQCCI9FnOwL8bp8eF1WpEplWjUKmRqPWqFDKlChUalRqnWIBOLUGtVnIgldM4ZvnzLgm40GqTTafL5PLlcjnA4TDabpVAoDJPmSiWqp3HgVwQd63b5yUCA52i1/K3LRb1ZwFQM83Krlf/k8WBMe6l3qvyJ2cwzJRLemEiQfQqUsVw2i8lsJR6P43F7CIfDeL0+2t0eRr0euVRCIpmkVq3idDjwBwIkU0mcTjc+f4BSqUw46KVerSBXqnG7PchkJ1QrZUIBP4FQmEAwRKfdIh6P4fV68QVCeLw+yqUieoOeUMCHxWYnHApRrtY43N9BrVYxGEAumyGRSGBzedFq9UTCYZQK6amX7ny4ZUHHYjEODw+Zn59nc3MTiUSC33998LnBYGB+fp7M1hY/pdPx1gsX+KGDAwRWKw/MzPBKs5kfn53lx4RCXuNw8PXZWQQGAz88Pc2bZmZ4s9lMVSS6VXavgs/nw2gyo1LKsNhdKBUyNDoDpXKFWCRC2OdCb7SQy6RRq9UYTSbsLhdKmRyNRks6m8dh1lMoVVDI5ZzIFJiMRtKpBPsHe6jVGtRaPflsGofThdWk51iqwGp34XU7MJlNSCVH6E0WhGvLRBIpjHo9JpMZo8FA0OfBbLVzJJGh1+qQSmXodFrUKgXtO62MxWIxbDYbXq8Xj8eDxWLB6/ViNBqvitNSqVRMT09Tkcl4k0zGz99/P8/f30fgcDCytcVrjo/5sYce4kd2d/lpt5sH19YQbG/zwvvv5/WLi7zDZqOlUt0qu1chEY2gkMtw2h0oZcdUqnU8bvdw7k3EcNqtOB0OxMcK/IEAbq8Hv9eNzmDAbnfictgolauE/F4Cfh+RWAKP1YDD7cNh1uPwBjBbrAR9XkLhCEaDHqVaSygUQiI5IRyJ0mm38Lid2M160uUGZouVQj6H2WzG63Hj9bgJRmK4HTbmp+ewWEz4vB7ad1oZq1arRKNR0uk0wWCQaDRKIBAgGo1eZ+++MnTnul1+wWjkBSIRX7RaKRRiWJIuXiMS8TMOB4aQhWI5w1+LxTx/dJRfjkafknV0NBzAYrMhl5zgczuIxhMYzBYCgQChUAC71YJIdIBarUelUmHQ6zGaLRiNRhLJFAq5nFw2g8FgRK9S4HT7sJn0mC0W1LJjHA47VpsTlVyGxWZDKpXicLowmUwo1VqsJi2xWAKTUY9WrSSWSBEIRYhFw5wcS7FYzD1yaEsAACAASURBVLhcTnRGM4l4lBPJCWazibXleSr1O1w5MB6Po9FoODg4YG1tDalUikQiQfY4Ob6PVcYscjlf+qu/4ndDIXyGD9PoVPnq7Cz3bW9Tq2ex6n6P3/T5+PL/+FO8T5Ey5rFoUWhN5ApFPG4nVrsTmeyEY4kUg9FANOjjRCrF7fHgcnmwWMzsHYjxuF0c7u/j9fnxelyYzDbMRj2SIxHVWgO1erisWl9bpd/v4XC68Hic2K02xJJj0qkUNpsVm8WExWymWCxiMZvwBkIkEnFkJyeYLDasZjPRZIaQz00ml8NosqBWKdBqz29PuGVBVyqVUyXGSzQaJR6PEwgEMBgMRCIRHA4HyVPb7hVBOxoNXu5yDQPkQiF+z2Lhf1itw4hIh4O/1On4oM+HIBhEIJPxqkCA4G3wQl2LZDSEyWqjWm8QDQeJxOK43S6MBgOhSJSQ343eaMTr82Oz2bFazGi0OtwuJzqdFqfLTb5QxOlw4LSaMJpMRKJxoiE//lAMl9NFMhlHrTNhs1lJJeK4vH78fh9Olwu3047daiMeDaPVGYjH40SjYaxmEy6XC5vVQjyZwWo2EouEmF9axetxoVGp7vwcXSqVsFqtOJ1OwuEw0WgUp9OJy+UiFBomrFutw+CC7e1tkmNjvHh5mVesrPDMgwMERiNf/YM/4FkSCS9cWeGHDg54/skJX/6TP0Egl/Oc2Vn+w8EBrxIKqS0s3Cq7VyGZiGO2WDCbTeSLFeKxCHaLCblaf7oMcqM32TDqdYgP97Gc3mu22RkMehh0WkwGAxqdEafTyeGRGKNOi0gkOguU+F7BHTeB1hwO3u1w8IF77uGl+/v8jN+P32zmjSYTv3jvvbxhcZFfjkbxm0y85uSEH3ngAX79kUf47WiU1m12biTicYwGHU63B7cnQNDvJeBz4QuGyaYSuL1+UpkcYtEB4XAIj8dNIOAnGAySz2fxuD3YjDrkGhOBQBCX200oGCAYCmGz37587NuBfxWnRr3f59csFl6/sUHq1OKV7Xb5+cNDfsViOVO8wvU6r3ngAX4rFqN9TkvQjSCareOOVf5NHnfcYHIerK2t4XA4cDgcaKemqKxeXZWvfHBA55olVHV+no735sOAnsYQd1TQxWIRl8t1djSbTU4rOz/p4fF4EQo3z7I5r82evFLm+XZnVf7fgjtemP3tH4Afft3NHT/xFjcmk4nBYMDe3h6bm5tsb29zdHTEzs7OmXPF6byxbR0a9TrlcolEPE4+n6dSKeJ0evG53LQH0Go2Hi3DUSpRqQ7tArlUHIPFTqFQoFqr4fV4T0t1DCNN6/U6MunQoVMulymXSpRKJVrtNoNBn0q5TKfTpd1qkkmniMbieL1Dl2aj0SCXy+HxuKlVqxQKBUrlyhm/xWKRkN/7vT10A7z+HSB42c0dL/tp91kqUDQaPfPqpNNp4vE4qVSKzGPKKT8ZtCoFh2IJ21tCTiQSDg72WZqdZ0e4RbPXJxp0sbm5ydrqCtvb28hVOnqDAe1aAaVKiejoiN3tLXZ2ttnb22FialjJWKWUs7cnYgCY9CoORQcIt/fxBSNUiznWVlZIprL4fD4Od4VcnJhjZ3uHAaDV6lhYXGR//4Dj40PW1zbZ3N5jAJh1CjaF2+zs7dK605ax8+L174CXvC7Dc360dZ0gX/Da4unnAS/8icJ3FbTT6SQQCBAIBHA4HDidTvx+P9HHlHE8D9qtFolEggHQbl+9Zk8lH7+0cjKZuMrnns3maLXaxGJREqc0tXKB1GmCfy6XI53NkU6niEWi9IFAIEC5MhwpmvUKvkCYWCxGpVLGarMz6HeJJ2785X0i3HFBv/O3MrzpV7X80Z+P8q7fEvHGd+p5x28e8Ru/u8HPv1PPm35Vw10vG/Dbf7DIr7xfzFveo+CX3y/h7f/1mB99g40LFy6wtbWFWq1mZ2eHra0tNBoNy8vLHB0dXRfs8N2gVsqZX1hifHyCB++7j9GJSba2hIyMTzI+McHl0XG8LgfC1QWmZ+cZm5wiX64ydnmEkYcfYn52mrnZGS48coG9oxNUchmTU9PMzc8wMTGGWmdCdSLioYceQqU1YdTr2N/ZZnJ2lonxSaYmxplZXGVqYoyLI5dZmBnj4ctTHEuOgAEqtYLlpUXuv+9B1lYW+fbDl1iYn2Z5afHOG0zOizf8ao+f+WUrv/huDb/623v8+oe3eMcHjnjbe6W8+d1q/vN7Zdz9ih7v+dA2b3mPkje+U89b3qPkp99u5WU/7cZgMNDv98nlckSj0dNskTSBwDDJr3OOAIVsJk31tEr/taWXB/0ewfCjQX79/gCdNYnPl0akcKE1J+iexp9XS0Wy+SKVapX8aaWhaqVMLBql0bz6xUun4jRbbfLXJP0NBgMG/R5ajZZsLk84HLkuMT4cGfLz2PIiN4p/1Tn62f+xzQ/8WP0J5+Rn/UiHu1/Ru27oHgwGKJVKjEYjOp0Og8Fw9vk8PVqllLK0tMLh0SEXL48zNj5DbwC7wmUW5ucZm5hldW2VlYUZppfWyOYKFMp10uk8hVKD/mDAztoS8+vbjFy6wPTkBLPzc1gcHsx2J/vbaxyJpfQGAywmPZ1ul/2tYf1wvWVov5dJpQwA0aGIjY0NLAYtErmayyMX0JsswADNaarRhUcuDHPKDFo6vTscYXJe3A5lbDAYoFAoODk5QSqVotFozkKXtre3USqVN8TLYDCgVqtdtRNPq9Uc7vkxGNBoNOj1+kQjYTqtBq1Oj2qtRqfdptPtnj3jylGtVqmWi7Q6XRq1Cu1uj2w6SbHy6KhRqVRIxKL4AsEzPuqnu/74fX4GgwHlcpnBYEAodPWOPNVqhWAgQDqd4rzJLHdU0K1WC4U2z5E0z5E0h87cwWTnho6ZRRt///mL+P3Dxsjn88MlS6tFq9Wi0+nQaDRotVo33KsNGgULS4vs7u1zKJag1ujQqFWIxcdUag1UUhFH4hMKxTIms5m9/QOEm5uYzEZEBwcUS2VUKgXrq0LSmRyjE+PsbwvJF7JsrqyysbHBhnCLYrmCXHbCsVTGzOQlAv4QK4szbGxsYzGbWF1ZRnIiIxKJoNcqOTw8ZGNNyMGRhIP9fcRiCft7u2xsrLK6ssrm1s739vLKYDAQCoUIh8O45HLKpqvzi2oeD+1w+OpzJhOdm5iTbgTtdptCoUAmnSJfGJaTrFarxKIh7PZhdX2X3YLL4yeTTpPJ5ojHE1QrFbKZ1DAIMJkgm8nQbLVJpVIk4jHa7TaZdIZisUg2mz3dHSBHNBojkYjTaDTIZjIUS2WajTrpVIpUOk29ViWVTlOpVMhmMmSyORxOJ8VCgVwuTywaIZPJcCI+ot46XxWjOypoh+NRQ//9Fgufm57myns5AO4RifiWVnt2T7ff59MPPMDYNUPY7YJRp0SpVCBXKEmkMrSbDY6lcgx6HRq9iVYly+TCMlLJMa1OD5vVikatQbi2ikajQXsasWm2WsnkCkR8LsRyFVaDhhOZikPJcP51WvScnEhRqdQciIbra5fDgUYqZlckYWV9g+MT6WkbDY09Oq2GdDoLgwEqmZRgMIhGoSISDZ9tA3Ue3FFBW05LIn6tUOBlIhHP1Gj482SS3mDA32azvODoiB/SaPhSuUx3MOD3wmGevbfHy1QqLpxz85MbQSYVJxgMEgyGh1stVSu4PT4Cfh+ZbJ5Br40/GMTr9tDrD8jncoQjEfw+L6l0GofFTCgcxuPz02i1qFXKuL1+IqEAPn+AaHy4ls6lEwSDIRxOJ8HAsORHMpnE7bTj9Q29XT7/o/nfAIV8nnqjyWAwONOyy8UC4UiIoM9L+3t56Ha5XHj//u+5e3GRD37mM7x0ZgaBUslDH/oQAqGQX/zCF3jDww/zDLmchz7yEQTr6/zHL32JX7/3Xv7d3h6Zr3zltvITi4SwWKzYbDYsVis6nY5UMolMrkByIqNUKhONBAkFQyRPh9dmJYdEKsfhcGCxOlAoFfQHAyxaKSq9FZPRQH8wQCLax2a3E4rEyGfT+AIhBoMefn+IWrmI3TV01LicDiwmDdFEFqNOjdPpJJnOkc1ksNns+P0+1DoD3V4Pk05DMZtgVbh9trS7UdxRQV/RmB+2WLh7Z2dYHsLr5UPr67xtc3NYscdo5F2Hh3xobY27RCIE4+M822pl/imoveX3eTEaDKxvrGO12TGajDjtVqQKJZKjQxqtDvF4hHhsaF71+f206kPFTKVQoNZoUao19PoDAh4nGq0WjU5HfzDAbrPi83rI5vLUqhXMFiswIBaN06jXMJqHo1s0EsZmMVGpNYmG/JgMenLFColkCoNOh9lkRK7S0On2SCUixONRjBb7uYvP3XFBX8GkSsV/fuQR/lM6xbH7XgLtNu+dnua/SiREOm22jV/hp81mfuWee1h5ityUyXiEWCJFLBYhGAoTCYdR600YDQZS6dQt1Sb7XsMdFfSVkKIB8FmXiw9/5zusarWUEksUCw4+rlDwGZOJRFRFPb/LiEjEB77xDf7PaZmp2w259AjRkRiFTIper2VfdMTeoYSDvT3kshN0RvOTP+TfCG67oOv1+tl69rHodDpYLBY67TZ/m83yDLMZgdnM84NB9ioV/jCZ5C69nrtsNj6ZzbJSqfBcnw/B8TF3u1x8sVSiew6r142g2WwCAywGHWa9jnA0gdcXotPtEg6HaDfrlCs1up0O9XqdQDBEKhknXyxRLRfxhaL0ut3h0qheo1AokowECEcTuFwu6vU61WqNer1Ovd7A7fWfVjusAwMajTr1eo1cNke1WmPQ75EvFKnXG5TKZVqtNs1mk2azicFooVqp4Dl9bu+cfvfbLuhoNIrP50Ov13N8fMz+/j4ej4dLly5xeHhI/J/+iecsL/PRj32Ml8/OItDrue8v/oJnbG/zrn/8R972yCM8S6Xim5/4BILtbV795S/zB//wD7xob4/Kvfc+OQM3Aa1axeHOOqurK0wvrBOKxFhbXaGYibGxvYvNamH/8Ij11SXWhUI2dg85PNhlYnKGQj7L2tYuu9ubLC7Mc/+/3MfyygZH+9usrKywtXfIunCL2aV1VjeEuH0+Dve2yWSzLC8tsra+zrfv/RoL83PkyzWW1lZZXVpkbGaJdDbP0eEBa2urzC2s4HE72VxbZWl17XvLYNLtXr2oN5/u9LZSKPDskxMEKhWvC4eJdLs8EA7yDKGQZ1ksjGfS+NptXqNWI5ie5nkeDwdPUS2u9GN2koOhu3IwGJDJZJ+w0M2V88Vryk31e93rtkfMZdNc8ZdcoTMYTdfck7lqo9Z2u0Wr+cTbCt9MAZ47OkfbHlPvQ6hU8k+f/jSzej1e3aeoFD08sLTEhFhMLKzBb/ocDx8f8/k//mMOn6LSFqLdbaYnx1lbX2V8ZIRHLl5i7PIYy6ur2J1ObDY7U5NTrK6sMHLpIqMjF7k4MsrC0hKJVAaH08Xy8jILc9Ns7x0AMDe/wPLyCjNz81x44NtMTM8wNT3L7Ow88wtLzMwvcnFkDLFEAoMOk5cvsy4UMjE5wdT4KA888DDT4yMsL69itrvJJMKMXR5nfHKa+ZU1piYnmZ2ZpHnO/b3+VbTu3mDARz0eXnRywvNiMS7FjljL5fj3KhUvM5nYz2S4L3nCc+JxXryzw1/HYjyVkWBPZBsvlYYBA+VSkVw2Q6E47MHddpNq7eoRptVqXbWlMkAxn6XVfbxIkMFZ2FG5VDpbKpXLQ/pg6PoaKDaLkXQmR7lao3QDG55eizsqaLPZTDWT4SNK5TBLQ6VC4Hbzu/fdxysVCgRqNQKTiddKJPz2xYvD4uW7uwjsdj6u19O4icKt3w0GnYa1xVkeuTTG6uIs03OL2Nw+Dg92mZ+bZXZ+HrfLztrCBNOLa8zNz7K6usLOxjJWd4CVhXkWF5cZHx9jYX6BsYkpZmZm2N7a4ESqRCoWDefhDSEylQ6ZeJ9CLsXI2BgbG+tsri9w8cJltvaP8LmdbCzPMD67zEMXLjE/McrMwhKzC0u4vX6MOhWXR8eYnp5k9NKF7+3AA4fDQebrX+cFYjF/9tGP8vK1NZ5pNHLyxS/ynKMjfvXzn+dtDz/MD5pMiL/4RZ6xs8Or77uPP/qHf+AVKhWNhx66rfx0Om1q9frZ1sjdbpd+v3/6uUen06Hf79Htdul0OiRiERwuN/VGk1qtTu8xdKFgkGq1evZ/rVbDHwhSqVTPSn70el1qpTxylZZer0e326HT6dA7jV698j1XnpFNJ9EbTWdu08FgcPad5w1z/1exdUurVf6dSsUzDw+ZOx2GNgoFnrO9zfONRsSnitfDkQjPuHSJl3i9GJ6C3CuzQc3CwiI2hwer0ciJVIZEpkS0v4v4SMT+7iZLK0JOTo5R6a2EQyGEwg3cThdbwjVkKj35TIzt3QPkMikzc8vodVqOj4/Z2N4lk82zOL+AVn3CpnCLnV0R7UaRhRUh0sM9/KEoFqMGlUZPKOhDenLM8YmU1Y1NjEYDhVyateV5RCIRB/v7KAw23C4bG6srTzAlPDHuuK37ChQyGaKLF6+6frCwgOYx9TEHgwGrX/kK5qcom7JYyBOLx8lksqSTCaKxBPFEgnA4TCTox2hxDMOVEnFS6RzVSplUOkOrUScajRKOxmk26sRiceKJoYsyGo0Ot1yOhKk1GqTSKZKJOJFIhMP9fWqNBolkmlQyQTZXoFwqkslkqVTKpNNpEok4oXCEVDpNtVImEg6RSaeJx2JkckMffPR0H5Pz4I73aIPBgN1uR6tSXbcjeq/ZZHBNzFevXmfwJPVDbxaxaASTyYROPQz7NZktZDIZtjeFBAIBlCo1DruFY6mCdqfHydE+pXSElc19DGYLdpsNlUKOSqVCo1ZTKhaQyWTo9HrkShWrayusrq9jszlwOB2YzBZK+TQanZH93V10Oh16g4F0KsHmxgqjE7P4A352d3dQSKVEYnGcdjsWi5npyanhiLK2glyh/N7Wur/XEI1ECAaDuF1OLBbLcFfabBaPx0s2m8HlcmEwGnE47ETjCXweJ816DYfThdPlxufz4fO4sdts+H0+cpkkx1IFbo8Pu82KzW7H4/URiURJpVLDnWazKcxmM/sHcmbn5nG5PeSyGQIBPxarnVA4jN1uJxL0kyuUhiOLyYLJaCKbzeJy2HF7zp+peS5B93tdIpHIVYt7GGYX9Lpdck+gFXfaw60Kq9f4lCvVKs1G7SwDAh5d6gwGfWrVqysmPBrhOXjcaM92p0P5NKuhXCrRbncol0tPGBmayyTxeH14PB78fh9Wm51sJkOv2yYajWI2W4YpwE4nkdjQt5zPpEgkkjDocyJXEggE8Pp8eFxOovEk7XoZk8VKpzfAaE8RiJUQqyNoHCkKlTb1coNYto7OmqRU7wzzoO0OXC4nbo+XRDJFOpWg1e5QKORpNFuEvA7qHSjkMrg9Xox6La2nUuvudZo88sADfOX/fJ3xyxd55OEHiSXSbKytY7UYcViMrKxtsLu3h+joiKmxi9hdPkan5zAZ9CyurKFQqdlaX2Zza5O5mUnu/9b9zC2tsrW5wfzSKkvLy6zMT7G6vondpGVqapLZhWVW5ieZX9lAr9cTj0WZGBtlaX2LxblZJqem2dzeYnllHZ3eyMrCHDNTUyzMzbO4sIBaJkZlvH47pGDAh9lkYGTkMgqlCpVSicfjp14poDOakMuVqDUaDFoVCpWWdCaLz2VDazAz6Hc5kSlRKZUY9MPSFG5/iHa9hEqtolTvEE9WCCfKKExxlJYEmWKTZr1FIPZoaFQoFMTjdiOXyzja30Es05DLpmm2OpRP03jS8TCNdp+gx4FSpUamUNJ+qpWxwaCPQael1elQfWxPvKbXDPp9cvk8rWaDSrV+XfJb4XF2Wr3WcFEslRj0e4SCAa56gQcDOqcbmhWLj+YmXUG1WhlGUj7Jb6mUSxTyeXL5oVIWCvqJxpMc7OyQLxSJxyJYbHbK5RJOt3dYzjGZJp/P4Q8EqdXqpNNpTGYbpWKR3GnROX8oTL6Qx2I0EE+mGPR7pFIpCoUCbrcLiWiXdm9AMZclEImfGU98Xi9SmZxsLk86nSaVSlEsFk9ph9sjX4lLO+82yefbVrheYWllndnxi+yJZWzt7BELelnfWGdpcZGHL4yzuDBLrlhBIZcxMTnJ4vwCjzx8gdGJGXaFa1idPmwmLQcSGZGQH6Fwg7HRUSbnl5kavYQvGMOokbOyts7a/0/de//GtW15fn/1wIANAzbgcWM87p5+r9+9kq5IMWdWsXLOuYqVc84558iqj384FK90pTfd6nl6PV6AILLCqXN4au+99lrfIJWxnfU5ubhCozdwffGJ84srZE93yJUa9i8b5Gotj4+PXH36jXuxDIlcyfnH95xdXuN79tFu1hGL73F5A99cj9/nQafRIFOqMel12GxWLm8f0Wu1uD0espk0GqUCnz+E1+dDJFVwcXGBRqVCa7TSadQxm03cP6lQK+UYjSYy+Txmk5F0Lk/I70MsFpHLl5BIZOj0RnL5HFajBrlCRb1aweMPYTJZSGdytBoVtHot4gcxGr0BvU6DyWzCoNeTz2YwmwxoNVp0WvXPvdFfRr8nmIwJcWAwGDIYDJnNJvR7va/S//XrSP0jw+Dl5YWX3YZcLsNoPKXb630zqjebzVsRf9DvMeh3GU8XDIeDVzsD4XPWixnL9bdr8W63/aslzpeXF/b7Pdl0iuVySSoWZr7eAQd2rzNGs9mg026TTqcF3y9vgP1rAaRer9FuNt6wYQClQo7RaEQimaLd6RKORAWJrmyHZK7LaNCh1R2w3W4pFguvxRWhnSn8PXZ0Oy0qNaEHP5vP2e/WVGsNQch9t6PVqP7c7dVyOkSj0yMR3/Ph4wUSyROS+0sUai2hcJjrm1uu7++4OTniXqIgHQ/jD8U4Pbvh+vaOD7++I50rIn644uFJyu3NNbInESLRPeFYGvErUd7n9eEwa3m8v0epkHF5ec7d9SUyhQK1/AmT1Y1IIkZ8d04oGEQkfkIpl5BM57i5OEYuV3B+doFRr+JO/MTdzR1e77cmpF6Pk/Pzcy4vzojEEuhVMgwGA+FYilQixnS+xO2yE4lF0el0lAp5vM9+zGYjVzd3PD2JSSdiaFRy+oMh6WyeZCxCNpNGptSQTSeRSp6IRKP0+kMOhwM+j52Lyyt84SRyhYyzszMexY+EIzEUMhl397dkM0lcbjfpbA6R6JFSPs2j+InTTyecnJ5z9/j4c5OxL6PfH9Bpd1jOxl+NpM1fqWCNRyMWyyWb5ZxuXyjedzsdpqM+s+X3R9xms2GzWr6tx5+j2+m8jdLFYv727T4c9hQKeTbrFcWSABH+73GxPrdRO53fW5XL5ZLJF/v7L2eD3W7HoNdmtxcQmfPlmtFoRD6TZrc/0H5teb61Zw97qrUGo9GQ/es5dns9xqMh9VqVRqvLcrFgvdnQ7nxtnL5Zr4Xy7HZFf/T7+SwWCzrtr1/7b4kfHtF6owmFVMStWEEgEEGvfOLh/p5AJI7D4UT29MjN7T3dboeL00/UG02C4ShqlYInqQLR7TUSpZFEJIDeZMVr03MvllJvthHd3SBTKHiUarm5Oufq/AzR3S0avYlSsYBKpeJB9MTTww239w9o1Aqur6+RKDQY9DqK+QxanY54NMT97S2JXAmDRolUJiMQ/VY8xmHVI5GrcVgMfDg6o5DPcnL8gbOzM8TiR+7v7/n13XtOz8+RSe45Oz3lL//8jyh1RmrlAmqlDLXRjsuqJ5bKcXpyxOXlNV6XE+nTExenpxx9/I2PJ6fc31xydXPLu6NTIkE/Wq0WiVRBu9tlt5nz/uicu7N3HH865fzylrubaxQyCXf3j/zplw8ksgXOT445PT/j5ON/ZFPjcGC1XlOqjam2/30eU8svmu3j0ZDl6m9f3/4yJuMRmy9mi0G/T6vVIpvJ/NX3zGYzRq/1+eVixny+eGtfwoHZdMZqMfuGBFeoDEhVxm9Kx+PJhJfdlm7vWxbKfLGhO1wynW+YLYQZab35H6sO/vCI1ur1SER3/PkvH5Er5CgVEm5EUqSyJ07Orln8HVzZ/lbx7LHj84d59nmplEu8/8s71AoJN7c3aBRP3Fyck6/Weby55eL6nieRmAfxE8nwM3e394gf76h3BjyKpdQqZerNNo/3t9xdHvMo06JQqVErpKi0JsbTFaPZhouzY9Q6A1fX10ikSm5vrpAqlKg1GgLBIEqlis16jdpW5kyW4MmSxRFp44o0Wa5WyCUiZJKnv19TY7lY/E39qf4jYrH4fX+/XCzo9ftsNxsmkymLuQDqW683LOYLgSk5nTCaTNmsBceB6XTKer1hufycRxwYj8eMJ2PmiwVWq5X5fM58Pntbo9erFdPpjOViznyxZDQcMp/P0Wq1rDdrVqsV+/2e1WrLZLZmtd4xmS5Yb3aMJxM2mw3L5ern4rqXmxfyzdn/L/91Rt9isOJhPza7E6vThUYhQa4UOmfRSBiHxYDeYMH3/EzA7wXAqHrE4AigVCjZHyCXSWK1WJCIZChUchwuD0aVBLPFgtlkwWQy4XJ7MFkcWC1mrHYnjlcXoFgsjsvlQCGXAWA1G3E6HDhdHpxOJ3qtEbPNSiIeQ60Uo1drUCvUWGwuzBYTLz9Vgf8g7Jc/x+qLNXU2GTNd/D5tr9e/Z6uT8YD2q5h4r/fKLRoOXg/5mjHv9/86ROawZ/XFuj34w758OBiyfz3mZw7Ty27NePJ93tZsNqPZaFCvCxysz8YlrVaLZDRAOl+iVCrRfNUybTfrFEtlCoUC+wOMRwPqtTqlQoFqrUquUKRSylMulymXy9Tqdaq1Oo16nWq1Qr5Yov6qsVKtVqjWquTz+Vf75QG1aoV2u0u1WiGZTFOv199smKuVKpVymXQmS61W+7n76NWsz4d373n36194Uhr49f0HxGIxZ2dnHP/yJ/7x1w9odXr2hwMqlZJ8uUYpaAqhRQAAIABJREFUn+VP//xfef/bEVf3It6/+41PJ+fYnE7W0wHHZ1fki1U8Lie/HZ+gVAsGKTajhvu7Wz58eMfp2TnX19c8iu85/u0Ig9nO/mXLX/7lTzw+ivjw8SOxWIx4OMzl9Q1nF5d8+PVXXvYHLBYdH355j90T/OZ6SnmhoRCOxbAYtejMdubTEcFQiGwmzZNYit5goN3tUasI4jIejxuPy8FzIMBk0CUQihAMhYhGo8TjceRKNaHgMw6rg8l8SSIWJeR38fAgpT8YEvFZMVicVOpNImE/H0/O0ej0ghTWdEav0+Y5EORlt+Xu4Z5oOMRssUKv0xKORAj6/QwG/b9/P/qP2h+tZp3tbv/N45/jXxd8O7BYfJ3QVWv/dsOwH4lOu0U8JlgiRUJ+wtEE88mITDZPOBQkEAgSjcaYzOakEwk2Ly8US0WqlTKdbpd6IYUnECGbL5LNpGk0avgDAaKxKOFQhM12R7mYJ5vLEo0l6XW7VEt5otEY3cGIdksAOqTSaeKv4Ip2q0k6m4PDgWg0SjQaYbt7oVDIE4/HSUQC1Js/2WphPR+jUatRa/RoTXa0ajVWi4nlak2lmEUuU6BWPNGcbMllkmjUCkwmAyqVGrlCg8lkQiVXs1gsqRQySER3WB1uAT4jFmOwWLBbzaQSMdotYf9t0KlQadSoZRIMOi1KpQqN0YpMIsbv97N72RMMhjCZPjvQJlDKFdgsJkQSKdlihd1mReg7++hI0EcmkyWfL1CtNShXKjTrwhTp8XnZvezZ7zbUqtVXx5wG+WKRcrX2JkpTr5UxmS1UqhU8XjelYoFiqUQmnabRaFAo5ElnslSrNbLZHAdgOOhTqQo6ad7nAMGgUIevlIo0m03KryI5kaCfZCpNrVqlVm9QKuYxWcy0/oBF/5vfaA4HwXAkFCSeTNPtdum0W6w3W2bTCc1mU9De2r0wm03o9foM+j0Cfj/JZIpOp0un3Wa92bKcz+j1uvT7AxrNJv1+j8br++eLBS+7Lc2W0L3pdJokYgn6/R6D4ZBms0W326HVqLHc7IS97XjMfr9nOBgwHPSFc2m3hcdfdvT63/bK8+koTocTg8GI0WYnGPDjsFlx2J24PF7K1TpwQK/T4/F4CPh9mG1OHC732wgM+r24PF6exBJ8Pg92mwWr1YLT4cTscOF2WNBodehNFhxWG7v9gXwui8Vswffsw2gyY3c4hWP5XLjdLoLRuCCLmU5hMpnxB4L4/QHcTjsOlwu9RvVzCyYv2yU2qxWXx4/NasLhcODzedFb3aSSEaRPcgwGPZNBG51KgcrowGNWcXUnotJoo1KriMciFCoN/D4vdpsVj8uJzWbF5nDTruSRyhRYbA4KxRJKpQp/IIDX60N0c/tmSJLJZpE+PZFNJ/EGIhTzWcQiEQqVCrv7mVwmQy4dR6HWEY0+I31SkMp9S7stF3MUS2UWizmZTJp+v080KeDaFrMpvcGI1XJFviTIbcxnM7K5POPxmEwqxXw+odlsUS/nmSzWxMMhhpMpq/WaQb/PfDYlm8sxnc2YTiZv/KwDEE8khGSw2WIyHrNab8ikk0wmY5ar9at85YTpVCjKjAZdQuEo2UwKp9P9k4EHuw3FQoFgMEQul6VYrpDNZCiUqnS7bXKZNNFYjNlsQjwWJ5MrEo8ESacSdPpjiqUS0ViMwWiMXCahWMiTjMcIhBIEohmGgyGBYITnQJRANEMmk6FSLpHLZvA/B8jlc2SyWYaDAfl8nnQmRbFUpd1ukc9lXw1OCoJrfKNOq9Ol025SyBdofqc+/Oy2ozeYUCulKFRqpDI5YpGE3f6AyagjkSngdTiwePzAHqNej0wuQymVc3Vzg1Er5f7+EbnkieFshVGjRiSVkS9WyGTSaNRqRI8PGE1GLq+ukcqVaFQq5qstBqOR+/tHdGoF4scHRrM1focZkUhEqz8lGgqg1OgxGg1E4hnqlSIejxuNRs3Do+i1y/aTbvT+ZUuxWCIWixOPJ4hEo+TzORLxOLGIUGEqvq4vn5MHgGTIg83l4zkYplSusN9tSSUSJJIpEskkhcqQeK5FttQiXxkST5Z4TnQ4AB6nHYVKS+mVCJ9OxohEogTDYaJBH5ns75+TjfmxOn0EQ0Fe9gcatRqZdAqPy0699e2NFhLGw6uC8BcyUpMRmy8Syi+fOxwObyzMz89Nx2O2O6FlOhqN3163WC6YDHost3tar1+0SrlEvS4sCfVXOvDhcODAgXqz9fb7crnkwO/Jbr3RJJdOksnlv9ri/lvjh270djUnFIkRDkWIRiOodXpi0SjhoJ9QIEgoHCL+KraSiMUIhcMcgEohSyAQIBJP0Wi22W2WpNI5PF4fsViM+eKvm3jX63VqtQqFXB44kIiGSGfzBEMhnj0OwSPq9XNq5Tx+vx/vs5+X/YFsLs+z10UwGHz7I34ZZp2CJ7kSsUjEu4+fuL+5RqtRIRXd8iBVodfrgAMSiYSjo9/4dPyR09Nz7h6fqNZbFAt5nh7FiEQPiERiTs/OyOSLXF+ccv/wgFgq5+bsiNFyi8du4v3RGXKZhOuba7QqFSajjpOjY+TiGx5FT3gCIZqNGmdXN4jFDzw9iRGLJBwOe6RPYpQyCVqtFpfH+5PX6N2WcrlMp9enXBY2/5VajWAkwXK1ZjGfMxz2cVn1tAdTkokEvV7v9YshgPfrtSrtVoNWq0X1FTPdey18BAMh2u0W09mCzXrFcrliPp/TbreoNxpUqnUymSzzxYLD/oVKIUe53mIxn1Gt1qjWaridTkajIflXM5d2W5CQXG++bVf2+79vU4bD4Vd+j9v1ktHkd6jUcNAnlxdmlVG/z+4A+y9gyJ/BEYfDgX5PEGntvf7/JZe5XC7T7/ffij397ySJ34v1es3LK6pkOpn8XA2TzWKCyWhE/CTDZNJjsztx2C1I5Goq9RbTQQej1YFO+URnMCVfKGAxG9GrFFgdQhnx6UmE3WbBZLWh1+sxGbQYLVZAkFW2WMwM5xu6nTalcoXZqIfZbMFodSKRK3A5bCRyZWajHiajkdFsRa2c5/LiAqlEgkwiJeT3oFDK0WjUWO12jAYd8fS3ENlnr5uHRxGnp6fcXJ1zf/+IRHTPx5Njbi8v+PXTDQAKhYbLyws+nZ4CILq65EGh4Ld3vyJVKLk4P+X89CMXp+ecnN9gs1nZb1f8+ZdfOft0hEIvXF8wGKRQKPD+z//E1b3gPnB8fIxUdMftzQ2lioBYCUYTNCsllCo1948i3v3yKycnRxx/OuHy5p4PHz78XBnnw8uO6WzOdrulWi6zXi3JZtJst1s2ryNmvV4zm88FCNAXJdLPvKLMawtws9m8co+ExwvFMrvdjtFwwGYjwH9m0ynrzfYNPJAvlliv1zQaDbbbLauVIOfI4cB0MmE6mVB7Xf82mw2bjaAiuFqtvgtAOBwOvGw3rNYbms3GF+uwAGL4DDr8cq0GeHnZslgshfX8DyZun48BQol1v/+6ePTlWv/Hx/b7/Ztk5R8/93A4sFi8Pvfv8Bf5sRLotM/5+TkylQ75k4hH0RM3J+85PvqETG3ksN9xdnrGw+0FtyIZBq2CakuYohTSR87PL7A4hZH9eH+D5PGGq6sbHsQSnhRaZI/3PEmlKGQSHh4euLi8wep0on41XXFajZxd3HB3e4dOq+b24oRKo02/0+L67o7HBxGZbJZaqYhIJEYiESNXqvn4/lcsdu831/PstmLUyDm5vMVsNCASSbBaLVisdrqNAtcSLU6zFqXGgEiipFWroNUbuLwTIRE/Eo/HuLm64tnvp5AXrCC0Oj06nQ6DRsFvv/wFqfgRjcnMZDzk8l6M5OEBg1GLzWpCrVTwJH6i3mwTDQe5Pjvl6PSMZDJJwG3mSSJDq9Gg1mqZjft8urzh/vYemUzBD2q+/ngJ9HtAu+ViTm8wfFuTvnzNZrN5yzhXf2DxzycD5usd6/mE0XTJbrPmd3DjgXqjyf5l+931FWA+/+tJ3Fsc9pRKxe8mL4vFgtFoSK/fZzQc0ul26XY7DAZDttsNnU6X8avM42Q247B/YT6f0+v1GAyGrFcrut0u48mUQi7DaDRmNJ4wnU6Zz2cMB4O3otB2u2E4HDEeC8cbDIf0uh2GwyHtTpftdsN0MqHfF/RMZpMxg8GA4WBAIltlPNvQ6/XovLoM/NRa93zc49OnEx4exUhFD/zyl1/48PGEXr/H1dUFd3f3iMViLi8vkD498PBwj1j0wMnpBednJ5x8+ojZ7iWTDHN6esbF2Qn1boeTj8ecnJ5xdvoJqVzBzaOER5GIi8trrk/fIZLKUStkP9yD/dfCZbdwdX7CLx+OmU1GOO0WIukKd7c3uNxu7HY7wXAYn8uF1+fF5XZhs1pIpnM0mw2sZjMisRSPW5CVNNvsPHvcdPsDnmQKIpEQdpsFr9PK9aMUu8WCXqsikcmjFN8xW60JB0M4nG7sdgdulwvvsx+vz4/X60IueSKTK1Co9OmN1ogfbpmtdphMpr+vhkm73WY2m7Farb4Bt30Z+92G6atCwB/1N142K4bjv738478lup0WpXKFSrXKfrehWCwyW6wp5HPkcjkKhSLVWp3xcEClUqFSKROPBnH6gvR6HdLpDOlUimw2KygWNevUGy3GkynFQpFsLsvzs08o+hSKZFIpioU8hUKBcDDIdvdCNpMmXyhTLBZxuQUTcsFGokA8GiFf/L2hUynmWaw25HPZ/7nEav5nj1wqyrPfTzgSJplK4/e6CMXSJBIJcrk8iXiUUrVOIZsil8vhf36mVKlhVsuIZQr4PB4qpQIqrZFUKsVoOCCZTLxhub0eNy63h+l0QjT4TCAYJRCOYrXZcbq9ZHMC36uUz1KqVDGarWQyGQJ+H9FImP5wiFatxB8IU61UyGbSxKJRYpEQ25+5jz7s9/jSQnKVLA4whTtkSwMUvjqOWBtnrMVgvEQbaOFLtrBEWugDTQzBFuFMD3+6izXWwRlpog008aS6FFoCkDBW6JNrTAllu9giLUazNZrnBo5IG1usQ703x5PuYws1sMfbOOLCDFJqTnFEmpjCLZzRNvpQC2esTawwwJXoEsj1sARbVDrzb66nkBGqexKZnGg0SiaZwGp1EIpEqNUa5DJJ8qUa1UKGSCRKKBSk0x+SioUJhEJ4vR467SbBgGBUWqtVScSihEMhUpkMFoMa13OY8WhIKBSiNxgSCIaJhIP4wzHCkQihcIRo0E+7NyQcDmN3OEjEIgQDfpbrNaFgkFg8QavZIPZ6bP+z9+cyNV52L5zp8vTGa5KFLqeGMseyJP/beZR/vI/x3x6iOEJ1/iTN8E93Ef7hOsJ/+hjkSJnl/72N8U+3Yf5JmubjU5z/dBzkkyrFf3lMMJiteDTmuTWXeLAU+CiN40n2+E2Z5b/dJ/iTLM0/XIZ4r87zn0+C/N83YUSuOu3+HJ23xn8+9/N/3cb5IE3yD/dx/vE2xi/yNP/7eZh/Fkf5P88iVLrfJm7tVotet4vVYqLb6wk+GqUypVKJcqUq1MtbrdfHiszmS3ZbAVO2f9lRbzTodNp0Om263R6tZoNCqUzjtQo3Go3otFvUG028bheRSIRiuUqtVmN/gFIhS7lSo9Vuc9jvsVqttNstVust4/GIVqtJuVym3WpSq9WJx8IkEzEq9dZXxZ2/+Y3+MhrdOcnyiFhpRLE1I5wf0J+sSZSGFFozstUxocKAUGFAujpm+a/AVZfrly9+/rGC/b83yqUCCoVSwISXKxwOW0x6M0qlkqD/GYPegFqrw2m34vI9U6zUmY76JNNZXjZLDDodBqOJYMCPx+3AYDRhMttxugRzs0wijN1mx2jQYzaZsFptmM1m7DYL4+WOaqWM0+GgVC4BBxx2OxqVkul8gd8fxGI2EovHcDpdeN1utBoVdqsVq8P198N1y+wl/stVhPeyFP/HSYBfZWn+4TrCuaHA/3oc4H/5LYDYW+NIleHRlKfS/+sCaf9RsdvtGA6HQvFmu2UynrDdbFgtV2/Pb3c7cvkci9mY6XxBpVLl5UUQjCmWK+x2wizwudixXq+ZTqeks9nXgtDmrdGxeS3+CII0W1arNfuXHdOZMNt8tolYL2fEklmGw4Hg4bHd8PKyF9633b6J1/xI/Pvhvusdi+WWRm/BYrWjNVgyW24ZTlaM5hsG4xWL9Y7uaEmtt/hh1OLfI2w2O1dXF9xfX2B32Lm+uubm+hyZ+J7RdC54Wz0+YXO6CbqtJLIlHkQiHm6ueY4k0alkXN8+IBaJqVWKXJ4d81///J7721uu7x5QSGX89vEE0eMDvXaT+yc5F2cnWMxGrs/PODu/ZjYZcPTxiFZ/wtXVOZcX1+i0at6/+xW5QsnZ+SXXF5+IxFLc3t2j1ai5vLj4ufzow6uN/ZcxGw0YTmZfoT4BQRXgNb4soDT+qNT7yvD4HO1XxGWn1WQ2n5NJp2i3W2QyuW/WpU7nW4e3/cvuLVHZbTc/7CbT7nYZfcHd/rr48y1zZLuaMxgJ28PVcsFo/C1LZbPZ0Gl/2z37Mhr1Gg63h+V3CBDjkeB72eu2f3jK/hw/WOveotVoOPr4AYVSzt3DE6Lbc347u+b26pJ8scyzz4NUoeCXP/0F2ZMYlz9CLBLk4f6Bl/2Bi/MTrq5uKZSqBPx+Ls9PODs/4fjoBKlExIePnwCwWi1IHh8JBJ6xm3VYrDZiqRzz8YB3x6c83t/yHAyTTwY5PfnE1a2YzW6PUnLP6Y2I84szLk9/4/rmmsubG5zP4W+ux6STc3F9x8PdDRKplMvLaz7dPPLp40e0eiNw4Pj4CLlcyvv377m6vuXs8vq1AXJPLFNkPe3x4bePSCRPXNw8IHl84OryEolUSq/XJ5VMcHN3x8XFGQqZiFA8SzGb5Pj9L1ze3qOUi3F6A1ydnXErknB6/Bsf3v2FWntIKODn7u6Oq9s7bq9O+XR+iUSuxGq1vhECfsqN/hz918b34fC1lshmNWfx3+FLLZdLRsMBrVb7Tc9kNZ+y+orXfPh2pB72gqbHYACHA6PRSFArGI5YzGf0B0NKrwYrf2wWfI7RdzDj7XaL9XdG6ffUGNbLGfOlIAi7f9kxHo+/w+Vef/HeA6NB/wum6YHh8Pdz+DxzfY7WFwiYZDz2VXl3NBy+Ccz2v8PV+rfED+K6R9ze3vLu4zEyqYSjo2OeZFLurs9ptPuY1E8cnVziC8fJxAJc34l5fLjl9OSI3miKTinh6lbM4+0VVruD2XyJWnzN6fklj09SJAoVfp+Hi8tzrq+uuLo45fb2DoVcxvnlJTc3t1zfiYmEQkQiUexWMx6bHqXeSjwaodWs8yAScXV9zfXlJU8PN3z6+JGbm0cc3xnRBq2Oj8fHyKQypFIJHq8XjVbL9ad33N49kknFeJJKuX985PHmnEgkytWdmEKpxunRLxhtHp69buRyGY8PN3w6/sTFxQUPt5dcXt9zd3lGIlvm7OoOydMjbp8fsfiBh3tBvlkhlxOOhFEqFXw6OuL+4Z6zqzvMJmE2k8ikiMUSTk+OuLu/J5ktcHFyzO3DI5uf6jZ7ODAcCFlqpVJht9ux2WzIZzO02m0Wy6XglzwVuEhCq1D4t98fGI9GrFZL5vM5s+mYbrfLei08/1kacb9/Yb3ZsF6vGI7Gry3QzVtmLDTgX5hOxswXS15edmy3OyaTCfv9C5vtVuBGzebMplNWqzXbze9qRV/G52NPplNm0zHrzY7tdsN4PH6Ti9xuBdGY7WbLfn9gvV5zALbb3+Uhd7sdm62gzDAajSlWetQ7E7bbDfv9XsimX7Pl7WbDdrt5e//Lq4rB57/B5+c+Z9hv17/dCO9/ff5H48eAB8sRl3dPmDRypDIFVpsTtVKBxWREpZSgt/pIpDJIjVkMniLm5yoqe4nnVJdEtoMnlGC/3yN6FJMvFFCLbxAptFTrTRLxGAajEYNBT71S5eZRTKtRQ6NWotLqsbi86DRq9Dot5UoVp8uFUa/BbNQhlcqRSpToDQa0Wj3T6ZTHx0eOfvkXlFo9aoUc93c0TILBIGq1gsfbK/75X/7M6dklJqOZUDSOy25DKXvCbLGR8HvQGs1YrVbUKiWT8RClSonBbEOt02PSqVHpDFiNevQGK+3ejPHsb+sW8D8aP6wz1usPqNcqgqxit/vmmD4aDekPhnQ6XabzNdF0m0iuR2ewYDhZMZ6saLQ6LBZL2u028/mcQb9Lr9djOpsLLIZag06nw3azptMVWnedbhePy0E8laPb7dBsNtm97JnPZvR6Pfq9Lj6vl0gkSrvTod1usVyt6LTblMtlev0+w0Gf7ncgO+PxmFazKcgvdru0220q1SrL5ZJ2u0W312M4HLJeLuj3hdyi1+uxnA6JJNL0BwOCoTCj4ZDhcESv16VUKv1w1ervET8IDpzhcLhwerxEwyFC4Qiy+xueQyHsdhte3zMc9liNOjLxMGZXgEQkgNVqp9PpEHj24Q/4qVarmPU63P4gcrmCQEhYXw06DcFokv1+j1krR6420Or0aDaquN0+ioUicpmEWCJFqZAjHA7j8XgoV+ukYiG8Xh+1Wg2f14c/ECSdy/LsfSbof2b0nan7c1ydfOI5HMfucKBVqolGghTLVSJ+HwF/EIfTSqUqwHxiiSR6jRqX2y1g0woF3E4roWgCs8lEJpPBZnfgdDgolqtMxyMcTidB/zM+fwCn95lmu4NaJSOeSKLTqPC9ir4mUxnqtQo+v4/Qsw+T0cR2u0GtMxAMBihXatisNtxOx8+tjK2mfdy+IMl0lkq5RLPdIR4Kk0ylSKWS5PIF6vUaQb+fXq9LLl8kFgmSSqXo9XqUSkUSiSST0ZB0JstgOCSfzZDJFwAYDPp0uj3a7TaTYZ9Gu0u71aDTblF6BdFXSwWm8xW9bpdiIU8iFqfd6ZGMBsnmi4xHQ9LpDCajHm8gQjqVJpGIf6Uc9MfIZzMUK1VSqSSxaJxSIUezLfCkspkcqXSCUrnCcNAnlc4Qj8XI5nJvemOFXJp0Nk8qlSKXy5JKZ8ikUkRicebTMbliiVDQTyIRQySRM57OqJSLpFIpIqEgyWSKQrFArd6g3++SyWaIhUOkUilWixnhWIJcNkO726fdapHP534u8GC7mhGNJwiHQqRzBUrFIpe3j5TLJTbLKRq1lmw2S7fbJRoO4A+G6PX61Os1YtEo8ViCVFJgI6RzJcajEalkgnQmQyadIhJN0Gp3WC9nFEplLHYHNrOOWr1BsVji+uqaYrlMJp1hNp/TbLVfgfsFgqEwxUyMbLFGNpejXC4TicVJJeNotDryhcI319NqtmjV8pjNNsKxFPl8jkw6jcvtZj4dodboKJTKlCsVctkck9mCVqNCJJZEqZBTLOQZTybkshnsNiulSp1ut0MkEiadTJLJ5uh0umQyGWbzBclkgmKxQCqVplQskkmnKZRLWAwmYokk+WKZYbeJyWolk82TzqTpNmvoTVYKxRKDQR+dRoPNZv+54MCXzRKtTo9GpcTmcOPzeNCabDz73LSbdbzeZyw2O7uXPY16jVy+wGI6IhgO43G7sNmcPHvd1Gp1bE4P1WqVYNDP8dFvqJVynC4v4XCQ7mCEze7E5XThtJnI5ksc9nscTqFZEAmHqNUb+ANBwgEfLrebcDSO3WKkUq2hM1lxOR2UqzVWixnPgW8pswAhv59YJITDYcfm9FLMZ3A4nLhcXpaLKd5nPzq9kVKlRjwW4zkUpVzK0Wx1cbtcuJ02Fqs1nVaDVFYwYctmkhiNJpx2O07vM+VymXA4SL3Vxun24HbY8foCeNwO/IEgXp8Xs8nMs1eQo+z32vgDAWxOL26Pi363hdfrwfscEo6fTtPu/mQ25W6zeqO2fJY1TMbCDIYjkqk0vW6HZrvzRhyvlEvk8gWCAT8A9XKRcDT6JvI6GAzpdnsc9nuCzx4mc6GZMBmP6fe6b+XLQiFPKBwhlcqQSydIZ7IEfG4anQFmoxF/MEy5XAKEMmT9lSherZTJJKN4/KHvAidn0wm9bod0Nk+vK9gGD/pdWq0W/f6AUrFINpWg2+2w2e4IBnxUGy3qpSyZvIAZbzTbhEMhqrUqzz4fyWSCXq9LozNgOhnTbdYoNzpEYzGGwwHtVotmUyjvDvo9YfaLRJmMx5hsDpbzGYl4gt5gyGQ6ZTweU683WCyXhIJBIn4P0VjqG+Hdv+mN3iwnqPVmANweLwcgmwwiUerQGUyI7i4QS2SodQYOB8EiNxKNEgp46XYHVPJZLGYzubLA+reYzQLj/7An4HUSTReBg4DlurwkVxJuXjQSxh8IEPAHMFmseD1uHBYjOpODaDiM2WzGZdUzWW4oFItYTAYAMukkyVgYs931lW7p50gmElgMWjRaPVajDocvRD6TQKNWIlcosFqtFHNZTCYTtUoJrU6H0e5Fq5QiU2oxW8xkcgU0OgOHw4FqqUA2X2I66KAyuYgFfeTzRbQmG0qFDI1KyZ/fHWF+pdkatAo0Gi1uXwD/sxej1U4uFUUpV2J3ughFolhtDvQ6Ha12D5PRgFr+xINI+pP70YcDyUScVDpLtV6nWq1Rq9fZb1eUqnWm4xG1RuuLlx+oVqqsVmuateo3TjeHw4FGvfb2M8Cw26A7mDH5g+PMYrmkXquy2+2ov8onfumrtdvtvkGZfhnV2r9me3hgs16zB2q1KovZmGRGMGpbzCY0u0MWi/nbua7Xaw6HFxqtr7nKh8OBZqPx9WdXKlSrFVarpQAoeJ0Vl8sFhUKRcDj8JquxWnxdRt6/7ATY0GFPo9EQJKarP27h+GP76N0Ko8mOXKnE4/Vi1uuwuf3kM2lUCikSuQa9wUi91eVw2HN+coJSIuJJKufhUUwkLnCKVfInPp1c8OnkFJVKgVgsQW8QRqHTpOb+/gGjVViP7+9ueLi9RPQkRSQSoVIqUUnvubu94+b+npOLM56e5DyJHnkUC7ymi7NjUpk8y9mI3z6dopDbrkX6AAAOs0lEQVQ+YXN+D9ftQPQkQ6dR8k//5f/h9OyGO4mM6+trZtMpl+dn6IwmRA/3/PL+iGAwiFgi4/j4Ew/3t4ilMuLRMMfHn/j4/j1HRye8e/cb909PSCViPM9BxGIxkVCQy8sLrs5PkcrknH465vz8DLvby+Gw5/LyCgCbzcq7X37hQfTI1cUZTxIJ8UiAj8dnqLQGxI83nJ5f8Muf/+UnS0QeDl+1H5eLOdPpjGazSa/XZblc0m23v+qV9jrN171w/Yue9IHZbPpVA2Ax/3ZqPez3b1PuZ/EZhzdPqtAimWvhjgrnUv+OSeliPqVcLr0Jqn8vJpMx/cGQerVCNpdlNpvR7vaZTwYkUl873A4GA+rVMsl0lme/n16/z2G/fyPvdV8TpEG/z+5lT7fbp9vrMej3vxLK+xztP6gW/NEB78vodoUmz/eO82+NH5S2GHB6fsXDwz2nx0cc/XbE8ckpV3cPnJ+d8HB7zfXVGWefjjk9OaZY7/LyssNlM5LICFNTMPCMRCLm9PQTjw/3nJ6eYbY6AFA93XNze8NvH48QSxWonm65unvg6uICpVKOQqVls31h97Jntdm9bTFkMik3V1ecnp0hkcppdYcEvA4eRQ+8f/crV5eXqI22b67H7bRj0GsJRmLMpiOajTpnJ8fYXF5m8wXjUZ/jdx+4vr/D4fLitps5PTmm2ujQ7w+IRUJ8Ojvj+vqW4w+/cXx0xNHZBc16jV+PLjn99IFf/vIXbu8fuDo/JR6LcH0v5uPxGe/efyAaiSBXyrm9POfs6pFQ0M/VyQdOL66JRcI8ip+4urrkw4ffCIUjPEkk3N1ec311yeIHlQR/eER/7oO+vDIJD/u/LkwDfMM9mozH7PffWjXsX3bMFsI3Np3+VqJx/7JjPJ1/9dm/n5YguDp4bedtNhs63R67zZpOp0OlmCOR+es+FPPZlNVy+bX09GpJtzeg22kzfgUTjIYDNtsdzWaDbu/rETgejXnZben3e4zHEwrFwnd7xov59E0+cr9/+W6SCAemXwjPjicTmp0plVqfXn+AN1Rntv6ZWfd8iFKp4vFRxJNCy2A0xqSRYrDacbs95LNpDBoVD2I5eukNMq0F+d0VTxIZUomMcqWGSPSIwaBDq9Hw6eQMq91BrVxCq9Vwdn7B9Y0ABDBZbCSTCby+Z1qNGk63G5PNgfj2iqvbO+KpLM9eDzrpDcl8Fb1eh9Pjo9/vcXF5Tb/fZ7Va4nLaMZut39Ua8/meUcglSMX3RFNZJqMhao2a0XSB2+0mn8vhfQ7S7bTZHw44HVbUMgmJTJH2a8/cbNQhl0lR621wOKDXG7i+vqVYEG50Np3Ebrei0Zvh8ML5pyMkCvUbu/T6/AiPP8q41+JeIkelUqFQqFBKxUjEjyiUakRPEhrtEYv1C5vNjnpn9nOVA19edoxGY2bTCYPBgPlyyXDQozcQZA6XywXT2YzxeCSswSNhPyw0PUZstlu6HcFyYPLKM5pMpqzXK1bLFePxhMl4xGAwYDKZslyuGA4HrDcbhsMhs/mCwaBPvd5gvliwWCyYz2YsV2vmizmz2ZTNZsN4PGE8HrPebpnPZiyWi2+cYQEWiyWj4YjRcCAI5Lzs6PX77A8HNusV/V6P2WLJdDxifzgwGg3pdjtsd8LfAYQ1eTKZMHwFNszn869MYhbzuWAHMZ6w3W7pdTtMpjPmrznJeDwSZKNfRfBGoxHJVIbxaES5UmU+n9PttL/in23/Chftb3aj1/MxdruNcr3DZDJCr5bjcD+zWK1JJWK4PS4sFhvZYoVeq4pOZyAYjfH8LLQI3Q4zUrkKu8WAVKVju92RSsZ5EIuJvxLlTWYTHpsJh9uLxWzi2W3h6uoehc5Ivdlm3K3zKNdjNprQ63WEw2H0Oh0OhxOjSoIzKGDaIiE/DzI1Bq0avVZNJl/65nqcDitS8SNOpwO724PX7UBndmC1Ong5HHCZlIglMmzPMVqNGm63h+sHCW6nSxDR8fnZ7TaYjGbMdicGrQqjXo/ZYsFgMOP1+ZCrNLzstpjMFlRqNdFEmmajjtvrxWG3shi1uboRUa41SSfjqJQKvB43FosZrU6H1WRCLpKxfHnBoFEhkckQ3d//XInI/cuOaqXCfCns84bDwVtGOBwMqNeq5PNFxtMZ89mEcrlMrlCi/ArzKeYEryi/10mhXGOz3TEaDSkWS3Q6HeCAy+OjVilSbzTpdLt0moLKQaVaZTiesFktqNbqQr24VKTebNGo12m1mtSqZULhKAeEjLpSqVIsFsikU9+Vn+r1urSbQmu00WrTbndo1AVNr16vR7tRp1AoUGu0ObxsqVQq5HI5ypUqxUKBSrXGy25L+vX8jAYd4XCEQqFIqVSmXKlSKhZ5edlRqVQoFIu02x1Gw4HA1yoWedltqVVrDIYj+t0OpVKJVqtFrSrU2Av5PMVCgd3+QKPZolarCL//TKbGdjXD7fERjcWJJxJo9QaevR6KxRL1WpXxeEKxWCQcDhGNRIhFQhQrddRaPflcDr/Pj9PtIREL0x8OiITDGAwWYvE4uUIBv8+LwewQivdaNUG/H4fDhtFiZ7/fk0olScVChBNZdFo16VQCnUZNKBxmNptid3lp1MrMlxsyqQR2mxWD2UajnGcw+xYblknF0BmM5PIl2q0GkUgEp0lLMBIhFovjdtqIxhIEwlE4HBCLxGRTcaKJNI1KEY1eTzQW57AXlP+DwSDTyQSLxUQiFiEeE/RV2p0urWaNoP+Z+WqLUi4nGovTanco5PNcX1+TyxeYTsYUcxm8bifBcBx/MMQBKJeKhEJBut2eMJv4frKGyW6zJBKJkMoWSaVTxOMxCkWhnp1NJ+l0OqTSWXL5HMl4XHisN8IfDBEJRYiEI4QiEVQKCbVmk2gkSiQaJ5fLEEtmSCWTRCIxOp02yWSSVrNBPpclGg6SyldIpVKk4hGcnmdisSiFfJbAs49QOMxoOicQDJPNZsjmCnReJakymSx2u51SrfHN9TTrgmVhrdGm1+1SKuZx2QTrwmAwSDQaIRZPEInGORwORCNRYqFnUrkCo0GXZCJBIpUFBJH3bDbHcNAjncni9zqJBJ8RSxVMZnMa9SrJWJTxbEkiHicaibwC9w/EY1Fe9gcGvS6RUIBIJEI4GiMajbHd74mF/Hi8Pnq9HvV6nWQy8XNRoMK02cD3HMDrFbLGsM9JMltiMBozGg7JppP4/SFGkzmz6USwWggGBXPNUpHhcMjLbkuj0aTZbApOcLkcxWKZZCJOtVJhtlhSKpbI59KMRwMcLg9+n59ILCYUKeoNGo06xWIRm9NLOpOiUa+RyeVp1OtEYnGm/RbBWBa/20Wp3qb3HfRkr9uj0yjhdHnI5MuUS8LMFInFsFitVCpVBv0euVyeYrGE2+USZCKzKWLxBJVandl0SrNRp1wuU6nWyOXSlEpl6rUK6XQap9NBuVIjX8izWMwp59MkswWm0wn5fIZet0elXMbtcTMbj2jVirT7I+qNBsl0mkIuQ6FQoNFqUy6XaDSElu1PzboPhxe0OgNWqwO328PhANGgD6PFTqkiVKdqVaE9CULXye5yY7PZXtt6FhLJNJNhF6vNie85gMNqRiQWYbG7sNstXF+eU661qVYqZHJZyvk0bo8HpUJNIpNlvZwKLTynA7vbh9VqxWIx4/e5sVgsaLU6ofw5HWIyGbFZ7dicLqKxbx1rn71eIiE/DrsdldZEKhFDqVSTyuSF1qD3mVg0jN1q5lEix+1243K7cVoMWMxG3n88JpUUdMyub2+QKFTUqmWcLjdmoxaH24XdYkWjNxF49lAuFXDZrTQ7ffKFAoVCDrfbg9vtxmQ2UysVqFYrFPJZvP4QRqsdp92Ey27FaLZRKBQI+r1YrDZ2P6ht8cPyU7PZjFQmSyqVol6rs1wu8Xi9bzjncqVKt9NlPptSKZcFLFm/z3a7pd/vM51OKJXLjMdjQQpiOKBQKDCZTolEQjRbLbK53Otrp9SbTcbjMbPZDI/Hw3gyYbd7IRIOv0pFjBkOB6zWa6bTCZlMCq/Hy3gyYTLs8RyK4vJ4v9umnM/nr+chyFuMRyMWiwWL+Yx2u0UulyUWDlOt1QXs2KtC/ny+IJlMsZjPGQxHjEdD+oMBqWSSWq3CdNQjkcq+SlsImLjtZs1g0Gez3eHzumi1OyyXS+azKZlsjvFoQKPZYrlYMJvPGU8mLJdLsvEIzU6f5au352QyZjIZ/9wRvX/ZcPf4hEqlRW8wIJHIKRVyaPUm5DIZ2WwOjdGCSiFDr1URDQcQPdyi1ukp5Ato1CoUah3ZZASdyYZWo0Sl0aJWKHE67Sg1epQyCWKFDqlMil6vRaLU8HhzRSyRQKvVo1DIScTiuH3P6JQSdFoNv74/otpootfpKRayaLVGniRSquUCWoMVi9VKOpP95nrsFisBvwepWIxCbeDjpxM8bhfPbgcKpQyn045KJviF/PruiFK1Rjqbe+UphykUSzisJiwWMy6Hndube4rFAmG/B4VczuOTjJuLU2wuN7lMGoPJTDabR6fTotHrCIajeN0u5HL5/9fe3fUkCIZhAP7/f6SDVm2WOqdFOlJAREAU5VP8AA2EobllrXZ3UG0tJTfLpnu5/sB7cJ+9z7PnBsPyYDgeVqeJy1wRhqlDkhXU78o4y+RhD8aQJQGZqywK+exhF4XvavmwwONq8/rs68vzl5aaZD+NMD8FHwfmVk/rb4Wz2S5Xn9ba+5J8/yr+a0cRdOr3iAqapSlc5Eo4Pz3ZOJ/+LwLPga5x8Pw5zEEEVnTRMWawxjGsUQw/WELQAih6gG4/xGg6R1X0UBVdSJoPRff3eyLy2C3iCIbloG/bCKMtRS17pPXU9w3ZMMbQi9CQ+xh5MUTFBC8ZUPUJJNVBSx2iZ3ro9AZgmwYMJ4TcdSC19LUCtW2ICvpQuK6LCnWN2zIFQ9NQLN2grXYh8BzaYh0cL+J+OgFNV2BbFji+AapcwcRzUWMYFPLZxD7PJGnQhEiDJkQaNCHSoAmRBk2INGhCvAHCbg8iBrQFQgAAAABJRU5ErkJggg==">
            <a:hlinkClick r:id="rId2" tooltip="Page 2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png;base64,iVBORw0KGgoAAAANSUhEUgAAAHoAAACgCAYAAADD/HitAAAgAElEQVR4nOy9V5Bt2Xnf14RIwqJUIiVKZfnBIlW0ymWRslxksWyVbKvEctEsWBLlF1M2XZJeSFGkKMM2aVqEABEgQBBhAiaHGzvHc7rP6RP6nO4+Oeecc845h58fTt+ee2fuDKb7XowMYf5Vq/r03nutHb699vrW/wtrjU/xA4G1f98X8Ck+GXwq6B8QfCroHxB8KugfEHwq6B8QfCroHxB8KugfEHwq6B8Q3EjQy8UCQ6CKP9mgN5zS7k0o1/rUOxPa/SnJYgeLv0y2NmQ0nlGo9Wl2J4zGM1q9yffqHv6DhD5Q5b/8HRmf+5Kan//XZ/y3v3/Oz//rs+tSbAxv1N6NBD3ojxAY83zlvpMv3LHz5Qd2Xtz38poowh/etWMKltmShvl/79j5400P754E+PK6i999zcLLwtCNLuwHHTJ7kT/zD/f4l69a+D/edfH5N+38/h0H/9ufGvgz/3CPdKV/o/ZuJOjucIo92vi0fALl2JTjX75u43fesD+1NLrj752gP8X3L24k6Mmwj8fjZTKdkM/nKVdqAFSrVZbLBf5AkHAowGAwZDGfUW+2ruumElGa7R7DXptoLMZoMgUgn8uRzWbJ5XJ0Ww3avdXYs1xMKZWqAPR7HXKFErPpmFa789Rry+XyAJQrFVgu6PUH1/tU1hzLp9Qp5LPMFwsWiwXL5ZJSqchyuWTQHzBfzBmOxjSbDRaLJd5IFYs7w+llDJMrze5pkMUSgoEAi8WS5XJ1hsVied3ecjFjPF7pJqPRaLVt+dj+5ZLxeMzyqt7j+xeLBdlsnlar9d72+ZR4Mn19rpvgxsrYmeKM9Qd3+ca3vsmXv/xVGu0eZ5IT2t0er7/6Kl/6wr/hwfom9954hZfeuMs7r30Hk83N0c4DXvjmN3jrzdf50z/5E6LpHG+88SYKxQV3336dV1/6Fi+8+ALffukVxKenfOuFb/CVP/xDHu6dYNapCYeCfP2rX+H1t97mzddf45svvIzaaGdvd4s/+fo3+da3vkW5kOXOO2/zjW99m++88iovv/gSX/7y1+lP5k+9H4Nazt31Lc7PpAgOdrm/voFUJmNzYxulUsb9B1usP7zHqURGp9tjNpuxXMJsNrtuQ3Gm4Pj4BJPRTCYRY31nj82NBxyLRKyvP2Rn94h0Jo36/Iyt7S22Hq5z595D3rq7wfbmJgcH+3T6A8SCPfaEEja2NjkRCNjbP2Rv74C97XXu33+I3uZi2K6wtb/PvXfuMZ4tvneC/g8Ns8mIcrVx/X+v17v+3ajVWC6X1BtNev0+1Vr9A/WH3Ra9wXtjZTaTBqCQzzFfLJlNhjRaHSrlyhNflFq1ymg0WrUxXH3B6vX61TX0n/r1efRy1arVW93rjQS9WCwYDAbfl2Uy+eD0zmK44DvfeY3t/SMuVGreefttDg8OePjwIS+/+BLz5ZI7d++xv/2QV157FbFExgsvvIxAKGR3f59OMcm79zdZv3+HI+EJr778HXb2dnm4vkWzWuDOu29RaPR498232N/bIpHOYtReIBAc8crLr3Dn3XfZ2d1FZzATDQXYvP+At99+h/3DQ3Z2d1nOxxweHHD/3h1CkRhisZj1d15jfWP7e9ujJ5MJhULhYxeB8JjNjU0EgkMO93ZIZnI3ql8oFCjkc7zx+mt88ctfQ644Z2N9nYPDI5x2G0KRlFde/Da7e4fo9UY0ajW5fJ5gKMTh4SFi0Qki8TE2h5dms/mR97ZcLugPVuP6sN9j/ug5Lhe0Wi163VVvj4aDDEYffGnm8/eGB4vZzHKxoNsbfOA4gOl4SDiWoN9/+hTpUVv9x74ws6ttrWaDwehmGjd8jwVtt9vRqtWYzWbMJiOpTPbGgs7nchj0evQ6PUaTBbPFitNhJxwOYTCY0KpV6HQ6/P4gFqOOg0MBCpUWuVSM1WpFr9ORSGWeKuig34dEKuP0VIZEesruzg7dwYSjzQcIRGJ0OhXHgiMOT5Uc7e2wXC44PtjmQCDgVHiE/OwMhfIc+Zmcg71dTk8ENLtDpMdHaM0mtrYOEBwecq7WIBaf4LDZ8fp8KOUyposl6w/ucXwiolSu4nI5OdjfQyZTcHwqRSGXsre7g1qn5/hon4ODQ9Q6E3sP73Fvc5fx9Ol6x3MR9HK5ZDqdMp1OaTQa179XZcJgMGA6ndLttMjmC6QzGer1Brl0klZ38L7jn72Mhn3K1TqtVuu7Hvt4j3uEQb/PYDCg1WwSDodptVos5nNyuSzdbpd2u02320WjVtNqd1kul3S7XTqdLp1Om/F4Qr/fp9vt0u108LgcVGtNBv0ezWaTTqeNx2kjX6rR7XYZDodMJmN6Vz250+nQ63bp9fuMRiO6nTbdXp9Ou02j2Vy12+3R63bpdrs0mw2azSaZTPap4/hzE/Tj0Gq1iEUnbO+fcHoi5ORUxubmHuJjIeFIDLPZjlAs5Vx5RjyZYb64+ZTgu2E8aCMQyZErL25VP+gPEgt5EcmUnCkvKJYqJBMxcvkC4aAf2ZkCt9fHhUKJ3elCq76g0R6g02nxuqxc6Kwsl0vsdjtyqRi5XIbJYiOVyRGNBDg5keD2+ogHg7hcdtr9MX6/n2q5RDjow2gyodNqkcvEnCvOUOstXCrleHx+nA47AZ8diUSBxWrBbTehNVvRm6ycCPa5YYe+vaC73Q6T6Yzh4L1x5pEG+WguCDCbTa/GlyWVSpXhcMCg36fdbtPudGnUKvQGo1tdw3w2ZTQeM36KovVxkEmlyGYzxOJJKqUCzXaX2pV2XSmXSCYSJJMpUokE+XyBXDZDtz/EbDYRi0ZIJJM0mi1OT0/JZLKkUwlMJiOhSIxGvUY4HCVfLDLodUilVy97IpGg22mRyWTI5XKUSmXCoSDxWAyvz08ymSCVztBoNqmUS8RicRLxOJlUklgsRjKVwuf1Mrthx7m1oC3aM45PZdx76zUuVGqEh/sIj4UcHgmQiY6QK885PhaikIs4Ep6QzaWRyhUYtBdIpDLkl1r2DwSYtQoKtaeTIN8NzXqFk1MZEonsVvXz6QgnknNcbg/BYBDN5QUOtxeP20mlVqeYyxKLJ/E47bi8QVKZLAbNOQ6nh1A4hMvrp1YtItw/IBKN4fd6iERCeL1e/C4roVCQM+U5dqeXaCTCxeUl4XAUl8OG2+0kHIkSi8cJB31YLRYcdjtWhxt/MIjFYsHv9+Fy2KlWqzgcdi7OpPh8PoJ+H9P5JziPHg6H1yzNh2mQsFLi5vM5o9GI8WjAZLYAlkwnY7rdLovvwWf94yCbjuNwefH7/YRCIQJ+H26vl1AoiMfnJxkL4QtGqJSLqDR6YskUuUwSm9NPPB7H6w9SKOSwW6w4HHb8Hjd+vx+73U4sGqJSLuHz+wlHE5SKRbxeH+l0hlQiRjKZwBuIUC6XSSZi+Hw+JKdiguEooWAAt9eH2+0k4PPR7w+4vFThcztwuFx4PJ4bP7NbC1p0ImB9a5dDoQC54pL9vS12NraRy08RHh0jF2xzJDhmd3OLVL6AzWJCdnaOWqPl7TdeZX/9LVLZPN5A8raXQKNWQnByis/nu1X9VqOO2eYkkYjhdVrRaE20agUutUacdhvBYBC7zUomk+VMJiNfLDKZzJBpYiTTOex2O9FEikqxgNFsplSuMBj0CQQCWO12CrkMtXodq8VCPpehUCzh9QcY9Lr0+gPS6RS5fI5INIbRoKdQqlAqlSmVini8XqKhIOn06hOfTSfxev1ksnnS6fQnp4wB1xxsp9N9gn99nM8FGAwGzGYr7aHdal6P341alcFo+iyXAHDd3k0RC4ewu7zEYxH8HhdeXwi9WonZ5iQejaI+k6AzWtHo9VhNetxuN26PB4Beu4HD6cag15NPpzGZDCjUerLZDFqtBq3OgEYppVxrYTTokZ6KUWm0qHRGivk0iUQKnVaD5PQUrVaHVqvjQmMgmUphMZlIZbKYtDpMJiM6owmNSolWZ0Ct0aJSaZjOP6EebdLIObu4RLi/g91h5/LiEr3Zgk6vx+31koxEODjYx+lyo9bpOVfKERyLMVpsuG/x6Xka+t0WKq2BcDh8q/rdbod+v08um6XT6ZAvlmi1WvR7PTqdDv3+AJZL2q3WtTFlMOgTCseup0j1WpVGo0mr1WQ4HJLNZul0e4QiUQC8Ph/1+opmjUUiRMJB2u0209mcXreD3e6gkIrhC66md/PFkuFwSKfTIRpe2fD7vR6RcJBOq3E9M/jExuhOu0WhWKKQy1IplyiVytTqDQqFIs1Wi0atRr1eI5VKMxqN6fd6NJotUqkUzVb7tqd9AqNBn2q19lR68+PA6zBwcHDE4YmYS9Ul6UyWSDjC2Zmc01MxFoebbqvO+vY+ao0WALVGw97+iixZAhcKKcdCEXv7+8ilIiQKFZeXF0ilKwVRLpOi1elZLBZIRKecio4RiaU4bFZq9Tp+nxfh/i4nYjGKCxWLxRKN6hyZTIZELAbAoFEgkkhRSgUIjsWcnJx8bwmTx+F0ukjGo9jNBqxmA3a7E6/Tht/vp14uYLE58QcCWA1qSpU6mVQc+bmKM6WSeqVApng7cv5xDAc91GoN5yrdrerPJgMK5Rrj8YpSHI9GjMZP0oulUulD65eKZR71q0g0Sj6Xo1AsMh4NicaTLIFKpUI2m2E2mzIaT6hWK1SqK/NuNrsilMqlEqVikWJxda5mq4nfY6fVHTDsd4instdfwGg0eqt7vbWgi4UCiUSCbDpFPBYlGo0RDQVIpVK0GlUSqTTFQoFKuUgoHMLj9VIolsjl8oSDAUY3nfE/BYN+l1QySSZXuFV9u0nNO/c2OTo+RigUsn7/DruHQo4O9tjZ3iaWznMmOWFvd5NKtczezjbbmw+4//Ahd+/c4+7DPUSnp1TLJXZ39zg8OGD9wT32D47Q6bTEkhlC4TCnJwIq9SbRWAKf141MLqdUqaNVKdk7FKK6OMdutWK3GBCK5SwXc0xqKVv7QirFLFsCCSfHAmqNJpITIVK54mrm8vFxa0GHwmEKhTyJRJJCqUw6maRYyGFzusikU5RKRarVOtlUCrvDhdVkpFypkE4lCQV8WKwOnHY7gVCAUqVO+BZv6mg0wGZzkM3fTtC1WpVEIkGnPUBhzbOYz67b6nY6V5rtkkRiNTMYDMZIL6IMpwu67SaT2ZxKuUKhUKBYLFGr1xn0OuSLZfr9EeKLAE5vmnimxXDQp1KpML1SSieTyZUZtHH9RZlPx6QyOWCl5E4mE8ajEYvFnHanw3DQY75Y3mqoun2PLuax2ux4fAGMJjNupx2nx4fJbMHrduDyeInFYqQTCQKBEEG/D7PZTDqdJp1K4nJ78fu8ZHMZbDYX1VrtxtfQ77aJhIJEEulb3YNRo8blcpIuNugPp0SCXsKxBDKphDOZhI2tHdRaHa+99hqKMxmFUoVWZ0S7XuXVN95BcLiHRm9hb+M+AqEQj93K5sP7mB0+CoUi7e6YZqtDpz/BqNdi0p6zsSvg5ETA1s4hTruF115/E4VSQSLs4/47b/Hm23fZ2trkO6++wb0HD7l7521ORCf4/AH21++wLzxGenr6ySljhUKeVrNJOl+k1+vS77ZI58v0el0m0ynhUIBWu00ykaBSKhCMJCiVK1QrNxfoh2E46BMMhkgkUrduo1wuX5snYTU17LSaDEZjppMxmWwOgEKhQKlcvj7maXi0fTQc0Gg0PnDc4+f5MCzmM0bjx3rscnmt4S+vxulmvfbJUaAOp5NzpYJzrQGlUolWo0GqUCGVykkXijjsFhLREGa7E7NRj95sx+pw3fZ0T0W/28JoMGKwOG5VPxoOcXCwj9mgRi6To1BeMBhPKBdSyCUSlPJTUsU64VCA46N9tColomMhItkZsjMFJyfH5Iplspk0Bq0K4YkIk+aMQ5EC3aWMQ8EJMrmccCzOcjFm4+EWpyIhmkslTm+YZrPBqVSG2WKB5ZyLi3Pkcinb69uMJjPsVgsAB7tbnEpEHO9tc3x6hlAo+OS07mIhz3C4MkYMuk26gzGNp9h8p9P3CJFUOkWtVqVUqtDudGi3O2QzGcqlAr3BgEwme6NrGI+GpFJJCqXKre6h3WpRq1Upl8u4HDZC0TjN5srMWK1UKOTzjEYTWq0GlUqFarVCrVajVC6vzK+ZFJPZnE67Ra3eoFGv0Ww2KVeqVMpFyuUK1WqNYrEIrDTwUqlIp9Oh2WoxHg0plMq0Wisnyna7RbVaJZVaDUX1Wo3FYkG1UqFer1OrrdqqVMrMb0gS3VrQfrcNkeiYk4NtzqQiNje3OJXKOBQIOZOKkMiViE5OUF5ecCg4IZPNoTi/wOfzYrNa0BpMaPVGROJTTJpzbB4/6eyHT2Wehn63jdvrJxSO3OoeYhE/NquNy0s1R/v76IxGrFYrvW4bk0GLN5ohlYwjPpWQyuTodTucnyuRSyV0ekNikShmsxnR6SmjfheLxYzi/JJao0UqGePw6Bi1WoNOq8dmMeP3uvF6vSul1WbHoNeyeyjEoNdisViRiqUYLVbMJgM2q4XeYMjWxgYBnxOj2UatVsfrdmM0mbkp33RrQQ8Gg5VmenXCcqnEYrm8pjoH/QG9fp9up8NwOKTdajEadKnUVr1+Nps94U35+O+Pi+lkTK1ep9Pt3uoeatUSAX+AUChMLBYnlUqRyeVZzCYkEwl6wzHdTptSpUKluvpqVMpl2p0OxWKRZCxOJBbDHwiwWC5pNptUKqvjMuk08XiMUChEIp4gFo0S8Hup1uoUC3kSyTSJRIJINLoylUYiOB0uovE4iWSSbCZNfzgiGo2SiIeJxZO0mw18Xi+RSPTG9v3bj9FWM0a9DolEwolEwcbGBhKFgt39QyTHBzg9EcwWE2LxKaFwiL3tDUJeC4V677s3/jHRrFdQqbXoTZZb1c+nE7hcTgxGAzqdgWa9ymA8xWK14XK5cTnd1KoVPG43Pq8Pn8+P0+Umn8uRzxfweNyEIxH8fh9+v594OIDNZiWVK1Apl4iEg3h9PqKRCG63B53BgEGrwRMIc0Oq+pnxTEaN6XTKcDhg/hRVfzabMp3NGA6H12xTu9V84k18/Ivw7wNejwefx0kkEsblDZBJxqk1u8RicWKxOJVKlXw+Tyjo492330KrM+D1+kgkkkwmU/x+P06nA38wxNbmBma9BofLRSgSw2634vN6SGUy+Hx+opEwBoMeu82GNxCkN7hZkNyz4taCFktO2VxfRyqTcbS/z5FQhFS4h/LiEuHeBnLRAceiU7K5AjqVgstzBWeKM5RnZ2xs76FUKolFA9cEwm3QqJY4EYk5PbudK9EjmEwm4rEIkWiMVrtFIZ/F5faQikfp9geo1Voq5TLD4fCKHClSKhaoVmt4vR5yuRVLWKlUCIRClEslKuUKzWYDr8/HoN8jn88zGk/IpFNUq1XiiSRer5toJES1UsbhcODzesiXa2TTCcLhyMpBsliiVCxQbzSo1+tYbTaq1SqLG/aQWwv6kYmy2+1e/368rKIalvR6PRbLJa1Wm8l4TLfbW23vtOn2v/u88rtcxfX5ngV+rxvl+TkXF2psNiuJeJSLy0tOBEe0en0uL9ScHAuol3LsHwpQXKhx2kyYHR7O5BKUFxrOzmSo1RqSqRQ2iwmx8Ai1Uore4iARj6JWXZDO5rk8VyKRSNDrdcjOzkilEpjNRk5FJ4ilZ6h1RlLJOHabFalUzuXlBQadFqlciVar4Vx5hlJ5zuSTIkysRjUGvY4LtQ6xVMnu7i6ySx0XKg0Ol5tMKobZbEF1cYZcJGRbIMHt8RGLR6nVP9rH+uOi224glys4Opbcqv5sNmMymZBIxIHVUDSZjBmNxkwmE/pXXq2L+ZzxZEKhkGcwGDKZTJhOJiyXC8bjMZOrKeRkNMTjCzCdTJjOZiyXC4ajEclkivF4zHg8YTqdkEgk6XS711TmbDZjMp1SKRfp9FbnnIzHTCbj63NNplNajQbjyQSHzcp4+gkJuttpU6/XKZfKV3PjEtV6g3K5RLPVpt1uXs0LKwwGA5qtlZtqMhm/7Sk/gNFwQKfTXdmNbwGl/IydvV2OBAKWgFgs4sHdd7n/9qs8fPCAjb0jipUqkXCIk1Mpu7u7nJ6esr2zhclgpFDI8XB9B41Wy2I64FgoZPdQwO7WOiqDg2wyzIlExvbuAQKBkGPBIRK5ErfHi98fQCQSsQQUkkPsLi8AZt0le7tbvPjaOzxYX0csFrG7tcXm5gb3H2whkcmIxW/+DG8taJ/Tht3uJJpIYLO58AcCqPUG3B4fVqsNl82Cx+PD73ET9HuwWO247RYy2RyxSJBgOIryTE45nyYST2K22HA7bTe6htGgh1QkwuG9nePB0xCNxShcERzvx+Pkz6MoycmwR6v7nmI1mUyoX/H2k8nk2mABMBqNKVffo4Dz+fyT7U/GLJcwHY8oV+tMxuNrp4Vnxa0F3Ww2KRbypNIZIpEYqXSGfKFIKBwhEY+SjEVJJFKkknGymRTRSJRUPEq1VqdSKVMsFcnncgQDATw+P41Gg3rtZjbqQb9Lvlj6SJvxR0F7IWN9a4fDgz1EIhGbm9vc3Trg3jvvIDg6QK03kkgkMBs05CpN7t+7g+BIyL379znY32Pz4X12Njd58HCLd++vI5UrcLnc7G9vsi+WYDLaOJOckEpn2dp8yObmNi+99i4nxwJef+NN7jx4yObmFgf7O7Q7HTbvvsb69h6qcwWKcw0mg4nt3W3uvf0mW7tHtDpd3nr9LQQnx59cNKXbZsZkMhOJJcikk5hNJqKxBOlMjmIxj88fJB6NEgpHcbtsqC/V+AKBG1N3H4XRoIdGa8Jic96qfrn8wRdkyYoafRzt9nv/z2cTev3hY/tW3jLpRJxqo0Wr1XrCjLhYzKjXm4yHfYbjJ0mh5tV5IqEAk+mHE0a9TovH5drrtD85wqRSLhP0eTDb7Hg9bhx2BxqdiXAoTKVaIZFIYrVYCXhdhMIR/IEg1Rv22O+G0WiI3+fBH7zdp9tu1nAqEpNMZ9jc2WJ7e48DwTHrG+skE3H0BhNH+zts7gk4OhIgONglUyjyzptvcXIsZOfghJ3dbVLpNCKRCLfbxfrmFns76xyLxOxu3CNTqfPgjVfZ2dzk3vYR6/ff4VBwgtFk4vLijK2NTY72tjgUCNh6eJ8T8SmBUJQjwRGCgz2EQiGvv/oSp0o9bquBvf0DtnZ2GE5uxiTeWtDhcJhqtUq/16XZbFGr16nVG1fxQl3KpTzZbJZypUq5UqFZr5DO5Mhks/gDwdue9glMJ2M8Hj+pVAZX9OZj2WQyYTgcrbTj4ZDhaMR4NGI4HDCZTplOVvFkw8GAXq/HZDJexZZd3eN4PGbQ7zOfL5iMx8xmM0bD0SrGajq5On62amM4ZDAY4Pe6yRdL1+P3ZLrSxGezOZPJhMFwyGw6YzQarcp4TK/bodfrM5tOaLVajIbDGxNNtxZ0JpNGLBZjNulwOh1oNWq0ZgeKi0vcPj/57CqExGAyr+hEtxOvy47d+3yEDCt7tM1qJRa/nW94LBzkUq3hXKFArVEjOZVctbXk4GAf2dkFijMlNpuNh/fvM1usPDIvleeIxCdcXqo4v1TT6Q1JRAKIRaeYLXrMVgdiqRS9ToPeYMTn88JyjsfhRK26IJMvUi1mOVMo0OkNqNUXpLJ5puMhOoOBcDiEUq3FZNQjkZ9hNyrZPRQxns7Ra3Uo5LJPzvEgGQsznqxIkWG3Rav3XtRGNrPy9MxnU3R6fZqt24XcfDdMxiPiidRTsxF8HLRbTeq1CnK5gmw+T7FQvMoosCSbTiCTK8lmcxTyeVKpNN3eygGg1WpSKpfJ5XLkCwWmszmdVmvlI1cpk7mKA89ks9SqVZqNFW+QTafI5/P0ev1VJGi5RKlcptWs02x3mE8npNIZcrk86XSGUqlEJpujUioQjq6mVK1mk3K5/MlFasRjMZRyOXubDxAe7HIgFHHn4TbxRBqNWkUiHuPyXI47GMFitT1XJewRhoM+mosLnLf8SiQTcfRqJULpOQ6rEYfLw5lExnQJsVgUf2DlV53JZkllcswmI1zeAE67DbvDRcDjwmYxEU7liYRDuF0u/H4/DrsNp82Ky+PF5XLi8/lYAvlMCqdvda2RoBPFuYbD/UNsDicul52TUxnNdo9iPofb7cTl8eD1+jCZrUjPFKjOFbi9AVLpzI3v9daCrlYrTMYjOv0Ri8XiOpELQKvVot1u0e32aHe6zGcT6s3WKrY3nXxuhozZdEKt1qDT7hDN3NxXvFwqEvB58IeihANe4sk0bqeL2WJJuVy6dq31en3k8qu5da1WJRQMcnh4gEmnWwXUhWKUigV8Ph/hcAiZ5JSLcyVurw+Xy0X/yoCRz6aJp1fOFbPJEJ/Pj8ViJRSOEAr6SGdX82qXzUYkGiGdyRKNxUmnEtjsNpxOB+FonEgk9Mlp3XaThoPdXbYOT1FrtYiOBVycnSIUS4il0ng9Ds6V51isVjwOEzsCCS6vj2bz+RAAAL1uh6O9PQRiOaMPyTz0UfB5XFjMJiKRCPlikVgsQiKdxevxsVhCtVwkGo0SCYeJRsL4AkFKpSK9Xh+vz0s6nSYQCBJPJIhGo3jcHirVKoNeh3AkRjgUJBqLkclkMJtNhMMhfP4AqXSa+WxCPJFEpzeiMxgAsFjMmM12stkMbo+X2XyOWqMlm04RjcUxG7U4nS5isRiT76Ur0Ww2o9VqfddSq9VoNluUy2WazQbFYolms0kun/9Y9VutVe/P57I0ms0P7CuXy0+tc7292aRcqTyxb/AUx7xMOoXPZScQ8KM3WwkG/Oj0Bnz+INVqjUQ8jMtm4fU33kJv0KM36AlHYnS6XQxmCxajAYvVyYP7dzhTXGA2GohGoxSSIWTnGtweLy6Hg2gsyqVSgcVmR6vT43K5gCUXF5eYjEZMFiuL5QKj0YBOb8ZpM2N1eJjNFzicduw2OyajEYNBj1Fv4M3XX6M7vFnM2glsrl0AACAASURBVHPPYSI62uVb3/o2b779Ji+/9AKRRObmCWoKBV568QX+zRe+wBtvv8uffv1rrD+4g8Zg4vVXXuLffe3bfPWrf8yDzX3O5DIMRhPn5xdcnJ3yta99jbfffhvl+eUT7T0th4nf66Ld6ZLJZOgP+nQ7bRqNBqPRmNFwwHyxpNVavWi5bJZWvUIqX6bf79NoNAhdxXy1W03anS7L5YJms0GlUqXVbtNo1KlVq0xncwJ+L61Wk2azQafTIRCKMJ/P8Xh9DEcjppMx9Xp95atWKODwFbF5M0QiOZS2AsvFnG6nQzwew+m4OUF0I0FPp1NKpdInWorF4kduy2XT6PQG3G4P8UiIYGQ1XqYzmSfqPGKwHofPbUV4IkanUXFxfoZAeMzZpYZoNE48HCBXaWE36xAcHaO8VKGQy4lnChhNRk4lUmQyGcslXMiEaIwOmtUSEomYQ4GQrUMxMpkUqUzOeDJDdXnOxsY6GxtbKM8VuH0hMukkwmMRqXSaUMDLqVjM+ZmEc8UZ/fH7CZElwqMDFOdKlDLpJ2emvD79coHqUkPtSu3PpmJEEjfXCm+CaqWE3+e9ldP/43g8VeNg0L9OzfEon9oqbeSKJn00dXw8jWOpWLje/igpwGwyIJZIMxr0SOdKT9jLPR4vsUiITK5ILBbF7XKTyeYYjwbUm21KxSKpVJKAz0swEiOdXaXLSKaypJIJ/D4/6Rt6yj7CcxD0HKvFjk6vR2OwYjPrUetv58P1cZHPZfF6XBSfMRhAKTvmSCRFKBSws73D3s4WR0eH3L93H4HgENHhLlbXKsj+TCpmZ2uTuw/W2djY4P69B0glJ+ztHzFZLAn5fWxt76JTn7GzucXOzjY7O5vs7e1xf+sQgGg4jN5oxh8IotdpODwSojdZSKeSXFxckkpnOdrf4ehgH7PNhdZowmTQYTCasJp06PV6jDYnPrfjk+/RLBdks1kSsQiz+YLRaESpfDs/64+LdqtJPpeh3b1Zzur3o16v0Ww+SbaUCjnC4TDD8XvKTrVavTY9LuYzkqn0dUrHcjHP8Erjr1QqNGpVJtPZyje8VmMyGlIsXyWv7fep1esrH/FaHZZLnN4Cdm+SRCJBrz9gPp/TqK/SVT0N41GfxC1CkJ5Z0Iv5lGA4ilx6ikGtRCRTIpfLbxztdxPksmnsFsMzh95aDBrWNzbY2t7hSHjCxaWaRDTEW6++QKE5IODzMJ3N2d7c4I233kGtUrOYTTg+FiI+lbJYzlBdqhAdH1Mo13A4bAh2NnEHY1itNiJeJ0fHEmaLOffvvMXWzj5qg5lEJMjuzj4ms5nBcMJsvkB3KUckUeDxuNl6eI8DoYBStYFMLuf+g4fce7jO7s4mW9vrvPvmuzeORn0OPXpJ8bFIiclkfGs/64+LldZbvyYiboter0exNmD6vpdyNJld38PjPevxKVq306HVbrNcLlgslgyH7+0bDgfX4/9wOGAJ1yTRcvlkKo5+r3u9r91e+dXVqmX6gxUR9ajyYrFguZgRuSWv/1zG6I17dzmRyDmTCjkWnnCwv/s9deONhQPs7u5dM0m3RSjo59KcRqRJoDJlkOhSWNwFUqkaEpUFj8fDwe4OBpOZSMDNmUzKoViJ5FSC4kzGw3fe5FQkYmNjB6HwBLc/gMfrRbi3wfGpFLFYhN0TwG7SodGbUCuk7B2JEYtF6HUq3B4/Wxv3kMjOyBVKZJIxhCIJxWKRZq3CwdERu1sbVEo5Dg8OSCUTPNjdQ3Ag/GTTTwGwXDKdzq7NcADj8eipvt7PC7PZbOW094z8eaPRoNUbE4jVCCQb1NsjeoMpne6IeqPJeDRckTDtDkG/h0gsTrlSoVwuU6lUKZWKlMvlVRaDyiqerNvtUq/VqNbqNOp1Wu3OtVmz027jcrgoV2u02236gwGNeo1Gvc5wNF6llrxK+zGfTanW69Trq4wM5XKZ0dXf2xhxnkuP3t/eYWtnj9dev4Pb48PtcjL9CI+JZ4XFauHgYJ9I7NkcDbO1AaFc5/uyvH+4+W74vk7M/qz+3D9IeA49esa779zj7PwS2fEBwqNDTpV6XHYz77z9JkqFAtHxESL5Jd3e84m7Cng9HB3sEYolnkt7t8F0PKbwpS/h+u3fxv2bv/nU7MH/f8JzGaPn85Uj/KqsHNrn8/m1g/x0OnvCVfZZMZ/NGI2G3xMb98dFUa9n8dnPcvQLv8De3/t79DvP5lzRdDqJ/pN/gvvv/B18//bfPqerfA8347pHAyLRMLFECp/XQ6FQJJfLkY6FqbcHWMxm6o06mUyG5XJJuVTE4/XR6w5xBqvMFwsajQbhSBSvz8+g36NWq1IsFslkspSLBYqFIo1Wm2q1Rq1cIBqLXys//V4Pk15DplhlNBpjsxipN9srG3EkSrdZI57O0mzUyeWyxONx+oMBvW7n1jHUHwb9YMAvv/QSP2o288PlMtvP+CIXvv51/uDXfo3RZz5D+pd/+Tld5Xu4cY+uVStoNGqsRg27e/sYLRYMWjWNzhCL2YDZoEWluqA/mmI06PEHI9QbfXyxGuPpgvPzC+xOJxaLGb/bicliwuuyc3mhQqe5RKVSo7fYsFjMVK4S4lhMBtxuF8vlgqDPzaXWSKPZxmIyYDKZUKlUqHQmhoM+arUWi9mA6uICu8VEMJokHg4QjKae20NLTKf8x6USa7EYa14va40GPzqfI7ylsJfA7zSbrHm9/JUvfIGfPDhA9xQjzLPgZj163CccSxAMBigUi+TzOdKpFMFQhFqjQS4VR6vTE49FcfuCxJNphsM+hUycUCxFLOAlnc0TiycJhoJk00li8QSFfI5ypUYhl8AfCNPvD8jmcpTLZew2J7VWi0G/RyqVplyukIzHSGUyBP1eut0OmWyeer1Or1nGE4gQjUSJZ5o4gs+fii1FIrzyG7/BXzabWUunWXM6WSuVWOt2+ex8juQpAf2j4ZBa9sONES93u6wlk6wlEqy98AJrcjk/fnqK+TkSTzdzPJgMicQS2CwmdGY7ZqsZ1YUGm92J2WxmuYRMKonFqEOp1mOy2Cnks9iMGqwOF0qJBL3BgFarxWw2U8jncDkc2GwWPG4P2UwCrVpLtd5Ep9djtZp5+ZW38PgD5HNZnBYDGoMFt81EMBonFvITj4YxmW243B4yySgypQrdxTnV5vN3SFSPx/zel74En/0sv/2v/hVrqdR7gm40WOt2+bPzOYrZ7Im01tVUirjk6YGAL5nN/PD2NmseD2vxOGsvvsiaVsvayQl/SSLB9ZwU2BsJejSZkyz3vy9LtX3zlWUAuo0G9n/0j/j69jY/WizyZwMB/tc/+iP+3Oc/z5pIxJpKxVowuOqN6TRrlQr/lVhM4id+gtSLLwIwHo8pFJ5MejdbLvk/q1V+SCplTSZjzeViLRxm7e23WbNaWTs9Ze34mL8ilWKtVklHnk3HuOHiKTBfLL8vy00Dxx+hZDZT/wt/gf9EIGDN7V4JxGZj7eKCtfV11spl1v70T1n74z9ela9+lb/9u79L8zOfwf5bv0WpVOIP/+D/4Z//778OQFoux/NzP8c/3dtjLZNZ9eJIZNWLzeZVyWZZMxhY02hYk0r5yy+9RPCv/lUqGs2t7gG+zwmTTwLFd9+l9NnP8n/9yq+w5vOxFgqtSjC4Glf9ftaUylVvDIVYCwT4c2Ixl3/jb5B+9VUqlQr/9+c/z0svvIDH48H8L/4Fy7U1/pfPfW71gnzjG6x985usPXjAGrA2HLJmMq1eop0d1gQCfuaVVwj++T9PyXJ7O/+NBD2fDjGaLKSvFAuNWk2xWKTXH9BttyiUKsSvFKVisXgVklPBbDJRrVQI+H2EI1Fy+QKz+YJSIU+5UiERj5MrFMmkMySSSdrtNvVSlkAsjdvtIpWMYTFZmC+WFPNZ8sUymUyGVCpNLpPCZLXh83ioVmvAEr/XQy6fx+P1UCqVrn27boN+qUTpt3+bL4pErOl0q3E5n2etWFyNz3/0R6zt7bEmFrNmtfLXw2EslQrlszNmV1r4vTt3MJtMAJR+/df56j/4B6vPs0jE2uXlanwuFFjrdln7yldWQ4Bez5pazZpCwfbf/bsMf+RHaKRSt76PG2vdKq0Oi3n1ZqlVKhTn59SaLaKhAGq9ifOLC1SX51yqtWg1KlQaLRcXSuSKc1x2C+cXF7zyyhsMJzMcViNqnR6z2cz6g7ucqzRcqlTEIjHatRIqtRalUsGF6hKxQMhkOsesV3F2rkav1eCwWVAqzzk7v0CtvsRqtQNLHHYrRoMO1eUlSuU5Rr0a+zPGUC+B34nHVwJIJlnL5Va9+U/+hLWzM9YOD/nvjUaq79O6F4sFJqmUzqOkcaEQ+Tfe4FenU9YqFdak0tVLolCsisfDP/5n/4zP/9qvsaZU8k9LJer1OvVY7Jmu/2Y9erYK/orFk4xHI/r9Hs1Gg/F4QqPRIJGIrwLFei1yxSrT6ZR6KUe+VF0t8DUaMRoNiScSNBuNq+CzEc1GnWrlPUKlVqszGo1hucpGX7lKvj4YDPD6/AD0+z1yhSLj8ZhqtUqtVmM0HDKdzWi320QjUUajAa12l0a9fr3k37NgAfxmNLoSdjq9mkd/7Wusud38ostF7ylTq9lsRlKppF1/0uI0Xi753Hy+GuOlUtZOTljb2mJNpcL4Uz/F+DOf4fWrCI/ngRt+ukdsbu9zciJCKRWwuy9AsLOJ3RskGA4jEQvQ6s2kkkkEQgEujxf9hQKh+JSj/S1OJDLEohMORTLEx0eIxBL2N+4iEokQik+ptboci44RHYuRyhWMBh2CkQTReBzF2Tmi42OOT0SMx0O8Xh8ujxer3Y5MKuLo6JBDwQlag4lYLM7pyQkX52dEE2mkYhFu//NhxubAP49EWDMaV5r2177GT6VSFD/kRSrH44xHT1/Xa7Bc8j/M56thQCRibXOTtfNz/tP79zk9Pn4u1/sIN9S6F2Q/ZhL0R5n2HqHzMZieWq1Ku9MFlrjcqwSxH8f/bDzo0miv5q2LxYJOu0WlsnIzepTJ71lt149jvlzyP9+9y3/9xS+i/OmfRq9UPvW4xWJBSiKh8BFja3+55L+bz1ea9/o6azIZvxEOP7ee/Ag3m0d3a9y9v827b73OYDLjVHjE5sYGD9Yf8nD9IXsHRzxcf8jWzh4bG+sM2nUEIgn3Hj4gGstwtLvD/v4uDzc2ORKeMB52efPOAzY3HiIUHrOxucHm1i5b2/vcv38PtUaDx+1h/f498sUycqmEjXtvcufeAzZ3DxAeH7O+/gDB/g6RVJnj/S30Zic2iwmvx4XOaGZvZ4sHd+89sTr980DuZ38W50/8BPO1NQr373/ksfV6nUt3nvF4QtHjYfS+qJFSu43gl36J3/+VX+Hv/8EfUP2QHCrPghtPr/K5LNVa/Zr5aTUbZDIZvG4n+WKZ5RJcviKZYgurd5Xf+qOW9M3nC+/5TD2eUmK5oN1uXTswPHLAH3SbFMof7ub7qI1up0O1cuX58Zx5Y4B2NktUqyVms31gKaj3L/bW7fX58nGWUCRO+vKS7vueRzOTof/Zz5L84R+m9hf/Ip38s7lIPQ03nl4JD0QY3T421h+yv7uHxx/gzTffwWwwsL6+TiaTpd0Zki9WaXZWY5NJZ2B/f4d33noXmeyUvZ0d7t5bB2BvZx+3x8OgXeXNt+6xs73FYDLHbNaxvb7Bm3c2EJ8cs7d/hFZ9yaFQzJ23vsPezjbycy2w4MHDdfa2Nzg6OuTl199iCchODtg5lnPnrZd58PABJvvtFkH7KDSbTQqFAovFgslkQrfdphiNkjk9feqxH4VWLofHbqf3jObOD8ONe3Sz0aTdbjOfz1chOoXCaonfQX+VjTYWv840PxqtvDTn8zmdTodBfxVGO5tNr7P5djrt6/HzUSK10XiyenjjEf3B8Ppcy+WS2XTKbDqj1+tdG/tnV5r2yv49ZXl1zlS2TqHSYTqd0nlOD7BaLOIUiQgEAvztv/lf8D/+0t/nK//uS0RNJtIKBfP5nNqVX1m92b56DiO02o9mtZbLJZlMhkgkwmKxoFkq0XuOX6KbBdkNOkgkMpSXGswGHRq9gb37d1HpdEilUi4v1fj8fi6U58hEB8gUShQXOvx+PwbNOcrTY7b3BahVF2hU5wTCMYSHhzidNk5FIpz+CIGgF8HuNr5QFK/DyPbuPmqtDoVCicliRSAUEvK5ORYKKWQSKFQazCYjIrEEpeIctVLGhUqNVConX+tTbQ6wmY3oLfbn8sB67TYFh4PFYsH25gYajYZGvc5isXgip5jKW+CLR2kajQaKszN+4W/93FNdn6IWCzaRiIP9Pf7zv/7T/M3/7GcQi05IqtUUb7kU49NwI0GP+02CkQTJVIpKtUpvMCCXTq9SPGSz5PNF+r0emXSaSrlEPp8nnc6ulhBuNcnncuTyeZrNJo1Gg3anR7GQp1qtrhKl1hu0Wk0K+QKVapVmvUahUCCXzVEslSiXK+RyWfK5LIlEklQsSDKTo1yu4HK5icfjFPJ5crk8pVLx2oEuFovSek6Lqr0f8Xj8qbnGJ5MJyWTq+v/FYkGxWPyAsNuVCvVMhtFotMoUkUh8T3zhbuhh0sditWOz2dBr1TjsNjy+EA6HDY/Hh1wmwe12o1IoMNvdiKVyfH4/yUQMp9OJ3+cmEY9hM2l5d0uIRHxMs91lPptiNug5FkuxWs3IRQJa7SZ7O3uEwhE0Gh12mwW3004skeJSpUKuVFGpVAgHvYhEYmwON8FQmFQihs3hQKlQ0Gq1kEqEiEWKWyed+yikf+/3sP/iL+L/yZ8kr1Y/sS/ncJB737bFYkEmmyNVbK5s1OknQ2uWyyVut/s63Od54oYU6Ai/z49Mfobf7yefTePzB4jF4wT8fgIBPy6Xm0goSDpbwOcPEApHqFRKRKJRGo3aKsNgNk08lSEZj2Kx2ak1mgRDYSKRKF6vh0QsQrPVwuF0EQqHCfh9BEMhMsk4+UKJXC5L8Wp+nc2mCYXCtNrtVVb8eAR/MIzP62WxWJDLpmnc0jY9mUzQ6/TUnhK1uVgs2PvVX+Wrn/scwx/6IWLvIzhGwyH9pzgOmENlvngQJxUMEn9MaeuXyxR+8Rfx/LW/RvzHf5z2M0aKvh83I0wWM/Q6HQ6Xl0vlGfFUhlgkTDgcJplcfcK1Wi35TJJStXG1wl2EQqlMIZ8jkUyh0+rIJFdeKtFolFg0gtcfoFqtkU4mSWcyBIJBLlWXWI16ur0esWiUTDaLz+fl6PAAl8eFPxSlXC4SjSfxuJ04bBa0WtVq/QqrhXK9zXTUw2Sx0253qNzC6b1Rr3NyfIzq8vID+0LzOX8pnWbN7+ezv//7/C21mtrHWC5i2O+TTX4wrKYZi1H7sR/jt37rt/ifXnyRauv5zvtvKOg5BqMRq8XKcDggXyzhsFux2x3odZpVpL7djsO6Wkv5/OISr9dLvlDEZjFiNJpxOl2Y9VrcPj9ulxOjwYjV4SISjZHLZHA4nGQyGZxOB0tgOuyhUqmw2B2r7XYryeyKnSvkc9gcblLJJC6HGYvdhctpx+N2YzAaabWaWO1uirkMHl/oY9/nfD5HdXnJyy+9hOT0FIfjyeWWKtMpP5PLrfjuy8sVoyUU8vNaLY3vIuys00ny/PwD21/sdPgRl2tlCm21+JXJhNFzHKtvaNSYUioVqTeatJoNivkslVqLTqdDtVqlWCyt8mwlk2RzOdrtNpVymWQiTiQaZTgY0G63aTUbuJwOWq0uMlWU3nhBJBIhnc5iMBjRXSgxO1dpjTvtNvValXqjyWI+o1goUCqtFL16s0WpVKLRqBONRel0OvR6PWbTCYPhiHgkSL5YwmKzU7oB2+Tzevmxz/5HvPDtb39gX34y4Wc3NlgTCFYmyzt3Vo4Ip6esCQT8N3o9nf+vvTcNkW1d7/u2LDtCQgiLOLEwJiATBCEggr/GYGIE0hdL3xIcLEtCCSbG2BJBcZAtgoxjBXStyFf33nPO3rvn7uqhqruru7rmsatrnud5nud57Bp++bB699nn7H2uzr73nCsr9/6h2bu7Vq/Vq9561/s+z/N//v/P5b232y1ln4/pWBCl/zwHXNLr8eP1uvDB8fuFQsdqxa8tlzx+RYP9weGVUq3DbndgMevQqDXkSnU8bhcms5HzYxE3d0qsJi0qjQaVzohOr+f+Xo/JdM+430Kj02PQG7iV3RKIfDrLAsEAJrOFcCRG2OvEH0lQKJYI+d0Y9DrOL2+BJdcXYpRqDUqlgsvrO7QqFaYHK9lsBqfLicfno91sEktlSEb8fPNbH3ErU3xpjevRaMRv/sZvcHl5Sasl5MvfqBY453P+djLJi8tLgWFSyAtkvmqVFyrV82D/PZuNiNdL7emam82GnF7/TkYMwKrT4f75n+eXvvlN4Twul1Dk6PV4sVrxPy2XrL6Cwf7A8GpAszvg8fGR9XrDer1ms9mwXq94XC4YjSds1muKpZKgO7ZekU5nWK/XjMZjtpsNj/MJxXKdx9WK8Xj0fA6AcrnEer1iMmgTj0fpTz5VqC/kC4yGA+EaGyE9+sZSabVaUS6X6HXbzw7z6USMxeMKm9lIqzf8Uk1/w8GAf/Lrv042+9kOEM+v/ir2X/gFfiqREGg+6bRQhPC4eSGXC4MSDAoVLb2eFxIJ/+M//afk/87fYbvdslgs0Go0z+frtNtM5nP+j9GI/353l+WP/Ri//Y/+ES9SKYHcUC7zot1+HuzfmE4JHB3R+T5y4B82o8dd9vYPkSl1nJ+KODk5IRxLYDPruZPfcSY6QiK55OxCzKX0lsW4h/hKync+2sHu9VMq5JBeX3J4cMjO7h7iy0sS6SxGk5H1es3lpZjrSzFHB7vs7O0hkWlYL8ZcSW84PBEhvbrE4/Hg8ri5klygUNxxcyNFdnOD6OSQizNBwXC5EtZY6eU5Go2Ks5MTbJ7gF97XZrNBp9XyT/7xP6bwuZBnvV6T/ht/g/TP/Ax/5fd/X6D//NEf8eIb3+CFx8OLx0dhBsrlAh3o9JQfu7nhG7/8y/j/7t8lGo1i0Ov57/7b/4bxeEw1kyH9cz/HP/zGN4RHdaXCTwQCvNjd5cUf/7HAWgkGBarSwwMvLi/5e7/7u/DTP035t37rextlvocU6NvJgTcFh2730x1t+0tKNXe7n32MrVYrWo3Ws/F2q1FnMBzRarXpdloEAz5anS7pbJ5+v/deLcxGoy6kQd/KULVazc9krN6HUCjEX3nxgovz83de6zcatH7yJ/mF/X1eeL1C3dhs5kU0Ksw6t5sX3/yPwiy32Xhxf89/dXnJ9K/9NUq//utst1s++va3+eV/8D+QTCa5Pz+n9BM/wT/49/9eGFSzWeCcqVTC982mQPn9t/+WFx99xAuZjJ+9uMDwcz9H9t/9uy/13r4PHzTQk0GbTz55xdnpCSdnYk7FUs5Pj9nd3ScST+KyP3BwcMjx8TGn4ivOT0/Y2dujWMgjvjhnb3+fvf1Djs/F3N7KCAX9KFVqTkUizs9EfONPvo3KYCIS9LN/cobL5SIc8GExm5BcStDojdybbbRaTa7Ep5yenHB7fYHdHUAtv2Vvd4/T8zOODl9zdHjEJ6/2MFutSCWneIORL7yv7XaL1+Phf/nt3yYWjb7zestgwB8M8rfXa4E+dHf36YBrNPzU8TGvfumX+JXf+z3+lteLbbmk224/T4pWs4lapRL+r1azfvGC//vv/32BVVqtCoNbqQjnvr7mxdmp0AGSTPIimeQXVSq8P//ztL6AG/5l8H2xQEejEbPZVGjSnr0rMzGfTt5jf7vF63E/eytu1o8Mx+83P1kuZiyWK0ajodCstxb2A/3B8Pn6b2P4VDAB6HbarDdbKuUS0/mX43TPZzN+6zd/i+QXcKgTmw1/a70WBkEmexqUM/7rly9ZvXjBw6/8CuX3hFdJu520+1O/kIbPh7XZ5GcfHoRHdLEoDHQ0KlCT5HKBcKjV8j8Xi8w2m++bOPFhxINhi+NTMefnZ8QSKSQXF+wdnrD38mO0WjWXZyJORSLK9SZnp6dcnJ1zJdciPjvjTqHk5uoCifiSC4kE04ONcjFLIpnh4PAA6aWEy4szxJIrZHdybqXXKKSnFOstdj7+FiZ3GIVSSTga514nRyK54k6lxWyxUsxlsJqN7O7ucbh3QL3ZRqtScHt7jVal4PhYhMP3xTP6bUwmE37zN34D8cXFe5WBopsN/+V6LczGp/j5hcPBL+3u0vuCbFYrnabzubUfwD4a8TMPDwJNuFQS/v2jPxLYn5eX/Ou/KM4Y2y2TyZjZfM7y8ZHJeMxkMmEyFn42GY/pdDpMRn2yhRLD4ZBSucxkMmE6mTCbz0kkEkJ83WoJfk7LpSD7MBwymYyx3Bvpj6dMJpPnmTwcDhmNJywWggL+eDxiMBgwfrr+arViNB4zHI1YLATl+kG/z2w+o9frC3/bB1gmGfR6/rO/+lc5ODh47+vBzYb/Yr3mhVjMC7GYn7XbiX4JE/D3wTwc8tNms8ALf+KgvYjF+Oe12ldKJ/qwXfdshFx6hdpow2o2Yn8y/7yRSsgXi8QTcfb2jqhWq9xci4mEA1xdy/B6nGi1elqtDvfmexTyW2w2O1bLA4FwlMf5mDvpHcFQUOjN0mtIpPMkYyEsVitX0lu0xgf0Wh0PViv5QpEbsQSP141MqcKgN+B2u3FYLdQabRRyOTrFHbPlErNJj9XuxOH+8mbi6/Uag17P7s4ORqOR6nsYH+7TUxx/82/yq//yX3L8B3/wIW/jO9D2+/zk/T0vQiH+89/5Hf5htfqVxM5v44PLlIFwnGgkQi6boVSuMB6PKBYL9AcDSqUSxaKQEavVaoyGA4rFEpVKkVw+z3Q2w+XxUS4XSaWzFItFSvk0g/GEVCpFuVyiVCqh1WpptNp0WoJBdjqdJp3NUa1UCPg8JDN56nVBD7T45OxaKJao12uMJjM6nQ7DVyx8EQAAIABJREFUJ2moRCJOuVz+jETWl4XJZMLr9b6XilT99rep/PiPU/7rf53S7/zOB5/78zj63d/lf/u1X2P7Uz9F9k//9Ps+3+fxYWv0ZIxGq0Oj0ZDM5GnUqyRiUYJ+D7PZnGgsQSgYQKtV82A24XTYCYbCRKNRIpEIHreTWq1GMhEjEQ1id7hJpVIsZmNuryUoVXI0xgf8fi+xRJKbOwWNRpNoyI/L48Pp9uD1+3Fazeh0OsLBIMNeh0AoTDTop9MfIruTE47G8Hk8pFJJXB4vLpeTcvXDy5SbzQaDwfDeevN2u2UyHLJar7+S+nHpn/0zkr/wC7R+8RfpmM3f9/k+jw/edZcr5WcqbbfTIhGP4fO6GY7GBAJBYvE4gVCIaDRMPBomFAqTTKVptVrEohFarTbFYoFoJIjH6yebzdLtdMimEkSiUQLBELFYRFDG1RhoNhoUsilSmQz+UIRwNEooFCKRiOMLBGGzIhSJ4nE6qDdaRCIhEskkHo+XSDhMrd4gEYtSa361Vkx/2fDB1Sunw0m5UhX6pSpVSk9f49FIqBNXq7g9XpLpLN12m0wmTaVcolAoUiwUyeVzNNtdhsMBlXKFwWBIvVYhlYjhsrso1moUCnlqtTrD4Yh6vYbfH6LTadNuNbA5HORyBWq1Ku1On2w6STqTI5fLUynm8Pv9pDM5stkc0/GAbL7AeDKh0/3ey37fTUprs16915xss1mzWm/eSdb8ecmbN8e8YZLO3zp+9bhkvdl+oU7od8OHPbrHfXQ6A/cWO9FoDIfNgkZnxGxxUK9WMN4/8GC+x2i6JxiKYLdY8Xh9BDwOtFodWq0Ol9OB0eKiUiljNj9QrdUJ+AO4bA8Y9CZcXi82iwmLxUaz3cXhdJLLFfEHAjhsZjx+L3dXUoxGA5lihbDfjc3uwmw2YzWbsDxYMN+beTDf0+l2cXj81Ktl/KF3EyFqpYzjk1OubxVcnIrQGc347PdUWj2uLi8QnZ1jNBo5kyoFo2+LFaNBh9FswW41o9Q/EPR5MJt0yO/UaPQG1Eo5pgcratk1dleQZCzE7uuP2Ts6R3TwmnDATSKdR6PRoDcasT4IdkxGoxGPN4DH5cLu9OCxGwnFU9xdniOTydjd26Xd6eB0eQiFQl+vp8Z8OsHj8aHRqEnnS5TKZcaTT3Wuk8kE+XSC9nDCdDollUzQarcZDEckY1FWqxWRaJTJdMZwOGDQ75PKZHl8XD4bcI/HY9arFZPJlHA0Rr/XIRqNslgIIdJ4PKLbKBMMBvAHQ/QHIxbLJf1+j/F4zHA4pN3u0OsPiEeiVKplGk9CN59Ht9cjnYzjdHvI5vOCO26zwWg0ptNpUy4W6fV72JwxhtMVg0GfWDRCLCEsRaVymelkQqctuO4KasH953sbDEdUK8LmtNvt0u/3qVarLB8f6fZ6dLpdqpUK3W6HTrfLeDxm/BSiDgZ9Gk92SLPZlHK5TCaVJJXJUal8uW6Z73mgASLRKOknfa9YPIHH40Kh1FKt15Dd3nAhEnGnVOFwWDk5PkYhv0N6K+PqSko6k8ZqNvJy74jz02P29g8wmh7IZRKo5HLOxJeo1SrqtSonp+fc3N6ikF1h1KlIZnLIlUqUCgVnoiMuJWI8Pj8yhYpCqcSlWIxWecurnR12D07Q6A1cXt2QSCZQKFVEwqF37kWnlLG/t8+l5AqjSc/J3sfE4xHOzsVoDCbOTk5ptNvUmiMmsxUnohOKxSJBr4sbmYIzsRirw0U2FkKtNzKfjbm6vkYpv0N8KaXZ7XN8eIBWdcdoOkelkHMqvuHi+gqJ6JQ7lQbx6TFanQaj2Uo+k+Ls+JSd/X0KhQJmjYw90SW1ehPFzSVXol1u7+QcHR58sHryBw/0qNem1R0+rxWzJ/u8553ndvskSPuuS3yrVmG5ge1mQ7VSfdan3m63VOuN5/Ns+bRnarvdUi6XPnON7XZLpVz+rBv8FqqVkqD4u91Sb9SfX/uiGfD4+MhiPmc+m9IbCHqd4/GY2WzGfDZjNBqRSqeej5/NZs86pI+Pgr3gcrlku1kzXyw+tT6czVmvHplOZ08WiDO2bIVrzedMpzMGgz7T6YzZbEa306ZcqbLdbnh8fGQ6nT5z1WezGav1hna7/dx9OntPuvnPwwfG0X1Ojo7Z2z/i6OKSw/0DrqXXiI6PODo5RaXREvA4ePlqj/2jY+QyKYenYpSyG3Z2dzkTiTg4OsF8r+f0+JBTkYgT8S1SsYjdwzNuLo7Y3dsnFI6gvrvm9OqWB7ub8zMRyttLXh+e4vcHuL254fRUxMneK66uJKiVco729zDbXei0KuRqAxazgY9e79Pp9ri6OMcbeDcF6jTrkSvlyG5lXF/fIBKdIL+9ZO/gFLPFRigURiQ6wm61YDHfo1QqkN7IkMoUqLQ6vHYLotMz5GoNF6IT4uk8ezv76Ax6stkMH798ieRchPTyAn84ikGnJpHOIb2+QrT3kkgig/TynGPxFZcXZ9zIlbg8Pu5uLslmM+y8fsnlhYhsLs/e7g4ylYYLiRiVQvGD8716G7PxkFLl06L4ZrOm2xVI7Z3PlSPfttxdzqdU64Jq/WL5qUbXe5V7t9tnxsd3w+d9tVqtL06U5DIZRqMx4/GIyWQi9HN32iyWSybjsdCZORwynkwYj8csZhPSmSyNVpvNZvNEhBgzm4xZLB+fCBED1psN49FIMHd7IlYMBgOWywWjyZTNes1q9cjj44rUU2fGer1mvV4zGA6ftb7f/GzzpPSQyRdZbzZMxuMPTo9+8Iy+lN5ydHjMyckxJ6enHH38TU5OzzgUiZFcnBGNp9DJb1DqzAS8Lj75+BV38lteffwJhWIZufSK49NTzi6E42U3Yk6Oj9g7EvE4H3FycsLF+Rn7u6+RXN1wtP8KjUbHuFPlO6932H29x/XlBb5QDJfVhFR6id0dIB4NcXwk4lR0hMXuJuxzka92ONj5BOnNDTbHu27zDpuVQqFAwOtFKb9hMp2z89E3qLf7GA06zg72UOlMmI06dndeojGaCbisiCVXZAplbm6k7O3vo5Jdojfbyafi7BycYLM78bid/Nm3X3NyKiKVKaC8vUUiveFP/sMfU24PkV2f8fL1EWeSS4bjCSeiY+4UShwuF3brA9dXEvaOThkPupyfnXC4v8udUs3x0REKlfbr1eter5bMF8vn7sdSpfqZdfMN3l47316j38ZmsyEeCTF/XH96zGZNpVIRsk5vfWonk/E7592sV0wn03fOX6+W6Q8nDEfDt1Tvv/jzP3tqUn9czlmthTVyNhkxmb2/ef2LMH+r2X0wGH7uNSEWTiZTb/4gOp1PPTqWq8+SBVfLBZPZp/Fz+3NPpeVi/vXaCj/O+xzsCZ88tVqNWqVErTZQKhW5u5WiUGvQqhXcSi/R3juo1WvY7jVIb+5QKBTIZHdotTo0ahXXl9fM5jOuJRdc3d5xfi7BarVgt9tRye8QX5yjU9xwenZGczBFfifnwaBCKtegvJNiNOk4fvUx5xIJOr2BQqlGJODho48+4XE15+RYhPbegkQs5ub2lv7w3SSD323l/EzEwcERd9fnHJ+JkV6K0SquOTg6ZzT6asTc/lPAh83o9Upwaev3mUyEEmG31+NxuaTX62HQ66jWG7TbbdodYa0cDQf0en263S52m4VsvkC706bVaj05wnRoNhq0Wm16vR7T2YzpZEy90aDX7dDtdlksH4lEIgz6PXr9PpPpjNFwQLvVot8f0Gm3aTbbTMYj6vUGq9WKdrtNp9OlXqv9uYr17+vEGI2+nvbVvyh8mETkYoJOZ8B0/8BqvUEhk2Gx2THp9TxYrWQzKa4kEvQmCx6vB4fTjfnehNV6j9XuwGV9wOFy0202eLA7mM5mhDwOCrk0+4cnzB7X6DQq/MEQpycnhMIR4rEIvW6baDSM12Xj9lZBLBIknkyTSsTRqDV4HHbS+Rw64z12mx2/x0k6mycZjxKJJfC47CQy7xb+c/UxoXz/L+XX1xpHr1dL0uk0irs7Zss1uWyGaqVMrVohmUozn46JRKIkU2lyuRzFUoVkPEomk6ZYKhOPBKlU68wmIzK5ApvNll6nxWQyJp3NA5BJJymUSiQSCfL5PO12m9GwT6FUJhWPkUymSaUSDIZj6tUqmXSafDZDNl8gmUySzmQp5TO02l0GvTaZfIlSsfDsPfXDig9UPFgRyXRIFfvcu8ski33iuS6PyxUOf5Zc4auXZPgRvhp82KP7cYUzVCNV6BGINQil24RTTaazRzK56l+6gd4+GZwLLgFfrLX9dsVpvV59JuZ/G/PPyUy9UXx4+/c/NKu1WMw/EzN/merX+/A9JUxK+TT5Qpn5fE6rWcft8WI2Gkiks1SrFVqdHuVSkW6vT7fTIpXJ0e326HZ7lMslvD4v8/kMt8tBqyOI3VQrFWaLJT67lUKtTqmYp1pr0u92qVbKdHsD2s0ywWCUdqtFuVQmGAzS7nTIJ6Pkay3SqQTRoId8tcVoOMDr9VIoZAj4w3R777JEogE3J2cS5LJrbhUaxtMZjgcTNqcbnVaD6f4ek/kBrUaB6FxMKBTB6/NjNt1jujehVyu4N92j1t9jfrBwsLtDqzsg4PNgvjchV8jJZhJIr6+wOV2MOlVkKi339/eoFErkGiNKpZx0Nk8qHkat1WG4N6PXaSiWSgT8Xi5ODnmw2rBa7Uz7DUSXV2jVWlbrH0BmrFrKYbM+UKrWuDfp0Wj1aJVydHodZrOZSDKH12knkckLzvB6E26vD5fTxb3ZjMFoJJ/LEPK5UOjM3N5KkVxLiadyeGwWtEYDDocLt9tDLOjF4bARTeVxWo1o1FqsVhvZTBarzYrL48djf8BodWK13qNR3GFz+8nlcjjsNjKZBEa9gUjyXaOV0WhIqSiIvTebDUqVGn6fX4gKmg36vR6dXp9arUqlWqfd6TAajWjU61RrNcrlEu1Wk063R6vVpFarC6/XhEbAcrnEYj4TPKzrDVbLhWBe1utSr9fJ5QvUG3VGY8H/Kp8vCMoOzSaj8ZhBr0sul6NSrdBstdhuVlSeFCC+1hTocjqk0ujw+CiIzSQSsacE/yPdbpfHxyWPK+H7TC7PeDxmuVzS73eZTGfPgjOLxZzFYkEul2X5uGQ6GTN9Khgslws2m81T+fKR4WhEIZ9ltVoJOiHLBavVI/3BgEK+wHQ6Fa77+MhqvX5OZS6XS7K5p3P0WjR778bE2UyKQDCIXHpJu9XCYjKRyCSQ3NzidDiZjEdIb2T0+n2K+Twejxd/IIDX7aLRbBGP+RGdXuG0milXGxh1OtxuD16Pm26vh9/rIZMvUcil8Xo9+P1BvG4XdoedSrVGsVjA6/XhczlxOF1YzSZWG5BdSwhHE0SCfixWGx6vB/mtFI/bRafbRa9W0h18WPj3YQmT2ZC9/UMkYjEn4ktORCecnJ7x6tUnRANebpUarq8uEV9eIZZI2N8/5lYiQiw+5/TslL39A1rNGq93djg9FyM+O0N0cYVSqeTsQoxUfM7Z+TmNVoeTswuur6XE4wmuxefcqDTE4jGOjo7RaFScHO6hMdox6ZRcSsQcnUrI5EucnJ1zJb5Ap1ZwIZZwdXWF/OYSV/Bd0dd6vUYiEScY8DMeDYhGoownI8LRKAF/kNGwTyIldESmE3H8/oAQ8sXjNFstyqUCwWAEn8dFvdkiGg4RDIcJBQNMZzOsViuFUpVyMU8qHuFEdE4wFCQQ8FMoFEkmEgSDIcKhIPFEkoDfx3g8Jp1K4PUFcDrshENhVFo9kXCQZCJOt9clEomw+kBC//f06G62BIHVN31W9fqbgsb2Od33BsvFguVySbMlJCVWj4tnWSb4tMixXi1o94Z0O+23RNQF0dfF4tNCSCqZ/K4i62+uM18IG6PZbEKn03tvp0OtWiOZTFDMJnB6gqRSSTLZPLlcjlazSa1axOX0kMkVSEWDJNNZIrEkiUSS8XhIMpHAYrGgM5ip1moYjTqKpTKDXodkIk46WyARj5NJJ5Er5CRiUUKhCOFwmHK1TqvVIp+O4Q0EyaRTFMo1SqUi0UgIrf6eSqVMPpcjn8sQSyTIpVPYHXaMOv3XnAJdTHm1e8D+wRFX5yeIT4/IlcooVAqO9vbIFirs7b5ib3eHV7tH7Ozto1Qo8LqdHByJUKuUWC1Wjvb2uDg/5fJWxf7BAS8//oTr62timRynJyJEolMuxGKOT074sz/7iL2dXW6kUobDEWqVhuvrax4sVvQaJddiEd/59rfY2Ttk/3Cfs9NTIvEMRo0MrdmF3WHlYOc1ZofvnfsJeL24PG5cLjtOp4vXL1/icHmx26wkEwmS8TBOlx+b3YHX5cDt8Qh0H4+XerPFvcmE1+XE5XRSqdXxe1wEI1FsD0a0Wg1q/T0upxO3y4HVZsbtdGE2GrBaLcQyBbKZDA6bYADudruJp/IUC1lub6RYHG4s5nvsDhfBYIhqvYHZfI/P78Xjcv5gTEj7/d5zoaD3pLXxdvlxMR0zeOqnWi6FGf64XNB+Utt5IzjX7w9oNxuMxxOm8wXr5ZxKrUG9VqXRbD3zqbfbLfn3CKe+fU0Quim7vd5bT4lHWp0vVuybjEcUc0miyYwgHb1YsJjPaDaatDtdOu0O1WrtOec9HA6oVqs0Gk16vT69XpfVas1kPKbX6zIeT9hu1kSjYUbDPuPJhMf5mFAsSb/fFzZZoyHdXg9vrIXFleHOmKbem9NrN9Cq1eTyZQZPtCe3202r3aZeq+L3+5nOZqxXKzLJBL2vdY2eDzk+EnElOWdnb48b6TXHxyIAtAoZkusbrqRSFHc3qNQqJNfXXF6cMJktsFmt5NMJjPcW7m4ukV5fotQa8fj9SKVSDnZecXh6gcVuRyLax+ENotNomczmRIJ+jvZ3ublTAOB4MKBQ67gWnyA6EbG7u4NGrWLxuMZhdyC9vuJSesXl2RkfPz0t3tcfHQsHMBp0yGQyrmQq1psN2WwGtVLD4eE+x0dn6Aw6gk/Cblq1Ao1GxdW1FIVchUatZDiZE/TYub834AvHmQx6XF9LuZNKSGRyrBYTLiUSlFoDVrMJw/0DWp2OyXT+maraejHm4cGCQqHF5hGePnrVHbc310ilMpSKO3KVBuVSEY1K9fXuurfb7fMue7FcPtNdQAjkV6sV/X4Pi9lIdzB+tjGczWZPfVsTmo067U6XbrdDoVgQCiTTuSAzOZvSH46edup9ioU8vf7gWWvzTVKjkM+zfivRsVgsngsTbxQQxuPx0zlnNGoVovHUe+/nzdebYv8z7aleodEWnlZvvzabzSiXSp+WRp9roRsy2fxbx83ZLKcUyjU6jSrzxw3DbpPJ/JHpE5X38yXWfCbN+un76fTTEmwul6XxRI3abre0GrWvd6Af5xPkCgUWk56bGxUqrYar62sAriQXmAw6gpEoLts9+UqLgN+HVq9HJrsB4FIixqjXEYrGefV6B4/DTiwSoZDPYzKZ0Wu1sN2i1qhRK++Q3imQ3KhQqVWEQkGa1QK3MjnmBzMquZxkrkS71cBisRAIBlEq5cgVCuQKJde3Mh4sVuCR4909wol342i3w8aFWMLhwSH7u684v5BwJT7l1d4OFyIRu8cSAPYP9jk/PUF2c8XljYyTgz1Ojo5JZfKkon7i2RLxSEh4uuwdcidXYHN52SyG7O285ODoBIcnSLdeYvdAxNGxiBORCNHpOVKZnLOzUwAuTo6QXEnIFyuEQ0Hksms+2T3i7FzE4f4+11cSTo4OefXJR19/UaNcqdLr9ajX6jSbzScZ5i39XpdSqUS1XqdaLvG43tBpt2i2WlSrAvFNIMFVqNWEvql2q8lgOGY8HFIul2m1Wmy3WzwuJ4VikV6vT7FYxO31MhwOWcxntNttmu02w+GA/mDIdDKhUqnQarUpl0o0Gg1yuRzVapVKpQJs6XY69N6TGXsb3W73MynMt1ONb5T8lsvlF1J4NusV7VaT+eLT9OjnaUyN7yIyv1qtaLaE67RbLbbrFbVG8x3SAUCv235P3/l3xwebkN7eynC43CRSaYwmM7c3twR8bgz3FsajAS6Pn9l4QDQawxvwY7c48HjcVGoNMqk4er0Bj89HyOcmEIoSCod5eLCQzuVp1crcKdWkUglCsRTz2RSP20UoEiEQ8KFWKXG7PURCflxOJ7PZHOmlBLvNzuN6w83tLf5giLDfx3y1olopodOakFyLyRXfzcN7HBYupVL2dl5xeHzM4cER9yYT+UKRg8NjLsXnHB4cIxZf8J1vfcLJ2TEPVhsAItEZd9cijkViri7FyBUKXn3rT9g/PObs/IxKtYHHaeH48IDrGynHp+cYjRbG3QanpyKUBhvbzVrQc3n5HSTiC779+ogtcH6yj1x+x0effMTe3g6SqysarR4++z17+4ccHh8zW36YEfsHWhbOCYVCZHN5ItE4yWSKdCZLMZchkUrT6bSJxOIs5lPisQgGkwmn1UEum6HbH+J22kkkEkQTSaIBH9l8iU6nQzabpdXp0Ot1SSfjlGtCQ9yg1xWOj8bodNqk0ylBpTCdIBAMsdluhTg1m+NxOSeXyxOOxgCEvUC7TSaZJJaI02i+v0l987ggmc6x3WwYv7eHekv4ybCl/5aaX+1z2qLvIyoMBsPnHu52u029WmW1eqT9HiLEerVi+NQn/kUYDgdfSl3pffgwcuCog9sXIhqNkcnlWW+2WCwWCrkcw9EIj9fLZr0in8+TTqfxeT1UazWCwTDFUonJaEAmmyOZSBCORAlHwpSKeRQyKZ5wkvV6RbFYIJFMEo3FiEZj2MxGgn4fbreXdDbHarUin88RDocplsoYDQaymQw6rZZEKkM0nqDf7ZDJZMgXCqRSSVRy2XuTLD7HPRfiS3YPjzGajDgcDiJ+H1fSOxRKOQaDnptbKWLRBY+rDWdHB9zeKbiWXCC9ueH2RopEcoVUdsfF+RlOp4N6UdhH9McTev0+hwdHfOfP/iM6wz238lvM5vunJQUMRhOr5ZyD/UMuLyUcnxxzKbnC5Q2Sy6S5vrrk+kqCRqfnVirlVHTE+ekZ55IrFt+lH+z7HujlbITD4cRqsfDJq12m8xlOp9D3NJ8vyGQyLOdTbDYHLo8Xu82Cy+XE5nDh9QfptmrYnS7sVit2uxOj2YzXI1SKjA921osJTqcTu8OFw27jRnaH2WQkEQ1jMhh4+XqHyWyB2+3E4fJgsdiw2Sy4nQ5MRgM2p4dcoUguk8bjduP2ePG4nZhNRrrvkXGeTsb0ej2GgwH9fl+IoxdzBoMBLtsDlXqLXq9H7+l3B4M+/X6fVqvFcNBnsVwyn8/o9gSx+vFkwnYrUHvf2C+NhkNGozGDwYDJZMJwOOTxKc4fPc3exWLOcDAQjN3aTYbjCevVI+12m0AwyGg0pN8f0O/36PV62B5MjOcfZmH8QQO9WT3SbDYFXexqlUajzmg0xmjLM16sCAZ8TGdzet02rVabUiGPy+Wk2+vTbrfpDwbPVZ5yuUKlInRRLpaPlPNpIokMw6GQWmw0GnQ6HaazmVCxKeap1htCTjqepN/rEo+Ghf6pVIpavUGjLlSPpuMhtXqdx8cVWp2O+XzG8D1Ev0Iuh1ohRW8wE4nGKRYySK+l1GsVgj43dwolJpMZg8mEze7g3mjA6/VwfHDEZDLh5k7F+ekZUtkd3WYVvfGeG7kKr8fNg9XGtfQGm0lNvjHApNdjMOgR3yow6PTYnS5upFLsNjtWq4VyNofm3sx42CUWT6BSqbmWXGO22xFL5USicZazEWar4Je9+Dp33Y+zEWqNHsn1DXqTCYNOQywuFAu2mzU6nYZsvoDZoEYmu0OvN+F2WZEptaQyOdxOJ0aDDtHpJQaTkeura/RaFfFUhlQ0yJ3slnA8jdFgEGq2ag3NVocb6RWXZ6dEE0mSSeF6dpsFtfwGjz+ITqvB+nCPVi/IRKUSccwmPflKHaVKxXg0pP2eDFmr2SCfz5LN5mh3evS6XZqtNoO+0PxWqVQI+HwUKkIDYDabo1QSnOZXmy21WpVSsUC5UqFRzpPMlahUa1SqVSqVKqViiWwmzXS+QKc2oDM+4A5mCEWTpNJpik/WjtVqlelkTLFc5vFxSSaTpVDIk0ykyOVy5Aol0qkEw2Eftc5EPp//enfd8+mEYCiMx+tltd5QLpcYDIdEI2HqzZbQiTieEI1EqDfqNOs1bHYHuXSKbKHIZNjD4w/Qb9cJRFNMnwVetlSqVQIBP5lEnHS++OlFtxums9nzRumNWVi1VKBWq7F6XLBab57FaAr5z0okLxYLMpnUexMMxUIBl8uFLxCgkM8Q8AfIlQRHgEDATzQSRq2Q4/b6SGfzmI0m4vEEoZDQsJdPJ4hEY1isVoqlEpFwCH8gSCQcIpVKYzLdE4/HiUYj5Ms9XP4csXSH6eLD1tevAh+c6w6FQ8QTSdqdDlaLmfPTI+rtHs1Gg2wqzqlYTCyapNlqk4hFMJnvCQZDPC5n5AtFRKITnG4vm/Uj+Uya1/vHXJyJCITCnB4f4nR72G632O91nIjOePVqh0wmzbdfHiC9vuLocB+5VMze3j4nRwdEQwEO9o+QXIo5ODrh/PiAs4sLJBIJAb+Xvdf7HJ+JcPve7abM5vIE/H7C0ThBn5OjYxH+cIxoJEwkIrBJIqGg4BLrcuPz+YhGY4RDQZrNFh77A6FwmHA0TiFfIJ2Ko9bosFis+Lw+/H4/0WiMSCTCaDx59838AeKDFQ8ymayw6XqLN7VarZ77ot7IRTYbnw0/1us1xfJTLLvdMuj3n0Xlut1P+6Uq5dJnfufNrH9b+vjN/8ejAZ3+kGazwWK5YvXU8TB6Ty/0+7jbP0z4sM3YeslHn7xGLJaQz+d5MKiRyrUcHrxkf+c1u4fnHB4dc3V5wfHRIUG/j/MLMeLLKyQX53zr5R4i0TGy6zN2Xu4ivjhHfHVLIBRBqVTycmefnVcfc3J2zvHREQ6ng+tLxAMeAAALl0lEQVRrKXabjYPd10Jp81rOzusdXn/yCVKpFLfXy+7uLoenV+zu7nN6fsHHr15zeXXF+fkFJrMV1d0N97bv3Xv5/w/44Ef3m4C+UX9XUnj41D34Bv3++0uEm/WK8XRGuTYkV2zy4C5Rb3dI5trUWmNG4xHRaFQ4bvLFrMnRaPSOyPmHwBut4ckNYL1GYS/y8U2cf7Pn43/9f2384WGQf/PagzbU4tviIH94HORfftPGb/wHK38qDvEHR37+9DLGv/rYw446zb/6lo3/6yDAv97xM17CnbXIN04D/IuP3XzjPMx3riP8/p6f/+c8xO997CNa6FNqjvnfv23nj05DvLyJ88+/5eD/fOlBai3xex+7+eOzAP/iOx6OtWkmi+/PLfcDOWM99g7Oub0SU8imuVWoUOqMqFVKDAY9uwfHqFRyzo5FNNstTkTnGFTXSKU3SG/lyG6vMZv03MiUXN+pKNdHZAoN2t0p6+2W4WjO8nGN8u4adzCK3/XA/sEhvlAUi0mLUmfk7k6GVqPhTqFGJpezv3OAzeHA63JxJhKhVchweH1cXEhQKuSYjAZGwz4u37seUoXaEH+2D9st1miTh2AdX7pLMN/HFWuRKPap9RcYvVViuS7WWBtruIkr0SKc72GPtfDE27hTHQLpNq5kF1ukQa4xIVsd4o638WV7PARqBPJ9HsINooU+tkiLfENYXuzRJpHCAEuoTqTYxx1r8hBq4El2SFcGqL11fMk20x/kQLPd0u126fV6dBoV6u0evV6ffn/A6lEoLfb7ffq9LsPhkF5/QK/bEX42GDB/kmqcTCY0Go0vpAQNBn3a7S7TyYTBYMhkMiEWjzOZTOh1u8xmM4bDId1ul1ZL6PQYDIYM+r1nx9pBv0e312c46DIajWl8N/mpzYY/PArxHVmSb19HkFiKvJLFUXuriAxZvnkZQ+3M87E0wYk+i8L71Vsrfd34wN6rKTc3Mvw+L1qDkYDfi8Xq5OZSgsdpRa1UojbcE4+F+c5Hr7A4XGy3Wx4eLEKgbzJit1lZrDYYtCr0BiN2q5n+cEzY58Lq8KBQKlmtt3gdD1itFiqNjuDJkUyhUys5OZNwdyvFpL6j2J6iUshxOF1IxOcoVCpu7uTI72S4vV4hIeGwYbM7iSe+iyP8ZsN9qInUXODqPse1rYwlVEdqK3NtKXCgSBNIN9HYyxiCdZTuDxeL+YvGBxY1Fs9k+3yhSLVapVgqkcvlKJcKFPI5stks6WyWWCxOOpOD7ZZ0OkU2V6BSLlGrN1hvtpSKRUrlCoVclsXjI26HnUKxRDaXBwQ9klKxwHS+oNftMhj0qVQqVKtV8nkhXz6dL6mUiqQyOWqVCvl8gXQmQzqVIJXOkMtlqVTKFAoFWj/adX95PC6m+PxBvP4AkXCQYCiETnGHzmCi3x8QDQew2x34QxEKpQqFXBKL1UE8niCbzRGPx5mOh3Q6He4UalxOF5dXl4wGA9wOC6VSEcmNAp/HzXDQx+Vy4vWH8Af8WKwWhr0WbrebaCSEy+1mOJ4JaoWxGH6fj1a7g+xWRiwawevxUihXSSZC6DQGMvnSO/fj8zi4ublBozeikl+RyeaZDtrcKpV4PV4e11tctgf0Fgca+S12T4DNZku5WMTucBILB0lmMjgdTiIhP/6AEKvfm4zEoyHiyRSJRATJ+TkulwetTs8WyOVyKO6uiYRD+Hx+ms0W0bCPTCpJJCEwYSxmE263C7XOQCKdYzkb43J7sFkf0OoNXy/xYDbscCaRkkhnCQX8lEoF7k0mXA47w8mMK4mYcCRCPpejUCrTrFewOzzk8wXqjQbxeJx2s06zUcfl9RMKBAhHIgz7PSKRMPP5lGBE0PGcT4ZEohECoSjhUJBINEqzWiAYDBKNhIhEo7Q7Pfx+H9FYDOvDPZVGh3AoRC6bJhwKka9UqVZKhIJBqvV31+harUa1ViMcjhDyuylVajzOJ0QTCfzeAJvtlk67idvtIZVKkUzEyBcKVEoFAqEQ6WQMfyhMOBQkEPA9Exj9fh/ZTAqfz0uxlMfv9RGLJ/D6fGy3EAoGiUdDJFNZouEgo8mUdqtBKBTEFxA2jZFIGI/bJVTkYjGWszHRaIQT0RlOt4fV18kC3W43FAoFMukUiWiIfKmCXKWhWq2QTQu16Ww2i8XhpFzMM5vPadSqFAp5wpEojad2k3qtRiDgp5hNYHP7aHe6NGoVSuUy4XCIeq1KKlvA6XYT9jqIJrNY7E6Go7HQ3lJIk0znsdidtJoNbHYH6XSa5WpNvValkM9TqtRwWEz4g2EKhQL197TNttttwuEwuWyGZrtNLBqjkBfYKblcluViQbVSoVgskMsXiUQj5PMFMukkkXDkOQkzmYwp5PNUqxUm0znLxZxyqUihUGQLTMZD0pksqXSGoN9DNpuh9CRC26jXyOVz6NRKkukshXzh6W8TEk+hgI9kOke1VqVeq+J0ucnlciy+TuLBcjbCYnfhdDq516sw3luw2h3YHoy8/OQlD5YHrq8uuX+wYX0wMZvPsBgMWGx2HixWXE4HlWoNv9dNOpcnn0liNOiJxFNkk2G0Wh3GezM2u51ytY7VZkdxI8VoMqFUaQXJSIcDv8uCWmvEdP+Aw2ZGbzBis1kIx1OUChl0Oh16kxmTVonJZECpkKG5t79zP8FQGPPDA267BW8wwsO9CbPFistpo1qtUq9V8PoCeLxeFHIFFqsFu9XOg+UBy4MFp9XEYDyjVCrhdNjRG/QMRhNqlRJupx2z+YHZ44Z0MobVLiwTdpuFB4sVj0fQD09EQ1gdHiwPZixWO1abFQCn08lmuyWfy+B0ClxzuVSKTq/HYnd/vQT+9WpJpVpjvdmQS8XIFkp0uz0azRadTptUKk2r1WYwGFAuFRkNh/T6fQaDAdPphG63RzqdYrPZEIuGGQ5HdDodavUmmVSMWqODzWplPhuRTBfo93oMRyPicaHHazQUaraxaIxGvU4imWQymQjVqXaL4XBEv9elPxgwGg0pFArMFwvGoyGh8Ls6Y9PphH5PsDtutdvUSjlKzQGpZIJht0W2WKbZbNJo1InE0zyuVowGPVKZHOlsln5/wGQyptvtsVgu8XlctNsdIfTrtOkPRrSaTSEk7fdJpVIMB30GwyH9wYBer8tgMCASTwjVqdGY2WzOcrFgPB4TicZoNurE4nFWyzkul/vpPeu+Z3S+woF+XIy5kd5Qa/U4PT5GrVKjUBvQqzWoDHpUChXy2ytOz8Tkc0k0SgVXknNulHoifg83sjtkShWjfheVRoNao0GjVBBPpoXNTDCE0WBgMR9zKZag0ai5likxGHRUa3XUd1fI7u6wODykkglUGi0PD1YcTgcGgw6NVsvl6T53ah16o5kHk4F0No/FZCCSTL9zPx6nHYPRhOLuFo1CjvzuFqnKiEqlpFkpoTKaub2To1ErOTk5ZbGYodHqyBXLKFUajAYtd7I75CodqXgUhVzOtUyBWiHD7nRweipBdifHYDAglZxj9QTx2K0oFHJMegMm8wMKpRKx9A6lQsa92YzWYGI67HItV6NQKFArZSjUWhbTAXrjPReSK2Q3tzz+INpmvxu228+KyG3Wq2eGxteF8VtFjPls+szu+Cqx+FxXyPeK8XsKLm/j6zAJh69hoH+E/zTxQzXQjgcDlzIVrz/++L316R8UvG4nDzYntdaQTLGHw18lmu6QrQzIlge02hO8yTbhVJt4vku5McTqr2H1VwkkW4RTra+XYfKXHaNBj3S2QCwSpt74i8uUJRMxPD4/7e6AUq2HJ5inXBvgD2dwB9LEUnUCsQKhWIlEpkY0UcThS5MudAnGCwRCqb/4NfpH+PNRrVa5N+gwmgykk0k0Wj2RWByv20nE78Lp9tNs1Hl4uCeXzeJ0ezCY7qnXqtjsdlSKO8azD9sz/Gigf0jwo4H+IcGPBvqHBD8a6B8S/Gigf0jwo4H+IcH/B83xiccZJfRkAAAAAElFTkSuQmCC">
            <a:hlinkClick r:id="rId3" tooltip="Page 3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5" descr="data:image/png;base64,iVBORw0KGgoAAAANSUhEUgAAAHoAAACgCAYAAADD/HitAAAgAElEQVR4nOy9abBr61nfmeokX7qqP3RVPiTgaxzoCrQdG3eATnUBBXRCdzVp3JCCBJJOk0CaQBxsBscOsTEeABPHju342nc60z57nvfWnqWteZ6lJS0tzfM8z7P06w/aZ9/hnDscc4/Ppu/9V6mkWpIevUv/9b7rfZ/n/zzvX+FdvCPwV552A97FdwfvEv0OwbtEv0PwLtHvELxL9DsE7xL9DsG7RL9D8C7R7xA8FtHz2QyjWMYfr9Hpj2l2RhQrXaqtEc3umHi+hdVfJF3pMxhOyFW61NsjBsMJjc7oSZ3D/y9hEMt86KNn/NxnNfy9j13wE//+kr/3sYvrR77Wfyx7j0V0rztgz5TlC3ddfPqWg8/fc/BftgSelYX4j7cdmANFVk+D/IdbDr644uWlQ5HP33fzO89a+fq+9FgNe6fjzJHnr/78Jr/9TSsff8nN7z7n4N/fcvLP/tzIX/35TZKl7mPZeyyi2/0xjnDt3cd34XFgzvDb37Lz0W87HvmotYdPjuh38ZcXN47o2WxGLRIBoB4KMQfm8znVcBiAWjjMbD5/ii38y4kbQfRkMmEymTDtdPhEOs2HnU602SwfsFj4fDbLH6XTvN/lQpvN8sN2O7+byzHpvv49qtfrMZ1O37b2TadTJpPJ22bvaeCpE93tdrm4uCAUCjFttfi4z8eHtFpUsRj/48kJn0kk+EO/nx/SarmMx/ng2Rn/LpFg0m6/rk2FQoHRaHzb2mgwGPB6vW+bvaeBp040vNyjAYLDIV+xWOi1M/yZwUCkWyHSrfKnFgu9TpqvWiyERm+8VLseIcZjgFc9z2czZtPpQ++9Ecbj8bs9+u3EKJ/nxywW3nNywucMBp7Z3uYfuN38lNHIe05P+ZzRyHt3d/kxQaAajdJoNKjVamQymUfaWzKZeL/VypLXy2TU5RdlMj5kMFAvZkiEg7xfo+G3jUamk95bbuP8wfzgEfOE+Xz+yOM3ATeKaABXu83n9Ho6nSyfvrxE6JTxNIp8Sq+n08nwObUae79PvV6nXq8zHo+pVquPtPWCxcIz9+/zDb+fQrfIz6yv877NTRLFBJ5YiGdu3eJXtVoKvRK9fP4ttS+cFfgpjYb7Gg29TpFfUJ/zKZmM2WzGH+hl/ML6OuO3cX7wduFGET0dDPhssciHBQFbtcoHnE6+XC7z1WKRv+vzYatW+VGvl8+Xy0yHb76OHLda9Hp5fttk4m+dnmLMZ+m0s3zf1hYfMhjo9/JsBIP8zYMDPhuNkkgkKJfLVKtVUqnUQ/aKZQljrcb/sbrKP9ceYioX+Lf7+/yYUoE16+OrcjkfUipxZdyvPq8bQPyNInpcq/FrVivvv7hA5vPxQzs7/LtAgI/bbPzg1bEP7u3xG5LEuF5/U3t5SULTafEfjo74kctL9txudLksP7O5yS/KZGgaNW7rdPzI+TnPm0xIkkSpVGI4HFKr1R6yl+n3+Wu7u/yO18t0PucHzs/5n9VqAH7VauW/PTigNZlcD+92u51KpUIqlaL9BpPH7wZuFNEAtWYT9ckJ1WoV+f4+5WqVUrnM5dER1WoV9eEhzU7nLdn6ejTKM2trfKVSod9N86MKBd9zekqpV0Csl3jP3bv8fCxGv5tmPpu9qb35bIbCYmUnaObntBp+/+CAvWSYf60/5de2ttjJ5/mPhkN+eXubTr9/fbHchIncUyd6Pp8zm82YzWY0Gg2ef/55vvKVr3B0dMQXvvAFNjY2uHXr1vWxL37xi6yurtJsNl/X3gObCrOZX3c6uXd4iN1u59N7e/ym0Yjh4gK1TMZvWCz86eEhDoeD5Bssxx60D6BRDZPJZPjHq6v8rOqIVDLIH+3t8QNyOVLEwsbFBd9/ccFlwv5E/q/vFE+V6H6/j8vlQqvVIpfLyefzZNJpzu7do1qtcnLrFvF4nGQyyemdO1QqFS6Wlsik04+01263sdlsSJKEUqmkWq1SqVRYXl7mE5/4BIlEglqtxsc+9jG++tWvUqvVsNlsfPSjH0Wj0Txkbz6fk06n0el0+P1+MpkM3W6H3/u932NtZYXZbMqXvvQlvvSnf8p8Pmd9fZ3f/fjHabfbN+K+/Eo89R49mUzY29tjMBgwG4/5Wq3GT/j9+Fst/r7Hwwv1Os9Xq/yIKOJrtfhxn4+vNBrMXmc4HI/HbG9vM5lMUNls/Jtcjpe2t5FfXPDHFxd8VJI429riZG2NfxOL8Wenp8jlcsIq1eu2UafTEY/HEbIeftFi4cXVVayWc/6JScdnVlawmI38gfGY31hZweFwkEk6ntTf9R3jqRMN8I1vfINOp8O4XOafWiy8//SUdaeTH9zc5F/7/fy6xcIPXh37wM4OvyKKjCqV17X35S9/mel0ytejUd7z4ot8pVJh0M3wI6en/K29Pcr9EmKjxHuefZafD4cZdNPXw/2D51KpdG3v4OAASZIYTqf86Ooqv2Y4JtRq8U93d/mw/IRILckX5HK+9/wcc9pDIhZjOhhQKBSo1WqUSiW6b+Cy/W7gRhC9t7d3/To9GvFti4VuO8s3DAayvSrZXp2vWix02xmeM5tJjcfU63XK5TL1ep1EIvEqezKZDICMz8dJqcRnzs/5KUliw2LhPBrlH11e8s80Gk6zWV5UqfgpUeS2zYZarSYUClGpVEgmk9f2jEbj9Vp9NhrRGw/57w8P+QW9ntlsxk+rlTxzfMxkPueTHhd/bWuLUKeD2+1mNptdr/efJm4U0cNcjp+wWnnf6Sn/yWDgfbu7/Jzbzc+azXzf2Rl/bjTyt/f3+XFBoB6L0estPFqV1/TuB0RPej0G3Qy/ZTDwvXfvYigX6LazfN9LL/FBuZxBN8tGOMz3PPccn7mKmD0KryS6lPWwurrKN+/f58Wgg421Ozz3rW/xtViMnb0XufXlL/O1SAR3yvkk/qrvGDeC6P39/evXF7Uav2kyUWg0+FdKJYp6nYtSiV8zmcg3Gvy/Wi3Hb7K8ekC0bneXL37xi+iPj4nWanzzs5/lP33+88RiMQIuF5/9zGfY/Na3iNbrtF9nggcvE91qpYj2+/znT36Sl174CvFuiztf+xqf+9xnSdUTnO3s8Id/+Ickou/eox+JB+vM+XyO1+vlcGuLWq3G2p07xGIxRFFkf2ODWq3G5v37RKPRl33Ob2BPu7XFJz7xCdRHR0itFl/91Kf47Cc/STAex+d283sf/zjLX/86UrtN4xGesAeYTqfM53PCjQr/ze4un3W5GI0HvOf4mH94ecl8PucXdCr+xu4ug9mM0XAx0sRiMRqNxqtuA08LN4LoB6jX6ywtLfGlL32Jy8tLvvCFL7C1tcXKysr1sT/5kz9hbW3tddfRr8RkMADgt2w2npHJMFSK9DoZ3rexwQdNJoa9DOuxGM9sbfHpVIpwOEw+n6darZJ+RA+fzWbcVqu5I+qYTidcmEz854CHfieLx+HgzyIR4nnf9edDoRCwWEY+bdwoogFK/T6bKhW1Wo1luZxcq0Wh1WJFqaRWq7GlUlG+IvCt4r+cnfGTej2SKDJsNPg/9/f5FycnTMdjNBYLP6nRcNdkIpFI0Gq1AGg0Gk/i9J4abhTRw1yOnzGb+YGTE75mMPD9Ozv8X04nHzEa+dsnJ3zDYOB/2NvjZ91uOuk0o9GI4XBI/S34vd/puFFEA6yXy/ySzUZ1MuEfazTIul3OajV+wWqlOpnwqwYD2+02xWKRQqFAt9ulWCw+7WbfeNw4opnPmTwIBtRqFIpFksnkq479RYL7tVqNWCz2tjQVFku7yBsszW4Kbh7Rr0EsFkMQhLfNXi6Xw+VyvW32UqkUdvvNCmA8Cu8S/RfEu0S/TYhGo+8S/TbgxhMtl8tf5Qv/i0Kj0bC1tfW22VMqlWxvb79t9p4UbhzROy4XUyDWaOCIx5nP5+w5nYznc9LdLkbpL56s90ZetZtg70ngRhH9Nb2e7z064g+MRv6u2cwP6HT8qU7He/b3+S2TiQ9brXz/5SU+v/8t2XtAwKOI+MtAztuJG0V0djjkH+p0eNtF/ks8zh9IEpl2iX+k0eBol7iVTvNv3W4m8zn1ep1SqUQ0Gn0oevUAdzQafjoU4tLlYjqZ8C9PT/nfHQ7axSIZSeJn3G4+rdW+5QuhKopoKhXqkkQ/kUCbzZIQBCb9PlZBwOu8WRGrV+JGEZ0cj/lxrxdHt8afF4v8VixGvNfgJ10udJ0aX6tU+L8liXa/Tzwex2q14vV6X9cz9kcuF+958UVWcjn63TQ/vL3N925tUWtnEYsZ3vPNb/IRt5t+J82w0yESieDxeHC73Y+8ePLDIX99d5ffEQRm8znff37O37+SIP0Ti4X/7vCQ7pWEqFwuk8/nCYVCj1SUfrdxo4j+lk7HM9vbfNpk4sNqNT+k0fAVrY73rq/ze2YzP6LT8XfOz5He4tDdSiRItMv8xvk579PrMQYDJAtJPrC/z0+qVCQaBbZsNt6nVvMFp5Ner0cikSCXy5F/hKB/PpthcDo5idn5X7Uafl8m4zgd4Z9rT/gX29scFgt8Qn/IRzY2iKfTiKJIIBB4l2h4WQX6IBS4p9ORvx0jLubxeSPUX0xz4XBQ3ymQEso4HnMyNh41+Y3jY57Z2sKfiNFvFPg7d+7wvxwdMerXOHG7eWZlhT92PF4M+dd2dvjFoyNGqSpfOjvjhy8vadgCnJpMfECpxGKzPZa9J42nTnQ4HEYmk6FSqajX60wmE3q6l4fivmURRerbmsxHb669hoVA8IGtgbfNMFmjfi/DuNSk763TPMrSNRcYuJqMW22q30oxqr552HM0GtFqtRby3+GUaWNM7RtJZsPFcF39apzZaPH6pk32njrR0+mU4XCIKIp0u11arRaNUJV5f8o4O2CSHzIKdZnkh8xHM0bJN4/t5vN5PB4PzWaThmoR8Ogb68xaE/r2JgNPm2lzTE9bYz6b09W/tehXNptFFEWazSZ1VQGArqp6fWH2jDc3ivbUiX4Ai8VC5xUSoVljzNC/SGPpahd/4Hw0o29/8573ACV/EMMLMVrhCMNQm8CRG+d2kL4nyyAYx7waJ64VGEXeejbloiFQfz7NfDJnWh/TWMoybU6Ytp5+Rsbr4cYQ/UrsuVwEnFUKijIv2mzUn09z5BIQfGWKsiLP2Wy8lYHxM6LIM9vbLFer9DtpPnR2xvdcXFDt5hFrRZ5ZWuLnIxF6ndfXi70SMUHgl61WFFYrjYsA/49ez7cuL+kLdf7o6JTfPzx8S+16GrhxRFs8Hr5vd5f/SRD4FZ2O98hkfMFo5L0HB3zA6+VfaTR8r0zGt99ksjMajVhTqfiI2cx/1etZrdX4zd1dfkmtZj0cZtnh4CM6HZ84PWW12cT7Fvzp49mMH11d5ZfVMuKdNr+yt8cH5SfE62k+r1DwN8/OsGZ9JGMxZk9Z3vta3Biix+MxgUCARrPJx87P2UwnEWoZfl2tptbJ8gWjkf1KGamR5l+qVLTfICmu2WxiNptptVq06nF+yWrlvdvbODpNur08zywv8367nX43zXY+z3tv3+Z3C4U3bWO1WqVWKlFt1PkbR0d8RKtlOpvy0yol7z06YjKf8wcuJ399a4tY7zFvB08YN4boVqtFPp+n3u/zDwSBL9ZqbFUrfFAQ8DQb/Jwo8plqlcNahfcLAtIbZD48WK49wJpSyad8PvLBIKN6nc/pdHxVrWY2HuNzOPiU38+pxfKmbUylUtfOGbnZzF2Xi0m9jtvp5NlYjGYwSF4UeTYWI+x2v4m17y5uDNEPIAYCfGBri4+IIp80mXjf4SHLTicf3t3lf/P7+ZzRyDMHB+y+jaHLdwJuDNHT6fS6KIzX6aQ7mTCbz7E5HMxmM4J+P83BgPl8jtPrfVUq6xvhQRrtZDJhNpsxGo2ujz3Ag5yrtws3bQ0NN4holUrF+fk5er2eg4MDAoEARqMRuVyOw+FAoVCQTCYxGo0kEgkymQxWq/UNbRaLRcxmM2azGZPJhNFo5OzsjHq9jlarxefzEQqFEAThLYnsp9MpRqORWCzG4eEhBoMBuVxOu93GaDSSTCap1Wq4XK4bJ1i8MUR3u11GoxGz2exawjscDhkMBvT7/evXgytN92Qyuc69ej1Mp1N6vd61R+vBb3S7Xbrd7nXi23A4ZPgWaqI8aFun06HX69HpdOj3+wwGA5rNJu12m/l8TqvVejc/+l08HTwW0dPJCJVSRSKZoVgokM1m6PcHRCIR0skEhXwBr+CnWCxQKBZJJeIUikVazRalcplCPkcul6PZbFEsFEil0iQSSfK5LIV8ntFohCT6SKTSeH1+2u02oVCQSrlEPJ6gXK4QCoWp1yrU6w2ajSZBScRoNFKpVEmnklQrZRrNFuVSkV6vh9NhI5NOU280KZVK5AtFyuUSpXKZUChCq9WkVCyQLxQX7+eyTGczCvkctVqNQrFEuVQkn8tRKpXpdNoUi6VF7nO1QqVSRvBJSKEg1UqZVr2K3e2nUCjSatbJ5/N0Ol0ajSaxaJRiMU+hUKDZapFOZ7DbbNRrixSg8WSMy2lHLr+gUChQqVSIxyJ0ewPK5TLxeILBYEA8EqLaaD05omeTEXqNms/+8ec5Pzvh7OyUbDaLRqujVq2g0xsw6bUoLtV43A5UlwrMVhuZZAqXx8OJbA+DwYxep8Hp8mC3W7hQajEaDNgteoKRBBazkXw+j1GnQorEsVpMaLRavG4Hap0Js9mMzaDFF4zgdNjJpNPY7HZU8gtymRQOux21VotWqyOXzWA2mbBZjKh0Zgw6HWqtDqVSic1mxWJx4Ha5OJIdsLq+hclgxmzQUsjnsZpMuFxOrDYrL3z722jVl1zKL6lVsmzvneD2+nE57Bi0qoVtvQa1Sk06GUdvNGO1WlEplRgtDtKJKFazEaPJjsNmxmwyYLK5SSQT2O1OnHYzBq0WKRLHYjFj1GswWJ147GbUaiWJdBa3y8GlUks0Ekan1zOZPt6E77GIHg866IwWiuUK6USUYiGH0eGnUiqSzeVJpZKk0ykCfoFIPEEkEqbZahMJh0mmUpTKJSKRKMlkmkazhdfjJpsrkEqnaTTqFPJ5wpEIsUiETDZLMZ8hX6qRSSVIxCMUyjUsJj3ewKInmkxmkvEYfq+LcCpPs1HH7fGSyWRw2h3YHQ6sNju9bod4IkE8kSSXzxIMhvC4PaTTGTKZNNlMmnQ6RToRQQrFyeVypJJJkokEqXQWv8+DFIqQSmdotlrE4gmMBj2tdptGvUEhnyOdTpPLZUlnsni8IgGfl3QmQywaIZ/PI/j8tDsdkhEJnyhhdzrRqtV4XHb0FieteplKs4vfLwIw6rcwWl1Iop968+UYQPVqdJvOniDR02EPi8WC0eqiWswSCIj4QgkcVitWixmX04nD7sBpt2CyOTCZjOSyWawWC06XE18whMVkxGA0kc4VcTsdOJ0uzuVKwuEgWq2OYDiMQaPCZLXhE9zEkhni0SAms5l2d0A4GEBxqaVcKaO8uMRps2LQaTDZXKRTcQRfgGQqidNhx+314nC6CIfCuF0OtHoDdrcbvVaPyWQil88ivzjH7nTidNhwu52YDXrMNjsBUcDtdmMw2bBZTej1ZkxmK/l8Dr3BhN3hJJ9NEpQkttaXMVntmEwmBMGH3mQjIgmYbE5cThsutxutVk88kcCk1ZLJ5HALPtweD16nFbc/iMtmQmcwYbeZcXlFRJ8bjdaEy+VAb7Jg1OmIxFO4bUbMVhvj6VsL2X5HRM+mE8xWG34xQDwSJp5MU8hlkYISZouFfLFMJBTEbLERCwdJJpNUazViIZFoukA8mSaRiFNvNFGp9eSyaaRgmF6njd3uIJNJk0olSaQyOB12KpUyqVQKq8WK2WLGaLbSrpeRqwykM1liIYlkOk0ykaBRb+ATBIKhCE67jWq1tuil6RTpVIqg6KNYqROLhojHY+TyOYKSRDKZoFypkUzEMVrsxBJJpICPeDxFOCjRabew2+xk0qlHti0eCWGx2jGarXSaNeSXWlLpDPGIRCJ11bZGE8EnIIUiuBw2qtUq4XCIcDBAJBolnU6STCyqL8WjERxuD16fSKFYpFIq4BODZLNZwtEYmVSCaCz2ZIfuUb+D0WzD7RHQXF5gtTuxm/TEkmm8Xg9+UcLrtCG/VOGyW1hdvkc6VyAaDmGyOVEoLgmGQkRiCex2Fy67FZ3eSDaTQq5QIvh8bG2sIYZiuF1OwqEQqVQKt8uFVxBweQSy6QSnpwpEScLjsOB0u3G53ESCEg6Xm2wuj8tuJhpLolar0Or0iD4Bk9FAJpvD6bDidjqwOd04bFYcDjtev0QqmcTr9ZLO5ghKAawmM3arkUwmjUKuwCsIbG8u2uZyua7blohFcLjcuD1espkU56cX+AMSgsuK3bVoWywUxOZ0kc3l8TqtRKJx4rEoPp9AuVxGo7rAZDIvLtRAAJVGi8XuQgxIBCURl1tAp9Pil0KYdSosNseTHbonowGCL0AsFiUVD6PVGUnncqQSCSxmE+VqjWQiQUTyYbE7MZktNOs1wqEgbreXaETC7fJgNNtJxMJIkkQoEkWpVJMvVqiWCjg9AoNeC7cgEgxIRCNRfB4njfbLvu3ZZEw0FsNmNRFNpHG5PWRTceKJJC6HjUwuj0qpIZUtkMmkKedS2L1+Ou0WGo2BSFDEH4yQy6QJBkMUqzUa9TqjXhO90Ux/OCISCWG3mqg2uySSSTx2A8l4DKc3SDgcIRgMEZQk/D4v4XAYl9tLv9+n0WwRS6YIh0IkEnGisRh+wYPBaCISDiEGJDq9AfFYhHwuSzqdxmg0odebSKfTJBIJ4tEYQZ8dh0ek1WoRCkoIfj9iKIpP8GI26hlOnuDQPWhVUKhNRMMhUskYJrOFZHqx1PK6XVQbLbLZDNl0gmAoTEAKkkwkCIfDuN0CQUnE4/HicnupVipYzUZEKYTH48ZkcVCv18jl8phMZgJ+LyqVDovJiOAT0OgNGIwmjAYdlUoNj8eLFPAj+CWC4QiZRATBLxKSRGwOF1abg3giSblcppBLk8zkKeRzeN0CJoMWl8dHuVhACkUoV6rUalXGgx4+f4BGo4Hb48FkNFFvNonGEkRCAdrtFkaLA7PJRCyRwut2k7zq1R6fyGAwoNvtUSiWyGQyREJBPF6BcMCP1+dHDASIx+Mk0lmymTSRSJhKdXHOAZ9AKp0lm1ksNTOJKKIUJpVMEg4F8Xi9+EQJr8eN1+Ni9CSJHg86mK0OAqKP09NLIvEEo34Hvd7AcDTCZFnkIOkU59SbLcyWl2PG0/EAMRjF6XAgBgL4AwGCUgCVQoVb8BIMiJRKRcSAhOjz4/X5FjPwRIpMIoxGbyUcDpNKJdEplQSCEoVcBqPNRTQaJxqOkEgmsVhMON1eRDGA12ElEIoSjkYpF3PYnS7kCjkh0Uu1WiMgSajlF0TiaWJhCUmS8AcCeASR4bCPKHgxmq0EQkE8Xj+Cz0fA78Mj+CmWSui1GjxeD2JAwu91E43HMRhMuF0uLHoNxWoDu9WyyB/zehDFALHIYvbebrUYjfqY9Xoa7Q6i349eb6JazJBMJjk4VRAKikjBMG6Pl0BARHAY8Ygh0qkUw8njed4eb+ge9rDanYh+Hzq9CcHjJBpPk8vncdpt+AUBvd6IX5LQqJWIYgCZ7AiTwUgun8frD5BKxHB5fQQkCUHw4Xa5yeZyuNweKuUSfr8fl8OJw+1G8Pk4PjnH63LicLgQAyJn5xeEAgF8gpdup43gD5DJLhwx2VwOj9uJV/DhE3wERR9ev4Q/IJHLpBZLJdGPX3DTbDYpFIv4fT5Enw+fx4nP7yMYieJxOa5uA1YsNjvZQhFBEPAIPixGPeFogkw6TTwWJRqNUqvV8bocBIJB9Do9glfAJ3jI5vOIfh9OpwOf308ylSaXzaLWG2k1mwyHfQJ+kVKpjMPhwGx1UCjkKRRy+KUwhWwKpVJJKBInIIpIfoF0Jodadcn4SU7G5rMp2VyecDBIOBwkn8vgdtgRBAGrUYNcY8HpEchkMkjBIII/QLmYJxwOo1WrqVTKBINBBK+b05Mj3C4XgtdLuVLFZNAhCm4cDjui34/J4iCTSmDQmxC8AjaXQMDvw2GzE44mKOVzXCguiETC5HMZLDbXggyPG73yAoPVhdWko5xLcakxIYp+XC4XVocHu8OFx+XCZLaQSUbJFcoIghev4EUIBPF53FgsViTRT0jyc3x0SqFUIV8oIPo8uJ12HC4v6UyeYDCI1+vGajHhtFnxB0RiUYm1u/coV6ro9EYEnx+n3Y4UipLPpHA6nQRDEg6XF0EUabcaxKJRVGotUjCET/BSKL+9WvDHJrrT7VEplykWClQrZUIBP9FYnFAwSEAKkUilCYUiVKsVQpEY1Sty/X4/9Xptsbyq14iEQ0iShBQQaXe6CB4nQSmAFAyRzaQIR+PkslnC4TCiz4dfDCIF/IRDYYJ+gWqtjhQMkMlm8fl8RGMJotEIiWRqMdkSgwSlAN12k0gkgj8gEZQkIpEo8XiMcDhKLBajXMhRrNQIiCImixWvT0TyCYhigGg0SqNRJywFyJWqRKIxMskYJrOVTCZNtdYgEV+cj8vpwG6zEQ6F8Pu8CE4H5XoLr8eD1WJGbzJTLBYp5rOIgpsLpQafT8QfCNDtLD7nEXzEEwlCoRCp9KO3j/iuEN0dTBASzXcfN+AxfpKTsXfxlxeP5xmbTbDabDicLpLJBMlkksFwQMDvIRqLkS+UGA76tDsdapUSyWSacFAikUwhep0EIinUKi12m4VKtcag3yMYDBK6KuTm8/lJJZNEIlGkUIhWrUw0FiMSiZArllCpVWjVSuxOD4XiIgmuUqlQvKrEm0om8HgFEvE4wWCQ8XROPBbEanFQqjy8wUq9WiaXKxAMhTBotaRTaSwGI7FkkkazRTabw2wyUiyXSSYzDPo9Eok4yUQSlUqJx+Oh1e7Q6bQRRYlcPofPL5LLZSkU8jPj91QAACAASURBVLSqBU7O5MTjMdQKJW6fD5PJgFcQ6HQ6RMMSwVCEXC5Ps1ZCo9OSyuSYA5FQCL/oJ53OEI/FyOVyuJ1O4okU0WjssWXFj7e8Gva4uFRiNFmwW81YrRYKxTLpdAKrxUQ6laNaLpLKZMhmMzgcDqwWI+fHJzgcTlQ6A4pLDTaTDikSp92oYTSasFktqDVa/H4flwoFZqOJQChKu17FqNdiMOi5UBuxWC0YtCpMFgcX8ksAQuEwVouZVLZALpdDFNwYDXpsNiu19oBYNIxBp0cMPVyJKBoOYbHZsVqt6LQ6FAoFGrUGj8dNMBInm83itFnQmGzE40nymSROj4BKcY5aq0Or01GtN7FaTJxdKLGajZzJlVhtVnLZLM1qEZVKjcloRKs1YDKZsFitXCouaLa7ZDNprFYr6VSaVr2M0+VEodIxm4PFaMTmsGG2WHHZ7ag0Wpw2CwajEb3e+GRdoLPphEajQb1ep9lq0ajXKZXKxKKLeHQkEmXQ75NKZ6hWKouYaypNo16j2Wozm04IhkI0my2arTbBoLTYqKRaodVqUa/XGY0ndNptGo0G5XKJTrdHq92m2+0QkCI0GnVq9TqRcJhCJkkwFMLlWQgFO50OtUqRfLGCKIr0ej0CPh+VSuWR+1n2ul0KxQJWs5n+YEC5VCCdTtFqtxH9PlrNJo1mk3q9znQ6o9moU6tVF+d+FW2bTGdUykXS6QzFYpF6vU7nTWpzPw1N2WM6TBqsrO6wvrmDTm/g+OSUWDSM3W7HbbcRCoXxeVycyy/QqxWcKVRcnJ8hO9xDpVJTKBSQHeyytSfj8PiMo5NTotEoK/fuoFRrkJ8dk0jEOD864vRcjs1qYPfwFJvDjs5g5FR2wNrqMkqVipOTU5KRAEazFZ1WjccfQqFQYDNp2d454uTsFL1ew9mxjOOjY5y+8EPn43XZOD274OL8nFg0gkpxxumFHL1ez9npKRqlnK3NLS7VOsr5FBcXF6ytrbK7f8iFQoHsYI9auYDGaEV2KkchP+Xk+ICjk3N6vadbiP21eLww5XhEOpOlVK4wGo3eUACXL7wmv3g+v9ZlPdB9lUsl5vMZtVqddqPGYPRw7tJk0KFYefWacjB4Wd/Vbdbo9Efksjky6TSVcpl8oUCxUGDY7xBPpolEY2/Yi6KRMJNXBAkeFHydTSeMJ1OSifj1iFCtVpheqU8z2dzL33mNuDCXL8B8SjaXo1QqXs8jHsacYqFAq/XydknZV9h9Lcrl70x0+FhE99t1bt9dwh8I4vV6uL98n3O5gtlsyt07tzmQHXGhuKTfrvPct59FJjvi/sYea+vrMJ+zvLyE4A/gEwSWlpZZW13l5HCDF164xerSEvFskUREYmX5PrKDHS6UWnSKY557/hb3V5c4ODpmY2Odbz5/m729PTa3drj77W+Sr3URfQLrG+to1CpcLhchSaRVzrCxd8zB4SHh8OtX91Ocy5EdHqA3LUT8y0t3WVtdJZHKUMimuX3rBc6VanY311hZ3eDg6BgA+cU5L750i5W1dXbWV7lUqQGQHezjcLlhPsNgNGI0mfB4F7eXjY0NZEf7LN/f4GBvm/39A7bXV1hZX+fiQgHAvTu32Ds44v69JTY21tnaXGd9Y4uNrV22t7e4OD9j9CTj0a/EbDql01kMT4uSynOazSbNZvP66nxlJ/KESriDJVKFDu12+6ENvxqNBsPhoqcPeh2G48n163b31amyr9y2oNNq0BuM6PUWn6lWysznc/qvqQD8emUc6/X6q0pCj4d9+sOF/cZrSmYMH7X56Xxx3tVKmXqzzWg0YvyIz83nc0bDEdXKYjR8gOlkTPMV/0W9/nJV4Ubj5d/vtVvXbs9uu0W783i3hsciethtsLW1zfLKJnL5Offu3ub+ygZ37i0hkx3g83qw26zsbNznhaVN7t69w/HREQqlhnKlRrM9oD+cIJPJ2Nrc4M6de8gVl/gED/fv3uZCLsfucHCyu8bS+g5CIIzmbJ+X7q6wtbbGhfyC/d0d7txf5+hIxqHskOee/QYvvHSbk9MzitkMt154jpOjfQ5kR+zvbnF0uMfa2jpqnemh81GcX/DCt7/Bi7fvcSiTsbyywvbybfbPNGQiEqsr91je2OFgd5tgJIbb7URnsBAKBtja3ScYCiGJfu7cepGXXnqJO0vLPHf7Hoe7W+wdHlJptDHrVKysbnBvZZ27t2+xv3KHpbUttjc30FmdREQvWzu7qLU6KtkYd+7cYWl1g8lszur9W5wcHfDC7SXuPv8slyYnqUScOy++yGD8eCm6j7mOntIfDOj3e/QHCz3zaDik2+3SbLYYTyaMRiP6/T69fp/hcED7Svv8SozHY8ajEcPBcKHlnk7o9/v0BwPG4zGj4eBKP91drMvbHQaDxbF+f3Ct1e4PBnS7Xfq9Ltl8HpjT63YZDIYM+n06ne6iLb0ew+HDvWwyHjEYDplOp4tMkWEfo9nCdDpjPB5db0+8yOWavVyC4+p5NluU5RiPx9c2JpPJ9fOchWZ8cpWB8qrPXNmdz+dMptOrrJP5q7ZYnl59x2EzU2u0r35rdG37iRE9bFfY3TtCpdai0xuZzcFpM7O5J0NvMKJRXVKu1pGkwPVG3asrq5hNBorlCqXiIihwfnKMWqNBZzATDgXYOzjg8uQAtVaH4AtQLeY4Pjii1hvgcbnY39vF6wvSaVSwuwQ0Wg0qpRK704XNZsNlN7O1vcelUolWcYpcrUMKhanl46xsy9ja3rmeAL4SgtvG9s4uvkAYKRBGpVFzealAr1VzJDvi7EyOyWxGCogUCjkuL+RcqjSYDVoUF6dYPQshX8Dn5vT0mLMLOTq9DqVCQbs/JhyS2Nraxu1yIFdcUK3VsZsNxJJZUtEgnf4Ij8OGSmvgUqNhZ+cAo0rO0bkSrUaJFI6RjIio1RosNgf9Zpm1nV0UF5dPdh09nYzI5fOkUmmKxSLzOTQbdRLJFIVikVKpSH8wpNlsXu8blc1mKeRzdHt92q0m+XyeYrFALpcnk8lRLBbJZDLUqpWFR6lUYTwakMvlmcxm1OtV8vk85XKF6WREMpmiWCpRKhbIFYq0Wi3K5RLZTJpYPLHQWHk9+AIhhoMehWKRfD6P2/Xwju6Neo1cLke5UqXT7pDN5cjlsuQLRdKpJGIgSKlUpNPp0O10KBSKXCoURKNRcrksqfRidpxJJUgkk2QyGUqlMpl0mky+RKfdJpvNUiwWyeWyDEdjyqWFb6BeLdMfjmk1G6TSGfL5PLlcnmw6STabJZvNUm+06Pc65PMFms0Ws+mETC5HMpl6pF/g7SN6PMDn82O3u0gn41xeXmKzO1Eo5NeTHZ8gkC8Umfab7B6fYbdYGYwmVMtF/IIbt9uN2+VGo9UCkE4lMRgNuL1+4pIHt9eP0+1GlIKLPzGTI5lKw3xOKBTG7/cRDEWQRB92hx2LxUo0nkCnVXN6dkG7NyQVj+Dx+olKXgKShNPpwup4uNBrIhrE6XIjV6o4ONyjWK4yGnRxeX2cnSsQBS/KSznjGfj9AoIgEBD9BENBcqkY+ycXTCZTHC43dpuVQCDAbD4nEYsQDEcZjYa4PR48gp98vkC71USpvOTk5BSjXo/D6UR1ecl0Nufw8IhwJEwln0KuVGJzuJnN59htFuxWGw6Ha6EyEQR0KvmTnXVPRoMrKZCAx+3E43bjcnmwO114PS7mgCQFyBeKzCcDvH4Rh9XOdDojnUyQiIUXgnWHE5PVzhxIJhO4PR4cDgeSfyGm8/r8OOw2hpM5PkEgFE3AfI7L6cTn9+Pz+RB8fpQKBSEpgNFkxuV2o9bqmF9dPKIo4vc48AkCXo+HaPzhJLpCIY8g+LA5HHi9HpwuD8znOJ0ufIKA2+lAEn30RjMCgQCC14Pb5SASS9KoVfD6REbjCV7BR0D04/f7FhmgFjPhaJxGrYrZ5iQej+HzB6iWi9idTsKRCD6vB6fbg9NuZzqbExADi4I9rToBScLl9jGfg9fjJhqNIXgF/KIfn+BBp9UyeZJET8d91DojxWKRSDhEtz9ArVJSKOTpdHsEgxLxWATBJ9JqNcmkU8QTKXLZDOFgkFavT7lUIpNOEw5HSMTjV+ktedKZDB63i0a1jMWbxRsskcg0yJc7JPNtZvM5UqxIMp1lMuzhcgt0uj3UGi35Qp52p0MiEadcLl0No1mSyQQWsxW/KFGtPbwZittpJVcoYjRbcTrtZDJpur0eDquVSDRGPBYjlcnRb9cx2RwL6XA2z3g8Ip/Po1YqKRYWG6dGIlFiiSTTyfhKfRIjGotRyOfIF0t4HVYiyQzRcBhB8JPJpGk021TKRfKFEgEpgNVsulKq2kkm4jRbbfrdNnqjGYPZRjgYYDZf7L4zeZIq0PGwi9ZoRafTolEpSaYzaNQadGollVoDr9eL2+UkGkvg9nixmHRcKtUo5eeoVWpq7R4mvQ6tRoVGo2ZnewetVseFQoFKo0WlVFEu5LD7cwiBPHf3/Rzrk9gDRTq9MXZfFp8okc2kMRp0JDM5tFotGsU55UqNI5kMq8WIRm9Er9FiNFu5ODlCoVAghuMPnU887Of04hKtXo9apUCj1ZLNFwn5PVgcbixGA3qTlV67hsVqQX5xjj8Yo9moca5QcX58wPnpKTa7baEw8YqU83kcThdWuxOrxYzdasIrhlAp5OhM5oUEWaXmYG8LKRInJAqYrC6MRgN6jZIzuRKVSo3b5cLh8gAQi8fR6/Qozk+ZzOZcKuRPVgUKUKtWGAyGTCYTypUao/FimTSbzWi1mszncwZXAYLRcECrvagdNh6PmYzHBCWJ8XjM8EoxWa9VyOQKjCcTxuMxjWZzkaw+m1KpdxgNetTrTTqdDtVKhVZ7kfo6unKaTMaj6++2Wi1Ev0jryka1mKPVapBI5RiNHi4e02416XS718uvdrNGvdVlMBhQr9cJRyIMh0NCko/uYEgsGqHX6zMY9BmORlTKZVLpDKPRiEF/cWzQ79PpdhkMhwyHA1LpFL1+f3HOwyGJeJxkIkatWiUajV6n3fZ6Pfr9PtVilkpjsSQdDYe4Bd91uvB4PKY/GJBNJ59spsagXWdjc4v93W229w6Rq3Qc7G+ztr5FoVRmf2uZaqXMxvYe+/t7NCoF7t9bRnYkQ2d24LQY2NzeQq045kAmw++X8LjtbKyvoTPaMZgsbG1ssrt/RC4V5eD4lEv5Casb+xwdH6FSnLG9s83S0jKnJyeUaw3u3lshkshwcnzCztYmezu77GxtsLGxwf72FvVGjd09GZpHOEws2gt2d/e4c+8eh7IjTmQHrK7tcCCT4fMH0Kvl7O7uITs+wuMPYlSfo9Tq2NvZ5uxSg18QODzYRaXRob6Us7GxzfnZCcvrm2yurmCx2tjb30W2s0kgHEN+fooYkNDIzzi+kHOwt8/u7g67OxvcvbvE9uYmqUSM7d0Dtnf2OTs7Zn1ri2PZIfdXVhHsJra2d9g7lDEYP0EVKPM5+ULx6uWM6WxGpfxoZ32pVAZeve19qbT47mw2pViqLJwH4xG1Wp18Lkur3VnsknOVRD6fzV53GTGbza6dBvP5jHJ5IUTwi+LVb5UoFfL0ByO6zSrlxqNdhuVSiWaz+ap2Puq8uw8l3c8pvyJQ0Wy9nMbqci4mYA/QbdbpD19tP5OKM5lBuVKh2ajTHzw6Ef+B2/WVAaTJd1Da6vFScnp1vv3cHe689DyFVIT1nQPuvvAsS6sb7Gzvsra2wu7ONh4xxOHhPstrG2ysLbO8fJ9koc7y3VvcW1oiGQ5w9+497txfodvroddpuFRcIgheLo73ef72PVaXl5Ftr7C+tsLG1ia3b93B7vJiNWjZP9jHbHdzuLvLwf4e9+6vsbx0l2e/8W2+/twLaHVanFYrS3de5PkXXmR3cwVXIPHQ+VxenLF87y6Hh4cs37+D7EzO2v07pPJVjHod+3u7LN25w+ryfe7fX2JlaZnDMyXxcICdnR1Wl5fYWrvP3du3uHVvjdPzCyazOUaDHs35PneWN5nO58g27rGytcfte/fZ2t7i9OycsM/OnuyYpftL/Nfnb7G3ucHu1jqdwYj9vU02tve4/dJt1tdWuLO0xO72wqV8d3mN27deuo4FPBGiZ9PJG4TbWFz53cWV/3qFZNrt9qt66Xz+6lJR3W6X8WhAq91hMh5RrdVot9v0Oh26r3GlOh12RpMp7faiN82vfrP+iLLJrdbDieOT8ZBO79G1RduP2NF20GuTSGdfdazXaT9SqDedPXpolV5Tnfi1JTBebueczOsoQXudDtMn6TBhNmF3e4eLiwtCsQxWsxGV4hzZ0REHB4ecnpyytrZGsVLDZdaiMVpxe7ycnR5j0KtxORxsbG6ydG+Fw+Nzzs4UyE8P2D/YRyaTYdBdorjU4BMlbGYT6WSE+ytbWF0+QoITtVqF7GAPhUqDWqNh9+CQbDbL9uYqarWag4Mdzo5lbK2uoNJquDg5JhxNoNeo0Fse3slGcJl4/vYqsjM5Ctkmq5t7XGqNeJx2VtY2Meh1eN0ejo4OOJUdsrG1y+nBLkqtCYPJTDQkcX99h2RUIpvLc3JygkIh52B/D5nsENmpgkgkjPzshN3dfcx2G9uba+xs7SBXq7h7ewnZ4QF7B0cEpABmnRql3ozo86JSHLF0d4Wz01N292U4PCJ+l5X9/UN29naf7D16Np3Q6XRpNuoMhiParUUJiWKpvCjxIHiplMtUqjVazQb1RpPBVVCh3e4wm80oFRclJGr1OuXyojREo76QB1WrVWq1Gp3WIoui3+tRqy+kS4N+n2p1IaIvVyq0222q1SrTyZhqtUKlWrsKkTapVKr0+gPqteqine023UfIe/q9Ls1mk1q9vmhvvU6322U4GNBoNOh2u4iiRO/KfdtoNhfVh5vNq4DLYDHDHgwYjsaLzzSatK9kUc1mi0F/EZRpt1uL+3GzQbvVotlqUa/VrkK7LXr9Pr3eYgXQ7XQWv9No0G4vbBVLFXq9LrVajWKxyOyJrqMHLdbX9zAZdMTjKew2Cw6HHavNjsNhY2d3F6Nei1pnIpcvoDdZ0Wi1eFx27GY9ZqMBo9lCuzdkZ3MLs82Mw27F5RFIxMI47RYS6Rxmq20hLDQa8XjcuD0eDFolRrOVdCaLxWzEajahUCzW40aTCYPJitViwmI2ExI9yC/VuAQJv9/J4Z6McOLhwq7JeBSTxXIl2rOgVmsWdVViEUxGA3azlqMzJbF4FN3lCSdyDaFQCNHn5/TsFMXZCc3eGLtRi8lspd1qoDVYsNkdFApFlCe7WKwWlAoV2XyBYEBEp7qkUCpjNBiwWS2oVBrsdhvtTge73YbB7GB3ex2LzYnJoCMajmO329HpDZweH7C+sYdeo+YxeX7cTI0JkUiMUCiI5BeJJxJkriQ8/x9779njxrqlWf75AboHmO66de8xUsqlN8xkGia9994Gvffee881HyKVR+ekblWpq9WNxswGBEkkw5NvxLv3s9fTbjbI5bKk02ky2RzT6YxCsUQ+lyOZiFOrVohFBQrFCuVKjWI+Tz6XoVKtidYGtTLVSpluf0A+l6dcLtPrdslmM2SzOWr1Bvl8nm6vT+VFapxJZymVS2QyGTLZLMVSkWIhT6fboVgs0er06LSbZLM5Wp23ct9Ou0m1UuLx8Yl0Vtz3er1Or9sRuz7yOTK5ApVqhZgQIZsv0Gw2XvYriyAIzJcr4pEwpXKF7WZDNpejVCozn8/JJqPkMmmen+UMRhMa9Rq5bIbBYEilXKRQKpPLZSlXSszmCxG20x9SyGdfECBFBoMR3VadQkHs4Mhm8yQTiR+7yj96obebBcFQmGg0RliI4fN5yeZyxGJx8qUKg34Xr9NGMBJjsd7SaDQIBMNk0imSiSS9Xp+IIBAKCRQKeTxeHzarmf1uSyKRolQu4/X5Wc3GhIUoq+2eZ7mCXDZDfzAg5HWQy+V4kmvY7sFqdyBExKJBLl/EH4qQiEeJJVI0W204HAhHY1TLRcrVtx4ZtXKBTK5AKp1hPBrR63ZfWn6z5Ap5pvMluVTspVc7SiZXZL9dY7ZYCAaDpKJBHJ4AqWSKUrlEMZ9jvtyQz2WJBj0oVGomsyXtdhuz2UhUCNPptIlHowQDPhbrLaVigVQySSGfI5WIE4snXqhKTZLJFJlkFIPVRa1aJSEEsbmDNFr/xgPx/4wLvVnPsdvseDxe7G4/USGCSqUiGk9QKJUBkX5fLBYBiIQC6M02vB4XHo+fer1GLpvG5vCgVDyj1OjxeLxslnMUSpEQaHc4WU6HOJxOhtMlXq8Hj8PGZDonk0pQLBbwh2IcOOB0OnA57cQzefw+HzaHC7fbTSKVxmG3sz/sMVksBAM+CuW3grtiLoHN5kChVDKaLsjnsvi9TkwWO1a7g/VmS8jvxen2kUkIuDx+9rsNTocDp8OBw24lEAyiUmrxB3yEIxE22x1COIAQCeEP+Gm2+wRDIWw2K7KHW+KJGG6nC7fHxXy5JhIOYdZreHiS4XbYMRqN1Ftd6rUKTrsNv9+PzeEmGY9hMRlwegK4HPafmxnbbTfUqlXanS7JRJxyuUw2k6ZcLFOr1egNhizmUyrVGsPhkG6nJbJEanXGoxGVSoVyuUIgGKbTbr/wUOKvOmmvy06n26PdblPM5/F6PCIfrNNhtVzQbHcZdJu4nU5sDhftbv8l4dInm8mQSYQp1toM+j3sTjfdnviQ1Wg2GY0mb45nMhoSFcIUShWSQoBqq0ev26bZatNuNWi22pRLRfrDEdPpRHwQandIxARCQvRV2VKvN8Qmwn6Pbn9ArVqmWCxRrVTo9/v0Oh1S0RB2m4Nqs8ds1MNosZNOp8hkcnS6HRazCXaHk3K5zHS2oF6v0+12qVYqBAIB2u0WpUqV7WZDMh5jOH57PP/TLvR2PUOnM2IyW9DrdBg0auIxAZVSi8WoQ6bS06gVMer1uH0BMqkYKq0Wtz9MUgghfXziTnKP1mDCZrXz+KzCYTUSjMRx2m1YzQZMJhNnxx9QKLV4XTbURpF00GzUuZPKaLcamHQqnC43KpWaTL6I2agnGhWQPd6jUGpwuVwo1Fo8Xi/xsB+TxUw09bZTIxENo9cbUWt1GHQaoskM+WwKg8VBqZBDpdVj1mmJptNkUkk0GjV6owmtRo3eYKBayOH2+lBpDRj0etxOG7lSDavVglGjRiZ7xmi2oFUpUCie0Wq0GK0uBp06T3Il4aAPpeKZX48+MxkNsNpdSO7uSeeK2M0GVDo9Ko0Wi9mMRqPB5/NSq1YwaLU/t3p12O9YrTfst2vqrR6L+ZzDYU+tWnsl5jabzdd/f/tnv9vidzkoVuocDgfqjRb9bodmu8NqtXr9XLvVpNfrMRgO36xDLDb88fpmtSQaFcgVKyxfyL+LxeL1/fl89sd+fee+Jlox7egPhmK69SXlulwu2W03zOZLDsBk2KPdE7c7m89ftWL7/Z75fMZ+v6dWq75aO339MxwOaTTq9Hr91wRSuVRivz+8aM5EzVi322W/29FoiLeXRl1s7P/6/us6D+I62o36z1WBLic9ru4eeZDe8be/veP65gq5SkMwGOLiy3subm6xu7047HZ+//037J4gFoOGu/snpPd3nLz7jc/nEjKZFBfn57x7f4TV4UGvfsLo8GMzaTk/v0KlfObi4oLbywsy+SJfTs54uL/j+OySi7Nz7h+fuDy/YD6b4QuGkVxd8iC9IZ5M8SiTcXJ6xsXZGWr5Ix/evef84gZv5K0pmt/r5kFyxen5FfeSC04uroil80SCTq7OLri+vSdXKONzmPn8+RNOb4ioEOXp8Z4PR+84evc7D3cSrqRPBEMhHE4Hd9fnKOVPyJ7lSO7uOTn5wpeTCxRKFYf9ji+fPiC9veXzl2M+n5xxeytBIZdz9yDjQXrDcr3F7bBxdXWN7PGeB+kt0ocn7h+feJIrGIymSM5Pfi7agsNBlPUAo36H0WRGtd58k+4Ue53+eK3b69HvtJkulq+Ji8lITOQPBmK6cjwcMP9LYl9M6B/o9voMej0Wq7cCv912w7DfY/PNUCb2c/15OtXrvU2Lbjer79/rDod/NyEx6PeZvahR/9jGH9vs/0UT3ut2Xun9u9329bgBZuPBq5b834r5dEy3N2TY7/1c/NR82OS//Nf/zunZGR9++xu//HrE//33D9xcfCGdL/DLv/4L17dS1Fo9Xz5/4svHjzw+PfD3X37l97/9C//6/iM6vZ54PM6Ho3c4nE4+ffgNvdGC9Oacj8dnfPz0CaX8iY8fP/Hbp1MepFJOjk/4r//Xf+HjpyO0OgMBr5PT61vupVLuL0/47e+/c/OswOsw43B7uL644OzsnGhU4N1v/+DiSoLWYHlzPBajml9++ZXryyvS+RKSq1M+HZ9RziX4cn7Nxfk52VSCL8fHvDv6wNP9Dff3D5xc3FCrVanX66gUclRGG8NBn48fP3Ly5TMXl5f8/fcj0skoJ5+O+PTlgl9/+ZUP735BY7Bgsdv5/PF3fvnbL9g8Hh6vjjn6fEo4nkZ2f8GH95/4+OWMWEzgy+cvSO9uUWm0XF2c8N/+29/5+PGIxU8tUwLTmXjf225WrDc74ECz0WDy8jrw5t46m00Zj0ds1iuardbL5w4sFstvPv/HCPDX9Xz773K5RK1a+e7nDofDN6XLP1sKz79TvPjK+x6PBkxn/3Gzkzec8MOB+eLt+v+qZ//RaDYbf/rl/nt88n8rfuwePe1xdfuE8vmJO8kFMpWB/X6L1+fnVnKNzaRFoVSi1mjQ6Q1oNToMeh2Pj0/0+31CAT8Gg4FoNEI46OP2/gGf10+pVEQmk2G1u1Aq1RiVjygUGh7vpWj0BuRyFRwOmIxGAsEgbrOGpwcpGpMDo1aF2Wzm/u6Gu/sHlFoDu/0eu9mI0WLGZtZyd/eIO/j2Hm01KHl6VhIJhbi7u8Pu8hBPpdCoFRj1OmQKBHlP7QAAIABJREFUJXKFBqVKjcmoYzjoIVPruTg9RqmUI727w2E3YfGEeHi4R6FS4fZ6qVYrNGpljs/P0em01Gs1JJJHFM/POJ127HYLWrUKpVJDo1ohEBJQa9QUS1XUOgOCIGAyGpDJ5TzLlag0WrFoI3vmSXqDxviT6b677YZWq/36NNl+KfYX8jnanS6NmohRDglxhqMRrWZTBLq9WA3NZjMGgz6zmZi4b7fFgkapmKfV7tDvDwhHBBr1Kq12m1arRafbo9ftsD8cxGXnc4aDPt1ul2arzXg0pNlq0el0aLXa6LQa1ts9rWbjhec1ov6ikf5rjIYDqrU6q+WCdqtFt9dnNpvR6XQY9PuEgn7CQvxFs95mPp/T6Xap1+sMBgM67Q69XpdmqyMyvZsthsOvIsSDCKdpNlksFnS6XQa9Lo1Gk26vT6Neo/vSh1WrN2i1WsxmM+r1usgA7fZEmkOrTafToT8Y0Gw2aTTqNFvtH+6x/mHOmMVqw+fzkkhl8AbCxKIRPB4foXCYbqspfhsNauQKHc1GnXAgQCTow2xzEgmHEGJx6vUGSvkjoWCAYFggEAqRzaYJxjL4/X6x3zrgJxDw4/MH0ev1+N0Ouv3/uF3hfySsRg1OtyhHVj9LeZYr8fkC+F1WLBYL3pDAbrclEo7g8frx+3x4fQHCoQCLxRIhHCIYCvP8+Ew0GkYQIqh1BsJBP6Vqk2QiIWIs+k1xLq21A6BRKKhU69SrJfx+P16fH7/Pi8frIxWL4PL4GAwnBNxOQpEIFpMRuUrLctJD8vCE1+35yeTA9ZJ4PE4hlyUUFsjmisRjUZLJFPlcjs1qTjpXJJWMkUplmIwGCEKMUjGHPxgmk07z+PRERBBz3S6nk0q1ihAVqXzd/hCr3UE6lcJuM5POZKlWRePPbCpJoVD8oYP796JRKxOORDnsd2LqNJGgXCpSKhWIx2M8PDyyXG/J53KYjAbMFhvxRJJEIs5ssaCYz5FKp0kk05RLBRJxsQaQy2ZpdfuiY32+wGY1JxaPk0ylWW12pJIJcQTrNgmHw8STKVLJJKlUimg4gC8QpFKr0+u0yReK5LIZkqk0u82SVCZDPBb/uU/dXyMRjeB22ZArVVhMOkrVOofDHrVGRalYZDKd0+11icViVGti81s2kyGbyRIKBUklEsRjMdLpLLlshly+yAGxIb1cEitey9UGk95IvdHgcNiTTqew2uxkszmK+Rxup5sN4HTYyWYyzBdLBJ8DfyRJbzAgk4pTqZQpFfJksnlqtdqb4+j3OhSKJQqFPKVigUQqTa/b5bDfUa/ViMViZDIZ8rks5Zp4++m2WxSKJfyBABz2aJQqatUK84WI6MgXihTzOQoFkYHa6/XYbZbE4okXrXmJQrFIsVgknUnT6/VYTnqYbU6K+TypVJp6vUa1UqJQKBAXguTKTUadOsF4jmKxSKmQ/19zoVezMXa3n0wyhkqjJfTS5O1yOTDoDSyWK5LJBFarhUAoAhxwOe24nGLtN+B2ERGi2GwOgsEABoOB3QG8Xi8ulwPZ0zP7A+KwHxU4HPY47Vb8fi8GvQGjyYrDbme92+P3eXG7newPkIqGsVmt1Jodai+2C1aziXBEoFp5W4/OZdIE/B7evz/CbLVhs1hJpbKs5mM8Xj8Wsxmb3UHQ70FnFoddv8+LzWrB5QkAiCAak4HZYkUyLmC1ObDbbDhcXnweJ5lMhu1mgdNux2a343U7+Hh8jtXuxGEzkskVWEz6hIUYKvkzbrcLu9uHxWQkHBTB9ZF4mvm4j83uxGq14HZ7fv6FFiIhGk3xwWE0HDIei8Yok/GI8WTy2oM1nYwZTyaMJhPG4xHD4ZBMOkG9XqXRaL9Od8aDHkI8wWw+ZzoZv05TJuMxg+GQ/eHAdrOmWi7j97qot/vs9zvq9TpCRHhVrwA0G3UGgyH9/oDpdEq1VGQ4njAc/tH09220Wi3GoxGNpgiZyaRS1KpVqvUGk8mEfq9LbzBEZ9AzGo2YTiZMJlNGoyGbzZbxeMRkMmUxnzOfz8m8DOmz2Qyvx814MhZTtoh9Y9l8nsFwSLtZp9HuMRmPWS6XbHd7EYwz6Iu1/U6H8WTKqNsgXxYLQsPhQDQp3+0o5nM/t6ixmg1RyGUoFc883D/yrNRgMJmQPT1gMBiRK1Q8PMo4AH63DblcjtXhQG8wY9Speby/wWG3IVdqsdrsdLtdasUcTqcd6aMch1lHNJXjcNjzIJWgNVoZzxZUChmsZjPPskdK9Q6FQh6jyYDdpEelNxONilMntfIZuVzFw90tWq0WvfIZg8WCXKEgl3tLPEjFQtzf3SNXKriVSlGplSjlcp7kMt7/+iuhUJBnhZpnpQqV8hmtUsbDwwNGi5VapYhWJcfqEpUgGvkDapWWTC6PTqtFo9Gg0ygxWe00G1WuJFLkKg0mgw6V4hmJ9IGPn79QLGSJRMLo9AZsdjsWo4Hnp3sMFgfRoJtryQMnx595enpErXgmlcmhVih+sjjwn30Bvmky/wqk+Su6Yrlcvuq659Mxw9H4pVF8SfNFA/692CxndHoDEVY3GzEYz9isV2+GrsN+R7PdhcOByXTKarl81Xp/rzf6r9Hrip9tNNuv//+aBm3UKq9Yia+MztV8wmi2/JMx2vK7JmmHlyLOWzfbTqf9Jz34P4vvjUY/Gj9otTDg46czfnv/kWe5nJPTUy5OPyO5ueLTlzM0eiMxIcTd7S3tRgXpo5zb+wdOP33ky+k1Z2cnSGVKEmE/d3dSTA4PAZ+Hs4tztBotLquFT8fHGNTPSO8fkNxIOP7wK8fHp1h9Ak6jincfTrj4csS7Dx+5vpXSqFc5Pr1AentFSEiikt1xfi3l84dPnF/dcH9zzocvZ5itjjfH43O7kNxJubq65vjzZ5QyKVZPBJfVwN2jHLlMSiSaRHJ1ys2tlFS2wNnFJZLrCx5vLyjXGnw8eo/sUcrH00sk0keuri65OD/l7vaGVqPB+6PPPD5K8fiCXJ6fI7m+4OrynKvrGyQ3Uj4fHyO7u8Rosf+nL+a/FT/cNjscT+i/dCb+dfA4ANPRiO13RpXhYPinAsBXKMvX11aLGcv19p8mAjbrNSZfld5wTKlURBDeZrpATGd+21K6/h5g5i/xvfQowHq1/tMxDl+gNoO/FCwAhsO3c/zhcMDmm56vbrfLar1m8FKUGL6cg6/r+zoy7rabNyPWeDRks9t/k5D5sfjhe/TF8WfCsSxWpxelTMrn0wtksiceby84+nTC2adj0vk0V7f3XEnukErvUStl/Mt//zuPDze8//2IcCjI7+8+cXF1ze3NDTe3d9xdnRJLZvnt6AuXp6fcSyU8Pz9xcfKJ0+Mz8vkyvdGSzWaN3azl6OgIpy+CXqNEKrlF8vDEydklN5dnCMkcLruZv/8//5XT6zskN1eEov9cUCe9uUClN7GeDzk+Oebk/Jrziys+vTtC+viERHKH/OEGyf0z3VadX//xK08yGVcX5zw8ypjP52iVCp6eHpE8yLi5PMMfTXFy8oXzk4+cnp5wcXPL/b2U3z+ecnd/x/OzgpOTKwadJr/9eoREcsPV+QXXF2d8/vSem0cl97cSApEEiViET+fXzPp1fvv0mZPPJz83YcJLYX/zAqTZ7bZsNlscdvufbIG7rTrT+fIV0HLY79lsRAjLV3TU5sVEdD6fs9vuXuEtm832dV1fuxC/AmO+7sNut2OxWL7CX0b9DqFI/E9AmG/3Zzwe/5sWxF8/+1W48C1wZvvN+rbbLYcXa+Ldbsf+sGe32zJ9eSbY7Xbs9nu22y3L1ep1+1+XnU5F6M5XIM3Xfq/ZbPYHFGe7ZbPdslqt2O227Hb7Px3P1/P4o/HD0NdoJIxaa2A8nqBTq7G7XCjlcvzhCIV8DovFhslswWo0oNWocHoCRCMhvC4bBrMVo8mEWiZFbbQRDId5erzFZLVhszlwORzoDUZMei1ao5WQEMXldqHT6dHrjDjsVowGPYPRgPOzG0x6FZFojGqlLBIPzDYS8TgOux2jyYxJpyQQ8HN1cUwg/HaoT8bC6AwmzEYjFosFg8HInVzD7fU1oUiEUb/Lk0KHRqPC73Xj8zgx6HXoDCaG4ynFQg6zXk88myccEgs2vcGIkNfF8aUEi8WEVqtFq9VgdbhwOT1EQgHUSgXd/gibxYzH4+b00wfMRj06o5lsLk86leT24Qmv243d6WIwnhEM+pDd3qLVqFGo1Kx/qvAAmE6mrwC2RqNBo16nUCwyGI7ovyCVmy8GpdVqhXanx3g0otms0+l2aTREt5pcvsBwNKbfFbNTzUadeqMhiuI6HfIF8X2LyUCj2aLVbOF2u+l0Oqw3W2q1GuVinm5/wKDfo1yp0Gy2mEwmdDttGo0G1ReDs3qt8toF+m1EhRCtdlsE1I5GtFttKrX6qwByuVzSaDRpNxuUy2VarTalQp5Gs8Vms6XTaYkE/tGY6WRCq9Vitd7QezkPjXqdarVKs9mkUq3S7vSYTMbk8qJ+rd1uUavVqJSLVCoVopEQyWye8WhIvdGkXq1Qq9dZrTdUq2XqtRrdThuTXst0+WMdlT/4MDbH5XTj9fpweHzkcjmK2TiVeoNAIIjFZkOlUpDN5zHo1MQTSSrVKlEhQjgiIERC+Dw+Wu0eoYCXeEK09wmFIiSEMB63h1K1TrlcIiYIqJQKrHYn0XCAsBAnHA4RjcYI+H202l3sRh3+QIB4PE00GiXodXL3ICcWFYjForg9fpLJCFq1nkz+LcOkVkpzfS3h3cdjEaITCok+VtkizUadgNdDKBQiHI1jMuiw2Sx43C4SSRFyozfocHt9NBpNBt0Oz3I5Xp+fdCaL2WgmnkgQjghUymXKhRzxeJJiqYRGKSeRTNHpdMhlMwT9foIBP6GAl3q7T7VSJpGIEfD5CYVCCIJAKBgiEBYwmM1U/gdsGH6YShQOhxGEKMFIjFhUIJNO0B2MiETEkytSiZrE4zEKxRKCECEaFYgIUdLpJOFgkFK5RjweRRBER3aJ5Aqn1UxEEEi+sE0CAT/JRJxgOEIhm8ZhdxBPJPD7/cSjUVKZPOWCaK+UL1YoFzKkUmkiQpxwKEBUiBCJJqhVywiCQLXx9hddKmRxuz1EIgLpF6+NRCJOvdGkWMiTFIKEIzGCoYjodBMVuL2+JBoVuJbcks5mCYfDFApFGrUqwWBQ9N7KZAiHwiSSSaLRKMVCgWa9SiKRptvtEBUE8oUiiXgcIRolHA6TScWJJ+J0ekNymRSJRIx4LIZSqSCZTBAMBAiGI/gDAZLJxM9Vge63G/K5HOVKlUqlwnw2xef3sVhtMBr01Ot1ka89GpLJ5imVShRLJdLpNN1ej/12TSqZpFavE4nFqTcaFPI5BEFgNJ7Q7XYoFoukkgmy+QJOh51cXqwklUolVustzUaDXCaNRqtmMp1RrZRxev102m3Wi8kLAb9BqVQkny9QKBTI5Yt0v0Pgj4Z8WOxOarUa4xeeuN3uoFarkUgm6XTadL4mUup1AsEwh90WvU5HrV5jOluwXi0pFvKiJ1elRrFQIJfNvujJVpSKRVKpNJlslkI+Tzwep91uk36B0LaadYqlMt5ACIB4wIUQz9DtD+FwEAsqxTzNVpug30OlWief/8kE/u16jtlsw+F0UcgXKBULuDxiO6rNZsNmtdAbjCgVC9gcDj5+OOL+WY3b5SSVTrNbz3A6neiNRlRaA3aHC7fNglZvoNnuUqtVsTmcGHVqIkIMo0FPRIjjsFv59Ze/M5jMiQS9ePwBrDYbtWqVcqmA1Wol4A+yng2xmIzY7A4cFgNHX87RG/RYLWayhbdFjWa1SK5Yxmq1MhiOmQx6+EICHrdI5I2H/SQz4v3U7fZQKlfhsMflcmO1WphMZ3RaDVwOG3d3tyjVerweD1azmeVqTavZIBIO4vIEsTtdBH0ezFY7kYhANifCc7xusePD5RfBNOlYCIfTSbFSh8MBl8NOyOvA4wvi94r+2S6X6+d2agCsXsApi8VCBKqsVyyXK1bLJYNel9liyWTUJyJEcDkcjGcL1us1q9WKXFb0fRKt9yJsdgdyuSy5XE6Ey/R67PcHVqsl+WKJWilHZzBhs9mQTiWYz8V1rddr5rMZuxc99dd9WS2XrJZLSiWRvicIAvV6jWKxSPU7Zcqv2xyMRtTLeZodsR14uVywWq3odrvMZvOXac2G1Wr5CsZZLpcvxy5uczqd0WlWqTQ6rDcbtlsRLLNer+l0Ouz3IgW4VimTK5ReATS1WpXVckGj1RbP52bDcrFguRCPtdfpsFytWC4X7HY7EYzzH0jp/qcu9Go2RKHWcnd7z9PTI2fnFygUcu4lN1xfXHB3L0VvEtWWiViEWELs7n+6u+LuTorB4gIgGvZTb/eYTqdEA24enp55fnxAIn1ks92geH4mmcnjtum5vLwlmszgtBpRPMt4epJxK71HrtKRy4rtrWenJzw8ynl8uEOu1hKPxUmlUqKftd9HMpkmlX5L4Hc4XDw9PnAve+ZJKkH6IEMmlyO9l3J7d4tGq+VWckuz08NstvB0f0++VMFltXB5dY1MoUL2IEUikRCJJhACLq6vLvGHY8QSSR6kUp6fRNXoZrvj/umZ58dHpE8PfHn3AenDI7LnRzRaDflimecHCc9KFQq5jNurS66urji/uEGlM/Ase6TWaGI36bi8kvxcJ7s/x4HReEy31RKTAy+T+HZHLFCs12KC/yt26WvMZzMm0ym77eaHenwPhz2ll0a+v8bgO2nB5Qt9+Ouy3yPtrRYzeoPRX5Zbvu43h/2be/tus6LT67OYjem/OLWPR6NXRWun2WL5NSn08vfqO8WOP36VfxQ8vuWGA+y3K7o98dj2+y2tl26T763v34sfLGoM+Xj0id8/fOb58R65Ss27f/lv3NxL+XD0jlKlzsX5GU+yR07Or5E9PvL3346Q3kq4vr5EpTMQi4aR3j/y6z/+hcvra66kD+hMVgQhwuX5F6S3Es7OTnlSaJkvljw9POJ0eUjEo7z75W/88o9fObm44uL8BMmdlPu7Wy5ubjj9/J7T0xPS+SpWg4rffv0HZ2dn3N5Jub66IJ4pvjkeh9XA50+f0RqsFPI5JDdXXJ+fcX0j4dPxCfeXnzj6dIr0VoJca2Hca3F+8oVqe4jdqOLDh49YHB7ikQiSu3skVxf845f33NxJOLu84tPHIw4ckN7ecHl1za1UyuXpR969f8fZ2RUWq5Xdasov7z5zcfqZL5+/cHx5y9XFGbLHe56Vcn77299FLuh+zdHv7zkApyfHzNc/2YS02x9x2O8Yj/5MgV/OZ/+0RnrY75jN52++sV8FA19DxD10RXTEZEKv32f6gnnYbTcMBkO63d6fyP7iCDGj1+0wGo9Zr5aiSGA6fRUgjMdjlt/r8tj92Mn6Nva7LbPFH+ucTaevT8L7/e5NmXa/33EAUqkUu+2G+TfLfvvZb/dptZgzX74tysymk59L992sFpycXGGyW7k6u+DzxyOk908I8RQPF2fcPD1TLFcxGvXc3lwhkytRanTo9HoSsQgX58fc3j5y/yBDJZdxcyNB+vBEqVRCpVQQiGVwWfUcXz9xdvyeq1uxGzEQDNKoZPl4cs31jYTBcEjQY0ept5BKRDHqlBx/eodcpSMV8XD7rOPk6B9IZFpsdis+t/vNiQdwmdXc3t1x//CIXKHkQXLJxY0MuVIpqj0jEbQqJes9qFUK1Go1kpsrGu0uQY+NLydnHH/5wnqz4fzLMTL5E9V6g0w6xenRP5DcSHiSq5ArVUguznlWa3mUKzHp1QTiWYJ+N0+PT3w4uUCnUmAyarmVSJE9Sqm1BzgMCj5dSJArNTw8PKB4uufuTsrV1eXPRUTudxvq9eYrSKXf71PKZwjHkkwmYyaTMYvlCr1ez2g4ZDKZMBgMGQ4HLJdLhi+eUKPRkNFwyGA4pNvtst3umE4mrNZrWs2miJuazxmPJwwHfVKZLLVqRfTLGo3I5vJMJhMWiyWjodhlMZ2KMp9CLvvH8pMpg36PTO5tyyyIcqXRaEQ4EnnVmvd6XYbDIfOXGcXXUaff7zGdzcSOk41YkBkNhwz6fXa7PePxWJQGrcSCz6DfYzQcMRgOGY2GDIdDRuMx49GIfr/Hei0+uY/HI/r9PsPBkNFIPK/T6ZT1ZsN0MqbX7796jA36fYbDIePR6Of+og/bNb8dfeLmRiK2uu732C0GpNIH/MEwVquFVqeHQnZPKCJgt1vpdLqUigV+f/+eSrlEs17F7XJht9mwO2y4nXb8/gAel51nuZLVdofXbiaRLdBoNHA7bVgsVrx2EyaTgVimSL9eQKnWojdZKBTF0cDr9eKwO7i/vWa732MzG/H4wzidNqwWM53BWyWHw6zB7vTgdDioN1u4PS4MRhuJRIJmrYJCrRcBt1YnkpsL0qkULpcTrVbHZjlFqdDgcNhxe4N43F5CwRCtVhu3y0G11iAmCDw/y4hE49RrFW6kj7hdDtxuN163g2hUIBaPE40EsNmseNwujEYrDocdvUaF3e0jk07Raja4k0oZ9RpcSe+xmCw/dx69320pFIoUCwVMOh3LzY5iqUStUqZUqVIs5JnNF9QqJUrVGuVSkdl8AYcDxUKezXbHeDSkVqu9WBwWKRWLlCsVSqUi6USS9XZHQojQ7HQZDgZUa1U0GjXJaIRcPk+hVGE5m5LNZkVATaVKPpcTCfy5DEIkwm63QS5XUKk1KBbzWMxmBqO3F7rXab7YF1cZjib0+z3CoTDVughRdzkdONxeCoUihYLIGskXCuRyObabNZlMhkjQSyiWIZVM0miKy5XLZQbDIb1ul2KxSL3RIJWMUa7WiYSCNJpNspk0mUyG4WiE1+ul3W6RjIYQEhly+YKIwC5VaLeajIZDSpUq++2afLFIJp35ub/o1WKG2WxFazCTzaRp1KpiLjsSEhP4oSDFUoVUNsdo2Meg19PvD4jFosTjcQKBALlclnAkghBPkEwmiEZjzOczysUCIb+XWDxJWIhRrYq66ngiSTaXE3uYKlVyhTyj0eg1NRqPRkimMsSECPFEklg0SrmYR67Uks5mScSiBPx+Wt/RpXXaLdKZDNEXsHoymSKXTRMRIqRiEYwOPwDBgA+fP0AikeJw2COEQ6TTGSJClFg0hl6jIvEyT08nIlgtdnKFMoIQJZtJIUQjxEI+ivU++XyOUqlAIplhOZ8R8nkoNzt4rFpcwRj1RpPxaEguk0YQokSjAolUmmQiQTqdJp/Lotbqfr7ct1gS20gy2QwOu51kMklciGCx2kmn43i9ATLZHM16jUAoTKtZx+0WzTcDfh8+n2j66fL6sdrsBINBup02Qb8Pn9eHz+vH7fEixBJUK2V8/iAmqx2bxUS33SYaE5jMloRDQbz+AEGfm4A/iMmgp9Vq43fZ8QcjuL0BIpEwxx8/4PP5qNbfivNyuSzBUBi/z49C/kQ4LBCJBHF5PbgdDmxOL9PZjGq1SrFYIJlMcdhvESKCmPK1O9EqlNjdXhLJOJ1ul1Ihh9vjoVQT3fRCAR8upwOX00FvNOP25hqzUYfe6mY66hMMBJivN6TiYdwuL93+kGqlTCwq4Pd5UcpleAJhwqEATrcPn8eFw277uQqT1WxIJJ6mUa/Tbnew2+1Ua7XXJrpet4Pb7aTdalEqV2i3W7RbTba7PYOBWH6zGE1iurDdxuX2vGqg2s06+VyWerNNtVajUa8xm88ZDwc0Wy0CgYDYpVEs0Ov1SaeSNFqiyclkOuNw2NPtdrHb7TSbTVweL8v1htFwQK1eZ/AdTVe1UqJcLosdE/0+kXCYSDTGfDan3W5TbzTFmna1SrfdotVq0WiJI0O302Y2n1Ov1whHwvT7AzgccDutZHN5Wq0WtZpYiy5XRTOUZrOBx+UmkUy+mqHFogLj6Uy0L263mU5nTCdjstnsq0lNJpulXqtQe/myloqln/uL3q5myOUqrBYLGqMZg9GAwWTm7OwEAMWzjFA4jE6jwmjQYTCasFjMzJcbhJDYaGcymqhUylQrFUxGA16fWBQxqp/Q6Azo9UZUOjMmg575Ykk0EkKt0WCzWZGr1EQjfh6kd3i8flQaDTaL4aUbBBSyR+w2CzqTBSEqUCjVSETEAkg0lXtzPPlcmvPPH9EaTQhhP7LnZ9RKOd3BhFwmhU6nwWpz4nG5UMmfeVaoMJptAJh0KgqlCrlsFrPVhsfjYzEdotOq0Om0yJUanG4POq0GhdaEzWrGbrPwIH3A43biDQoieMag53A4YLVY0Gu1NNsd0sk4FosZn9eDWm/CbDSgUinweMVzpVErWW5+4i9ahNWs/wRRmU2nrwzN5WxMpzd4aZRf0mp1mc8Xr7CV5XLJfr9ntRL/3u+25AuFV/30fr9nuVq9QmAO+x39r9Cal20e9ntq5Sr7l8/vD3vq9TrbV0jMgfl0xuJlG18b5KvfMfasVctMpxPW682reVmzVmG52RGPx4kmUq/gmtV6Q6VaZb/fs14umC2WuJwO5usd69WCxWrNcjFntRXVL6Vyld1ux2o5J18ove7Lq5btRQfWaNRfz0+1VqVSEr05JsMe2XyRxWxCOJqgVqvRaDSo1X5cdPDDF3o1H/Lh6AOf3h9xfCFBcidBp1Jw9PmY8/NTMgkBqVSKSm8lFHDz5dMxkttbbm4kfP70mSvJHeenIqDl6Ld/JRaLcSW55fPnY7KZFBfnl9w/PXF2dcv11Rky2RMXV9fc396KJmpGLV9Ozri8vCFfyGGyWDg7PePq8py7mysurm+5urrgl3/8jvRBysXJOeFoFI1Chus7dkgOkwq5XM6F5J7LLx84v77l7OyUZndAKCJgVMu5upGQiAa5fVLi93v4+OEDt5fnCLEEv777wOnFpagQfVJw+eWIi5tbLq+uCQYj3N5ckk4IPD7L+PzlnHAkwvHxMTe3Ei7PTvjt3Ufuri/xBKM8Pj4SjUWxGdTdrH7IAAAL1klEQVQEIgmsOiWPCg1uu4WzWxk+txOrWY/XHySTzvzsh7ED3U6H2WTMcr151Ux/VVj2vsPJ/musXxLy3U6HxQsyavkd+ny//1Y7DV+BMAdGkyX9sbjc146Mr/vY7/VeR4xWp0u/1/tuoX74Yvydyxdot9simbjboVopM5nN6b8cz36/FbtAgE7nn3eV/DXGwy7DsZgm7v4FnjMYDGg0Gq/7tt/vGAwHrwWLr1pzEWchwnNqlTL9fhf/i0jhR+KHCfy//PKOk+PPDMZz4tEIx6dnXF+ccH5+yc3NLecXlzzcSTDZxM4I5fMTSvkjp2cXfD7+wsnJCS6X+J7NauH4t3/l9ErCvVTK589fcHgCHPY7NFot5+dn3MuUHACfz41c9oTL44bDgeOHGPaIKA96f/SB84srFss1qWSCL5/ec30v4+b4d95/OcNg0FHtvK1wJRMxjHotMrkChVyJSv7Ek0zOyft/YHWLfl6L5ZJ6KcPR0TsUWhMmg558NiPm1/sD/F4PN5I7Pn864ujDJx7u77i4uOHkwy9cXp7x998/MhmPeZBcc35+TKs7xKhVcnFzy8d3v/Lh/Uf8oTA2q5mjj59RKlUUc2mk94/89vt7np7u+fLxHT4hjRBwk4gG+HRy/nPLlIf9jvF3csbTb2j1/b/8queLBYvpiFS28Apv+Ws3xrfLf42vHhLfAl++18Xxx2uH764HoN/tfJf5MRmPX5ffbtZ0uj3mcxFI12zUyWUyFIqlF0Pzg8jO7ncJ+z0ks3ka9Qbj8eTVjDWdTosOAlvRVPWw37FcLsSk0TfxLTt8Ppu9gdp0mnUare6ffDxms9mf7JR/NH6YwH95fo5cbUKjVmEx6nh+lvPl+JgnuRqrzc5iMsBo0GN1BUnEIlxf3+LxepgMumgMFtRqDWqNGoPJSr3ZIhWPIlNqKGYyyJRqsT/69gaDzcVht+b05BKFSs1wPEOtfEZnMKHVKNFqtSjv73i4fyQgxOjXcjyrdUjvJDw9KXE4nTzd32LQaZE9SvFF33ZTCiEPSrUOjVqJ0WBEqVRz+aDg8uwUXyBIJp3EbDKwXC5JJ6J0hxMUT3e4/WESqTQejxu5UolRr8ZmNvCs0CA5/oVQLM3z0wNqnRmb3YYQTxAIhvC63dTqdW6vrlBq9ejkD1xfXnJ2/UCj1UbxcI1MpsThtnN2coXNbkF6K0Vv0PP4KKVULCB7fEChUP/sosaWdqfLcDggJggv97Qu1WqNVquNXmdgfzjQ73XpD4aslgtarRb9wUCkCDSadF/Aap12i+lsIfZRjycs5rNXKEu71SSXL3BA7CRstZpsdzs6nTbdrvgZg0FPo16j1W7T7fXZrFf0+31qtZq4nv6AyWTCaDRi0O8x/E4KNBaNMBiIRYfpTJw9tNsd2q02g+GQfr/30t/My0xiw3A4YPhC1x8Nh3S6PYaDPul0WnQM6Iks70G/R7vdIZNOM5nNGI0nDPo9Fgtxjh4WBPq9Hq2WCKmdL0SvsK9wHzFDNqLb7b6cgxa5bIZwJII/8PbB8n/qhd6uFpQrFYJBH53+kDvpA6lkgnqtgj8QIBKJ4PG66Q+GCIJAsVTCYdERCASIxuM0mk18Xg9OlwetVivytIN+5M8y7G4PNqOWbq9PPh1Fa7QhCFGKlSoBv4+jL8eEgz48LjeBSJRUKoE/GCFXKKBRyBASSYRojIDPRyad4O5eRjgSwedx43I6v5sZy+dzBH0enE4nFpefXC5HKBhAiAho1AoisQR2mw2Px8NiOcdpdyJEwvj9QfyBIJ1WA6fbg17xiFz2jMbsJBaP0mi2EEKiJtvj8+N22vF5PZiNemKpLO/ffybo9zAeDdBq9WRSMcKRKMFA4GX7ITxOO4Pp6gVMK+rXff4AQjSBz+f7uXLf3WYl6pbTSbr9IbmsWEzodbskUyly2QypVIrlak0+n6Pb7VEt5ykU8sTiIq/D57ZjsDgQwiHanS7pVIpSsUAwHCGfz9PvD0gloySS6Rfifo9kIkEylSYqhEnGEySSSZKpNLl84YVUkCRbLDEYDEgIIRKpLLF4klwux8O9VJTYfofAX6lWyaWTpFMpQmGBVDpDoVhEEARi0QhhIUYymSCZTnM4HIhGwpTKZSqVKslUimG3STSZIRWLIkQEwkIMq8VEtlAim4yRzRdIJJKkU0mS8TjpZJKQECMajROLRphNxkRjCVJJkZXi9XjIZnMU8llSyRTVeoNup0U6kyMai1GpVIjF4sTisZ+cAp32sbn95HM5iuUKer2ObE4EqMymExq1KmazhXqtSjQao1gsvjS5H3h6fKJSrVCvN+h1WhRKZUr5LLF4gnQ6hcsXYDga0+u0KZWKpDI5yqUiyVQGh8dHwOsmV6yID0yz6ct7KdLZLPF4gnwuSyQcpljIMV2sRGi7w0Y6naLbH3yX7FfIpnC6va98sF6vz2Q8ZDabU8im2e2h1+tSrVZJxGOk0xlKxQLFoii+j4f8dEYL0uk0fr+P8WTC3eUVrf4YnVqOTK7G6/WQSqYYD7uYrQ78HjuD2Yr1YkK+VGW/29Ht9cmmE1RLYt9VNpfncNhjNJnIZzOUK1XCoQDTyYRUKkUymfrJ/tHrBRaLOJRZnW5sdhsOl5vPnz4y6Lax20XdcSQSxu7wYDabCIeCrNYbctk8Pp+PSrVGOhknEAxg1Khxup3c30sxWu0k01m8Dituj4dkKo3PHyIc9KPS6rBbzPgCYvdDrVImJoSw2Wz4/AG0Oj0ejweb1c7Z5/fkSlV0eh0etwObzUqxXPvuXL1UyGK1WEjnirTabar1BtPpmPliSb1SYrPdk8tm8fo8OJ0OLq9uCQZ8uBw2LGYTFouV0XRJJpMhKkTweL0EPB7UGi1hv4dgJEY8GkKr1eN0unDaLeIQ7vSxmo+xOT1sVnOEeEok7lu0XF9doTOYORxE+rBWpcDl8ZLLZfG6XUhurrm5kf7c6dVqPsPvCzCazrDbzEzGY6azBYPBgOlkSn/Qf+VVDoYj5vMZibjosbxeLRm9AFZKpSKtVotENEIyk+dwgHg8/kokHI1GDAYD1usN5XKRZrPFoN8lns6QzaRFdcZihhCJvHRZiNOeRqNJt92g2upTr1VpNuqMRkPc3reeV8CLimVEs9mk1xcfsvp9ESKTSqUYjUZUq1UGgwHd/pBrZYr1fEwqU2C729FrN2m2Oy+3rjSz+Zxerye61LdbtDsd5i/TLJfLRbvTYbFYMp/PXmyVxuQy4nY2my3DYZ9iUfzS9ft9hsMR4VCQ0XjMdDohnkwTi8UYDodsf3Y3ZTKZwu5wotcqMGrVFGtdCoUCOp0OjVaHx+vjsNsglSlQyp8RolEy2TzVSpHLmwf2QCQsUvYSyT+01hq1GodBicPtQS57RqVW0+sNKJaKPMvkXJ4do1TruJVcs1hvSadTqOVPKDU6rEY93kAAlVKNy2amVG+TSiSolrJojDYsVis+X+DNsXi9XnTKZ1QqBWfXDzjdXkwmE3K5ArX8EZlKh0atQvYsF30zgfV8iFqvp1Coonq8Rfb0zPnpGTqTGYfLTb5QwG6zoZHLUWq1GAx6Fustao0OpeKZaCJNKpXAbNKhNdrIZpIY9Fp6/SF2qwWV4hn5swqj0cD97TWS2wesRh1yhYpoPE0sHkUqlf6v4Yz974ivLOz/CKrie/GfSTb8e7GYz9n9E2nPjzI7/yPxP3IO/o+50P9//Ofi/1MX2m0zIn0WTU1Sme8rQ/9XRMDnweb00OiMyZUHuEN14tke+dqIfHVEpzsjkO4SzXRJFvtUW2McoQaOUJ1wukM00/m58+j/02MyGpDNlyjki9/Vef+/7dtLCoJQAIXh/e8nInqYImSm+cpuPssMtQhDCJr+raEGTu79tvAPzuiMJU0Erufz7Afq9oUbXri1A/6hwAlyRNYRiIpI1CRFyzG5svVy8qonPFUEUTbm90r5V9M0GNqSta6RpynzxYpYnNg7NrG/w3Z8HvcO0zQ4lyW246LpBl3bsLEsZtMJ789vO61CS0KFloQKLQkVWhIqtCRUaEl8ATJ9aVpyZDi3AAAAAElFTkSuQmCC">
            <a:hlinkClick r:id="rId4" tooltip="Page 4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png;base64,iVBORw0KGgoAAAANSUhEUgAAAHoAAACgCAYAAADD/HitAAAgAElEQVR4nOy9d1wVV/7/z/Zks/vL7iYxalaNDZQiUsQC1ogVOyAd6QgiRUBQFFARFSxgQxEbURELqBgsoCBSpApyvXpRBL0KXqWIV720+/z9ARr7ht3E5PtJXj7mIXfmzMyZ8zrv8y7nPWcU+A2/Cij83BX4DR8GvxH9K8FvRP9K8BvRvxL8RvSvBL8R/SvBb0T/SvAb0b8SdJDopwhTs9l1UETt810PbpJZ+AiA8otCLlwsICmvBoDaQiElD368yv7a8HfDw/zd7CSDXI7xmcnRV7ZJgekdulbHiK4vwNTvLAvtD9LX9giaTgf5w5TDqFodY/6yo6jbJ7Eo+CBfOB+lp+tR/ul4BG2To+hOP8g/bI/gdaFDd/vV409T4/nDoVp41sS9h800PG2m7mkTFVlZKDme7NC1OkT08fQSrt+p/W37QNvYxecYv+Q8s1ddfGNz2Zj50xH9G/7fxW9EA3euPeTxkyckn7pImbASwZVyWlpaKRPe5s7t+zx70khGeiEPamopuHgd2ZMmauoeIbp0l4eSekrKhDQ2NfGg6hGPa59R8+ARkopHVIkfcqv6Dg21T3jy+BmP657xVNqIXC7/4M/4qye6tq4W7f26BBxYwtcblNBzGc3QYyNZviWE8btnMCR2ODtiY+i1tB+meyxR3KFG4I7lTD4+jaGB43Df5oVamCYusW5Y7rfDb9dSJh6bjleEP6bbrBmyUZd5iV747PVj8b5g9l05QnNz8wd/zp+N6IanUqofSSgVibh7v5pbVXe4XX2Xh/V13Kut5nLpNe49uI/4wT3uPqhGUlvDvbr7FF4WcE8i4V5NNdX1EqolD6mqv4/g2g3uVFdRVdd2rO7hY5oa39+gcrkcTS0t/mT9Dz5d/Bn/VOvJx1Z/5897P0Zx9HD+rP8xf1r7Vz616czfBnXizwF/468Jf+NfY3rw+8C/8Mn6f/LVIGX+bPQpf1z9EZ+s+Scf9f87vz/yJzrN78nfe3/BH5f8jT/v/Yi/mX/BX6Z+zNwiN+qkj5E1NtHc8uEk+4MT3doq56msCa9L/vSPH8g/NnVm1Jap9Izpz1dL+jPtoAUqcVp8uv4rxscY0nevGn1WajDtiCVqR7ToHNGbCbuM6RergfqWYUw8YIJagjZd1vdhzM6ZaO4fhuaakaRkF/Dkqey9damWNLB91wGmzAtkVcRWvJZfwMDSjql+cxhj7I6+ixWT/GzwDA5kqMFCBk20xDTUGYP589G0NWHOajcsXH3RnbgUzcnfMNHXkuHGJvS3nITdMl/0ptow1jyEEfYG6LkYYu41j8TcU2zdfZxNO+K5duPxB2r1n4HoK9ek+CzZh/O3PmjsmoDiAkOmeHmismA+ff0GMtXfG9UFC1B0mcKkud6o+c2n3wItJvl7oLrYCTXPsUz3Wob6ClsG+OgxdZkPGitsGbBAF9vQLWhtNsYizo01G49Sfb/uvXV59qyZ6zfK2R0Xj42rKwsWhRF3JAE3v0VMt5iLjZsHQWHrmGFiysp121gRtoGps80xsnLCN2glAaGrmePkin9QOI7z3TGxccQ/KJT5/kE4zvfE3S+IsI07mT3HFod53sQePELJVSFz5s7nYMIJpE9aPlCr/0xDd3xCIvM9fSksKiUkbD3Wzi6cSD6Ps7sHxhZzKCi6gndAEI7zvTifkYu5rQN2LvMpFYqwcZnHPB8/snKLmDBjJq5evuRfLmaOswvzfPwoLBTwbVwcO/fGIpO9X6Kf4/qNGywKDmb9lq04eHmxIDAQh/nzmWo8m3kLfFgSuhr/5SEYzDTE0tYea9d5ePgvwsDQmMUhIRhaWTPZyJhppubYus3Hb2kgHn7+uHgtwNB6DjMtrRg/cxYBIStx9vBkb1wcjU1NP3Erv4qfheiWlhZWrVuPua09Vk7OeC5azOw5Nsz18sJnyVLmOM/FyskZd79FmNs74Obji+/SIGxdXTG0sMBj0SLM7RzwDljCgoAlWDg6YTdvPvP9/LB3c2PjjhjqGxp+kHXb3NrKvaoqvo0/xOIVISxdEYLn4gAWL1uOkZUVew7EEbAylPk+vphYzcHVdyGO7p4YzDbhbPoF3Bb64bLAGwsHR+znu2NsPQcbF1c2bo/Ge0kgLt7e2M5zw9LRCWPrOeyLP8TTZ88+QCu/ig9OdHlFBWsjIvFa6MehY8cxtXPAwW0+S0JWMsXQGCd3Dzbv2sVUU1O8FgfgF7yMSTMN8Vy0mD2HDqM/fQbL1oThExjENFNTnOa7E7P/ALpj9Qldt57dcXEYW1lx/Lvk/yjRzc3N5BcWsS0mhl0H4hg9fgKbd8QQsnYd5vYOjJk4CWfPBZw4m8IsC0tWRURibmvP7Dm2jBw/Ac/FAdjNcyM4LJzwTZtx9vDAxsWV0RMm4uTphZWzC5HbtuMXGIznosXYublzMTv7/757VSq4iu/iAELC1xKfmMgC/0Vsjt7Bus2bMTS3IDg8HLeF/pjY2hEYuorgNWFMmjGTtdu24e6/GDtXNzZG78BjoR9TjWYTvW8/Fo7OGFlakZyWTmBIKAErQjibfgErJ2eidu/m9r17yBobAWhsanmxPZLKkT59ytboGHILC8nIuURaRibGNjZYOjoxZtJkZtvYELR6DVWSBwSFruKbyQYYzDZlxPgJzDA3J2b/AXKLinDz9WPCLENm29gxx8UFN9+FZOXlExsfj6WTMzMtLFmwZCnrN2/lRPKp//vu1Zlz5zl55gz5ly+zZUcMew8e5EZFJUmnT7N5xw6CVq1m1bp1eC9Zyo7Yb1m3eQtLlocQsDyEsIhIAlaEcODIEcIjI1kZvg7fpYGErAnDLyiY786mkJZxkROnz7Bh8xbOnk/D238xKenpiMrLaWpuJqvkMReLH5NR/JgNcVIe1DUgvFFOwIoVWDs5czL1HF4BASxft44lq1axcNkyDIxnY2HvyKboHSwMDGZTdDRWLq7YuMxjhrklfsuWERYRiZPXAkLWrcfB0xNrFxecvLzYtCMG78UB+AQGsThkJdGxsew/dJhzFz580P+DEt3a2krp1avYOjhSIhBQKhRi7eBAVm4uF7OzsbB3IHjVatx9/ZgxezY+S5YStWsXzu7uLAkJwXOhP7MtLPEPCiYqZidmtrb4BASwMnwt9nPnsnXnTqqqqym8fBk3Dw9KSkspKCpi3abNPGpooOGJnIYnch49kXO/tpXWVjlXrgo5fT4NQ0trJs+YRfCacE6cPoO9jw+zrK1x9PDExdsXSzt7NmzewjyvBTh5eWEzbx5OnguwcXFleVgYkdu2479sOXbunjh7LWC2rR3+gcFEbNtO6Pr1zPPyZtGKFZRcvUr1/fsfstmBn8OPlsu5WVHBwoAA9u4/QMlVIe4+vqzdtAVnTy+c3T0ICF6Go7sHbgu8Wbt5C+4L/fDyX0RwaChu3j4s8PNnU/QO3P38WbxsGWHr1hEWuRFXLy+2xMTg6u5BqVDIkYREvBf6kV9Y9Na6NDU3k5Gdzd7Dh1ixfgO2TnPZuG073osDOHLyO5aHh+OzZCkzzC1wmu/OmQsXmG1hwYq1a1m6ajUbduxglqUVYZEb2fntPtz9/HHy8CAyegeuvguZM9eFHbGxBKwIIen0GZw8PSkRCj9wi7fhZ4uM1dTVkXgiicCVoYSuW4dvYCDL1oQRum49Xv7+uHotYOnKlSwICCB41WqWhKxkyfLluPn4EhgayvKwcFaEhRO8ajUhq9fgvWQpa9ZvYMnKUGL2xnLs5EkOH03g7r1776xDS2srRSUl7DkQR1RMDN9MnoLeWH0MDI1YFhaOkbU1jm7zSUg6yZy5LhhbWWNsMwdLB0eCVq1mlqUV6zZvwcbZBRMbW6yc2izr9Vu24hMYRNDqNZja2WM7bx5LV67E1dsb8b0qWlv/jxtjL6NVLie/+DJjDaYwz2sBcxycsHGZh7WTM0tWhjJi/AS8/RdhZe+I3Tw37Oa6sHL9BsZOncaadeuxsnfAbr47DvPcWBYezqSZhixashRbR2esHBxxmu9OXmHhe/3Vqvv3mWFixr74Q0Ruj2bDlq1MNzNnRfha7D08mW5mjpffInwCAli4JBATWzt2xR/EzXch83398F2ylEXByzCztcPBw5PQ9REsWhGCnasrnn7+LFq2jEmGRixeHkLEtu3sO3SY0PC15OTnf8CWbsPPRvTF7Cs4uXqQdC6F5IsXcHD3IDImjr1HT2Fqa8+ydXuI/y6ZuZ6e7D6czLb9R7FydGbNlniiD+zHzsWV4+fyidwdx1wPb1Zv+pY1mzcxy8qcUxnFnExPwWOhP8lnst96f7lczpKgYK5eu4aD73wOHDtOWk4RE2eYMsPSHv0pU9kUcwC3hcHMnefOgSPH8F2ygsWhqwndEEFg6DYCQlexbWcsS5etZMHiYOzcPTh49BjeAWsJWBZCdMx+fAOX4eaziJKrV6mqrufEqfPk5OV94Nb+GYlOzykndP9WxkTNpO+uIYzZbEh3r+l0DtZl1NrpfO1jTY+NQ/hm0yy6L5rFVyuGMSnajO4+tvTepsPYqBn0WWpJt5V6TN9nTW93B/ps0WZ03BR6udkz9thktmbv5WKu5K33b2ltZUNMLpFbTzEhdQqjE6YwasFCBlsaobhsEhMcZ9J9hT4DTQ3ptWYAo10sGTh1Gl9vHsC4wKkoetoz1GYU45dZYeBjzyAjE0ZETkDTfzh68/3Qch6JkYcv+p5zGL7EiIDDQfglbCQ+MYdHDQ0fuLV/5qG7uPYaXXJ78M/CzhiX2PLp2i58ltcFl+s+/C37X3x++SvmFLryaeRXfJXXi8DyNfw56xN6XFHEo9ifz/f0pMulnoRWRPCXC3+j+5W+2Od50vO4Kp/mfsFlacl7gxOS2mZ6a6rxhw1/4U/Of+MfZqp8NOYz/rDsL3Qeq8ofQj7ir9O+QOHw7+jkpsxXA9T4Xeof+Ny1Fx9b/5NPXD7joy3/4HM3Rf6h2oO/Rv+LP634O5+O6MrHSz7j01Xd+KdRTz5a8SmfBfTkm13Tqay+/38/YPI66h88QSi8TfnNam6UVHG3ooZb16upvPYAUdldKsseUH7lPtWV9ZSX3ufO9YdcFd3m9tWHVJY+oPpeHTdK7nH3Zg3Z2UIqBPe5nFbO02cyysuraG7+z5MGDU8fkyW6RMDaUHLyL3H63Hn2HDxG5QMxcQeS2X/wGG4xfnx79BDHz5zBLXg5J8+e5+SFVFau2cqqgxtYHBrGiYxkwmK3sXL9Vk5eOsXCyGCWbQvHd/0KVu6PIO7sYaJ3HfsArfp2/OoTD56j8Wkz7xI02ZPvDbpXOo8cmmTNL/5uaW59cahJ1kJri/zF/p9Dil/GL5JoqVRKcXExdXVt04w1NTVcu3btZwkdPseNGzeor6+nrq4OoVD4s9blv8EvkuiWlhbCwsK4e/cuhYWFSKVSNm7ciETydsPqQ+Dhw4dcvHgRgUBAWFgY5eXlP1td/hv8IokGuHr1KgANDQ20tLRQUlKCQCD42erz7Nkz6urqaG1t5dKlS3z33Xc/W13+G/xiif4NPy46+KZGOhHzfYmIy6awsBBhsQBR1W0KUgqoKt2Ph384B9MFlImyOPLtcS4W5yMQlVMuuY/47BaWb1tP8MK95IlrqRELEJSWkp+VTZEgh1Nn85Dcr6D4fDL79h3iXK6AshuniVi5iTDPQOIFZYiKiykWiRCknCTlWjmJ3g54+68m+aaQ+BAffCLSuZ0ejaf1VEztfIg4EInnmt1EWLvg6r2MwHghyGpJ2xHMxl0JnDt9mKM5FVSIs9m99jCFZUV8F5dAjkhEmUhEWaUYsTiNXaH7yBIJEJyOIGDjOYSSm5wOieRoYQ55glJEZWVknDpLrkBAubiIpCMpXBWJKIwPZFVsMtE7j5IrECAQiZAUxhN2+DJpO0LYly6irLKSjLUOLNp1gkO7dnPgbByRTr54zbXDbFUW5QIBZaXHCItK5dyOEA7kXUMkKkMgquKH5c/8t0R7B2M3vgtfjxuP7RQL7HcfZ81kS1bvCcfKZhYWNj5Mt7HBw8aGCRYG2FgtxCVsLe7GVvhvX4yNoQE283awyd0Ys+l6fDxIF+Mpc5hm5EXstiUsMDfF1HgmUw2sMFwZSbiRCQaTpjN6TH8sbF0wdXRizUIbZlmtJdDCjIUBS7AfOQD16faYTeyDxjArzI2MMbM3Y4raBIYMUWOK60bCjUyYOEqb2b4rMLObg6G1JS6TxjJ+rBnW83yxDF7PakMTxk0ywnScNp9MX4i7gzE2pqZYzZiFtU8Ay6cbMnnsNOYs24CviTnaIwwwsDTAxdoaA/2pmLk5EbjaCYvpszAzc8RiliGmxqZMm2SCibEV42Yb4Oi5DO857tiaTWWK5WK8HcJZ7zKVufMC8XRxw3N7LvWl+1np58okx82EG5mhb2aE+co1zLM2YYq1Id4+c3D1PsXNn4xoSgmzXUh4dBjrIneRmXKI+V4LWeBoiWtiHrHBC9mbJ6aqSkxlpRjhscX4BmwkNkOEqFLAxZPJnM/LQyAQkXUoig1ReziaWkSZRIpUfJYtoXvYv8YD74NX2u/XgCDlWyK8VhGVcozdvoGEBPmzKuggw1zPcSLCgVWH2q+XcJBjpxLYf6aICzsiSLxSRv6hDSxcsJADV6oQV1ZwVViIUFhJ0ZkTnC7KIuXkOXIFZUjKT7J6zRFyigSUVUqoqRKQk3WS7WFHOXI4i4MZYmqzYwgKOUS6SIRQWEjh2QQST+wlJCiGkxmXyIjdgIdXCBvDl7Kn+BqZiWmUVIoRl4vISk7kdG4RRYIyJOJsYvyccQ48y1WhkMqi85y9kEvmvlC2HtzP4o2nKbl2jpPJqSQfTKZAXNshyf2RiE7H1cABr4ULCVoZzPbcempTownwNME4JonlNoYY2MzjyIEIHOaYYmNsienMiUwa9Q1fqS5iyyIXZluOx2zsbCaZGGH8QnJ3sN3dGCv/70jf6Y+PvSc7T+WTkX+Z5DXzcTdyxXnpCSopZf9KX9buLKKeetIj5mBhZ8DIztMwNZjI1FkumNoaM9ckmLi4cKxdjJg0xRT7Xeuw7DIOIzsz5to5YDR9PN9YGWExfSoGVoasjN6Aw8yZGE63wtDBh92xi7Gx88In6AQBLseYG7KPUwej8feYi4mNPl8OH8iwqUYM79yTqZOsmbshkVh3e4ymm2DmYk147B4WGZliaGaMjZ0XdpMnYea9kGlmM1l5OJ5oPw+cJ5thaG2NpZEFs2xsmWtgxsKdmzGzNWSGtRkWlrZ4GI9GzWMfovoPTPS1Ow2sTbj2X2xFBO8p+i/P/Q9bfC7BsSX/e5kfuK2OzWJFfNvfoXuyCP0pnukHbPEZt386om/ce8yelFu/bb+A7VRB1U9H9IdAYzO0tP7ncr+hY/jFEZ0laCGtpIVswYd7i+HXgF8c0akFzSTnNJEver9Yy1v+c0eQt7Tw+kxFU1MTLT/g3P9r+MUR/d22DB7EJb53tueJSMSTzZtpefTonWXkz57xKDKSltuvGi11dXUvJks6hJ938ul/xi+O6BP7L3Njf+J7yzy6dYtbQUE0S6XvLNPy5Ak3goKQVVa+sl8ulyN9z3lvoLWVxykpPEl/f/qPrKyM+sOH31um+dEjHu3YQfPTpz/8/j8SfnFEn819ys1b77coGxsbEbanzWaRQz0NZJJDOhncpBwZTVxoyuT69etvnCuXy2noQCqPvKWFmg0baXhP52sFcs6eJc7VFel7RqKyW7dIsLSk6HbHXKMfA79Aop9w+071e8s0Nja+mMk6IU+ilKuck6eTSRZH5AkIuMqxxmNcu3btjXPlcjmPH3//XnJzczOtre+3B+7duktN1cO3HpMDsVIpPW7c4A/XruHw4AHSt1zvVnMzI6qr+UNJCepiMSXtrwl9KPziiD6T85iqu++XaJlMxtUrbWHSFlpobf8nR/7it6BRSFrxuTd0/ctDd2trK1VVVf8xiaC6oora+zVv7G8FNjY08MeKChRu3EChrIw/3LyJb00NTS/dt6ypib/fvo3CnTsoXLmCws2bjLp3D/EHTF74WYluOH+eysBA7t+/z+PHj6mrq8PdPpgb/iFUPZRxp+oxwpxSSuw9KLlSQYW4nuqHMjbuO4Z4ljF1lZU8evSIu2IxVz09uZ2YyP3792loaCBReJz0iROpu3SJR48eUVVVxc24OG66uFBSUsK5c+eIjY0lNTUVIyMjvL29efLkCa1PniB/iYCnmZlkRe3ibvX3RMubm3n25AlrHz3in7dvo1BejsKlSyiIRCjcvMmnt26x+dEjmhsauPD0Kf3u3kWhogKFkhIUiopQuHkThZs3sZRIeCyT/SAP4n/Fz0p0S2Ul0vR06urqaG5uRi6Xc/DoURpEIlpbW5HJZNRVVtJ4+jT3791rI6K1FaFEguD4cVoaG2lsbOThgwfIzp2jvqTkxbUkNTVkJibS1NBAY2MjNTU11BUU0JiczN27d7l9+zbFxcWkpqaSnZ1NZmYm0sePkfn5URoURFxcHFu2bGGduzvGEdsICgknMjKSAwcOkL1iBTdmzuTT7GwU0tNROHWKP6Wl0fPQIRQOHULh5En6x8XxdNo0JsXHo5CZicL58yikpvLV2bN8snMnCklJ/O70adIWLKAxLe0nb+tf3NB94cIFGt+iv55JpcjbdV9jYyOlpaVvlGlpbqal/c2Mpqamt5ZpbW3l0XvcstrSUp6+pMPlrXJqNmyletyEF/ueSCQkf/cdn7QP1wplZagcOcKlXr35JCGB36eloX/lCkU7d6JXUcHv2st8dPkyR0ePxs3ODoW0ND69eJETKSk0fADj7BdHdEZGxouAhlwuRy6XU3XvHneuXOFZu1vysjEGIG9tbXupPSuLxvq2qZ6mpqYXlvnLeN0Y+09obWnl3nXxm/uB2IYGvigvbyP7yhUU0tL4Q3o6jmVlVLV3uNLGRjRv3/6+zKVLKKSlMbCggOwO1ON/xS+O6LMxMUgftK0Ue+/WLc6dOoVYLEYikdDSrjsfVFRwJSUFgCaZjLSkJG7fvk1ZWRmt7dGwp48fc/H48RejwHPI5XKedsCPbWlu4U5p5VuPPZPLiayvbyMxN5ffp6URfvcuda/pXEFjY5v0FxejkJ6ORmEhN589+6AxmF8U0TKZjDolJZ7t2we0DbNPnjyhpq6efRerqBK3Sda9uXN5smABTe1SI5VKefbsGdvP3aWi/Catra08PHOGlqlTkb8lMna/A+8nyx48pDIxj9Z7TTwJqYK3vAkZdO8ePY8eJfY9b27eamri65QUjHJzf/C9f0z8ooh+GY/r6rgrFpObm8utW7feWkYul3Pv9m3Ky2+RlfnDFkFNS0ujsvLtEvo23I3ZSY3HahovPuZZYh2tkjddovKyMjJNTKmrerdb2NrcTKajI3UXL/7ge/+Y+MUS3fjsGU+ePKG6uprHjx9TX19PhUj0SpnW1lakjx7R8PgxNTU1NDc1cftmRzKp/jOaHj3m9oFSmjKltFY1IZe9KtE3m5vpe/s2nS9eJKr+3akgtg8e0OXSJYx/5Pr9UPyiiG58/Jjm11YSSk87z/bYoxRev0dLUxOtra08e81qFpRe4WBcHHFZd2hut9il/83ExVvQ/LSJqutvDslyIL+xEbV799p8ZIGAP5aXc0wq5WWroK61FesHD9rKXLuGQlkZ5hIJ9f8hGvdj4xdDtFwu535AADWbNwPw+N49LhRco/pBDbmXLtHaHml6cv48DywsePb0KU1PnnC9pJTrFdXk5eZS394BHlVVUWVoSMv/mPAvy83lwfJIJHff1OkXZTI07t3jdyIRCgUFLyJen9y6xUGpFDnwVC7H/MED/lxZiUJubluwpLyc39+8yYKHDz8o2b8Yoq83NjL+9GlGXbnCo9ZWmp49477kIakpqVzNz6fmxg2a5XIcr15lWFwcuTIZzc3N1D2sIfXcea5du8aV5GQAdtfUMGj/fqI68AqPvLUVaWws0pdWDKqNikL/6EWiXprtkhUWcnzjRv6/27dRqKpCQSxuI1oiQeHWLRRu3qTX5cuke3ujfvs2v797F4WHD1HIyEChurotDFpezl/Ky4kKD6fu9OkfrxHfg18E0cUyGXqVlfzu0iV+f/8+RvX1VLe0cFskoq6uDrlcTm1LC2737/On69dRuHwZ7dpa8puaaHjwgDvtlnVzayvb6+v5vKwMhYICvnjwgH0/cJU+eXMz0shIqr79lqqqKmpra5FKpayPPcVNY2MkN25w//59qo8f57yHB38uLUVBKEShvJw/V1aywdCQ/u1RsMFHjyI0N6d/VhYKAgEKZWX8vrKSuYsXMys0FIW8PP6RlsaJ+fNp2LHjp2zaF/jZiT775Akqt2616a/MTBQkEv4kkWBcV0fVnTsA3GtpYdbdu20kX7uGQn4+v5NI0KytJePOnReRtOUPH/JZWVlbmexsFCQSvnjwgG0/0G+Wt7a+kZGSeTQFaWYmrc/XQpHLkbW0EF5Xxx/aI2O/LylBbds2/p6URP/8fC48ekRzczOZz57Rp6Kizc8Wiej77bd0O3CAP164wNaqKhqamj7Y67QflOjm5mauCYU8ffqUp/X1xOXk0OXGjTZirl1rG96qqtqGQYmEYVVVnMvNZfDNm9+XEQrb9F17mS8lEi5VVOD8vLM837KyXpT5i0TC5lu3ePYeq/hdSDuY8tb9LUDAw4dt4c2MDBSyshh2+TJPXtO7x6VSPnsePTt/nj9nZJD7ASNiz/FBiX727BnZ2dltgZG9e9nt68snBQUoFBTw/505w+5Ro+i7dSsKp06hcOYMivHxZFta0vv8eRQKC1G4dIkFDg64W1qikJyMwqlT/D0piVRra8YkJLQZO5cuMXjrVpKUlfljYmLbhMN337HG35+abds6VN8miYSsfcffefxBSws2YjGKu3ZhJhRS+Za1R5uBTfX1fH3uHNrnzpH6X3S2H8Rk3+EAACAASURBVAMflOgnT56wNjycilu3aJXJqKyvZ9rDhyjcvcvvKyvpGxPDXw4eROHYMf516hTf3b9PXU0NK+vrUbh7F4W7d+mSlUXnkBAUjh1D4fhxFl2/Tm1NDWceP+bv9+6hcPcufxMKUV22jN8dPYrCsWMMzcqi7MEDWjuYwlO/bBn358x5b5nKjAxKFRWpbFczb4OstZVsbW2ufPvtC+/hQ+ODEP08g0Mul5OTk8O9l0KFUrkcXYmkzTpNTX1BctKDV7+MFtjQwJ/u3kWhshKFqCj+ePw4fq8FULIbG/msnWyFb7/l98ePMzgz860ZHz8EspoaZP/Bcm9tauKxQPAfde1joZDmn2HIfo6fnOjW1lYKCwtfGEyXL19+QfSzZ8+QSCRUtbYy5eFD/njxIp+dOsVusfiVDA0AmVzO4keP+FtlJX/auRPPq1epey1DoxWIf/qUrlVV/C4xkTHZ2Vx/8uSnfsT/J/CTE93S0sKxY8fYsnkzqSkpJBw9yunTpzmXeo5t27ZxLDEROXC9poZoV1cOZ2W9QfJzPGptJWbLFiKXLqX+HWk4TXI5R3JzWWNoSPHDh/+vZ+n+aPjJiZbL5dTV1b01aV4mk73IsW6WSnmyYwdP36PrABqSknjcHhh5F2TXriENC3sjnPprxs/uR/+GD4OOEd0gICUhgbTSVxPgZXdyyRQ0IBWmcihdhAxoEKSQViShVtZ+XmY53Mkhpfg2gpRMSiUSqgUpZF4rZs+mk1TIoD5zF/uLn0thA4KUTNrW/rlDTkoW2SmZlD/f3yAgJfMaxZuWEJFZi6xWTPlrL43fyUmhuPb5/3c4EhTI0XdlEkslSGpqqRCJeSngiSgzjctZp0gqrn21vKwWSe1NclKKqZXVIqmVte9uf+YX5URkpmVybFMksYfSuZBxgoSE4xw/m0RSwhG2r4lk1+497E1IIEXQ8H07pxUhuV1ESmY5MlEmadcb3rx2B9BBohNx1JnJSO3OfNX3C4b0UUMjJJMEh15MW5VNcoAplrYD6aHZmR4DR/OFYm969J6I7piB9PLdSLDeJPoP0GHMoAEoDx+KvqI2JjHrmDJhEEO7DKB7l9FMWJfERh11+vSZiGbfBQTO/itD9L9CuW83FId3QktTD7UvldHWV0TbJIZ106YxpJcOnbU0+UZ7KJ3V+/Dv3qaERfuhN2kAvbW/RuerwYzVGEW3QUMxPniYGUP0mDjqI/r1HYrWBGVGaM1ErfcAVBXV6Nd/EGo9NelsGs0el+6oa/sRYaJDf8WJjPdOZO/8bxg8sA/9tFRR1VJk/LTVrDXSQnnAYCZ2HsJQfS10PtdmwIRJeCfuxaW7OtqLI7AbZ8hsxyVYGY1BS2U0w0d2pbueBdN1BjLIdC4je6kzbKYXMWkxTO82mJGdlFAcNI3p3UxZ4T2UkTomqGuqoP25Bkq6WkzRC6UjS8d2cOjOY6P/OiJXLSR481FSDq/Bx30l8ddqeSBIIbMcQIpEIkV2O4OEtPI2SXnnGzAyaiVVVF0+y9HoNUQkVLzWYxsQZOZy52YOyRmiV45VF6RQUPWqBEnFIipqHyBISuTcVRFiKUgl5eS3jwzSy6c4nCZC2n7dopObiIw9RPJ3ySQknOD48VMkJR1j39a1rPIIZrfwOjlJaYikz6/dLrVV2bg4HsZwdRwpgobvnxXanvd6Dik5IsrzU8gsv0POoTjiUkopv3iEI0cTScoRUSkuJvPsBfJF36cR3zkezZ68tpHj++eSUSt5eaRqG2Wud3Dd2A4SnYjJqHGMc7ak80ANpk8bxZQYMbWV+7EZM5ZOWprojZ7MCDUN5rqPROcLLVSGjmOinS562pqMsF3E7G+moKH9Fwb0VkFlvBoDlXUYMKo7Uz1s6aqpiO7SQMaON0GrRw+Gq3yN5pcj0P+qP4q9ddDrpE6/odNZFzqcnpojsdNUR2WcBj01O9NNXY/eqr1QGraAiLldUFVWROnLbqgNHIJaV3V6aKsyossAVBWV+Ze2It36ziPIahyGsx1ZOG0EygOHM3qkGt3+PZMZM8azLFnIlUMu9NZURVV7HH1UlRio1xX1nt3QGBXO4ZKnNCTOREdJHdd5I9HpPAKDiYtw1u5N94+0Ue45mAkLremq1Yf+atro2w6lp+YkFs3UQelrPUYucmdQP1U+HqxKHxVVRliFs3RK+8gxdxEGWsoMGDyRzkOGoq+lw+faA5gwyY3lc7qjrjEbY91gsn46oqVIRG2S0iBI5vg5AaIKCa8LrFQiQdou/dv27OHQ0ROkHF6Ms2MM58W3ubhvMwnX2q8nuY9EIgXukJGQRvlrOuj7ni1FUp5PSmb5C937vE6XTyXxqgptH1WK97DpZEWbNLykR9t0fjG1UgkS6T1OhkeR86gWsVhMedFRtuzJpubyW/Ry28N9P0JJxYgqXltMRnaH3NQCXpgCDQJS0s6RmXadBmi3U2qR1VZQmpdO6vlznDoURfiGE5TLnrfdW9rzuZ3zX6JjRFftx1pvAP3+pUqnfyuhorueFfpqdBqhT1e1Xih9NBhFtV50V9HGIGQNs16R/pFMjpYgrXou/UOYZKTN6MneTNLTYa6THpMG9EKny2C0u+qg12UiAeHu6AxTY9Dk2fTtPhhNo0H0tXVjcH9FevfSp//X/fmrxVIMdZT4Wm8kgQsdCdlkSz/1rvTuq0/E0kl8oz+bGSNdWLkpCIMpWvRU/ZjJ3nPooapED72e9BqpjNI3I5m/dx8L+3Wjn/oAdLrMxmdau+Rt2IhLdzV6KX3EYEU1enVXQdtgCeFO4xjXRxWlgXp0Ve9JN+1JrPYaykjtmQzo0YPhar0Z0nc42kaD6GtlzdChnVHXdsR71liGDulFv34aaA/sg9ai7zjgOAubwb3QG9nWnp9pKdN7dH9UXm7PpcF8o94DzU4j0NEbwIhhP6mObodUSGq7dd2GBgTJCSTGtVmPmeVQXXCYkxfKEdfKABk3z+8i5nAxtbRZ5Hv37CGtvO3vFME9BCl72bMnjRd9tjqDI6ltv2SiTM6eSeZUcS0go7ZchKhSROHB9Szb93ypqnYpbf8lq5VQWyVCKJa9JM33OB6xgywZ3MnZz5atuzh6IoNScVs9pRIJ19tHi4YXNgcgqyJ7ewgR56q4nZHwjno3IEhJ4XvD+eXzRWQmHOVQSkHbQnUZSaSIZDzKO0ZCVjni4nRO52STcjgd0fNGvXmczZt2cCDp+2dCJkYoqmm35NtHiB+IjhFdexKHfuoMmm7AIufve+8IRRX6aPRlnIoGat1V0VAZjpNRV3SVBqJtvZrV07sxSK03/foPwNVrLIZeFoxztuTfU1ZwIHQG09cmEmo0EmfL7szyMaef5meodvo3Siq6bNjoQnd1DaaN/pTJqxNJzS5iv6MJrmYWjBsbxO5TuwnSUadXDx26TXRjjv44uqr3oa++Jjrde9P7y1m4z9LHQFODjwer0VuxN900DQhfPhmDaV+iMdgCv9V+DO81jMF6GigOUKLPRF3GqH2JsvZEBs2xQKXXcHS01ek/wJV5I3X4QksP++DZmLyo97+ZsuIAoUbGLHFSR7//1yj9pQdqmrroLFiHS3d1NAxn0G2yIQ5L/Zgyvg9KTps4ukKfIRNVGWswALVx/Zm+LY3EcCvU9fvRS6cbBvOnoKP0NXojA1k4sjeDPx/CiLnejFbSZ+Sqjn2Xo+MS3a5jnqNBkMTJ/Od6VopYdP0lf/YReSdPcOVF15MiKcsgKeElHfZWSBGmvtS737A8/9P+NyG7k0tqwVvuKpVQ+W634L/D63r6B5/3sh3x46JjRMsOM/vj/qjr9ELzcy305kazfHgX+qoooq6qSt9v1BjQW4m+vfRR0fAnzKU76to2uGqr4RV7gdTsTA7OMyEsMYusmx/+uxK/ZnSI6MeSEjYdKOLslfuk/bb9rFtpRccSGDpEdEFZLZ7RRb9tv4Bt9eGOfRGvwzr6e2uyum355u8PvOLnvezr3slJIk30qh582V98/XhbbPfe97Hud0TXnl/jeZTsLbVtu8Y7dV/Di7j7C9e4/e9XffXnj5hMQnyb1f2q5XunPYLW7uufPU1K2sW2uMAb93zdrng5pv960dfq/d4o4/vRwVj3AaYN1OGjr5UZHRHKGM1BDB49HIMh8wiaMhCdj/uirqqO7pYoxvTtxidDtTHYuI15XbrTq1cnunfRRUNLjy6ao1BW00Clsx5KnXXopaVIz6/6Ml59HhtDhtNZRwXvZdMYqPMRXyuPJmLdVIb164yuSmeG9NPkq2mG9FX+AjX1QYzzTGDTCGVUJ+vQ/+uudFPXRWmsBv/upc4X6kPQGNwDly3+jNUfwbri19ox1RutgV/xjXo3eo9QZeJYMxZOGcPoOQvQ69uNv43RRXvAYCKOrWLoF8p8odaPvsoadB6mw3h/K/qpDWBU/9HoTAjESac3fb7QQmuIGp/MXojZx71R7DsArYEqKA7ry0jt8Yy12MvZbZNQ7dWNTqPGMHWyFh4BE18851Lv4XTRG4i+ykAmKg6jX2cNFAfPYedqS0wtldHs0YcBSp+j8oUm+iPWUfx2ln4Eol8Q/rr0Hich4R29klel9xX/8iXcyTnA+nXhxKVcJT/1UHuZO+Sk5CCSVL/o9Q3pkTiEp1L7wvqXtlv8z/HDLfF3QSoRfx9Xv5PBqQzxq9EqWS3i10WrPp2IiHRe15wNgkyeG/t3cjIRyV67PjJqxS9Hw65xyNeT/aUgqxW/IsGvntcxdNCPPoyl7iiUx6nz0UAlOg0cxEzdwYzppI6FwV/RnKCGg78JuqP6MVK5G1369uZL/UGoqanTr7MuyqN8cFTtx0dKuqjPD8SsRze+UPmaof31Gdx/IC5pp1jYT4Hhq84hPB3OmB79GNHzY3oNGIPBqL+iYzcF3VEqTBw8COUv1ejeTZdxVu7oKXdizJJVzBg8hK5jfTHT+JpOo0ZjMFaH4Yq69B0xiMGa44m+8urjyK4dwtnJAjdnP04Ir3HI2QmzWbbMsR2Gqo0dRvazsJrpwqyeliQWhjF5jj0O0XkUhumh9ZUBrnbbyc3ZhLW1MQ6uBhhPt8LC0gsTJ0sMjSdit7qA2+kR2Dq4MsvJHGeriZgbzMV8siajjEagMcuZoBM3STQcx0wDDUZqjWSGvRvOfie4SSFhelp8ZeCK3fZc8uN9MJylzQCXudibmGPve+KnXJj9XZAiEddys73HvhXXDuHruZ83F5t48zqyBgGZ7/J5xbXIXvd9n0vY8+OyWsQ/ZEFzqQRhcT4CUSUSqRSJsJiSkmIu5bd9qKVE2PY5CUGZmNpHtW2fPZBIkVUJyC8pQSgUU1sjpqRYiFBYSHF8AEM0FxNfXEJJ3kXyhRKqEx2x2C1ov08ZoqsiSoRChHkXycoTUCapobZcQFF+HpnZ6WRfyiczdh27SmVUCfIpKREiFNeSG27M0uQyygT5XMopRlT5Zkz8fejgpxZO42JuikN0Hgjj8TFywsTAmFnzZjF1qAEmEenUX9mGrd0sbB2NsJphwoKdBdTXH8V66gRM9cfhbOqEtZcXrq6mjB09GVNrI5wszfFYsJmsB6WsHtmPWRMMGWZijYOFEzZWLsx0smROdB6UZ7J/2VQ+HruY3Znl7RJpiYWnIb0tE6E8k2/DzOhtFM6BU8XUUkjYREusbWdhMtWfpNeWCmlID2NRaASR67aze/c2ghwtmGXpzqaoaKI2R7GjoIqG698Rsz2CndHpiKqKSYiJIcR2GBMtDRjvvY6l4Ts4lJlO5o6dbPXVQdPSgyGWiW3q7VA45kO+wcd3PZ7jBrGyuJaG6zFYD+zPyMAooqMOsTliCxlV19nus5TQ6Ciiotexc9USbO0dCF67h9AlZli6byIqOorde74l7XoD5ZlhWA9zI6MDw3gHAya1iIpLKBPXIrscjnHQGa6V5JNfWkLxsSg2pda2SYmwuE0i8vIQlEmQyqoQ5Je0SUhhMfmCts8V5F3MIk9QglAopLhEjBQZtWIRIoEAQamIsvJyyoVCCp/fE5BKKql83pulEoTFbdL3+vHC+GhSa9uvVyZCVPYW/VZ+li2rV7MubCMbNq9n9doQli8KZv2GaDZErmN7RjXVBYeIXL+ePfEZ3CwrIDZ6O5s2LmXp0vXsP3uGQ9u3sfdsKmdjotkUGYzP0vWs9HLn23vVFCRFER0Vxfqg1YRs2MT+nDtUF+xmmc9CVm7ZSVzcXmJiDlNQfYfj4auJ+nY3O/btJCZiC+t9DejS1ZrAyOUsCl7PhugoorduIVn0CFF6FBs2nuX92XX/C9FUU5AQx871EWw+FEV01G727G7/P2oLW1csxnn5rnbX6BCRnqYYjNXB8Eg5VBVwIrOcOzkJREWHsnXVRjbvz+FO9QnMdEYzrs9fGOYQzMr1m1m/dRNhfqtIbygnc8dOlgcvYP+1WopPheE4woeMqmJO+A9nzIJ97Fo3H7elm4nZEE3U7j1ERkSwNT6CpVY22PktxM5sFpbum4jZGfuGCyYTJRMy25Y9glJEJUKEknKyE5O5KCxEKCxDlLmftSsj2XMqq+23SMz11GXMtNiDoKStAwpERURb2XO4qgqxuIoqcRmC/HzOHYvjVEoyB5MLEFdVUX7ADauYUkTFJQhEIsqvnePwkQxKhMUIBKWISkUIBAKyvjvE2RIxxemnySmrIHmJOYEpQvLPJJJ2qZgSgQiRSERZB/2sDkq0iPTYGDaFRrD5UDi2g2ey4dsooqN2sDUygu0R6wlZHUWySEZ1QRJR0atYs2Qt0SkCHojSOZQioKE8jX37otm2cTkOC1N5JEpnb+RylkduZOvqVayM3MG27dFERe+ioOw6Z2Oiidody3fXb7RJyI4c7lQXkLB5BcGrNrNr63oCl0eyOyqaqB1bWTy7G90cQli/fCUrwjawZd1yFgWHsSnmAG+o/bxIHJwNmDrDjLkm9rjuSmbHfCMs55tiY2qIo9FMJk6dzIRJE3CyNMXRIZyEPfMxM5iFhYU7hubmTJjYle4Gs/DZuJWgRfGcSfTFx3QGk82MsLHwwGriUPyOHMLdwIQF8XG4T9dkkKMjDnMtsDO2xNbdEPPppti5eGBmOoau+pMx9zjM0TAH5lq6Ym5uioGNKdMtDJihOAD98TZY2LvjvP4kb66V9GMRjRSJUIiwUsBuC09OSyWIRAIEgjJEohKEwgpEJcUIRW0GR8HxJUy1jqVSkk24bRhnRCKKdszAJOgURSIRZUXnOXG+iEqxGLH4Aiusl5MkKEFYLKCoSEDZ+ZXYLk+hUCikUrAbi/lHEAuFbb8l90gPCyG+VExxcgizbfcgKC9km703sWvHoDJlH0KhkLLze9l3rgyRqPKNYEODIIWEhNcNSCHxy7eQ8noARlZL5q61JN2G+vQIotsng2VVOexcGtk2N1ybSvT2JA6Ebn37XHHDTfLyriKR1pMeEU0eVZSWVr10izSiQuO5krmLtS8bFO2BE6nk+TPUkhq9k4IOREE7GDDJZbuVDabTbZg9yQTHZYF4eBhh62iEpa0x9uau6HcZyhhTG0xcrJk5ZxYzpuqh67iEZQ42mHnMZvK0CZgbmDNj6hA+mbYILxdrrFeuI2jRegIspzPVcgaj/qrHLOu5LD10kEVm9ky1MWW6jSnWPjb07DUDg6kaDF32LfsWmGJoFsH21Q44G0zF2DOaMAcbpltMYcQkQ0wXuGNtZYihqQET/92Pla9FGBoSHRk+fDbGw7XQ/kt/VNR06awyjH8r9uHrzxVR/cSaDSGD+UKlE8O9/Zisr8rn/frhHDyJIeoD0e3cD9WPtVEd2Jlhnp7odtFD19ODkZpf0m+wOm5B5nTTGIBSp158o6iD0pda9B88jkX+05k8sSsDRvagR9++dJsTgo+aDn0/V6brMG/8Juuj+nk/+jktxbTbAMYqDkVNqxNKWlqMGeRGkHkXlAYuoCMTlf+Ve/Vyj0ZWS2lWYXsoVEat+HWjp4oTIXY4rn5+QgM3S2/S8M7pQSmiA+vYcOwAYdGvyYWsFrG4ipvCEsSvnfpqCs5ziXlx4lvq1VaX56nDyQnnuPqySyYTkb53D3ueJ/29HphpTxFKP5T+bpcSgGoKkpJeUhttCRK33wgcvZY4Icok7brwlX1vC8v+UHRQos/gPnQEXVVH8IWmKtoaAxk1bBrafVVQ+lKP/l2HM9gwlPXuKnTRHMjYkGCmd1NEWVmFQWOsGDFhMEOnqaHVWxG18b3pYbGONfq6KH2uQqceXRiiOZ4AL1266A3FZqYuo7oqM1jdEnvdCehojWLojKEM1P2C3lpzWDFZE/UB2nykNZIuGkMYrDcAHbMALLtpMKzrMGy+GUL/LuMY1k0R7T566Pplv+FXNxz4Psy6dd1sFP7pSKBtD3p00UVZsRcjRg9Cc+wSnMcZ0E+jB30GKNNZrz/dHXaydcpAdD7uh666BwHDlVAeqEfXHl3QVenGaM1BaKlpo674NYqdhjFg7BAmrQhlxuAhdNEYQSd1FxyeB448lmHVTYPBg8by5dca9FAbRXiMI51798Z22Rj6dvuEodoGLPUeTvcRvfn7GB00VNTRHB/NlbeS9GMQDQjjl7PlNQVWVVr6YnKjcEcIh9+ytGV9egTRp/LIeJ78L4wnIuk2NNyk9GbDayMDgIyKY6FszXueIFjK/ohkxC9JVls6TwPCPUtZHuqHz86CFyHIV5Ld/5cJ/beEO+/kpJJT/lz624M8Ugni2mLiQ+IpfGuo8vVQ57uOtV2vRlLZnobVBmF8KJFR6exIq/yvwrsdDJicwKV3f1RUlejWpSd9++vSWVUXVbUB9P9SD6UvNfh60ChC4kNQ7zQaLa0haI35iqGTlNHsPxSVCZr07Tccbe9E9rr0RnmwIiPUR6A9RpmhvQehoqzFEO0RqOiPxDYpg7CRmnypOhZF3VH4fRfLtEEDGDShJ8rKo+nUsw+6QyeyLfMELt178LVqZxR1+jJi4GgGKPXiC91R+J2Kx2W8EUM7D0FdZzhhr4lAfYI1BubW2Fk5YuY8l5n6w9HQm4K1kROWM21wjD/MVgdTxvx7PCbmVpjOMcV1pj3Wts4MGe3JYmtrTIK34D9ciZnjpqLRzxITq1mYDxmN91ovpllMxsncGfuZc7GxdmHyqD5M0tdhuKkNHu672LNxJattnbB0iCbcshcGrnZs2R+OjqIqqgpfMXmyE+bOtpg7jmfc8ECOJKYTc/YU/qMMmBWcREeWiu24H/3y1CTw+jSbVFKJ5PIpdibm/aAA/HPJez7Z8caU5lvTXO9wfON2jp59l86qJvvUOcrvSygvLyc/9R0TLlIxJXl5FOUXU1ySR17RJbLTsykqEVJcko+gqgZJpQhRiZBiUSklxaWUtwdxhJXtHkZlBRWV54haexiBSNQWFBJWcn6lMUuTSyjOFyCqrEAkKkUgKKEwM4dLeZcoFlVRJRYiLCympEyMWFxJRUUlYrEYYU4aOUJhe3CplJLiYkry8hBVyQAp4pJ8Ssp+yhBobSwjlJUZrf4lev170GPsRkrzA1Dt9xFKuur4pt7lTuwMJi/xxVBFndmHH5DqqYGykiYqSp0ZNWYSA/so0mmwEhrKczlSJiM/cARDOvVDZ7Q2KkqdGPCvHvRX70dnXWVGRV4hP0CVfh8poavuS+qtJOb17YbOiH7/f3tnHhXVuab7/HFv9+mk+w7dSRQTHOIEMiMiggjihDLIDMVoAcWsiIrzPCPzWAiIDCoIKihEFEElhEkmC6mUKSJXtDp4yLGWYXFvs/qf3/2jCgQkOfGctod1zrtWVpbFrr2r9lvft7/veZ/neVk6VxvBVgNMNuvzmc5nGFvPQXPZSr5Ym07vs3S8PdZjbf+P/LcvPkLPdTOHv5mmljvYyY0r+zB19EFHfxN+UaGcPJNLdnkTTxrOsje+iKYnDey1N8UxqYDqzm5a8zI4lZ5GUnoGB9dsYnd6OlXf/0CVtwWiw+mk5ZSSmZ5MQVEie47k87DrEXV5+aTH72DXuTOE+AZyOiWHnIISimPW4Fz5iipnQ9bHniM/PYec7BSczP05lHyIyJhE8vIvUNHai6RiJ2vWZlGZFIiNyTbEpe/HSXvvZ/TE1e10oq/fyzro/3nKKni6gvnLVprko+OluLclONXzqrt8NzFXpiuBjKKUy5D/6nTxis4m6Tgdtr+piScTyoXjZ5I3kCfOIl2cxJnjxzh1fD+nz+SSXV6H9EkVKam5NPX3U5GQSKI4hxuSLhrPizkinI2m8Bhpp09z+ngCt57JaShPZpv7AbLzxJw+Hkd2URqnT+dwo7mBmsJCigrSOJ16jnP7DxCXkkNOXhbJR+K58G03DdnH2XM8gdyMHLKyCklPjONsWhIJCWkc99dk3uG7dJYnk3pJypN7WYgTE0kplvA+TQvfM9H1bPXehrO9L44eq/jbhea4XRsGRnla6IeXYwRh5quJ6317nOf2aDxj9+C3I4WD7qF4+W/GzyUULxsLVoVtYbvrPPwq2zlg7oZrqB8it81Y6umw0s2b7dEVPBts4GRwCCebn9GQKsLLzQt7U12s47p4Wh6EMKSCZ7IyYkVeCLzsCfVVlflkLWKCogIJjNrIeuN1bAqKexdgGBlCJpMx0CdF2jdAn1w1TTaUXqdRJkM2MICiKxNhzGWae/p4Lm+kOCuXO21SpH1yusX+RN1UVcC6pT3IJD1IZAqUP8u5EOHGsQdyFN+cJfBEHR25/ggLG7hRmsP+wBSaB/qQ90rp7pDQJZMh68jA3+cUWelXaOyVq6pachkSqRRpYwUV9+sovd5Ix60r3G6Tf+DqFUrqxRd5KJMhk8tpvppBZW0ZufVKRhQ96tLdAEMjk4/ru5OB+JtBNaqlKmz09Ehok0iQSvtQKF8zNFa8kLXy8EEj3za3IZGrSo7yri6ej6gK8X3yXnpaW+lRjKiuKR1UlS0H+uiRdCGTqG+C6wVabwAAIABJREFUuuDRI5Mg7Wjm2w7Zu8jYoxz8hQICAgQI3UV4CN2w9bJD4OFBoJMQQYCI2ORkIkJtcXS0RSiKJtjOFk+nQELc/RBucCF832Y+sbAnMsibraHrWabhxM6MS5wQuGEvDORwbjqxwi3YWIbgFeGNu70v7rGJ7Fq9nBCRCIGbAN99MURHBhDsHoSzox1eAdHsulJCvCgQZ98QvP0EbPZ0xcVZgJPLGjau3ciXWqc/IMNkWEpdeQGFBQUUpmaxz9kIvZBgbPQs2eQVyOmkfArvvZ+C4D8yJgE/6pCVpVL9Qg3qTPemwV7eopajKKX13G5XPxMm1sHfNJA65eTtuSLi638CRmjKOkJWVTtjrOfJj8FhnrU38LB97DOM0iIWTQKpflO9fUK8P6/bdA/F+RfITEsj/sRJzp5P5ujuXRzYf4C4lAukX/wa2X+RTA9XumCmPYOV2hosnWnA8awI1jsvZaa1PvPn6qJhmUBp/HI+09Zl2ccWLDcwZYa2HgaWoZRfDGb1hsWYLTVhwZxPWak9C0uLUCpKotCYN4fPzPWYYWaAocFCZiyww2hODHfp4KzZHDSXLGfRKkN05i/AcKYWup8EkJG4iTUmjixbNIfPLA1YpqPL/IXGzDAyR0PXitVpT3jTcABDSwtCr97igFkIle9xn/88hsm/DDP0B7V1Iv+KcnD4V35l/4pyQDn9c2VYydB/xI/jVSd1nYOMw5T97y4aX3XW0Tkg/w1Q58R4yy599Y2Y+AvTrZDHGKrvnnt8dE9yivgTsU91vGei/8C1QzXEX67HKef/8KLkHlGnbmIRdJX/5XOVfwquYM+JKhYJb7JaeAPTLbdw9LmOjv9NDKNv8oVzLfuPlbM4/Aabtt1gvf91zASVOAZV8PfhFVj43WDJ9mrcC5//WV/qt4ay2BqdxTMw19LA2mYTy5csYfFnhpjPWkt67zCVIZoY6NtQrOzgyDJrTJZOA3PqaWM1Sx99LX1skr5hhCek2cxmntbfstBgGWvtrfnYPJ3e4Ub2LNZiiZUxu+t/4qk4AEfrv0N34yLMjTazQn8ZVmZ6WGlbYWiizZJVtuiuN+Bjz2uM9sZh8o/rMLdJ48lwI3sWL+Fzm/Q/QsuaHO+X6H8ZRvHsJX3yIRR9QyifdJF7s5/nP7xCLvuOS3kdPPuXYRTPBnn+wwCyJy/pk71A9ug5T2UK+p4pGRpUMjT4CrnsJc+f/Uh/70vkT57z9MkzJB3P6Gh/Tt/gv3+TzsmhhjUnvjK+/ZNRdqqMyfT5UZSKfjqavkU68X0jQ5NgzLF/T8vmnMB7U0y3dZzCo3tfRuifMHVPxGUnU2t/zUzllz7YVErrNAe8S60dVaIYej0JO373PJOx5emu/+ZuBD4CX2JE4fiFigjZK2R7cChCYRhmq+NoqE3nwD4nPFxtsVtih13gFgRh3oh8YvG3N8ZmvTObQv3wid3FFhsXyiUZmGotx90zDNfAIIQRxuitdiJkZw3NlQdxcjDl8IMK3Ez1WCIM5WhVLWWxIgJFkTi5GWI4y55wR3uW267HyzFAxTLtKGObvRd2/rbYmHoSWiGjReyEteH2D6iPVko4bWGBr70ma31iqPo2G7/gMBw9VvHfZ/5P/maDHUGZJcTau+Lg6I6fMARXwSpWeQYSZraauKoyYr0iEQq92CxwJFwYQISdNQs2rcPUUoBwezQVsqcU+nngGhVMzrf1KqxZcw3Wa/0RrFmHnSgS7+2uzPOrpNJvHvbh/qTevoxovTWaa32IqXpI5UF3QrfsxE3TGjehF5u9/VTXnzLXjSrlSHqkSDvaaJWoeGySDilymQzZwBCvlQrVaz09SNokSLpbqbrdRmt7D90drTR+20GXTEaftJsOiRzl6yEVfClR0YJ65VJ62lXbxJ+VCmQyGUMjIzzv6kIildI39HuGBgYYkMmQdLfQ3HOXvKTrtEna3rJMf1bS39NBR0c7TS3NSAdHGRka49h9qESrp6j+/j56JDKGRnq5knGTXrkcqVxO1zUxlTIl/T3ttHd3090hQSaT0CZR4b9DLWOEwnbapX08l8vplUrp6Wqita2dNokc5agKy+3oVe+vB+TI+54j72mnsbGRnh4ViNCnrvA0FedSrxxB0SNB0iNBNvQapUKm2k/3qWi0KgLiNAyThiQCbUzYJi6lsekeR8z1MHA9zZHAjewuKyct/Rz551JITlLx0S4V38Yu5AaRZ6NZbeWCjZ4PEScvUrp3M2EHEzmVm0pOTjk3Mg9yJruEi2liEvPTuXTpIoWp+eTW5LMvNo479x9QfbGQpNxsrpQmErzSkaSCalqamygpTSEl+QQhpt4czEojXpxLeVEpiYf9CQk9yZncbIpKiziywZNf77L95yR6WEpdXj7nxFlcKS+gMCmF5IxCjofaE9cs4U58CKtiL3MlWsBK1yQKqjupT7BkTsAV2ppKKE1JIbmgiJycAgoKs9X/T0KcdJiYIw00HbLAY08O6Tk5FJSX0/SkgaRAG8xiCylo6Ob+qUMkFhSSnZzIqdx0CrIzyclOJHqPmM7BxxyycCE2KYmcgnIKCrPJEudRkJzCmdyjBK/05/ZUzLD/HlniRBJTirlfW07aiROkxUfiFptLQcw8NL2PUigWIz4RyHKXFHJL1FvHYSl1t25xK/s4e05f4vbN8yQfOUmo9Ses3nuZ2mtZpGdkkXwqgfjzuVzISCQ9IZfiu5VkxidzpSCGr2YHcCQnh3RxHGeTExHn3OB+bRV5+edISU4i+WgKKTlppF0oojxPTMLZE+zff5ozudnkiZOITy8Zd1f4IImuKSxEfD6boitZiLMLuJBzmYz0LO53d1KdnUteay+SEjGZ6WJybkjoaq2gvKGZlqo81egouMLutUbsKc4nJyePLHES57MTSc1qpOt+FsnJheSoE10nfcK9LDHiLDEXG3t4VJJOWrqYpDPniFz7CaujT5KeksThw1ncfSbjftZpTifFk55dTp44h/zSYvLyL5CdG8+FvCoap2qyR1s46rqV7AYp0h4Zsv5aDvqc4a68T71o6kMq7aW3Q0LHBQ+8Tj2gW6FkdLCJyjvdKJSjaiapiMvyPjVmP0CfXI5MJhv/r+Pr0/i5pfBA1oWkp08lMmCUlqOubM2upqa0htrr+3DyK0QqnQizqtYVo0oFjSnBHG78Cfk4P+5DAiaMMHTnID5natT01wGGXtcTKwjhdMZJ/ML92bolnGtP1TdisPct5qscpD5hN4e3BrD3wC72F0t4wwiKh1cpu9NBj1ROc81ValrUN31oBJT1JOwIwH5rEW3SDtq6JMh7GylOE1PVJuXReR9ExQMMvZZTc8oT0eVeOiQyFMqfUfbLkUh66Bt6RWWIiEJp/zuLseGGNAIEHnh4+OPrHIro2AE8HD0IOLCTMhnIymLYERpBtG8ErgIPPIThRCY0MywrQCR0J7ZMpmaSuiMQhnGx6ydkZbF4CAU4hfrhHRKIk1CAk489Di4CnEIFxASJEMWWIRtuIC1AgIeHN0EBwXhHCgh1j2anvx+eG9Qwq3csZTJ4Wr4b99AIVJcb48fd+YCSnOFH5Pi7sHaTLaF+zirCXWMJfq4RbD8chVegG9v9PcmoHbsR5W8x3+vlZEa4IxQI2LlvByKhNRE3HpETKcDBLZJQe1e8dwTho6bSbj17lfq7mUS4e7DBQUBggAA3gQshQl887VwIF0YjEgXjZm1BSMYl0kRhuAuEuDmtIPabBtJ27sPXwRH31AYe5Hrgv+UQd37hzowxZEaVQ6rFT1cXEwe/sj6X/G/vkhf/ttj/a1DpdNDqOzHSNH6+4We9qutNeG0y1Do1PjQLdFQ1cgILpfTIJHQ03iXVR0h6dR0SRR9XowPIeSxDJuulvvIObY0VVNzvVpPd1RUeWR8PE4NwPFBD/2A/crkMmWxApbiYMOX11RzGP/4Bz58PMNBxhcR9YQjiOvn9kLo4P0ay75Ui7ekgwz+cuF0+pDwYK45I6Kk6in/8AxSKsalvckreVIjQNDJlmclStBZ9xWcWptgt00JbdwFzPl2J9pwQkk5aoLHSgpOpXhgsnoGZ8QZS0iNY72zI50ZzMNJaykxdK1bEnKf0gB6mi2dirqfJloMi1jkbMWOlNrMsDTEzMsTyf8xm4WdmGBhaMFPHkIW6K5jvkULRHnNMNSw5m/H2GsmJjqpzGS3HwNqU5ZsWY2lohsm6FJJFH5wF2k6aKAx7x83YbQ3FWU1e9wuNIP5EAIEh+zl/VoCXKJ5zIiHufp7YefkQ7GbNxxb2RAb5szNaRJC3A27e50iLi2GnyIlQPxFuVjoYhATivTUUd6Ebtq62eIbGUHwpAVF4GM4uAvwDznE+dTuxwnnMc3AnImAzQt8AgoO3sdkljHM7hQicQhHEBCHydsXD1hcnoT8HjkWPT32TY4oIfUrdfFqJ70TGy/jxv02q+7L1OodP1XKq+KkKC5BJkMjfr9yoive3iXxvKlHtubOIiwopvFJE/Nk48koa+a4hlyu9r+gcd+J5SWtFOQ1NLVSVV9H5bAK1t/cKqTWTNQayslSuXUvjVMWE10efc3OMCD+F3DeqVKBQjqqnz4lnmkrz5VenQBUL9GMMnC1xzH2C8poj5lpfssHUECttK8wdV7DMzIK12nbYLrFi5a5GhkevscnMDBO9xRjommBu44jd0t3U/6SCTFc6aGFu6o9Q1xyt2ZoYWOjhsEIFbZpH3KDs1nd8P/j/VAWijz5lnfUqHA3moGmykUXmWsyO+prR0XpiTFagYe3OyhXrsLTXw3LZZtY4pNPLYxIsZ2Kqs5+W98jceyb6a4Ls/bHQNMV81pfMNl6Cmb0PwTs9WL3WAyvN5USlPqS2cDdbTDXZFB2LQN+OwPBjpF5J4NCBC9zJ2swyrRmYaS1l5mwNzAyMsZ5tyYkER0x016DzqQ6fz5lDSNqpcSL8rtxjrLWYxxdWNny5cT+71y7FYqYO5rMtOZEQyJw5GphpLeIrjTnorpqJuZU2q4xtWWm3nfzzAtY5rWR1dAL33iGOTbSo/KV4SevD9nFjvElMzkkzwBsaUlNp+LXn5iSU7+0sMB1q9+PN45ypm3yyfz8hPPCq8Tr1b5mADPTWUXq1msaOfpQ/K1GoEaWhkVGUigGGXn3P7Ws3qL1/h5vX79ExdVsw7o2pQDE4iGJggKFX0xACxyo4r1q4c/875PI+BmQSevoGUCif0drUy6BiQPX6GPtiVIlioJWqinYGp4Nnvw5i8xZvApIqSXLXRHPtfu4MjcDoIPnOH/HRR0YYaX6Jc851ot1Octb5E2YZzMLGchP5ihG+DnJk544ILn7zhJpLl2iQXcPTdQ8Cm6N0jko4tWkzhjpHaZki75WcsmXT4n/C08ePjAflhLiaoCv0w9FnI8GBe6mqisfWbhm6U2BSlzVaLFi5Fge7MPxjp+Ltvx5/uodJ7hNGXxbjbHeI3W46GLjuQai5Egctc/TX6rH4q88w1d9B4+gr8jd8hJbxR/xPayOMYguokSj5vtiZ5WYaGK36HINTEoaqAzHbegxXHR2cj55ijc5XWJvoYr7QCiPrZZjaqI7rjfPG1/Yj/slsLh999AVaGl+y4cg14je74LXmI/6XkxMLPZK5+VDOyOgQFx2tcdX5e1aY2L/jeMCrWnKvPGKgNh3R8TJ6v8kl1Hcj7t7R7My+z4BcTt/Ad5SEbsJnxz4OFrTw/Hkf8m8K2J3QwA+1YgqbJiBuo0oUMhmPypK42DvCUJ9Utd+dIu99PdSHVNrFzYwr9I4M0SeV8rS/nz65nP7+AYZeq+TJ0ikwaVf7tzQ+aKDtxkGWLz3N+7Qc//PIgQoZ0kH1MJni4fFLxYo3j7JIvCr/DQuQYTq+ruH7qaPwVSdNkyChNzzKOU3GxQLyKh8zzASXwOkKIhNiVF5H9f0O2tul9Ml7qb2QSnzGJZrHse5+pNIeZDLVLNUnldJSV8mD7m7yBDFUy+uobuxj6FUlIWGXkfcN8VrZzc1LVXQPdHDzkCMBeTJkikF666pp7BvitfwCEW7HeNBcQ2XLK0aGGkkQHuBe/wADQ79n6E4YpuYxPJBMlMg+o6nyDt2KQXr/fQATFelvo7kJfzNvCX+z0By3zJJJpD8/RxdMXVzUpD+QlcXiFSlE6LUZgeMYkV0br3XGrAwLIHpnIs0/vaL2SDj+TqEIwv0IDfQhxFWAhZ4Rdl6pNLyRUbZzK4E+IWzycEYYJmSrZxguoX44uq0jvusNFaL1WM9V+4oMyyjYsgGnrVuxm2tPpCAaP4e1HO2a8nXa0xB5++DjKcTJT4iHwA1XW0fcnELxE6VSUroXX19fondd5JtbqXg4bsZuq5AILzfcvVJpeHACgbs3ue3t5G6JIGrnRW5f3o6foy/uInd8bG3ZZOuDqEBG+wkB7t65tLefQODmSIiHM8JTjdxOc8fDX8yD6mPEXCghx9+FNRuF7PN1wNFWJZHdVVFLgUiIe2wZ5f8ugImaHHiv7SFN3z2n/WoGlTLlZNKftJv7t+/R3N1Bh/w1jxM8OFr7VO1+MEZkl9Lz4A7Vja1vnQ6efsu9+lbaJBLkvT1IZDK6mm6QmVGPkhGGpO3cTfLG7XwL8vYG7jX20iPpobvlPo2SfhT9bTx82KZiYY6OoOhpp727A8k4EV4+fZ0XABll8ZfpnmSLogJPVKt9JZI75RTG7yH1F4GQqe5IU2JUyZDyZ5QTJLGDva1UjO8SRsf/Nl7unYZ3NvLDzXfFh78h3jPRXWQJg/ES2DDLxhWvbZ742/sS4h5IiPcxqn9oQRzgxgrbK3wz0blH0UCqlwAPjyC8o9wJDncn3McOA7O1rDZxwTvnET/UhjPb2g3hFkfW225kW5g3FiY2+DoFE7i3isdXNmIpCCLEW4Tb5qUYrPciteENVDpgYKCDVewWVhuvxyu1gRc3AnB0OEa1tIHUwK3s8w3Fw2M9J6aMaOU19YpdeyYrDQ1ZpKOHhYYlCTez2WBuhNmCZegaLiEgt5UfK0MQ7hOiMW8RutZ6mBvu4mZpNKbGv2Op1RJsrNazSluHTTYbOJUdzYpVGmgb/h1Ll/8O7YWfs9LIHtsDRSSMSWK3VZDnbI7eDDMMTDehH5Km+tvnRsw1M8NP3ELDAW30Pl2O1awVOBqsxnRjJhkhFljPmIeW5fkPyAIdVaKQy+mTybhx1AzjA2XIZHLkj3Px9yrhFW8XID9PdO75qZIQQR5tPRIk8j76+9Uyl55mWpo76OlX1Wv7pN10tLfT3d3L034ZXU2tSOT99I89L7s7kMgGkLU2cDXzEIdT6xlUymltaEMi7aDtRiYZ9Uq1a5D62elbgFT2R0b0sJS6pt5fHJGjyiEGByezNKXjHXvquH81nZxGpVrWOva3VzReL+PWLbWH96tO6jq7xmWwL1vraH8yoRfHlPs8pPwJac0dOsa2dUO9NNbVcvtKAZeme88fifdngVrEUph3mYsXc8nMKaCgUOXY0123F3tTVV2184WcppJSxGIxSbnZFO3Ww8z5MCml+SSF+BJ4OoWcnALuSPrHfUkuF/pgbhxLYUED3fdPcSgxlZOhJzkmPkTgmmAOpsaTk5aMuLiTugRL5rhsYcUcDbQMdFgacpHKM2k0/CSn6cZljkUKCYw9ri6DltDZdJ3jiRff8TAZG9EWS5ey5KvZzNddrJICxQaiq2OM4xJztGbZYKIzly+MDFnx2WLmaYi4cnffuAxpe2oshvpzmLF4HQuWWxB5UM0FWzuXr7QXM8tmNVv2+aJpoI9V5KpxGeyxGBP+t7kuixa83V2YbFiP/5lIFmstwcp4J0esddGz0kRrwWcsN7Dkc4OteOrORXumOaYfVjbbT9OVy1zOv0BqQgbnclPITE8gt7iRZ08qSEhU1VUlPZ1U5eWTmJFBUm4ShQXZnNh9nHPiLFLP7edAnCrRFa3d474kvc0XSEpKQnyxkZ5HJaSnick6fY4zqedIPSvmYKgLe8XnySmTImutoDxPTGZRNuLzZZSccGdt0lN4pbrumXP7OXDsLGk52WSKL9HZfZ9s8aV3PUymiafjUqB3eWPAuJRoLMZ3F1Nenxi/TpcaRtr0yzqqkaZsDl6evGPuzLtF+J6mD7i9GlWiGFDVW/vkzdRUtvBCqUAmkyCX91O7axMOawIoVislBp6rFl9yqUry8lb+IqVAEE5WTTm13f3UHg1E3POUr282MjA0wqvG47gEXEYuVTFQ+pWjjCgecrXsDh09fTzvqKG0puWtMkOhZPTHhyRv92Hzpn08kCtQ/qw6X2fddeq+VZmyTU2DijOmIsZ3xW/ELyAQVy9H9lW/YFSSgaXBCuwFIrXznx+e2wMQ2PvgGhiCd9h2YiqeQaUfX9lH4uRmjleACN9QIf4RLoT6bSG3HQYbTiHaNIvlm7YjjInlwD4BoX6OuK2Lp4snnHRzwGPfXtw9nPAPCObYrnBC3H3YaB9NjQJ6T23G1yscfx8Rm0MDiIpN5OqtDhqfvP6QhnINpIpEeAgFuG31Jzwmi4bb59gWLWJ7oDtC242scXTGxr6EF49yCBB64CcMZrt7ICHeItyFAgI8HNlsG4a/Vwgezi4IggII94ql7FED+4UCAlIbkF7dhreDK0Lf7fj4BnPkzmMe5UQicHAjcqsHQu9AAoMDsXV0JSxkO6LYIrrfvKEhdT/HtnkgDDzMnceq87kJXXF3DSbywrs4koozpiIZjCoVyOV9yNWkA0aG6OtppbWnTwVWSHrokbQh6VLroXokKqGf+gfdJ5XSK++jv79fzTMbO28/PZISdgafp0PtRijpkSKV9qMcVfHHZHI5PZIyDpot5VBlDxJJD62tPaof+JAM2aPrpOY0IpO0IZG87b/1PvEnEfhHlf10dU2ow6rdC35TS71JRYYRhnrbpy06yMpSqXjSxMXEKTXbSTG5HqwqckysJP36lme4MgQzMzOWRZ3hoM0Gjly6QLJYzEHr9WzLzePh9z9Q5W6GYF862SWlZOZmU16USPSeRErLHvJ9TRTWVksxW7YEM2NLgrb5ElTSzb24SGISy8lOSeZE6DrCYiIRBsZyPCeHgoJCSjq7aK0oJzP1CCnJ57lQ3sg3deWq9Y64mD2mfmSWHyYhr5ymbgkl4kzyS0u4VJpPqTifrPMF3H7PDmfvPaIP6Juz1GIZhgvm8OlKbWZZWhCaHc+62UYsXGPOessvWGSygFXG+lhoWBITY4HGSgNsNBZgNXcxny5WSVrEx9xw9ZiPlpYhxos+ReczXaxWx1GwcxGLP9XGfLYlu/basc5AVZ/dH2aO6afzmPvpSgxsNFiwZhGmi2eg95U+gutXiF6xis8XaDF7kynmuroYr5mFjpkxlksnuCNMdSWS1lFefoUscQo5CYlkZeaTKE7gzOHDHEnI4v4zOQ1F+3ATxFOYJeZMehpFRUkcPnyWzNwa5F3x+O/IoLwojfS8Cu7l7ORg1RNu55zmdFqRiq+WfJSUk+fYf+AYZ9NyyM4Uc6nzBfKGK1zIz+R84nku1UhoaypSrXcyLpBXVEdLczk554toauukJP8CYnECCelJ5KdfICH9PHW/XTbyJyT610bIJNnIxEah/UA3hacyePDqlwzPJ9Z9p2l0NkWS8qqzmurO/nc/y1g58zc2Axut34F3UjH7bMzwKFYwOKgmNEh6kHS95ZA9kMvplfcx1N9JToyAUw/k4wpQSY8EibSb7u5arpQ1MtCn8kiTNlZTfV+Mf9RdRluO4nPiMhUVjfSrp3OptA95b/f4sXW9d9jlk8IDmQzF9/UcdwlQ89BGaTnqw4nL1VQ31pIY4kb8A7XP2x/9hm/jvW2cHc21mB1ykMDZFhgZr0TDYDlzdYzYpGPGit3F5Dkvx+xzLRb8nSsxDoaY/m4uS1YfYZvBP2Blos+qz+ZiaGjNDK15LDZfiNUSTaIOefOxwSo0jMzRMFrFP86Yi/5MA8znhHMq0hQrSycWfbyEuZZL0NQ0wEJ7I2u997DBXIvZIYcImmWMkcEyDLTnom2xCrelnzJHaxnLTNeQUX2R9TqLMDfb9E5R403DMUICnfCx34il6V4eNpxjW/QW3I31cPGNxjswFG+/UGwd3QjYvo2LNVfYH+6PkzCQwxUlpEVEEeS+hlkbvQkICsDPR7UGcfYIx8svEEGYPS7brnM7zQsXdxcEmwW4h57mRvk+wqK8ifDxI8h1DbM9d3Lw2nUOCAU4hUZQ9uAq27wdcBWGcbHxFmkejnh4R+ATZs+6dbb4ekUS4PdHSqJ/VqLHRvRwA2miBOonjcxhpE3fIp3gGDR5UE3YRgxLuXh0C2G5XZOPncjY6K8m6Z1rTBNv7nLqaBn177QtHEX5+B4P5T//MvtjCqNksKuZh81N9KrLnNO1D2TK66NKBYr+O+SqHZFGJYWcPbuPY5XNtFZVUFEnfduOoaKc7JR0iivqkHaUkVvVQo14P2GHLlNXJ2X4VS251394e8ekNZSWltPUP4y07iH3G8ZmyUfTeMn8evxpI1rTAIvPdFj4+UoMVi5i+XwztGaaoh9xEntzLWZHpbJvzEdrdw7HzGdh8JUVRtYGaKxbjpHNEgxnmKI7fy56G05wyOrvMNRfipm+Prpz1mBuvAjNJauYb2HCJnEeMUYLmKNthYGGNWZmizHX/RStJVbobLTBu6ibh7s3IgzV4eMlWuwUH8JsjiYmGxdjqDWfz1YaYK2/iAWGK0mbasz+tQhzk6Us1TNVuSsZ6KEz5pk2J4hDrgbo6FmgMUeDZbP/EYP5qzC2s8bYSAudz03RW2uErtFG4nP2YmY6AyNzRxKPueDqF8WBM9sJsTPDaLUDMWeukHY2ii2mc9DQN8V42UaCd0ex2moTm0zccf3CnFVrwjlwyAOHIBv0duRScamKxiIh9gEbWLunkPPC9TgvXcveovOE2Pmw3OiDNiEFGEUpu0l8/E1k0y4rOssfAAANfUlEQVSxx1gYY4CDjMsHs2n6hUf7dKyJP6rH+k3RxcXcMRO5Xwclxp7pI0MKFIrvaKzv5N6VGg4mdzIwMsSAopfGqlaVbfLU5//IEEMjaremsQbfat9OuVzB74dkSHrquXKhCpXZ0jDSW6WU1DeqDeHHvzRDyteT1h2q9cyEXcQ4pepXGq78QrwnYPK2aPGmNw5LayFeokjcA0PwDvAl0PMY1S9Qa6IccTTSwsthA0728yeXLIO8iXIPJtw9HB87A8zWrsF8Sxih26OpePaGK+vNcAnZi8dmEzY7BBLkG0VwziOGx8zgfewReInwiQ3EzzmAwG1lyNR7fK/IINxD/fCKDFIZyDNKiziAwJDdTKGqMdx4BH1zLTSs9fjE8xrtp9zwsvsIg02u7LrQSuN3P/NTXRSL9RcxY50Fyy00MF+vi+HfzmX+Z2Zo265HVHKREE0D9G1yyds85ia4mzs3olmqa4DWbA0Wzv+MZfqWzJk7n1U66zH42JOSOzEYLZiDtpUBGtZmmC02x2DmchYbLWTd2i1UNhVjqzub/7FKjy/WmaJvrs/uqmqO6JujpWGN3ieeXPtwasrJrIm+HnUrgP5++vvkyAcGxilE9/NSqJTK6e1Q6awUytG3JUuJBHlfP/1yOT0yCT3NLbR1q4Vqo6Mo+1Ukfom0g46ODiQS+Vsz+MM1KuBCNqBqO/BNGRmqTiMq1E4qpUcmo0/dFgFQKy7eJfC/64gE42uNd5C0N9SdOc7NH9/vjqmuP/H8IwwpFH/UyXB8HfBLMtr3jPdmgVZ5m2K/PY705AKKcnIoKFebs6ecICQqkezcbMrL7yBRvqKz7DJxJ4OJUovDxloF8KIAtw0HyC5vov/7Sxw8c4wDYSfIyBKTlH+GxF1RiES7iUvLJLNOynB/E7m5qWSkqXRV2bnZJGxZRVBWJ6++zyH28Blys7PJzTiI1doYklPiyS/uZFBykA1Bh8nNziP/QgWtUy3r1fCli7M5DptV6N3+6z/wpsINU70lCEOPUvXsDQ2pIkRekYR6LUNb15xNAg/C/FUqiq4TNjj4HMAv1A+f7QF4rlmBtZ0Agb0XTseqeUE7B5bZYRcYwu4aBXwdhM0ae/aU3qRFnoPzl5qs3V+JrHIPWh99hMaimXzpnEN3tgfBcfvR+3s9lizayJojDxkagcGGOMK9nPHb8SGbp4zKaShK4/Tp0xyPy6YoLZ3s8jzEWSnkpiRz/FgaKelpFJVX0PpMTt35DM6lJXBcLQ7LFSdx8WsZP0rrKM9OJ62oDqnsPlnpSSSfjiMzNYvU86mkn0vm7OlTxEes5BOHKzyXN3Dx/Dnizp0iPbuchMDlOB05ofLaenmLhLhsLhXkcTk/h5zsLNIzxVwo6eTVy9ukJJ4hNzsOf815HJ5ar1fDlzJJGxJZv4qvNQKMPKerS+WYNDZDDfSNNTipp7HjJgeXL+X0I1Ql0Q4VCUIFkUpoU7sRygbUaxWZCjbtV47Cq1rEhU0M3D5BSGAMhS0DNCY447s9m3sDKjHDdyVbcY3czdE9idySqGa+xqK9JDUMqyDVsRYWHyzRjKKsPYr/iToav77KnW4Fytf95DpYsO5oDRWHAjgS78cKFycCQzcRdLGL/h4JXTIJUmkPkh4pcrmC/so4vHbXkpLRSJ2kn8ed39Mp+WeU7W2cORrBwfpR2nMPkv/wOod89lJ8vZ42eTN1X7fQ3HCX1j4F37fkECM4pSpgvJ5gEN97j6tl9+huuMalqjYaq+voHZxeqTEsraMoJ4fU/HRy0vYTuT0CE/sjXErxYMPxHA7GxnGn+Vuigq7js+cuaVl1nE+/S/rl77mdeZuUrn/9hfv0ny/ekwXaQNr2nQTYeWHrYY+PeyyFZam4r9uIW7AHS50iKJOpprqIuHsoOo8yf54t3tEBhG61w0rHiMjoTCoy9+G2t474bVeZEXIL96hyAo884NqtJkKEHjjG3eXrnO2EbnXC1cMRV3MHNvsEsP1gJsXxIsK9j1FQsJ9wfyeEgYfJy5hgEB/qjcDBhUgfe9Y4u+MXup3c87unVWqMXvNk2a5c8gqLuFaURVxcFuniLDLzc6m4X82F+GSu3O/g3rVmzsaWoLXnNmnxNZy/IaX+RgPJl1rfay/7HxnvmehKgsKzqCmvpU0qpacjA/9wVfsDibyZW5euc6P0OtV1l7hYeIdmSRuNjR08fVTJzUYZTXce0i6X0yfvRSp9Su1+H6KifDlaI6O//da4/FShUDAwIEP2bR2VD4rY6bmDPYGneHBrP05bM0j1CqO4v5Sg8AKkUinS7m61ArOfxuMuBFyWI5X3qhZgr4eQ93aouWTTfy1ZWSyihJt89/y56lhJI+WHnQksVr1nZEimcjyQdqv0YxVHCRT3qBaNUikdHT309UmRPr6Ab2iB6ro/K1E0phB8+D4vFAOqVhRdEjq6pUilN9jvFcO5zAvUtajLrONtK1qoKa+l7uYlqtoaKL3eSJ9czsDQa5SKPjUr9V1R/79tot80cDjEA2cXAYEBwQRv24xL2DmObYsmZHsAPh5OuDk64r0jHDfbTdiG+iEIEXEyaxdCQcC4vkqw1ZvggC2Ee8Uizj6Gj6sFR4reyk+z8k4j2mKPq0sEohBPHAT7SI71IsTFljXrXHCzdcUvMY9dIUJ83ZfiLhQRFLyDwIj9nN3mjYOrEN/tPvgGHyEv4wix0fa42G+bRnv1NtFbfP3wEIUQGu6Kt4sHQnc3Vhu4cvDOUx6liQj224ZfqAhRcDCxAiGigtuU7wsjyjcaTwdH3EXOrPrSFR8fD7y2HKO5s5zd7qFElMmo9JuHa5QQkbM37tsPEhnrT5BHAJ5ujrh7hhMZ10xn+dis5ISrmx+etmtwdhLg4izAfuOXaJ1uoiHVA8fNtoT6iVR8uQ+W6Ckx/KyX2sKp+qcJoawnN7+B22qm49vmHzLKUqt5MFU79Y457JgZuypGn9/kjHjiikoNyU5lS6r1XW8aznH66jN+/COfc6Kx/G/5zu+WS0dRPn3I3eYXE7Zkqu/4Ykqbh0mS2mlYntPFqFKB4nmd+tiXtI6BN+8R788Z+3gpK8xs+GKFI/oWeqz4cgnLDXZxb1DGRbeNJDwe5esoTXQt9DBftJIlJjNZYuZK5fBb17yZS61U7nnWazjyeJjaaEvWLHTAebkxi3X0sNCYw5yQSoaV19i8TIsZKy042TJKb7wVxjO01NcbpjZ6BSbaOsww12OWlRFmGc/UUlhzXK8pGa50YZmWHn+7aBEmsy1JeDz163jy8dIVLF9qzGLNWSzS0WLZCgd0wmsZlV1kzeI5aGhqY6oxBw0zbWas1EZD7yvmf2rKYs05WCY85k3V9A6C1T89JsFyFtbL9DDUW4XxrnsMyi7iZKDN/EXLmbVRzFPuEqNpjsV8fb4y0+bLkEqGJacw+NwKI9vlGJn8DgMjXZYutUHXxpAvvNLoGX7MiVXGzDRP4PG0Sfq3SPSPt4hPLeXu9frJ8NvoD5zff5PAC43cufA1B5M7kQ0NMNB6h+oJlYZf6jQ7ufz5a5LQCVCj+kRj53x27zqNg+r+zRMuMtaOYboY7i4kteBr6uslKBSqDni/f95Fl0zBi+6HPOieCLSozN4nNVhhhKGBVu5UqxucjKq0ZyMvW2lq7OD4sWqyW3+tv7UqJpVuH13g5KVeYBhpTQWNL95dWPwmgseUeM+puxK/j/XQ+kILU4u1zLcwwthEFzPPIh5994If/vB/+f5hB43f/czrpt1sFIai9/crMLHPpbp4E4YLfscyYyM2LjJn0adzWeSgg4WWLuaLVqPzqR6fGa9jVVIxu7SNWGhnidHE5iO510hY8SnzVxRzf4JZ+52Lnnyss5YF5vP5By0dlq3Q4xPPYspDNNDR1meFkTVfmK5HN6r6XRPXSj82B/oRciaJQGsNNG3C2Re8kI8+0iXydBRWxh/xyUIzzt6VoOyNw9vXlo/+91bqhzsoiYujslfCKZOvWLXonwi/rmRUmsmq+cZorBZi51dC6a3v+OEPv6fYWlUosTjcyI+VIRisNWLFpq9Y8vlsNCx0mG2hwzLdKK4PDFNisxDNT1T37EnHEVaZaWBgMRMjAy3m66mktTOXG2Blf/49LCv/nGf0r7Aef3u87ZX8Z8U7n+U3SFhB1dW99SX0N1HeIGe0v4nypn4YkVFVWErLK2D0JY/qO3k1xex9ygegtUn+dqS/bKWi/OFvSoSs7BRlssl9pqeN39St95fj36it8F/jP3v8ZSV6VE5DQSHZl3MovfKnNwv7sz+G2pFQ9vwPvPzuBf/nh39G2vk9vd/9My/Vbskjg5PpvKP/3I/0u9/zfedTOiQv6O/7kHTf/+rx8gGnI0NxcLdlx9ZU6n/6j/kYL6r3YuewknWeYnbsvU7g1huEbL9GwJ4beG25hntUOa4RZWz0Kcch+CoO227gu60cZ+E17LaV47+nmoMnm+l8j2v+ZSX6P0v8eJmQtWYsNtJH3zCYKHttDHUM2XIiDCu92eibaOAYFoSLpQkzHHexw3QJRmbL0F0WziEfc5bqf8mSWVuo+HCcsb/Gf9X4a6L/QuKvif4Lib8m+i8k/prov5D4a6L/QuL/A2VxMQ2w7xmZAAAAAElFTkSuQmCC">
            <a:hlinkClick r:id="rId5" tooltip="Page 5"/>
          </p:cNvPr>
          <p:cNvSpPr>
            <a:spLocks noChangeAspect="1" noChangeArrowheads="1"/>
          </p:cNvSpPr>
          <p:nvPr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the semiconducting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427937200" y="4522612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772529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halide perovskite CsAuI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Rectangle 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Rectangle 12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wherein the Au disprortionates into +1 and +3 states; that is,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ectangle 13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compound can more speci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14"/>
          <p:cNvSpPr>
            <a:spLocks noChangeArrowheads="1"/>
          </p:cNvSpPr>
          <p:nvPr/>
        </p:nvSpPr>
        <p:spPr bwMode="auto">
          <a:xfrm>
            <a:off x="1624772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Rectangle 15"/>
          <p:cNvSpPr>
            <a:spLocks noChangeArrowheads="1"/>
          </p:cNvSpPr>
          <p:nvPr/>
        </p:nvSpPr>
        <p:spPr bwMode="auto">
          <a:xfrm>
            <a:off x="1667279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cally be expressed as Cs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Rectangle 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8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(I)Au(III)I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Rectangle 19"/>
          <p:cNvSpPr>
            <a:spLocks noChangeArrowheads="1"/>
          </p:cNvSpPr>
          <p:nvPr/>
        </p:nvSpPr>
        <p:spPr bwMode="auto">
          <a:xfrm>
            <a:off x="917386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Rectangle 20"/>
          <p:cNvSpPr>
            <a:spLocks noChangeArrowheads="1"/>
          </p:cNvSpPr>
          <p:nvPr/>
        </p:nvSpPr>
        <p:spPr bwMode="auto">
          <a:xfrm>
            <a:off x="945211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Rectangle 21"/>
          <p:cNvSpPr>
            <a:spLocks noChangeArrowheads="1"/>
          </p:cNvSpPr>
          <p:nvPr/>
        </p:nvSpPr>
        <p:spPr bwMode="auto">
          <a:xfrm>
            <a:off x="962925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Rectangle 22"/>
          <p:cNvSpPr>
            <a:spLocks noChangeArrowheads="1"/>
          </p:cNvSpPr>
          <p:nvPr/>
        </p:nvSpPr>
        <p:spPr bwMode="auto">
          <a:xfrm>
            <a:off x="1025667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038821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Rectangle 24"/>
          <p:cNvSpPr>
            <a:spLocks noChangeArrowheads="1"/>
          </p:cNvSpPr>
          <p:nvPr/>
        </p:nvSpPr>
        <p:spPr bwMode="auto">
          <a:xfrm>
            <a:off x="1157224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Interest in the mixed-valent metal halide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25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perovskites further follows from the theoretical prediction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26"/>
          <p:cNvSpPr>
            <a:spLocks noChangeArrowheads="1"/>
          </p:cNvSpPr>
          <p:nvPr/>
        </p:nvSpPr>
        <p:spPr bwMode="auto">
          <a:xfrm>
            <a:off x="252344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2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superconductivity in CsTlX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29"/>
          <p:cNvSpPr>
            <a:spLocks noChangeArrowheads="1"/>
          </p:cNvSpPr>
          <p:nvPr/>
        </p:nvSpPr>
        <p:spPr bwMode="auto">
          <a:xfrm>
            <a:off x="1477525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Rectangle 30"/>
          <p:cNvSpPr>
            <a:spLocks noChangeArrowheads="1"/>
          </p:cNvSpPr>
          <p:nvPr/>
        </p:nvSpPr>
        <p:spPr bwMode="auto">
          <a:xfrm>
            <a:off x="1505359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which features 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1"/>
          <p:cNvSpPr>
            <a:spLocks noChangeArrowheads="1"/>
          </p:cNvSpPr>
          <p:nvPr/>
        </p:nvSpPr>
        <p:spPr bwMode="auto">
          <a:xfrm>
            <a:off x="2141402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Rectangle 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" name="Rectangle 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Rectangle 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and 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Rectangle 37"/>
          <p:cNvSpPr>
            <a:spLocks noChangeArrowheads="1"/>
          </p:cNvSpPr>
          <p:nvPr/>
        </p:nvSpPr>
        <p:spPr bwMode="auto">
          <a:xfrm>
            <a:off x="539903988" y="53091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Rectangle 38"/>
          <p:cNvSpPr>
            <a:spLocks noChangeArrowheads="1"/>
          </p:cNvSpPr>
          <p:nvPr/>
        </p:nvSpPr>
        <p:spPr bwMode="auto">
          <a:xfrm>
            <a:off x="616812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Rectangle 39"/>
          <p:cNvSpPr>
            <a:spLocks noChangeArrowheads="1"/>
          </p:cNvSpPr>
          <p:nvPr/>
        </p:nvSpPr>
        <p:spPr bwMode="auto">
          <a:xfrm>
            <a:off x="643126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Rectangle 40"/>
          <p:cNvSpPr>
            <a:spLocks noChangeArrowheads="1"/>
          </p:cNvSpPr>
          <p:nvPr/>
        </p:nvSpPr>
        <p:spPr bwMode="auto">
          <a:xfrm>
            <a:off x="670960050" y="53091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ions that are isoelectronic to 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Rectangle 41"/>
          <p:cNvSpPr>
            <a:spLocks noChangeArrowheads="1"/>
          </p:cNvSpPr>
          <p:nvPr/>
        </p:nvSpPr>
        <p:spPr bwMode="auto">
          <a:xfrm>
            <a:off x="17831530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Rectangle 42"/>
          <p:cNvSpPr>
            <a:spLocks noChangeArrowheads="1"/>
          </p:cNvSpPr>
          <p:nvPr/>
        </p:nvSpPr>
        <p:spPr bwMode="auto">
          <a:xfrm>
            <a:off x="1867149238" y="53091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Rectangle 43"/>
          <p:cNvSpPr>
            <a:spLocks noChangeArrowheads="1"/>
          </p:cNvSpPr>
          <p:nvPr/>
        </p:nvSpPr>
        <p:spPr bwMode="auto">
          <a:xfrm>
            <a:off x="2085741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Rectangle 44"/>
          <p:cNvSpPr>
            <a:spLocks noChangeArrowheads="1"/>
          </p:cNvSpPr>
          <p:nvPr/>
        </p:nvSpPr>
        <p:spPr bwMode="auto">
          <a:xfrm>
            <a:off x="2147483647" y="53091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BaBiO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" name="Rectangle 46"/>
          <p:cNvSpPr>
            <a:spLocks noChangeArrowheads="1"/>
          </p:cNvSpPr>
          <p:nvPr/>
        </p:nvSpPr>
        <p:spPr bwMode="auto">
          <a:xfrm>
            <a:off x="2147483647" y="530913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.Ina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Rectangle 4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recent experimental work,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Rectangle 48"/>
          <p:cNvSpPr>
            <a:spLocks noChangeArrowheads="1"/>
          </p:cNvSpPr>
          <p:nvPr/>
        </p:nvSpPr>
        <p:spPr bwMode="auto">
          <a:xfrm>
            <a:off x="1452737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Rectangle 49"/>
          <p:cNvSpPr>
            <a:spLocks noChangeArrowheads="1"/>
          </p:cNvSpPr>
          <p:nvPr/>
        </p:nvSpPr>
        <p:spPr bwMode="auto">
          <a:xfrm>
            <a:off x="1557478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CsTlF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Rectangle 50"/>
          <p:cNvSpPr>
            <a:spLocks noChangeArrowheads="1"/>
          </p:cNvSpPr>
          <p:nvPr/>
        </p:nvSpPr>
        <p:spPr bwMode="auto">
          <a:xfrm>
            <a:off x="1772021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" name="Rectangle 51"/>
          <p:cNvSpPr>
            <a:spLocks noChangeArrowheads="1"/>
          </p:cNvSpPr>
          <p:nvPr/>
        </p:nvSpPr>
        <p:spPr bwMode="auto">
          <a:xfrm>
            <a:off x="184184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was prepared as a light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" name="Rectangle 52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brown powder that adopts a double cubic perovskite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ectangle 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ectangle 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Rectangle 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Rectangle 56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structure, whereas orange crystals of CsTlCl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Rectangle 57"/>
          <p:cNvSpPr>
            <a:spLocks noChangeArrowheads="1"/>
          </p:cNvSpPr>
          <p:nvPr/>
        </p:nvSpPr>
        <p:spPr bwMode="auto">
          <a:xfrm>
            <a:off x="205184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Rectangle 58"/>
          <p:cNvSpPr>
            <a:spLocks noChangeArrowheads="1"/>
          </p:cNvSpPr>
          <p:nvPr/>
        </p:nvSpPr>
        <p:spPr bwMode="auto">
          <a:xfrm>
            <a:off x="2107504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were obtained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Rectangle 59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two 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Rectangle 60"/>
          <p:cNvSpPr>
            <a:spLocks noChangeArrowheads="1"/>
          </p:cNvSpPr>
          <p:nvPr/>
        </p:nvSpPr>
        <p:spPr bwMode="auto">
          <a:xfrm>
            <a:off x="754941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Rectangle 61"/>
          <p:cNvSpPr>
            <a:spLocks noChangeArrowheads="1"/>
          </p:cNvSpPr>
          <p:nvPr/>
        </p:nvSpPr>
        <p:spPr bwMode="auto">
          <a:xfrm>
            <a:off x="799471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 polymorphs, a tetragonal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Rectangle 62"/>
          <p:cNvSpPr>
            <a:spLocks noChangeArrowheads="1"/>
          </p:cNvSpPr>
          <p:nvPr/>
        </p:nvSpPr>
        <p:spPr bwMode="auto">
          <a:xfrm>
            <a:off x="1864104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3"/>
          <p:cNvSpPr>
            <a:spLocks noChangeArrowheads="1"/>
          </p:cNvSpPr>
          <p:nvPr/>
        </p:nvSpPr>
        <p:spPr bwMode="auto">
          <a:xfrm>
            <a:off x="1891938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4/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" name="Rectangle 64"/>
          <p:cNvSpPr>
            <a:spLocks noChangeArrowheads="1"/>
          </p:cNvSpPr>
          <p:nvPr/>
        </p:nvSpPr>
        <p:spPr bwMode="auto">
          <a:xfrm>
            <a:off x="1973905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Rectangle 65"/>
          <p:cNvSpPr>
            <a:spLocks noChangeArrowheads="1"/>
          </p:cNvSpPr>
          <p:nvPr/>
        </p:nvSpPr>
        <p:spPr bwMode="auto">
          <a:xfrm>
            <a:off x="2060933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a cubic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Rectangle 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" name="Rectangle 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Rectangle 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" name="Rectangle 69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phase. In all of these phases, charge ordering between 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" name="Rectangle 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Rectangle 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Rectangle 72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3"/>
          <p:cNvSpPr>
            <a:spLocks noChangeArrowheads="1"/>
          </p:cNvSpPr>
          <p:nvPr/>
        </p:nvSpPr>
        <p:spPr bwMode="auto">
          <a:xfrm>
            <a:off x="616812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" name="Rectangle 74"/>
          <p:cNvSpPr>
            <a:spLocks noChangeArrowheads="1"/>
          </p:cNvSpPr>
          <p:nvPr/>
        </p:nvSpPr>
        <p:spPr bwMode="auto">
          <a:xfrm>
            <a:off x="708406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was con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Rectangle 75"/>
          <p:cNvSpPr>
            <a:spLocks noChangeArrowheads="1"/>
          </p:cNvSpPr>
          <p:nvPr/>
        </p:nvSpPr>
        <p:spPr bwMode="auto">
          <a:xfrm>
            <a:off x="9861994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" name="Rectangle 76"/>
          <p:cNvSpPr>
            <a:spLocks noChangeArrowheads="1"/>
          </p:cNvSpPr>
          <p:nvPr/>
        </p:nvSpPr>
        <p:spPr bwMode="auto">
          <a:xfrm>
            <a:off x="102920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rmed to exist. Although resistivity was found to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" name="Rectangle 7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decrease under pressure, no evidence of a phase transition to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" name="Rectangle 7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9"/>
          <p:cNvSpPr>
            <a:spLocks noChangeArrowheads="1"/>
          </p:cNvSpPr>
          <p:nvPr/>
        </p:nvSpPr>
        <p:spPr bwMode="auto">
          <a:xfrm>
            <a:off x="616812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80"/>
          <p:cNvSpPr>
            <a:spLocks noChangeArrowheads="1"/>
          </p:cNvSpPr>
          <p:nvPr/>
        </p:nvSpPr>
        <p:spPr bwMode="auto">
          <a:xfrm>
            <a:off x="698793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(i.e., delocalized charge) state, which would be required for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81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obtaining a superconducting phase, has been observed so far.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82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comparison to these inorganic systems, there are only a few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83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known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84"/>
          <p:cNvSpPr>
            <a:spLocks noChangeArrowheads="1"/>
          </p:cNvSpPr>
          <p:nvPr/>
        </p:nvSpPr>
        <p:spPr bwMode="auto">
          <a:xfrm>
            <a:off x="1051479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85"/>
          <p:cNvSpPr>
            <a:spLocks noChangeArrowheads="1"/>
          </p:cNvSpPr>
          <p:nvPr/>
        </p:nvSpPr>
        <p:spPr bwMode="auto">
          <a:xfrm>
            <a:off x="1112194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mixed-valent perovskites, all featur-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ing lower-dimensional or 3-D defect crystal structures (see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section 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8"/>
          <p:cNvSpPr>
            <a:spLocks noChangeArrowheads="1"/>
          </p:cNvSpPr>
          <p:nvPr/>
        </p:nvSpPr>
        <p:spPr bwMode="auto">
          <a:xfrm>
            <a:off x="849582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9"/>
          <p:cNvSpPr>
            <a:spLocks noChangeArrowheads="1"/>
          </p:cNvSpPr>
          <p:nvPr/>
        </p:nvSpPr>
        <p:spPr bwMode="auto">
          <a:xfrm>
            <a:off x="619856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addition to size and charge, there are also the details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" name="Rectangle 90"/>
          <p:cNvSpPr>
            <a:spLocks noChangeArrowheads="1"/>
          </p:cNvSpPr>
          <p:nvPr/>
        </p:nvSpPr>
        <p:spPr bwMode="auto">
          <a:xfrm>
            <a:off x="539918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bonding/coordination preferences for the metal ions involved,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91"/>
          <p:cNvSpPr>
            <a:spLocks noChangeArrowheads="1"/>
          </p:cNvSpPr>
          <p:nvPr/>
        </p:nvSpPr>
        <p:spPr bwMode="auto">
          <a:xfrm>
            <a:off x="539918275" y="740432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which can impact the structural chemistry. For example, in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92"/>
          <p:cNvSpPr>
            <a:spLocks noChangeArrowheads="1"/>
          </p:cNvSpPr>
          <p:nvPr/>
        </p:nvSpPr>
        <p:spPr bwMode="auto">
          <a:xfrm>
            <a:off x="539918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related inorganic Cs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93"/>
          <p:cNvSpPr>
            <a:spLocks noChangeArrowheads="1"/>
          </p:cNvSpPr>
          <p:nvPr/>
        </p:nvSpPr>
        <p:spPr bwMode="auto">
          <a:xfrm>
            <a:off x="1302959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94"/>
          <p:cNvSpPr>
            <a:spLocks noChangeArrowheads="1"/>
          </p:cNvSpPr>
          <p:nvPr/>
        </p:nvSpPr>
        <p:spPr bwMode="auto">
          <a:xfrm>
            <a:off x="1331798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Au(I)Au(III)I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95"/>
          <p:cNvSpPr>
            <a:spLocks noChangeArrowheads="1"/>
          </p:cNvSpPr>
          <p:nvPr/>
        </p:nvSpPr>
        <p:spPr bwMode="auto">
          <a:xfrm>
            <a:off x="1814020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6"/>
          <p:cNvSpPr>
            <a:spLocks noChangeArrowheads="1"/>
          </p:cNvSpPr>
          <p:nvPr/>
        </p:nvSpPr>
        <p:spPr bwMode="auto">
          <a:xfrm>
            <a:off x="19030759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primary bonding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around Au(I) and Au(III) can perhaps more accurately be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Rectangle 9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described as square planar for Au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Rectangle 99"/>
          <p:cNvSpPr>
            <a:spLocks noChangeArrowheads="1"/>
          </p:cNvSpPr>
          <p:nvPr/>
        </p:nvSpPr>
        <p:spPr bwMode="auto">
          <a:xfrm>
            <a:off x="1718891025" y="77779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Rectangle 100"/>
          <p:cNvSpPr>
            <a:spLocks noChangeArrowheads="1"/>
          </p:cNvSpPr>
          <p:nvPr/>
        </p:nvSpPr>
        <p:spPr bwMode="auto">
          <a:xfrm>
            <a:off x="1814528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linear for Au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Rectangle 101"/>
          <p:cNvSpPr>
            <a:spLocks noChangeArrowheads="1"/>
          </p:cNvSpPr>
          <p:nvPr/>
        </p:nvSpPr>
        <p:spPr bwMode="auto">
          <a:xfrm>
            <a:off x="2147483647" y="777794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" name="Rectangle 1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with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3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 Au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4"/>
          <p:cNvSpPr>
            <a:spLocks noChangeArrowheads="1"/>
          </p:cNvSpPr>
          <p:nvPr/>
        </p:nvSpPr>
        <p:spPr bwMode="auto">
          <a:xfrm>
            <a:off x="821232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···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5"/>
          <p:cNvSpPr>
            <a:spLocks noChangeArrowheads="1"/>
          </p:cNvSpPr>
          <p:nvPr/>
        </p:nvSpPr>
        <p:spPr bwMode="auto">
          <a:xfrm>
            <a:off x="888526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contacts nominally completing octahedral coordi-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6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nation.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7"/>
          <p:cNvSpPr>
            <a:spLocks noChangeArrowheads="1"/>
          </p:cNvSpPr>
          <p:nvPr/>
        </p:nvSpPr>
        <p:spPr bwMode="auto">
          <a:xfrm>
            <a:off x="772160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108"/>
          <p:cNvSpPr>
            <a:spLocks noChangeArrowheads="1"/>
          </p:cNvSpPr>
          <p:nvPr/>
        </p:nvSpPr>
        <p:spPr bwMode="auto">
          <a:xfrm>
            <a:off x="861725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another example, the lone pair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8" name="Rectangle 109"/>
          <p:cNvSpPr>
            <a:spLocks noChangeArrowheads="1"/>
          </p:cNvSpPr>
          <p:nvPr/>
        </p:nvSpPr>
        <p:spPr bwMode="auto">
          <a:xfrm>
            <a:off x="2029077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Rectangle 110"/>
          <p:cNvSpPr>
            <a:spLocks noChangeArrowheads="1"/>
          </p:cNvSpPr>
          <p:nvPr/>
        </p:nvSpPr>
        <p:spPr bwMode="auto">
          <a:xfrm>
            <a:off x="2054875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Rectangle 111"/>
          <p:cNvSpPr>
            <a:spLocks noChangeArrowheads="1"/>
          </p:cNvSpPr>
          <p:nvPr/>
        </p:nvSpPr>
        <p:spPr bwMode="auto">
          <a:xfrm>
            <a:off x="2109525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electrons on B =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Rectangle 112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Rectangle 113"/>
          <p:cNvSpPr>
            <a:spLocks noChangeArrowheads="1"/>
          </p:cNvSpPr>
          <p:nvPr/>
        </p:nvSpPr>
        <p:spPr bwMode="auto">
          <a:xfrm>
            <a:off x="616812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3" name="Rectangle 114"/>
          <p:cNvSpPr>
            <a:spLocks noChangeArrowheads="1"/>
          </p:cNvSpPr>
          <p:nvPr/>
        </p:nvSpPr>
        <p:spPr bwMode="auto">
          <a:xfrm>
            <a:off x="649197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,Ge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4" name="Rectangle 115"/>
          <p:cNvSpPr>
            <a:spLocks noChangeArrowheads="1"/>
          </p:cNvSpPr>
          <p:nvPr/>
        </p:nvSpPr>
        <p:spPr bwMode="auto">
          <a:xfrm>
            <a:off x="78835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5" name="Rectangle 116"/>
          <p:cNvSpPr>
            <a:spLocks noChangeArrowheads="1"/>
          </p:cNvSpPr>
          <p:nvPr/>
        </p:nvSpPr>
        <p:spPr bwMode="auto">
          <a:xfrm>
            <a:off x="848564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,Sn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6" name="Rectangle 117"/>
          <p:cNvSpPr>
            <a:spLocks noChangeArrowheads="1"/>
          </p:cNvSpPr>
          <p:nvPr/>
        </p:nvSpPr>
        <p:spPr bwMode="auto">
          <a:xfrm>
            <a:off x="976079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7" name="Rectangle 118"/>
          <p:cNvSpPr>
            <a:spLocks noChangeArrowheads="1"/>
          </p:cNvSpPr>
          <p:nvPr/>
        </p:nvSpPr>
        <p:spPr bwMode="auto">
          <a:xfrm>
            <a:off x="1036291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,Pb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8" name="Rectangle 119"/>
          <p:cNvSpPr>
            <a:spLocks noChangeArrowheads="1"/>
          </p:cNvSpPr>
          <p:nvPr/>
        </p:nvSpPr>
        <p:spPr bwMode="auto">
          <a:xfrm>
            <a:off x="1166844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19" name="Rectangle 120"/>
          <p:cNvSpPr>
            <a:spLocks noChangeArrowheads="1"/>
          </p:cNvSpPr>
          <p:nvPr/>
        </p:nvSpPr>
        <p:spPr bwMode="auto">
          <a:xfrm>
            <a:off x="1227564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,Sb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121"/>
          <p:cNvSpPr>
            <a:spLocks noChangeArrowheads="1"/>
          </p:cNvSpPr>
          <p:nvPr/>
        </p:nvSpPr>
        <p:spPr bwMode="auto">
          <a:xfrm>
            <a:off x="1352542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1" name="Rectangle 122"/>
          <p:cNvSpPr>
            <a:spLocks noChangeArrowheads="1"/>
          </p:cNvSpPr>
          <p:nvPr/>
        </p:nvSpPr>
        <p:spPr bwMode="auto">
          <a:xfrm>
            <a:off x="1412760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and 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123"/>
          <p:cNvSpPr>
            <a:spLocks noChangeArrowheads="1"/>
          </p:cNvSpPr>
          <p:nvPr/>
        </p:nvSpPr>
        <p:spPr bwMode="auto">
          <a:xfrm>
            <a:off x="1669810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Rectangle 124"/>
          <p:cNvSpPr>
            <a:spLocks noChangeArrowheads="1"/>
          </p:cNvSpPr>
          <p:nvPr/>
        </p:nvSpPr>
        <p:spPr bwMode="auto">
          <a:xfrm>
            <a:off x="175228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may sterically interfere with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Rectangle 125"/>
          <p:cNvSpPr>
            <a:spLocks noChangeArrowheads="1"/>
          </p:cNvSpPr>
          <p:nvPr/>
        </p:nvSpPr>
        <p:spPr bwMode="auto">
          <a:xfrm>
            <a:off x="539897638" y="832165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Rectangle 126"/>
          <p:cNvSpPr>
            <a:spLocks noChangeArrowheads="1"/>
          </p:cNvSpPr>
          <p:nvPr/>
        </p:nvSpPr>
        <p:spPr bwMode="auto">
          <a:xfrm>
            <a:off x="645656888" y="837193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Rectangle 127"/>
          <p:cNvSpPr>
            <a:spLocks noChangeArrowheads="1"/>
          </p:cNvSpPr>
          <p:nvPr/>
        </p:nvSpPr>
        <p:spPr bwMode="auto">
          <a:xfrm>
            <a:off x="6962632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octahedral coordination, leading to structural distortions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7" name="Rectangle 12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perovskite framework.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8" name="Rectangle 129"/>
          <p:cNvSpPr>
            <a:spLocks noChangeArrowheads="1"/>
          </p:cNvSpPr>
          <p:nvPr/>
        </p:nvSpPr>
        <p:spPr bwMode="auto">
          <a:xfrm>
            <a:off x="1423893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9" name="Rectangle 130"/>
          <p:cNvSpPr>
            <a:spLocks noChangeArrowheads="1"/>
          </p:cNvSpPr>
          <p:nvPr/>
        </p:nvSpPr>
        <p:spPr bwMode="auto">
          <a:xfrm>
            <a:off x="1486636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0" name="Rectangle 131"/>
          <p:cNvSpPr>
            <a:spLocks noChangeArrowheads="1"/>
          </p:cNvSpPr>
          <p:nvPr/>
        </p:nvSpPr>
        <p:spPr bwMode="auto">
          <a:xfrm>
            <a:off x="149979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1" name="Rectangle 132"/>
          <p:cNvSpPr>
            <a:spLocks noChangeArrowheads="1"/>
          </p:cNvSpPr>
          <p:nvPr/>
        </p:nvSpPr>
        <p:spPr bwMode="auto">
          <a:xfrm>
            <a:off x="1563035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2" name="Rectangle 133"/>
          <p:cNvSpPr>
            <a:spLocks noChangeArrowheads="1"/>
          </p:cNvSpPr>
          <p:nvPr/>
        </p:nvSpPr>
        <p:spPr bwMode="auto">
          <a:xfrm>
            <a:off x="1608072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" name="Rectangle 134"/>
          <p:cNvSpPr>
            <a:spLocks noChangeArrowheads="1"/>
          </p:cNvSpPr>
          <p:nvPr/>
        </p:nvSpPr>
        <p:spPr bwMode="auto">
          <a:xfrm>
            <a:off x="1698147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the perovskite structure,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4" name="Rectangle 135"/>
          <p:cNvSpPr>
            <a:spLocks noChangeArrowheads="1"/>
          </p:cNvSpPr>
          <p:nvPr/>
        </p:nvSpPr>
        <p:spPr bwMode="auto">
          <a:xfrm>
            <a:off x="539897638" y="85835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stereochemically active lone pair (or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Rectangle 136"/>
          <p:cNvSpPr>
            <a:spLocks noChangeArrowheads="1"/>
          </p:cNvSpPr>
          <p:nvPr/>
        </p:nvSpPr>
        <p:spPr bwMode="auto">
          <a:xfrm>
            <a:off x="1890933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Rectangle 137"/>
          <p:cNvSpPr>
            <a:spLocks noChangeArrowheads="1"/>
          </p:cNvSpPr>
          <p:nvPr/>
        </p:nvSpPr>
        <p:spPr bwMode="auto">
          <a:xfrm>
            <a:off x="1917247563" y="85835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-orbital hybridization)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Rectangle 13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generally gives rise to a shift of the metal atom away from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Rectangle 139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crystallographic center of the metal halide octahedra, resulting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9" name="Rectangle 140"/>
          <p:cNvSpPr>
            <a:spLocks noChangeArrowheads="1"/>
          </p:cNvSpPr>
          <p:nvPr/>
        </p:nvSpPr>
        <p:spPr bwMode="auto">
          <a:xfrm>
            <a:off x="539897638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alternating long and short B-X bonds and the prospects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0" name="Rectangle 141"/>
          <p:cNvSpPr>
            <a:spLocks noChangeArrowheads="1"/>
          </p:cNvSpPr>
          <p:nvPr/>
        </p:nvSpPr>
        <p:spPr bwMode="auto">
          <a:xfrm>
            <a:off x="2147483647" y="82035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ferroelectricity.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1" name="Rectangle 142"/>
          <p:cNvSpPr>
            <a:spLocks noChangeArrowheads="1"/>
          </p:cNvSpPr>
          <p:nvPr/>
        </p:nvSpPr>
        <p:spPr bwMode="auto">
          <a:xfrm>
            <a:off x="2147483647" y="79466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2" name="Rectangle 143"/>
          <p:cNvSpPr>
            <a:spLocks noChangeArrowheads="1"/>
          </p:cNvSpPr>
          <p:nvPr/>
        </p:nvSpPr>
        <p:spPr bwMode="auto">
          <a:xfrm>
            <a:off x="2147483647" y="79466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3" name="Rectangle 144"/>
          <p:cNvSpPr>
            <a:spLocks noChangeArrowheads="1"/>
          </p:cNvSpPr>
          <p:nvPr/>
        </p:nvSpPr>
        <p:spPr bwMode="auto">
          <a:xfrm>
            <a:off x="2147483647" y="79466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4" name="Rectangle 145"/>
          <p:cNvSpPr>
            <a:spLocks noChangeArrowheads="1"/>
          </p:cNvSpPr>
          <p:nvPr/>
        </p:nvSpPr>
        <p:spPr bwMode="auto">
          <a:xfrm>
            <a:off x="2147483647" y="79466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5" name="Rectangle 146"/>
          <p:cNvSpPr>
            <a:spLocks noChangeArrowheads="1"/>
          </p:cNvSpPr>
          <p:nvPr/>
        </p:nvSpPr>
        <p:spPr bwMode="auto">
          <a:xfrm>
            <a:off x="355263450" y="794661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6" name="Rectangle 147"/>
          <p:cNvSpPr>
            <a:spLocks noChangeArrowheads="1"/>
          </p:cNvSpPr>
          <p:nvPr/>
        </p:nvSpPr>
        <p:spPr bwMode="auto">
          <a:xfrm>
            <a:off x="2147483647" y="82039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Rectangle 148"/>
          <p:cNvSpPr>
            <a:spLocks noChangeArrowheads="1"/>
          </p:cNvSpPr>
          <p:nvPr/>
        </p:nvSpPr>
        <p:spPr bwMode="auto">
          <a:xfrm>
            <a:off x="2147483647" y="7820533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Rectangle 149"/>
          <p:cNvSpPr>
            <a:spLocks noChangeArrowheads="1"/>
          </p:cNvSpPr>
          <p:nvPr/>
        </p:nvSpPr>
        <p:spPr bwMode="auto">
          <a:xfrm>
            <a:off x="413454850" y="820397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perovskites,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150"/>
          <p:cNvSpPr>
            <a:spLocks noChangeArrowheads="1"/>
          </p:cNvSpPr>
          <p:nvPr/>
        </p:nvSpPr>
        <p:spPr bwMode="auto">
          <a:xfrm>
            <a:off x="2147483647" y="9513427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directional hydrogen bonding of the organic cation can also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Rectangle 151"/>
          <p:cNvSpPr>
            <a:spLocks noChangeArrowheads="1"/>
          </p:cNvSpPr>
          <p:nvPr/>
        </p:nvSpPr>
        <p:spPr bwMode="auto">
          <a:xfrm>
            <a:off x="2147483647" y="1082295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couple through intervening halogens to the steriochemically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152"/>
          <p:cNvSpPr>
            <a:spLocks noChangeArrowheads="1"/>
          </p:cNvSpPr>
          <p:nvPr/>
        </p:nvSpPr>
        <p:spPr bwMode="auto">
          <a:xfrm>
            <a:off x="2147483647" y="1213240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active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2" name="Rectangle 153"/>
          <p:cNvSpPr>
            <a:spLocks noChangeArrowheads="1"/>
          </p:cNvSpPr>
          <p:nvPr/>
        </p:nvSpPr>
        <p:spPr bwMode="auto">
          <a:xfrm>
            <a:off x="2147483647" y="1212402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Rectangle 154"/>
          <p:cNvSpPr>
            <a:spLocks noChangeArrowheads="1"/>
          </p:cNvSpPr>
          <p:nvPr/>
        </p:nvSpPr>
        <p:spPr bwMode="auto">
          <a:xfrm>
            <a:off x="2147483647" y="1193318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4" name="Rectangle 155"/>
          <p:cNvSpPr>
            <a:spLocks noChangeArrowheads="1"/>
          </p:cNvSpPr>
          <p:nvPr/>
        </p:nvSpPr>
        <p:spPr bwMode="auto">
          <a:xfrm>
            <a:off x="2147483647" y="1213250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electron pair, giving rise to a coordinated structural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5" name="Rectangle 156"/>
          <p:cNvSpPr>
            <a:spLocks noChangeArrowheads="1"/>
          </p:cNvSpPr>
          <p:nvPr/>
        </p:nvSpPr>
        <p:spPr bwMode="auto">
          <a:xfrm>
            <a:off x="2147483647" y="13441949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distortion, as has been discussed for the low temperature phase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6" name="Rectangle 157"/>
          <p:cNvSpPr>
            <a:spLocks noChangeArrowheads="1"/>
          </p:cNvSpPr>
          <p:nvPr/>
        </p:nvSpPr>
        <p:spPr bwMode="auto">
          <a:xfrm>
            <a:off x="2147483647" y="147513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7" name="Rectangle 158"/>
          <p:cNvSpPr>
            <a:spLocks noChangeArrowheads="1"/>
          </p:cNvSpPr>
          <p:nvPr/>
        </p:nvSpPr>
        <p:spPr bwMode="auto">
          <a:xfrm>
            <a:off x="2147483647" y="1525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159"/>
          <p:cNvSpPr>
            <a:spLocks noChangeArrowheads="1"/>
          </p:cNvSpPr>
          <p:nvPr/>
        </p:nvSpPr>
        <p:spPr bwMode="auto">
          <a:xfrm>
            <a:off x="314075763" y="14751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9" name="Rectangle 160"/>
          <p:cNvSpPr>
            <a:spLocks noChangeArrowheads="1"/>
          </p:cNvSpPr>
          <p:nvPr/>
        </p:nvSpPr>
        <p:spPr bwMode="auto">
          <a:xfrm>
            <a:off x="2147483647" y="1525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161"/>
          <p:cNvSpPr>
            <a:spLocks noChangeArrowheads="1"/>
          </p:cNvSpPr>
          <p:nvPr/>
        </p:nvSpPr>
        <p:spPr bwMode="auto">
          <a:xfrm>
            <a:off x="2147483647" y="14751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SnBr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1" name="Rectangle 162"/>
          <p:cNvSpPr>
            <a:spLocks noChangeArrowheads="1"/>
          </p:cNvSpPr>
          <p:nvPr/>
        </p:nvSpPr>
        <p:spPr bwMode="auto">
          <a:xfrm>
            <a:off x="2147483647" y="1525414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Rectangle 163"/>
          <p:cNvSpPr>
            <a:spLocks noChangeArrowheads="1"/>
          </p:cNvSpPr>
          <p:nvPr/>
        </p:nvSpPr>
        <p:spPr bwMode="auto">
          <a:xfrm>
            <a:off x="2147483647" y="14751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" name="Rectangle 164"/>
          <p:cNvSpPr>
            <a:spLocks noChangeArrowheads="1"/>
          </p:cNvSpPr>
          <p:nvPr/>
        </p:nvSpPr>
        <p:spPr bwMode="auto">
          <a:xfrm>
            <a:off x="2147483647" y="1449412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4" name="Rectangle 165"/>
          <p:cNvSpPr>
            <a:spLocks noChangeArrowheads="1"/>
          </p:cNvSpPr>
          <p:nvPr/>
        </p:nvSpPr>
        <p:spPr bwMode="auto">
          <a:xfrm>
            <a:off x="2147483647" y="1475149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On the other hand, a number of transition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5" name="Rectangle 166"/>
          <p:cNvSpPr>
            <a:spLocks noChangeArrowheads="1"/>
          </p:cNvSpPr>
          <p:nvPr/>
        </p:nvSpPr>
        <p:spPr bwMode="auto">
          <a:xfrm>
            <a:off x="2147483647" y="16060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metal ions are also impacted by Jahn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6" name="Rectangle 167"/>
          <p:cNvSpPr>
            <a:spLocks noChangeArrowheads="1"/>
          </p:cNvSpPr>
          <p:nvPr/>
        </p:nvSpPr>
        <p:spPr bwMode="auto">
          <a:xfrm>
            <a:off x="2147483647" y="1567757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7" name="Rectangle 168"/>
          <p:cNvSpPr>
            <a:spLocks noChangeArrowheads="1"/>
          </p:cNvSpPr>
          <p:nvPr/>
        </p:nvSpPr>
        <p:spPr bwMode="auto">
          <a:xfrm>
            <a:off x="2147483647" y="16060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Teller and related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8" name="Rectangle 169"/>
          <p:cNvSpPr>
            <a:spLocks noChangeArrowheads="1"/>
          </p:cNvSpPr>
          <p:nvPr/>
        </p:nvSpPr>
        <p:spPr bwMode="auto">
          <a:xfrm>
            <a:off x="2147483647" y="1737039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distortions: for example, AMnO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9" name="Rectangle 170"/>
          <p:cNvSpPr>
            <a:spLocks noChangeArrowheads="1"/>
          </p:cNvSpPr>
          <p:nvPr/>
        </p:nvSpPr>
        <p:spPr bwMode="auto">
          <a:xfrm>
            <a:off x="2147483647" y="178798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0" name="Rectangle 171"/>
          <p:cNvSpPr>
            <a:spLocks noChangeArrowheads="1"/>
          </p:cNvSpPr>
          <p:nvPr/>
        </p:nvSpPr>
        <p:spPr bwMode="auto">
          <a:xfrm>
            <a:off x="2147483647" y="1737047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(A = Pr, Nd, Dy, Tb, Ho, Er,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1" name="Rectangle 172"/>
          <p:cNvSpPr>
            <a:spLocks noChangeArrowheads="1"/>
          </p:cNvSpPr>
          <p:nvPr/>
        </p:nvSpPr>
        <p:spPr bwMode="auto">
          <a:xfrm>
            <a:off x="2147483647" y="1867992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Y),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2" name="Rectangle 173"/>
          <p:cNvSpPr>
            <a:spLocks noChangeArrowheads="1"/>
          </p:cNvSpPr>
          <p:nvPr/>
        </p:nvSpPr>
        <p:spPr bwMode="auto">
          <a:xfrm>
            <a:off x="2147483647" y="18422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3" name="Rectangle 174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" name="Rectangle 175"/>
          <p:cNvSpPr>
            <a:spLocks noChangeArrowheads="1"/>
          </p:cNvSpPr>
          <p:nvPr/>
        </p:nvSpPr>
        <p:spPr bwMode="auto">
          <a:xfrm>
            <a:off x="2147483647" y="191893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5" name="Rectangle 176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6" name="Rectangle 177"/>
          <p:cNvSpPr>
            <a:spLocks noChangeArrowheads="1"/>
          </p:cNvSpPr>
          <p:nvPr/>
        </p:nvSpPr>
        <p:spPr bwMode="auto">
          <a:xfrm>
            <a:off x="2147483647" y="191893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7" name="Rectangle 178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8" name="Rectangle 179"/>
          <p:cNvSpPr>
            <a:spLocks noChangeArrowheads="1"/>
          </p:cNvSpPr>
          <p:nvPr/>
        </p:nvSpPr>
        <p:spPr bwMode="auto">
          <a:xfrm>
            <a:off x="2147483647" y="191893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9" name="Rectangle 180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0" name="Rectangle 181"/>
          <p:cNvSpPr>
            <a:spLocks noChangeArrowheads="1"/>
          </p:cNvSpPr>
          <p:nvPr/>
        </p:nvSpPr>
        <p:spPr bwMode="auto">
          <a:xfrm>
            <a:off x="2147483647" y="18422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1" name="Rectangle 182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KCuF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2" name="Rectangle 183"/>
          <p:cNvSpPr>
            <a:spLocks noChangeArrowheads="1"/>
          </p:cNvSpPr>
          <p:nvPr/>
        </p:nvSpPr>
        <p:spPr bwMode="auto">
          <a:xfrm>
            <a:off x="39200138" y="191893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3" name="Rectangle 184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4" name="Rectangle 185"/>
          <p:cNvSpPr>
            <a:spLocks noChangeArrowheads="1"/>
          </p:cNvSpPr>
          <p:nvPr/>
        </p:nvSpPr>
        <p:spPr bwMode="auto">
          <a:xfrm>
            <a:off x="2147483647" y="18422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5" name="Rectangle 186"/>
          <p:cNvSpPr>
            <a:spLocks noChangeArrowheads="1"/>
          </p:cNvSpPr>
          <p:nvPr/>
        </p:nvSpPr>
        <p:spPr bwMode="auto">
          <a:xfrm>
            <a:off x="2147483647" y="18422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6" name="Rectangle 187"/>
          <p:cNvSpPr>
            <a:spLocks noChangeArrowheads="1"/>
          </p:cNvSpPr>
          <p:nvPr/>
        </p:nvSpPr>
        <p:spPr bwMode="auto">
          <a:xfrm>
            <a:off x="2147483647" y="18422667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7" name="Rectangle 188"/>
          <p:cNvSpPr>
            <a:spLocks noChangeArrowheads="1"/>
          </p:cNvSpPr>
          <p:nvPr/>
        </p:nvSpPr>
        <p:spPr bwMode="auto">
          <a:xfrm>
            <a:off x="2147483647" y="186799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Given the substantial size,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8" name="Rectangle 189"/>
          <p:cNvSpPr>
            <a:spLocks noChangeArrowheads="1"/>
          </p:cNvSpPr>
          <p:nvPr/>
        </p:nvSpPr>
        <p:spPr bwMode="auto">
          <a:xfrm>
            <a:off x="2147483647" y="1998946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charge, and chemistry constraints, there are only a limited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89" name="Rectangle 190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number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0" name="Rectangle 191"/>
          <p:cNvSpPr>
            <a:spLocks noChangeArrowheads="1"/>
          </p:cNvSpPr>
          <p:nvPr/>
        </p:nvSpPr>
        <p:spPr bwMode="auto">
          <a:xfrm>
            <a:off x="329458638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1" name="Rectangle 192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2" name="Rectangle 193"/>
          <p:cNvSpPr>
            <a:spLocks noChangeArrowheads="1"/>
          </p:cNvSpPr>
          <p:nvPr/>
        </p:nvSpPr>
        <p:spPr bwMode="auto">
          <a:xfrm>
            <a:off x="2147483647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3" name="Rectangle 194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4" name="Rectangle 195"/>
          <p:cNvSpPr>
            <a:spLocks noChangeArrowheads="1"/>
          </p:cNvSpPr>
          <p:nvPr/>
        </p:nvSpPr>
        <p:spPr bwMode="auto">
          <a:xfrm>
            <a:off x="2147483647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5" name="Rectangle 196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6" name="Rectangle 197"/>
          <p:cNvSpPr>
            <a:spLocks noChangeArrowheads="1"/>
          </p:cNvSpPr>
          <p:nvPr/>
        </p:nvSpPr>
        <p:spPr bwMode="auto">
          <a:xfrm>
            <a:off x="2147483647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7" name="Rectangle 198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8" name="Rectangle 199"/>
          <p:cNvSpPr>
            <a:spLocks noChangeArrowheads="1"/>
          </p:cNvSpPr>
          <p:nvPr/>
        </p:nvSpPr>
        <p:spPr bwMode="auto">
          <a:xfrm>
            <a:off x="2147483647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99" name="Rectangle 200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0" name="Rectangle 201"/>
          <p:cNvSpPr>
            <a:spLocks noChangeArrowheads="1"/>
          </p:cNvSpPr>
          <p:nvPr/>
        </p:nvSpPr>
        <p:spPr bwMode="auto">
          <a:xfrm>
            <a:off x="2147483647" y="209155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1" name="Rectangle 202"/>
          <p:cNvSpPr>
            <a:spLocks noChangeArrowheads="1"/>
          </p:cNvSpPr>
          <p:nvPr/>
        </p:nvSpPr>
        <p:spPr bwMode="auto">
          <a:xfrm>
            <a:off x="2147483647" y="212989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chemical combinations that can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2" name="Rectangle 20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yield a 3-D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3" name="Rectangle 20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4" name="Rectangle 2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perovskite.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5" name="Rectangle 2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Note that the perovskites based on metal halide frameworks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6" name="Rectangle 207"/>
          <p:cNvSpPr>
            <a:spLocks noChangeArrowheads="1"/>
          </p:cNvSpPr>
          <p:nvPr/>
        </p:nvSpPr>
        <p:spPr bwMode="auto">
          <a:xfrm>
            <a:off x="2147483647" y="25227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organic cations are often referred to as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7" name="Rectangle 2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8" name="Rectangle 209"/>
          <p:cNvSpPr>
            <a:spLocks noChangeArrowheads="1"/>
          </p:cNvSpPr>
          <p:nvPr/>
        </p:nvSpPr>
        <p:spPr bwMode="auto">
          <a:xfrm>
            <a:off x="2147483647" y="2522728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organometal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09" name="Rectangle 2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0" name="Rectangle 2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1" name="Rectangle 212"/>
          <p:cNvSpPr>
            <a:spLocks noChangeArrowheads="1"/>
          </p:cNvSpPr>
          <p:nvPr/>
        </p:nvSpPr>
        <p:spPr bwMode="auto">
          <a:xfrm>
            <a:off x="327182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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2" name="Rectangle 2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 terminology that is misleading, since there 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3" name="Rectangle 2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 metal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4" name="Rectangle 2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5" name="Rectangle 2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carbon bonds or direct linkages between metals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6" name="Rectangle 2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 ligands. These structures can more accurately be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7" name="Rectangle 2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referred to as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8" name="Rectangle 219"/>
          <p:cNvSpPr>
            <a:spLocks noChangeArrowheads="1"/>
          </p:cNvSpPr>
          <p:nvPr/>
        </p:nvSpPr>
        <p:spPr bwMode="auto">
          <a:xfrm>
            <a:off x="2147483647" y="30088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19" name="Rectangle 2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organic-inorganic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0" name="Rectangle 221"/>
          <p:cNvSpPr>
            <a:spLocks noChangeArrowheads="1"/>
          </p:cNvSpPr>
          <p:nvPr/>
        </p:nvSpPr>
        <p:spPr bwMode="auto">
          <a:xfrm>
            <a:off x="2147483647" y="30088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1" name="Rectangle 2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2" name="Rectangle 223"/>
          <p:cNvSpPr>
            <a:spLocks noChangeArrowheads="1"/>
          </p:cNvSpPr>
          <p:nvPr/>
        </p:nvSpPr>
        <p:spPr bwMode="auto">
          <a:xfrm>
            <a:off x="2147483647" y="30088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3" name="Rectangle 2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hybrid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4" name="Rectangle 225"/>
          <p:cNvSpPr>
            <a:spLocks noChangeArrowheads="1"/>
          </p:cNvSpPr>
          <p:nvPr/>
        </p:nvSpPr>
        <p:spPr bwMode="auto">
          <a:xfrm>
            <a:off x="2147483647" y="3008852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5" name="Rectangle 226"/>
          <p:cNvSpPr>
            <a:spLocks noChangeArrowheads="1"/>
          </p:cNvSpPr>
          <p:nvPr/>
        </p:nvSpPr>
        <p:spPr bwMode="auto">
          <a:xfrm>
            <a:off x="464462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6" name="Rectangle 2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However,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7" name="Rectangle 228"/>
          <p:cNvSpPr>
            <a:spLocks noChangeArrowheads="1"/>
          </p:cNvSpPr>
          <p:nvPr/>
        </p:nvSpPr>
        <p:spPr bwMode="auto">
          <a:xfrm>
            <a:off x="3508660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8" name="Rectangle 22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perovskites with direct bonding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29" name="Rectangle 2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between a metal and an organic ligand do exist,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0" name="Rectangle 23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1" name="Rectangle 2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2" name="Rectangle 2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3" name="Rectangle 2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with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4" name="Rectangle 235"/>
          <p:cNvSpPr>
            <a:spLocks noChangeArrowheads="1"/>
          </p:cNvSpPr>
          <p:nvPr/>
        </p:nvSpPr>
        <p:spPr bwMode="auto">
          <a:xfrm>
            <a:off x="2147483647" y="34400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prototypical examples including [C(NH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5" name="Rectangle 2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6" name="Rectangle 237"/>
          <p:cNvSpPr>
            <a:spLocks noChangeArrowheads="1"/>
          </p:cNvSpPr>
          <p:nvPr/>
        </p:nvSpPr>
        <p:spPr bwMode="auto">
          <a:xfrm>
            <a:off x="2147483647" y="34400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7" name="Rectangle 2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8" name="Rectangle 239"/>
          <p:cNvSpPr>
            <a:spLocks noChangeArrowheads="1"/>
          </p:cNvSpPr>
          <p:nvPr/>
        </p:nvSpPr>
        <p:spPr bwMode="auto">
          <a:xfrm>
            <a:off x="2147483647" y="34400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]M(HCOO)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39" name="Rectangle 24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0" name="Rectangle 241"/>
          <p:cNvSpPr>
            <a:spLocks noChangeArrowheads="1"/>
          </p:cNvSpPr>
          <p:nvPr/>
        </p:nvSpPr>
        <p:spPr bwMode="auto">
          <a:xfrm>
            <a:off x="2147483647" y="344008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1" name="Rectangle 2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where M = Mn, Fe, Co, Ni, Cu, and Zn.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2" name="Rectangle 24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3" name="Rectangle 2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this example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4" name="Rectangle 2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5" name="Rectangle 2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6" name="Rectangle 2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 the guanidinium cation occupies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7" name="Rectangle 2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8" name="Rectangle 249"/>
          <p:cNvSpPr>
            <a:spLocks noChangeArrowheads="1"/>
          </p:cNvSpPr>
          <p:nvPr/>
        </p:nvSpPr>
        <p:spPr bwMode="auto">
          <a:xfrm>
            <a:off x="455907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9" name="Rectangle 2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0" name="Rectangle 2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1" name="Rectangle 2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site in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2" name="Rectangle 253"/>
          <p:cNvSpPr>
            <a:spLocks noChangeArrowheads="1"/>
          </p:cNvSpPr>
          <p:nvPr/>
        </p:nvSpPr>
        <p:spPr bwMode="auto">
          <a:xfrm>
            <a:off x="2147483647" y="711884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3" name="Rectangle 2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4" name="Rectangle 2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 framework and the formato anion takes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5" name="Rectangle 2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role of the 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6" name="Rectangle 2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7" name="Rectangle 2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anion (this time an organic anion). Examples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8" name="Rectangle 2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analogous structures with the guanidinium cation replaced with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9" name="Rectangle 2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other organic amines are also known.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0" name="Rectangle 261"/>
          <p:cNvSpPr>
            <a:spLocks noChangeArrowheads="1"/>
          </p:cNvSpPr>
          <p:nvPr/>
        </p:nvSpPr>
        <p:spPr bwMode="auto">
          <a:xfrm>
            <a:off x="2147483647" y="74859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1" name="Rectangle 262"/>
          <p:cNvSpPr>
            <a:spLocks noChangeArrowheads="1"/>
          </p:cNvSpPr>
          <p:nvPr/>
        </p:nvSpPr>
        <p:spPr bwMode="auto">
          <a:xfrm>
            <a:off x="437438800" y="74859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2" name="Rectangle 263"/>
          <p:cNvSpPr>
            <a:spLocks noChangeArrowheads="1"/>
          </p:cNvSpPr>
          <p:nvPr/>
        </p:nvSpPr>
        <p:spPr bwMode="auto">
          <a:xfrm>
            <a:off x="2147483647" y="748593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3" name="Rectangle 2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This family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4" name="Rectangle 2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compounds provides a direct link between the traditional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5" name="Rectangle 266"/>
          <p:cNvSpPr>
            <a:spLocks noChangeArrowheads="1"/>
          </p:cNvSpPr>
          <p:nvPr/>
        </p:nvSpPr>
        <p:spPr bwMode="auto">
          <a:xfrm>
            <a:off x="2147483647" y="77735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6" name="Rectangle 2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7" name="Rectangle 268"/>
          <p:cNvSpPr>
            <a:spLocks noChangeArrowheads="1"/>
          </p:cNvSpPr>
          <p:nvPr/>
        </p:nvSpPr>
        <p:spPr bwMode="auto">
          <a:xfrm>
            <a:off x="2147483647" y="77735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perovskites based on metal halides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8" name="Rectangle 2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9" name="Rectangle 2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0" name="Rectangle 2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 frameworks or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Rectangle 2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2" name="Rectangle 273"/>
          <p:cNvSpPr>
            <a:spLocks noChangeArrowheads="1"/>
          </p:cNvSpPr>
          <p:nvPr/>
        </p:nvSpPr>
        <p:spPr bwMode="auto">
          <a:xfrm>
            <a:off x="402677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MOFs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Rectangle 2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4" name="Rectangle 2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 a widely expanding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Rectangle 2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class of compounds with potential application in catalysis, gas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6" name="Rectangle 2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storage, puri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7" name="Rectangle 278"/>
          <p:cNvSpPr>
            <a:spLocks noChangeArrowheads="1"/>
          </p:cNvSpPr>
          <p:nvPr/>
        </p:nvSpPr>
        <p:spPr bwMode="auto">
          <a:xfrm>
            <a:off x="331989113" y="8128063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8" name="Rectangle 2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cation, and separation.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9" name="Rectangle 2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0" name="Rectangle 2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Rectangle 2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Rectangle 2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 LOWER-DIMENSIONAL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Rectangle 2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4" name="Rectangle 2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INORGANIC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5" name="Rectangle 2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PEROVSKITES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" name="Rectangle 2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While the ABX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7" name="Rectangle 2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8" name="Rectangle 2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 described above has fairly rigid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9" name="Rectangle 2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structural constraints, one can explore within a broader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0" name="Rectangle 291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extended family of lower-dimensional perovskites, which then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1" name="Rectangle 292"/>
          <p:cNvSpPr>
            <a:spLocks noChangeArrowheads="1"/>
          </p:cNvSpPr>
          <p:nvPr/>
        </p:nvSpPr>
        <p:spPr bwMode="auto">
          <a:xfrm>
            <a:off x="539903988" y="82754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Table 1. 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2" name="Rectangle 293"/>
          <p:cNvSpPr>
            <a:spLocks noChangeArrowheads="1"/>
          </p:cNvSpPr>
          <p:nvPr/>
        </p:nvSpPr>
        <p:spPr bwMode="auto">
          <a:xfrm>
            <a:off x="915363613" y="788135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3" name="Rectangle 294"/>
          <p:cNvSpPr>
            <a:spLocks noChangeArrowheads="1"/>
          </p:cNvSpPr>
          <p:nvPr/>
        </p:nvSpPr>
        <p:spPr bwMode="auto">
          <a:xfrm>
            <a:off x="963613" y="827541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ective Radii of Molecular Cations and Anions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4" name="Rectangle 295"/>
          <p:cNvSpPr>
            <a:spLocks noChangeArrowheads="1"/>
          </p:cNvSpPr>
          <p:nvPr/>
        </p:nvSpPr>
        <p:spPr bwMode="auto">
          <a:xfrm>
            <a:off x="2147483647" y="7745079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5" name="Rectangle 296"/>
          <p:cNvSpPr>
            <a:spLocks noChangeArrowheads="1"/>
          </p:cNvSpPr>
          <p:nvPr/>
        </p:nvSpPr>
        <p:spPr bwMode="auto">
          <a:xfrm>
            <a:off x="1049451800" y="10446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6" name="Rectangle 297"/>
          <p:cNvSpPr>
            <a:spLocks noChangeArrowheads="1"/>
          </p:cNvSpPr>
          <p:nvPr/>
        </p:nvSpPr>
        <p:spPr bwMode="auto">
          <a:xfrm>
            <a:off x="187171013" y="10446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7" name="Rectangle 298"/>
          <p:cNvSpPr>
            <a:spLocks noChangeArrowheads="1"/>
          </p:cNvSpPr>
          <p:nvPr/>
        </p:nvSpPr>
        <p:spPr bwMode="auto">
          <a:xfrm>
            <a:off x="1912689850" y="101309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8" name="Rectangle 299"/>
          <p:cNvSpPr>
            <a:spLocks noChangeArrowheads="1"/>
          </p:cNvSpPr>
          <p:nvPr/>
        </p:nvSpPr>
        <p:spPr bwMode="auto">
          <a:xfrm>
            <a:off x="1951655038" y="10446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ective radius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99" name="Rectangle 300"/>
          <p:cNvSpPr>
            <a:spLocks noChangeArrowheads="1"/>
          </p:cNvSpPr>
          <p:nvPr/>
        </p:nvSpPr>
        <p:spPr bwMode="auto">
          <a:xfrm>
            <a:off x="233519663" y="1013099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0" name="Rectangle 301"/>
          <p:cNvSpPr>
            <a:spLocks noChangeArrowheads="1"/>
          </p:cNvSpPr>
          <p:nvPr/>
        </p:nvSpPr>
        <p:spPr bwMode="auto">
          <a:xfrm>
            <a:off x="2147483647" y="1085234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A,eff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1" name="Rectangle 302"/>
          <p:cNvSpPr>
            <a:spLocks noChangeArrowheads="1"/>
          </p:cNvSpPr>
          <p:nvPr/>
        </p:nvSpPr>
        <p:spPr bwMode="auto">
          <a:xfrm>
            <a:off x="247183275" y="1044630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(pm)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2" name="Rectangle 303"/>
          <p:cNvSpPr>
            <a:spLocks noChangeArrowheads="1"/>
          </p:cNvSpPr>
          <p:nvPr/>
        </p:nvSpPr>
        <p:spPr bwMode="auto">
          <a:xfrm>
            <a:off x="644652000" y="1198337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Ammonium [NH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3" name="Rectangle 304"/>
          <p:cNvSpPr>
            <a:spLocks noChangeArrowheads="1"/>
          </p:cNvSpPr>
          <p:nvPr/>
        </p:nvSpPr>
        <p:spPr bwMode="auto">
          <a:xfrm>
            <a:off x="1125348588" y="12385563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4" name="Rectangle 305"/>
          <p:cNvSpPr>
            <a:spLocks noChangeArrowheads="1"/>
          </p:cNvSpPr>
          <p:nvPr/>
        </p:nvSpPr>
        <p:spPr bwMode="auto">
          <a:xfrm>
            <a:off x="1147611688" y="119834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5" name="Rectangle 306"/>
          <p:cNvSpPr>
            <a:spLocks noChangeArrowheads="1"/>
          </p:cNvSpPr>
          <p:nvPr/>
        </p:nvSpPr>
        <p:spPr bwMode="auto">
          <a:xfrm>
            <a:off x="1175445325" y="1182531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6" name="Rectangle 307"/>
          <p:cNvSpPr>
            <a:spLocks noChangeArrowheads="1"/>
          </p:cNvSpPr>
          <p:nvPr/>
        </p:nvSpPr>
        <p:spPr bwMode="auto">
          <a:xfrm>
            <a:off x="2147483647" y="1198346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" name="Rectangle 308"/>
          <p:cNvSpPr>
            <a:spLocks noChangeArrowheads="1"/>
          </p:cNvSpPr>
          <p:nvPr/>
        </p:nvSpPr>
        <p:spPr bwMode="auto">
          <a:xfrm>
            <a:off x="644645650" y="132862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Hydroxylammonium [H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8" name="Rectangle 309"/>
          <p:cNvSpPr>
            <a:spLocks noChangeArrowheads="1"/>
          </p:cNvSpPr>
          <p:nvPr/>
        </p:nvSpPr>
        <p:spPr bwMode="auto">
          <a:xfrm>
            <a:off x="1310041513" y="1368837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9" name="Rectangle 310"/>
          <p:cNvSpPr>
            <a:spLocks noChangeArrowheads="1"/>
          </p:cNvSpPr>
          <p:nvPr/>
        </p:nvSpPr>
        <p:spPr bwMode="auto">
          <a:xfrm>
            <a:off x="133230938" y="132862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NOH]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0" name="Rectangle 311"/>
          <p:cNvSpPr>
            <a:spLocks noChangeArrowheads="1"/>
          </p:cNvSpPr>
          <p:nvPr/>
        </p:nvSpPr>
        <p:spPr bwMode="auto">
          <a:xfrm>
            <a:off x="1517502363" y="1312806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1" name="Rectangle 312"/>
          <p:cNvSpPr>
            <a:spLocks noChangeArrowheads="1"/>
          </p:cNvSpPr>
          <p:nvPr/>
        </p:nvSpPr>
        <p:spPr bwMode="auto">
          <a:xfrm>
            <a:off x="2147483647" y="13286216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2" name="Rectangle 313"/>
          <p:cNvSpPr>
            <a:spLocks noChangeArrowheads="1"/>
          </p:cNvSpPr>
          <p:nvPr/>
        </p:nvSpPr>
        <p:spPr bwMode="auto">
          <a:xfrm>
            <a:off x="644645650" y="145889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Methylammonium [CH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3" name="Rectangle 314"/>
          <p:cNvSpPr>
            <a:spLocks noChangeArrowheads="1"/>
          </p:cNvSpPr>
          <p:nvPr/>
        </p:nvSpPr>
        <p:spPr bwMode="auto">
          <a:xfrm>
            <a:off x="1298909963" y="14991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Rectangle 315"/>
          <p:cNvSpPr>
            <a:spLocks noChangeArrowheads="1"/>
          </p:cNvSpPr>
          <p:nvPr/>
        </p:nvSpPr>
        <p:spPr bwMode="auto">
          <a:xfrm>
            <a:off x="1321174650" y="145889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5" name="Rectangle 316"/>
          <p:cNvSpPr>
            <a:spLocks noChangeArrowheads="1"/>
          </p:cNvSpPr>
          <p:nvPr/>
        </p:nvSpPr>
        <p:spPr bwMode="auto">
          <a:xfrm>
            <a:off x="1425914725" y="149910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Rectangle 317"/>
          <p:cNvSpPr>
            <a:spLocks noChangeArrowheads="1"/>
          </p:cNvSpPr>
          <p:nvPr/>
        </p:nvSpPr>
        <p:spPr bwMode="auto">
          <a:xfrm>
            <a:off x="144818100" y="145889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7" name="Rectangle 318"/>
          <p:cNvSpPr>
            <a:spLocks noChangeArrowheads="1"/>
          </p:cNvSpPr>
          <p:nvPr/>
        </p:nvSpPr>
        <p:spPr bwMode="auto">
          <a:xfrm>
            <a:off x="1476013050" y="1443081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Rectangle 319"/>
          <p:cNvSpPr>
            <a:spLocks noChangeArrowheads="1"/>
          </p:cNvSpPr>
          <p:nvPr/>
        </p:nvSpPr>
        <p:spPr bwMode="auto">
          <a:xfrm>
            <a:off x="2147483647" y="14588966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9" name="Rectangle 320"/>
          <p:cNvSpPr>
            <a:spLocks noChangeArrowheads="1"/>
          </p:cNvSpPr>
          <p:nvPr/>
        </p:nvSpPr>
        <p:spPr bwMode="auto">
          <a:xfrm>
            <a:off x="644645650" y="15891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Hydrazinium [H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Rectangle 321"/>
          <p:cNvSpPr>
            <a:spLocks noChangeArrowheads="1"/>
          </p:cNvSpPr>
          <p:nvPr/>
        </p:nvSpPr>
        <p:spPr bwMode="auto">
          <a:xfrm>
            <a:off x="1101571013" y="162938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1" name="Rectangle 322"/>
          <p:cNvSpPr>
            <a:spLocks noChangeArrowheads="1"/>
          </p:cNvSpPr>
          <p:nvPr/>
        </p:nvSpPr>
        <p:spPr bwMode="auto">
          <a:xfrm>
            <a:off x="1123835700" y="15891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N-NH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Rectangle 323"/>
          <p:cNvSpPr>
            <a:spLocks noChangeArrowheads="1"/>
          </p:cNvSpPr>
          <p:nvPr/>
        </p:nvSpPr>
        <p:spPr bwMode="auto">
          <a:xfrm>
            <a:off x="1300930850" y="1629383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3" name="Rectangle 324"/>
          <p:cNvSpPr>
            <a:spLocks noChangeArrowheads="1"/>
          </p:cNvSpPr>
          <p:nvPr/>
        </p:nvSpPr>
        <p:spPr bwMode="auto">
          <a:xfrm>
            <a:off x="1323195538" y="15891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4" name="Rectangle 325"/>
          <p:cNvSpPr>
            <a:spLocks noChangeArrowheads="1"/>
          </p:cNvSpPr>
          <p:nvPr/>
        </p:nvSpPr>
        <p:spPr bwMode="auto">
          <a:xfrm>
            <a:off x="1351029175" y="1573356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5" name="Rectangle 326"/>
          <p:cNvSpPr>
            <a:spLocks noChangeArrowheads="1"/>
          </p:cNvSpPr>
          <p:nvPr/>
        </p:nvSpPr>
        <p:spPr bwMode="auto">
          <a:xfrm>
            <a:off x="2147483647" y="15891716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217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6" name="Rectangle 327"/>
          <p:cNvSpPr>
            <a:spLocks noChangeArrowheads="1"/>
          </p:cNvSpPr>
          <p:nvPr/>
        </p:nvSpPr>
        <p:spPr bwMode="auto">
          <a:xfrm>
            <a:off x="644645650" y="171944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Azetidinium [(CH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7" name="Rectangle 328"/>
          <p:cNvSpPr>
            <a:spLocks noChangeArrowheads="1"/>
          </p:cNvSpPr>
          <p:nvPr/>
        </p:nvSpPr>
        <p:spPr bwMode="auto">
          <a:xfrm>
            <a:off x="1152672638" y="175965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8" name="Rectangle 329"/>
          <p:cNvSpPr>
            <a:spLocks noChangeArrowheads="1"/>
          </p:cNvSpPr>
          <p:nvPr/>
        </p:nvSpPr>
        <p:spPr bwMode="auto">
          <a:xfrm>
            <a:off x="1175445325" y="171944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Rectangle 330"/>
          <p:cNvSpPr>
            <a:spLocks noChangeArrowheads="1"/>
          </p:cNvSpPr>
          <p:nvPr/>
        </p:nvSpPr>
        <p:spPr bwMode="auto">
          <a:xfrm>
            <a:off x="120378538" y="175965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0" name="Rectangle 331"/>
          <p:cNvSpPr>
            <a:spLocks noChangeArrowheads="1"/>
          </p:cNvSpPr>
          <p:nvPr/>
        </p:nvSpPr>
        <p:spPr bwMode="auto">
          <a:xfrm>
            <a:off x="1226045300" y="171944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1" name="Rectangle 332"/>
          <p:cNvSpPr>
            <a:spLocks noChangeArrowheads="1"/>
          </p:cNvSpPr>
          <p:nvPr/>
        </p:nvSpPr>
        <p:spPr bwMode="auto">
          <a:xfrm>
            <a:off x="1330786963" y="1759658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2" name="Rectangle 333"/>
          <p:cNvSpPr>
            <a:spLocks noChangeArrowheads="1"/>
          </p:cNvSpPr>
          <p:nvPr/>
        </p:nvSpPr>
        <p:spPr bwMode="auto">
          <a:xfrm>
            <a:off x="1353051650" y="171944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3" name="Rectangle 334"/>
          <p:cNvSpPr>
            <a:spLocks noChangeArrowheads="1"/>
          </p:cNvSpPr>
          <p:nvPr/>
        </p:nvSpPr>
        <p:spPr bwMode="auto">
          <a:xfrm>
            <a:off x="1380885288" y="17036319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4" name="Rectangle 335"/>
          <p:cNvSpPr>
            <a:spLocks noChangeArrowheads="1"/>
          </p:cNvSpPr>
          <p:nvPr/>
        </p:nvSpPr>
        <p:spPr bwMode="auto">
          <a:xfrm>
            <a:off x="2147483647" y="1719446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5" name="Rectangle 336"/>
          <p:cNvSpPr>
            <a:spLocks noChangeArrowheads="1"/>
          </p:cNvSpPr>
          <p:nvPr/>
        </p:nvSpPr>
        <p:spPr bwMode="auto">
          <a:xfrm>
            <a:off x="644645650" y="18497137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Formamidinium [NH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6" name="Rectangle 337"/>
          <p:cNvSpPr>
            <a:spLocks noChangeArrowheads="1"/>
          </p:cNvSpPr>
          <p:nvPr/>
        </p:nvSpPr>
        <p:spPr bwMode="auto">
          <a:xfrm>
            <a:off x="1239199325" y="188993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7" name="Rectangle 338"/>
          <p:cNvSpPr>
            <a:spLocks noChangeArrowheads="1"/>
          </p:cNvSpPr>
          <p:nvPr/>
        </p:nvSpPr>
        <p:spPr bwMode="auto">
          <a:xfrm>
            <a:off x="1261464013" y="184972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(CH)NH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8" name="Rectangle 339"/>
          <p:cNvSpPr>
            <a:spLocks noChangeArrowheads="1"/>
          </p:cNvSpPr>
          <p:nvPr/>
        </p:nvSpPr>
        <p:spPr bwMode="auto">
          <a:xfrm>
            <a:off x="1523574550" y="1889933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39" name="Rectangle 340"/>
          <p:cNvSpPr>
            <a:spLocks noChangeArrowheads="1"/>
          </p:cNvSpPr>
          <p:nvPr/>
        </p:nvSpPr>
        <p:spPr bwMode="auto">
          <a:xfrm>
            <a:off x="1545837650" y="184972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0" name="Rectangle 341"/>
          <p:cNvSpPr>
            <a:spLocks noChangeArrowheads="1"/>
          </p:cNvSpPr>
          <p:nvPr/>
        </p:nvSpPr>
        <p:spPr bwMode="auto">
          <a:xfrm>
            <a:off x="1573163288" y="18332386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1" name="Rectangle 342"/>
          <p:cNvSpPr>
            <a:spLocks noChangeArrowheads="1"/>
          </p:cNvSpPr>
          <p:nvPr/>
        </p:nvSpPr>
        <p:spPr bwMode="auto">
          <a:xfrm>
            <a:off x="2147483647" y="18497216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2" name="Rectangle 343"/>
          <p:cNvSpPr>
            <a:spLocks noChangeArrowheads="1"/>
          </p:cNvSpPr>
          <p:nvPr/>
        </p:nvSpPr>
        <p:spPr bwMode="auto">
          <a:xfrm>
            <a:off x="644645650" y="197931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Imidazolium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3" name="Rectangle 344"/>
          <p:cNvSpPr>
            <a:spLocks noChangeArrowheads="1"/>
          </p:cNvSpPr>
          <p:nvPr/>
        </p:nvSpPr>
        <p:spPr bwMode="auto">
          <a:xfrm>
            <a:off x="1081328800" y="202020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4" name="Rectangle 345"/>
          <p:cNvSpPr>
            <a:spLocks noChangeArrowheads="1"/>
          </p:cNvSpPr>
          <p:nvPr/>
        </p:nvSpPr>
        <p:spPr bwMode="auto">
          <a:xfrm>
            <a:off x="1104101488" y="197931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5" name="Rectangle 346"/>
          <p:cNvSpPr>
            <a:spLocks noChangeArrowheads="1"/>
          </p:cNvSpPr>
          <p:nvPr/>
        </p:nvSpPr>
        <p:spPr bwMode="auto">
          <a:xfrm>
            <a:off x="1156214350" y="202020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Rectangle 347"/>
          <p:cNvSpPr>
            <a:spLocks noChangeArrowheads="1"/>
          </p:cNvSpPr>
          <p:nvPr/>
        </p:nvSpPr>
        <p:spPr bwMode="auto">
          <a:xfrm>
            <a:off x="117848063" y="197931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Rectangle 348"/>
          <p:cNvSpPr>
            <a:spLocks noChangeArrowheads="1"/>
          </p:cNvSpPr>
          <p:nvPr/>
        </p:nvSpPr>
        <p:spPr bwMode="auto">
          <a:xfrm>
            <a:off x="1231106250" y="20202080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" name="Rectangle 349"/>
          <p:cNvSpPr>
            <a:spLocks noChangeArrowheads="1"/>
          </p:cNvSpPr>
          <p:nvPr/>
        </p:nvSpPr>
        <p:spPr bwMode="auto">
          <a:xfrm>
            <a:off x="1253872588" y="197931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9" name="Rectangle 350"/>
          <p:cNvSpPr>
            <a:spLocks noChangeArrowheads="1"/>
          </p:cNvSpPr>
          <p:nvPr/>
        </p:nvSpPr>
        <p:spPr bwMode="auto">
          <a:xfrm>
            <a:off x="1281198225" y="19635041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0" name="Rectangle 351"/>
          <p:cNvSpPr>
            <a:spLocks noChangeArrowheads="1"/>
          </p:cNvSpPr>
          <p:nvPr/>
        </p:nvSpPr>
        <p:spPr bwMode="auto">
          <a:xfrm>
            <a:off x="2147483647" y="19793188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258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1" name="Rectangle 352"/>
          <p:cNvSpPr>
            <a:spLocks noChangeArrowheads="1"/>
          </p:cNvSpPr>
          <p:nvPr/>
        </p:nvSpPr>
        <p:spPr bwMode="auto">
          <a:xfrm>
            <a:off x="644645650" y="21095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Dimethylammonium [(CH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Rectangle 353"/>
          <p:cNvSpPr>
            <a:spLocks noChangeArrowheads="1"/>
          </p:cNvSpPr>
          <p:nvPr/>
        </p:nvSpPr>
        <p:spPr bwMode="auto">
          <a:xfrm>
            <a:off x="1386955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3" name="Rectangle 354"/>
          <p:cNvSpPr>
            <a:spLocks noChangeArrowheads="1"/>
          </p:cNvSpPr>
          <p:nvPr/>
        </p:nvSpPr>
        <p:spPr bwMode="auto">
          <a:xfrm>
            <a:off x="1409722225" y="21095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4" name="Rectangle 355"/>
          <p:cNvSpPr>
            <a:spLocks noChangeArrowheads="1"/>
          </p:cNvSpPr>
          <p:nvPr/>
        </p:nvSpPr>
        <p:spPr bwMode="auto">
          <a:xfrm>
            <a:off x="1438057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5" name="Rectangle 356"/>
          <p:cNvSpPr>
            <a:spLocks noChangeArrowheads="1"/>
          </p:cNvSpPr>
          <p:nvPr/>
        </p:nvSpPr>
        <p:spPr bwMode="auto">
          <a:xfrm>
            <a:off x="1460322200" y="21095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6" name="Rectangle 357"/>
          <p:cNvSpPr>
            <a:spLocks noChangeArrowheads="1"/>
          </p:cNvSpPr>
          <p:nvPr/>
        </p:nvSpPr>
        <p:spPr bwMode="auto">
          <a:xfrm>
            <a:off x="1565063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7" name="Rectangle 358"/>
          <p:cNvSpPr>
            <a:spLocks noChangeArrowheads="1"/>
          </p:cNvSpPr>
          <p:nvPr/>
        </p:nvSpPr>
        <p:spPr bwMode="auto">
          <a:xfrm>
            <a:off x="1587836550" y="21095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8" name="Rectangle 359"/>
          <p:cNvSpPr>
            <a:spLocks noChangeArrowheads="1"/>
          </p:cNvSpPr>
          <p:nvPr/>
        </p:nvSpPr>
        <p:spPr bwMode="auto">
          <a:xfrm>
            <a:off x="1615160600" y="2093779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59" name="Rectangle 360"/>
          <p:cNvSpPr>
            <a:spLocks noChangeArrowheads="1"/>
          </p:cNvSpPr>
          <p:nvPr/>
        </p:nvSpPr>
        <p:spPr bwMode="auto">
          <a:xfrm>
            <a:off x="2147483647" y="2109593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272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0" name="Rectangle 361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3-Pyrollinium [NC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1" name="Rectangle 362"/>
          <p:cNvSpPr>
            <a:spLocks noChangeArrowheads="1"/>
          </p:cNvSpPr>
          <p:nvPr/>
        </p:nvSpPr>
        <p:spPr bwMode="auto">
          <a:xfrm>
            <a:off x="11648154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2" name="Rectangle 363"/>
          <p:cNvSpPr>
            <a:spLocks noChangeArrowheads="1"/>
          </p:cNvSpPr>
          <p:nvPr/>
        </p:nvSpPr>
        <p:spPr bwMode="auto">
          <a:xfrm>
            <a:off x="1187080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3" name="Rectangle 364"/>
          <p:cNvSpPr>
            <a:spLocks noChangeArrowheads="1"/>
          </p:cNvSpPr>
          <p:nvPr/>
        </p:nvSpPr>
        <p:spPr bwMode="auto">
          <a:xfrm>
            <a:off x="1240210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4" name="Rectangle 365"/>
          <p:cNvSpPr>
            <a:spLocks noChangeArrowheads="1"/>
          </p:cNvSpPr>
          <p:nvPr/>
        </p:nvSpPr>
        <p:spPr bwMode="auto">
          <a:xfrm>
            <a:off x="1262475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5" name="Rectangle 366"/>
          <p:cNvSpPr>
            <a:spLocks noChangeArrowheads="1"/>
          </p:cNvSpPr>
          <p:nvPr/>
        </p:nvSpPr>
        <p:spPr bwMode="auto">
          <a:xfrm>
            <a:off x="128979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6" name="Rectangle 3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272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7" name="Rectangle 368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Ethylammonium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8" name="Rectangle 369"/>
          <p:cNvSpPr>
            <a:spLocks noChangeArrowheads="1"/>
          </p:cNvSpPr>
          <p:nvPr/>
        </p:nvSpPr>
        <p:spPr bwMode="auto">
          <a:xfrm>
            <a:off x="1195179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69" name="Rectangle 370"/>
          <p:cNvSpPr>
            <a:spLocks noChangeArrowheads="1"/>
          </p:cNvSpPr>
          <p:nvPr/>
        </p:nvSpPr>
        <p:spPr bwMode="auto">
          <a:xfrm>
            <a:off x="1217945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0" name="Rectangle 371"/>
          <p:cNvSpPr>
            <a:spLocks noChangeArrowheads="1"/>
          </p:cNvSpPr>
          <p:nvPr/>
        </p:nvSpPr>
        <p:spPr bwMode="auto">
          <a:xfrm>
            <a:off x="1270574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1" name="Rectangle 372"/>
          <p:cNvSpPr>
            <a:spLocks noChangeArrowheads="1"/>
          </p:cNvSpPr>
          <p:nvPr/>
        </p:nvSpPr>
        <p:spPr bwMode="auto">
          <a:xfrm>
            <a:off x="1292837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2" name="Rectangle 373"/>
          <p:cNvSpPr>
            <a:spLocks noChangeArrowheads="1"/>
          </p:cNvSpPr>
          <p:nvPr/>
        </p:nvSpPr>
        <p:spPr bwMode="auto">
          <a:xfrm>
            <a:off x="13975794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3" name="Rectangle 374"/>
          <p:cNvSpPr>
            <a:spLocks noChangeArrowheads="1"/>
          </p:cNvSpPr>
          <p:nvPr/>
        </p:nvSpPr>
        <p:spPr bwMode="auto">
          <a:xfrm>
            <a:off x="14203521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4" name="Rectangle 375"/>
          <p:cNvSpPr>
            <a:spLocks noChangeArrowheads="1"/>
          </p:cNvSpPr>
          <p:nvPr/>
        </p:nvSpPr>
        <p:spPr bwMode="auto">
          <a:xfrm>
            <a:off x="1447677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5" name="Rectangle 3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274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6" name="Rectangle 377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Guanidinium [C(NH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7" name="Rectangle 378"/>
          <p:cNvSpPr>
            <a:spLocks noChangeArrowheads="1"/>
          </p:cNvSpPr>
          <p:nvPr/>
        </p:nvSpPr>
        <p:spPr bwMode="auto">
          <a:xfrm>
            <a:off x="1231607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" name="Rectangle 379"/>
          <p:cNvSpPr>
            <a:spLocks noChangeArrowheads="1"/>
          </p:cNvSpPr>
          <p:nvPr/>
        </p:nvSpPr>
        <p:spPr bwMode="auto">
          <a:xfrm>
            <a:off x="1254382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9" name="Rectangle 380"/>
          <p:cNvSpPr>
            <a:spLocks noChangeArrowheads="1"/>
          </p:cNvSpPr>
          <p:nvPr/>
        </p:nvSpPr>
        <p:spPr bwMode="auto">
          <a:xfrm>
            <a:off x="1282207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0" name="Rectangle 381"/>
          <p:cNvSpPr>
            <a:spLocks noChangeArrowheads="1"/>
          </p:cNvSpPr>
          <p:nvPr/>
        </p:nvSpPr>
        <p:spPr bwMode="auto">
          <a:xfrm>
            <a:off x="1304980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1" name="Rectangle 382"/>
          <p:cNvSpPr>
            <a:spLocks noChangeArrowheads="1"/>
          </p:cNvSpPr>
          <p:nvPr/>
        </p:nvSpPr>
        <p:spPr bwMode="auto">
          <a:xfrm>
            <a:off x="133230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2" name="Rectangle 3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278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3" name="Rectangle 384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Tetramethylammonium [(CH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4" name="Rectangle 385"/>
          <p:cNvSpPr>
            <a:spLocks noChangeArrowheads="1"/>
          </p:cNvSpPr>
          <p:nvPr/>
        </p:nvSpPr>
        <p:spPr bwMode="auto">
          <a:xfrm>
            <a:off x="1467410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5" name="Rectangle 386"/>
          <p:cNvSpPr>
            <a:spLocks noChangeArrowheads="1"/>
          </p:cNvSpPr>
          <p:nvPr/>
        </p:nvSpPr>
        <p:spPr bwMode="auto">
          <a:xfrm>
            <a:off x="1490176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6" name="Rectangle 387"/>
          <p:cNvSpPr>
            <a:spLocks noChangeArrowheads="1"/>
          </p:cNvSpPr>
          <p:nvPr/>
        </p:nvSpPr>
        <p:spPr bwMode="auto">
          <a:xfrm>
            <a:off x="1518010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7" name="Rectangle 388"/>
          <p:cNvSpPr>
            <a:spLocks noChangeArrowheads="1"/>
          </p:cNvSpPr>
          <p:nvPr/>
        </p:nvSpPr>
        <p:spPr bwMode="auto">
          <a:xfrm>
            <a:off x="1540776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8" name="Rectangle 389"/>
          <p:cNvSpPr>
            <a:spLocks noChangeArrowheads="1"/>
          </p:cNvSpPr>
          <p:nvPr/>
        </p:nvSpPr>
        <p:spPr bwMode="auto">
          <a:xfrm>
            <a:off x="1620221550" y="2614882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" name="Rectangle 3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292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0" name="Rectangle 391"/>
          <p:cNvSpPr>
            <a:spLocks noChangeArrowheads="1"/>
          </p:cNvSpPr>
          <p:nvPr/>
        </p:nvSpPr>
        <p:spPr bwMode="auto">
          <a:xfrm>
            <a:off x="644645650" y="27609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Thiazolium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1" name="Rectangle 392"/>
          <p:cNvSpPr>
            <a:spLocks noChangeArrowheads="1"/>
          </p:cNvSpPr>
          <p:nvPr/>
        </p:nvSpPr>
        <p:spPr bwMode="auto">
          <a:xfrm>
            <a:off x="1050964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2" name="Rectangle 393"/>
          <p:cNvSpPr>
            <a:spLocks noChangeArrowheads="1"/>
          </p:cNvSpPr>
          <p:nvPr/>
        </p:nvSpPr>
        <p:spPr bwMode="auto">
          <a:xfrm>
            <a:off x="1073227788" y="27609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3" name="Rectangle 394"/>
          <p:cNvSpPr>
            <a:spLocks noChangeArrowheads="1"/>
          </p:cNvSpPr>
          <p:nvPr/>
        </p:nvSpPr>
        <p:spPr bwMode="auto">
          <a:xfrm>
            <a:off x="1126366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4" name="Rectangle 395"/>
          <p:cNvSpPr>
            <a:spLocks noChangeArrowheads="1"/>
          </p:cNvSpPr>
          <p:nvPr/>
        </p:nvSpPr>
        <p:spPr bwMode="auto">
          <a:xfrm>
            <a:off x="1148629275" y="27609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NS]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5" name="Rectangle 396"/>
          <p:cNvSpPr>
            <a:spLocks noChangeArrowheads="1"/>
          </p:cNvSpPr>
          <p:nvPr/>
        </p:nvSpPr>
        <p:spPr bwMode="auto">
          <a:xfrm>
            <a:off x="1262475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6" name="Rectangle 397"/>
          <p:cNvSpPr>
            <a:spLocks noChangeArrowheads="1"/>
          </p:cNvSpPr>
          <p:nvPr/>
        </p:nvSpPr>
        <p:spPr bwMode="auto">
          <a:xfrm>
            <a:off x="2147483647" y="2760964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320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7" name="Rectangle 398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Piperazinium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8" name="Rectangle 399"/>
          <p:cNvSpPr>
            <a:spLocks noChangeArrowheads="1"/>
          </p:cNvSpPr>
          <p:nvPr/>
        </p:nvSpPr>
        <p:spPr bwMode="auto">
          <a:xfrm>
            <a:off x="10980229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" name="Rectangle 400"/>
          <p:cNvSpPr>
            <a:spLocks noChangeArrowheads="1"/>
          </p:cNvSpPr>
          <p:nvPr/>
        </p:nvSpPr>
        <p:spPr bwMode="auto">
          <a:xfrm>
            <a:off x="112028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0" name="Rectangle 401"/>
          <p:cNvSpPr>
            <a:spLocks noChangeArrowheads="1"/>
          </p:cNvSpPr>
          <p:nvPr/>
        </p:nvSpPr>
        <p:spPr bwMode="auto">
          <a:xfrm>
            <a:off x="11729148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1" name="Rectangle 402"/>
          <p:cNvSpPr>
            <a:spLocks noChangeArrowheads="1"/>
          </p:cNvSpPr>
          <p:nvPr/>
        </p:nvSpPr>
        <p:spPr bwMode="auto">
          <a:xfrm>
            <a:off x="1217945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2" name="Rectangle 403"/>
          <p:cNvSpPr>
            <a:spLocks noChangeArrowheads="1"/>
          </p:cNvSpPr>
          <p:nvPr/>
        </p:nvSpPr>
        <p:spPr bwMode="auto">
          <a:xfrm>
            <a:off x="1270065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3" name="Rectangle 404"/>
          <p:cNvSpPr>
            <a:spLocks noChangeArrowheads="1"/>
          </p:cNvSpPr>
          <p:nvPr/>
        </p:nvSpPr>
        <p:spPr bwMode="auto">
          <a:xfrm>
            <a:off x="12923297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4" name="Rectangle 405"/>
          <p:cNvSpPr>
            <a:spLocks noChangeArrowheads="1"/>
          </p:cNvSpPr>
          <p:nvPr/>
        </p:nvSpPr>
        <p:spPr bwMode="auto">
          <a:xfrm>
            <a:off x="1320163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5" name="Rectangle 4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322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6" name="Rectangle 4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7" name="Rectangle 408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Tropylium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8" name="Rectangle 409"/>
          <p:cNvSpPr>
            <a:spLocks noChangeArrowheads="1"/>
          </p:cNvSpPr>
          <p:nvPr/>
        </p:nvSpPr>
        <p:spPr bwMode="auto">
          <a:xfrm>
            <a:off x="1032248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" name="Rectangle 410"/>
          <p:cNvSpPr>
            <a:spLocks noChangeArrowheads="1"/>
          </p:cNvSpPr>
          <p:nvPr/>
        </p:nvSpPr>
        <p:spPr bwMode="auto">
          <a:xfrm>
            <a:off x="1055014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0" name="Rectangle 411"/>
          <p:cNvSpPr>
            <a:spLocks noChangeArrowheads="1"/>
          </p:cNvSpPr>
          <p:nvPr/>
        </p:nvSpPr>
        <p:spPr bwMode="auto">
          <a:xfrm>
            <a:off x="1107641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1" name="Rectangle 412"/>
          <p:cNvSpPr>
            <a:spLocks noChangeArrowheads="1"/>
          </p:cNvSpPr>
          <p:nvPr/>
        </p:nvSpPr>
        <p:spPr bwMode="auto">
          <a:xfrm>
            <a:off x="11299063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2" name="Rectangle 4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333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3" name="Rectangle 414"/>
          <p:cNvSpPr>
            <a:spLocks noChangeArrowheads="1"/>
          </p:cNvSpPr>
          <p:nvPr/>
        </p:nvSpPr>
        <p:spPr bwMode="auto">
          <a:xfrm>
            <a:off x="644645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Dabconium [C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4" name="Rectangle 415"/>
          <p:cNvSpPr>
            <a:spLocks noChangeArrowheads="1"/>
          </p:cNvSpPr>
          <p:nvPr/>
        </p:nvSpPr>
        <p:spPr bwMode="auto">
          <a:xfrm>
            <a:off x="1059064113" y="3192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5" name="Rectangle 416"/>
          <p:cNvSpPr>
            <a:spLocks noChangeArrowheads="1"/>
          </p:cNvSpPr>
          <p:nvPr/>
        </p:nvSpPr>
        <p:spPr bwMode="auto">
          <a:xfrm>
            <a:off x="1081836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6" name="Rectangle 417"/>
          <p:cNvSpPr>
            <a:spLocks noChangeArrowheads="1"/>
          </p:cNvSpPr>
          <p:nvPr/>
        </p:nvSpPr>
        <p:spPr bwMode="auto">
          <a:xfrm>
            <a:off x="1134459250" y="3192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7" name="Rectangle 418"/>
          <p:cNvSpPr>
            <a:spLocks noChangeArrowheads="1"/>
          </p:cNvSpPr>
          <p:nvPr/>
        </p:nvSpPr>
        <p:spPr bwMode="auto">
          <a:xfrm>
            <a:off x="1179488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8" name="Rectangle 419"/>
          <p:cNvSpPr>
            <a:spLocks noChangeArrowheads="1"/>
          </p:cNvSpPr>
          <p:nvPr/>
        </p:nvSpPr>
        <p:spPr bwMode="auto">
          <a:xfrm>
            <a:off x="1231106250" y="3192002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19" name="Rectangle 420"/>
          <p:cNvSpPr>
            <a:spLocks noChangeArrowheads="1"/>
          </p:cNvSpPr>
          <p:nvPr/>
        </p:nvSpPr>
        <p:spPr bwMode="auto">
          <a:xfrm>
            <a:off x="1253872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0" name="Rectangle 421"/>
          <p:cNvSpPr>
            <a:spLocks noChangeArrowheads="1"/>
          </p:cNvSpPr>
          <p:nvPr/>
        </p:nvSpPr>
        <p:spPr bwMode="auto">
          <a:xfrm>
            <a:off x="1281198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1" name="Rectangle 4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339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2" name="Rectangle 4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3" name="Rectangle 424"/>
          <p:cNvSpPr>
            <a:spLocks noChangeArrowheads="1"/>
          </p:cNvSpPr>
          <p:nvPr/>
        </p:nvSpPr>
        <p:spPr bwMode="auto">
          <a:xfrm>
            <a:off x="931048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4" name="Rectangle 425"/>
          <p:cNvSpPr>
            <a:spLocks noChangeArrowheads="1"/>
          </p:cNvSpPr>
          <p:nvPr/>
        </p:nvSpPr>
        <p:spPr bwMode="auto">
          <a:xfrm>
            <a:off x="174418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5" name="Rectangle 426"/>
          <p:cNvSpPr>
            <a:spLocks noChangeArrowheads="1"/>
          </p:cNvSpPr>
          <p:nvPr/>
        </p:nvSpPr>
        <p:spPr bwMode="auto">
          <a:xfrm>
            <a:off x="1785175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6" name="Rectangle 427"/>
          <p:cNvSpPr>
            <a:spLocks noChangeArrowheads="1"/>
          </p:cNvSpPr>
          <p:nvPr/>
        </p:nvSpPr>
        <p:spPr bwMode="auto">
          <a:xfrm>
            <a:off x="1823632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ective radius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7" name="Rectangle 4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8" name="Rectangle 429"/>
          <p:cNvSpPr>
            <a:spLocks noChangeArrowheads="1"/>
          </p:cNvSpPr>
          <p:nvPr/>
        </p:nvSpPr>
        <p:spPr bwMode="auto">
          <a:xfrm>
            <a:off x="22319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X,eff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29" name="Rectangle 4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(pm)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" name="Rectangle 431"/>
          <p:cNvSpPr>
            <a:spLocks noChangeArrowheads="1"/>
          </p:cNvSpPr>
          <p:nvPr/>
        </p:nvSpPr>
        <p:spPr bwMode="auto">
          <a:xfrm>
            <a:off x="772674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Fluoride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1" name="Rectangle 432"/>
          <p:cNvSpPr>
            <a:spLocks noChangeArrowheads="1"/>
          </p:cNvSpPr>
          <p:nvPr/>
        </p:nvSpPr>
        <p:spPr bwMode="auto">
          <a:xfrm>
            <a:off x="2068036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129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2" name="Rectangle 433"/>
          <p:cNvSpPr>
            <a:spLocks noChangeArrowheads="1"/>
          </p:cNvSpPr>
          <p:nvPr/>
        </p:nvSpPr>
        <p:spPr bwMode="auto">
          <a:xfrm>
            <a:off x="772674350" y="35662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Chloride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3" name="Rectangle 434"/>
          <p:cNvSpPr>
            <a:spLocks noChangeArrowheads="1"/>
          </p:cNvSpPr>
          <p:nvPr/>
        </p:nvSpPr>
        <p:spPr bwMode="auto">
          <a:xfrm>
            <a:off x="2068036250" y="3566255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181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4" name="Rectangle 435"/>
          <p:cNvSpPr>
            <a:spLocks noChangeArrowheads="1"/>
          </p:cNvSpPr>
          <p:nvPr/>
        </p:nvSpPr>
        <p:spPr bwMode="auto">
          <a:xfrm>
            <a:off x="772674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Bromide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5" name="Rectangle 436"/>
          <p:cNvSpPr>
            <a:spLocks noChangeArrowheads="1"/>
          </p:cNvSpPr>
          <p:nvPr/>
        </p:nvSpPr>
        <p:spPr bwMode="auto">
          <a:xfrm>
            <a:off x="2068036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196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6" name="Rectangle 437"/>
          <p:cNvSpPr>
            <a:spLocks noChangeArrowheads="1"/>
          </p:cNvSpPr>
          <p:nvPr/>
        </p:nvSpPr>
        <p:spPr bwMode="auto">
          <a:xfrm>
            <a:off x="772674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Iodide 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7" name="Rectangle 438"/>
          <p:cNvSpPr>
            <a:spLocks noChangeArrowheads="1"/>
          </p:cNvSpPr>
          <p:nvPr/>
        </p:nvSpPr>
        <p:spPr bwMode="auto">
          <a:xfrm>
            <a:off x="991762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8" name="Rectangle 439"/>
          <p:cNvSpPr>
            <a:spLocks noChangeArrowheads="1"/>
          </p:cNvSpPr>
          <p:nvPr/>
        </p:nvSpPr>
        <p:spPr bwMode="auto">
          <a:xfrm>
            <a:off x="2068036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9" name="Rectangle 440"/>
          <p:cNvSpPr>
            <a:spLocks noChangeArrowheads="1"/>
          </p:cNvSpPr>
          <p:nvPr/>
        </p:nvSpPr>
        <p:spPr bwMode="auto">
          <a:xfrm>
            <a:off x="77266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Formate HCOO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" name="Rectangle 441"/>
          <p:cNvSpPr>
            <a:spLocks noChangeArrowheads="1"/>
          </p:cNvSpPr>
          <p:nvPr/>
        </p:nvSpPr>
        <p:spPr bwMode="auto">
          <a:xfrm>
            <a:off x="1230598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1" name="Rectangle 442"/>
          <p:cNvSpPr>
            <a:spLocks noChangeArrowheads="1"/>
          </p:cNvSpPr>
          <p:nvPr/>
        </p:nvSpPr>
        <p:spPr bwMode="auto">
          <a:xfrm>
            <a:off x="2068036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136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2" name="Rectangle 443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3" name="Rectangle 444"/>
          <p:cNvSpPr>
            <a:spLocks noChangeArrowheads="1"/>
          </p:cNvSpPr>
          <p:nvPr/>
        </p:nvSpPr>
        <p:spPr bwMode="auto">
          <a:xfrm>
            <a:off x="575830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Adapted from ref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4" name="Rectangle 445"/>
          <p:cNvSpPr>
            <a:spLocks noChangeArrowheads="1"/>
          </p:cNvSpPr>
          <p:nvPr/>
        </p:nvSpPr>
        <p:spPr bwMode="auto">
          <a:xfrm>
            <a:off x="1166844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5" name="Rectangle 446"/>
          <p:cNvSpPr>
            <a:spLocks noChangeArrowheads="1"/>
          </p:cNvSpPr>
          <p:nvPr/>
        </p:nvSpPr>
        <p:spPr bwMode="auto">
          <a:xfrm>
            <a:off x="12786677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with permission from The Royal Society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6" name="Rectangle 44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Chemistry.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7" name="Rectangle 448"/>
          <p:cNvSpPr>
            <a:spLocks noChangeArrowheads="1"/>
          </p:cNvSpPr>
          <p:nvPr/>
        </p:nvSpPr>
        <p:spPr bwMode="auto">
          <a:xfrm>
            <a:off x="8986631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8" name="Rectangle 449"/>
          <p:cNvSpPr>
            <a:spLocks noChangeArrowheads="1"/>
          </p:cNvSpPr>
          <p:nvPr/>
        </p:nvSpPr>
        <p:spPr bwMode="auto">
          <a:xfrm>
            <a:off x="934589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Radii calculated from the single crystal X-ray data.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9" name="Rectangle 4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0" name="Rectangle 4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3.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1" name="Rectangle 4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2" name="Rectangle 4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3" name="Rectangle 454"/>
          <p:cNvSpPr>
            <a:spLocks noChangeArrowheads="1"/>
          </p:cNvSpPr>
          <p:nvPr/>
        </p:nvSpPr>
        <p:spPr bwMode="auto">
          <a:xfrm>
            <a:off x="343676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 framework (MOF) structure of [C(NH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4" name="Rectangle 4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5" name="Rectangle 4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6" name="Rectangle 4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7" name="Rectangle 4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8" name="Rectangle 4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Mn(HCOO)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59" name="Rectangle 460"/>
          <p:cNvSpPr>
            <a:spLocks noChangeArrowheads="1"/>
          </p:cNvSpPr>
          <p:nvPr/>
        </p:nvSpPr>
        <p:spPr bwMode="auto">
          <a:xfrm>
            <a:off x="329914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0" name="Rectangle 461"/>
          <p:cNvSpPr>
            <a:spLocks noChangeArrowheads="1"/>
          </p:cNvSpPr>
          <p:nvPr/>
        </p:nvSpPr>
        <p:spPr bwMode="auto">
          <a:xfrm>
            <a:off x="332444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1" name="Rectangle 4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2" name="Rectangle 4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order to show the relationship with the halide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3" name="Rectangle 4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perovskites, the oxygen atoms are drawn as red spheres in this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4" name="Rectangle 4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5" name="Rectangle 4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gure;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6" name="Rectangle 467"/>
          <p:cNvSpPr>
            <a:spLocks noChangeArrowheads="1"/>
          </p:cNvSpPr>
          <p:nvPr/>
        </p:nvSpPr>
        <p:spPr bwMode="auto">
          <a:xfrm>
            <a:off x="2147483647" y="6625383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C, N, H, and Mn are black, sky blue, light pink, and cyan spheres,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7" name="Rectangle 468"/>
          <p:cNvSpPr>
            <a:spLocks noChangeArrowheads="1"/>
          </p:cNvSpPr>
          <p:nvPr/>
        </p:nvSpPr>
        <p:spPr bwMode="auto">
          <a:xfrm>
            <a:off x="2147483647" y="6744858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respectively.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8" name="Rectangle 469"/>
          <p:cNvSpPr>
            <a:spLocks noChangeArrowheads="1"/>
          </p:cNvSpPr>
          <p:nvPr/>
        </p:nvSpPr>
        <p:spPr bwMode="auto">
          <a:xfrm>
            <a:off x="539903988" y="57831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Chemical Reviews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69" name="Rectangle 470"/>
          <p:cNvSpPr>
            <a:spLocks noChangeArrowheads="1"/>
          </p:cNvSpPr>
          <p:nvPr/>
        </p:nvSpPr>
        <p:spPr bwMode="auto">
          <a:xfrm>
            <a:off x="2147483647" y="59521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Review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0" name="Rectangle 471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DOI: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1" name="Rectangle 472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10.1021/acs.chemrev.5b00715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2" name="Rectangle 473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Chem.Rev.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3" name="Rectangle 474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2016, 116, 4558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4" name="Rectangle 475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5" name="Rectangle 476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4596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6" name="Rectangle 477"/>
          <p:cNvSpPr>
            <a:spLocks noChangeArrowheads="1"/>
          </p:cNvSpPr>
          <p:nvPr/>
        </p:nvSpPr>
        <p:spPr bwMode="auto">
          <a:xfrm>
            <a:off x="2147483647" y="92124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4560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7" name="Rectangle 47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allows for a remarkable structural tunability, i.e., from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8" name="Rectangle 47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parent 3-D structure, based upon corner-shared 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79" name="Rectangle 4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0" name="Rectangle 481"/>
          <p:cNvSpPr>
            <a:spLocks noChangeArrowheads="1"/>
          </p:cNvSpPr>
          <p:nvPr/>
        </p:nvSpPr>
        <p:spPr bwMode="auto">
          <a:xfrm>
            <a:off x="233519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1" name="Rectangle 482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all the way down to isolated, zero-dimensional (0-D) 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2" name="Rectangle 483"/>
          <p:cNvSpPr>
            <a:spLocks noChangeArrowheads="1"/>
          </p:cNvSpPr>
          <p:nvPr/>
        </p:nvSpPr>
        <p:spPr bwMode="auto">
          <a:xfrm>
            <a:off x="2147483647" y="4652010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3" name="Rectangle 484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octahedral clusters.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4" name="Rectangle 485"/>
          <p:cNvSpPr>
            <a:spLocks noChangeArrowheads="1"/>
          </p:cNvSpPr>
          <p:nvPr/>
        </p:nvSpPr>
        <p:spPr bwMode="auto">
          <a:xfrm>
            <a:off x="1191637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5" name="Rectangle 486"/>
          <p:cNvSpPr>
            <a:spLocks noChangeArrowheads="1"/>
          </p:cNvSpPr>
          <p:nvPr/>
        </p:nvSpPr>
        <p:spPr bwMode="auto">
          <a:xfrm>
            <a:off x="1223013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6" name="Rectangle 487"/>
          <p:cNvSpPr>
            <a:spLocks noChangeArrowheads="1"/>
          </p:cNvSpPr>
          <p:nvPr/>
        </p:nvSpPr>
        <p:spPr bwMode="auto">
          <a:xfrm>
            <a:off x="1236675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7" name="Rectangle 488"/>
          <p:cNvSpPr>
            <a:spLocks noChangeArrowheads="1"/>
          </p:cNvSpPr>
          <p:nvPr/>
        </p:nvSpPr>
        <p:spPr bwMode="auto">
          <a:xfrm>
            <a:off x="133230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Note that the dimensionality discussed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8" name="Rectangle 489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here refers to the connectivity of the corner-sharing 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89" name="Rectangle 4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0" name="Rectangle 491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 in the crystal structure, as conceptually excised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1" name="Rectangle 492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from the 3-D parent compound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2" name="Rectangle 493"/>
          <p:cNvSpPr>
            <a:spLocks noChangeArrowheads="1"/>
          </p:cNvSpPr>
          <p:nvPr/>
        </p:nvSpPr>
        <p:spPr bwMode="auto">
          <a:xfrm>
            <a:off x="17102963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3" name="Rectangle 494"/>
          <p:cNvSpPr>
            <a:spLocks noChangeArrowheads="1"/>
          </p:cNvSpPr>
          <p:nvPr/>
        </p:nvSpPr>
        <p:spPr bwMode="auto">
          <a:xfrm>
            <a:off x="1999222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As the perovskite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4" name="Rectangle 495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 is cut into slices, the size restrictions, as outlined by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5" name="Rectangle 49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tolerance factor for the 3-D structures, are gradually lifted.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6" name="Rectangle 49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example, in two-dimensional (2-D) layered derivatives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7" name="Rectangle 49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perovskite structure, there are no known restrictions for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8" name="Rectangle 49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interlayer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99" name="Rectangle 500"/>
          <p:cNvSpPr>
            <a:spLocks noChangeArrowheads="1"/>
          </p:cNvSpPr>
          <p:nvPr/>
        </p:nvSpPr>
        <p:spPr bwMode="auto">
          <a:xfrm>
            <a:off x="896138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0" name="Rectangle 501"/>
          <p:cNvSpPr>
            <a:spLocks noChangeArrowheads="1"/>
          </p:cNvSpPr>
          <p:nvPr/>
        </p:nvSpPr>
        <p:spPr bwMode="auto">
          <a:xfrm>
            <a:off x="927506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1" name="Rectangle 502"/>
          <p:cNvSpPr>
            <a:spLocks noChangeArrowheads="1"/>
          </p:cNvSpPr>
          <p:nvPr/>
        </p:nvSpPr>
        <p:spPr bwMode="auto">
          <a:xfrm>
            <a:off x="981648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2" name="Rectangle 503"/>
          <p:cNvSpPr>
            <a:spLocks noChangeArrowheads="1"/>
          </p:cNvSpPr>
          <p:nvPr/>
        </p:nvSpPr>
        <p:spPr bwMode="auto">
          <a:xfrm>
            <a:off x="1052490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cation length and, in the 0-D derivatives, size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3" name="Rectangle 504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restrictions are not applicable altogether, as MX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4" name="Rectangle 505"/>
          <p:cNvSpPr>
            <a:spLocks noChangeArrowheads="1"/>
          </p:cNvSpPr>
          <p:nvPr/>
        </p:nvSpPr>
        <p:spPr bwMode="auto">
          <a:xfrm>
            <a:off x="2147483647" y="5977715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5" name="Rectangle 5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 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6" name="Rectangle 50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isolated and can readily shift in relative position. This structural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7" name="Rectangle 50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8" name="Rectangle 509"/>
          <p:cNvSpPr>
            <a:spLocks noChangeArrowheads="1"/>
          </p:cNvSpPr>
          <p:nvPr/>
        </p:nvSpPr>
        <p:spPr bwMode="auto">
          <a:xfrm>
            <a:off x="582398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exibility and tunability of the dimensionality provide a rich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09" name="Rectangle 510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fertile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0" name="Rectangle 511"/>
          <p:cNvSpPr>
            <a:spLocks noChangeArrowheads="1"/>
          </p:cNvSpPr>
          <p:nvPr/>
        </p:nvSpPr>
        <p:spPr bwMode="auto">
          <a:xfrm>
            <a:off x="772661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1" name="Rectangle 512"/>
          <p:cNvSpPr>
            <a:spLocks noChangeArrowheads="1"/>
          </p:cNvSpPr>
          <p:nvPr/>
        </p:nvSpPr>
        <p:spPr bwMode="auto">
          <a:xfrm>
            <a:off x="804545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playground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2" name="Rectangle 513"/>
          <p:cNvSpPr>
            <a:spLocks noChangeArrowheads="1"/>
          </p:cNvSpPr>
          <p:nvPr/>
        </p:nvSpPr>
        <p:spPr bwMode="auto">
          <a:xfrm>
            <a:off x="1184555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3" name="Rectangle 514"/>
          <p:cNvSpPr>
            <a:spLocks noChangeArrowheads="1"/>
          </p:cNvSpPr>
          <p:nvPr/>
        </p:nvSpPr>
        <p:spPr bwMode="auto">
          <a:xfrm>
            <a:off x="1255901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the preparation of interesting crystal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4" name="Rectangle 515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structures with varying physical properties.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5" name="Rectangle 516"/>
          <p:cNvSpPr>
            <a:spLocks noChangeArrowheads="1"/>
          </p:cNvSpPr>
          <p:nvPr/>
        </p:nvSpPr>
        <p:spPr bwMode="auto">
          <a:xfrm>
            <a:off x="6198504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While the size restrictions may be relaxed for the lower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6" name="Rectangle 51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dimensional perovskites, there are still other important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7" name="Rectangle 51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parameters to consider for the successful design and synthesis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8" name="Rectangle 51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a targeted perovskite-derived structure.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19" name="Rectangle 520"/>
          <p:cNvSpPr>
            <a:spLocks noChangeArrowheads="1"/>
          </p:cNvSpPr>
          <p:nvPr/>
        </p:nvSpPr>
        <p:spPr bwMode="auto">
          <a:xfrm>
            <a:off x="1952156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0" name="Rectangle 521"/>
          <p:cNvSpPr>
            <a:spLocks noChangeArrowheads="1"/>
          </p:cNvSpPr>
          <p:nvPr/>
        </p:nvSpPr>
        <p:spPr bwMode="auto">
          <a:xfrm>
            <a:off x="2040202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organic cation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1" name="Rectangle 522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2" name="Rectangle 523"/>
          <p:cNvSpPr>
            <a:spLocks noChangeArrowheads="1"/>
          </p:cNvSpPr>
          <p:nvPr/>
        </p:nvSpPr>
        <p:spPr bwMode="auto">
          <a:xfrm>
            <a:off x="571272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3" name="Rectangle 524"/>
          <p:cNvSpPr>
            <a:spLocks noChangeArrowheads="1"/>
          </p:cNvSpPr>
          <p:nvPr/>
        </p:nvSpPr>
        <p:spPr bwMode="auto">
          <a:xfrm>
            <a:off x="625413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4" name="Rectangle 525"/>
          <p:cNvSpPr>
            <a:spLocks noChangeArrowheads="1"/>
          </p:cNvSpPr>
          <p:nvPr/>
        </p:nvSpPr>
        <p:spPr bwMode="auto">
          <a:xfrm>
            <a:off x="6866429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must contain terminal functional groups that can ionically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5" name="Rectangle 526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interact with the anionic inorganic substructure, but without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6" name="Rectangle 527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rest of the organic molecule interfering with the inorganic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7" name="Rectangle 52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components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8" name="Rectangle 529"/>
          <p:cNvSpPr>
            <a:spLocks noChangeArrowheads="1"/>
          </p:cNvSpPr>
          <p:nvPr/>
        </p:nvSpPr>
        <p:spPr bwMode="auto">
          <a:xfrm>
            <a:off x="992779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29" name="Rectangle 530"/>
          <p:cNvSpPr>
            <a:spLocks noChangeArrowheads="1"/>
          </p:cNvSpPr>
          <p:nvPr/>
        </p:nvSpPr>
        <p:spPr bwMode="auto">
          <a:xfrm>
            <a:off x="1024662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0" name="Rectangle 531"/>
          <p:cNvSpPr>
            <a:spLocks noChangeArrowheads="1"/>
          </p:cNvSpPr>
          <p:nvPr/>
        </p:nvSpPr>
        <p:spPr bwMode="auto">
          <a:xfrm>
            <a:off x="1075766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1" name="Rectangle 532"/>
          <p:cNvSpPr>
            <a:spLocks noChangeArrowheads="1"/>
          </p:cNvSpPr>
          <p:nvPr/>
        </p:nvSpPr>
        <p:spPr bwMode="auto">
          <a:xfrm>
            <a:off x="1144084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2" name="Rectangle 533"/>
          <p:cNvSpPr>
            <a:spLocks noChangeArrowheads="1"/>
          </p:cNvSpPr>
          <p:nvPr/>
        </p:nvSpPr>
        <p:spPr bwMode="auto">
          <a:xfrm>
            <a:off x="1304493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3" name="Rectangle 534"/>
          <p:cNvSpPr>
            <a:spLocks noChangeArrowheads="1"/>
          </p:cNvSpPr>
          <p:nvPr/>
        </p:nvSpPr>
        <p:spPr bwMode="auto">
          <a:xfrm>
            <a:off x="13363702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4" name="Rectangle 535"/>
          <p:cNvSpPr>
            <a:spLocks noChangeArrowheads="1"/>
          </p:cNvSpPr>
          <p:nvPr/>
        </p:nvSpPr>
        <p:spPr bwMode="auto">
          <a:xfrm>
            <a:off x="1391019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5" name="Rectangle 536"/>
          <p:cNvSpPr>
            <a:spLocks noChangeArrowheads="1"/>
          </p:cNvSpPr>
          <p:nvPr/>
        </p:nvSpPr>
        <p:spPr bwMode="auto">
          <a:xfrm>
            <a:off x="1422903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Most of the known layered (2-D)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6" name="Rectangle 537"/>
          <p:cNvSpPr>
            <a:spLocks noChangeArrowheads="1"/>
          </p:cNvSpPr>
          <p:nvPr/>
        </p:nvSpPr>
        <p:spPr bwMode="auto">
          <a:xfrm>
            <a:off x="539918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 derivatives feature mono- or diammonium cations,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7" name="Rectangle 538"/>
          <p:cNvSpPr>
            <a:spLocks noChangeArrowheads="1"/>
          </p:cNvSpPr>
          <p:nvPr/>
        </p:nvSpPr>
        <p:spPr bwMode="auto">
          <a:xfrm>
            <a:off x="539918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yielding the general formulas of (RNH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8" name="Rectangle 539"/>
          <p:cNvSpPr>
            <a:spLocks noChangeArrowheads="1"/>
          </p:cNvSpPr>
          <p:nvPr/>
        </p:nvSpPr>
        <p:spPr bwMode="auto">
          <a:xfrm>
            <a:off x="186356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39" name="Rectangle 540"/>
          <p:cNvSpPr>
            <a:spLocks noChangeArrowheads="1"/>
          </p:cNvSpPr>
          <p:nvPr/>
        </p:nvSpPr>
        <p:spPr bwMode="auto">
          <a:xfrm>
            <a:off x="1891436400" y="778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0" name="Rectangle 541"/>
          <p:cNvSpPr>
            <a:spLocks noChangeArrowheads="1"/>
          </p:cNvSpPr>
          <p:nvPr/>
        </p:nvSpPr>
        <p:spPr bwMode="auto">
          <a:xfrm>
            <a:off x="1926859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1" name="Rectangle 542"/>
          <p:cNvSpPr>
            <a:spLocks noChangeArrowheads="1"/>
          </p:cNvSpPr>
          <p:nvPr/>
        </p:nvSpPr>
        <p:spPr bwMode="auto">
          <a:xfrm>
            <a:off x="1955196750" y="778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2" name="Rectangle 543"/>
          <p:cNvSpPr>
            <a:spLocks noChangeArrowheads="1"/>
          </p:cNvSpPr>
          <p:nvPr/>
        </p:nvSpPr>
        <p:spPr bwMode="auto">
          <a:xfrm>
            <a:off x="2060940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3" name="Rectangle 544"/>
          <p:cNvSpPr>
            <a:spLocks noChangeArrowheads="1"/>
          </p:cNvSpPr>
          <p:nvPr/>
        </p:nvSpPr>
        <p:spPr bwMode="auto">
          <a:xfrm>
            <a:off x="2115088163" y="778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 (NH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4" name="Rectangle 54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5" name="Rectangle 546"/>
          <p:cNvSpPr>
            <a:spLocks noChangeArrowheads="1"/>
          </p:cNvSpPr>
          <p:nvPr/>
        </p:nvSpPr>
        <p:spPr bwMode="auto">
          <a:xfrm>
            <a:off x="2147483647" y="778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6" name="Rectangle 5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7" name="Rectangle 548"/>
          <p:cNvSpPr>
            <a:spLocks noChangeArrowheads="1"/>
          </p:cNvSpPr>
          <p:nvPr/>
        </p:nvSpPr>
        <p:spPr bwMode="auto">
          <a:xfrm>
            <a:off x="2147483647" y="77830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8" name="Rectangle 549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49" name="Rectangle 550"/>
          <p:cNvSpPr>
            <a:spLocks noChangeArrowheads="1"/>
          </p:cNvSpPr>
          <p:nvPr/>
        </p:nvSpPr>
        <p:spPr bwMode="auto">
          <a:xfrm>
            <a:off x="645656888" y="796626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0" name="Rectangle 551"/>
          <p:cNvSpPr>
            <a:spLocks noChangeArrowheads="1"/>
          </p:cNvSpPr>
          <p:nvPr/>
        </p:nvSpPr>
        <p:spPr bwMode="auto">
          <a:xfrm>
            <a:off x="673998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where here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1" name="Rectangle 552"/>
          <p:cNvSpPr>
            <a:spLocks noChangeArrowheads="1"/>
          </p:cNvSpPr>
          <p:nvPr/>
        </p:nvSpPr>
        <p:spPr bwMode="auto">
          <a:xfrm>
            <a:off x="1153690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2" name="Rectangle 553"/>
          <p:cNvSpPr>
            <a:spLocks noChangeArrowheads="1"/>
          </p:cNvSpPr>
          <p:nvPr/>
        </p:nvSpPr>
        <p:spPr bwMode="auto">
          <a:xfrm>
            <a:off x="118557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3" name="Rectangle 554"/>
          <p:cNvSpPr>
            <a:spLocks noChangeArrowheads="1"/>
          </p:cNvSpPr>
          <p:nvPr/>
        </p:nvSpPr>
        <p:spPr bwMode="auto">
          <a:xfrm>
            <a:off x="1239205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4" name="Rectangle 555"/>
          <p:cNvSpPr>
            <a:spLocks noChangeArrowheads="1"/>
          </p:cNvSpPr>
          <p:nvPr/>
        </p:nvSpPr>
        <p:spPr bwMode="auto">
          <a:xfrm>
            <a:off x="1308020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represents an organic functional group.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5" name="Rectangle 55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presence of ammonium cations leads to various hydrogen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6" name="Rectangle 55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bonding schemes with the anionic substructure, which 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7" name="Rectangle 55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for determining the orientation and conformation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8" name="Rectangle 55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interlayer organic cations (see ref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59" name="Rectangle 560"/>
          <p:cNvSpPr>
            <a:spLocks noChangeArrowheads="1"/>
          </p:cNvSpPr>
          <p:nvPr/>
        </p:nvSpPr>
        <p:spPr bwMode="auto">
          <a:xfrm>
            <a:off x="2093849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0" name="Rectangle 5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details).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1" name="Rectangle 562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Depending on the choice of metal, the inorganic framework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2" name="Rectangle 563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can be more or less rigid, which also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3" name="Rectangle 564"/>
          <p:cNvSpPr>
            <a:spLocks noChangeArrowheads="1"/>
          </p:cNvSpPr>
          <p:nvPr/>
        </p:nvSpPr>
        <p:spPr bwMode="auto">
          <a:xfrm>
            <a:off x="1921806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4" name="Rectangle 565"/>
          <p:cNvSpPr>
            <a:spLocks noChangeArrowheads="1"/>
          </p:cNvSpPr>
          <p:nvPr/>
        </p:nvSpPr>
        <p:spPr bwMode="auto">
          <a:xfrm>
            <a:off x="1964815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uences the hydrogen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5" name="Rectangle 56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bonding schemes. For example, perovskites containing Jahn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6" name="Rectangle 5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7" name="Rectangle 568"/>
          <p:cNvSpPr>
            <a:spLocks noChangeArrowheads="1"/>
          </p:cNvSpPr>
          <p:nvPr/>
        </p:nvSpPr>
        <p:spPr bwMode="auto">
          <a:xfrm>
            <a:off x="539903988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TellerionssuchasCu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8" name="Rectangle 569"/>
          <p:cNvSpPr>
            <a:spLocks noChangeArrowheads="1"/>
          </p:cNvSpPr>
          <p:nvPr/>
        </p:nvSpPr>
        <p:spPr bwMode="auto">
          <a:xfrm>
            <a:off x="1441599225" y="89566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69" name="Rectangle 570"/>
          <p:cNvSpPr>
            <a:spLocks noChangeArrowheads="1"/>
          </p:cNvSpPr>
          <p:nvPr/>
        </p:nvSpPr>
        <p:spPr bwMode="auto">
          <a:xfrm>
            <a:off x="1557478788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feature highly distorted CuX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0" name="Rectangle 571"/>
          <p:cNvSpPr>
            <a:spLocks noChangeArrowheads="1"/>
          </p:cNvSpPr>
          <p:nvPr/>
        </p:nvSpPr>
        <p:spPr bwMode="auto">
          <a:xfrm>
            <a:off x="2147483647" y="9026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1" name="Rectangle 5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 that enable greater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2" name="Rectangle 57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3" name="Rectangle 5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exibility for the interaction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4" name="Rectangle 57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with interlayer organic cations.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5" name="Rectangle 57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the diverse family of 2-D perovskite frameworks,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6" name="Rectangle 57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although there is no 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7" name="Rectangle 5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8" name="Rectangle 5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nitive restriction for the length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79" name="Rectangle 5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interlayer organic cations, there is a restriction for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0" name="Rectangle 5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width, which must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1" name="Rectangle 5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2" name="Rectangle 5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 into an area de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3" name="Rectangle 5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4" name="Rectangle 5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ned by the terminal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5" name="Rectangle 5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halides from four adjacent corner-sharing octahedra. This 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6" name="Rectangle 5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both from the perspective of hydrogen bonding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7" name="Rectangle 5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electron counting schemes. The charge balance requirement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8" name="Rectangle 5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dictates the presence of a certain concentration of cations,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89" name="Rectangle 5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 molecules that are too large (in terms of their width)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0" name="Rectangle 5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may cause steric hindrance with adjacent organic molecules,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1" name="Rectangle 59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which in turn would render impossible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2" name="Rectangle 5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3" name="Rectangle 594"/>
          <p:cNvSpPr>
            <a:spLocks noChangeArrowheads="1"/>
          </p:cNvSpPr>
          <p:nvPr/>
        </p:nvSpPr>
        <p:spPr bwMode="auto">
          <a:xfrm>
            <a:off x="433087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tting this number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4" name="Rectangle 5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cations into the targeted perovskite framework. However, if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5" name="Rectangle 5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they are too narrow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6" name="Rectangle 5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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7" name="Rectangle 5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i.e., much smaller than the area provided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8" name="Rectangle 5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by the inorganic substructure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99" name="Rectangle 600"/>
          <p:cNvSpPr>
            <a:spLocks noChangeArrowheads="1"/>
          </p:cNvSpPr>
          <p:nvPr/>
        </p:nvSpPr>
        <p:spPr bwMode="auto">
          <a:xfrm>
            <a:off x="2147483647" y="6286674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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0" name="Rectangle 6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structure can accommodate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1" name="Rectangle 6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by allowing organic molecules to tilt. In summary, both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2" name="Rectangle 603"/>
          <p:cNvSpPr>
            <a:spLocks noChangeArrowheads="1"/>
          </p:cNvSpPr>
          <p:nvPr/>
        </p:nvSpPr>
        <p:spPr bwMode="auto">
          <a:xfrm>
            <a:off x="2147483647" y="6590284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organic cations and the anionic inorganic framework have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3" name="Rectangle 60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templating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4" name="Rectangle 6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5" name="Rectangle 6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uence on each other, allowing a certain degree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6" name="Rectangle 6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control over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7" name="Rectangle 6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8" name="Rectangle 6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nal structures and properties.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09" name="Rectangle 6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 mentioned above, lower-dimensional derivatives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0" name="Rectangle 6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 structure can be obtained by making slices along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1" name="Rectangle 6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2" name="Rectangle 6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3" name="Rectangle 6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 crystallographic directions in the parent compounds.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4" name="Rectangle 615"/>
          <p:cNvSpPr>
            <a:spLocks noChangeArrowheads="1"/>
          </p:cNvSpPr>
          <p:nvPr/>
        </p:nvSpPr>
        <p:spPr bwMode="auto">
          <a:xfrm>
            <a:off x="2147483647" y="738476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choice of the organic cation(s) and the reaction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" name="Rectangle 6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stoichiometry are among the most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6" name="Rectangle 6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7" name="Rectangle 6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uential parameters on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8" name="Rectangle 6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orientation of the resultant inorganic frameworks. It 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9" name="Rectangle 6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to note that the dimensional reduction discussed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0" name="Rectangle 6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here has signi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1" name="Rectangle 6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2" name="Rectangle 623"/>
          <p:cNvSpPr>
            <a:spLocks noChangeArrowheads="1"/>
          </p:cNvSpPr>
          <p:nvPr/>
        </p:nvSpPr>
        <p:spPr bwMode="auto">
          <a:xfrm>
            <a:off x="342661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cant impact on the physical properties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3" name="Rectangle 624"/>
          <p:cNvSpPr>
            <a:spLocks noChangeArrowheads="1"/>
          </p:cNvSpPr>
          <p:nvPr/>
        </p:nvSpPr>
        <p:spPr bwMode="auto">
          <a:xfrm>
            <a:off x="2147483647" y="804760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compounds. For example, the band gap of the compounds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4" name="Rectangle 6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typically increases as the dimensionality of the structure 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5" name="Rectangle 6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lowered. This is best illustrated by the example of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6" name="Rectangle 6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7" name="Rectangle 6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8" name="Rectangle 62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29" name="Rectangle 6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0" name="Rectangle 63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1" name="Rectangle 6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2" name="Rectangle 6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3" name="Rectangle 6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4" name="Rectangle 6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5" name="Rectangle 63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6" name="Rectangle 637"/>
          <p:cNvSpPr>
            <a:spLocks noChangeArrowheads="1"/>
          </p:cNvSpPr>
          <p:nvPr/>
        </p:nvSpPr>
        <p:spPr bwMode="auto">
          <a:xfrm>
            <a:off x="2147483647" y="84458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7" name="Rectangle 6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8" name="Rectangle 639"/>
          <p:cNvSpPr>
            <a:spLocks noChangeArrowheads="1"/>
          </p:cNvSpPr>
          <p:nvPr/>
        </p:nvSpPr>
        <p:spPr bwMode="auto">
          <a:xfrm>
            <a:off x="2147483647" y="84458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39" name="Rectangle 64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0" name="Rectangle 64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1" name="Rectangle 6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2" name="Rectangle 643"/>
          <p:cNvSpPr>
            <a:spLocks noChangeArrowheads="1"/>
          </p:cNvSpPr>
          <p:nvPr/>
        </p:nvSpPr>
        <p:spPr bwMode="auto">
          <a:xfrm>
            <a:off x="2147483647" y="84458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3" name="Rectangle 6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4" name="Rectangle 645"/>
          <p:cNvSpPr>
            <a:spLocks noChangeArrowheads="1"/>
          </p:cNvSpPr>
          <p:nvPr/>
        </p:nvSpPr>
        <p:spPr bwMode="auto">
          <a:xfrm>
            <a:off x="2147483647" y="84458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5" name="Rectangle 6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6" name="Rectangle 6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7" name="Rectangle 648"/>
          <p:cNvSpPr>
            <a:spLocks noChangeArrowheads="1"/>
          </p:cNvSpPr>
          <p:nvPr/>
        </p:nvSpPr>
        <p:spPr bwMode="auto">
          <a:xfrm>
            <a:off x="3573383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8" name="Rectangle 649"/>
          <p:cNvSpPr>
            <a:spLocks noChangeArrowheads="1"/>
          </p:cNvSpPr>
          <p:nvPr/>
        </p:nvSpPr>
        <p:spPr bwMode="auto">
          <a:xfrm>
            <a:off x="2147483647" y="8445881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compounds, for which the parent 3-D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49" name="Rectangle 6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perovskite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0" name="Rectangle 6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1" name="Rectangle 652"/>
          <p:cNvSpPr>
            <a:spLocks noChangeArrowheads="1"/>
          </p:cNvSpPr>
          <p:nvPr/>
        </p:nvSpPr>
        <p:spPr bwMode="auto">
          <a:xfrm>
            <a:off x="336794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2" name="Rectangle 6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∞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3" name="Rectangle 6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)CH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4" name="Rectangle 655"/>
          <p:cNvSpPr>
            <a:spLocks noChangeArrowheads="1"/>
          </p:cNvSpPr>
          <p:nvPr/>
        </p:nvSpPr>
        <p:spPr bwMode="auto">
          <a:xfrm>
            <a:off x="2147483647" y="86291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5" name="Rectangle 6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6" name="Rectangle 657"/>
          <p:cNvSpPr>
            <a:spLocks noChangeArrowheads="1"/>
          </p:cNvSpPr>
          <p:nvPr/>
        </p:nvSpPr>
        <p:spPr bwMode="auto">
          <a:xfrm>
            <a:off x="2147483647" y="86291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7" name="Rectangle 6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SnI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8" name="Rectangle 659"/>
          <p:cNvSpPr>
            <a:spLocks noChangeArrowheads="1"/>
          </p:cNvSpPr>
          <p:nvPr/>
        </p:nvSpPr>
        <p:spPr bwMode="auto">
          <a:xfrm>
            <a:off x="2147483647" y="8629110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59" name="Rectangle 6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 a dopable small band gap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0" name="Rectangle 6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semiconductor (even yielding semimetallic character), whereas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1" name="Rectangle 6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2" name="Rectangle 6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3" name="Rectangle 6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 compound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4" name="Rectangle 66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5" name="Rectangle 66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6" name="Rectangle 66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7" name="Rectangle 66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8" name="Rectangle 66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69" name="Rectangle 67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0" name="Rectangle 67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1" name="Rectangle 67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SnI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2" name="Rectangle 67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3" name="Rectangle 67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is a large band gap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4" name="Rectangle 675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semiconductor.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5" name="Rectangle 676"/>
          <p:cNvSpPr>
            <a:spLocks noChangeArrowheads="1"/>
          </p:cNvSpPr>
          <p:nvPr/>
        </p:nvSpPr>
        <p:spPr bwMode="auto">
          <a:xfrm>
            <a:off x="2147483647" y="89500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6" name="Rectangle 677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simple terms, this can be rationalized by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7" name="Rectangle 67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4.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8" name="Rectangle 679"/>
          <p:cNvSpPr>
            <a:spLocks noChangeArrowheads="1"/>
          </p:cNvSpPr>
          <p:nvPr/>
        </p:nvSpPr>
        <p:spPr bwMode="auto">
          <a:xfrm>
            <a:off x="845524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Schematic representation of the derivation of the lower dimensional 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79" name="Rectangle 680"/>
          <p:cNvSpPr>
            <a:spLocks noChangeArrowheads="1"/>
          </p:cNvSpPr>
          <p:nvPr/>
        </p:nvSpPr>
        <p:spPr bwMode="auto">
          <a:xfrm>
            <a:off x="315796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0" name="Rectangle 6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inorganic perovskites (lower sections) from 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1" name="Rectangle 6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2" name="Rectangle 6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 cuts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3" name="Rectangle 684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3-D perovskite structure (top sections). (a) The family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4" name="Rectangle 6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5" name="Rectangle 6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6" name="Rectangle 6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7" name="Rectangle 6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 layered perovskites with a general formula of (RNH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8" name="Rectangle 6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89" name="Rectangle 6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0" name="Rectangle 6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1" name="Rectangle 69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2" name="Rectangle 693"/>
          <p:cNvSpPr>
            <a:spLocks noChangeArrowheads="1"/>
          </p:cNvSpPr>
          <p:nvPr/>
        </p:nvSpPr>
        <p:spPr bwMode="auto">
          <a:xfrm>
            <a:off x="2147483647" y="36572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3" name="Rectangle 694"/>
          <p:cNvSpPr>
            <a:spLocks noChangeArrowheads="1"/>
          </p:cNvSpPr>
          <p:nvPr/>
        </p:nvSpPr>
        <p:spPr bwMode="auto">
          <a:xfrm>
            <a:off x="463954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4" name="Rectangle 6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5" name="Rectangle 6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6" name="Rectangle 697"/>
          <p:cNvSpPr>
            <a:spLocks noChangeArrowheads="1"/>
          </p:cNvSpPr>
          <p:nvPr/>
        </p:nvSpPr>
        <p:spPr bwMode="auto">
          <a:xfrm>
            <a:off x="474732350" y="36572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7" name="Rectangle 6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8" name="Rectangle 6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99" name="Rectangle 700"/>
          <p:cNvSpPr>
            <a:spLocks noChangeArrowheads="1"/>
          </p:cNvSpPr>
          <p:nvPr/>
        </p:nvSpPr>
        <p:spPr bwMode="auto">
          <a:xfrm>
            <a:off x="2147483647" y="3657250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0" name="Rectangle 701"/>
          <p:cNvSpPr>
            <a:spLocks noChangeArrowheads="1"/>
          </p:cNvSpPr>
          <p:nvPr/>
        </p:nvSpPr>
        <p:spPr bwMode="auto">
          <a:xfrm>
            <a:off x="487129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1" name="Rectangle 7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2" name="Rectangle 703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obtained by taking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3" name="Rectangle 704"/>
          <p:cNvSpPr>
            <a:spLocks noChangeArrowheads="1"/>
          </p:cNvSpPr>
          <p:nvPr/>
        </p:nvSpPr>
        <p:spPr bwMode="auto">
          <a:xfrm>
            <a:off x="1120795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4" name="Rectangle 705"/>
          <p:cNvSpPr>
            <a:spLocks noChangeArrowheads="1"/>
          </p:cNvSpPr>
          <p:nvPr/>
        </p:nvSpPr>
        <p:spPr bwMode="auto">
          <a:xfrm>
            <a:off x="1177467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layers from along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5" name="Rectangle 706"/>
          <p:cNvSpPr>
            <a:spLocks noChangeArrowheads="1"/>
          </p:cNvSpPr>
          <p:nvPr/>
        </p:nvSpPr>
        <p:spPr bwMode="auto">
          <a:xfrm>
            <a:off x="1835273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6" name="Rectangle 707"/>
          <p:cNvSpPr>
            <a:spLocks noChangeArrowheads="1"/>
          </p:cNvSpPr>
          <p:nvPr/>
        </p:nvSpPr>
        <p:spPr bwMode="auto">
          <a:xfrm>
            <a:off x="1867154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7" name="Rectangle 708"/>
          <p:cNvSpPr>
            <a:spLocks noChangeArrowheads="1"/>
          </p:cNvSpPr>
          <p:nvPr/>
        </p:nvSpPr>
        <p:spPr bwMode="auto">
          <a:xfrm>
            <a:off x="19799966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8" name="Rectangle 709"/>
          <p:cNvSpPr>
            <a:spLocks noChangeArrowheads="1"/>
          </p:cNvSpPr>
          <p:nvPr/>
        </p:nvSpPr>
        <p:spPr bwMode="auto">
          <a:xfrm>
            <a:off x="2031607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direction of the parent structure. (b) Cuts along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09" name="Rectangle 7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0" name="Rectangle 7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1" name="Rectangle 712"/>
          <p:cNvSpPr>
            <a:spLocks noChangeArrowheads="1"/>
          </p:cNvSpPr>
          <p:nvPr/>
        </p:nvSpPr>
        <p:spPr bwMode="auto">
          <a:xfrm>
            <a:off x="376516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2" name="Rectangle 713"/>
          <p:cNvSpPr>
            <a:spLocks noChangeArrowheads="1"/>
          </p:cNvSpPr>
          <p:nvPr/>
        </p:nvSpPr>
        <p:spPr bwMode="auto">
          <a:xfrm>
            <a:off x="381677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direction of the 3-D perovskite structure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3" name="Rectangle 714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provide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4" name="Rectangle 715"/>
          <p:cNvSpPr>
            <a:spLocks noChangeArrowheads="1"/>
          </p:cNvSpPr>
          <p:nvPr/>
        </p:nvSpPr>
        <p:spPr bwMode="auto">
          <a:xfrm>
            <a:off x="9178877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5" name="Rectangle 716"/>
          <p:cNvSpPr>
            <a:spLocks noChangeArrowheads="1"/>
          </p:cNvSpPr>
          <p:nvPr/>
        </p:nvSpPr>
        <p:spPr bwMode="auto">
          <a:xfrm>
            <a:off x="9497710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6" name="Rectangle 717"/>
          <p:cNvSpPr>
            <a:spLocks noChangeArrowheads="1"/>
          </p:cNvSpPr>
          <p:nvPr/>
        </p:nvSpPr>
        <p:spPr bwMode="auto">
          <a:xfrm>
            <a:off x="1062612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7" name="Rectangle 718"/>
          <p:cNvSpPr>
            <a:spLocks noChangeArrowheads="1"/>
          </p:cNvSpPr>
          <p:nvPr/>
        </p:nvSpPr>
        <p:spPr bwMode="auto">
          <a:xfrm>
            <a:off x="1094481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 family,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8" name="Rectangle 719"/>
          <p:cNvSpPr>
            <a:spLocks noChangeArrowheads="1"/>
          </p:cNvSpPr>
          <p:nvPr/>
        </p:nvSpPr>
        <p:spPr bwMode="auto">
          <a:xfrm>
            <a:off x="1671323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′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19" name="Rectangle 720"/>
          <p:cNvSpPr>
            <a:spLocks noChangeArrowheads="1"/>
          </p:cNvSpPr>
          <p:nvPr/>
        </p:nvSpPr>
        <p:spPr bwMode="auto">
          <a:xfrm>
            <a:off x="1694097450" y="3896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0" name="Rectangle 721"/>
          <p:cNvSpPr>
            <a:spLocks noChangeArrowheads="1"/>
          </p:cNvSpPr>
          <p:nvPr/>
        </p:nvSpPr>
        <p:spPr bwMode="auto">
          <a:xfrm>
            <a:off x="1719400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1" name="Rectangle 722"/>
          <p:cNvSpPr>
            <a:spLocks noChangeArrowheads="1"/>
          </p:cNvSpPr>
          <p:nvPr/>
        </p:nvSpPr>
        <p:spPr bwMode="auto">
          <a:xfrm>
            <a:off x="17679717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2" name="Rectangle 723"/>
          <p:cNvSpPr>
            <a:spLocks noChangeArrowheads="1"/>
          </p:cNvSpPr>
          <p:nvPr/>
        </p:nvSpPr>
        <p:spPr bwMode="auto">
          <a:xfrm>
            <a:off x="18054177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3" name="Rectangle 724"/>
          <p:cNvSpPr>
            <a:spLocks noChangeArrowheads="1"/>
          </p:cNvSpPr>
          <p:nvPr/>
        </p:nvSpPr>
        <p:spPr bwMode="auto">
          <a:xfrm>
            <a:off x="1851466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4" name="Rectangle 725"/>
          <p:cNvSpPr>
            <a:spLocks noChangeArrowheads="1"/>
          </p:cNvSpPr>
          <p:nvPr/>
        </p:nvSpPr>
        <p:spPr bwMode="auto">
          <a:xfrm>
            <a:off x="1888905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5" name="Rectangle 726"/>
          <p:cNvSpPr>
            <a:spLocks noChangeArrowheads="1"/>
          </p:cNvSpPr>
          <p:nvPr/>
        </p:nvSpPr>
        <p:spPr bwMode="auto">
          <a:xfrm>
            <a:off x="1938494663" y="3896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6" name="Rectangle 727"/>
          <p:cNvSpPr>
            <a:spLocks noChangeArrowheads="1"/>
          </p:cNvSpPr>
          <p:nvPr/>
        </p:nvSpPr>
        <p:spPr bwMode="auto">
          <a:xfrm>
            <a:off x="1963797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7" name="Rectangle 728"/>
          <p:cNvSpPr>
            <a:spLocks noChangeArrowheads="1"/>
          </p:cNvSpPr>
          <p:nvPr/>
        </p:nvSpPr>
        <p:spPr bwMode="auto">
          <a:xfrm>
            <a:off x="2001243775" y="38960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8" name="Rectangle 729"/>
          <p:cNvSpPr>
            <a:spLocks noChangeArrowheads="1"/>
          </p:cNvSpPr>
          <p:nvPr/>
        </p:nvSpPr>
        <p:spPr bwMode="auto">
          <a:xfrm>
            <a:off x="2055385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which includes 1-D chain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29" name="Rectangle 7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0" name="Rectangle 73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1) and 2-D layered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1" name="Rectangle 732"/>
          <p:cNvSpPr>
            <a:spLocks noChangeArrowheads="1"/>
          </p:cNvSpPr>
          <p:nvPr/>
        </p:nvSpPr>
        <p:spPr bwMode="auto">
          <a:xfrm>
            <a:off x="3744420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2" name="Rectangle 73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 1) members. (c)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3" name="Rectangle 7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4" name="Rectangle 7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5" name="Rectangle 736"/>
          <p:cNvSpPr>
            <a:spLocks noChangeArrowheads="1"/>
          </p:cNvSpPr>
          <p:nvPr/>
        </p:nvSpPr>
        <p:spPr bwMode="auto">
          <a:xfrm>
            <a:off x="4730115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6" name="Rectangle 7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7" name="Rectangle 73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family,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8" name="Rectangle 739"/>
          <p:cNvSpPr>
            <a:spLocks noChangeArrowheads="1"/>
          </p:cNvSpPr>
          <p:nvPr/>
        </p:nvSpPr>
        <p:spPr bwMode="auto">
          <a:xfrm>
            <a:off x="808093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′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39" name="Rectangle 740"/>
          <p:cNvSpPr>
            <a:spLocks noChangeArrowheads="1"/>
          </p:cNvSpPr>
          <p:nvPr/>
        </p:nvSpPr>
        <p:spPr bwMode="auto">
          <a:xfrm>
            <a:off x="83086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0" name="Rectangle 741"/>
          <p:cNvSpPr>
            <a:spLocks noChangeArrowheads="1"/>
          </p:cNvSpPr>
          <p:nvPr/>
        </p:nvSpPr>
        <p:spPr bwMode="auto">
          <a:xfrm>
            <a:off x="855652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1" name="Rectangle 742"/>
          <p:cNvSpPr>
            <a:spLocks noChangeArrowheads="1"/>
          </p:cNvSpPr>
          <p:nvPr/>
        </p:nvSpPr>
        <p:spPr bwMode="auto">
          <a:xfrm>
            <a:off x="90422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2" name="Rectangle 743"/>
          <p:cNvSpPr>
            <a:spLocks noChangeArrowheads="1"/>
          </p:cNvSpPr>
          <p:nvPr/>
        </p:nvSpPr>
        <p:spPr bwMode="auto">
          <a:xfrm>
            <a:off x="92851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‑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3" name="Rectangle 744"/>
          <p:cNvSpPr>
            <a:spLocks noChangeArrowheads="1"/>
          </p:cNvSpPr>
          <p:nvPr/>
        </p:nvSpPr>
        <p:spPr bwMode="auto">
          <a:xfrm>
            <a:off x="943698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4" name="Rectangle 745"/>
          <p:cNvSpPr>
            <a:spLocks noChangeArrowheads="1"/>
          </p:cNvSpPr>
          <p:nvPr/>
        </p:nvSpPr>
        <p:spPr bwMode="auto">
          <a:xfrm>
            <a:off x="9689957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5" name="Rectangle 746"/>
          <p:cNvSpPr>
            <a:spLocks noChangeArrowheads="1"/>
          </p:cNvSpPr>
          <p:nvPr/>
        </p:nvSpPr>
        <p:spPr bwMode="auto">
          <a:xfrm>
            <a:off x="1015044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6" name="Rectangle 747"/>
          <p:cNvSpPr>
            <a:spLocks noChangeArrowheads="1"/>
          </p:cNvSpPr>
          <p:nvPr/>
        </p:nvSpPr>
        <p:spPr bwMode="auto">
          <a:xfrm>
            <a:off x="1038821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7" name="Rectangle 748"/>
          <p:cNvSpPr>
            <a:spLocks noChangeArrowheads="1"/>
          </p:cNvSpPr>
          <p:nvPr/>
        </p:nvSpPr>
        <p:spPr bwMode="auto">
          <a:xfrm>
            <a:off x="1088410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8" name="Rectangle 749"/>
          <p:cNvSpPr>
            <a:spLocks noChangeArrowheads="1"/>
          </p:cNvSpPr>
          <p:nvPr/>
        </p:nvSpPr>
        <p:spPr bwMode="auto">
          <a:xfrm>
            <a:off x="11137138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49" name="Rectangle 750"/>
          <p:cNvSpPr>
            <a:spLocks noChangeArrowheads="1"/>
          </p:cNvSpPr>
          <p:nvPr/>
        </p:nvSpPr>
        <p:spPr bwMode="auto">
          <a:xfrm>
            <a:off x="1137497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0" name="Rectangle 751"/>
          <p:cNvSpPr>
            <a:spLocks noChangeArrowheads="1"/>
          </p:cNvSpPr>
          <p:nvPr/>
        </p:nvSpPr>
        <p:spPr bwMode="auto">
          <a:xfrm>
            <a:off x="1192141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is formed by excising along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1" name="Rectangle 7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2" name="Rectangle 7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3" name="Rectangle 7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4" name="Rectangle 7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direction of the 3-D parent, and features 0-D isolated cluster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5" name="Rectangle 756"/>
          <p:cNvSpPr>
            <a:spLocks noChangeArrowheads="1"/>
          </p:cNvSpPr>
          <p:nvPr/>
        </p:nvSpPr>
        <p:spPr bwMode="auto">
          <a:xfrm>
            <a:off x="425751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6" name="Rectangle 7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1) and 2-D layered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7" name="Rectangle 7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q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8" name="Rectangle 759"/>
          <p:cNvSpPr>
            <a:spLocks noChangeArrowheads="1"/>
          </p:cNvSpPr>
          <p:nvPr/>
        </p:nvSpPr>
        <p:spPr bwMode="auto">
          <a:xfrm>
            <a:off x="539897638" y="4088733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&gt; 1) members. In each of these layered structures, the perovskite framework is separated by a layer of typically larger organic cations.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59" name="Rectangle 760"/>
          <p:cNvSpPr>
            <a:spLocks noChangeArrowheads="1"/>
          </p:cNvSpPr>
          <p:nvPr/>
        </p:nvSpPr>
        <p:spPr bwMode="auto">
          <a:xfrm>
            <a:off x="539903988" y="57831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Chemical Reviews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0" name="Rectangle 761"/>
          <p:cNvSpPr>
            <a:spLocks noChangeArrowheads="1"/>
          </p:cNvSpPr>
          <p:nvPr/>
        </p:nvSpPr>
        <p:spPr bwMode="auto">
          <a:xfrm>
            <a:off x="2147483647" y="59521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Review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1" name="Rectangle 762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DOI: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2" name="Rectangle 763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10.1021/acs.chemrev.5b00715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3" name="Rectangle 764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Chem.Rev.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4" name="Rectangle 765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2016, 116, 4558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5" name="Rectangle 766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6" name="Rectangle 767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4596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7" name="Rectangle 768"/>
          <p:cNvSpPr>
            <a:spLocks noChangeArrowheads="1"/>
          </p:cNvSpPr>
          <p:nvPr/>
        </p:nvSpPr>
        <p:spPr bwMode="auto">
          <a:xfrm>
            <a:off x="2147483647" y="92124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4561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8" name="Rectangle 76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fact that the dimensionality of the inorganic framework 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69" name="Rectangle 770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reduced by removing the metal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0" name="Rectangle 771"/>
          <p:cNvSpPr>
            <a:spLocks noChangeArrowheads="1"/>
          </p:cNvSpPr>
          <p:nvPr/>
        </p:nvSpPr>
        <p:spPr bwMode="auto">
          <a:xfrm>
            <a:off x="1609598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1" name="Rectangle 772"/>
          <p:cNvSpPr>
            <a:spLocks noChangeArrowheads="1"/>
          </p:cNvSpPr>
          <p:nvPr/>
        </p:nvSpPr>
        <p:spPr bwMode="auto">
          <a:xfrm>
            <a:off x="16409733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2" name="Rectangle 773"/>
          <p:cNvSpPr>
            <a:spLocks noChangeArrowheads="1"/>
          </p:cNvSpPr>
          <p:nvPr/>
        </p:nvSpPr>
        <p:spPr bwMode="auto">
          <a:xfrm>
            <a:off x="1692074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3" name="Rectangle 774"/>
          <p:cNvSpPr>
            <a:spLocks noChangeArrowheads="1"/>
          </p:cNvSpPr>
          <p:nvPr/>
        </p:nvSpPr>
        <p:spPr bwMode="auto">
          <a:xfrm>
            <a:off x="1723958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which results in an increase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4" name="Rectangle 775"/>
          <p:cNvSpPr>
            <a:spLocks noChangeArrowheads="1"/>
          </p:cNvSpPr>
          <p:nvPr/>
        </p:nvSpPr>
        <p:spPr bwMode="auto">
          <a:xfrm>
            <a:off x="539903988" y="53442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purely ionic interactions between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5" name="Rectangle 776"/>
          <p:cNvSpPr>
            <a:spLocks noChangeArrowheads="1"/>
          </p:cNvSpPr>
          <p:nvPr/>
        </p:nvSpPr>
        <p:spPr bwMode="auto">
          <a:xfrm>
            <a:off x="1986570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6" name="Rectangle 777"/>
          <p:cNvSpPr>
            <a:spLocks noChangeArrowheads="1"/>
          </p:cNvSpPr>
          <p:nvPr/>
        </p:nvSpPr>
        <p:spPr bwMode="auto">
          <a:xfrm>
            <a:off x="2018957100" y="53442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7" name="Rectangle 778"/>
          <p:cNvSpPr>
            <a:spLocks noChangeArrowheads="1"/>
          </p:cNvSpPr>
          <p:nvPr/>
        </p:nvSpPr>
        <p:spPr bwMode="auto">
          <a:xfrm>
            <a:off x="2074114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8" name="Rectangle 779"/>
          <p:cNvSpPr>
            <a:spLocks noChangeArrowheads="1"/>
          </p:cNvSpPr>
          <p:nvPr/>
        </p:nvSpPr>
        <p:spPr bwMode="auto">
          <a:xfrm>
            <a:off x="216671525" y="53442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79" name="Rectangle 7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0" name="Rectangle 781"/>
          <p:cNvSpPr>
            <a:spLocks noChangeArrowheads="1"/>
          </p:cNvSpPr>
          <p:nvPr/>
        </p:nvSpPr>
        <p:spPr bwMode="auto">
          <a:xfrm>
            <a:off x="2147483647" y="53442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1" name="Rectangle 7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2" name="Rectangle 783"/>
          <p:cNvSpPr>
            <a:spLocks noChangeArrowheads="1"/>
          </p:cNvSpPr>
          <p:nvPr/>
        </p:nvSpPr>
        <p:spPr bwMode="auto">
          <a:xfrm>
            <a:off x="2147483647" y="534423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,two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3" name="Rectangle 784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components with a very 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4" name="Rectangle 785"/>
          <p:cNvSpPr>
            <a:spLocks noChangeArrowheads="1"/>
          </p:cNvSpPr>
          <p:nvPr/>
        </p:nvSpPr>
        <p:spPr bwMode="auto">
          <a:xfrm>
            <a:off x="1546855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5" name="Rectangle 786"/>
          <p:cNvSpPr>
            <a:spLocks noChangeArrowheads="1"/>
          </p:cNvSpPr>
          <p:nvPr/>
        </p:nvSpPr>
        <p:spPr bwMode="auto">
          <a:xfrm>
            <a:off x="15913846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 set of electronegativities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6" name="Rectangle 78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and, consequently, leading to a larger band gap. In the following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7" name="Rectangle 788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subsections, we will review some of the recent reports on lower-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8" name="Rectangle 789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dimensional perovskite derivatives that feature 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89" name="Rectangle 79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0" name="Rectangle 7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 cuts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1" name="Rectangle 792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from the 3-D structure, including the well-known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2" name="Rectangle 7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3" name="Rectangle 7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4" name="Rectangle 795"/>
          <p:cNvSpPr>
            <a:spLocks noChangeArrowheads="1"/>
          </p:cNvSpPr>
          <p:nvPr/>
        </p:nvSpPr>
        <p:spPr bwMode="auto">
          <a:xfrm>
            <a:off x="2603896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5" name="Rectangle 7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6" name="Rectangle 79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7" name="Rectangle 798"/>
          <p:cNvSpPr>
            <a:spLocks noChangeArrowheads="1"/>
          </p:cNvSpPr>
          <p:nvPr/>
        </p:nvSpPr>
        <p:spPr bwMode="auto">
          <a:xfrm>
            <a:off x="5748194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8" name="Rectangle 799"/>
          <p:cNvSpPr>
            <a:spLocks noChangeArrowheads="1"/>
          </p:cNvSpPr>
          <p:nvPr/>
        </p:nvSpPr>
        <p:spPr bwMode="auto">
          <a:xfrm>
            <a:off x="700814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99" name="Rectangle 800"/>
          <p:cNvSpPr>
            <a:spLocks noChangeArrowheads="1"/>
          </p:cNvSpPr>
          <p:nvPr/>
        </p:nvSpPr>
        <p:spPr bwMode="auto">
          <a:xfrm>
            <a:off x="7357300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-,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0" name="Rectangle 801"/>
          <p:cNvSpPr>
            <a:spLocks noChangeArrowheads="1"/>
          </p:cNvSpPr>
          <p:nvPr/>
        </p:nvSpPr>
        <p:spPr bwMode="auto">
          <a:xfrm>
            <a:off x="997332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1" name="Rectangle 802"/>
          <p:cNvSpPr>
            <a:spLocks noChangeArrowheads="1"/>
          </p:cNvSpPr>
          <p:nvPr/>
        </p:nvSpPr>
        <p:spPr bwMode="auto">
          <a:xfrm>
            <a:off x="103274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111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2" name="Rectangle 803"/>
          <p:cNvSpPr>
            <a:spLocks noChangeArrowheads="1"/>
          </p:cNvSpPr>
          <p:nvPr/>
        </p:nvSpPr>
        <p:spPr bwMode="auto">
          <a:xfrm>
            <a:off x="1158241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3" name="Rectangle 804"/>
          <p:cNvSpPr>
            <a:spLocks noChangeArrowheads="1"/>
          </p:cNvSpPr>
          <p:nvPr/>
        </p:nvSpPr>
        <p:spPr bwMode="auto">
          <a:xfrm>
            <a:off x="11936539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 families as well as more exotic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4" name="Rectangle 805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possibilities.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5" name="Rectangle 80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3.1.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6" name="Rectangle 807"/>
          <p:cNvSpPr>
            <a:spLocks noChangeArrowheads="1"/>
          </p:cNvSpPr>
          <p:nvPr/>
        </p:nvSpPr>
        <p:spPr bwMode="auto">
          <a:xfrm>
            <a:off x="6967648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7" name="Rectangle 808"/>
          <p:cNvSpPr>
            <a:spLocks noChangeArrowheads="1"/>
          </p:cNvSpPr>
          <p:nvPr/>
        </p:nvSpPr>
        <p:spPr bwMode="auto">
          <a:xfrm>
            <a:off x="7342108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8" name="Rectangle 809"/>
          <p:cNvSpPr>
            <a:spLocks noChangeArrowheads="1"/>
          </p:cNvSpPr>
          <p:nvPr/>
        </p:nvSpPr>
        <p:spPr bwMode="auto">
          <a:xfrm>
            <a:off x="869316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09" name="Rectangle 810"/>
          <p:cNvSpPr>
            <a:spLocks noChangeArrowheads="1"/>
          </p:cNvSpPr>
          <p:nvPr/>
        </p:nvSpPr>
        <p:spPr bwMode="auto">
          <a:xfrm>
            <a:off x="9062529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-Oriented Perovskites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0" name="Rectangle 811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1" name="Rectangle 812"/>
          <p:cNvSpPr>
            <a:spLocks noChangeArrowheads="1"/>
          </p:cNvSpPr>
          <p:nvPr/>
        </p:nvSpPr>
        <p:spPr bwMode="auto">
          <a:xfrm>
            <a:off x="717508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2" name="Rectangle 813"/>
          <p:cNvSpPr>
            <a:spLocks noChangeArrowheads="1"/>
          </p:cNvSpPr>
          <p:nvPr/>
        </p:nvSpPr>
        <p:spPr bwMode="auto">
          <a:xfrm>
            <a:off x="7524257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3" name="Rectangle 814"/>
          <p:cNvSpPr>
            <a:spLocks noChangeArrowheads="1"/>
          </p:cNvSpPr>
          <p:nvPr/>
        </p:nvSpPr>
        <p:spPr bwMode="auto">
          <a:xfrm>
            <a:off x="87791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4" name="Rectangle 815"/>
          <p:cNvSpPr>
            <a:spLocks noChangeArrowheads="1"/>
          </p:cNvSpPr>
          <p:nvPr/>
        </p:nvSpPr>
        <p:spPr bwMode="auto">
          <a:xfrm>
            <a:off x="913336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 perovskites are obtained by the ordered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5" name="Rectangle 816"/>
          <p:cNvSpPr>
            <a:spLocks noChangeArrowheads="1"/>
          </p:cNvSpPr>
          <p:nvPr/>
        </p:nvSpPr>
        <p:spPr bwMode="auto">
          <a:xfrm>
            <a:off x="539903988" y="6749589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removal of the B-component from the inorganic framework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6" name="Rectangle 817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along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7" name="Rectangle 818"/>
          <p:cNvSpPr>
            <a:spLocks noChangeArrowheads="1"/>
          </p:cNvSpPr>
          <p:nvPr/>
        </p:nvSpPr>
        <p:spPr bwMode="auto">
          <a:xfrm>
            <a:off x="756469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8" name="Rectangle 819"/>
          <p:cNvSpPr>
            <a:spLocks noChangeArrowheads="1"/>
          </p:cNvSpPr>
          <p:nvPr/>
        </p:nvSpPr>
        <p:spPr bwMode="auto">
          <a:xfrm>
            <a:off x="791886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19" name="Rectangle 820"/>
          <p:cNvSpPr>
            <a:spLocks noChangeArrowheads="1"/>
          </p:cNvSpPr>
          <p:nvPr/>
        </p:nvSpPr>
        <p:spPr bwMode="auto">
          <a:xfrm>
            <a:off x="917378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0" name="Rectangle 821"/>
          <p:cNvSpPr>
            <a:spLocks noChangeArrowheads="1"/>
          </p:cNvSpPr>
          <p:nvPr/>
        </p:nvSpPr>
        <p:spPr bwMode="auto">
          <a:xfrm>
            <a:off x="986193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the ABX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1" name="Rectangle 822"/>
          <p:cNvSpPr>
            <a:spLocks noChangeArrowheads="1"/>
          </p:cNvSpPr>
          <p:nvPr/>
        </p:nvSpPr>
        <p:spPr bwMode="auto">
          <a:xfrm>
            <a:off x="1385436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2" name="Rectangle 823"/>
          <p:cNvSpPr>
            <a:spLocks noChangeArrowheads="1"/>
          </p:cNvSpPr>
          <p:nvPr/>
        </p:nvSpPr>
        <p:spPr bwMode="auto">
          <a:xfrm>
            <a:off x="1447168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structure. Alternatively, they can be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3" name="Rectangle 824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thought of as intergrowth compounds with a general formula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4" name="Rectangle 825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5" name="Rectangle 826"/>
          <p:cNvSpPr>
            <a:spLocks noChangeArrowheads="1"/>
          </p:cNvSpPr>
          <p:nvPr/>
        </p:nvSpPr>
        <p:spPr bwMode="auto">
          <a:xfrm>
            <a:off x="7600156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6" name="Rectangle 827"/>
          <p:cNvSpPr>
            <a:spLocks noChangeArrowheads="1"/>
          </p:cNvSpPr>
          <p:nvPr/>
        </p:nvSpPr>
        <p:spPr bwMode="auto">
          <a:xfrm>
            <a:off x="78835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7" name="Rectangle 828"/>
          <p:cNvSpPr>
            <a:spLocks noChangeArrowheads="1"/>
          </p:cNvSpPr>
          <p:nvPr/>
        </p:nvSpPr>
        <p:spPr bwMode="auto">
          <a:xfrm>
            <a:off x="8232679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8" name="Rectangle 829"/>
          <p:cNvSpPr>
            <a:spLocks noChangeArrowheads="1"/>
          </p:cNvSpPr>
          <p:nvPr/>
        </p:nvSpPr>
        <p:spPr bwMode="auto">
          <a:xfrm>
            <a:off x="8516032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29" name="Rectangle 830"/>
          <p:cNvSpPr>
            <a:spLocks noChangeArrowheads="1"/>
          </p:cNvSpPr>
          <p:nvPr/>
        </p:nvSpPr>
        <p:spPr bwMode="auto">
          <a:xfrm>
            <a:off x="9052353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0" name="Rectangle 831"/>
          <p:cNvSpPr>
            <a:spLocks noChangeArrowheads="1"/>
          </p:cNvSpPr>
          <p:nvPr/>
        </p:nvSpPr>
        <p:spPr bwMode="auto">
          <a:xfrm>
            <a:off x="9325610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1" name="Rectangle 832"/>
          <p:cNvSpPr>
            <a:spLocks noChangeArrowheads="1"/>
          </p:cNvSpPr>
          <p:nvPr/>
        </p:nvSpPr>
        <p:spPr bwMode="auto">
          <a:xfrm>
            <a:off x="973042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2" name="Rectangle 833"/>
          <p:cNvSpPr>
            <a:spLocks noChangeArrowheads="1"/>
          </p:cNvSpPr>
          <p:nvPr/>
        </p:nvSpPr>
        <p:spPr bwMode="auto">
          <a:xfrm>
            <a:off x="10013823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3" name="Rectangle 834"/>
          <p:cNvSpPr>
            <a:spLocks noChangeArrowheads="1"/>
          </p:cNvSpPr>
          <p:nvPr/>
        </p:nvSpPr>
        <p:spPr bwMode="auto">
          <a:xfrm>
            <a:off x="10524839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4" name="Rectangle 835"/>
          <p:cNvSpPr>
            <a:spLocks noChangeArrowheads="1"/>
          </p:cNvSpPr>
          <p:nvPr/>
        </p:nvSpPr>
        <p:spPr bwMode="auto">
          <a:xfrm>
            <a:off x="107980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5" name="Rectangle 836"/>
          <p:cNvSpPr>
            <a:spLocks noChangeArrowheads="1"/>
          </p:cNvSpPr>
          <p:nvPr/>
        </p:nvSpPr>
        <p:spPr bwMode="auto">
          <a:xfrm>
            <a:off x="113496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6" name="Rectangle 837"/>
          <p:cNvSpPr>
            <a:spLocks noChangeArrowheads="1"/>
          </p:cNvSpPr>
          <p:nvPr/>
        </p:nvSpPr>
        <p:spPr bwMode="auto">
          <a:xfrm>
            <a:off x="1162794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7" name="Rectangle 838"/>
          <p:cNvSpPr>
            <a:spLocks noChangeArrowheads="1"/>
          </p:cNvSpPr>
          <p:nvPr/>
        </p:nvSpPr>
        <p:spPr bwMode="auto">
          <a:xfrm>
            <a:off x="11901185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8" name="Rectangle 839"/>
          <p:cNvSpPr>
            <a:spLocks noChangeArrowheads="1"/>
          </p:cNvSpPr>
          <p:nvPr/>
        </p:nvSpPr>
        <p:spPr bwMode="auto">
          <a:xfrm>
            <a:off x="12503308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formed from the two end members: i.e.,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39" name="Rectangle 840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3-D-parent ABX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0" name="Rectangle 841"/>
          <p:cNvSpPr>
            <a:spLocks noChangeArrowheads="1"/>
          </p:cNvSpPr>
          <p:nvPr/>
        </p:nvSpPr>
        <p:spPr bwMode="auto">
          <a:xfrm>
            <a:off x="12958714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1" name="Rectangle 842"/>
          <p:cNvSpPr>
            <a:spLocks noChangeArrowheads="1"/>
          </p:cNvSpPr>
          <p:nvPr/>
        </p:nvSpPr>
        <p:spPr bwMode="auto">
          <a:xfrm>
            <a:off x="13834141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2-D-layered (RNH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2" name="Rectangle 84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3" name="Rectangle 8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4" name="Rectangle 845"/>
          <p:cNvSpPr>
            <a:spLocks noChangeArrowheads="1"/>
          </p:cNvSpPr>
          <p:nvPr/>
        </p:nvSpPr>
        <p:spPr bwMode="auto">
          <a:xfrm>
            <a:off x="230535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5" name="Rectangle 8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BX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6" name="Rectangle 84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7" name="Rectangle 8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8" name="Rectangle 849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⟨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49" name="Rectangle 850"/>
          <p:cNvSpPr>
            <a:spLocks noChangeArrowheads="1"/>
          </p:cNvSpPr>
          <p:nvPr/>
        </p:nvSpPr>
        <p:spPr bwMode="auto">
          <a:xfrm>
            <a:off x="575308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100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0" name="Rectangle 851"/>
          <p:cNvSpPr>
            <a:spLocks noChangeArrowheads="1"/>
          </p:cNvSpPr>
          <p:nvPr/>
        </p:nvSpPr>
        <p:spPr bwMode="auto">
          <a:xfrm>
            <a:off x="7018115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ourier New" pitchFamily="49" charset="0"/>
                <a:cs typeface="Courier New" pitchFamily="49" charset="0"/>
              </a:rPr>
              <a:t>⟩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1" name="Rectangle 852"/>
          <p:cNvSpPr>
            <a:spLocks noChangeArrowheads="1"/>
          </p:cNvSpPr>
          <p:nvPr/>
        </p:nvSpPr>
        <p:spPr bwMode="auto">
          <a:xfrm>
            <a:off x="7377382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-oriented perovskites currently represent the richest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2" name="Rectangle 853"/>
          <p:cNvSpPr>
            <a:spLocks noChangeArrowheads="1"/>
          </p:cNvSpPr>
          <p:nvPr/>
        </p:nvSpPr>
        <p:spPr bwMode="auto">
          <a:xfrm>
            <a:off x="539884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subgroup of the perovskite derivative family, likely in part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3" name="Rectangle 854"/>
          <p:cNvSpPr>
            <a:spLocks noChangeArrowheads="1"/>
          </p:cNvSpPr>
          <p:nvPr/>
        </p:nvSpPr>
        <p:spPr bwMode="auto">
          <a:xfrm>
            <a:off x="539884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because the coordination of the interlayer RNH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4" name="Rectangle 8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5" name="Rectangle 8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6" name="Rectangle 8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cations is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7" name="Rectangle 858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most readily accommodated in these structures. The inter-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8" name="Rectangle 859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actions between organic cations and the inorganic substructure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59" name="Rectangle 860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general, and the hydrogen bonding schemes in particular, 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0" name="Rectangle 861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important in the perovskite-derivative structures. The majority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1" name="Rectangle 862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of known hybrid perovskites feature primary mono- or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2" name="Rectangle 863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diammonium cations. An interesting example involves long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3" name="Rectangle 864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chain alkyl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4" name="Rectangle 865"/>
          <p:cNvSpPr>
            <a:spLocks noChangeArrowheads="1"/>
          </p:cNvSpPr>
          <p:nvPr/>
        </p:nvSpPr>
        <p:spPr bwMode="auto">
          <a:xfrm>
            <a:off x="9315434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5" name="Rectangle 866"/>
          <p:cNvSpPr>
            <a:spLocks noChangeArrowheads="1"/>
          </p:cNvSpPr>
          <p:nvPr/>
        </p:nvSpPr>
        <p:spPr bwMode="auto">
          <a:xfrm>
            <a:off x="962910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6" name="Rectangle 867"/>
          <p:cNvSpPr>
            <a:spLocks noChangeArrowheads="1"/>
          </p:cNvSpPr>
          <p:nvPr/>
        </p:nvSpPr>
        <p:spPr bwMode="auto">
          <a:xfrm>
            <a:off x="1017052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7" name="Rectangle 868"/>
          <p:cNvSpPr>
            <a:spLocks noChangeArrowheads="1"/>
          </p:cNvSpPr>
          <p:nvPr/>
        </p:nvSpPr>
        <p:spPr bwMode="auto">
          <a:xfrm>
            <a:off x="10777743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groups 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8" name="Rectangle 869"/>
          <p:cNvSpPr>
            <a:spLocks noChangeArrowheads="1"/>
          </p:cNvSpPr>
          <p:nvPr/>
        </p:nvSpPr>
        <p:spPr bwMode="auto">
          <a:xfrm>
            <a:off x="1370749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69" name="Rectangle 870"/>
          <p:cNvSpPr>
            <a:spLocks noChangeArrowheads="1"/>
          </p:cNvSpPr>
          <p:nvPr/>
        </p:nvSpPr>
        <p:spPr bwMode="auto">
          <a:xfrm>
            <a:off x="16571531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Subject to the constraint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0" name="Rectangle 871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lateral restrictions imposed by the metal halide layers, these can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1" name="Rectangle 872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provide a useful model sys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2" name="Rectangle 873"/>
          <p:cNvSpPr>
            <a:spLocks noChangeArrowheads="1"/>
          </p:cNvSpPr>
          <p:nvPr/>
        </p:nvSpPr>
        <p:spPr bwMode="auto">
          <a:xfrm>
            <a:off x="16161654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tem for the study of lipid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3" name="Rectangle 874"/>
          <p:cNvSpPr>
            <a:spLocks noChangeArrowheads="1"/>
          </p:cNvSpPr>
          <p:nvPr/>
        </p:nvSpPr>
        <p:spPr bwMode="auto">
          <a:xfrm>
            <a:off x="539891288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bilayers.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4" name="Rectangle 875"/>
          <p:cNvSpPr>
            <a:spLocks noChangeArrowheads="1"/>
          </p:cNvSpPr>
          <p:nvPr/>
        </p:nvSpPr>
        <p:spPr bwMode="auto">
          <a:xfrm>
            <a:off x="811125188" y="89500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5" name="Rectangle 876"/>
          <p:cNvSpPr>
            <a:spLocks noChangeArrowheads="1"/>
          </p:cNvSpPr>
          <p:nvPr/>
        </p:nvSpPr>
        <p:spPr bwMode="auto">
          <a:xfrm>
            <a:off x="8738616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6" name="Rectangle 877"/>
          <p:cNvSpPr>
            <a:spLocks noChangeArrowheads="1"/>
          </p:cNvSpPr>
          <p:nvPr/>
        </p:nvSpPr>
        <p:spPr bwMode="auto">
          <a:xfrm>
            <a:off x="919400625" y="89500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7" name="Rectangle 878"/>
          <p:cNvSpPr>
            <a:spLocks noChangeArrowheads="1"/>
          </p:cNvSpPr>
          <p:nvPr/>
        </p:nvSpPr>
        <p:spPr bwMode="auto">
          <a:xfrm>
            <a:off x="1021114925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advantageous feature of the hybrid perov-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8" name="Rectangle 8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skites is that, unlike free lipid bilayers, since the organic cations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79" name="Rectangle 8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 anchored to the inorganic perovskite lattice, the phase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0" name="Rectangle 8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transitions are solid-to-solid, which allows investigations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1" name="Rectangle 8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these transitions through a variety of spectroscopic techniques.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2" name="Rectangle 8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Depending on the length of the organic chain and the nature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3" name="Rectangle 8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B-metal cation, the temperature and the order of the phase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4" name="Rectangle 8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transitions observed in hybrid perovskites can be di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5" name="Rectangle 8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6" name="Rectangle 8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erent.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7" name="Rectangle 88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49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8" name="Rectangle 889"/>
          <p:cNvSpPr>
            <a:spLocks noChangeArrowheads="1"/>
          </p:cNvSpPr>
          <p:nvPr/>
        </p:nvSpPr>
        <p:spPr bwMode="auto">
          <a:xfrm>
            <a:off x="496539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89" name="Rectangle 890"/>
          <p:cNvSpPr>
            <a:spLocks noChangeArrowheads="1"/>
          </p:cNvSpPr>
          <p:nvPr/>
        </p:nvSpPr>
        <p:spPr bwMode="auto">
          <a:xfrm>
            <a:off x="2147483647" y="6022625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addition to the regular dynamic rotational disordering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0" name="Rectangle 89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ammonium functional group, the hybrid perovskites containing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1" name="Rectangle 89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long chain organic cations undergo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2" name="Rectangle 89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“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3" name="Rectangle 89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melting transitions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4" name="Rectangle 89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”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5" name="Rectangle 89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as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6" name="Rectangle 89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function of temperature, which are characterized by an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7" name="Rectangle 89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increased conformational disorder of the methylene units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8" name="Rectangle 89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alkyl groups.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99" name="Rectangle 900"/>
          <p:cNvSpPr>
            <a:spLocks noChangeArrowheads="1"/>
          </p:cNvSpPr>
          <p:nvPr/>
        </p:nvSpPr>
        <p:spPr bwMode="auto">
          <a:xfrm>
            <a:off x="2147483647" y="6668516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0" name="Rectangle 9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This large increase in gauche conformational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1" name="Rectangle 90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disorder results in the nonuniform distribution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2" name="Rectangle 90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orientation of the chains, and consequently, in the increase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3" name="Rectangle 904"/>
          <p:cNvSpPr>
            <a:spLocks noChangeArrowheads="1"/>
          </p:cNvSpPr>
          <p:nvPr/>
        </p:nvSpPr>
        <p:spPr bwMode="auto">
          <a:xfrm>
            <a:off x="2147483647" y="70972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the interlayer lattice parameter.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4" name="Rectangle 90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5" name="Rectangle 906"/>
          <p:cNvSpPr>
            <a:spLocks noChangeArrowheads="1"/>
          </p:cNvSpPr>
          <p:nvPr/>
        </p:nvSpPr>
        <p:spPr bwMode="auto">
          <a:xfrm>
            <a:off x="2147483647" y="7097220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Raman spectra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6" name="Rectangle 90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7" name="Rectangle 9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8" name="Rectangle 90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09" name="Rectangle 9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0" name="Rectangle 91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1" name="Rectangle 91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2" name="Rectangle 91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3" name="Rectangle 91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4" name="Rectangle 91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5" name="Rectangle 91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6" name="Rectangle 91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7" name="Rectangle 9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8" name="Rectangle 91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19" name="Rectangle 9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0" name="Rectangle 92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12, 16 and 18) above the melting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1" name="Rectangle 9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transition are noted to be similar to that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2" name="Rectangle 92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3" name="Rectangle 9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-alkanes in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4" name="Rectangle 92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molten state. These spectra support the idea that, above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5" name="Rectangle 92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melting transition, the alkyl chains of the bilayers are liquid-like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6" name="Rectangle 92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two dimensions between adjacent inorganic layers.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7" name="Rectangle 928"/>
          <p:cNvSpPr>
            <a:spLocks noChangeArrowheads="1"/>
          </p:cNvSpPr>
          <p:nvPr/>
        </p:nvSpPr>
        <p:spPr bwMode="auto">
          <a:xfrm>
            <a:off x="2147483647" y="7743110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8" name="Rectangle 92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Molecular dynamics (MD) simulations were used to success-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29" name="Rectangle 93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fully reproduce the experimental data, except for the detailed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0" name="Rectangle 931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transition temperatures, for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1" name="Rectangle 93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2" name="Rectangle 933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3" name="Rectangle 93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4" name="Rectangle 93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5" name="Rectangle 936"/>
          <p:cNvSpPr>
            <a:spLocks noChangeArrowheads="1"/>
          </p:cNvSpPr>
          <p:nvPr/>
        </p:nvSpPr>
        <p:spPr bwMode="auto">
          <a:xfrm>
            <a:off x="408293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+1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6" name="Rectangle 937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7" name="Rectangle 93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8" name="Rectangle 939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39" name="Rectangle 94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0" name="Rectangle 941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1" name="Rectangle 94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2" name="Rectangle 943"/>
          <p:cNvSpPr>
            <a:spLocks noChangeArrowheads="1"/>
          </p:cNvSpPr>
          <p:nvPr/>
        </p:nvSpPr>
        <p:spPr bwMode="auto">
          <a:xfrm>
            <a:off x="2147483647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3" name="Rectangle 94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4" name="Rectangle 945"/>
          <p:cNvSpPr>
            <a:spLocks noChangeArrowheads="1"/>
          </p:cNvSpPr>
          <p:nvPr/>
        </p:nvSpPr>
        <p:spPr bwMode="auto">
          <a:xfrm>
            <a:off x="463499200" y="8171830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12, 14, 16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5" name="Rectangle 94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and 18).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6" name="Rectangle 947"/>
          <p:cNvSpPr>
            <a:spLocks noChangeArrowheads="1"/>
          </p:cNvSpPr>
          <p:nvPr/>
        </p:nvSpPr>
        <p:spPr bwMode="auto">
          <a:xfrm>
            <a:off x="2147483647" y="828041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7" name="Rectangle 9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Snapshots of the simulated structures above and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8" name="Rectangle 94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below the melting transition for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49" name="Rectangle 95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0" name="Rectangle 9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1" name="Rectangle 9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2" name="Rectangle 9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3" name="Rectangle 954"/>
          <p:cNvSpPr>
            <a:spLocks noChangeArrowheads="1"/>
          </p:cNvSpPr>
          <p:nvPr/>
        </p:nvSpPr>
        <p:spPr bwMode="auto">
          <a:xfrm>
            <a:off x="462692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4" name="Rectangle 9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5" name="Rectangle 9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6" name="Rectangle 9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7" name="Rectangle 9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8" name="Rectangle 95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59" name="Rectangle 96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provided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0" name="Rectangle 96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1" name="Rectangle 96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2" name="Rectangle 96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Recently, several examples of perovskites containing non-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3" name="Rectangle 96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primary ammonium cations have also been prepared. In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4" name="Rectangle 965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5" name="Rectangle 966"/>
          <p:cNvSpPr>
            <a:spLocks noChangeArrowheads="1"/>
          </p:cNvSpPr>
          <p:nvPr/>
        </p:nvSpPr>
        <p:spPr bwMode="auto">
          <a:xfrm>
            <a:off x="2147483647" y="9026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6" name="Rectangle 967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7" name="Rectangle 968"/>
          <p:cNvSpPr>
            <a:spLocks noChangeArrowheads="1"/>
          </p:cNvSpPr>
          <p:nvPr/>
        </p:nvSpPr>
        <p:spPr bwMode="auto">
          <a:xfrm>
            <a:off x="2147483647" y="9026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8" name="Rectangle 969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69" name="Rectangle 970"/>
          <p:cNvSpPr>
            <a:spLocks noChangeArrowheads="1"/>
          </p:cNvSpPr>
          <p:nvPr/>
        </p:nvSpPr>
        <p:spPr bwMode="auto">
          <a:xfrm>
            <a:off x="2147483647" y="9026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0" name="Rectangle 971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1" name="Rectangle 972"/>
          <p:cNvSpPr>
            <a:spLocks noChangeArrowheads="1"/>
          </p:cNvSpPr>
          <p:nvPr/>
        </p:nvSpPr>
        <p:spPr bwMode="auto">
          <a:xfrm>
            <a:off x="2147483647" y="902666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2" name="Rectangle 973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(B = Pb, Sn),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3" name="Rectangle 974"/>
          <p:cNvSpPr>
            <a:spLocks noChangeArrowheads="1"/>
          </p:cNvSpPr>
          <p:nvPr/>
        </p:nvSpPr>
        <p:spPr bwMode="auto">
          <a:xfrm>
            <a:off x="2147483647" y="8950055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4" name="Rectangle 975"/>
          <p:cNvSpPr>
            <a:spLocks noChangeArrowheads="1"/>
          </p:cNvSpPr>
          <p:nvPr/>
        </p:nvSpPr>
        <p:spPr bwMode="auto">
          <a:xfrm>
            <a:off x="2147483647" y="897639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for example, the inorganic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5" name="Rectangle 976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5.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6" name="Rectangle 977"/>
          <p:cNvSpPr>
            <a:spLocks noChangeArrowheads="1"/>
          </p:cNvSpPr>
          <p:nvPr/>
        </p:nvSpPr>
        <p:spPr bwMode="auto">
          <a:xfrm>
            <a:off x="8429958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Structures of the organic cation bilayers in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7" name="Rectangle 97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18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8" name="Rectangle 97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79" name="Rectangle 98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37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0" name="Rectangle 98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1" name="Rectangle 98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2" name="Rectangle 98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3" name="Rectangle 98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4" name="Rectangle 98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5" name="Rectangle 98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6" name="Rectangle 98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obtained using molecular dynamics simulations, below (142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7" name="Rectangle 988"/>
          <p:cNvSpPr>
            <a:spLocks noChangeArrowheads="1"/>
          </p:cNvSpPr>
          <p:nvPr/>
        </p:nvSpPr>
        <p:spPr bwMode="auto">
          <a:xfrm>
            <a:off x="459247875" y="2178399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8" name="Rectangle 98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C) and above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89" name="Rectangle 990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(272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0" name="Rectangle 991"/>
          <p:cNvSpPr>
            <a:spLocks noChangeArrowheads="1"/>
          </p:cNvSpPr>
          <p:nvPr/>
        </p:nvSpPr>
        <p:spPr bwMode="auto">
          <a:xfrm>
            <a:off x="71143813" y="2297874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1" name="Rectangle 992"/>
          <p:cNvSpPr>
            <a:spLocks noChangeArrowheads="1"/>
          </p:cNvSpPr>
          <p:nvPr/>
        </p:nvSpPr>
        <p:spPr bwMode="auto">
          <a:xfrm>
            <a:off x="7428134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C) the melting transition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2" name="Rectangle 993"/>
          <p:cNvSpPr>
            <a:spLocks noChangeArrowheads="1"/>
          </p:cNvSpPr>
          <p:nvPr/>
        </p:nvSpPr>
        <p:spPr bwMode="auto">
          <a:xfrm>
            <a:off x="1636917288" y="233162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3" name="Rectangle 994"/>
          <p:cNvSpPr>
            <a:spLocks noChangeArrowheads="1"/>
          </p:cNvSpPr>
          <p:nvPr/>
        </p:nvSpPr>
        <p:spPr bwMode="auto">
          <a:xfrm>
            <a:off x="16849931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4" name="Rectangle 995"/>
          <p:cNvSpPr>
            <a:spLocks noChangeArrowheads="1"/>
          </p:cNvSpPr>
          <p:nvPr/>
        </p:nvSpPr>
        <p:spPr bwMode="auto">
          <a:xfrm>
            <a:off x="1752282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182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5" name="Rectangle 996"/>
          <p:cNvSpPr>
            <a:spLocks noChangeArrowheads="1"/>
          </p:cNvSpPr>
          <p:nvPr/>
        </p:nvSpPr>
        <p:spPr bwMode="auto">
          <a:xfrm>
            <a:off x="196227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6" name="Rectangle 997"/>
          <p:cNvSpPr>
            <a:spLocks noChangeArrowheads="1"/>
          </p:cNvSpPr>
          <p:nvPr/>
        </p:nvSpPr>
        <p:spPr bwMode="auto">
          <a:xfrm>
            <a:off x="1994161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7" name="Rectangle 998"/>
          <p:cNvSpPr>
            <a:spLocks noChangeArrowheads="1"/>
          </p:cNvSpPr>
          <p:nvPr/>
        </p:nvSpPr>
        <p:spPr bwMode="auto">
          <a:xfrm>
            <a:off x="20634785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8" name="Rectangle 999"/>
          <p:cNvSpPr>
            <a:spLocks noChangeArrowheads="1"/>
          </p:cNvSpPr>
          <p:nvPr/>
        </p:nvSpPr>
        <p:spPr bwMode="auto">
          <a:xfrm>
            <a:off x="21469731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Reprinted with permission from ref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999" name="Rectangle 100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51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0" name="Rectangle 100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 Copyright 2010 American Chemical Society.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1" name="Rectangle 1002"/>
          <p:cNvSpPr>
            <a:spLocks noChangeArrowheads="1"/>
          </p:cNvSpPr>
          <p:nvPr/>
        </p:nvSpPr>
        <p:spPr bwMode="auto">
          <a:xfrm>
            <a:off x="5399039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Figure 6.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2" name="Rectangle 1003"/>
          <p:cNvSpPr>
            <a:spLocks noChangeArrowheads="1"/>
          </p:cNvSpPr>
          <p:nvPr/>
        </p:nvSpPr>
        <p:spPr bwMode="auto">
          <a:xfrm>
            <a:off x="871845475" y="4358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Combined skeletal (top) and polyhedral (bottom, shaded) representation of the crystal structure of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3" name="Rectangle 100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4" name="Rectangle 1005"/>
          <p:cNvSpPr>
            <a:spLocks noChangeArrowheads="1"/>
          </p:cNvSpPr>
          <p:nvPr/>
        </p:nvSpPr>
        <p:spPr bwMode="auto">
          <a:xfrm>
            <a:off x="2147483647" y="4358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5" name="Rectangle 100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6" name="Rectangle 1007"/>
          <p:cNvSpPr>
            <a:spLocks noChangeArrowheads="1"/>
          </p:cNvSpPr>
          <p:nvPr/>
        </p:nvSpPr>
        <p:spPr bwMode="auto">
          <a:xfrm>
            <a:off x="2147483647" y="4358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7" name="Rectangle 100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8" name="Rectangle 1009"/>
          <p:cNvSpPr>
            <a:spLocks noChangeArrowheads="1"/>
          </p:cNvSpPr>
          <p:nvPr/>
        </p:nvSpPr>
        <p:spPr bwMode="auto">
          <a:xfrm>
            <a:off x="2147483647" y="4358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09" name="Rectangle 101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0" name="Rectangle 1011"/>
          <p:cNvSpPr>
            <a:spLocks noChangeArrowheads="1"/>
          </p:cNvSpPr>
          <p:nvPr/>
        </p:nvSpPr>
        <p:spPr bwMode="auto">
          <a:xfrm>
            <a:off x="2147483647" y="4358052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which features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1" name="Rectangle 1012"/>
          <p:cNvSpPr>
            <a:spLocks noChangeArrowheads="1"/>
          </p:cNvSpPr>
          <p:nvPr/>
        </p:nvSpPr>
        <p:spPr bwMode="auto">
          <a:xfrm>
            <a:off x="539897638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[PbI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2" name="Rectangle 1013"/>
          <p:cNvSpPr>
            <a:spLocks noChangeArrowheads="1"/>
          </p:cNvSpPr>
          <p:nvPr/>
        </p:nvSpPr>
        <p:spPr bwMode="auto">
          <a:xfrm>
            <a:off x="67703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3" name="Rectangle 1014"/>
          <p:cNvSpPr>
            <a:spLocks noChangeArrowheads="1"/>
          </p:cNvSpPr>
          <p:nvPr/>
        </p:nvSpPr>
        <p:spPr bwMode="auto">
          <a:xfrm>
            <a:off x="70234175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4" name="Rectangle 1015"/>
          <p:cNvSpPr>
            <a:spLocks noChangeArrowheads="1"/>
          </p:cNvSpPr>
          <p:nvPr/>
        </p:nvSpPr>
        <p:spPr bwMode="auto">
          <a:xfrm>
            <a:off x="7331995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5" name="Rectangle 1016"/>
          <p:cNvSpPr>
            <a:spLocks noChangeArrowheads="1"/>
          </p:cNvSpPr>
          <p:nvPr/>
        </p:nvSpPr>
        <p:spPr bwMode="auto">
          <a:xfrm>
            <a:off x="75849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6" name="Rectangle 1017"/>
          <p:cNvSpPr>
            <a:spLocks noChangeArrowheads="1"/>
          </p:cNvSpPr>
          <p:nvPr/>
        </p:nvSpPr>
        <p:spPr bwMode="auto">
          <a:xfrm>
            <a:off x="814666900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sheets that are separated by a monolayer of aromatic biimidazolium (C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7" name="Rectangle 101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8" name="Rectangle 1019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19" name="Rectangle 1020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0" name="Rectangle 1021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1" name="Rectangle 102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2" name="Rectangle 1023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3" name="Rectangle 102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2+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4" name="Rectangle 1025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dications.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5" name="Rectangle 1026"/>
          <p:cNvSpPr>
            <a:spLocks noChangeArrowheads="1"/>
          </p:cNvSpPr>
          <p:nvPr/>
        </p:nvSpPr>
        <p:spPr bwMode="auto">
          <a:xfrm>
            <a:off x="3547078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5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52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6" name="Rectangle 1027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In the right half of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102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1029"/>
          <p:cNvSpPr>
            <a:spLocks noChangeArrowheads="1"/>
          </p:cNvSpPr>
          <p:nvPr/>
        </p:nvSpPr>
        <p:spPr bwMode="auto">
          <a:xfrm>
            <a:off x="2147483647" y="4477527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gure, the structure of a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1030"/>
          <p:cNvSpPr>
            <a:spLocks noChangeArrowheads="1"/>
          </p:cNvSpPr>
          <p:nvPr/>
        </p:nvSpPr>
        <p:spPr bwMode="auto">
          <a:xfrm>
            <a:off x="5398912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single inorganic [PbI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1031"/>
          <p:cNvSpPr>
            <a:spLocks noChangeArrowheads="1"/>
          </p:cNvSpPr>
          <p:nvPr/>
        </p:nvSpPr>
        <p:spPr bwMode="auto">
          <a:xfrm>
            <a:off x="11769645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1032"/>
          <p:cNvSpPr>
            <a:spLocks noChangeArrowheads="1"/>
          </p:cNvSpPr>
          <p:nvPr/>
        </p:nvSpPr>
        <p:spPr bwMode="auto">
          <a:xfrm>
            <a:off x="120226137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]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2" name="Rectangle 1033"/>
          <p:cNvSpPr>
            <a:spLocks noChangeArrowheads="1"/>
          </p:cNvSpPr>
          <p:nvPr/>
        </p:nvSpPr>
        <p:spPr bwMode="auto">
          <a:xfrm>
            <a:off x="12331287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1034"/>
          <p:cNvSpPr>
            <a:spLocks noChangeArrowheads="1"/>
          </p:cNvSpPr>
          <p:nvPr/>
        </p:nvSpPr>
        <p:spPr bwMode="auto">
          <a:xfrm>
            <a:off x="125843188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35"/>
          <p:cNvSpPr>
            <a:spLocks noChangeArrowheads="1"/>
          </p:cNvSpPr>
          <p:nvPr/>
        </p:nvSpPr>
        <p:spPr bwMode="auto">
          <a:xfrm>
            <a:off x="1317632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sheet is shown, viewed along the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5" name="Rectangle 1036"/>
          <p:cNvSpPr>
            <a:spLocks noChangeArrowheads="1"/>
          </p:cNvSpPr>
          <p:nvPr/>
        </p:nvSpPr>
        <p:spPr bwMode="auto">
          <a:xfrm>
            <a:off x="2147483647" y="4595574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6" name="Rectangle 103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-axis (i.e., top down), with the organic cations removed for clarity. The inorganic layers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7" name="Rectangle 1038"/>
          <p:cNvSpPr>
            <a:spLocks noChangeArrowheads="1"/>
          </p:cNvSpPr>
          <p:nvPr/>
        </p:nvSpPr>
        <p:spPr bwMode="auto">
          <a:xfrm>
            <a:off x="5398976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are remarkably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8" name="Rectangle 1039"/>
          <p:cNvSpPr>
            <a:spLocks noChangeArrowheads="1"/>
          </p:cNvSpPr>
          <p:nvPr/>
        </p:nvSpPr>
        <p:spPr bwMode="auto">
          <a:xfrm>
            <a:off x="1008464138" y="46812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fl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9" name="Rectangle 1040"/>
          <p:cNvSpPr>
            <a:spLocks noChangeArrowheads="1"/>
          </p:cNvSpPr>
          <p:nvPr/>
        </p:nvSpPr>
        <p:spPr bwMode="auto">
          <a:xfrm>
            <a:off x="1046921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at, with a Pb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0" name="Rectangle 1041"/>
          <p:cNvSpPr>
            <a:spLocks noChangeArrowheads="1"/>
          </p:cNvSpPr>
          <p:nvPr/>
        </p:nvSpPr>
        <p:spPr bwMode="auto">
          <a:xfrm>
            <a:off x="1426416375" y="46812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1" name="Rectangle 1042"/>
          <p:cNvSpPr>
            <a:spLocks noChangeArrowheads="1"/>
          </p:cNvSpPr>
          <p:nvPr/>
        </p:nvSpPr>
        <p:spPr bwMode="auto">
          <a:xfrm>
            <a:off x="14805580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2" name="Rectangle 1043"/>
          <p:cNvSpPr>
            <a:spLocks noChangeArrowheads="1"/>
          </p:cNvSpPr>
          <p:nvPr/>
        </p:nvSpPr>
        <p:spPr bwMode="auto">
          <a:xfrm>
            <a:off x="1505861225" y="46812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3" name="Rectangle 1044"/>
          <p:cNvSpPr>
            <a:spLocks noChangeArrowheads="1"/>
          </p:cNvSpPr>
          <p:nvPr/>
        </p:nvSpPr>
        <p:spPr bwMode="auto">
          <a:xfrm>
            <a:off x="15600029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 angle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4" name="Rectangle 1045"/>
          <p:cNvSpPr>
            <a:spLocks noChangeArrowheads="1"/>
          </p:cNvSpPr>
          <p:nvPr/>
        </p:nvSpPr>
        <p:spPr bwMode="auto">
          <a:xfrm>
            <a:off x="1923311813" y="46812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β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5" name="Rectangle 1046"/>
          <p:cNvSpPr>
            <a:spLocks noChangeArrowheads="1"/>
          </p:cNvSpPr>
          <p:nvPr/>
        </p:nvSpPr>
        <p:spPr bwMode="auto">
          <a:xfrm>
            <a:off x="19840416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 174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6" name="Rectangle 1047"/>
          <p:cNvSpPr>
            <a:spLocks noChangeArrowheads="1"/>
          </p:cNvSpPr>
          <p:nvPr/>
        </p:nvSpPr>
        <p:spPr bwMode="auto">
          <a:xfrm>
            <a:off x="2147483647" y="4681299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7" name="Rectangle 104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and contain regular PbI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8" name="Rectangle 1049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49" name="Rectangle 1050"/>
          <p:cNvSpPr>
            <a:spLocks noChangeArrowheads="1"/>
          </p:cNvSpPr>
          <p:nvPr/>
        </p:nvSpPr>
        <p:spPr bwMode="auto">
          <a:xfrm>
            <a:off x="2990469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octahedra with the I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0" name="Rectangle 1051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1" name="Rectangle 1052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Pb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2" name="Rectangle 1053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3" name="Rectangle 1054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I angles of 87.70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4" name="Rectangle 1055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5" name="Rectangle 1056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94.83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6" name="Rectangle 1057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7" name="Rectangle 1058"/>
          <p:cNvSpPr>
            <a:spLocks noChangeArrowheads="1"/>
          </p:cNvSpPr>
          <p:nvPr/>
        </p:nvSpPr>
        <p:spPr bwMode="auto">
          <a:xfrm>
            <a:off x="2147483647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, and the out-of-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8" name="Rectangle 1059"/>
          <p:cNvSpPr>
            <a:spLocks noChangeArrowheads="1"/>
          </p:cNvSpPr>
          <p:nvPr/>
        </p:nvSpPr>
        <p:spPr bwMode="auto">
          <a:xfrm>
            <a:off x="539884938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plane distortion of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59" name="Rectangle 1060"/>
          <p:cNvSpPr>
            <a:spLocks noChangeArrowheads="1"/>
          </p:cNvSpPr>
          <p:nvPr/>
        </p:nvSpPr>
        <p:spPr bwMode="auto">
          <a:xfrm>
            <a:off x="1138996325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α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0" name="Rectangle 1061"/>
          <p:cNvSpPr>
            <a:spLocks noChangeArrowheads="1"/>
          </p:cNvSpPr>
          <p:nvPr/>
        </p:nvSpPr>
        <p:spPr bwMode="auto">
          <a:xfrm>
            <a:off x="1209330513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=2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1" name="Rectangle 1062"/>
          <p:cNvSpPr>
            <a:spLocks noChangeArrowheads="1"/>
          </p:cNvSpPr>
          <p:nvPr/>
        </p:nvSpPr>
        <p:spPr bwMode="auto">
          <a:xfrm>
            <a:off x="13171170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°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2" name="Rectangle 1063"/>
          <p:cNvSpPr>
            <a:spLocks noChangeArrowheads="1"/>
          </p:cNvSpPr>
          <p:nvPr/>
        </p:nvSpPr>
        <p:spPr bwMode="auto">
          <a:xfrm>
            <a:off x="1348987650" y="2147483647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3" name="Rectangle 1064"/>
          <p:cNvSpPr>
            <a:spLocks noChangeArrowheads="1"/>
          </p:cNvSpPr>
          <p:nvPr/>
        </p:nvSpPr>
        <p:spPr bwMode="auto">
          <a:xfrm>
            <a:off x="539903988" y="57831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Chemical Reviews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4" name="Rectangle 1065"/>
          <p:cNvSpPr>
            <a:spLocks noChangeArrowheads="1"/>
          </p:cNvSpPr>
          <p:nvPr/>
        </p:nvSpPr>
        <p:spPr bwMode="auto">
          <a:xfrm>
            <a:off x="2147483647" y="5952172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7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Review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5" name="Rectangle 1066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DOI: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6" name="Rectangle 1067"/>
          <p:cNvSpPr>
            <a:spLocks noChangeArrowheads="1"/>
          </p:cNvSpPr>
          <p:nvPr/>
        </p:nvSpPr>
        <p:spPr bwMode="auto">
          <a:xfrm>
            <a:off x="2147483647" y="9225089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10.1021/acs.chemrev.5b00715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7" name="Rectangle 1068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Chem.Rev.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8" name="Rectangle 1069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2016, 116, 4558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69" name="Rectangle 1070"/>
          <p:cNvSpPr>
            <a:spLocks noChangeArrowheads="1"/>
          </p:cNvSpPr>
          <p:nvPr/>
        </p:nvSpPr>
        <p:spPr bwMode="auto">
          <a:xfrm>
            <a:off x="2147483647" y="9282049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−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0" name="Rectangle 1071"/>
          <p:cNvSpPr>
            <a:spLocks noChangeArrowheads="1"/>
          </p:cNvSpPr>
          <p:nvPr/>
        </p:nvSpPr>
        <p:spPr bwMode="auto">
          <a:xfrm>
            <a:off x="2147483647" y="93027658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4596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1" name="Rectangle 1072"/>
          <p:cNvSpPr>
            <a:spLocks noChangeArrowheads="1"/>
          </p:cNvSpPr>
          <p:nvPr/>
        </p:nvSpPr>
        <p:spPr bwMode="auto">
          <a:xfrm>
            <a:off x="2147483647" y="921248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4562</a:t>
            </a:r>
            <a:endParaRPr kumimoji="0" 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72" name="AutoShape 2" descr="data:image/png;base64,iVBORw0KGgoAAAANSUhEUgAAAHoAAACgCAYAAADD/HitAAAgAElEQVR4nOyde1yNab//23v/Zp79zOznt3/zGGPGMM5ySqWoVMixHFKkkw4qK510IhRKCCmdU1l0QqWVzlIUkpKSlJayoinWyGSmIT2mGcb790c5zjGDmb3H5/X6vtZa932d7vtzf6/T51r3JcNb/CUg80cX4C3eDN4S/RfBW6L/InhL9F8Eb4n+i+At0X8RvCX6L4K3RP9F8EqIvtJ8m9rGWwDc7eziclMbAJeb2qj//Dbll25QfukG1Q03af3q3pN4j88/Dt9+9z7ll248CVN+6QaXm9q429n1Kor5l8bvJtptVx5atvtw3J7NFBsheWeuYOJ1CIAVflk478xlnnMiHiH5TLERssznMAD/+vZ7Ri8OxSMkHxOvQxRXfc64JWEsdDvA6MWhBB0oZeiCXZh4HaL80o3fW8y/PH4X0WcutjDFRvjk95Xm22SdqmfR6iRufHmXRauT8AjJZ4vwJDe+vMsUGyEj9IK5euNrEnOrGbpg1xOiJy+LobjqcwAuNNxExSL6L0/0PwzS+IfpESY6ZNHHOP05m+tT3Ku0fhfRhwpqcd6Z+9yx8ks3UDCOwMTrEArGEU882cTrEFNshDhuz8YnuohZ9nEYrk15QvS4JWE8fPgDDx/+gInXIZSW7v7LE/2Obir/IWqHb7/n5lcP6Lj/gG/uf09zWRmytkd6ldbvIrr55jeMWxJGpVhK881v2CI8SVxW1XNV97qwArYITwIwxUZIpVjKCL1gtJ0SCEkqe0K0idchDhXUIkyvxMAjmR3xp3+V6Nb2b7lx+1//a22s/VHkHI+i7lH4I1seVvHmiAbIOd3AFBshKhbRbBGe5PzlL554ufPOXLYITzLFRsgUGyGGa1No/eoe68KPkVZYR2xWFVuEJ3HemcuNL+9i4nUIVcsYTLwOcfXG10yxEeK8M/fJ51u8PF7p8CqtsI60wjpav7pHW3vnk99na65zpfn2k3A5pxs4Wiqh9GILaYV15JVKyCuV8PDhD7R+de9JLzzndANt7Z0cO9vIw4c/vMqi/mlRmXQUm/WZTDbNxSWgCA+fPBz9jrJ+az4rV+ei73oYRbscxlud5kIv0n2lRA9dsIuQpDJm2cdxIO8is+zjSCusI+PkZcw3iIDuDtsUGyG2WzNx3pnLCr8s8kolLN+cQfmlG4QkleG4PZvWr+4x0z7uSU2wM/70qyzqnxaVSWfIu3yd+qob1JwRU3Wxmaqz9Zw9+zlNxeV476tGUt+MuL6dzl6k+8qJvvHlXXyii550uNIK6+jo7ELFIporzbfxiS5CmF75ZOj1mOiDR2vYtf8MhmtTGLckjEMFtWzYfRwF4wjSCuv+Mh79uvDKiR6hF4zzzlyOn7vKFBshIUll3O3sYmf8aTxC8lGxiKb97v0nRJt4HSI2q4obX95F2ymBycticN6Zi5btPo6dbeRK822W+RzGbVfeqyzqXw6vnOiDR2tY5nOY0prrzHNOpPzSDbq+e0DrV/cYoReMR0g+8HQyxSMkn+qGmwDMso/DbVcehwpqGbpgF03SduY5JxKVVsGi1Umvsqh/ObxSoh+TGJJURuapejxC8vEIyaf97n0AIg6VP+mURaVVkJhbjUdIPttiuwf/aYV1nLnYQutX9560yQeP1uC2K+9JB+0tXg5vRY2/CN4S/RdBr4nuapfS0iKl/WcFpU7aWtqe6/p3tUuR/nyEFzNAKm2nO3QX7dIWWl5I70doryE/v4bWX8qns42WlhbaejMmaSpFVNrUU/72H13Xi+nXnsok81Ttj/K4VZWLqLTpheAtv3gfO9t+pqw9Zeotekl0ESuH2RCzU53Rhoas9PDEwcEBz13BeLo6s8FVgECwEvu5q/Fes5qIU92drDp/eUYsNkAgcCNKuAMHB3s8HB1wWO+Gg8NyvDZ54uq8AVeBAMEGH2xtNuLp6knapTr85fvRr588dmsdcHBZhYXrZgLXO+Bg44LVhg2sdnRg+bKlyH6ghIWzAbrzBzHdJ4Q1Ds6sX+2AvZcL2/Jvcn3fbAYa7mLT1GGYelhiI7Bita8vHls8cXWyR3WYKR6Wvvi6r2SFw3I83VbjYKeDjHkmnPVi2OjRDJuzli0ODrisssDewZ5lK/3w83TFxVGdYcaOTJ0/ghHzNTCcOARDZwfc3DxIrZcinDkUcy8XHBxcWGXhSvCpm2Say2AQl0eodU+eAgECn534uDphrzoMY8e5rPZe0xNHgMAtmKgdz5Tp9RJ9nq1ykzHSl0NjqgyLnGYjO2wYoxcqICMjw4TB8sjLD2aCjBoKyg4knaqlpaWF495yDJ4gg7y8PLMXyiIvP5SJQ8ZjZynLsGH/zaRRMsjITGCwvDzysnORHa7JYN1tlDbV4S8/lvWlubgMk0Vruhoy5n64y8ojP3ohpkP/xnzvNSj1UWSwjAyyc2QZOVcWZTNNBinrsGypAn3neXO4pp32mnwCDQaiMXUAOjNlWGSvxQcffMBwzcHobtuB/sCF6P2/D/jg/05gsLwNhu/LIDN4Qs9NPYvXQBl01zswTFaL6WoyGPl5o/ThREbJyCAzbRoDdWYiM2EwgyfIMG3aQGy85vO3YT6cBzLNx2AwWRl55eEoy5iTCWSay2CeWcTKDx7nKY98z3Xv0B+IzkwZ1BQex5FHXn4G2s+V6bUS/QIupeHr6UrU2ZdbGHDzVDTeq33JvPa7SvGnRMU2XdyP3fqji/EEvST6Orm+biQkRCHwzeU60F6Tz7NNxp3yBBLK7wAFuA1yo6DneKVQgKurKzuevfireUTlXf2dl/AWvwW9JLq7CpORkUFGzhYX5f78X5XBzLWbQZ9/9EFVUwZFbVlGGGkj+w85VGQmo9xHicCqnqrK358xg2X5f//4ACXFf6JkNQ8ZNQWU5eUZPEGGDz7oi03vZNa3+I3oJdGVCDdsYIObG27r/NggEGC6cgUrt/mx3tMX/00C/IN9cfRYjkCwgpX6HqxZvYaEmq4ej15PSHwY6z1Xs9lrNWs2+WDptQoD+X6MNjTE19cXYeXrudC/Ov74cfTLDHveotfoHdFd7Uh7ScqN8kJq2rvHw78pXoeYwtKG7vHzk/E0QAfiwlKaOtuejD+72qW0dXbS9ky4zks1FFbf5e260efRS4+uw19ehonrtmJnZYyNvRmO62xxsRIgsLTG1lSAwNKDVYIlrFjqxjq39dgraeFfV0e4/kK27nTHxUrAci8n3B0tcTA3wcnZBo/YYs4e6D7n6KHNMPNM6vzNMTJSxHDtatwEBiyaZ8XsYeZkkom5zD8QHO2iK82ID/r25V212RgozcVw8RKWb85CK+gSd17P/fofi94R3XGFUxkicnNyCLPXYcXeRPbtCyE8LBFRYhjh0SJEogMcTIwmPDCSfVF72JOYQfk1CZm+6wiJD0KgrkdISixh4aEc3C/i1IliSpvaqcmPJjwskWhhNKLCCi6cyiEnJ5+cHBEi0X4OhAqJFhUibqwiRyQiu/ga9eUZiEQiogO3EREZxa7tQSRUd7ymW/U/G2+4je6k7RenT9/ideGP74y9xRtBL6vuTGw1NTHx8CVqdywpsfvY7GqFV4QIUXwCQVFBeLv5kFuWT4DtFFy226CqqspEp+0c3GmNhl44sfv2EL3LhbXB6RzymcNiT1tUFm8iaF8sOzzt2BQdT0JkLJFhm7Bf7kXEvljiCyu4IAoneG8SnqrmhARqoqqqxCL7jTgHBrBr/VpWBW5m2RQB8YVRWC4LIWyzC9u2R7E7IYWEffsQVd2itSoOYXQSSZ6qGHvaoqlpgodvFLtjU4gM38g6Wx8iRPFEBQcSFRHAuh25lOUHYDvFg4jV85inq8y8oGh2R+1FFLYNt23rsLNbR3BkEuX1mdhqTmaJyy42zFHDY5+IZB8zNCcvYfPOtdh6B7EnLJiooN2sWaqLdVAiheJSAjUHsXhrMBHhyRTHCeivMJbhliZoTRmKxsyRGGzZgJ6SHHqesSR5KjPfcx+R20OJzK+h/fURLaYwI5WUg8HYqi0iZG8Y/v6BBEcmkrQ7iqCYaHaF7ibrWC7Rwr2cOFGISJTE7qhQ9gXtIHhXFEEB4YQEeeO9I5KIgHBis7NJCgslwGUa72ta4xexm6jQfUSF+uO9MZCQVdP4L/0oCuL98d8Zxe7EQk6cyECUFEaQXxjBYYHs2LKTHVHb8fP0I63sLLl7YwkK9MY/KIbo8CgCA4NZt9Kbw8XRhIeFE7U7kezsbDJSUzgYbIvaohDC/LcQFhlFZOJedvnvYI8wGmHccY7lRiPcW051VSFx4bsIigojdI8QUXQAm4KD2bXJn43LDLHZeojCjAzSUmIJCw8iPCqJytJSMjJEiKL92RK2l4OxMYSFRhO2ZStejvpYrtpDbkYSBw9GEBKcTHHRfkKjk9kb7smaHZGkpCRRfLqEnIz9hEfsImp3OFE7wgkLCCUyo5ze/K2hl1X3HYpD3XDbEEde5HTGLSqgPtUPj427OV5bg8hrKb4n6xCLG7ulxfpUPATWrEs4Qf2ZdDz1LElrv8A+gRHe+4uouVDP+X2GGHjncU4iQXr9DHusVmJr5cpys+UsdVmFRVAsMW4b2eHmhtMKT9zckqirT8XPwxW/1FMcEUaTVNLAsU3WRKUJWb1DSG7hUUTHqpFIGt+Oz3vwEkR74LHKBatFOmjMdyEsxg8P3634LtFlnqUNxrZLMbJagvVCY9YdSMVDYIiF0UJWWLhhZqqPc2oOSaHb2WSng+5iO0ysDdGZocNcWytWxWey38uGldsSiPJcg7XLKiw2BrLN0gnbmfNYbLSK5cYCtp4qQuixEherJVjpLWKe8VLsjT1ISN2DzVJjrJfqs8jEmuUuq8n4XyiYvAzedsb+IugV0d99/wPXbt57a38Cu9X+7esj+ubtDnJO1721P4GdPN87ebd3VfcP30NH3Vt7zsTQeeWJPbrX8Mrth3sNT/O419Cd77fSN0H0SbxXpLPALI0FToexdspgpnsaQ50zmLcmi5Uemaxak87U9bkUSOooXjMePWVFpqqMwSPGmz1hvuzbvRJr1dkcvlRHjbcqizf5Eh/jzZ4wPxIDvIjOSKe9o4Djm41x27aTlP0BpOyJR3I7lyRDBSa4bCP+6BG6ylxYaG/PVvvV7BWlcqvjMIG6s5gwbAazVMawrawMrqaSEb+V3SFeBDhaEBS2Cf+NHsSdKIKOMmoyvBFu9yUm2I+gcB/CfKwJF8ZRfTmOKHdXoqO3ER22mm07N5K6ZzN7QjxwcdtIVWMddD71rO8fPUT8/S3Kv7vxSq3km0Z4+LCHg2/fINHiYjISjhAUkYcw+hiZSYWI9heQGJ5LWEI+BxMLydh/jNSUQsRXiihP2k7YFie2bFpDUIgP8THerNL4O9OcNlFYcY4bJ3aye8c6gkJ8SI4LJHHvDkRJSdy4mUtemAvbAtYTFbSe2D2JXLtZRlnkGoK2exNXkE9HfQIxIWvZs8OTfQfTae0oojzaA5/AHcRs8yTpRBFd1fHsj/QmNMyX6PDVxAZ4EuCsi4WTI4clxVSJvBGuWcxnAxbiGehJyA4HQqISuXaziBNBXkQEeRMSZovRgE8Q+HoS7r8G73UbKKg99xzR3/xwn7XfHGdaeQhaFaHMvZXM7KuxaF/fj/aN/cy+Gsu8dhFzmhOY35HOzLpo5n6ZjHruZmbWRTOrMRbtzxOYfTUWzZP+zPk8ntnX4phzIZJH9+//AUTfKqGlKocL59MRV6RTX5XD+V26LPX2Jjw2kbrqPJril2C3N4vzZemIK/JpbTxB/fkcmquzqD6ThbjAi+ULVnKyoQjpxSzE5wuoO5/IkYQYzlVk0ZDpiHVACk0VWZw95E/2sRxqqvOoP59OtvsMHIMSaaxOp+bEIWqrTyBtyKH+bB51FVnUnUul5mwe2V66+JeU0l6bh6Qqh/rLeYgr8mgsT6emIgvx0W2Eh0VT1VBMa2kM8dH+FB7Lob4khphdOyiryqH+cgln/fTZkpNDszgPSVkO9VU5XDifQ9utuh8R7f5lHuP3uiK/zwW5Pc4oJKxGsyocxYNrUS/dhVrxTsaE2zH7VhJqpwOYdkXIsFWLmHB4PXLRTkwu3oVi0lqGrzdGOWMjylkbmV4Z9gcRfc6dKfLaGArmYW+xCE9HMxxNF7HEfAa6c7SxdLDiYJwny4yXoG+pjb2tC4fjVuFsr4+j4XzMDY0wNtZhns40NDyDSXW0ZMUyA4zMdVhubIqVgwGC5Tp47FiHp7UJFst10Ddeion5XPTMZ2A1X4dFC3RYZDWDBXoL0VmwhdwtZrhYmbPUaCGC5ZroLjTEfuViLLd44u+4DMF8Q8yXLcTEbA6C+XPRXqiHnsEcDA2moOYeTo7jHAwNdFiycDGWunosnqmFwXxDzJd5IkqwxdBUG0crU9YYLMFszizmm5gQV1LyHNEdD+4TdKMQp2tpGF1NwLIunuWlQpyuiXBqSsPpmgjHayIce74/sce/m9JwvNZtVteSMbyagOM1EfYle3jU9e0fQPStEloKthKafoIucQTbgw/BzXzqas8900k5Rd25Uy90XMop3ulLZUfd0/DndxEqKvzJjk7X9SzKSl5I4/wuQhP3U1cWTWj4oefO1Sd4knu5J+7jcv1CR6qjNpNrFzOpa/yp8zmkbtxIXJgnuRfLaLt+oed4GUXhW6iS9oR7hugffnjIV199ySlpLdtb8rn6RROtN2+8lF39oonAlgLOSsXcuimFR4/+AKJLVqPy4XDm7C+jzk+ZCX2HoDJcgTHjp5B8NZNwzX8i22cwcnKD+U+lEfQdOQTnrFPUeI+gj9w/kdf8lKkKYxmrpIiZymCUnA5T4y3LRxqj0R73Ieqf/TfyQ5VQ1BzFyFEjUdZSwE1YQFeODWM/HsOoj8YwWnEU6p8oEFiayo6J/Rk4TpWRE4cwUWUUzlmnnimXEqM/7Y+mX08eqsNQ7juKyZ/05xPF4ajIDmZwn0GMe28h2bcyCJ2jhuoYOT4ercCAEYMZ2m84M4ePZ5zcIKZr6JP7eSqbJsrx4YhRuBZdeI5ogLZH91nZdYLOR98D0FleTtfXXz9/Hx894l87dvzo9t5raeF+ff2T31d/uMOergsUf9dE8XdNHLtbD991vsle9zNeFGPP7oJzcLuMpjMirt3sOdeYSd3FLAqzs+jo8dobBQHkn7tAZ1MJnR05HPTdyaXPuz37xokdBKx0ICJ6LRvdl+G+MZL2x/mUbcUv/uhTr60qoe1WHXeOeiIs7glz+7HX5ZC6czfXOy7Q3lRGV08arecyuXAikvIjj2uQZ2qc20co3rWBsNh1bFm3g8IXaqLWc5m0PnvdNw8TZTqL9cV10NnIte9vk3PvMtn3xIR/eYr672/zCKj/7jsW5uez7fp1/tXjkQ8ePSKzowOjrVup+PbppEfrw4csr6rC8cIFbv/w9E//R75tQOdf6WhdETLzYiR0fPUGiT6/lVnD+/JP9YF8NGEgQ+QUMVMdwmjFkUzsM4QhnyzhgFCLSSM+xjZxB0b/OZSRfcczup8S4xX6MGmuLFqjP0R5xDCmKQ5kiNxkIiqCsdBUQ9VlIxu0zPA0XEpclBaKSh8yVuUTNDd4YKahwljVMagPGsooteFMl+uH7XZn1D9WZOhHk1BQ6IO82hA0xo1BdqocahPkGSvfBwWVvoweI4umdRBxgoGMmTiM+RojGTNsFPNVxjJTVUBG42ECjSxxn/RPhoySZ0X8Vsw0VFDQVma87ECGaSkyYKIzp9NtGNtPlhFDBjA77hyP7kk4/K2YmZ/Ho3k+FM96Ef/quo/ku++Ydv06/1ZdzQc3bxJx7x6PgJSODj5obEQmLY1RLS00fvcd3/zwAzatrbxz5Qp///xznL75hu97bvnZb1vQvneYUdutmHrC/w0T3VHHjRORZB/aRXLcAZqebfcq9lJ66dmnP4vC2ACyy8qgo4jy7PSnnvqCdXt6HXSUUp4Ww5WbPx2u284hzu7Juz6JnBNFdFREk3/6qRc/7k+03er5Xp9EYVkZ3D5CUXoybdfLkF4+zsW8A0hu13HjxF5qrveUOTWU/MwUKjJiOHv16XXdOBHJqfy47nQ66rqJvi9mUqY3Y0NW4F1/mK/zcrHJzETm4kXWrViBTEUF79bU8NWqVfx7bS3/p7qarYsXI1NZydCTJxFFRiJz8SLGQUF8VlCATG0tZ7Zu5eHt291Ed6ShenonM2t2v2GiS1czc6Iyo8b/E8XRwxjdbwIK08czNzwDkhfwnpwyY2aOZ4zqhyiq9EVRvQ/y3umc9xyH5tD3UFOcirD8HAWOUzCQ/wBZWXkmag5lqmwfJo2zpOT2QVbLjqLfhIlMmtwXRS1lgsrOkWn1MYoqHzEzMJOOWC0UlN5l0HAFJiooM97VjwCNvzFiUH/6D5BFfZgyY/qpoDlFFtkPRzH543HojJRHY306JM9jseMM5gX6YDR6OLqLp2KXWUfNipEMl5/GaM0R/F1OCdMZ8kzWnINJYD5d+7V5b4wmshMGMXz4fzN4wkjW5JQ8IVrjTCATs33wrj9Mx40WUm7dYmBjIwMPH+b/ZGdjVFHBNxUVLG9v5z2pFDknJ/rl57NHIqG8tRWFpib6njzJf6akoHL6NFeqq/nhwQPOftvCtMa9TDi8numVYW/eo7t70J4USx/3kE889ZyOOjoqDlB1tQ46LtDe0O2pXddP0Cw+Qfvtp8foqKSt4QUvfMEjpU96vE/bY2lTJZ1Nx3vy7E7j66YTtN/+LfGPUJR+iPYvutO5caLbo58LczWV0opzdFQc4ExFT7q3y5A2lT5T9qcePaUilEn5m/GuP8z9rm/5/tEjsjo6eLe8nAXnzvHl/ft0dXVxs7MTu9u3eS8oiJjmZm62tvLgu++40N7OZ42NjMrPp7bj6QLHxx6tUR7CjAsRb7qN3oX7vPnMs5qPneVM7M10cZg9keFzJjNJTQcrBzMyakVs15rFIq/d7DX+lDlzZmK6QIlP5EehpD0PffWPmTFzLrs2aDBvwnCsrB1IjfNkiZk2K5YtwW2WEnoJB0hYtQjVEbOYZ7WAZaa66BsYsc51HtN1V+M9RIZpCw2wnT8J9XHDmKMwAgXVMejre5Jx2B17K20cbBTQ8vYnylQf21mTUTHQZeGkOSy21sXMcTqfDFfGRN8ICxc/9u9chEAwGxN1JQwMl7DYQJWps7TRXTgFv33eWC5UQHvTSjQUPmK+YDF7Tp17QvT0K0KmiKOeEP0YHeHh1BcU8tUXt/hC0kRTwzV+uP+A78eM52azlG++bKe5RsyD+99zTZRBR2bWc7f87Lct6PwrHY3zYUw/F/Lmq27DdVHUlqUirj5Oc3X3jFTtmYOUnzzEuWM7CY0R0V6dTm1tMa0NedTG2zBRzobUkwkkusmh4B5B/fkcpFfyqDmbhbgij6txBgxb7ElpdQ71Z9KpbThNW1U6tWXpnCvOoPFiBpXFaZwvTqamugjp5TzEZ1KpPHmQs2cyqSlIoKQ4kgj/GFqvF1BblkP9+Rxamk7TdjkPybkMyk+kIu5JT1yRxvmCRM4n26GiYE+A1XziK44jOZdK5cl06qvSOVeUzLniDKRNJTRWZNF09Tji4gxqz+cgvX7hCdGa54JRLdr2I6IB7l/upD6xlDu5Vzm/5zhXD56jPaeRmDVBHPSJpiLmGFLRRR4VtXKrufNHRGvfO8xUcTQzq990r7vMhRmzHdgR5UtynDc7FyrhsG4jMVm5dFxNZY+VKit8txEatZ2qxjJqMlZjq25FyeeJeButJsxKCU0rbxo6TlES5ElknBcmM9ypK3Nh/nJX9oT5Eb/DnW0h26lqvED91lGoLrAjOtGPhO0b2R2+jcD1S9m2aR3BIYEkrlPHKLmOpuPb2ePnSuiOZ8SJuIPsXSyPe6QPCTu3ELXHhknGYXRU7EUU7cO27S7sCdjEnqBN+JrKo22oh+VGT4qrS0hbqILb9k3EJ3qyeeFYNF33Ir55mK2T5+Hh50XOhacePbUqnHG7HX+a6OoOrsdX0poi5vN95Ujjz9MoLCNguQ/rjd04sf0w0v3VkCPl+pW7P0m0YvIaZlSFv2Gir6eTEexFWMwW9oW5E7RlDVHbfBDmdgsIcVvt8PFeS2B4AFVXe0SDiCRu1EbjtymAguxQMo4foev2EY5uX0XAdm+ik5K4UZ9ATEi3sLF3tzcxYUGIb3bH3+LiRHTsBqK2+RAduJFtW1cSsWkdwTs3ErTVi+SKEiRHt7PHQ4cBnz4vTpzK9kUYsI5wP18iIjeTmJ3F7f3aTHLbROjW1cTsCUYk9Cc0ZA2hPk74bPGmoPYk4sTutKMTvQlYa4mZ4QaudRRREurNdn8vjtd3t9FpHbXIBdkyNszuJ4kWH79GxcEvqExqpSy+BacVCZTHNnB602GqUr7k5J56ziZcpyCqhis1X/Dtnaf/M3lcdU+pi2bmxTfd675dRkPkfATC40gKQjicnYa4LIf600IO56TTfruStotZiM8lsj9oM8dP55G9diHhVZW0VeVQfzmLeCMLcq8XIK7IQ3IulZozOVwoy6DxUiC2y/wQn8uj9nwO4uj5uInKkJR1V5f5a2exMjQeyblE9gdtIr8ondpzeUgaupsISfUJpA3HaalKJUJHkbnBabRdzEPSkEakmQUHizJorPDDZPk2xBV5PeJMDlXZYZxMsMNyewrSqhxqqrMQV2RSV5xOTXUEm0zcqbqVwSFnY/SmzeFgdR5tt+qeqbpDGC9c+SOirz94gG1xMVmtt/iiuYVrdWLufHOHJKkUD1Ea0u8eUFdTyxct12m7/y2WJSVEXbnCw2eI1u5MR6Vw2x/g0VVBeC6djvY8A5xWLGbhgiXY6Btirj+Lmbr6rN3kS9iyuUwfqI3VPA2MzJZjNmcyRp7b2WOij8l8fUxMPdkfI0CwfBYmRloYzlXkfVVF5sfGIlysj4mhPoaW83A0XUBoXB8+a3gAACAASURBVCAOU4YzfoEcKqbT0ZmujbvdfIxmaGA0cw6L5y1B4BdMqrseKxxDyY+1YJmTMUt1tDAPCWKPxRIEfgEkLDdEe64W2uZzWWQ1DyOzOSzTmYWupS6LrBZiv3gaJpu2s9PODFuHeZiZGmA3W4vFNsasspzLht0iKhLs8F2th4mZIXElT4dXU6sjUErzeo7oaw8eIPvFF8hcu8bH16+T2d7Og++/Z8+dO/x3UxP/XlvL5G++4f6jR3Q+fMjcW7f496Ym/nHtGkF37/Koh+iZNw+gcMCD6RWhb3p4VYm0Iova8zm01B3r9sizieRmH6HrVgmN8WZYRmQiKctAequStsvHaazIImf1TATrbDBZuIaT53NoqTvE0ehNJKQfpP5MMqdyvbG020PX9RPU90igNSfTqTkajigzmZrqPIoTgimpzkNckUXt+XTEZ9IQF0Yhykqn7dZhAs1XUljii4WZH9UZuwhZqU9UVR2theHkl57oHlJdzkJoMg///UJEXrr4l1Ryq8CJRab+SKpL6OyopK0qnfNnsqg9L6K+6hDHkuOpbaqk63oeNWfzumuazKcePbloO2ontrPxchr3u77lbmMji8rLkWlpYezRo3xSUsJ7DQ0kFhXR//PP+a/6eqZlZfFvUilqYjEbCgr495YW+paXM6ygABmJhPSyMs5IL6DdmY7amUBmXYp+8x7tbjGP+da6GJrrYe8wlcmfTmfVmmgajnpiabYE36MnqAgzJ/ToIVJdDBAYG6I9Vx2dGRrMX6SPnpkOeuZzsTaZgfZsDVaY6GBrpIPV6ngqE61ZYj2HJQMGMn/6LLQXzmTRMhdyTmay33oG2gv10TPTZ4nG35myQBurmVOYoWtOWvUhUl30WDZFCdslxgjMZ6E7W5sVPiLqow2w0rci9XwmSY4LcXecxdxpM7FYuRjLnfGIE8ww1ZmNlfVWLtTFE6Y/h/nanzB0wTSsDGZgpj0f1/1HuJhqgv5cDayWLCT0aPnTCZPTO1E75Y9L3UE6u/7Fd21tRF6/zn+0tfHxmTP895EjLL50iQtNTcy9dYu/XbnC0MRE/l5cTKREwhGJhA9v3+b9ujr6pKejdv484oYGSr++jPa9wyjsX82M82+66n5RkrxdhrShjJYnk/+VtDVVPvH+J99/QZJ8Nq1uceIC7Q2PJ0DOce2ckISdu7necY5r5/LpuFVCc91x2m5V0nTq0BMx5Tmh43HYn8jnzlFPhPufL097ji+x+VF4WS8j93L3BM+Lky2t5zK51pRFZY/w8Zho9ZP+qJfuYok4hpx/NQDwHbD7/n3+7coVbK5c4W7PcqCvfvgBTamUv+XlkfP11/wAPASKv/+evzc3o1lVxRfffcf3/MD++xfRatyLSsHWP6CNPm3K+IEfoCrbBw05FT4ZqsTgER8gO0YWTetgkuwVmCw3FvkxfZisqsm0McP5SHEYGkPlmLbWE4fpMxjfZzgfDezLxEEfoDWmLxqyfVGVG4X6hwMZO1mFFYG2yPediOLMkXw6W45Rw8YwYNR45J03sEpFjo9Hj2Lk6JGo9xuO/JBBTPhoNJM/lkXrs8GorY/n0Iq+DBn4AUqy4/hgmAJ9Bw9hous2jkepIjvwAyaP/RjbHc5o9hvP6H6KDO07iXEjBiDfbxjjZYcwYvx6CkOmM0PuM9Q+HobKcAVkh/8NdflhyCqPZNxwRQIruodXp65Xs7YsjjWlsUSfSWXzvTNUPfySh3QrVmfy8mhtbX3uVnbdvk1jTAyPHuvMPTheXExzj1R55uEX+N05hYEknsVX4llSEQX3vn6Tve4jlObldnvK1VRyRancetFrHgsIv+S9HUWUR20m+afC9QgVP47zbG3xU/bi+SLKU5O48YJs+Yt5PVurPIlzAcnRIIqrX5hO7bzavXDvu++67cED7j7qIvF7MRXff8Gth3f5ouMWrd99w62Hd59Ya1c7N778/Lljtx7epfX+V7R++zUn/9XIwe/r+bzzS6qu1lB1tYYLVy6+YT26aBmjxw9inuIgPlMazocjhzF1tAYzl3qwcqwsH89Yx66pgxj4vjzK2l7E9IgXY/v25xO14QzUHMkn6sPoO+oDFNT7ILc6koPGE5g2chJy/RUZrTCIWRPHIS83gU/GjmTcbDW2R9kgO+qfTN+yFl2VIXw2QBb1D4czou8E5NUGoTJ0PKP6yTHedg3Oc2aj3G8Csn0GMGzyUKbKfsxAOUX6jh7ER2pj0Fcfi+Lo0ahvXcUCJU2GjxzGlE8UURw/GtWdWU/msX+Tdf70+uqvH/6LTfdLWHInkwX1+1hyLxvD+7lPbElHFgub9j937FmzLA6j68FP/JH8ja4w+R1Wn+BC6vlnj51DfLynRji/C7+EnN+WljSe0J3x3PmN+d456kno0fInv5+KLnVwM56wZaspuv4S1/QzRN97+C0b759mSk0kU2oj0awKQ3abJUqZG5Hdac3sr1NQzvFBPmEV4/e5Ih/nhnzCKhQSVzGtYQ8WRcHw4MH/XKL/19nPEN3x4D4e0iNoXopA/XwIGjXhTMz3Re1MABPzfZnauAeNmnBUS/xRKw1AvTKYCYfXo3ranymXozA+vPUt0X8q+9e17vvygv3w4Fvu3rrOV82SXtiVJ9+/uX4Vfvjux2k/uPOW6L+UvU6ir974hgMFkrf2J7Cj5Z+/PqIfPHhIe8d3b+1PYJ2d936dsJclmkdv95760+Dh/V4F7+UbDx7Bowdv7c9ir43oOxew8DqGu2smijYZ/MeCdGZb5GDmkYvhskP8h0Mmo9yzmbP3aq+20/vz4AZpdk6knk3GzEmE+Jg7bgdvcjHQFp25xlg72LHQcBObnLey1dmKGXNccF61Fp81hhhsWMVKewc2+Vizccd2/LZFUCKFriNOjLVchbV3INsF9lhqLcbJN5TI3etwXrwQh/W+uHluwcNtJzsDcmjhAr5TlmDnvAmftYd5VW8z76VHf01VwQVEKeWIDpWTkXeBw4cvkldYyYGUSnLTKsjIqSbn1I3/oS9dvUF5aTXn89NIzz7C0SM5pOeeo0VSSsZeT0zso0gRZZAhSiElPRXR/jRyUkWkpopIyshAlCYiJSWJNFEaooyj1LTCjfJ8cv1M0N4ZyQp9X1L2JhCflk5yciLxCdEc3J+GKCWF5EQRqTmlNNFOTb6INFEKKad6v0nKz+Hty2p+A24d88XcToClby65QgGCFSsxFQhJFAqw0NPGd4sVBpGlr/lFs7c45mnDCnc/3JdvZWuAiIZexO4l0a1U5ZTS1F5D0anzlBcUUF5bj0R6gvCIY7Q0NVFxNI6DBXU0NTX99i2QXhNuVWWSIhIhSo0jQZhPTW9etfcM2ouEbNnijInZfNTNDLuJNjBh7CxHhBECrNwEGBtOxKHg19N6aXRJOOq1CveVLlibbsQ7IIm6XkTvtUcXuNmyJ9efRTP6M3HGFKapjeVjRVkGzNVlwAQNpptPQ0FpHP0nyjPA7XVe+a+hAZHlBEyWGSGwmoHSx7oIf/WdY1JOBYeSmLoTYWo2O4XF1GaG4rVxBzHR2/EI2k9GRibRa4xxj8ggNcAVp+3RJMSnkJyURHzSYUrOiPDdIiQtJYkDEeswFmxBmJREbJg7GwOSSUlJJiMjh1P5wRgs8yMuJZWseCH787IRiZLYF7uPlOgodifF42Yd1Suv/SX0kuiezcs622ipPU5+5TMu0tWOtKWJpudept59vO2JZ7dTU1pJZVE+5W1f0y5tofL4KSRft/1oE7Ou9raetwB30vaTr//rOd7VjvTXNkD7zagnVRhHcuQmfPwC2LRdSN4hIR6OJkySM8Hc2R5jq+W4uJlhucKHdWvsMRN44Gxqw7LFDixzXEPiwTDcLHRRHDUThbEmmOjpY7pKgMFKM0xMbTC1WcZid2dC98fi6WiKqcCX3NyduLoaIzBSwdhpLd72jjhs8MLcI5X6Xy/0b0Ivib5Fmo0lQnEK5gsskX93IuPUR/Cp3EfMdbFkxqfjUBs/ABmZ/8vIjzSYKjMKLXlNxvd7h1ED30FtzEA0Z7vjsngpM2fZYDnjU8ZqzmZzsA3qYycwbMJnyEwYxQDN4byrMIpx+kIOF/mjMliGMdpDeHfkEIa/MwiVjxVQkxnOmMFqRB3fgtbEBYwZOgPlpdHUveKGsr0mH1HReZqaGhCLJTS3NCJJD2JXyiH2plbS1Nz8hpqoLiS5sSQkiUgW5ZBdVEVvNlv63Z2xp57329HZ9tQDn/3eca2EwqpfKn4rNUdLkbzBpr8hyhrLFTPRMNBAvf9Y9KdoojtBnaGL1JFTmo289nSWpd58/QXpKGa7+nQWzpjN+EELma36dKup34KXI7ohCp3R89Dur85klRHIL5iMrNYU5HV0iBC/VIqvAQ2ET36P2Qu0sVqszuSPlPH/1d5L94vjpdKW7r062jp79uLseRjbK8k/1fR809T5uNnppK25ufsls+01lNZIn9nro53K/FM0dXWHb25+uaamUypB0ihB0iJF2tbeqyHsyxHd1Y60RYq0WYJYLEZcV0O1uI7amvpff5vuc232a0ZnM/X1PTen8bfc3GtE26xlf9RidKwX8eEEbxK3yCMjI8+n745i4DtyyI4Zj8wwBT6eOoePRipgs3UZ6srTUJZ5jxFymqgoLUT3o5Go2a9H629yTJJ5D1mZ/0JRdjRjVIxR+kiWsROG806fsciM0kJlU9Vvu5Y7OQj6yDJt0hQ+fV+D0e93b334W9Hr4VWakT4xNzIxX2iHzjB1xg4ciJbOKNQnGePpNJ8Rw+VRVx3EQEUtxmovYMAMA+YsmonCCF30BkxnsfJkpm+q406SOaryKoxRn8QnM6ehZaTJiAXzmGuwg6yCRNw1NflEcw4jFacgP2s4Cjpq6OoNRHPKJHT3XaOjzh/lfrNRn7AIjdmTGKI+mlErYrn2KrbU6GqnWSLthdc1UfqTO8A2UVpa/MK5H3cun22+XhdeYjukZprbvqStUYy4sZnmlhaamxsRS1q52y6lpVmCRNJCS3099ZKnHt8dVoJELEbS2tWdVqOEC6eEbBGeoFEioVFyGUmjlPauLtqbJT3HJJRlbiPkcC0SSSOSmhrqpe10dbXT1tqKtFGCpKmJlsfV5kvhBgcsl7PJqi/KQZWIDI1wXvI+6ounoDtzLOP6aTBJdSc5InNU5BSZO1oRtbFqqBtp0l9jEqo7AzB/fxIzJsxihKIWn4zWYLT2FIaN0ERLaTxmhu7ExpqjrtWfOZaqvG9+gP2676KgMIpZ8z9FdsRQVOebYzNhEmOna6EwaBrKo6wRmEXwpCXsKMCuzwg01LQZ9r4KI4f5UNKLK3zJzlgdScu0+EzPgOlznbGxcyWk4s+2AdEtMu0U0Zuvh5W2Amqf6BD1s4PSTtravqRNKqVZIuXrdin19fXdD9a5fKK3CDnR0saXbS1IJHVIGiXUiSVUF0WzRXiClrYvu+M3N9OSF0rwUQmNkjrEdXXUiGupr5fS2tqdZlNTEy1SKVJpBQkB8aRGhHO0ppIaST31NWKqq2sQix+3xS8MOaX11DY00fQT534NL0d0xzVK9kYTsCeEmOiD7ImPI/tlp51eG7povyTiwP4MUpIjiY4s/nFvvcCNQQbxXC5wYom9NwInN0xWrcXVbBq6Bo542Nhiu3I57g7OJJWUEenhhskqZzS1NrN7jSITjZayzHIFKwVOuJkFkh2vi4qBKe7OocRt0UDpUxPW2gdSdNgNDRMb5hpoYm1nioOxBUZbi3q1JwZdNQSpT2LqLAs0Ry/HzmwbFb2I/tLDq5bCnQgPp+MnrIRr+xDYO+K5zhgTY32Wm+4gKzMUL49NeIeHk7wvloiwjfgKRWTGu2EdlYZQ4EFoZCwxexOITohjb2wAniYm2FmvRph0kJTjV/h9zW0XNQmueKz2JcBvHbs2CSl64c52SYoRJadTVltF4f4DCPfFsjc+gb3xkcRExxEfGsSu+Hhi9yVRWlFFbmQ0kfEJxGeUU1eTT/7BBAKDA4mK30fs3nxqqvNJiI8nNqWSppoDCKPjSUgu4dqlUvLz8olPiOHAgXgSdieQXHKtl9fXyec58cTEHeRA4kHSfnEY+mO8JNF3kOQFs10oJCAgiZo8H8zXbMZznTFWZtas1F1OzKEIPFYIWOHoiKOjK8YrHBC4u7HByxyPVBHC4GhCVrritMoZCztrnLzscbWzwmChKe62Hrhsy+f3jU5vURXrhs8mb1atMMLeYQ8/al3qwpk5xwXXRQaozZuIuosby92dCQ22QM9iKYvkdTC0d8PY3giB3Ua8VguYttCclcvdcXDu3Vzz78azHj1cB5WxGyjuRfSX9ujWmqOUllZytFRCV3sRgf5RZGcnkxC/h6DtmVyoKSQjs5BjJaepk0gQlxdQWNmE9GIaUbmllIpyKKmWIJFIqJM00igp5mBIOFF7Uqlsaqb5xanUl0C3qJFNTnYSoqTCH4kaHeJSclP2sCcqgZgDB4hPiCc+NoXKHs9M2J1A/L5Y9qaJEO2NICIygeDQYOLjY9mXVMqrExF/C57x6L2x7BP1Lv+XJLqDK/ttMFu7FsMVUZSJVmK+xh63baZojB6DifYi3DfYMl1NBXUtDSYpT+eTidNQn63MAp0BaAZG4bbAASP56UzTVuJTVSVUdCezcPJEFEcrMVtem+nLUn+nRz8WNfSYI98frUX7+FlNo6uGaLc17E1OISU0FL+YeDIz4ogVpnE4LYWUpEKORc5jyapIEjIyERWKKRa6EXogkYB1NhguCCAjI4WU1N5tUdQ7PCNTWrhi5xDHhV7EfkUefQTfjaFkZ6eSknyQXX4HOPen8uhfkynrSAoNJMTFFBszGxzXrWbrVn0mfzoVawNTBAaubHA2xXTxEhbYTGGgTQypvm6sWLGEFStX4GEmwNHUFIHva9z8+lmZ0tAOC4GQ3uT2uzzayMMLUzN/Tj7xaDeWOTvjpP8n8+hxfZH76JdkyiZKRSJySqq7NfYmKdJX8KC9WjwjasQnEP9mqm7obHs6H0xnMxcuPJ7+7KK9rZXWJ/tFP50D7mqX0vILsxpNpa+23etql9LU1IhEUk99/S9tflqA26CBTNDoz/DxY1FWs2Su0+990F4xnhU1PpvGuBFrKOpF9Jckuosbh4yezAeXpJgjIyPDoHc+QmO0LB8tCcZTdx4Wo4ci/+4/GT1uAsPVoji+RR9tLXm0PhrJQBkZPpg8kgEK7yDTZzTv9BnLyMnvoa62lEO9Gzn8DC4RqvoesxctxExPEzkZZYJ+acKkRYJE+uJD2ERpaQPtvRQQXheeiBpvbMLkV0vU9svTkW9S2PhNyMRcZiiKCgN4d+THyMiPY7pcP8bIvIeszDhmKn7GZ4umYvlqnsCXw7OixnvK9P+HPcd6Eb2Xm5AWYNdXmaBcf+bpCJjafwYTh+ugo6vBRK3JDFHU4pPpi5kybzqLVpmjqjqDibLj6PesaGEcQcQiI3YKDZgor4DW5CEoavVnhsGiVyxxPpYpF+Jko8fS2T+h9nS1I23rhKZSHusO3Zp4RbcYkZ9H6Ys9uD/wIX2jHt3V3oykSfpUUGiUIKmvp6amhnrJUyFC+nW3AHKhZz74WdGitVVKo0RCfX0NNTX1SCRixOLXsGFoZzP19d3Lm77+CYWo69hK+n4wERXtWbynNIR3Jwzg3VEDkZFRYtTAPkye/C4D5d7lM0UZZN4dxqDP5jDiXWUUFmq9ee9+1qP/aw5aA2040ovovSS6mE06PpyqiMLUTJ9lOgtwtrDBVODBum0CjKYvxdR4Ksbm1pi6O+CclE+c5WLcbI2xXjALHWcHXFZZILBfy4bdFa99eWy3qGGEj8s85k0yIP76zwR97Nk/gdaao5S+ySUtrwm9rLqvcfZoNkdOFZGWEN+9AD0unvjEVPbGhhK+M4LIqBCCg6OIjN1HUuk56o6n4me8gtCoaIIPppIqSkQkjGJ3Ru82uu49Hosa2YhyzlBZVvzjcXSmOTJDNRmtJc9YJXl0lZWRnbmATzXnMN98Jkpmhrjn/UnEmudkyqmMf70LD+pI2h7HhYu5+AoEeITGE2hhQWBGBjlxCQj9DDDYkU1ORhbxvtb47dlHbGgC0QkJJOxLYPOyObh7rWRVWBIZOae48ioWCfwsHosam4mLdMFuZRwXbr8QpLOtRzevQyxpRHL5adMjFoupra//w9emP4vnZMpejvN7ufDgLFGCVUQcSMBXYI3A0RRTYxMcV/uwbs1aTK0Xo6u3gpX+ueRGRbJ7iyMr7dchsHDC3GsVq1yXYL/MBBNbF3asCyX/tQ5UH4saO/DeuBlvgS+5P1d1/wXQS4/uXuCefz6XgLUhRMclkJicTHxKMtHb7Vjfs0BdlJ5Bsq8z26J9sfAJIiEhnpTkDA6nRbN73Src/MLZm5nB0aoaqjJSSM7IIEDfjQO5oXhsDCJ6dxR740IIjUsmWVTFrUoh9jtiyM3MIMl/EXrrRCSlhODvto2AvUJSknP5sWr3rEevZd3q1/1g/bnRS6LrSRUeoqQggdBNW3GwtGX52lXY26giZ7IEg54F6np2FpiuXE98fBTRMVvY4GzAPIUxGC1fjqvjelyXGmK2dStrovYSZrqUpbqO2AhCER3ahoPnJta7rGPlJgFmZmtZ5Z3PsVRfLGaNZazRLIZM02PmEntcXfVYamqOqbEeNsssEP5o4vcZj/YNZJewl0L//zL8LlGjsOgkOaVN0FSKSJREflkbX7Y1IhY30dpaTWFaNoUXGpC2d9HVLqW5uaVH1LgO7TUUZiSTWlBHRUoIByukNJ3KIqu8jBNF1Ujbu2ivyScpvwyJpIGmJimtrU1Iyo6SnFbIhYbHwkcnbU1NNElbuZQW9Zeunn8JL030pTA3gvL3YGu7h7oUNwYN6s905WFojfw7KhMGojtXkelTZjNVQ5d91zq4FDmHQcofMUGjP5qBF6EhChNFTSYqT0JDewLjFBcx19CAGbpzUBk3g33XOmiIssbaRQ99pf4oDP0HKtPGMn26LtoLp6Ixpkf4uHMU1+HjGddfl7mDNAm8+Cpvz/8evJop0Cfj0C7axcfJPCahkx5R4ZWoQF0vNd/8q6JGSyUmgbUAFGzMRMXiMPOccrFcm84w52wm2WUyxSYHPfdcdNZmY7TrOIsE2eh6HGGSXSZKS9NZ1Zt5yD8Qr4To7hkmVYa+O5QB7wxl1FgFlBbq8tGI0Uwa3493Rg3kXZvezOO8CjwjapgYYmXqw9kfPSkShNGnSciXUrn7KK6BJ1gfcJrgyEKW+eZju/EIyzefZFtYESu2H8P7QDF+W47jG3wCp41HsPM7gfDcG76sl8SrEzXaaygtKfnx3PArwzML339NNHmLH+F3E33jgCX2KbEYmKdwyMCczDp/5GVkGDFHkWnKA5mrOwDNOSNQHDMHvbnG7MvfzAzNT1BRUGbuGHWUZ2uhqjUT3Ukz0FIYxDTl4Sxe5E7ehV3oK4xgQ3Em5jIyTBw/FPm/j0Rv0kQ0xr+PeWYm5u9NYo6sOkpTX+6fGneKQxE4CykQV3O+5gL19fWcj7Bgqd9uwpNKaOrpRLa0NP7/9s48Koo73fv+c2fLzLnnvZNFTZS4gKgIgooCCriDIAKyb83WrCqC4hoVdwQFmq2RZmlUFmkMKqgYUWEILmFLGzqNzdgXtCeYnqSvYXhvmOW9n/ePBmPcEhJjZm7yPYdD16miqroequr5/b7P9/ug6myiuvoKHR3vUVZZTFJQKlcfynZ79XP38jrOXFQxOKClt1uFqq2e01dPssN/DWv89uu37yxE6B5OVEQ8SdLjiIRCPCMjiI8XUVuZSGisPy6LvKi6LOadogY6Lyfj77+ayA3ppCeGknzqDAfWPKcs6hn43oEe0Gr5VNtDT08PPSoVPX19aJTt3JB/QF32XoqbevWkRYeCj1XdaPr66FF16wvhFQo6u9QolXIUHR3IFYqv3qdf9KFSdOuLG3pvUpFaTFOvGrWqE4WqF43uc33RfLd+H99FqfGgUcR2kYhNQl88fAPYGh9HrCAczzA3XJwC2VJ3R//PIPQhIiQAbycf/MP88HZ3wMs1CJ+YFNofNCISCvEK8cApyJOYDRfQKCtJ9ArB12Mt4XH+uHm5ErPCmiXlOugsQ3RgG1HCRDb4z2S+oxBBXByJcWE4WczDJW4LyXsFRPr74hkagZ8wDBsrW6KjA1i9youY2ERiFlphHXDw5dSMPROfVLJm1SL+j6U5hgttmfOjzRc/SlM64bMqmtOPncaDRtFTxt+PYKCZgtRa7jKAVvsJjaIn67SUlaKHQ7q+zk6G7de/Lifu505LIw0tX6/lvt98huLMIxyv76RvUIfqg0pSHz+hQR1NkiNcaKhkb249fcCgTsGp7CLaRsAKvfhAD2jpValQdLRwU6FC+WPOFz+kKTVPZaf6T0cwznQJ0xbPZ7atBWt2emBna8jMWY5YzbRh9PSZGJpYYRSxj7CFK5g01ZDlDtOwnfoWwfsTmRf8DsLxE3j71flMNRjH1OkmTBltj6mhAa/Z2JO4bzW/mWXHGyZTmTndhEmGFrxhbs3YBVtJcjVghvUUjK1MeNXAEMNxYewItcH+jQkYL8jhiPevmWr4OvPNl2NuNBWj0dZMM5zAa0vTyBaOYcrMDbSO4FJ8/3d0VRRr8nMJiK/gvYR4SpvEOBoYYBcVRWJcKBsSA9iw2RNnKz+iN+6m6nIpB5N2IdiwjgULD5Efb4DBm64EeSzGeJoLXvPM8XAT4hrhxdqQGAQBiVRdTBvaZwA+C0NZ5yfELTyGLUIr5gbX0PvUM3uEpkxYjM2Y59CUT/9m3KiXoxtK/AaUl6luuE3/8woPHll3v62epsZ66hV/RtX8OIFzjxv1Lai1Ou7c+Hq9+aCqmYbbn6Cor0fxzHyjH0X9SyoOHMa9G800t1/k7NlSyvLLqH3/GnWyMgqLKSIJ/QAAGoNJREFU0tgXsJA1OTKkJQVI8wrIKynnyuULyKQlSIekLdeaZUPLuRzJOEperpgTxSVIqqqokhWSklJAU/vwPnMQZxylvLgESUERhUf2sa/gWV/4EZry3WpOy54s9+2/GI+Tx2xGz5+KwRhDJo1ZyIwxtpiMscbodVP+Y6It1nsauH7YilcnjeJV80nYzbTGzPI1DCfOJTUzgnFzrJhtPxZz67EYjLHAeJoZFstFHLSfzpQ35mOzM491U835/cTxzDF5FeNpdlhskrDd7LeYTJrADOcp/HvYDsLGWWI7xQ6zOQaY/n4KRlbTGTduNo5G1hiPscfK1pLlWSXsMtUvz3jFm6oRPCi/d6A1DemISkvZL6mhPkVC48e1iBI3s+dQAUcede9JyiCz8BRNp7MQrk/lSIlUb752qoqKtARCt6RSUFJNTcP31VwN4xFS44gQf/ens1eDOo0+iZMXs7ng8fSmH0Xz07xCupBtiqdAKkLU+IAB7ZOTMQ/3+xx0yTYRX9YJPTV4hJfQWHae9dVfPLcQ4rviewdaWSnhZFMZqXvTyNmyG0ntSQ7EvENCiIDoR917ojYSG7uJqnczyZJksHWLEJcFb2EXGsGuOCERUX4IopPZIvq+mqthPEpqZFKQIn5CZPegUYTQdw7TZqzEf7sz5rO88IwMRBgjoiQ7njV+UUS7LMUnW0qiTyzenoEcOiUlMdSP8JVOmM11J1uaiMfq2ZiEhOHubon7ynCi3cIJWmTKlFmBuAe4E73zLGfFAkIjfBDGribcV4irkwXzVwr0x8tr5l7ffzP42afca6vE12YBdm8tx9U7jpzyQtY5e7F6jSehEX4IPbxwcPclfFPNiIZY35PUaNIrNdTNFKfsQfpBD6qGM5y5coUrzbdQKM6TLamjreZdzl++huKOhl6NBpVSiUajoUfVwJmLKrqaZZxuaEWl6qGnV4NGreLahXKqLrbQpdHoh1JqfVJ1JUtCi05O3cUbdGs0aD4oZm/mBW4pFDxRrftNGNDSfauF5uvXaG1v5dr1Drp7eujV6Phcq0Te2oGiU0X31QN4Jb1HZ3s7PQNDpcEKBa2tt3jvgBc7L3TTrVCgUMmR3+pCrVbTdauFltZWbrbeRK7UoNF8TKHAF6lCifymHHnHdRqvd3BLqaRboaLv4RNhAG23ClX3LW7cuIXm+mE8tp+lc6iurld5g8Ym+csr9/0oM5604n167VVFPEvd7JlnvIBFKz1YvMiauTYLCbAdz2yPi1yMDybKZSGTrZYydp4TZua/5g2LN5hstQDXsNOcjncjLsABh/ETMfv1G1gYLmKRiwNLZpkwS7CCNdJSPXHxui0mBhGUyzZhPnEKvxq7mCm/M8Z46iwWBtgwOUg8MmuL+zUIbGPYKd5DfPhmkiVpFJVc4nb/h+yw8WJzfhb5+VJksmbUdFHmb41FYgnSRhWDgyrqCgvJkOSRGjGZUY5bycnbjzi3hIqqciqONaIa1CGv3sDiJUXc18mpLswhXZxJfmY64uxS9kc6c6jzQ/bZB7H/xHFEGxNIzZCQWSjl/O1+uH2Cdw7mUX58E7aLtlJWtpWZ89zYmVJEYfXIdF4vZq5bdYHy0zfp6ul5rhJjGM/27HiWedxTd4L28+eX3uq1V+9yruooOTlPJmODqkbKcsWkHU0hJ0VMVmkRhZILqAbvcSU3nfSS/KFA16Po13GtMI20NDHFTXfov99GeVY2KZI88rIyEefnkpJ2AFFeFuLcHIqONXGn/z5tsnREJxT097VxXFJImayY0qKj5IpKyMjK5cq9ezQdFZMizkecuQdRioQjJftITKjgk3tXyM3KJjd9PwcOZJIlziVj7yb2bAti3ISdL0N79RguBmNlacXYyVaMdnxxtobfD8Paq0D8A6JIXBX65PBK3YxEImJfVBQ7c3JIFxcgk5ZQsMEau031KK7tZ7lzDNE7olky5wBynZrmvAzSk/cRHr+GI5J3SY105tDN2xSGWrMy7SiFhRlIUsUc2R5LSGgie/LzkdbJ0aHmUq4YiewYFYcEzDRZyWl1M6mRRvzSOoGcwt3ECYVs2pdOhrSNPyrqkcmOUVGQT0ZWDjmFORQdb6O7yg37hFQkBSOruXsBU6C9aDQavY9Hr5aBxywb1c3NqAe0X38PPY+UUDfT3KWfP364jU5Os7xjyN1nAG3vdeoa1AzTl8M12zp584iMXQdVjRQfzSP7yC72ZhZwNF+CrEBMpmgngX453Ll3g+q8TTiNGUtgcjU37qhoPByM5eos8g5tY39qESlZuVzpaKMiPQNRaTaS/GwkSVHYrN7Lvt27Sc7MJ29nFLsabnM+X0yBrADxge0k7i2no0N//CxxLjlFR0jfnUF2bhaFZ+V0K+qRyQoQJ+9nV0oq4hwxheVt/FEhQ5ybgaTgJT+67+SFsa0sH4FAQpa3N8eu7cfsFUumvrmAyb+w4K1R3pS3ZbJ0zgxsp09nlOFS5jvOYarBKCxMbDAymM+spCbeix6N0bh/w+KtUXhXtXMoUMDKUW9jMcoI69eMGPcLYwzffBXvqgICbQJYYDKBN2dYsMpqEabTTLBY5cLrRlZsHYkNwYCWuqQgUq/20HqhggvXFXS0DgkRtJ+iVSpR9iqQBsSSFBFFqaqGHf4HeU+lQqMb5H65L9HSW8iVvbSeO0ldh4rOVjnyplrq5Ro9sdF6jpN1N2mqrUd1txyfqCNkBG+kqlNFU3U1TerbXN7jjqBUxfX6c7SptXQrFNRs82Xv1WGTm3aUym5UnQo6Wlt4r7qaJvXLMJT7X4L+xkyihG74+cQSHBxEkH8sgc4+OAVGEl9WTX5QCL6uIfgKkslMDsY3xAH35V4ErA9EsCWb/E1ehHg44OMqxNPfGX+3QEKWu+PsE8n6vO0snBtBqGcIriGeBEauR3J0Pc6rXRC4+eETu4Y10R4I9ldTss6Pld6RrI5YxxHJIQShETi7OOAwfxcnkiYxYaUnMYJVhAQI8PcJIcDbicAtdS9nePVMDBm9WS2zZJL9bCbOm42JiymGJrZYG7vgv/oR76wfFI+QGkELnmER+WCIqFCSHhLx8B3+KNnxBPGhrET0cOalj87OPnjQiOhrGz2gMTWNGu197nQOERnDBMk3abcG1LS0fMiFbZFsqL3Lp7V7SL2s3/4haTL4RzL2NPHRCK7Giw/0sNGbWs310gyOXR/SXHXKkcsVKL6VVeMLwqOkxlPGnf3vrWGu9WhMlxhhOmECM0ZbsmyyAd4bnJhnPpdVMxYyy8wEo5mxHK3YgNGUV5lqPZ4F66OYMMECa+eJGBgaMi4iidhx1ti9Pg3j1yyZMtqaGaPtMTWcxFxTS4yX2iFIcsdsymjsZxozKySbtUaGmNjNYW2SP+ZLLbE2n4u5mQ2jp5sxaaoVb08wxHSBEdEH1zHGdDozbN5g6vSpvP72HMbO3cipvqd+42fiBZEaFSTE51CREE/pJ51kLVlO3PpwYoXRRNuY47o1iQMJ61ixxPehJ9dl3SDykhj87ZZQ1HeHYoEPm9evIS85ivEr32Hftq1s2JtIYLAlCw910n9xDd4bM9kankBM+Fa8J60gNjSGhKggFq32IzA0mQPxiVSOwOB6UKeh9+MrVD/Ru2KI0OhXUN+sftLB+P51Kkqv8sSM6qNJ5sPP97ghq6C67fHIDB3j4eIN6h/LJAe0Wm4PkR4DWi0D99uolcmQPdWO8vl4MaTGhTKOvSul6Ni71F5tpLk2jzh3TyI8IhBnpnCkuIAiiZTc9AyODnty6UDdLKOwqAY1fXReqqaiXEZzYzOyE6UUZIvJLDlBcYmE6hv34H4b9dXvUi4tolBSglR2gtJjUkoKpORlpiOWFrFn+VOGUM/BoLYYF+dYXH9jjI3ZOnb5GWAwxgZzC2MMxv0WuznTmW5qxrS3xzLOdB5jDcZgM30086eOwWzyRF6zNma8wRJ27AzEN3AaFgaTMZ02mvlTDRBuc2bORAumzDXC2tiI+ev8MTAYy1IbG5ZMX8NRyXKmTjZnmtUYHLdvZsF4G8zsJmNhGM1RiTdum+JZtNSM0fOmMcd0HbscrDEeH8HmlTOx/NXbTFso+ZEf3bQgEfqxLfUdvJencvpoCik7VxGS/kNrrR7HMKmxjf1xqwl6BqnxFQbQam9/dZcN3qWp7jp/VNTT8H4TlTWtX93VgyqaG26jHKYYh+7GfkU9zepBdNpOmuqfFBEO6rTc7ShHUqXiC1UzDcMXRCkmasdpdNzjRrNqKJsepiKHK2Dvc73uCh8qFHT33qDusurHzrpbkAiDCF9sT0RQOImRQQjCfImNSn7JkphhUmM7cYJVBLgeftI58HI8s61GY2k7jWVLljDXfCJz569nt5MV016fy3QjIyxnWfLLSUZMHG+Agc187DdvZMFoS6Zv3MMiw3G8YjUb513rMPudHXNN5vAr05kYTZvL62YxxM0zYNxsR4xmvY3pxAXMtLFkydtvYzRfyKHoqZj/fgozY4vZv2A8thN+w7TXTJkywYjRSy0xtR6D+bRJTLSahJnRXIIlO/ALcOAN2wDMJ23jYGDUSzBmfwR6mvI02ZJyqodoyt1eAbhsvMC9wT7a6s9SIzuNND6UrDMliAprOFXbxkWJkK3ZlVy6JKO0uJS9q+K52CLhnYzjFFWUI5OVkysuprxcSkV5LZcqN+KZKKK8Ipu9CSkcr6ggT1xI0zOTkm9zRz+gUSSi8cEgOs2zk8RhGrJf0azXeA1oH6maGdAbsPcraG67/63oya9DSeX+5/XOGNo/92lrVtA/qEOjvf3Inf/t8GJoyoo0Nu9J48gQTSnOO8qOkCTKOy6SKYxkrY+QWL9EKmvKeCc0GEHCSSRpAfiGuhEb70OQ1zrCA0WcbzvPO1HhxO1Zj1DogqNjAJtjPAgL9mfrFiGBkasRxkazNXYd0X6BCNbEU/zMCrlvcUd3yYiKDMQzMpBlZjNYHhHLdl8PrJyW4bYikkChhJYH1XhYzsA4MIC14a5E+jjju9gF85mHae6SsV1ykv2ObqwKjcBPuI1TeYG8vSKEwGBfQj2W4egYSXRuI6U+y/AUSLjauJMAP19iVocSPLQ+0MUDu2gBzhaLWOa2gshAIZKrjYiEHiy3NsNshjFuzgJ8dp9EIlyG/bgl+Me/JJpyGF/RlZ10Njai6pNTfyybQ1W3H9FF6enFy/I6ZGcvcu2yviGJRqNBpVKjuZKF5LKc+rNNdPT00NvbRfuNdrpUKrrUajSaK6SLztPbo6LhTK3ecE6pRPUNtWgP+16V55D3FFKDAS11O1yJWuvO9spWbsrbkbd20HrtfVrblSiv5CGq09DT3k67vFWvoW7Lx2+CB7ktGnSfa/WWzEolSrUa9VAHoW5VJ7daWujoaKX1Ziu3NAMMaG4hV2r5XKdGobg1ZNk8tF6hoKOjg9YbTbzf2o5S2YtG9wU6jRJlezvN7e20vN+KslfLp5pbyOX6fb1UV6KHdGVoAtFWjuwsO882l1VYv7WMbWfKvkYv5qQ7Yui4BAcfOyY4r2KihSmzLWbjbm5AROF5NtpZYurmxlsGYzGZORt7rzmMmWPGG7YmjJ1vwWjbxXi52rFs3GTMLRcS/dymJcOkxiqWTR/DjDeeUjOmvsTBuHUcTBMjKS9mX9w60vLzyRcVIWlUMdh/G1lWOgVlW5kXeFqfhJVXkJ+fT15qLLEbtuBlY8H6/GS2B61l3ZEM8vOlSEvKaevrpzF5C6nH9BSnLM6X+avTkNa2cX9QSepMO/yO7EBoH0lKaTFp69ayYftGDpdXssnOhDlrDpGeLOZIkQRpyd6nbNfGSIbSL5jU0KAbHEB5We+N/biBnE7ejFyjpfehHusxTZVO/lDp8SLaD3xde/WUCZPbDUhzkxFnl1KUKyZFfBBxVibp6SVUNt3hM2UT6XtSSRHncqxeQf/9NmoKisjKz0eal8KOpDRSJHlUVEhI37uHPRkZ5OfnkSM+Qdt9UNdkIJIM9ZssF5OTJSb/XTl999uozUsnKSONnP0ZiAqLEafvIiklGXH6EXalZiPOFJGZdpS8kiIKi3Ke3K64aUTc+4sjNQKS2OsSgrg6CbftyXiPMsbX15jfWBozZrYxC6e8yYx/m87uU5msWmLD62ZvM2rUfzDXZCoL7H/B76ePYtLMXzB5+RRGmc3CcfYUxv7CmGmLbAn4Tg5Aw9qrhdi++Tscljzp+TGo09CtUHBLKde3hOjooOOSlCxJHTdVKq6euMi+ympEQiHBjvNxOZRBuPtBGnV3aRoiIrq1atry4/HdWz/0eNegu1vOap8k6jp69U78CgWKxjNU1N1EoehG1SEmaM1FOrOExG2QIKvcT+K2BEK2XuaDZAEHL6roVkgJiL8IA1qUSiW9CikB8RVcl4o41tQ7YrHCD0dqfAd91DPv4h9Ka3U6kAmrI4iIE+C7aCyOfgKiw8NY5eBNwHohicc6eMBdag/HE5MQT4CvO0uXuBFf9z4n1/mxcnUIUcUXKNsWTZBrAM4BPsRGbacge5Oe5PAU4hUSgCDaBXcnV1wCXAmN8CQwZDnu685zPtYBL+c1ZIj3k7hjK/5h5dzM8MXdLw73EF8EokY0H+QTFOKLa4gvApGM4nXOuHgIEDWOzNPpOwf63gkB0cUleLsd5eOhjjdTx5kxbZkrK1ZG4TbHkpWnT39jU5HzHScJtFnI2OUC5r0SSFmZ3ojObowhU01XMMV8IdMXmmI40YGVK1yYMWsGSw3NWTjWHkcHFzZf7uK4yy+xWfEW5muOjehx9ucT/gTmd6JQtXP9Si0i73jOaLsfJkutrbe49t5pGm5pGaCPP5w6z80hfzSF4hbKdiXyq6c406LvlaVUtqOUK1DcUqJUtpId5M/+3CzKmjpRdV/lQOh+rnZICArdSkD8GbRKOa0dCjo7L3GmtgV1t/5v5QoF3b2tnDtZw/sKNe1Hw9lY/gGK9jOkCkOIFwpJLGobkX3X9zB91XJPJUfZ04P2cx2aK2L2Sa7TqfoYlUJ/wj0DA9/YVET3he6RrHVoufc9srMuoOocdgmSI1cOFeTJP9Z32xlqYNI71PTkfNoRro5UEdIiITgugcAIL4I8PfH0SSHzkIDQUE/sf2OLo7MLDgHOBKwtoanzCvs8XXAI8cU10hPPcRNxcwnBw2EpK4JTObbdFnNvL2L8owkL3Up8XCyCcE/C3Fxw8hEQtzGbrEQ9rem00hdBahKrXrHBOTaSmLiV+Ag3s3rCaiIi4vANjcBP6InX8mV4hO9CkiokxDWUiK2ZJG+XcUm2jz27X5Jf99dwMR6DKYZMnOdMYJgFltMXDSkjjQkVBvxI3e2GacpFOEz6LctsR+LLNdRs9ZnrB9Fpvl7LrXc7Hsn5PXaMQd0Pah39YgLdIiHrgpwWueoxZWQ3KtXIE4cXhmGaUt371DaB6vsD3Lj92b/kj/LuFyO6FC+GpswSE7BGwtGAeC5+eJgIxxX4hAayZXMi8d7BODnFIIhci58wnhL5IHeqD5K0S8CGdQtYeKiTLnEEC2yW4bPWhbnz/AmMDiVoUQDBIX5E7GtC0yUmwG8LCYIEYqLicBhrhYcgmQPhYQQHhRKXGEncBh+CnYKoHsGLS/6f/4XuL3/9l/zp/tNfRhSnF0JTXqoppezsOWpOyrio7OBS2hYO5hVQVJhDXo6UkrxSjklLkMpk1Mn7UDXK9I1KSqRU37inb91bUUjhiWJyM09QXCJGmlfAcamYfJmcvkEVzbLjFIuLKCyrokoqRiytoqpcSvExGTl5BVTKjiEtqX6OMO1JPGi4RmR+O4oeLWqligvVcj5U9tF1rmnIskJJ5bYYDp9V0NOjpkuhoLvzDKlZl/hYqUTb2UxNWx998rPk71vPgfxyqmpGNpHxsvDih1d3a0lNWIvd+CVszqumMjWR+JzztLc3UFdTQ3V1Km7xJ6jdt57kjBJKxQdITMjkeEUF5WUl5BafRF4neQH6rEdIjQQBCbFPapsfNFwjcvcFIndeIHDXOdYm1OC3+zybdp8nsfBP6AmHRNbGhRIbt4ntgmh8hIFEOgThHRZLdlkStl6JlJ5MIizUgxhhFCGLR9am6GXhBwm0aG8KG3xih6wjowmOSqYgfxN+ayPxiQ1DKJJxMjmBBO9IYuOiCQ1PJNovjODVQXiG7qXpvOQF6LMeITVChWzf/mSg+299hOxyL/dvfcTpUx00tqiof/8T4FNu1N9Bx1fMFQMfUlcrR6MdmuPuuErN1Q408kd45X9i/LSrQGvrMV1/FgPhaUaHyJjsW4WVbzW2gmomxJwn58M7SFwmY2/9K4wnGTPbeRcHPWyJzSgk2NqCMdbWWC+YREzNP1tfzifxkw70t0M/iuYPuPewuuSfrU3Et8PPgf6JYOSB/psO/ngQPm8AYODLvwPwYOBvDHz5dx4M/O3h8oOBv/HlX/8BwJd//Qd//8f/vKDT/hkjxYgD/V7jVZr/UMb1Pxyn59498mpVSM53c1f7f7nZ9RnXPv4zKk0/xRfvUHtDg0rTz51P/oLsD70o737BuQ/+xJ2+v9Dz6fD0xTV2m5uzPm42U8bZM2vOLMJ8JuPm5Y7rfHusl63Ed3UYflsELF5qir2tNz4ui1js6MoipwCcFnmyzMkaJ7ulzFn2DZZMHx3GwsCSt2aNw/pNG3JebnPJh+gSL+JVg39n/FwRbsHlOIVUYudVhm1YJfZ+lfhseBfP0HKWBlWxMroSl9jTBEWXY+ZZwXSvMmYFy/CLvswfRnDMEQf6TPMd3DekEX74Mn//x//wYOBvfPSfD/jwjo7Pvhhk4Mu/c1/3Jbc1/Wg++28+/S/9Z3XfX/i8f5DPvhh8+PvF4t6I66h+NOguI964nqikA2RLGziVJWT91sOcOptFrI8LvhHhiIvEbI8Q4ic+R1WMF76RYYSvlVCWFoOvtwM+XulPsbx8Nr7TO/rPDwb5fz8/hb8HBtAMOSK0tspRdCnouNlCe5caVWcH8ms1nLuqoudjJZfOXaZd1UJLRwcKtY4v+lR0dLS+/FKin/GvgZ8D/RPBz4H+ieDnQP9E8HOgfyL4OdA/Efx//rwllrBT67IAAAAASUVORK5CYII=">
            <a:hlinkClick r:id="rId6" tooltip="Page 1"/>
          </p:cNvPr>
          <p:cNvSpPr>
            <a:spLocks noChangeAspect="1" noChangeArrowheads="1"/>
          </p:cNvSpPr>
          <p:nvPr/>
        </p:nvSpPr>
        <p:spPr bwMode="auto">
          <a:xfrm>
            <a:off x="155575" y="-85883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121" name="Picture 107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250" y="152401"/>
            <a:ext cx="7937500" cy="4648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73" name="Rectangle 1072"/>
          <p:cNvSpPr/>
          <p:nvPr/>
        </p:nvSpPr>
        <p:spPr>
          <a:xfrm>
            <a:off x="152400" y="4953000"/>
            <a:ext cx="898371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Schematic representation of the derivation of the lower dimensional organic−inorganic </a:t>
            </a:r>
            <a:r>
              <a:rPr lang="en-US" sz="1400" dirty="0" err="1"/>
              <a:t>perovskites</a:t>
            </a:r>
            <a:r>
              <a:rPr lang="en-US" sz="1400" dirty="0"/>
              <a:t> (lower sections) from different cuts of the 3-D </a:t>
            </a:r>
            <a:r>
              <a:rPr lang="en-US" sz="1400" dirty="0" err="1"/>
              <a:t>perovskite</a:t>
            </a:r>
            <a:r>
              <a:rPr lang="en-US" sz="1400" dirty="0"/>
              <a:t> structure (top sections). (a) The family of ⟨100⟩-oriented layered </a:t>
            </a:r>
            <a:r>
              <a:rPr lang="en-US" sz="1400" dirty="0" err="1"/>
              <a:t>perovskites</a:t>
            </a:r>
            <a:r>
              <a:rPr lang="en-US" sz="1400" dirty="0"/>
              <a:t> with a general formula of (RNH3)2An−1BnX3n+1 are obtained by taking n layers from along the ⟨100⟩ direction of the parent structure. (b) Cuts along the ⟨110⟩ direction of the 3-D </a:t>
            </a:r>
            <a:r>
              <a:rPr lang="en-US" sz="1400" dirty="0" err="1"/>
              <a:t>perovskite</a:t>
            </a:r>
            <a:r>
              <a:rPr lang="en-US" sz="1400" dirty="0"/>
              <a:t> structure provide the ⟨110⟩-oriented family, A′2AmBmX3m+2, which includes 1-D chain (m = 1) and 2-D layered (m &gt; 1) members. (c) The ⟨111⟩-oriented family, A′2Aq‑1BqX3q+3, is formed by excising along the ⟨111⟩ direction of the 3-D parent, and features 0-D isolated cluster (q = 1) and 2-D layered (q &gt; 1) members. In each of these layered structures, the </a:t>
            </a:r>
            <a:r>
              <a:rPr lang="en-US" sz="1400" dirty="0" err="1"/>
              <a:t>perovskite</a:t>
            </a:r>
            <a:r>
              <a:rPr lang="en-US" sz="1400" dirty="0"/>
              <a:t> framework is separated by a layer of typically larger organic </a:t>
            </a:r>
            <a:r>
              <a:rPr lang="en-US" sz="1400" dirty="0" err="1"/>
              <a:t>cations</a:t>
            </a:r>
            <a:r>
              <a:rPr lang="en-US" sz="1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288307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99" y="381001"/>
            <a:ext cx="8991601" cy="3581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2399" y="4306163"/>
            <a:ext cx="868680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Structures of the organic </a:t>
            </a:r>
            <a:r>
              <a:rPr lang="en-US" dirty="0" err="1"/>
              <a:t>cation</a:t>
            </a:r>
            <a:r>
              <a:rPr lang="en-US" dirty="0"/>
              <a:t> bilayers in (C18H37NH3)2PbI4, obtained using molecular dynamics simulations, below (142 °C) and above (272 °C) the melting transition of Tm = 182 °C.51 Reprinted with permission from ref 51</a:t>
            </a:r>
          </a:p>
        </p:txBody>
      </p:sp>
    </p:spTree>
    <p:extLst>
      <p:ext uri="{BB962C8B-B14F-4D97-AF65-F5344CB8AC3E}">
        <p14:creationId xmlns:p14="http://schemas.microsoft.com/office/powerpoint/2010/main" val="1075787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3676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591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09600"/>
            <a:ext cx="8762999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59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839724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3764280"/>
            <a:ext cx="91440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(a) Electronic band structure of MAPbI3 , adopted from density-functional theory calculations presented in References 40 and 45. Colored upward-pointing arrows represent allowed </a:t>
            </a:r>
            <a:r>
              <a:rPr lang="en-US" dirty="0" err="1"/>
              <a:t>photoinduced</a:t>
            </a:r>
            <a:r>
              <a:rPr lang="en-US" dirty="0"/>
              <a:t> electronic transitions. The lowest CB (CB1) is the spin-orbit SO band, whereas the higher-lying CB2 comprises HE and LE states, according to References 40 and 45. The dashed blue arrows indicate the partly dipole-allowed transitions VB2 → CB1 and VB1 → CB2 at the R point. (b) Absorption spectrum showing that a continuum of electronic transitions between the R and M valleys leads to strong absorption across the visible range (46). Relaxation toward the R valley gives rise to a photoluminescence peak near 1.6 </a:t>
            </a:r>
            <a:r>
              <a:rPr lang="en-US" dirty="0" err="1"/>
              <a:t>eV</a:t>
            </a:r>
            <a:r>
              <a:rPr lang="en-US" dirty="0"/>
              <a:t> arising from CBM1 → VBM1 transitions at the R point. Abbreviations: CB, conduction band; CBM, conduction band minimum; HE, heavy electron; LE, light electron; SO, split-off; VB, valence band; VBM, valence band maximum.</a:t>
            </a:r>
          </a:p>
        </p:txBody>
      </p:sp>
    </p:spTree>
    <p:extLst>
      <p:ext uri="{BB962C8B-B14F-4D97-AF65-F5344CB8AC3E}">
        <p14:creationId xmlns:p14="http://schemas.microsoft.com/office/powerpoint/2010/main" val="27331335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" y="304800"/>
            <a:ext cx="7543800" cy="3871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" y="4223386"/>
            <a:ext cx="90678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Schematic diagram indicating recombination mechanisms active in organic-inorganic metal halide </a:t>
            </a:r>
            <a:r>
              <a:rPr lang="en-US" sz="1600" dirty="0" err="1"/>
              <a:t>perovskites</a:t>
            </a:r>
            <a:r>
              <a:rPr lang="en-US" sz="1600" dirty="0"/>
              <a:t>. (a) Trap-assisted recombination is a monomolecular process involving the capture of either an electron (as shown) or a hole in a specific trap state (e.g., defect). (b) Bimolecular recombination may occur between electrons and holes, from either the relaxed state (CBM → VBM) or states higher in the band. (c) Auger recombination is a higher-order process involving at least three particles. The energy of an electron (or hole) is here transferred to another electron (or hole) to allow </a:t>
            </a:r>
            <a:r>
              <a:rPr lang="en-US" sz="1600" dirty="0" err="1"/>
              <a:t>nonradiative</a:t>
            </a:r>
            <a:r>
              <a:rPr lang="en-US" sz="1600" dirty="0"/>
              <a:t> recombination with a hole (or electron). As indicated, all processes have to satisfy energy and momentum conservation. Abbreviations: CB, conduction band; CBM, conduction band minimum; VB, valence band; VBM, valence band maximum.</a:t>
            </a:r>
          </a:p>
        </p:txBody>
      </p:sp>
    </p:spTree>
    <p:extLst>
      <p:ext uri="{BB962C8B-B14F-4D97-AF65-F5344CB8AC3E}">
        <p14:creationId xmlns:p14="http://schemas.microsoft.com/office/powerpoint/2010/main" val="48961322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219200"/>
            <a:ext cx="8305800" cy="5105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62573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43785"/>
            <a:ext cx="90678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SUMMARY POINTS</a:t>
            </a:r>
          </a:p>
          <a:p>
            <a:r>
              <a:rPr lang="en-US" dirty="0"/>
              <a:t>1.Hybrid organic-inorganic metal halide </a:t>
            </a:r>
            <a:r>
              <a:rPr lang="en-US" dirty="0" err="1"/>
              <a:t>perovskites</a:t>
            </a:r>
            <a:r>
              <a:rPr lang="en-US" dirty="0"/>
              <a:t> exhibit interesting structure-property relationships deriving from their propensity to undergo structural transformations with relative ease.</a:t>
            </a:r>
          </a:p>
          <a:p>
            <a:r>
              <a:rPr lang="en-US" dirty="0"/>
              <a:t>2.The </a:t>
            </a:r>
            <a:r>
              <a:rPr lang="en-US" dirty="0" err="1"/>
              <a:t>exciton</a:t>
            </a:r>
            <a:r>
              <a:rPr lang="en-US" dirty="0"/>
              <a:t> binding energy </a:t>
            </a:r>
            <a:r>
              <a:rPr lang="en-US" dirty="0" err="1"/>
              <a:t>Eb</a:t>
            </a:r>
            <a:r>
              <a:rPr lang="en-US" dirty="0"/>
              <a:t> appears to be a function of temperature as a result of the strong temperature dependence of the dielectric function. At room temperature, </a:t>
            </a:r>
            <a:r>
              <a:rPr lang="en-US" dirty="0" err="1"/>
              <a:t>Eb</a:t>
            </a:r>
            <a:r>
              <a:rPr lang="en-US" dirty="0"/>
              <a:t> is in the range of a few </a:t>
            </a:r>
            <a:r>
              <a:rPr lang="en-US" dirty="0" err="1"/>
              <a:t>milli</a:t>
            </a:r>
            <a:r>
              <a:rPr lang="en-US" dirty="0"/>
              <a:t>-electron volts to at most a few tens of </a:t>
            </a:r>
            <a:r>
              <a:rPr lang="en-US" dirty="0" err="1"/>
              <a:t>milli</a:t>
            </a:r>
            <a:r>
              <a:rPr lang="en-US" dirty="0"/>
              <a:t>-electron volts, in accordance with the presence of a free-charge-carrier population.</a:t>
            </a:r>
          </a:p>
          <a:p>
            <a:r>
              <a:rPr lang="en-US" dirty="0"/>
              <a:t>3.Charge-carrier relaxation dynamics within the first few picoseconds after excitation are marked by </a:t>
            </a:r>
            <a:r>
              <a:rPr lang="en-US" dirty="0" err="1"/>
              <a:t>thermalization</a:t>
            </a:r>
            <a:r>
              <a:rPr lang="en-US" dirty="0"/>
              <a:t>, cooling, and many-body effects. It remains to be explored whether extended hot charge-carrier phases can be utilized in photovoltaic devices that exceed the Shockley-</a:t>
            </a:r>
            <a:r>
              <a:rPr lang="en-US" dirty="0" err="1"/>
              <a:t>Queisser</a:t>
            </a:r>
            <a:r>
              <a:rPr lang="en-US" dirty="0"/>
              <a:t> limit.</a:t>
            </a:r>
          </a:p>
          <a:p>
            <a:r>
              <a:rPr lang="en-US" dirty="0"/>
              <a:t>4.Trap-assisted (monomolecular) charge-carrier recombination is mostly </a:t>
            </a:r>
            <a:r>
              <a:rPr lang="en-US" dirty="0" err="1"/>
              <a:t>nonradiative</a:t>
            </a:r>
            <a:r>
              <a:rPr lang="en-US" dirty="0"/>
              <a:t> and highly specific to material processing, yielding associated lifetimes from </a:t>
            </a:r>
            <a:r>
              <a:rPr lang="en-US" dirty="0" err="1"/>
              <a:t>nano</a:t>
            </a:r>
            <a:r>
              <a:rPr lang="en-US" dirty="0"/>
              <a:t>- to microseconds. Traps in hybrid lead halide </a:t>
            </a:r>
            <a:r>
              <a:rPr lang="en-US" dirty="0" err="1"/>
              <a:t>perovskites</a:t>
            </a:r>
            <a:r>
              <a:rPr lang="en-US" dirty="0"/>
              <a:t> appear to be mostly shallow (approximately tens of </a:t>
            </a:r>
            <a:r>
              <a:rPr lang="en-US" dirty="0" err="1"/>
              <a:t>milli</a:t>
            </a:r>
            <a:r>
              <a:rPr lang="en-US" dirty="0"/>
              <a:t>-electron volts), arising, for example, from elemental metal, halide, or organic vacancies, and may be present in higher density near interfaces and grain boundaries.</a:t>
            </a:r>
          </a:p>
          <a:p>
            <a:r>
              <a:rPr lang="en-US" dirty="0"/>
              <a:t>5.Bimolecular charge-carrier recombination is predominantly </a:t>
            </a:r>
            <a:r>
              <a:rPr lang="en-US" dirty="0" err="1"/>
              <a:t>radiative</a:t>
            </a:r>
            <a:r>
              <a:rPr lang="en-US" dirty="0"/>
              <a:t> and exhibits rate constants that defy the </a:t>
            </a:r>
            <a:r>
              <a:rPr lang="en-US" dirty="0" err="1"/>
              <a:t>Langevin</a:t>
            </a:r>
            <a:r>
              <a:rPr lang="en-US" dirty="0"/>
              <a:t> limit by many orders of magnitude.</a:t>
            </a:r>
          </a:p>
          <a:p>
            <a:r>
              <a:rPr lang="en-US" dirty="0"/>
              <a:t>6.Nonradiative Auger recombination is significant for charge-carrier densities corresponding to the threshold for amplified spontaneous emission. Rate constants show a strong specificity to crystal structure, opening the possibility for the design of materials with low Auger rates from first-principles calculations.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93298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09600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In summary, organic-inorganic metal halide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perovskites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have proven to be a fascinating material system to investigate. Few materials show such inherent flexibility in terms of compositional and structural modification, yet allow for excellent optoelectronic properties, including high charge-carrier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mobilities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strong optical absorption, and low trap-assisted recombination rates. Whether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perovskite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photovoltaic cells will become competitors to current silicon technology, the lessons learned from investigating their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photophysics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will serve as highly valuable guidelines on how to design effective light-harvesting and light-emitting materials.</a:t>
            </a:r>
          </a:p>
        </p:txBody>
      </p:sp>
    </p:spTree>
    <p:extLst>
      <p:ext uri="{BB962C8B-B14F-4D97-AF65-F5344CB8AC3E}">
        <p14:creationId xmlns:p14="http://schemas.microsoft.com/office/powerpoint/2010/main" val="23295699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067800" cy="4525963"/>
          </a:xfrm>
        </p:spPr>
        <p:txBody>
          <a:bodyPr>
            <a:normAutofit fontScale="70000" lnSpcReduction="20000"/>
          </a:bodyPr>
          <a:lstStyle/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power-conversion efficiency (PCE) of 22% for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perovskite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solar cells, similar to that of commercial crystalline silicon solar cells. (2009).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crystal structure,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photophysical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(optical-thermal properties) and surface morphology.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First basic unit of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organometal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trihalide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perovskites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(OTP) have been explored by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H.L. Wells (1893),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who already synthesized alkali-metal lead and tin halides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chemical formula CsPbX3 (X =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Cl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Br or I) were analyzed after 64 years by the Danish scientist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Christian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Møller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(1958)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After two decade,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Dieter Weber (1978)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replaced Cesium with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methylammonium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cations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(CH3NH3+) and generated the first three-dimensional organic–inorganic hybrid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perovskites</a:t>
            </a:r>
            <a:r>
              <a:rPr lang="en-US" dirty="0"/>
              <a:t>. </a:t>
            </a:r>
          </a:p>
          <a:p>
            <a:r>
              <a:rPr lang="en-US" dirty="0">
                <a:latin typeface="Times New Roman" pitchFamily="18" charset="0"/>
                <a:cs typeface="Times New Roman" pitchFamily="18" charset="0"/>
              </a:rPr>
              <a:t>In the 1990s, 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David B. Mitzi 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and his co-workers focused on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perovskite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crystal structure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methylammonium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lead halide, CH3NH3PbX3 </a:t>
            </a:r>
          </a:p>
        </p:txBody>
      </p:sp>
    </p:spTree>
    <p:extLst>
      <p:ext uri="{BB962C8B-B14F-4D97-AF65-F5344CB8AC3E}">
        <p14:creationId xmlns:p14="http://schemas.microsoft.com/office/powerpoint/2010/main" val="1128629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"/>
            <a:ext cx="8077199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905000" y="6103620"/>
            <a:ext cx="414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Reproduced from </a:t>
            </a:r>
            <a:r>
              <a:rPr lang="en-US" dirty="0" err="1"/>
              <a:t>Chem.Soc</a:t>
            </a:r>
            <a:r>
              <a:rPr lang="en-US" dirty="0"/>
              <a:t>., 2025,6,3430</a:t>
            </a:r>
          </a:p>
        </p:txBody>
      </p:sp>
    </p:spTree>
    <p:extLst>
      <p:ext uri="{BB962C8B-B14F-4D97-AF65-F5344CB8AC3E}">
        <p14:creationId xmlns:p14="http://schemas.microsoft.com/office/powerpoint/2010/main" val="3458188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4054475"/>
            <a:ext cx="89154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838200"/>
            <a:ext cx="7162800" cy="321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133600" y="6344404"/>
            <a:ext cx="414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Reproduced from </a:t>
            </a:r>
            <a:r>
              <a:rPr lang="en-US" dirty="0" err="1"/>
              <a:t>Chem.Soc</a:t>
            </a:r>
            <a:r>
              <a:rPr lang="en-US" dirty="0"/>
              <a:t>., 2025,6,3430</a:t>
            </a:r>
          </a:p>
        </p:txBody>
      </p:sp>
    </p:spTree>
    <p:extLst>
      <p:ext uri="{BB962C8B-B14F-4D97-AF65-F5344CB8AC3E}">
        <p14:creationId xmlns:p14="http://schemas.microsoft.com/office/powerpoint/2010/main" val="35361714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57200"/>
            <a:ext cx="8610599" cy="5714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2057400" y="6324600"/>
            <a:ext cx="53263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Reproduced from </a:t>
            </a:r>
            <a:r>
              <a:rPr lang="en-US" dirty="0" err="1"/>
              <a:t>Chem.Soc</a:t>
            </a:r>
            <a:r>
              <a:rPr lang="en-US" dirty="0"/>
              <a:t>., 2025,6,3430;supplement</a:t>
            </a:r>
          </a:p>
        </p:txBody>
      </p:sp>
    </p:spTree>
    <p:extLst>
      <p:ext uri="{BB962C8B-B14F-4D97-AF65-F5344CB8AC3E}">
        <p14:creationId xmlns:p14="http://schemas.microsoft.com/office/powerpoint/2010/main" val="258812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762000"/>
            <a:ext cx="80772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08223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81000"/>
            <a:ext cx="8763000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71989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63395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16"/>
          <p:cNvSpPr txBox="1">
            <a:spLocks noChangeArrowheads="1"/>
          </p:cNvSpPr>
          <p:nvPr/>
        </p:nvSpPr>
        <p:spPr bwMode="auto">
          <a:xfrm>
            <a:off x="381000" y="523875"/>
            <a:ext cx="8382000" cy="3079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400" b="1" dirty="0">
                <a:latin typeface="Arial" pitchFamily="34" charset="0"/>
                <a:ea typeface="+mn-ea"/>
                <a:cs typeface="Arial" pitchFamily="34" charset="0"/>
              </a:rPr>
              <a:t>Figure 2 </a:t>
            </a:r>
            <a:r>
              <a:rPr lang="en-US" sz="1400" dirty="0">
                <a:latin typeface="Arial" pitchFamily="34" charset="0"/>
                <a:cs typeface="Arial" pitchFamily="34" charset="0"/>
              </a:rPr>
              <a:t>Electronic structure and closely related physical properties of HOIPs</a:t>
            </a:r>
            <a:endParaRPr lang="en-US" sz="1400" dirty="0"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051" name="Text Box 15"/>
          <p:cNvSpPr txBox="1">
            <a:spLocks noChangeArrowheads="1"/>
          </p:cNvSpPr>
          <p:nvPr/>
        </p:nvSpPr>
        <p:spPr bwMode="auto">
          <a:xfrm>
            <a:off x="685800" y="6275388"/>
            <a:ext cx="77724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5pPr>
            <a:lvl6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6pPr>
            <a:lvl7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7pPr>
            <a:lvl8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8pPr>
            <a:lvl9pPr eaLnBrk="0" fontAlgn="base" hangingPunct="0"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MS PGothic" pitchFamily="34" charset="-128"/>
              </a:defRPr>
            </a:lvl9pPr>
          </a:lstStyle>
          <a:p>
            <a:pPr algn="ctr"/>
            <a:r>
              <a:rPr lang="en-GB" sz="900">
                <a:latin typeface="Arial" pitchFamily="34" charset="0"/>
                <a:cs typeface="Arial" pitchFamily="34" charset="0"/>
              </a:rPr>
              <a:t>Brenner</a:t>
            </a:r>
            <a:r>
              <a:rPr lang="en-US" altLang="en-US" sz="900">
                <a:latin typeface="Arial" pitchFamily="34" charset="0"/>
                <a:cs typeface="Arial" pitchFamily="34" charset="0"/>
              </a:rPr>
              <a:t>. </a:t>
            </a:r>
            <a:r>
              <a:rPr lang="en-US" altLang="en-US" sz="900" i="1">
                <a:latin typeface="Arial" pitchFamily="34" charset="0"/>
                <a:cs typeface="Arial" pitchFamily="34" charset="0"/>
              </a:rPr>
              <a:t>et al. </a:t>
            </a:r>
            <a:r>
              <a:rPr lang="en-GB" altLang="en-US" sz="900">
                <a:latin typeface="Arial" pitchFamily="34" charset="0"/>
                <a:cs typeface="Arial" pitchFamily="34" charset="0"/>
              </a:rPr>
              <a:t>(2016) </a:t>
            </a:r>
            <a:r>
              <a:rPr lang="en-US" altLang="en-US" sz="900">
                <a:latin typeface="Arial" pitchFamily="34" charset="0"/>
                <a:cs typeface="Arial" pitchFamily="34" charset="0"/>
              </a:rPr>
              <a:t>Hybrid organic–inorganic perovskites: low-cost semiconductors with intriguing charge-transport properties</a:t>
            </a:r>
          </a:p>
          <a:p>
            <a:pPr algn="ctr"/>
            <a:r>
              <a:rPr lang="en-US" altLang="en-US" sz="900" i="1">
                <a:latin typeface="Arial" pitchFamily="34" charset="0"/>
                <a:cs typeface="Arial" pitchFamily="34" charset="0"/>
              </a:rPr>
              <a:t>Nat. Rev. Mater. </a:t>
            </a:r>
            <a:r>
              <a:rPr lang="en-US" altLang="en-US" sz="900">
                <a:latin typeface="Arial" pitchFamily="34" charset="0"/>
                <a:cs typeface="Arial" pitchFamily="34" charset="0"/>
              </a:rPr>
              <a:t>doi:10.1038/natrevmats.2015.7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7250" y="5457825"/>
            <a:ext cx="7429500" cy="5778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Panel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b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adapted with permission from REF. 49, American Chemical Society. Panel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c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from REF. 63, Nature Publishing Group. Panel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adapted with permission from REF. 31, Royal Society of Chemistry. Panel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e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adapted with permission from REF. 74, American Chemical Society. Panel </a:t>
            </a:r>
            <a:r>
              <a:rPr lang="en-US" sz="1050" b="1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f</a:t>
            </a:r>
            <a:r>
              <a:rPr lang="en-US" sz="1050" dirty="0">
                <a:solidFill>
                  <a:schemeClr val="bg1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adapted with permission from REF. 76, American Chemical Society</a:t>
            </a:r>
          </a:p>
        </p:txBody>
      </p:sp>
      <p:pic>
        <p:nvPicPr>
          <p:cNvPr id="2053" name="Picture 6" descr="D:\kuloth\2015\12-Dec\16-12-2015\natrevmat_issue\slides_img\natrevmats20157f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28700"/>
            <a:ext cx="6324600" cy="422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2262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0"/>
            <a:ext cx="8991599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80052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4550" y="-1"/>
            <a:ext cx="4914900" cy="6705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89397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27000"/>
            <a:ext cx="8610600" cy="660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0472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95425"/>
            <a:ext cx="4362450" cy="3867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28600"/>
            <a:ext cx="749730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/>
              <a:t>tolerance factor (t) and octahedral factor (μ</a:t>
            </a:r>
            <a:r>
              <a:rPr lang="en-US" dirty="0"/>
              <a:t>)</a:t>
            </a:r>
          </a:p>
        </p:txBody>
      </p:sp>
      <p:sp>
        <p:nvSpPr>
          <p:cNvPr id="5" name="Rectangle 4"/>
          <p:cNvSpPr/>
          <p:nvPr/>
        </p:nvSpPr>
        <p:spPr>
          <a:xfrm>
            <a:off x="1027210" y="826829"/>
            <a:ext cx="2618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{t = (RA+ RX )/(√2(RB+ RX)</a:t>
            </a:r>
          </a:p>
        </p:txBody>
      </p:sp>
      <p:sp>
        <p:nvSpPr>
          <p:cNvPr id="6" name="Rectangle 5"/>
          <p:cNvSpPr/>
          <p:nvPr/>
        </p:nvSpPr>
        <p:spPr>
          <a:xfrm>
            <a:off x="4510654" y="855523"/>
            <a:ext cx="9909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= RB/RX </a:t>
            </a:r>
          </a:p>
        </p:txBody>
      </p:sp>
      <p:sp>
        <p:nvSpPr>
          <p:cNvPr id="7" name="Rectangle 6"/>
          <p:cNvSpPr/>
          <p:nvPr/>
        </p:nvSpPr>
        <p:spPr>
          <a:xfrm>
            <a:off x="4105044" y="874335"/>
            <a:ext cx="3113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μ</a:t>
            </a:r>
          </a:p>
        </p:txBody>
      </p:sp>
      <p:sp>
        <p:nvSpPr>
          <p:cNvPr id="8" name="Rectangle 7"/>
          <p:cNvSpPr/>
          <p:nvPr/>
        </p:nvSpPr>
        <p:spPr>
          <a:xfrm>
            <a:off x="5501631" y="886003"/>
            <a:ext cx="301717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0.81&lt;t&lt;1.11 </a:t>
            </a:r>
            <a:r>
              <a:rPr lang="en-US" dirty="0"/>
              <a:t>and </a:t>
            </a:r>
            <a:r>
              <a:rPr lang="en-US" b="1" dirty="0"/>
              <a:t>0.44&lt;</a:t>
            </a:r>
            <a:r>
              <a:rPr lang="el-GR" b="1" dirty="0"/>
              <a:t>μ&lt;0.90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57200" y="5791200"/>
            <a:ext cx="266508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cubic </a:t>
            </a:r>
            <a:r>
              <a:rPr lang="en-US" dirty="0" err="1"/>
              <a:t>perovskite</a:t>
            </a:r>
            <a:r>
              <a:rPr lang="en-US" dirty="0"/>
              <a:t> structure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22289" y="578807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symmetric tetragonal or orthorhombic structures.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50" y="1609725"/>
            <a:ext cx="4086225" cy="3752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88380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8763000" cy="62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88586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Prof B Viswanathan\Pictures\2016-09-27 1stoct1\1stoct1 0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2400"/>
            <a:ext cx="8915400" cy="670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5509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>
            <a:normAutofit fontScale="90000"/>
          </a:bodyPr>
          <a:lstStyle/>
          <a:p>
            <a:r>
              <a:rPr lang="en-US" dirty="0"/>
              <a:t>Developments in </a:t>
            </a:r>
            <a:r>
              <a:rPr lang="en-US" dirty="0" err="1"/>
              <a:t>organometal</a:t>
            </a:r>
            <a:r>
              <a:rPr lang="en-US" dirty="0"/>
              <a:t> </a:t>
            </a:r>
            <a:r>
              <a:rPr lang="en-US" dirty="0" err="1"/>
              <a:t>trihalide</a:t>
            </a:r>
            <a:r>
              <a:rPr lang="en-US" dirty="0"/>
              <a:t> </a:t>
            </a:r>
            <a:r>
              <a:rPr lang="en-US" dirty="0" err="1"/>
              <a:t>perovskites</a:t>
            </a:r>
            <a:r>
              <a:rPr lang="en-US" dirty="0"/>
              <a:t> (OTP)</a:t>
            </a:r>
          </a:p>
        </p:txBody>
      </p:sp>
      <p:sp>
        <p:nvSpPr>
          <p:cNvPr id="3" name="Rectangle 2"/>
          <p:cNvSpPr/>
          <p:nvPr/>
        </p:nvSpPr>
        <p:spPr>
          <a:xfrm>
            <a:off x="0" y="1447800"/>
            <a:ext cx="89916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Since 2006  </a:t>
            </a:r>
            <a:r>
              <a:rPr lang="en-US" sz="2400" dirty="0" err="1"/>
              <a:t>photovoltaic's</a:t>
            </a:r>
            <a:r>
              <a:rPr lang="en-US" sz="2400" dirty="0"/>
              <a:t> with a DSSC based on CH3NH3PbBr3 by </a:t>
            </a:r>
            <a:r>
              <a:rPr lang="en-US" sz="2400" b="1" dirty="0" err="1"/>
              <a:t>Miyasaka</a:t>
            </a:r>
            <a:r>
              <a:rPr lang="en-US" sz="2400" b="1" dirty="0"/>
              <a:t> and colleagues </a:t>
            </a:r>
            <a:r>
              <a:rPr lang="en-US" sz="2400" dirty="0"/>
              <a:t>from </a:t>
            </a:r>
            <a:r>
              <a:rPr lang="en-US" sz="2400" dirty="0" err="1"/>
              <a:t>Toin</a:t>
            </a:r>
            <a:r>
              <a:rPr lang="en-US" sz="2400" dirty="0"/>
              <a:t> University reported an efficiency of 2.2%. In 2009, replaced 'Br' by 'I' and ceased efficiency was </a:t>
            </a:r>
            <a:r>
              <a:rPr lang="en-US" sz="2400" b="1" dirty="0"/>
              <a:t>3.8%</a:t>
            </a:r>
            <a:r>
              <a:rPr lang="en-US" sz="2400" dirty="0"/>
              <a:t>, while stability was poor. In 2011, </a:t>
            </a:r>
            <a:r>
              <a:rPr lang="en-US" sz="2400" b="1" dirty="0"/>
              <a:t>Nam-</a:t>
            </a:r>
            <a:r>
              <a:rPr lang="en-US" sz="2400" b="1" dirty="0" err="1"/>
              <a:t>Gyu</a:t>
            </a:r>
            <a:r>
              <a:rPr lang="en-US" sz="2400" b="1" dirty="0"/>
              <a:t> Park </a:t>
            </a:r>
            <a:r>
              <a:rPr lang="en-US" sz="2400" dirty="0"/>
              <a:t>and co-workers from </a:t>
            </a:r>
            <a:r>
              <a:rPr lang="en-US" sz="2400" dirty="0" err="1"/>
              <a:t>Sungkyunkwan</a:t>
            </a:r>
            <a:r>
              <a:rPr lang="en-US" sz="2400" dirty="0"/>
              <a:t> University (SKKU) were able to achieve stability with PCE </a:t>
            </a:r>
            <a:r>
              <a:rPr lang="en-US" sz="2400" dirty="0" err="1"/>
              <a:t>upto</a:t>
            </a:r>
            <a:r>
              <a:rPr lang="en-US" sz="2400" dirty="0"/>
              <a:t> </a:t>
            </a:r>
            <a:r>
              <a:rPr lang="en-US" sz="2400" b="1" dirty="0"/>
              <a:t>6.5%</a:t>
            </a:r>
            <a:r>
              <a:rPr lang="en-US" sz="2400" dirty="0"/>
              <a:t>. Subsequently, </a:t>
            </a:r>
            <a:r>
              <a:rPr lang="en-US" sz="2400" b="1" dirty="0"/>
              <a:t>Park, </a:t>
            </a:r>
            <a:r>
              <a:rPr lang="en-US" sz="2400" b="1" dirty="0" err="1"/>
              <a:t>Grätzel</a:t>
            </a:r>
            <a:r>
              <a:rPr lang="en-US" sz="2400" b="1" dirty="0"/>
              <a:t> </a:t>
            </a:r>
            <a:r>
              <a:rPr lang="en-US" sz="2400" dirty="0"/>
              <a:t>and other colleagues focused on demerits of electrolytes,  introduced solid state hole transporting medium (HTM). A </a:t>
            </a:r>
            <a:r>
              <a:rPr lang="en-US" sz="2400" dirty="0" err="1"/>
              <a:t>spiro</a:t>
            </a:r>
            <a:r>
              <a:rPr lang="en-US" sz="2400" dirty="0"/>
              <a:t> </a:t>
            </a:r>
            <a:r>
              <a:rPr lang="en-US" sz="2400" dirty="0" err="1"/>
              <a:t>MeOTAD</a:t>
            </a:r>
            <a:r>
              <a:rPr lang="en-US" sz="2400" dirty="0"/>
              <a:t> (2,2‘,7,7‘-tetrakis(N,N-di-p-</a:t>
            </a:r>
            <a:r>
              <a:rPr lang="en-US" sz="2400" dirty="0" err="1"/>
              <a:t>methoxyphenylamine</a:t>
            </a:r>
            <a:r>
              <a:rPr lang="en-US" sz="2400" dirty="0"/>
              <a:t>)-9,9‘-spirobifluorene) HTM was effectively used in solid state dye cell in which HTM solute was used within </a:t>
            </a:r>
            <a:r>
              <a:rPr lang="en-US" sz="2400" dirty="0" err="1"/>
              <a:t>nanoporous</a:t>
            </a:r>
            <a:r>
              <a:rPr lang="en-US" sz="2400" dirty="0"/>
              <a:t> TiO2. The HTM improves the stability with increase stability in PCE </a:t>
            </a:r>
            <a:r>
              <a:rPr lang="en-US" sz="2400" b="1" dirty="0"/>
              <a:t>9.7%</a:t>
            </a:r>
            <a:r>
              <a:rPr lang="en-US" sz="2400" dirty="0"/>
              <a:t>. In mid 2012, </a:t>
            </a:r>
            <a:r>
              <a:rPr lang="en-US" sz="2400" b="1" dirty="0"/>
              <a:t>Henry </a:t>
            </a:r>
            <a:r>
              <a:rPr lang="en-US" sz="2400" b="1" dirty="0" err="1"/>
              <a:t>Snaith</a:t>
            </a:r>
            <a:r>
              <a:rPr lang="en-US" sz="2400" b="1" dirty="0"/>
              <a:t> </a:t>
            </a:r>
            <a:r>
              <a:rPr lang="en-US" sz="2400" dirty="0"/>
              <a:t>and co-workers from Oxford University simultaneously exploited </a:t>
            </a:r>
            <a:r>
              <a:rPr lang="en-US" sz="2400" dirty="0" err="1"/>
              <a:t>spiro-MeOTAD</a:t>
            </a:r>
            <a:r>
              <a:rPr lang="en-US" sz="2400" dirty="0"/>
              <a:t> and used mixed halide in </a:t>
            </a:r>
            <a:r>
              <a:rPr lang="en-US" sz="2400" dirty="0" err="1"/>
              <a:t>perovskite</a:t>
            </a:r>
            <a:r>
              <a:rPr lang="en-US" sz="2400" dirty="0"/>
              <a:t> structure for better stability.  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9941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374650"/>
            <a:ext cx="8756650" cy="610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10318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089898"/>
            <a:ext cx="8686800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'OTP is a class of materials that has quickly become the rising star of the solar cell world and would enable production of hydrogen fuel using sunlight ' as said by Sam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Lemonick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6184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839200" cy="6202362"/>
          </a:xfrm>
        </p:spPr>
        <p:txBody>
          <a:bodyPr>
            <a:normAutofit/>
          </a:bodyPr>
          <a:lstStyle/>
          <a:p>
            <a:r>
              <a:rPr lang="en-US" dirty="0"/>
              <a:t>Extremely optical absorption</a:t>
            </a:r>
            <a:br>
              <a:rPr lang="en-US" dirty="0"/>
            </a:br>
            <a:r>
              <a:rPr lang="en-US" sz="3600" dirty="0"/>
              <a:t>small effective mass of electron and hole</a:t>
            </a:r>
            <a:br>
              <a:rPr lang="en-US" sz="3600" dirty="0"/>
            </a:br>
            <a:r>
              <a:rPr lang="en-US" sz="3600" dirty="0"/>
              <a:t>dominant point defects – shallow levels</a:t>
            </a:r>
            <a:br>
              <a:rPr lang="en-US" sz="3600" dirty="0"/>
            </a:br>
            <a:r>
              <a:rPr lang="en-US" sz="3600" dirty="0"/>
              <a:t>grain boundaries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6240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28600"/>
            <a:ext cx="7162799" cy="633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2219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1868</TotalTime>
  <Words>4793</Words>
  <Application>Microsoft Office PowerPoint</Application>
  <PresentationFormat>On-screen Show (4:3)</PresentationFormat>
  <Paragraphs>1128</Paragraphs>
  <Slides>30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Arial</vt:lpstr>
      <vt:lpstr>Calibri</vt:lpstr>
      <vt:lpstr>Courier New</vt:lpstr>
      <vt:lpstr>Times New Roman</vt:lpstr>
      <vt:lpstr>ヒラギノ角ゴ Pro W3</vt:lpstr>
      <vt:lpstr>Office Theme</vt:lpstr>
      <vt:lpstr>Oganic-Inorganic Perovskites </vt:lpstr>
      <vt:lpstr>PowerPoint Presentation</vt:lpstr>
      <vt:lpstr>PowerPoint Presentation</vt:lpstr>
      <vt:lpstr>PowerPoint Presentation</vt:lpstr>
      <vt:lpstr>Developments in organometal trihalide perovskites (OTP)</vt:lpstr>
      <vt:lpstr>PowerPoint Presentation</vt:lpstr>
      <vt:lpstr>PowerPoint Presentation</vt:lpstr>
      <vt:lpstr>Extremely optical absorption small effective mass of electron and hole dominant point defects – shallow levels grain boundaries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Oganic-Inorganic Perovskites</dc:title>
  <dc:creator>Prof B Viswanathan</dc:creator>
  <cp:lastModifiedBy>Prof B Viswanathan</cp:lastModifiedBy>
  <cp:revision>21</cp:revision>
  <dcterms:created xsi:type="dcterms:W3CDTF">2016-09-27T02:56:58Z</dcterms:created>
  <dcterms:modified xsi:type="dcterms:W3CDTF">2017-10-26T05:31:36Z</dcterms:modified>
</cp:coreProperties>
</file>