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06" r:id="rId2"/>
    <p:sldId id="307" r:id="rId3"/>
    <p:sldId id="308" r:id="rId4"/>
    <p:sldId id="309" r:id="rId5"/>
    <p:sldId id="310" r:id="rId6"/>
    <p:sldId id="311" r:id="rId7"/>
    <p:sldId id="312" r:id="rId8"/>
    <p:sldId id="313" r:id="rId9"/>
    <p:sldId id="324" r:id="rId10"/>
    <p:sldId id="315" r:id="rId11"/>
    <p:sldId id="258" r:id="rId12"/>
    <p:sldId id="259" r:id="rId13"/>
    <p:sldId id="260" r:id="rId14"/>
    <p:sldId id="323" r:id="rId15"/>
    <p:sldId id="316" r:id="rId16"/>
    <p:sldId id="317" r:id="rId17"/>
    <p:sldId id="318" r:id="rId18"/>
    <p:sldId id="319"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4" r:id="rId62"/>
    <p:sldId id="321" r:id="rId63"/>
    <p:sldId id="322"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p:cViewPr varScale="1">
        <p:scale>
          <a:sx n="53" d="100"/>
          <a:sy n="53" d="100"/>
        </p:scale>
        <p:origin x="71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image" Target="../media/image6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9.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image" Target="../media/image70.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4.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image" Target="../media/image75.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image" Target="../media/image78.png"/></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image" Target="../media/image80.png"/></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png"/><Relationship Id="rId1" Type="http://schemas.openxmlformats.org/officeDocument/2006/relationships/image" Target="../media/image82.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 Id="rId4"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2.wmf"/><Relationship Id="rId1" Type="http://schemas.openxmlformats.org/officeDocument/2006/relationships/image" Target="../media/image43.png"/><Relationship Id="rId4"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wmf"/><Relationship Id="rId2" Type="http://schemas.openxmlformats.org/officeDocument/2006/relationships/image" Target="../media/image47.png"/><Relationship Id="rId1" Type="http://schemas.openxmlformats.org/officeDocument/2006/relationships/image" Target="../media/image46.png"/><Relationship Id="rId6" Type="http://schemas.openxmlformats.org/officeDocument/2006/relationships/image" Target="../media/image51.wmf"/><Relationship Id="rId5" Type="http://schemas.openxmlformats.org/officeDocument/2006/relationships/image" Target="../media/image50.png"/><Relationship Id="rId4" Type="http://schemas.openxmlformats.org/officeDocument/2006/relationships/image" Target="../media/image49.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wmf"/><Relationship Id="rId4" Type="http://schemas.openxmlformats.org/officeDocument/2006/relationships/image" Target="../media/image56.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 Id="rId4"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A2A9C-54FB-4A48-BC05-9232811934D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77D4E-00E9-41E9-8858-AC58DB1BCE3D}" type="slidenum">
              <a:rPr lang="en-US" smtClean="0"/>
              <a:t>‹#›</a:t>
            </a:fld>
            <a:endParaRPr lang="en-US"/>
          </a:p>
        </p:txBody>
      </p:sp>
    </p:spTree>
    <p:extLst>
      <p:ext uri="{BB962C8B-B14F-4D97-AF65-F5344CB8AC3E}">
        <p14:creationId xmlns:p14="http://schemas.microsoft.com/office/powerpoint/2010/main" val="31286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6194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0BD66-3925-4F41-9703-3DA2CF0C4E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9BD86F-C52F-4E07-AFF4-581207F358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840CAB-BA6A-4BA0-A4CF-2D914F7ED587}"/>
              </a:ext>
            </a:extLst>
          </p:cNvPr>
          <p:cNvSpPr>
            <a:spLocks noGrp="1"/>
          </p:cNvSpPr>
          <p:nvPr>
            <p:ph type="dt" sz="half" idx="10"/>
          </p:nvPr>
        </p:nvSpPr>
        <p:spPr/>
        <p:txBody>
          <a:bodyPr/>
          <a:lstStyle/>
          <a:p>
            <a:fld id="{D65D68BD-79A6-4C1B-A5A5-000C13E752AB}" type="datetimeFigureOut">
              <a:rPr lang="en-US" smtClean="0"/>
              <a:t>10/21/2017</a:t>
            </a:fld>
            <a:endParaRPr lang="en-US"/>
          </a:p>
        </p:txBody>
      </p:sp>
      <p:sp>
        <p:nvSpPr>
          <p:cNvPr id="5" name="Footer Placeholder 4">
            <a:extLst>
              <a:ext uri="{FF2B5EF4-FFF2-40B4-BE49-F238E27FC236}">
                <a16:creationId xmlns:a16="http://schemas.microsoft.com/office/drawing/2014/main" id="{A69D5C1C-2DF9-49F8-A97A-9A15C292CB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E50F9-6EF0-42EF-81CC-CD62163C9BF1}"/>
              </a:ext>
            </a:extLst>
          </p:cNvPr>
          <p:cNvSpPr>
            <a:spLocks noGrp="1"/>
          </p:cNvSpPr>
          <p:nvPr>
            <p:ph type="sldNum" sz="quarter" idx="12"/>
          </p:nvPr>
        </p:nvSpPr>
        <p:spPr/>
        <p:txBody>
          <a:bodyPr/>
          <a:lstStyle/>
          <a:p>
            <a:fld id="{485084FB-748E-407C-A2A8-EB159CDFD614}" type="slidenum">
              <a:rPr lang="en-US" smtClean="0"/>
              <a:t>‹#›</a:t>
            </a:fld>
            <a:endParaRPr lang="en-US"/>
          </a:p>
        </p:txBody>
      </p:sp>
    </p:spTree>
    <p:extLst>
      <p:ext uri="{BB962C8B-B14F-4D97-AF65-F5344CB8AC3E}">
        <p14:creationId xmlns:p14="http://schemas.microsoft.com/office/powerpoint/2010/main" val="229493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434B-9AA6-448A-A687-6BAE8592F4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3E34DE-4F31-48AF-B847-DE33E2E44C8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5690E-D366-416C-9046-8A379C5A8DEE}"/>
              </a:ext>
            </a:extLst>
          </p:cNvPr>
          <p:cNvSpPr>
            <a:spLocks noGrp="1"/>
          </p:cNvSpPr>
          <p:nvPr>
            <p:ph type="dt" sz="half" idx="10"/>
          </p:nvPr>
        </p:nvSpPr>
        <p:spPr/>
        <p:txBody>
          <a:bodyPr/>
          <a:lstStyle/>
          <a:p>
            <a:fld id="{D65D68BD-79A6-4C1B-A5A5-000C13E752AB}" type="datetimeFigureOut">
              <a:rPr lang="en-US" smtClean="0"/>
              <a:t>10/21/2017</a:t>
            </a:fld>
            <a:endParaRPr lang="en-US"/>
          </a:p>
        </p:txBody>
      </p:sp>
      <p:sp>
        <p:nvSpPr>
          <p:cNvPr id="5" name="Footer Placeholder 4">
            <a:extLst>
              <a:ext uri="{FF2B5EF4-FFF2-40B4-BE49-F238E27FC236}">
                <a16:creationId xmlns:a16="http://schemas.microsoft.com/office/drawing/2014/main" id="{E876734B-1B48-4060-A113-0D5E5E333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E75B9-19AC-4543-BA83-033A52F20A24}"/>
              </a:ext>
            </a:extLst>
          </p:cNvPr>
          <p:cNvSpPr>
            <a:spLocks noGrp="1"/>
          </p:cNvSpPr>
          <p:nvPr>
            <p:ph type="sldNum" sz="quarter" idx="12"/>
          </p:nvPr>
        </p:nvSpPr>
        <p:spPr/>
        <p:txBody>
          <a:bodyPr/>
          <a:lstStyle/>
          <a:p>
            <a:fld id="{485084FB-748E-407C-A2A8-EB159CDFD614}" type="slidenum">
              <a:rPr lang="en-US" smtClean="0"/>
              <a:t>‹#›</a:t>
            </a:fld>
            <a:endParaRPr lang="en-US"/>
          </a:p>
        </p:txBody>
      </p:sp>
    </p:spTree>
    <p:extLst>
      <p:ext uri="{BB962C8B-B14F-4D97-AF65-F5344CB8AC3E}">
        <p14:creationId xmlns:p14="http://schemas.microsoft.com/office/powerpoint/2010/main" val="3434467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92B981-23CA-4236-9358-039F8C6424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077640-974C-4454-8913-ABE87AF5CE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2B0C8-CAE5-4762-B76B-FD862809C814}"/>
              </a:ext>
            </a:extLst>
          </p:cNvPr>
          <p:cNvSpPr>
            <a:spLocks noGrp="1"/>
          </p:cNvSpPr>
          <p:nvPr>
            <p:ph type="dt" sz="half" idx="10"/>
          </p:nvPr>
        </p:nvSpPr>
        <p:spPr/>
        <p:txBody>
          <a:bodyPr/>
          <a:lstStyle/>
          <a:p>
            <a:fld id="{D65D68BD-79A6-4C1B-A5A5-000C13E752AB}" type="datetimeFigureOut">
              <a:rPr lang="en-US" smtClean="0"/>
              <a:t>10/21/2017</a:t>
            </a:fld>
            <a:endParaRPr lang="en-US"/>
          </a:p>
        </p:txBody>
      </p:sp>
      <p:sp>
        <p:nvSpPr>
          <p:cNvPr id="5" name="Footer Placeholder 4">
            <a:extLst>
              <a:ext uri="{FF2B5EF4-FFF2-40B4-BE49-F238E27FC236}">
                <a16:creationId xmlns:a16="http://schemas.microsoft.com/office/drawing/2014/main" id="{3C32F88C-E2DD-4C6C-A968-9575ECF39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D3B97-4286-40E4-8671-44B2704E7799}"/>
              </a:ext>
            </a:extLst>
          </p:cNvPr>
          <p:cNvSpPr>
            <a:spLocks noGrp="1"/>
          </p:cNvSpPr>
          <p:nvPr>
            <p:ph type="sldNum" sz="quarter" idx="12"/>
          </p:nvPr>
        </p:nvSpPr>
        <p:spPr/>
        <p:txBody>
          <a:bodyPr/>
          <a:lstStyle/>
          <a:p>
            <a:fld id="{485084FB-748E-407C-A2A8-EB159CDFD614}" type="slidenum">
              <a:rPr lang="en-US" smtClean="0"/>
              <a:t>‹#›</a:t>
            </a:fld>
            <a:endParaRPr lang="en-US"/>
          </a:p>
        </p:txBody>
      </p:sp>
    </p:spTree>
    <p:extLst>
      <p:ext uri="{BB962C8B-B14F-4D97-AF65-F5344CB8AC3E}">
        <p14:creationId xmlns:p14="http://schemas.microsoft.com/office/powerpoint/2010/main" val="359661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70BE-7C08-47FD-8DB4-7DB744561E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F13B6F-0163-4BED-9B38-D654002C92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19437-361F-45AE-9033-A9B2EE00B552}"/>
              </a:ext>
            </a:extLst>
          </p:cNvPr>
          <p:cNvSpPr>
            <a:spLocks noGrp="1"/>
          </p:cNvSpPr>
          <p:nvPr>
            <p:ph type="dt" sz="half" idx="10"/>
          </p:nvPr>
        </p:nvSpPr>
        <p:spPr/>
        <p:txBody>
          <a:bodyPr/>
          <a:lstStyle/>
          <a:p>
            <a:fld id="{D65D68BD-79A6-4C1B-A5A5-000C13E752AB}" type="datetimeFigureOut">
              <a:rPr lang="en-US" smtClean="0"/>
              <a:t>10/21/2017</a:t>
            </a:fld>
            <a:endParaRPr lang="en-US"/>
          </a:p>
        </p:txBody>
      </p:sp>
      <p:sp>
        <p:nvSpPr>
          <p:cNvPr id="5" name="Footer Placeholder 4">
            <a:extLst>
              <a:ext uri="{FF2B5EF4-FFF2-40B4-BE49-F238E27FC236}">
                <a16:creationId xmlns:a16="http://schemas.microsoft.com/office/drawing/2014/main" id="{D36DDF2A-0A0B-4646-BE65-5BBF6168E0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14681-A4E6-4962-BBF6-48EA684B6B99}"/>
              </a:ext>
            </a:extLst>
          </p:cNvPr>
          <p:cNvSpPr>
            <a:spLocks noGrp="1"/>
          </p:cNvSpPr>
          <p:nvPr>
            <p:ph type="sldNum" sz="quarter" idx="12"/>
          </p:nvPr>
        </p:nvSpPr>
        <p:spPr/>
        <p:txBody>
          <a:bodyPr/>
          <a:lstStyle/>
          <a:p>
            <a:fld id="{485084FB-748E-407C-A2A8-EB159CDFD614}" type="slidenum">
              <a:rPr lang="en-US" smtClean="0"/>
              <a:t>‹#›</a:t>
            </a:fld>
            <a:endParaRPr lang="en-US"/>
          </a:p>
        </p:txBody>
      </p:sp>
    </p:spTree>
    <p:extLst>
      <p:ext uri="{BB962C8B-B14F-4D97-AF65-F5344CB8AC3E}">
        <p14:creationId xmlns:p14="http://schemas.microsoft.com/office/powerpoint/2010/main" val="3655357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65F1-8928-4E3F-8318-50F85796E4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862293-5F74-487A-900C-CC09A6C3C3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D2AD0F-A2ED-4A0E-8029-43983EE92CCB}"/>
              </a:ext>
            </a:extLst>
          </p:cNvPr>
          <p:cNvSpPr>
            <a:spLocks noGrp="1"/>
          </p:cNvSpPr>
          <p:nvPr>
            <p:ph type="dt" sz="half" idx="10"/>
          </p:nvPr>
        </p:nvSpPr>
        <p:spPr/>
        <p:txBody>
          <a:bodyPr/>
          <a:lstStyle/>
          <a:p>
            <a:fld id="{D65D68BD-79A6-4C1B-A5A5-000C13E752AB}" type="datetimeFigureOut">
              <a:rPr lang="en-US" smtClean="0"/>
              <a:t>10/21/2017</a:t>
            </a:fld>
            <a:endParaRPr lang="en-US"/>
          </a:p>
        </p:txBody>
      </p:sp>
      <p:sp>
        <p:nvSpPr>
          <p:cNvPr id="5" name="Footer Placeholder 4">
            <a:extLst>
              <a:ext uri="{FF2B5EF4-FFF2-40B4-BE49-F238E27FC236}">
                <a16:creationId xmlns:a16="http://schemas.microsoft.com/office/drawing/2014/main" id="{A2B871F9-DDF0-4F2E-97B6-D71BCF9AB4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F82E43-2893-4AD1-9F24-45517E2161D6}"/>
              </a:ext>
            </a:extLst>
          </p:cNvPr>
          <p:cNvSpPr>
            <a:spLocks noGrp="1"/>
          </p:cNvSpPr>
          <p:nvPr>
            <p:ph type="sldNum" sz="quarter" idx="12"/>
          </p:nvPr>
        </p:nvSpPr>
        <p:spPr/>
        <p:txBody>
          <a:bodyPr/>
          <a:lstStyle/>
          <a:p>
            <a:fld id="{485084FB-748E-407C-A2A8-EB159CDFD614}" type="slidenum">
              <a:rPr lang="en-US" smtClean="0"/>
              <a:t>‹#›</a:t>
            </a:fld>
            <a:endParaRPr lang="en-US"/>
          </a:p>
        </p:txBody>
      </p:sp>
    </p:spTree>
    <p:extLst>
      <p:ext uri="{BB962C8B-B14F-4D97-AF65-F5344CB8AC3E}">
        <p14:creationId xmlns:p14="http://schemas.microsoft.com/office/powerpoint/2010/main" val="3202445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1CD0-3419-45FE-840C-177E114E1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C7DB2-553F-4047-A1D3-2C6387431E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967202-666A-4B5F-9AA0-AFE3770216A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466D42-FD4F-47C2-8576-ECF0B12CA256}"/>
              </a:ext>
            </a:extLst>
          </p:cNvPr>
          <p:cNvSpPr>
            <a:spLocks noGrp="1"/>
          </p:cNvSpPr>
          <p:nvPr>
            <p:ph type="dt" sz="half" idx="10"/>
          </p:nvPr>
        </p:nvSpPr>
        <p:spPr/>
        <p:txBody>
          <a:bodyPr/>
          <a:lstStyle/>
          <a:p>
            <a:fld id="{D65D68BD-79A6-4C1B-A5A5-000C13E752AB}" type="datetimeFigureOut">
              <a:rPr lang="en-US" smtClean="0"/>
              <a:t>10/21/2017</a:t>
            </a:fld>
            <a:endParaRPr lang="en-US"/>
          </a:p>
        </p:txBody>
      </p:sp>
      <p:sp>
        <p:nvSpPr>
          <p:cNvPr id="6" name="Footer Placeholder 5">
            <a:extLst>
              <a:ext uri="{FF2B5EF4-FFF2-40B4-BE49-F238E27FC236}">
                <a16:creationId xmlns:a16="http://schemas.microsoft.com/office/drawing/2014/main" id="{FD9921DB-04F5-4668-A3F6-6B2AE3AACE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CB5AFD-C18F-4ABD-83BC-5B6EFCA079CA}"/>
              </a:ext>
            </a:extLst>
          </p:cNvPr>
          <p:cNvSpPr>
            <a:spLocks noGrp="1"/>
          </p:cNvSpPr>
          <p:nvPr>
            <p:ph type="sldNum" sz="quarter" idx="12"/>
          </p:nvPr>
        </p:nvSpPr>
        <p:spPr/>
        <p:txBody>
          <a:bodyPr/>
          <a:lstStyle/>
          <a:p>
            <a:fld id="{485084FB-748E-407C-A2A8-EB159CDFD614}" type="slidenum">
              <a:rPr lang="en-US" smtClean="0"/>
              <a:t>‹#›</a:t>
            </a:fld>
            <a:endParaRPr lang="en-US"/>
          </a:p>
        </p:txBody>
      </p:sp>
    </p:spTree>
    <p:extLst>
      <p:ext uri="{BB962C8B-B14F-4D97-AF65-F5344CB8AC3E}">
        <p14:creationId xmlns:p14="http://schemas.microsoft.com/office/powerpoint/2010/main" val="19611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71357-3AAC-4675-97E1-B006B50F42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DBFAF5-493B-4146-A497-2CAFF92645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F033A7-30D5-4451-9ED4-F573475C8B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B75B6D-BAED-4E91-90D1-534DF289BE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0954F09-4905-4525-97E5-A24EA0DF61D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38248C-503D-47A6-9411-826364E12BE0}"/>
              </a:ext>
            </a:extLst>
          </p:cNvPr>
          <p:cNvSpPr>
            <a:spLocks noGrp="1"/>
          </p:cNvSpPr>
          <p:nvPr>
            <p:ph type="dt" sz="half" idx="10"/>
          </p:nvPr>
        </p:nvSpPr>
        <p:spPr/>
        <p:txBody>
          <a:bodyPr/>
          <a:lstStyle/>
          <a:p>
            <a:fld id="{D65D68BD-79A6-4C1B-A5A5-000C13E752AB}" type="datetimeFigureOut">
              <a:rPr lang="en-US" smtClean="0"/>
              <a:t>10/21/2017</a:t>
            </a:fld>
            <a:endParaRPr lang="en-US"/>
          </a:p>
        </p:txBody>
      </p:sp>
      <p:sp>
        <p:nvSpPr>
          <p:cNvPr id="8" name="Footer Placeholder 7">
            <a:extLst>
              <a:ext uri="{FF2B5EF4-FFF2-40B4-BE49-F238E27FC236}">
                <a16:creationId xmlns:a16="http://schemas.microsoft.com/office/drawing/2014/main" id="{F0065E56-DFB8-454B-9C7C-F8B2121719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46D1BC-30F4-48FA-8BB7-85737F77F80F}"/>
              </a:ext>
            </a:extLst>
          </p:cNvPr>
          <p:cNvSpPr>
            <a:spLocks noGrp="1"/>
          </p:cNvSpPr>
          <p:nvPr>
            <p:ph type="sldNum" sz="quarter" idx="12"/>
          </p:nvPr>
        </p:nvSpPr>
        <p:spPr/>
        <p:txBody>
          <a:bodyPr/>
          <a:lstStyle/>
          <a:p>
            <a:fld id="{485084FB-748E-407C-A2A8-EB159CDFD614}" type="slidenum">
              <a:rPr lang="en-US" smtClean="0"/>
              <a:t>‹#›</a:t>
            </a:fld>
            <a:endParaRPr lang="en-US"/>
          </a:p>
        </p:txBody>
      </p:sp>
    </p:spTree>
    <p:extLst>
      <p:ext uri="{BB962C8B-B14F-4D97-AF65-F5344CB8AC3E}">
        <p14:creationId xmlns:p14="http://schemas.microsoft.com/office/powerpoint/2010/main" val="2548396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C2F7-5687-432F-8B92-BC260BC6C1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2E0E48-45F7-4C83-B357-6237853D90FB}"/>
              </a:ext>
            </a:extLst>
          </p:cNvPr>
          <p:cNvSpPr>
            <a:spLocks noGrp="1"/>
          </p:cNvSpPr>
          <p:nvPr>
            <p:ph type="dt" sz="half" idx="10"/>
          </p:nvPr>
        </p:nvSpPr>
        <p:spPr/>
        <p:txBody>
          <a:bodyPr/>
          <a:lstStyle/>
          <a:p>
            <a:fld id="{D65D68BD-79A6-4C1B-A5A5-000C13E752AB}" type="datetimeFigureOut">
              <a:rPr lang="en-US" smtClean="0"/>
              <a:t>10/21/2017</a:t>
            </a:fld>
            <a:endParaRPr lang="en-US"/>
          </a:p>
        </p:txBody>
      </p:sp>
      <p:sp>
        <p:nvSpPr>
          <p:cNvPr id="4" name="Footer Placeholder 3">
            <a:extLst>
              <a:ext uri="{FF2B5EF4-FFF2-40B4-BE49-F238E27FC236}">
                <a16:creationId xmlns:a16="http://schemas.microsoft.com/office/drawing/2014/main" id="{A0769D45-84D0-4A4B-B14F-068C340E4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A96FEA-2276-4B34-8471-444F4CB8EA6E}"/>
              </a:ext>
            </a:extLst>
          </p:cNvPr>
          <p:cNvSpPr>
            <a:spLocks noGrp="1"/>
          </p:cNvSpPr>
          <p:nvPr>
            <p:ph type="sldNum" sz="quarter" idx="12"/>
          </p:nvPr>
        </p:nvSpPr>
        <p:spPr/>
        <p:txBody>
          <a:bodyPr/>
          <a:lstStyle/>
          <a:p>
            <a:fld id="{485084FB-748E-407C-A2A8-EB159CDFD614}" type="slidenum">
              <a:rPr lang="en-US" smtClean="0"/>
              <a:t>‹#›</a:t>
            </a:fld>
            <a:endParaRPr lang="en-US"/>
          </a:p>
        </p:txBody>
      </p:sp>
    </p:spTree>
    <p:extLst>
      <p:ext uri="{BB962C8B-B14F-4D97-AF65-F5344CB8AC3E}">
        <p14:creationId xmlns:p14="http://schemas.microsoft.com/office/powerpoint/2010/main" val="240863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2DB045-E84B-4E70-B3E4-5DCF13CBCE70}"/>
              </a:ext>
            </a:extLst>
          </p:cNvPr>
          <p:cNvSpPr>
            <a:spLocks noGrp="1"/>
          </p:cNvSpPr>
          <p:nvPr>
            <p:ph type="dt" sz="half" idx="10"/>
          </p:nvPr>
        </p:nvSpPr>
        <p:spPr/>
        <p:txBody>
          <a:bodyPr/>
          <a:lstStyle/>
          <a:p>
            <a:fld id="{D65D68BD-79A6-4C1B-A5A5-000C13E752AB}" type="datetimeFigureOut">
              <a:rPr lang="en-US" smtClean="0"/>
              <a:t>10/21/2017</a:t>
            </a:fld>
            <a:endParaRPr lang="en-US"/>
          </a:p>
        </p:txBody>
      </p:sp>
      <p:sp>
        <p:nvSpPr>
          <p:cNvPr id="3" name="Footer Placeholder 2">
            <a:extLst>
              <a:ext uri="{FF2B5EF4-FFF2-40B4-BE49-F238E27FC236}">
                <a16:creationId xmlns:a16="http://schemas.microsoft.com/office/drawing/2014/main" id="{C8E381F1-C569-47C5-9BF4-404D332E8E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8D79AE-D896-40BB-958B-2C8539D27008}"/>
              </a:ext>
            </a:extLst>
          </p:cNvPr>
          <p:cNvSpPr>
            <a:spLocks noGrp="1"/>
          </p:cNvSpPr>
          <p:nvPr>
            <p:ph type="sldNum" sz="quarter" idx="12"/>
          </p:nvPr>
        </p:nvSpPr>
        <p:spPr/>
        <p:txBody>
          <a:bodyPr/>
          <a:lstStyle/>
          <a:p>
            <a:fld id="{485084FB-748E-407C-A2A8-EB159CDFD614}" type="slidenum">
              <a:rPr lang="en-US" smtClean="0"/>
              <a:t>‹#›</a:t>
            </a:fld>
            <a:endParaRPr lang="en-US"/>
          </a:p>
        </p:txBody>
      </p:sp>
    </p:spTree>
    <p:extLst>
      <p:ext uri="{BB962C8B-B14F-4D97-AF65-F5344CB8AC3E}">
        <p14:creationId xmlns:p14="http://schemas.microsoft.com/office/powerpoint/2010/main" val="190930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B25AD-35C5-4D64-A025-743EBA257D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052BE7-013A-4F8B-9BD7-B7EF5DD577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FC2F1D-F39A-4768-8141-CB58B5A3D0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72C047-6B22-4445-BF40-27763E037452}"/>
              </a:ext>
            </a:extLst>
          </p:cNvPr>
          <p:cNvSpPr>
            <a:spLocks noGrp="1"/>
          </p:cNvSpPr>
          <p:nvPr>
            <p:ph type="dt" sz="half" idx="10"/>
          </p:nvPr>
        </p:nvSpPr>
        <p:spPr/>
        <p:txBody>
          <a:bodyPr/>
          <a:lstStyle/>
          <a:p>
            <a:fld id="{D65D68BD-79A6-4C1B-A5A5-000C13E752AB}" type="datetimeFigureOut">
              <a:rPr lang="en-US" smtClean="0"/>
              <a:t>10/21/2017</a:t>
            </a:fld>
            <a:endParaRPr lang="en-US"/>
          </a:p>
        </p:txBody>
      </p:sp>
      <p:sp>
        <p:nvSpPr>
          <p:cNvPr id="6" name="Footer Placeholder 5">
            <a:extLst>
              <a:ext uri="{FF2B5EF4-FFF2-40B4-BE49-F238E27FC236}">
                <a16:creationId xmlns:a16="http://schemas.microsoft.com/office/drawing/2014/main" id="{0AC574CF-4ABB-45A2-9E3C-5884166E50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FD06B7-B8B4-40FF-A18E-54CF2C6CB346}"/>
              </a:ext>
            </a:extLst>
          </p:cNvPr>
          <p:cNvSpPr>
            <a:spLocks noGrp="1"/>
          </p:cNvSpPr>
          <p:nvPr>
            <p:ph type="sldNum" sz="quarter" idx="12"/>
          </p:nvPr>
        </p:nvSpPr>
        <p:spPr/>
        <p:txBody>
          <a:bodyPr/>
          <a:lstStyle/>
          <a:p>
            <a:fld id="{485084FB-748E-407C-A2A8-EB159CDFD614}" type="slidenum">
              <a:rPr lang="en-US" smtClean="0"/>
              <a:t>‹#›</a:t>
            </a:fld>
            <a:endParaRPr lang="en-US"/>
          </a:p>
        </p:txBody>
      </p:sp>
    </p:spTree>
    <p:extLst>
      <p:ext uri="{BB962C8B-B14F-4D97-AF65-F5344CB8AC3E}">
        <p14:creationId xmlns:p14="http://schemas.microsoft.com/office/powerpoint/2010/main" val="21906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8D636-34C9-42F4-AEA9-A2D99C2B2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005DB3-89B5-4120-9A89-874CC7F067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6DA0E9-29BA-4F5F-961B-3A2D52354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94184-7182-45F0-B001-F714E60AD64C}"/>
              </a:ext>
            </a:extLst>
          </p:cNvPr>
          <p:cNvSpPr>
            <a:spLocks noGrp="1"/>
          </p:cNvSpPr>
          <p:nvPr>
            <p:ph type="dt" sz="half" idx="10"/>
          </p:nvPr>
        </p:nvSpPr>
        <p:spPr/>
        <p:txBody>
          <a:bodyPr/>
          <a:lstStyle/>
          <a:p>
            <a:fld id="{D65D68BD-79A6-4C1B-A5A5-000C13E752AB}" type="datetimeFigureOut">
              <a:rPr lang="en-US" smtClean="0"/>
              <a:t>10/21/2017</a:t>
            </a:fld>
            <a:endParaRPr lang="en-US"/>
          </a:p>
        </p:txBody>
      </p:sp>
      <p:sp>
        <p:nvSpPr>
          <p:cNvPr id="6" name="Footer Placeholder 5">
            <a:extLst>
              <a:ext uri="{FF2B5EF4-FFF2-40B4-BE49-F238E27FC236}">
                <a16:creationId xmlns:a16="http://schemas.microsoft.com/office/drawing/2014/main" id="{771ADE50-D91C-402F-8179-8248881111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354002-98D7-48FA-B9AF-9E6D62DD1C5C}"/>
              </a:ext>
            </a:extLst>
          </p:cNvPr>
          <p:cNvSpPr>
            <a:spLocks noGrp="1"/>
          </p:cNvSpPr>
          <p:nvPr>
            <p:ph type="sldNum" sz="quarter" idx="12"/>
          </p:nvPr>
        </p:nvSpPr>
        <p:spPr/>
        <p:txBody>
          <a:bodyPr/>
          <a:lstStyle/>
          <a:p>
            <a:fld id="{485084FB-748E-407C-A2A8-EB159CDFD614}" type="slidenum">
              <a:rPr lang="en-US" smtClean="0"/>
              <a:t>‹#›</a:t>
            </a:fld>
            <a:endParaRPr lang="en-US"/>
          </a:p>
        </p:txBody>
      </p:sp>
    </p:spTree>
    <p:extLst>
      <p:ext uri="{BB962C8B-B14F-4D97-AF65-F5344CB8AC3E}">
        <p14:creationId xmlns:p14="http://schemas.microsoft.com/office/powerpoint/2010/main" val="106036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D70059-8A2F-4E83-8C24-98364F1940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D42AAA-7B65-4780-9FB1-E82FC62A7D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25C45B-21E6-4D88-880C-C1ADEAF6AA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D68BD-79A6-4C1B-A5A5-000C13E752AB}" type="datetimeFigureOut">
              <a:rPr lang="en-US" smtClean="0"/>
              <a:t>10/21/2017</a:t>
            </a:fld>
            <a:endParaRPr lang="en-US"/>
          </a:p>
        </p:txBody>
      </p:sp>
      <p:sp>
        <p:nvSpPr>
          <p:cNvPr id="5" name="Footer Placeholder 4">
            <a:extLst>
              <a:ext uri="{FF2B5EF4-FFF2-40B4-BE49-F238E27FC236}">
                <a16:creationId xmlns:a16="http://schemas.microsoft.com/office/drawing/2014/main" id="{A9038B6D-AEDC-44AB-A6AB-B50143733D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9086C1-C7F1-4F5F-BAB0-79DAC52CAA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084FB-748E-407C-A2A8-EB159CDFD614}" type="slidenum">
              <a:rPr lang="en-US" smtClean="0"/>
              <a:t>‹#›</a:t>
            </a:fld>
            <a:endParaRPr lang="en-US"/>
          </a:p>
        </p:txBody>
      </p:sp>
    </p:spTree>
    <p:extLst>
      <p:ext uri="{BB962C8B-B14F-4D97-AF65-F5344CB8AC3E}">
        <p14:creationId xmlns:p14="http://schemas.microsoft.com/office/powerpoint/2010/main" val="3099410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0.png"/><Relationship Id="rId5" Type="http://schemas.openxmlformats.org/officeDocument/2006/relationships/oleObject" Target="../embeddings/oleObject5.bin"/><Relationship Id="rId10" Type="http://schemas.openxmlformats.org/officeDocument/2006/relationships/image" Target="../media/image42.wmf"/><Relationship Id="rId4" Type="http://schemas.openxmlformats.org/officeDocument/2006/relationships/image" Target="../media/image39.png"/><Relationship Id="rId9"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2.wmf"/><Relationship Id="rId5" Type="http://schemas.openxmlformats.org/officeDocument/2006/relationships/oleObject" Target="../embeddings/oleObject9.bin"/><Relationship Id="rId10" Type="http://schemas.openxmlformats.org/officeDocument/2006/relationships/image" Target="../media/image45.wmf"/><Relationship Id="rId4" Type="http://schemas.openxmlformats.org/officeDocument/2006/relationships/image" Target="../media/image43.png"/><Relationship Id="rId9" Type="http://schemas.openxmlformats.org/officeDocument/2006/relationships/oleObject" Target="../embeddings/oleObject11.bin"/></Relationships>
</file>

<file path=ppt/slides/_rels/slide4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50.png"/><Relationship Id="rId2" Type="http://schemas.openxmlformats.org/officeDocument/2006/relationships/slideLayout" Target="../slideLayouts/slideLayout2.xml"/><Relationship Id="rId16" Type="http://schemas.openxmlformats.org/officeDocument/2006/relationships/image" Target="../media/image52.wmf"/><Relationship Id="rId1" Type="http://schemas.openxmlformats.org/officeDocument/2006/relationships/vmlDrawing" Target="../drawings/vmlDrawing6.vml"/><Relationship Id="rId6" Type="http://schemas.openxmlformats.org/officeDocument/2006/relationships/image" Target="../media/image47.png"/><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oleObject" Target="../embeddings/oleObject15.bin"/><Relationship Id="rId14" Type="http://schemas.openxmlformats.org/officeDocument/2006/relationships/image" Target="../media/image51.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4.png"/><Relationship Id="rId11" Type="http://schemas.openxmlformats.org/officeDocument/2006/relationships/image" Target="../media/image56.png"/><Relationship Id="rId5" Type="http://schemas.openxmlformats.org/officeDocument/2006/relationships/oleObject" Target="../embeddings/oleObject20.bin"/><Relationship Id="rId10" Type="http://schemas.openxmlformats.org/officeDocument/2006/relationships/oleObject" Target="../embeddings/oleObject23.bin"/><Relationship Id="rId4" Type="http://schemas.openxmlformats.org/officeDocument/2006/relationships/image" Target="../media/image53.wmf"/><Relationship Id="rId9" Type="http://schemas.openxmlformats.org/officeDocument/2006/relationships/image" Target="../media/image55.png"/></Relationships>
</file>

<file path=ppt/slides/_rels/slide4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7.png"/><Relationship Id="rId5" Type="http://schemas.openxmlformats.org/officeDocument/2006/relationships/oleObject" Target="../embeddings/oleObject25.bin"/><Relationship Id="rId4" Type="http://schemas.openxmlformats.org/officeDocument/2006/relationships/image" Target="../media/image53.wmf"/><Relationship Id="rId9" Type="http://schemas.openxmlformats.org/officeDocument/2006/relationships/oleObject" Target="../embeddings/oleObject27.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0.png"/><Relationship Id="rId5" Type="http://schemas.openxmlformats.org/officeDocument/2006/relationships/oleObject" Target="../embeddings/oleObject29.bin"/><Relationship Id="rId10" Type="http://schemas.openxmlformats.org/officeDocument/2006/relationships/image" Target="../media/image62.wmf"/><Relationship Id="rId4" Type="http://schemas.openxmlformats.org/officeDocument/2006/relationships/image" Target="../media/image59.png"/><Relationship Id="rId9" Type="http://schemas.openxmlformats.org/officeDocument/2006/relationships/oleObject" Target="../embeddings/oleObject31.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4.png"/><Relationship Id="rId5" Type="http://schemas.openxmlformats.org/officeDocument/2006/relationships/oleObject" Target="../embeddings/oleObject33.bin"/><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65.png"/></Relationships>
</file>

<file path=ppt/slides/_rels/slide4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67.png"/><Relationship Id="rId4" Type="http://schemas.openxmlformats.org/officeDocument/2006/relationships/oleObject" Target="../embeddings/oleObject35.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69.pn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1.png"/><Relationship Id="rId5" Type="http://schemas.openxmlformats.org/officeDocument/2006/relationships/oleObject" Target="../embeddings/oleObject38.bin"/><Relationship Id="rId4" Type="http://schemas.openxmlformats.org/officeDocument/2006/relationships/image" Target="../media/image70.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72.pn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73.pn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74.pn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76.png"/><Relationship Id="rId5" Type="http://schemas.openxmlformats.org/officeDocument/2006/relationships/oleObject" Target="../embeddings/oleObject43.bin"/><Relationship Id="rId4" Type="http://schemas.openxmlformats.org/officeDocument/2006/relationships/image" Target="../media/image75.pn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77.png"/></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9.png"/><Relationship Id="rId5" Type="http://schemas.openxmlformats.org/officeDocument/2006/relationships/oleObject" Target="../embeddings/oleObject46.bin"/><Relationship Id="rId4" Type="http://schemas.openxmlformats.org/officeDocument/2006/relationships/image" Target="../media/image78.png"/></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81.png"/><Relationship Id="rId5" Type="http://schemas.openxmlformats.org/officeDocument/2006/relationships/oleObject" Target="../embeddings/oleObject48.bin"/><Relationship Id="rId4" Type="http://schemas.openxmlformats.org/officeDocument/2006/relationships/image" Target="../media/image80.png"/></Relationships>
</file>

<file path=ppt/slides/_rels/slide59.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83.png"/><Relationship Id="rId5" Type="http://schemas.openxmlformats.org/officeDocument/2006/relationships/oleObject" Target="../embeddings/oleObject50.bin"/><Relationship Id="rId4" Type="http://schemas.openxmlformats.org/officeDocument/2006/relationships/image" Target="../media/image8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8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6D9F-97B5-4550-90E4-832C733EB0E7}"/>
              </a:ext>
            </a:extLst>
          </p:cNvPr>
          <p:cNvSpPr>
            <a:spLocks noGrp="1"/>
          </p:cNvSpPr>
          <p:nvPr>
            <p:ph type="ctrTitle"/>
          </p:nvPr>
        </p:nvSpPr>
        <p:spPr>
          <a:xfrm>
            <a:off x="1524000" y="600179"/>
            <a:ext cx="9144000" cy="2387600"/>
          </a:xfrm>
        </p:spPr>
        <p:txBody>
          <a:bodyPr/>
          <a:lstStyle/>
          <a:p>
            <a:r>
              <a:rPr lang="en-US" b="1" dirty="0">
                <a:solidFill>
                  <a:srgbClr val="CC0099"/>
                </a:solidFill>
              </a:rPr>
              <a:t>Catalyst Characterization and Interpretation</a:t>
            </a:r>
            <a:endParaRPr lang="en-GB" b="1" dirty="0">
              <a:solidFill>
                <a:srgbClr val="CC0099"/>
              </a:solidFill>
            </a:endParaRPr>
          </a:p>
        </p:txBody>
      </p:sp>
      <p:sp>
        <p:nvSpPr>
          <p:cNvPr id="3" name="Subtitle 2">
            <a:extLst>
              <a:ext uri="{FF2B5EF4-FFF2-40B4-BE49-F238E27FC236}">
                <a16:creationId xmlns:a16="http://schemas.microsoft.com/office/drawing/2014/main" id="{814DD27C-1A32-4CDC-B5E9-507382B719C9}"/>
              </a:ext>
            </a:extLst>
          </p:cNvPr>
          <p:cNvSpPr>
            <a:spLocks noGrp="1"/>
          </p:cNvSpPr>
          <p:nvPr>
            <p:ph type="subTitle" idx="1"/>
          </p:nvPr>
        </p:nvSpPr>
        <p:spPr>
          <a:xfrm>
            <a:off x="2809669" y="5619363"/>
            <a:ext cx="7169217" cy="956710"/>
          </a:xfrm>
        </p:spPr>
        <p:txBody>
          <a:bodyPr>
            <a:noAutofit/>
          </a:bodyPr>
          <a:lstStyle/>
          <a:p>
            <a:r>
              <a:rPr lang="en-US" sz="2800" b="1" dirty="0">
                <a:solidFill>
                  <a:srgbClr val="002060"/>
                </a:solidFill>
                <a:latin typeface="Arial" panose="020B0604020202020204" pitchFamily="34" charset="0"/>
                <a:cs typeface="Arial" panose="020B0604020202020204" pitchFamily="34" charset="0"/>
              </a:rPr>
              <a:t>National Centre for Catalysis Research</a:t>
            </a:r>
          </a:p>
          <a:p>
            <a:r>
              <a:rPr lang="en-US" sz="2800" b="1" dirty="0">
                <a:solidFill>
                  <a:srgbClr val="002060"/>
                </a:solidFill>
                <a:latin typeface="Arial" panose="020B0604020202020204" pitchFamily="34" charset="0"/>
                <a:cs typeface="Arial" panose="020B0604020202020204" pitchFamily="34" charset="0"/>
              </a:rPr>
              <a:t>Indian Institute of Technology Madras</a:t>
            </a:r>
          </a:p>
          <a:p>
            <a:endParaRPr lang="en-GB" sz="2800" b="1" dirty="0">
              <a:solidFill>
                <a:srgbClr val="002060"/>
              </a:solidFill>
              <a:latin typeface="Arial" panose="020B0604020202020204" pitchFamily="34" charset="0"/>
              <a:cs typeface="Arial" panose="020B0604020202020204" pitchFamily="34" charset="0"/>
            </a:endParaRPr>
          </a:p>
        </p:txBody>
      </p:sp>
      <p:pic>
        <p:nvPicPr>
          <p:cNvPr id="12" name="Picture 11" descr="A screenshot of a cell phone&#10;&#10;Description generated with high confidence">
            <a:extLst>
              <a:ext uri="{FF2B5EF4-FFF2-40B4-BE49-F238E27FC236}">
                <a16:creationId xmlns:a16="http://schemas.microsoft.com/office/drawing/2014/main" id="{5A56AE75-9A49-4C62-9E42-EE6FEE5FE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695" y="2941209"/>
            <a:ext cx="3710609" cy="2149150"/>
          </a:xfrm>
          <a:prstGeom prst="rect">
            <a:avLst/>
          </a:prstGeom>
        </p:spPr>
      </p:pic>
      <p:pic>
        <p:nvPicPr>
          <p:cNvPr id="1026" name="Picture 2" descr="https://www.researchgate.net/profile/Andreas_Jess/publication/227668524/figure/fig3/AS:302263034761222@1449076531970/Figure-3-Cumulative-pore-volume-based-on-a-combination-of-BET-analysis-and-Hg.png">
            <a:extLst>
              <a:ext uri="{FF2B5EF4-FFF2-40B4-BE49-F238E27FC236}">
                <a16:creationId xmlns:a16="http://schemas.microsoft.com/office/drawing/2014/main" id="{55CF340C-23D6-4612-BEAB-3B0881BCE1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26563"/>
            <a:ext cx="3722776" cy="26708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E9ED2EB3-4E69-4A36-8160-BD66CFB9E535}"/>
              </a:ext>
            </a:extLst>
          </p:cNvPr>
          <p:cNvPicPr>
            <a:picLocks noChangeAspect="1"/>
          </p:cNvPicPr>
          <p:nvPr/>
        </p:nvPicPr>
        <p:blipFill>
          <a:blip r:embed="rId5"/>
          <a:stretch>
            <a:fillRect/>
          </a:stretch>
        </p:blipFill>
        <p:spPr>
          <a:xfrm>
            <a:off x="8317810" y="2091428"/>
            <a:ext cx="3847686" cy="2515041"/>
          </a:xfrm>
          <a:prstGeom prst="rect">
            <a:avLst/>
          </a:prstGeom>
        </p:spPr>
      </p:pic>
      <p:pic>
        <p:nvPicPr>
          <p:cNvPr id="1028" name="Picture 4" descr="http://hoahocngaynay.com/images/stories/01012013/xuc-tac-fcc.jpg">
            <a:extLst>
              <a:ext uri="{FF2B5EF4-FFF2-40B4-BE49-F238E27FC236}">
                <a16:creationId xmlns:a16="http://schemas.microsoft.com/office/drawing/2014/main" id="{3CCE7353-FC8E-48E8-9D8F-D87ADFCB55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9089"/>
            <a:ext cx="2067339" cy="14212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ethz.ch/en/news-and-events/eth-news/news/2014/05/better-catalysts-for-the-petrochemical-industry/_jcr_content/news_content/fullwidthimage/image.imageformat.fullwidth.1905398128.png">
            <a:extLst>
              <a:ext uri="{FF2B5EF4-FFF2-40B4-BE49-F238E27FC236}">
                <a16:creationId xmlns:a16="http://schemas.microsoft.com/office/drawing/2014/main" id="{4584791F-BCF7-4627-B5CC-2A9ECE1A6A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68070" y="-4611"/>
            <a:ext cx="2623930" cy="13091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EB4B997-B43C-494F-A390-26EC31E8CD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6" y="4763689"/>
            <a:ext cx="2809875" cy="2095500"/>
          </a:xfrm>
          <a:prstGeom prst="rect">
            <a:avLst/>
          </a:prstGeom>
        </p:spPr>
      </p:pic>
      <p:pic>
        <p:nvPicPr>
          <p:cNvPr id="9" name="Picture 4" descr="https://upload.wikimedia.org/wikipedia/en/thumb/6/69/IIT_Madras_Logo.svg/1024px-IIT_Madras_Logo.svg.png">
            <a:extLst>
              <a:ext uri="{FF2B5EF4-FFF2-40B4-BE49-F238E27FC236}">
                <a16:creationId xmlns:a16="http://schemas.microsoft.com/office/drawing/2014/main" id="{F24A4B61-E16D-4882-997B-AD001C1CBF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78886" y="4760375"/>
            <a:ext cx="2098813" cy="209881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014E921-605A-44D3-8101-4E3B4079BA07}"/>
              </a:ext>
            </a:extLst>
          </p:cNvPr>
          <p:cNvSpPr/>
          <p:nvPr/>
        </p:nvSpPr>
        <p:spPr>
          <a:xfrm>
            <a:off x="3904199" y="-30511"/>
            <a:ext cx="3827010" cy="707886"/>
          </a:xfrm>
          <a:prstGeom prst="rect">
            <a:avLst/>
          </a:prstGeom>
        </p:spPr>
        <p:txBody>
          <a:bodyPr wrap="none">
            <a:spAutoFit/>
          </a:bodyPr>
          <a:lstStyle/>
          <a:p>
            <a:pPr algn="ctr"/>
            <a:r>
              <a:rPr lang="en-GB" sz="4000" b="1">
                <a:solidFill>
                  <a:srgbClr val="000099"/>
                </a:solidFill>
                <a:latin typeface="Segoe UI Semibold" panose="020B0702040204020203" pitchFamily="34" charset="0"/>
                <a:cs typeface="Arial" panose="020B0604020202020204" pitchFamily="34" charset="0"/>
              </a:rPr>
              <a:t>Presentation 19</a:t>
            </a:r>
            <a:endParaRPr lang="en-GB" sz="4000" b="1" dirty="0">
              <a:solidFill>
                <a:srgbClr val="000099"/>
              </a:solidFill>
              <a:latin typeface="Segoe UI Semibold" panose="020B0702040204020203" pitchFamily="34" charset="0"/>
              <a:cs typeface="Arial" panose="020B0604020202020204" pitchFamily="34" charset="0"/>
            </a:endParaRPr>
          </a:p>
        </p:txBody>
      </p:sp>
    </p:spTree>
    <p:extLst>
      <p:ext uri="{BB962C8B-B14F-4D97-AF65-F5344CB8AC3E}">
        <p14:creationId xmlns:p14="http://schemas.microsoft.com/office/powerpoint/2010/main" val="2624856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30047B-BB01-4CD9-8438-7D5BCB1E35AD}"/>
              </a:ext>
            </a:extLst>
          </p:cNvPr>
          <p:cNvPicPr>
            <a:picLocks noChangeAspect="1"/>
          </p:cNvPicPr>
          <p:nvPr/>
        </p:nvPicPr>
        <p:blipFill>
          <a:blip r:embed="rId2"/>
          <a:stretch>
            <a:fillRect/>
          </a:stretch>
        </p:blipFill>
        <p:spPr>
          <a:xfrm>
            <a:off x="376237" y="2009775"/>
            <a:ext cx="11439525" cy="2838450"/>
          </a:xfrm>
          <a:prstGeom prst="rect">
            <a:avLst/>
          </a:prstGeom>
        </p:spPr>
      </p:pic>
    </p:spTree>
    <p:extLst>
      <p:ext uri="{BB962C8B-B14F-4D97-AF65-F5344CB8AC3E}">
        <p14:creationId xmlns:p14="http://schemas.microsoft.com/office/powerpoint/2010/main" val="1036018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EAC523-F0A7-48C8-9C5C-67EFA9815E9A}"/>
              </a:ext>
            </a:extLst>
          </p:cNvPr>
          <p:cNvPicPr>
            <a:picLocks noChangeAspect="1"/>
          </p:cNvPicPr>
          <p:nvPr/>
        </p:nvPicPr>
        <p:blipFill>
          <a:blip r:embed="rId2"/>
          <a:stretch>
            <a:fillRect/>
          </a:stretch>
        </p:blipFill>
        <p:spPr>
          <a:xfrm>
            <a:off x="1277257" y="0"/>
            <a:ext cx="9971314" cy="6858000"/>
          </a:xfrm>
          <a:prstGeom prst="rect">
            <a:avLst/>
          </a:prstGeom>
        </p:spPr>
      </p:pic>
    </p:spTree>
    <p:extLst>
      <p:ext uri="{BB962C8B-B14F-4D97-AF65-F5344CB8AC3E}">
        <p14:creationId xmlns:p14="http://schemas.microsoft.com/office/powerpoint/2010/main" val="3542029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90A736-4A1D-46C1-8E4C-D0A9CCC59687}"/>
              </a:ext>
            </a:extLst>
          </p:cNvPr>
          <p:cNvPicPr>
            <a:picLocks noChangeAspect="1"/>
          </p:cNvPicPr>
          <p:nvPr/>
        </p:nvPicPr>
        <p:blipFill>
          <a:blip r:embed="rId2"/>
          <a:stretch>
            <a:fillRect/>
          </a:stretch>
        </p:blipFill>
        <p:spPr>
          <a:xfrm>
            <a:off x="0" y="970783"/>
            <a:ext cx="12192000" cy="4916433"/>
          </a:xfrm>
          <a:prstGeom prst="rect">
            <a:avLst/>
          </a:prstGeom>
        </p:spPr>
      </p:pic>
    </p:spTree>
    <p:extLst>
      <p:ext uri="{BB962C8B-B14F-4D97-AF65-F5344CB8AC3E}">
        <p14:creationId xmlns:p14="http://schemas.microsoft.com/office/powerpoint/2010/main" val="894664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A79A42-B813-43B9-8072-56AC348BB83D}"/>
              </a:ext>
            </a:extLst>
          </p:cNvPr>
          <p:cNvPicPr>
            <a:picLocks noChangeAspect="1"/>
          </p:cNvPicPr>
          <p:nvPr/>
        </p:nvPicPr>
        <p:blipFill>
          <a:blip r:embed="rId2"/>
          <a:stretch>
            <a:fillRect/>
          </a:stretch>
        </p:blipFill>
        <p:spPr>
          <a:xfrm>
            <a:off x="1604010" y="0"/>
            <a:ext cx="8983980" cy="6858000"/>
          </a:xfrm>
          <a:prstGeom prst="rect">
            <a:avLst/>
          </a:prstGeom>
        </p:spPr>
      </p:pic>
    </p:spTree>
    <p:extLst>
      <p:ext uri="{BB962C8B-B14F-4D97-AF65-F5344CB8AC3E}">
        <p14:creationId xmlns:p14="http://schemas.microsoft.com/office/powerpoint/2010/main" val="1690875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C88FBE-10DC-4766-9712-C86EDDE178E6}"/>
              </a:ext>
            </a:extLst>
          </p:cNvPr>
          <p:cNvPicPr>
            <a:picLocks noChangeAspect="1"/>
          </p:cNvPicPr>
          <p:nvPr/>
        </p:nvPicPr>
        <p:blipFill>
          <a:blip r:embed="rId2"/>
          <a:stretch>
            <a:fillRect/>
          </a:stretch>
        </p:blipFill>
        <p:spPr>
          <a:xfrm>
            <a:off x="1497891" y="0"/>
            <a:ext cx="9196218" cy="6858000"/>
          </a:xfrm>
          <a:prstGeom prst="rect">
            <a:avLst/>
          </a:prstGeom>
        </p:spPr>
      </p:pic>
    </p:spTree>
    <p:extLst>
      <p:ext uri="{BB962C8B-B14F-4D97-AF65-F5344CB8AC3E}">
        <p14:creationId xmlns:p14="http://schemas.microsoft.com/office/powerpoint/2010/main" val="3059339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D7251B-0694-4D5D-9061-5664C948C201}"/>
              </a:ext>
            </a:extLst>
          </p:cNvPr>
          <p:cNvPicPr>
            <a:picLocks noChangeAspect="1"/>
          </p:cNvPicPr>
          <p:nvPr/>
        </p:nvPicPr>
        <p:blipFill>
          <a:blip r:embed="rId2"/>
          <a:stretch>
            <a:fillRect/>
          </a:stretch>
        </p:blipFill>
        <p:spPr>
          <a:xfrm>
            <a:off x="1531626" y="0"/>
            <a:ext cx="9128747" cy="6858000"/>
          </a:xfrm>
          <a:prstGeom prst="rect">
            <a:avLst/>
          </a:prstGeom>
        </p:spPr>
      </p:pic>
    </p:spTree>
    <p:extLst>
      <p:ext uri="{BB962C8B-B14F-4D97-AF65-F5344CB8AC3E}">
        <p14:creationId xmlns:p14="http://schemas.microsoft.com/office/powerpoint/2010/main" val="2700925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1D0ED0-D56E-4C2F-8F5D-E48DD61D63E9}"/>
              </a:ext>
            </a:extLst>
          </p:cNvPr>
          <p:cNvPicPr>
            <a:picLocks noChangeAspect="1"/>
          </p:cNvPicPr>
          <p:nvPr/>
        </p:nvPicPr>
        <p:blipFill>
          <a:blip r:embed="rId2"/>
          <a:stretch>
            <a:fillRect/>
          </a:stretch>
        </p:blipFill>
        <p:spPr>
          <a:xfrm>
            <a:off x="957479" y="0"/>
            <a:ext cx="10277042" cy="6858000"/>
          </a:xfrm>
          <a:prstGeom prst="rect">
            <a:avLst/>
          </a:prstGeom>
        </p:spPr>
      </p:pic>
    </p:spTree>
    <p:extLst>
      <p:ext uri="{BB962C8B-B14F-4D97-AF65-F5344CB8AC3E}">
        <p14:creationId xmlns:p14="http://schemas.microsoft.com/office/powerpoint/2010/main" val="1013319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B770AF-FA6C-4B4A-9153-10B33874AE03}"/>
              </a:ext>
            </a:extLst>
          </p:cNvPr>
          <p:cNvPicPr>
            <a:picLocks noChangeAspect="1"/>
          </p:cNvPicPr>
          <p:nvPr/>
        </p:nvPicPr>
        <p:blipFill>
          <a:blip r:embed="rId2"/>
          <a:stretch>
            <a:fillRect/>
          </a:stretch>
        </p:blipFill>
        <p:spPr>
          <a:xfrm>
            <a:off x="1417122" y="0"/>
            <a:ext cx="9357756" cy="6858000"/>
          </a:xfrm>
          <a:prstGeom prst="rect">
            <a:avLst/>
          </a:prstGeom>
        </p:spPr>
      </p:pic>
    </p:spTree>
    <p:extLst>
      <p:ext uri="{BB962C8B-B14F-4D97-AF65-F5344CB8AC3E}">
        <p14:creationId xmlns:p14="http://schemas.microsoft.com/office/powerpoint/2010/main" val="2254200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E1B713-5D65-4687-A20F-957BDCA12AB2}"/>
              </a:ext>
            </a:extLst>
          </p:cNvPr>
          <p:cNvPicPr>
            <a:picLocks noChangeAspect="1"/>
          </p:cNvPicPr>
          <p:nvPr/>
        </p:nvPicPr>
        <p:blipFill>
          <a:blip r:embed="rId2"/>
          <a:stretch>
            <a:fillRect/>
          </a:stretch>
        </p:blipFill>
        <p:spPr>
          <a:xfrm>
            <a:off x="1510193" y="0"/>
            <a:ext cx="9171613" cy="6858000"/>
          </a:xfrm>
          <a:prstGeom prst="rect">
            <a:avLst/>
          </a:prstGeom>
        </p:spPr>
      </p:pic>
    </p:spTree>
    <p:extLst>
      <p:ext uri="{BB962C8B-B14F-4D97-AF65-F5344CB8AC3E}">
        <p14:creationId xmlns:p14="http://schemas.microsoft.com/office/powerpoint/2010/main" val="712578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FCFD-7792-45DC-9166-A5C8404EEC3D}"/>
              </a:ext>
            </a:extLst>
          </p:cNvPr>
          <p:cNvPicPr>
            <a:picLocks noChangeAspect="1"/>
          </p:cNvPicPr>
          <p:nvPr/>
        </p:nvPicPr>
        <p:blipFill>
          <a:blip r:embed="rId2"/>
          <a:stretch>
            <a:fillRect/>
          </a:stretch>
        </p:blipFill>
        <p:spPr>
          <a:xfrm rot="5400000">
            <a:off x="2662956" y="-1938072"/>
            <a:ext cx="6271001" cy="10929257"/>
          </a:xfrm>
          <a:prstGeom prst="rect">
            <a:avLst/>
          </a:prstGeom>
        </p:spPr>
      </p:pic>
    </p:spTree>
    <p:extLst>
      <p:ext uri="{BB962C8B-B14F-4D97-AF65-F5344CB8AC3E}">
        <p14:creationId xmlns:p14="http://schemas.microsoft.com/office/powerpoint/2010/main" val="146816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E7AE44-D711-47B9-81D7-F0418589A685}"/>
              </a:ext>
            </a:extLst>
          </p:cNvPr>
          <p:cNvSpPr/>
          <p:nvPr/>
        </p:nvSpPr>
        <p:spPr>
          <a:xfrm>
            <a:off x="3424500" y="5340687"/>
            <a:ext cx="5186100" cy="1015663"/>
          </a:xfrm>
          <a:prstGeom prst="rect">
            <a:avLst/>
          </a:prstGeom>
          <a:blipFill>
            <a:blip r:embed="rId2"/>
            <a:tile tx="0" ty="0" sx="100000" sy="100000" flip="none" algn="tl"/>
          </a:blipFill>
        </p:spPr>
        <p:txBody>
          <a:bodyPr wrap="none">
            <a:spAutoFit/>
          </a:bodyPr>
          <a:lstStyle/>
          <a:p>
            <a:pPr algn="ctr"/>
            <a:r>
              <a:rPr lang="en-US" sz="6000" b="1" dirty="0">
                <a:solidFill>
                  <a:srgbClr val="000099"/>
                </a:solidFill>
                <a:latin typeface="Segoe UI Semibold" panose="020B0702040204020203" pitchFamily="34" charset="0"/>
                <a:cs typeface="Arial" panose="020B0604020202020204" pitchFamily="34" charset="0"/>
              </a:rPr>
              <a:t>C</a:t>
            </a:r>
            <a:r>
              <a:rPr lang="en-GB" sz="6000" b="1" dirty="0">
                <a:solidFill>
                  <a:srgbClr val="000099"/>
                </a:solidFill>
                <a:latin typeface="Segoe UI Semibold" panose="020B0702040204020203" pitchFamily="34" charset="0"/>
                <a:cs typeface="Arial" panose="020B0604020202020204" pitchFamily="34" charset="0"/>
              </a:rPr>
              <a:t>ourse Details</a:t>
            </a:r>
          </a:p>
        </p:txBody>
      </p:sp>
      <p:sp>
        <p:nvSpPr>
          <p:cNvPr id="9" name="Title 4">
            <a:extLst>
              <a:ext uri="{FF2B5EF4-FFF2-40B4-BE49-F238E27FC236}">
                <a16:creationId xmlns:a16="http://schemas.microsoft.com/office/drawing/2014/main" id="{1ACE089C-8FD8-4C12-AA30-88D32DBBF1C5}"/>
              </a:ext>
            </a:extLst>
          </p:cNvPr>
          <p:cNvSpPr txBox="1">
            <a:spLocks/>
          </p:cNvSpPr>
          <p:nvPr/>
        </p:nvSpPr>
        <p:spPr>
          <a:xfrm>
            <a:off x="-1" y="-1"/>
            <a:ext cx="12192000" cy="1298714"/>
          </a:xfrm>
          <a:prstGeom prst="rect">
            <a:avLst/>
          </a:prstGeom>
          <a:solidFill>
            <a:srgbClr val="FF6600"/>
          </a:solidFill>
          <a:ln>
            <a:solidFill>
              <a:srgbClr val="FF66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Adobe Fan Heiti Std B" panose="020B0700000000000000" pitchFamily="34" charset="-128"/>
                <a:ea typeface="Adobe Fan Heiti Std B" panose="020B0700000000000000" pitchFamily="34" charset="-128"/>
              </a:rPr>
              <a:t>Online Lecture Series 4</a:t>
            </a:r>
          </a:p>
          <a:p>
            <a:pPr algn="ctr"/>
            <a:r>
              <a:rPr lang="en-US" sz="3600" b="1" dirty="0">
                <a:solidFill>
                  <a:schemeClr val="bg1"/>
                </a:solidFill>
                <a:latin typeface="Adobe Fan Heiti Std B" panose="020B0700000000000000" pitchFamily="34" charset="-128"/>
                <a:ea typeface="Adobe Fan Heiti Std B" panose="020B0700000000000000" pitchFamily="34" charset="-128"/>
              </a:rPr>
              <a:t>Catalyst Characterization and Interpretation</a:t>
            </a:r>
            <a:endParaRPr lang="en-GB" sz="3600" b="1" dirty="0">
              <a:solidFill>
                <a:schemeClr val="bg1"/>
              </a:solidFill>
              <a:latin typeface="Adobe Fan Heiti Std B" panose="020B0700000000000000" pitchFamily="34" charset="-128"/>
              <a:ea typeface="Adobe Fan Heiti Std B" panose="020B0700000000000000" pitchFamily="34" charset="-128"/>
              <a:cs typeface="Arial" panose="020B0604020202020204" pitchFamily="34" charset="0"/>
            </a:endParaRPr>
          </a:p>
        </p:txBody>
      </p:sp>
      <p:sp>
        <p:nvSpPr>
          <p:cNvPr id="3" name="Slide Number Placeholder 2">
            <a:extLst>
              <a:ext uri="{FF2B5EF4-FFF2-40B4-BE49-F238E27FC236}">
                <a16:creationId xmlns:a16="http://schemas.microsoft.com/office/drawing/2014/main" id="{C54D2600-2E75-4CE9-8B97-D1C0DFA98FDF}"/>
              </a:ext>
            </a:extLst>
          </p:cNvPr>
          <p:cNvSpPr>
            <a:spLocks noGrp="1"/>
          </p:cNvSpPr>
          <p:nvPr>
            <p:ph type="sldNum" sz="quarter" idx="12"/>
          </p:nvPr>
        </p:nvSpPr>
        <p:spPr/>
        <p:txBody>
          <a:bodyPr/>
          <a:lstStyle/>
          <a:p>
            <a:fld id="{61080F9A-F828-44D2-B727-F73E7B512798}" type="slidenum">
              <a:rPr lang="en-US" smtClean="0"/>
              <a:t>2</a:t>
            </a:fld>
            <a:endParaRPr lang="en-US"/>
          </a:p>
        </p:txBody>
      </p:sp>
      <p:sp>
        <p:nvSpPr>
          <p:cNvPr id="2" name="Rectangle 1">
            <a:extLst>
              <a:ext uri="{FF2B5EF4-FFF2-40B4-BE49-F238E27FC236}">
                <a16:creationId xmlns:a16="http://schemas.microsoft.com/office/drawing/2014/main" id="{FC5C868F-12EE-420F-B32B-7F400906227A}"/>
              </a:ext>
            </a:extLst>
          </p:cNvPr>
          <p:cNvSpPr/>
          <p:nvPr/>
        </p:nvSpPr>
        <p:spPr>
          <a:xfrm>
            <a:off x="-1" y="1852856"/>
            <a:ext cx="12191999" cy="2677656"/>
          </a:xfrm>
          <a:prstGeom prst="rect">
            <a:avLst/>
          </a:prstGeom>
          <a:blipFill>
            <a:blip r:embed="rId3"/>
            <a:tile tx="0" ty="0" sx="100000" sy="100000" flip="none" algn="tl"/>
          </a:blipFill>
        </p:spPr>
        <p:txBody>
          <a:bodyPr wrap="square">
            <a:spAutoFit/>
          </a:bodyPr>
          <a:lstStyle/>
          <a:p>
            <a:pPr algn="ctr"/>
            <a:r>
              <a:rPr lang="en-GB" sz="2800" dirty="0">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rPr>
              <a:t>Online Lecture Series 1 Carbon Dioxide Conversion into Chemicals and Fuels</a:t>
            </a:r>
          </a:p>
          <a:p>
            <a:pPr algn="ctr"/>
            <a:r>
              <a:rPr lang="en-GB" sz="2800" dirty="0">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rPr>
              <a:t>Online Lecture Series 2 Photo and Photo-electrochemical Water Splitting</a:t>
            </a:r>
          </a:p>
          <a:p>
            <a:pPr algn="ctr"/>
            <a:r>
              <a:rPr lang="en-US" sz="2800" dirty="0">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rPr>
              <a:t>O</a:t>
            </a:r>
            <a:r>
              <a:rPr lang="en-GB" sz="2800" dirty="0">
                <a:solidFill>
                  <a:schemeClr val="accent6">
                    <a:lumMod val="75000"/>
                  </a:schemeClr>
                </a:solidFill>
                <a:latin typeface="Segoe UI" panose="020B0502040204020203" pitchFamily="34" charset="0"/>
                <a:ea typeface="Segoe UI" panose="020B0502040204020203" pitchFamily="34" charset="0"/>
                <a:cs typeface="Segoe UI" panose="020B0502040204020203" pitchFamily="34" charset="0"/>
              </a:rPr>
              <a:t>nline Lecture Series 3 Fundamentals of Electrochemistry</a:t>
            </a:r>
          </a:p>
          <a:p>
            <a:pPr algn="ctr"/>
            <a:r>
              <a:rPr lang="en-US" sz="2800" dirty="0">
                <a:solidFill>
                  <a:srgbClr val="000099"/>
                </a:solidFill>
                <a:latin typeface="Segoe UI" panose="020B0502040204020203" pitchFamily="34" charset="0"/>
                <a:ea typeface="Segoe UI" panose="020B0502040204020203" pitchFamily="34" charset="0"/>
                <a:cs typeface="Segoe UI" panose="020B0502040204020203" pitchFamily="34" charset="0"/>
              </a:rPr>
              <a:t>O</a:t>
            </a:r>
            <a:r>
              <a:rPr lang="en-GB" sz="2800" dirty="0">
                <a:solidFill>
                  <a:srgbClr val="000099"/>
                </a:solidFill>
                <a:latin typeface="Segoe UI" panose="020B0502040204020203" pitchFamily="34" charset="0"/>
                <a:ea typeface="Segoe UI" panose="020B0502040204020203" pitchFamily="34" charset="0"/>
                <a:cs typeface="Segoe UI" panose="020B0502040204020203" pitchFamily="34" charset="0"/>
              </a:rPr>
              <a:t>nline Lecture Series 4 Catalyst Characterization and Interpretations</a:t>
            </a:r>
          </a:p>
          <a:p>
            <a:pPr algn="ctr"/>
            <a:r>
              <a:rPr lang="en-GB" sz="2800" dirty="0">
                <a:solidFill>
                  <a:srgbClr val="000099"/>
                </a:solidFill>
                <a:latin typeface="Segoe UI" panose="020B0502040204020203" pitchFamily="34" charset="0"/>
                <a:ea typeface="Segoe UI" panose="020B0502040204020203" pitchFamily="34" charset="0"/>
                <a:cs typeface="Segoe UI" panose="020B0502040204020203" pitchFamily="34" charset="0"/>
              </a:rPr>
              <a:t>All these lectures will be available in YouTube</a:t>
            </a:r>
          </a:p>
          <a:p>
            <a:pPr algn="ctr"/>
            <a:r>
              <a:rPr lang="en-GB" sz="2800" dirty="0">
                <a:solidFill>
                  <a:srgbClr val="000099"/>
                </a:solidFill>
                <a:latin typeface="Segoe UI" panose="020B0502040204020203" pitchFamily="34" charset="0"/>
                <a:ea typeface="Segoe UI" panose="020B0502040204020203" pitchFamily="34" charset="0"/>
                <a:cs typeface="Segoe UI" panose="020B0502040204020203" pitchFamily="34" charset="0"/>
              </a:rPr>
              <a:t>One can view them whenever they want</a:t>
            </a:r>
          </a:p>
        </p:txBody>
      </p:sp>
    </p:spTree>
    <p:extLst>
      <p:ext uri="{BB962C8B-B14F-4D97-AF65-F5344CB8AC3E}">
        <p14:creationId xmlns:p14="http://schemas.microsoft.com/office/powerpoint/2010/main" val="1424615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F429C8-D479-4F72-9E96-7C56998D2FA8}"/>
              </a:ext>
            </a:extLst>
          </p:cNvPr>
          <p:cNvPicPr>
            <a:picLocks noChangeAspect="1"/>
          </p:cNvPicPr>
          <p:nvPr/>
        </p:nvPicPr>
        <p:blipFill>
          <a:blip r:embed="rId2"/>
          <a:stretch>
            <a:fillRect/>
          </a:stretch>
        </p:blipFill>
        <p:spPr>
          <a:xfrm rot="5400000">
            <a:off x="3138833" y="-1868598"/>
            <a:ext cx="5827248" cy="10740575"/>
          </a:xfrm>
          <a:prstGeom prst="rect">
            <a:avLst/>
          </a:prstGeom>
        </p:spPr>
      </p:pic>
    </p:spTree>
    <p:extLst>
      <p:ext uri="{BB962C8B-B14F-4D97-AF65-F5344CB8AC3E}">
        <p14:creationId xmlns:p14="http://schemas.microsoft.com/office/powerpoint/2010/main" val="2309328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89E41C-1181-48C7-BD74-3D3685033824}"/>
              </a:ext>
            </a:extLst>
          </p:cNvPr>
          <p:cNvPicPr>
            <a:picLocks noChangeAspect="1"/>
          </p:cNvPicPr>
          <p:nvPr/>
        </p:nvPicPr>
        <p:blipFill>
          <a:blip r:embed="rId2"/>
          <a:stretch>
            <a:fillRect/>
          </a:stretch>
        </p:blipFill>
        <p:spPr>
          <a:xfrm rot="5400000">
            <a:off x="3149600" y="-1930399"/>
            <a:ext cx="5660573" cy="10711546"/>
          </a:xfrm>
          <a:prstGeom prst="rect">
            <a:avLst/>
          </a:prstGeom>
        </p:spPr>
      </p:pic>
    </p:spTree>
    <p:extLst>
      <p:ext uri="{BB962C8B-B14F-4D97-AF65-F5344CB8AC3E}">
        <p14:creationId xmlns:p14="http://schemas.microsoft.com/office/powerpoint/2010/main" val="2871393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EE6F04-ED85-4CDB-8362-B27EA23BE8D3}"/>
              </a:ext>
            </a:extLst>
          </p:cNvPr>
          <p:cNvPicPr>
            <a:picLocks noChangeAspect="1"/>
          </p:cNvPicPr>
          <p:nvPr/>
        </p:nvPicPr>
        <p:blipFill>
          <a:blip r:embed="rId2"/>
          <a:stretch>
            <a:fillRect/>
          </a:stretch>
        </p:blipFill>
        <p:spPr>
          <a:xfrm>
            <a:off x="870857" y="0"/>
            <a:ext cx="10261599" cy="6858000"/>
          </a:xfrm>
          <a:prstGeom prst="rect">
            <a:avLst/>
          </a:prstGeom>
        </p:spPr>
      </p:pic>
    </p:spTree>
    <p:extLst>
      <p:ext uri="{BB962C8B-B14F-4D97-AF65-F5344CB8AC3E}">
        <p14:creationId xmlns:p14="http://schemas.microsoft.com/office/powerpoint/2010/main" val="2701769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BA7105-5774-4F2C-80D4-E82AFD33E4DE}"/>
              </a:ext>
            </a:extLst>
          </p:cNvPr>
          <p:cNvPicPr>
            <a:picLocks noChangeAspect="1"/>
          </p:cNvPicPr>
          <p:nvPr/>
        </p:nvPicPr>
        <p:blipFill>
          <a:blip r:embed="rId2"/>
          <a:stretch>
            <a:fillRect/>
          </a:stretch>
        </p:blipFill>
        <p:spPr>
          <a:xfrm>
            <a:off x="504825" y="2081212"/>
            <a:ext cx="11182350" cy="2695575"/>
          </a:xfrm>
          <a:prstGeom prst="rect">
            <a:avLst/>
          </a:prstGeom>
        </p:spPr>
      </p:pic>
    </p:spTree>
    <p:extLst>
      <p:ext uri="{BB962C8B-B14F-4D97-AF65-F5344CB8AC3E}">
        <p14:creationId xmlns:p14="http://schemas.microsoft.com/office/powerpoint/2010/main" val="225065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BFBA3B-D7D8-4704-9F94-467325B49CA5}"/>
              </a:ext>
            </a:extLst>
          </p:cNvPr>
          <p:cNvPicPr>
            <a:picLocks noChangeAspect="1"/>
          </p:cNvPicPr>
          <p:nvPr/>
        </p:nvPicPr>
        <p:blipFill>
          <a:blip r:embed="rId2"/>
          <a:stretch>
            <a:fillRect/>
          </a:stretch>
        </p:blipFill>
        <p:spPr>
          <a:xfrm rot="5400000">
            <a:off x="3447141" y="-1952171"/>
            <a:ext cx="4542974" cy="10711545"/>
          </a:xfrm>
          <a:prstGeom prst="rect">
            <a:avLst/>
          </a:prstGeom>
        </p:spPr>
      </p:pic>
    </p:spTree>
    <p:extLst>
      <p:ext uri="{BB962C8B-B14F-4D97-AF65-F5344CB8AC3E}">
        <p14:creationId xmlns:p14="http://schemas.microsoft.com/office/powerpoint/2010/main" val="1399365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1C1728-A1FD-4E64-9C28-C2A682433A39}"/>
              </a:ext>
            </a:extLst>
          </p:cNvPr>
          <p:cNvPicPr>
            <a:picLocks noChangeAspect="1"/>
          </p:cNvPicPr>
          <p:nvPr/>
        </p:nvPicPr>
        <p:blipFill>
          <a:blip r:embed="rId2"/>
          <a:stretch>
            <a:fillRect/>
          </a:stretch>
        </p:blipFill>
        <p:spPr>
          <a:xfrm>
            <a:off x="537029" y="0"/>
            <a:ext cx="10914742" cy="6858000"/>
          </a:xfrm>
          <a:prstGeom prst="rect">
            <a:avLst/>
          </a:prstGeom>
        </p:spPr>
      </p:pic>
    </p:spTree>
    <p:extLst>
      <p:ext uri="{BB962C8B-B14F-4D97-AF65-F5344CB8AC3E}">
        <p14:creationId xmlns:p14="http://schemas.microsoft.com/office/powerpoint/2010/main" val="2915394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612ADB-3F7E-4ED1-B4E4-016236FA84F5}"/>
              </a:ext>
            </a:extLst>
          </p:cNvPr>
          <p:cNvPicPr>
            <a:picLocks noChangeAspect="1"/>
          </p:cNvPicPr>
          <p:nvPr/>
        </p:nvPicPr>
        <p:blipFill>
          <a:blip r:embed="rId2"/>
          <a:stretch>
            <a:fillRect/>
          </a:stretch>
        </p:blipFill>
        <p:spPr>
          <a:xfrm rot="5400000">
            <a:off x="3222171" y="-2438400"/>
            <a:ext cx="5646057" cy="11713028"/>
          </a:xfrm>
          <a:prstGeom prst="rect">
            <a:avLst/>
          </a:prstGeom>
        </p:spPr>
      </p:pic>
    </p:spTree>
    <p:extLst>
      <p:ext uri="{BB962C8B-B14F-4D97-AF65-F5344CB8AC3E}">
        <p14:creationId xmlns:p14="http://schemas.microsoft.com/office/powerpoint/2010/main" val="1301108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987A6C-7C93-45FB-AACF-9C4D422F7DB8}"/>
              </a:ext>
            </a:extLst>
          </p:cNvPr>
          <p:cNvPicPr>
            <a:picLocks noChangeAspect="1"/>
          </p:cNvPicPr>
          <p:nvPr/>
        </p:nvPicPr>
        <p:blipFill>
          <a:blip r:embed="rId2"/>
          <a:stretch>
            <a:fillRect/>
          </a:stretch>
        </p:blipFill>
        <p:spPr>
          <a:xfrm>
            <a:off x="309562" y="280987"/>
            <a:ext cx="11572875" cy="6296025"/>
          </a:xfrm>
          <a:prstGeom prst="rect">
            <a:avLst/>
          </a:prstGeom>
        </p:spPr>
      </p:pic>
    </p:spTree>
    <p:extLst>
      <p:ext uri="{BB962C8B-B14F-4D97-AF65-F5344CB8AC3E}">
        <p14:creationId xmlns:p14="http://schemas.microsoft.com/office/powerpoint/2010/main" val="2083776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3BC55E-CB21-4999-A053-61E70CA09DB5}"/>
              </a:ext>
            </a:extLst>
          </p:cNvPr>
          <p:cNvPicPr>
            <a:picLocks noChangeAspect="1"/>
          </p:cNvPicPr>
          <p:nvPr/>
        </p:nvPicPr>
        <p:blipFill>
          <a:blip r:embed="rId2"/>
          <a:stretch>
            <a:fillRect/>
          </a:stretch>
        </p:blipFill>
        <p:spPr>
          <a:xfrm>
            <a:off x="1393371" y="827314"/>
            <a:ext cx="8229599" cy="5355772"/>
          </a:xfrm>
          <a:prstGeom prst="rect">
            <a:avLst/>
          </a:prstGeom>
        </p:spPr>
      </p:pic>
    </p:spTree>
    <p:extLst>
      <p:ext uri="{BB962C8B-B14F-4D97-AF65-F5344CB8AC3E}">
        <p14:creationId xmlns:p14="http://schemas.microsoft.com/office/powerpoint/2010/main" val="3726560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BE90C0-2766-4E84-87B9-5B45B40F4AFE}"/>
              </a:ext>
            </a:extLst>
          </p:cNvPr>
          <p:cNvPicPr>
            <a:picLocks noChangeAspect="1"/>
          </p:cNvPicPr>
          <p:nvPr/>
        </p:nvPicPr>
        <p:blipFill>
          <a:blip r:embed="rId2"/>
          <a:stretch>
            <a:fillRect/>
          </a:stretch>
        </p:blipFill>
        <p:spPr>
          <a:xfrm>
            <a:off x="580571" y="667657"/>
            <a:ext cx="11132458" cy="5805714"/>
          </a:xfrm>
          <a:prstGeom prst="rect">
            <a:avLst/>
          </a:prstGeom>
        </p:spPr>
      </p:pic>
    </p:spTree>
    <p:extLst>
      <p:ext uri="{BB962C8B-B14F-4D97-AF65-F5344CB8AC3E}">
        <p14:creationId xmlns:p14="http://schemas.microsoft.com/office/powerpoint/2010/main" val="836049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A0F2-A5CC-4FA3-BE05-B7557362A7A3}"/>
              </a:ext>
            </a:extLst>
          </p:cNvPr>
          <p:cNvSpPr>
            <a:spLocks noGrp="1"/>
          </p:cNvSpPr>
          <p:nvPr>
            <p:ph type="title"/>
          </p:nvPr>
        </p:nvSpPr>
        <p:spPr>
          <a:xfrm>
            <a:off x="0" y="365125"/>
            <a:ext cx="12192000" cy="1325563"/>
          </a:xfrm>
          <a:noFill/>
        </p:spPr>
        <p:txBody>
          <a:bodyPr/>
          <a:lstStyle/>
          <a:p>
            <a:pPr algn="ctr"/>
            <a:r>
              <a:rPr lang="en-US" b="1" dirty="0">
                <a:solidFill>
                  <a:srgbClr val="FF0000"/>
                </a:solidFill>
                <a:latin typeface="Segoe UI Semibold" panose="020B0702040204020203" pitchFamily="34" charset="0"/>
              </a:rPr>
              <a:t>A Site at NCCR for Catalysis </a:t>
            </a:r>
          </a:p>
        </p:txBody>
      </p:sp>
      <p:sp>
        <p:nvSpPr>
          <p:cNvPr id="5" name="Content Placeholder 4">
            <a:extLst>
              <a:ext uri="{FF2B5EF4-FFF2-40B4-BE49-F238E27FC236}">
                <a16:creationId xmlns:a16="http://schemas.microsoft.com/office/drawing/2014/main" id="{54F191BA-D891-47F0-97F4-6279A9D2D766}"/>
              </a:ext>
            </a:extLst>
          </p:cNvPr>
          <p:cNvSpPr>
            <a:spLocks noGrp="1"/>
          </p:cNvSpPr>
          <p:nvPr>
            <p:ph idx="1"/>
          </p:nvPr>
        </p:nvSpPr>
        <p:spPr>
          <a:xfrm>
            <a:off x="838200" y="2908837"/>
            <a:ext cx="10515600" cy="579950"/>
          </a:xfrm>
        </p:spPr>
        <p:txBody>
          <a:bodyPr>
            <a:noAutofit/>
          </a:bodyPr>
          <a:lstStyle/>
          <a:p>
            <a:pPr marL="0" indent="0" algn="ctr">
              <a:buNone/>
            </a:pPr>
            <a:r>
              <a:rPr lang="en-US" sz="4400" dirty="0">
                <a:solidFill>
                  <a:srgbClr val="FF0000"/>
                </a:solidFill>
                <a:latin typeface="Segoe UI" panose="020B0502040204020203" pitchFamily="34" charset="0"/>
                <a:ea typeface="Segoe UI" panose="020B0502040204020203" pitchFamily="34" charset="0"/>
                <a:cs typeface="Segoe UI" panose="020B0502040204020203" pitchFamily="34" charset="0"/>
              </a:rPr>
              <a:t>http://catalysis.eprints.iitm.ac.in/</a:t>
            </a:r>
          </a:p>
          <a:p>
            <a:pPr marL="0" indent="0" algn="ctr">
              <a:buNone/>
            </a:pPr>
            <a:endParaRPr lang="en-GB" sz="44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62892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B46D50-A2DA-4EC0-B13E-C1048000BC9D}"/>
              </a:ext>
            </a:extLst>
          </p:cNvPr>
          <p:cNvPicPr>
            <a:picLocks noChangeAspect="1"/>
          </p:cNvPicPr>
          <p:nvPr/>
        </p:nvPicPr>
        <p:blipFill>
          <a:blip r:embed="rId2"/>
          <a:stretch>
            <a:fillRect/>
          </a:stretch>
        </p:blipFill>
        <p:spPr>
          <a:xfrm>
            <a:off x="725714" y="1378857"/>
            <a:ext cx="10566400" cy="4339772"/>
          </a:xfrm>
          <a:prstGeom prst="rect">
            <a:avLst/>
          </a:prstGeom>
        </p:spPr>
      </p:pic>
    </p:spTree>
    <p:extLst>
      <p:ext uri="{BB962C8B-B14F-4D97-AF65-F5344CB8AC3E}">
        <p14:creationId xmlns:p14="http://schemas.microsoft.com/office/powerpoint/2010/main" val="54973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8B732D-2ACD-4B33-B756-4A0C59772D5D}"/>
              </a:ext>
            </a:extLst>
          </p:cNvPr>
          <p:cNvPicPr>
            <a:picLocks noChangeAspect="1"/>
          </p:cNvPicPr>
          <p:nvPr/>
        </p:nvPicPr>
        <p:blipFill>
          <a:blip r:embed="rId2"/>
          <a:stretch>
            <a:fillRect/>
          </a:stretch>
        </p:blipFill>
        <p:spPr>
          <a:xfrm>
            <a:off x="449943" y="1214437"/>
            <a:ext cx="10842171" cy="5186363"/>
          </a:xfrm>
          <a:prstGeom prst="rect">
            <a:avLst/>
          </a:prstGeom>
        </p:spPr>
      </p:pic>
    </p:spTree>
    <p:extLst>
      <p:ext uri="{BB962C8B-B14F-4D97-AF65-F5344CB8AC3E}">
        <p14:creationId xmlns:p14="http://schemas.microsoft.com/office/powerpoint/2010/main" val="856910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63A29A-CD11-48D5-A690-015E3B08FA5C}"/>
              </a:ext>
            </a:extLst>
          </p:cNvPr>
          <p:cNvPicPr>
            <a:picLocks noChangeAspect="1"/>
          </p:cNvPicPr>
          <p:nvPr/>
        </p:nvPicPr>
        <p:blipFill>
          <a:blip r:embed="rId2"/>
          <a:stretch>
            <a:fillRect/>
          </a:stretch>
        </p:blipFill>
        <p:spPr>
          <a:xfrm>
            <a:off x="711201" y="754743"/>
            <a:ext cx="10697028" cy="5588000"/>
          </a:xfrm>
          <a:prstGeom prst="rect">
            <a:avLst/>
          </a:prstGeom>
        </p:spPr>
      </p:pic>
    </p:spTree>
    <p:extLst>
      <p:ext uri="{BB962C8B-B14F-4D97-AF65-F5344CB8AC3E}">
        <p14:creationId xmlns:p14="http://schemas.microsoft.com/office/powerpoint/2010/main" val="476556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E20CF3-0817-4ECE-AB77-5F792A9506A9}"/>
              </a:ext>
            </a:extLst>
          </p:cNvPr>
          <p:cNvPicPr>
            <a:picLocks noChangeAspect="1"/>
          </p:cNvPicPr>
          <p:nvPr/>
        </p:nvPicPr>
        <p:blipFill>
          <a:blip r:embed="rId2"/>
          <a:stretch>
            <a:fillRect/>
          </a:stretch>
        </p:blipFill>
        <p:spPr>
          <a:xfrm>
            <a:off x="435430" y="1291771"/>
            <a:ext cx="10609942" cy="4746171"/>
          </a:xfrm>
          <a:prstGeom prst="rect">
            <a:avLst/>
          </a:prstGeom>
        </p:spPr>
      </p:pic>
    </p:spTree>
    <p:extLst>
      <p:ext uri="{BB962C8B-B14F-4D97-AF65-F5344CB8AC3E}">
        <p14:creationId xmlns:p14="http://schemas.microsoft.com/office/powerpoint/2010/main" val="3969375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617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EBD3AC4-50EF-4DF6-9170-3E96F86B5E61}"/>
              </a:ext>
            </a:extLst>
          </p:cNvPr>
          <p:cNvSpPr>
            <a:spLocks noGrp="1" noChangeArrowheads="1"/>
          </p:cNvSpPr>
          <p:nvPr>
            <p:ph type="title"/>
          </p:nvPr>
        </p:nvSpPr>
        <p:spPr>
          <a:xfrm>
            <a:off x="2362200" y="0"/>
            <a:ext cx="7772400" cy="1143000"/>
          </a:xfrm>
        </p:spPr>
        <p:txBody>
          <a:bodyPr/>
          <a:lstStyle/>
          <a:p>
            <a:r>
              <a:rPr lang="en-US" altLang="en-US" sz="2800" b="1">
                <a:solidFill>
                  <a:srgbClr val="FF3300"/>
                </a:solidFill>
              </a:rPr>
              <a:t>Ultraviolet Photoelectron Spectroscopy (UPS)</a:t>
            </a:r>
          </a:p>
        </p:txBody>
      </p:sp>
      <p:sp>
        <p:nvSpPr>
          <p:cNvPr id="2051" name="Text Box 3">
            <a:extLst>
              <a:ext uri="{FF2B5EF4-FFF2-40B4-BE49-F238E27FC236}">
                <a16:creationId xmlns:a16="http://schemas.microsoft.com/office/drawing/2014/main" id="{A65041AB-1053-4627-BAFA-B4AF0D8B01E3}"/>
              </a:ext>
            </a:extLst>
          </p:cNvPr>
          <p:cNvSpPr txBox="1">
            <a:spLocks noChangeArrowheads="1"/>
          </p:cNvSpPr>
          <p:nvPr/>
        </p:nvSpPr>
        <p:spPr bwMode="auto">
          <a:xfrm>
            <a:off x="2209800" y="838201"/>
            <a:ext cx="7696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t>UV light ( </a:t>
            </a:r>
            <a:r>
              <a:rPr lang="en-US" altLang="en-US" i="1"/>
              <a:t> </a:t>
            </a:r>
            <a:r>
              <a:rPr lang="en-US" altLang="en-US"/>
              <a:t>h</a:t>
            </a:r>
            <a:r>
              <a:rPr lang="en-US" altLang="en-US">
                <a:latin typeface="Symbol" panose="05050102010706020507" pitchFamily="18" charset="2"/>
              </a:rPr>
              <a:t>n</a:t>
            </a:r>
            <a:r>
              <a:rPr lang="en-US" altLang="en-US"/>
              <a:t> = </a:t>
            </a:r>
            <a:r>
              <a:rPr lang="en-US" altLang="en-US" b="1"/>
              <a:t>5 to 100</a:t>
            </a:r>
            <a:r>
              <a:rPr lang="en-US" altLang="en-US"/>
              <a:t> eV) to excite photoelectron. From an analysis of the kinetic energy and angular distribution of the photoelectrons, information on the </a:t>
            </a:r>
            <a:r>
              <a:rPr lang="en-US" altLang="en-US" b="1">
                <a:solidFill>
                  <a:srgbClr val="FF3300"/>
                </a:solidFill>
              </a:rPr>
              <a:t>electronic structure</a:t>
            </a:r>
            <a:r>
              <a:rPr lang="en-US" altLang="en-US"/>
              <a:t> (band structure) of the material under investigation can be extracted with surface sensitivity.</a:t>
            </a:r>
          </a:p>
        </p:txBody>
      </p:sp>
      <p:graphicFrame>
        <p:nvGraphicFramePr>
          <p:cNvPr id="2054" name="Object 6">
            <a:extLst>
              <a:ext uri="{FF2B5EF4-FFF2-40B4-BE49-F238E27FC236}">
                <a16:creationId xmlns:a16="http://schemas.microsoft.com/office/drawing/2014/main" id="{2224B60A-FAB3-49E5-B4D8-1D4F2BFB6544}"/>
              </a:ext>
            </a:extLst>
          </p:cNvPr>
          <p:cNvGraphicFramePr>
            <a:graphicFrameLocks noChangeAspect="1"/>
          </p:cNvGraphicFramePr>
          <p:nvPr/>
        </p:nvGraphicFramePr>
        <p:xfrm>
          <a:off x="2286001" y="2209800"/>
          <a:ext cx="7669213" cy="4419600"/>
        </p:xfrm>
        <a:graphic>
          <a:graphicData uri="http://schemas.openxmlformats.org/presentationml/2006/ole">
            <mc:AlternateContent xmlns:mc="http://schemas.openxmlformats.org/markup-compatibility/2006">
              <mc:Choice xmlns:v="urn:schemas-microsoft-com:vml" Requires="v">
                <p:oleObj spid="_x0000_s1034" name="Image" r:id="rId3" imgW="7669841" imgH="4419048" progId="Photoshop.Image.7">
                  <p:embed/>
                </p:oleObj>
              </mc:Choice>
              <mc:Fallback>
                <p:oleObj name="Image" r:id="rId3" imgW="7669841" imgH="4419048" progId="Photoshop.Image.7">
                  <p:embed/>
                  <p:pic>
                    <p:nvPicPr>
                      <p:cNvPr id="2054" name="Object 6">
                        <a:extLst>
                          <a:ext uri="{FF2B5EF4-FFF2-40B4-BE49-F238E27FC236}">
                            <a16:creationId xmlns:a16="http://schemas.microsoft.com/office/drawing/2014/main" id="{2224B60A-FAB3-49E5-B4D8-1D4F2BFB6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1" y="2209800"/>
                        <a:ext cx="766921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Text Box 7">
            <a:extLst>
              <a:ext uri="{FF2B5EF4-FFF2-40B4-BE49-F238E27FC236}">
                <a16:creationId xmlns:a16="http://schemas.microsoft.com/office/drawing/2014/main" id="{BF79B20A-FF56-43E7-88C9-29F14F3DFEA3}"/>
              </a:ext>
            </a:extLst>
          </p:cNvPr>
          <p:cNvSpPr txBox="1">
            <a:spLocks noChangeArrowheads="1"/>
          </p:cNvSpPr>
          <p:nvPr/>
        </p:nvSpPr>
        <p:spPr bwMode="auto">
          <a:xfrm>
            <a:off x="6324600" y="2057401"/>
            <a:ext cx="3733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6666FF"/>
                </a:solidFill>
              </a:rPr>
              <a:t>Can determine density of States D(Ei) (occupied)</a:t>
            </a:r>
          </a:p>
        </p:txBody>
      </p:sp>
    </p:spTree>
    <p:extLst>
      <p:ext uri="{BB962C8B-B14F-4D97-AF65-F5344CB8AC3E}">
        <p14:creationId xmlns:p14="http://schemas.microsoft.com/office/powerpoint/2010/main" val="2434569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5C549E1-FC5F-4750-8EC7-8FEB0DF97F65}"/>
              </a:ext>
            </a:extLst>
          </p:cNvPr>
          <p:cNvSpPr>
            <a:spLocks noGrp="1" noChangeArrowheads="1"/>
          </p:cNvSpPr>
          <p:nvPr>
            <p:ph type="title"/>
          </p:nvPr>
        </p:nvSpPr>
        <p:spPr>
          <a:xfrm>
            <a:off x="2362200" y="0"/>
            <a:ext cx="7772400" cy="1143000"/>
          </a:xfrm>
        </p:spPr>
        <p:txBody>
          <a:bodyPr/>
          <a:lstStyle/>
          <a:p>
            <a:r>
              <a:rPr lang="en-US" altLang="en-US" sz="2800" b="1">
                <a:solidFill>
                  <a:srgbClr val="FF3300"/>
                </a:solidFill>
              </a:rPr>
              <a:t>Angular Resolved UPS (ARUPS)</a:t>
            </a:r>
          </a:p>
        </p:txBody>
      </p:sp>
      <p:pic>
        <p:nvPicPr>
          <p:cNvPr id="3077" name="Picture 5" descr="C:\Documents and Settings\phygaoxy\Desktop\UPS and Its Applications\e) Electronic Structure_files\ARUPS.jpe">
            <a:extLst>
              <a:ext uri="{FF2B5EF4-FFF2-40B4-BE49-F238E27FC236}">
                <a16:creationId xmlns:a16="http://schemas.microsoft.com/office/drawing/2014/main" id="{6C18E616-5DFB-40D7-97B7-E517C6551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1" y="1295400"/>
            <a:ext cx="5851525" cy="3817938"/>
          </a:xfrm>
          <a:prstGeom prst="rect">
            <a:avLst/>
          </a:prstGeom>
          <a:noFill/>
          <a:extLst>
            <a:ext uri="{909E8E84-426E-40DD-AFC4-6F175D3DCCD1}">
              <a14:hiddenFill xmlns:a14="http://schemas.microsoft.com/office/drawing/2010/main">
                <a:solidFill>
                  <a:srgbClr val="FFFFFF"/>
                </a:solidFill>
              </a14:hiddenFill>
            </a:ext>
          </a:extLst>
        </p:spPr>
      </p:pic>
      <p:sp>
        <p:nvSpPr>
          <p:cNvPr id="3078" name="Text Box 6">
            <a:extLst>
              <a:ext uri="{FF2B5EF4-FFF2-40B4-BE49-F238E27FC236}">
                <a16:creationId xmlns:a16="http://schemas.microsoft.com/office/drawing/2014/main" id="{9FE00360-7417-4206-9F22-95E9822798DB}"/>
              </a:ext>
            </a:extLst>
          </p:cNvPr>
          <p:cNvSpPr txBox="1">
            <a:spLocks noChangeArrowheads="1"/>
          </p:cNvSpPr>
          <p:nvPr/>
        </p:nvSpPr>
        <p:spPr bwMode="auto">
          <a:xfrm>
            <a:off x="2286000" y="5334001"/>
            <a:ext cx="784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t>UPS spectra also have strong angular dependence for the excited electron, which can give information about band structure in the k space.</a:t>
            </a:r>
          </a:p>
        </p:txBody>
      </p:sp>
      <p:sp>
        <p:nvSpPr>
          <p:cNvPr id="3079" name="Text Box 7">
            <a:extLst>
              <a:ext uri="{FF2B5EF4-FFF2-40B4-BE49-F238E27FC236}">
                <a16:creationId xmlns:a16="http://schemas.microsoft.com/office/drawing/2014/main" id="{BB98A13C-545D-4578-8134-8AC0705797B0}"/>
              </a:ext>
            </a:extLst>
          </p:cNvPr>
          <p:cNvSpPr txBox="1">
            <a:spLocks noChangeArrowheads="1"/>
          </p:cNvSpPr>
          <p:nvPr/>
        </p:nvSpPr>
        <p:spPr bwMode="auto">
          <a:xfrm>
            <a:off x="2286000" y="2971800"/>
            <a:ext cx="3733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400">
                <a:solidFill>
                  <a:srgbClr val="FF3300"/>
                </a:solidFill>
              </a:rPr>
              <a:t>The light incidence angle and polarization and, the plane of incidence (with respect to the surface, crystal lattice) determine the </a:t>
            </a:r>
            <a:r>
              <a:rPr lang="en-US" altLang="en-US" sz="2400" b="1">
                <a:solidFill>
                  <a:srgbClr val="FF3300"/>
                </a:solidFill>
              </a:rPr>
              <a:t>A</a:t>
            </a:r>
            <a:r>
              <a:rPr lang="en-US" altLang="en-US" sz="2400">
                <a:solidFill>
                  <a:srgbClr val="FF3300"/>
                </a:solidFill>
              </a:rPr>
              <a:t> for the excitation process.</a:t>
            </a:r>
          </a:p>
        </p:txBody>
      </p:sp>
    </p:spTree>
    <p:extLst>
      <p:ext uri="{BB962C8B-B14F-4D97-AF65-F5344CB8AC3E}">
        <p14:creationId xmlns:p14="http://schemas.microsoft.com/office/powerpoint/2010/main" val="3064764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843C9AE-91EF-401E-A744-1261A8EA74BE}"/>
              </a:ext>
            </a:extLst>
          </p:cNvPr>
          <p:cNvSpPr>
            <a:spLocks noGrp="1" noChangeArrowheads="1"/>
          </p:cNvSpPr>
          <p:nvPr>
            <p:ph type="title"/>
          </p:nvPr>
        </p:nvSpPr>
        <p:spPr>
          <a:xfrm>
            <a:off x="2209800" y="-228600"/>
            <a:ext cx="7772400" cy="1143000"/>
          </a:xfrm>
        </p:spPr>
        <p:txBody>
          <a:bodyPr/>
          <a:lstStyle/>
          <a:p>
            <a:r>
              <a:rPr lang="en-US" altLang="en-US" sz="2800" b="1">
                <a:solidFill>
                  <a:srgbClr val="FF3300"/>
                </a:solidFill>
              </a:rPr>
              <a:t>Three-step model</a:t>
            </a:r>
          </a:p>
        </p:txBody>
      </p:sp>
      <p:graphicFrame>
        <p:nvGraphicFramePr>
          <p:cNvPr id="4100" name="Object 4">
            <a:extLst>
              <a:ext uri="{FF2B5EF4-FFF2-40B4-BE49-F238E27FC236}">
                <a16:creationId xmlns:a16="http://schemas.microsoft.com/office/drawing/2014/main" id="{7105DFA2-BDE8-461E-A811-943385818647}"/>
              </a:ext>
            </a:extLst>
          </p:cNvPr>
          <p:cNvGraphicFramePr>
            <a:graphicFrameLocks noChangeAspect="1"/>
          </p:cNvGraphicFramePr>
          <p:nvPr/>
        </p:nvGraphicFramePr>
        <p:xfrm>
          <a:off x="2667001" y="609601"/>
          <a:ext cx="6810375" cy="4733925"/>
        </p:xfrm>
        <a:graphic>
          <a:graphicData uri="http://schemas.openxmlformats.org/presentationml/2006/ole">
            <mc:AlternateContent xmlns:mc="http://schemas.openxmlformats.org/markup-compatibility/2006">
              <mc:Choice xmlns:v="urn:schemas-microsoft-com:vml" Requires="v">
                <p:oleObj spid="_x0000_s2058" name="Image" r:id="rId3" imgW="3580952" imgH="2488889" progId="Photoshop.Image.7">
                  <p:embed/>
                </p:oleObj>
              </mc:Choice>
              <mc:Fallback>
                <p:oleObj name="Image" r:id="rId3" imgW="3580952" imgH="2488889" progId="Photoshop.Image.7">
                  <p:embed/>
                  <p:pic>
                    <p:nvPicPr>
                      <p:cNvPr id="4100" name="Object 4">
                        <a:extLst>
                          <a:ext uri="{FF2B5EF4-FFF2-40B4-BE49-F238E27FC236}">
                            <a16:creationId xmlns:a16="http://schemas.microsoft.com/office/drawing/2014/main" id="{7105DFA2-BDE8-461E-A811-9433858186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1" y="609601"/>
                        <a:ext cx="6810375"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Text Box 5">
            <a:extLst>
              <a:ext uri="{FF2B5EF4-FFF2-40B4-BE49-F238E27FC236}">
                <a16:creationId xmlns:a16="http://schemas.microsoft.com/office/drawing/2014/main" id="{2C0097F6-57FD-4EB7-A7CD-CF47B5CCA922}"/>
              </a:ext>
            </a:extLst>
          </p:cNvPr>
          <p:cNvSpPr txBox="1">
            <a:spLocks noChangeArrowheads="1"/>
          </p:cNvSpPr>
          <p:nvPr/>
        </p:nvSpPr>
        <p:spPr bwMode="auto">
          <a:xfrm>
            <a:off x="6400800" y="5334001"/>
            <a:ext cx="341805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Full quantum-mechanical</a:t>
            </a:r>
          </a:p>
          <a:p>
            <a:r>
              <a:rPr lang="en-US" altLang="en-US" sz="2400" b="1"/>
              <a:t>Accurate but difficult</a:t>
            </a:r>
          </a:p>
        </p:txBody>
      </p:sp>
      <p:sp>
        <p:nvSpPr>
          <p:cNvPr id="4102" name="Text Box 6">
            <a:extLst>
              <a:ext uri="{FF2B5EF4-FFF2-40B4-BE49-F238E27FC236}">
                <a16:creationId xmlns:a16="http://schemas.microsoft.com/office/drawing/2014/main" id="{E1ADE2E6-A291-491D-A9EF-A9FFC139DC14}"/>
              </a:ext>
            </a:extLst>
          </p:cNvPr>
          <p:cNvSpPr txBox="1">
            <a:spLocks noChangeArrowheads="1"/>
          </p:cNvSpPr>
          <p:nvPr/>
        </p:nvSpPr>
        <p:spPr bwMode="auto">
          <a:xfrm>
            <a:off x="2727326" y="5334001"/>
            <a:ext cx="35972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t>Less accurate but simpler and more instructive</a:t>
            </a:r>
          </a:p>
        </p:txBody>
      </p:sp>
    </p:spTree>
    <p:extLst>
      <p:ext uri="{BB962C8B-B14F-4D97-AF65-F5344CB8AC3E}">
        <p14:creationId xmlns:p14="http://schemas.microsoft.com/office/powerpoint/2010/main" val="739356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81C458A-2AFF-4B3B-A6B5-F5EA93DD3874}"/>
              </a:ext>
            </a:extLst>
          </p:cNvPr>
          <p:cNvSpPr>
            <a:spLocks noGrp="1" noChangeArrowheads="1"/>
          </p:cNvSpPr>
          <p:nvPr>
            <p:ph type="title"/>
          </p:nvPr>
        </p:nvSpPr>
        <p:spPr>
          <a:xfrm>
            <a:off x="2133600" y="228600"/>
            <a:ext cx="7772400" cy="1143000"/>
          </a:xfrm>
        </p:spPr>
        <p:txBody>
          <a:bodyPr/>
          <a:lstStyle/>
          <a:p>
            <a:r>
              <a:rPr lang="en-US" altLang="en-US" sz="2800" b="1">
                <a:solidFill>
                  <a:srgbClr val="FF3300"/>
                </a:solidFill>
              </a:rPr>
              <a:t>Photoemission (UPS) theory </a:t>
            </a:r>
          </a:p>
        </p:txBody>
      </p:sp>
      <p:graphicFrame>
        <p:nvGraphicFramePr>
          <p:cNvPr id="5124" name="Object 4">
            <a:extLst>
              <a:ext uri="{FF2B5EF4-FFF2-40B4-BE49-F238E27FC236}">
                <a16:creationId xmlns:a16="http://schemas.microsoft.com/office/drawing/2014/main" id="{4639EBED-8C7B-4E20-8A97-B5788562BBB5}"/>
              </a:ext>
            </a:extLst>
          </p:cNvPr>
          <p:cNvGraphicFramePr>
            <a:graphicFrameLocks noChangeAspect="1"/>
          </p:cNvGraphicFramePr>
          <p:nvPr/>
        </p:nvGraphicFramePr>
        <p:xfrm>
          <a:off x="2362200" y="1524000"/>
          <a:ext cx="4305300" cy="3943350"/>
        </p:xfrm>
        <a:graphic>
          <a:graphicData uri="http://schemas.openxmlformats.org/presentationml/2006/ole">
            <mc:AlternateContent xmlns:mc="http://schemas.openxmlformats.org/markup-compatibility/2006">
              <mc:Choice xmlns:v="urn:schemas-microsoft-com:vml" Requires="v">
                <p:oleObj spid="_x0000_s3082" name="Image" r:id="rId3" imgW="359276" imgH="328680" progId="Photoshop.Image.7">
                  <p:embed/>
                </p:oleObj>
              </mc:Choice>
              <mc:Fallback>
                <p:oleObj name="Image" r:id="rId3" imgW="359276" imgH="328680" progId="Photoshop.Image.7">
                  <p:embed/>
                  <p:pic>
                    <p:nvPicPr>
                      <p:cNvPr id="5124" name="Object 4">
                        <a:extLst>
                          <a:ext uri="{FF2B5EF4-FFF2-40B4-BE49-F238E27FC236}">
                            <a16:creationId xmlns:a16="http://schemas.microsoft.com/office/drawing/2014/main" id="{4639EBED-8C7B-4E20-8A97-B5788562BB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524000"/>
                        <a:ext cx="43053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Text Box 5">
            <a:extLst>
              <a:ext uri="{FF2B5EF4-FFF2-40B4-BE49-F238E27FC236}">
                <a16:creationId xmlns:a16="http://schemas.microsoft.com/office/drawing/2014/main" id="{0946A840-FF5D-449D-A47C-E52D514F2C63}"/>
              </a:ext>
            </a:extLst>
          </p:cNvPr>
          <p:cNvSpPr txBox="1">
            <a:spLocks noChangeArrowheads="1"/>
          </p:cNvSpPr>
          <p:nvPr/>
        </p:nvSpPr>
        <p:spPr bwMode="auto">
          <a:xfrm>
            <a:off x="7010400" y="1649413"/>
            <a:ext cx="32004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At certain direction (determined by </a:t>
            </a:r>
            <a:r>
              <a:rPr lang="en-US" altLang="en-US" sz="2400">
                <a:latin typeface="Symbol" panose="05050102010706020507" pitchFamily="18" charset="2"/>
              </a:rPr>
              <a:t>q</a:t>
            </a:r>
            <a:r>
              <a:rPr lang="en-US" altLang="en-US" sz="2400"/>
              <a:t> and </a:t>
            </a:r>
            <a:r>
              <a:rPr lang="en-US" altLang="en-US" sz="2400">
                <a:latin typeface="Symbol" panose="05050102010706020507" pitchFamily="18" charset="2"/>
              </a:rPr>
              <a:t>f</a:t>
            </a:r>
            <a:r>
              <a:rPr lang="en-US" altLang="en-US" sz="2400"/>
              <a:t>) the wave vector of  emitted electrons (free electrons into the vacuum) with kinetic energy E</a:t>
            </a:r>
            <a:r>
              <a:rPr lang="en-US" altLang="en-US" sz="2400" baseline="-25000"/>
              <a:t>kin</a:t>
            </a:r>
            <a:r>
              <a:rPr lang="en-US" altLang="en-US" sz="2400"/>
              <a:t> is: </a:t>
            </a:r>
          </a:p>
          <a:p>
            <a:endParaRPr lang="en-US" altLang="en-US" sz="800"/>
          </a:p>
          <a:p>
            <a:r>
              <a:rPr lang="en-US" altLang="en-US" sz="2800"/>
              <a:t>K</a:t>
            </a:r>
            <a:r>
              <a:rPr lang="en-US" altLang="en-US" sz="2800" baseline="-25000"/>
              <a:t>ex</a:t>
            </a:r>
            <a:r>
              <a:rPr lang="en-US" altLang="en-US" sz="2800"/>
              <a:t> = (2mE</a:t>
            </a:r>
            <a:r>
              <a:rPr lang="en-US" altLang="en-US" sz="2800" baseline="-25000"/>
              <a:t>kin</a:t>
            </a:r>
            <a:r>
              <a:rPr lang="en-US" altLang="en-US" sz="2800"/>
              <a:t>/h)</a:t>
            </a:r>
            <a:r>
              <a:rPr lang="en-US" altLang="en-US" sz="2800" baseline="30000"/>
              <a:t>1/2</a:t>
            </a:r>
          </a:p>
          <a:p>
            <a:endParaRPr lang="en-US" altLang="en-US" sz="2800" baseline="30000"/>
          </a:p>
        </p:txBody>
      </p:sp>
      <p:sp>
        <p:nvSpPr>
          <p:cNvPr id="5126" name="Line 6">
            <a:extLst>
              <a:ext uri="{FF2B5EF4-FFF2-40B4-BE49-F238E27FC236}">
                <a16:creationId xmlns:a16="http://schemas.microsoft.com/office/drawing/2014/main" id="{BFDFA72E-448A-4245-AE74-0ED45E5C7BC7}"/>
              </a:ext>
            </a:extLst>
          </p:cNvPr>
          <p:cNvSpPr>
            <a:spLocks noChangeShapeType="1"/>
          </p:cNvSpPr>
          <p:nvPr/>
        </p:nvSpPr>
        <p:spPr bwMode="auto">
          <a:xfrm flipV="1">
            <a:off x="9144000" y="44958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 name="Text Box 7">
            <a:extLst>
              <a:ext uri="{FF2B5EF4-FFF2-40B4-BE49-F238E27FC236}">
                <a16:creationId xmlns:a16="http://schemas.microsoft.com/office/drawing/2014/main" id="{19A82B57-27BB-40FE-AD7E-B25C79ED9541}"/>
              </a:ext>
            </a:extLst>
          </p:cNvPr>
          <p:cNvSpPr txBox="1">
            <a:spLocks noChangeArrowheads="1"/>
          </p:cNvSpPr>
          <p:nvPr/>
        </p:nvSpPr>
        <p:spPr bwMode="auto">
          <a:xfrm>
            <a:off x="3581400" y="5562600"/>
            <a:ext cx="5405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solidFill>
                  <a:srgbClr val="FF3300"/>
                </a:solidFill>
              </a:rPr>
              <a:t>How to determine its origin in the solid?</a:t>
            </a:r>
          </a:p>
        </p:txBody>
      </p:sp>
    </p:spTree>
    <p:extLst>
      <p:ext uri="{BB962C8B-B14F-4D97-AF65-F5344CB8AC3E}">
        <p14:creationId xmlns:p14="http://schemas.microsoft.com/office/powerpoint/2010/main" val="144962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0DC1709-DEE9-4866-8A5A-B33968547FC0}"/>
              </a:ext>
            </a:extLst>
          </p:cNvPr>
          <p:cNvSpPr>
            <a:spLocks noGrp="1" noChangeArrowheads="1"/>
          </p:cNvSpPr>
          <p:nvPr>
            <p:ph type="title"/>
          </p:nvPr>
        </p:nvSpPr>
        <p:spPr>
          <a:xfrm>
            <a:off x="2209800" y="0"/>
            <a:ext cx="7772400" cy="1143000"/>
          </a:xfrm>
        </p:spPr>
        <p:txBody>
          <a:bodyPr/>
          <a:lstStyle/>
          <a:p>
            <a:r>
              <a:rPr lang="en-US" altLang="en-US" sz="2800" b="1">
                <a:solidFill>
                  <a:srgbClr val="FF3300"/>
                </a:solidFill>
              </a:rPr>
              <a:t>The first step</a:t>
            </a:r>
          </a:p>
        </p:txBody>
      </p:sp>
      <p:graphicFrame>
        <p:nvGraphicFramePr>
          <p:cNvPr id="6148" name="Object 4">
            <a:extLst>
              <a:ext uri="{FF2B5EF4-FFF2-40B4-BE49-F238E27FC236}">
                <a16:creationId xmlns:a16="http://schemas.microsoft.com/office/drawing/2014/main" id="{8B428BE9-8BD9-4305-8159-6D3F63E092C2}"/>
              </a:ext>
            </a:extLst>
          </p:cNvPr>
          <p:cNvGraphicFramePr>
            <a:graphicFrameLocks noChangeAspect="1"/>
          </p:cNvGraphicFramePr>
          <p:nvPr/>
        </p:nvGraphicFramePr>
        <p:xfrm>
          <a:off x="1905000" y="838200"/>
          <a:ext cx="3455988" cy="5664200"/>
        </p:xfrm>
        <a:graphic>
          <a:graphicData uri="http://schemas.openxmlformats.org/presentationml/2006/ole">
            <mc:AlternateContent xmlns:mc="http://schemas.openxmlformats.org/markup-compatibility/2006">
              <mc:Choice xmlns:v="urn:schemas-microsoft-com:vml" Requires="v">
                <p:oleObj spid="_x0000_s4130" name="Image" r:id="rId3" imgW="215637" imgH="354236" progId="Photoshop.Image.7">
                  <p:embed/>
                </p:oleObj>
              </mc:Choice>
              <mc:Fallback>
                <p:oleObj name="Image" r:id="rId3" imgW="215637" imgH="354236" progId="Photoshop.Image.7">
                  <p:embed/>
                  <p:pic>
                    <p:nvPicPr>
                      <p:cNvPr id="6148" name="Object 4">
                        <a:extLst>
                          <a:ext uri="{FF2B5EF4-FFF2-40B4-BE49-F238E27FC236}">
                            <a16:creationId xmlns:a16="http://schemas.microsoft.com/office/drawing/2014/main" id="{8B428BE9-8BD9-4305-8159-6D3F63E092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38200"/>
                        <a:ext cx="3455988"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a:extLst>
              <a:ext uri="{FF2B5EF4-FFF2-40B4-BE49-F238E27FC236}">
                <a16:creationId xmlns:a16="http://schemas.microsoft.com/office/drawing/2014/main" id="{82E691AB-F373-405B-8C3A-894BFEBAC025}"/>
              </a:ext>
            </a:extLst>
          </p:cNvPr>
          <p:cNvGraphicFramePr>
            <a:graphicFrameLocks noChangeAspect="1"/>
          </p:cNvGraphicFramePr>
          <p:nvPr/>
        </p:nvGraphicFramePr>
        <p:xfrm>
          <a:off x="5486400" y="1905001"/>
          <a:ext cx="5037138" cy="1025525"/>
        </p:xfrm>
        <a:graphic>
          <a:graphicData uri="http://schemas.openxmlformats.org/presentationml/2006/ole">
            <mc:AlternateContent xmlns:mc="http://schemas.openxmlformats.org/markup-compatibility/2006">
              <mc:Choice xmlns:v="urn:schemas-microsoft-com:vml" Requires="v">
                <p:oleObj spid="_x0000_s4131" name="Image" r:id="rId5" imgW="359276" imgH="73441" progId="Photoshop.Image.7">
                  <p:embed/>
                </p:oleObj>
              </mc:Choice>
              <mc:Fallback>
                <p:oleObj name="Image" r:id="rId5" imgW="359276" imgH="73441" progId="Photoshop.Image.7">
                  <p:embed/>
                  <p:pic>
                    <p:nvPicPr>
                      <p:cNvPr id="6149" name="Object 5">
                        <a:extLst>
                          <a:ext uri="{FF2B5EF4-FFF2-40B4-BE49-F238E27FC236}">
                            <a16:creationId xmlns:a16="http://schemas.microsoft.com/office/drawing/2014/main" id="{82E691AB-F373-405B-8C3A-894BFEBAC0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1905001"/>
                        <a:ext cx="5037138"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Text Box 6">
            <a:extLst>
              <a:ext uri="{FF2B5EF4-FFF2-40B4-BE49-F238E27FC236}">
                <a16:creationId xmlns:a16="http://schemas.microsoft.com/office/drawing/2014/main" id="{BA807CC7-9124-4274-BF12-9D6B808AFAE4}"/>
              </a:ext>
            </a:extLst>
          </p:cNvPr>
          <p:cNvSpPr txBox="1">
            <a:spLocks noChangeArrowheads="1"/>
          </p:cNvSpPr>
          <p:nvPr/>
        </p:nvSpPr>
        <p:spPr bwMode="auto">
          <a:xfrm>
            <a:off x="5622926" y="879476"/>
            <a:ext cx="45116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The optical excitation of an electron in the first step is simply described by </a:t>
            </a:r>
            <a:r>
              <a:rPr lang="en-US" altLang="en-US" b="1">
                <a:solidFill>
                  <a:srgbClr val="FF3300"/>
                </a:solidFill>
              </a:rPr>
              <a:t>“golden rule”</a:t>
            </a:r>
          </a:p>
        </p:txBody>
      </p:sp>
      <p:sp>
        <p:nvSpPr>
          <p:cNvPr id="6151" name="Text Box 7">
            <a:extLst>
              <a:ext uri="{FF2B5EF4-FFF2-40B4-BE49-F238E27FC236}">
                <a16:creationId xmlns:a16="http://schemas.microsoft.com/office/drawing/2014/main" id="{D00972BC-E400-45A5-80AB-32CB4F6FD76F}"/>
              </a:ext>
            </a:extLst>
          </p:cNvPr>
          <p:cNvSpPr txBox="1">
            <a:spLocks noChangeArrowheads="1"/>
          </p:cNvSpPr>
          <p:nvPr/>
        </p:nvSpPr>
        <p:spPr bwMode="auto">
          <a:xfrm>
            <a:off x="5622926" y="2971800"/>
            <a:ext cx="44354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t>The transition happened between two states with nearly unchanged </a:t>
            </a:r>
            <a:r>
              <a:rPr lang="en-US" altLang="en-US" b="1"/>
              <a:t>k.</a:t>
            </a:r>
            <a:r>
              <a:rPr lang="en-US" altLang="en-US"/>
              <a:t> The perturbation can be described by dipole approximation:</a:t>
            </a:r>
          </a:p>
        </p:txBody>
      </p:sp>
      <p:graphicFrame>
        <p:nvGraphicFramePr>
          <p:cNvPr id="6152" name="Object 8">
            <a:extLst>
              <a:ext uri="{FF2B5EF4-FFF2-40B4-BE49-F238E27FC236}">
                <a16:creationId xmlns:a16="http://schemas.microsoft.com/office/drawing/2014/main" id="{D5498235-D6F0-4D0C-99C6-1C100A49D689}"/>
              </a:ext>
            </a:extLst>
          </p:cNvPr>
          <p:cNvGraphicFramePr>
            <a:graphicFrameLocks noChangeAspect="1"/>
          </p:cNvGraphicFramePr>
          <p:nvPr/>
        </p:nvGraphicFramePr>
        <p:xfrm>
          <a:off x="5791200" y="4267200"/>
          <a:ext cx="3913188" cy="484188"/>
        </p:xfrm>
        <a:graphic>
          <a:graphicData uri="http://schemas.openxmlformats.org/presentationml/2006/ole">
            <mc:AlternateContent xmlns:mc="http://schemas.openxmlformats.org/markup-compatibility/2006">
              <mc:Choice xmlns:v="urn:schemas-microsoft-com:vml" Requires="v">
                <p:oleObj spid="_x0000_s4132" name="Image" r:id="rId7" imgW="359276" imgH="44280" progId="Photoshop.Image.7">
                  <p:embed/>
                </p:oleObj>
              </mc:Choice>
              <mc:Fallback>
                <p:oleObj name="Image" r:id="rId7" imgW="359276" imgH="44280" progId="Photoshop.Image.7">
                  <p:embed/>
                  <p:pic>
                    <p:nvPicPr>
                      <p:cNvPr id="6152" name="Object 8">
                        <a:extLst>
                          <a:ext uri="{FF2B5EF4-FFF2-40B4-BE49-F238E27FC236}">
                            <a16:creationId xmlns:a16="http://schemas.microsoft.com/office/drawing/2014/main" id="{D5498235-D6F0-4D0C-99C6-1C100A49D6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4267200"/>
                        <a:ext cx="3913188"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3" name="Text Box 9">
            <a:extLst>
              <a:ext uri="{FF2B5EF4-FFF2-40B4-BE49-F238E27FC236}">
                <a16:creationId xmlns:a16="http://schemas.microsoft.com/office/drawing/2014/main" id="{44E9ED0C-85AC-48DB-BC2E-E0585C2BF359}"/>
              </a:ext>
            </a:extLst>
          </p:cNvPr>
          <p:cNvSpPr txBox="1">
            <a:spLocks noChangeArrowheads="1"/>
          </p:cNvSpPr>
          <p:nvPr/>
        </p:nvSpPr>
        <p:spPr bwMode="auto">
          <a:xfrm>
            <a:off x="5562600" y="5562600"/>
            <a:ext cx="4648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F3300"/>
                </a:solidFill>
                <a:effectLst>
                  <a:outerShdw blurRad="38100" dist="38100" dir="2700000" algn="tl">
                    <a:srgbClr val="C0C0C0"/>
                  </a:outerShdw>
                </a:effectLst>
              </a:rPr>
              <a:t>Question: why two states with nearly unchanged k?	Hint: compare k of electron in the solid and k of UV photon.</a:t>
            </a:r>
            <a:endParaRPr lang="en-US" altLang="en-US"/>
          </a:p>
        </p:txBody>
      </p:sp>
      <p:sp>
        <p:nvSpPr>
          <p:cNvPr id="6154" name="Text Box 10">
            <a:extLst>
              <a:ext uri="{FF2B5EF4-FFF2-40B4-BE49-F238E27FC236}">
                <a16:creationId xmlns:a16="http://schemas.microsoft.com/office/drawing/2014/main" id="{39E5368F-BB62-421D-BF74-4E084C0037B6}"/>
              </a:ext>
            </a:extLst>
          </p:cNvPr>
          <p:cNvSpPr txBox="1">
            <a:spLocks noChangeArrowheads="1"/>
          </p:cNvSpPr>
          <p:nvPr/>
        </p:nvSpPr>
        <p:spPr bwMode="auto">
          <a:xfrm>
            <a:off x="5622926" y="4918076"/>
            <a:ext cx="44354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Only electrons with   	  can go out of surface to be detected.</a:t>
            </a:r>
          </a:p>
        </p:txBody>
      </p:sp>
      <p:graphicFrame>
        <p:nvGraphicFramePr>
          <p:cNvPr id="6155" name="Object 11">
            <a:extLst>
              <a:ext uri="{FF2B5EF4-FFF2-40B4-BE49-F238E27FC236}">
                <a16:creationId xmlns:a16="http://schemas.microsoft.com/office/drawing/2014/main" id="{5CBC58E3-7E84-41F1-B11C-19D57F0C5FE2}"/>
              </a:ext>
            </a:extLst>
          </p:cNvPr>
          <p:cNvGraphicFramePr>
            <a:graphicFrameLocks noChangeAspect="1"/>
          </p:cNvGraphicFramePr>
          <p:nvPr/>
        </p:nvGraphicFramePr>
        <p:xfrm>
          <a:off x="7772400" y="4953000"/>
          <a:ext cx="768350" cy="325438"/>
        </p:xfrm>
        <a:graphic>
          <a:graphicData uri="http://schemas.openxmlformats.org/presentationml/2006/ole">
            <mc:AlternateContent xmlns:mc="http://schemas.openxmlformats.org/markup-compatibility/2006">
              <mc:Choice xmlns:v="urn:schemas-microsoft-com:vml" Requires="v">
                <p:oleObj spid="_x0000_s4133" name="Equation" r:id="rId9" imgW="419040" imgH="177480" progId="Equation.3">
                  <p:embed/>
                </p:oleObj>
              </mc:Choice>
              <mc:Fallback>
                <p:oleObj name="Equation" r:id="rId9" imgW="419040" imgH="177480" progId="Equation.3">
                  <p:embed/>
                  <p:pic>
                    <p:nvPicPr>
                      <p:cNvPr id="6155" name="Object 11">
                        <a:extLst>
                          <a:ext uri="{FF2B5EF4-FFF2-40B4-BE49-F238E27FC236}">
                            <a16:creationId xmlns:a16="http://schemas.microsoft.com/office/drawing/2014/main" id="{5CBC58E3-7E84-41F1-B11C-19D57F0C5F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2400" y="4953000"/>
                        <a:ext cx="768350"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88588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A45FF8-E68A-4D00-AA37-81ECEE6481B1}"/>
              </a:ext>
            </a:extLst>
          </p:cNvPr>
          <p:cNvSpPr/>
          <p:nvPr/>
        </p:nvSpPr>
        <p:spPr>
          <a:xfrm>
            <a:off x="0" y="749483"/>
            <a:ext cx="11887200" cy="5509200"/>
          </a:xfrm>
          <a:prstGeom prst="rect">
            <a:avLst/>
          </a:prstGeom>
          <a:ln>
            <a:noFill/>
          </a:ln>
        </p:spPr>
        <p:txBody>
          <a:bodyPr wrap="square">
            <a:spAutoFit/>
          </a:bodyPr>
          <a:lstStyle/>
          <a:p>
            <a:r>
              <a:rPr lang="en-US" sz="3200" b="1" dirty="0">
                <a:solidFill>
                  <a:srgbClr val="000099"/>
                </a:solidFill>
                <a:latin typeface="TimesNewRomanPS-BoldMT"/>
              </a:rPr>
              <a:t>1.1.	Introduction to Catalytic Phenomena</a:t>
            </a:r>
          </a:p>
          <a:p>
            <a:r>
              <a:rPr lang="en-US" sz="3200" b="1" dirty="0">
                <a:solidFill>
                  <a:srgbClr val="0070C0"/>
                </a:solidFill>
                <a:latin typeface="TimesNewRomanPS-BoldMT"/>
              </a:rPr>
              <a:t>1.1.1.	 Emergence of Catalyst Technology: A Brief History</a:t>
            </a:r>
          </a:p>
          <a:p>
            <a:r>
              <a:rPr lang="en-US" sz="3200" b="1" dirty="0">
                <a:solidFill>
                  <a:srgbClr val="0070C0"/>
                </a:solidFill>
                <a:latin typeface="TimesNewRomanPS-BoldMT"/>
              </a:rPr>
              <a:t>1.1.2.	 Importance of Catalysis and Catalyst Technology</a:t>
            </a:r>
          </a:p>
          <a:p>
            <a:r>
              <a:rPr lang="en-US" sz="3200" b="1" dirty="0">
                <a:solidFill>
                  <a:srgbClr val="0070C0"/>
                </a:solidFill>
                <a:latin typeface="TimesNewRomanPS-BoldMT"/>
              </a:rPr>
              <a:t>1.1.3.	 Fundamental Catalytic Phenomena and Principles</a:t>
            </a:r>
          </a:p>
          <a:p>
            <a:r>
              <a:rPr lang="en-US" sz="3200" b="1" dirty="0">
                <a:solidFill>
                  <a:srgbClr val="FF0000"/>
                </a:solidFill>
                <a:latin typeface="TimesNewRomanPS-BoldMT"/>
              </a:rPr>
              <a:t>Exercises/Assignments/Reading Materials </a:t>
            </a:r>
          </a:p>
          <a:p>
            <a:endParaRPr lang="en-US" sz="3200" b="1" dirty="0">
              <a:solidFill>
                <a:srgbClr val="FF0066"/>
              </a:solidFill>
              <a:latin typeface="TimesNewRomanPS-BoldMT"/>
            </a:endParaRPr>
          </a:p>
          <a:p>
            <a:r>
              <a:rPr lang="en-US" sz="3200" b="1" dirty="0">
                <a:solidFill>
                  <a:srgbClr val="000099"/>
                </a:solidFill>
                <a:latin typeface="TimesNewRomanPS-BoldMT"/>
              </a:rPr>
              <a:t>1.2.	Catalyst Characterization and Selection</a:t>
            </a:r>
          </a:p>
          <a:p>
            <a:r>
              <a:rPr lang="en-US" sz="3200" b="1" dirty="0">
                <a:solidFill>
                  <a:srgbClr val="0070C0"/>
                </a:solidFill>
                <a:latin typeface="TimesNewRomanPS-BoldMT"/>
              </a:rPr>
              <a:t>1.2.1.	 Principles and Objectives of Catalyst Characterization</a:t>
            </a:r>
          </a:p>
          <a:p>
            <a:r>
              <a:rPr lang="en-US" sz="3200" b="1" dirty="0">
                <a:solidFill>
                  <a:srgbClr val="0070C0"/>
                </a:solidFill>
                <a:latin typeface="TimesNewRomanPS-BoldMT"/>
              </a:rPr>
              <a:t>1.2.2.	 Determining Physical Properties of Catalysts</a:t>
            </a:r>
          </a:p>
          <a:p>
            <a:r>
              <a:rPr lang="en-US" sz="3200" b="1" dirty="0">
                <a:solidFill>
                  <a:srgbClr val="0070C0"/>
                </a:solidFill>
                <a:latin typeface="TimesNewRomanPS-BoldMT"/>
              </a:rPr>
              <a:t>1.2.3.	 Determining Chemical Properties of Catalysts</a:t>
            </a:r>
          </a:p>
          <a:p>
            <a:r>
              <a:rPr lang="en-US" sz="3200" b="1" dirty="0">
                <a:solidFill>
                  <a:srgbClr val="FF0000"/>
                </a:solidFill>
                <a:latin typeface="TimesNewRomanPS-BoldMT"/>
              </a:rPr>
              <a:t>Exercises/Assignments/Reading Materials</a:t>
            </a:r>
          </a:p>
        </p:txBody>
      </p:sp>
      <p:sp>
        <p:nvSpPr>
          <p:cNvPr id="3" name="Title 4">
            <a:extLst>
              <a:ext uri="{FF2B5EF4-FFF2-40B4-BE49-F238E27FC236}">
                <a16:creationId xmlns:a16="http://schemas.microsoft.com/office/drawing/2014/main" id="{2905D992-9E8C-4E1C-BB3B-0D1052C99663}"/>
              </a:ext>
            </a:extLst>
          </p:cNvPr>
          <p:cNvSpPr txBox="1">
            <a:spLocks/>
          </p:cNvSpPr>
          <p:nvPr/>
        </p:nvSpPr>
        <p:spPr>
          <a:xfrm>
            <a:off x="-1" y="-1"/>
            <a:ext cx="12192000" cy="749484"/>
          </a:xfrm>
          <a:prstGeom prst="rect">
            <a:avLst/>
          </a:prstGeom>
          <a:solidFill>
            <a:srgbClr val="FF6600"/>
          </a:solidFill>
          <a:ln>
            <a:solidFill>
              <a:srgbClr val="FF66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Adobe Fan Heiti Std B" panose="020B0700000000000000" pitchFamily="34" charset="-128"/>
                <a:ea typeface="Adobe Fan Heiti Std B" panose="020B0700000000000000" pitchFamily="34" charset="-128"/>
              </a:rPr>
              <a:t>Module 1</a:t>
            </a:r>
            <a:endParaRPr lang="en-GB" sz="3600" b="1" dirty="0">
              <a:solidFill>
                <a:schemeClr val="bg1"/>
              </a:solidFill>
              <a:latin typeface="Adobe Fan Heiti Std B" panose="020B0700000000000000" pitchFamily="34" charset="-128"/>
              <a:ea typeface="Adobe Fan Heiti Std B" panose="020B0700000000000000" pitchFamily="34" charset="-128"/>
              <a:cs typeface="Arial" panose="020B0604020202020204" pitchFamily="34" charset="0"/>
            </a:endParaRPr>
          </a:p>
        </p:txBody>
      </p:sp>
      <p:sp>
        <p:nvSpPr>
          <p:cNvPr id="5" name="Slide Number Placeholder 4">
            <a:extLst>
              <a:ext uri="{FF2B5EF4-FFF2-40B4-BE49-F238E27FC236}">
                <a16:creationId xmlns:a16="http://schemas.microsoft.com/office/drawing/2014/main" id="{27F4AEB8-DB1D-488B-8AAD-B7BB4DC8178F}"/>
              </a:ext>
            </a:extLst>
          </p:cNvPr>
          <p:cNvSpPr>
            <a:spLocks noGrp="1"/>
          </p:cNvSpPr>
          <p:nvPr>
            <p:ph type="sldNum" sz="quarter" idx="12"/>
          </p:nvPr>
        </p:nvSpPr>
        <p:spPr/>
        <p:txBody>
          <a:bodyPr/>
          <a:lstStyle/>
          <a:p>
            <a:fld id="{61080F9A-F828-44D2-B727-F73E7B512798}" type="slidenum">
              <a:rPr lang="en-US" smtClean="0"/>
              <a:t>4</a:t>
            </a:fld>
            <a:endParaRPr lang="en-US"/>
          </a:p>
        </p:txBody>
      </p:sp>
    </p:spTree>
    <p:extLst>
      <p:ext uri="{BB962C8B-B14F-4D97-AF65-F5344CB8AC3E}">
        <p14:creationId xmlns:p14="http://schemas.microsoft.com/office/powerpoint/2010/main" val="2622562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9456D87-BE49-4351-B769-1AF783AB04E3}"/>
              </a:ext>
            </a:extLst>
          </p:cNvPr>
          <p:cNvSpPr>
            <a:spLocks noGrp="1" noChangeArrowheads="1"/>
          </p:cNvSpPr>
          <p:nvPr>
            <p:ph type="title"/>
          </p:nvPr>
        </p:nvSpPr>
        <p:spPr>
          <a:xfrm>
            <a:off x="2209800" y="0"/>
            <a:ext cx="7772400" cy="1143000"/>
          </a:xfrm>
        </p:spPr>
        <p:txBody>
          <a:bodyPr/>
          <a:lstStyle/>
          <a:p>
            <a:r>
              <a:rPr lang="en-US" altLang="en-US" sz="2800" b="1">
                <a:solidFill>
                  <a:srgbClr val="FF3300"/>
                </a:solidFill>
              </a:rPr>
              <a:t>The second step</a:t>
            </a:r>
          </a:p>
        </p:txBody>
      </p:sp>
      <p:graphicFrame>
        <p:nvGraphicFramePr>
          <p:cNvPr id="7172" name="Object 4">
            <a:extLst>
              <a:ext uri="{FF2B5EF4-FFF2-40B4-BE49-F238E27FC236}">
                <a16:creationId xmlns:a16="http://schemas.microsoft.com/office/drawing/2014/main" id="{D98D8635-A2B6-4A29-ABAB-26DF060F5807}"/>
              </a:ext>
            </a:extLst>
          </p:cNvPr>
          <p:cNvGraphicFramePr>
            <a:graphicFrameLocks noChangeAspect="1"/>
          </p:cNvGraphicFramePr>
          <p:nvPr/>
        </p:nvGraphicFramePr>
        <p:xfrm>
          <a:off x="2590801" y="1828800"/>
          <a:ext cx="6983413" cy="884238"/>
        </p:xfrm>
        <a:graphic>
          <a:graphicData uri="http://schemas.openxmlformats.org/presentationml/2006/ole">
            <mc:AlternateContent xmlns:mc="http://schemas.openxmlformats.org/markup-compatibility/2006">
              <mc:Choice xmlns:v="urn:schemas-microsoft-com:vml" Requires="v">
                <p:oleObj spid="_x0000_s5154" name="Image" r:id="rId3" imgW="576366" imgH="73441" progId="Photoshop.Image.7">
                  <p:embed/>
                </p:oleObj>
              </mc:Choice>
              <mc:Fallback>
                <p:oleObj name="Image" r:id="rId3" imgW="576366" imgH="73441" progId="Photoshop.Image.7">
                  <p:embed/>
                  <p:pic>
                    <p:nvPicPr>
                      <p:cNvPr id="7172" name="Object 4">
                        <a:extLst>
                          <a:ext uri="{FF2B5EF4-FFF2-40B4-BE49-F238E27FC236}">
                            <a16:creationId xmlns:a16="http://schemas.microsoft.com/office/drawing/2014/main" id="{D98D8635-A2B6-4A29-ABAB-26DF060F58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1" y="1828800"/>
                        <a:ext cx="6983413"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Text Box 5">
            <a:extLst>
              <a:ext uri="{FF2B5EF4-FFF2-40B4-BE49-F238E27FC236}">
                <a16:creationId xmlns:a16="http://schemas.microsoft.com/office/drawing/2014/main" id="{562C13AF-41E0-4345-84B3-47AA6CCDB51B}"/>
              </a:ext>
            </a:extLst>
          </p:cNvPr>
          <p:cNvSpPr txBox="1">
            <a:spLocks noChangeArrowheads="1"/>
          </p:cNvSpPr>
          <p:nvPr/>
        </p:nvSpPr>
        <p:spPr bwMode="auto">
          <a:xfrm>
            <a:off x="2344738" y="914401"/>
            <a:ext cx="77136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Only electrons with   	  can go out of surface to be detected, for the selected energy E by the analyzer the intensity is:</a:t>
            </a:r>
            <a:endParaRPr lang="en-US" altLang="en-US" sz="2400"/>
          </a:p>
        </p:txBody>
      </p:sp>
      <p:graphicFrame>
        <p:nvGraphicFramePr>
          <p:cNvPr id="7174" name="Object 6">
            <a:extLst>
              <a:ext uri="{FF2B5EF4-FFF2-40B4-BE49-F238E27FC236}">
                <a16:creationId xmlns:a16="http://schemas.microsoft.com/office/drawing/2014/main" id="{D1AB956E-2501-4A42-87C4-FC8C2E697F63}"/>
              </a:ext>
            </a:extLst>
          </p:cNvPr>
          <p:cNvGraphicFramePr>
            <a:graphicFrameLocks noChangeAspect="1"/>
          </p:cNvGraphicFramePr>
          <p:nvPr/>
        </p:nvGraphicFramePr>
        <p:xfrm>
          <a:off x="4495800" y="969964"/>
          <a:ext cx="768350" cy="325437"/>
        </p:xfrm>
        <a:graphic>
          <a:graphicData uri="http://schemas.openxmlformats.org/presentationml/2006/ole">
            <mc:AlternateContent xmlns:mc="http://schemas.openxmlformats.org/markup-compatibility/2006">
              <mc:Choice xmlns:v="urn:schemas-microsoft-com:vml" Requires="v">
                <p:oleObj spid="_x0000_s5155" name="Equation" r:id="rId5" imgW="419040" imgH="177480" progId="Equation.3">
                  <p:embed/>
                </p:oleObj>
              </mc:Choice>
              <mc:Fallback>
                <p:oleObj name="Equation" r:id="rId5" imgW="419040" imgH="177480" progId="Equation.3">
                  <p:embed/>
                  <p:pic>
                    <p:nvPicPr>
                      <p:cNvPr id="7174" name="Object 6">
                        <a:extLst>
                          <a:ext uri="{FF2B5EF4-FFF2-40B4-BE49-F238E27FC236}">
                            <a16:creationId xmlns:a16="http://schemas.microsoft.com/office/drawing/2014/main" id="{D1AB956E-2501-4A42-87C4-FC8C2E697F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969964"/>
                        <a:ext cx="768350"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5" name="Text Box 7">
            <a:extLst>
              <a:ext uri="{FF2B5EF4-FFF2-40B4-BE49-F238E27FC236}">
                <a16:creationId xmlns:a16="http://schemas.microsoft.com/office/drawing/2014/main" id="{F4559C83-E815-491A-96F8-0F3F1090E126}"/>
              </a:ext>
            </a:extLst>
          </p:cNvPr>
          <p:cNvSpPr txBox="1">
            <a:spLocks noChangeArrowheads="1"/>
          </p:cNvSpPr>
          <p:nvPr/>
        </p:nvSpPr>
        <p:spPr bwMode="auto">
          <a:xfrm>
            <a:off x="2362201" y="2819400"/>
            <a:ext cx="740727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Where mfi is the matrix element for the transistion between two states and f(Ei) is density of states.</a:t>
            </a:r>
          </a:p>
          <a:p>
            <a:r>
              <a:rPr lang="en-US" altLang="en-US"/>
              <a:t>These electrons, however, in the second step will undergoes various scattering processes including inelastic ones, which make them lose energy and also gives secondary electrons. The mean free path length can be used to describe the transport probability:</a:t>
            </a:r>
          </a:p>
        </p:txBody>
      </p:sp>
      <p:graphicFrame>
        <p:nvGraphicFramePr>
          <p:cNvPr id="7176" name="Object 8">
            <a:extLst>
              <a:ext uri="{FF2B5EF4-FFF2-40B4-BE49-F238E27FC236}">
                <a16:creationId xmlns:a16="http://schemas.microsoft.com/office/drawing/2014/main" id="{94BA7031-09A6-4C6A-BF3E-50BB4731547A}"/>
              </a:ext>
            </a:extLst>
          </p:cNvPr>
          <p:cNvGraphicFramePr>
            <a:graphicFrameLocks noChangeAspect="1"/>
          </p:cNvGraphicFramePr>
          <p:nvPr/>
        </p:nvGraphicFramePr>
        <p:xfrm>
          <a:off x="4495800" y="4876801"/>
          <a:ext cx="3308350" cy="595313"/>
        </p:xfrm>
        <a:graphic>
          <a:graphicData uri="http://schemas.openxmlformats.org/presentationml/2006/ole">
            <mc:AlternateContent xmlns:mc="http://schemas.openxmlformats.org/markup-compatibility/2006">
              <mc:Choice xmlns:v="urn:schemas-microsoft-com:vml" Requires="v">
                <p:oleObj spid="_x0000_s5156" name="Equation" r:id="rId7" imgW="1130040" imgH="203040" progId="Equation.3">
                  <p:embed/>
                </p:oleObj>
              </mc:Choice>
              <mc:Fallback>
                <p:oleObj name="Equation" r:id="rId7" imgW="1130040" imgH="203040" progId="Equation.3">
                  <p:embed/>
                  <p:pic>
                    <p:nvPicPr>
                      <p:cNvPr id="7176" name="Object 8">
                        <a:extLst>
                          <a:ext uri="{FF2B5EF4-FFF2-40B4-BE49-F238E27FC236}">
                            <a16:creationId xmlns:a16="http://schemas.microsoft.com/office/drawing/2014/main" id="{94BA7031-09A6-4C6A-BF3E-50BB473154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4876801"/>
                        <a:ext cx="3308350"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7" name="Text Box 9">
            <a:extLst>
              <a:ext uri="{FF2B5EF4-FFF2-40B4-BE49-F238E27FC236}">
                <a16:creationId xmlns:a16="http://schemas.microsoft.com/office/drawing/2014/main" id="{0EB96390-CB50-4A84-AFF9-C0D995DED367}"/>
              </a:ext>
            </a:extLst>
          </p:cNvPr>
          <p:cNvSpPr txBox="1">
            <a:spLocks noChangeArrowheads="1"/>
          </p:cNvSpPr>
          <p:nvPr/>
        </p:nvSpPr>
        <p:spPr bwMode="auto">
          <a:xfrm>
            <a:off x="2590800" y="5486400"/>
            <a:ext cx="587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3300"/>
                </a:solidFill>
                <a:latin typeface="Symbol" panose="05050102010706020507" pitchFamily="18" charset="2"/>
              </a:rPr>
              <a:t>l</a:t>
            </a:r>
            <a:r>
              <a:rPr lang="en-US" altLang="en-US" sz="2400">
                <a:solidFill>
                  <a:srgbClr val="FF3300"/>
                </a:solidFill>
              </a:rPr>
              <a:t> for UV light is very small between </a:t>
            </a:r>
            <a:r>
              <a:rPr lang="en-US" altLang="en-US" sz="2400" b="1" u="sng">
                <a:solidFill>
                  <a:srgbClr val="FF3300"/>
                </a:solidFill>
              </a:rPr>
              <a:t>5</a:t>
            </a:r>
            <a:r>
              <a:rPr lang="en-US" altLang="en-US" sz="2400" u="sng">
                <a:solidFill>
                  <a:srgbClr val="FF3300"/>
                </a:solidFill>
              </a:rPr>
              <a:t> to </a:t>
            </a:r>
            <a:r>
              <a:rPr lang="en-US" altLang="en-US" sz="2400" b="1" u="sng">
                <a:solidFill>
                  <a:srgbClr val="FF3300"/>
                </a:solidFill>
              </a:rPr>
              <a:t>20</a:t>
            </a:r>
            <a:r>
              <a:rPr lang="en-US" altLang="en-US" sz="2400" u="sng">
                <a:solidFill>
                  <a:srgbClr val="FF3300"/>
                </a:solidFill>
              </a:rPr>
              <a:t> </a:t>
            </a:r>
            <a:r>
              <a:rPr lang="en-US" altLang="zh-CN" sz="2400" u="sng">
                <a:solidFill>
                  <a:srgbClr val="FF3300"/>
                </a:solidFill>
                <a:ea typeface="宋体" panose="02010600030101010101" pitchFamily="2" charset="-122"/>
              </a:rPr>
              <a:t>Å</a:t>
            </a:r>
            <a:endParaRPr lang="en-US" altLang="en-US" sz="2400" u="sng">
              <a:solidFill>
                <a:srgbClr val="FF3300"/>
              </a:solidFill>
              <a:ea typeface="宋体" panose="02010600030101010101" pitchFamily="2" charset="-122"/>
            </a:endParaRPr>
          </a:p>
        </p:txBody>
      </p:sp>
      <p:graphicFrame>
        <p:nvGraphicFramePr>
          <p:cNvPr id="7178" name="Object 10">
            <a:extLst>
              <a:ext uri="{FF2B5EF4-FFF2-40B4-BE49-F238E27FC236}">
                <a16:creationId xmlns:a16="http://schemas.microsoft.com/office/drawing/2014/main" id="{15404945-F011-4A9F-BE96-6D8FAA44C9BF}"/>
              </a:ext>
            </a:extLst>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5157" name="Equation" r:id="rId9" imgW="114120" imgH="215640" progId="Equation.3">
                  <p:embed/>
                </p:oleObj>
              </mc:Choice>
              <mc:Fallback>
                <p:oleObj name="Equation" r:id="rId9" imgW="114120" imgH="215640" progId="Equation.3">
                  <p:embed/>
                  <p:pic>
                    <p:nvPicPr>
                      <p:cNvPr id="7178" name="Object 10">
                        <a:extLst>
                          <a:ext uri="{FF2B5EF4-FFF2-40B4-BE49-F238E27FC236}">
                            <a16:creationId xmlns:a16="http://schemas.microsoft.com/office/drawing/2014/main" id="{15404945-F011-4A9F-BE96-6D8FAA44C9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9" name="Text Box 11">
            <a:extLst>
              <a:ext uri="{FF2B5EF4-FFF2-40B4-BE49-F238E27FC236}">
                <a16:creationId xmlns:a16="http://schemas.microsoft.com/office/drawing/2014/main" id="{E08DDF7F-9E3D-4666-BC65-B155B040803C}"/>
              </a:ext>
            </a:extLst>
          </p:cNvPr>
          <p:cNvSpPr txBox="1">
            <a:spLocks noChangeArrowheads="1"/>
          </p:cNvSpPr>
          <p:nvPr/>
        </p:nvSpPr>
        <p:spPr bwMode="auto">
          <a:xfrm>
            <a:off x="6096001" y="5943600"/>
            <a:ext cx="2562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solidFill>
                  <a:srgbClr val="FF3300"/>
                </a:solidFill>
                <a:effectLst>
                  <a:outerShdw blurRad="38100" dist="38100" dir="2700000" algn="tl">
                    <a:srgbClr val="C0C0C0"/>
                  </a:outerShdw>
                </a:effectLst>
              </a:rPr>
              <a:t>Surface sensitivity</a:t>
            </a:r>
          </a:p>
        </p:txBody>
      </p:sp>
    </p:spTree>
    <p:extLst>
      <p:ext uri="{BB962C8B-B14F-4D97-AF65-F5344CB8AC3E}">
        <p14:creationId xmlns:p14="http://schemas.microsoft.com/office/powerpoint/2010/main" val="1082115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FF7DDA3-9B19-40AC-82AB-4CF7FC539C1C}"/>
              </a:ext>
            </a:extLst>
          </p:cNvPr>
          <p:cNvSpPr>
            <a:spLocks noGrp="1" noChangeArrowheads="1"/>
          </p:cNvSpPr>
          <p:nvPr>
            <p:ph type="title"/>
          </p:nvPr>
        </p:nvSpPr>
        <p:spPr>
          <a:xfrm>
            <a:off x="2286000" y="0"/>
            <a:ext cx="7772400" cy="1143000"/>
          </a:xfrm>
        </p:spPr>
        <p:txBody>
          <a:bodyPr/>
          <a:lstStyle/>
          <a:p>
            <a:r>
              <a:rPr lang="en-US" altLang="en-US" sz="2800" b="1">
                <a:solidFill>
                  <a:srgbClr val="FF3300"/>
                </a:solidFill>
              </a:rPr>
              <a:t>The third step</a:t>
            </a:r>
          </a:p>
        </p:txBody>
      </p:sp>
      <p:graphicFrame>
        <p:nvGraphicFramePr>
          <p:cNvPr id="8196" name="Object 4">
            <a:extLst>
              <a:ext uri="{FF2B5EF4-FFF2-40B4-BE49-F238E27FC236}">
                <a16:creationId xmlns:a16="http://schemas.microsoft.com/office/drawing/2014/main" id="{F2580F87-D7AB-49AE-8C36-91997DEA294F}"/>
              </a:ext>
            </a:extLst>
          </p:cNvPr>
          <p:cNvGraphicFramePr>
            <a:graphicFrameLocks noChangeAspect="1"/>
          </p:cNvGraphicFramePr>
          <p:nvPr/>
        </p:nvGraphicFramePr>
        <p:xfrm>
          <a:off x="1628776" y="1066800"/>
          <a:ext cx="3400425" cy="4095750"/>
        </p:xfrm>
        <a:graphic>
          <a:graphicData uri="http://schemas.openxmlformats.org/presentationml/2006/ole">
            <mc:AlternateContent xmlns:mc="http://schemas.openxmlformats.org/markup-compatibility/2006">
              <mc:Choice xmlns:v="urn:schemas-microsoft-com:vml" Requires="v">
                <p:oleObj spid="_x0000_s6202" name="Image" r:id="rId3" imgW="288000" imgH="346679" progId="Photoshop.Image.7">
                  <p:embed/>
                </p:oleObj>
              </mc:Choice>
              <mc:Fallback>
                <p:oleObj name="Image" r:id="rId3" imgW="288000" imgH="346679" progId="Photoshop.Image.7">
                  <p:embed/>
                  <p:pic>
                    <p:nvPicPr>
                      <p:cNvPr id="8196" name="Object 4">
                        <a:extLst>
                          <a:ext uri="{FF2B5EF4-FFF2-40B4-BE49-F238E27FC236}">
                            <a16:creationId xmlns:a16="http://schemas.microsoft.com/office/drawing/2014/main" id="{F2580F87-D7AB-49AE-8C36-91997DEA2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776" y="1066800"/>
                        <a:ext cx="340042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Text Box 5">
            <a:extLst>
              <a:ext uri="{FF2B5EF4-FFF2-40B4-BE49-F238E27FC236}">
                <a16:creationId xmlns:a16="http://schemas.microsoft.com/office/drawing/2014/main" id="{6FF5E67D-2346-491B-994E-2C196806704D}"/>
              </a:ext>
            </a:extLst>
          </p:cNvPr>
          <p:cNvSpPr txBox="1">
            <a:spLocks noChangeArrowheads="1"/>
          </p:cNvSpPr>
          <p:nvPr/>
        </p:nvSpPr>
        <p:spPr bwMode="auto">
          <a:xfrm>
            <a:off x="6461125" y="217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a:p>
        </p:txBody>
      </p:sp>
      <p:graphicFrame>
        <p:nvGraphicFramePr>
          <p:cNvPr id="8198" name="Object 6">
            <a:extLst>
              <a:ext uri="{FF2B5EF4-FFF2-40B4-BE49-F238E27FC236}">
                <a16:creationId xmlns:a16="http://schemas.microsoft.com/office/drawing/2014/main" id="{212152EA-7BC7-44B2-9CD9-E8E067A5E763}"/>
              </a:ext>
            </a:extLst>
          </p:cNvPr>
          <p:cNvGraphicFramePr>
            <a:graphicFrameLocks noChangeAspect="1"/>
          </p:cNvGraphicFramePr>
          <p:nvPr/>
        </p:nvGraphicFramePr>
        <p:xfrm>
          <a:off x="6629400" y="1371601"/>
          <a:ext cx="1709738" cy="454025"/>
        </p:xfrm>
        <a:graphic>
          <a:graphicData uri="http://schemas.openxmlformats.org/presentationml/2006/ole">
            <mc:AlternateContent xmlns:mc="http://schemas.openxmlformats.org/markup-compatibility/2006">
              <mc:Choice xmlns:v="urn:schemas-microsoft-com:vml" Requires="v">
                <p:oleObj spid="_x0000_s6203" name="Image" r:id="rId5" imgW="172443" imgH="45721" progId="Photoshop.Image.7">
                  <p:embed/>
                </p:oleObj>
              </mc:Choice>
              <mc:Fallback>
                <p:oleObj name="Image" r:id="rId5" imgW="172443" imgH="45721" progId="Photoshop.Image.7">
                  <p:embed/>
                  <p:pic>
                    <p:nvPicPr>
                      <p:cNvPr id="8198" name="Object 6">
                        <a:extLst>
                          <a:ext uri="{FF2B5EF4-FFF2-40B4-BE49-F238E27FC236}">
                            <a16:creationId xmlns:a16="http://schemas.microsoft.com/office/drawing/2014/main" id="{212152EA-7BC7-44B2-9CD9-E8E067A5E7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1371601"/>
                        <a:ext cx="17097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9" name="Object 7">
            <a:extLst>
              <a:ext uri="{FF2B5EF4-FFF2-40B4-BE49-F238E27FC236}">
                <a16:creationId xmlns:a16="http://schemas.microsoft.com/office/drawing/2014/main" id="{60E9985E-7531-4D60-AAD4-71B92B834532}"/>
              </a:ext>
            </a:extLst>
          </p:cNvPr>
          <p:cNvGraphicFramePr>
            <a:graphicFrameLocks noChangeAspect="1"/>
          </p:cNvGraphicFramePr>
          <p:nvPr/>
        </p:nvGraphicFramePr>
        <p:xfrm>
          <a:off x="4724401" y="4343401"/>
          <a:ext cx="5567363" cy="657225"/>
        </p:xfrm>
        <a:graphic>
          <a:graphicData uri="http://schemas.openxmlformats.org/presentationml/2006/ole">
            <mc:AlternateContent xmlns:mc="http://schemas.openxmlformats.org/markup-compatibility/2006">
              <mc:Choice xmlns:v="urn:schemas-microsoft-com:vml" Requires="v">
                <p:oleObj spid="_x0000_s6204" name="Image" r:id="rId7" imgW="551169" imgH="65881" progId="Photoshop.Image.7">
                  <p:embed/>
                </p:oleObj>
              </mc:Choice>
              <mc:Fallback>
                <p:oleObj name="Image" r:id="rId7" imgW="551169" imgH="65881" progId="Photoshop.Image.7">
                  <p:embed/>
                  <p:pic>
                    <p:nvPicPr>
                      <p:cNvPr id="8199" name="Object 7">
                        <a:extLst>
                          <a:ext uri="{FF2B5EF4-FFF2-40B4-BE49-F238E27FC236}">
                            <a16:creationId xmlns:a16="http://schemas.microsoft.com/office/drawing/2014/main" id="{60E9985E-7531-4D60-AAD4-71B92B8345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1" y="4343401"/>
                        <a:ext cx="5567363"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1" name="Text Box 9">
            <a:extLst>
              <a:ext uri="{FF2B5EF4-FFF2-40B4-BE49-F238E27FC236}">
                <a16:creationId xmlns:a16="http://schemas.microsoft.com/office/drawing/2014/main" id="{2FDCA684-DB3E-49E6-9227-EA4342A4F356}"/>
              </a:ext>
            </a:extLst>
          </p:cNvPr>
          <p:cNvSpPr txBox="1">
            <a:spLocks noChangeArrowheads="1"/>
          </p:cNvSpPr>
          <p:nvPr/>
        </p:nvSpPr>
        <p:spPr bwMode="auto">
          <a:xfrm>
            <a:off x="5241925" y="955676"/>
            <a:ext cx="5307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The conservation of wave vector parallel:</a:t>
            </a:r>
          </a:p>
        </p:txBody>
      </p:sp>
      <p:graphicFrame>
        <p:nvGraphicFramePr>
          <p:cNvPr id="8203" name="Object 11">
            <a:extLst>
              <a:ext uri="{FF2B5EF4-FFF2-40B4-BE49-F238E27FC236}">
                <a16:creationId xmlns:a16="http://schemas.microsoft.com/office/drawing/2014/main" id="{3C6E7309-0093-416B-90B2-7540F481FB5A}"/>
              </a:ext>
            </a:extLst>
          </p:cNvPr>
          <p:cNvGraphicFramePr>
            <a:graphicFrameLocks noChangeAspect="1"/>
          </p:cNvGraphicFramePr>
          <p:nvPr/>
        </p:nvGraphicFramePr>
        <p:xfrm>
          <a:off x="6324600" y="1981201"/>
          <a:ext cx="2184400" cy="695325"/>
        </p:xfrm>
        <a:graphic>
          <a:graphicData uri="http://schemas.openxmlformats.org/presentationml/2006/ole">
            <mc:AlternateContent xmlns:mc="http://schemas.openxmlformats.org/markup-compatibility/2006">
              <mc:Choice xmlns:v="urn:schemas-microsoft-com:vml" Requires="v">
                <p:oleObj spid="_x0000_s6205" name="Image" r:id="rId9" imgW="3593651" imgH="1142454" progId="Photoshop.Image.7">
                  <p:embed/>
                </p:oleObj>
              </mc:Choice>
              <mc:Fallback>
                <p:oleObj name="Image" r:id="rId9" imgW="3593651" imgH="1142454" progId="Photoshop.Image.7">
                  <p:embed/>
                  <p:pic>
                    <p:nvPicPr>
                      <p:cNvPr id="8203" name="Object 11">
                        <a:extLst>
                          <a:ext uri="{FF2B5EF4-FFF2-40B4-BE49-F238E27FC236}">
                            <a16:creationId xmlns:a16="http://schemas.microsoft.com/office/drawing/2014/main" id="{3C6E7309-0093-416B-90B2-7540F481FB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1981201"/>
                        <a:ext cx="21844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4" name="Object 12">
            <a:extLst>
              <a:ext uri="{FF2B5EF4-FFF2-40B4-BE49-F238E27FC236}">
                <a16:creationId xmlns:a16="http://schemas.microsoft.com/office/drawing/2014/main" id="{C64C88A4-10FB-47BD-8284-78F008A6715D}"/>
              </a:ext>
            </a:extLst>
          </p:cNvPr>
          <p:cNvGraphicFramePr>
            <a:graphicFrameLocks noChangeAspect="1"/>
          </p:cNvGraphicFramePr>
          <p:nvPr/>
        </p:nvGraphicFramePr>
        <p:xfrm>
          <a:off x="6400801" y="3124200"/>
          <a:ext cx="2532063" cy="768350"/>
        </p:xfrm>
        <a:graphic>
          <a:graphicData uri="http://schemas.openxmlformats.org/presentationml/2006/ole">
            <mc:AlternateContent xmlns:mc="http://schemas.openxmlformats.org/markup-compatibility/2006">
              <mc:Choice xmlns:v="urn:schemas-microsoft-com:vml" Requires="v">
                <p:oleObj spid="_x0000_s6206" name="Image" r:id="rId11" imgW="3593651" imgH="1092063" progId="Photoshop.Image.7">
                  <p:embed/>
                </p:oleObj>
              </mc:Choice>
              <mc:Fallback>
                <p:oleObj name="Image" r:id="rId11" imgW="3593651" imgH="1092063" progId="Photoshop.Image.7">
                  <p:embed/>
                  <p:pic>
                    <p:nvPicPr>
                      <p:cNvPr id="8204" name="Object 12">
                        <a:extLst>
                          <a:ext uri="{FF2B5EF4-FFF2-40B4-BE49-F238E27FC236}">
                            <a16:creationId xmlns:a16="http://schemas.microsoft.com/office/drawing/2014/main" id="{C64C88A4-10FB-47BD-8284-78F008A6715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0801" y="3124200"/>
                        <a:ext cx="2532063"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5" name="Text Box 13">
            <a:extLst>
              <a:ext uri="{FF2B5EF4-FFF2-40B4-BE49-F238E27FC236}">
                <a16:creationId xmlns:a16="http://schemas.microsoft.com/office/drawing/2014/main" id="{DDBF55CD-6EAA-4037-A8CC-B6356477362C}"/>
              </a:ext>
            </a:extLst>
          </p:cNvPr>
          <p:cNvSpPr txBox="1">
            <a:spLocks noChangeArrowheads="1"/>
          </p:cNvSpPr>
          <p:nvPr/>
        </p:nvSpPr>
        <p:spPr bwMode="auto">
          <a:xfrm>
            <a:off x="5410201" y="2667000"/>
            <a:ext cx="44544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For the wave vector perpendicular to surface:</a:t>
            </a:r>
          </a:p>
        </p:txBody>
      </p:sp>
      <p:sp>
        <p:nvSpPr>
          <p:cNvPr id="8206" name="Text Box 14">
            <a:extLst>
              <a:ext uri="{FF2B5EF4-FFF2-40B4-BE49-F238E27FC236}">
                <a16:creationId xmlns:a16="http://schemas.microsoft.com/office/drawing/2014/main" id="{04A53413-3EA7-40CA-915C-88648CB26E09}"/>
              </a:ext>
            </a:extLst>
          </p:cNvPr>
          <p:cNvSpPr txBox="1">
            <a:spLocks noChangeArrowheads="1"/>
          </p:cNvSpPr>
          <p:nvPr/>
        </p:nvSpPr>
        <p:spPr bwMode="auto">
          <a:xfrm>
            <a:off x="5410200" y="3886200"/>
            <a:ext cx="35316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There are also energy conservation:</a:t>
            </a:r>
          </a:p>
        </p:txBody>
      </p:sp>
      <p:sp>
        <p:nvSpPr>
          <p:cNvPr id="8207" name="Text Box 15">
            <a:extLst>
              <a:ext uri="{FF2B5EF4-FFF2-40B4-BE49-F238E27FC236}">
                <a16:creationId xmlns:a16="http://schemas.microsoft.com/office/drawing/2014/main" id="{8429449A-D98D-4B49-99E2-7709AC5A435F}"/>
              </a:ext>
            </a:extLst>
          </p:cNvPr>
          <p:cNvSpPr txBox="1">
            <a:spLocks noChangeArrowheads="1"/>
          </p:cNvSpPr>
          <p:nvPr/>
        </p:nvSpPr>
        <p:spPr bwMode="auto">
          <a:xfrm>
            <a:off x="4572001" y="5105400"/>
            <a:ext cx="8032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While</a:t>
            </a:r>
          </a:p>
        </p:txBody>
      </p:sp>
      <p:graphicFrame>
        <p:nvGraphicFramePr>
          <p:cNvPr id="8208" name="Object 16">
            <a:extLst>
              <a:ext uri="{FF2B5EF4-FFF2-40B4-BE49-F238E27FC236}">
                <a16:creationId xmlns:a16="http://schemas.microsoft.com/office/drawing/2014/main" id="{C03FF864-9CAF-4FC6-A135-05392E345C86}"/>
              </a:ext>
            </a:extLst>
          </p:cNvPr>
          <p:cNvGraphicFramePr>
            <a:graphicFrameLocks noChangeAspect="1"/>
          </p:cNvGraphicFramePr>
          <p:nvPr/>
        </p:nvGraphicFramePr>
        <p:xfrm>
          <a:off x="5562600" y="5029200"/>
          <a:ext cx="3429000" cy="615950"/>
        </p:xfrm>
        <a:graphic>
          <a:graphicData uri="http://schemas.openxmlformats.org/presentationml/2006/ole">
            <mc:AlternateContent xmlns:mc="http://schemas.openxmlformats.org/markup-compatibility/2006">
              <mc:Choice xmlns:v="urn:schemas-microsoft-com:vml" Requires="v">
                <p:oleObj spid="_x0000_s6207" name="Equation" r:id="rId13" imgW="1130040" imgH="203040" progId="Equation.3">
                  <p:embed/>
                </p:oleObj>
              </mc:Choice>
              <mc:Fallback>
                <p:oleObj name="Equation" r:id="rId13" imgW="1130040" imgH="203040" progId="Equation.3">
                  <p:embed/>
                  <p:pic>
                    <p:nvPicPr>
                      <p:cNvPr id="8208" name="Object 16">
                        <a:extLst>
                          <a:ext uri="{FF2B5EF4-FFF2-40B4-BE49-F238E27FC236}">
                            <a16:creationId xmlns:a16="http://schemas.microsoft.com/office/drawing/2014/main" id="{C03FF864-9CAF-4FC6-A135-05392E345C8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2600" y="5029200"/>
                        <a:ext cx="3429000"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9" name="Line 17">
            <a:extLst>
              <a:ext uri="{FF2B5EF4-FFF2-40B4-BE49-F238E27FC236}">
                <a16:creationId xmlns:a16="http://schemas.microsoft.com/office/drawing/2014/main" id="{21EECCA5-A5C4-4817-8857-D1CD74FF4BC7}"/>
              </a:ext>
            </a:extLst>
          </p:cNvPr>
          <p:cNvSpPr>
            <a:spLocks noChangeShapeType="1"/>
          </p:cNvSpPr>
          <p:nvPr/>
        </p:nvSpPr>
        <p:spPr bwMode="auto">
          <a:xfrm flipH="1">
            <a:off x="2743200" y="1828800"/>
            <a:ext cx="3733800" cy="38862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 name="Text Box 18">
            <a:extLst>
              <a:ext uri="{FF2B5EF4-FFF2-40B4-BE49-F238E27FC236}">
                <a16:creationId xmlns:a16="http://schemas.microsoft.com/office/drawing/2014/main" id="{D7C05B7B-D6EC-4485-B3ED-A0826DDE6858}"/>
              </a:ext>
            </a:extLst>
          </p:cNvPr>
          <p:cNvSpPr txBox="1">
            <a:spLocks noChangeArrowheads="1"/>
          </p:cNvSpPr>
          <p:nvPr/>
        </p:nvSpPr>
        <p:spPr bwMode="auto">
          <a:xfrm>
            <a:off x="1828800" y="5867401"/>
            <a:ext cx="88227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We can get information about k||, however, it is still hard to get       !!</a:t>
            </a:r>
          </a:p>
        </p:txBody>
      </p:sp>
      <p:graphicFrame>
        <p:nvGraphicFramePr>
          <p:cNvPr id="8211" name="Object 19">
            <a:extLst>
              <a:ext uri="{FF2B5EF4-FFF2-40B4-BE49-F238E27FC236}">
                <a16:creationId xmlns:a16="http://schemas.microsoft.com/office/drawing/2014/main" id="{86FDA231-27DA-473B-9D68-4C9512F4EBFF}"/>
              </a:ext>
            </a:extLst>
          </p:cNvPr>
          <p:cNvGraphicFramePr>
            <a:graphicFrameLocks noChangeAspect="1"/>
          </p:cNvGraphicFramePr>
          <p:nvPr/>
        </p:nvGraphicFramePr>
        <p:xfrm>
          <a:off x="9742488" y="5943600"/>
          <a:ext cx="392112" cy="361950"/>
        </p:xfrm>
        <a:graphic>
          <a:graphicData uri="http://schemas.openxmlformats.org/presentationml/2006/ole">
            <mc:AlternateContent xmlns:mc="http://schemas.openxmlformats.org/markup-compatibility/2006">
              <mc:Choice xmlns:v="urn:schemas-microsoft-com:vml" Requires="v">
                <p:oleObj spid="_x0000_s6208" name="Equation" r:id="rId15" imgW="228600" imgH="177480" progId="Equation.3">
                  <p:embed/>
                </p:oleObj>
              </mc:Choice>
              <mc:Fallback>
                <p:oleObj name="Equation" r:id="rId15" imgW="228600" imgH="177480" progId="Equation.3">
                  <p:embed/>
                  <p:pic>
                    <p:nvPicPr>
                      <p:cNvPr id="8211" name="Object 19">
                        <a:extLst>
                          <a:ext uri="{FF2B5EF4-FFF2-40B4-BE49-F238E27FC236}">
                            <a16:creationId xmlns:a16="http://schemas.microsoft.com/office/drawing/2014/main" id="{86FDA231-27DA-473B-9D68-4C9512F4EBF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42488" y="5943600"/>
                        <a:ext cx="392112"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77271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ACDA0A4-016F-40DE-BE4F-5191620B642D}"/>
              </a:ext>
            </a:extLst>
          </p:cNvPr>
          <p:cNvSpPr>
            <a:spLocks noGrp="1" noChangeArrowheads="1"/>
          </p:cNvSpPr>
          <p:nvPr>
            <p:ph type="title"/>
          </p:nvPr>
        </p:nvSpPr>
        <p:spPr>
          <a:xfrm>
            <a:off x="2209800" y="-228600"/>
            <a:ext cx="7772400" cy="1143000"/>
          </a:xfrm>
        </p:spPr>
        <p:txBody>
          <a:bodyPr/>
          <a:lstStyle/>
          <a:p>
            <a:r>
              <a:rPr lang="en-US" altLang="en-US" sz="2800" b="1">
                <a:solidFill>
                  <a:srgbClr val="FF3300"/>
                </a:solidFill>
              </a:rPr>
              <a:t>To determine  </a:t>
            </a:r>
          </a:p>
        </p:txBody>
      </p:sp>
      <p:graphicFrame>
        <p:nvGraphicFramePr>
          <p:cNvPr id="9220" name="Object 4">
            <a:extLst>
              <a:ext uri="{FF2B5EF4-FFF2-40B4-BE49-F238E27FC236}">
                <a16:creationId xmlns:a16="http://schemas.microsoft.com/office/drawing/2014/main" id="{44C24202-0983-46C0-AB5F-E08BAFEE1CDE}"/>
              </a:ext>
            </a:extLst>
          </p:cNvPr>
          <p:cNvGraphicFramePr>
            <a:graphicFrameLocks noChangeAspect="1"/>
          </p:cNvGraphicFramePr>
          <p:nvPr/>
        </p:nvGraphicFramePr>
        <p:xfrm>
          <a:off x="7239001" y="1"/>
          <a:ext cx="500063" cy="606425"/>
        </p:xfrm>
        <a:graphic>
          <a:graphicData uri="http://schemas.openxmlformats.org/presentationml/2006/ole">
            <mc:AlternateContent xmlns:mc="http://schemas.openxmlformats.org/markup-compatibility/2006">
              <mc:Choice xmlns:v="urn:schemas-microsoft-com:vml" Requires="v">
                <p:oleObj spid="_x0000_s7210" name="Equation" r:id="rId3" imgW="177480" imgH="215640" progId="Equation.3">
                  <p:embed/>
                </p:oleObj>
              </mc:Choice>
              <mc:Fallback>
                <p:oleObj name="Equation" r:id="rId3" imgW="177480" imgH="215640" progId="Equation.3">
                  <p:embed/>
                  <p:pic>
                    <p:nvPicPr>
                      <p:cNvPr id="9220" name="Object 4">
                        <a:extLst>
                          <a:ext uri="{FF2B5EF4-FFF2-40B4-BE49-F238E27FC236}">
                            <a16:creationId xmlns:a16="http://schemas.microsoft.com/office/drawing/2014/main" id="{44C24202-0983-46C0-AB5F-E08BAFEE1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1" y="1"/>
                        <a:ext cx="500063" cy="606425"/>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1" name="Object 5">
            <a:extLst>
              <a:ext uri="{FF2B5EF4-FFF2-40B4-BE49-F238E27FC236}">
                <a16:creationId xmlns:a16="http://schemas.microsoft.com/office/drawing/2014/main" id="{D4829C18-AF95-4695-BFD6-A9396A0170E5}"/>
              </a:ext>
            </a:extLst>
          </p:cNvPr>
          <p:cNvGraphicFramePr>
            <a:graphicFrameLocks noChangeAspect="1"/>
          </p:cNvGraphicFramePr>
          <p:nvPr/>
        </p:nvGraphicFramePr>
        <p:xfrm>
          <a:off x="7848601" y="1295400"/>
          <a:ext cx="1617663" cy="592138"/>
        </p:xfrm>
        <a:graphic>
          <a:graphicData uri="http://schemas.openxmlformats.org/presentationml/2006/ole">
            <mc:AlternateContent xmlns:mc="http://schemas.openxmlformats.org/markup-compatibility/2006">
              <mc:Choice xmlns:v="urn:schemas-microsoft-com:vml" Requires="v">
                <p:oleObj spid="_x0000_s7211" name="Image" r:id="rId5" imgW="159842" imgH="58320" progId="Photoshop.Image.7">
                  <p:embed/>
                </p:oleObj>
              </mc:Choice>
              <mc:Fallback>
                <p:oleObj name="Image" r:id="rId5" imgW="159842" imgH="58320" progId="Photoshop.Image.7">
                  <p:embed/>
                  <p:pic>
                    <p:nvPicPr>
                      <p:cNvPr id="9221" name="Object 5">
                        <a:extLst>
                          <a:ext uri="{FF2B5EF4-FFF2-40B4-BE49-F238E27FC236}">
                            <a16:creationId xmlns:a16="http://schemas.microsoft.com/office/drawing/2014/main" id="{D4829C18-AF95-4695-BFD6-A9396A0170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1" y="1295400"/>
                        <a:ext cx="1617663"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2" name="Text Box 6">
            <a:extLst>
              <a:ext uri="{FF2B5EF4-FFF2-40B4-BE49-F238E27FC236}">
                <a16:creationId xmlns:a16="http://schemas.microsoft.com/office/drawing/2014/main" id="{2CACA22F-7541-4AFF-8505-A0926051F71F}"/>
              </a:ext>
            </a:extLst>
          </p:cNvPr>
          <p:cNvSpPr txBox="1">
            <a:spLocks noChangeArrowheads="1"/>
          </p:cNvSpPr>
          <p:nvPr/>
        </p:nvSpPr>
        <p:spPr bwMode="auto">
          <a:xfrm>
            <a:off x="2209800" y="609600"/>
            <a:ext cx="7924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Basically if you know E(k) and k</a:t>
            </a:r>
            <a:r>
              <a:rPr lang="en-US" altLang="en-US" baseline="-25000"/>
              <a:t>||</a:t>
            </a:r>
            <a:r>
              <a:rPr lang="en-US" altLang="en-US"/>
              <a:t>, then you should be able to determine      from the energy conservation. But it is really not easy, simple way is to assume a “free electron parabola’ for the final states:</a:t>
            </a:r>
          </a:p>
        </p:txBody>
      </p:sp>
      <p:graphicFrame>
        <p:nvGraphicFramePr>
          <p:cNvPr id="9223" name="Object 7">
            <a:extLst>
              <a:ext uri="{FF2B5EF4-FFF2-40B4-BE49-F238E27FC236}">
                <a16:creationId xmlns:a16="http://schemas.microsoft.com/office/drawing/2014/main" id="{5DA1B8CC-758E-428B-BB31-9A24F18B9643}"/>
              </a:ext>
            </a:extLst>
          </p:cNvPr>
          <p:cNvGraphicFramePr>
            <a:graphicFrameLocks noChangeAspect="1"/>
          </p:cNvGraphicFramePr>
          <p:nvPr/>
        </p:nvGraphicFramePr>
        <p:xfrm>
          <a:off x="9601201" y="990600"/>
          <a:ext cx="250825" cy="304800"/>
        </p:xfrm>
        <a:graphic>
          <a:graphicData uri="http://schemas.openxmlformats.org/presentationml/2006/ole">
            <mc:AlternateContent xmlns:mc="http://schemas.openxmlformats.org/markup-compatibility/2006">
              <mc:Choice xmlns:v="urn:schemas-microsoft-com:vml" Requires="v">
                <p:oleObj spid="_x0000_s7212" name="Equation" r:id="rId7" imgW="177480" imgH="215640" progId="Equation.3">
                  <p:embed/>
                </p:oleObj>
              </mc:Choice>
              <mc:Fallback>
                <p:oleObj name="Equation" r:id="rId7" imgW="177480" imgH="215640" progId="Equation.3">
                  <p:embed/>
                  <p:pic>
                    <p:nvPicPr>
                      <p:cNvPr id="9223" name="Object 7">
                        <a:extLst>
                          <a:ext uri="{FF2B5EF4-FFF2-40B4-BE49-F238E27FC236}">
                            <a16:creationId xmlns:a16="http://schemas.microsoft.com/office/drawing/2014/main" id="{5DA1B8CC-758E-428B-BB31-9A24F18B96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1201" y="990600"/>
                        <a:ext cx="250825" cy="3048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4" name="Text Box 8">
            <a:extLst>
              <a:ext uri="{FF2B5EF4-FFF2-40B4-BE49-F238E27FC236}">
                <a16:creationId xmlns:a16="http://schemas.microsoft.com/office/drawing/2014/main" id="{862EA736-EE2C-4A74-A29B-BA838504E3FC}"/>
              </a:ext>
            </a:extLst>
          </p:cNvPr>
          <p:cNvSpPr txBox="1">
            <a:spLocks noChangeArrowheads="1"/>
          </p:cNvSpPr>
          <p:nvPr/>
        </p:nvSpPr>
        <p:spPr bwMode="auto">
          <a:xfrm>
            <a:off x="7315200" y="1981200"/>
            <a:ext cx="2971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m* is the effective mass of the electron and with inner potential V</a:t>
            </a:r>
            <a:r>
              <a:rPr lang="en-US" altLang="en-US" baseline="-25000"/>
              <a:t>0</a:t>
            </a:r>
            <a:r>
              <a:rPr lang="en-US" altLang="en-US"/>
              <a:t>, there is: </a:t>
            </a:r>
          </a:p>
        </p:txBody>
      </p:sp>
      <p:graphicFrame>
        <p:nvGraphicFramePr>
          <p:cNvPr id="9225" name="Object 9">
            <a:extLst>
              <a:ext uri="{FF2B5EF4-FFF2-40B4-BE49-F238E27FC236}">
                <a16:creationId xmlns:a16="http://schemas.microsoft.com/office/drawing/2014/main" id="{009C8B43-D663-4241-90B1-420DBBF5E986}"/>
              </a:ext>
            </a:extLst>
          </p:cNvPr>
          <p:cNvGraphicFramePr>
            <a:graphicFrameLocks noChangeAspect="1"/>
          </p:cNvGraphicFramePr>
          <p:nvPr/>
        </p:nvGraphicFramePr>
        <p:xfrm>
          <a:off x="7467600" y="2971800"/>
          <a:ext cx="2559050" cy="636588"/>
        </p:xfrm>
        <a:graphic>
          <a:graphicData uri="http://schemas.openxmlformats.org/presentationml/2006/ole">
            <mc:AlternateContent xmlns:mc="http://schemas.openxmlformats.org/markup-compatibility/2006">
              <mc:Choice xmlns:v="urn:schemas-microsoft-com:vml" Requires="v">
                <p:oleObj spid="_x0000_s7213" name="Image" r:id="rId8" imgW="255238" imgH="63360" progId="Photoshop.Image.7">
                  <p:embed/>
                </p:oleObj>
              </mc:Choice>
              <mc:Fallback>
                <p:oleObj name="Image" r:id="rId8" imgW="255238" imgH="63360" progId="Photoshop.Image.7">
                  <p:embed/>
                  <p:pic>
                    <p:nvPicPr>
                      <p:cNvPr id="9225" name="Object 9">
                        <a:extLst>
                          <a:ext uri="{FF2B5EF4-FFF2-40B4-BE49-F238E27FC236}">
                            <a16:creationId xmlns:a16="http://schemas.microsoft.com/office/drawing/2014/main" id="{009C8B43-D663-4241-90B1-420DBBF5E9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7600" y="2971800"/>
                        <a:ext cx="2559050"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7" name="Object 11">
            <a:extLst>
              <a:ext uri="{FF2B5EF4-FFF2-40B4-BE49-F238E27FC236}">
                <a16:creationId xmlns:a16="http://schemas.microsoft.com/office/drawing/2014/main" id="{1F69885F-E4B7-4EC4-BE07-D434CBDE43EC}"/>
              </a:ext>
            </a:extLst>
          </p:cNvPr>
          <p:cNvGraphicFramePr>
            <a:graphicFrameLocks noChangeAspect="1"/>
          </p:cNvGraphicFramePr>
          <p:nvPr/>
        </p:nvGraphicFramePr>
        <p:xfrm>
          <a:off x="1524001" y="1538288"/>
          <a:ext cx="5603875" cy="5319712"/>
        </p:xfrm>
        <a:graphic>
          <a:graphicData uri="http://schemas.openxmlformats.org/presentationml/2006/ole">
            <mc:AlternateContent xmlns:mc="http://schemas.openxmlformats.org/markup-compatibility/2006">
              <mc:Choice xmlns:v="urn:schemas-microsoft-com:vml" Requires="v">
                <p:oleObj spid="_x0000_s7214" name="Image" r:id="rId10" imgW="4000000" imgH="3796825" progId="Photoshop.Image.7">
                  <p:embed/>
                </p:oleObj>
              </mc:Choice>
              <mc:Fallback>
                <p:oleObj name="Image" r:id="rId10" imgW="4000000" imgH="3796825" progId="Photoshop.Image.7">
                  <p:embed/>
                  <p:pic>
                    <p:nvPicPr>
                      <p:cNvPr id="9227" name="Object 11">
                        <a:extLst>
                          <a:ext uri="{FF2B5EF4-FFF2-40B4-BE49-F238E27FC236}">
                            <a16:creationId xmlns:a16="http://schemas.microsoft.com/office/drawing/2014/main" id="{1F69885F-E4B7-4EC4-BE07-D434CBDE43E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1" y="1538288"/>
                        <a:ext cx="5603875" cy="531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8" name="Text Box 12">
            <a:extLst>
              <a:ext uri="{FF2B5EF4-FFF2-40B4-BE49-F238E27FC236}">
                <a16:creationId xmlns:a16="http://schemas.microsoft.com/office/drawing/2014/main" id="{7F14E487-8D96-4CAD-A4A8-C7655131BB3D}"/>
              </a:ext>
            </a:extLst>
          </p:cNvPr>
          <p:cNvSpPr txBox="1">
            <a:spLocks noChangeArrowheads="1"/>
          </p:cNvSpPr>
          <p:nvPr/>
        </p:nvSpPr>
        <p:spPr bwMode="auto">
          <a:xfrm>
            <a:off x="6994526" y="3824288"/>
            <a:ext cx="36734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However, the unoccupied bands for the final states in most cases are not free-electron-like.  </a:t>
            </a:r>
          </a:p>
        </p:txBody>
      </p:sp>
      <p:sp>
        <p:nvSpPr>
          <p:cNvPr id="9229" name="Text Box 13">
            <a:extLst>
              <a:ext uri="{FF2B5EF4-FFF2-40B4-BE49-F238E27FC236}">
                <a16:creationId xmlns:a16="http://schemas.microsoft.com/office/drawing/2014/main" id="{C6357A80-B9D2-4697-A15A-B984F42BDFB3}"/>
              </a:ext>
            </a:extLst>
          </p:cNvPr>
          <p:cNvSpPr txBox="1">
            <a:spLocks noChangeArrowheads="1"/>
          </p:cNvSpPr>
          <p:nvPr/>
        </p:nvSpPr>
        <p:spPr bwMode="auto">
          <a:xfrm>
            <a:off x="5943601" y="4953000"/>
            <a:ext cx="42068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For a simple case we show normal (k </a:t>
            </a:r>
            <a:r>
              <a:rPr lang="en-US" altLang="en-US" baseline="-25000"/>
              <a:t>||</a:t>
            </a:r>
            <a:r>
              <a:rPr lang="en-US" altLang="en-US"/>
              <a:t> = 0) photoemission of fcc Cu(001) photoemission. </a:t>
            </a:r>
          </a:p>
        </p:txBody>
      </p:sp>
    </p:spTree>
    <p:extLst>
      <p:ext uri="{BB962C8B-B14F-4D97-AF65-F5344CB8AC3E}">
        <p14:creationId xmlns:p14="http://schemas.microsoft.com/office/powerpoint/2010/main" val="3022130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D612E79-5C34-44B1-A678-31FCFE34C854}"/>
              </a:ext>
            </a:extLst>
          </p:cNvPr>
          <p:cNvSpPr>
            <a:spLocks noGrp="1" noChangeArrowheads="1"/>
          </p:cNvSpPr>
          <p:nvPr>
            <p:ph type="title"/>
          </p:nvPr>
        </p:nvSpPr>
        <p:spPr>
          <a:xfrm>
            <a:off x="1981200" y="0"/>
            <a:ext cx="7772400" cy="1143000"/>
          </a:xfrm>
        </p:spPr>
        <p:txBody>
          <a:bodyPr/>
          <a:lstStyle/>
          <a:p>
            <a:r>
              <a:rPr lang="en-US" altLang="en-US" sz="2800" b="1">
                <a:solidFill>
                  <a:srgbClr val="FF3300"/>
                </a:solidFill>
              </a:rPr>
              <a:t>To determine </a:t>
            </a:r>
          </a:p>
        </p:txBody>
      </p:sp>
      <p:sp>
        <p:nvSpPr>
          <p:cNvPr id="10244" name="Text Box 4">
            <a:extLst>
              <a:ext uri="{FF2B5EF4-FFF2-40B4-BE49-F238E27FC236}">
                <a16:creationId xmlns:a16="http://schemas.microsoft.com/office/drawing/2014/main" id="{E3A22DAF-850D-4BE1-87E0-F9162C90F18E}"/>
              </a:ext>
            </a:extLst>
          </p:cNvPr>
          <p:cNvSpPr txBox="1">
            <a:spLocks noChangeArrowheads="1"/>
          </p:cNvSpPr>
          <p:nvPr/>
        </p:nvSpPr>
        <p:spPr bwMode="auto">
          <a:xfrm>
            <a:off x="2438401" y="762001"/>
            <a:ext cx="76358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The energy coincidence method that compares spectra from two different crystal faces</a:t>
            </a:r>
          </a:p>
        </p:txBody>
      </p:sp>
      <p:graphicFrame>
        <p:nvGraphicFramePr>
          <p:cNvPr id="10245" name="Object 5">
            <a:extLst>
              <a:ext uri="{FF2B5EF4-FFF2-40B4-BE49-F238E27FC236}">
                <a16:creationId xmlns:a16="http://schemas.microsoft.com/office/drawing/2014/main" id="{CB7B8D4B-BAF5-4A75-986E-080C86341C31}"/>
              </a:ext>
            </a:extLst>
          </p:cNvPr>
          <p:cNvGraphicFramePr>
            <a:graphicFrameLocks noChangeAspect="1"/>
          </p:cNvGraphicFramePr>
          <p:nvPr/>
        </p:nvGraphicFramePr>
        <p:xfrm>
          <a:off x="7239001" y="304801"/>
          <a:ext cx="500063" cy="606425"/>
        </p:xfrm>
        <a:graphic>
          <a:graphicData uri="http://schemas.openxmlformats.org/presentationml/2006/ole">
            <mc:AlternateContent xmlns:mc="http://schemas.openxmlformats.org/markup-compatibility/2006">
              <mc:Choice xmlns:v="urn:schemas-microsoft-com:vml" Requires="v">
                <p:oleObj spid="_x0000_s8226" name="Equation" r:id="rId3" imgW="177480" imgH="215640" progId="Equation.3">
                  <p:embed/>
                </p:oleObj>
              </mc:Choice>
              <mc:Fallback>
                <p:oleObj name="Equation" r:id="rId3" imgW="177480" imgH="215640" progId="Equation.3">
                  <p:embed/>
                  <p:pic>
                    <p:nvPicPr>
                      <p:cNvPr id="10245" name="Object 5">
                        <a:extLst>
                          <a:ext uri="{FF2B5EF4-FFF2-40B4-BE49-F238E27FC236}">
                            <a16:creationId xmlns:a16="http://schemas.microsoft.com/office/drawing/2014/main" id="{CB7B8D4B-BAF5-4A75-986E-080C86341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1" y="304801"/>
                        <a:ext cx="500063" cy="606425"/>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6" name="Object 6">
            <a:extLst>
              <a:ext uri="{FF2B5EF4-FFF2-40B4-BE49-F238E27FC236}">
                <a16:creationId xmlns:a16="http://schemas.microsoft.com/office/drawing/2014/main" id="{44037B4B-0A7D-4A66-89B3-797A84E4065A}"/>
              </a:ext>
            </a:extLst>
          </p:cNvPr>
          <p:cNvGraphicFramePr>
            <a:graphicFrameLocks noChangeAspect="1"/>
          </p:cNvGraphicFramePr>
          <p:nvPr/>
        </p:nvGraphicFramePr>
        <p:xfrm>
          <a:off x="1905001" y="1463676"/>
          <a:ext cx="3692525" cy="5394325"/>
        </p:xfrm>
        <a:graphic>
          <a:graphicData uri="http://schemas.openxmlformats.org/presentationml/2006/ole">
            <mc:AlternateContent xmlns:mc="http://schemas.openxmlformats.org/markup-compatibility/2006">
              <mc:Choice xmlns:v="urn:schemas-microsoft-com:vml" Requires="v">
                <p:oleObj spid="_x0000_s8227" name="Image" r:id="rId5" imgW="289442" imgH="421558" progId="Photoshop.Image.7">
                  <p:embed/>
                </p:oleObj>
              </mc:Choice>
              <mc:Fallback>
                <p:oleObj name="Image" r:id="rId5" imgW="289442" imgH="421558" progId="Photoshop.Image.7">
                  <p:embed/>
                  <p:pic>
                    <p:nvPicPr>
                      <p:cNvPr id="10246" name="Object 6">
                        <a:extLst>
                          <a:ext uri="{FF2B5EF4-FFF2-40B4-BE49-F238E27FC236}">
                            <a16:creationId xmlns:a16="http://schemas.microsoft.com/office/drawing/2014/main" id="{44037B4B-0A7D-4A66-89B3-797A84E406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1" y="1463676"/>
                        <a:ext cx="3692525" cy="539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Line 7">
            <a:extLst>
              <a:ext uri="{FF2B5EF4-FFF2-40B4-BE49-F238E27FC236}">
                <a16:creationId xmlns:a16="http://schemas.microsoft.com/office/drawing/2014/main" id="{BF3BED2B-6F36-41F4-8C6A-057DB71AE6EE}"/>
              </a:ext>
            </a:extLst>
          </p:cNvPr>
          <p:cNvSpPr>
            <a:spLocks noChangeShapeType="1"/>
          </p:cNvSpPr>
          <p:nvPr/>
        </p:nvSpPr>
        <p:spPr bwMode="auto">
          <a:xfrm flipH="1" flipV="1">
            <a:off x="2057400" y="1752600"/>
            <a:ext cx="3276600" cy="2667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8" name="Text Box 8">
            <a:extLst>
              <a:ext uri="{FF2B5EF4-FFF2-40B4-BE49-F238E27FC236}">
                <a16:creationId xmlns:a16="http://schemas.microsoft.com/office/drawing/2014/main" id="{55BBDC41-E93F-4A49-9F06-2B93098C7FEE}"/>
              </a:ext>
            </a:extLst>
          </p:cNvPr>
          <p:cNvSpPr txBox="1">
            <a:spLocks noChangeArrowheads="1"/>
          </p:cNvSpPr>
          <p:nvPr/>
        </p:nvSpPr>
        <p:spPr bwMode="auto">
          <a:xfrm>
            <a:off x="1812926" y="1309688"/>
            <a:ext cx="5212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3300"/>
                </a:solidFill>
              </a:rPr>
              <a:t>25</a:t>
            </a:r>
            <a:r>
              <a:rPr lang="en-US" altLang="en-US" baseline="30000">
                <a:solidFill>
                  <a:srgbClr val="FF3300"/>
                </a:solidFill>
              </a:rPr>
              <a:t>O</a:t>
            </a:r>
          </a:p>
        </p:txBody>
      </p:sp>
      <p:sp>
        <p:nvSpPr>
          <p:cNvPr id="10249" name="Line 9">
            <a:extLst>
              <a:ext uri="{FF2B5EF4-FFF2-40B4-BE49-F238E27FC236}">
                <a16:creationId xmlns:a16="http://schemas.microsoft.com/office/drawing/2014/main" id="{539113E8-2A82-4E0C-81CF-70430DB615C4}"/>
              </a:ext>
            </a:extLst>
          </p:cNvPr>
          <p:cNvSpPr>
            <a:spLocks noChangeShapeType="1"/>
          </p:cNvSpPr>
          <p:nvPr/>
        </p:nvSpPr>
        <p:spPr bwMode="auto">
          <a:xfrm flipH="1" flipV="1">
            <a:off x="2209800" y="1752600"/>
            <a:ext cx="1371600" cy="2286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251" name="Object 11">
            <a:extLst>
              <a:ext uri="{FF2B5EF4-FFF2-40B4-BE49-F238E27FC236}">
                <a16:creationId xmlns:a16="http://schemas.microsoft.com/office/drawing/2014/main" id="{1FF6E085-34AC-494C-99F4-C07638FF189C}"/>
              </a:ext>
            </a:extLst>
          </p:cNvPr>
          <p:cNvGraphicFramePr>
            <a:graphicFrameLocks noChangeAspect="1"/>
          </p:cNvGraphicFramePr>
          <p:nvPr/>
        </p:nvGraphicFramePr>
        <p:xfrm>
          <a:off x="6096000" y="1066800"/>
          <a:ext cx="3373438" cy="3144838"/>
        </p:xfrm>
        <a:graphic>
          <a:graphicData uri="http://schemas.openxmlformats.org/presentationml/2006/ole">
            <mc:AlternateContent xmlns:mc="http://schemas.openxmlformats.org/markup-compatibility/2006">
              <mc:Choice xmlns:v="urn:schemas-microsoft-com:vml" Requires="v">
                <p:oleObj spid="_x0000_s8228" name="Image" r:id="rId7" imgW="210601" imgH="196562" progId="Photoshop.Image.7">
                  <p:embed/>
                </p:oleObj>
              </mc:Choice>
              <mc:Fallback>
                <p:oleObj name="Image" r:id="rId7" imgW="210601" imgH="196562" progId="Photoshop.Image.7">
                  <p:embed/>
                  <p:pic>
                    <p:nvPicPr>
                      <p:cNvPr id="10251" name="Object 11">
                        <a:extLst>
                          <a:ext uri="{FF2B5EF4-FFF2-40B4-BE49-F238E27FC236}">
                            <a16:creationId xmlns:a16="http://schemas.microsoft.com/office/drawing/2014/main" id="{1FF6E085-34AC-494C-99F4-C07638FF18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1066800"/>
                        <a:ext cx="3373438" cy="314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2" name="Text Box 12">
            <a:extLst>
              <a:ext uri="{FF2B5EF4-FFF2-40B4-BE49-F238E27FC236}">
                <a16:creationId xmlns:a16="http://schemas.microsoft.com/office/drawing/2014/main" id="{7A09CAE6-02AD-4B4E-822F-BF32AE380FA9}"/>
              </a:ext>
            </a:extLst>
          </p:cNvPr>
          <p:cNvSpPr txBox="1">
            <a:spLocks noChangeArrowheads="1"/>
          </p:cNvSpPr>
          <p:nvPr/>
        </p:nvSpPr>
        <p:spPr bwMode="auto">
          <a:xfrm>
            <a:off x="5791201" y="4038600"/>
            <a:ext cx="39020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The tip is to find the same peak structure due to the same k points at different surfaces, one is done at normal, the other (must) done at certain angle to have the same spectrum, then from the k|| from the second case  of the other         can be determined.</a:t>
            </a:r>
          </a:p>
        </p:txBody>
      </p:sp>
      <p:graphicFrame>
        <p:nvGraphicFramePr>
          <p:cNvPr id="10253" name="Object 13">
            <a:extLst>
              <a:ext uri="{FF2B5EF4-FFF2-40B4-BE49-F238E27FC236}">
                <a16:creationId xmlns:a16="http://schemas.microsoft.com/office/drawing/2014/main" id="{A31638E7-FB72-4DC0-B7CF-3BDE31B5D410}"/>
              </a:ext>
            </a:extLst>
          </p:cNvPr>
          <p:cNvGraphicFramePr>
            <a:graphicFrameLocks noChangeAspect="1"/>
          </p:cNvGraphicFramePr>
          <p:nvPr/>
        </p:nvGraphicFramePr>
        <p:xfrm>
          <a:off x="8534401" y="5867400"/>
          <a:ext cx="314325" cy="381000"/>
        </p:xfrm>
        <a:graphic>
          <a:graphicData uri="http://schemas.openxmlformats.org/presentationml/2006/ole">
            <mc:AlternateContent xmlns:mc="http://schemas.openxmlformats.org/markup-compatibility/2006">
              <mc:Choice xmlns:v="urn:schemas-microsoft-com:vml" Requires="v">
                <p:oleObj spid="_x0000_s8229" name="Equation" r:id="rId9" imgW="177480" imgH="215640" progId="Equation.3">
                  <p:embed/>
                </p:oleObj>
              </mc:Choice>
              <mc:Fallback>
                <p:oleObj name="Equation" r:id="rId9" imgW="177480" imgH="215640" progId="Equation.3">
                  <p:embed/>
                  <p:pic>
                    <p:nvPicPr>
                      <p:cNvPr id="10253" name="Object 13">
                        <a:extLst>
                          <a:ext uri="{FF2B5EF4-FFF2-40B4-BE49-F238E27FC236}">
                            <a16:creationId xmlns:a16="http://schemas.microsoft.com/office/drawing/2014/main" id="{A31638E7-FB72-4DC0-B7CF-3BDE31B5D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1" y="5867400"/>
                        <a:ext cx="314325" cy="3810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01936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4B0DCAC-9112-43C3-AD03-F6C52C5B3439}"/>
              </a:ext>
            </a:extLst>
          </p:cNvPr>
          <p:cNvSpPr>
            <a:spLocks noGrp="1" noChangeArrowheads="1"/>
          </p:cNvSpPr>
          <p:nvPr>
            <p:ph type="title"/>
          </p:nvPr>
        </p:nvSpPr>
        <p:spPr>
          <a:xfrm>
            <a:off x="2286000" y="0"/>
            <a:ext cx="7772400" cy="1143000"/>
          </a:xfrm>
        </p:spPr>
        <p:txBody>
          <a:bodyPr/>
          <a:lstStyle/>
          <a:p>
            <a:r>
              <a:rPr lang="en-US" altLang="en-US" sz="2800" b="1">
                <a:solidFill>
                  <a:srgbClr val="FF3300"/>
                </a:solidFill>
              </a:rPr>
              <a:t>The rules to find surface states</a:t>
            </a:r>
          </a:p>
        </p:txBody>
      </p:sp>
      <p:sp>
        <p:nvSpPr>
          <p:cNvPr id="11270" name="Text Box 6">
            <a:extLst>
              <a:ext uri="{FF2B5EF4-FFF2-40B4-BE49-F238E27FC236}">
                <a16:creationId xmlns:a16="http://schemas.microsoft.com/office/drawing/2014/main" id="{F6441AEF-49E3-4543-B3CD-11E320A11516}"/>
              </a:ext>
            </a:extLst>
          </p:cNvPr>
          <p:cNvSpPr txBox="1">
            <a:spLocks noChangeArrowheads="1"/>
          </p:cNvSpPr>
          <p:nvPr/>
        </p:nvSpPr>
        <p:spPr bwMode="auto">
          <a:xfrm>
            <a:off x="2286001" y="914400"/>
            <a:ext cx="77120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So far we talked about UPS to find band structure information, they are the properties of the 3d solid. Concerning the surface states, Four criteria are listed below:</a:t>
            </a:r>
          </a:p>
        </p:txBody>
      </p:sp>
      <p:sp>
        <p:nvSpPr>
          <p:cNvPr id="11271" name="Text Box 7">
            <a:extLst>
              <a:ext uri="{FF2B5EF4-FFF2-40B4-BE49-F238E27FC236}">
                <a16:creationId xmlns:a16="http://schemas.microsoft.com/office/drawing/2014/main" id="{B4237773-AD2B-40DE-B067-00AD66FB9E21}"/>
              </a:ext>
            </a:extLst>
          </p:cNvPr>
          <p:cNvSpPr txBox="1">
            <a:spLocks noChangeArrowheads="1"/>
          </p:cNvSpPr>
          <p:nvPr/>
        </p:nvSpPr>
        <p:spPr bwMode="auto">
          <a:xfrm>
            <a:off x="2209801" y="2133601"/>
            <a:ext cx="7788275"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Tx/>
              <a:buAutoNum type="arabicPeriod"/>
            </a:pPr>
            <a:r>
              <a:rPr lang="en-US" altLang="en-US" sz="2000"/>
              <a:t>No vertical vector dependence for surface states, the same Ei(k</a:t>
            </a:r>
            <a:r>
              <a:rPr lang="en-US" altLang="en-US" sz="2000" baseline="-25000"/>
              <a:t>||</a:t>
            </a:r>
            <a:r>
              <a:rPr lang="en-US" altLang="en-US" sz="2000"/>
              <a:t>) must be observed for different photon energies.</a:t>
            </a:r>
          </a:p>
          <a:p>
            <a:pPr>
              <a:buFontTx/>
              <a:buAutoNum type="arabicPeriod"/>
            </a:pPr>
            <a:endParaRPr lang="en-US" altLang="en-US" sz="2000"/>
          </a:p>
          <a:p>
            <a:pPr>
              <a:buFontTx/>
              <a:buAutoNum type="arabicPeriod"/>
            </a:pPr>
            <a:r>
              <a:rPr lang="en-US" altLang="en-US" sz="2000"/>
              <a:t>For normal emission, k</a:t>
            </a:r>
            <a:r>
              <a:rPr lang="en-US" altLang="en-US" sz="2000" baseline="-25000"/>
              <a:t>||</a:t>
            </a:r>
            <a:r>
              <a:rPr lang="en-US" altLang="en-US" sz="2000"/>
              <a:t> = 0, there is no dispersion (change of the peak binding energy position) in contrast to bulk one.</a:t>
            </a:r>
          </a:p>
          <a:p>
            <a:pPr>
              <a:buFontTx/>
              <a:buAutoNum type="arabicPeriod"/>
            </a:pPr>
            <a:endParaRPr lang="en-US" altLang="en-US" sz="2000"/>
          </a:p>
          <a:p>
            <a:pPr>
              <a:buFontTx/>
              <a:buAutoNum type="arabicPeriod"/>
            </a:pPr>
            <a:r>
              <a:rPr lang="en-US" altLang="en-US" sz="2000"/>
              <a:t>The surface emission band fall into the band gap.</a:t>
            </a:r>
          </a:p>
          <a:p>
            <a:pPr>
              <a:buFontTx/>
              <a:buAutoNum type="arabicPeriod"/>
            </a:pPr>
            <a:endParaRPr lang="en-US" altLang="en-US" sz="2000"/>
          </a:p>
          <a:p>
            <a:pPr>
              <a:buFontTx/>
              <a:buAutoNum type="arabicPeriod"/>
            </a:pPr>
            <a:r>
              <a:rPr lang="en-US" altLang="en-US" sz="2000"/>
              <a:t>The absorption of gasses (contamination) have strong effects on photoemission from the surface states. However, sometimes photoemission from bulk bands also sensitive to the surrounding change, and the image-potential states are less sensitive to the contamination than the crystal derived surface states.</a:t>
            </a:r>
          </a:p>
        </p:txBody>
      </p:sp>
    </p:spTree>
    <p:extLst>
      <p:ext uri="{BB962C8B-B14F-4D97-AF65-F5344CB8AC3E}">
        <p14:creationId xmlns:p14="http://schemas.microsoft.com/office/powerpoint/2010/main" val="3593929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75BA7B0-8FB2-423F-B5EC-F523A67A65DB}"/>
              </a:ext>
            </a:extLst>
          </p:cNvPr>
          <p:cNvSpPr>
            <a:spLocks noGrp="1" noChangeArrowheads="1"/>
          </p:cNvSpPr>
          <p:nvPr>
            <p:ph type="title"/>
          </p:nvPr>
        </p:nvSpPr>
        <p:spPr>
          <a:xfrm>
            <a:off x="4191000" y="0"/>
            <a:ext cx="2286000" cy="1143000"/>
          </a:xfrm>
        </p:spPr>
        <p:txBody>
          <a:bodyPr/>
          <a:lstStyle/>
          <a:p>
            <a:r>
              <a:rPr lang="en-US" altLang="en-US" sz="2800" b="1">
                <a:solidFill>
                  <a:srgbClr val="FF3300"/>
                </a:solidFill>
              </a:rPr>
              <a:t>UPS study of Cu(111)</a:t>
            </a:r>
          </a:p>
        </p:txBody>
      </p:sp>
      <p:graphicFrame>
        <p:nvGraphicFramePr>
          <p:cNvPr id="12292" name="Object 4">
            <a:extLst>
              <a:ext uri="{FF2B5EF4-FFF2-40B4-BE49-F238E27FC236}">
                <a16:creationId xmlns:a16="http://schemas.microsoft.com/office/drawing/2014/main" id="{4C973AB5-298E-4E69-8143-643D263D5204}"/>
              </a:ext>
            </a:extLst>
          </p:cNvPr>
          <p:cNvGraphicFramePr>
            <a:graphicFrameLocks noChangeAspect="1"/>
          </p:cNvGraphicFramePr>
          <p:nvPr/>
        </p:nvGraphicFramePr>
        <p:xfrm>
          <a:off x="1600201" y="0"/>
          <a:ext cx="2551113" cy="3778250"/>
        </p:xfrm>
        <a:graphic>
          <a:graphicData uri="http://schemas.openxmlformats.org/presentationml/2006/ole">
            <mc:AlternateContent xmlns:mc="http://schemas.openxmlformats.org/markup-compatibility/2006">
              <mc:Choice xmlns:v="urn:schemas-microsoft-com:vml" Requires="v">
                <p:oleObj spid="_x0000_s9250" name="Image" r:id="rId3" imgW="288000" imgH="425157" progId="Photoshop.Image.7">
                  <p:embed/>
                </p:oleObj>
              </mc:Choice>
              <mc:Fallback>
                <p:oleObj name="Image" r:id="rId3" imgW="288000" imgH="425157" progId="Photoshop.Image.7">
                  <p:embed/>
                  <p:pic>
                    <p:nvPicPr>
                      <p:cNvPr id="12292" name="Object 4">
                        <a:extLst>
                          <a:ext uri="{FF2B5EF4-FFF2-40B4-BE49-F238E27FC236}">
                            <a16:creationId xmlns:a16="http://schemas.microsoft.com/office/drawing/2014/main" id="{4C973AB5-298E-4E69-8143-643D263D52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0"/>
                        <a:ext cx="2551113"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a:extLst>
              <a:ext uri="{FF2B5EF4-FFF2-40B4-BE49-F238E27FC236}">
                <a16:creationId xmlns:a16="http://schemas.microsoft.com/office/drawing/2014/main" id="{74E2D6F1-7D20-438B-B086-1D98290F5E4B}"/>
              </a:ext>
            </a:extLst>
          </p:cNvPr>
          <p:cNvGraphicFramePr>
            <a:graphicFrameLocks noChangeAspect="1"/>
          </p:cNvGraphicFramePr>
          <p:nvPr/>
        </p:nvGraphicFramePr>
        <p:xfrm>
          <a:off x="6372226" y="0"/>
          <a:ext cx="4295775" cy="5545138"/>
        </p:xfrm>
        <a:graphic>
          <a:graphicData uri="http://schemas.openxmlformats.org/presentationml/2006/ole">
            <mc:AlternateContent xmlns:mc="http://schemas.openxmlformats.org/markup-compatibility/2006">
              <mc:Choice xmlns:v="urn:schemas-microsoft-com:vml" Requires="v">
                <p:oleObj spid="_x0000_s9251" name="Image" r:id="rId5" imgW="2685714" imgH="3466667" progId="Photoshop.Image.7">
                  <p:embed/>
                </p:oleObj>
              </mc:Choice>
              <mc:Fallback>
                <p:oleObj name="Image" r:id="rId5" imgW="2685714" imgH="3466667" progId="Photoshop.Image.7">
                  <p:embed/>
                  <p:pic>
                    <p:nvPicPr>
                      <p:cNvPr id="12293" name="Object 5">
                        <a:extLst>
                          <a:ext uri="{FF2B5EF4-FFF2-40B4-BE49-F238E27FC236}">
                            <a16:creationId xmlns:a16="http://schemas.microsoft.com/office/drawing/2014/main" id="{74E2D6F1-7D20-438B-B086-1D98290F5E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6" y="0"/>
                        <a:ext cx="4295775" cy="554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a:extLst>
              <a:ext uri="{FF2B5EF4-FFF2-40B4-BE49-F238E27FC236}">
                <a16:creationId xmlns:a16="http://schemas.microsoft.com/office/drawing/2014/main" id="{740DBC36-BDA0-405E-9308-628E2474EBCB}"/>
              </a:ext>
            </a:extLst>
          </p:cNvPr>
          <p:cNvGraphicFramePr>
            <a:graphicFrameLocks noChangeAspect="1"/>
          </p:cNvGraphicFramePr>
          <p:nvPr/>
        </p:nvGraphicFramePr>
        <p:xfrm>
          <a:off x="1565276" y="4283076"/>
          <a:ext cx="3006725" cy="2574925"/>
        </p:xfrm>
        <a:graphic>
          <a:graphicData uri="http://schemas.openxmlformats.org/presentationml/2006/ole">
            <mc:AlternateContent xmlns:mc="http://schemas.openxmlformats.org/markup-compatibility/2006">
              <mc:Choice xmlns:v="urn:schemas-microsoft-com:vml" Requires="v">
                <p:oleObj spid="_x0000_s9252" name="Image" r:id="rId7" imgW="431639" imgH="369354" progId="Photoshop.Image.7">
                  <p:embed/>
                </p:oleObj>
              </mc:Choice>
              <mc:Fallback>
                <p:oleObj name="Image" r:id="rId7" imgW="431639" imgH="369354" progId="Photoshop.Image.7">
                  <p:embed/>
                  <p:pic>
                    <p:nvPicPr>
                      <p:cNvPr id="12294" name="Object 6">
                        <a:extLst>
                          <a:ext uri="{FF2B5EF4-FFF2-40B4-BE49-F238E27FC236}">
                            <a16:creationId xmlns:a16="http://schemas.microsoft.com/office/drawing/2014/main" id="{740DBC36-BDA0-405E-9308-628E2474EB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5276" y="4283076"/>
                        <a:ext cx="3006725" cy="25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5" name="Line 7">
            <a:extLst>
              <a:ext uri="{FF2B5EF4-FFF2-40B4-BE49-F238E27FC236}">
                <a16:creationId xmlns:a16="http://schemas.microsoft.com/office/drawing/2014/main" id="{4C17863A-D925-41FD-9CF9-0923703595BF}"/>
              </a:ext>
            </a:extLst>
          </p:cNvPr>
          <p:cNvSpPr>
            <a:spLocks noChangeShapeType="1"/>
          </p:cNvSpPr>
          <p:nvPr/>
        </p:nvSpPr>
        <p:spPr bwMode="auto">
          <a:xfrm flipV="1">
            <a:off x="3962400" y="2362200"/>
            <a:ext cx="304800" cy="1524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Text Box 8">
            <a:extLst>
              <a:ext uri="{FF2B5EF4-FFF2-40B4-BE49-F238E27FC236}">
                <a16:creationId xmlns:a16="http://schemas.microsoft.com/office/drawing/2014/main" id="{87EE66B3-6CDD-425A-B7FF-7C2247AEF7D5}"/>
              </a:ext>
            </a:extLst>
          </p:cNvPr>
          <p:cNvSpPr txBox="1">
            <a:spLocks noChangeArrowheads="1"/>
          </p:cNvSpPr>
          <p:nvPr/>
        </p:nvSpPr>
        <p:spPr bwMode="auto">
          <a:xfrm>
            <a:off x="4251326" y="1462088"/>
            <a:ext cx="17684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No change with change of h</a:t>
            </a:r>
            <a:r>
              <a:rPr lang="en-US" altLang="en-US">
                <a:latin typeface="Symbol" panose="05050102010706020507" pitchFamily="18" charset="2"/>
              </a:rPr>
              <a:t>n</a:t>
            </a:r>
            <a:r>
              <a:rPr lang="en-US" altLang="en-US"/>
              <a:t>  (	)</a:t>
            </a:r>
            <a:endParaRPr lang="en-US" altLang="en-US">
              <a:latin typeface="Symbol" panose="05050102010706020507" pitchFamily="18" charset="2"/>
            </a:endParaRPr>
          </a:p>
        </p:txBody>
      </p:sp>
      <p:sp>
        <p:nvSpPr>
          <p:cNvPr id="12297" name="Line 9">
            <a:extLst>
              <a:ext uri="{FF2B5EF4-FFF2-40B4-BE49-F238E27FC236}">
                <a16:creationId xmlns:a16="http://schemas.microsoft.com/office/drawing/2014/main" id="{72890F51-D84E-4F58-B7D8-A3CD17727EB6}"/>
              </a:ext>
            </a:extLst>
          </p:cNvPr>
          <p:cNvSpPr>
            <a:spLocks noChangeShapeType="1"/>
          </p:cNvSpPr>
          <p:nvPr/>
        </p:nvSpPr>
        <p:spPr bwMode="auto">
          <a:xfrm flipH="1">
            <a:off x="6019800" y="3429000"/>
            <a:ext cx="3429000" cy="1524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Text Box 10">
            <a:extLst>
              <a:ext uri="{FF2B5EF4-FFF2-40B4-BE49-F238E27FC236}">
                <a16:creationId xmlns:a16="http://schemas.microsoft.com/office/drawing/2014/main" id="{13137426-D3D7-4DAC-8964-2FBFB36B86B7}"/>
              </a:ext>
            </a:extLst>
          </p:cNvPr>
          <p:cNvSpPr txBox="1">
            <a:spLocks noChangeArrowheads="1"/>
          </p:cNvSpPr>
          <p:nvPr/>
        </p:nvSpPr>
        <p:spPr bwMode="auto">
          <a:xfrm>
            <a:off x="4327526" y="2971801"/>
            <a:ext cx="17684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Strong change with change of emission angle (k</a:t>
            </a:r>
            <a:r>
              <a:rPr lang="en-US" altLang="en-US" baseline="-25000"/>
              <a:t>||</a:t>
            </a:r>
            <a:r>
              <a:rPr lang="en-US" altLang="en-US"/>
              <a:t>)</a:t>
            </a:r>
          </a:p>
        </p:txBody>
      </p:sp>
      <p:sp>
        <p:nvSpPr>
          <p:cNvPr id="12299" name="Line 11">
            <a:extLst>
              <a:ext uri="{FF2B5EF4-FFF2-40B4-BE49-F238E27FC236}">
                <a16:creationId xmlns:a16="http://schemas.microsoft.com/office/drawing/2014/main" id="{5FA29228-3DC8-486E-9FB9-CD9D0FC0817E}"/>
              </a:ext>
            </a:extLst>
          </p:cNvPr>
          <p:cNvSpPr>
            <a:spLocks noChangeShapeType="1"/>
          </p:cNvSpPr>
          <p:nvPr/>
        </p:nvSpPr>
        <p:spPr bwMode="auto">
          <a:xfrm>
            <a:off x="3581400" y="5334000"/>
            <a:ext cx="1905000" cy="4572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0" name="Text Box 12">
            <a:extLst>
              <a:ext uri="{FF2B5EF4-FFF2-40B4-BE49-F238E27FC236}">
                <a16:creationId xmlns:a16="http://schemas.microsoft.com/office/drawing/2014/main" id="{F5A6EB21-0BF9-4E38-8D9F-C1FF2A0CD96A}"/>
              </a:ext>
            </a:extLst>
          </p:cNvPr>
          <p:cNvSpPr txBox="1">
            <a:spLocks noChangeArrowheads="1"/>
          </p:cNvSpPr>
          <p:nvPr/>
        </p:nvSpPr>
        <p:spPr bwMode="auto">
          <a:xfrm>
            <a:off x="5791200" y="5867400"/>
            <a:ext cx="40790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Exists at the bulk band gap in the k space.</a:t>
            </a:r>
          </a:p>
        </p:txBody>
      </p:sp>
      <p:sp>
        <p:nvSpPr>
          <p:cNvPr id="12302" name="Line 14">
            <a:extLst>
              <a:ext uri="{FF2B5EF4-FFF2-40B4-BE49-F238E27FC236}">
                <a16:creationId xmlns:a16="http://schemas.microsoft.com/office/drawing/2014/main" id="{4E41510B-7DA0-43EB-BD0B-4F8F44A61FA5}"/>
              </a:ext>
            </a:extLst>
          </p:cNvPr>
          <p:cNvSpPr>
            <a:spLocks noChangeShapeType="1"/>
          </p:cNvSpPr>
          <p:nvPr/>
        </p:nvSpPr>
        <p:spPr bwMode="auto">
          <a:xfrm flipH="1">
            <a:off x="3657600" y="4343400"/>
            <a:ext cx="5562600" cy="685800"/>
          </a:xfrm>
          <a:prstGeom prst="line">
            <a:avLst/>
          </a:prstGeom>
          <a:noFill/>
          <a:ln w="38100">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2303" name="Object 15">
            <a:extLst>
              <a:ext uri="{FF2B5EF4-FFF2-40B4-BE49-F238E27FC236}">
                <a16:creationId xmlns:a16="http://schemas.microsoft.com/office/drawing/2014/main" id="{024A9996-BA25-439D-921F-2B78A62F740E}"/>
              </a:ext>
            </a:extLst>
          </p:cNvPr>
          <p:cNvGraphicFramePr>
            <a:graphicFrameLocks noChangeAspect="1"/>
          </p:cNvGraphicFramePr>
          <p:nvPr/>
        </p:nvGraphicFramePr>
        <p:xfrm>
          <a:off x="4876800" y="2133601"/>
          <a:ext cx="381000" cy="296863"/>
        </p:xfrm>
        <a:graphic>
          <a:graphicData uri="http://schemas.openxmlformats.org/presentationml/2006/ole">
            <mc:AlternateContent xmlns:mc="http://schemas.openxmlformats.org/markup-compatibility/2006">
              <mc:Choice xmlns:v="urn:schemas-microsoft-com:vml" Requires="v">
                <p:oleObj spid="_x0000_s9253" name="Equation" r:id="rId9" imgW="228600" imgH="177480" progId="Equation.3">
                  <p:embed/>
                </p:oleObj>
              </mc:Choice>
              <mc:Fallback>
                <p:oleObj name="Equation" r:id="rId9" imgW="228600" imgH="177480" progId="Equation.3">
                  <p:embed/>
                  <p:pic>
                    <p:nvPicPr>
                      <p:cNvPr id="12303" name="Object 15">
                        <a:extLst>
                          <a:ext uri="{FF2B5EF4-FFF2-40B4-BE49-F238E27FC236}">
                            <a16:creationId xmlns:a16="http://schemas.microsoft.com/office/drawing/2014/main" id="{024A9996-BA25-439D-921F-2B78A62F74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2133601"/>
                        <a:ext cx="381000" cy="29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89187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5E500FA-BB4B-4436-AA5B-3C91EA869B5E}"/>
              </a:ext>
            </a:extLst>
          </p:cNvPr>
          <p:cNvSpPr>
            <a:spLocks noGrp="1" noChangeArrowheads="1"/>
          </p:cNvSpPr>
          <p:nvPr>
            <p:ph type="title"/>
          </p:nvPr>
        </p:nvSpPr>
        <p:spPr>
          <a:xfrm>
            <a:off x="2362200" y="0"/>
            <a:ext cx="7772400" cy="1143000"/>
          </a:xfrm>
        </p:spPr>
        <p:txBody>
          <a:bodyPr/>
          <a:lstStyle/>
          <a:p>
            <a:r>
              <a:rPr lang="en-US" altLang="en-US" sz="2800" b="1">
                <a:solidFill>
                  <a:srgbClr val="FF3300"/>
                </a:solidFill>
              </a:rPr>
              <a:t>Other applications of UPS</a:t>
            </a:r>
          </a:p>
        </p:txBody>
      </p:sp>
      <p:graphicFrame>
        <p:nvGraphicFramePr>
          <p:cNvPr id="13316" name="Object 4">
            <a:extLst>
              <a:ext uri="{FF2B5EF4-FFF2-40B4-BE49-F238E27FC236}">
                <a16:creationId xmlns:a16="http://schemas.microsoft.com/office/drawing/2014/main" id="{355BD73D-A5E8-4416-AEB8-D70D5EFD0FB6}"/>
              </a:ext>
            </a:extLst>
          </p:cNvPr>
          <p:cNvGraphicFramePr>
            <a:graphicFrameLocks noChangeAspect="1"/>
          </p:cNvGraphicFramePr>
          <p:nvPr/>
        </p:nvGraphicFramePr>
        <p:xfrm>
          <a:off x="1981200" y="990600"/>
          <a:ext cx="2349500" cy="4540250"/>
        </p:xfrm>
        <a:graphic>
          <a:graphicData uri="http://schemas.openxmlformats.org/presentationml/2006/ole">
            <mc:AlternateContent xmlns:mc="http://schemas.openxmlformats.org/markup-compatibility/2006">
              <mc:Choice xmlns:v="urn:schemas-microsoft-com:vml" Requires="v">
                <p:oleObj spid="_x0000_s10258" name="Image" r:id="rId3" imgW="234722" imgH="454315" progId="Photoshop.Image.7">
                  <p:embed/>
                </p:oleObj>
              </mc:Choice>
              <mc:Fallback>
                <p:oleObj name="Image" r:id="rId3" imgW="234722" imgH="454315" progId="Photoshop.Image.7">
                  <p:embed/>
                  <p:pic>
                    <p:nvPicPr>
                      <p:cNvPr id="13316" name="Object 4">
                        <a:extLst>
                          <a:ext uri="{FF2B5EF4-FFF2-40B4-BE49-F238E27FC236}">
                            <a16:creationId xmlns:a16="http://schemas.microsoft.com/office/drawing/2014/main" id="{355BD73D-A5E8-4416-AEB8-D70D5EFD0F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990600"/>
                        <a:ext cx="2349500" cy="454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a:extLst>
              <a:ext uri="{FF2B5EF4-FFF2-40B4-BE49-F238E27FC236}">
                <a16:creationId xmlns:a16="http://schemas.microsoft.com/office/drawing/2014/main" id="{0BFDF2DF-F5D3-4BD4-AA20-4C33ED641303}"/>
              </a:ext>
            </a:extLst>
          </p:cNvPr>
          <p:cNvGraphicFramePr>
            <a:graphicFrameLocks noChangeAspect="1"/>
          </p:cNvGraphicFramePr>
          <p:nvPr/>
        </p:nvGraphicFramePr>
        <p:xfrm>
          <a:off x="5956300" y="2590800"/>
          <a:ext cx="4102100" cy="2832100"/>
        </p:xfrm>
        <a:graphic>
          <a:graphicData uri="http://schemas.openxmlformats.org/presentationml/2006/ole">
            <mc:AlternateContent xmlns:mc="http://schemas.openxmlformats.org/markup-compatibility/2006">
              <mc:Choice xmlns:v="urn:schemas-microsoft-com:vml" Requires="v">
                <p:oleObj spid="_x0000_s10259" name="Image" r:id="rId5" imgW="4101587" imgH="2831746" progId="Photoshop.Image.7">
                  <p:embed/>
                </p:oleObj>
              </mc:Choice>
              <mc:Fallback>
                <p:oleObj name="Image" r:id="rId5" imgW="4101587" imgH="2831746" progId="Photoshop.Image.7">
                  <p:embed/>
                  <p:pic>
                    <p:nvPicPr>
                      <p:cNvPr id="13317" name="Object 5">
                        <a:extLst>
                          <a:ext uri="{FF2B5EF4-FFF2-40B4-BE49-F238E27FC236}">
                            <a16:creationId xmlns:a16="http://schemas.microsoft.com/office/drawing/2014/main" id="{0BFDF2DF-F5D3-4BD4-AA20-4C33ED6413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6300" y="2590800"/>
                        <a:ext cx="4102100"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8" name="Line 6">
            <a:extLst>
              <a:ext uri="{FF2B5EF4-FFF2-40B4-BE49-F238E27FC236}">
                <a16:creationId xmlns:a16="http://schemas.microsoft.com/office/drawing/2014/main" id="{2AA1D66A-63AD-4B5A-A6D6-DB6A097D954E}"/>
              </a:ext>
            </a:extLst>
          </p:cNvPr>
          <p:cNvSpPr>
            <a:spLocks noChangeShapeType="1"/>
          </p:cNvSpPr>
          <p:nvPr/>
        </p:nvSpPr>
        <p:spPr bwMode="auto">
          <a:xfrm flipV="1">
            <a:off x="3962400" y="2057400"/>
            <a:ext cx="9906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Text Box 7">
            <a:extLst>
              <a:ext uri="{FF2B5EF4-FFF2-40B4-BE49-F238E27FC236}">
                <a16:creationId xmlns:a16="http://schemas.microsoft.com/office/drawing/2014/main" id="{C51FA31E-937A-454B-99DB-2A0F3560A873}"/>
              </a:ext>
            </a:extLst>
          </p:cNvPr>
          <p:cNvSpPr txBox="1">
            <a:spLocks noChangeArrowheads="1"/>
          </p:cNvSpPr>
          <p:nvPr/>
        </p:nvSpPr>
        <p:spPr bwMode="auto">
          <a:xfrm>
            <a:off x="5181601" y="1219201"/>
            <a:ext cx="49688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UPS although not so element sensitive as XPS, but it can still give some element information such as absorbates on the surface. Moreover, it can give the chemical states in many cases.</a:t>
            </a:r>
          </a:p>
        </p:txBody>
      </p:sp>
      <p:sp>
        <p:nvSpPr>
          <p:cNvPr id="13320" name="Line 8">
            <a:extLst>
              <a:ext uri="{FF2B5EF4-FFF2-40B4-BE49-F238E27FC236}">
                <a16:creationId xmlns:a16="http://schemas.microsoft.com/office/drawing/2014/main" id="{F85A7902-5211-435A-8906-F9E83C54DBD0}"/>
              </a:ext>
            </a:extLst>
          </p:cNvPr>
          <p:cNvSpPr>
            <a:spLocks noChangeShapeType="1"/>
          </p:cNvSpPr>
          <p:nvPr/>
        </p:nvSpPr>
        <p:spPr bwMode="auto">
          <a:xfrm flipH="1">
            <a:off x="8382000" y="4343400"/>
            <a:ext cx="1295400" cy="12192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Text Box 9">
            <a:extLst>
              <a:ext uri="{FF2B5EF4-FFF2-40B4-BE49-F238E27FC236}">
                <a16:creationId xmlns:a16="http://schemas.microsoft.com/office/drawing/2014/main" id="{A01AE303-9CFF-4D31-A87D-D9040D6A829E}"/>
              </a:ext>
            </a:extLst>
          </p:cNvPr>
          <p:cNvSpPr txBox="1">
            <a:spLocks noChangeArrowheads="1"/>
          </p:cNvSpPr>
          <p:nvPr/>
        </p:nvSpPr>
        <p:spPr bwMode="auto">
          <a:xfrm>
            <a:off x="2133601" y="5486400"/>
            <a:ext cx="80168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By determining the low kinetic energy cut-off and the high kinetic energy cut-off (Fermi level for metal) for UPS spectrum with certain photon energy, the work function of the material can be obtained from </a:t>
            </a:r>
            <a:r>
              <a:rPr lang="en-US" altLang="en-US">
                <a:latin typeface="Symbol" panose="05050102010706020507" pitchFamily="18" charset="2"/>
              </a:rPr>
              <a:t>F</a:t>
            </a:r>
            <a:r>
              <a:rPr lang="en-US" altLang="en-US"/>
              <a:t>=h</a:t>
            </a:r>
            <a:r>
              <a:rPr lang="en-US" altLang="en-US">
                <a:latin typeface="Symbol" panose="05050102010706020507" pitchFamily="18" charset="2"/>
              </a:rPr>
              <a:t>n</a:t>
            </a:r>
            <a:r>
              <a:rPr lang="en-US" altLang="en-US"/>
              <a:t>-</a:t>
            </a:r>
            <a:r>
              <a:rPr lang="en-US" altLang="en-US">
                <a:latin typeface="Symbol" panose="05050102010706020507" pitchFamily="18" charset="2"/>
              </a:rPr>
              <a:t>D</a:t>
            </a:r>
            <a:r>
              <a:rPr lang="en-US" altLang="en-US"/>
              <a:t>E.</a:t>
            </a:r>
          </a:p>
        </p:txBody>
      </p:sp>
      <p:sp>
        <p:nvSpPr>
          <p:cNvPr id="13322" name="Line 10">
            <a:extLst>
              <a:ext uri="{FF2B5EF4-FFF2-40B4-BE49-F238E27FC236}">
                <a16:creationId xmlns:a16="http://schemas.microsoft.com/office/drawing/2014/main" id="{C0DA55E3-51A9-4424-9056-07B0E36B452C}"/>
              </a:ext>
            </a:extLst>
          </p:cNvPr>
          <p:cNvSpPr>
            <a:spLocks noChangeShapeType="1"/>
          </p:cNvSpPr>
          <p:nvPr/>
        </p:nvSpPr>
        <p:spPr bwMode="auto">
          <a:xfrm flipH="1">
            <a:off x="6019800" y="4114800"/>
            <a:ext cx="609600" cy="14478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Line 11">
            <a:extLst>
              <a:ext uri="{FF2B5EF4-FFF2-40B4-BE49-F238E27FC236}">
                <a16:creationId xmlns:a16="http://schemas.microsoft.com/office/drawing/2014/main" id="{6225DF09-5A1B-4706-AA17-D4D200A976DA}"/>
              </a:ext>
            </a:extLst>
          </p:cNvPr>
          <p:cNvSpPr>
            <a:spLocks noChangeShapeType="1"/>
          </p:cNvSpPr>
          <p:nvPr/>
        </p:nvSpPr>
        <p:spPr bwMode="auto">
          <a:xfrm flipV="1">
            <a:off x="6629400" y="2590800"/>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Line 12">
            <a:extLst>
              <a:ext uri="{FF2B5EF4-FFF2-40B4-BE49-F238E27FC236}">
                <a16:creationId xmlns:a16="http://schemas.microsoft.com/office/drawing/2014/main" id="{9F17AAC3-2DFB-4B2F-88AD-D91E9B4AC094}"/>
              </a:ext>
            </a:extLst>
          </p:cNvPr>
          <p:cNvSpPr>
            <a:spLocks noChangeShapeType="1"/>
          </p:cNvSpPr>
          <p:nvPr/>
        </p:nvSpPr>
        <p:spPr bwMode="auto">
          <a:xfrm flipV="1">
            <a:off x="6629400" y="3505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Line 13">
            <a:extLst>
              <a:ext uri="{FF2B5EF4-FFF2-40B4-BE49-F238E27FC236}">
                <a16:creationId xmlns:a16="http://schemas.microsoft.com/office/drawing/2014/main" id="{6DCADFC9-BAB0-48F1-93AF-41FDFDFA22EF}"/>
              </a:ext>
            </a:extLst>
          </p:cNvPr>
          <p:cNvSpPr>
            <a:spLocks noChangeShapeType="1"/>
          </p:cNvSpPr>
          <p:nvPr/>
        </p:nvSpPr>
        <p:spPr bwMode="auto">
          <a:xfrm flipH="1">
            <a:off x="8763000" y="34290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Text Box 14">
            <a:extLst>
              <a:ext uri="{FF2B5EF4-FFF2-40B4-BE49-F238E27FC236}">
                <a16:creationId xmlns:a16="http://schemas.microsoft.com/office/drawing/2014/main" id="{B1566AEF-C91E-4C01-AA2C-555D56CADB9C}"/>
              </a:ext>
            </a:extLst>
          </p:cNvPr>
          <p:cNvSpPr txBox="1">
            <a:spLocks noChangeArrowheads="1"/>
          </p:cNvSpPr>
          <p:nvPr/>
        </p:nvSpPr>
        <p:spPr bwMode="auto">
          <a:xfrm>
            <a:off x="7543800" y="3200400"/>
            <a:ext cx="13017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Symbol" panose="05050102010706020507" pitchFamily="18" charset="2"/>
              </a:rPr>
              <a:t>D</a:t>
            </a:r>
            <a:r>
              <a:rPr lang="en-US" altLang="en-US"/>
              <a:t>E =h</a:t>
            </a:r>
            <a:r>
              <a:rPr lang="en-US" altLang="en-US">
                <a:latin typeface="Symbol" panose="05050102010706020507" pitchFamily="18" charset="2"/>
              </a:rPr>
              <a:t>n</a:t>
            </a:r>
            <a:r>
              <a:rPr lang="en-US" altLang="en-US"/>
              <a:t>- </a:t>
            </a:r>
            <a:r>
              <a:rPr lang="en-US" altLang="en-US">
                <a:latin typeface="Symbol" panose="05050102010706020507" pitchFamily="18" charset="2"/>
              </a:rPr>
              <a:t>F</a:t>
            </a:r>
          </a:p>
        </p:txBody>
      </p:sp>
    </p:spTree>
    <p:extLst>
      <p:ext uri="{BB962C8B-B14F-4D97-AF65-F5344CB8AC3E}">
        <p14:creationId xmlns:p14="http://schemas.microsoft.com/office/powerpoint/2010/main" val="1651106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20B7F5D-0265-4058-89AD-6F6600DEE3E4}"/>
              </a:ext>
            </a:extLst>
          </p:cNvPr>
          <p:cNvSpPr>
            <a:spLocks noGrp="1" noChangeArrowheads="1"/>
          </p:cNvSpPr>
          <p:nvPr>
            <p:ph type="title"/>
          </p:nvPr>
        </p:nvSpPr>
        <p:spPr>
          <a:xfrm>
            <a:off x="2286000" y="0"/>
            <a:ext cx="7543800" cy="838200"/>
          </a:xfrm>
        </p:spPr>
        <p:txBody>
          <a:bodyPr/>
          <a:lstStyle/>
          <a:p>
            <a:r>
              <a:rPr lang="en-US" altLang="en-US" sz="2800" b="1">
                <a:solidFill>
                  <a:srgbClr val="FF3300"/>
                </a:solidFill>
              </a:rPr>
              <a:t>Why XPS not good for study of bands?</a:t>
            </a:r>
          </a:p>
        </p:txBody>
      </p:sp>
      <p:graphicFrame>
        <p:nvGraphicFramePr>
          <p:cNvPr id="14340" name="Object 4">
            <a:extLst>
              <a:ext uri="{FF2B5EF4-FFF2-40B4-BE49-F238E27FC236}">
                <a16:creationId xmlns:a16="http://schemas.microsoft.com/office/drawing/2014/main" id="{500F9236-D61A-4B6F-BA0C-0038B25F0D01}"/>
              </a:ext>
            </a:extLst>
          </p:cNvPr>
          <p:cNvGraphicFramePr>
            <a:graphicFrameLocks noChangeAspect="1"/>
          </p:cNvGraphicFramePr>
          <p:nvPr/>
        </p:nvGraphicFramePr>
        <p:xfrm>
          <a:off x="1676400" y="914400"/>
          <a:ext cx="3949700" cy="5232400"/>
        </p:xfrm>
        <a:graphic>
          <a:graphicData uri="http://schemas.openxmlformats.org/presentationml/2006/ole">
            <mc:AlternateContent xmlns:mc="http://schemas.openxmlformats.org/markup-compatibility/2006">
              <mc:Choice xmlns:v="urn:schemas-microsoft-com:vml" Requires="v">
                <p:oleObj spid="_x0000_s11274" name="Image" r:id="rId3" imgW="3593651" imgH="4761905" progId="Photoshop.Image.7">
                  <p:embed/>
                </p:oleObj>
              </mc:Choice>
              <mc:Fallback>
                <p:oleObj name="Image" r:id="rId3" imgW="3593651" imgH="4761905" progId="Photoshop.Image.7">
                  <p:embed/>
                  <p:pic>
                    <p:nvPicPr>
                      <p:cNvPr id="14340" name="Object 4">
                        <a:extLst>
                          <a:ext uri="{FF2B5EF4-FFF2-40B4-BE49-F238E27FC236}">
                            <a16:creationId xmlns:a16="http://schemas.microsoft.com/office/drawing/2014/main" id="{500F9236-D61A-4B6F-BA0C-0038B25F0D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914400"/>
                        <a:ext cx="3949700"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1" name="Text Box 5">
            <a:extLst>
              <a:ext uri="{FF2B5EF4-FFF2-40B4-BE49-F238E27FC236}">
                <a16:creationId xmlns:a16="http://schemas.microsoft.com/office/drawing/2014/main" id="{32FBE662-8017-457C-9239-1451D48AF136}"/>
              </a:ext>
            </a:extLst>
          </p:cNvPr>
          <p:cNvSpPr txBox="1">
            <a:spLocks noChangeArrowheads="1"/>
          </p:cNvSpPr>
          <p:nvPr/>
        </p:nvSpPr>
        <p:spPr bwMode="auto">
          <a:xfrm>
            <a:off x="5562600" y="914400"/>
            <a:ext cx="4724400"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t>XPS indeed can excite valence bands to get information about such as density of states, however, it is not suitable for the study of valence bands, especially for the study of energy dispersion (k dependence).</a:t>
            </a:r>
          </a:p>
          <a:p>
            <a:pPr algn="just"/>
            <a:endParaRPr lang="en-US" altLang="en-US" sz="800"/>
          </a:p>
          <a:p>
            <a:pPr algn="just">
              <a:buFontTx/>
              <a:buChar char="•"/>
            </a:pPr>
            <a:r>
              <a:rPr lang="en-US" altLang="en-US" sz="2200"/>
              <a:t>XPS photon have too large energy which leads the electrons from valence bands with very high E</a:t>
            </a:r>
            <a:r>
              <a:rPr lang="en-US" altLang="en-US" sz="2200" baseline="-25000"/>
              <a:t>kin</a:t>
            </a:r>
            <a:r>
              <a:rPr lang="en-US" altLang="en-US" sz="2200"/>
              <a:t>, eg, too big wave vector k.</a:t>
            </a:r>
          </a:p>
          <a:p>
            <a:pPr algn="just">
              <a:buFontTx/>
              <a:buChar char="•"/>
            </a:pPr>
            <a:r>
              <a:rPr lang="en-US" altLang="en-US" sz="2200"/>
              <a:t>XPS photon energy is too high, the transition probability for valence bands is very small compared with UV light. 	( </a:t>
            </a:r>
            <a:r>
              <a:rPr lang="en-US" altLang="en-US" sz="2200" b="1">
                <a:solidFill>
                  <a:srgbClr val="FF3300"/>
                </a:solidFill>
              </a:rPr>
              <a:t>WHY? </a:t>
            </a:r>
            <a:r>
              <a:rPr lang="en-US" altLang="en-US" sz="2200"/>
              <a:t>)</a:t>
            </a:r>
          </a:p>
          <a:p>
            <a:pPr algn="just">
              <a:buFontTx/>
              <a:buChar char="•"/>
            </a:pPr>
            <a:r>
              <a:rPr lang="en-US" altLang="en-US" sz="2200"/>
              <a:t>Generally it is hard to analyze spectra with high kinetic energy with high resolution (</a:t>
            </a:r>
            <a:r>
              <a:rPr lang="en-US" altLang="en-US" sz="2200">
                <a:latin typeface="Symbol" panose="05050102010706020507" pitchFamily="18" charset="2"/>
              </a:rPr>
              <a:t>D</a:t>
            </a:r>
            <a:r>
              <a:rPr lang="en-US" altLang="en-US" sz="2200"/>
              <a:t>E). </a:t>
            </a:r>
          </a:p>
        </p:txBody>
      </p:sp>
      <p:sp>
        <p:nvSpPr>
          <p:cNvPr id="14342" name="Line 6">
            <a:extLst>
              <a:ext uri="{FF2B5EF4-FFF2-40B4-BE49-F238E27FC236}">
                <a16:creationId xmlns:a16="http://schemas.microsoft.com/office/drawing/2014/main" id="{4BDCA3F7-2F02-4199-A5F8-AA344F3A4C53}"/>
              </a:ext>
            </a:extLst>
          </p:cNvPr>
          <p:cNvSpPr>
            <a:spLocks noChangeShapeType="1"/>
          </p:cNvSpPr>
          <p:nvPr/>
        </p:nvSpPr>
        <p:spPr bwMode="auto">
          <a:xfrm flipH="1">
            <a:off x="4038600" y="1143000"/>
            <a:ext cx="1371600" cy="3048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5418905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3716D45-3F28-46F2-AD74-3FBA567D5F31}"/>
              </a:ext>
            </a:extLst>
          </p:cNvPr>
          <p:cNvSpPr>
            <a:spLocks noGrp="1" noChangeArrowheads="1"/>
          </p:cNvSpPr>
          <p:nvPr>
            <p:ph type="title"/>
          </p:nvPr>
        </p:nvSpPr>
        <p:spPr>
          <a:xfrm>
            <a:off x="7620000" y="304800"/>
            <a:ext cx="2743200" cy="1524000"/>
          </a:xfrm>
        </p:spPr>
        <p:txBody>
          <a:bodyPr/>
          <a:lstStyle/>
          <a:p>
            <a:r>
              <a:rPr lang="en-US" altLang="en-US" sz="2800" b="1">
                <a:solidFill>
                  <a:srgbClr val="FF3300"/>
                </a:solidFill>
              </a:rPr>
              <a:t>Inverse photoemission (IPES)</a:t>
            </a:r>
          </a:p>
        </p:txBody>
      </p:sp>
      <p:pic>
        <p:nvPicPr>
          <p:cNvPr id="15365" name="Picture 5" descr="C:\Documents and Settings\phygaoxy\Desktop\UPS and Its Applications\e) Electronic Structure_files\PhotoEmission1.jpe">
            <a:extLst>
              <a:ext uri="{FF2B5EF4-FFF2-40B4-BE49-F238E27FC236}">
                <a16:creationId xmlns:a16="http://schemas.microsoft.com/office/drawing/2014/main" id="{69D70E73-07E2-4C10-AFEC-E08D55B4E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6115050" cy="6778625"/>
          </a:xfrm>
          <a:prstGeom prst="rect">
            <a:avLst/>
          </a:prstGeom>
          <a:noFill/>
          <a:extLst>
            <a:ext uri="{909E8E84-426E-40DD-AFC4-6F175D3DCCD1}">
              <a14:hiddenFill xmlns:a14="http://schemas.microsoft.com/office/drawing/2010/main">
                <a:solidFill>
                  <a:srgbClr val="FFFFFF"/>
                </a:solidFill>
              </a14:hiddenFill>
            </a:ext>
          </a:extLst>
        </p:spPr>
      </p:pic>
      <p:sp>
        <p:nvSpPr>
          <p:cNvPr id="15366" name="Text Box 6">
            <a:extLst>
              <a:ext uri="{FF2B5EF4-FFF2-40B4-BE49-F238E27FC236}">
                <a16:creationId xmlns:a16="http://schemas.microsoft.com/office/drawing/2014/main" id="{2AE27DEB-BE50-4BEA-8B24-1A851E7D2E72}"/>
              </a:ext>
            </a:extLst>
          </p:cNvPr>
          <p:cNvSpPr txBox="1">
            <a:spLocks noChangeArrowheads="1"/>
          </p:cNvSpPr>
          <p:nvPr/>
        </p:nvSpPr>
        <p:spPr bwMode="auto">
          <a:xfrm>
            <a:off x="7908926" y="1905000"/>
            <a:ext cx="245427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UPS give information about occupied states</a:t>
            </a:r>
          </a:p>
          <a:p>
            <a:endParaRPr lang="en-US" altLang="en-US"/>
          </a:p>
          <a:p>
            <a:endParaRPr lang="en-US" altLang="en-US"/>
          </a:p>
          <a:p>
            <a:endParaRPr lang="en-US" altLang="en-US"/>
          </a:p>
          <a:p>
            <a:endParaRPr lang="en-US" altLang="en-US"/>
          </a:p>
          <a:p>
            <a:endParaRPr lang="en-US" altLang="en-US"/>
          </a:p>
          <a:p>
            <a:r>
              <a:rPr lang="en-US" altLang="en-US"/>
              <a:t>IPES gives information about unoccupied states.</a:t>
            </a:r>
          </a:p>
        </p:txBody>
      </p:sp>
      <p:grpSp>
        <p:nvGrpSpPr>
          <p:cNvPr id="15377" name="Group 17">
            <a:extLst>
              <a:ext uri="{FF2B5EF4-FFF2-40B4-BE49-F238E27FC236}">
                <a16:creationId xmlns:a16="http://schemas.microsoft.com/office/drawing/2014/main" id="{BAD19D2F-918C-4323-A12D-EAD7FFB99CAF}"/>
              </a:ext>
            </a:extLst>
          </p:cNvPr>
          <p:cNvGrpSpPr>
            <a:grpSpLocks/>
          </p:cNvGrpSpPr>
          <p:nvPr/>
        </p:nvGrpSpPr>
        <p:grpSpPr bwMode="auto">
          <a:xfrm>
            <a:off x="8305800" y="2667001"/>
            <a:ext cx="1676400" cy="1287463"/>
            <a:chOff x="4272" y="1829"/>
            <a:chExt cx="1056" cy="811"/>
          </a:xfrm>
        </p:grpSpPr>
        <p:sp>
          <p:nvSpPr>
            <p:cNvPr id="15367" name="Rectangle 7">
              <a:extLst>
                <a:ext uri="{FF2B5EF4-FFF2-40B4-BE49-F238E27FC236}">
                  <a16:creationId xmlns:a16="http://schemas.microsoft.com/office/drawing/2014/main" id="{A6CC3582-15F9-4906-848E-54BBDFFF76D9}"/>
                </a:ext>
              </a:extLst>
            </p:cNvPr>
            <p:cNvSpPr>
              <a:spLocks noChangeArrowheads="1"/>
            </p:cNvSpPr>
            <p:nvPr/>
          </p:nvSpPr>
          <p:spPr bwMode="auto">
            <a:xfrm>
              <a:off x="4320" y="2496"/>
              <a:ext cx="864"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8" name="Line 8">
              <a:extLst>
                <a:ext uri="{FF2B5EF4-FFF2-40B4-BE49-F238E27FC236}">
                  <a16:creationId xmlns:a16="http://schemas.microsoft.com/office/drawing/2014/main" id="{F28EA01B-4B84-4F59-80B6-785C8A0819B9}"/>
                </a:ext>
              </a:extLst>
            </p:cNvPr>
            <p:cNvSpPr>
              <a:spLocks noChangeShapeType="1"/>
            </p:cNvSpPr>
            <p:nvPr/>
          </p:nvSpPr>
          <p:spPr bwMode="auto">
            <a:xfrm flipH="1">
              <a:off x="4800" y="2016"/>
              <a:ext cx="528" cy="480"/>
            </a:xfrm>
            <a:prstGeom prst="line">
              <a:avLst/>
            </a:prstGeom>
            <a:noFill/>
            <a:ln w="38100">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9" name="Line 9">
              <a:extLst>
                <a:ext uri="{FF2B5EF4-FFF2-40B4-BE49-F238E27FC236}">
                  <a16:creationId xmlns:a16="http://schemas.microsoft.com/office/drawing/2014/main" id="{E0BB2681-1F93-4FC7-AF1D-ADD5A9C35D1F}"/>
                </a:ext>
              </a:extLst>
            </p:cNvPr>
            <p:cNvSpPr>
              <a:spLocks noChangeShapeType="1"/>
            </p:cNvSpPr>
            <p:nvPr/>
          </p:nvSpPr>
          <p:spPr bwMode="auto">
            <a:xfrm flipH="1" flipV="1">
              <a:off x="4272" y="2016"/>
              <a:ext cx="480" cy="48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0" name="Text Box 10">
              <a:extLst>
                <a:ext uri="{FF2B5EF4-FFF2-40B4-BE49-F238E27FC236}">
                  <a16:creationId xmlns:a16="http://schemas.microsoft.com/office/drawing/2014/main" id="{353FBC05-72B5-43CA-863F-5E3D1E811DA6}"/>
                </a:ext>
              </a:extLst>
            </p:cNvPr>
            <p:cNvSpPr txBox="1">
              <a:spLocks noChangeArrowheads="1"/>
            </p:cNvSpPr>
            <p:nvPr/>
          </p:nvSpPr>
          <p:spPr bwMode="auto">
            <a:xfrm>
              <a:off x="4406" y="1881"/>
              <a:ext cx="23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a:t>
              </a:r>
            </a:p>
          </p:txBody>
        </p:sp>
        <p:sp>
          <p:nvSpPr>
            <p:cNvPr id="15371" name="Text Box 11">
              <a:extLst>
                <a:ext uri="{FF2B5EF4-FFF2-40B4-BE49-F238E27FC236}">
                  <a16:creationId xmlns:a16="http://schemas.microsoft.com/office/drawing/2014/main" id="{D999C03B-7779-4117-BC4F-0F1D83282141}"/>
                </a:ext>
              </a:extLst>
            </p:cNvPr>
            <p:cNvSpPr txBox="1">
              <a:spLocks noChangeArrowheads="1"/>
            </p:cNvSpPr>
            <p:nvPr/>
          </p:nvSpPr>
          <p:spPr bwMode="auto">
            <a:xfrm>
              <a:off x="4934" y="1829"/>
              <a:ext cx="26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h</a:t>
              </a:r>
              <a:r>
                <a:rPr lang="en-US" altLang="en-US">
                  <a:latin typeface="Symbol" panose="05050102010706020507" pitchFamily="18" charset="2"/>
                </a:rPr>
                <a:t>n</a:t>
              </a:r>
            </a:p>
          </p:txBody>
        </p:sp>
      </p:grpSp>
      <p:grpSp>
        <p:nvGrpSpPr>
          <p:cNvPr id="15378" name="Group 18">
            <a:extLst>
              <a:ext uri="{FF2B5EF4-FFF2-40B4-BE49-F238E27FC236}">
                <a16:creationId xmlns:a16="http://schemas.microsoft.com/office/drawing/2014/main" id="{0E05475D-73DE-4984-B8DB-8E98C3160629}"/>
              </a:ext>
            </a:extLst>
          </p:cNvPr>
          <p:cNvGrpSpPr>
            <a:grpSpLocks/>
          </p:cNvGrpSpPr>
          <p:nvPr/>
        </p:nvGrpSpPr>
        <p:grpSpPr bwMode="auto">
          <a:xfrm>
            <a:off x="8153400" y="5105400"/>
            <a:ext cx="1524000" cy="1219200"/>
            <a:chOff x="4176" y="3408"/>
            <a:chExt cx="960" cy="768"/>
          </a:xfrm>
        </p:grpSpPr>
        <p:sp>
          <p:nvSpPr>
            <p:cNvPr id="15372" name="Rectangle 12">
              <a:extLst>
                <a:ext uri="{FF2B5EF4-FFF2-40B4-BE49-F238E27FC236}">
                  <a16:creationId xmlns:a16="http://schemas.microsoft.com/office/drawing/2014/main" id="{A2AC02E3-D329-44EB-81D9-279B73334CEA}"/>
                </a:ext>
              </a:extLst>
            </p:cNvPr>
            <p:cNvSpPr>
              <a:spLocks noChangeArrowheads="1"/>
            </p:cNvSpPr>
            <p:nvPr/>
          </p:nvSpPr>
          <p:spPr bwMode="auto">
            <a:xfrm>
              <a:off x="4224" y="4032"/>
              <a:ext cx="864"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3" name="Line 13">
              <a:extLst>
                <a:ext uri="{FF2B5EF4-FFF2-40B4-BE49-F238E27FC236}">
                  <a16:creationId xmlns:a16="http://schemas.microsoft.com/office/drawing/2014/main" id="{F25D4B7F-CCBF-45BB-9D39-24996C6FC8CE}"/>
                </a:ext>
              </a:extLst>
            </p:cNvPr>
            <p:cNvSpPr>
              <a:spLocks noChangeShapeType="1"/>
            </p:cNvSpPr>
            <p:nvPr/>
          </p:nvSpPr>
          <p:spPr bwMode="auto">
            <a:xfrm flipH="1" flipV="1">
              <a:off x="4176" y="3504"/>
              <a:ext cx="480" cy="528"/>
            </a:xfrm>
            <a:prstGeom prst="line">
              <a:avLst/>
            </a:prstGeom>
            <a:noFill/>
            <a:ln w="38100">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4" name="Line 14">
              <a:extLst>
                <a:ext uri="{FF2B5EF4-FFF2-40B4-BE49-F238E27FC236}">
                  <a16:creationId xmlns:a16="http://schemas.microsoft.com/office/drawing/2014/main" id="{6DA897AC-9210-4A52-B618-8CC6F033E2EA}"/>
                </a:ext>
              </a:extLst>
            </p:cNvPr>
            <p:cNvSpPr>
              <a:spLocks noChangeShapeType="1"/>
            </p:cNvSpPr>
            <p:nvPr/>
          </p:nvSpPr>
          <p:spPr bwMode="auto">
            <a:xfrm flipH="1">
              <a:off x="4656" y="3600"/>
              <a:ext cx="480" cy="432"/>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5" name="Text Box 15">
              <a:extLst>
                <a:ext uri="{FF2B5EF4-FFF2-40B4-BE49-F238E27FC236}">
                  <a16:creationId xmlns:a16="http://schemas.microsoft.com/office/drawing/2014/main" id="{D6910BBE-4E37-479F-9909-DD5715DD9371}"/>
                </a:ext>
              </a:extLst>
            </p:cNvPr>
            <p:cNvSpPr txBox="1">
              <a:spLocks noChangeArrowheads="1"/>
            </p:cNvSpPr>
            <p:nvPr/>
          </p:nvSpPr>
          <p:spPr bwMode="auto">
            <a:xfrm>
              <a:off x="4800" y="3408"/>
              <a:ext cx="23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a:t>
              </a:r>
            </a:p>
          </p:txBody>
        </p:sp>
        <p:sp>
          <p:nvSpPr>
            <p:cNvPr id="15376" name="Text Box 16">
              <a:extLst>
                <a:ext uri="{FF2B5EF4-FFF2-40B4-BE49-F238E27FC236}">
                  <a16:creationId xmlns:a16="http://schemas.microsoft.com/office/drawing/2014/main" id="{C9F739E4-8000-4E72-B68D-369474080B22}"/>
                </a:ext>
              </a:extLst>
            </p:cNvPr>
            <p:cNvSpPr txBox="1">
              <a:spLocks noChangeArrowheads="1"/>
            </p:cNvSpPr>
            <p:nvPr/>
          </p:nvSpPr>
          <p:spPr bwMode="auto">
            <a:xfrm>
              <a:off x="4368" y="3456"/>
              <a:ext cx="26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h</a:t>
              </a:r>
              <a:r>
                <a:rPr lang="en-US" altLang="en-US">
                  <a:latin typeface="Symbol" panose="05050102010706020507" pitchFamily="18" charset="2"/>
                </a:rPr>
                <a:t>n</a:t>
              </a:r>
            </a:p>
          </p:txBody>
        </p:sp>
      </p:grpSp>
    </p:spTree>
    <p:extLst>
      <p:ext uri="{BB962C8B-B14F-4D97-AF65-F5344CB8AC3E}">
        <p14:creationId xmlns:p14="http://schemas.microsoft.com/office/powerpoint/2010/main" val="2284650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2E684B2-5BB1-43F6-99EF-CCCD0521619C}"/>
              </a:ext>
            </a:extLst>
          </p:cNvPr>
          <p:cNvSpPr>
            <a:spLocks noGrp="1" noChangeArrowheads="1"/>
          </p:cNvSpPr>
          <p:nvPr>
            <p:ph type="title"/>
          </p:nvPr>
        </p:nvSpPr>
        <p:spPr>
          <a:xfrm>
            <a:off x="2209800" y="0"/>
            <a:ext cx="7620000" cy="914400"/>
          </a:xfrm>
        </p:spPr>
        <p:txBody>
          <a:bodyPr/>
          <a:lstStyle/>
          <a:p>
            <a:r>
              <a:rPr lang="en-US" altLang="en-US" sz="2800" b="1">
                <a:solidFill>
                  <a:srgbClr val="FF3300"/>
                </a:solidFill>
              </a:rPr>
              <a:t>Inverse photoemission (IPES)</a:t>
            </a:r>
          </a:p>
        </p:txBody>
      </p:sp>
      <p:pic>
        <p:nvPicPr>
          <p:cNvPr id="16389" name="Picture 5" descr="C:\Documents and Settings\phygaoxy\Desktop\UPS and Its Applications\e) Electronic Structure_files\IPS01.jpe">
            <a:extLst>
              <a:ext uri="{FF2B5EF4-FFF2-40B4-BE49-F238E27FC236}">
                <a16:creationId xmlns:a16="http://schemas.microsoft.com/office/drawing/2014/main" id="{932F1DF1-C343-40B1-BA91-8196257DD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85801"/>
            <a:ext cx="6286500" cy="283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390" name="Object 6">
            <a:extLst>
              <a:ext uri="{FF2B5EF4-FFF2-40B4-BE49-F238E27FC236}">
                <a16:creationId xmlns:a16="http://schemas.microsoft.com/office/drawing/2014/main" id="{9AA57CB6-3EBB-461E-B36C-9FF25DA7813B}"/>
              </a:ext>
            </a:extLst>
          </p:cNvPr>
          <p:cNvGraphicFramePr>
            <a:graphicFrameLocks noChangeAspect="1"/>
          </p:cNvGraphicFramePr>
          <p:nvPr/>
        </p:nvGraphicFramePr>
        <p:xfrm>
          <a:off x="2133600" y="3148014"/>
          <a:ext cx="2184400" cy="3709987"/>
        </p:xfrm>
        <a:graphic>
          <a:graphicData uri="http://schemas.openxmlformats.org/presentationml/2006/ole">
            <mc:AlternateContent xmlns:mc="http://schemas.openxmlformats.org/markup-compatibility/2006">
              <mc:Choice xmlns:v="urn:schemas-microsoft-com:vml" Requires="v">
                <p:oleObj spid="_x0000_s12298" name="Image" r:id="rId4" imgW="1980952" imgH="3365079" progId="Photoshop.Image.7">
                  <p:embed/>
                </p:oleObj>
              </mc:Choice>
              <mc:Fallback>
                <p:oleObj name="Image" r:id="rId4" imgW="1980952" imgH="3365079" progId="Photoshop.Image.7">
                  <p:embed/>
                  <p:pic>
                    <p:nvPicPr>
                      <p:cNvPr id="16390" name="Object 6">
                        <a:extLst>
                          <a:ext uri="{FF2B5EF4-FFF2-40B4-BE49-F238E27FC236}">
                            <a16:creationId xmlns:a16="http://schemas.microsoft.com/office/drawing/2014/main" id="{9AA57CB6-3EBB-461E-B36C-9FF25DA781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148014"/>
                        <a:ext cx="2184400" cy="370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1" name="Text Box 7">
            <a:extLst>
              <a:ext uri="{FF2B5EF4-FFF2-40B4-BE49-F238E27FC236}">
                <a16:creationId xmlns:a16="http://schemas.microsoft.com/office/drawing/2014/main" id="{299E23BD-AE1A-4451-A25C-9F05BC539744}"/>
              </a:ext>
            </a:extLst>
          </p:cNvPr>
          <p:cNvSpPr txBox="1">
            <a:spLocks noChangeArrowheads="1"/>
          </p:cNvSpPr>
          <p:nvPr/>
        </p:nvSpPr>
        <p:spPr bwMode="auto">
          <a:xfrm>
            <a:off x="5105401" y="4572000"/>
            <a:ext cx="489267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IPES is important to study the unoccupied states of the solids. The surface states exists with binding energy higher than E</a:t>
            </a:r>
            <a:r>
              <a:rPr lang="en-US" altLang="en-US" baseline="-25000"/>
              <a:t>f</a:t>
            </a:r>
            <a:r>
              <a:rPr lang="en-US" altLang="en-US"/>
              <a:t>, such as image potential states, can only be studied by IPES. IPES have very small cross section than photoemission.</a:t>
            </a:r>
          </a:p>
        </p:txBody>
      </p:sp>
      <p:sp>
        <p:nvSpPr>
          <p:cNvPr id="16392" name="Line 8">
            <a:extLst>
              <a:ext uri="{FF2B5EF4-FFF2-40B4-BE49-F238E27FC236}">
                <a16:creationId xmlns:a16="http://schemas.microsoft.com/office/drawing/2014/main" id="{680B99E6-BA64-4DDC-8792-32A1F4D13DFD}"/>
              </a:ext>
            </a:extLst>
          </p:cNvPr>
          <p:cNvSpPr>
            <a:spLocks noChangeShapeType="1"/>
          </p:cNvSpPr>
          <p:nvPr/>
        </p:nvSpPr>
        <p:spPr bwMode="auto">
          <a:xfrm flipV="1">
            <a:off x="3733800" y="4267200"/>
            <a:ext cx="16764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3" name="Text Box 9">
            <a:extLst>
              <a:ext uri="{FF2B5EF4-FFF2-40B4-BE49-F238E27FC236}">
                <a16:creationId xmlns:a16="http://schemas.microsoft.com/office/drawing/2014/main" id="{DED870D4-E7F8-4A28-BDDA-03DF989B4BAF}"/>
              </a:ext>
            </a:extLst>
          </p:cNvPr>
          <p:cNvSpPr txBox="1">
            <a:spLocks noChangeArrowheads="1"/>
          </p:cNvSpPr>
          <p:nvPr/>
        </p:nvSpPr>
        <p:spPr bwMode="auto">
          <a:xfrm>
            <a:off x="5699126" y="3952875"/>
            <a:ext cx="8127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FF3300"/>
                </a:solidFill>
              </a:rPr>
              <a:t>IPES</a:t>
            </a:r>
          </a:p>
        </p:txBody>
      </p:sp>
    </p:spTree>
    <p:extLst>
      <p:ext uri="{BB962C8B-B14F-4D97-AF65-F5344CB8AC3E}">
        <p14:creationId xmlns:p14="http://schemas.microsoft.com/office/powerpoint/2010/main" val="3688110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86F2C2-5C56-4B26-92EE-A3ACEE46FB11}"/>
              </a:ext>
            </a:extLst>
          </p:cNvPr>
          <p:cNvSpPr/>
          <p:nvPr/>
        </p:nvSpPr>
        <p:spPr>
          <a:xfrm>
            <a:off x="-1" y="749483"/>
            <a:ext cx="12192000" cy="3539430"/>
          </a:xfrm>
          <a:prstGeom prst="rect">
            <a:avLst/>
          </a:prstGeom>
        </p:spPr>
        <p:txBody>
          <a:bodyPr wrap="square">
            <a:spAutoFit/>
          </a:bodyPr>
          <a:lstStyle/>
          <a:p>
            <a:r>
              <a:rPr lang="en-US" sz="2800" b="1" dirty="0">
                <a:solidFill>
                  <a:srgbClr val="000099"/>
                </a:solidFill>
                <a:latin typeface="TimesNewRomanPS-BoldMT"/>
              </a:rPr>
              <a:t>2.1. Morphology and Physical Properties</a:t>
            </a:r>
          </a:p>
          <a:p>
            <a:r>
              <a:rPr lang="en-US" sz="2800" b="1" dirty="0">
                <a:solidFill>
                  <a:srgbClr val="0070C0"/>
                </a:solidFill>
                <a:latin typeface="TimesNewRomanPS-BoldMT"/>
              </a:rPr>
              <a:t>2.1.1.  	Gas Adsorption at Low Temperatures</a:t>
            </a:r>
          </a:p>
          <a:p>
            <a:r>
              <a:rPr lang="en-US" sz="2800" b="1" dirty="0">
                <a:solidFill>
                  <a:srgbClr val="0070C0"/>
                </a:solidFill>
                <a:latin typeface="TimesNewRomanPS-BoldMT"/>
              </a:rPr>
              <a:t>2.1.2. 		Mercury Porosimetry</a:t>
            </a:r>
          </a:p>
          <a:p>
            <a:r>
              <a:rPr lang="en-US" sz="2800" b="1" dirty="0">
                <a:solidFill>
                  <a:srgbClr val="0070C0"/>
                </a:solidFill>
                <a:latin typeface="TimesNewRomanPS-BoldMT"/>
              </a:rPr>
              <a:t>2.1.3. 		Incipient wetness method</a:t>
            </a:r>
          </a:p>
          <a:p>
            <a:r>
              <a:rPr lang="en-US" sz="2800" b="1" dirty="0">
                <a:solidFill>
                  <a:srgbClr val="0070C0"/>
                </a:solidFill>
                <a:latin typeface="TimesNewRomanPS-BoldMT"/>
              </a:rPr>
              <a:t>2.1.4. 		Microscopy</a:t>
            </a:r>
          </a:p>
          <a:p>
            <a:r>
              <a:rPr lang="en-US" sz="2800" b="1" dirty="0">
                <a:solidFill>
                  <a:srgbClr val="0070C0"/>
                </a:solidFill>
                <a:latin typeface="TimesNewRomanPS-BoldMT"/>
              </a:rPr>
              <a:t>2.1.5.1. 	Electron Microscopy </a:t>
            </a:r>
          </a:p>
          <a:p>
            <a:r>
              <a:rPr lang="en-US" sz="2800" b="1" dirty="0">
                <a:solidFill>
                  <a:srgbClr val="0070C0"/>
                </a:solidFill>
                <a:latin typeface="TimesNewRomanPS-BoldMT"/>
              </a:rPr>
              <a:t>2.1.5.2. 	Field Emission Microscopy and Ion Microscopy </a:t>
            </a:r>
          </a:p>
          <a:p>
            <a:r>
              <a:rPr lang="en-US" sz="2800" b="1" dirty="0">
                <a:solidFill>
                  <a:srgbClr val="FF0000"/>
                </a:solidFill>
                <a:latin typeface="TimesNewRomanPS-BoldMT"/>
              </a:rPr>
              <a:t>Exercises/Assignments/Reading Materials</a:t>
            </a:r>
          </a:p>
        </p:txBody>
      </p:sp>
      <p:sp>
        <p:nvSpPr>
          <p:cNvPr id="4" name="Slide Number Placeholder 3">
            <a:extLst>
              <a:ext uri="{FF2B5EF4-FFF2-40B4-BE49-F238E27FC236}">
                <a16:creationId xmlns:a16="http://schemas.microsoft.com/office/drawing/2014/main" id="{902E6069-E2E4-47ED-9721-A5A406CFE378}"/>
              </a:ext>
            </a:extLst>
          </p:cNvPr>
          <p:cNvSpPr>
            <a:spLocks noGrp="1"/>
          </p:cNvSpPr>
          <p:nvPr>
            <p:ph type="sldNum" sz="quarter" idx="12"/>
          </p:nvPr>
        </p:nvSpPr>
        <p:spPr/>
        <p:txBody>
          <a:bodyPr/>
          <a:lstStyle/>
          <a:p>
            <a:fld id="{61080F9A-F828-44D2-B727-F73E7B512798}" type="slidenum">
              <a:rPr lang="en-US" smtClean="0"/>
              <a:t>5</a:t>
            </a:fld>
            <a:endParaRPr lang="en-US"/>
          </a:p>
        </p:txBody>
      </p:sp>
      <p:sp>
        <p:nvSpPr>
          <p:cNvPr id="5" name="Title 4">
            <a:extLst>
              <a:ext uri="{FF2B5EF4-FFF2-40B4-BE49-F238E27FC236}">
                <a16:creationId xmlns:a16="http://schemas.microsoft.com/office/drawing/2014/main" id="{C14B7E3F-CB9F-484D-924E-27095BB7B4BA}"/>
              </a:ext>
            </a:extLst>
          </p:cNvPr>
          <p:cNvSpPr txBox="1">
            <a:spLocks/>
          </p:cNvSpPr>
          <p:nvPr/>
        </p:nvSpPr>
        <p:spPr>
          <a:xfrm>
            <a:off x="-1" y="-1"/>
            <a:ext cx="12192000" cy="749484"/>
          </a:xfrm>
          <a:prstGeom prst="rect">
            <a:avLst/>
          </a:prstGeom>
          <a:solidFill>
            <a:srgbClr val="FF6600"/>
          </a:solidFill>
          <a:ln>
            <a:solidFill>
              <a:srgbClr val="FF66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Adobe Fan Heiti Std B" panose="020B0700000000000000" pitchFamily="34" charset="-128"/>
                <a:ea typeface="Adobe Fan Heiti Std B" panose="020B0700000000000000" pitchFamily="34" charset="-128"/>
              </a:rPr>
              <a:t>Module 2</a:t>
            </a:r>
            <a:endParaRPr lang="en-GB" sz="3600" b="1" dirty="0">
              <a:solidFill>
                <a:schemeClr val="bg1"/>
              </a:solidFill>
              <a:latin typeface="Adobe Fan Heiti Std B" panose="020B0700000000000000" pitchFamily="34" charset="-128"/>
              <a:ea typeface="Adobe Fan Heiti Std B" panose="020B0700000000000000" pitchFamily="34" charset="-128"/>
              <a:cs typeface="Arial" panose="020B0604020202020204" pitchFamily="34" charset="0"/>
            </a:endParaRPr>
          </a:p>
        </p:txBody>
      </p:sp>
    </p:spTree>
    <p:extLst>
      <p:ext uri="{BB962C8B-B14F-4D97-AF65-F5344CB8AC3E}">
        <p14:creationId xmlns:p14="http://schemas.microsoft.com/office/powerpoint/2010/main" val="9488141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E799F0C-6A81-47E9-88F5-3489C46C4870}"/>
              </a:ext>
            </a:extLst>
          </p:cNvPr>
          <p:cNvSpPr>
            <a:spLocks noGrp="1" noChangeArrowheads="1"/>
          </p:cNvSpPr>
          <p:nvPr>
            <p:ph type="title"/>
          </p:nvPr>
        </p:nvSpPr>
        <p:spPr>
          <a:xfrm>
            <a:off x="2209800" y="0"/>
            <a:ext cx="7772400" cy="1143000"/>
          </a:xfrm>
        </p:spPr>
        <p:txBody>
          <a:bodyPr/>
          <a:lstStyle/>
          <a:p>
            <a:r>
              <a:rPr lang="en-US" altLang="en-US" sz="2800" b="1">
                <a:solidFill>
                  <a:srgbClr val="FF3300"/>
                </a:solidFill>
              </a:rPr>
              <a:t>Band diagram for semiconductor</a:t>
            </a:r>
          </a:p>
        </p:txBody>
      </p:sp>
      <p:graphicFrame>
        <p:nvGraphicFramePr>
          <p:cNvPr id="22532" name="Object 4">
            <a:extLst>
              <a:ext uri="{FF2B5EF4-FFF2-40B4-BE49-F238E27FC236}">
                <a16:creationId xmlns:a16="http://schemas.microsoft.com/office/drawing/2014/main" id="{1146E6B6-F6BD-4A63-AFBF-C419249C1AEB}"/>
              </a:ext>
            </a:extLst>
          </p:cNvPr>
          <p:cNvGraphicFramePr>
            <a:graphicFrameLocks noChangeAspect="1"/>
          </p:cNvGraphicFramePr>
          <p:nvPr/>
        </p:nvGraphicFramePr>
        <p:xfrm>
          <a:off x="5562600" y="1219201"/>
          <a:ext cx="4743450" cy="5153025"/>
        </p:xfrm>
        <a:graphic>
          <a:graphicData uri="http://schemas.openxmlformats.org/presentationml/2006/ole">
            <mc:AlternateContent xmlns:mc="http://schemas.openxmlformats.org/markup-compatibility/2006">
              <mc:Choice xmlns:v="urn:schemas-microsoft-com:vml" Requires="v">
                <p:oleObj spid="_x0000_s13322" name="Image" r:id="rId3" imgW="2958730" imgH="3212698" progId="Photoshop.Image.7">
                  <p:embed/>
                </p:oleObj>
              </mc:Choice>
              <mc:Fallback>
                <p:oleObj name="Image" r:id="rId3" imgW="2958730" imgH="3212698" progId="Photoshop.Image.7">
                  <p:embed/>
                  <p:pic>
                    <p:nvPicPr>
                      <p:cNvPr id="22532" name="Object 4">
                        <a:extLst>
                          <a:ext uri="{FF2B5EF4-FFF2-40B4-BE49-F238E27FC236}">
                            <a16:creationId xmlns:a16="http://schemas.microsoft.com/office/drawing/2014/main" id="{1146E6B6-F6BD-4A63-AFBF-C419249C1A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219201"/>
                        <a:ext cx="474345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3" name="Text Box 5">
            <a:extLst>
              <a:ext uri="{FF2B5EF4-FFF2-40B4-BE49-F238E27FC236}">
                <a16:creationId xmlns:a16="http://schemas.microsoft.com/office/drawing/2014/main" id="{D09F64C8-2A27-4132-8A84-E17173C121D6}"/>
              </a:ext>
            </a:extLst>
          </p:cNvPr>
          <p:cNvSpPr txBox="1">
            <a:spLocks noChangeArrowheads="1"/>
          </p:cNvSpPr>
          <p:nvPr/>
        </p:nvSpPr>
        <p:spPr bwMode="auto">
          <a:xfrm>
            <a:off x="2057400" y="914400"/>
            <a:ext cx="3505200"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FF3300"/>
                </a:solidFill>
              </a:rPr>
              <a:t>Ei = ½(Ec+Ev) –1/2kTln(N</a:t>
            </a:r>
            <a:r>
              <a:rPr lang="en-US" altLang="en-US" sz="2800" baseline="30000">
                <a:solidFill>
                  <a:srgbClr val="FF3300"/>
                </a:solidFill>
              </a:rPr>
              <a:t>c</a:t>
            </a:r>
            <a:r>
              <a:rPr lang="en-US" altLang="en-US" sz="2800" baseline="-25000">
                <a:solidFill>
                  <a:srgbClr val="FF3300"/>
                </a:solidFill>
              </a:rPr>
              <a:t>eff</a:t>
            </a:r>
            <a:r>
              <a:rPr lang="en-US" altLang="en-US" sz="2800">
                <a:solidFill>
                  <a:srgbClr val="FF3300"/>
                </a:solidFill>
              </a:rPr>
              <a:t>/N</a:t>
            </a:r>
            <a:r>
              <a:rPr lang="en-US" altLang="en-US" sz="2800" baseline="30000">
                <a:solidFill>
                  <a:srgbClr val="FF3300"/>
                </a:solidFill>
              </a:rPr>
              <a:t>v</a:t>
            </a:r>
            <a:r>
              <a:rPr lang="en-US" altLang="en-US" sz="2800" baseline="-25000">
                <a:solidFill>
                  <a:srgbClr val="FF3300"/>
                </a:solidFill>
              </a:rPr>
              <a:t>eff</a:t>
            </a:r>
            <a:r>
              <a:rPr lang="en-US" altLang="en-US" sz="2800">
                <a:solidFill>
                  <a:srgbClr val="FF3300"/>
                </a:solidFill>
              </a:rPr>
              <a:t>)</a:t>
            </a:r>
          </a:p>
          <a:p>
            <a:endParaRPr lang="en-US" altLang="en-US" sz="1000">
              <a:solidFill>
                <a:srgbClr val="FF3300"/>
              </a:solidFill>
            </a:endParaRPr>
          </a:p>
          <a:p>
            <a:r>
              <a:rPr lang="en-US" altLang="en-US" sz="2800">
                <a:solidFill>
                  <a:srgbClr val="FF3300"/>
                </a:solidFill>
              </a:rPr>
              <a:t>Intrinsic type</a:t>
            </a:r>
          </a:p>
          <a:p>
            <a:endParaRPr lang="en-US" altLang="en-US" sz="1000">
              <a:solidFill>
                <a:srgbClr val="FF3300"/>
              </a:solidFill>
            </a:endParaRPr>
          </a:p>
          <a:p>
            <a:r>
              <a:rPr lang="en-US" altLang="en-US" sz="2800">
                <a:solidFill>
                  <a:srgbClr val="FF3300"/>
                </a:solidFill>
              </a:rPr>
              <a:t>Ef = Ei</a:t>
            </a:r>
          </a:p>
          <a:p>
            <a:endParaRPr lang="en-US" altLang="en-US" sz="1000">
              <a:solidFill>
                <a:srgbClr val="FF3300"/>
              </a:solidFill>
            </a:endParaRPr>
          </a:p>
          <a:p>
            <a:r>
              <a:rPr lang="en-US" altLang="en-US" sz="2800">
                <a:solidFill>
                  <a:srgbClr val="FF3300"/>
                </a:solidFill>
              </a:rPr>
              <a:t>N type</a:t>
            </a:r>
          </a:p>
          <a:p>
            <a:endParaRPr lang="en-US" altLang="en-US" sz="1000">
              <a:solidFill>
                <a:srgbClr val="FF3300"/>
              </a:solidFill>
            </a:endParaRPr>
          </a:p>
          <a:p>
            <a:r>
              <a:rPr lang="en-US" altLang="en-US" sz="2800">
                <a:solidFill>
                  <a:srgbClr val="FF3300"/>
                </a:solidFill>
              </a:rPr>
              <a:t>Ef = Ei + kTln(ND/ni)</a:t>
            </a:r>
          </a:p>
          <a:p>
            <a:endParaRPr lang="en-US" altLang="en-US" sz="1000">
              <a:solidFill>
                <a:srgbClr val="FF3300"/>
              </a:solidFill>
            </a:endParaRPr>
          </a:p>
          <a:p>
            <a:r>
              <a:rPr lang="en-US" altLang="en-US" sz="2800">
                <a:solidFill>
                  <a:srgbClr val="FF3300"/>
                </a:solidFill>
              </a:rPr>
              <a:t>P type</a:t>
            </a:r>
          </a:p>
          <a:p>
            <a:endParaRPr lang="en-US" altLang="en-US" sz="1000">
              <a:solidFill>
                <a:srgbClr val="FF3300"/>
              </a:solidFill>
            </a:endParaRPr>
          </a:p>
          <a:p>
            <a:r>
              <a:rPr lang="en-US" altLang="en-US" sz="2800">
                <a:solidFill>
                  <a:srgbClr val="FF3300"/>
                </a:solidFill>
              </a:rPr>
              <a:t>Ef = Ei – kTln(NA/ni)</a:t>
            </a:r>
          </a:p>
          <a:p>
            <a:endParaRPr lang="en-US" altLang="en-US" sz="1000">
              <a:solidFill>
                <a:srgbClr val="FF3300"/>
              </a:solidFill>
            </a:endParaRPr>
          </a:p>
          <a:p>
            <a:r>
              <a:rPr lang="en-US" altLang="en-US" sz="2800">
                <a:solidFill>
                  <a:srgbClr val="FF3300"/>
                </a:solidFill>
              </a:rPr>
              <a:t>(ni=(np)</a:t>
            </a:r>
            <a:r>
              <a:rPr lang="en-US" altLang="en-US" sz="2800" baseline="30000">
                <a:solidFill>
                  <a:srgbClr val="FF3300"/>
                </a:solidFill>
              </a:rPr>
              <a:t>1/2</a:t>
            </a:r>
            <a:r>
              <a:rPr lang="en-US" altLang="en-US" sz="2800">
                <a:solidFill>
                  <a:srgbClr val="FF3300"/>
                </a:solidFill>
              </a:rPr>
              <a:t>     =(N</a:t>
            </a:r>
            <a:r>
              <a:rPr lang="en-US" altLang="en-US" sz="2800" baseline="30000">
                <a:solidFill>
                  <a:srgbClr val="FF3300"/>
                </a:solidFill>
              </a:rPr>
              <a:t>c</a:t>
            </a:r>
            <a:r>
              <a:rPr lang="en-US" altLang="en-US" sz="2800" baseline="-25000">
                <a:solidFill>
                  <a:srgbClr val="FF3300"/>
                </a:solidFill>
              </a:rPr>
              <a:t>eff</a:t>
            </a:r>
            <a:r>
              <a:rPr lang="en-US" altLang="en-US" sz="2800">
                <a:solidFill>
                  <a:srgbClr val="FF3300"/>
                </a:solidFill>
              </a:rPr>
              <a:t>N</a:t>
            </a:r>
            <a:r>
              <a:rPr lang="en-US" altLang="en-US" sz="2800" baseline="30000">
                <a:solidFill>
                  <a:srgbClr val="FF3300"/>
                </a:solidFill>
              </a:rPr>
              <a:t>v</a:t>
            </a:r>
            <a:r>
              <a:rPr lang="en-US" altLang="en-US" sz="2800" baseline="-25000">
                <a:solidFill>
                  <a:srgbClr val="FF3300"/>
                </a:solidFill>
              </a:rPr>
              <a:t>eff</a:t>
            </a:r>
            <a:r>
              <a:rPr lang="en-US" altLang="en-US" sz="2800">
                <a:solidFill>
                  <a:srgbClr val="FF3300"/>
                </a:solidFill>
              </a:rPr>
              <a:t>)</a:t>
            </a:r>
            <a:r>
              <a:rPr lang="en-US" altLang="en-US" sz="2800" baseline="30000">
                <a:solidFill>
                  <a:srgbClr val="FF3300"/>
                </a:solidFill>
              </a:rPr>
              <a:t>1/2</a:t>
            </a:r>
            <a:r>
              <a:rPr lang="en-US" altLang="en-US" sz="2800">
                <a:solidFill>
                  <a:srgbClr val="FF3300"/>
                </a:solidFill>
              </a:rPr>
              <a:t>e</a:t>
            </a:r>
            <a:r>
              <a:rPr lang="en-US" altLang="en-US" sz="2800" baseline="30000">
                <a:solidFill>
                  <a:srgbClr val="FF3300"/>
                </a:solidFill>
              </a:rPr>
              <a:t>-2Eg/kT</a:t>
            </a:r>
            <a:r>
              <a:rPr lang="en-US" altLang="en-US" sz="2800">
                <a:solidFill>
                  <a:srgbClr val="FF3300"/>
                </a:solidFill>
              </a:rPr>
              <a:t>)</a:t>
            </a:r>
          </a:p>
        </p:txBody>
      </p:sp>
    </p:spTree>
    <p:extLst>
      <p:ext uri="{BB962C8B-B14F-4D97-AF65-F5344CB8AC3E}">
        <p14:creationId xmlns:p14="http://schemas.microsoft.com/office/powerpoint/2010/main" val="37220616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8616D3E-E0F4-4FFA-8EE0-F5CCD8415E96}"/>
              </a:ext>
            </a:extLst>
          </p:cNvPr>
          <p:cNvSpPr>
            <a:spLocks noGrp="1" noChangeArrowheads="1"/>
          </p:cNvSpPr>
          <p:nvPr>
            <p:ph type="title"/>
          </p:nvPr>
        </p:nvSpPr>
        <p:spPr>
          <a:xfrm>
            <a:off x="2209800" y="0"/>
            <a:ext cx="7772400" cy="1143000"/>
          </a:xfrm>
        </p:spPr>
        <p:txBody>
          <a:bodyPr/>
          <a:lstStyle/>
          <a:p>
            <a:r>
              <a:rPr lang="en-US" altLang="en-US" sz="2800" b="1">
                <a:solidFill>
                  <a:srgbClr val="FF3300"/>
                </a:solidFill>
              </a:rPr>
              <a:t>Space-Charge layers at Semiconductors Interfaces</a:t>
            </a:r>
          </a:p>
        </p:txBody>
      </p:sp>
      <p:graphicFrame>
        <p:nvGraphicFramePr>
          <p:cNvPr id="19460" name="Object 4">
            <a:extLst>
              <a:ext uri="{FF2B5EF4-FFF2-40B4-BE49-F238E27FC236}">
                <a16:creationId xmlns:a16="http://schemas.microsoft.com/office/drawing/2014/main" id="{B38C303E-D437-4B77-A088-202F52A638CC}"/>
              </a:ext>
            </a:extLst>
          </p:cNvPr>
          <p:cNvGraphicFramePr>
            <a:graphicFrameLocks noChangeAspect="1"/>
          </p:cNvGraphicFramePr>
          <p:nvPr/>
        </p:nvGraphicFramePr>
        <p:xfrm>
          <a:off x="1905000" y="1447801"/>
          <a:ext cx="4324350" cy="3890963"/>
        </p:xfrm>
        <a:graphic>
          <a:graphicData uri="http://schemas.openxmlformats.org/presentationml/2006/ole">
            <mc:AlternateContent xmlns:mc="http://schemas.openxmlformats.org/markup-compatibility/2006">
              <mc:Choice xmlns:v="urn:schemas-microsoft-com:vml" Requires="v">
                <p:oleObj spid="_x0000_s14354" name="Image" r:id="rId3" imgW="3600000" imgH="3238095" progId="Photoshop.Image.7">
                  <p:embed/>
                </p:oleObj>
              </mc:Choice>
              <mc:Fallback>
                <p:oleObj name="Image" r:id="rId3" imgW="3600000" imgH="3238095" progId="Photoshop.Image.7">
                  <p:embed/>
                  <p:pic>
                    <p:nvPicPr>
                      <p:cNvPr id="19460" name="Object 4">
                        <a:extLst>
                          <a:ext uri="{FF2B5EF4-FFF2-40B4-BE49-F238E27FC236}">
                            <a16:creationId xmlns:a16="http://schemas.microsoft.com/office/drawing/2014/main" id="{B38C303E-D437-4B77-A088-202F52A638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447801"/>
                        <a:ext cx="4324350" cy="38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5">
            <a:extLst>
              <a:ext uri="{FF2B5EF4-FFF2-40B4-BE49-F238E27FC236}">
                <a16:creationId xmlns:a16="http://schemas.microsoft.com/office/drawing/2014/main" id="{80715A10-BD29-4CA2-BCBA-2EE891210A90}"/>
              </a:ext>
            </a:extLst>
          </p:cNvPr>
          <p:cNvGraphicFramePr>
            <a:graphicFrameLocks noChangeAspect="1"/>
          </p:cNvGraphicFramePr>
          <p:nvPr/>
        </p:nvGraphicFramePr>
        <p:xfrm>
          <a:off x="6343650" y="1752600"/>
          <a:ext cx="4324350" cy="3625850"/>
        </p:xfrm>
        <a:graphic>
          <a:graphicData uri="http://schemas.openxmlformats.org/presentationml/2006/ole">
            <mc:AlternateContent xmlns:mc="http://schemas.openxmlformats.org/markup-compatibility/2006">
              <mc:Choice xmlns:v="urn:schemas-microsoft-com:vml" Requires="v">
                <p:oleObj spid="_x0000_s14355" name="Image" r:id="rId5" imgW="3600000" imgH="3019048" progId="Photoshop.Image.7">
                  <p:embed/>
                </p:oleObj>
              </mc:Choice>
              <mc:Fallback>
                <p:oleObj name="Image" r:id="rId5" imgW="3600000" imgH="3019048" progId="Photoshop.Image.7">
                  <p:embed/>
                  <p:pic>
                    <p:nvPicPr>
                      <p:cNvPr id="19461" name="Object 5">
                        <a:extLst>
                          <a:ext uri="{FF2B5EF4-FFF2-40B4-BE49-F238E27FC236}">
                            <a16:creationId xmlns:a16="http://schemas.microsoft.com/office/drawing/2014/main" id="{80715A10-BD29-4CA2-BCBA-2EE891210A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3650" y="1752600"/>
                        <a:ext cx="4324350"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2" name="Text Box 6">
            <a:extLst>
              <a:ext uri="{FF2B5EF4-FFF2-40B4-BE49-F238E27FC236}">
                <a16:creationId xmlns:a16="http://schemas.microsoft.com/office/drawing/2014/main" id="{35B351D2-A365-4E73-B40C-0E5D66837E25}"/>
              </a:ext>
            </a:extLst>
          </p:cNvPr>
          <p:cNvSpPr txBox="1">
            <a:spLocks noChangeArrowheads="1"/>
          </p:cNvSpPr>
          <p:nvPr/>
        </p:nvSpPr>
        <p:spPr bwMode="auto">
          <a:xfrm>
            <a:off x="2819401" y="5638800"/>
            <a:ext cx="59975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FF3300"/>
                </a:solidFill>
              </a:rPr>
              <a:t>Donors:      occupied 0 		empty +</a:t>
            </a:r>
          </a:p>
          <a:p>
            <a:r>
              <a:rPr lang="en-US" altLang="en-US" sz="2800" b="1">
                <a:solidFill>
                  <a:srgbClr val="FF3300"/>
                </a:solidFill>
              </a:rPr>
              <a:t>Acceptors: occupied -  		empty 0</a:t>
            </a:r>
          </a:p>
        </p:txBody>
      </p:sp>
      <p:sp>
        <p:nvSpPr>
          <p:cNvPr id="19465" name="Rectangle 9">
            <a:extLst>
              <a:ext uri="{FF2B5EF4-FFF2-40B4-BE49-F238E27FC236}">
                <a16:creationId xmlns:a16="http://schemas.microsoft.com/office/drawing/2014/main" id="{C1623839-7D12-4760-BCB8-81A0AC85FD9D}"/>
              </a:ext>
            </a:extLst>
          </p:cNvPr>
          <p:cNvSpPr>
            <a:spLocks noChangeArrowheads="1"/>
          </p:cNvSpPr>
          <p:nvPr/>
        </p:nvSpPr>
        <p:spPr bwMode="auto">
          <a:xfrm>
            <a:off x="4724400" y="1828800"/>
            <a:ext cx="990600" cy="320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6" name="Rectangle 10">
            <a:extLst>
              <a:ext uri="{FF2B5EF4-FFF2-40B4-BE49-F238E27FC236}">
                <a16:creationId xmlns:a16="http://schemas.microsoft.com/office/drawing/2014/main" id="{8F2A2630-F6DD-490B-8B94-B1161A75CC39}"/>
              </a:ext>
            </a:extLst>
          </p:cNvPr>
          <p:cNvSpPr>
            <a:spLocks noChangeArrowheads="1"/>
          </p:cNvSpPr>
          <p:nvPr/>
        </p:nvSpPr>
        <p:spPr bwMode="auto">
          <a:xfrm>
            <a:off x="9220200" y="1905000"/>
            <a:ext cx="990600" cy="320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7" name="Text Box 11">
            <a:extLst>
              <a:ext uri="{FF2B5EF4-FFF2-40B4-BE49-F238E27FC236}">
                <a16:creationId xmlns:a16="http://schemas.microsoft.com/office/drawing/2014/main" id="{B3D020F3-97AA-445F-B0A5-4F998D50C735}"/>
              </a:ext>
            </a:extLst>
          </p:cNvPr>
          <p:cNvSpPr txBox="1">
            <a:spLocks noChangeArrowheads="1"/>
          </p:cNvSpPr>
          <p:nvPr/>
        </p:nvSpPr>
        <p:spPr bwMode="auto">
          <a:xfrm>
            <a:off x="4800601" y="1981200"/>
            <a:ext cx="7777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6666FF"/>
                </a:solidFill>
              </a:rPr>
              <a:t>n type</a:t>
            </a:r>
          </a:p>
        </p:txBody>
      </p:sp>
      <p:sp>
        <p:nvSpPr>
          <p:cNvPr id="19469" name="Text Box 13">
            <a:extLst>
              <a:ext uri="{FF2B5EF4-FFF2-40B4-BE49-F238E27FC236}">
                <a16:creationId xmlns:a16="http://schemas.microsoft.com/office/drawing/2014/main" id="{8CA1DA46-CEBF-4284-B791-16D272C49390}"/>
              </a:ext>
            </a:extLst>
          </p:cNvPr>
          <p:cNvSpPr txBox="1">
            <a:spLocks noChangeArrowheads="1"/>
          </p:cNvSpPr>
          <p:nvPr/>
        </p:nvSpPr>
        <p:spPr bwMode="auto">
          <a:xfrm>
            <a:off x="9296401" y="2041525"/>
            <a:ext cx="7777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3300"/>
                </a:solidFill>
              </a:rPr>
              <a:t>p type</a:t>
            </a:r>
          </a:p>
        </p:txBody>
      </p:sp>
      <p:sp>
        <p:nvSpPr>
          <p:cNvPr id="19471" name="Line 15">
            <a:extLst>
              <a:ext uri="{FF2B5EF4-FFF2-40B4-BE49-F238E27FC236}">
                <a16:creationId xmlns:a16="http://schemas.microsoft.com/office/drawing/2014/main" id="{6B0ABE79-0589-4DF4-971D-332EF29CD88E}"/>
              </a:ext>
            </a:extLst>
          </p:cNvPr>
          <p:cNvSpPr>
            <a:spLocks noChangeShapeType="1"/>
          </p:cNvSpPr>
          <p:nvPr/>
        </p:nvSpPr>
        <p:spPr bwMode="auto">
          <a:xfrm>
            <a:off x="2667000" y="2895600"/>
            <a:ext cx="1981200" cy="3429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2" name="Line 16">
            <a:extLst>
              <a:ext uri="{FF2B5EF4-FFF2-40B4-BE49-F238E27FC236}">
                <a16:creationId xmlns:a16="http://schemas.microsoft.com/office/drawing/2014/main" id="{ADB7EB66-4EF4-47DD-96C1-EBC5ACF51E48}"/>
              </a:ext>
            </a:extLst>
          </p:cNvPr>
          <p:cNvSpPr>
            <a:spLocks noChangeShapeType="1"/>
          </p:cNvSpPr>
          <p:nvPr/>
        </p:nvSpPr>
        <p:spPr bwMode="auto">
          <a:xfrm>
            <a:off x="7010400" y="3962400"/>
            <a:ext cx="83820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3" name="Text Box 17">
            <a:extLst>
              <a:ext uri="{FF2B5EF4-FFF2-40B4-BE49-F238E27FC236}">
                <a16:creationId xmlns:a16="http://schemas.microsoft.com/office/drawing/2014/main" id="{F61D18E0-CB54-4043-951E-95C43CAAC1A5}"/>
              </a:ext>
            </a:extLst>
          </p:cNvPr>
          <p:cNvSpPr txBox="1">
            <a:spLocks noChangeArrowheads="1"/>
          </p:cNvSpPr>
          <p:nvPr/>
        </p:nvSpPr>
        <p:spPr bwMode="auto">
          <a:xfrm>
            <a:off x="5029200" y="1143000"/>
            <a:ext cx="27257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Both are depletion layers</a:t>
            </a:r>
          </a:p>
        </p:txBody>
      </p:sp>
    </p:spTree>
    <p:extLst>
      <p:ext uri="{BB962C8B-B14F-4D97-AF65-F5344CB8AC3E}">
        <p14:creationId xmlns:p14="http://schemas.microsoft.com/office/powerpoint/2010/main" val="2418316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C7EA751-B0A4-4066-AB40-212CF98476EF}"/>
              </a:ext>
            </a:extLst>
          </p:cNvPr>
          <p:cNvSpPr>
            <a:spLocks noGrp="1" noChangeArrowheads="1"/>
          </p:cNvSpPr>
          <p:nvPr>
            <p:ph type="title"/>
          </p:nvPr>
        </p:nvSpPr>
        <p:spPr>
          <a:xfrm rot="16200000">
            <a:off x="-76200" y="2667000"/>
            <a:ext cx="5181600" cy="1219200"/>
          </a:xfrm>
        </p:spPr>
        <p:txBody>
          <a:bodyPr/>
          <a:lstStyle/>
          <a:p>
            <a:r>
              <a:rPr lang="en-US" altLang="en-US" sz="2800" b="1">
                <a:solidFill>
                  <a:srgbClr val="FF3300"/>
                </a:solidFill>
              </a:rPr>
              <a:t>Bending at n-type surface</a:t>
            </a:r>
          </a:p>
        </p:txBody>
      </p:sp>
      <p:graphicFrame>
        <p:nvGraphicFramePr>
          <p:cNvPr id="20484" name="Object 4">
            <a:extLst>
              <a:ext uri="{FF2B5EF4-FFF2-40B4-BE49-F238E27FC236}">
                <a16:creationId xmlns:a16="http://schemas.microsoft.com/office/drawing/2014/main" id="{371E933E-7387-4A54-B435-FDE95556024F}"/>
              </a:ext>
            </a:extLst>
          </p:cNvPr>
          <p:cNvGraphicFramePr>
            <a:graphicFrameLocks noChangeAspect="1"/>
          </p:cNvGraphicFramePr>
          <p:nvPr/>
        </p:nvGraphicFramePr>
        <p:xfrm>
          <a:off x="3124201" y="115888"/>
          <a:ext cx="6837363" cy="6742112"/>
        </p:xfrm>
        <a:graphic>
          <a:graphicData uri="http://schemas.openxmlformats.org/presentationml/2006/ole">
            <mc:AlternateContent xmlns:mc="http://schemas.openxmlformats.org/markup-compatibility/2006">
              <mc:Choice xmlns:v="urn:schemas-microsoft-com:vml" Requires="v">
                <p:oleObj spid="_x0000_s15370" name="Image" r:id="rId3" imgW="10428571" imgH="10285714" progId="Photoshop.Image.7">
                  <p:embed/>
                </p:oleObj>
              </mc:Choice>
              <mc:Fallback>
                <p:oleObj name="Image" r:id="rId3" imgW="10428571" imgH="10285714" progId="Photoshop.Image.7">
                  <p:embed/>
                  <p:pic>
                    <p:nvPicPr>
                      <p:cNvPr id="20484" name="Object 4">
                        <a:extLst>
                          <a:ext uri="{FF2B5EF4-FFF2-40B4-BE49-F238E27FC236}">
                            <a16:creationId xmlns:a16="http://schemas.microsoft.com/office/drawing/2014/main" id="{371E933E-7387-4A54-B435-FDE9555602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1" y="115888"/>
                        <a:ext cx="6837363" cy="674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5" name="Text Box 5">
            <a:extLst>
              <a:ext uri="{FF2B5EF4-FFF2-40B4-BE49-F238E27FC236}">
                <a16:creationId xmlns:a16="http://schemas.microsoft.com/office/drawing/2014/main" id="{F96296E9-D42C-4AE3-BF27-DBEC29AC1E50}"/>
              </a:ext>
            </a:extLst>
          </p:cNvPr>
          <p:cNvSpPr txBox="1">
            <a:spLocks noChangeArrowheads="1"/>
          </p:cNvSpPr>
          <p:nvPr/>
        </p:nvSpPr>
        <p:spPr bwMode="auto">
          <a:xfrm>
            <a:off x="4191001" y="5181600"/>
            <a:ext cx="57039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6666FF"/>
                </a:solidFill>
              </a:rPr>
              <a:t>Decreased	       reversed		increased</a:t>
            </a:r>
          </a:p>
        </p:txBody>
      </p:sp>
    </p:spTree>
    <p:extLst>
      <p:ext uri="{BB962C8B-B14F-4D97-AF65-F5344CB8AC3E}">
        <p14:creationId xmlns:p14="http://schemas.microsoft.com/office/powerpoint/2010/main" val="23094943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242D094-02B3-4889-AD99-21590B7F4247}"/>
              </a:ext>
            </a:extLst>
          </p:cNvPr>
          <p:cNvSpPr>
            <a:spLocks noGrp="1" noChangeArrowheads="1"/>
          </p:cNvSpPr>
          <p:nvPr>
            <p:ph type="title"/>
          </p:nvPr>
        </p:nvSpPr>
        <p:spPr>
          <a:xfrm>
            <a:off x="2133600" y="304800"/>
            <a:ext cx="3886200" cy="1447800"/>
          </a:xfrm>
        </p:spPr>
        <p:txBody>
          <a:bodyPr/>
          <a:lstStyle/>
          <a:p>
            <a:r>
              <a:rPr lang="en-US" altLang="en-US" sz="2800" b="1">
                <a:solidFill>
                  <a:srgbClr val="FF3300"/>
                </a:solidFill>
              </a:rPr>
              <a:t>Solid-Solid Interface</a:t>
            </a:r>
          </a:p>
        </p:txBody>
      </p:sp>
      <p:graphicFrame>
        <p:nvGraphicFramePr>
          <p:cNvPr id="21508" name="Object 4">
            <a:extLst>
              <a:ext uri="{FF2B5EF4-FFF2-40B4-BE49-F238E27FC236}">
                <a16:creationId xmlns:a16="http://schemas.microsoft.com/office/drawing/2014/main" id="{CB81FFE1-3CBC-48A2-BB68-87B26DAFDDD5}"/>
              </a:ext>
            </a:extLst>
          </p:cNvPr>
          <p:cNvGraphicFramePr>
            <a:graphicFrameLocks noChangeAspect="1"/>
          </p:cNvGraphicFramePr>
          <p:nvPr/>
        </p:nvGraphicFramePr>
        <p:xfrm>
          <a:off x="6172201" y="381000"/>
          <a:ext cx="3884613" cy="6021388"/>
        </p:xfrm>
        <a:graphic>
          <a:graphicData uri="http://schemas.openxmlformats.org/presentationml/2006/ole">
            <mc:AlternateContent xmlns:mc="http://schemas.openxmlformats.org/markup-compatibility/2006">
              <mc:Choice xmlns:v="urn:schemas-microsoft-com:vml" Requires="v">
                <p:oleObj spid="_x0000_s16394" name="Image" r:id="rId3" imgW="3238095" imgH="5019048" progId="Photoshop.Image.7">
                  <p:embed/>
                </p:oleObj>
              </mc:Choice>
              <mc:Fallback>
                <p:oleObj name="Image" r:id="rId3" imgW="3238095" imgH="5019048" progId="Photoshop.Image.7">
                  <p:embed/>
                  <p:pic>
                    <p:nvPicPr>
                      <p:cNvPr id="21508" name="Object 4">
                        <a:extLst>
                          <a:ext uri="{FF2B5EF4-FFF2-40B4-BE49-F238E27FC236}">
                            <a16:creationId xmlns:a16="http://schemas.microsoft.com/office/drawing/2014/main" id="{CB81FFE1-3CBC-48A2-BB68-87B26DAFDD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1" y="381000"/>
                        <a:ext cx="3884613" cy="602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9" name="Text Box 5">
            <a:extLst>
              <a:ext uri="{FF2B5EF4-FFF2-40B4-BE49-F238E27FC236}">
                <a16:creationId xmlns:a16="http://schemas.microsoft.com/office/drawing/2014/main" id="{7DB7968B-598A-457C-85E7-9FA0BDCA6B6A}"/>
              </a:ext>
            </a:extLst>
          </p:cNvPr>
          <p:cNvSpPr txBox="1">
            <a:spLocks noChangeArrowheads="1"/>
          </p:cNvSpPr>
          <p:nvPr/>
        </p:nvSpPr>
        <p:spPr bwMode="auto">
          <a:xfrm>
            <a:off x="2590801" y="1447800"/>
            <a:ext cx="34448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400"/>
              <a:t>Fermi surface of two contacted metal will be aligned to the same level. This keeps true also for all the solid solid contact, when they have carriers.</a:t>
            </a:r>
          </a:p>
        </p:txBody>
      </p:sp>
      <p:sp>
        <p:nvSpPr>
          <p:cNvPr id="21510" name="Text Box 6">
            <a:extLst>
              <a:ext uri="{FF2B5EF4-FFF2-40B4-BE49-F238E27FC236}">
                <a16:creationId xmlns:a16="http://schemas.microsoft.com/office/drawing/2014/main" id="{76279874-9689-4EE3-9297-21B9919EE5E1}"/>
              </a:ext>
            </a:extLst>
          </p:cNvPr>
          <p:cNvSpPr txBox="1">
            <a:spLocks noChangeArrowheads="1"/>
          </p:cNvSpPr>
          <p:nvPr/>
        </p:nvSpPr>
        <p:spPr bwMode="auto">
          <a:xfrm>
            <a:off x="2590801" y="4191000"/>
            <a:ext cx="32162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400"/>
              <a:t>Contact potential is the difference of the different work functions of the two metals.</a:t>
            </a:r>
          </a:p>
        </p:txBody>
      </p:sp>
    </p:spTree>
    <p:extLst>
      <p:ext uri="{BB962C8B-B14F-4D97-AF65-F5344CB8AC3E}">
        <p14:creationId xmlns:p14="http://schemas.microsoft.com/office/powerpoint/2010/main" val="42585632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683736F-247C-429F-987B-0FB8C1AC0DBE}"/>
              </a:ext>
            </a:extLst>
          </p:cNvPr>
          <p:cNvSpPr>
            <a:spLocks noGrp="1" noChangeArrowheads="1"/>
          </p:cNvSpPr>
          <p:nvPr>
            <p:ph type="title"/>
          </p:nvPr>
        </p:nvSpPr>
        <p:spPr>
          <a:xfrm>
            <a:off x="2057400" y="990600"/>
            <a:ext cx="3886200" cy="1295400"/>
          </a:xfrm>
        </p:spPr>
        <p:txBody>
          <a:bodyPr/>
          <a:lstStyle/>
          <a:p>
            <a:r>
              <a:rPr lang="en-US" altLang="en-US" sz="2800" b="1">
                <a:solidFill>
                  <a:srgbClr val="FF3300"/>
                </a:solidFill>
              </a:rPr>
              <a:t>Metal semiconductor interface</a:t>
            </a:r>
          </a:p>
        </p:txBody>
      </p:sp>
      <p:graphicFrame>
        <p:nvGraphicFramePr>
          <p:cNvPr id="23557" name="Object 5">
            <a:extLst>
              <a:ext uri="{FF2B5EF4-FFF2-40B4-BE49-F238E27FC236}">
                <a16:creationId xmlns:a16="http://schemas.microsoft.com/office/drawing/2014/main" id="{AD339F9E-882C-4CF0-82F2-51F40B867FBE}"/>
              </a:ext>
            </a:extLst>
          </p:cNvPr>
          <p:cNvGraphicFramePr>
            <a:graphicFrameLocks noChangeAspect="1"/>
          </p:cNvGraphicFramePr>
          <p:nvPr/>
        </p:nvGraphicFramePr>
        <p:xfrm>
          <a:off x="6019800" y="0"/>
          <a:ext cx="4140200" cy="6889750"/>
        </p:xfrm>
        <a:graphic>
          <a:graphicData uri="http://schemas.openxmlformats.org/presentationml/2006/ole">
            <mc:AlternateContent xmlns:mc="http://schemas.openxmlformats.org/markup-compatibility/2006">
              <mc:Choice xmlns:v="urn:schemas-microsoft-com:vml" Requires="v">
                <p:oleObj spid="_x0000_s17418" name="Image" r:id="rId3" imgW="3600000" imgH="5990476" progId="Photoshop.Image.7">
                  <p:embed/>
                </p:oleObj>
              </mc:Choice>
              <mc:Fallback>
                <p:oleObj name="Image" r:id="rId3" imgW="3600000" imgH="5990476" progId="Photoshop.Image.7">
                  <p:embed/>
                  <p:pic>
                    <p:nvPicPr>
                      <p:cNvPr id="23557" name="Object 5">
                        <a:extLst>
                          <a:ext uri="{FF2B5EF4-FFF2-40B4-BE49-F238E27FC236}">
                            <a16:creationId xmlns:a16="http://schemas.microsoft.com/office/drawing/2014/main" id="{AD339F9E-882C-4CF0-82F2-51F40B867F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0"/>
                        <a:ext cx="41402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Text Box 6">
            <a:extLst>
              <a:ext uri="{FF2B5EF4-FFF2-40B4-BE49-F238E27FC236}">
                <a16:creationId xmlns:a16="http://schemas.microsoft.com/office/drawing/2014/main" id="{3CB8B9D0-ABA1-431C-BB08-BE75107C33C9}"/>
              </a:ext>
            </a:extLst>
          </p:cNvPr>
          <p:cNvSpPr txBox="1">
            <a:spLocks noChangeArrowheads="1"/>
          </p:cNvSpPr>
          <p:nvPr/>
        </p:nvSpPr>
        <p:spPr bwMode="auto">
          <a:xfrm>
            <a:off x="2209800" y="2819400"/>
            <a:ext cx="3352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Fermi surface aligned.</a:t>
            </a:r>
          </a:p>
          <a:p>
            <a:endParaRPr lang="en-US" altLang="en-US" sz="2400"/>
          </a:p>
          <a:p>
            <a:r>
              <a:rPr lang="en-US" altLang="en-US" sz="2400"/>
              <a:t>Due to the fewer carrier the influenced layers (band bending) are much thicker than metal.</a:t>
            </a:r>
          </a:p>
        </p:txBody>
      </p:sp>
    </p:spTree>
    <p:extLst>
      <p:ext uri="{BB962C8B-B14F-4D97-AF65-F5344CB8AC3E}">
        <p14:creationId xmlns:p14="http://schemas.microsoft.com/office/powerpoint/2010/main" val="11534059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9EC2F2C-1329-4342-86B7-9C8C912C70E0}"/>
              </a:ext>
            </a:extLst>
          </p:cNvPr>
          <p:cNvSpPr>
            <a:spLocks noGrp="1" noChangeArrowheads="1"/>
          </p:cNvSpPr>
          <p:nvPr>
            <p:ph type="title"/>
          </p:nvPr>
        </p:nvSpPr>
        <p:spPr>
          <a:xfrm>
            <a:off x="2362200" y="0"/>
            <a:ext cx="7772400" cy="1143000"/>
          </a:xfrm>
        </p:spPr>
        <p:txBody>
          <a:bodyPr/>
          <a:lstStyle/>
          <a:p>
            <a:r>
              <a:rPr lang="en-US" altLang="en-US" sz="2800" b="1">
                <a:solidFill>
                  <a:srgbClr val="FF3300"/>
                </a:solidFill>
              </a:rPr>
              <a:t>Semiconductor interface</a:t>
            </a:r>
          </a:p>
        </p:txBody>
      </p:sp>
      <p:graphicFrame>
        <p:nvGraphicFramePr>
          <p:cNvPr id="24580" name="Object 4">
            <a:extLst>
              <a:ext uri="{FF2B5EF4-FFF2-40B4-BE49-F238E27FC236}">
                <a16:creationId xmlns:a16="http://schemas.microsoft.com/office/drawing/2014/main" id="{210B2A64-9C88-49CA-9471-4DBC6BBCF219}"/>
              </a:ext>
            </a:extLst>
          </p:cNvPr>
          <p:cNvGraphicFramePr>
            <a:graphicFrameLocks noChangeAspect="1"/>
          </p:cNvGraphicFramePr>
          <p:nvPr/>
        </p:nvGraphicFramePr>
        <p:xfrm>
          <a:off x="6248400" y="1066801"/>
          <a:ext cx="3976688" cy="4164013"/>
        </p:xfrm>
        <a:graphic>
          <a:graphicData uri="http://schemas.openxmlformats.org/presentationml/2006/ole">
            <mc:AlternateContent xmlns:mc="http://schemas.openxmlformats.org/markup-compatibility/2006">
              <mc:Choice xmlns:v="urn:schemas-microsoft-com:vml" Requires="v">
                <p:oleObj spid="_x0000_s18450" name="Image" r:id="rId3" imgW="2838095" imgH="2971429" progId="Photoshop.Image.7">
                  <p:embed/>
                </p:oleObj>
              </mc:Choice>
              <mc:Fallback>
                <p:oleObj name="Image" r:id="rId3" imgW="2838095" imgH="2971429" progId="Photoshop.Image.7">
                  <p:embed/>
                  <p:pic>
                    <p:nvPicPr>
                      <p:cNvPr id="24580" name="Object 4">
                        <a:extLst>
                          <a:ext uri="{FF2B5EF4-FFF2-40B4-BE49-F238E27FC236}">
                            <a16:creationId xmlns:a16="http://schemas.microsoft.com/office/drawing/2014/main" id="{210B2A64-9C88-49CA-9471-4DBC6BBCF2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066801"/>
                        <a:ext cx="3976688" cy="41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1" name="Object 5">
            <a:extLst>
              <a:ext uri="{FF2B5EF4-FFF2-40B4-BE49-F238E27FC236}">
                <a16:creationId xmlns:a16="http://schemas.microsoft.com/office/drawing/2014/main" id="{E930B794-93A4-4495-BA67-F434CB857153}"/>
              </a:ext>
            </a:extLst>
          </p:cNvPr>
          <p:cNvGraphicFramePr>
            <a:graphicFrameLocks noChangeAspect="1"/>
          </p:cNvGraphicFramePr>
          <p:nvPr/>
        </p:nvGraphicFramePr>
        <p:xfrm>
          <a:off x="2362201" y="1219201"/>
          <a:ext cx="4030663" cy="4030663"/>
        </p:xfrm>
        <a:graphic>
          <a:graphicData uri="http://schemas.openxmlformats.org/presentationml/2006/ole">
            <mc:AlternateContent xmlns:mc="http://schemas.openxmlformats.org/markup-compatibility/2006">
              <mc:Choice xmlns:v="urn:schemas-microsoft-com:vml" Requires="v">
                <p:oleObj spid="_x0000_s18451" name="Image" r:id="rId5" imgW="2876190" imgH="2876190" progId="Photoshop.Image.7">
                  <p:embed/>
                </p:oleObj>
              </mc:Choice>
              <mc:Fallback>
                <p:oleObj name="Image" r:id="rId5" imgW="2876190" imgH="2876190" progId="Photoshop.Image.7">
                  <p:embed/>
                  <p:pic>
                    <p:nvPicPr>
                      <p:cNvPr id="24581" name="Object 5">
                        <a:extLst>
                          <a:ext uri="{FF2B5EF4-FFF2-40B4-BE49-F238E27FC236}">
                            <a16:creationId xmlns:a16="http://schemas.microsoft.com/office/drawing/2014/main" id="{E930B794-93A4-4495-BA67-F434CB8571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1" y="1219201"/>
                        <a:ext cx="4030663" cy="403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2" name="Line 6">
            <a:extLst>
              <a:ext uri="{FF2B5EF4-FFF2-40B4-BE49-F238E27FC236}">
                <a16:creationId xmlns:a16="http://schemas.microsoft.com/office/drawing/2014/main" id="{A9AADF37-04E4-4BE9-950D-CF03BC8F3502}"/>
              </a:ext>
            </a:extLst>
          </p:cNvPr>
          <p:cNvSpPr>
            <a:spLocks noChangeShapeType="1"/>
          </p:cNvSpPr>
          <p:nvPr/>
        </p:nvSpPr>
        <p:spPr bwMode="auto">
          <a:xfrm flipH="1">
            <a:off x="5943600" y="4191000"/>
            <a:ext cx="19050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Text Box 7">
            <a:extLst>
              <a:ext uri="{FF2B5EF4-FFF2-40B4-BE49-F238E27FC236}">
                <a16:creationId xmlns:a16="http://schemas.microsoft.com/office/drawing/2014/main" id="{5F6EC4C0-5FF1-4FEA-8D97-75298E157532}"/>
              </a:ext>
            </a:extLst>
          </p:cNvPr>
          <p:cNvSpPr txBox="1">
            <a:spLocks noChangeArrowheads="1"/>
          </p:cNvSpPr>
          <p:nvPr/>
        </p:nvSpPr>
        <p:spPr bwMode="auto">
          <a:xfrm>
            <a:off x="4419600" y="5715000"/>
            <a:ext cx="23296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Pinnig of Fermi surface</a:t>
            </a:r>
          </a:p>
        </p:txBody>
      </p:sp>
      <p:sp>
        <p:nvSpPr>
          <p:cNvPr id="24584" name="Line 8">
            <a:extLst>
              <a:ext uri="{FF2B5EF4-FFF2-40B4-BE49-F238E27FC236}">
                <a16:creationId xmlns:a16="http://schemas.microsoft.com/office/drawing/2014/main" id="{7B1DED18-8182-45DD-BCDD-3A7D7397338A}"/>
              </a:ext>
            </a:extLst>
          </p:cNvPr>
          <p:cNvSpPr>
            <a:spLocks noChangeShapeType="1"/>
          </p:cNvSpPr>
          <p:nvPr/>
        </p:nvSpPr>
        <p:spPr bwMode="auto">
          <a:xfrm flipH="1">
            <a:off x="3200400" y="1752600"/>
            <a:ext cx="5562600" cy="3810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Text Box 9">
            <a:extLst>
              <a:ext uri="{FF2B5EF4-FFF2-40B4-BE49-F238E27FC236}">
                <a16:creationId xmlns:a16="http://schemas.microsoft.com/office/drawing/2014/main" id="{D2B36111-676A-4D6C-B13D-D1CFD02E468B}"/>
              </a:ext>
            </a:extLst>
          </p:cNvPr>
          <p:cNvSpPr txBox="1">
            <a:spLocks noChangeArrowheads="1"/>
          </p:cNvSpPr>
          <p:nvPr/>
        </p:nvSpPr>
        <p:spPr bwMode="auto">
          <a:xfrm>
            <a:off x="2041526" y="5653088"/>
            <a:ext cx="869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aligned</a:t>
            </a:r>
          </a:p>
        </p:txBody>
      </p:sp>
    </p:spTree>
    <p:extLst>
      <p:ext uri="{BB962C8B-B14F-4D97-AF65-F5344CB8AC3E}">
        <p14:creationId xmlns:p14="http://schemas.microsoft.com/office/powerpoint/2010/main" val="2053758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1E82030-6CDC-47A3-B630-261461E8ECDE}"/>
              </a:ext>
            </a:extLst>
          </p:cNvPr>
          <p:cNvSpPr>
            <a:spLocks noGrp="1" noChangeArrowheads="1"/>
          </p:cNvSpPr>
          <p:nvPr>
            <p:ph type="title"/>
          </p:nvPr>
        </p:nvSpPr>
        <p:spPr>
          <a:xfrm>
            <a:off x="2209800" y="0"/>
            <a:ext cx="7772400" cy="1143000"/>
          </a:xfrm>
        </p:spPr>
        <p:txBody>
          <a:bodyPr/>
          <a:lstStyle/>
          <a:p>
            <a:r>
              <a:rPr lang="en-US" altLang="en-US" sz="2800" b="1">
                <a:solidFill>
                  <a:srgbClr val="FF3300"/>
                </a:solidFill>
              </a:rPr>
              <a:t>Pinning of the Fermi Surface</a:t>
            </a:r>
          </a:p>
        </p:txBody>
      </p:sp>
      <p:graphicFrame>
        <p:nvGraphicFramePr>
          <p:cNvPr id="25604" name="Object 4">
            <a:extLst>
              <a:ext uri="{FF2B5EF4-FFF2-40B4-BE49-F238E27FC236}">
                <a16:creationId xmlns:a16="http://schemas.microsoft.com/office/drawing/2014/main" id="{0A56995F-7CC1-4FB1-B28A-956D9A57C5B9}"/>
              </a:ext>
            </a:extLst>
          </p:cNvPr>
          <p:cNvGraphicFramePr>
            <a:graphicFrameLocks noChangeAspect="1"/>
          </p:cNvGraphicFramePr>
          <p:nvPr/>
        </p:nvGraphicFramePr>
        <p:xfrm>
          <a:off x="5348288" y="1371601"/>
          <a:ext cx="5319712" cy="4886325"/>
        </p:xfrm>
        <a:graphic>
          <a:graphicData uri="http://schemas.openxmlformats.org/presentationml/2006/ole">
            <mc:AlternateContent xmlns:mc="http://schemas.openxmlformats.org/markup-compatibility/2006">
              <mc:Choice xmlns:v="urn:schemas-microsoft-com:vml" Requires="v">
                <p:oleObj spid="_x0000_s19466" name="Image" r:id="rId3" imgW="6657143" imgH="6114286" progId="Photoshop.Image.7">
                  <p:embed/>
                </p:oleObj>
              </mc:Choice>
              <mc:Fallback>
                <p:oleObj name="Image" r:id="rId3" imgW="6657143" imgH="6114286" progId="Photoshop.Image.7">
                  <p:embed/>
                  <p:pic>
                    <p:nvPicPr>
                      <p:cNvPr id="25604" name="Object 4">
                        <a:extLst>
                          <a:ext uri="{FF2B5EF4-FFF2-40B4-BE49-F238E27FC236}">
                            <a16:creationId xmlns:a16="http://schemas.microsoft.com/office/drawing/2014/main" id="{0A56995F-7CC1-4FB1-B28A-956D9A57C5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288" y="1371601"/>
                        <a:ext cx="5319712"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Text Box 5">
            <a:extLst>
              <a:ext uri="{FF2B5EF4-FFF2-40B4-BE49-F238E27FC236}">
                <a16:creationId xmlns:a16="http://schemas.microsoft.com/office/drawing/2014/main" id="{0FDC5E9C-AD59-40C7-A3D9-0AB703F4EC1C}"/>
              </a:ext>
            </a:extLst>
          </p:cNvPr>
          <p:cNvSpPr txBox="1">
            <a:spLocks noChangeArrowheads="1"/>
          </p:cNvSpPr>
          <p:nvPr/>
        </p:nvSpPr>
        <p:spPr bwMode="auto">
          <a:xfrm>
            <a:off x="2041526" y="1219201"/>
            <a:ext cx="3292475"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At semiconductor surface, surface states are responsible for the band bending, which increases with density of surface states Qss when the density is low. With Qss increasing, the surface sates will be energetically close to Fermi surface. Thus, the further increasing of Qss, the Ef will be pinned with only infinitesmall increasing of band bending. This happens also at Metal-Semiconductor interface.</a:t>
            </a:r>
          </a:p>
        </p:txBody>
      </p:sp>
      <p:sp>
        <p:nvSpPr>
          <p:cNvPr id="25606" name="Line 6">
            <a:extLst>
              <a:ext uri="{FF2B5EF4-FFF2-40B4-BE49-F238E27FC236}">
                <a16:creationId xmlns:a16="http://schemas.microsoft.com/office/drawing/2014/main" id="{04CF1BDD-E2D7-4208-B7B8-6C3693C45DF6}"/>
              </a:ext>
            </a:extLst>
          </p:cNvPr>
          <p:cNvSpPr>
            <a:spLocks noChangeShapeType="1"/>
          </p:cNvSpPr>
          <p:nvPr/>
        </p:nvSpPr>
        <p:spPr bwMode="auto">
          <a:xfrm flipV="1">
            <a:off x="5181600" y="4495800"/>
            <a:ext cx="20574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233706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a:extLst>
              <a:ext uri="{FF2B5EF4-FFF2-40B4-BE49-F238E27FC236}">
                <a16:creationId xmlns:a16="http://schemas.microsoft.com/office/drawing/2014/main" id="{7BE7B744-29BC-4FD9-A089-FCB725DD1627}"/>
              </a:ext>
            </a:extLst>
          </p:cNvPr>
          <p:cNvSpPr>
            <a:spLocks noGrp="1" noChangeArrowheads="1"/>
          </p:cNvSpPr>
          <p:nvPr>
            <p:ph type="title"/>
          </p:nvPr>
        </p:nvSpPr>
        <p:spPr>
          <a:xfrm>
            <a:off x="2286000" y="0"/>
            <a:ext cx="7772400" cy="1143000"/>
          </a:xfrm>
        </p:spPr>
        <p:txBody>
          <a:bodyPr/>
          <a:lstStyle/>
          <a:p>
            <a:r>
              <a:rPr lang="en-US" altLang="en-US" sz="2800" b="1">
                <a:solidFill>
                  <a:srgbClr val="FF3300"/>
                </a:solidFill>
              </a:rPr>
              <a:t>Phonons for diatomic linear chain</a:t>
            </a:r>
          </a:p>
        </p:txBody>
      </p:sp>
      <p:graphicFrame>
        <p:nvGraphicFramePr>
          <p:cNvPr id="26629" name="Object 5">
            <a:extLst>
              <a:ext uri="{FF2B5EF4-FFF2-40B4-BE49-F238E27FC236}">
                <a16:creationId xmlns:a16="http://schemas.microsoft.com/office/drawing/2014/main" id="{97A8A5EC-D413-419A-A6B6-9A682007B69A}"/>
              </a:ext>
            </a:extLst>
          </p:cNvPr>
          <p:cNvGraphicFramePr>
            <a:graphicFrameLocks noChangeAspect="1"/>
          </p:cNvGraphicFramePr>
          <p:nvPr/>
        </p:nvGraphicFramePr>
        <p:xfrm>
          <a:off x="2438401" y="838201"/>
          <a:ext cx="4238625" cy="2695575"/>
        </p:xfrm>
        <a:graphic>
          <a:graphicData uri="http://schemas.openxmlformats.org/presentationml/2006/ole">
            <mc:AlternateContent xmlns:mc="http://schemas.openxmlformats.org/markup-compatibility/2006">
              <mc:Choice xmlns:v="urn:schemas-microsoft-com:vml" Requires="v">
                <p:oleObj spid="_x0000_s20498" name="Image" r:id="rId3" imgW="4238095" imgH="2695238" progId="Photoshop.Image.7">
                  <p:embed/>
                </p:oleObj>
              </mc:Choice>
              <mc:Fallback>
                <p:oleObj name="Image" r:id="rId3" imgW="4238095" imgH="2695238" progId="Photoshop.Image.7">
                  <p:embed/>
                  <p:pic>
                    <p:nvPicPr>
                      <p:cNvPr id="26629" name="Object 5">
                        <a:extLst>
                          <a:ext uri="{FF2B5EF4-FFF2-40B4-BE49-F238E27FC236}">
                            <a16:creationId xmlns:a16="http://schemas.microsoft.com/office/drawing/2014/main" id="{97A8A5EC-D413-419A-A6B6-9A682007B6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1" y="838201"/>
                        <a:ext cx="4238625"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0" name="Object 6">
            <a:extLst>
              <a:ext uri="{FF2B5EF4-FFF2-40B4-BE49-F238E27FC236}">
                <a16:creationId xmlns:a16="http://schemas.microsoft.com/office/drawing/2014/main" id="{41509EB6-26ED-4FC4-B9DF-BA6753DC4B75}"/>
              </a:ext>
            </a:extLst>
          </p:cNvPr>
          <p:cNvGraphicFramePr>
            <a:graphicFrameLocks noChangeAspect="1"/>
          </p:cNvGraphicFramePr>
          <p:nvPr/>
        </p:nvGraphicFramePr>
        <p:xfrm>
          <a:off x="7162800" y="3048000"/>
          <a:ext cx="2876550" cy="3467100"/>
        </p:xfrm>
        <a:graphic>
          <a:graphicData uri="http://schemas.openxmlformats.org/presentationml/2006/ole">
            <mc:AlternateContent xmlns:mc="http://schemas.openxmlformats.org/markup-compatibility/2006">
              <mc:Choice xmlns:v="urn:schemas-microsoft-com:vml" Requires="v">
                <p:oleObj spid="_x0000_s20499" name="Image" r:id="rId5" imgW="2876190" imgH="3466667" progId="Photoshop.Image.7">
                  <p:embed/>
                </p:oleObj>
              </mc:Choice>
              <mc:Fallback>
                <p:oleObj name="Image" r:id="rId5" imgW="2876190" imgH="3466667" progId="Photoshop.Image.7">
                  <p:embed/>
                  <p:pic>
                    <p:nvPicPr>
                      <p:cNvPr id="26630" name="Object 6">
                        <a:extLst>
                          <a:ext uri="{FF2B5EF4-FFF2-40B4-BE49-F238E27FC236}">
                            <a16:creationId xmlns:a16="http://schemas.microsoft.com/office/drawing/2014/main" id="{41509EB6-26ED-4FC4-B9DF-BA6753DC4B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3048000"/>
                        <a:ext cx="287655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1" name="Text Box 7">
            <a:extLst>
              <a:ext uri="{FF2B5EF4-FFF2-40B4-BE49-F238E27FC236}">
                <a16:creationId xmlns:a16="http://schemas.microsoft.com/office/drawing/2014/main" id="{7BAE378C-1790-44D0-9ADF-4DA4BB393F24}"/>
              </a:ext>
            </a:extLst>
          </p:cNvPr>
          <p:cNvSpPr txBox="1">
            <a:spLocks noChangeArrowheads="1"/>
          </p:cNvSpPr>
          <p:nvPr/>
        </p:nvSpPr>
        <p:spPr bwMode="auto">
          <a:xfrm>
            <a:off x="7086601" y="1219200"/>
            <a:ext cx="283527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For 3d case, there are always 3 acoustic waves and 3(l-1) optic waves for phonons. (l is atom number in a cell)</a:t>
            </a:r>
          </a:p>
        </p:txBody>
      </p:sp>
      <p:sp>
        <p:nvSpPr>
          <p:cNvPr id="26632" name="Text Box 8">
            <a:extLst>
              <a:ext uri="{FF2B5EF4-FFF2-40B4-BE49-F238E27FC236}">
                <a16:creationId xmlns:a16="http://schemas.microsoft.com/office/drawing/2014/main" id="{9F686B4E-9EC6-4F6C-92E3-5870DACCEA1E}"/>
              </a:ext>
            </a:extLst>
          </p:cNvPr>
          <p:cNvSpPr txBox="1">
            <a:spLocks noChangeArrowheads="1"/>
          </p:cNvSpPr>
          <p:nvPr/>
        </p:nvSpPr>
        <p:spPr bwMode="auto">
          <a:xfrm>
            <a:off x="2438401" y="3733800"/>
            <a:ext cx="397827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a:t>Optic waves are related to the oscillation of different atoms in the cell and it will change the distribution of p. Thus it changes </a:t>
            </a:r>
            <a:r>
              <a:rPr lang="en-US" altLang="en-US">
                <a:latin typeface="Symbol" panose="05050102010706020507" pitchFamily="18" charset="2"/>
              </a:rPr>
              <a:t>e(w)</a:t>
            </a:r>
            <a:r>
              <a:rPr lang="en-US" altLang="en-US"/>
              <a:t> and therefore they are called optic modes.</a:t>
            </a:r>
          </a:p>
        </p:txBody>
      </p:sp>
      <p:sp>
        <p:nvSpPr>
          <p:cNvPr id="26633" name="Text Box 9">
            <a:extLst>
              <a:ext uri="{FF2B5EF4-FFF2-40B4-BE49-F238E27FC236}">
                <a16:creationId xmlns:a16="http://schemas.microsoft.com/office/drawing/2014/main" id="{D565B478-E796-4265-8229-82E8C2EB2E5B}"/>
              </a:ext>
            </a:extLst>
          </p:cNvPr>
          <p:cNvSpPr txBox="1">
            <a:spLocks noChangeArrowheads="1"/>
          </p:cNvSpPr>
          <p:nvPr/>
        </p:nvSpPr>
        <p:spPr bwMode="auto">
          <a:xfrm>
            <a:off x="3733800" y="5767388"/>
            <a:ext cx="15109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6666FF"/>
                </a:solidFill>
              </a:rPr>
              <a:t>Lo vs. </a:t>
            </a:r>
            <a:r>
              <a:rPr lang="en-US" altLang="en-US" sz="2800" b="1">
                <a:solidFill>
                  <a:srgbClr val="FF3300"/>
                </a:solidFill>
              </a:rPr>
              <a:t>TO</a:t>
            </a:r>
          </a:p>
        </p:txBody>
      </p:sp>
      <p:sp>
        <p:nvSpPr>
          <p:cNvPr id="26634" name="Line 10">
            <a:extLst>
              <a:ext uri="{FF2B5EF4-FFF2-40B4-BE49-F238E27FC236}">
                <a16:creationId xmlns:a16="http://schemas.microsoft.com/office/drawing/2014/main" id="{F6498CCA-94FA-42F9-88C1-DF71FFE35484}"/>
              </a:ext>
            </a:extLst>
          </p:cNvPr>
          <p:cNvSpPr>
            <a:spLocks noChangeShapeType="1"/>
          </p:cNvSpPr>
          <p:nvPr/>
        </p:nvSpPr>
        <p:spPr bwMode="auto">
          <a:xfrm flipV="1">
            <a:off x="4038600" y="4495800"/>
            <a:ext cx="30480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5" name="Line 11">
            <a:extLst>
              <a:ext uri="{FF2B5EF4-FFF2-40B4-BE49-F238E27FC236}">
                <a16:creationId xmlns:a16="http://schemas.microsoft.com/office/drawing/2014/main" id="{B18DECF7-EE8E-468A-8A65-9C599AEEC83A}"/>
              </a:ext>
            </a:extLst>
          </p:cNvPr>
          <p:cNvSpPr>
            <a:spLocks noChangeShapeType="1"/>
          </p:cNvSpPr>
          <p:nvPr/>
        </p:nvSpPr>
        <p:spPr bwMode="auto">
          <a:xfrm flipV="1">
            <a:off x="5486400" y="5791200"/>
            <a:ext cx="1295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6" name="Text Box 12">
            <a:extLst>
              <a:ext uri="{FF2B5EF4-FFF2-40B4-BE49-F238E27FC236}">
                <a16:creationId xmlns:a16="http://schemas.microsoft.com/office/drawing/2014/main" id="{52D72890-D99D-4B6D-BC6E-22EA3D6EC681}"/>
              </a:ext>
            </a:extLst>
          </p:cNvPr>
          <p:cNvSpPr txBox="1">
            <a:spLocks noChangeArrowheads="1"/>
          </p:cNvSpPr>
          <p:nvPr/>
        </p:nvSpPr>
        <p:spPr bwMode="auto">
          <a:xfrm>
            <a:off x="4495801" y="914400"/>
            <a:ext cx="2219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 optic and 1 acoustic</a:t>
            </a:r>
          </a:p>
        </p:txBody>
      </p:sp>
    </p:spTree>
    <p:extLst>
      <p:ext uri="{BB962C8B-B14F-4D97-AF65-F5344CB8AC3E}">
        <p14:creationId xmlns:p14="http://schemas.microsoft.com/office/powerpoint/2010/main" val="2620465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040C67A-1C59-4103-BC7F-41819EAF9BB4}"/>
              </a:ext>
            </a:extLst>
          </p:cNvPr>
          <p:cNvSpPr>
            <a:spLocks noGrp="1" noChangeArrowheads="1"/>
          </p:cNvSpPr>
          <p:nvPr>
            <p:ph type="title"/>
          </p:nvPr>
        </p:nvSpPr>
        <p:spPr>
          <a:xfrm>
            <a:off x="2209800" y="0"/>
            <a:ext cx="7772400" cy="1143000"/>
          </a:xfrm>
        </p:spPr>
        <p:txBody>
          <a:bodyPr/>
          <a:lstStyle/>
          <a:p>
            <a:r>
              <a:rPr lang="en-US" altLang="en-US" sz="2800" b="1">
                <a:solidFill>
                  <a:srgbClr val="FF3300"/>
                </a:solidFill>
              </a:rPr>
              <a:t>Surface Phonons for diatomic linear chain</a:t>
            </a:r>
          </a:p>
        </p:txBody>
      </p:sp>
      <p:graphicFrame>
        <p:nvGraphicFramePr>
          <p:cNvPr id="27652" name="Object 4">
            <a:extLst>
              <a:ext uri="{FF2B5EF4-FFF2-40B4-BE49-F238E27FC236}">
                <a16:creationId xmlns:a16="http://schemas.microsoft.com/office/drawing/2014/main" id="{09C3D5A9-2A13-46BD-A169-9C9ED76D6F75}"/>
              </a:ext>
            </a:extLst>
          </p:cNvPr>
          <p:cNvGraphicFramePr>
            <a:graphicFrameLocks noChangeAspect="1"/>
          </p:cNvGraphicFramePr>
          <p:nvPr/>
        </p:nvGraphicFramePr>
        <p:xfrm>
          <a:off x="2971801" y="990600"/>
          <a:ext cx="2505075" cy="1866900"/>
        </p:xfrm>
        <a:graphic>
          <a:graphicData uri="http://schemas.openxmlformats.org/presentationml/2006/ole">
            <mc:AlternateContent xmlns:mc="http://schemas.openxmlformats.org/markup-compatibility/2006">
              <mc:Choice xmlns:v="urn:schemas-microsoft-com:vml" Requires="v">
                <p:oleObj spid="_x0000_s21522" name="Image" r:id="rId3" imgW="2504762" imgH="1866667" progId="Photoshop.Image.7">
                  <p:embed/>
                </p:oleObj>
              </mc:Choice>
              <mc:Fallback>
                <p:oleObj name="Image" r:id="rId3" imgW="2504762" imgH="1866667" progId="Photoshop.Image.7">
                  <p:embed/>
                  <p:pic>
                    <p:nvPicPr>
                      <p:cNvPr id="27652" name="Object 4">
                        <a:extLst>
                          <a:ext uri="{FF2B5EF4-FFF2-40B4-BE49-F238E27FC236}">
                            <a16:creationId xmlns:a16="http://schemas.microsoft.com/office/drawing/2014/main" id="{09C3D5A9-2A13-46BD-A169-9C9ED76D6F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1" y="990600"/>
                        <a:ext cx="250507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3" name="Text Box 5">
            <a:extLst>
              <a:ext uri="{FF2B5EF4-FFF2-40B4-BE49-F238E27FC236}">
                <a16:creationId xmlns:a16="http://schemas.microsoft.com/office/drawing/2014/main" id="{04116743-53EE-4CDF-9064-23E618E2AFBD}"/>
              </a:ext>
            </a:extLst>
          </p:cNvPr>
          <p:cNvSpPr txBox="1">
            <a:spLocks noChangeArrowheads="1"/>
          </p:cNvSpPr>
          <p:nvPr/>
        </p:nvSpPr>
        <p:spPr bwMode="auto">
          <a:xfrm>
            <a:off x="6019801" y="1066800"/>
            <a:ext cx="2719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With complex wave vector</a:t>
            </a:r>
          </a:p>
        </p:txBody>
      </p:sp>
      <p:graphicFrame>
        <p:nvGraphicFramePr>
          <p:cNvPr id="27654" name="Object 6">
            <a:extLst>
              <a:ext uri="{FF2B5EF4-FFF2-40B4-BE49-F238E27FC236}">
                <a16:creationId xmlns:a16="http://schemas.microsoft.com/office/drawing/2014/main" id="{9C932937-BD30-4F1E-976A-0D36669D0D5E}"/>
              </a:ext>
            </a:extLst>
          </p:cNvPr>
          <p:cNvGraphicFramePr>
            <a:graphicFrameLocks noChangeAspect="1"/>
          </p:cNvGraphicFramePr>
          <p:nvPr/>
        </p:nvGraphicFramePr>
        <p:xfrm>
          <a:off x="3886200" y="2838450"/>
          <a:ext cx="4324350" cy="3638550"/>
        </p:xfrm>
        <a:graphic>
          <a:graphicData uri="http://schemas.openxmlformats.org/presentationml/2006/ole">
            <mc:AlternateContent xmlns:mc="http://schemas.openxmlformats.org/markup-compatibility/2006">
              <mc:Choice xmlns:v="urn:schemas-microsoft-com:vml" Requires="v">
                <p:oleObj spid="_x0000_s21523" name="Image" r:id="rId5" imgW="3600000" imgH="3028571" progId="Photoshop.Image.7">
                  <p:embed/>
                </p:oleObj>
              </mc:Choice>
              <mc:Fallback>
                <p:oleObj name="Image" r:id="rId5" imgW="3600000" imgH="3028571" progId="Photoshop.Image.7">
                  <p:embed/>
                  <p:pic>
                    <p:nvPicPr>
                      <p:cNvPr id="27654" name="Object 6">
                        <a:extLst>
                          <a:ext uri="{FF2B5EF4-FFF2-40B4-BE49-F238E27FC236}">
                            <a16:creationId xmlns:a16="http://schemas.microsoft.com/office/drawing/2014/main" id="{9C932937-BD30-4F1E-976A-0D36669D0D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2838450"/>
                        <a:ext cx="432435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5" name="Text Box 7">
            <a:extLst>
              <a:ext uri="{FF2B5EF4-FFF2-40B4-BE49-F238E27FC236}">
                <a16:creationId xmlns:a16="http://schemas.microsoft.com/office/drawing/2014/main" id="{82F3042B-4042-40AB-9597-C185FF3DA804}"/>
              </a:ext>
            </a:extLst>
          </p:cNvPr>
          <p:cNvSpPr txBox="1">
            <a:spLocks noChangeArrowheads="1"/>
          </p:cNvSpPr>
          <p:nvPr/>
        </p:nvSpPr>
        <p:spPr bwMode="auto">
          <a:xfrm>
            <a:off x="2590801" y="3862388"/>
            <a:ext cx="9815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FF3300"/>
                </a:solidFill>
              </a:rPr>
              <a:t>Optic</a:t>
            </a:r>
          </a:p>
        </p:txBody>
      </p:sp>
      <p:sp>
        <p:nvSpPr>
          <p:cNvPr id="27656" name="Text Box 8">
            <a:extLst>
              <a:ext uri="{FF2B5EF4-FFF2-40B4-BE49-F238E27FC236}">
                <a16:creationId xmlns:a16="http://schemas.microsoft.com/office/drawing/2014/main" id="{4970D48B-48C5-4308-A068-932066C3F0DC}"/>
              </a:ext>
            </a:extLst>
          </p:cNvPr>
          <p:cNvSpPr txBox="1">
            <a:spLocks noChangeArrowheads="1"/>
          </p:cNvSpPr>
          <p:nvPr/>
        </p:nvSpPr>
        <p:spPr bwMode="auto">
          <a:xfrm>
            <a:off x="8518525" y="4181476"/>
            <a:ext cx="14874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6666FF"/>
                </a:solidFill>
              </a:rPr>
              <a:t>Acoustic</a:t>
            </a:r>
          </a:p>
        </p:txBody>
      </p:sp>
      <p:sp>
        <p:nvSpPr>
          <p:cNvPr id="27657" name="Line 9">
            <a:extLst>
              <a:ext uri="{FF2B5EF4-FFF2-40B4-BE49-F238E27FC236}">
                <a16:creationId xmlns:a16="http://schemas.microsoft.com/office/drawing/2014/main" id="{69B6E438-9A0D-4DEC-94EE-7176544F6914}"/>
              </a:ext>
            </a:extLst>
          </p:cNvPr>
          <p:cNvSpPr>
            <a:spLocks noChangeShapeType="1"/>
          </p:cNvSpPr>
          <p:nvPr/>
        </p:nvSpPr>
        <p:spPr bwMode="auto">
          <a:xfrm>
            <a:off x="3733800" y="4267200"/>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8" name="Line 10">
            <a:extLst>
              <a:ext uri="{FF2B5EF4-FFF2-40B4-BE49-F238E27FC236}">
                <a16:creationId xmlns:a16="http://schemas.microsoft.com/office/drawing/2014/main" id="{A088F406-282C-4FB0-8B80-B78EB456C886}"/>
              </a:ext>
            </a:extLst>
          </p:cNvPr>
          <p:cNvSpPr>
            <a:spLocks noChangeShapeType="1"/>
          </p:cNvSpPr>
          <p:nvPr/>
        </p:nvSpPr>
        <p:spPr bwMode="auto">
          <a:xfrm flipH="1">
            <a:off x="6781800" y="4495800"/>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9" name="Line 11">
            <a:extLst>
              <a:ext uri="{FF2B5EF4-FFF2-40B4-BE49-F238E27FC236}">
                <a16:creationId xmlns:a16="http://schemas.microsoft.com/office/drawing/2014/main" id="{1F7530EE-0C9C-4732-A2D0-EBBFEF99FA49}"/>
              </a:ext>
            </a:extLst>
          </p:cNvPr>
          <p:cNvSpPr>
            <a:spLocks noChangeShapeType="1"/>
          </p:cNvSpPr>
          <p:nvPr/>
        </p:nvSpPr>
        <p:spPr bwMode="auto">
          <a:xfrm flipH="1">
            <a:off x="6400800" y="2286000"/>
            <a:ext cx="1066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0" name="Line 12">
            <a:extLst>
              <a:ext uri="{FF2B5EF4-FFF2-40B4-BE49-F238E27FC236}">
                <a16:creationId xmlns:a16="http://schemas.microsoft.com/office/drawing/2014/main" id="{03397643-316A-4948-9E5E-D725BB08502A}"/>
              </a:ext>
            </a:extLst>
          </p:cNvPr>
          <p:cNvSpPr>
            <a:spLocks noChangeShapeType="1"/>
          </p:cNvSpPr>
          <p:nvPr/>
        </p:nvSpPr>
        <p:spPr bwMode="auto">
          <a:xfrm flipH="1">
            <a:off x="8077200" y="2286000"/>
            <a:ext cx="2286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1" name="Line 13">
            <a:extLst>
              <a:ext uri="{FF2B5EF4-FFF2-40B4-BE49-F238E27FC236}">
                <a16:creationId xmlns:a16="http://schemas.microsoft.com/office/drawing/2014/main" id="{F1805FA8-0AF8-46C0-BDC0-09988EBB7DB0}"/>
              </a:ext>
            </a:extLst>
          </p:cNvPr>
          <p:cNvSpPr>
            <a:spLocks noChangeShapeType="1"/>
          </p:cNvSpPr>
          <p:nvPr/>
        </p:nvSpPr>
        <p:spPr bwMode="auto">
          <a:xfrm flipH="1">
            <a:off x="5410200" y="2362200"/>
            <a:ext cx="2438400" cy="251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2" name="Text Box 14">
            <a:extLst>
              <a:ext uri="{FF2B5EF4-FFF2-40B4-BE49-F238E27FC236}">
                <a16:creationId xmlns:a16="http://schemas.microsoft.com/office/drawing/2014/main" id="{3EB14FCB-AB22-47A7-9FCF-52AFBD048FC5}"/>
              </a:ext>
            </a:extLst>
          </p:cNvPr>
          <p:cNvSpPr txBox="1">
            <a:spLocks noChangeArrowheads="1"/>
          </p:cNvSpPr>
          <p:nvPr/>
        </p:nvSpPr>
        <p:spPr bwMode="auto">
          <a:xfrm>
            <a:off x="6629400" y="1676401"/>
            <a:ext cx="27257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t>Surface phonons</a:t>
            </a:r>
          </a:p>
        </p:txBody>
      </p:sp>
    </p:spTree>
    <p:extLst>
      <p:ext uri="{BB962C8B-B14F-4D97-AF65-F5344CB8AC3E}">
        <p14:creationId xmlns:p14="http://schemas.microsoft.com/office/powerpoint/2010/main" val="38882658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C7090A3-5F14-40CB-9AF5-D7A0A1BD7412}"/>
              </a:ext>
            </a:extLst>
          </p:cNvPr>
          <p:cNvSpPr>
            <a:spLocks noGrp="1" noChangeArrowheads="1"/>
          </p:cNvSpPr>
          <p:nvPr>
            <p:ph type="title"/>
          </p:nvPr>
        </p:nvSpPr>
        <p:spPr>
          <a:xfrm>
            <a:off x="2286000" y="0"/>
            <a:ext cx="7772400" cy="1143000"/>
          </a:xfrm>
        </p:spPr>
        <p:txBody>
          <a:bodyPr/>
          <a:lstStyle/>
          <a:p>
            <a:r>
              <a:rPr lang="en-US" altLang="en-US" sz="2800" b="1">
                <a:solidFill>
                  <a:srgbClr val="FF3300"/>
                </a:solidFill>
              </a:rPr>
              <a:t>Surface Phonon and Plasmon</a:t>
            </a:r>
          </a:p>
        </p:txBody>
      </p:sp>
      <p:graphicFrame>
        <p:nvGraphicFramePr>
          <p:cNvPr id="28676" name="Object 4">
            <a:extLst>
              <a:ext uri="{FF2B5EF4-FFF2-40B4-BE49-F238E27FC236}">
                <a16:creationId xmlns:a16="http://schemas.microsoft.com/office/drawing/2014/main" id="{D7BFBE38-99B6-4502-A3E2-416294ACD27F}"/>
              </a:ext>
            </a:extLst>
          </p:cNvPr>
          <p:cNvGraphicFramePr>
            <a:graphicFrameLocks noChangeAspect="1"/>
          </p:cNvGraphicFramePr>
          <p:nvPr/>
        </p:nvGraphicFramePr>
        <p:xfrm>
          <a:off x="2209800" y="914400"/>
          <a:ext cx="3600450" cy="3162300"/>
        </p:xfrm>
        <a:graphic>
          <a:graphicData uri="http://schemas.openxmlformats.org/presentationml/2006/ole">
            <mc:AlternateContent xmlns:mc="http://schemas.openxmlformats.org/markup-compatibility/2006">
              <mc:Choice xmlns:v="urn:schemas-microsoft-com:vml" Requires="v">
                <p:oleObj spid="_x0000_s22554" name="Image" r:id="rId3" imgW="3600000" imgH="3161905" progId="Photoshop.Image.7">
                  <p:embed/>
                </p:oleObj>
              </mc:Choice>
              <mc:Fallback>
                <p:oleObj name="Image" r:id="rId3" imgW="3600000" imgH="3161905" progId="Photoshop.Image.7">
                  <p:embed/>
                  <p:pic>
                    <p:nvPicPr>
                      <p:cNvPr id="28676" name="Object 4">
                        <a:extLst>
                          <a:ext uri="{FF2B5EF4-FFF2-40B4-BE49-F238E27FC236}">
                            <a16:creationId xmlns:a16="http://schemas.microsoft.com/office/drawing/2014/main" id="{D7BFBE38-99B6-4502-A3E2-416294ACD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914400"/>
                        <a:ext cx="360045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5">
            <a:extLst>
              <a:ext uri="{FF2B5EF4-FFF2-40B4-BE49-F238E27FC236}">
                <a16:creationId xmlns:a16="http://schemas.microsoft.com/office/drawing/2014/main" id="{9B7E1E0E-F01E-480F-815F-B9F00090CDB0}"/>
              </a:ext>
            </a:extLst>
          </p:cNvPr>
          <p:cNvGraphicFramePr>
            <a:graphicFrameLocks noChangeAspect="1"/>
          </p:cNvGraphicFramePr>
          <p:nvPr/>
        </p:nvGraphicFramePr>
        <p:xfrm>
          <a:off x="6324601" y="914400"/>
          <a:ext cx="3838575" cy="3379788"/>
        </p:xfrm>
        <a:graphic>
          <a:graphicData uri="http://schemas.openxmlformats.org/presentationml/2006/ole">
            <mc:AlternateContent xmlns:mc="http://schemas.openxmlformats.org/markup-compatibility/2006">
              <mc:Choice xmlns:v="urn:schemas-microsoft-com:vml" Requires="v">
                <p:oleObj spid="_x0000_s22555" name="Image" r:id="rId5" imgW="4790476" imgH="4219048" progId="Photoshop.Image.7">
                  <p:embed/>
                </p:oleObj>
              </mc:Choice>
              <mc:Fallback>
                <p:oleObj name="Image" r:id="rId5" imgW="4790476" imgH="4219048" progId="Photoshop.Image.7">
                  <p:embed/>
                  <p:pic>
                    <p:nvPicPr>
                      <p:cNvPr id="28677" name="Object 5">
                        <a:extLst>
                          <a:ext uri="{FF2B5EF4-FFF2-40B4-BE49-F238E27FC236}">
                            <a16:creationId xmlns:a16="http://schemas.microsoft.com/office/drawing/2014/main" id="{9B7E1E0E-F01E-480F-815F-B9F00090CD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1" y="914400"/>
                        <a:ext cx="3838575" cy="337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8" name="Text Box 6">
            <a:extLst>
              <a:ext uri="{FF2B5EF4-FFF2-40B4-BE49-F238E27FC236}">
                <a16:creationId xmlns:a16="http://schemas.microsoft.com/office/drawing/2014/main" id="{FD86203E-C25B-4190-9EC8-C6A1619CAF08}"/>
              </a:ext>
            </a:extLst>
          </p:cNvPr>
          <p:cNvSpPr txBox="1">
            <a:spLocks noChangeArrowheads="1"/>
          </p:cNvSpPr>
          <p:nvPr/>
        </p:nvSpPr>
        <p:spPr bwMode="auto">
          <a:xfrm>
            <a:off x="2895601" y="4191000"/>
            <a:ext cx="2225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Surface phonon</a:t>
            </a:r>
          </a:p>
        </p:txBody>
      </p:sp>
      <p:sp>
        <p:nvSpPr>
          <p:cNvPr id="28679" name="Text Box 7">
            <a:extLst>
              <a:ext uri="{FF2B5EF4-FFF2-40B4-BE49-F238E27FC236}">
                <a16:creationId xmlns:a16="http://schemas.microsoft.com/office/drawing/2014/main" id="{250548CF-A1B5-440E-9245-E3D0AE6BD428}"/>
              </a:ext>
            </a:extLst>
          </p:cNvPr>
          <p:cNvSpPr txBox="1">
            <a:spLocks noChangeArrowheads="1"/>
          </p:cNvSpPr>
          <p:nvPr/>
        </p:nvSpPr>
        <p:spPr bwMode="auto">
          <a:xfrm>
            <a:off x="7315200" y="4038600"/>
            <a:ext cx="17382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Surface plasmon</a:t>
            </a:r>
          </a:p>
        </p:txBody>
      </p:sp>
      <p:sp>
        <p:nvSpPr>
          <p:cNvPr id="28680" name="Text Box 8">
            <a:extLst>
              <a:ext uri="{FF2B5EF4-FFF2-40B4-BE49-F238E27FC236}">
                <a16:creationId xmlns:a16="http://schemas.microsoft.com/office/drawing/2014/main" id="{B7333275-9E71-4185-ACBC-3CDDACB9FF14}"/>
              </a:ext>
            </a:extLst>
          </p:cNvPr>
          <p:cNvSpPr txBox="1">
            <a:spLocks noChangeArrowheads="1"/>
          </p:cNvSpPr>
          <p:nvPr/>
        </p:nvSpPr>
        <p:spPr bwMode="auto">
          <a:xfrm>
            <a:off x="2286001" y="4572000"/>
            <a:ext cx="76358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Phonon is to describe the vibration of the atoms in the solid, while the plasmon to describe the free charge oscillation and it is related to the free charge density.</a:t>
            </a:r>
          </a:p>
        </p:txBody>
      </p:sp>
      <p:graphicFrame>
        <p:nvGraphicFramePr>
          <p:cNvPr id="28681" name="Object 9">
            <a:extLst>
              <a:ext uri="{FF2B5EF4-FFF2-40B4-BE49-F238E27FC236}">
                <a16:creationId xmlns:a16="http://schemas.microsoft.com/office/drawing/2014/main" id="{17F065CF-AF65-4F8D-9145-DA134458C837}"/>
              </a:ext>
            </a:extLst>
          </p:cNvPr>
          <p:cNvGraphicFramePr>
            <a:graphicFrameLocks noChangeAspect="1"/>
          </p:cNvGraphicFramePr>
          <p:nvPr/>
        </p:nvGraphicFramePr>
        <p:xfrm>
          <a:off x="4191000" y="5410201"/>
          <a:ext cx="3371850" cy="898525"/>
        </p:xfrm>
        <a:graphic>
          <a:graphicData uri="http://schemas.openxmlformats.org/presentationml/2006/ole">
            <mc:AlternateContent xmlns:mc="http://schemas.openxmlformats.org/markup-compatibility/2006">
              <mc:Choice xmlns:v="urn:schemas-microsoft-com:vml" Requires="v">
                <p:oleObj spid="_x0000_s22556" name="Equation" r:id="rId7" imgW="952200" imgH="253800" progId="Equation.3">
                  <p:embed/>
                </p:oleObj>
              </mc:Choice>
              <mc:Fallback>
                <p:oleObj name="Equation" r:id="rId7" imgW="952200" imgH="253800" progId="Equation.3">
                  <p:embed/>
                  <p:pic>
                    <p:nvPicPr>
                      <p:cNvPr id="28681" name="Object 9">
                        <a:extLst>
                          <a:ext uri="{FF2B5EF4-FFF2-40B4-BE49-F238E27FC236}">
                            <a16:creationId xmlns:a16="http://schemas.microsoft.com/office/drawing/2014/main" id="{17F065CF-AF65-4F8D-9145-DA134458C8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5410201"/>
                        <a:ext cx="3371850"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2" name="Line 10">
            <a:extLst>
              <a:ext uri="{FF2B5EF4-FFF2-40B4-BE49-F238E27FC236}">
                <a16:creationId xmlns:a16="http://schemas.microsoft.com/office/drawing/2014/main" id="{A1AA979B-112D-4196-9C40-117441078E0A}"/>
              </a:ext>
            </a:extLst>
          </p:cNvPr>
          <p:cNvSpPr>
            <a:spLocks noChangeShapeType="1"/>
          </p:cNvSpPr>
          <p:nvPr/>
        </p:nvSpPr>
        <p:spPr bwMode="auto">
          <a:xfrm>
            <a:off x="3962400" y="5410200"/>
            <a:ext cx="2133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7468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726BE2-4F3B-4331-B780-A8FA07E55DD2}"/>
              </a:ext>
            </a:extLst>
          </p:cNvPr>
          <p:cNvSpPr>
            <a:spLocks noGrp="1"/>
          </p:cNvSpPr>
          <p:nvPr>
            <p:ph type="sldNum" sz="quarter" idx="12"/>
          </p:nvPr>
        </p:nvSpPr>
        <p:spPr/>
        <p:txBody>
          <a:bodyPr/>
          <a:lstStyle/>
          <a:p>
            <a:fld id="{61080F9A-F828-44D2-B727-F73E7B512798}" type="slidenum">
              <a:rPr lang="en-US" smtClean="0"/>
              <a:t>6</a:t>
            </a:fld>
            <a:endParaRPr lang="en-US"/>
          </a:p>
        </p:txBody>
      </p:sp>
      <p:sp>
        <p:nvSpPr>
          <p:cNvPr id="5" name="Title 4">
            <a:extLst>
              <a:ext uri="{FF2B5EF4-FFF2-40B4-BE49-F238E27FC236}">
                <a16:creationId xmlns:a16="http://schemas.microsoft.com/office/drawing/2014/main" id="{41568EC2-B3D4-4BFB-97DD-A8FBAF69E2BC}"/>
              </a:ext>
            </a:extLst>
          </p:cNvPr>
          <p:cNvSpPr txBox="1">
            <a:spLocks/>
          </p:cNvSpPr>
          <p:nvPr/>
        </p:nvSpPr>
        <p:spPr>
          <a:xfrm>
            <a:off x="-1" y="-1"/>
            <a:ext cx="12192000" cy="749484"/>
          </a:xfrm>
          <a:prstGeom prst="rect">
            <a:avLst/>
          </a:prstGeom>
          <a:solidFill>
            <a:srgbClr val="FF6600"/>
          </a:solidFill>
          <a:ln>
            <a:solidFill>
              <a:srgbClr val="FF66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Adobe Fan Heiti Std B" panose="020B0700000000000000" pitchFamily="34" charset="-128"/>
                <a:ea typeface="Adobe Fan Heiti Std B" panose="020B0700000000000000" pitchFamily="34" charset="-128"/>
              </a:rPr>
              <a:t>Module 3</a:t>
            </a:r>
            <a:endParaRPr lang="en-GB" sz="3600" b="1" dirty="0">
              <a:solidFill>
                <a:schemeClr val="bg1"/>
              </a:solidFill>
              <a:latin typeface="Adobe Fan Heiti Std B" panose="020B0700000000000000" pitchFamily="34" charset="-128"/>
              <a:ea typeface="Adobe Fan Heiti Std B" panose="020B0700000000000000" pitchFamily="34" charset="-128"/>
              <a:cs typeface="Arial" panose="020B0604020202020204" pitchFamily="34" charset="0"/>
            </a:endParaRPr>
          </a:p>
        </p:txBody>
      </p:sp>
      <p:sp>
        <p:nvSpPr>
          <p:cNvPr id="6" name="Rectangle 5">
            <a:extLst>
              <a:ext uri="{FF2B5EF4-FFF2-40B4-BE49-F238E27FC236}">
                <a16:creationId xmlns:a16="http://schemas.microsoft.com/office/drawing/2014/main" id="{C76F1E7F-B904-44EB-BDF6-8C37D3770DCC}"/>
              </a:ext>
            </a:extLst>
          </p:cNvPr>
          <p:cNvSpPr/>
          <p:nvPr/>
        </p:nvSpPr>
        <p:spPr>
          <a:xfrm>
            <a:off x="145774" y="749483"/>
            <a:ext cx="7712765" cy="5962914"/>
          </a:xfrm>
          <a:prstGeom prst="rect">
            <a:avLst/>
          </a:prstGeom>
        </p:spPr>
        <p:txBody>
          <a:bodyPr wrap="square">
            <a:spAutoFit/>
          </a:bodyPr>
          <a:lstStyle/>
          <a:p>
            <a:pPr algn="just">
              <a:lnSpc>
                <a:spcPct val="107000"/>
              </a:lnSpc>
              <a:spcAft>
                <a:spcPts val="800"/>
              </a:spcAft>
            </a:pPr>
            <a:r>
              <a:rPr lang="en-GB"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3.1. Surface Properties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3.1.1. Volumetric, Gravimetric Adsorption Methods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3.1.2. Adsorption Calorimetry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Exercises/Assignments/Reading Materials</a:t>
            </a:r>
            <a:endParaRPr lang="en-GB"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3.2. Spectroscopy in Catalysis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3.2.1. UV- Vis spectroscopy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3.2.2. IR spectroscopy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3.2.3. Raman Spectroscopy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3.2.4. Temperature-Programmed Techniques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3.2.4.1. Temperature-Programmed Reduction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3.2.4.2. Temperature-Programmed </a:t>
            </a:r>
            <a:r>
              <a:rPr lang="en-GB" sz="2400" b="1" dirty="0" err="1">
                <a:solidFill>
                  <a:srgbClr val="0066FF"/>
                </a:solidFill>
                <a:latin typeface="Times New Roman" panose="02020603050405020304" pitchFamily="18" charset="0"/>
                <a:ea typeface="Calibri" panose="020F0502020204030204" pitchFamily="34" charset="0"/>
                <a:cs typeface="Times New Roman" panose="02020603050405020304" pitchFamily="18" charset="0"/>
              </a:rPr>
              <a:t>Sulfidation</a:t>
            </a: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3.2.4.3. Temperature-Programmed Reaction Spectroscopy </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E1BAD6D3-4671-4F70-91FE-F3561BFAE88F}"/>
              </a:ext>
            </a:extLst>
          </p:cNvPr>
          <p:cNvSpPr/>
          <p:nvPr/>
        </p:nvSpPr>
        <p:spPr>
          <a:xfrm>
            <a:off x="5874026" y="2334352"/>
            <a:ext cx="6317974" cy="1980799"/>
          </a:xfrm>
          <a:prstGeom prst="rect">
            <a:avLst/>
          </a:prstGeom>
        </p:spPr>
        <p:txBody>
          <a:bodyPr wrap="square">
            <a:spAutoFit/>
          </a:bodyPr>
          <a:lstStyle/>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3.2.4.4. Temperature-Programmed Desorption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3.2.4.5. Temperature-Programmed Reaction </a:t>
            </a: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              Spectroscopy in UHV</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Exercises and Assignments/Reading Materials</a:t>
            </a:r>
            <a:endParaRPr lang="en-GB"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2E17E5A-8A6F-46DB-9E6F-13D7D35B135E}"/>
              </a:ext>
            </a:extLst>
          </p:cNvPr>
          <p:cNvSpPr txBox="1"/>
          <p:nvPr/>
        </p:nvSpPr>
        <p:spPr>
          <a:xfrm>
            <a:off x="10217426" y="5817704"/>
            <a:ext cx="1136374" cy="461665"/>
          </a:xfrm>
          <a:prstGeom prst="rect">
            <a:avLst/>
          </a:prstGeom>
          <a:noFill/>
        </p:spPr>
        <p:txBody>
          <a:bodyPr wrap="square" rtlCol="0">
            <a:spAutoFit/>
          </a:bodyPr>
          <a:lstStyle/>
          <a:p>
            <a:r>
              <a:rPr lang="en-US" sz="2400" dirty="0">
                <a:solidFill>
                  <a:srgbClr val="00B050"/>
                </a:solidFill>
                <a:latin typeface="Arial" panose="020B0604020202020204" pitchFamily="34" charset="0"/>
                <a:cs typeface="Arial" panose="020B0604020202020204" pitchFamily="34" charset="0"/>
              </a:rPr>
              <a:t>Cont’d</a:t>
            </a:r>
            <a:endParaRPr lang="en-GB" sz="24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4248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EB60A07-35EA-4AB9-95A7-F101D569677A}"/>
              </a:ext>
            </a:extLst>
          </p:cNvPr>
          <p:cNvSpPr>
            <a:spLocks noGrp="1" noChangeArrowheads="1"/>
          </p:cNvSpPr>
          <p:nvPr>
            <p:ph type="title"/>
          </p:nvPr>
        </p:nvSpPr>
        <p:spPr>
          <a:xfrm>
            <a:off x="2286000" y="152400"/>
            <a:ext cx="7772400" cy="1143000"/>
          </a:xfrm>
        </p:spPr>
        <p:txBody>
          <a:bodyPr/>
          <a:lstStyle/>
          <a:p>
            <a:r>
              <a:rPr lang="en-US" altLang="en-US" sz="2800" b="1">
                <a:solidFill>
                  <a:srgbClr val="FF3300"/>
                </a:solidFill>
              </a:rPr>
              <a:t>The techniques to detect surface phonons and plasmons</a:t>
            </a:r>
          </a:p>
        </p:txBody>
      </p:sp>
      <p:graphicFrame>
        <p:nvGraphicFramePr>
          <p:cNvPr id="29700" name="Object 4">
            <a:extLst>
              <a:ext uri="{FF2B5EF4-FFF2-40B4-BE49-F238E27FC236}">
                <a16:creationId xmlns:a16="http://schemas.microsoft.com/office/drawing/2014/main" id="{E66FA983-46CF-4C94-BB76-0DB338EBF2E3}"/>
              </a:ext>
            </a:extLst>
          </p:cNvPr>
          <p:cNvGraphicFramePr>
            <a:graphicFrameLocks noChangeAspect="1"/>
          </p:cNvGraphicFramePr>
          <p:nvPr/>
        </p:nvGraphicFramePr>
        <p:xfrm>
          <a:off x="4876801" y="1371600"/>
          <a:ext cx="5192713" cy="3843338"/>
        </p:xfrm>
        <a:graphic>
          <a:graphicData uri="http://schemas.openxmlformats.org/presentationml/2006/ole">
            <mc:AlternateContent xmlns:mc="http://schemas.openxmlformats.org/markup-compatibility/2006">
              <mc:Choice xmlns:v="urn:schemas-microsoft-com:vml" Requires="v">
                <p:oleObj spid="_x0000_s23562" name="Image" r:id="rId3" imgW="4323810" imgH="3200000" progId="Photoshop.Image.7">
                  <p:embed/>
                </p:oleObj>
              </mc:Choice>
              <mc:Fallback>
                <p:oleObj name="Image" r:id="rId3" imgW="4323810" imgH="3200000" progId="Photoshop.Image.7">
                  <p:embed/>
                  <p:pic>
                    <p:nvPicPr>
                      <p:cNvPr id="29700" name="Object 4">
                        <a:extLst>
                          <a:ext uri="{FF2B5EF4-FFF2-40B4-BE49-F238E27FC236}">
                            <a16:creationId xmlns:a16="http://schemas.microsoft.com/office/drawing/2014/main" id="{E66FA983-46CF-4C94-BB76-0DB338EBF2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1371600"/>
                        <a:ext cx="5192713" cy="384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1" name="Text Box 5">
            <a:extLst>
              <a:ext uri="{FF2B5EF4-FFF2-40B4-BE49-F238E27FC236}">
                <a16:creationId xmlns:a16="http://schemas.microsoft.com/office/drawing/2014/main" id="{77E5BE2F-804E-4221-B059-198E3A243954}"/>
              </a:ext>
            </a:extLst>
          </p:cNvPr>
          <p:cNvSpPr txBox="1">
            <a:spLocks noChangeArrowheads="1"/>
          </p:cNvSpPr>
          <p:nvPr/>
        </p:nvSpPr>
        <p:spPr bwMode="auto">
          <a:xfrm>
            <a:off x="1905001" y="2286000"/>
            <a:ext cx="28352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solidFill>
                  <a:srgbClr val="FF3300"/>
                </a:solidFill>
              </a:rPr>
              <a:t>(High Resolution) Electron energy Loss spectroscopy:</a:t>
            </a:r>
          </a:p>
          <a:p>
            <a:r>
              <a:rPr lang="en-US" altLang="en-US" sz="2400" b="1">
                <a:solidFill>
                  <a:srgbClr val="FF3300"/>
                </a:solidFill>
              </a:rPr>
              <a:t>(HR)EELS</a:t>
            </a:r>
          </a:p>
        </p:txBody>
      </p:sp>
      <p:sp>
        <p:nvSpPr>
          <p:cNvPr id="29702" name="Text Box 6">
            <a:extLst>
              <a:ext uri="{FF2B5EF4-FFF2-40B4-BE49-F238E27FC236}">
                <a16:creationId xmlns:a16="http://schemas.microsoft.com/office/drawing/2014/main" id="{0F6795CB-A145-4B23-A630-2A5C04F17214}"/>
              </a:ext>
            </a:extLst>
          </p:cNvPr>
          <p:cNvSpPr txBox="1">
            <a:spLocks noChangeArrowheads="1"/>
          </p:cNvSpPr>
          <p:nvPr/>
        </p:nvSpPr>
        <p:spPr bwMode="auto">
          <a:xfrm>
            <a:off x="2286000" y="5410201"/>
            <a:ext cx="784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t>Other techniques: XPS, Atomic scattering, Infrared Spectroscopy</a:t>
            </a:r>
          </a:p>
        </p:txBody>
      </p:sp>
    </p:spTree>
    <p:extLst>
      <p:ext uri="{BB962C8B-B14F-4D97-AF65-F5344CB8AC3E}">
        <p14:creationId xmlns:p14="http://schemas.microsoft.com/office/powerpoint/2010/main" val="26123565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FA22420-E411-4312-9DFE-0833AE29B8A7}"/>
              </a:ext>
            </a:extLst>
          </p:cNvPr>
          <p:cNvGraphicFramePr>
            <a:graphicFrameLocks noGrp="1"/>
          </p:cNvGraphicFramePr>
          <p:nvPr>
            <p:extLst>
              <p:ext uri="{D42A27DB-BD31-4B8C-83A1-F6EECF244321}">
                <p14:modId xmlns:p14="http://schemas.microsoft.com/office/powerpoint/2010/main" val="2750976153"/>
              </p:ext>
            </p:extLst>
          </p:nvPr>
        </p:nvGraphicFramePr>
        <p:xfrm>
          <a:off x="1973943" y="653143"/>
          <a:ext cx="7953830" cy="5523813"/>
        </p:xfrm>
        <a:graphic>
          <a:graphicData uri="http://schemas.openxmlformats.org/drawingml/2006/table">
            <a:tbl>
              <a:tblPr/>
              <a:tblGrid>
                <a:gridCol w="1590766">
                  <a:extLst>
                    <a:ext uri="{9D8B030D-6E8A-4147-A177-3AD203B41FA5}">
                      <a16:colId xmlns:a16="http://schemas.microsoft.com/office/drawing/2014/main" val="1675848214"/>
                    </a:ext>
                  </a:extLst>
                </a:gridCol>
                <a:gridCol w="1590766">
                  <a:extLst>
                    <a:ext uri="{9D8B030D-6E8A-4147-A177-3AD203B41FA5}">
                      <a16:colId xmlns:a16="http://schemas.microsoft.com/office/drawing/2014/main" val="2092895599"/>
                    </a:ext>
                  </a:extLst>
                </a:gridCol>
                <a:gridCol w="1590766">
                  <a:extLst>
                    <a:ext uri="{9D8B030D-6E8A-4147-A177-3AD203B41FA5}">
                      <a16:colId xmlns:a16="http://schemas.microsoft.com/office/drawing/2014/main" val="863694507"/>
                    </a:ext>
                  </a:extLst>
                </a:gridCol>
                <a:gridCol w="1590766">
                  <a:extLst>
                    <a:ext uri="{9D8B030D-6E8A-4147-A177-3AD203B41FA5}">
                      <a16:colId xmlns:a16="http://schemas.microsoft.com/office/drawing/2014/main" val="1073272362"/>
                    </a:ext>
                  </a:extLst>
                </a:gridCol>
                <a:gridCol w="1590766">
                  <a:extLst>
                    <a:ext uri="{9D8B030D-6E8A-4147-A177-3AD203B41FA5}">
                      <a16:colId xmlns:a16="http://schemas.microsoft.com/office/drawing/2014/main" val="431694884"/>
                    </a:ext>
                  </a:extLst>
                </a:gridCol>
              </a:tblGrid>
              <a:tr h="375405">
                <a:tc>
                  <a:txBody>
                    <a:bodyPr/>
                    <a:lstStyle/>
                    <a:p>
                      <a:r>
                        <a:rPr lang="en-US" sz="800"/>
                        <a:t>Gas</a:t>
                      </a:r>
                    </a:p>
                  </a:txBody>
                  <a:tcPr marL="42246" marR="42246" marT="21123" marB="21123" anchor="ctr">
                    <a:lnL>
                      <a:noFill/>
                    </a:lnL>
                    <a:lnR>
                      <a:noFill/>
                    </a:lnR>
                    <a:lnT>
                      <a:noFill/>
                    </a:lnT>
                    <a:lnB>
                      <a:noFill/>
                    </a:lnB>
                  </a:tcPr>
                </a:tc>
                <a:tc>
                  <a:txBody>
                    <a:bodyPr/>
                    <a:lstStyle/>
                    <a:p>
                      <a:r>
                        <a:rPr lang="en-US" sz="800"/>
                        <a:t>Emission Line</a:t>
                      </a:r>
                    </a:p>
                  </a:txBody>
                  <a:tcPr marL="42246" marR="42246" marT="21123" marB="21123" anchor="ctr">
                    <a:lnL>
                      <a:noFill/>
                    </a:lnL>
                    <a:lnR>
                      <a:noFill/>
                    </a:lnR>
                    <a:lnT>
                      <a:noFill/>
                    </a:lnT>
                    <a:lnB>
                      <a:noFill/>
                    </a:lnB>
                  </a:tcPr>
                </a:tc>
                <a:tc>
                  <a:txBody>
                    <a:bodyPr/>
                    <a:lstStyle/>
                    <a:p>
                      <a:r>
                        <a:rPr lang="en-US" sz="800"/>
                        <a:t>Energy (eV)</a:t>
                      </a:r>
                    </a:p>
                  </a:txBody>
                  <a:tcPr marL="42246" marR="42246" marT="21123" marB="21123" anchor="ctr">
                    <a:lnL>
                      <a:noFill/>
                    </a:lnL>
                    <a:lnR>
                      <a:noFill/>
                    </a:lnR>
                    <a:lnT>
                      <a:noFill/>
                    </a:lnT>
                    <a:lnB>
                      <a:noFill/>
                    </a:lnB>
                  </a:tcPr>
                </a:tc>
                <a:tc>
                  <a:txBody>
                    <a:bodyPr/>
                    <a:lstStyle/>
                    <a:p>
                      <a:r>
                        <a:rPr lang="en-US" sz="800"/>
                        <a:t>Wavelength (nm)</a:t>
                      </a:r>
                    </a:p>
                  </a:txBody>
                  <a:tcPr marL="42246" marR="42246" marT="21123" marB="21123" anchor="ctr">
                    <a:lnL>
                      <a:noFill/>
                    </a:lnL>
                    <a:lnR>
                      <a:noFill/>
                    </a:lnR>
                    <a:lnT>
                      <a:noFill/>
                    </a:lnT>
                    <a:lnB>
                      <a:noFill/>
                    </a:lnB>
                  </a:tcPr>
                </a:tc>
                <a:tc>
                  <a:txBody>
                    <a:bodyPr/>
                    <a:lstStyle/>
                    <a:p>
                      <a:r>
                        <a:rPr lang="en-US" sz="800"/>
                        <a:t>Relative Intensity (%)</a:t>
                      </a:r>
                    </a:p>
                  </a:txBody>
                  <a:tcPr marL="42246" marR="42246" marT="21123" marB="21123" anchor="ctr">
                    <a:lnL>
                      <a:noFill/>
                    </a:lnL>
                    <a:lnR>
                      <a:noFill/>
                    </a:lnR>
                    <a:lnT>
                      <a:noFill/>
                    </a:lnT>
                    <a:lnB>
                      <a:noFill/>
                    </a:lnB>
                  </a:tcPr>
                </a:tc>
                <a:extLst>
                  <a:ext uri="{0D108BD9-81ED-4DB2-BD59-A6C34878D82A}">
                    <a16:rowId xmlns:a16="http://schemas.microsoft.com/office/drawing/2014/main" val="1952234071"/>
                  </a:ext>
                </a:extLst>
              </a:tr>
              <a:tr h="214517">
                <a:tc>
                  <a:txBody>
                    <a:bodyPr/>
                    <a:lstStyle/>
                    <a:p>
                      <a:r>
                        <a:rPr lang="en-US" sz="800"/>
                        <a:t>H</a:t>
                      </a:r>
                    </a:p>
                  </a:txBody>
                  <a:tcPr marL="42246" marR="42246" marT="21123" marB="21123" anchor="ctr">
                    <a:lnL>
                      <a:noFill/>
                    </a:lnL>
                    <a:lnR>
                      <a:noFill/>
                    </a:lnR>
                    <a:lnT>
                      <a:noFill/>
                    </a:lnT>
                    <a:lnB>
                      <a:noFill/>
                    </a:lnB>
                  </a:tcPr>
                </a:tc>
                <a:tc>
                  <a:txBody>
                    <a:bodyPr/>
                    <a:lstStyle/>
                    <a:p>
                      <a:r>
                        <a:rPr lang="en-US" sz="800"/>
                        <a:t>Lyman </a:t>
                      </a:r>
                      <a:r>
                        <a:rPr lang="el-GR" sz="800"/>
                        <a:t>α</a:t>
                      </a:r>
                    </a:p>
                  </a:txBody>
                  <a:tcPr marL="42246" marR="42246" marT="21123" marB="21123" anchor="ctr">
                    <a:lnL>
                      <a:noFill/>
                    </a:lnL>
                    <a:lnR>
                      <a:noFill/>
                    </a:lnR>
                    <a:lnT>
                      <a:noFill/>
                    </a:lnT>
                    <a:lnB>
                      <a:noFill/>
                    </a:lnB>
                  </a:tcPr>
                </a:tc>
                <a:tc>
                  <a:txBody>
                    <a:bodyPr/>
                    <a:lstStyle/>
                    <a:p>
                      <a:r>
                        <a:rPr lang="en-US" sz="800"/>
                        <a:t>10.20</a:t>
                      </a:r>
                    </a:p>
                  </a:txBody>
                  <a:tcPr marL="42246" marR="42246" marT="21123" marB="21123" anchor="ctr">
                    <a:lnL>
                      <a:noFill/>
                    </a:lnL>
                    <a:lnR>
                      <a:noFill/>
                    </a:lnR>
                    <a:lnT>
                      <a:noFill/>
                    </a:lnT>
                    <a:lnB>
                      <a:noFill/>
                    </a:lnB>
                  </a:tcPr>
                </a:tc>
                <a:tc>
                  <a:txBody>
                    <a:bodyPr/>
                    <a:lstStyle/>
                    <a:p>
                      <a:r>
                        <a:rPr lang="en-US" sz="800"/>
                        <a:t>121.57</a:t>
                      </a:r>
                    </a:p>
                  </a:txBody>
                  <a:tcPr marL="42246" marR="42246" marT="21123" marB="21123" anchor="ctr">
                    <a:lnL>
                      <a:noFill/>
                    </a:lnL>
                    <a:lnR>
                      <a:noFill/>
                    </a:lnR>
                    <a:lnT>
                      <a:noFill/>
                    </a:lnT>
                    <a:lnB>
                      <a:noFill/>
                    </a:lnB>
                  </a:tcPr>
                </a:tc>
                <a:tc>
                  <a:txBody>
                    <a:bodyPr/>
                    <a:lstStyle/>
                    <a:p>
                      <a:r>
                        <a:rPr lang="en-US" sz="800"/>
                        <a:t>100</a:t>
                      </a:r>
                    </a:p>
                  </a:txBody>
                  <a:tcPr marL="42246" marR="42246" marT="21123" marB="21123" anchor="ctr">
                    <a:lnL>
                      <a:noFill/>
                    </a:lnL>
                    <a:lnR>
                      <a:noFill/>
                    </a:lnR>
                    <a:lnT>
                      <a:noFill/>
                    </a:lnT>
                    <a:lnB>
                      <a:noFill/>
                    </a:lnB>
                  </a:tcPr>
                </a:tc>
                <a:extLst>
                  <a:ext uri="{0D108BD9-81ED-4DB2-BD59-A6C34878D82A}">
                    <a16:rowId xmlns:a16="http://schemas.microsoft.com/office/drawing/2014/main" val="4043757624"/>
                  </a:ext>
                </a:extLst>
              </a:tr>
              <a:tr h="214517">
                <a:tc>
                  <a:txBody>
                    <a:bodyPr/>
                    <a:lstStyle/>
                    <a:p>
                      <a:endParaRPr lang="en-US" sz="800"/>
                    </a:p>
                  </a:txBody>
                  <a:tcPr marL="42246" marR="42246" marT="21123" marB="21123" anchor="ctr">
                    <a:lnL>
                      <a:noFill/>
                    </a:lnL>
                    <a:lnR>
                      <a:noFill/>
                    </a:lnR>
                    <a:lnT>
                      <a:noFill/>
                    </a:lnT>
                    <a:lnB>
                      <a:noFill/>
                    </a:lnB>
                  </a:tcPr>
                </a:tc>
                <a:tc>
                  <a:txBody>
                    <a:bodyPr/>
                    <a:lstStyle/>
                    <a:p>
                      <a:r>
                        <a:rPr lang="en-US" sz="800"/>
                        <a:t>Lyman </a:t>
                      </a:r>
                      <a:r>
                        <a:rPr lang="el-GR" sz="800"/>
                        <a:t>β</a:t>
                      </a:r>
                    </a:p>
                  </a:txBody>
                  <a:tcPr marL="42246" marR="42246" marT="21123" marB="21123" anchor="ctr">
                    <a:lnL>
                      <a:noFill/>
                    </a:lnL>
                    <a:lnR>
                      <a:noFill/>
                    </a:lnR>
                    <a:lnT>
                      <a:noFill/>
                    </a:lnT>
                    <a:lnB>
                      <a:noFill/>
                    </a:lnB>
                  </a:tcPr>
                </a:tc>
                <a:tc>
                  <a:txBody>
                    <a:bodyPr/>
                    <a:lstStyle/>
                    <a:p>
                      <a:r>
                        <a:rPr lang="en-US" sz="800"/>
                        <a:t>12.09</a:t>
                      </a:r>
                    </a:p>
                  </a:txBody>
                  <a:tcPr marL="42246" marR="42246" marT="21123" marB="21123" anchor="ctr">
                    <a:lnL>
                      <a:noFill/>
                    </a:lnL>
                    <a:lnR>
                      <a:noFill/>
                    </a:lnR>
                    <a:lnT>
                      <a:noFill/>
                    </a:lnT>
                    <a:lnB>
                      <a:noFill/>
                    </a:lnB>
                  </a:tcPr>
                </a:tc>
                <a:tc>
                  <a:txBody>
                    <a:bodyPr/>
                    <a:lstStyle/>
                    <a:p>
                      <a:r>
                        <a:rPr lang="en-US" sz="800"/>
                        <a:t>102.57</a:t>
                      </a:r>
                    </a:p>
                  </a:txBody>
                  <a:tcPr marL="42246" marR="42246" marT="21123" marB="21123" anchor="ctr">
                    <a:lnL>
                      <a:noFill/>
                    </a:lnL>
                    <a:lnR>
                      <a:noFill/>
                    </a:lnR>
                    <a:lnT>
                      <a:noFill/>
                    </a:lnT>
                    <a:lnB>
                      <a:noFill/>
                    </a:lnB>
                  </a:tcPr>
                </a:tc>
                <a:tc>
                  <a:txBody>
                    <a:bodyPr/>
                    <a:lstStyle/>
                    <a:p>
                      <a:r>
                        <a:rPr lang="en-US" sz="800"/>
                        <a:t>10</a:t>
                      </a:r>
                    </a:p>
                  </a:txBody>
                  <a:tcPr marL="42246" marR="42246" marT="21123" marB="21123" anchor="ctr">
                    <a:lnL>
                      <a:noFill/>
                    </a:lnL>
                    <a:lnR>
                      <a:noFill/>
                    </a:lnR>
                    <a:lnT>
                      <a:noFill/>
                    </a:lnT>
                    <a:lnB>
                      <a:noFill/>
                    </a:lnB>
                  </a:tcPr>
                </a:tc>
                <a:extLst>
                  <a:ext uri="{0D108BD9-81ED-4DB2-BD59-A6C34878D82A}">
                    <a16:rowId xmlns:a16="http://schemas.microsoft.com/office/drawing/2014/main" val="2612773960"/>
                  </a:ext>
                </a:extLst>
              </a:tr>
              <a:tr h="214517">
                <a:tc>
                  <a:txBody>
                    <a:bodyPr/>
                    <a:lstStyle/>
                    <a:p>
                      <a:r>
                        <a:rPr lang="en-US" sz="800"/>
                        <a:t>He</a:t>
                      </a:r>
                    </a:p>
                  </a:txBody>
                  <a:tcPr marL="42246" marR="42246" marT="21123" marB="21123" anchor="ctr">
                    <a:lnL>
                      <a:noFill/>
                    </a:lnL>
                    <a:lnR>
                      <a:noFill/>
                    </a:lnR>
                    <a:lnT>
                      <a:noFill/>
                    </a:lnT>
                    <a:lnB>
                      <a:noFill/>
                    </a:lnB>
                  </a:tcPr>
                </a:tc>
                <a:tc>
                  <a:txBody>
                    <a:bodyPr/>
                    <a:lstStyle/>
                    <a:p>
                      <a:r>
                        <a:rPr lang="el-GR" sz="800"/>
                        <a:t>1 α</a:t>
                      </a:r>
                    </a:p>
                  </a:txBody>
                  <a:tcPr marL="42246" marR="42246" marT="21123" marB="21123" anchor="ctr">
                    <a:lnL>
                      <a:noFill/>
                    </a:lnL>
                    <a:lnR>
                      <a:noFill/>
                    </a:lnR>
                    <a:lnT>
                      <a:noFill/>
                    </a:lnT>
                    <a:lnB>
                      <a:noFill/>
                    </a:lnB>
                  </a:tcPr>
                </a:tc>
                <a:tc>
                  <a:txBody>
                    <a:bodyPr/>
                    <a:lstStyle/>
                    <a:p>
                      <a:r>
                        <a:rPr lang="en-US" sz="800"/>
                        <a:t>21.22</a:t>
                      </a:r>
                    </a:p>
                  </a:txBody>
                  <a:tcPr marL="42246" marR="42246" marT="21123" marB="21123" anchor="ctr">
                    <a:lnL>
                      <a:noFill/>
                    </a:lnL>
                    <a:lnR>
                      <a:noFill/>
                    </a:lnR>
                    <a:lnT>
                      <a:noFill/>
                    </a:lnT>
                    <a:lnB>
                      <a:noFill/>
                    </a:lnB>
                  </a:tcPr>
                </a:tc>
                <a:tc>
                  <a:txBody>
                    <a:bodyPr/>
                    <a:lstStyle/>
                    <a:p>
                      <a:r>
                        <a:rPr lang="en-US" sz="800"/>
                        <a:t>58.43</a:t>
                      </a:r>
                    </a:p>
                  </a:txBody>
                  <a:tcPr marL="42246" marR="42246" marT="21123" marB="21123" anchor="ctr">
                    <a:lnL>
                      <a:noFill/>
                    </a:lnL>
                    <a:lnR>
                      <a:noFill/>
                    </a:lnR>
                    <a:lnT>
                      <a:noFill/>
                    </a:lnT>
                    <a:lnB>
                      <a:noFill/>
                    </a:lnB>
                  </a:tcPr>
                </a:tc>
                <a:tc>
                  <a:txBody>
                    <a:bodyPr/>
                    <a:lstStyle/>
                    <a:p>
                      <a:r>
                        <a:rPr lang="en-US" sz="800"/>
                        <a:t>100</a:t>
                      </a:r>
                    </a:p>
                  </a:txBody>
                  <a:tcPr marL="42246" marR="42246" marT="21123" marB="21123" anchor="ctr">
                    <a:lnL>
                      <a:noFill/>
                    </a:lnL>
                    <a:lnR>
                      <a:noFill/>
                    </a:lnR>
                    <a:lnT>
                      <a:noFill/>
                    </a:lnT>
                    <a:lnB>
                      <a:noFill/>
                    </a:lnB>
                  </a:tcPr>
                </a:tc>
                <a:extLst>
                  <a:ext uri="{0D108BD9-81ED-4DB2-BD59-A6C34878D82A}">
                    <a16:rowId xmlns:a16="http://schemas.microsoft.com/office/drawing/2014/main" val="3465647836"/>
                  </a:ext>
                </a:extLst>
              </a:tr>
              <a:tr h="214517">
                <a:tc>
                  <a:txBody>
                    <a:bodyPr/>
                    <a:lstStyle/>
                    <a:p>
                      <a:endParaRPr lang="en-US" sz="800"/>
                    </a:p>
                  </a:txBody>
                  <a:tcPr marL="42246" marR="42246" marT="21123" marB="21123" anchor="ctr">
                    <a:lnL>
                      <a:noFill/>
                    </a:lnL>
                    <a:lnR>
                      <a:noFill/>
                    </a:lnR>
                    <a:lnT>
                      <a:noFill/>
                    </a:lnT>
                    <a:lnB>
                      <a:noFill/>
                    </a:lnB>
                  </a:tcPr>
                </a:tc>
                <a:tc>
                  <a:txBody>
                    <a:bodyPr/>
                    <a:lstStyle/>
                    <a:p>
                      <a:r>
                        <a:rPr lang="el-GR" sz="800"/>
                        <a:t>1 β</a:t>
                      </a:r>
                    </a:p>
                  </a:txBody>
                  <a:tcPr marL="42246" marR="42246" marT="21123" marB="21123" anchor="ctr">
                    <a:lnL>
                      <a:noFill/>
                    </a:lnL>
                    <a:lnR>
                      <a:noFill/>
                    </a:lnR>
                    <a:lnT>
                      <a:noFill/>
                    </a:lnT>
                    <a:lnB>
                      <a:noFill/>
                    </a:lnB>
                  </a:tcPr>
                </a:tc>
                <a:tc>
                  <a:txBody>
                    <a:bodyPr/>
                    <a:lstStyle/>
                    <a:p>
                      <a:r>
                        <a:rPr lang="en-US" sz="800"/>
                        <a:t>23.09</a:t>
                      </a:r>
                    </a:p>
                  </a:txBody>
                  <a:tcPr marL="42246" marR="42246" marT="21123" marB="21123" anchor="ctr">
                    <a:lnL>
                      <a:noFill/>
                    </a:lnL>
                    <a:lnR>
                      <a:noFill/>
                    </a:lnR>
                    <a:lnT>
                      <a:noFill/>
                    </a:lnT>
                    <a:lnB>
                      <a:noFill/>
                    </a:lnB>
                  </a:tcPr>
                </a:tc>
                <a:tc>
                  <a:txBody>
                    <a:bodyPr/>
                    <a:lstStyle/>
                    <a:p>
                      <a:r>
                        <a:rPr lang="en-US" sz="800"/>
                        <a:t>53.70</a:t>
                      </a:r>
                    </a:p>
                  </a:txBody>
                  <a:tcPr marL="42246" marR="42246" marT="21123" marB="21123" anchor="ctr">
                    <a:lnL>
                      <a:noFill/>
                    </a:lnL>
                    <a:lnR>
                      <a:noFill/>
                    </a:lnR>
                    <a:lnT>
                      <a:noFill/>
                    </a:lnT>
                    <a:lnB>
                      <a:noFill/>
                    </a:lnB>
                  </a:tcPr>
                </a:tc>
                <a:tc>
                  <a:txBody>
                    <a:bodyPr/>
                    <a:lstStyle/>
                    <a:p>
                      <a:r>
                        <a:rPr lang="en-US" sz="800"/>
                        <a:t>approx 1.5</a:t>
                      </a:r>
                    </a:p>
                  </a:txBody>
                  <a:tcPr marL="42246" marR="42246" marT="21123" marB="21123" anchor="ctr">
                    <a:lnL>
                      <a:noFill/>
                    </a:lnL>
                    <a:lnR>
                      <a:noFill/>
                    </a:lnR>
                    <a:lnT>
                      <a:noFill/>
                    </a:lnT>
                    <a:lnB>
                      <a:noFill/>
                    </a:lnB>
                  </a:tcPr>
                </a:tc>
                <a:extLst>
                  <a:ext uri="{0D108BD9-81ED-4DB2-BD59-A6C34878D82A}">
                    <a16:rowId xmlns:a16="http://schemas.microsoft.com/office/drawing/2014/main" val="672391663"/>
                  </a:ext>
                </a:extLst>
              </a:tr>
              <a:tr h="214517">
                <a:tc>
                  <a:txBody>
                    <a:bodyPr/>
                    <a:lstStyle/>
                    <a:p>
                      <a:endParaRPr lang="en-US" sz="800"/>
                    </a:p>
                  </a:txBody>
                  <a:tcPr marL="42246" marR="42246" marT="21123" marB="21123" anchor="ctr">
                    <a:lnL>
                      <a:noFill/>
                    </a:lnL>
                    <a:lnR>
                      <a:noFill/>
                    </a:lnR>
                    <a:lnT>
                      <a:noFill/>
                    </a:lnT>
                    <a:lnB>
                      <a:noFill/>
                    </a:lnB>
                  </a:tcPr>
                </a:tc>
                <a:tc>
                  <a:txBody>
                    <a:bodyPr/>
                    <a:lstStyle/>
                    <a:p>
                      <a:r>
                        <a:rPr lang="el-GR" sz="800"/>
                        <a:t>1 γ</a:t>
                      </a:r>
                    </a:p>
                  </a:txBody>
                  <a:tcPr marL="42246" marR="42246" marT="21123" marB="21123" anchor="ctr">
                    <a:lnL>
                      <a:noFill/>
                    </a:lnL>
                    <a:lnR>
                      <a:noFill/>
                    </a:lnR>
                    <a:lnT>
                      <a:noFill/>
                    </a:lnT>
                    <a:lnB>
                      <a:noFill/>
                    </a:lnB>
                  </a:tcPr>
                </a:tc>
                <a:tc>
                  <a:txBody>
                    <a:bodyPr/>
                    <a:lstStyle/>
                    <a:p>
                      <a:r>
                        <a:rPr lang="en-US" sz="800"/>
                        <a:t>23.74</a:t>
                      </a:r>
                    </a:p>
                  </a:txBody>
                  <a:tcPr marL="42246" marR="42246" marT="21123" marB="21123" anchor="ctr">
                    <a:lnL>
                      <a:noFill/>
                    </a:lnL>
                    <a:lnR>
                      <a:noFill/>
                    </a:lnR>
                    <a:lnT>
                      <a:noFill/>
                    </a:lnT>
                    <a:lnB>
                      <a:noFill/>
                    </a:lnB>
                  </a:tcPr>
                </a:tc>
                <a:tc>
                  <a:txBody>
                    <a:bodyPr/>
                    <a:lstStyle/>
                    <a:p>
                      <a:r>
                        <a:rPr lang="en-US" sz="800"/>
                        <a:t>52.22</a:t>
                      </a:r>
                    </a:p>
                  </a:txBody>
                  <a:tcPr marL="42246" marR="42246" marT="21123" marB="21123" anchor="ctr">
                    <a:lnL>
                      <a:noFill/>
                    </a:lnL>
                    <a:lnR>
                      <a:noFill/>
                    </a:lnR>
                    <a:lnT>
                      <a:noFill/>
                    </a:lnT>
                    <a:lnB>
                      <a:noFill/>
                    </a:lnB>
                  </a:tcPr>
                </a:tc>
                <a:tc>
                  <a:txBody>
                    <a:bodyPr/>
                    <a:lstStyle/>
                    <a:p>
                      <a:r>
                        <a:rPr lang="en-US" sz="800"/>
                        <a:t>0.5</a:t>
                      </a:r>
                    </a:p>
                  </a:txBody>
                  <a:tcPr marL="42246" marR="42246" marT="21123" marB="21123" anchor="ctr">
                    <a:lnL>
                      <a:noFill/>
                    </a:lnL>
                    <a:lnR>
                      <a:noFill/>
                    </a:lnR>
                    <a:lnT>
                      <a:noFill/>
                    </a:lnT>
                    <a:lnB>
                      <a:noFill/>
                    </a:lnB>
                  </a:tcPr>
                </a:tc>
                <a:extLst>
                  <a:ext uri="{0D108BD9-81ED-4DB2-BD59-A6C34878D82A}">
                    <a16:rowId xmlns:a16="http://schemas.microsoft.com/office/drawing/2014/main" val="2735242611"/>
                  </a:ext>
                </a:extLst>
              </a:tr>
              <a:tr h="214517">
                <a:tc>
                  <a:txBody>
                    <a:bodyPr/>
                    <a:lstStyle/>
                    <a:p>
                      <a:endParaRPr lang="en-US" sz="800"/>
                    </a:p>
                  </a:txBody>
                  <a:tcPr marL="42246" marR="42246" marT="21123" marB="21123" anchor="ctr">
                    <a:lnL>
                      <a:noFill/>
                    </a:lnL>
                    <a:lnR>
                      <a:noFill/>
                    </a:lnR>
                    <a:lnT>
                      <a:noFill/>
                    </a:lnT>
                    <a:lnB>
                      <a:noFill/>
                    </a:lnB>
                  </a:tcPr>
                </a:tc>
                <a:tc>
                  <a:txBody>
                    <a:bodyPr/>
                    <a:lstStyle/>
                    <a:p>
                      <a:r>
                        <a:rPr lang="el-GR" sz="800"/>
                        <a:t>2 α</a:t>
                      </a:r>
                    </a:p>
                  </a:txBody>
                  <a:tcPr marL="42246" marR="42246" marT="21123" marB="21123" anchor="ctr">
                    <a:lnL>
                      <a:noFill/>
                    </a:lnL>
                    <a:lnR>
                      <a:noFill/>
                    </a:lnR>
                    <a:lnT>
                      <a:noFill/>
                    </a:lnT>
                    <a:lnB>
                      <a:noFill/>
                    </a:lnB>
                  </a:tcPr>
                </a:tc>
                <a:tc>
                  <a:txBody>
                    <a:bodyPr/>
                    <a:lstStyle/>
                    <a:p>
                      <a:r>
                        <a:rPr lang="en-US" sz="800"/>
                        <a:t>40.81</a:t>
                      </a:r>
                    </a:p>
                  </a:txBody>
                  <a:tcPr marL="42246" marR="42246" marT="21123" marB="21123" anchor="ctr">
                    <a:lnL>
                      <a:noFill/>
                    </a:lnL>
                    <a:lnR>
                      <a:noFill/>
                    </a:lnR>
                    <a:lnT>
                      <a:noFill/>
                    </a:lnT>
                    <a:lnB>
                      <a:noFill/>
                    </a:lnB>
                  </a:tcPr>
                </a:tc>
                <a:tc>
                  <a:txBody>
                    <a:bodyPr/>
                    <a:lstStyle/>
                    <a:p>
                      <a:r>
                        <a:rPr lang="en-US" sz="800"/>
                        <a:t>30.38</a:t>
                      </a:r>
                    </a:p>
                  </a:txBody>
                  <a:tcPr marL="42246" marR="42246" marT="21123" marB="21123" anchor="ctr">
                    <a:lnL>
                      <a:noFill/>
                    </a:lnL>
                    <a:lnR>
                      <a:noFill/>
                    </a:lnR>
                    <a:lnT>
                      <a:noFill/>
                    </a:lnT>
                    <a:lnB>
                      <a:noFill/>
                    </a:lnB>
                  </a:tcPr>
                </a:tc>
                <a:tc>
                  <a:txBody>
                    <a:bodyPr/>
                    <a:lstStyle/>
                    <a:p>
                      <a:r>
                        <a:rPr lang="en-US" sz="800"/>
                        <a:t>100</a:t>
                      </a:r>
                    </a:p>
                  </a:txBody>
                  <a:tcPr marL="42246" marR="42246" marT="21123" marB="21123" anchor="ctr">
                    <a:lnL>
                      <a:noFill/>
                    </a:lnL>
                    <a:lnR>
                      <a:noFill/>
                    </a:lnR>
                    <a:lnT>
                      <a:noFill/>
                    </a:lnT>
                    <a:lnB>
                      <a:noFill/>
                    </a:lnB>
                  </a:tcPr>
                </a:tc>
                <a:extLst>
                  <a:ext uri="{0D108BD9-81ED-4DB2-BD59-A6C34878D82A}">
                    <a16:rowId xmlns:a16="http://schemas.microsoft.com/office/drawing/2014/main" val="1730334423"/>
                  </a:ext>
                </a:extLst>
              </a:tr>
              <a:tr h="214517">
                <a:tc>
                  <a:txBody>
                    <a:bodyPr/>
                    <a:lstStyle/>
                    <a:p>
                      <a:endParaRPr lang="en-US" sz="800"/>
                    </a:p>
                  </a:txBody>
                  <a:tcPr marL="42246" marR="42246" marT="21123" marB="21123" anchor="ctr">
                    <a:lnL>
                      <a:noFill/>
                    </a:lnL>
                    <a:lnR>
                      <a:noFill/>
                    </a:lnR>
                    <a:lnT>
                      <a:noFill/>
                    </a:lnT>
                    <a:lnB>
                      <a:noFill/>
                    </a:lnB>
                  </a:tcPr>
                </a:tc>
                <a:tc>
                  <a:txBody>
                    <a:bodyPr/>
                    <a:lstStyle/>
                    <a:p>
                      <a:r>
                        <a:rPr lang="el-GR" sz="800"/>
                        <a:t>2 β</a:t>
                      </a:r>
                    </a:p>
                  </a:txBody>
                  <a:tcPr marL="42246" marR="42246" marT="21123" marB="21123" anchor="ctr">
                    <a:lnL>
                      <a:noFill/>
                    </a:lnL>
                    <a:lnR>
                      <a:noFill/>
                    </a:lnR>
                    <a:lnT>
                      <a:noFill/>
                    </a:lnT>
                    <a:lnB>
                      <a:noFill/>
                    </a:lnB>
                  </a:tcPr>
                </a:tc>
                <a:tc>
                  <a:txBody>
                    <a:bodyPr/>
                    <a:lstStyle/>
                    <a:p>
                      <a:r>
                        <a:rPr lang="en-US" sz="800"/>
                        <a:t>48.37</a:t>
                      </a:r>
                    </a:p>
                  </a:txBody>
                  <a:tcPr marL="42246" marR="42246" marT="21123" marB="21123" anchor="ctr">
                    <a:lnL>
                      <a:noFill/>
                    </a:lnL>
                    <a:lnR>
                      <a:noFill/>
                    </a:lnR>
                    <a:lnT>
                      <a:noFill/>
                    </a:lnT>
                    <a:lnB>
                      <a:noFill/>
                    </a:lnB>
                  </a:tcPr>
                </a:tc>
                <a:tc>
                  <a:txBody>
                    <a:bodyPr/>
                    <a:lstStyle/>
                    <a:p>
                      <a:r>
                        <a:rPr lang="en-US" sz="800"/>
                        <a:t>25.63</a:t>
                      </a:r>
                    </a:p>
                  </a:txBody>
                  <a:tcPr marL="42246" marR="42246" marT="21123" marB="21123" anchor="ctr">
                    <a:lnL>
                      <a:noFill/>
                    </a:lnL>
                    <a:lnR>
                      <a:noFill/>
                    </a:lnR>
                    <a:lnT>
                      <a:noFill/>
                    </a:lnT>
                    <a:lnB>
                      <a:noFill/>
                    </a:lnB>
                  </a:tcPr>
                </a:tc>
                <a:tc>
                  <a:txBody>
                    <a:bodyPr/>
                    <a:lstStyle/>
                    <a:p>
                      <a:r>
                        <a:rPr lang="en-US" sz="800"/>
                        <a:t>&lt;10</a:t>
                      </a:r>
                    </a:p>
                  </a:txBody>
                  <a:tcPr marL="42246" marR="42246" marT="21123" marB="21123" anchor="ctr">
                    <a:lnL>
                      <a:noFill/>
                    </a:lnL>
                    <a:lnR>
                      <a:noFill/>
                    </a:lnR>
                    <a:lnT>
                      <a:noFill/>
                    </a:lnT>
                    <a:lnB>
                      <a:noFill/>
                    </a:lnB>
                  </a:tcPr>
                </a:tc>
                <a:extLst>
                  <a:ext uri="{0D108BD9-81ED-4DB2-BD59-A6C34878D82A}">
                    <a16:rowId xmlns:a16="http://schemas.microsoft.com/office/drawing/2014/main" val="1277268039"/>
                  </a:ext>
                </a:extLst>
              </a:tr>
              <a:tr h="214517">
                <a:tc>
                  <a:txBody>
                    <a:bodyPr/>
                    <a:lstStyle/>
                    <a:p>
                      <a:endParaRPr lang="en-US" sz="800"/>
                    </a:p>
                  </a:txBody>
                  <a:tcPr marL="42246" marR="42246" marT="21123" marB="21123" anchor="ctr">
                    <a:lnL>
                      <a:noFill/>
                    </a:lnL>
                    <a:lnR>
                      <a:noFill/>
                    </a:lnR>
                    <a:lnT>
                      <a:noFill/>
                    </a:lnT>
                    <a:lnB>
                      <a:noFill/>
                    </a:lnB>
                  </a:tcPr>
                </a:tc>
                <a:tc>
                  <a:txBody>
                    <a:bodyPr/>
                    <a:lstStyle/>
                    <a:p>
                      <a:r>
                        <a:rPr lang="el-GR" sz="800"/>
                        <a:t>2 γ</a:t>
                      </a:r>
                    </a:p>
                  </a:txBody>
                  <a:tcPr marL="42246" marR="42246" marT="21123" marB="21123" anchor="ctr">
                    <a:lnL>
                      <a:noFill/>
                    </a:lnL>
                    <a:lnR>
                      <a:noFill/>
                    </a:lnR>
                    <a:lnT>
                      <a:noFill/>
                    </a:lnT>
                    <a:lnB>
                      <a:noFill/>
                    </a:lnB>
                  </a:tcPr>
                </a:tc>
                <a:tc>
                  <a:txBody>
                    <a:bodyPr/>
                    <a:lstStyle/>
                    <a:p>
                      <a:r>
                        <a:rPr lang="en-US" sz="800"/>
                        <a:t>51.02</a:t>
                      </a:r>
                    </a:p>
                  </a:txBody>
                  <a:tcPr marL="42246" marR="42246" marT="21123" marB="21123" anchor="ctr">
                    <a:lnL>
                      <a:noFill/>
                    </a:lnL>
                    <a:lnR>
                      <a:noFill/>
                    </a:lnR>
                    <a:lnT>
                      <a:noFill/>
                    </a:lnT>
                    <a:lnB>
                      <a:noFill/>
                    </a:lnB>
                  </a:tcPr>
                </a:tc>
                <a:tc>
                  <a:txBody>
                    <a:bodyPr/>
                    <a:lstStyle/>
                    <a:p>
                      <a:r>
                        <a:rPr lang="en-US" sz="800"/>
                        <a:t>24.30</a:t>
                      </a:r>
                    </a:p>
                  </a:txBody>
                  <a:tcPr marL="42246" marR="42246" marT="21123" marB="21123" anchor="ctr">
                    <a:lnL>
                      <a:noFill/>
                    </a:lnL>
                    <a:lnR>
                      <a:noFill/>
                    </a:lnR>
                    <a:lnT>
                      <a:noFill/>
                    </a:lnT>
                    <a:lnB>
                      <a:noFill/>
                    </a:lnB>
                  </a:tcPr>
                </a:tc>
                <a:tc>
                  <a:txBody>
                    <a:bodyPr/>
                    <a:lstStyle/>
                    <a:p>
                      <a:r>
                        <a:rPr lang="en-US" sz="800"/>
                        <a:t>negligible</a:t>
                      </a:r>
                    </a:p>
                  </a:txBody>
                  <a:tcPr marL="42246" marR="42246" marT="21123" marB="21123" anchor="ctr">
                    <a:lnL>
                      <a:noFill/>
                    </a:lnL>
                    <a:lnR>
                      <a:noFill/>
                    </a:lnR>
                    <a:lnT>
                      <a:noFill/>
                    </a:lnT>
                    <a:lnB>
                      <a:noFill/>
                    </a:lnB>
                  </a:tcPr>
                </a:tc>
                <a:extLst>
                  <a:ext uri="{0D108BD9-81ED-4DB2-BD59-A6C34878D82A}">
                    <a16:rowId xmlns:a16="http://schemas.microsoft.com/office/drawing/2014/main" val="2851973753"/>
                  </a:ext>
                </a:extLst>
              </a:tr>
              <a:tr h="214517">
                <a:tc>
                  <a:txBody>
                    <a:bodyPr/>
                    <a:lstStyle/>
                    <a:p>
                      <a:r>
                        <a:rPr lang="en-US" sz="800"/>
                        <a:t>Ne</a:t>
                      </a:r>
                    </a:p>
                  </a:txBody>
                  <a:tcPr marL="42246" marR="42246" marT="21123" marB="21123" anchor="ctr">
                    <a:lnL>
                      <a:noFill/>
                    </a:lnL>
                    <a:lnR>
                      <a:noFill/>
                    </a:lnR>
                    <a:lnT>
                      <a:noFill/>
                    </a:lnT>
                    <a:lnB>
                      <a:noFill/>
                    </a:lnB>
                  </a:tcPr>
                </a:tc>
                <a:tc>
                  <a:txBody>
                    <a:bodyPr/>
                    <a:lstStyle/>
                    <a:p>
                      <a:r>
                        <a:rPr lang="el-GR" sz="800"/>
                        <a:t>1 α</a:t>
                      </a:r>
                    </a:p>
                  </a:txBody>
                  <a:tcPr marL="42246" marR="42246" marT="21123" marB="21123" anchor="ctr">
                    <a:lnL>
                      <a:noFill/>
                    </a:lnL>
                    <a:lnR>
                      <a:noFill/>
                    </a:lnR>
                    <a:lnT>
                      <a:noFill/>
                    </a:lnT>
                    <a:lnB>
                      <a:noFill/>
                    </a:lnB>
                  </a:tcPr>
                </a:tc>
                <a:tc>
                  <a:txBody>
                    <a:bodyPr/>
                    <a:lstStyle/>
                    <a:p>
                      <a:r>
                        <a:rPr lang="en-US" sz="800"/>
                        <a:t>16.67</a:t>
                      </a:r>
                    </a:p>
                  </a:txBody>
                  <a:tcPr marL="42246" marR="42246" marT="21123" marB="21123" anchor="ctr">
                    <a:lnL>
                      <a:noFill/>
                    </a:lnL>
                    <a:lnR>
                      <a:noFill/>
                    </a:lnR>
                    <a:lnT>
                      <a:noFill/>
                    </a:lnT>
                    <a:lnB>
                      <a:noFill/>
                    </a:lnB>
                  </a:tcPr>
                </a:tc>
                <a:tc>
                  <a:txBody>
                    <a:bodyPr/>
                    <a:lstStyle/>
                    <a:p>
                      <a:r>
                        <a:rPr lang="en-US" sz="800"/>
                        <a:t>74.37</a:t>
                      </a:r>
                    </a:p>
                  </a:txBody>
                  <a:tcPr marL="42246" marR="42246" marT="21123" marB="21123" anchor="ctr">
                    <a:lnL>
                      <a:noFill/>
                    </a:lnL>
                    <a:lnR>
                      <a:noFill/>
                    </a:lnR>
                    <a:lnT>
                      <a:noFill/>
                    </a:lnT>
                    <a:lnB>
                      <a:noFill/>
                    </a:lnB>
                  </a:tcPr>
                </a:tc>
                <a:tc>
                  <a:txBody>
                    <a:bodyPr/>
                    <a:lstStyle/>
                    <a:p>
                      <a:r>
                        <a:rPr lang="en-US" sz="800"/>
                        <a:t>15</a:t>
                      </a:r>
                    </a:p>
                  </a:txBody>
                  <a:tcPr marL="42246" marR="42246" marT="21123" marB="21123" anchor="ctr">
                    <a:lnL>
                      <a:noFill/>
                    </a:lnL>
                    <a:lnR>
                      <a:noFill/>
                    </a:lnR>
                    <a:lnT>
                      <a:noFill/>
                    </a:lnT>
                    <a:lnB>
                      <a:noFill/>
                    </a:lnB>
                  </a:tcPr>
                </a:tc>
                <a:extLst>
                  <a:ext uri="{0D108BD9-81ED-4DB2-BD59-A6C34878D82A}">
                    <a16:rowId xmlns:a16="http://schemas.microsoft.com/office/drawing/2014/main" val="1135146263"/>
                  </a:ext>
                </a:extLst>
              </a:tr>
              <a:tr h="214517">
                <a:tc>
                  <a:txBody>
                    <a:bodyPr/>
                    <a:lstStyle/>
                    <a:p>
                      <a:endParaRPr lang="en-US" sz="800"/>
                    </a:p>
                  </a:txBody>
                  <a:tcPr marL="42246" marR="42246" marT="21123" marB="21123" anchor="ctr">
                    <a:lnL>
                      <a:noFill/>
                    </a:lnL>
                    <a:lnR>
                      <a:noFill/>
                    </a:lnR>
                    <a:lnT>
                      <a:noFill/>
                    </a:lnT>
                    <a:lnB>
                      <a:noFill/>
                    </a:lnB>
                  </a:tcPr>
                </a:tc>
                <a:tc>
                  <a:txBody>
                    <a:bodyPr/>
                    <a:lstStyle/>
                    <a:p>
                      <a:r>
                        <a:rPr lang="el-GR" sz="800"/>
                        <a:t>1 α</a:t>
                      </a:r>
                    </a:p>
                  </a:txBody>
                  <a:tcPr marL="42246" marR="42246" marT="21123" marB="21123" anchor="ctr">
                    <a:lnL>
                      <a:noFill/>
                    </a:lnL>
                    <a:lnR>
                      <a:noFill/>
                    </a:lnR>
                    <a:lnT>
                      <a:noFill/>
                    </a:lnT>
                    <a:lnB>
                      <a:noFill/>
                    </a:lnB>
                  </a:tcPr>
                </a:tc>
                <a:tc>
                  <a:txBody>
                    <a:bodyPr/>
                    <a:lstStyle/>
                    <a:p>
                      <a:r>
                        <a:rPr lang="en-US" sz="800"/>
                        <a:t>16.85</a:t>
                      </a:r>
                    </a:p>
                  </a:txBody>
                  <a:tcPr marL="42246" marR="42246" marT="21123" marB="21123" anchor="ctr">
                    <a:lnL>
                      <a:noFill/>
                    </a:lnL>
                    <a:lnR>
                      <a:noFill/>
                    </a:lnR>
                    <a:lnT>
                      <a:noFill/>
                    </a:lnT>
                    <a:lnB>
                      <a:noFill/>
                    </a:lnB>
                  </a:tcPr>
                </a:tc>
                <a:tc>
                  <a:txBody>
                    <a:bodyPr/>
                    <a:lstStyle/>
                    <a:p>
                      <a:r>
                        <a:rPr lang="en-US" sz="800"/>
                        <a:t>73.62</a:t>
                      </a:r>
                    </a:p>
                  </a:txBody>
                  <a:tcPr marL="42246" marR="42246" marT="21123" marB="21123" anchor="ctr">
                    <a:lnL>
                      <a:noFill/>
                    </a:lnL>
                    <a:lnR>
                      <a:noFill/>
                    </a:lnR>
                    <a:lnT>
                      <a:noFill/>
                    </a:lnT>
                    <a:lnB>
                      <a:noFill/>
                    </a:lnB>
                  </a:tcPr>
                </a:tc>
                <a:tc>
                  <a:txBody>
                    <a:bodyPr/>
                    <a:lstStyle/>
                    <a:p>
                      <a:r>
                        <a:rPr lang="en-US" sz="800"/>
                        <a:t>100</a:t>
                      </a:r>
                    </a:p>
                  </a:txBody>
                  <a:tcPr marL="42246" marR="42246" marT="21123" marB="21123" anchor="ctr">
                    <a:lnL>
                      <a:noFill/>
                    </a:lnL>
                    <a:lnR>
                      <a:noFill/>
                    </a:lnR>
                    <a:lnT>
                      <a:noFill/>
                    </a:lnT>
                    <a:lnB>
                      <a:noFill/>
                    </a:lnB>
                  </a:tcPr>
                </a:tc>
                <a:extLst>
                  <a:ext uri="{0D108BD9-81ED-4DB2-BD59-A6C34878D82A}">
                    <a16:rowId xmlns:a16="http://schemas.microsoft.com/office/drawing/2014/main" val="1801824290"/>
                  </a:ext>
                </a:extLst>
              </a:tr>
              <a:tr h="214517">
                <a:tc>
                  <a:txBody>
                    <a:bodyPr/>
                    <a:lstStyle/>
                    <a:p>
                      <a:endParaRPr lang="en-US" sz="800"/>
                    </a:p>
                  </a:txBody>
                  <a:tcPr marL="42246" marR="42246" marT="21123" marB="21123" anchor="ctr">
                    <a:lnL>
                      <a:noFill/>
                    </a:lnL>
                    <a:lnR>
                      <a:noFill/>
                    </a:lnR>
                    <a:lnT>
                      <a:noFill/>
                    </a:lnT>
                    <a:lnB>
                      <a:noFill/>
                    </a:lnB>
                  </a:tcPr>
                </a:tc>
                <a:tc>
                  <a:txBody>
                    <a:bodyPr/>
                    <a:lstStyle/>
                    <a:p>
                      <a:r>
                        <a:rPr lang="el-GR" sz="800"/>
                        <a:t>1 β</a:t>
                      </a:r>
                    </a:p>
                  </a:txBody>
                  <a:tcPr marL="42246" marR="42246" marT="21123" marB="21123" anchor="ctr">
                    <a:lnL>
                      <a:noFill/>
                    </a:lnL>
                    <a:lnR>
                      <a:noFill/>
                    </a:lnR>
                    <a:lnT>
                      <a:noFill/>
                    </a:lnT>
                    <a:lnB>
                      <a:noFill/>
                    </a:lnB>
                  </a:tcPr>
                </a:tc>
                <a:tc>
                  <a:txBody>
                    <a:bodyPr/>
                    <a:lstStyle/>
                    <a:p>
                      <a:r>
                        <a:rPr lang="en-US" sz="800"/>
                        <a:t>19.69</a:t>
                      </a:r>
                    </a:p>
                  </a:txBody>
                  <a:tcPr marL="42246" marR="42246" marT="21123" marB="21123" anchor="ctr">
                    <a:lnL>
                      <a:noFill/>
                    </a:lnL>
                    <a:lnR>
                      <a:noFill/>
                    </a:lnR>
                    <a:lnT>
                      <a:noFill/>
                    </a:lnT>
                    <a:lnB>
                      <a:noFill/>
                    </a:lnB>
                  </a:tcPr>
                </a:tc>
                <a:tc>
                  <a:txBody>
                    <a:bodyPr/>
                    <a:lstStyle/>
                    <a:p>
                      <a:r>
                        <a:rPr lang="en-US" sz="800"/>
                        <a:t>62.97</a:t>
                      </a:r>
                    </a:p>
                  </a:txBody>
                  <a:tcPr marL="42246" marR="42246" marT="21123" marB="21123" anchor="ctr">
                    <a:lnL>
                      <a:noFill/>
                    </a:lnL>
                    <a:lnR>
                      <a:noFill/>
                    </a:lnR>
                    <a:lnT>
                      <a:noFill/>
                    </a:lnT>
                    <a:lnB>
                      <a:noFill/>
                    </a:lnB>
                  </a:tcPr>
                </a:tc>
                <a:tc>
                  <a:txBody>
                    <a:bodyPr/>
                    <a:lstStyle/>
                    <a:p>
                      <a:r>
                        <a:rPr lang="en-US" sz="800"/>
                        <a:t>&lt; 1</a:t>
                      </a:r>
                    </a:p>
                  </a:txBody>
                  <a:tcPr marL="42246" marR="42246" marT="21123" marB="21123" anchor="ctr">
                    <a:lnL>
                      <a:noFill/>
                    </a:lnL>
                    <a:lnR>
                      <a:noFill/>
                    </a:lnR>
                    <a:lnT>
                      <a:noFill/>
                    </a:lnT>
                    <a:lnB>
                      <a:noFill/>
                    </a:lnB>
                  </a:tcPr>
                </a:tc>
                <a:extLst>
                  <a:ext uri="{0D108BD9-81ED-4DB2-BD59-A6C34878D82A}">
                    <a16:rowId xmlns:a16="http://schemas.microsoft.com/office/drawing/2014/main" val="2732189788"/>
                  </a:ext>
                </a:extLst>
              </a:tr>
              <a:tr h="214517">
                <a:tc>
                  <a:txBody>
                    <a:bodyPr/>
                    <a:lstStyle/>
                    <a:p>
                      <a:endParaRPr lang="en-US" sz="800"/>
                    </a:p>
                  </a:txBody>
                  <a:tcPr marL="42246" marR="42246" marT="21123" marB="21123" anchor="ctr">
                    <a:lnL>
                      <a:noFill/>
                    </a:lnL>
                    <a:lnR>
                      <a:noFill/>
                    </a:lnR>
                    <a:lnT>
                      <a:noFill/>
                    </a:lnT>
                    <a:lnB>
                      <a:noFill/>
                    </a:lnB>
                  </a:tcPr>
                </a:tc>
                <a:tc>
                  <a:txBody>
                    <a:bodyPr/>
                    <a:lstStyle/>
                    <a:p>
                      <a:r>
                        <a:rPr lang="el-GR" sz="800"/>
                        <a:t>1 β</a:t>
                      </a:r>
                    </a:p>
                  </a:txBody>
                  <a:tcPr marL="42246" marR="42246" marT="21123" marB="21123" anchor="ctr">
                    <a:lnL>
                      <a:noFill/>
                    </a:lnL>
                    <a:lnR>
                      <a:noFill/>
                    </a:lnR>
                    <a:lnT>
                      <a:noFill/>
                    </a:lnT>
                    <a:lnB>
                      <a:noFill/>
                    </a:lnB>
                  </a:tcPr>
                </a:tc>
                <a:tc>
                  <a:txBody>
                    <a:bodyPr/>
                    <a:lstStyle/>
                    <a:p>
                      <a:r>
                        <a:rPr lang="en-US" sz="800"/>
                        <a:t>19.78</a:t>
                      </a:r>
                    </a:p>
                  </a:txBody>
                  <a:tcPr marL="42246" marR="42246" marT="21123" marB="21123" anchor="ctr">
                    <a:lnL>
                      <a:noFill/>
                    </a:lnL>
                    <a:lnR>
                      <a:noFill/>
                    </a:lnR>
                    <a:lnT>
                      <a:noFill/>
                    </a:lnT>
                    <a:lnB>
                      <a:noFill/>
                    </a:lnB>
                  </a:tcPr>
                </a:tc>
                <a:tc>
                  <a:txBody>
                    <a:bodyPr/>
                    <a:lstStyle/>
                    <a:p>
                      <a:r>
                        <a:rPr lang="en-US" sz="800"/>
                        <a:t>62.68</a:t>
                      </a:r>
                    </a:p>
                  </a:txBody>
                  <a:tcPr marL="42246" marR="42246" marT="21123" marB="21123" anchor="ctr">
                    <a:lnL>
                      <a:noFill/>
                    </a:lnL>
                    <a:lnR>
                      <a:noFill/>
                    </a:lnR>
                    <a:lnT>
                      <a:noFill/>
                    </a:lnT>
                    <a:lnB>
                      <a:noFill/>
                    </a:lnB>
                  </a:tcPr>
                </a:tc>
                <a:tc>
                  <a:txBody>
                    <a:bodyPr/>
                    <a:lstStyle/>
                    <a:p>
                      <a:r>
                        <a:rPr lang="en-US" sz="800"/>
                        <a:t>&lt; 1</a:t>
                      </a:r>
                    </a:p>
                  </a:txBody>
                  <a:tcPr marL="42246" marR="42246" marT="21123" marB="21123" anchor="ctr">
                    <a:lnL>
                      <a:noFill/>
                    </a:lnL>
                    <a:lnR>
                      <a:noFill/>
                    </a:lnR>
                    <a:lnT>
                      <a:noFill/>
                    </a:lnT>
                    <a:lnB>
                      <a:noFill/>
                    </a:lnB>
                  </a:tcPr>
                </a:tc>
                <a:extLst>
                  <a:ext uri="{0D108BD9-81ED-4DB2-BD59-A6C34878D82A}">
                    <a16:rowId xmlns:a16="http://schemas.microsoft.com/office/drawing/2014/main" val="3247281241"/>
                  </a:ext>
                </a:extLst>
              </a:tr>
              <a:tr h="214517">
                <a:tc>
                  <a:txBody>
                    <a:bodyPr/>
                    <a:lstStyle/>
                    <a:p>
                      <a:endParaRPr lang="en-US" sz="800"/>
                    </a:p>
                  </a:txBody>
                  <a:tcPr marL="42246" marR="42246" marT="21123" marB="21123" anchor="ctr">
                    <a:lnL>
                      <a:noFill/>
                    </a:lnL>
                    <a:lnR>
                      <a:noFill/>
                    </a:lnR>
                    <a:lnT>
                      <a:noFill/>
                    </a:lnT>
                    <a:lnB>
                      <a:noFill/>
                    </a:lnB>
                  </a:tcPr>
                </a:tc>
                <a:tc>
                  <a:txBody>
                    <a:bodyPr/>
                    <a:lstStyle/>
                    <a:p>
                      <a:r>
                        <a:rPr lang="el-GR" sz="800"/>
                        <a:t>2 α</a:t>
                      </a:r>
                    </a:p>
                  </a:txBody>
                  <a:tcPr marL="42246" marR="42246" marT="21123" marB="21123" anchor="ctr">
                    <a:lnL>
                      <a:noFill/>
                    </a:lnL>
                    <a:lnR>
                      <a:noFill/>
                    </a:lnR>
                    <a:lnT>
                      <a:noFill/>
                    </a:lnT>
                    <a:lnB>
                      <a:noFill/>
                    </a:lnB>
                  </a:tcPr>
                </a:tc>
                <a:tc>
                  <a:txBody>
                    <a:bodyPr/>
                    <a:lstStyle/>
                    <a:p>
                      <a:r>
                        <a:rPr lang="en-US" sz="800"/>
                        <a:t>26.81</a:t>
                      </a:r>
                    </a:p>
                  </a:txBody>
                  <a:tcPr marL="42246" marR="42246" marT="21123" marB="21123" anchor="ctr">
                    <a:lnL>
                      <a:noFill/>
                    </a:lnL>
                    <a:lnR>
                      <a:noFill/>
                    </a:lnR>
                    <a:lnT>
                      <a:noFill/>
                    </a:lnT>
                    <a:lnB>
                      <a:noFill/>
                    </a:lnB>
                  </a:tcPr>
                </a:tc>
                <a:tc>
                  <a:txBody>
                    <a:bodyPr/>
                    <a:lstStyle/>
                    <a:p>
                      <a:r>
                        <a:rPr lang="en-US" sz="800"/>
                        <a:t>46.24</a:t>
                      </a:r>
                    </a:p>
                  </a:txBody>
                  <a:tcPr marL="42246" marR="42246" marT="21123" marB="21123" anchor="ctr">
                    <a:lnL>
                      <a:noFill/>
                    </a:lnL>
                    <a:lnR>
                      <a:noFill/>
                    </a:lnR>
                    <a:lnT>
                      <a:noFill/>
                    </a:lnT>
                    <a:lnB>
                      <a:noFill/>
                    </a:lnB>
                  </a:tcPr>
                </a:tc>
                <a:tc>
                  <a:txBody>
                    <a:bodyPr/>
                    <a:lstStyle/>
                    <a:p>
                      <a:r>
                        <a:rPr lang="en-US" sz="800"/>
                        <a:t>100</a:t>
                      </a:r>
                    </a:p>
                  </a:txBody>
                  <a:tcPr marL="42246" marR="42246" marT="21123" marB="21123" anchor="ctr">
                    <a:lnL>
                      <a:noFill/>
                    </a:lnL>
                    <a:lnR>
                      <a:noFill/>
                    </a:lnR>
                    <a:lnT>
                      <a:noFill/>
                    </a:lnT>
                    <a:lnB>
                      <a:noFill/>
                    </a:lnB>
                  </a:tcPr>
                </a:tc>
                <a:extLst>
                  <a:ext uri="{0D108BD9-81ED-4DB2-BD59-A6C34878D82A}">
                    <a16:rowId xmlns:a16="http://schemas.microsoft.com/office/drawing/2014/main" val="671845247"/>
                  </a:ext>
                </a:extLst>
              </a:tr>
              <a:tr h="214517">
                <a:tc>
                  <a:txBody>
                    <a:bodyPr/>
                    <a:lstStyle/>
                    <a:p>
                      <a:endParaRPr lang="en-US" sz="800"/>
                    </a:p>
                  </a:txBody>
                  <a:tcPr marL="42246" marR="42246" marT="21123" marB="21123" anchor="ctr">
                    <a:lnL>
                      <a:noFill/>
                    </a:lnL>
                    <a:lnR>
                      <a:noFill/>
                    </a:lnR>
                    <a:lnT>
                      <a:noFill/>
                    </a:lnT>
                    <a:lnB>
                      <a:noFill/>
                    </a:lnB>
                  </a:tcPr>
                </a:tc>
                <a:tc>
                  <a:txBody>
                    <a:bodyPr/>
                    <a:lstStyle/>
                    <a:p>
                      <a:r>
                        <a:rPr lang="el-GR" sz="800"/>
                        <a:t>2 α</a:t>
                      </a:r>
                    </a:p>
                  </a:txBody>
                  <a:tcPr marL="42246" marR="42246" marT="21123" marB="21123" anchor="ctr">
                    <a:lnL>
                      <a:noFill/>
                    </a:lnL>
                    <a:lnR>
                      <a:noFill/>
                    </a:lnR>
                    <a:lnT>
                      <a:noFill/>
                    </a:lnT>
                    <a:lnB>
                      <a:noFill/>
                    </a:lnB>
                  </a:tcPr>
                </a:tc>
                <a:tc>
                  <a:txBody>
                    <a:bodyPr/>
                    <a:lstStyle/>
                    <a:p>
                      <a:r>
                        <a:rPr lang="en-US" sz="800"/>
                        <a:t>26.91</a:t>
                      </a:r>
                    </a:p>
                  </a:txBody>
                  <a:tcPr marL="42246" marR="42246" marT="21123" marB="21123" anchor="ctr">
                    <a:lnL>
                      <a:noFill/>
                    </a:lnL>
                    <a:lnR>
                      <a:noFill/>
                    </a:lnR>
                    <a:lnT>
                      <a:noFill/>
                    </a:lnT>
                    <a:lnB>
                      <a:noFill/>
                    </a:lnB>
                  </a:tcPr>
                </a:tc>
                <a:tc>
                  <a:txBody>
                    <a:bodyPr/>
                    <a:lstStyle/>
                    <a:p>
                      <a:r>
                        <a:rPr lang="en-US" sz="800"/>
                        <a:t>46.07</a:t>
                      </a:r>
                    </a:p>
                  </a:txBody>
                  <a:tcPr marL="42246" marR="42246" marT="21123" marB="21123" anchor="ctr">
                    <a:lnL>
                      <a:noFill/>
                    </a:lnL>
                    <a:lnR>
                      <a:noFill/>
                    </a:lnR>
                    <a:lnT>
                      <a:noFill/>
                    </a:lnT>
                    <a:lnB>
                      <a:noFill/>
                    </a:lnB>
                  </a:tcPr>
                </a:tc>
                <a:tc>
                  <a:txBody>
                    <a:bodyPr/>
                    <a:lstStyle/>
                    <a:p>
                      <a:r>
                        <a:rPr lang="en-US" sz="800"/>
                        <a:t>100</a:t>
                      </a:r>
                    </a:p>
                  </a:txBody>
                  <a:tcPr marL="42246" marR="42246" marT="21123" marB="21123" anchor="ctr">
                    <a:lnL>
                      <a:noFill/>
                    </a:lnL>
                    <a:lnR>
                      <a:noFill/>
                    </a:lnR>
                    <a:lnT>
                      <a:noFill/>
                    </a:lnT>
                    <a:lnB>
                      <a:noFill/>
                    </a:lnB>
                  </a:tcPr>
                </a:tc>
                <a:extLst>
                  <a:ext uri="{0D108BD9-81ED-4DB2-BD59-A6C34878D82A}">
                    <a16:rowId xmlns:a16="http://schemas.microsoft.com/office/drawing/2014/main" val="3922139154"/>
                  </a:ext>
                </a:extLst>
              </a:tr>
              <a:tr h="214517">
                <a:tc>
                  <a:txBody>
                    <a:bodyPr/>
                    <a:lstStyle/>
                    <a:p>
                      <a:endParaRPr lang="en-US" sz="800"/>
                    </a:p>
                  </a:txBody>
                  <a:tcPr marL="42246" marR="42246" marT="21123" marB="21123" anchor="ctr">
                    <a:lnL>
                      <a:noFill/>
                    </a:lnL>
                    <a:lnR>
                      <a:noFill/>
                    </a:lnR>
                    <a:lnT>
                      <a:noFill/>
                    </a:lnT>
                    <a:lnB>
                      <a:noFill/>
                    </a:lnB>
                  </a:tcPr>
                </a:tc>
                <a:tc>
                  <a:txBody>
                    <a:bodyPr/>
                    <a:lstStyle/>
                    <a:p>
                      <a:r>
                        <a:rPr lang="el-GR" sz="800"/>
                        <a:t>2 β</a:t>
                      </a:r>
                    </a:p>
                  </a:txBody>
                  <a:tcPr marL="42246" marR="42246" marT="21123" marB="21123" anchor="ctr">
                    <a:lnL>
                      <a:noFill/>
                    </a:lnL>
                    <a:lnR>
                      <a:noFill/>
                    </a:lnR>
                    <a:lnT>
                      <a:noFill/>
                    </a:lnT>
                    <a:lnB>
                      <a:noFill/>
                    </a:lnB>
                  </a:tcPr>
                </a:tc>
                <a:tc>
                  <a:txBody>
                    <a:bodyPr/>
                    <a:lstStyle/>
                    <a:p>
                      <a:r>
                        <a:rPr lang="en-US" sz="800"/>
                        <a:t>27.69</a:t>
                      </a:r>
                    </a:p>
                  </a:txBody>
                  <a:tcPr marL="42246" marR="42246" marT="21123" marB="21123" anchor="ctr">
                    <a:lnL>
                      <a:noFill/>
                    </a:lnL>
                    <a:lnR>
                      <a:noFill/>
                    </a:lnR>
                    <a:lnT>
                      <a:noFill/>
                    </a:lnT>
                    <a:lnB>
                      <a:noFill/>
                    </a:lnB>
                  </a:tcPr>
                </a:tc>
                <a:tc>
                  <a:txBody>
                    <a:bodyPr/>
                    <a:lstStyle/>
                    <a:p>
                      <a:r>
                        <a:rPr lang="en-US" sz="800"/>
                        <a:t>44.79</a:t>
                      </a:r>
                    </a:p>
                  </a:txBody>
                  <a:tcPr marL="42246" marR="42246" marT="21123" marB="21123" anchor="ctr">
                    <a:lnL>
                      <a:noFill/>
                    </a:lnL>
                    <a:lnR>
                      <a:noFill/>
                    </a:lnR>
                    <a:lnT>
                      <a:noFill/>
                    </a:lnT>
                    <a:lnB>
                      <a:noFill/>
                    </a:lnB>
                  </a:tcPr>
                </a:tc>
                <a:tc>
                  <a:txBody>
                    <a:bodyPr/>
                    <a:lstStyle/>
                    <a:p>
                      <a:r>
                        <a:rPr lang="en-US" sz="800"/>
                        <a:t>20</a:t>
                      </a:r>
                    </a:p>
                  </a:txBody>
                  <a:tcPr marL="42246" marR="42246" marT="21123" marB="21123" anchor="ctr">
                    <a:lnL>
                      <a:noFill/>
                    </a:lnL>
                    <a:lnR>
                      <a:noFill/>
                    </a:lnR>
                    <a:lnT>
                      <a:noFill/>
                    </a:lnT>
                    <a:lnB>
                      <a:noFill/>
                    </a:lnB>
                  </a:tcPr>
                </a:tc>
                <a:extLst>
                  <a:ext uri="{0D108BD9-81ED-4DB2-BD59-A6C34878D82A}">
                    <a16:rowId xmlns:a16="http://schemas.microsoft.com/office/drawing/2014/main" val="1353094589"/>
                  </a:ext>
                </a:extLst>
              </a:tr>
              <a:tr h="214517">
                <a:tc>
                  <a:txBody>
                    <a:bodyPr/>
                    <a:lstStyle/>
                    <a:p>
                      <a:endParaRPr lang="en-US" sz="800"/>
                    </a:p>
                  </a:txBody>
                  <a:tcPr marL="42246" marR="42246" marT="21123" marB="21123" anchor="ctr">
                    <a:lnL>
                      <a:noFill/>
                    </a:lnL>
                    <a:lnR>
                      <a:noFill/>
                    </a:lnR>
                    <a:lnT>
                      <a:noFill/>
                    </a:lnT>
                    <a:lnB>
                      <a:noFill/>
                    </a:lnB>
                  </a:tcPr>
                </a:tc>
                <a:tc>
                  <a:txBody>
                    <a:bodyPr/>
                    <a:lstStyle/>
                    <a:p>
                      <a:r>
                        <a:rPr lang="el-GR" sz="800"/>
                        <a:t>2 β</a:t>
                      </a:r>
                    </a:p>
                  </a:txBody>
                  <a:tcPr marL="42246" marR="42246" marT="21123" marB="21123" anchor="ctr">
                    <a:lnL>
                      <a:noFill/>
                    </a:lnL>
                    <a:lnR>
                      <a:noFill/>
                    </a:lnR>
                    <a:lnT>
                      <a:noFill/>
                    </a:lnT>
                    <a:lnB>
                      <a:noFill/>
                    </a:lnB>
                  </a:tcPr>
                </a:tc>
                <a:tc>
                  <a:txBody>
                    <a:bodyPr/>
                    <a:lstStyle/>
                    <a:p>
                      <a:r>
                        <a:rPr lang="en-US" sz="800"/>
                        <a:t>27.76</a:t>
                      </a:r>
                    </a:p>
                  </a:txBody>
                  <a:tcPr marL="42246" marR="42246" marT="21123" marB="21123" anchor="ctr">
                    <a:lnL>
                      <a:noFill/>
                    </a:lnL>
                    <a:lnR>
                      <a:noFill/>
                    </a:lnR>
                    <a:lnT>
                      <a:noFill/>
                    </a:lnT>
                    <a:lnB>
                      <a:noFill/>
                    </a:lnB>
                  </a:tcPr>
                </a:tc>
                <a:tc>
                  <a:txBody>
                    <a:bodyPr/>
                    <a:lstStyle/>
                    <a:p>
                      <a:r>
                        <a:rPr lang="en-US" sz="800"/>
                        <a:t>44.66</a:t>
                      </a:r>
                    </a:p>
                  </a:txBody>
                  <a:tcPr marL="42246" marR="42246" marT="21123" marB="21123" anchor="ctr">
                    <a:lnL>
                      <a:noFill/>
                    </a:lnL>
                    <a:lnR>
                      <a:noFill/>
                    </a:lnR>
                    <a:lnT>
                      <a:noFill/>
                    </a:lnT>
                    <a:lnB>
                      <a:noFill/>
                    </a:lnB>
                  </a:tcPr>
                </a:tc>
                <a:tc>
                  <a:txBody>
                    <a:bodyPr/>
                    <a:lstStyle/>
                    <a:p>
                      <a:r>
                        <a:rPr lang="en-US" sz="800"/>
                        <a:t>20</a:t>
                      </a:r>
                    </a:p>
                  </a:txBody>
                  <a:tcPr marL="42246" marR="42246" marT="21123" marB="21123" anchor="ctr">
                    <a:lnL>
                      <a:noFill/>
                    </a:lnL>
                    <a:lnR>
                      <a:noFill/>
                    </a:lnR>
                    <a:lnT>
                      <a:noFill/>
                    </a:lnT>
                    <a:lnB>
                      <a:noFill/>
                    </a:lnB>
                  </a:tcPr>
                </a:tc>
                <a:extLst>
                  <a:ext uri="{0D108BD9-81ED-4DB2-BD59-A6C34878D82A}">
                    <a16:rowId xmlns:a16="http://schemas.microsoft.com/office/drawing/2014/main" val="953164632"/>
                  </a:ext>
                </a:extLst>
              </a:tr>
              <a:tr h="214517">
                <a:tc>
                  <a:txBody>
                    <a:bodyPr/>
                    <a:lstStyle/>
                    <a:p>
                      <a:endParaRPr lang="en-US" sz="800"/>
                    </a:p>
                  </a:txBody>
                  <a:tcPr marL="42246" marR="42246" marT="21123" marB="21123" anchor="ctr">
                    <a:lnL>
                      <a:noFill/>
                    </a:lnL>
                    <a:lnR>
                      <a:noFill/>
                    </a:lnR>
                    <a:lnT>
                      <a:noFill/>
                    </a:lnT>
                    <a:lnB>
                      <a:noFill/>
                    </a:lnB>
                  </a:tcPr>
                </a:tc>
                <a:tc>
                  <a:txBody>
                    <a:bodyPr/>
                    <a:lstStyle/>
                    <a:p>
                      <a:r>
                        <a:rPr lang="el-GR" sz="800"/>
                        <a:t>2 β</a:t>
                      </a:r>
                    </a:p>
                  </a:txBody>
                  <a:tcPr marL="42246" marR="42246" marT="21123" marB="21123" anchor="ctr">
                    <a:lnL>
                      <a:noFill/>
                    </a:lnL>
                    <a:lnR>
                      <a:noFill/>
                    </a:lnR>
                    <a:lnT>
                      <a:noFill/>
                    </a:lnT>
                    <a:lnB>
                      <a:noFill/>
                    </a:lnB>
                  </a:tcPr>
                </a:tc>
                <a:tc>
                  <a:txBody>
                    <a:bodyPr/>
                    <a:lstStyle/>
                    <a:p>
                      <a:r>
                        <a:rPr lang="en-US" sz="800"/>
                        <a:t>27.78</a:t>
                      </a:r>
                    </a:p>
                  </a:txBody>
                  <a:tcPr marL="42246" marR="42246" marT="21123" marB="21123" anchor="ctr">
                    <a:lnL>
                      <a:noFill/>
                    </a:lnL>
                    <a:lnR>
                      <a:noFill/>
                    </a:lnR>
                    <a:lnT>
                      <a:noFill/>
                    </a:lnT>
                    <a:lnB>
                      <a:noFill/>
                    </a:lnB>
                  </a:tcPr>
                </a:tc>
                <a:tc>
                  <a:txBody>
                    <a:bodyPr/>
                    <a:lstStyle/>
                    <a:p>
                      <a:r>
                        <a:rPr lang="en-US" sz="800"/>
                        <a:t>44.63</a:t>
                      </a:r>
                    </a:p>
                  </a:txBody>
                  <a:tcPr marL="42246" marR="42246" marT="21123" marB="21123" anchor="ctr">
                    <a:lnL>
                      <a:noFill/>
                    </a:lnL>
                    <a:lnR>
                      <a:noFill/>
                    </a:lnR>
                    <a:lnT>
                      <a:noFill/>
                    </a:lnT>
                    <a:lnB>
                      <a:noFill/>
                    </a:lnB>
                  </a:tcPr>
                </a:tc>
                <a:tc>
                  <a:txBody>
                    <a:bodyPr/>
                    <a:lstStyle/>
                    <a:p>
                      <a:r>
                        <a:rPr lang="en-US" sz="800"/>
                        <a:t>20</a:t>
                      </a:r>
                    </a:p>
                  </a:txBody>
                  <a:tcPr marL="42246" marR="42246" marT="21123" marB="21123" anchor="ctr">
                    <a:lnL>
                      <a:noFill/>
                    </a:lnL>
                    <a:lnR>
                      <a:noFill/>
                    </a:lnR>
                    <a:lnT>
                      <a:noFill/>
                    </a:lnT>
                    <a:lnB>
                      <a:noFill/>
                    </a:lnB>
                  </a:tcPr>
                </a:tc>
                <a:extLst>
                  <a:ext uri="{0D108BD9-81ED-4DB2-BD59-A6C34878D82A}">
                    <a16:rowId xmlns:a16="http://schemas.microsoft.com/office/drawing/2014/main" val="2166342446"/>
                  </a:ext>
                </a:extLst>
              </a:tr>
              <a:tr h="214517">
                <a:tc>
                  <a:txBody>
                    <a:bodyPr/>
                    <a:lstStyle/>
                    <a:p>
                      <a:endParaRPr lang="en-US" sz="800"/>
                    </a:p>
                  </a:txBody>
                  <a:tcPr marL="42246" marR="42246" marT="21123" marB="21123" anchor="ctr">
                    <a:lnL>
                      <a:noFill/>
                    </a:lnL>
                    <a:lnR>
                      <a:noFill/>
                    </a:lnR>
                    <a:lnT>
                      <a:noFill/>
                    </a:lnT>
                    <a:lnB>
                      <a:noFill/>
                    </a:lnB>
                  </a:tcPr>
                </a:tc>
                <a:tc>
                  <a:txBody>
                    <a:bodyPr/>
                    <a:lstStyle/>
                    <a:p>
                      <a:r>
                        <a:rPr lang="el-GR" sz="800"/>
                        <a:t>2 β</a:t>
                      </a:r>
                    </a:p>
                  </a:txBody>
                  <a:tcPr marL="42246" marR="42246" marT="21123" marB="21123" anchor="ctr">
                    <a:lnL>
                      <a:noFill/>
                    </a:lnL>
                    <a:lnR>
                      <a:noFill/>
                    </a:lnR>
                    <a:lnT>
                      <a:noFill/>
                    </a:lnT>
                    <a:lnB>
                      <a:noFill/>
                    </a:lnB>
                  </a:tcPr>
                </a:tc>
                <a:tc>
                  <a:txBody>
                    <a:bodyPr/>
                    <a:lstStyle/>
                    <a:p>
                      <a:r>
                        <a:rPr lang="en-US" sz="800"/>
                        <a:t>27.86</a:t>
                      </a:r>
                    </a:p>
                  </a:txBody>
                  <a:tcPr marL="42246" marR="42246" marT="21123" marB="21123" anchor="ctr">
                    <a:lnL>
                      <a:noFill/>
                    </a:lnL>
                    <a:lnR>
                      <a:noFill/>
                    </a:lnR>
                    <a:lnT>
                      <a:noFill/>
                    </a:lnT>
                    <a:lnB>
                      <a:noFill/>
                    </a:lnB>
                  </a:tcPr>
                </a:tc>
                <a:tc>
                  <a:txBody>
                    <a:bodyPr/>
                    <a:lstStyle/>
                    <a:p>
                      <a:r>
                        <a:rPr lang="en-US" sz="800"/>
                        <a:t>44.51</a:t>
                      </a:r>
                    </a:p>
                  </a:txBody>
                  <a:tcPr marL="42246" marR="42246" marT="21123" marB="21123" anchor="ctr">
                    <a:lnL>
                      <a:noFill/>
                    </a:lnL>
                    <a:lnR>
                      <a:noFill/>
                    </a:lnR>
                    <a:lnT>
                      <a:noFill/>
                    </a:lnT>
                    <a:lnB>
                      <a:noFill/>
                    </a:lnB>
                  </a:tcPr>
                </a:tc>
                <a:tc>
                  <a:txBody>
                    <a:bodyPr/>
                    <a:lstStyle/>
                    <a:p>
                      <a:r>
                        <a:rPr lang="en-US" sz="800"/>
                        <a:t>20</a:t>
                      </a:r>
                    </a:p>
                  </a:txBody>
                  <a:tcPr marL="42246" marR="42246" marT="21123" marB="21123" anchor="ctr">
                    <a:lnL>
                      <a:noFill/>
                    </a:lnL>
                    <a:lnR>
                      <a:noFill/>
                    </a:lnR>
                    <a:lnT>
                      <a:noFill/>
                    </a:lnT>
                    <a:lnB>
                      <a:noFill/>
                    </a:lnB>
                  </a:tcPr>
                </a:tc>
                <a:extLst>
                  <a:ext uri="{0D108BD9-81ED-4DB2-BD59-A6C34878D82A}">
                    <a16:rowId xmlns:a16="http://schemas.microsoft.com/office/drawing/2014/main" val="2962928153"/>
                  </a:ext>
                </a:extLst>
              </a:tr>
              <a:tr h="214517">
                <a:tc>
                  <a:txBody>
                    <a:bodyPr/>
                    <a:lstStyle/>
                    <a:p>
                      <a:endParaRPr lang="en-US" sz="800"/>
                    </a:p>
                  </a:txBody>
                  <a:tcPr marL="42246" marR="42246" marT="21123" marB="21123" anchor="ctr">
                    <a:lnL>
                      <a:noFill/>
                    </a:lnL>
                    <a:lnR>
                      <a:noFill/>
                    </a:lnR>
                    <a:lnT>
                      <a:noFill/>
                    </a:lnT>
                    <a:lnB>
                      <a:noFill/>
                    </a:lnB>
                  </a:tcPr>
                </a:tc>
                <a:tc>
                  <a:txBody>
                    <a:bodyPr/>
                    <a:lstStyle/>
                    <a:p>
                      <a:r>
                        <a:rPr lang="el-GR" sz="800"/>
                        <a:t>2 γ</a:t>
                      </a:r>
                    </a:p>
                  </a:txBody>
                  <a:tcPr marL="42246" marR="42246" marT="21123" marB="21123" anchor="ctr">
                    <a:lnL>
                      <a:noFill/>
                    </a:lnL>
                    <a:lnR>
                      <a:noFill/>
                    </a:lnR>
                    <a:lnT>
                      <a:noFill/>
                    </a:lnT>
                    <a:lnB>
                      <a:noFill/>
                    </a:lnB>
                  </a:tcPr>
                </a:tc>
                <a:tc>
                  <a:txBody>
                    <a:bodyPr/>
                    <a:lstStyle/>
                    <a:p>
                      <a:r>
                        <a:rPr lang="en-US" sz="800"/>
                        <a:t>30.45</a:t>
                      </a:r>
                    </a:p>
                  </a:txBody>
                  <a:tcPr marL="42246" marR="42246" marT="21123" marB="21123" anchor="ctr">
                    <a:lnL>
                      <a:noFill/>
                    </a:lnL>
                    <a:lnR>
                      <a:noFill/>
                    </a:lnR>
                    <a:lnT>
                      <a:noFill/>
                    </a:lnT>
                    <a:lnB>
                      <a:noFill/>
                    </a:lnB>
                  </a:tcPr>
                </a:tc>
                <a:tc>
                  <a:txBody>
                    <a:bodyPr/>
                    <a:lstStyle/>
                    <a:p>
                      <a:r>
                        <a:rPr lang="en-US" sz="800"/>
                        <a:t>40.71</a:t>
                      </a:r>
                    </a:p>
                  </a:txBody>
                  <a:tcPr marL="42246" marR="42246" marT="21123" marB="21123" anchor="ctr">
                    <a:lnL>
                      <a:noFill/>
                    </a:lnL>
                    <a:lnR>
                      <a:noFill/>
                    </a:lnR>
                    <a:lnT>
                      <a:noFill/>
                    </a:lnT>
                    <a:lnB>
                      <a:noFill/>
                    </a:lnB>
                  </a:tcPr>
                </a:tc>
                <a:tc>
                  <a:txBody>
                    <a:bodyPr/>
                    <a:lstStyle/>
                    <a:p>
                      <a:r>
                        <a:rPr lang="en-US" sz="800"/>
                        <a:t>20</a:t>
                      </a:r>
                    </a:p>
                  </a:txBody>
                  <a:tcPr marL="42246" marR="42246" marT="21123" marB="21123" anchor="ctr">
                    <a:lnL>
                      <a:noFill/>
                    </a:lnL>
                    <a:lnR>
                      <a:noFill/>
                    </a:lnR>
                    <a:lnT>
                      <a:noFill/>
                    </a:lnT>
                    <a:lnB>
                      <a:noFill/>
                    </a:lnB>
                  </a:tcPr>
                </a:tc>
                <a:extLst>
                  <a:ext uri="{0D108BD9-81ED-4DB2-BD59-A6C34878D82A}">
                    <a16:rowId xmlns:a16="http://schemas.microsoft.com/office/drawing/2014/main" val="799623143"/>
                  </a:ext>
                </a:extLst>
              </a:tr>
              <a:tr h="214517">
                <a:tc>
                  <a:txBody>
                    <a:bodyPr/>
                    <a:lstStyle/>
                    <a:p>
                      <a:endParaRPr lang="en-US" sz="800"/>
                    </a:p>
                  </a:txBody>
                  <a:tcPr marL="42246" marR="42246" marT="21123" marB="21123" anchor="ctr">
                    <a:lnL>
                      <a:noFill/>
                    </a:lnL>
                    <a:lnR>
                      <a:noFill/>
                    </a:lnR>
                    <a:lnT>
                      <a:noFill/>
                    </a:lnT>
                    <a:lnB>
                      <a:noFill/>
                    </a:lnB>
                  </a:tcPr>
                </a:tc>
                <a:tc>
                  <a:txBody>
                    <a:bodyPr/>
                    <a:lstStyle/>
                    <a:p>
                      <a:r>
                        <a:rPr lang="el-GR" sz="800"/>
                        <a:t>2 γ</a:t>
                      </a:r>
                    </a:p>
                  </a:txBody>
                  <a:tcPr marL="42246" marR="42246" marT="21123" marB="21123" anchor="ctr">
                    <a:lnL>
                      <a:noFill/>
                    </a:lnL>
                    <a:lnR>
                      <a:noFill/>
                    </a:lnR>
                    <a:lnT>
                      <a:noFill/>
                    </a:lnT>
                    <a:lnB>
                      <a:noFill/>
                    </a:lnB>
                  </a:tcPr>
                </a:tc>
                <a:tc>
                  <a:txBody>
                    <a:bodyPr/>
                    <a:lstStyle/>
                    <a:p>
                      <a:r>
                        <a:rPr lang="en-US" sz="800"/>
                        <a:t>30.55</a:t>
                      </a:r>
                    </a:p>
                  </a:txBody>
                  <a:tcPr marL="42246" marR="42246" marT="21123" marB="21123" anchor="ctr">
                    <a:lnL>
                      <a:noFill/>
                    </a:lnL>
                    <a:lnR>
                      <a:noFill/>
                    </a:lnR>
                    <a:lnT>
                      <a:noFill/>
                    </a:lnT>
                    <a:lnB>
                      <a:noFill/>
                    </a:lnB>
                  </a:tcPr>
                </a:tc>
                <a:tc>
                  <a:txBody>
                    <a:bodyPr/>
                    <a:lstStyle/>
                    <a:p>
                      <a:r>
                        <a:rPr lang="en-US" sz="800"/>
                        <a:t>40.58</a:t>
                      </a:r>
                    </a:p>
                  </a:txBody>
                  <a:tcPr marL="42246" marR="42246" marT="21123" marB="21123" anchor="ctr">
                    <a:lnL>
                      <a:noFill/>
                    </a:lnL>
                    <a:lnR>
                      <a:noFill/>
                    </a:lnR>
                    <a:lnT>
                      <a:noFill/>
                    </a:lnT>
                    <a:lnB>
                      <a:noFill/>
                    </a:lnB>
                  </a:tcPr>
                </a:tc>
                <a:tc>
                  <a:txBody>
                    <a:bodyPr/>
                    <a:lstStyle/>
                    <a:p>
                      <a:r>
                        <a:rPr lang="en-US" sz="800"/>
                        <a:t>20</a:t>
                      </a:r>
                    </a:p>
                  </a:txBody>
                  <a:tcPr marL="42246" marR="42246" marT="21123" marB="21123" anchor="ctr">
                    <a:lnL>
                      <a:noFill/>
                    </a:lnL>
                    <a:lnR>
                      <a:noFill/>
                    </a:lnR>
                    <a:lnT>
                      <a:noFill/>
                    </a:lnT>
                    <a:lnB>
                      <a:noFill/>
                    </a:lnB>
                  </a:tcPr>
                </a:tc>
                <a:extLst>
                  <a:ext uri="{0D108BD9-81ED-4DB2-BD59-A6C34878D82A}">
                    <a16:rowId xmlns:a16="http://schemas.microsoft.com/office/drawing/2014/main" val="4245186203"/>
                  </a:ext>
                </a:extLst>
              </a:tr>
              <a:tr h="214517">
                <a:tc>
                  <a:txBody>
                    <a:bodyPr/>
                    <a:lstStyle/>
                    <a:p>
                      <a:r>
                        <a:rPr lang="en-US" sz="800"/>
                        <a:t>Ar</a:t>
                      </a:r>
                    </a:p>
                  </a:txBody>
                  <a:tcPr marL="42246" marR="42246" marT="21123" marB="21123" anchor="ctr">
                    <a:lnL>
                      <a:noFill/>
                    </a:lnL>
                    <a:lnR>
                      <a:noFill/>
                    </a:lnR>
                    <a:lnT>
                      <a:noFill/>
                    </a:lnT>
                    <a:lnB>
                      <a:noFill/>
                    </a:lnB>
                  </a:tcPr>
                </a:tc>
                <a:tc>
                  <a:txBody>
                    <a:bodyPr/>
                    <a:lstStyle/>
                    <a:p>
                      <a:r>
                        <a:rPr lang="en-US" sz="800"/>
                        <a:t>1</a:t>
                      </a:r>
                    </a:p>
                  </a:txBody>
                  <a:tcPr marL="42246" marR="42246" marT="21123" marB="21123" anchor="ctr">
                    <a:lnL>
                      <a:noFill/>
                    </a:lnL>
                    <a:lnR>
                      <a:noFill/>
                    </a:lnR>
                    <a:lnT>
                      <a:noFill/>
                    </a:lnT>
                    <a:lnB>
                      <a:noFill/>
                    </a:lnB>
                  </a:tcPr>
                </a:tc>
                <a:tc>
                  <a:txBody>
                    <a:bodyPr/>
                    <a:lstStyle/>
                    <a:p>
                      <a:r>
                        <a:rPr lang="en-US" sz="800"/>
                        <a:t>11.62</a:t>
                      </a:r>
                    </a:p>
                  </a:txBody>
                  <a:tcPr marL="42246" marR="42246" marT="21123" marB="21123" anchor="ctr">
                    <a:lnL>
                      <a:noFill/>
                    </a:lnL>
                    <a:lnR>
                      <a:noFill/>
                    </a:lnR>
                    <a:lnT>
                      <a:noFill/>
                    </a:lnT>
                    <a:lnB>
                      <a:noFill/>
                    </a:lnB>
                  </a:tcPr>
                </a:tc>
                <a:tc>
                  <a:txBody>
                    <a:bodyPr/>
                    <a:lstStyle/>
                    <a:p>
                      <a:r>
                        <a:rPr lang="en-US" sz="800"/>
                        <a:t>106.70</a:t>
                      </a:r>
                    </a:p>
                  </a:txBody>
                  <a:tcPr marL="42246" marR="42246" marT="21123" marB="21123" anchor="ctr">
                    <a:lnL>
                      <a:noFill/>
                    </a:lnL>
                    <a:lnR>
                      <a:noFill/>
                    </a:lnR>
                    <a:lnT>
                      <a:noFill/>
                    </a:lnT>
                    <a:lnB>
                      <a:noFill/>
                    </a:lnB>
                  </a:tcPr>
                </a:tc>
                <a:tc>
                  <a:txBody>
                    <a:bodyPr/>
                    <a:lstStyle/>
                    <a:p>
                      <a:r>
                        <a:rPr lang="en-US" sz="800"/>
                        <a:t>100</a:t>
                      </a:r>
                    </a:p>
                  </a:txBody>
                  <a:tcPr marL="42246" marR="42246" marT="21123" marB="21123" anchor="ctr">
                    <a:lnL>
                      <a:noFill/>
                    </a:lnL>
                    <a:lnR>
                      <a:noFill/>
                    </a:lnR>
                    <a:lnT>
                      <a:noFill/>
                    </a:lnT>
                    <a:lnB>
                      <a:noFill/>
                    </a:lnB>
                  </a:tcPr>
                </a:tc>
                <a:extLst>
                  <a:ext uri="{0D108BD9-81ED-4DB2-BD59-A6C34878D82A}">
                    <a16:rowId xmlns:a16="http://schemas.microsoft.com/office/drawing/2014/main" val="2519322829"/>
                  </a:ext>
                </a:extLst>
              </a:tr>
              <a:tr h="214517">
                <a:tc>
                  <a:txBody>
                    <a:bodyPr/>
                    <a:lstStyle/>
                    <a:p>
                      <a:endParaRPr lang="en-US" sz="800"/>
                    </a:p>
                  </a:txBody>
                  <a:tcPr marL="42246" marR="42246" marT="21123" marB="21123" anchor="ctr">
                    <a:lnL>
                      <a:noFill/>
                    </a:lnL>
                    <a:lnR>
                      <a:noFill/>
                    </a:lnR>
                    <a:lnT>
                      <a:noFill/>
                    </a:lnT>
                    <a:lnB>
                      <a:noFill/>
                    </a:lnB>
                  </a:tcPr>
                </a:tc>
                <a:tc>
                  <a:txBody>
                    <a:bodyPr/>
                    <a:lstStyle/>
                    <a:p>
                      <a:r>
                        <a:rPr lang="en-US" sz="800"/>
                        <a:t>1</a:t>
                      </a:r>
                    </a:p>
                  </a:txBody>
                  <a:tcPr marL="42246" marR="42246" marT="21123" marB="21123" anchor="ctr">
                    <a:lnL>
                      <a:noFill/>
                    </a:lnL>
                    <a:lnR>
                      <a:noFill/>
                    </a:lnR>
                    <a:lnT>
                      <a:noFill/>
                    </a:lnT>
                    <a:lnB>
                      <a:noFill/>
                    </a:lnB>
                  </a:tcPr>
                </a:tc>
                <a:tc>
                  <a:txBody>
                    <a:bodyPr/>
                    <a:lstStyle/>
                    <a:p>
                      <a:r>
                        <a:rPr lang="en-US" sz="800"/>
                        <a:t>11.83</a:t>
                      </a:r>
                    </a:p>
                  </a:txBody>
                  <a:tcPr marL="42246" marR="42246" marT="21123" marB="21123" anchor="ctr">
                    <a:lnL>
                      <a:noFill/>
                    </a:lnL>
                    <a:lnR>
                      <a:noFill/>
                    </a:lnR>
                    <a:lnT>
                      <a:noFill/>
                    </a:lnT>
                    <a:lnB>
                      <a:noFill/>
                    </a:lnB>
                  </a:tcPr>
                </a:tc>
                <a:tc>
                  <a:txBody>
                    <a:bodyPr/>
                    <a:lstStyle/>
                    <a:p>
                      <a:r>
                        <a:rPr lang="en-US" sz="800"/>
                        <a:t>104.80</a:t>
                      </a:r>
                    </a:p>
                  </a:txBody>
                  <a:tcPr marL="42246" marR="42246" marT="21123" marB="21123" anchor="ctr">
                    <a:lnL>
                      <a:noFill/>
                    </a:lnL>
                    <a:lnR>
                      <a:noFill/>
                    </a:lnR>
                    <a:lnT>
                      <a:noFill/>
                    </a:lnT>
                    <a:lnB>
                      <a:noFill/>
                    </a:lnB>
                  </a:tcPr>
                </a:tc>
                <a:tc>
                  <a:txBody>
                    <a:bodyPr/>
                    <a:lstStyle/>
                    <a:p>
                      <a:r>
                        <a:rPr lang="en-US" sz="800"/>
                        <a:t>50</a:t>
                      </a:r>
                    </a:p>
                  </a:txBody>
                  <a:tcPr marL="42246" marR="42246" marT="21123" marB="21123" anchor="ctr">
                    <a:lnL>
                      <a:noFill/>
                    </a:lnL>
                    <a:lnR>
                      <a:noFill/>
                    </a:lnR>
                    <a:lnT>
                      <a:noFill/>
                    </a:lnT>
                    <a:lnB>
                      <a:noFill/>
                    </a:lnB>
                  </a:tcPr>
                </a:tc>
                <a:extLst>
                  <a:ext uri="{0D108BD9-81ED-4DB2-BD59-A6C34878D82A}">
                    <a16:rowId xmlns:a16="http://schemas.microsoft.com/office/drawing/2014/main" val="3957942112"/>
                  </a:ext>
                </a:extLst>
              </a:tr>
              <a:tr h="214517">
                <a:tc>
                  <a:txBody>
                    <a:bodyPr/>
                    <a:lstStyle/>
                    <a:p>
                      <a:endParaRPr lang="en-US" sz="800"/>
                    </a:p>
                  </a:txBody>
                  <a:tcPr marL="42246" marR="42246" marT="21123" marB="21123" anchor="ctr">
                    <a:lnL>
                      <a:noFill/>
                    </a:lnL>
                    <a:lnR>
                      <a:noFill/>
                    </a:lnR>
                    <a:lnT>
                      <a:noFill/>
                    </a:lnT>
                    <a:lnB>
                      <a:noFill/>
                    </a:lnB>
                  </a:tcPr>
                </a:tc>
                <a:tc>
                  <a:txBody>
                    <a:bodyPr/>
                    <a:lstStyle/>
                    <a:p>
                      <a:r>
                        <a:rPr lang="en-US" sz="800"/>
                        <a:t>2</a:t>
                      </a:r>
                    </a:p>
                  </a:txBody>
                  <a:tcPr marL="42246" marR="42246" marT="21123" marB="21123" anchor="ctr">
                    <a:lnL>
                      <a:noFill/>
                    </a:lnL>
                    <a:lnR>
                      <a:noFill/>
                    </a:lnR>
                    <a:lnT>
                      <a:noFill/>
                    </a:lnT>
                    <a:lnB>
                      <a:noFill/>
                    </a:lnB>
                  </a:tcPr>
                </a:tc>
                <a:tc>
                  <a:txBody>
                    <a:bodyPr/>
                    <a:lstStyle/>
                    <a:p>
                      <a:r>
                        <a:rPr lang="en-US" sz="800"/>
                        <a:t>13.30</a:t>
                      </a:r>
                    </a:p>
                  </a:txBody>
                  <a:tcPr marL="42246" marR="42246" marT="21123" marB="21123" anchor="ctr">
                    <a:lnL>
                      <a:noFill/>
                    </a:lnL>
                    <a:lnR>
                      <a:noFill/>
                    </a:lnR>
                    <a:lnT>
                      <a:noFill/>
                    </a:lnT>
                    <a:lnB>
                      <a:noFill/>
                    </a:lnB>
                  </a:tcPr>
                </a:tc>
                <a:tc>
                  <a:txBody>
                    <a:bodyPr/>
                    <a:lstStyle/>
                    <a:p>
                      <a:r>
                        <a:rPr lang="en-US" sz="800"/>
                        <a:t>93.22</a:t>
                      </a:r>
                    </a:p>
                  </a:txBody>
                  <a:tcPr marL="42246" marR="42246" marT="21123" marB="21123" anchor="ctr">
                    <a:lnL>
                      <a:noFill/>
                    </a:lnL>
                    <a:lnR>
                      <a:noFill/>
                    </a:lnR>
                    <a:lnT>
                      <a:noFill/>
                    </a:lnT>
                    <a:lnB>
                      <a:noFill/>
                    </a:lnB>
                  </a:tcPr>
                </a:tc>
                <a:tc>
                  <a:txBody>
                    <a:bodyPr/>
                    <a:lstStyle/>
                    <a:p>
                      <a:r>
                        <a:rPr lang="en-US" sz="800"/>
                        <a:t>30</a:t>
                      </a:r>
                    </a:p>
                  </a:txBody>
                  <a:tcPr marL="42246" marR="42246" marT="21123" marB="21123" anchor="ctr">
                    <a:lnL>
                      <a:noFill/>
                    </a:lnL>
                    <a:lnR>
                      <a:noFill/>
                    </a:lnR>
                    <a:lnT>
                      <a:noFill/>
                    </a:lnT>
                    <a:lnB>
                      <a:noFill/>
                    </a:lnB>
                  </a:tcPr>
                </a:tc>
                <a:extLst>
                  <a:ext uri="{0D108BD9-81ED-4DB2-BD59-A6C34878D82A}">
                    <a16:rowId xmlns:a16="http://schemas.microsoft.com/office/drawing/2014/main" val="630380181"/>
                  </a:ext>
                </a:extLst>
              </a:tr>
              <a:tr h="214517">
                <a:tc>
                  <a:txBody>
                    <a:bodyPr/>
                    <a:lstStyle/>
                    <a:p>
                      <a:endParaRPr lang="en-US" sz="800"/>
                    </a:p>
                  </a:txBody>
                  <a:tcPr marL="42246" marR="42246" marT="21123" marB="21123" anchor="ctr">
                    <a:lnL>
                      <a:noFill/>
                    </a:lnL>
                    <a:lnR>
                      <a:noFill/>
                    </a:lnR>
                    <a:lnT>
                      <a:noFill/>
                    </a:lnT>
                    <a:lnB>
                      <a:noFill/>
                    </a:lnB>
                  </a:tcPr>
                </a:tc>
                <a:tc>
                  <a:txBody>
                    <a:bodyPr/>
                    <a:lstStyle/>
                    <a:p>
                      <a:r>
                        <a:rPr lang="en-US" sz="800"/>
                        <a:t>2</a:t>
                      </a:r>
                    </a:p>
                  </a:txBody>
                  <a:tcPr marL="42246" marR="42246" marT="21123" marB="21123" anchor="ctr">
                    <a:lnL>
                      <a:noFill/>
                    </a:lnL>
                    <a:lnR>
                      <a:noFill/>
                    </a:lnR>
                    <a:lnT>
                      <a:noFill/>
                    </a:lnT>
                    <a:lnB>
                      <a:noFill/>
                    </a:lnB>
                  </a:tcPr>
                </a:tc>
                <a:tc>
                  <a:txBody>
                    <a:bodyPr/>
                    <a:lstStyle/>
                    <a:p>
                      <a:r>
                        <a:rPr lang="en-US" sz="800"/>
                        <a:t>13.48</a:t>
                      </a:r>
                    </a:p>
                  </a:txBody>
                  <a:tcPr marL="42246" marR="42246" marT="21123" marB="21123" anchor="ctr">
                    <a:lnL>
                      <a:noFill/>
                    </a:lnL>
                    <a:lnR>
                      <a:noFill/>
                    </a:lnR>
                    <a:lnT>
                      <a:noFill/>
                    </a:lnT>
                    <a:lnB>
                      <a:noFill/>
                    </a:lnB>
                  </a:tcPr>
                </a:tc>
                <a:tc>
                  <a:txBody>
                    <a:bodyPr/>
                    <a:lstStyle/>
                    <a:p>
                      <a:r>
                        <a:rPr lang="en-US" sz="800"/>
                        <a:t>91.84</a:t>
                      </a:r>
                    </a:p>
                  </a:txBody>
                  <a:tcPr marL="42246" marR="42246" marT="21123" marB="21123" anchor="ctr">
                    <a:lnL>
                      <a:noFill/>
                    </a:lnL>
                    <a:lnR>
                      <a:noFill/>
                    </a:lnR>
                    <a:lnT>
                      <a:noFill/>
                    </a:lnT>
                    <a:lnB>
                      <a:noFill/>
                    </a:lnB>
                  </a:tcPr>
                </a:tc>
                <a:tc>
                  <a:txBody>
                    <a:bodyPr/>
                    <a:lstStyle/>
                    <a:p>
                      <a:r>
                        <a:rPr lang="en-US" sz="800" dirty="0"/>
                        <a:t>15</a:t>
                      </a:r>
                    </a:p>
                  </a:txBody>
                  <a:tcPr marL="42246" marR="42246" marT="21123" marB="21123" anchor="ctr">
                    <a:lnL>
                      <a:noFill/>
                    </a:lnL>
                    <a:lnR>
                      <a:noFill/>
                    </a:lnR>
                    <a:lnT>
                      <a:noFill/>
                    </a:lnT>
                    <a:lnB>
                      <a:noFill/>
                    </a:lnB>
                  </a:tcPr>
                </a:tc>
                <a:extLst>
                  <a:ext uri="{0D108BD9-81ED-4DB2-BD59-A6C34878D82A}">
                    <a16:rowId xmlns:a16="http://schemas.microsoft.com/office/drawing/2014/main" val="1711265796"/>
                  </a:ext>
                </a:extLst>
              </a:tr>
            </a:tbl>
          </a:graphicData>
        </a:graphic>
      </p:graphicFrame>
    </p:spTree>
    <p:extLst>
      <p:ext uri="{BB962C8B-B14F-4D97-AF65-F5344CB8AC3E}">
        <p14:creationId xmlns:p14="http://schemas.microsoft.com/office/powerpoint/2010/main" val="30648428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62FE3B-79C5-4656-AB2E-AA5505FA8491}"/>
              </a:ext>
            </a:extLst>
          </p:cNvPr>
          <p:cNvPicPr>
            <a:picLocks noChangeAspect="1"/>
          </p:cNvPicPr>
          <p:nvPr/>
        </p:nvPicPr>
        <p:blipFill>
          <a:blip r:embed="rId2"/>
          <a:stretch>
            <a:fillRect/>
          </a:stretch>
        </p:blipFill>
        <p:spPr>
          <a:xfrm>
            <a:off x="1516251" y="0"/>
            <a:ext cx="9159498" cy="6858000"/>
          </a:xfrm>
          <a:prstGeom prst="rect">
            <a:avLst/>
          </a:prstGeom>
        </p:spPr>
      </p:pic>
    </p:spTree>
    <p:extLst>
      <p:ext uri="{BB962C8B-B14F-4D97-AF65-F5344CB8AC3E}">
        <p14:creationId xmlns:p14="http://schemas.microsoft.com/office/powerpoint/2010/main" val="1256197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F02D87-11A2-40A0-82E3-EE1E4524D3D8}"/>
              </a:ext>
            </a:extLst>
          </p:cNvPr>
          <p:cNvPicPr>
            <a:picLocks noChangeAspect="1"/>
          </p:cNvPicPr>
          <p:nvPr/>
        </p:nvPicPr>
        <p:blipFill>
          <a:blip r:embed="rId2"/>
          <a:stretch>
            <a:fillRect/>
          </a:stretch>
        </p:blipFill>
        <p:spPr>
          <a:xfrm>
            <a:off x="1469478" y="0"/>
            <a:ext cx="9253043" cy="6858000"/>
          </a:xfrm>
          <a:prstGeom prst="rect">
            <a:avLst/>
          </a:prstGeom>
        </p:spPr>
      </p:pic>
    </p:spTree>
    <p:extLst>
      <p:ext uri="{BB962C8B-B14F-4D97-AF65-F5344CB8AC3E}">
        <p14:creationId xmlns:p14="http://schemas.microsoft.com/office/powerpoint/2010/main" val="362142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24175C-76B1-4036-8959-A3AF45DA003D}"/>
              </a:ext>
            </a:extLst>
          </p:cNvPr>
          <p:cNvSpPr>
            <a:spLocks noGrp="1"/>
          </p:cNvSpPr>
          <p:nvPr>
            <p:ph type="sldNum" sz="quarter" idx="12"/>
          </p:nvPr>
        </p:nvSpPr>
        <p:spPr/>
        <p:txBody>
          <a:bodyPr/>
          <a:lstStyle/>
          <a:p>
            <a:fld id="{61080F9A-F828-44D2-B727-F73E7B512798}" type="slidenum">
              <a:rPr lang="en-US" smtClean="0"/>
              <a:t>7</a:t>
            </a:fld>
            <a:endParaRPr lang="en-US"/>
          </a:p>
        </p:txBody>
      </p:sp>
      <p:sp>
        <p:nvSpPr>
          <p:cNvPr id="5" name="Rectangle 4">
            <a:extLst>
              <a:ext uri="{FF2B5EF4-FFF2-40B4-BE49-F238E27FC236}">
                <a16:creationId xmlns:a16="http://schemas.microsoft.com/office/drawing/2014/main" id="{FB513260-94EB-4221-B84C-00F6EDA405B4}"/>
              </a:ext>
            </a:extLst>
          </p:cNvPr>
          <p:cNvSpPr/>
          <p:nvPr/>
        </p:nvSpPr>
        <p:spPr>
          <a:xfrm>
            <a:off x="0" y="1029600"/>
            <a:ext cx="6096000" cy="5655138"/>
          </a:xfrm>
          <a:prstGeom prst="rect">
            <a:avLst/>
          </a:prstGeom>
        </p:spPr>
        <p:txBody>
          <a:bodyPr>
            <a:spAutoFit/>
          </a:bodyPr>
          <a:lstStyle/>
          <a:p>
            <a:pPr algn="just">
              <a:lnSpc>
                <a:spcPct val="107000"/>
              </a:lnSpc>
              <a:spcAft>
                <a:spcPts val="800"/>
              </a:spcAft>
            </a:pPr>
            <a:r>
              <a:rPr lang="en-GB"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3.3. Photoemission and Auger Spectroscopy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3.3.1. X-Ray Photoelectron Spectroscopy (XPS)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3.3.2. Ultraviolet Photoelectron Spectroscopy (UPS)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3.3.3. Auger Electron Spectroscopy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Exercises and Assignments</a:t>
            </a:r>
            <a:endParaRPr lang="en-GB"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3.4. The Ion Spectroscopies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3.4.1. Secondary Ion Mass Spectrometry (SIMS)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Exercises and Assignments</a:t>
            </a:r>
            <a:endParaRPr lang="en-GB"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090F07F-6877-4CD2-9921-A4F41F208934}"/>
              </a:ext>
            </a:extLst>
          </p:cNvPr>
          <p:cNvSpPr/>
          <p:nvPr/>
        </p:nvSpPr>
        <p:spPr>
          <a:xfrm>
            <a:off x="6096000" y="2089777"/>
            <a:ext cx="6096000" cy="3644652"/>
          </a:xfrm>
          <a:prstGeom prst="rect">
            <a:avLst/>
          </a:prstGeom>
        </p:spPr>
        <p:txBody>
          <a:bodyPr>
            <a:spAutoFit/>
          </a:bodyPr>
          <a:lstStyle/>
          <a:p>
            <a:pPr algn="just">
              <a:lnSpc>
                <a:spcPct val="107000"/>
              </a:lnSpc>
              <a:spcAft>
                <a:spcPts val="800"/>
              </a:spcAft>
            </a:pPr>
            <a:r>
              <a:rPr lang="en-GB"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3.5. Diffraction and Extended X-Ray Absorption Fine Structure (EXAFS)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3.5.1. X-Ray Diffraction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3.5.2. Low-Energy Electron Diffraction (LEED)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3.5.3. X-Ray Absorption Fine Structure (XAFS)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Exercises and Assignments</a:t>
            </a:r>
            <a:endParaRPr lang="en-GB" sz="2400" dirty="0">
              <a:solidFill>
                <a:srgbClr val="FF0000"/>
              </a:solidFill>
            </a:endParaRPr>
          </a:p>
        </p:txBody>
      </p:sp>
      <p:sp>
        <p:nvSpPr>
          <p:cNvPr id="7" name="Title 4">
            <a:extLst>
              <a:ext uri="{FF2B5EF4-FFF2-40B4-BE49-F238E27FC236}">
                <a16:creationId xmlns:a16="http://schemas.microsoft.com/office/drawing/2014/main" id="{E45086EA-819C-43D2-89A2-EF90BA6A45A3}"/>
              </a:ext>
            </a:extLst>
          </p:cNvPr>
          <p:cNvSpPr txBox="1">
            <a:spLocks/>
          </p:cNvSpPr>
          <p:nvPr/>
        </p:nvSpPr>
        <p:spPr>
          <a:xfrm>
            <a:off x="-1" y="-1"/>
            <a:ext cx="12192000" cy="749484"/>
          </a:xfrm>
          <a:prstGeom prst="rect">
            <a:avLst/>
          </a:prstGeom>
          <a:solidFill>
            <a:srgbClr val="FF6600"/>
          </a:solidFill>
          <a:ln>
            <a:solidFill>
              <a:srgbClr val="FF66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Adobe Fan Heiti Std B" panose="020B0700000000000000" pitchFamily="34" charset="-128"/>
                <a:ea typeface="Adobe Fan Heiti Std B" panose="020B0700000000000000" pitchFamily="34" charset="-128"/>
              </a:rPr>
              <a:t>Module 3</a:t>
            </a:r>
            <a:endParaRPr lang="en-GB" sz="3600" b="1" dirty="0">
              <a:solidFill>
                <a:schemeClr val="bg1"/>
              </a:solidFill>
              <a:latin typeface="Adobe Fan Heiti Std B" panose="020B0700000000000000" pitchFamily="34" charset="-128"/>
              <a:ea typeface="Adobe Fan Heiti Std B" panose="020B0700000000000000" pitchFamily="34" charset="-128"/>
              <a:cs typeface="Arial" panose="020B0604020202020204" pitchFamily="34" charset="0"/>
            </a:endParaRPr>
          </a:p>
        </p:txBody>
      </p:sp>
    </p:spTree>
    <p:extLst>
      <p:ext uri="{BB962C8B-B14F-4D97-AF65-F5344CB8AC3E}">
        <p14:creationId xmlns:p14="http://schemas.microsoft.com/office/powerpoint/2010/main" val="4239727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83B109-F929-4A04-A040-DA6927389BE3}"/>
              </a:ext>
            </a:extLst>
          </p:cNvPr>
          <p:cNvSpPr>
            <a:spLocks noGrp="1"/>
          </p:cNvSpPr>
          <p:nvPr>
            <p:ph type="sldNum" sz="quarter" idx="12"/>
          </p:nvPr>
        </p:nvSpPr>
        <p:spPr/>
        <p:txBody>
          <a:bodyPr/>
          <a:lstStyle/>
          <a:p>
            <a:fld id="{61080F9A-F828-44D2-B727-F73E7B512798}" type="slidenum">
              <a:rPr lang="en-US" smtClean="0"/>
              <a:t>8</a:t>
            </a:fld>
            <a:endParaRPr lang="en-US"/>
          </a:p>
        </p:txBody>
      </p:sp>
      <p:sp>
        <p:nvSpPr>
          <p:cNvPr id="5" name="Rectangle 4">
            <a:extLst>
              <a:ext uri="{FF2B5EF4-FFF2-40B4-BE49-F238E27FC236}">
                <a16:creationId xmlns:a16="http://schemas.microsoft.com/office/drawing/2014/main" id="{F84F8CEA-D944-4C97-8857-1628701FE454}"/>
              </a:ext>
            </a:extLst>
          </p:cNvPr>
          <p:cNvSpPr/>
          <p:nvPr/>
        </p:nvSpPr>
        <p:spPr>
          <a:xfrm>
            <a:off x="198783" y="1096384"/>
            <a:ext cx="6096000" cy="5259966"/>
          </a:xfrm>
          <a:prstGeom prst="rect">
            <a:avLst/>
          </a:prstGeom>
        </p:spPr>
        <p:txBody>
          <a:bodyPr>
            <a:spAutoFit/>
          </a:bodyPr>
          <a:lstStyle/>
          <a:p>
            <a:pPr>
              <a:lnSpc>
                <a:spcPct val="107000"/>
              </a:lnSpc>
              <a:spcAft>
                <a:spcPts val="800"/>
              </a:spcAft>
            </a:pPr>
            <a:r>
              <a:rPr lang="en-GB" sz="2400" b="1" dirty="0">
                <a:solidFill>
                  <a:srgbClr val="FF0066"/>
                </a:solidFill>
                <a:latin typeface="Times New Roman" panose="02020603050405020304" pitchFamily="18" charset="0"/>
                <a:ea typeface="Calibri" panose="020F0502020204030204" pitchFamily="34" charset="0"/>
                <a:cs typeface="Times New Roman" panose="02020603050405020304" pitchFamily="18" charset="0"/>
              </a:rPr>
              <a:t>Module 4</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4.1. Bulk Properties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4.1.1. Particle Size Distribution and Mechanical Properties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0066FF"/>
                </a:solidFill>
                <a:latin typeface="Times New Roman" panose="02020603050405020304" pitchFamily="18" charset="0"/>
                <a:ea typeface="Calibri" panose="020F0502020204030204" pitchFamily="34" charset="0"/>
                <a:cs typeface="Times New Roman" panose="02020603050405020304" pitchFamily="18" charset="0"/>
              </a:rPr>
              <a:t>4.1.2. Particles Size Analysis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4.1.3. Application to Phase Identification</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4.1.4 Application to Phase Characterization: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4.1.5. X-Ray Diffraction of Catalysts in a Reactive Atmosphere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4.1.6. Small-Angle X-Ray Scattering (SAXS)</a:t>
            </a:r>
          </a:p>
          <a:p>
            <a:pPr>
              <a:lnSpc>
                <a:spcPct val="107000"/>
              </a:lnSpc>
              <a:spcAft>
                <a:spcPts val="800"/>
              </a:spcAf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GB"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exercises/Assignments/Reading Materials</a:t>
            </a:r>
            <a:endParaRPr lang="en-GB"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4">
            <a:extLst>
              <a:ext uri="{FF2B5EF4-FFF2-40B4-BE49-F238E27FC236}">
                <a16:creationId xmlns:a16="http://schemas.microsoft.com/office/drawing/2014/main" id="{9E50965C-9AEF-4A64-BBAF-B361003BE82D}"/>
              </a:ext>
            </a:extLst>
          </p:cNvPr>
          <p:cNvSpPr txBox="1">
            <a:spLocks/>
          </p:cNvSpPr>
          <p:nvPr/>
        </p:nvSpPr>
        <p:spPr>
          <a:xfrm>
            <a:off x="-1" y="-1"/>
            <a:ext cx="12192000" cy="749484"/>
          </a:xfrm>
          <a:prstGeom prst="rect">
            <a:avLst/>
          </a:prstGeom>
          <a:solidFill>
            <a:srgbClr val="FF6600"/>
          </a:solidFill>
          <a:ln>
            <a:solidFill>
              <a:srgbClr val="FF66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Adobe Fan Heiti Std B" panose="020B0700000000000000" pitchFamily="34" charset="-128"/>
                <a:ea typeface="Adobe Fan Heiti Std B" panose="020B0700000000000000" pitchFamily="34" charset="-128"/>
              </a:rPr>
              <a:t>Module 4</a:t>
            </a:r>
            <a:endParaRPr lang="en-GB" sz="3600" b="1" dirty="0">
              <a:solidFill>
                <a:schemeClr val="bg1"/>
              </a:solidFill>
              <a:latin typeface="Adobe Fan Heiti Std B" panose="020B0700000000000000" pitchFamily="34" charset="-128"/>
              <a:ea typeface="Adobe Fan Heiti Std B" panose="020B0700000000000000" pitchFamily="34" charset="-128"/>
              <a:cs typeface="Arial" panose="020B0604020202020204" pitchFamily="34" charset="0"/>
            </a:endParaRPr>
          </a:p>
        </p:txBody>
      </p:sp>
    </p:spTree>
    <p:extLst>
      <p:ext uri="{BB962C8B-B14F-4D97-AF65-F5344CB8AC3E}">
        <p14:creationId xmlns:p14="http://schemas.microsoft.com/office/powerpoint/2010/main" val="828872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C3B331-5888-46E7-A0F9-564B7784BA3B}"/>
              </a:ext>
            </a:extLst>
          </p:cNvPr>
          <p:cNvPicPr>
            <a:picLocks noChangeAspect="1"/>
          </p:cNvPicPr>
          <p:nvPr/>
        </p:nvPicPr>
        <p:blipFill>
          <a:blip r:embed="rId2"/>
          <a:stretch>
            <a:fillRect/>
          </a:stretch>
        </p:blipFill>
        <p:spPr>
          <a:xfrm>
            <a:off x="783772" y="0"/>
            <a:ext cx="10595428" cy="6858000"/>
          </a:xfrm>
          <a:prstGeom prst="rect">
            <a:avLst/>
          </a:prstGeom>
        </p:spPr>
      </p:pic>
    </p:spTree>
    <p:extLst>
      <p:ext uri="{BB962C8B-B14F-4D97-AF65-F5344CB8AC3E}">
        <p14:creationId xmlns:p14="http://schemas.microsoft.com/office/powerpoint/2010/main" val="3214341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TotalTime>
  <Words>1858</Words>
  <Application>Microsoft Office PowerPoint</Application>
  <PresentationFormat>Widescreen</PresentationFormat>
  <Paragraphs>322</Paragraphs>
  <Slides>63</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63</vt:i4>
      </vt:variant>
    </vt:vector>
  </HeadingPairs>
  <TitlesOfParts>
    <vt:vector size="76" baseType="lpstr">
      <vt:lpstr>宋体</vt:lpstr>
      <vt:lpstr>Adobe Fan Heiti Std B</vt:lpstr>
      <vt:lpstr>Arial</vt:lpstr>
      <vt:lpstr>Calibri</vt:lpstr>
      <vt:lpstr>Calibri Light</vt:lpstr>
      <vt:lpstr>Segoe UI</vt:lpstr>
      <vt:lpstr>Segoe UI Semibold</vt:lpstr>
      <vt:lpstr>Symbol</vt:lpstr>
      <vt:lpstr>Times New Roman</vt:lpstr>
      <vt:lpstr>TimesNewRomanPS-BoldMT</vt:lpstr>
      <vt:lpstr>Office Theme</vt:lpstr>
      <vt:lpstr>Image</vt:lpstr>
      <vt:lpstr>Equation</vt:lpstr>
      <vt:lpstr>Catalyst Characterization and Interpretation</vt:lpstr>
      <vt:lpstr>PowerPoint Presentation</vt:lpstr>
      <vt:lpstr>A Site at NCCR for Catalysis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Ultraviolet Photoelectron Spectroscopy (UPS)</vt:lpstr>
      <vt:lpstr>Angular Resolved UPS (ARUPS)</vt:lpstr>
      <vt:lpstr>Three-step model</vt:lpstr>
      <vt:lpstr>Photoemission (UPS) theory </vt:lpstr>
      <vt:lpstr>The first step</vt:lpstr>
      <vt:lpstr>The second step</vt:lpstr>
      <vt:lpstr>The third step</vt:lpstr>
      <vt:lpstr>To determine  </vt:lpstr>
      <vt:lpstr>To determine </vt:lpstr>
      <vt:lpstr>The rules to find surface states</vt:lpstr>
      <vt:lpstr>UPS study of Cu(111)</vt:lpstr>
      <vt:lpstr>Other applications of UPS</vt:lpstr>
      <vt:lpstr>Why XPS not good for study of bands?</vt:lpstr>
      <vt:lpstr>Inverse photoemission (IPES)</vt:lpstr>
      <vt:lpstr>Inverse photoemission (IPES)</vt:lpstr>
      <vt:lpstr>Band diagram for semiconductor</vt:lpstr>
      <vt:lpstr>Space-Charge layers at Semiconductors Interfaces</vt:lpstr>
      <vt:lpstr>Bending at n-type surface</vt:lpstr>
      <vt:lpstr>Solid-Solid Interface</vt:lpstr>
      <vt:lpstr>Metal semiconductor interface</vt:lpstr>
      <vt:lpstr>Semiconductor interface</vt:lpstr>
      <vt:lpstr>Pinning of the Fermi Surface</vt:lpstr>
      <vt:lpstr>Phonons for diatomic linear chain</vt:lpstr>
      <vt:lpstr>Surface Phonons for diatomic linear chain</vt:lpstr>
      <vt:lpstr>Surface Phonon and Plasmon</vt:lpstr>
      <vt:lpstr>The techniques to detect surface phonons and plasmons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 B Viswanathan</dc:creator>
  <cp:lastModifiedBy>Prof B Viswanathan</cp:lastModifiedBy>
  <cp:revision>13</cp:revision>
  <dcterms:created xsi:type="dcterms:W3CDTF">2017-10-19T03:08:47Z</dcterms:created>
  <dcterms:modified xsi:type="dcterms:W3CDTF">2017-10-21T11:27:52Z</dcterms:modified>
</cp:coreProperties>
</file>