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AEA6F-FB8F-4732-AA77-62B747D95A8C}" type="datetimeFigureOut">
              <a:rPr lang="en-US" smtClean="0"/>
              <a:t>9/20/2017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9E263-FCA3-4B50-8B8C-E2DADAA49603}" type="slidenum">
              <a:rPr lang="en-US" smtClean="0"/>
              <a:t>‹#›</a:t>
            </a:fld>
            <a:endParaRPr lang="en-US"/>
          </a:p>
        </p:txBody>
      </p:sp>
    </p:spTree>
    <p:extLst>
      <p:ext uri="{BB962C8B-B14F-4D97-AF65-F5344CB8AC3E}">
        <p14:creationId xmlns:p14="http://schemas.microsoft.com/office/powerpoint/2010/main" val="135491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857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4E6-4885-47B3-9CBD-EE60A804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4A6DA5-A759-40D2-8C77-37BD1AC50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9486D7-4881-4CE9-9C85-4ADF18D3E967}"/>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90B6466A-B599-46E6-9AF1-2F089D26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C04EB-8CB1-41E3-8F8E-474EC0F07DC1}"/>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234616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D4F7-0108-4A73-B802-2DADFD01F4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53C7-3B9C-4F36-98E5-8FD198BA49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BAB9-016E-4F40-978A-A7C711A8F91C}"/>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A6E2F35B-7E11-411D-8FF3-372406E33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5AAD3-EA6E-424F-B679-64B32CA90A52}"/>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102726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B356B-541D-40EF-8A3E-07AADE944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F17848-A186-4D6F-B316-B3D9A20C6F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7C01B-0083-4E1B-B4E9-DFFA4B669771}"/>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948DE376-25B5-4688-8A35-CB52A2131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A0062-64F2-4B80-86A5-E6D98C78880F}"/>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203487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DF0E-8D9E-4B88-9414-0FCAE5353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BC895-7030-4F67-9E37-F98A98850C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7ABEE-8BED-4BBC-8F2A-A53F93BEC4C4}"/>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2690BB17-C3C1-4218-ACBD-0EE23B5FC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4ED82-AA29-4ED0-8BC4-9D09D8E7DEF5}"/>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12388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2A4E-3D24-4EA1-9E79-5DC3C9F34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88E76-D329-422D-AC24-0DA3A4DEA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03152B-5320-4347-98FE-013623379528}"/>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99C6F6B2-645E-45C4-877C-941C07976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57829-3DBE-4494-913E-54697017E711}"/>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60893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B759-7AD1-4036-B421-C355DEF06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B47EA-919B-4FF8-B72C-A449AC50AF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97894C-181D-45E1-9575-A624A6CB76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58E23-5280-44CB-9D01-9BB3392222D9}"/>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6" name="Footer Placeholder 5">
            <a:extLst>
              <a:ext uri="{FF2B5EF4-FFF2-40B4-BE49-F238E27FC236}">
                <a16:creationId xmlns:a16="http://schemas.microsoft.com/office/drawing/2014/main" id="{D39E748C-8A5E-4354-8718-615314D10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E23C3-DEFD-4006-A8E3-DC2F0BA2E565}"/>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97802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3EE4-96C0-4ED4-A817-64A0D4446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4B294-ED03-48DA-803A-75BDF184D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FD1F7-12CA-4CBD-8700-5F4789D0BE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5FC281-2CB6-468C-9D6D-5ACC5E3A1A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808A00-0FE8-44D6-9E8C-E8FD7A355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4CBD3-2584-4978-BCE6-72CC5BB23A4B}"/>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8" name="Footer Placeholder 7">
            <a:extLst>
              <a:ext uri="{FF2B5EF4-FFF2-40B4-BE49-F238E27FC236}">
                <a16:creationId xmlns:a16="http://schemas.microsoft.com/office/drawing/2014/main" id="{FFF787C8-C921-4357-9492-2067EA019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60537F-823B-44BF-8E6B-8F6DF4D4F245}"/>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38300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447B-9E81-4519-B17A-5CD252113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B0C7E-95FC-4A3A-A2A2-FF9F8CF47D93}"/>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4" name="Footer Placeholder 3">
            <a:extLst>
              <a:ext uri="{FF2B5EF4-FFF2-40B4-BE49-F238E27FC236}">
                <a16:creationId xmlns:a16="http://schemas.microsoft.com/office/drawing/2014/main" id="{AB099B9F-A38D-4D4E-AFF6-59F77F7BFC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05B67-33C2-41D9-9272-5202DE629B80}"/>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346277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C2FAB-7446-4426-9678-FF4B7C8FBB20}"/>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3" name="Footer Placeholder 2">
            <a:extLst>
              <a:ext uri="{FF2B5EF4-FFF2-40B4-BE49-F238E27FC236}">
                <a16:creationId xmlns:a16="http://schemas.microsoft.com/office/drawing/2014/main" id="{7C1A566F-0D4B-48EB-8A28-EE279A32A6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E798F-19F6-4DC2-86DE-826FD268E9EF}"/>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32953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64D0-3C66-462D-93A0-A6F3849D8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FBF693-9839-43B4-9B97-BB99C8D8B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E1C63-0FF6-4CD5-8877-EC7C4AD40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36D7DD-371D-47A4-83D7-F82C32351CFC}"/>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6" name="Footer Placeholder 5">
            <a:extLst>
              <a:ext uri="{FF2B5EF4-FFF2-40B4-BE49-F238E27FC236}">
                <a16:creationId xmlns:a16="http://schemas.microsoft.com/office/drawing/2014/main" id="{F58ACDF7-ACC2-4DA4-B97D-7E2341879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E1122-97A2-4EFE-8CDC-3B597AC5A7A8}"/>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102647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7EDE-45F1-4A02-9E3D-F99D7731B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26579A-8316-4161-BD60-89607D2CA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5D823-97AA-40AC-8130-66C651798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A13DF-3356-4D18-8ABF-76986DDD866F}"/>
              </a:ext>
            </a:extLst>
          </p:cNvPr>
          <p:cNvSpPr>
            <a:spLocks noGrp="1"/>
          </p:cNvSpPr>
          <p:nvPr>
            <p:ph type="dt" sz="half" idx="10"/>
          </p:nvPr>
        </p:nvSpPr>
        <p:spPr/>
        <p:txBody>
          <a:bodyPr/>
          <a:lstStyle/>
          <a:p>
            <a:fld id="{EECC28F7-7B12-45C7-AC94-9A09A3FCBB0C}" type="datetimeFigureOut">
              <a:rPr lang="en-US" smtClean="0"/>
              <a:t>9/20/2017</a:t>
            </a:fld>
            <a:endParaRPr lang="en-US"/>
          </a:p>
        </p:txBody>
      </p:sp>
      <p:sp>
        <p:nvSpPr>
          <p:cNvPr id="6" name="Footer Placeholder 5">
            <a:extLst>
              <a:ext uri="{FF2B5EF4-FFF2-40B4-BE49-F238E27FC236}">
                <a16:creationId xmlns:a16="http://schemas.microsoft.com/office/drawing/2014/main" id="{6C9DD096-D105-4BEA-AD9B-D37D43A30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C2FBE-2160-4A33-BAAE-0A6586875E48}"/>
              </a:ext>
            </a:extLst>
          </p:cNvPr>
          <p:cNvSpPr>
            <a:spLocks noGrp="1"/>
          </p:cNvSpPr>
          <p:nvPr>
            <p:ph type="sldNum" sz="quarter" idx="12"/>
          </p:nvPr>
        </p:nvSpPr>
        <p:spPr/>
        <p:txBody>
          <a:bodyPr/>
          <a:lstStyle/>
          <a:p>
            <a:fld id="{DAF6A6B5-70F9-4970-88A1-843FB4E7EDB7}" type="slidenum">
              <a:rPr lang="en-US" smtClean="0"/>
              <a:t>‹#›</a:t>
            </a:fld>
            <a:endParaRPr lang="en-US"/>
          </a:p>
        </p:txBody>
      </p:sp>
    </p:spTree>
    <p:extLst>
      <p:ext uri="{BB962C8B-B14F-4D97-AF65-F5344CB8AC3E}">
        <p14:creationId xmlns:p14="http://schemas.microsoft.com/office/powerpoint/2010/main" val="396534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1A20F-9C3A-4CD8-AA8F-E9D77BE38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C7537-9961-4B2E-9083-488F9AB08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1D1DA-1FD9-475B-AC11-4A32FF4AD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C28F7-7B12-45C7-AC94-9A09A3FCBB0C}" type="datetimeFigureOut">
              <a:rPr lang="en-US" smtClean="0"/>
              <a:t>9/20/2017</a:t>
            </a:fld>
            <a:endParaRPr lang="en-US"/>
          </a:p>
        </p:txBody>
      </p:sp>
      <p:sp>
        <p:nvSpPr>
          <p:cNvPr id="5" name="Footer Placeholder 4">
            <a:extLst>
              <a:ext uri="{FF2B5EF4-FFF2-40B4-BE49-F238E27FC236}">
                <a16:creationId xmlns:a16="http://schemas.microsoft.com/office/drawing/2014/main" id="{E16BB88D-9E21-44C6-AEF2-CD9B6DBE4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D592F0-86A6-4498-9E94-D41967E9E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6A6B5-70F9-4970-88A1-843FB4E7EDB7}" type="slidenum">
              <a:rPr lang="en-US" smtClean="0"/>
              <a:t>‹#›</a:t>
            </a:fld>
            <a:endParaRPr lang="en-US"/>
          </a:p>
        </p:txBody>
      </p:sp>
    </p:spTree>
    <p:extLst>
      <p:ext uri="{BB962C8B-B14F-4D97-AF65-F5344CB8AC3E}">
        <p14:creationId xmlns:p14="http://schemas.microsoft.com/office/powerpoint/2010/main" val="126530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33969-6238-40C6-926F-65DB5EE498F0}"/>
              </a:ext>
            </a:extLst>
          </p:cNvPr>
          <p:cNvSpPr/>
          <p:nvPr/>
        </p:nvSpPr>
        <p:spPr>
          <a:xfrm>
            <a:off x="110360" y="2585545"/>
            <a:ext cx="12081640" cy="1938992"/>
          </a:xfrm>
          <a:prstGeom prst="rect">
            <a:avLst/>
          </a:prstGeom>
          <a:blipFill>
            <a:blip r:embed="rId2"/>
            <a:tile tx="0" ty="0" sx="100000" sy="100000" flip="none" algn="tl"/>
          </a:blipFill>
        </p:spPr>
        <p:txBody>
          <a:bodyPr wrap="square">
            <a:spAutoFit/>
          </a:bodyPr>
          <a:lstStyle/>
          <a:p>
            <a:pPr algn="ctr"/>
            <a:endParaRPr lang="en-US" sz="4000" b="1" dirty="0">
              <a:solidFill>
                <a:srgbClr val="0070C0"/>
              </a:solidFill>
              <a:latin typeface="TimesNewRomanPS-BoldMT"/>
            </a:endParaRPr>
          </a:p>
          <a:p>
            <a:pPr algn="ctr"/>
            <a:r>
              <a:rPr lang="en-US" sz="4000" b="1" dirty="0">
                <a:solidFill>
                  <a:srgbClr val="FF0000"/>
                </a:solidFill>
                <a:latin typeface="TimesNewRomanPS-BoldMT"/>
              </a:rPr>
              <a:t>Principles and Objectives of Catalyst Characterization</a:t>
            </a:r>
          </a:p>
          <a:p>
            <a:pPr algn="ctr"/>
            <a:endParaRPr lang="en-US" sz="4000" b="1" dirty="0">
              <a:solidFill>
                <a:srgbClr val="0070C0"/>
              </a:solidFill>
              <a:latin typeface="TimesNewRomanPS-BoldMT"/>
            </a:endParaRPr>
          </a:p>
        </p:txBody>
      </p:sp>
    </p:spTree>
    <p:extLst>
      <p:ext uri="{BB962C8B-B14F-4D97-AF65-F5344CB8AC3E}">
        <p14:creationId xmlns:p14="http://schemas.microsoft.com/office/powerpoint/2010/main" val="24684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9D91-3478-4C75-88F8-8889B86E576F}"/>
              </a:ext>
            </a:extLst>
          </p:cNvPr>
          <p:cNvSpPr>
            <a:spLocks noGrp="1"/>
          </p:cNvSpPr>
          <p:nvPr>
            <p:ph type="title"/>
          </p:nvPr>
        </p:nvSpPr>
        <p:spPr>
          <a:xfrm>
            <a:off x="0" y="0"/>
            <a:ext cx="12061371" cy="6858000"/>
          </a:xfrm>
        </p:spPr>
        <p:txBody>
          <a:bodyPr>
            <a:normAutofit fontScale="90000"/>
          </a:bodyPr>
          <a:lstStyle/>
          <a:p>
            <a:r>
              <a:rPr lang="en-US" sz="4000" b="1" dirty="0">
                <a:solidFill>
                  <a:srgbClr val="FF0000"/>
                </a:solidFill>
                <a:latin typeface="TimesNewRomanPS-BoldMT"/>
              </a:rPr>
              <a:t>Objectives of Catalyst Characterization</a:t>
            </a:r>
            <a:br>
              <a:rPr lang="en-US" sz="4000" b="1" dirty="0">
                <a:solidFill>
                  <a:srgbClr val="FF0000"/>
                </a:solidFill>
                <a:latin typeface="TimesNewRomanPS-BoldMT"/>
              </a:rPr>
            </a:br>
            <a:r>
              <a:rPr lang="en-US" sz="4000" b="1" dirty="0">
                <a:solidFill>
                  <a:srgbClr val="FF0000"/>
                </a:solidFill>
                <a:latin typeface="TimesNewRomanPS-BoldMT"/>
              </a:rPr>
              <a:t>There are various objectives in Catalyst characterization depending on the Scientist and also the purpose for which she or he uses the catalyst.</a:t>
            </a:r>
            <a:br>
              <a:rPr lang="en-US" sz="4000" b="1" dirty="0">
                <a:solidFill>
                  <a:srgbClr val="FF0000"/>
                </a:solidFill>
                <a:latin typeface="TimesNewRomanPS-BoldMT"/>
              </a:rPr>
            </a:br>
            <a:r>
              <a:rPr lang="en-US" sz="4000" b="1" dirty="0">
                <a:solidFill>
                  <a:srgbClr val="FF0000"/>
                </a:solidFill>
                <a:latin typeface="TimesNewRomanPS-BoldMT"/>
              </a:rPr>
              <a:t>Some of the objectives can be stated as follows – (Not complete list).</a:t>
            </a:r>
            <a:br>
              <a:rPr lang="en-US" sz="4000" b="1" dirty="0">
                <a:solidFill>
                  <a:srgbClr val="FF0000"/>
                </a:solidFill>
                <a:latin typeface="TimesNewRomanPS-BoldMT"/>
              </a:rPr>
            </a:br>
            <a:br>
              <a:rPr lang="en-US" sz="4000" b="1" dirty="0">
                <a:solidFill>
                  <a:srgbClr val="FF0000"/>
                </a:solidFill>
                <a:latin typeface="TimesNewRomanPS-BoldMT"/>
              </a:rPr>
            </a:br>
            <a:r>
              <a:rPr lang="en-US" sz="4000" b="1" dirty="0">
                <a:solidFill>
                  <a:srgbClr val="FF0000"/>
                </a:solidFill>
                <a:latin typeface="TimesNewRomanPS-BoldMT"/>
              </a:rPr>
              <a:t>1. Phase composition of the feed catalyst</a:t>
            </a:r>
            <a:br>
              <a:rPr lang="en-US" sz="4000" b="1" dirty="0">
                <a:solidFill>
                  <a:srgbClr val="FF0000"/>
                </a:solidFill>
                <a:latin typeface="TimesNewRomanPS-BoldMT"/>
              </a:rPr>
            </a:br>
            <a:r>
              <a:rPr lang="en-US" sz="4000" b="1" dirty="0">
                <a:solidFill>
                  <a:srgbClr val="FF0000"/>
                </a:solidFill>
                <a:latin typeface="TimesNewRomanPS-BoldMT"/>
              </a:rPr>
              <a:t>2. Surface functionalities and active sites</a:t>
            </a:r>
            <a:br>
              <a:rPr lang="en-US" sz="4000" b="1" dirty="0">
                <a:solidFill>
                  <a:srgbClr val="FF0000"/>
                </a:solidFill>
                <a:latin typeface="TimesNewRomanPS-BoldMT"/>
              </a:rPr>
            </a:br>
            <a:r>
              <a:rPr lang="en-US" sz="4000" b="1" dirty="0">
                <a:solidFill>
                  <a:srgbClr val="FF0000"/>
                </a:solidFill>
                <a:latin typeface="TimesNewRomanPS-BoldMT"/>
              </a:rPr>
              <a:t>3. Identification of Intermediates of catalytic reactions</a:t>
            </a:r>
            <a:br>
              <a:rPr lang="en-US" sz="4000" b="1" dirty="0">
                <a:solidFill>
                  <a:srgbClr val="FF0000"/>
                </a:solidFill>
                <a:latin typeface="TimesNewRomanPS-BoldMT"/>
              </a:rPr>
            </a:br>
            <a:r>
              <a:rPr lang="en-US" sz="4000" b="1" dirty="0">
                <a:solidFill>
                  <a:srgbClr val="FF0000"/>
                </a:solidFill>
                <a:latin typeface="TimesNewRomanPS-BoldMT"/>
              </a:rPr>
              <a:t>4. Catalyst degradation and regeneration procedures and the list is endless depends on what questions the scientist wishes to seek answers </a:t>
            </a:r>
            <a:br>
              <a:rPr lang="en-US" b="1" dirty="0">
                <a:solidFill>
                  <a:srgbClr val="FF0000"/>
                </a:solidFill>
                <a:latin typeface="TimesNewRomanPS-BoldMT"/>
              </a:rPr>
            </a:br>
            <a:endParaRPr lang="en-US" dirty="0"/>
          </a:p>
        </p:txBody>
      </p:sp>
    </p:spTree>
    <p:extLst>
      <p:ext uri="{BB962C8B-B14F-4D97-AF65-F5344CB8AC3E}">
        <p14:creationId xmlns:p14="http://schemas.microsoft.com/office/powerpoint/2010/main" val="14078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E36F1-07CA-4F10-9F41-85B7D6472AB2}"/>
              </a:ext>
            </a:extLst>
          </p:cNvPr>
          <p:cNvPicPr>
            <a:picLocks noChangeAspect="1"/>
          </p:cNvPicPr>
          <p:nvPr/>
        </p:nvPicPr>
        <p:blipFill>
          <a:blip r:embed="rId2"/>
          <a:stretch>
            <a:fillRect/>
          </a:stretch>
        </p:blipFill>
        <p:spPr>
          <a:xfrm>
            <a:off x="14287" y="377371"/>
            <a:ext cx="12163425" cy="3585029"/>
          </a:xfrm>
          <a:prstGeom prst="rect">
            <a:avLst/>
          </a:prstGeom>
        </p:spPr>
      </p:pic>
      <p:pic>
        <p:nvPicPr>
          <p:cNvPr id="5" name="Picture 4">
            <a:extLst>
              <a:ext uri="{FF2B5EF4-FFF2-40B4-BE49-F238E27FC236}">
                <a16:creationId xmlns:a16="http://schemas.microsoft.com/office/drawing/2014/main" id="{BE6C0495-D870-4399-86AB-00233BA17E13}"/>
              </a:ext>
            </a:extLst>
          </p:cNvPr>
          <p:cNvPicPr>
            <a:picLocks noChangeAspect="1"/>
          </p:cNvPicPr>
          <p:nvPr/>
        </p:nvPicPr>
        <p:blipFill>
          <a:blip r:embed="rId3"/>
          <a:stretch>
            <a:fillRect/>
          </a:stretch>
        </p:blipFill>
        <p:spPr>
          <a:xfrm>
            <a:off x="145143" y="3840162"/>
            <a:ext cx="11800113" cy="1819275"/>
          </a:xfrm>
          <a:prstGeom prst="rect">
            <a:avLst/>
          </a:prstGeom>
        </p:spPr>
      </p:pic>
    </p:spTree>
    <p:extLst>
      <p:ext uri="{BB962C8B-B14F-4D97-AF65-F5344CB8AC3E}">
        <p14:creationId xmlns:p14="http://schemas.microsoft.com/office/powerpoint/2010/main" val="176204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36F0A4-5616-44E6-A34A-88F218BB88E7}"/>
              </a:ext>
            </a:extLst>
          </p:cNvPr>
          <p:cNvPicPr>
            <a:picLocks noChangeAspect="1"/>
          </p:cNvPicPr>
          <p:nvPr/>
        </p:nvPicPr>
        <p:blipFill>
          <a:blip r:embed="rId2"/>
          <a:stretch>
            <a:fillRect/>
          </a:stretch>
        </p:blipFill>
        <p:spPr>
          <a:xfrm>
            <a:off x="3299959" y="506639"/>
            <a:ext cx="4924425" cy="1200150"/>
          </a:xfrm>
          <a:prstGeom prst="rect">
            <a:avLst/>
          </a:prstGeom>
        </p:spPr>
      </p:pic>
      <p:pic>
        <p:nvPicPr>
          <p:cNvPr id="3" name="Picture 2">
            <a:extLst>
              <a:ext uri="{FF2B5EF4-FFF2-40B4-BE49-F238E27FC236}">
                <a16:creationId xmlns:a16="http://schemas.microsoft.com/office/drawing/2014/main" id="{7CFC5F61-AB70-4FF2-B71E-FDC6B4C08B09}"/>
              </a:ext>
            </a:extLst>
          </p:cNvPr>
          <p:cNvPicPr>
            <a:picLocks noChangeAspect="1"/>
          </p:cNvPicPr>
          <p:nvPr/>
        </p:nvPicPr>
        <p:blipFill>
          <a:blip r:embed="rId3"/>
          <a:stretch>
            <a:fillRect/>
          </a:stretch>
        </p:blipFill>
        <p:spPr>
          <a:xfrm>
            <a:off x="0" y="1706789"/>
            <a:ext cx="12192000" cy="4940754"/>
          </a:xfrm>
          <a:prstGeom prst="rect">
            <a:avLst/>
          </a:prstGeom>
        </p:spPr>
      </p:pic>
    </p:spTree>
    <p:extLst>
      <p:ext uri="{BB962C8B-B14F-4D97-AF65-F5344CB8AC3E}">
        <p14:creationId xmlns:p14="http://schemas.microsoft.com/office/powerpoint/2010/main" val="325179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B9CAC-5A73-4B38-B170-6F9CDFBBE2DB}"/>
              </a:ext>
            </a:extLst>
          </p:cNvPr>
          <p:cNvPicPr>
            <a:picLocks noChangeAspect="1"/>
          </p:cNvPicPr>
          <p:nvPr/>
        </p:nvPicPr>
        <p:blipFill>
          <a:blip r:embed="rId2"/>
          <a:stretch>
            <a:fillRect/>
          </a:stretch>
        </p:blipFill>
        <p:spPr>
          <a:xfrm>
            <a:off x="3884385" y="0"/>
            <a:ext cx="3581400" cy="1238250"/>
          </a:xfrm>
          <a:prstGeom prst="rect">
            <a:avLst/>
          </a:prstGeom>
        </p:spPr>
      </p:pic>
      <p:pic>
        <p:nvPicPr>
          <p:cNvPr id="3" name="Picture 2">
            <a:extLst>
              <a:ext uri="{FF2B5EF4-FFF2-40B4-BE49-F238E27FC236}">
                <a16:creationId xmlns:a16="http://schemas.microsoft.com/office/drawing/2014/main" id="{3AF8FF51-3C49-4E14-B3C0-E5ED14CB032A}"/>
              </a:ext>
            </a:extLst>
          </p:cNvPr>
          <p:cNvPicPr>
            <a:picLocks noChangeAspect="1"/>
          </p:cNvPicPr>
          <p:nvPr/>
        </p:nvPicPr>
        <p:blipFill>
          <a:blip r:embed="rId3"/>
          <a:stretch>
            <a:fillRect/>
          </a:stretch>
        </p:blipFill>
        <p:spPr>
          <a:xfrm>
            <a:off x="0" y="1238250"/>
            <a:ext cx="12192000" cy="3914321"/>
          </a:xfrm>
          <a:prstGeom prst="rect">
            <a:avLst/>
          </a:prstGeom>
        </p:spPr>
      </p:pic>
      <p:pic>
        <p:nvPicPr>
          <p:cNvPr id="5" name="Picture 4">
            <a:extLst>
              <a:ext uri="{FF2B5EF4-FFF2-40B4-BE49-F238E27FC236}">
                <a16:creationId xmlns:a16="http://schemas.microsoft.com/office/drawing/2014/main" id="{53B51263-2FCE-4D61-A4A4-5B14D5C9212C}"/>
              </a:ext>
            </a:extLst>
          </p:cNvPr>
          <p:cNvPicPr>
            <a:picLocks noChangeAspect="1"/>
          </p:cNvPicPr>
          <p:nvPr/>
        </p:nvPicPr>
        <p:blipFill>
          <a:blip r:embed="rId4"/>
          <a:stretch>
            <a:fillRect/>
          </a:stretch>
        </p:blipFill>
        <p:spPr>
          <a:xfrm>
            <a:off x="188685" y="5152571"/>
            <a:ext cx="12003315" cy="1705429"/>
          </a:xfrm>
          <a:prstGeom prst="rect">
            <a:avLst/>
          </a:prstGeom>
        </p:spPr>
      </p:pic>
    </p:spTree>
    <p:extLst>
      <p:ext uri="{BB962C8B-B14F-4D97-AF65-F5344CB8AC3E}">
        <p14:creationId xmlns:p14="http://schemas.microsoft.com/office/powerpoint/2010/main" val="384000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B9AF6A-24DA-467F-A9C7-7CDAB485FA58}"/>
              </a:ext>
            </a:extLst>
          </p:cNvPr>
          <p:cNvPicPr>
            <a:picLocks noChangeAspect="1"/>
          </p:cNvPicPr>
          <p:nvPr/>
        </p:nvPicPr>
        <p:blipFill>
          <a:blip r:embed="rId2"/>
          <a:stretch>
            <a:fillRect/>
          </a:stretch>
        </p:blipFill>
        <p:spPr>
          <a:xfrm>
            <a:off x="666522" y="162606"/>
            <a:ext cx="10829925" cy="1825852"/>
          </a:xfrm>
          <a:prstGeom prst="rect">
            <a:avLst/>
          </a:prstGeom>
        </p:spPr>
      </p:pic>
      <p:pic>
        <p:nvPicPr>
          <p:cNvPr id="3" name="Picture 2">
            <a:extLst>
              <a:ext uri="{FF2B5EF4-FFF2-40B4-BE49-F238E27FC236}">
                <a16:creationId xmlns:a16="http://schemas.microsoft.com/office/drawing/2014/main" id="{1DAA8AEA-EDB7-4058-AF03-DFA5E8C3C08A}"/>
              </a:ext>
            </a:extLst>
          </p:cNvPr>
          <p:cNvPicPr>
            <a:picLocks noChangeAspect="1"/>
          </p:cNvPicPr>
          <p:nvPr/>
        </p:nvPicPr>
        <p:blipFill>
          <a:blip r:embed="rId3"/>
          <a:stretch>
            <a:fillRect/>
          </a:stretch>
        </p:blipFill>
        <p:spPr>
          <a:xfrm>
            <a:off x="0" y="2133599"/>
            <a:ext cx="12192000" cy="4281715"/>
          </a:xfrm>
          <a:prstGeom prst="rect">
            <a:avLst/>
          </a:prstGeom>
        </p:spPr>
      </p:pic>
    </p:spTree>
    <p:extLst>
      <p:ext uri="{BB962C8B-B14F-4D97-AF65-F5344CB8AC3E}">
        <p14:creationId xmlns:p14="http://schemas.microsoft.com/office/powerpoint/2010/main" val="131276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D23D90-51D1-47FF-AD51-93D7D029DA52}"/>
              </a:ext>
            </a:extLst>
          </p:cNvPr>
          <p:cNvPicPr>
            <a:picLocks noChangeAspect="1"/>
          </p:cNvPicPr>
          <p:nvPr/>
        </p:nvPicPr>
        <p:blipFill>
          <a:blip r:embed="rId2"/>
          <a:stretch>
            <a:fillRect/>
          </a:stretch>
        </p:blipFill>
        <p:spPr>
          <a:xfrm>
            <a:off x="933676" y="522515"/>
            <a:ext cx="10353675" cy="1944914"/>
          </a:xfrm>
          <a:prstGeom prst="rect">
            <a:avLst/>
          </a:prstGeom>
        </p:spPr>
      </p:pic>
      <p:pic>
        <p:nvPicPr>
          <p:cNvPr id="4" name="Picture 3">
            <a:extLst>
              <a:ext uri="{FF2B5EF4-FFF2-40B4-BE49-F238E27FC236}">
                <a16:creationId xmlns:a16="http://schemas.microsoft.com/office/drawing/2014/main" id="{B447BE7E-E75F-4DE9-861C-39A2D4088939}"/>
              </a:ext>
            </a:extLst>
          </p:cNvPr>
          <p:cNvPicPr>
            <a:picLocks noChangeAspect="1"/>
          </p:cNvPicPr>
          <p:nvPr/>
        </p:nvPicPr>
        <p:blipFill>
          <a:blip r:embed="rId3"/>
          <a:stretch>
            <a:fillRect/>
          </a:stretch>
        </p:blipFill>
        <p:spPr>
          <a:xfrm>
            <a:off x="0" y="2467429"/>
            <a:ext cx="12192000" cy="4267200"/>
          </a:xfrm>
          <a:prstGeom prst="rect">
            <a:avLst/>
          </a:prstGeom>
        </p:spPr>
      </p:pic>
    </p:spTree>
    <p:extLst>
      <p:ext uri="{BB962C8B-B14F-4D97-AF65-F5344CB8AC3E}">
        <p14:creationId xmlns:p14="http://schemas.microsoft.com/office/powerpoint/2010/main" val="368265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AFF18-2F8F-4DD5-90EE-881CEF255717}"/>
              </a:ext>
            </a:extLst>
          </p:cNvPr>
          <p:cNvPicPr>
            <a:picLocks noChangeAspect="1"/>
          </p:cNvPicPr>
          <p:nvPr/>
        </p:nvPicPr>
        <p:blipFill>
          <a:blip r:embed="rId2"/>
          <a:stretch>
            <a:fillRect/>
          </a:stretch>
        </p:blipFill>
        <p:spPr>
          <a:xfrm>
            <a:off x="188687" y="0"/>
            <a:ext cx="11295742" cy="6858000"/>
          </a:xfrm>
          <a:prstGeom prst="rect">
            <a:avLst/>
          </a:prstGeom>
        </p:spPr>
      </p:pic>
    </p:spTree>
    <p:extLst>
      <p:ext uri="{BB962C8B-B14F-4D97-AF65-F5344CB8AC3E}">
        <p14:creationId xmlns:p14="http://schemas.microsoft.com/office/powerpoint/2010/main" val="300715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E46FF-B995-43D5-AE1E-0D30D5F54EF4}"/>
              </a:ext>
            </a:extLst>
          </p:cNvPr>
          <p:cNvPicPr>
            <a:picLocks noChangeAspect="1"/>
          </p:cNvPicPr>
          <p:nvPr/>
        </p:nvPicPr>
        <p:blipFill>
          <a:blip r:embed="rId2"/>
          <a:stretch>
            <a:fillRect/>
          </a:stretch>
        </p:blipFill>
        <p:spPr>
          <a:xfrm>
            <a:off x="261257" y="0"/>
            <a:ext cx="11930743" cy="6858000"/>
          </a:xfrm>
          <a:prstGeom prst="rect">
            <a:avLst/>
          </a:prstGeom>
        </p:spPr>
      </p:pic>
    </p:spTree>
    <p:extLst>
      <p:ext uri="{BB962C8B-B14F-4D97-AF65-F5344CB8AC3E}">
        <p14:creationId xmlns:p14="http://schemas.microsoft.com/office/powerpoint/2010/main" val="327046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A103B-6AB4-4215-AE1B-4964821F2AC1}"/>
              </a:ext>
            </a:extLst>
          </p:cNvPr>
          <p:cNvPicPr>
            <a:picLocks noChangeAspect="1"/>
          </p:cNvPicPr>
          <p:nvPr/>
        </p:nvPicPr>
        <p:blipFill>
          <a:blip r:embed="rId2"/>
          <a:stretch>
            <a:fillRect/>
          </a:stretch>
        </p:blipFill>
        <p:spPr>
          <a:xfrm>
            <a:off x="0" y="769257"/>
            <a:ext cx="12192000" cy="5497602"/>
          </a:xfrm>
          <a:prstGeom prst="rect">
            <a:avLst/>
          </a:prstGeom>
        </p:spPr>
      </p:pic>
      <p:pic>
        <p:nvPicPr>
          <p:cNvPr id="4" name="Picture 3">
            <a:extLst>
              <a:ext uri="{FF2B5EF4-FFF2-40B4-BE49-F238E27FC236}">
                <a16:creationId xmlns:a16="http://schemas.microsoft.com/office/drawing/2014/main" id="{473A58DC-0AC0-4728-AEEB-A10F2DAADBC5}"/>
              </a:ext>
            </a:extLst>
          </p:cNvPr>
          <p:cNvPicPr>
            <a:picLocks noChangeAspect="1"/>
          </p:cNvPicPr>
          <p:nvPr/>
        </p:nvPicPr>
        <p:blipFill>
          <a:blip r:embed="rId3"/>
          <a:stretch>
            <a:fillRect/>
          </a:stretch>
        </p:blipFill>
        <p:spPr>
          <a:xfrm>
            <a:off x="2143125" y="0"/>
            <a:ext cx="7905750" cy="1233715"/>
          </a:xfrm>
          <a:prstGeom prst="rect">
            <a:avLst/>
          </a:prstGeom>
        </p:spPr>
      </p:pic>
    </p:spTree>
    <p:extLst>
      <p:ext uri="{BB962C8B-B14F-4D97-AF65-F5344CB8AC3E}">
        <p14:creationId xmlns:p14="http://schemas.microsoft.com/office/powerpoint/2010/main" val="159617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D9F-97B5-4550-90E4-832C733EB0E7}"/>
              </a:ext>
            </a:extLst>
          </p:cNvPr>
          <p:cNvSpPr>
            <a:spLocks noGrp="1"/>
          </p:cNvSpPr>
          <p:nvPr>
            <p:ph type="ctrTitle"/>
          </p:nvPr>
        </p:nvSpPr>
        <p:spPr>
          <a:xfrm>
            <a:off x="1524000" y="600179"/>
            <a:ext cx="9144000" cy="2387600"/>
          </a:xfrm>
        </p:spPr>
        <p:txBody>
          <a:bodyPr/>
          <a:lstStyle/>
          <a:p>
            <a:r>
              <a:rPr lang="en-US" b="1" dirty="0">
                <a:solidFill>
                  <a:srgbClr val="CC0099"/>
                </a:solidFill>
              </a:rPr>
              <a:t>Catalyst Characterization and Interpretation</a:t>
            </a:r>
            <a:endParaRPr lang="en-GB" b="1" dirty="0">
              <a:solidFill>
                <a:srgbClr val="CC0099"/>
              </a:solidFill>
            </a:endParaRPr>
          </a:p>
        </p:txBody>
      </p:sp>
      <p:sp>
        <p:nvSpPr>
          <p:cNvPr id="3" name="Subtitle 2">
            <a:extLst>
              <a:ext uri="{FF2B5EF4-FFF2-40B4-BE49-F238E27FC236}">
                <a16:creationId xmlns:a16="http://schemas.microsoft.com/office/drawing/2014/main" id="{814DD27C-1A32-4CDC-B5E9-507382B719C9}"/>
              </a:ext>
            </a:extLst>
          </p:cNvPr>
          <p:cNvSpPr>
            <a:spLocks noGrp="1"/>
          </p:cNvSpPr>
          <p:nvPr>
            <p:ph type="subTitle" idx="1"/>
          </p:nvPr>
        </p:nvSpPr>
        <p:spPr>
          <a:xfrm>
            <a:off x="2809669" y="5619363"/>
            <a:ext cx="7169217" cy="956710"/>
          </a:xfrm>
        </p:spPr>
        <p:txBody>
          <a:bodyPr>
            <a:noAutofit/>
          </a:bodyPr>
          <a:lstStyle/>
          <a:p>
            <a:r>
              <a:rPr lang="en-US" sz="2800" b="1" dirty="0">
                <a:solidFill>
                  <a:srgbClr val="002060"/>
                </a:solidFill>
                <a:latin typeface="Arial" panose="020B0604020202020204" pitchFamily="34" charset="0"/>
                <a:cs typeface="Arial" panose="020B0604020202020204" pitchFamily="34" charset="0"/>
              </a:rPr>
              <a:t>National Centre for Catalysis Research</a:t>
            </a:r>
          </a:p>
          <a:p>
            <a:r>
              <a:rPr lang="en-US" sz="2800" b="1" dirty="0">
                <a:solidFill>
                  <a:srgbClr val="002060"/>
                </a:solidFill>
                <a:latin typeface="Arial" panose="020B0604020202020204" pitchFamily="34" charset="0"/>
                <a:cs typeface="Arial" panose="020B0604020202020204" pitchFamily="34" charset="0"/>
              </a:rPr>
              <a:t>Indian Institute of Technology Madras</a:t>
            </a:r>
          </a:p>
          <a:p>
            <a:endParaRPr lang="en-GB" sz="2800" b="1" dirty="0">
              <a:solidFill>
                <a:srgbClr val="002060"/>
              </a:solidFill>
              <a:latin typeface="Arial" panose="020B0604020202020204" pitchFamily="34" charset="0"/>
              <a:cs typeface="Arial" panose="020B0604020202020204" pitchFamily="34" charset="0"/>
            </a:endParaRPr>
          </a:p>
        </p:txBody>
      </p:sp>
      <p:pic>
        <p:nvPicPr>
          <p:cNvPr id="12" name="Picture 11" descr="A screenshot of a cell phone&#10;&#10;Description generated with high confidence">
            <a:extLst>
              <a:ext uri="{FF2B5EF4-FFF2-40B4-BE49-F238E27FC236}">
                <a16:creationId xmlns:a16="http://schemas.microsoft.com/office/drawing/2014/main" id="{5A56AE75-9A49-4C62-9E42-EE6FEE5FE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95" y="2941209"/>
            <a:ext cx="3710609" cy="2149150"/>
          </a:xfrm>
          <a:prstGeom prst="rect">
            <a:avLst/>
          </a:prstGeom>
        </p:spPr>
      </p:pic>
      <p:pic>
        <p:nvPicPr>
          <p:cNvPr id="1026" name="Picture 2" descr="https://www.researchgate.net/profile/Andreas_Jess/publication/227668524/figure/fig3/AS:302263034761222@1449076531970/Figure-3-Cumulative-pore-volume-based-on-a-combination-of-BET-analysis-and-Hg.png">
            <a:extLst>
              <a:ext uri="{FF2B5EF4-FFF2-40B4-BE49-F238E27FC236}">
                <a16:creationId xmlns:a16="http://schemas.microsoft.com/office/drawing/2014/main" id="{55CF340C-23D6-4612-BEAB-3B0881BCE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6563"/>
            <a:ext cx="3722776" cy="2670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9ED2EB3-4E69-4A36-8160-BD66CFB9E535}"/>
              </a:ext>
            </a:extLst>
          </p:cNvPr>
          <p:cNvPicPr>
            <a:picLocks noChangeAspect="1"/>
          </p:cNvPicPr>
          <p:nvPr/>
        </p:nvPicPr>
        <p:blipFill>
          <a:blip r:embed="rId5"/>
          <a:stretch>
            <a:fillRect/>
          </a:stretch>
        </p:blipFill>
        <p:spPr>
          <a:xfrm>
            <a:off x="8317810" y="2091428"/>
            <a:ext cx="3847686" cy="2515041"/>
          </a:xfrm>
          <a:prstGeom prst="rect">
            <a:avLst/>
          </a:prstGeom>
        </p:spPr>
      </p:pic>
      <p:pic>
        <p:nvPicPr>
          <p:cNvPr id="1028" name="Picture 4" descr="http://hoahocngaynay.com/images/stories/01012013/xuc-tac-fcc.jpg">
            <a:extLst>
              <a:ext uri="{FF2B5EF4-FFF2-40B4-BE49-F238E27FC236}">
                <a16:creationId xmlns:a16="http://schemas.microsoft.com/office/drawing/2014/main" id="{3CCE7353-FC8E-48E8-9D8F-D87ADFCB5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089"/>
            <a:ext cx="2067339" cy="1421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thz.ch/en/news-and-events/eth-news/news/2014/05/better-catalysts-for-the-petrochemical-industry/_jcr_content/news_content/fullwidthimage/image.imageformat.fullwidth.1905398128.png">
            <a:extLst>
              <a:ext uri="{FF2B5EF4-FFF2-40B4-BE49-F238E27FC236}">
                <a16:creationId xmlns:a16="http://schemas.microsoft.com/office/drawing/2014/main" id="{4584791F-BCF7-4627-B5CC-2A9ECE1A6A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070" y="-4611"/>
            <a:ext cx="2623930" cy="1309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B4B997-B43C-494F-A390-26EC31E8CD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 y="4763689"/>
            <a:ext cx="2809875" cy="2095500"/>
          </a:xfrm>
          <a:prstGeom prst="rect">
            <a:avLst/>
          </a:prstGeom>
        </p:spPr>
      </p:pic>
      <p:pic>
        <p:nvPicPr>
          <p:cNvPr id="9" name="Picture 4" descr="https://upload.wikimedia.org/wikipedia/en/thumb/6/69/IIT_Madras_Logo.svg/1024px-IIT_Madras_Logo.svg.png">
            <a:extLst>
              <a:ext uri="{FF2B5EF4-FFF2-40B4-BE49-F238E27FC236}">
                <a16:creationId xmlns:a16="http://schemas.microsoft.com/office/drawing/2014/main" id="{F24A4B61-E16D-4882-997B-AD001C1CBF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8886" y="4760375"/>
            <a:ext cx="2098813" cy="20988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014E921-605A-44D3-8101-4E3B4079BA07}"/>
              </a:ext>
            </a:extLst>
          </p:cNvPr>
          <p:cNvSpPr/>
          <p:nvPr/>
        </p:nvSpPr>
        <p:spPr>
          <a:xfrm>
            <a:off x="3904199" y="-30511"/>
            <a:ext cx="3827009" cy="707886"/>
          </a:xfrm>
          <a:prstGeom prst="rect">
            <a:avLst/>
          </a:prstGeom>
        </p:spPr>
        <p:txBody>
          <a:bodyPr wrap="none">
            <a:spAutoFit/>
          </a:bodyPr>
          <a:lstStyle/>
          <a:p>
            <a:pPr algn="ctr"/>
            <a:r>
              <a:rPr lang="en-GB" sz="4000" b="1" dirty="0">
                <a:solidFill>
                  <a:srgbClr val="000099"/>
                </a:solidFill>
                <a:latin typeface="Segoe UI Semibold" panose="020B0702040204020203" pitchFamily="34" charset="0"/>
                <a:cs typeface="Arial" panose="020B0604020202020204" pitchFamily="34" charset="0"/>
              </a:rPr>
              <a:t>Presentation 10</a:t>
            </a:r>
          </a:p>
        </p:txBody>
      </p:sp>
    </p:spTree>
    <p:extLst>
      <p:ext uri="{BB962C8B-B14F-4D97-AF65-F5344CB8AC3E}">
        <p14:creationId xmlns:p14="http://schemas.microsoft.com/office/powerpoint/2010/main" val="262485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26F48F-E6AC-40E9-A3D0-0ACB2C1BDC42}"/>
              </a:ext>
            </a:extLst>
          </p:cNvPr>
          <p:cNvPicPr>
            <a:picLocks noChangeAspect="1"/>
          </p:cNvPicPr>
          <p:nvPr/>
        </p:nvPicPr>
        <p:blipFill>
          <a:blip r:embed="rId2"/>
          <a:stretch>
            <a:fillRect/>
          </a:stretch>
        </p:blipFill>
        <p:spPr>
          <a:xfrm>
            <a:off x="1793438" y="1117600"/>
            <a:ext cx="8605123" cy="5740400"/>
          </a:xfrm>
          <a:prstGeom prst="rect">
            <a:avLst/>
          </a:prstGeom>
        </p:spPr>
      </p:pic>
      <p:pic>
        <p:nvPicPr>
          <p:cNvPr id="3" name="Picture 2">
            <a:extLst>
              <a:ext uri="{FF2B5EF4-FFF2-40B4-BE49-F238E27FC236}">
                <a16:creationId xmlns:a16="http://schemas.microsoft.com/office/drawing/2014/main" id="{71D22D49-8276-4CDF-8F63-54310E047EB9}"/>
              </a:ext>
            </a:extLst>
          </p:cNvPr>
          <p:cNvPicPr>
            <a:picLocks noChangeAspect="1"/>
          </p:cNvPicPr>
          <p:nvPr/>
        </p:nvPicPr>
        <p:blipFill>
          <a:blip r:embed="rId3"/>
          <a:stretch>
            <a:fillRect/>
          </a:stretch>
        </p:blipFill>
        <p:spPr>
          <a:xfrm>
            <a:off x="1610632" y="261257"/>
            <a:ext cx="8477250" cy="856343"/>
          </a:xfrm>
          <a:prstGeom prst="rect">
            <a:avLst/>
          </a:prstGeom>
        </p:spPr>
      </p:pic>
    </p:spTree>
    <p:extLst>
      <p:ext uri="{BB962C8B-B14F-4D97-AF65-F5344CB8AC3E}">
        <p14:creationId xmlns:p14="http://schemas.microsoft.com/office/powerpoint/2010/main" val="275660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8E0A33-DAAA-4F4C-8320-7E1746132567}"/>
              </a:ext>
            </a:extLst>
          </p:cNvPr>
          <p:cNvPicPr>
            <a:picLocks noChangeAspect="1"/>
          </p:cNvPicPr>
          <p:nvPr/>
        </p:nvPicPr>
        <p:blipFill>
          <a:blip r:embed="rId2"/>
          <a:stretch>
            <a:fillRect/>
          </a:stretch>
        </p:blipFill>
        <p:spPr>
          <a:xfrm>
            <a:off x="591660" y="0"/>
            <a:ext cx="11008680" cy="6858000"/>
          </a:xfrm>
          <a:prstGeom prst="rect">
            <a:avLst/>
          </a:prstGeom>
        </p:spPr>
      </p:pic>
    </p:spTree>
    <p:extLst>
      <p:ext uri="{BB962C8B-B14F-4D97-AF65-F5344CB8AC3E}">
        <p14:creationId xmlns:p14="http://schemas.microsoft.com/office/powerpoint/2010/main" val="75247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D7E3A-8DB5-498B-8941-2787B5A1FD41}"/>
              </a:ext>
            </a:extLst>
          </p:cNvPr>
          <p:cNvPicPr>
            <a:picLocks noChangeAspect="1"/>
          </p:cNvPicPr>
          <p:nvPr/>
        </p:nvPicPr>
        <p:blipFill>
          <a:blip r:embed="rId2"/>
          <a:stretch>
            <a:fillRect/>
          </a:stretch>
        </p:blipFill>
        <p:spPr>
          <a:xfrm>
            <a:off x="915228" y="0"/>
            <a:ext cx="10361543" cy="6858000"/>
          </a:xfrm>
          <a:prstGeom prst="rect">
            <a:avLst/>
          </a:prstGeom>
        </p:spPr>
      </p:pic>
    </p:spTree>
    <p:extLst>
      <p:ext uri="{BB962C8B-B14F-4D97-AF65-F5344CB8AC3E}">
        <p14:creationId xmlns:p14="http://schemas.microsoft.com/office/powerpoint/2010/main" val="420458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DF033B-B3B5-4E98-87C4-CC0412A46998}"/>
              </a:ext>
            </a:extLst>
          </p:cNvPr>
          <p:cNvPicPr>
            <a:picLocks noChangeAspect="1"/>
          </p:cNvPicPr>
          <p:nvPr/>
        </p:nvPicPr>
        <p:blipFill>
          <a:blip r:embed="rId2"/>
          <a:stretch>
            <a:fillRect/>
          </a:stretch>
        </p:blipFill>
        <p:spPr>
          <a:xfrm>
            <a:off x="926910" y="0"/>
            <a:ext cx="10338179" cy="6858000"/>
          </a:xfrm>
          <a:prstGeom prst="rect">
            <a:avLst/>
          </a:prstGeom>
        </p:spPr>
      </p:pic>
    </p:spTree>
    <p:extLst>
      <p:ext uri="{BB962C8B-B14F-4D97-AF65-F5344CB8AC3E}">
        <p14:creationId xmlns:p14="http://schemas.microsoft.com/office/powerpoint/2010/main" val="208624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C5525-3C7B-4803-A7DD-0C24B5B0A78E}"/>
              </a:ext>
            </a:extLst>
          </p:cNvPr>
          <p:cNvPicPr>
            <a:picLocks noChangeAspect="1"/>
          </p:cNvPicPr>
          <p:nvPr/>
        </p:nvPicPr>
        <p:blipFill>
          <a:blip r:embed="rId2"/>
          <a:stretch>
            <a:fillRect/>
          </a:stretch>
        </p:blipFill>
        <p:spPr>
          <a:xfrm>
            <a:off x="777323" y="0"/>
            <a:ext cx="10637354" cy="6858000"/>
          </a:xfrm>
          <a:prstGeom prst="rect">
            <a:avLst/>
          </a:prstGeom>
        </p:spPr>
      </p:pic>
    </p:spTree>
    <p:extLst>
      <p:ext uri="{BB962C8B-B14F-4D97-AF65-F5344CB8AC3E}">
        <p14:creationId xmlns:p14="http://schemas.microsoft.com/office/powerpoint/2010/main" val="366586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4BD80A-195B-4367-9198-DD3864635B96}"/>
              </a:ext>
            </a:extLst>
          </p:cNvPr>
          <p:cNvPicPr>
            <a:picLocks noChangeAspect="1"/>
          </p:cNvPicPr>
          <p:nvPr/>
        </p:nvPicPr>
        <p:blipFill>
          <a:blip r:embed="rId2"/>
          <a:stretch>
            <a:fillRect/>
          </a:stretch>
        </p:blipFill>
        <p:spPr>
          <a:xfrm>
            <a:off x="809147" y="0"/>
            <a:ext cx="10573706" cy="6858000"/>
          </a:xfrm>
          <a:prstGeom prst="rect">
            <a:avLst/>
          </a:prstGeom>
        </p:spPr>
      </p:pic>
    </p:spTree>
    <p:extLst>
      <p:ext uri="{BB962C8B-B14F-4D97-AF65-F5344CB8AC3E}">
        <p14:creationId xmlns:p14="http://schemas.microsoft.com/office/powerpoint/2010/main" val="126517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54F89-D5D3-4901-AD30-88B276929D8A}"/>
              </a:ext>
            </a:extLst>
          </p:cNvPr>
          <p:cNvPicPr>
            <a:picLocks noChangeAspect="1"/>
          </p:cNvPicPr>
          <p:nvPr/>
        </p:nvPicPr>
        <p:blipFill>
          <a:blip r:embed="rId2"/>
          <a:stretch>
            <a:fillRect/>
          </a:stretch>
        </p:blipFill>
        <p:spPr>
          <a:xfrm>
            <a:off x="457455" y="0"/>
            <a:ext cx="11277090" cy="6858000"/>
          </a:xfrm>
          <a:prstGeom prst="rect">
            <a:avLst/>
          </a:prstGeom>
        </p:spPr>
      </p:pic>
    </p:spTree>
    <p:extLst>
      <p:ext uri="{BB962C8B-B14F-4D97-AF65-F5344CB8AC3E}">
        <p14:creationId xmlns:p14="http://schemas.microsoft.com/office/powerpoint/2010/main" val="127136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64E5E-ADB3-42FC-9131-B13D7D42879A}"/>
              </a:ext>
            </a:extLst>
          </p:cNvPr>
          <p:cNvPicPr>
            <a:picLocks noChangeAspect="1"/>
          </p:cNvPicPr>
          <p:nvPr/>
        </p:nvPicPr>
        <p:blipFill>
          <a:blip r:embed="rId2"/>
          <a:stretch>
            <a:fillRect/>
          </a:stretch>
        </p:blipFill>
        <p:spPr>
          <a:xfrm>
            <a:off x="986265" y="0"/>
            <a:ext cx="10219470" cy="6858000"/>
          </a:xfrm>
          <a:prstGeom prst="rect">
            <a:avLst/>
          </a:prstGeom>
        </p:spPr>
      </p:pic>
    </p:spTree>
    <p:extLst>
      <p:ext uri="{BB962C8B-B14F-4D97-AF65-F5344CB8AC3E}">
        <p14:creationId xmlns:p14="http://schemas.microsoft.com/office/powerpoint/2010/main" val="393075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99869A-E3E2-49E0-A35D-3E922F1EB7AA}"/>
              </a:ext>
            </a:extLst>
          </p:cNvPr>
          <p:cNvPicPr>
            <a:picLocks noChangeAspect="1"/>
          </p:cNvPicPr>
          <p:nvPr/>
        </p:nvPicPr>
        <p:blipFill>
          <a:blip r:embed="rId2"/>
          <a:stretch>
            <a:fillRect/>
          </a:stretch>
        </p:blipFill>
        <p:spPr>
          <a:xfrm>
            <a:off x="929690" y="0"/>
            <a:ext cx="10332619" cy="6858000"/>
          </a:xfrm>
          <a:prstGeom prst="rect">
            <a:avLst/>
          </a:prstGeom>
        </p:spPr>
      </p:pic>
    </p:spTree>
    <p:extLst>
      <p:ext uri="{BB962C8B-B14F-4D97-AF65-F5344CB8AC3E}">
        <p14:creationId xmlns:p14="http://schemas.microsoft.com/office/powerpoint/2010/main" val="3440842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C48D9-A925-4EF3-9BA9-2224B985E05E}"/>
              </a:ext>
            </a:extLst>
          </p:cNvPr>
          <p:cNvPicPr>
            <a:picLocks noChangeAspect="1"/>
          </p:cNvPicPr>
          <p:nvPr/>
        </p:nvPicPr>
        <p:blipFill>
          <a:blip r:embed="rId2"/>
          <a:stretch>
            <a:fillRect/>
          </a:stretch>
        </p:blipFill>
        <p:spPr>
          <a:xfrm>
            <a:off x="1150775" y="0"/>
            <a:ext cx="9890449" cy="6858000"/>
          </a:xfrm>
          <a:prstGeom prst="rect">
            <a:avLst/>
          </a:prstGeom>
        </p:spPr>
      </p:pic>
    </p:spTree>
    <p:extLst>
      <p:ext uri="{BB962C8B-B14F-4D97-AF65-F5344CB8AC3E}">
        <p14:creationId xmlns:p14="http://schemas.microsoft.com/office/powerpoint/2010/main" val="82274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E7AE44-D711-47B9-81D7-F0418589A685}"/>
              </a:ext>
            </a:extLst>
          </p:cNvPr>
          <p:cNvSpPr/>
          <p:nvPr/>
        </p:nvSpPr>
        <p:spPr>
          <a:xfrm>
            <a:off x="3424500" y="5340687"/>
            <a:ext cx="5186100" cy="1015663"/>
          </a:xfrm>
          <a:prstGeom prst="rect">
            <a:avLst/>
          </a:prstGeom>
          <a:blipFill>
            <a:blip r:embed="rId2"/>
            <a:tile tx="0" ty="0" sx="100000" sy="100000" flip="none" algn="tl"/>
          </a:blipFill>
        </p:spPr>
        <p:txBody>
          <a:bodyPr wrap="none">
            <a:spAutoFit/>
          </a:bodyPr>
          <a:lstStyle/>
          <a:p>
            <a:pPr algn="ctr"/>
            <a:r>
              <a:rPr lang="en-US" sz="6000" b="1" dirty="0">
                <a:solidFill>
                  <a:srgbClr val="000099"/>
                </a:solidFill>
                <a:latin typeface="Segoe UI Semibold" panose="020B0702040204020203" pitchFamily="34" charset="0"/>
                <a:cs typeface="Arial" panose="020B0604020202020204" pitchFamily="34" charset="0"/>
              </a:rPr>
              <a:t>C</a:t>
            </a:r>
            <a:r>
              <a:rPr lang="en-GB" sz="6000" b="1" dirty="0">
                <a:solidFill>
                  <a:srgbClr val="000099"/>
                </a:solidFill>
                <a:latin typeface="Segoe UI Semibold" panose="020B0702040204020203" pitchFamily="34" charset="0"/>
                <a:cs typeface="Arial" panose="020B0604020202020204" pitchFamily="34" charset="0"/>
              </a:rPr>
              <a:t>ourse Details</a:t>
            </a:r>
          </a:p>
        </p:txBody>
      </p:sp>
      <p:sp>
        <p:nvSpPr>
          <p:cNvPr id="9" name="Title 4">
            <a:extLst>
              <a:ext uri="{FF2B5EF4-FFF2-40B4-BE49-F238E27FC236}">
                <a16:creationId xmlns:a16="http://schemas.microsoft.com/office/drawing/2014/main" id="{1ACE089C-8FD8-4C12-AA30-88D32DBBF1C5}"/>
              </a:ext>
            </a:extLst>
          </p:cNvPr>
          <p:cNvSpPr txBox="1">
            <a:spLocks/>
          </p:cNvSpPr>
          <p:nvPr/>
        </p:nvSpPr>
        <p:spPr>
          <a:xfrm>
            <a:off x="-1" y="-1"/>
            <a:ext cx="12192000" cy="129871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Online Lecture Series 4</a:t>
            </a:r>
          </a:p>
          <a:p>
            <a:pPr algn="ctr"/>
            <a:r>
              <a:rPr lang="en-US" sz="3600" b="1" dirty="0">
                <a:solidFill>
                  <a:schemeClr val="bg1"/>
                </a:solidFill>
                <a:latin typeface="Adobe Fan Heiti Std B" panose="020B0700000000000000" pitchFamily="34" charset="-128"/>
                <a:ea typeface="Adobe Fan Heiti Std B" panose="020B0700000000000000" pitchFamily="34" charset="-128"/>
              </a:rPr>
              <a:t>Catalyst Characterization and Interpretation</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C54D2600-2E75-4CE9-8B97-D1C0DFA98FDF}"/>
              </a:ext>
            </a:extLst>
          </p:cNvPr>
          <p:cNvSpPr>
            <a:spLocks noGrp="1"/>
          </p:cNvSpPr>
          <p:nvPr>
            <p:ph type="sldNum" sz="quarter" idx="12"/>
          </p:nvPr>
        </p:nvSpPr>
        <p:spPr/>
        <p:txBody>
          <a:bodyPr/>
          <a:lstStyle/>
          <a:p>
            <a:fld id="{61080F9A-F828-44D2-B727-F73E7B512798}" type="slidenum">
              <a:rPr lang="en-US" smtClean="0"/>
              <a:t>3</a:t>
            </a:fld>
            <a:endParaRPr lang="en-US"/>
          </a:p>
        </p:txBody>
      </p:sp>
      <p:sp>
        <p:nvSpPr>
          <p:cNvPr id="2" name="Rectangle 1">
            <a:extLst>
              <a:ext uri="{FF2B5EF4-FFF2-40B4-BE49-F238E27FC236}">
                <a16:creationId xmlns:a16="http://schemas.microsoft.com/office/drawing/2014/main" id="{FC5C868F-12EE-420F-B32B-7F400906227A}"/>
              </a:ext>
            </a:extLst>
          </p:cNvPr>
          <p:cNvSpPr/>
          <p:nvPr/>
        </p:nvSpPr>
        <p:spPr>
          <a:xfrm>
            <a:off x="-1" y="1852856"/>
            <a:ext cx="12191999" cy="2677656"/>
          </a:xfrm>
          <a:prstGeom prst="rect">
            <a:avLst/>
          </a:prstGeom>
          <a:blipFill>
            <a:blip r:embed="rId3"/>
            <a:tile tx="0" ty="0" sx="100000" sy="100000" flip="none" algn="tl"/>
          </a:blipFill>
        </p:spPr>
        <p:txBody>
          <a:bodyPr wrap="square">
            <a:spAutoFit/>
          </a:bodyPr>
          <a:lstStyle/>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1 Carbon Dioxide Conversion into Chemicals and Fuels</a:t>
            </a:r>
          </a:p>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2 Photo and Photo-electrochemical Water Splitting</a:t>
            </a:r>
          </a:p>
          <a:p>
            <a:pPr algn="ctr"/>
            <a:r>
              <a:rPr lang="en-US"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nline Lecture Series 3 Fundamentals of Electrochemistry</a:t>
            </a:r>
          </a:p>
          <a:p>
            <a:pPr algn="ctr"/>
            <a:r>
              <a:rPr lang="en-US"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nline Lecture Series 4 Catalyst Characterization and Interpretations</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All these lectures will be available in YouTube</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One can view them whenever they want</a:t>
            </a:r>
          </a:p>
        </p:txBody>
      </p:sp>
    </p:spTree>
    <p:extLst>
      <p:ext uri="{BB962C8B-B14F-4D97-AF65-F5344CB8AC3E}">
        <p14:creationId xmlns:p14="http://schemas.microsoft.com/office/powerpoint/2010/main" val="142461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19B35-5D59-4666-A038-48F69E4A7F0F}"/>
              </a:ext>
            </a:extLst>
          </p:cNvPr>
          <p:cNvPicPr>
            <a:picLocks noChangeAspect="1"/>
          </p:cNvPicPr>
          <p:nvPr/>
        </p:nvPicPr>
        <p:blipFill>
          <a:blip r:embed="rId2"/>
          <a:stretch>
            <a:fillRect/>
          </a:stretch>
        </p:blipFill>
        <p:spPr>
          <a:xfrm>
            <a:off x="1167756" y="0"/>
            <a:ext cx="9856487" cy="6858000"/>
          </a:xfrm>
          <a:prstGeom prst="rect">
            <a:avLst/>
          </a:prstGeom>
        </p:spPr>
      </p:pic>
    </p:spTree>
    <p:extLst>
      <p:ext uri="{BB962C8B-B14F-4D97-AF65-F5344CB8AC3E}">
        <p14:creationId xmlns:p14="http://schemas.microsoft.com/office/powerpoint/2010/main" val="236786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ACA34-553D-44AE-9428-44E9AB6C3A8A}"/>
              </a:ext>
            </a:extLst>
          </p:cNvPr>
          <p:cNvPicPr>
            <a:picLocks noChangeAspect="1"/>
          </p:cNvPicPr>
          <p:nvPr/>
        </p:nvPicPr>
        <p:blipFill>
          <a:blip r:embed="rId2"/>
          <a:stretch>
            <a:fillRect/>
          </a:stretch>
        </p:blipFill>
        <p:spPr>
          <a:xfrm>
            <a:off x="203200" y="0"/>
            <a:ext cx="11800113" cy="6858000"/>
          </a:xfrm>
          <a:prstGeom prst="rect">
            <a:avLst/>
          </a:prstGeom>
        </p:spPr>
      </p:pic>
    </p:spTree>
    <p:extLst>
      <p:ext uri="{BB962C8B-B14F-4D97-AF65-F5344CB8AC3E}">
        <p14:creationId xmlns:p14="http://schemas.microsoft.com/office/powerpoint/2010/main" val="2857064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53AE3-DD06-44EA-93BC-1E64F0814300}"/>
              </a:ext>
            </a:extLst>
          </p:cNvPr>
          <p:cNvPicPr>
            <a:picLocks noChangeAspect="1"/>
          </p:cNvPicPr>
          <p:nvPr/>
        </p:nvPicPr>
        <p:blipFill>
          <a:blip r:embed="rId2"/>
          <a:stretch>
            <a:fillRect/>
          </a:stretch>
        </p:blipFill>
        <p:spPr>
          <a:xfrm>
            <a:off x="513398" y="0"/>
            <a:ext cx="11165203" cy="6858000"/>
          </a:xfrm>
          <a:prstGeom prst="rect">
            <a:avLst/>
          </a:prstGeom>
        </p:spPr>
      </p:pic>
    </p:spTree>
    <p:extLst>
      <p:ext uri="{BB962C8B-B14F-4D97-AF65-F5344CB8AC3E}">
        <p14:creationId xmlns:p14="http://schemas.microsoft.com/office/powerpoint/2010/main" val="1082677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1E049-95AB-492E-9897-B8E604446E0C}"/>
              </a:ext>
            </a:extLst>
          </p:cNvPr>
          <p:cNvPicPr>
            <a:picLocks noChangeAspect="1"/>
          </p:cNvPicPr>
          <p:nvPr/>
        </p:nvPicPr>
        <p:blipFill>
          <a:blip r:embed="rId2"/>
          <a:stretch>
            <a:fillRect/>
          </a:stretch>
        </p:blipFill>
        <p:spPr>
          <a:xfrm>
            <a:off x="562177" y="0"/>
            <a:ext cx="11067645" cy="6858000"/>
          </a:xfrm>
          <a:prstGeom prst="rect">
            <a:avLst/>
          </a:prstGeom>
        </p:spPr>
      </p:pic>
    </p:spTree>
    <p:extLst>
      <p:ext uri="{BB962C8B-B14F-4D97-AF65-F5344CB8AC3E}">
        <p14:creationId xmlns:p14="http://schemas.microsoft.com/office/powerpoint/2010/main" val="108554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932733-C777-4566-AB05-F4138FA013A6}"/>
              </a:ext>
            </a:extLst>
          </p:cNvPr>
          <p:cNvPicPr>
            <a:picLocks noChangeAspect="1"/>
          </p:cNvPicPr>
          <p:nvPr/>
        </p:nvPicPr>
        <p:blipFill>
          <a:blip r:embed="rId2"/>
          <a:stretch>
            <a:fillRect/>
          </a:stretch>
        </p:blipFill>
        <p:spPr>
          <a:xfrm>
            <a:off x="868298" y="0"/>
            <a:ext cx="10455404" cy="6858000"/>
          </a:xfrm>
          <a:prstGeom prst="rect">
            <a:avLst/>
          </a:prstGeom>
        </p:spPr>
      </p:pic>
    </p:spTree>
    <p:extLst>
      <p:ext uri="{BB962C8B-B14F-4D97-AF65-F5344CB8AC3E}">
        <p14:creationId xmlns:p14="http://schemas.microsoft.com/office/powerpoint/2010/main" val="314260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3BDEC-3469-44DA-BC01-6F7973A0DFC1}"/>
              </a:ext>
            </a:extLst>
          </p:cNvPr>
          <p:cNvPicPr>
            <a:picLocks noChangeAspect="1"/>
          </p:cNvPicPr>
          <p:nvPr/>
        </p:nvPicPr>
        <p:blipFill>
          <a:blip r:embed="rId2"/>
          <a:stretch>
            <a:fillRect/>
          </a:stretch>
        </p:blipFill>
        <p:spPr>
          <a:xfrm>
            <a:off x="391886" y="0"/>
            <a:ext cx="11495314" cy="6858000"/>
          </a:xfrm>
          <a:prstGeom prst="rect">
            <a:avLst/>
          </a:prstGeom>
        </p:spPr>
      </p:pic>
    </p:spTree>
    <p:extLst>
      <p:ext uri="{BB962C8B-B14F-4D97-AF65-F5344CB8AC3E}">
        <p14:creationId xmlns:p14="http://schemas.microsoft.com/office/powerpoint/2010/main" val="374043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A0F2-A5CC-4FA3-BE05-B7557362A7A3}"/>
              </a:ext>
            </a:extLst>
          </p:cNvPr>
          <p:cNvSpPr>
            <a:spLocks noGrp="1"/>
          </p:cNvSpPr>
          <p:nvPr>
            <p:ph type="title"/>
          </p:nvPr>
        </p:nvSpPr>
        <p:spPr>
          <a:xfrm>
            <a:off x="0" y="365125"/>
            <a:ext cx="12192000" cy="1325563"/>
          </a:xfrm>
          <a:noFill/>
        </p:spPr>
        <p:txBody>
          <a:bodyPr/>
          <a:lstStyle/>
          <a:p>
            <a:pPr algn="ctr"/>
            <a:r>
              <a:rPr lang="en-US" b="1" dirty="0">
                <a:solidFill>
                  <a:srgbClr val="FF0000"/>
                </a:solidFill>
                <a:latin typeface="Segoe UI Semibold" panose="020B0702040204020203" pitchFamily="34" charset="0"/>
              </a:rPr>
              <a:t>A Site at NCCR for Catalysis </a:t>
            </a:r>
          </a:p>
        </p:txBody>
      </p:sp>
      <p:sp>
        <p:nvSpPr>
          <p:cNvPr id="5" name="Content Placeholder 4">
            <a:extLst>
              <a:ext uri="{FF2B5EF4-FFF2-40B4-BE49-F238E27FC236}">
                <a16:creationId xmlns:a16="http://schemas.microsoft.com/office/drawing/2014/main" id="{54F191BA-D891-47F0-97F4-6279A9D2D766}"/>
              </a:ext>
            </a:extLst>
          </p:cNvPr>
          <p:cNvSpPr>
            <a:spLocks noGrp="1"/>
          </p:cNvSpPr>
          <p:nvPr>
            <p:ph idx="1"/>
          </p:nvPr>
        </p:nvSpPr>
        <p:spPr>
          <a:xfrm>
            <a:off x="838200" y="2908837"/>
            <a:ext cx="10515600" cy="579950"/>
          </a:xfrm>
        </p:spPr>
        <p:txBody>
          <a:bodyPr>
            <a:noAutofit/>
          </a:bodyPr>
          <a:lstStyle/>
          <a:p>
            <a:pPr marL="0" indent="0" algn="ctr">
              <a:buNone/>
            </a:pPr>
            <a:r>
              <a:rPr lang="en-US" sz="4400" dirty="0">
                <a:solidFill>
                  <a:srgbClr val="FF0000"/>
                </a:solidFill>
                <a:latin typeface="Segoe UI" panose="020B0502040204020203" pitchFamily="34" charset="0"/>
                <a:ea typeface="Segoe UI" panose="020B0502040204020203" pitchFamily="34" charset="0"/>
                <a:cs typeface="Segoe UI" panose="020B0502040204020203" pitchFamily="34" charset="0"/>
              </a:rPr>
              <a:t>http://catalysis.eprints.iitm.ac.in/</a:t>
            </a:r>
          </a:p>
          <a:p>
            <a:pPr marL="0" indent="0" algn="ctr">
              <a:buNone/>
            </a:pPr>
            <a:endParaRPr lang="en-GB" sz="4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289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A45FF8-E68A-4D00-AA37-81ECEE6481B1}"/>
              </a:ext>
            </a:extLst>
          </p:cNvPr>
          <p:cNvSpPr/>
          <p:nvPr/>
        </p:nvSpPr>
        <p:spPr>
          <a:xfrm>
            <a:off x="0" y="749483"/>
            <a:ext cx="11887200" cy="5509200"/>
          </a:xfrm>
          <a:prstGeom prst="rect">
            <a:avLst/>
          </a:prstGeom>
          <a:ln>
            <a:noFill/>
          </a:ln>
        </p:spPr>
        <p:txBody>
          <a:bodyPr wrap="square">
            <a:spAutoFit/>
          </a:bodyPr>
          <a:lstStyle/>
          <a:p>
            <a:r>
              <a:rPr lang="en-US" sz="3200" b="1" dirty="0">
                <a:solidFill>
                  <a:srgbClr val="000099"/>
                </a:solidFill>
                <a:latin typeface="TimesNewRomanPS-BoldMT"/>
              </a:rPr>
              <a:t>1.1.	Introduction to Catalytic Phenomena</a:t>
            </a:r>
          </a:p>
          <a:p>
            <a:r>
              <a:rPr lang="en-US" sz="3200" b="1" dirty="0">
                <a:solidFill>
                  <a:srgbClr val="0070C0"/>
                </a:solidFill>
                <a:latin typeface="TimesNewRomanPS-BoldMT"/>
              </a:rPr>
              <a:t>1.1.1.	 Emergence of Catalyst Technology: A Brief History</a:t>
            </a:r>
          </a:p>
          <a:p>
            <a:r>
              <a:rPr lang="en-US" sz="3200" b="1" dirty="0">
                <a:solidFill>
                  <a:srgbClr val="0070C0"/>
                </a:solidFill>
                <a:latin typeface="TimesNewRomanPS-BoldMT"/>
              </a:rPr>
              <a:t>1.1.2.	 Importance of Catalysis and Catalyst Technology</a:t>
            </a:r>
          </a:p>
          <a:p>
            <a:r>
              <a:rPr lang="en-US" sz="3200" b="1" dirty="0">
                <a:solidFill>
                  <a:srgbClr val="0070C0"/>
                </a:solidFill>
                <a:latin typeface="TimesNewRomanPS-BoldMT"/>
              </a:rPr>
              <a:t>1.1.3.	 Fundamental Catalytic Phenomena and Principles</a:t>
            </a:r>
          </a:p>
          <a:p>
            <a:r>
              <a:rPr lang="en-US" sz="3200" b="1" dirty="0">
                <a:solidFill>
                  <a:srgbClr val="FF0000"/>
                </a:solidFill>
                <a:latin typeface="TimesNewRomanPS-BoldMT"/>
              </a:rPr>
              <a:t>Exercises/Assignments/Reading Materials </a:t>
            </a:r>
          </a:p>
          <a:p>
            <a:endParaRPr lang="en-US" sz="3200" b="1" dirty="0">
              <a:solidFill>
                <a:srgbClr val="FF0066"/>
              </a:solidFill>
              <a:latin typeface="TimesNewRomanPS-BoldMT"/>
            </a:endParaRPr>
          </a:p>
          <a:p>
            <a:r>
              <a:rPr lang="en-US" sz="3200" b="1" dirty="0">
                <a:solidFill>
                  <a:srgbClr val="000099"/>
                </a:solidFill>
                <a:latin typeface="TimesNewRomanPS-BoldMT"/>
              </a:rPr>
              <a:t>1.2.	Catalyst Characterization and Selection</a:t>
            </a:r>
          </a:p>
          <a:p>
            <a:r>
              <a:rPr lang="en-US" sz="3200" b="1" dirty="0">
                <a:solidFill>
                  <a:srgbClr val="0070C0"/>
                </a:solidFill>
                <a:latin typeface="TimesNewRomanPS-BoldMT"/>
              </a:rPr>
              <a:t>1.2.1.	 Principles and Objectives of Catalyst Characterization</a:t>
            </a:r>
          </a:p>
          <a:p>
            <a:r>
              <a:rPr lang="en-US" sz="3200" b="1" dirty="0">
                <a:solidFill>
                  <a:srgbClr val="0070C0"/>
                </a:solidFill>
                <a:latin typeface="TimesNewRomanPS-BoldMT"/>
              </a:rPr>
              <a:t>1.2.2.	 Determining Physical Properties of Catalysts</a:t>
            </a:r>
          </a:p>
          <a:p>
            <a:r>
              <a:rPr lang="en-US" sz="3200" b="1" dirty="0">
                <a:solidFill>
                  <a:srgbClr val="0070C0"/>
                </a:solidFill>
                <a:latin typeface="TimesNewRomanPS-BoldMT"/>
              </a:rPr>
              <a:t>1.2.3.	 Determining Chemical Properties of Catalysts</a:t>
            </a:r>
          </a:p>
          <a:p>
            <a:r>
              <a:rPr lang="en-US" sz="3200" b="1" dirty="0">
                <a:solidFill>
                  <a:srgbClr val="FF0000"/>
                </a:solidFill>
                <a:latin typeface="TimesNewRomanPS-BoldMT"/>
              </a:rPr>
              <a:t>Exercises/Assignments/Reading Materials</a:t>
            </a:r>
          </a:p>
        </p:txBody>
      </p:sp>
      <p:sp>
        <p:nvSpPr>
          <p:cNvPr id="3" name="Title 4">
            <a:extLst>
              <a:ext uri="{FF2B5EF4-FFF2-40B4-BE49-F238E27FC236}">
                <a16:creationId xmlns:a16="http://schemas.microsoft.com/office/drawing/2014/main" id="{2905D992-9E8C-4E1C-BB3B-0D1052C9966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1</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5" name="Slide Number Placeholder 4">
            <a:extLst>
              <a:ext uri="{FF2B5EF4-FFF2-40B4-BE49-F238E27FC236}">
                <a16:creationId xmlns:a16="http://schemas.microsoft.com/office/drawing/2014/main" id="{27F4AEB8-DB1D-488B-8AAD-B7BB4DC8178F}"/>
              </a:ext>
            </a:extLst>
          </p:cNvPr>
          <p:cNvSpPr>
            <a:spLocks noGrp="1"/>
          </p:cNvSpPr>
          <p:nvPr>
            <p:ph type="sldNum" sz="quarter" idx="12"/>
          </p:nvPr>
        </p:nvSpPr>
        <p:spPr/>
        <p:txBody>
          <a:bodyPr/>
          <a:lstStyle/>
          <a:p>
            <a:fld id="{61080F9A-F828-44D2-B727-F73E7B512798}" type="slidenum">
              <a:rPr lang="en-US" smtClean="0"/>
              <a:t>5</a:t>
            </a:fld>
            <a:endParaRPr lang="en-US"/>
          </a:p>
        </p:txBody>
      </p:sp>
    </p:spTree>
    <p:extLst>
      <p:ext uri="{BB962C8B-B14F-4D97-AF65-F5344CB8AC3E}">
        <p14:creationId xmlns:p14="http://schemas.microsoft.com/office/powerpoint/2010/main" val="262256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86F2C2-5C56-4B26-92EE-A3ACEE46FB11}"/>
              </a:ext>
            </a:extLst>
          </p:cNvPr>
          <p:cNvSpPr/>
          <p:nvPr/>
        </p:nvSpPr>
        <p:spPr>
          <a:xfrm>
            <a:off x="-1" y="749483"/>
            <a:ext cx="12192000" cy="3539430"/>
          </a:xfrm>
          <a:prstGeom prst="rect">
            <a:avLst/>
          </a:prstGeom>
        </p:spPr>
        <p:txBody>
          <a:bodyPr wrap="square">
            <a:spAutoFit/>
          </a:bodyPr>
          <a:lstStyle/>
          <a:p>
            <a:r>
              <a:rPr lang="en-US" sz="2800" b="1" dirty="0">
                <a:solidFill>
                  <a:srgbClr val="000099"/>
                </a:solidFill>
                <a:latin typeface="TimesNewRomanPS-BoldMT"/>
              </a:rPr>
              <a:t>2.1. Morphology and Physical Properties</a:t>
            </a:r>
          </a:p>
          <a:p>
            <a:r>
              <a:rPr lang="en-US" sz="2800" b="1" dirty="0">
                <a:solidFill>
                  <a:srgbClr val="0070C0"/>
                </a:solidFill>
                <a:latin typeface="TimesNewRomanPS-BoldMT"/>
              </a:rPr>
              <a:t>2.1.1.  	Gas Adsorption at Low Temperatures</a:t>
            </a:r>
          </a:p>
          <a:p>
            <a:r>
              <a:rPr lang="en-US" sz="2800" b="1" dirty="0">
                <a:solidFill>
                  <a:srgbClr val="0070C0"/>
                </a:solidFill>
                <a:latin typeface="TimesNewRomanPS-BoldMT"/>
              </a:rPr>
              <a:t>2.1.2. 		Mercury Porosimetry</a:t>
            </a:r>
          </a:p>
          <a:p>
            <a:r>
              <a:rPr lang="en-US" sz="2800" b="1" dirty="0">
                <a:solidFill>
                  <a:srgbClr val="0070C0"/>
                </a:solidFill>
                <a:latin typeface="TimesNewRomanPS-BoldMT"/>
              </a:rPr>
              <a:t>2.1.3. 		Incipient wetness method</a:t>
            </a:r>
          </a:p>
          <a:p>
            <a:r>
              <a:rPr lang="en-US" sz="2800" b="1" dirty="0">
                <a:solidFill>
                  <a:srgbClr val="0070C0"/>
                </a:solidFill>
                <a:latin typeface="TimesNewRomanPS-BoldMT"/>
              </a:rPr>
              <a:t>2.1.4. 		Microscopy</a:t>
            </a:r>
          </a:p>
          <a:p>
            <a:r>
              <a:rPr lang="en-US" sz="2800" b="1" dirty="0">
                <a:solidFill>
                  <a:srgbClr val="0070C0"/>
                </a:solidFill>
                <a:latin typeface="TimesNewRomanPS-BoldMT"/>
              </a:rPr>
              <a:t>2.1.5.1. 	Electron Microscopy </a:t>
            </a:r>
          </a:p>
          <a:p>
            <a:r>
              <a:rPr lang="en-US" sz="2800" b="1" dirty="0">
                <a:solidFill>
                  <a:srgbClr val="0070C0"/>
                </a:solidFill>
                <a:latin typeface="TimesNewRomanPS-BoldMT"/>
              </a:rPr>
              <a:t>2.1.5.2. 	Field Emission Microscopy and Ion Microscopy </a:t>
            </a:r>
          </a:p>
          <a:p>
            <a:r>
              <a:rPr lang="en-US" sz="2800" b="1" dirty="0">
                <a:solidFill>
                  <a:srgbClr val="FF0000"/>
                </a:solidFill>
                <a:latin typeface="TimesNewRomanPS-BoldMT"/>
              </a:rPr>
              <a:t>Exercises/Assignments/Reading Materials</a:t>
            </a:r>
          </a:p>
        </p:txBody>
      </p:sp>
      <p:sp>
        <p:nvSpPr>
          <p:cNvPr id="4" name="Slide Number Placeholder 3">
            <a:extLst>
              <a:ext uri="{FF2B5EF4-FFF2-40B4-BE49-F238E27FC236}">
                <a16:creationId xmlns:a16="http://schemas.microsoft.com/office/drawing/2014/main" id="{902E6069-E2E4-47ED-9721-A5A406CFE378}"/>
              </a:ext>
            </a:extLst>
          </p:cNvPr>
          <p:cNvSpPr>
            <a:spLocks noGrp="1"/>
          </p:cNvSpPr>
          <p:nvPr>
            <p:ph type="sldNum" sz="quarter" idx="12"/>
          </p:nvPr>
        </p:nvSpPr>
        <p:spPr/>
        <p:txBody>
          <a:bodyPr/>
          <a:lstStyle/>
          <a:p>
            <a:fld id="{61080F9A-F828-44D2-B727-F73E7B512798}" type="slidenum">
              <a:rPr lang="en-US" smtClean="0"/>
              <a:t>6</a:t>
            </a:fld>
            <a:endParaRPr lang="en-US"/>
          </a:p>
        </p:txBody>
      </p:sp>
      <p:sp>
        <p:nvSpPr>
          <p:cNvPr id="5" name="Title 4">
            <a:extLst>
              <a:ext uri="{FF2B5EF4-FFF2-40B4-BE49-F238E27FC236}">
                <a16:creationId xmlns:a16="http://schemas.microsoft.com/office/drawing/2014/main" id="{C14B7E3F-CB9F-484D-924E-27095BB7B4BA}"/>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2</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9488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26BE2-4F3B-4331-B780-A8FA07E55DD2}"/>
              </a:ext>
            </a:extLst>
          </p:cNvPr>
          <p:cNvSpPr>
            <a:spLocks noGrp="1"/>
          </p:cNvSpPr>
          <p:nvPr>
            <p:ph type="sldNum" sz="quarter" idx="12"/>
          </p:nvPr>
        </p:nvSpPr>
        <p:spPr/>
        <p:txBody>
          <a:bodyPr/>
          <a:lstStyle/>
          <a:p>
            <a:fld id="{61080F9A-F828-44D2-B727-F73E7B512798}" type="slidenum">
              <a:rPr lang="en-US" smtClean="0"/>
              <a:t>7</a:t>
            </a:fld>
            <a:endParaRPr lang="en-US"/>
          </a:p>
        </p:txBody>
      </p:sp>
      <p:sp>
        <p:nvSpPr>
          <p:cNvPr id="5" name="Title 4">
            <a:extLst>
              <a:ext uri="{FF2B5EF4-FFF2-40B4-BE49-F238E27FC236}">
                <a16:creationId xmlns:a16="http://schemas.microsoft.com/office/drawing/2014/main" id="{41568EC2-B3D4-4BFB-97DD-A8FBAF69E2BC}"/>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6" name="Rectangle 5">
            <a:extLst>
              <a:ext uri="{FF2B5EF4-FFF2-40B4-BE49-F238E27FC236}">
                <a16:creationId xmlns:a16="http://schemas.microsoft.com/office/drawing/2014/main" id="{C76F1E7F-B904-44EB-BDF6-8C37D3770DCC}"/>
              </a:ext>
            </a:extLst>
          </p:cNvPr>
          <p:cNvSpPr/>
          <p:nvPr/>
        </p:nvSpPr>
        <p:spPr>
          <a:xfrm>
            <a:off x="145774" y="749483"/>
            <a:ext cx="7712765" cy="5962914"/>
          </a:xfrm>
          <a:prstGeom prst="rect">
            <a:avLst/>
          </a:prstGeom>
        </p:spPr>
        <p:txBody>
          <a:bodyPr wrap="square">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3.1. Surface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3.1.1. Volumetric, Gravimetric Adsorption Methods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3.1.2. Adsorption Calorimetry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3.2. Spectroscopy in Catalysis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3.2.1. UV- Vis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3.2.2. IR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3.2.3. Raman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 Temperature-Programmed Techniques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3.2.4.1. Temperature-Programmed Reduction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3.2.4.2. Temperature-Programmed </a:t>
            </a:r>
            <a:r>
              <a:rPr lang="en-GB" sz="2400" b="1" dirty="0" err="1">
                <a:solidFill>
                  <a:srgbClr val="0066FF"/>
                </a:solidFill>
                <a:latin typeface="Times New Roman" panose="02020603050405020304" pitchFamily="18" charset="0"/>
                <a:ea typeface="Calibri" panose="020F0502020204030204" pitchFamily="34" charset="0"/>
                <a:cs typeface="Times New Roman" panose="02020603050405020304" pitchFamily="18" charset="0"/>
              </a:rPr>
              <a:t>Sulfidation</a:t>
            </a: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3.2.4.3. Temperature-Programmed Reaction Spectroscopy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1BAD6D3-4671-4F70-91FE-F3561BFAE88F}"/>
              </a:ext>
            </a:extLst>
          </p:cNvPr>
          <p:cNvSpPr/>
          <p:nvPr/>
        </p:nvSpPr>
        <p:spPr>
          <a:xfrm>
            <a:off x="5874026" y="2334352"/>
            <a:ext cx="6317974" cy="1980799"/>
          </a:xfrm>
          <a:prstGeom prst="rect">
            <a:avLst/>
          </a:prstGeom>
        </p:spPr>
        <p:txBody>
          <a:bodyPr wrap="square">
            <a:spAutoFit/>
          </a:bodyPr>
          <a:lstStyle/>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3.2.4.4. Temperature-Programmed Desorption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3.2.4.5. Temperature-Programmed Reaction </a:t>
            </a: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Spectroscopy in UHV</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Assignments/Reading Materials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E17E5A-8A6F-46DB-9E6F-13D7D35B135E}"/>
              </a:ext>
            </a:extLst>
          </p:cNvPr>
          <p:cNvSpPr txBox="1"/>
          <p:nvPr/>
        </p:nvSpPr>
        <p:spPr>
          <a:xfrm>
            <a:off x="10217426" y="5817704"/>
            <a:ext cx="1136374"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Cont’d</a:t>
            </a: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42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24175C-76B1-4036-8959-A3AF45DA003D}"/>
              </a:ext>
            </a:extLst>
          </p:cNvPr>
          <p:cNvSpPr>
            <a:spLocks noGrp="1"/>
          </p:cNvSpPr>
          <p:nvPr>
            <p:ph type="sldNum" sz="quarter" idx="12"/>
          </p:nvPr>
        </p:nvSpPr>
        <p:spPr/>
        <p:txBody>
          <a:bodyPr/>
          <a:lstStyle/>
          <a:p>
            <a:fld id="{61080F9A-F828-44D2-B727-F73E7B512798}" type="slidenum">
              <a:rPr lang="en-US" smtClean="0"/>
              <a:t>8</a:t>
            </a:fld>
            <a:endParaRPr lang="en-US"/>
          </a:p>
        </p:txBody>
      </p:sp>
      <p:sp>
        <p:nvSpPr>
          <p:cNvPr id="5" name="Rectangle 4">
            <a:extLst>
              <a:ext uri="{FF2B5EF4-FFF2-40B4-BE49-F238E27FC236}">
                <a16:creationId xmlns:a16="http://schemas.microsoft.com/office/drawing/2014/main" id="{FB513260-94EB-4221-B84C-00F6EDA405B4}"/>
              </a:ext>
            </a:extLst>
          </p:cNvPr>
          <p:cNvSpPr/>
          <p:nvPr/>
        </p:nvSpPr>
        <p:spPr>
          <a:xfrm>
            <a:off x="0" y="1029600"/>
            <a:ext cx="6096000" cy="5655138"/>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3.3. Photoemission and Auger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3.3.1. X-Ray Photoelectron Spectroscopy (XPS)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3.3.2. Ultraviolet Photoelectron Spectroscopy (UPS)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3.3.3. Auger Electron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3.4. The Ion Spectroscopies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3.4.1. Secondary Ion Mass Spectrometry (SIMS)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090F07F-6877-4CD2-9921-A4F41F208934}"/>
              </a:ext>
            </a:extLst>
          </p:cNvPr>
          <p:cNvSpPr/>
          <p:nvPr/>
        </p:nvSpPr>
        <p:spPr>
          <a:xfrm>
            <a:off x="6096000" y="2089777"/>
            <a:ext cx="6096000" cy="3644652"/>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3.5. Diffraction and Extended X-Ray Absorption Fine Structure (EXAFS)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3.5.1. X-Ray Diffraction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3.5.2. Low-Energy Electron Diffraction (LEED)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3.5.3. X-Ray Absorption Fine Structure (XAFS)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endParaRPr>
          </a:p>
        </p:txBody>
      </p:sp>
      <p:sp>
        <p:nvSpPr>
          <p:cNvPr id="7" name="Title 4">
            <a:extLst>
              <a:ext uri="{FF2B5EF4-FFF2-40B4-BE49-F238E27FC236}">
                <a16:creationId xmlns:a16="http://schemas.microsoft.com/office/drawing/2014/main" id="{E45086EA-819C-43D2-89A2-EF90BA6A45A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423972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83B109-F929-4A04-A040-DA6927389BE3}"/>
              </a:ext>
            </a:extLst>
          </p:cNvPr>
          <p:cNvSpPr>
            <a:spLocks noGrp="1"/>
          </p:cNvSpPr>
          <p:nvPr>
            <p:ph type="sldNum" sz="quarter" idx="12"/>
          </p:nvPr>
        </p:nvSpPr>
        <p:spPr/>
        <p:txBody>
          <a:bodyPr/>
          <a:lstStyle/>
          <a:p>
            <a:fld id="{61080F9A-F828-44D2-B727-F73E7B512798}" type="slidenum">
              <a:rPr lang="en-US" smtClean="0"/>
              <a:t>9</a:t>
            </a:fld>
            <a:endParaRPr lang="en-US"/>
          </a:p>
        </p:txBody>
      </p:sp>
      <p:sp>
        <p:nvSpPr>
          <p:cNvPr id="5" name="Rectangle 4">
            <a:extLst>
              <a:ext uri="{FF2B5EF4-FFF2-40B4-BE49-F238E27FC236}">
                <a16:creationId xmlns:a16="http://schemas.microsoft.com/office/drawing/2014/main" id="{F84F8CEA-D944-4C97-8857-1628701FE454}"/>
              </a:ext>
            </a:extLst>
          </p:cNvPr>
          <p:cNvSpPr/>
          <p:nvPr/>
        </p:nvSpPr>
        <p:spPr>
          <a:xfrm>
            <a:off x="198783" y="1096384"/>
            <a:ext cx="6096000" cy="5259966"/>
          </a:xfrm>
          <a:prstGeom prst="rect">
            <a:avLst/>
          </a:prstGeom>
        </p:spPr>
        <p:txBody>
          <a:bodyPr>
            <a:spAutoFit/>
          </a:bodyPr>
          <a:lstStyle/>
          <a:p>
            <a:pPr>
              <a:lnSpc>
                <a:spcPct val="107000"/>
              </a:lnSpc>
              <a:spcAft>
                <a:spcPts val="800"/>
              </a:spcAft>
            </a:pPr>
            <a:r>
              <a:rPr lang="en-GB" sz="24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Module 4</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4.1. Bulk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4.1.1. Particle Size Distribution and Mechanical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4.1.2. Particles Size Analysis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4.1.3. Application to Phase Identification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4.1.4 Application to Phase Characterization: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4.1.5. X-Ray Diffraction of Catalysts in a Reactive Atmosphere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4.1.6. Small-Angle X-Ray Scattering (SAXS)</a:t>
            </a:r>
          </a:p>
          <a:p>
            <a:pP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4">
            <a:extLst>
              <a:ext uri="{FF2B5EF4-FFF2-40B4-BE49-F238E27FC236}">
                <a16:creationId xmlns:a16="http://schemas.microsoft.com/office/drawing/2014/main" id="{9E50965C-9AEF-4A64-BBAF-B361003BE82D}"/>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4</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82887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347</Words>
  <Application>Microsoft Office PowerPoint</Application>
  <PresentationFormat>Widescreen</PresentationFormat>
  <Paragraphs>87</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Adobe Fan Heiti Std B</vt:lpstr>
      <vt:lpstr>Arial</vt:lpstr>
      <vt:lpstr>Calibri</vt:lpstr>
      <vt:lpstr>Calibri Light</vt:lpstr>
      <vt:lpstr>Segoe UI</vt:lpstr>
      <vt:lpstr>Segoe UI Semibold</vt:lpstr>
      <vt:lpstr>Times New Roman</vt:lpstr>
      <vt:lpstr>TimesNewRomanPS-BoldMT</vt:lpstr>
      <vt:lpstr>Office Theme</vt:lpstr>
      <vt:lpstr>PowerPoint Presentation</vt:lpstr>
      <vt:lpstr>Catalyst Characterization and Interpretation</vt:lpstr>
      <vt:lpstr>PowerPoint Presentation</vt:lpstr>
      <vt:lpstr>A Site at NCCR for Catalysis </vt:lpstr>
      <vt:lpstr>PowerPoint Presentation</vt:lpstr>
      <vt:lpstr>PowerPoint Presentation</vt:lpstr>
      <vt:lpstr>PowerPoint Presentation</vt:lpstr>
      <vt:lpstr>PowerPoint Presentation</vt:lpstr>
      <vt:lpstr>PowerPoint Presentation</vt:lpstr>
      <vt:lpstr>PowerPoint Presentation</vt:lpstr>
      <vt:lpstr>Objectives of Catalyst Characterization There are various objectives in Catalyst characterization depending on the Scientist and also the purpose for which she or he uses the catalyst. Some of the objectives can be stated as follows – (Not complete list).  1. Phase composition of the feed catalyst 2. Surface functionalities and active sites 3. Identification of Intermediates of catalytic reactions 4. Catalyst degradation and regeneration procedures and the list is endless depends on what questions the scientist wishes to seek answers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B Viswanathan</dc:creator>
  <cp:lastModifiedBy>Prof B Viswanathan</cp:lastModifiedBy>
  <cp:revision>4</cp:revision>
  <dcterms:created xsi:type="dcterms:W3CDTF">2017-09-20T02:58:47Z</dcterms:created>
  <dcterms:modified xsi:type="dcterms:W3CDTF">2017-09-20T06:05:55Z</dcterms:modified>
</cp:coreProperties>
</file>