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7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4EA3E-8037-43D8-9D27-403910AE5E6E}" type="datetimeFigureOut">
              <a:rPr lang="en-US" smtClean="0"/>
              <a:t>9/13/2017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B5658-FBAF-44F1-8A8E-05ED1D725484}" type="slidenum">
              <a:rPr lang="en-US" smtClean="0"/>
              <a:t>‹#›</a:t>
            </a:fld>
            <a:endParaRPr lang="en-US"/>
          </a:p>
        </p:txBody>
      </p:sp>
    </p:spTree>
    <p:extLst>
      <p:ext uri="{BB962C8B-B14F-4D97-AF65-F5344CB8AC3E}">
        <p14:creationId xmlns:p14="http://schemas.microsoft.com/office/powerpoint/2010/main" val="16970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810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33AA-8F6D-4519-AF2D-A25474898B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ADFBA3-DF25-4021-B35E-C5ACAD6CF5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0E1825-5FF3-4179-BE8A-42F94D38E3CC}"/>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5" name="Footer Placeholder 4">
            <a:extLst>
              <a:ext uri="{FF2B5EF4-FFF2-40B4-BE49-F238E27FC236}">
                <a16:creationId xmlns:a16="http://schemas.microsoft.com/office/drawing/2014/main" id="{294E3396-D3A3-454F-B720-20A90DBFE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02C05-C2C9-4FC8-81F3-53B826EBCE62}"/>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405256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62A5-3E34-4D8D-93C8-EE69F37FEA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F0E124-DBEE-4EAE-B484-105183D4F8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55239-F8E1-4BE3-A557-B917CB8C289F}"/>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5" name="Footer Placeholder 4">
            <a:extLst>
              <a:ext uri="{FF2B5EF4-FFF2-40B4-BE49-F238E27FC236}">
                <a16:creationId xmlns:a16="http://schemas.microsoft.com/office/drawing/2014/main" id="{6D9157D2-C63C-4A1E-8C1A-611DC1D89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DC51F-1619-4B10-984A-0E2F72D60A74}"/>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3432491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4B0656-6B3E-45D1-8AE8-E508C1E1C6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83AA5B-9FCC-40D9-8FD3-740276F5CA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D7FC6-C3B2-4E63-B2B7-6448AE40A967}"/>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5" name="Footer Placeholder 4">
            <a:extLst>
              <a:ext uri="{FF2B5EF4-FFF2-40B4-BE49-F238E27FC236}">
                <a16:creationId xmlns:a16="http://schemas.microsoft.com/office/drawing/2014/main" id="{64A5137C-87F4-4CEF-9741-357ECFCEA8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0B16D-CA1B-4EE5-BD46-D56F92653B05}"/>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159902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B594-19BB-46AF-98CB-F135F3009E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157B7-8A42-4E91-A694-31F45B98B9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EEA16-2F98-4E2D-96DA-EA86F6F9B90C}"/>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5" name="Footer Placeholder 4">
            <a:extLst>
              <a:ext uri="{FF2B5EF4-FFF2-40B4-BE49-F238E27FC236}">
                <a16:creationId xmlns:a16="http://schemas.microsoft.com/office/drawing/2014/main" id="{D28EFFE6-2434-4963-BE12-A20E04935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F9295-D6BC-4EEF-80DA-5D7E44A2AA72}"/>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139561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491D8-DB62-42C2-9482-952309CEB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DC1CAB-CB18-442D-AFC9-B341ABB208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9DA82B-D886-48E5-96BF-307F19257449}"/>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5" name="Footer Placeholder 4">
            <a:extLst>
              <a:ext uri="{FF2B5EF4-FFF2-40B4-BE49-F238E27FC236}">
                <a16:creationId xmlns:a16="http://schemas.microsoft.com/office/drawing/2014/main" id="{A8533A0F-548B-4FF1-98E4-EB6FFC2586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4E71C-FD59-4E3B-8CC0-06AD873FFB89}"/>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266853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F17F-C25A-466C-A44D-E9F0D3B931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B9995E-767A-4BD8-96A1-07807FDEAF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784AD-5AC2-4905-AE64-8F88B1D2BC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ABA451-43DC-48B2-B1BA-69B0E3F6C0DA}"/>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6" name="Footer Placeholder 5">
            <a:extLst>
              <a:ext uri="{FF2B5EF4-FFF2-40B4-BE49-F238E27FC236}">
                <a16:creationId xmlns:a16="http://schemas.microsoft.com/office/drawing/2014/main" id="{049FBF5D-514E-479B-A398-20F568CCE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00B19F-F3A3-4F80-B3B0-D6D9EEDDE46E}"/>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82986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F2BBA-2034-42F8-B050-27C13DC475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B46FDD-1D6F-4C76-9CEE-134A5BD858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1202E6-777B-4824-AA15-C2ED8CD036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50FF2D-ED9D-40E4-935F-3F4E15D739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12442A-3ECD-4FCD-A095-C294845F63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4576C2-5B49-4E9E-BED6-59E2E4B42387}"/>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8" name="Footer Placeholder 7">
            <a:extLst>
              <a:ext uri="{FF2B5EF4-FFF2-40B4-BE49-F238E27FC236}">
                <a16:creationId xmlns:a16="http://schemas.microsoft.com/office/drawing/2014/main" id="{D4C7F120-49CD-4037-91EF-F1BDA22E5B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59C85C-A5DB-4565-BA4A-A78F8EA04D4D}"/>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323352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8530D-C92C-4CAE-83C0-6C9140A2B4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6C6FD-19E3-43BA-9859-DBC17AB1287A}"/>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4" name="Footer Placeholder 3">
            <a:extLst>
              <a:ext uri="{FF2B5EF4-FFF2-40B4-BE49-F238E27FC236}">
                <a16:creationId xmlns:a16="http://schemas.microsoft.com/office/drawing/2014/main" id="{34B9A865-7443-43F8-8ACE-6D5C94FBD2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B15358-BA99-4B93-9F1C-DBE705B0EEE9}"/>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350970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7A88BA-820A-4E6E-AF62-A836F282AC88}"/>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3" name="Footer Placeholder 2">
            <a:extLst>
              <a:ext uri="{FF2B5EF4-FFF2-40B4-BE49-F238E27FC236}">
                <a16:creationId xmlns:a16="http://schemas.microsoft.com/office/drawing/2014/main" id="{45391673-9804-4CE2-B6BF-741F2A500A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30DD6A-92B0-4CC8-B539-5F7B26236879}"/>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233546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1966-57D6-48F5-A43D-D2D2EE695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A4D900-191B-4A1F-B136-3B98811002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F02C57-3704-4D35-9115-3085A5014E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ACA692-CCCB-4DA9-A770-2CE29298428C}"/>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6" name="Footer Placeholder 5">
            <a:extLst>
              <a:ext uri="{FF2B5EF4-FFF2-40B4-BE49-F238E27FC236}">
                <a16:creationId xmlns:a16="http://schemas.microsoft.com/office/drawing/2014/main" id="{C9670D7B-13C1-459B-ADFB-C16F33730A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6C1CF-A9E2-4E4E-A62A-CA7C3BB8A11C}"/>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8010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6E10-3C08-43F4-943B-95A719C78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10DB58-E0D4-44B7-ABBF-6A28D7A22E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F61511-22D8-44DF-84DE-7E4A1D52B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BF5B5D-D862-4689-AFED-7C23A624CC89}"/>
              </a:ext>
            </a:extLst>
          </p:cNvPr>
          <p:cNvSpPr>
            <a:spLocks noGrp="1"/>
          </p:cNvSpPr>
          <p:nvPr>
            <p:ph type="dt" sz="half" idx="10"/>
          </p:nvPr>
        </p:nvSpPr>
        <p:spPr/>
        <p:txBody>
          <a:bodyPr/>
          <a:lstStyle/>
          <a:p>
            <a:fld id="{358EBC23-1597-4E9D-9823-360892883ED0}" type="datetimeFigureOut">
              <a:rPr lang="en-US" smtClean="0"/>
              <a:t>9/13/2017</a:t>
            </a:fld>
            <a:endParaRPr lang="en-US"/>
          </a:p>
        </p:txBody>
      </p:sp>
      <p:sp>
        <p:nvSpPr>
          <p:cNvPr id="6" name="Footer Placeholder 5">
            <a:extLst>
              <a:ext uri="{FF2B5EF4-FFF2-40B4-BE49-F238E27FC236}">
                <a16:creationId xmlns:a16="http://schemas.microsoft.com/office/drawing/2014/main" id="{A6F483A2-F861-4B9E-AD73-6133AD2ED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B7E3E-8CEA-408A-9B98-94B1C015659A}"/>
              </a:ext>
            </a:extLst>
          </p:cNvPr>
          <p:cNvSpPr>
            <a:spLocks noGrp="1"/>
          </p:cNvSpPr>
          <p:nvPr>
            <p:ph type="sldNum" sz="quarter" idx="12"/>
          </p:nvPr>
        </p:nvSpPr>
        <p:spPr/>
        <p:txBody>
          <a:bodyPr/>
          <a:lstStyle/>
          <a:p>
            <a:fld id="{D4D00BDF-981D-4E65-89D2-4F10AB1ADE3D}" type="slidenum">
              <a:rPr lang="en-US" smtClean="0"/>
              <a:t>‹#›</a:t>
            </a:fld>
            <a:endParaRPr lang="en-US"/>
          </a:p>
        </p:txBody>
      </p:sp>
    </p:spTree>
    <p:extLst>
      <p:ext uri="{BB962C8B-B14F-4D97-AF65-F5344CB8AC3E}">
        <p14:creationId xmlns:p14="http://schemas.microsoft.com/office/powerpoint/2010/main" val="58190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5325FE-231A-4895-BFBD-CCEE9122CC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798AF0-1023-4AF2-A649-39CC144907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A747E-27F9-4F95-B416-CC3B6764FD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EBC23-1597-4E9D-9823-360892883ED0}" type="datetimeFigureOut">
              <a:rPr lang="en-US" smtClean="0"/>
              <a:t>9/13/2017</a:t>
            </a:fld>
            <a:endParaRPr lang="en-US"/>
          </a:p>
        </p:txBody>
      </p:sp>
      <p:sp>
        <p:nvSpPr>
          <p:cNvPr id="5" name="Footer Placeholder 4">
            <a:extLst>
              <a:ext uri="{FF2B5EF4-FFF2-40B4-BE49-F238E27FC236}">
                <a16:creationId xmlns:a16="http://schemas.microsoft.com/office/drawing/2014/main" id="{F732CFBE-C5FC-4CFE-AA56-D3B8FF427C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8C7B88-DBE1-481B-80A1-ED11DF01C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00BDF-981D-4E65-89D2-4F10AB1ADE3D}" type="slidenum">
              <a:rPr lang="en-US" smtClean="0"/>
              <a:t>‹#›</a:t>
            </a:fld>
            <a:endParaRPr lang="en-US"/>
          </a:p>
        </p:txBody>
      </p:sp>
    </p:spTree>
    <p:extLst>
      <p:ext uri="{BB962C8B-B14F-4D97-AF65-F5344CB8AC3E}">
        <p14:creationId xmlns:p14="http://schemas.microsoft.com/office/powerpoint/2010/main" val="143576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118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333969-6238-40C6-926F-65DB5EE498F0}"/>
              </a:ext>
            </a:extLst>
          </p:cNvPr>
          <p:cNvSpPr/>
          <p:nvPr/>
        </p:nvSpPr>
        <p:spPr>
          <a:xfrm>
            <a:off x="110360" y="2585545"/>
            <a:ext cx="12081640" cy="1938992"/>
          </a:xfrm>
          <a:prstGeom prst="rect">
            <a:avLst/>
          </a:prstGeom>
          <a:blipFill>
            <a:blip r:embed="rId2"/>
            <a:tile tx="0" ty="0" sx="100000" sy="100000" flip="none" algn="tl"/>
          </a:blipFill>
        </p:spPr>
        <p:txBody>
          <a:bodyPr wrap="square">
            <a:spAutoFit/>
          </a:bodyPr>
          <a:lstStyle/>
          <a:p>
            <a:pPr algn="ctr"/>
            <a:endParaRPr lang="en-US" sz="4000" b="1" dirty="0">
              <a:solidFill>
                <a:srgbClr val="0070C0"/>
              </a:solidFill>
              <a:latin typeface="TimesNewRomanPS-BoldMT"/>
            </a:endParaRPr>
          </a:p>
          <a:p>
            <a:pPr algn="ctr"/>
            <a:r>
              <a:rPr lang="en-US" sz="4000" b="1" dirty="0">
                <a:solidFill>
                  <a:srgbClr val="FF0000"/>
                </a:solidFill>
                <a:latin typeface="TimesNewRomanPS-BoldMT"/>
              </a:rPr>
              <a:t>Fundamentals Catalytic Phenomenon and Principles</a:t>
            </a:r>
          </a:p>
          <a:p>
            <a:pPr algn="ctr"/>
            <a:endParaRPr lang="en-US" sz="4000" b="1" dirty="0">
              <a:solidFill>
                <a:srgbClr val="0070C0"/>
              </a:solidFill>
              <a:latin typeface="TimesNewRomanPS-BoldMT"/>
            </a:endParaRPr>
          </a:p>
        </p:txBody>
      </p:sp>
    </p:spTree>
    <p:extLst>
      <p:ext uri="{BB962C8B-B14F-4D97-AF65-F5344CB8AC3E}">
        <p14:creationId xmlns:p14="http://schemas.microsoft.com/office/powerpoint/2010/main" val="246847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D057B90-C80E-4AA6-8437-8D3D5615E1C5}"/>
              </a:ext>
            </a:extLst>
          </p:cNvPr>
          <p:cNvSpPr>
            <a:spLocks noGrp="1" noChangeArrowheads="1"/>
          </p:cNvSpPr>
          <p:nvPr>
            <p:ph type="title"/>
          </p:nvPr>
        </p:nvSpPr>
        <p:spPr>
          <a:xfrm>
            <a:off x="1981200" y="228600"/>
            <a:ext cx="8229600" cy="1524000"/>
          </a:xfrm>
        </p:spPr>
        <p:txBody>
          <a:bodyPr/>
          <a:lstStyle/>
          <a:p>
            <a:r>
              <a:rPr lang="en-GB" altLang="en-US" sz="2000">
                <a:solidFill>
                  <a:srgbClr val="FF0000"/>
                </a:solidFill>
                <a:latin typeface="Times New Roman" panose="02020603050405020304" pitchFamily="18" charset="0"/>
              </a:rPr>
              <a:t>Clusters of atoms with single cubic packing having  8, 27, 64, 125 and 216 atoms</a:t>
            </a:r>
            <a:r>
              <a:rPr lang="en-GB" altLang="en-US" sz="1600">
                <a:solidFill>
                  <a:srgbClr val="FF0000"/>
                </a:solidFill>
                <a:latin typeface="Times New Roman" panose="02020603050405020304" pitchFamily="18" charset="0"/>
              </a:rPr>
              <a:t>.  </a:t>
            </a:r>
            <a:br>
              <a:rPr lang="en-GB" altLang="en-US" sz="1600">
                <a:solidFill>
                  <a:srgbClr val="FF0000"/>
                </a:solidFill>
                <a:latin typeface="Times New Roman" panose="02020603050405020304" pitchFamily="18" charset="0"/>
              </a:rPr>
            </a:br>
            <a:r>
              <a:rPr lang="en-GB" altLang="en-US" sz="1600">
                <a:solidFill>
                  <a:srgbClr val="FF0000"/>
                </a:solidFill>
                <a:latin typeface="Times New Roman" panose="02020603050405020304" pitchFamily="18" charset="0"/>
              </a:rPr>
              <a:t>[In an eight-atom cluster, all of the atoms are on the surface.  However, the dispersion D, defined as the number of surface atoms divided by the total number of atoms in the cluster, declines rapidly with increasing cluster size]</a:t>
            </a:r>
            <a:endParaRPr lang="en-US" altLang="en-US" sz="4000"/>
          </a:p>
        </p:txBody>
      </p:sp>
      <p:pic>
        <p:nvPicPr>
          <p:cNvPr id="25603" name="Picture 3">
            <a:extLst>
              <a:ext uri="{FF2B5EF4-FFF2-40B4-BE49-F238E27FC236}">
                <a16:creationId xmlns:a16="http://schemas.microsoft.com/office/drawing/2014/main" id="{987E8FE1-5188-4433-A1DC-74A04A36F8FB}"/>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l="5212" t="6783" r="5049" b="8244"/>
          <a:stretch>
            <a:fillRect/>
          </a:stretch>
        </p:blipFill>
        <p:spPr>
          <a:xfrm>
            <a:off x="2667000" y="1905001"/>
            <a:ext cx="7162800" cy="4221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2241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D9A9AA-EA25-4875-A52F-55BAD0412054}"/>
              </a:ext>
            </a:extLst>
          </p:cNvPr>
          <p:cNvSpPr>
            <a:spLocks noGrp="1"/>
          </p:cNvSpPr>
          <p:nvPr>
            <p:ph type="title"/>
          </p:nvPr>
        </p:nvSpPr>
        <p:spPr>
          <a:xfrm>
            <a:off x="0" y="3108325"/>
            <a:ext cx="12192000" cy="1325563"/>
          </a:xfrm>
        </p:spPr>
        <p:txBody>
          <a:bodyPr/>
          <a:lstStyle/>
          <a:p>
            <a:pPr algn="ctr"/>
            <a:r>
              <a:rPr lang="en-US" dirty="0">
                <a:solidFill>
                  <a:srgbClr val="FF0000"/>
                </a:solidFill>
                <a:latin typeface="Times New Roman" panose="02020603050405020304" pitchFamily="18" charset="0"/>
                <a:cs typeface="Times New Roman" panose="02020603050405020304" pitchFamily="18" charset="0"/>
              </a:rPr>
              <a:t>Adsorption on Semiconductors and Insulators</a:t>
            </a:r>
          </a:p>
        </p:txBody>
      </p:sp>
    </p:spTree>
    <p:extLst>
      <p:ext uri="{BB962C8B-B14F-4D97-AF65-F5344CB8AC3E}">
        <p14:creationId xmlns:p14="http://schemas.microsoft.com/office/powerpoint/2010/main" val="2554050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FF69-CF44-4E0E-BA04-09061B95F438}"/>
              </a:ext>
            </a:extLst>
          </p:cNvPr>
          <p:cNvSpPr>
            <a:spLocks noGrp="1"/>
          </p:cNvSpPr>
          <p:nvPr>
            <p:ph type="title"/>
          </p:nvPr>
        </p:nvSpPr>
        <p:spPr>
          <a:xfrm>
            <a:off x="0" y="365125"/>
            <a:ext cx="12192000" cy="6492875"/>
          </a:xfrm>
        </p:spPr>
        <p:txBody>
          <a:bodyPr/>
          <a:lstStyle/>
          <a:p>
            <a:r>
              <a:rPr lang="en-US" dirty="0">
                <a:solidFill>
                  <a:srgbClr val="FF0000"/>
                </a:solidFill>
                <a:latin typeface="Times New Roman" panose="02020603050405020304" pitchFamily="18" charset="0"/>
                <a:cs typeface="Times New Roman" panose="02020603050405020304" pitchFamily="18" charset="0"/>
              </a:rPr>
              <a:t>Metals</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Semiconductors</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Insulators </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00B0F0"/>
                </a:solidFill>
                <a:latin typeface="Times New Roman" panose="02020603050405020304" pitchFamily="18" charset="0"/>
                <a:cs typeface="Times New Roman" panose="02020603050405020304" pitchFamily="18" charset="0"/>
              </a:rPr>
              <a:t>One way of classification of Materials; there can be alternate ways of classifying Materials</a:t>
            </a:r>
            <a:r>
              <a:rPr lang="en-US" dirty="0">
                <a:solidFill>
                  <a:srgbClr val="FF0000"/>
                </a:solidFill>
                <a:latin typeface="Times New Roman" panose="02020603050405020304" pitchFamily="18" charset="0"/>
                <a:cs typeface="Times New Roman" panose="02020603050405020304" pitchFamily="18" charset="0"/>
              </a:rPr>
              <a:t>.</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Electronic exchange (charge transfer and magnitude) (or species exchange transfer)</a:t>
            </a:r>
          </a:p>
        </p:txBody>
      </p:sp>
    </p:spTree>
    <p:extLst>
      <p:ext uri="{BB962C8B-B14F-4D97-AF65-F5344CB8AC3E}">
        <p14:creationId xmlns:p14="http://schemas.microsoft.com/office/powerpoint/2010/main" val="3799046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25F3-F724-4F97-B81E-B2F5C65F7D14}"/>
              </a:ext>
            </a:extLst>
          </p:cNvPr>
          <p:cNvSpPr>
            <a:spLocks noGrp="1"/>
          </p:cNvSpPr>
          <p:nvPr>
            <p:ph type="title"/>
          </p:nvPr>
        </p:nvSpPr>
        <p:spPr>
          <a:xfrm>
            <a:off x="0" y="1"/>
            <a:ext cx="12192000" cy="6858000"/>
          </a:xfrm>
        </p:spPr>
        <p:txBody>
          <a:bodyPr/>
          <a:lstStyle/>
          <a:p>
            <a:pPr algn="ctr"/>
            <a:r>
              <a:rPr lang="en-US" dirty="0">
                <a:solidFill>
                  <a:srgbClr val="FF0000"/>
                </a:solidFill>
              </a:rPr>
              <a:t>Electronic Structure of Materials</a:t>
            </a:r>
            <a:br>
              <a:rPr lang="en-US" dirty="0">
                <a:solidFill>
                  <a:srgbClr val="FF0000"/>
                </a:solidFill>
              </a:rPr>
            </a:br>
            <a:br>
              <a:rPr lang="en-US" dirty="0">
                <a:solidFill>
                  <a:srgbClr val="FF0000"/>
                </a:solidFill>
              </a:rPr>
            </a:br>
            <a:r>
              <a:rPr lang="en-US" dirty="0">
                <a:solidFill>
                  <a:srgbClr val="FF0000"/>
                </a:solidFill>
              </a:rPr>
              <a:t>Consider Li atom Li</a:t>
            </a:r>
            <a:r>
              <a:rPr lang="en-US" baseline="-25000" dirty="0">
                <a:solidFill>
                  <a:srgbClr val="FF0000"/>
                </a:solidFill>
              </a:rPr>
              <a:t>2</a:t>
            </a:r>
            <a:r>
              <a:rPr lang="en-US" dirty="0">
                <a:solidFill>
                  <a:srgbClr val="FF0000"/>
                </a:solidFill>
              </a:rPr>
              <a:t>…….Li</a:t>
            </a:r>
            <a:r>
              <a:rPr lang="en-US" baseline="-25000" dirty="0">
                <a:solidFill>
                  <a:srgbClr val="FF0000"/>
                </a:solidFill>
              </a:rPr>
              <a:t>n  </a:t>
            </a:r>
            <a:r>
              <a:rPr lang="en-US" dirty="0">
                <a:solidFill>
                  <a:srgbClr val="FF0000"/>
                </a:solidFill>
              </a:rPr>
              <a:t> Electronic Structure</a:t>
            </a:r>
            <a:br>
              <a:rPr lang="en-US" dirty="0">
                <a:solidFill>
                  <a:srgbClr val="FF0000"/>
                </a:solidFill>
              </a:rPr>
            </a:br>
            <a:br>
              <a:rPr lang="en-US" dirty="0">
                <a:solidFill>
                  <a:srgbClr val="FF0000"/>
                </a:solidFill>
              </a:rPr>
            </a:br>
            <a:r>
              <a:rPr lang="en-US" dirty="0">
                <a:solidFill>
                  <a:srgbClr val="FF0000"/>
                </a:solidFill>
              </a:rPr>
              <a:t>Li Atom  2s orbital</a:t>
            </a:r>
            <a:br>
              <a:rPr lang="en-US" dirty="0">
                <a:solidFill>
                  <a:srgbClr val="FF0000"/>
                </a:solidFill>
              </a:rPr>
            </a:br>
            <a:r>
              <a:rPr lang="en-US" dirty="0">
                <a:solidFill>
                  <a:srgbClr val="FF0000"/>
                </a:solidFill>
              </a:rPr>
              <a:t>Li</a:t>
            </a:r>
            <a:r>
              <a:rPr lang="en-US" baseline="-25000" dirty="0">
                <a:solidFill>
                  <a:srgbClr val="FF0000"/>
                </a:solidFill>
              </a:rPr>
              <a:t>2</a:t>
            </a:r>
            <a:r>
              <a:rPr lang="en-US" dirty="0">
                <a:solidFill>
                  <a:srgbClr val="FF0000"/>
                </a:solidFill>
              </a:rPr>
              <a:t> molecule  1</a:t>
            </a:r>
            <a:r>
              <a:rPr lang="el-GR" dirty="0">
                <a:solidFill>
                  <a:srgbClr val="FF0000"/>
                </a:solidFill>
              </a:rPr>
              <a:t>σ</a:t>
            </a:r>
            <a:r>
              <a:rPr lang="en-US" baseline="30000" dirty="0">
                <a:solidFill>
                  <a:srgbClr val="FF0000"/>
                </a:solidFill>
              </a:rPr>
              <a:t>2  </a:t>
            </a:r>
            <a:r>
              <a:rPr lang="en-US" dirty="0">
                <a:solidFill>
                  <a:srgbClr val="FF0000"/>
                </a:solidFill>
              </a:rPr>
              <a:t>Molecular Orbital </a:t>
            </a:r>
          </a:p>
        </p:txBody>
      </p:sp>
    </p:spTree>
    <p:extLst>
      <p:ext uri="{BB962C8B-B14F-4D97-AF65-F5344CB8AC3E}">
        <p14:creationId xmlns:p14="http://schemas.microsoft.com/office/powerpoint/2010/main" val="3721986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6E19A-3980-4261-880C-6DC461C9EB08}"/>
              </a:ext>
            </a:extLst>
          </p:cNvPr>
          <p:cNvSpPr>
            <a:spLocks noGrp="1"/>
          </p:cNvSpPr>
          <p:nvPr>
            <p:ph type="title"/>
          </p:nvPr>
        </p:nvSpPr>
        <p:spPr>
          <a:xfrm>
            <a:off x="0" y="365125"/>
            <a:ext cx="12192000" cy="6492875"/>
          </a:xfrm>
        </p:spPr>
        <p:txBody>
          <a:bodyPr/>
          <a:lstStyle/>
          <a:p>
            <a:pPr algn="ctr"/>
            <a:r>
              <a:rPr lang="en-US" b="1" dirty="0"/>
              <a:t>Semi conductors n and p type</a:t>
            </a:r>
            <a:br>
              <a:rPr lang="en-US" b="1" dirty="0"/>
            </a:br>
            <a:r>
              <a:rPr lang="en-US" b="1" dirty="0"/>
              <a:t>acceptor levels</a:t>
            </a:r>
            <a:br>
              <a:rPr lang="en-US" b="1" dirty="0"/>
            </a:br>
            <a:r>
              <a:rPr lang="en-US" b="1" dirty="0"/>
              <a:t>donor levels</a:t>
            </a:r>
          </a:p>
        </p:txBody>
      </p:sp>
    </p:spTree>
    <p:extLst>
      <p:ext uri="{BB962C8B-B14F-4D97-AF65-F5344CB8AC3E}">
        <p14:creationId xmlns:p14="http://schemas.microsoft.com/office/powerpoint/2010/main" val="112820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5A491-6E24-480F-B5F7-BE4D9B1C1506}"/>
              </a:ext>
            </a:extLst>
          </p:cNvPr>
          <p:cNvSpPr>
            <a:spLocks noGrp="1"/>
          </p:cNvSpPr>
          <p:nvPr>
            <p:ph type="title"/>
          </p:nvPr>
        </p:nvSpPr>
        <p:spPr>
          <a:xfrm>
            <a:off x="0" y="365125"/>
            <a:ext cx="12192000" cy="6492875"/>
          </a:xfrm>
        </p:spPr>
        <p:txBody>
          <a:bodyPr/>
          <a:lstStyle/>
          <a:p>
            <a:endParaRPr lang="en-US" dirty="0"/>
          </a:p>
        </p:txBody>
      </p:sp>
      <p:sp>
        <p:nvSpPr>
          <p:cNvPr id="3" name="Rectangle 2">
            <a:extLst>
              <a:ext uri="{FF2B5EF4-FFF2-40B4-BE49-F238E27FC236}">
                <a16:creationId xmlns:a16="http://schemas.microsoft.com/office/drawing/2014/main" id="{9E500BBD-EC88-439E-8BC6-1B6B9F0A61C1}"/>
              </a:ext>
            </a:extLst>
          </p:cNvPr>
          <p:cNvSpPr/>
          <p:nvPr/>
        </p:nvSpPr>
        <p:spPr>
          <a:xfrm>
            <a:off x="1567543" y="5050971"/>
            <a:ext cx="1814286" cy="827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Valence band</a:t>
            </a:r>
          </a:p>
        </p:txBody>
      </p:sp>
      <p:sp>
        <p:nvSpPr>
          <p:cNvPr id="4" name="Rectangle 3">
            <a:extLst>
              <a:ext uri="{FF2B5EF4-FFF2-40B4-BE49-F238E27FC236}">
                <a16:creationId xmlns:a16="http://schemas.microsoft.com/office/drawing/2014/main" id="{EE1A8F49-89B4-49E7-89D7-B5DF1F011A94}"/>
              </a:ext>
            </a:extLst>
          </p:cNvPr>
          <p:cNvSpPr/>
          <p:nvPr/>
        </p:nvSpPr>
        <p:spPr>
          <a:xfrm>
            <a:off x="1567542" y="2336800"/>
            <a:ext cx="1683657" cy="10014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Conduction band</a:t>
            </a:r>
          </a:p>
        </p:txBody>
      </p:sp>
      <p:sp>
        <p:nvSpPr>
          <p:cNvPr id="5" name="Rectangle 4">
            <a:extLst>
              <a:ext uri="{FF2B5EF4-FFF2-40B4-BE49-F238E27FC236}">
                <a16:creationId xmlns:a16="http://schemas.microsoft.com/office/drawing/2014/main" id="{7755CE9C-124D-48D7-816D-B356E4B33E42}"/>
              </a:ext>
            </a:extLst>
          </p:cNvPr>
          <p:cNvSpPr/>
          <p:nvPr/>
        </p:nvSpPr>
        <p:spPr>
          <a:xfrm>
            <a:off x="4891314" y="4949371"/>
            <a:ext cx="1828800" cy="918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VB</a:t>
            </a:r>
          </a:p>
        </p:txBody>
      </p:sp>
      <p:sp>
        <p:nvSpPr>
          <p:cNvPr id="6" name="Rectangle 5">
            <a:extLst>
              <a:ext uri="{FF2B5EF4-FFF2-40B4-BE49-F238E27FC236}">
                <a16:creationId xmlns:a16="http://schemas.microsoft.com/office/drawing/2014/main" id="{0DFBD972-FDC9-47F2-BC37-A7E09F76875E}"/>
              </a:ext>
            </a:extLst>
          </p:cNvPr>
          <p:cNvSpPr/>
          <p:nvPr/>
        </p:nvSpPr>
        <p:spPr>
          <a:xfrm>
            <a:off x="4949372" y="2336800"/>
            <a:ext cx="1727199" cy="10014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CB</a:t>
            </a:r>
          </a:p>
        </p:txBody>
      </p:sp>
      <p:cxnSp>
        <p:nvCxnSpPr>
          <p:cNvPr id="8" name="Straight Connector 7">
            <a:extLst>
              <a:ext uri="{FF2B5EF4-FFF2-40B4-BE49-F238E27FC236}">
                <a16:creationId xmlns:a16="http://schemas.microsoft.com/office/drawing/2014/main" id="{03B0F891-CE09-4A79-94B9-6DC67A3D483A}"/>
              </a:ext>
            </a:extLst>
          </p:cNvPr>
          <p:cNvCxnSpPr/>
          <p:nvPr/>
        </p:nvCxnSpPr>
        <p:spPr>
          <a:xfrm>
            <a:off x="4891314" y="4717143"/>
            <a:ext cx="4644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348E0CD-F2CD-4A59-9735-C83ED30531E9}"/>
              </a:ext>
            </a:extLst>
          </p:cNvPr>
          <p:cNvCxnSpPr/>
          <p:nvPr/>
        </p:nvCxnSpPr>
        <p:spPr>
          <a:xfrm>
            <a:off x="5812971" y="4717143"/>
            <a:ext cx="4136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110FB4A-2750-412A-9188-80866ADCE04A}"/>
              </a:ext>
            </a:extLst>
          </p:cNvPr>
          <p:cNvCxnSpPr/>
          <p:nvPr/>
        </p:nvCxnSpPr>
        <p:spPr>
          <a:xfrm>
            <a:off x="6386286" y="4717143"/>
            <a:ext cx="3338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BD8001-AFD9-4790-A1B3-A3A36DCD35EB}"/>
              </a:ext>
            </a:extLst>
          </p:cNvPr>
          <p:cNvCxnSpPr/>
          <p:nvPr/>
        </p:nvCxnSpPr>
        <p:spPr>
          <a:xfrm>
            <a:off x="4949372" y="3614057"/>
            <a:ext cx="4063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218E59-8829-4ECA-A2B8-00D79EBDCBC2}"/>
              </a:ext>
            </a:extLst>
          </p:cNvPr>
          <p:cNvCxnSpPr/>
          <p:nvPr/>
        </p:nvCxnSpPr>
        <p:spPr>
          <a:xfrm>
            <a:off x="5689600" y="3611562"/>
            <a:ext cx="33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A4623BA-8943-4B99-BB4E-156EBA2B3CFF}"/>
              </a:ext>
            </a:extLst>
          </p:cNvPr>
          <p:cNvCxnSpPr/>
          <p:nvPr/>
        </p:nvCxnSpPr>
        <p:spPr>
          <a:xfrm>
            <a:off x="6386286" y="3611562"/>
            <a:ext cx="33382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9E309247-5040-4FBA-93A1-86E5B66332CB}"/>
              </a:ext>
            </a:extLst>
          </p:cNvPr>
          <p:cNvSpPr/>
          <p:nvPr/>
        </p:nvSpPr>
        <p:spPr>
          <a:xfrm>
            <a:off x="7126514" y="4455886"/>
            <a:ext cx="1320800" cy="493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Acceptor levels</a:t>
            </a:r>
          </a:p>
        </p:txBody>
      </p:sp>
      <p:sp>
        <p:nvSpPr>
          <p:cNvPr id="20" name="Rectangle 19">
            <a:extLst>
              <a:ext uri="{FF2B5EF4-FFF2-40B4-BE49-F238E27FC236}">
                <a16:creationId xmlns:a16="http://schemas.microsoft.com/office/drawing/2014/main" id="{B5570A89-A472-4186-8F9F-D56DF698A07A}"/>
              </a:ext>
            </a:extLst>
          </p:cNvPr>
          <p:cNvSpPr/>
          <p:nvPr/>
        </p:nvSpPr>
        <p:spPr>
          <a:xfrm>
            <a:off x="7068457" y="3338286"/>
            <a:ext cx="1683657" cy="464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Donor levels</a:t>
            </a:r>
          </a:p>
        </p:txBody>
      </p:sp>
    </p:spTree>
    <p:extLst>
      <p:ext uri="{BB962C8B-B14F-4D97-AF65-F5344CB8AC3E}">
        <p14:creationId xmlns:p14="http://schemas.microsoft.com/office/powerpoint/2010/main" val="1907345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E58F-B99C-488D-B371-5B9CDC5FE4FD}"/>
              </a:ext>
            </a:extLst>
          </p:cNvPr>
          <p:cNvSpPr>
            <a:spLocks noGrp="1"/>
          </p:cNvSpPr>
          <p:nvPr>
            <p:ph type="title"/>
          </p:nvPr>
        </p:nvSpPr>
        <p:spPr>
          <a:xfrm>
            <a:off x="0" y="1"/>
            <a:ext cx="12192000" cy="6858000"/>
          </a:xfrm>
        </p:spPr>
        <p:txBody>
          <a:bodyPr/>
          <a:lstStyle/>
          <a:p>
            <a:pPr algn="ctr"/>
            <a:r>
              <a:rPr lang="en-US" b="1" dirty="0"/>
              <a:t>Adsorption on Semiconductors</a:t>
            </a:r>
            <a:br>
              <a:rPr lang="en-US" b="1" dirty="0"/>
            </a:br>
            <a:r>
              <a:rPr lang="en-US" b="1" dirty="0"/>
              <a:t>Cumulative and Depletive Chemisorption</a:t>
            </a:r>
            <a:br>
              <a:rPr lang="en-US" b="1" dirty="0"/>
            </a:br>
            <a:br>
              <a:rPr lang="en-US" b="1" dirty="0"/>
            </a:br>
            <a:r>
              <a:rPr lang="en-US" b="1" dirty="0">
                <a:solidFill>
                  <a:srgbClr val="00B0F0"/>
                </a:solidFill>
              </a:rPr>
              <a:t>Hydrogen and oxygen as model systems</a:t>
            </a:r>
            <a:br>
              <a:rPr lang="en-US" b="1" dirty="0"/>
            </a:br>
            <a:br>
              <a:rPr lang="en-US" b="1" dirty="0"/>
            </a:br>
            <a:r>
              <a:rPr lang="en-US" b="1" dirty="0">
                <a:solidFill>
                  <a:srgbClr val="FF0000"/>
                </a:solidFill>
              </a:rPr>
              <a:t>Hydrogen adsorption on p type depletive and </a:t>
            </a:r>
            <a:br>
              <a:rPr lang="en-US" b="1" dirty="0">
                <a:solidFill>
                  <a:srgbClr val="FF0000"/>
                </a:solidFill>
              </a:rPr>
            </a:br>
            <a:r>
              <a:rPr lang="en-US" b="1" dirty="0">
                <a:solidFill>
                  <a:srgbClr val="FF0000"/>
                </a:solidFill>
              </a:rPr>
              <a:t>n-type cumulative</a:t>
            </a:r>
            <a:br>
              <a:rPr lang="en-US" b="1" dirty="0"/>
            </a:br>
            <a:br>
              <a:rPr lang="en-US" b="1" dirty="0"/>
            </a:br>
            <a:r>
              <a:rPr lang="en-US" b="1" dirty="0">
                <a:solidFill>
                  <a:srgbClr val="C00000"/>
                </a:solidFill>
              </a:rPr>
              <a:t>oxygen adsorption on p-type cumulative and n type depletive</a:t>
            </a:r>
          </a:p>
        </p:txBody>
      </p:sp>
    </p:spTree>
    <p:extLst>
      <p:ext uri="{BB962C8B-B14F-4D97-AF65-F5344CB8AC3E}">
        <p14:creationId xmlns:p14="http://schemas.microsoft.com/office/powerpoint/2010/main" val="79744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93BB-879C-4487-B97C-2F84075DE9B7}"/>
              </a:ext>
            </a:extLst>
          </p:cNvPr>
          <p:cNvSpPr>
            <a:spLocks noGrp="1"/>
          </p:cNvSpPr>
          <p:nvPr>
            <p:ph type="title"/>
          </p:nvPr>
        </p:nvSpPr>
        <p:spPr>
          <a:xfrm>
            <a:off x="0" y="365125"/>
            <a:ext cx="12192000" cy="6492875"/>
          </a:xfrm>
        </p:spPr>
        <p:txBody>
          <a:bodyPr/>
          <a:lstStyle/>
          <a:p>
            <a:pPr algn="ctr"/>
            <a:r>
              <a:rPr lang="en-US" b="1" dirty="0">
                <a:solidFill>
                  <a:srgbClr val="C00000"/>
                </a:solidFill>
              </a:rPr>
              <a:t>Insulators - Species is Transfer</a:t>
            </a:r>
          </a:p>
        </p:txBody>
      </p:sp>
    </p:spTree>
    <p:extLst>
      <p:ext uri="{BB962C8B-B14F-4D97-AF65-F5344CB8AC3E}">
        <p14:creationId xmlns:p14="http://schemas.microsoft.com/office/powerpoint/2010/main" val="3953028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DB57D-AC72-4EBF-B478-D44267859F67}"/>
              </a:ext>
            </a:extLst>
          </p:cNvPr>
          <p:cNvSpPr>
            <a:spLocks noGrp="1"/>
          </p:cNvSpPr>
          <p:nvPr>
            <p:ph type="title"/>
          </p:nvPr>
        </p:nvSpPr>
        <p:spPr>
          <a:xfrm>
            <a:off x="0" y="0"/>
            <a:ext cx="12192000" cy="6492875"/>
          </a:xfrm>
        </p:spPr>
        <p:txBody>
          <a:bodyPr/>
          <a:lstStyle/>
          <a:p>
            <a:pPr algn="ctr"/>
            <a:r>
              <a:rPr lang="en-US" dirty="0">
                <a:solidFill>
                  <a:srgbClr val="FF0000"/>
                </a:solidFill>
                <a:latin typeface="Times New Roman" panose="02020603050405020304" pitchFamily="18" charset="0"/>
                <a:cs typeface="Times New Roman" panose="02020603050405020304" pitchFamily="18" charset="0"/>
              </a:rPr>
              <a:t>Semi conductor Catalysis and Photo-catalysis</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consequences and Current trends</a:t>
            </a:r>
            <a:br>
              <a:rPr lang="en-US" dirty="0">
                <a:solidFill>
                  <a:srgbClr val="FF0000"/>
                </a:solidFill>
              </a:rPr>
            </a:br>
            <a:br>
              <a:rPr lang="en-US" dirty="0">
                <a:solidFill>
                  <a:srgbClr val="FF0000"/>
                </a:solidFill>
              </a:rPr>
            </a:br>
            <a:r>
              <a:rPr lang="en-US" dirty="0">
                <a:solidFill>
                  <a:srgbClr val="FF0000"/>
                </a:solidFill>
              </a:rPr>
              <a:t>1. </a:t>
            </a:r>
            <a:r>
              <a:rPr lang="en-US" dirty="0">
                <a:solidFill>
                  <a:srgbClr val="FF0000"/>
                </a:solidFill>
                <a:latin typeface="Times New Roman" panose="02020603050405020304" pitchFamily="18" charset="0"/>
                <a:cs typeface="Times New Roman" panose="02020603050405020304" pitchFamily="18" charset="0"/>
              </a:rPr>
              <a:t>Photo-electrochemical decomposition of water</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2. Reduction of carbon dioxide</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3. Photo-degradation of pollutants</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4. Other Synthetic Applications</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29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E6D9F-97B5-4550-90E4-832C733EB0E7}"/>
              </a:ext>
            </a:extLst>
          </p:cNvPr>
          <p:cNvSpPr>
            <a:spLocks noGrp="1"/>
          </p:cNvSpPr>
          <p:nvPr>
            <p:ph type="ctrTitle"/>
          </p:nvPr>
        </p:nvSpPr>
        <p:spPr>
          <a:xfrm>
            <a:off x="1524000" y="600179"/>
            <a:ext cx="9144000" cy="2387600"/>
          </a:xfrm>
        </p:spPr>
        <p:txBody>
          <a:bodyPr/>
          <a:lstStyle/>
          <a:p>
            <a:r>
              <a:rPr lang="en-US" b="1" dirty="0">
                <a:solidFill>
                  <a:srgbClr val="CC0099"/>
                </a:solidFill>
              </a:rPr>
              <a:t>Catalyst Characterization and Interpretation</a:t>
            </a:r>
            <a:endParaRPr lang="en-GB" b="1" dirty="0">
              <a:solidFill>
                <a:srgbClr val="CC0099"/>
              </a:solidFill>
            </a:endParaRPr>
          </a:p>
        </p:txBody>
      </p:sp>
      <p:sp>
        <p:nvSpPr>
          <p:cNvPr id="3" name="Subtitle 2">
            <a:extLst>
              <a:ext uri="{FF2B5EF4-FFF2-40B4-BE49-F238E27FC236}">
                <a16:creationId xmlns:a16="http://schemas.microsoft.com/office/drawing/2014/main" id="{814DD27C-1A32-4CDC-B5E9-507382B719C9}"/>
              </a:ext>
            </a:extLst>
          </p:cNvPr>
          <p:cNvSpPr>
            <a:spLocks noGrp="1"/>
          </p:cNvSpPr>
          <p:nvPr>
            <p:ph type="subTitle" idx="1"/>
          </p:nvPr>
        </p:nvSpPr>
        <p:spPr>
          <a:xfrm>
            <a:off x="2809669" y="5619363"/>
            <a:ext cx="7169217" cy="956710"/>
          </a:xfrm>
        </p:spPr>
        <p:txBody>
          <a:bodyPr>
            <a:noAutofit/>
          </a:bodyPr>
          <a:lstStyle/>
          <a:p>
            <a:r>
              <a:rPr lang="en-US" sz="2800" b="1" dirty="0">
                <a:solidFill>
                  <a:srgbClr val="002060"/>
                </a:solidFill>
                <a:latin typeface="Arial" panose="020B0604020202020204" pitchFamily="34" charset="0"/>
                <a:cs typeface="Arial" panose="020B0604020202020204" pitchFamily="34" charset="0"/>
              </a:rPr>
              <a:t>National Centre for Catalysis Research</a:t>
            </a:r>
          </a:p>
          <a:p>
            <a:r>
              <a:rPr lang="en-US" sz="2800" b="1" dirty="0">
                <a:solidFill>
                  <a:srgbClr val="002060"/>
                </a:solidFill>
                <a:latin typeface="Arial" panose="020B0604020202020204" pitchFamily="34" charset="0"/>
                <a:cs typeface="Arial" panose="020B0604020202020204" pitchFamily="34" charset="0"/>
              </a:rPr>
              <a:t>Indian Institute of Technology Madras</a:t>
            </a:r>
          </a:p>
          <a:p>
            <a:endParaRPr lang="en-GB" sz="2800" b="1" dirty="0">
              <a:solidFill>
                <a:srgbClr val="002060"/>
              </a:solidFill>
              <a:latin typeface="Arial" panose="020B0604020202020204" pitchFamily="34" charset="0"/>
              <a:cs typeface="Arial" panose="020B0604020202020204" pitchFamily="34" charset="0"/>
            </a:endParaRPr>
          </a:p>
        </p:txBody>
      </p:sp>
      <p:pic>
        <p:nvPicPr>
          <p:cNvPr id="12" name="Picture 11" descr="A screenshot of a cell phone&#10;&#10;Description generated with high confidence">
            <a:extLst>
              <a:ext uri="{FF2B5EF4-FFF2-40B4-BE49-F238E27FC236}">
                <a16:creationId xmlns:a16="http://schemas.microsoft.com/office/drawing/2014/main" id="{5A56AE75-9A49-4C62-9E42-EE6FEE5FE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0695" y="2941209"/>
            <a:ext cx="3710609" cy="2149150"/>
          </a:xfrm>
          <a:prstGeom prst="rect">
            <a:avLst/>
          </a:prstGeom>
        </p:spPr>
      </p:pic>
      <p:pic>
        <p:nvPicPr>
          <p:cNvPr id="1026" name="Picture 2" descr="https://www.researchgate.net/profile/Andreas_Jess/publication/227668524/figure/fig3/AS:302263034761222@1449076531970/Figure-3-Cumulative-pore-volume-based-on-a-combination-of-BET-analysis-and-Hg.png">
            <a:extLst>
              <a:ext uri="{FF2B5EF4-FFF2-40B4-BE49-F238E27FC236}">
                <a16:creationId xmlns:a16="http://schemas.microsoft.com/office/drawing/2014/main" id="{55CF340C-23D6-4612-BEAB-3B0881BCE1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26563"/>
            <a:ext cx="3722776" cy="26708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E9ED2EB3-4E69-4A36-8160-BD66CFB9E535}"/>
              </a:ext>
            </a:extLst>
          </p:cNvPr>
          <p:cNvPicPr>
            <a:picLocks noChangeAspect="1"/>
          </p:cNvPicPr>
          <p:nvPr/>
        </p:nvPicPr>
        <p:blipFill>
          <a:blip r:embed="rId5"/>
          <a:stretch>
            <a:fillRect/>
          </a:stretch>
        </p:blipFill>
        <p:spPr>
          <a:xfrm>
            <a:off x="8317810" y="2091428"/>
            <a:ext cx="3847686" cy="2515041"/>
          </a:xfrm>
          <a:prstGeom prst="rect">
            <a:avLst/>
          </a:prstGeom>
        </p:spPr>
      </p:pic>
      <p:pic>
        <p:nvPicPr>
          <p:cNvPr id="1028" name="Picture 4" descr="http://hoahocngaynay.com/images/stories/01012013/xuc-tac-fcc.jpg">
            <a:extLst>
              <a:ext uri="{FF2B5EF4-FFF2-40B4-BE49-F238E27FC236}">
                <a16:creationId xmlns:a16="http://schemas.microsoft.com/office/drawing/2014/main" id="{3CCE7353-FC8E-48E8-9D8F-D87ADFCB55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79089"/>
            <a:ext cx="2067339" cy="14212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ethz.ch/en/news-and-events/eth-news/news/2014/05/better-catalysts-for-the-petrochemical-industry/_jcr_content/news_content/fullwidthimage/image.imageformat.fullwidth.1905398128.png">
            <a:extLst>
              <a:ext uri="{FF2B5EF4-FFF2-40B4-BE49-F238E27FC236}">
                <a16:creationId xmlns:a16="http://schemas.microsoft.com/office/drawing/2014/main" id="{4584791F-BCF7-4627-B5CC-2A9ECE1A6A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68070" y="-4611"/>
            <a:ext cx="2623930" cy="130914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EB4B997-B43C-494F-A390-26EC31E8CDF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6" y="4763689"/>
            <a:ext cx="2809875" cy="2095500"/>
          </a:xfrm>
          <a:prstGeom prst="rect">
            <a:avLst/>
          </a:prstGeom>
        </p:spPr>
      </p:pic>
      <p:pic>
        <p:nvPicPr>
          <p:cNvPr id="9" name="Picture 4" descr="https://upload.wikimedia.org/wikipedia/en/thumb/6/69/IIT_Madras_Logo.svg/1024px-IIT_Madras_Logo.svg.png">
            <a:extLst>
              <a:ext uri="{FF2B5EF4-FFF2-40B4-BE49-F238E27FC236}">
                <a16:creationId xmlns:a16="http://schemas.microsoft.com/office/drawing/2014/main" id="{F24A4B61-E16D-4882-997B-AD001C1CBF5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78886" y="4760375"/>
            <a:ext cx="2098813" cy="209881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1014E921-605A-44D3-8101-4E3B4079BA07}"/>
              </a:ext>
            </a:extLst>
          </p:cNvPr>
          <p:cNvSpPr/>
          <p:nvPr/>
        </p:nvSpPr>
        <p:spPr>
          <a:xfrm>
            <a:off x="4046866" y="-30511"/>
            <a:ext cx="3541675" cy="707886"/>
          </a:xfrm>
          <a:prstGeom prst="rect">
            <a:avLst/>
          </a:prstGeom>
        </p:spPr>
        <p:txBody>
          <a:bodyPr wrap="none">
            <a:spAutoFit/>
          </a:bodyPr>
          <a:lstStyle/>
          <a:p>
            <a:pPr algn="ctr"/>
            <a:r>
              <a:rPr lang="en-GB" sz="4000" b="1" dirty="0">
                <a:solidFill>
                  <a:srgbClr val="000099"/>
                </a:solidFill>
                <a:latin typeface="Segoe UI Semibold" panose="020B0702040204020203" pitchFamily="34" charset="0"/>
                <a:cs typeface="Arial" panose="020B0604020202020204" pitchFamily="34" charset="0"/>
              </a:rPr>
              <a:t>Presentation 8</a:t>
            </a:r>
          </a:p>
        </p:txBody>
      </p:sp>
    </p:spTree>
    <p:extLst>
      <p:ext uri="{BB962C8B-B14F-4D97-AF65-F5344CB8AC3E}">
        <p14:creationId xmlns:p14="http://schemas.microsoft.com/office/powerpoint/2010/main" val="2624856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AC4CE-96E5-4C20-B097-9FB1730ECC52}"/>
              </a:ext>
            </a:extLst>
          </p:cNvPr>
          <p:cNvSpPr>
            <a:spLocks noGrp="1"/>
          </p:cNvSpPr>
          <p:nvPr>
            <p:ph type="title"/>
          </p:nvPr>
        </p:nvSpPr>
        <p:spPr>
          <a:xfrm>
            <a:off x="0" y="1"/>
            <a:ext cx="12192000" cy="6858000"/>
          </a:xfrm>
        </p:spPr>
        <p:txBody>
          <a:bodyPr/>
          <a:lstStyle/>
          <a:p>
            <a:pPr algn="ctr"/>
            <a:r>
              <a:rPr lang="en-US" dirty="0">
                <a:solidFill>
                  <a:srgbClr val="FF0000"/>
                </a:solidFill>
              </a:rPr>
              <a:t>Due to some other assignments we have to close </a:t>
            </a:r>
            <a:r>
              <a:rPr lang="en-US">
                <a:solidFill>
                  <a:srgbClr val="FF0000"/>
                </a:solidFill>
              </a:rPr>
              <a:t>early today</a:t>
            </a:r>
            <a:br>
              <a:rPr lang="en-US">
                <a:solidFill>
                  <a:srgbClr val="FF0000"/>
                </a:solidFill>
              </a:rPr>
            </a:br>
            <a:r>
              <a:rPr lang="en-US">
                <a:solidFill>
                  <a:srgbClr val="FF0000"/>
                </a:solidFill>
              </a:rPr>
              <a:t> </a:t>
            </a:r>
            <a:br>
              <a:rPr lang="en-US" dirty="0">
                <a:solidFill>
                  <a:srgbClr val="FF0000"/>
                </a:solidFill>
              </a:rPr>
            </a:br>
            <a:r>
              <a:rPr lang="en-US" dirty="0">
                <a:solidFill>
                  <a:srgbClr val="FF0000"/>
                </a:solidFill>
              </a:rPr>
              <a:t>we shall meet next time</a:t>
            </a:r>
          </a:p>
        </p:txBody>
      </p:sp>
    </p:spTree>
    <p:extLst>
      <p:ext uri="{BB962C8B-B14F-4D97-AF65-F5344CB8AC3E}">
        <p14:creationId xmlns:p14="http://schemas.microsoft.com/office/powerpoint/2010/main" val="327439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BE7AE44-D711-47B9-81D7-F0418589A685}"/>
              </a:ext>
            </a:extLst>
          </p:cNvPr>
          <p:cNvSpPr/>
          <p:nvPr/>
        </p:nvSpPr>
        <p:spPr>
          <a:xfrm>
            <a:off x="3424500" y="5340687"/>
            <a:ext cx="5186100" cy="1015663"/>
          </a:xfrm>
          <a:prstGeom prst="rect">
            <a:avLst/>
          </a:prstGeom>
          <a:blipFill>
            <a:blip r:embed="rId2"/>
            <a:tile tx="0" ty="0" sx="100000" sy="100000" flip="none" algn="tl"/>
          </a:blipFill>
        </p:spPr>
        <p:txBody>
          <a:bodyPr wrap="none">
            <a:spAutoFit/>
          </a:bodyPr>
          <a:lstStyle/>
          <a:p>
            <a:pPr algn="ctr"/>
            <a:r>
              <a:rPr lang="en-US" sz="6000" b="1" dirty="0">
                <a:solidFill>
                  <a:srgbClr val="000099"/>
                </a:solidFill>
                <a:latin typeface="Segoe UI Semibold" panose="020B0702040204020203" pitchFamily="34" charset="0"/>
                <a:cs typeface="Arial" panose="020B0604020202020204" pitchFamily="34" charset="0"/>
              </a:rPr>
              <a:t>C</a:t>
            </a:r>
            <a:r>
              <a:rPr lang="en-GB" sz="6000" b="1" dirty="0">
                <a:solidFill>
                  <a:srgbClr val="000099"/>
                </a:solidFill>
                <a:latin typeface="Segoe UI Semibold" panose="020B0702040204020203" pitchFamily="34" charset="0"/>
                <a:cs typeface="Arial" panose="020B0604020202020204" pitchFamily="34" charset="0"/>
              </a:rPr>
              <a:t>ourse Details</a:t>
            </a:r>
          </a:p>
        </p:txBody>
      </p:sp>
      <p:sp>
        <p:nvSpPr>
          <p:cNvPr id="9" name="Title 4">
            <a:extLst>
              <a:ext uri="{FF2B5EF4-FFF2-40B4-BE49-F238E27FC236}">
                <a16:creationId xmlns:a16="http://schemas.microsoft.com/office/drawing/2014/main" id="{1ACE089C-8FD8-4C12-AA30-88D32DBBF1C5}"/>
              </a:ext>
            </a:extLst>
          </p:cNvPr>
          <p:cNvSpPr txBox="1">
            <a:spLocks/>
          </p:cNvSpPr>
          <p:nvPr/>
        </p:nvSpPr>
        <p:spPr>
          <a:xfrm>
            <a:off x="-1" y="-1"/>
            <a:ext cx="12192000" cy="1298714"/>
          </a:xfrm>
          <a:prstGeom prst="rect">
            <a:avLst/>
          </a:prstGeom>
          <a:solidFill>
            <a:srgbClr val="FF6600"/>
          </a:solidFill>
          <a:ln>
            <a:solidFill>
              <a:srgbClr val="FF66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bg1"/>
                </a:solidFill>
                <a:latin typeface="Adobe Fan Heiti Std B" panose="020B0700000000000000" pitchFamily="34" charset="-128"/>
                <a:ea typeface="Adobe Fan Heiti Std B" panose="020B0700000000000000" pitchFamily="34" charset="-128"/>
              </a:rPr>
              <a:t>Online Lecture Series 4</a:t>
            </a:r>
          </a:p>
          <a:p>
            <a:pPr algn="ctr"/>
            <a:r>
              <a:rPr lang="en-US" sz="3600" b="1" dirty="0">
                <a:solidFill>
                  <a:schemeClr val="bg1"/>
                </a:solidFill>
                <a:latin typeface="Adobe Fan Heiti Std B" panose="020B0700000000000000" pitchFamily="34" charset="-128"/>
                <a:ea typeface="Adobe Fan Heiti Std B" panose="020B0700000000000000" pitchFamily="34" charset="-128"/>
              </a:rPr>
              <a:t>Catalyst Characterization and Interpretation</a:t>
            </a:r>
            <a:endParaRPr lang="en-GB" sz="3600" b="1" dirty="0">
              <a:solidFill>
                <a:schemeClr val="bg1"/>
              </a:solidFill>
              <a:latin typeface="Adobe Fan Heiti Std B" panose="020B0700000000000000" pitchFamily="34" charset="-128"/>
              <a:ea typeface="Adobe Fan Heiti Std B" panose="020B0700000000000000" pitchFamily="34" charset="-128"/>
              <a:cs typeface="Arial" panose="020B0604020202020204" pitchFamily="34" charset="0"/>
            </a:endParaRPr>
          </a:p>
        </p:txBody>
      </p:sp>
      <p:sp>
        <p:nvSpPr>
          <p:cNvPr id="3" name="Slide Number Placeholder 2">
            <a:extLst>
              <a:ext uri="{FF2B5EF4-FFF2-40B4-BE49-F238E27FC236}">
                <a16:creationId xmlns:a16="http://schemas.microsoft.com/office/drawing/2014/main" id="{C54D2600-2E75-4CE9-8B97-D1C0DFA98FDF}"/>
              </a:ext>
            </a:extLst>
          </p:cNvPr>
          <p:cNvSpPr>
            <a:spLocks noGrp="1"/>
          </p:cNvSpPr>
          <p:nvPr>
            <p:ph type="sldNum" sz="quarter" idx="12"/>
          </p:nvPr>
        </p:nvSpPr>
        <p:spPr/>
        <p:txBody>
          <a:bodyPr/>
          <a:lstStyle/>
          <a:p>
            <a:fld id="{61080F9A-F828-44D2-B727-F73E7B512798}" type="slidenum">
              <a:rPr lang="en-US" smtClean="0"/>
              <a:t>3</a:t>
            </a:fld>
            <a:endParaRPr lang="en-US"/>
          </a:p>
        </p:txBody>
      </p:sp>
      <p:sp>
        <p:nvSpPr>
          <p:cNvPr id="2" name="Rectangle 1">
            <a:extLst>
              <a:ext uri="{FF2B5EF4-FFF2-40B4-BE49-F238E27FC236}">
                <a16:creationId xmlns:a16="http://schemas.microsoft.com/office/drawing/2014/main" id="{FC5C868F-12EE-420F-B32B-7F400906227A}"/>
              </a:ext>
            </a:extLst>
          </p:cNvPr>
          <p:cNvSpPr/>
          <p:nvPr/>
        </p:nvSpPr>
        <p:spPr>
          <a:xfrm>
            <a:off x="-1" y="1852856"/>
            <a:ext cx="12191999" cy="2677656"/>
          </a:xfrm>
          <a:prstGeom prst="rect">
            <a:avLst/>
          </a:prstGeom>
          <a:blipFill>
            <a:blip r:embed="rId3"/>
            <a:tile tx="0" ty="0" sx="100000" sy="100000" flip="none" algn="tl"/>
          </a:blipFill>
        </p:spPr>
        <p:txBody>
          <a:bodyPr wrap="square">
            <a:spAutoFit/>
          </a:bodyPr>
          <a:lstStyle/>
          <a:p>
            <a:pPr algn="ctr"/>
            <a:r>
              <a:rPr lang="en-GB" sz="2800" dirty="0">
                <a:solidFill>
                  <a:schemeClr val="accent6">
                    <a:lumMod val="75000"/>
                  </a:schemeClr>
                </a:solidFill>
                <a:latin typeface="Segoe UI" panose="020B0502040204020203" pitchFamily="34" charset="0"/>
                <a:ea typeface="Segoe UI" panose="020B0502040204020203" pitchFamily="34" charset="0"/>
                <a:cs typeface="Segoe UI" panose="020B0502040204020203" pitchFamily="34" charset="0"/>
              </a:rPr>
              <a:t>Online Lecture Series 1 Carbon Dioxide Conversion into Chemicals and Fuels</a:t>
            </a:r>
          </a:p>
          <a:p>
            <a:pPr algn="ctr"/>
            <a:r>
              <a:rPr lang="en-GB" sz="2800" dirty="0">
                <a:solidFill>
                  <a:schemeClr val="accent6">
                    <a:lumMod val="75000"/>
                  </a:schemeClr>
                </a:solidFill>
                <a:latin typeface="Segoe UI" panose="020B0502040204020203" pitchFamily="34" charset="0"/>
                <a:ea typeface="Segoe UI" panose="020B0502040204020203" pitchFamily="34" charset="0"/>
                <a:cs typeface="Segoe UI" panose="020B0502040204020203" pitchFamily="34" charset="0"/>
              </a:rPr>
              <a:t>Online Lecture Series 2 Photo and Photo-electrochemical Water Splitting</a:t>
            </a:r>
          </a:p>
          <a:p>
            <a:pPr algn="ctr"/>
            <a:r>
              <a:rPr lang="en-US" sz="2800" dirty="0">
                <a:solidFill>
                  <a:schemeClr val="accent6">
                    <a:lumMod val="75000"/>
                  </a:schemeClr>
                </a:solidFill>
                <a:latin typeface="Segoe UI" panose="020B0502040204020203" pitchFamily="34" charset="0"/>
                <a:ea typeface="Segoe UI" panose="020B0502040204020203" pitchFamily="34" charset="0"/>
                <a:cs typeface="Segoe UI" panose="020B0502040204020203" pitchFamily="34" charset="0"/>
              </a:rPr>
              <a:t>O</a:t>
            </a:r>
            <a:r>
              <a:rPr lang="en-GB" sz="2800" dirty="0">
                <a:solidFill>
                  <a:schemeClr val="accent6">
                    <a:lumMod val="75000"/>
                  </a:schemeClr>
                </a:solidFill>
                <a:latin typeface="Segoe UI" panose="020B0502040204020203" pitchFamily="34" charset="0"/>
                <a:ea typeface="Segoe UI" panose="020B0502040204020203" pitchFamily="34" charset="0"/>
                <a:cs typeface="Segoe UI" panose="020B0502040204020203" pitchFamily="34" charset="0"/>
              </a:rPr>
              <a:t>nline Lecture Series 3 Fundamentals of Electrochemistry</a:t>
            </a:r>
          </a:p>
          <a:p>
            <a:pPr algn="ctr"/>
            <a:r>
              <a:rPr lang="en-US" sz="2800" dirty="0">
                <a:solidFill>
                  <a:srgbClr val="000099"/>
                </a:solidFill>
                <a:latin typeface="Segoe UI" panose="020B0502040204020203" pitchFamily="34" charset="0"/>
                <a:ea typeface="Segoe UI" panose="020B0502040204020203" pitchFamily="34" charset="0"/>
                <a:cs typeface="Segoe UI" panose="020B0502040204020203" pitchFamily="34" charset="0"/>
              </a:rPr>
              <a:t>O</a:t>
            </a:r>
            <a:r>
              <a:rPr lang="en-GB" sz="2800" dirty="0">
                <a:solidFill>
                  <a:srgbClr val="000099"/>
                </a:solidFill>
                <a:latin typeface="Segoe UI" panose="020B0502040204020203" pitchFamily="34" charset="0"/>
                <a:ea typeface="Segoe UI" panose="020B0502040204020203" pitchFamily="34" charset="0"/>
                <a:cs typeface="Segoe UI" panose="020B0502040204020203" pitchFamily="34" charset="0"/>
              </a:rPr>
              <a:t>nline Lecture Series 4 Catalyst Characterization and Interpretations</a:t>
            </a:r>
          </a:p>
          <a:p>
            <a:pPr algn="ctr"/>
            <a:r>
              <a:rPr lang="en-GB" sz="2800" dirty="0">
                <a:solidFill>
                  <a:srgbClr val="000099"/>
                </a:solidFill>
                <a:latin typeface="Segoe UI" panose="020B0502040204020203" pitchFamily="34" charset="0"/>
                <a:ea typeface="Segoe UI" panose="020B0502040204020203" pitchFamily="34" charset="0"/>
                <a:cs typeface="Segoe UI" panose="020B0502040204020203" pitchFamily="34" charset="0"/>
              </a:rPr>
              <a:t>All these lectures will be available in YouTube</a:t>
            </a:r>
          </a:p>
          <a:p>
            <a:pPr algn="ctr"/>
            <a:r>
              <a:rPr lang="en-GB" sz="2800" dirty="0">
                <a:solidFill>
                  <a:srgbClr val="000099"/>
                </a:solidFill>
                <a:latin typeface="Segoe UI" panose="020B0502040204020203" pitchFamily="34" charset="0"/>
                <a:ea typeface="Segoe UI" panose="020B0502040204020203" pitchFamily="34" charset="0"/>
                <a:cs typeface="Segoe UI" panose="020B0502040204020203" pitchFamily="34" charset="0"/>
              </a:rPr>
              <a:t>One can view them whenever they want</a:t>
            </a:r>
          </a:p>
        </p:txBody>
      </p:sp>
    </p:spTree>
    <p:extLst>
      <p:ext uri="{BB962C8B-B14F-4D97-AF65-F5344CB8AC3E}">
        <p14:creationId xmlns:p14="http://schemas.microsoft.com/office/powerpoint/2010/main" val="14246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A0F2-A5CC-4FA3-BE05-B7557362A7A3}"/>
              </a:ext>
            </a:extLst>
          </p:cNvPr>
          <p:cNvSpPr>
            <a:spLocks noGrp="1"/>
          </p:cNvSpPr>
          <p:nvPr>
            <p:ph type="title"/>
          </p:nvPr>
        </p:nvSpPr>
        <p:spPr>
          <a:xfrm>
            <a:off x="0" y="365125"/>
            <a:ext cx="12192000" cy="1325563"/>
          </a:xfrm>
          <a:noFill/>
        </p:spPr>
        <p:txBody>
          <a:bodyPr/>
          <a:lstStyle/>
          <a:p>
            <a:pPr algn="ctr"/>
            <a:r>
              <a:rPr lang="en-US" b="1" dirty="0">
                <a:solidFill>
                  <a:srgbClr val="FF0000"/>
                </a:solidFill>
                <a:latin typeface="Segoe UI Semibold" panose="020B0702040204020203" pitchFamily="34" charset="0"/>
              </a:rPr>
              <a:t>A Site at NCCR for Catalysis </a:t>
            </a:r>
          </a:p>
        </p:txBody>
      </p:sp>
      <p:sp>
        <p:nvSpPr>
          <p:cNvPr id="5" name="Content Placeholder 4">
            <a:extLst>
              <a:ext uri="{FF2B5EF4-FFF2-40B4-BE49-F238E27FC236}">
                <a16:creationId xmlns:a16="http://schemas.microsoft.com/office/drawing/2014/main" id="{54F191BA-D891-47F0-97F4-6279A9D2D766}"/>
              </a:ext>
            </a:extLst>
          </p:cNvPr>
          <p:cNvSpPr>
            <a:spLocks noGrp="1"/>
          </p:cNvSpPr>
          <p:nvPr>
            <p:ph idx="1"/>
          </p:nvPr>
        </p:nvSpPr>
        <p:spPr>
          <a:xfrm>
            <a:off x="838200" y="2908837"/>
            <a:ext cx="10515600" cy="579950"/>
          </a:xfrm>
        </p:spPr>
        <p:txBody>
          <a:bodyPr>
            <a:noAutofit/>
          </a:bodyPr>
          <a:lstStyle/>
          <a:p>
            <a:pPr marL="0" indent="0" algn="ctr">
              <a:buNone/>
            </a:pPr>
            <a:r>
              <a:rPr lang="en-US" sz="4400" dirty="0">
                <a:solidFill>
                  <a:srgbClr val="FF0000"/>
                </a:solidFill>
                <a:latin typeface="Segoe UI" panose="020B0502040204020203" pitchFamily="34" charset="0"/>
                <a:ea typeface="Segoe UI" panose="020B0502040204020203" pitchFamily="34" charset="0"/>
                <a:cs typeface="Segoe UI" panose="020B0502040204020203" pitchFamily="34" charset="0"/>
              </a:rPr>
              <a:t>http://catalysis.eprints.iitm.ac.in/</a:t>
            </a:r>
          </a:p>
          <a:p>
            <a:pPr marL="0" indent="0" algn="ctr">
              <a:buNone/>
            </a:pPr>
            <a:endParaRPr lang="en-GB" sz="4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6289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A45FF8-E68A-4D00-AA37-81ECEE6481B1}"/>
              </a:ext>
            </a:extLst>
          </p:cNvPr>
          <p:cNvSpPr/>
          <p:nvPr/>
        </p:nvSpPr>
        <p:spPr>
          <a:xfrm>
            <a:off x="0" y="749483"/>
            <a:ext cx="11887200" cy="5509200"/>
          </a:xfrm>
          <a:prstGeom prst="rect">
            <a:avLst/>
          </a:prstGeom>
          <a:ln>
            <a:noFill/>
          </a:ln>
        </p:spPr>
        <p:txBody>
          <a:bodyPr wrap="square">
            <a:spAutoFit/>
          </a:bodyPr>
          <a:lstStyle/>
          <a:p>
            <a:r>
              <a:rPr lang="en-US" sz="3200" b="1" dirty="0">
                <a:solidFill>
                  <a:srgbClr val="000099"/>
                </a:solidFill>
                <a:latin typeface="TimesNewRomanPS-BoldMT"/>
              </a:rPr>
              <a:t>1.1.	Introduction to Catalytic Phenomena</a:t>
            </a:r>
          </a:p>
          <a:p>
            <a:r>
              <a:rPr lang="en-US" sz="3200" b="1" dirty="0">
                <a:solidFill>
                  <a:srgbClr val="0070C0"/>
                </a:solidFill>
                <a:latin typeface="TimesNewRomanPS-BoldMT"/>
              </a:rPr>
              <a:t>1.1.1.	 Emergence of Catalyst Technology: A Brief History</a:t>
            </a:r>
          </a:p>
          <a:p>
            <a:r>
              <a:rPr lang="en-US" sz="3200" b="1" dirty="0">
                <a:solidFill>
                  <a:srgbClr val="0070C0"/>
                </a:solidFill>
                <a:latin typeface="TimesNewRomanPS-BoldMT"/>
              </a:rPr>
              <a:t>1.1.2.	 Importance of Catalysis and Catalyst Technology</a:t>
            </a:r>
          </a:p>
          <a:p>
            <a:r>
              <a:rPr lang="en-US" sz="3200" b="1" dirty="0">
                <a:solidFill>
                  <a:srgbClr val="0070C0"/>
                </a:solidFill>
                <a:latin typeface="TimesNewRomanPS-BoldMT"/>
              </a:rPr>
              <a:t>1.1.3.	 Fundamental Catalytic Phenomena and Principles</a:t>
            </a:r>
          </a:p>
          <a:p>
            <a:r>
              <a:rPr lang="en-US" sz="3200" b="1" dirty="0">
                <a:solidFill>
                  <a:srgbClr val="FF0000"/>
                </a:solidFill>
                <a:latin typeface="TimesNewRomanPS-BoldMT"/>
              </a:rPr>
              <a:t>Exercises/Assignments/Reading Materials </a:t>
            </a:r>
          </a:p>
          <a:p>
            <a:endParaRPr lang="en-US" sz="3200" b="1" dirty="0">
              <a:solidFill>
                <a:srgbClr val="FF0066"/>
              </a:solidFill>
              <a:latin typeface="TimesNewRomanPS-BoldMT"/>
            </a:endParaRPr>
          </a:p>
          <a:p>
            <a:r>
              <a:rPr lang="en-US" sz="3200" b="1" dirty="0">
                <a:solidFill>
                  <a:srgbClr val="000099"/>
                </a:solidFill>
                <a:latin typeface="TimesNewRomanPS-BoldMT"/>
              </a:rPr>
              <a:t>1.2.	Catalyst Characterization and Selection</a:t>
            </a:r>
          </a:p>
          <a:p>
            <a:r>
              <a:rPr lang="en-US" sz="3200" b="1" dirty="0">
                <a:solidFill>
                  <a:srgbClr val="0070C0"/>
                </a:solidFill>
                <a:latin typeface="TimesNewRomanPS-BoldMT"/>
              </a:rPr>
              <a:t>1.2.1.	 Principles and Objectives of Catalyst Characterization</a:t>
            </a:r>
          </a:p>
          <a:p>
            <a:r>
              <a:rPr lang="en-US" sz="3200" b="1" dirty="0">
                <a:solidFill>
                  <a:srgbClr val="0070C0"/>
                </a:solidFill>
                <a:latin typeface="TimesNewRomanPS-BoldMT"/>
              </a:rPr>
              <a:t>1.2.2.	 Determining Physical Properties of Catalysts</a:t>
            </a:r>
          </a:p>
          <a:p>
            <a:r>
              <a:rPr lang="en-US" sz="3200" b="1" dirty="0">
                <a:solidFill>
                  <a:srgbClr val="0070C0"/>
                </a:solidFill>
                <a:latin typeface="TimesNewRomanPS-BoldMT"/>
              </a:rPr>
              <a:t>1.2.3.	 Determining Chemical Properties of Catalysts</a:t>
            </a:r>
          </a:p>
          <a:p>
            <a:r>
              <a:rPr lang="en-US" sz="3200" b="1" dirty="0">
                <a:solidFill>
                  <a:srgbClr val="FF0000"/>
                </a:solidFill>
                <a:latin typeface="TimesNewRomanPS-BoldMT"/>
              </a:rPr>
              <a:t>Exercises/Assignments/Reading Materials</a:t>
            </a:r>
          </a:p>
        </p:txBody>
      </p:sp>
      <p:sp>
        <p:nvSpPr>
          <p:cNvPr id="3" name="Title 4">
            <a:extLst>
              <a:ext uri="{FF2B5EF4-FFF2-40B4-BE49-F238E27FC236}">
                <a16:creationId xmlns:a16="http://schemas.microsoft.com/office/drawing/2014/main" id="{2905D992-9E8C-4E1C-BB3B-0D1052C99663}"/>
              </a:ext>
            </a:extLst>
          </p:cNvPr>
          <p:cNvSpPr txBox="1">
            <a:spLocks/>
          </p:cNvSpPr>
          <p:nvPr/>
        </p:nvSpPr>
        <p:spPr>
          <a:xfrm>
            <a:off x="-1" y="-1"/>
            <a:ext cx="12192000" cy="749484"/>
          </a:xfrm>
          <a:prstGeom prst="rect">
            <a:avLst/>
          </a:prstGeom>
          <a:solidFill>
            <a:srgbClr val="FF6600"/>
          </a:solidFill>
          <a:ln>
            <a:solidFill>
              <a:srgbClr val="FF66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bg1"/>
                </a:solidFill>
                <a:latin typeface="Adobe Fan Heiti Std B" panose="020B0700000000000000" pitchFamily="34" charset="-128"/>
                <a:ea typeface="Adobe Fan Heiti Std B" panose="020B0700000000000000" pitchFamily="34" charset="-128"/>
              </a:rPr>
              <a:t>Module 1</a:t>
            </a:r>
            <a:endParaRPr lang="en-GB" sz="3600" b="1" dirty="0">
              <a:solidFill>
                <a:schemeClr val="bg1"/>
              </a:solidFill>
              <a:latin typeface="Adobe Fan Heiti Std B" panose="020B0700000000000000" pitchFamily="34" charset="-128"/>
              <a:ea typeface="Adobe Fan Heiti Std B" panose="020B0700000000000000" pitchFamily="34" charset="-128"/>
              <a:cs typeface="Arial" panose="020B0604020202020204" pitchFamily="34" charset="0"/>
            </a:endParaRPr>
          </a:p>
        </p:txBody>
      </p:sp>
      <p:sp>
        <p:nvSpPr>
          <p:cNvPr id="5" name="Slide Number Placeholder 4">
            <a:extLst>
              <a:ext uri="{FF2B5EF4-FFF2-40B4-BE49-F238E27FC236}">
                <a16:creationId xmlns:a16="http://schemas.microsoft.com/office/drawing/2014/main" id="{27F4AEB8-DB1D-488B-8AAD-B7BB4DC8178F}"/>
              </a:ext>
            </a:extLst>
          </p:cNvPr>
          <p:cNvSpPr>
            <a:spLocks noGrp="1"/>
          </p:cNvSpPr>
          <p:nvPr>
            <p:ph type="sldNum" sz="quarter" idx="12"/>
          </p:nvPr>
        </p:nvSpPr>
        <p:spPr/>
        <p:txBody>
          <a:bodyPr/>
          <a:lstStyle/>
          <a:p>
            <a:fld id="{61080F9A-F828-44D2-B727-F73E7B512798}" type="slidenum">
              <a:rPr lang="en-US" smtClean="0"/>
              <a:t>5</a:t>
            </a:fld>
            <a:endParaRPr lang="en-US"/>
          </a:p>
        </p:txBody>
      </p:sp>
    </p:spTree>
    <p:extLst>
      <p:ext uri="{BB962C8B-B14F-4D97-AF65-F5344CB8AC3E}">
        <p14:creationId xmlns:p14="http://schemas.microsoft.com/office/powerpoint/2010/main" val="262256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86F2C2-5C56-4B26-92EE-A3ACEE46FB11}"/>
              </a:ext>
            </a:extLst>
          </p:cNvPr>
          <p:cNvSpPr/>
          <p:nvPr/>
        </p:nvSpPr>
        <p:spPr>
          <a:xfrm>
            <a:off x="-1" y="749483"/>
            <a:ext cx="12192000" cy="3539430"/>
          </a:xfrm>
          <a:prstGeom prst="rect">
            <a:avLst/>
          </a:prstGeom>
        </p:spPr>
        <p:txBody>
          <a:bodyPr wrap="square">
            <a:spAutoFit/>
          </a:bodyPr>
          <a:lstStyle/>
          <a:p>
            <a:r>
              <a:rPr lang="en-US" sz="2800" b="1" dirty="0">
                <a:solidFill>
                  <a:srgbClr val="000099"/>
                </a:solidFill>
                <a:latin typeface="TimesNewRomanPS-BoldMT"/>
              </a:rPr>
              <a:t>2.1. Morphology and Physical Properties</a:t>
            </a:r>
          </a:p>
          <a:p>
            <a:r>
              <a:rPr lang="en-US" sz="2800" b="1" dirty="0">
                <a:solidFill>
                  <a:srgbClr val="0070C0"/>
                </a:solidFill>
                <a:latin typeface="TimesNewRomanPS-BoldMT"/>
              </a:rPr>
              <a:t>2.1.1.  	Gas Adsorption at Low Temperatures</a:t>
            </a:r>
          </a:p>
          <a:p>
            <a:r>
              <a:rPr lang="en-US" sz="2800" b="1" dirty="0">
                <a:solidFill>
                  <a:srgbClr val="0070C0"/>
                </a:solidFill>
                <a:latin typeface="TimesNewRomanPS-BoldMT"/>
              </a:rPr>
              <a:t>2.1.2. 		Mercury Porosimetry</a:t>
            </a:r>
          </a:p>
          <a:p>
            <a:r>
              <a:rPr lang="en-US" sz="2800" b="1" dirty="0">
                <a:solidFill>
                  <a:srgbClr val="0070C0"/>
                </a:solidFill>
                <a:latin typeface="TimesNewRomanPS-BoldMT"/>
              </a:rPr>
              <a:t>2.1.3. 		Incipient wetness method</a:t>
            </a:r>
          </a:p>
          <a:p>
            <a:r>
              <a:rPr lang="en-US" sz="2800" b="1" dirty="0">
                <a:solidFill>
                  <a:srgbClr val="0070C0"/>
                </a:solidFill>
                <a:latin typeface="TimesNewRomanPS-BoldMT"/>
              </a:rPr>
              <a:t>2.1.4. 		Microscopy</a:t>
            </a:r>
          </a:p>
          <a:p>
            <a:r>
              <a:rPr lang="en-US" sz="2800" b="1" dirty="0">
                <a:solidFill>
                  <a:srgbClr val="0070C0"/>
                </a:solidFill>
                <a:latin typeface="TimesNewRomanPS-BoldMT"/>
              </a:rPr>
              <a:t>2.1.5.1. 	Electron Microscopy </a:t>
            </a:r>
          </a:p>
          <a:p>
            <a:r>
              <a:rPr lang="en-US" sz="2800" b="1" dirty="0">
                <a:solidFill>
                  <a:srgbClr val="0070C0"/>
                </a:solidFill>
                <a:latin typeface="TimesNewRomanPS-BoldMT"/>
              </a:rPr>
              <a:t>2.1.5.2. 	Field Emission Microscopy and Ion Microscopy </a:t>
            </a:r>
          </a:p>
          <a:p>
            <a:r>
              <a:rPr lang="en-US" sz="2800" b="1" dirty="0">
                <a:solidFill>
                  <a:srgbClr val="FF0000"/>
                </a:solidFill>
                <a:latin typeface="TimesNewRomanPS-BoldMT"/>
              </a:rPr>
              <a:t>Exercises/Assignments/Reading Materials</a:t>
            </a:r>
          </a:p>
        </p:txBody>
      </p:sp>
      <p:sp>
        <p:nvSpPr>
          <p:cNvPr id="4" name="Slide Number Placeholder 3">
            <a:extLst>
              <a:ext uri="{FF2B5EF4-FFF2-40B4-BE49-F238E27FC236}">
                <a16:creationId xmlns:a16="http://schemas.microsoft.com/office/drawing/2014/main" id="{902E6069-E2E4-47ED-9721-A5A406CFE378}"/>
              </a:ext>
            </a:extLst>
          </p:cNvPr>
          <p:cNvSpPr>
            <a:spLocks noGrp="1"/>
          </p:cNvSpPr>
          <p:nvPr>
            <p:ph type="sldNum" sz="quarter" idx="12"/>
          </p:nvPr>
        </p:nvSpPr>
        <p:spPr/>
        <p:txBody>
          <a:bodyPr/>
          <a:lstStyle/>
          <a:p>
            <a:fld id="{61080F9A-F828-44D2-B727-F73E7B512798}" type="slidenum">
              <a:rPr lang="en-US" smtClean="0"/>
              <a:t>6</a:t>
            </a:fld>
            <a:endParaRPr lang="en-US"/>
          </a:p>
        </p:txBody>
      </p:sp>
      <p:sp>
        <p:nvSpPr>
          <p:cNvPr id="5" name="Title 4">
            <a:extLst>
              <a:ext uri="{FF2B5EF4-FFF2-40B4-BE49-F238E27FC236}">
                <a16:creationId xmlns:a16="http://schemas.microsoft.com/office/drawing/2014/main" id="{C14B7E3F-CB9F-484D-924E-27095BB7B4BA}"/>
              </a:ext>
            </a:extLst>
          </p:cNvPr>
          <p:cNvSpPr txBox="1">
            <a:spLocks/>
          </p:cNvSpPr>
          <p:nvPr/>
        </p:nvSpPr>
        <p:spPr>
          <a:xfrm>
            <a:off x="-1" y="-1"/>
            <a:ext cx="12192000" cy="749484"/>
          </a:xfrm>
          <a:prstGeom prst="rect">
            <a:avLst/>
          </a:prstGeom>
          <a:solidFill>
            <a:srgbClr val="FF6600"/>
          </a:solidFill>
          <a:ln>
            <a:solidFill>
              <a:srgbClr val="FF66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bg1"/>
                </a:solidFill>
                <a:latin typeface="Adobe Fan Heiti Std B" panose="020B0700000000000000" pitchFamily="34" charset="-128"/>
                <a:ea typeface="Adobe Fan Heiti Std B" panose="020B0700000000000000" pitchFamily="34" charset="-128"/>
              </a:rPr>
              <a:t>Module 2</a:t>
            </a:r>
            <a:endParaRPr lang="en-GB" sz="3600" b="1" dirty="0">
              <a:solidFill>
                <a:schemeClr val="bg1"/>
              </a:solidFill>
              <a:latin typeface="Adobe Fan Heiti Std B" panose="020B0700000000000000" pitchFamily="34" charset="-128"/>
              <a:ea typeface="Adobe Fan Heiti Std B" panose="020B0700000000000000" pitchFamily="34" charset="-128"/>
              <a:cs typeface="Arial" panose="020B0604020202020204" pitchFamily="34" charset="0"/>
            </a:endParaRPr>
          </a:p>
        </p:txBody>
      </p:sp>
    </p:spTree>
    <p:extLst>
      <p:ext uri="{BB962C8B-B14F-4D97-AF65-F5344CB8AC3E}">
        <p14:creationId xmlns:p14="http://schemas.microsoft.com/office/powerpoint/2010/main" val="94881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726BE2-4F3B-4331-B780-A8FA07E55DD2}"/>
              </a:ext>
            </a:extLst>
          </p:cNvPr>
          <p:cNvSpPr>
            <a:spLocks noGrp="1"/>
          </p:cNvSpPr>
          <p:nvPr>
            <p:ph type="sldNum" sz="quarter" idx="12"/>
          </p:nvPr>
        </p:nvSpPr>
        <p:spPr/>
        <p:txBody>
          <a:bodyPr/>
          <a:lstStyle/>
          <a:p>
            <a:fld id="{61080F9A-F828-44D2-B727-F73E7B512798}" type="slidenum">
              <a:rPr lang="en-US" smtClean="0"/>
              <a:t>7</a:t>
            </a:fld>
            <a:endParaRPr lang="en-US"/>
          </a:p>
        </p:txBody>
      </p:sp>
      <p:sp>
        <p:nvSpPr>
          <p:cNvPr id="5" name="Title 4">
            <a:extLst>
              <a:ext uri="{FF2B5EF4-FFF2-40B4-BE49-F238E27FC236}">
                <a16:creationId xmlns:a16="http://schemas.microsoft.com/office/drawing/2014/main" id="{41568EC2-B3D4-4BFB-97DD-A8FBAF69E2BC}"/>
              </a:ext>
            </a:extLst>
          </p:cNvPr>
          <p:cNvSpPr txBox="1">
            <a:spLocks/>
          </p:cNvSpPr>
          <p:nvPr/>
        </p:nvSpPr>
        <p:spPr>
          <a:xfrm>
            <a:off x="-1" y="-1"/>
            <a:ext cx="12192000" cy="749484"/>
          </a:xfrm>
          <a:prstGeom prst="rect">
            <a:avLst/>
          </a:prstGeom>
          <a:solidFill>
            <a:srgbClr val="FF6600"/>
          </a:solidFill>
          <a:ln>
            <a:solidFill>
              <a:srgbClr val="FF66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bg1"/>
                </a:solidFill>
                <a:latin typeface="Adobe Fan Heiti Std B" panose="020B0700000000000000" pitchFamily="34" charset="-128"/>
                <a:ea typeface="Adobe Fan Heiti Std B" panose="020B0700000000000000" pitchFamily="34" charset="-128"/>
              </a:rPr>
              <a:t>Module 3</a:t>
            </a:r>
            <a:endParaRPr lang="en-GB" sz="3600" b="1" dirty="0">
              <a:solidFill>
                <a:schemeClr val="bg1"/>
              </a:solidFill>
              <a:latin typeface="Adobe Fan Heiti Std B" panose="020B0700000000000000" pitchFamily="34" charset="-128"/>
              <a:ea typeface="Adobe Fan Heiti Std B" panose="020B0700000000000000" pitchFamily="34" charset="-128"/>
              <a:cs typeface="Arial" panose="020B0604020202020204" pitchFamily="34" charset="0"/>
            </a:endParaRPr>
          </a:p>
        </p:txBody>
      </p:sp>
      <p:sp>
        <p:nvSpPr>
          <p:cNvPr id="6" name="Rectangle 5">
            <a:extLst>
              <a:ext uri="{FF2B5EF4-FFF2-40B4-BE49-F238E27FC236}">
                <a16:creationId xmlns:a16="http://schemas.microsoft.com/office/drawing/2014/main" id="{C76F1E7F-B904-44EB-BDF6-8C37D3770DCC}"/>
              </a:ext>
            </a:extLst>
          </p:cNvPr>
          <p:cNvSpPr/>
          <p:nvPr/>
        </p:nvSpPr>
        <p:spPr>
          <a:xfrm>
            <a:off x="145774" y="749483"/>
            <a:ext cx="7712765" cy="5962914"/>
          </a:xfrm>
          <a:prstGeom prst="rect">
            <a:avLst/>
          </a:prstGeom>
        </p:spPr>
        <p:txBody>
          <a:bodyPr wrap="square">
            <a:spAutoFit/>
          </a:bodyPr>
          <a:lstStyle/>
          <a:p>
            <a:pPr algn="just">
              <a:lnSpc>
                <a:spcPct val="107000"/>
              </a:lnSpc>
              <a:spcAft>
                <a:spcPts val="800"/>
              </a:spcAft>
            </a:pPr>
            <a:r>
              <a:rPr lang="en-GB" sz="2400"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3.1. Surface Properties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3.1.1. Volumetric, Gravimetric Adsorption Methods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3.1.2. Adsorption Calorimetry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Exercises/Assignments/Reading Materials</a:t>
            </a:r>
            <a:endParaRPr lang="en-GB" sz="28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3.2. Spectroscopy in Catalysis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3.2.1. UV- Vis spectroscopy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3.2.2. IR spectroscopy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3.2.3. Raman Spectroscopy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3.2.4. Temperature-Programmed Techniques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3.2.4.1. Temperature-Programmed Reduction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3.2.4.2. Temperature-Programmed </a:t>
            </a:r>
            <a:r>
              <a:rPr lang="en-GB" sz="2400" b="1" dirty="0" err="1">
                <a:solidFill>
                  <a:srgbClr val="0066FF"/>
                </a:solidFill>
                <a:latin typeface="Times New Roman" panose="02020603050405020304" pitchFamily="18" charset="0"/>
                <a:ea typeface="Calibri" panose="020F0502020204030204" pitchFamily="34" charset="0"/>
                <a:cs typeface="Times New Roman" panose="02020603050405020304" pitchFamily="18" charset="0"/>
              </a:rPr>
              <a:t>Sulfidation</a:t>
            </a: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3.2.4.3. Temperature-Programmed Reaction Spectroscopy </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E1BAD6D3-4671-4F70-91FE-F3561BFAE88F}"/>
              </a:ext>
            </a:extLst>
          </p:cNvPr>
          <p:cNvSpPr/>
          <p:nvPr/>
        </p:nvSpPr>
        <p:spPr>
          <a:xfrm>
            <a:off x="5874026" y="2334352"/>
            <a:ext cx="6317974" cy="1980799"/>
          </a:xfrm>
          <a:prstGeom prst="rect">
            <a:avLst/>
          </a:prstGeom>
        </p:spPr>
        <p:txBody>
          <a:bodyPr wrap="square">
            <a:spAutoFit/>
          </a:bodyPr>
          <a:lstStyle/>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3.2.4.4. Temperature-Programmed Desorption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3.2.4.5. Temperature-Programmed Reaction </a:t>
            </a: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              Spectroscopy in UHV</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Exercises and Assignments/Reading Materials</a:t>
            </a:r>
            <a:endPar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2E17E5A-8A6F-46DB-9E6F-13D7D35B135E}"/>
              </a:ext>
            </a:extLst>
          </p:cNvPr>
          <p:cNvSpPr txBox="1"/>
          <p:nvPr/>
        </p:nvSpPr>
        <p:spPr>
          <a:xfrm>
            <a:off x="10217426" y="5817704"/>
            <a:ext cx="1136374" cy="461665"/>
          </a:xfrm>
          <a:prstGeom prst="rect">
            <a:avLst/>
          </a:prstGeom>
          <a:noFill/>
        </p:spPr>
        <p:txBody>
          <a:bodyPr wrap="square" rtlCol="0">
            <a:spAutoFit/>
          </a:bodyPr>
          <a:lstStyle/>
          <a:p>
            <a:r>
              <a:rPr lang="en-US" sz="2400" dirty="0">
                <a:solidFill>
                  <a:srgbClr val="00B050"/>
                </a:solidFill>
                <a:latin typeface="Arial" panose="020B0604020202020204" pitchFamily="34" charset="0"/>
                <a:cs typeface="Arial" panose="020B0604020202020204" pitchFamily="34" charset="0"/>
              </a:rPr>
              <a:t>Cont’d</a:t>
            </a:r>
            <a:endParaRPr lang="en-GB" sz="24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942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24175C-76B1-4036-8959-A3AF45DA003D}"/>
              </a:ext>
            </a:extLst>
          </p:cNvPr>
          <p:cNvSpPr>
            <a:spLocks noGrp="1"/>
          </p:cNvSpPr>
          <p:nvPr>
            <p:ph type="sldNum" sz="quarter" idx="12"/>
          </p:nvPr>
        </p:nvSpPr>
        <p:spPr/>
        <p:txBody>
          <a:bodyPr/>
          <a:lstStyle/>
          <a:p>
            <a:fld id="{61080F9A-F828-44D2-B727-F73E7B512798}" type="slidenum">
              <a:rPr lang="en-US" smtClean="0"/>
              <a:t>8</a:t>
            </a:fld>
            <a:endParaRPr lang="en-US"/>
          </a:p>
        </p:txBody>
      </p:sp>
      <p:sp>
        <p:nvSpPr>
          <p:cNvPr id="5" name="Rectangle 4">
            <a:extLst>
              <a:ext uri="{FF2B5EF4-FFF2-40B4-BE49-F238E27FC236}">
                <a16:creationId xmlns:a16="http://schemas.microsoft.com/office/drawing/2014/main" id="{FB513260-94EB-4221-B84C-00F6EDA405B4}"/>
              </a:ext>
            </a:extLst>
          </p:cNvPr>
          <p:cNvSpPr/>
          <p:nvPr/>
        </p:nvSpPr>
        <p:spPr>
          <a:xfrm>
            <a:off x="0" y="1029600"/>
            <a:ext cx="6096000" cy="5655138"/>
          </a:xfrm>
          <a:prstGeom prst="rect">
            <a:avLst/>
          </a:prstGeom>
        </p:spPr>
        <p:txBody>
          <a:bodyPr>
            <a:spAutoFit/>
          </a:bodyPr>
          <a:lstStyle/>
          <a:p>
            <a:pPr algn="just">
              <a:lnSpc>
                <a:spcPct val="107000"/>
              </a:lnSpc>
              <a:spcAft>
                <a:spcPts val="800"/>
              </a:spcAft>
            </a:pPr>
            <a:r>
              <a:rPr lang="en-GB" sz="2400"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3.3. Photoemission and Auger Spectroscopy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3.3.1. X-Ray Photoelectron Spectroscopy (XPS)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3.3.2. Ultraviolet Photoelectron Spectroscopy (UPS)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3.3.3. Auger Electron Spectroscopy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Exercises and Assignments</a:t>
            </a:r>
            <a:endPar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3.4. The Ion Spectroscopies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3.4.1. Secondary Ion Mass Spectrometry (SIMS)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Exercises and Assignments</a:t>
            </a:r>
            <a:endPar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A090F07F-6877-4CD2-9921-A4F41F208934}"/>
              </a:ext>
            </a:extLst>
          </p:cNvPr>
          <p:cNvSpPr/>
          <p:nvPr/>
        </p:nvSpPr>
        <p:spPr>
          <a:xfrm>
            <a:off x="6096000" y="2089777"/>
            <a:ext cx="6096000" cy="3644652"/>
          </a:xfrm>
          <a:prstGeom prst="rect">
            <a:avLst/>
          </a:prstGeom>
        </p:spPr>
        <p:txBody>
          <a:bodyPr>
            <a:spAutoFit/>
          </a:bodyPr>
          <a:lstStyle/>
          <a:p>
            <a:pPr algn="just">
              <a:lnSpc>
                <a:spcPct val="107000"/>
              </a:lnSpc>
              <a:spcAft>
                <a:spcPts val="800"/>
              </a:spcAft>
            </a:pPr>
            <a:r>
              <a:rPr lang="en-GB" sz="2400"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3.5. Diffraction and Extended X-Ray Absorption Fine Structure (EXAFS)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3.5.1. X-Ray Diffraction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3.5.2. Low-Energy Electron Diffraction (LEED)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3.5.3. X-Ray Absorption Fine Structure (XAFS)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Exercises and Assignments</a:t>
            </a:r>
            <a:endParaRPr lang="en-GB" sz="2400" dirty="0">
              <a:solidFill>
                <a:srgbClr val="FF0000"/>
              </a:solidFill>
            </a:endParaRPr>
          </a:p>
        </p:txBody>
      </p:sp>
      <p:sp>
        <p:nvSpPr>
          <p:cNvPr id="7" name="Title 4">
            <a:extLst>
              <a:ext uri="{FF2B5EF4-FFF2-40B4-BE49-F238E27FC236}">
                <a16:creationId xmlns:a16="http://schemas.microsoft.com/office/drawing/2014/main" id="{E45086EA-819C-43D2-89A2-EF90BA6A45A3}"/>
              </a:ext>
            </a:extLst>
          </p:cNvPr>
          <p:cNvSpPr txBox="1">
            <a:spLocks/>
          </p:cNvSpPr>
          <p:nvPr/>
        </p:nvSpPr>
        <p:spPr>
          <a:xfrm>
            <a:off x="-1" y="-1"/>
            <a:ext cx="12192000" cy="749484"/>
          </a:xfrm>
          <a:prstGeom prst="rect">
            <a:avLst/>
          </a:prstGeom>
          <a:solidFill>
            <a:srgbClr val="FF6600"/>
          </a:solidFill>
          <a:ln>
            <a:solidFill>
              <a:srgbClr val="FF66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bg1"/>
                </a:solidFill>
                <a:latin typeface="Adobe Fan Heiti Std B" panose="020B0700000000000000" pitchFamily="34" charset="-128"/>
                <a:ea typeface="Adobe Fan Heiti Std B" panose="020B0700000000000000" pitchFamily="34" charset="-128"/>
              </a:rPr>
              <a:t>Module 3</a:t>
            </a:r>
            <a:endParaRPr lang="en-GB" sz="3600" b="1" dirty="0">
              <a:solidFill>
                <a:schemeClr val="bg1"/>
              </a:solidFill>
              <a:latin typeface="Adobe Fan Heiti Std B" panose="020B0700000000000000" pitchFamily="34" charset="-128"/>
              <a:ea typeface="Adobe Fan Heiti Std B" panose="020B0700000000000000" pitchFamily="34" charset="-128"/>
              <a:cs typeface="Arial" panose="020B0604020202020204" pitchFamily="34" charset="0"/>
            </a:endParaRPr>
          </a:p>
        </p:txBody>
      </p:sp>
    </p:spTree>
    <p:extLst>
      <p:ext uri="{BB962C8B-B14F-4D97-AF65-F5344CB8AC3E}">
        <p14:creationId xmlns:p14="http://schemas.microsoft.com/office/powerpoint/2010/main" val="423972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83B109-F929-4A04-A040-DA6927389BE3}"/>
              </a:ext>
            </a:extLst>
          </p:cNvPr>
          <p:cNvSpPr>
            <a:spLocks noGrp="1"/>
          </p:cNvSpPr>
          <p:nvPr>
            <p:ph type="sldNum" sz="quarter" idx="12"/>
          </p:nvPr>
        </p:nvSpPr>
        <p:spPr/>
        <p:txBody>
          <a:bodyPr/>
          <a:lstStyle/>
          <a:p>
            <a:fld id="{61080F9A-F828-44D2-B727-F73E7B512798}" type="slidenum">
              <a:rPr lang="en-US" smtClean="0"/>
              <a:t>9</a:t>
            </a:fld>
            <a:endParaRPr lang="en-US"/>
          </a:p>
        </p:txBody>
      </p:sp>
      <p:sp>
        <p:nvSpPr>
          <p:cNvPr id="5" name="Rectangle 4">
            <a:extLst>
              <a:ext uri="{FF2B5EF4-FFF2-40B4-BE49-F238E27FC236}">
                <a16:creationId xmlns:a16="http://schemas.microsoft.com/office/drawing/2014/main" id="{F84F8CEA-D944-4C97-8857-1628701FE454}"/>
              </a:ext>
            </a:extLst>
          </p:cNvPr>
          <p:cNvSpPr/>
          <p:nvPr/>
        </p:nvSpPr>
        <p:spPr>
          <a:xfrm>
            <a:off x="198783" y="1096384"/>
            <a:ext cx="6096000" cy="5259966"/>
          </a:xfrm>
          <a:prstGeom prst="rect">
            <a:avLst/>
          </a:prstGeom>
        </p:spPr>
        <p:txBody>
          <a:bodyPr>
            <a:spAutoFit/>
          </a:bodyPr>
          <a:lstStyle/>
          <a:p>
            <a:pPr>
              <a:lnSpc>
                <a:spcPct val="107000"/>
              </a:lnSpc>
              <a:spcAft>
                <a:spcPts val="800"/>
              </a:spcAft>
            </a:pPr>
            <a:r>
              <a:rPr lang="en-GB" sz="2400" b="1" dirty="0">
                <a:solidFill>
                  <a:srgbClr val="FF0066"/>
                </a:solidFill>
                <a:latin typeface="Times New Roman" panose="02020603050405020304" pitchFamily="18" charset="0"/>
                <a:ea typeface="Calibri" panose="020F0502020204030204" pitchFamily="34" charset="0"/>
                <a:cs typeface="Times New Roman" panose="02020603050405020304" pitchFamily="18" charset="0"/>
              </a:rPr>
              <a:t>Module 4</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4.1. Bulk Properties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4.1.1. Particle Size Distribution and Mechanical Properties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66FF"/>
                </a:solidFill>
                <a:latin typeface="Times New Roman" panose="02020603050405020304" pitchFamily="18" charset="0"/>
                <a:ea typeface="Calibri" panose="020F0502020204030204" pitchFamily="34" charset="0"/>
                <a:cs typeface="Times New Roman" panose="02020603050405020304" pitchFamily="18" charset="0"/>
              </a:rPr>
              <a:t>4.1.2. Particles Size Analysis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4.1.3. Application to Phase Identification</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4.1.4 Application to Phase Characterization: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4.1.5. X-Ray Diffraction of Catalysts in a Reactive Atmosphere</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4.1.6. Small-Angle X-Ray Scattering (SAXS)</a:t>
            </a:r>
          </a:p>
          <a:p>
            <a:pPr>
              <a:lnSpc>
                <a:spcPct val="107000"/>
              </a:lnSpc>
              <a:spcAft>
                <a:spcPts val="800"/>
              </a:spcAft>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exercises/Assignments/Reading Materials</a:t>
            </a:r>
            <a:endParaRPr lang="en-GB"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4">
            <a:extLst>
              <a:ext uri="{FF2B5EF4-FFF2-40B4-BE49-F238E27FC236}">
                <a16:creationId xmlns:a16="http://schemas.microsoft.com/office/drawing/2014/main" id="{9E50965C-9AEF-4A64-BBAF-B361003BE82D}"/>
              </a:ext>
            </a:extLst>
          </p:cNvPr>
          <p:cNvSpPr txBox="1">
            <a:spLocks/>
          </p:cNvSpPr>
          <p:nvPr/>
        </p:nvSpPr>
        <p:spPr>
          <a:xfrm>
            <a:off x="-1" y="-1"/>
            <a:ext cx="12192000" cy="749484"/>
          </a:xfrm>
          <a:prstGeom prst="rect">
            <a:avLst/>
          </a:prstGeom>
          <a:solidFill>
            <a:srgbClr val="FF6600"/>
          </a:solidFill>
          <a:ln>
            <a:solidFill>
              <a:srgbClr val="FF66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chemeClr val="bg1"/>
                </a:solidFill>
                <a:latin typeface="Adobe Fan Heiti Std B" panose="020B0700000000000000" pitchFamily="34" charset="-128"/>
                <a:ea typeface="Adobe Fan Heiti Std B" panose="020B0700000000000000" pitchFamily="34" charset="-128"/>
              </a:rPr>
              <a:t>Module 4</a:t>
            </a:r>
            <a:endParaRPr lang="en-GB" sz="3600" b="1" dirty="0">
              <a:solidFill>
                <a:schemeClr val="bg1"/>
              </a:solidFill>
              <a:latin typeface="Adobe Fan Heiti Std B" panose="020B0700000000000000" pitchFamily="34" charset="-128"/>
              <a:ea typeface="Adobe Fan Heiti Std B" panose="020B0700000000000000" pitchFamily="34" charset="-128"/>
              <a:cs typeface="Arial" panose="020B0604020202020204" pitchFamily="34" charset="0"/>
            </a:endParaRPr>
          </a:p>
        </p:txBody>
      </p:sp>
    </p:spTree>
    <p:extLst>
      <p:ext uri="{BB962C8B-B14F-4D97-AF65-F5344CB8AC3E}">
        <p14:creationId xmlns:p14="http://schemas.microsoft.com/office/powerpoint/2010/main" val="828872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411</Words>
  <Application>Microsoft Office PowerPoint</Application>
  <PresentationFormat>Widescreen</PresentationFormat>
  <Paragraphs>101</Paragraphs>
  <Slides>20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Adobe Fan Heiti Std B</vt:lpstr>
      <vt:lpstr>Arial</vt:lpstr>
      <vt:lpstr>Calibri</vt:lpstr>
      <vt:lpstr>Calibri Light</vt:lpstr>
      <vt:lpstr>Segoe UI</vt:lpstr>
      <vt:lpstr>Segoe UI Semibold</vt:lpstr>
      <vt:lpstr>Times New Roman</vt:lpstr>
      <vt:lpstr>TimesNewRomanPS-BoldMT</vt:lpstr>
      <vt:lpstr>Office Theme</vt:lpstr>
      <vt:lpstr>PowerPoint Presentation</vt:lpstr>
      <vt:lpstr>Catalyst Characterization and Interpretation</vt:lpstr>
      <vt:lpstr>PowerPoint Presentation</vt:lpstr>
      <vt:lpstr>A Site at NCCR for Catalysis </vt:lpstr>
      <vt:lpstr>PowerPoint Presentation</vt:lpstr>
      <vt:lpstr>PowerPoint Presentation</vt:lpstr>
      <vt:lpstr>PowerPoint Presentation</vt:lpstr>
      <vt:lpstr>PowerPoint Presentation</vt:lpstr>
      <vt:lpstr>PowerPoint Presentation</vt:lpstr>
      <vt:lpstr>PowerPoint Presentation</vt:lpstr>
      <vt:lpstr>Clusters of atoms with single cubic packing having  8, 27, 64, 125 and 216 atoms.   [In an eight-atom cluster, all of the atoms are on the surface.  However, the dispersion D, defined as the number of surface atoms divided by the total number of atoms in the cluster, declines rapidly with increasing cluster size]</vt:lpstr>
      <vt:lpstr>Adsorption on Semiconductors and Insulators</vt:lpstr>
      <vt:lpstr>Metals Semiconductors Insulators   One way of classification of Materials; there can be alternate ways of classifying Materials.  Electronic exchange (charge transfer and magnitude) (or species exchange transfer)</vt:lpstr>
      <vt:lpstr>Electronic Structure of Materials  Consider Li atom Li2…….Lin   Electronic Structure  Li Atom  2s orbital Li2 molecule  1σ2  Molecular Orbital </vt:lpstr>
      <vt:lpstr>Semi conductors n and p type acceptor levels donor levels</vt:lpstr>
      <vt:lpstr>PowerPoint Presentation</vt:lpstr>
      <vt:lpstr>Adsorption on Semiconductors Cumulative and Depletive Chemisorption  Hydrogen and oxygen as model systems  Hydrogen adsorption on p type depletive and  n-type cumulative  oxygen adsorption on p-type cumulative and n type depletive</vt:lpstr>
      <vt:lpstr>Insulators - Species is Transfer</vt:lpstr>
      <vt:lpstr>Semi conductor Catalysis and Photo-catalysis consequences and Current trends  1. Photo-electrochemical decomposition of water 2. Reduction of carbon dioxide 3. Photo-degradation of pollutants 4. Other Synthetic Applications </vt:lpstr>
      <vt:lpstr>Due to some other assignments we have to close early today   we shall meet next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B Viswanathan</dc:creator>
  <cp:lastModifiedBy>Prof B Viswanathan</cp:lastModifiedBy>
  <cp:revision>11</cp:revision>
  <dcterms:created xsi:type="dcterms:W3CDTF">2017-09-13T02:39:52Z</dcterms:created>
  <dcterms:modified xsi:type="dcterms:W3CDTF">2017-09-13T10:59:51Z</dcterms:modified>
</cp:coreProperties>
</file>