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88"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5" r:id="rId30"/>
    <p:sldId id="286" r:id="rId31"/>
    <p:sldId id="287"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01B22-75ED-4A97-A915-A20558CF1250}" type="datetimeFigureOut">
              <a:rPr lang="en-US" smtClean="0"/>
              <a:t>9/16/2017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0CDF9-D752-41E7-AE44-C7C63BCFACC9}" type="slidenum">
              <a:rPr lang="en-US" smtClean="0"/>
              <a:t>‹#›</a:t>
            </a:fld>
            <a:endParaRPr lang="en-US"/>
          </a:p>
        </p:txBody>
      </p:sp>
    </p:spTree>
    <p:extLst>
      <p:ext uri="{BB962C8B-B14F-4D97-AF65-F5344CB8AC3E}">
        <p14:creationId xmlns:p14="http://schemas.microsoft.com/office/powerpoint/2010/main" val="381664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134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E7FD-1713-40C6-BEC7-1684896DA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C65A8-D581-453D-B3C2-D96FB718A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168CC-C819-4DDF-A631-E5ACDD9B9476}"/>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3DD8A983-3EB6-4AC0-BBC9-88407D57C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BEB98-2B01-47AE-A7FE-9B81C6499D98}"/>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46149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BAB1-CFC8-413B-AC56-69CAAD1936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4B548B-E5B3-4661-90B1-CC3CDAA52C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8D601-0890-497B-B6FD-D4B83EF6C31A}"/>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C0EA82CB-22AB-4555-A8ED-B8BD683CF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3803F-D4A7-4DD7-B385-D4D073753447}"/>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291578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7A58B-4638-459B-B749-752F7D76A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AB9D5C-1CD3-48D0-8E30-F6029CE12F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3950B-02A2-4778-A7AA-0F8BCFDB01F4}"/>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7A77BEC3-DF23-4BC3-A3E4-0503C1E57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BA584-115F-4FF8-A379-44E89C7DBEDE}"/>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5785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F59E-E20F-4267-85F0-F4606B64B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9EE67-96BC-4569-85AB-93738E77AB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96EE3-7104-414B-8C43-FDD729344B28}"/>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5BA803F3-40B0-4E0E-9EAE-CCD257320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C8AC-7488-4B43-ADDA-B414760170BF}"/>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411159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B096-814B-42CD-976B-FEE1799E25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2D4293-25DD-4F68-AEAC-878F42D83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426FCB-2228-4EAD-99E5-F0F896996EFB}"/>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0FAAEED5-2BE1-4F9B-9836-E77732A1E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8C54B-BCBB-4B8D-980B-3FCCBA11DBCA}"/>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205168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F33F-2602-40ED-AF80-DFE9E9B86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63AAC-7E76-4238-B040-52BA8924D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201519-9FC1-496D-A6DB-DFDDCBAFD3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FFC481-7B8A-4A19-90C3-F4CF5F0C4A26}"/>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6" name="Footer Placeholder 5">
            <a:extLst>
              <a:ext uri="{FF2B5EF4-FFF2-40B4-BE49-F238E27FC236}">
                <a16:creationId xmlns:a16="http://schemas.microsoft.com/office/drawing/2014/main" id="{C20A64F3-DC8C-431D-A3AB-C7D077014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315B9-7293-4653-8E37-D30A0AB86C79}"/>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16963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03BC-AA84-4A02-8503-0DFD2ABC7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3AF2F-0E82-442F-949A-E48B1FB8A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7FE863-BE55-48BB-BCCA-4CE5A97D8C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F39FC-8339-4820-86A4-C041CDE3C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29F5FF-316C-43C4-A841-2C6C097A88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E24994-1EFE-4A8D-A2A2-165655E7BAED}"/>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8" name="Footer Placeholder 7">
            <a:extLst>
              <a:ext uri="{FF2B5EF4-FFF2-40B4-BE49-F238E27FC236}">
                <a16:creationId xmlns:a16="http://schemas.microsoft.com/office/drawing/2014/main" id="{8C568520-6A5F-4A2E-8F50-95F8A15AAE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957973-2C7D-4C8F-A275-F58D10F0B8FF}"/>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99922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5E97-18D9-4E76-B7BC-691F0512E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A19AB-AD91-4CC2-B0E0-891898D65AF3}"/>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4" name="Footer Placeholder 3">
            <a:extLst>
              <a:ext uri="{FF2B5EF4-FFF2-40B4-BE49-F238E27FC236}">
                <a16:creationId xmlns:a16="http://schemas.microsoft.com/office/drawing/2014/main" id="{CC775305-8188-4B10-A26B-770D02F0B9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5819F7-E9BD-4892-9810-FF6B3D9DC732}"/>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25007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9F356-1262-47F5-A73F-8ED45D693025}"/>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3" name="Footer Placeholder 2">
            <a:extLst>
              <a:ext uri="{FF2B5EF4-FFF2-40B4-BE49-F238E27FC236}">
                <a16:creationId xmlns:a16="http://schemas.microsoft.com/office/drawing/2014/main" id="{A1F1D84F-59E0-4EFF-91AC-0A6726023D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02662A-30A4-4F40-BFDE-4DDD7263C8DF}"/>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308921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3714-B4A4-48DD-9263-A9154A3B2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E9475D-F57A-4469-AEBF-288BACCF7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82F0A-0F80-474F-B1AE-E24BA4F77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B9547-5A6B-437B-A88C-0D42851C0588}"/>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6" name="Footer Placeholder 5">
            <a:extLst>
              <a:ext uri="{FF2B5EF4-FFF2-40B4-BE49-F238E27FC236}">
                <a16:creationId xmlns:a16="http://schemas.microsoft.com/office/drawing/2014/main" id="{63840CE2-6195-476E-B0F0-F5792EB40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D3B85-992C-4568-A7A2-3D0E638198F5}"/>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317313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732B-D007-4FED-9908-959447C6C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5E221-DCFD-4FB6-91BA-D13BCA417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58BF4-BAB9-4EB8-9B1A-93405DF4C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F91B8A-903A-47A3-898C-AEF7112B3094}"/>
              </a:ext>
            </a:extLst>
          </p:cNvPr>
          <p:cNvSpPr>
            <a:spLocks noGrp="1"/>
          </p:cNvSpPr>
          <p:nvPr>
            <p:ph type="dt" sz="half" idx="10"/>
          </p:nvPr>
        </p:nvSpPr>
        <p:spPr/>
        <p:txBody>
          <a:bodyPr/>
          <a:lstStyle/>
          <a:p>
            <a:fld id="{BADFD076-006F-40AA-881D-D1C1C605CA8D}" type="datetimeFigureOut">
              <a:rPr lang="en-US" smtClean="0"/>
              <a:t>9/16/2017</a:t>
            </a:fld>
            <a:endParaRPr lang="en-US"/>
          </a:p>
        </p:txBody>
      </p:sp>
      <p:sp>
        <p:nvSpPr>
          <p:cNvPr id="6" name="Footer Placeholder 5">
            <a:extLst>
              <a:ext uri="{FF2B5EF4-FFF2-40B4-BE49-F238E27FC236}">
                <a16:creationId xmlns:a16="http://schemas.microsoft.com/office/drawing/2014/main" id="{B35BDE7B-8B98-4569-B205-EE57A22B2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B9480-D545-4388-A400-801EDFB7BB23}"/>
              </a:ext>
            </a:extLst>
          </p:cNvPr>
          <p:cNvSpPr>
            <a:spLocks noGrp="1"/>
          </p:cNvSpPr>
          <p:nvPr>
            <p:ph type="sldNum" sz="quarter" idx="12"/>
          </p:nvPr>
        </p:nvSpPr>
        <p:spPr/>
        <p:txBody>
          <a:bodyPr/>
          <a:lstStyle/>
          <a:p>
            <a:fld id="{88671D79-1AF9-48D9-B6D1-561B98CD94F7}" type="slidenum">
              <a:rPr lang="en-US" smtClean="0"/>
              <a:t>‹#›</a:t>
            </a:fld>
            <a:endParaRPr lang="en-US"/>
          </a:p>
        </p:txBody>
      </p:sp>
    </p:spTree>
    <p:extLst>
      <p:ext uri="{BB962C8B-B14F-4D97-AF65-F5344CB8AC3E}">
        <p14:creationId xmlns:p14="http://schemas.microsoft.com/office/powerpoint/2010/main" val="10033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48895-8DEA-4F28-9827-1ACD232DA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C231E-CF5F-494B-A3F4-21F2F1F66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0C0C1-5E7D-48A7-B02B-3F287985D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FD076-006F-40AA-881D-D1C1C605CA8D}" type="datetimeFigureOut">
              <a:rPr lang="en-US" smtClean="0"/>
              <a:t>9/16/2017</a:t>
            </a:fld>
            <a:endParaRPr lang="en-US"/>
          </a:p>
        </p:txBody>
      </p:sp>
      <p:sp>
        <p:nvSpPr>
          <p:cNvPr id="5" name="Footer Placeholder 4">
            <a:extLst>
              <a:ext uri="{FF2B5EF4-FFF2-40B4-BE49-F238E27FC236}">
                <a16:creationId xmlns:a16="http://schemas.microsoft.com/office/drawing/2014/main" id="{CBEA5DEA-353F-4732-8A85-C594C6808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4D060F-BF5D-42C1-8E7A-CBD5CC07E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71D79-1AF9-48D9-B6D1-561B98CD94F7}" type="slidenum">
              <a:rPr lang="en-US" smtClean="0"/>
              <a:t>‹#›</a:t>
            </a:fld>
            <a:endParaRPr lang="en-US"/>
          </a:p>
        </p:txBody>
      </p:sp>
    </p:spTree>
    <p:extLst>
      <p:ext uri="{BB962C8B-B14F-4D97-AF65-F5344CB8AC3E}">
        <p14:creationId xmlns:p14="http://schemas.microsoft.com/office/powerpoint/2010/main" val="3829525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63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33969-6238-40C6-926F-65DB5EE498F0}"/>
              </a:ext>
            </a:extLst>
          </p:cNvPr>
          <p:cNvSpPr/>
          <p:nvPr/>
        </p:nvSpPr>
        <p:spPr>
          <a:xfrm>
            <a:off x="110360" y="2585545"/>
            <a:ext cx="12081640" cy="1938992"/>
          </a:xfrm>
          <a:prstGeom prst="rect">
            <a:avLst/>
          </a:prstGeom>
          <a:blipFill>
            <a:blip r:embed="rId2"/>
            <a:tile tx="0" ty="0" sx="100000" sy="100000" flip="none" algn="tl"/>
          </a:blipFill>
        </p:spPr>
        <p:txBody>
          <a:bodyPr wrap="square">
            <a:spAutoFit/>
          </a:bodyPr>
          <a:lstStyle/>
          <a:p>
            <a:pPr algn="ctr"/>
            <a:endParaRPr lang="en-US" sz="4000" b="1" dirty="0">
              <a:solidFill>
                <a:srgbClr val="0070C0"/>
              </a:solidFill>
              <a:latin typeface="TimesNewRomanPS-BoldMT"/>
            </a:endParaRPr>
          </a:p>
          <a:p>
            <a:pPr algn="ctr"/>
            <a:r>
              <a:rPr lang="en-US" sz="4000" b="1" dirty="0">
                <a:solidFill>
                  <a:srgbClr val="FF0000"/>
                </a:solidFill>
                <a:latin typeface="TimesNewRomanPS-BoldMT"/>
              </a:rPr>
              <a:t>Principles and Objectives of Catalyst Characterization</a:t>
            </a:r>
          </a:p>
          <a:p>
            <a:pPr algn="ctr"/>
            <a:endParaRPr lang="en-US" sz="4000" b="1" dirty="0">
              <a:solidFill>
                <a:srgbClr val="0070C0"/>
              </a:solidFill>
              <a:latin typeface="TimesNewRomanPS-BoldMT"/>
            </a:endParaRPr>
          </a:p>
        </p:txBody>
      </p:sp>
    </p:spTree>
    <p:extLst>
      <p:ext uri="{BB962C8B-B14F-4D97-AF65-F5344CB8AC3E}">
        <p14:creationId xmlns:p14="http://schemas.microsoft.com/office/powerpoint/2010/main" val="24684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CE779-C2BD-43FB-9290-93BFD2FB92C5}"/>
              </a:ext>
            </a:extLst>
          </p:cNvPr>
          <p:cNvSpPr/>
          <p:nvPr/>
        </p:nvSpPr>
        <p:spPr>
          <a:xfrm>
            <a:off x="0" y="223782"/>
            <a:ext cx="12192000" cy="6494085"/>
          </a:xfrm>
          <a:prstGeom prst="rect">
            <a:avLst/>
          </a:prstGeom>
        </p:spPr>
        <p:txBody>
          <a:bodyPr wrap="square">
            <a:spAutoFit/>
          </a:bodyPr>
          <a:lstStyle/>
          <a:p>
            <a:r>
              <a:rPr lang="en-US" sz="3200" b="1" dirty="0">
                <a:solidFill>
                  <a:srgbClr val="231F20"/>
                </a:solidFill>
                <a:latin typeface="Times-Roman"/>
              </a:rPr>
              <a:t>Surface Area and Porosity Determinations by </a:t>
            </a:r>
            <a:r>
              <a:rPr lang="en-US" sz="3200" b="1" dirty="0" err="1">
                <a:solidFill>
                  <a:srgbClr val="231F20"/>
                </a:solidFill>
                <a:latin typeface="Times-Roman"/>
              </a:rPr>
              <a:t>Physisorption</a:t>
            </a:r>
            <a:r>
              <a:rPr lang="en-US" sz="3200" b="1" dirty="0">
                <a:solidFill>
                  <a:srgbClr val="231F20"/>
                </a:solidFill>
                <a:latin typeface="Times-Roman"/>
              </a:rPr>
              <a:t> -</a:t>
            </a:r>
            <a:br>
              <a:rPr lang="en-US" sz="3200" b="1" dirty="0">
                <a:solidFill>
                  <a:srgbClr val="231F20"/>
                </a:solidFill>
                <a:latin typeface="Times-Roman"/>
              </a:rPr>
            </a:br>
            <a:r>
              <a:rPr lang="en-US" sz="3200" b="1" dirty="0">
                <a:solidFill>
                  <a:srgbClr val="231F20"/>
                </a:solidFill>
                <a:latin typeface="Times-Roman"/>
              </a:rPr>
              <a:t>Measurements and Theory</a:t>
            </a:r>
          </a:p>
          <a:p>
            <a:endParaRPr lang="en-US" sz="3200" dirty="0">
              <a:solidFill>
                <a:srgbClr val="231F20"/>
              </a:solidFill>
              <a:latin typeface="Times-Roman"/>
            </a:endParaRPr>
          </a:p>
          <a:p>
            <a:endParaRPr lang="en-US" sz="3200" dirty="0">
              <a:solidFill>
                <a:srgbClr val="231F20"/>
              </a:solidFill>
              <a:latin typeface="Times-Roman"/>
            </a:endParaRPr>
          </a:p>
          <a:p>
            <a:endParaRPr lang="en-US" sz="3200" dirty="0">
              <a:solidFill>
                <a:srgbClr val="231F20"/>
              </a:solidFill>
              <a:latin typeface="Times-Roman"/>
            </a:endParaRPr>
          </a:p>
          <a:p>
            <a:br>
              <a:rPr lang="en-US" sz="3200" dirty="0">
                <a:solidFill>
                  <a:srgbClr val="231F20"/>
                </a:solidFill>
                <a:latin typeface="Times-Roman"/>
              </a:rPr>
            </a:br>
            <a:r>
              <a:rPr lang="en-US" sz="3200" b="1" dirty="0">
                <a:solidFill>
                  <a:srgbClr val="231F20"/>
                </a:solidFill>
                <a:latin typeface="Times-Roman"/>
              </a:rPr>
              <a:t>James B. Condon</a:t>
            </a:r>
            <a:r>
              <a:rPr lang="en-US" sz="3200" b="1" dirty="0"/>
              <a:t> </a:t>
            </a:r>
          </a:p>
          <a:p>
            <a:endParaRPr lang="en-US" sz="3200" dirty="0"/>
          </a:p>
          <a:p>
            <a:endParaRPr lang="en-US" sz="3200" dirty="0"/>
          </a:p>
          <a:p>
            <a:endParaRPr lang="en-US" sz="3200" dirty="0"/>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Elsevier 2006</a:t>
            </a:r>
            <a:br>
              <a:rPr lang="en-US" sz="3200" dirty="0"/>
            </a:br>
            <a:endParaRPr lang="en-US" sz="3200" dirty="0"/>
          </a:p>
        </p:txBody>
      </p:sp>
    </p:spTree>
    <p:extLst>
      <p:ext uri="{BB962C8B-B14F-4D97-AF65-F5344CB8AC3E}">
        <p14:creationId xmlns:p14="http://schemas.microsoft.com/office/powerpoint/2010/main" val="316648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0BE3B6-F69F-4FDA-A86B-7AC194AF77A0}"/>
              </a:ext>
            </a:extLst>
          </p:cNvPr>
          <p:cNvSpPr>
            <a:spLocks noGrp="1"/>
          </p:cNvSpPr>
          <p:nvPr>
            <p:ph type="title"/>
          </p:nvPr>
        </p:nvSpPr>
        <p:spPr>
          <a:xfrm>
            <a:off x="0" y="365125"/>
            <a:ext cx="12192000" cy="6492875"/>
          </a:xfrm>
        </p:spPr>
        <p:txBody>
          <a:bodyPr/>
          <a:lstStyle/>
          <a:p>
            <a:r>
              <a:rPr lang="en-US" dirty="0">
                <a:solidFill>
                  <a:srgbClr val="FF0000"/>
                </a:solidFill>
              </a:rPr>
              <a:t>Exercise 1</a:t>
            </a:r>
            <a:br>
              <a:rPr lang="en-US" dirty="0">
                <a:solidFill>
                  <a:srgbClr val="FF0000"/>
                </a:solidFill>
              </a:rPr>
            </a:br>
            <a:br>
              <a:rPr lang="en-US" dirty="0">
                <a:solidFill>
                  <a:srgbClr val="FF0000"/>
                </a:solidFill>
              </a:rPr>
            </a:br>
            <a:r>
              <a:rPr lang="en-US" dirty="0">
                <a:latin typeface="Times New Roman" panose="02020603050405020304" pitchFamily="18" charset="0"/>
                <a:cs typeface="Times New Roman" panose="02020603050405020304" pitchFamily="18" charset="0"/>
              </a:rPr>
              <a:t>Nitrogen adsorption measurements are conducted on 2.5 g of a solid catalyst at 77K.   In plotting x/V(1-x) versus x ( where x = p/</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over the range of x from 0.05 to 0.30 (why this range, aslope of 1.5 X 10</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an intercept of 0.3 X 10</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are determined).Calculate the BET surface area</a:t>
            </a:r>
            <a:r>
              <a:rPr lang="en-US" dirty="0"/>
              <a:t>.</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73168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E13B-0CA5-4A58-8D59-EA6607DAD984}"/>
              </a:ext>
            </a:extLst>
          </p:cNvPr>
          <p:cNvSpPr>
            <a:spLocks noGrp="1"/>
          </p:cNvSpPr>
          <p:nvPr>
            <p:ph type="title"/>
          </p:nvPr>
        </p:nvSpPr>
        <p:spPr>
          <a:xfrm>
            <a:off x="0" y="1"/>
            <a:ext cx="12192000" cy="6858000"/>
          </a:xfrm>
        </p:spPr>
        <p:txBody>
          <a:bodyPr/>
          <a:lstStyle/>
          <a:p>
            <a:r>
              <a:rPr lang="en-US" dirty="0">
                <a:solidFill>
                  <a:srgbClr val="FF0000"/>
                </a:solidFill>
              </a:rPr>
              <a:t>Exercise 2</a:t>
            </a:r>
            <a:br>
              <a:rPr lang="en-US" dirty="0">
                <a:solidFill>
                  <a:srgbClr val="FF0000"/>
                </a:solidFill>
              </a:rPr>
            </a:br>
            <a:r>
              <a:rPr lang="en-US" sz="3600" dirty="0">
                <a:latin typeface="Times New Roman" panose="02020603050405020304" pitchFamily="18" charset="0"/>
                <a:cs typeface="Times New Roman" panose="02020603050405020304" pitchFamily="18" charset="0"/>
              </a:rPr>
              <a:t>The following sets of nitrogen adsorption data were obtained at 77 K using a commercial rapid adsorption analyzer for the same 0.233 g sample of H-ZSM-5 with an </a:t>
            </a:r>
            <a:r>
              <a:rPr lang="en-US" sz="3600" dirty="0" err="1">
                <a:latin typeface="Times New Roman" panose="02020603050405020304" pitchFamily="18" charset="0"/>
                <a:cs typeface="Times New Roman" panose="02020603050405020304" pitchFamily="18" charset="0"/>
              </a:rPr>
              <a:t>Si:Al</a:t>
            </a:r>
            <a:r>
              <a:rPr lang="en-US" sz="3600" dirty="0">
                <a:latin typeface="Times New Roman" panose="02020603050405020304" pitchFamily="18" charset="0"/>
                <a:cs typeface="Times New Roman" panose="02020603050405020304" pitchFamily="18" charset="0"/>
              </a:rPr>
              <a:t> ratio of 12.   Calculate the monolayer volume and BET surface area</a:t>
            </a:r>
            <a:r>
              <a:rPr lang="en-US" sz="3600" dirty="0"/>
              <a:t>.</a:t>
            </a:r>
            <a:br>
              <a:rPr lang="en-US" sz="3600" dirty="0"/>
            </a:br>
            <a:br>
              <a:rPr lang="en-US" dirty="0">
                <a:solidFill>
                  <a:srgbClr val="FF0000"/>
                </a:solidFill>
              </a:rPr>
            </a:br>
            <a:endParaRPr lang="en-US" dirty="0">
              <a:solidFill>
                <a:srgbClr val="FF0000"/>
              </a:solidFill>
            </a:endParaRPr>
          </a:p>
        </p:txBody>
      </p:sp>
      <p:graphicFrame>
        <p:nvGraphicFramePr>
          <p:cNvPr id="5" name="Table 4">
            <a:extLst>
              <a:ext uri="{FF2B5EF4-FFF2-40B4-BE49-F238E27FC236}">
                <a16:creationId xmlns:a16="http://schemas.microsoft.com/office/drawing/2014/main" id="{425FEDB2-5E46-43CB-B4D6-3509B0A5A337}"/>
              </a:ext>
            </a:extLst>
          </p:cNvPr>
          <p:cNvGraphicFramePr>
            <a:graphicFrameLocks noGrp="1"/>
          </p:cNvGraphicFramePr>
          <p:nvPr>
            <p:extLst>
              <p:ext uri="{D42A27DB-BD31-4B8C-83A1-F6EECF244321}">
                <p14:modId xmlns:p14="http://schemas.microsoft.com/office/powerpoint/2010/main" val="1003628055"/>
              </p:ext>
            </p:extLst>
          </p:nvPr>
        </p:nvGraphicFramePr>
        <p:xfrm>
          <a:off x="1756229" y="4223657"/>
          <a:ext cx="7112001" cy="1988456"/>
        </p:xfrm>
        <a:graphic>
          <a:graphicData uri="http://schemas.openxmlformats.org/drawingml/2006/table">
            <a:tbl>
              <a:tblPr firstRow="1" firstCol="1" bandRow="1">
                <a:tableStyleId>{5C22544A-7EE6-4342-B048-85BDC9FD1C3A}</a:tableStyleId>
              </a:tblPr>
              <a:tblGrid>
                <a:gridCol w="2370667">
                  <a:extLst>
                    <a:ext uri="{9D8B030D-6E8A-4147-A177-3AD203B41FA5}">
                      <a16:colId xmlns:a16="http://schemas.microsoft.com/office/drawing/2014/main" val="2441149750"/>
                    </a:ext>
                  </a:extLst>
                </a:gridCol>
                <a:gridCol w="2370667">
                  <a:extLst>
                    <a:ext uri="{9D8B030D-6E8A-4147-A177-3AD203B41FA5}">
                      <a16:colId xmlns:a16="http://schemas.microsoft.com/office/drawing/2014/main" val="2958852623"/>
                    </a:ext>
                  </a:extLst>
                </a:gridCol>
                <a:gridCol w="2370667">
                  <a:extLst>
                    <a:ext uri="{9D8B030D-6E8A-4147-A177-3AD203B41FA5}">
                      <a16:colId xmlns:a16="http://schemas.microsoft.com/office/drawing/2014/main" val="3749366681"/>
                    </a:ext>
                  </a:extLst>
                </a:gridCol>
              </a:tblGrid>
              <a:tr h="580656">
                <a:tc>
                  <a:txBody>
                    <a:bodyPr/>
                    <a:lstStyle/>
                    <a:p>
                      <a:pPr marL="0" marR="0">
                        <a:lnSpc>
                          <a:spcPct val="115000"/>
                        </a:lnSpc>
                        <a:spcBef>
                          <a:spcPts val="0"/>
                        </a:spcBef>
                        <a:spcAft>
                          <a:spcPts val="0"/>
                        </a:spcAft>
                      </a:pPr>
                      <a:r>
                        <a:rPr lang="en-US" sz="1100" dirty="0">
                          <a:effectLst/>
                        </a:rPr>
                        <a:t>Relative pressure (p/p</a:t>
                      </a:r>
                      <a:r>
                        <a:rPr lang="en-US" sz="1100" baseline="-25000" dirty="0">
                          <a:effectLst/>
                        </a:rPr>
                        <a:t>0</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Run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Run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031480"/>
                  </a:ext>
                </a:extLst>
              </a:tr>
              <a:tr h="281560">
                <a:tc>
                  <a:txBody>
                    <a:bodyPr/>
                    <a:lstStyle/>
                    <a:p>
                      <a:pPr marL="0" marR="0">
                        <a:lnSpc>
                          <a:spcPct val="115000"/>
                        </a:lnSpc>
                        <a:spcBef>
                          <a:spcPts val="0"/>
                        </a:spcBef>
                        <a:spcAft>
                          <a:spcPts val="0"/>
                        </a:spcAft>
                      </a:pPr>
                      <a:r>
                        <a:rPr lang="en-US" sz="1100">
                          <a:effectLst/>
                        </a:rPr>
                        <a:t>0.0500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88.953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88.839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811487"/>
                  </a:ext>
                </a:extLst>
              </a:tr>
              <a:tr h="281560">
                <a:tc>
                  <a:txBody>
                    <a:bodyPr/>
                    <a:lstStyle/>
                    <a:p>
                      <a:pPr marL="0" marR="0">
                        <a:lnSpc>
                          <a:spcPct val="115000"/>
                        </a:lnSpc>
                        <a:spcBef>
                          <a:spcPts val="0"/>
                        </a:spcBef>
                        <a:spcAft>
                          <a:spcPts val="0"/>
                        </a:spcAft>
                      </a:pPr>
                      <a:r>
                        <a:rPr lang="en-US" sz="1100">
                          <a:effectLst/>
                        </a:rPr>
                        <a:t>0.1125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92.210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92.102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688853"/>
                  </a:ext>
                </a:extLst>
              </a:tr>
              <a:tr h="281560">
                <a:tc>
                  <a:txBody>
                    <a:bodyPr/>
                    <a:lstStyle/>
                    <a:p>
                      <a:pPr marL="0" marR="0">
                        <a:lnSpc>
                          <a:spcPct val="115000"/>
                        </a:lnSpc>
                        <a:spcBef>
                          <a:spcPts val="0"/>
                        </a:spcBef>
                        <a:spcAft>
                          <a:spcPts val="0"/>
                        </a:spcAft>
                      </a:pPr>
                      <a:r>
                        <a:rPr lang="en-US" sz="1100">
                          <a:effectLst/>
                        </a:rPr>
                        <a:t>0.1750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94.765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94.628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901514"/>
                  </a:ext>
                </a:extLst>
              </a:tr>
              <a:tr h="281560">
                <a:tc>
                  <a:txBody>
                    <a:bodyPr/>
                    <a:lstStyle/>
                    <a:p>
                      <a:pPr marL="0" marR="0">
                        <a:lnSpc>
                          <a:spcPct val="115000"/>
                        </a:lnSpc>
                        <a:spcBef>
                          <a:spcPts val="0"/>
                        </a:spcBef>
                        <a:spcAft>
                          <a:spcPts val="0"/>
                        </a:spcAft>
                      </a:pPr>
                      <a:r>
                        <a:rPr lang="en-US" sz="1100">
                          <a:effectLst/>
                        </a:rPr>
                        <a:t>0.2375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96.124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96.077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4343292"/>
                  </a:ext>
                </a:extLst>
              </a:tr>
              <a:tr h="281560">
                <a:tc>
                  <a:txBody>
                    <a:bodyPr/>
                    <a:lstStyle/>
                    <a:p>
                      <a:pPr marL="0" marR="0">
                        <a:lnSpc>
                          <a:spcPct val="115000"/>
                        </a:lnSpc>
                        <a:spcBef>
                          <a:spcPts val="0"/>
                        </a:spcBef>
                        <a:spcAft>
                          <a:spcPts val="0"/>
                        </a:spcAft>
                      </a:pPr>
                      <a:r>
                        <a:rPr lang="en-US" sz="1100">
                          <a:effectLst/>
                        </a:rPr>
                        <a:t>0.3001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97.270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97.227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0488032"/>
                  </a:ext>
                </a:extLst>
              </a:tr>
            </a:tbl>
          </a:graphicData>
        </a:graphic>
      </p:graphicFrame>
    </p:spTree>
    <p:extLst>
      <p:ext uri="{BB962C8B-B14F-4D97-AF65-F5344CB8AC3E}">
        <p14:creationId xmlns:p14="http://schemas.microsoft.com/office/powerpoint/2010/main" val="65999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6B5E-AEB5-4767-82E0-6B3DBC39ACB3}"/>
              </a:ext>
            </a:extLst>
          </p:cNvPr>
          <p:cNvSpPr>
            <a:spLocks noGrp="1"/>
          </p:cNvSpPr>
          <p:nvPr>
            <p:ph type="title"/>
          </p:nvPr>
        </p:nvSpPr>
        <p:spPr>
          <a:xfrm>
            <a:off x="0" y="0"/>
            <a:ext cx="12192000" cy="6734629"/>
          </a:xfrm>
        </p:spPr>
        <p:txBody>
          <a:bodyPr/>
          <a:lstStyle/>
          <a:p>
            <a:pPr lvl="0"/>
            <a:r>
              <a:rPr lang="en-US" sz="3200" dirty="0">
                <a:latin typeface="Times New Roman" panose="02020603050405020304" pitchFamily="18" charset="0"/>
                <a:cs typeface="Times New Roman" panose="02020603050405020304" pitchFamily="18" charset="0"/>
              </a:rPr>
              <a:t>The following sets f Nitrogen adsorption data were obtained at 77 K using 0.2385 g of H mordenite with </a:t>
            </a:r>
            <a:r>
              <a:rPr lang="en-US" sz="3200" dirty="0" err="1">
                <a:latin typeface="Times New Roman" panose="02020603050405020304" pitchFamily="18" charset="0"/>
                <a:cs typeface="Times New Roman" panose="02020603050405020304" pitchFamily="18" charset="0"/>
              </a:rPr>
              <a:t>Si:Al</a:t>
            </a:r>
            <a:r>
              <a:rPr lang="en-US" sz="3200" dirty="0">
                <a:latin typeface="Times New Roman" panose="02020603050405020304" pitchFamily="18" charset="0"/>
                <a:cs typeface="Times New Roman" panose="02020603050405020304" pitchFamily="18" charset="0"/>
              </a:rPr>
              <a:t> ratio of 5. Calculate the monolayer volume and BET surface area for each run</a:t>
            </a:r>
            <a:r>
              <a:rPr lang="en-US" dirty="0"/>
              <a:t>.</a:t>
            </a: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3" name="Table 2">
            <a:extLst>
              <a:ext uri="{FF2B5EF4-FFF2-40B4-BE49-F238E27FC236}">
                <a16:creationId xmlns:a16="http://schemas.microsoft.com/office/drawing/2014/main" id="{D6D70F6E-75F1-4DCC-9144-B018D1ACBCE6}"/>
              </a:ext>
            </a:extLst>
          </p:cNvPr>
          <p:cNvGraphicFramePr>
            <a:graphicFrameLocks noGrp="1"/>
          </p:cNvGraphicFramePr>
          <p:nvPr>
            <p:extLst>
              <p:ext uri="{D42A27DB-BD31-4B8C-83A1-F6EECF244321}">
                <p14:modId xmlns:p14="http://schemas.microsoft.com/office/powerpoint/2010/main" val="907846176"/>
              </p:ext>
            </p:extLst>
          </p:nvPr>
        </p:nvGraphicFramePr>
        <p:xfrm>
          <a:off x="3055620" y="2133600"/>
          <a:ext cx="6080760" cy="2801259"/>
        </p:xfrm>
        <a:graphic>
          <a:graphicData uri="http://schemas.openxmlformats.org/drawingml/2006/table">
            <a:tbl>
              <a:tblPr firstRow="1" firstCol="1" bandRow="1">
                <a:tableStyleId>{5C22544A-7EE6-4342-B048-85BDC9FD1C3A}</a:tableStyleId>
              </a:tblPr>
              <a:tblGrid>
                <a:gridCol w="2026920">
                  <a:extLst>
                    <a:ext uri="{9D8B030D-6E8A-4147-A177-3AD203B41FA5}">
                      <a16:colId xmlns:a16="http://schemas.microsoft.com/office/drawing/2014/main" val="1915166655"/>
                    </a:ext>
                  </a:extLst>
                </a:gridCol>
                <a:gridCol w="2026920">
                  <a:extLst>
                    <a:ext uri="{9D8B030D-6E8A-4147-A177-3AD203B41FA5}">
                      <a16:colId xmlns:a16="http://schemas.microsoft.com/office/drawing/2014/main" val="1598543264"/>
                    </a:ext>
                  </a:extLst>
                </a:gridCol>
                <a:gridCol w="2026920">
                  <a:extLst>
                    <a:ext uri="{9D8B030D-6E8A-4147-A177-3AD203B41FA5}">
                      <a16:colId xmlns:a16="http://schemas.microsoft.com/office/drawing/2014/main" val="4046337152"/>
                    </a:ext>
                  </a:extLst>
                </a:gridCol>
              </a:tblGrid>
              <a:tr h="818004">
                <a:tc>
                  <a:txBody>
                    <a:bodyPr/>
                    <a:lstStyle/>
                    <a:p>
                      <a:pPr marL="0" marR="0">
                        <a:lnSpc>
                          <a:spcPct val="115000"/>
                        </a:lnSpc>
                        <a:spcBef>
                          <a:spcPts val="0"/>
                        </a:spcBef>
                        <a:spcAft>
                          <a:spcPts val="0"/>
                        </a:spcAft>
                      </a:pPr>
                      <a:r>
                        <a:rPr lang="en-US" sz="1100">
                          <a:effectLst/>
                        </a:rPr>
                        <a:t>Relative pressure (p/p</a:t>
                      </a:r>
                      <a:r>
                        <a:rPr lang="en-US" sz="1100" baseline="-25000">
                          <a:effectLst/>
                        </a:rPr>
                        <a:t>0</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Run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Run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7187859"/>
                  </a:ext>
                </a:extLst>
              </a:tr>
              <a:tr h="396651">
                <a:tc>
                  <a:txBody>
                    <a:bodyPr/>
                    <a:lstStyle/>
                    <a:p>
                      <a:pPr marL="0" marR="0">
                        <a:lnSpc>
                          <a:spcPct val="115000"/>
                        </a:lnSpc>
                        <a:spcBef>
                          <a:spcPts val="0"/>
                        </a:spcBef>
                        <a:spcAft>
                          <a:spcPts val="0"/>
                        </a:spcAft>
                      </a:pPr>
                      <a:r>
                        <a:rPr lang="en-US" sz="1100">
                          <a:effectLst/>
                        </a:rPr>
                        <a:t>0.0500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114.431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114.368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459189"/>
                  </a:ext>
                </a:extLst>
              </a:tr>
              <a:tr h="396651">
                <a:tc>
                  <a:txBody>
                    <a:bodyPr/>
                    <a:lstStyle/>
                    <a:p>
                      <a:pPr marL="0" marR="0">
                        <a:lnSpc>
                          <a:spcPct val="115000"/>
                        </a:lnSpc>
                        <a:spcBef>
                          <a:spcPts val="0"/>
                        </a:spcBef>
                        <a:spcAft>
                          <a:spcPts val="0"/>
                        </a:spcAft>
                      </a:pPr>
                      <a:r>
                        <a:rPr lang="en-US" sz="1100">
                          <a:effectLst/>
                        </a:rPr>
                        <a:t>0.1125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116.336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116.251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8329638"/>
                  </a:ext>
                </a:extLst>
              </a:tr>
              <a:tr h="396651">
                <a:tc>
                  <a:txBody>
                    <a:bodyPr/>
                    <a:lstStyle/>
                    <a:p>
                      <a:pPr marL="0" marR="0">
                        <a:lnSpc>
                          <a:spcPct val="115000"/>
                        </a:lnSpc>
                        <a:spcBef>
                          <a:spcPts val="0"/>
                        </a:spcBef>
                        <a:spcAft>
                          <a:spcPts val="0"/>
                        </a:spcAft>
                      </a:pPr>
                      <a:r>
                        <a:rPr lang="en-US" sz="1100">
                          <a:effectLst/>
                        </a:rPr>
                        <a:t>0.1750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117.425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117.316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046421"/>
                  </a:ext>
                </a:extLst>
              </a:tr>
              <a:tr h="396651">
                <a:tc>
                  <a:txBody>
                    <a:bodyPr/>
                    <a:lstStyle/>
                    <a:p>
                      <a:pPr marL="0" marR="0">
                        <a:lnSpc>
                          <a:spcPct val="115000"/>
                        </a:lnSpc>
                        <a:spcBef>
                          <a:spcPts val="0"/>
                        </a:spcBef>
                        <a:spcAft>
                          <a:spcPts val="0"/>
                        </a:spcAft>
                      </a:pPr>
                      <a:r>
                        <a:rPr lang="en-US" sz="1100">
                          <a:effectLst/>
                        </a:rPr>
                        <a:t>0.2375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118.198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118.060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839460"/>
                  </a:ext>
                </a:extLst>
              </a:tr>
              <a:tr h="396651">
                <a:tc>
                  <a:txBody>
                    <a:bodyPr/>
                    <a:lstStyle/>
                    <a:p>
                      <a:pPr marL="0" marR="0">
                        <a:lnSpc>
                          <a:spcPct val="115000"/>
                        </a:lnSpc>
                        <a:spcBef>
                          <a:spcPts val="0"/>
                        </a:spcBef>
                        <a:spcAft>
                          <a:spcPts val="0"/>
                        </a:spcAft>
                      </a:pPr>
                      <a:r>
                        <a:rPr lang="en-US" sz="1100">
                          <a:effectLst/>
                        </a:rPr>
                        <a:t>0.3001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118.805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118.645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211918"/>
                  </a:ext>
                </a:extLst>
              </a:tr>
            </a:tbl>
          </a:graphicData>
        </a:graphic>
      </p:graphicFrame>
    </p:spTree>
    <p:extLst>
      <p:ext uri="{BB962C8B-B14F-4D97-AF65-F5344CB8AC3E}">
        <p14:creationId xmlns:p14="http://schemas.microsoft.com/office/powerpoint/2010/main" val="20168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4D7-87BD-4A53-8D5D-18AE84CF7529}"/>
              </a:ext>
            </a:extLst>
          </p:cNvPr>
          <p:cNvSpPr>
            <a:spLocks noGrp="1"/>
          </p:cNvSpPr>
          <p:nvPr>
            <p:ph type="title"/>
          </p:nvPr>
        </p:nvSpPr>
        <p:spPr>
          <a:xfrm>
            <a:off x="0" y="1"/>
            <a:ext cx="12192000" cy="6858000"/>
          </a:xfrm>
        </p:spPr>
        <p:txBody>
          <a:bodyPr>
            <a:normAutofit fontScale="90000"/>
          </a:bodyPr>
          <a:lstStyle/>
          <a:p>
            <a:pPr lvl="0"/>
            <a:br>
              <a:rPr lang="en-US" dirty="0"/>
            </a:br>
            <a:br>
              <a:rPr lang="en-US" dirty="0"/>
            </a:br>
            <a:br>
              <a:rPr lang="en-US" dirty="0"/>
            </a:br>
            <a:br>
              <a:rPr lang="en-US" dirty="0"/>
            </a:br>
            <a:br>
              <a:rPr lang="en-US" dirty="0"/>
            </a:br>
            <a:r>
              <a:rPr lang="en-US" dirty="0"/>
              <a:t>Problem  4</a:t>
            </a:r>
            <a:br>
              <a:rPr lang="en-US" dirty="0"/>
            </a:br>
            <a:r>
              <a:rPr lang="en-US" dirty="0"/>
              <a:t>The Nitrogen adsorption data on H-ZSM 5 with </a:t>
            </a:r>
            <a:r>
              <a:rPr lang="en-US" dirty="0" err="1"/>
              <a:t>Si:Al</a:t>
            </a:r>
            <a:r>
              <a:rPr lang="en-US" dirty="0"/>
              <a:t> 12-70</a:t>
            </a:r>
            <a:br>
              <a:rPr lang="en-US" dirty="0"/>
            </a:br>
            <a:r>
              <a:rPr lang="en-US" dirty="0"/>
              <a:t>Calculate the monolayer volume and surface area for each sample.    Explain why significant variations in surface area for the same zeolite structure</a:t>
            </a:r>
            <a:br>
              <a:rPr lang="en-US" dirty="0"/>
            </a:b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3" name="Table 2">
            <a:extLst>
              <a:ext uri="{FF2B5EF4-FFF2-40B4-BE49-F238E27FC236}">
                <a16:creationId xmlns:a16="http://schemas.microsoft.com/office/drawing/2014/main" id="{5B979717-702A-423D-8D73-97E04A914315}"/>
              </a:ext>
            </a:extLst>
          </p:cNvPr>
          <p:cNvGraphicFramePr>
            <a:graphicFrameLocks noGrp="1"/>
          </p:cNvGraphicFramePr>
          <p:nvPr>
            <p:extLst>
              <p:ext uri="{D42A27DB-BD31-4B8C-83A1-F6EECF244321}">
                <p14:modId xmlns:p14="http://schemas.microsoft.com/office/powerpoint/2010/main" val="2581837373"/>
              </p:ext>
            </p:extLst>
          </p:nvPr>
        </p:nvGraphicFramePr>
        <p:xfrm>
          <a:off x="2307771" y="2598057"/>
          <a:ext cx="7170058" cy="3222172"/>
        </p:xfrm>
        <a:graphic>
          <a:graphicData uri="http://schemas.openxmlformats.org/drawingml/2006/table">
            <a:tbl>
              <a:tblPr firstRow="1" firstCol="1" bandRow="1">
                <a:tableStyleId>{5C22544A-7EE6-4342-B048-85BDC9FD1C3A}</a:tableStyleId>
              </a:tblPr>
              <a:tblGrid>
                <a:gridCol w="1870239">
                  <a:extLst>
                    <a:ext uri="{9D8B030D-6E8A-4147-A177-3AD203B41FA5}">
                      <a16:colId xmlns:a16="http://schemas.microsoft.com/office/drawing/2014/main" val="4103442629"/>
                    </a:ext>
                  </a:extLst>
                </a:gridCol>
                <a:gridCol w="1496191">
                  <a:extLst>
                    <a:ext uri="{9D8B030D-6E8A-4147-A177-3AD203B41FA5}">
                      <a16:colId xmlns:a16="http://schemas.microsoft.com/office/drawing/2014/main" val="3340078076"/>
                    </a:ext>
                  </a:extLst>
                </a:gridCol>
                <a:gridCol w="1748794">
                  <a:extLst>
                    <a:ext uri="{9D8B030D-6E8A-4147-A177-3AD203B41FA5}">
                      <a16:colId xmlns:a16="http://schemas.microsoft.com/office/drawing/2014/main" val="1713932376"/>
                    </a:ext>
                  </a:extLst>
                </a:gridCol>
                <a:gridCol w="2054834">
                  <a:extLst>
                    <a:ext uri="{9D8B030D-6E8A-4147-A177-3AD203B41FA5}">
                      <a16:colId xmlns:a16="http://schemas.microsoft.com/office/drawing/2014/main" val="832531290"/>
                    </a:ext>
                  </a:extLst>
                </a:gridCol>
              </a:tblGrid>
              <a:tr h="1468482">
                <a:tc>
                  <a:txBody>
                    <a:bodyPr/>
                    <a:lstStyle/>
                    <a:p>
                      <a:pPr marL="0" marR="0">
                        <a:lnSpc>
                          <a:spcPct val="115000"/>
                        </a:lnSpc>
                        <a:spcBef>
                          <a:spcPts val="0"/>
                        </a:spcBef>
                        <a:spcAft>
                          <a:spcPts val="0"/>
                        </a:spcAft>
                      </a:pPr>
                      <a:r>
                        <a:rPr lang="en-US" sz="1100">
                          <a:effectLst/>
                        </a:rPr>
                        <a:t>Relative pressure (p/p</a:t>
                      </a:r>
                      <a:r>
                        <a:rPr lang="en-US" sz="1100" baseline="-25000">
                          <a:effectLst/>
                        </a:rPr>
                        <a:t>0</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a:t>
                      </a:r>
                    </a:p>
                    <a:p>
                      <a:pPr marL="0" marR="0">
                        <a:lnSpc>
                          <a:spcPct val="115000"/>
                        </a:lnSpc>
                        <a:spcBef>
                          <a:spcPts val="0"/>
                        </a:spcBef>
                        <a:spcAft>
                          <a:spcPts val="0"/>
                        </a:spcAft>
                      </a:pPr>
                      <a:r>
                        <a:rPr lang="en-US" sz="1100">
                          <a:effectLst/>
                        </a:rPr>
                        <a:t>Si:Al=12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a:t>
                      </a:r>
                    </a:p>
                    <a:p>
                      <a:pPr marL="0" marR="0">
                        <a:lnSpc>
                          <a:spcPct val="115000"/>
                        </a:lnSpc>
                        <a:spcBef>
                          <a:spcPts val="0"/>
                        </a:spcBef>
                        <a:spcAft>
                          <a:spcPts val="0"/>
                        </a:spcAft>
                      </a:pPr>
                      <a:r>
                        <a:rPr lang="en-US" sz="1100">
                          <a:effectLst/>
                        </a:rPr>
                        <a:t>Si:Al=30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Volume of Nitorge adsorbed (cm</a:t>
                      </a:r>
                      <a:r>
                        <a:rPr lang="en-US" sz="1100" baseline="30000">
                          <a:effectLst/>
                        </a:rPr>
                        <a:t>3</a:t>
                      </a:r>
                      <a:r>
                        <a:rPr lang="en-US" sz="1100">
                          <a:effectLst/>
                        </a:rPr>
                        <a:t>(STP)/g) </a:t>
                      </a:r>
                    </a:p>
                    <a:p>
                      <a:pPr marL="0" marR="0">
                        <a:lnSpc>
                          <a:spcPct val="115000"/>
                        </a:lnSpc>
                        <a:spcBef>
                          <a:spcPts val="0"/>
                        </a:spcBef>
                        <a:spcAft>
                          <a:spcPts val="0"/>
                        </a:spcAft>
                      </a:pPr>
                      <a:r>
                        <a:rPr lang="en-US" sz="1100">
                          <a:effectLst/>
                        </a:rPr>
                        <a:t>Si:Al=70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219169"/>
                  </a:ext>
                </a:extLst>
              </a:tr>
              <a:tr h="350738">
                <a:tc>
                  <a:txBody>
                    <a:bodyPr/>
                    <a:lstStyle/>
                    <a:p>
                      <a:pPr marL="0" marR="0">
                        <a:lnSpc>
                          <a:spcPct val="115000"/>
                        </a:lnSpc>
                        <a:spcBef>
                          <a:spcPts val="0"/>
                        </a:spcBef>
                        <a:spcAft>
                          <a:spcPts val="0"/>
                        </a:spcAft>
                      </a:pPr>
                      <a:r>
                        <a:rPr lang="en-US" sz="1100">
                          <a:effectLst/>
                        </a:rPr>
                        <a:t>0.0500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88.953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104.941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107.236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02091"/>
                  </a:ext>
                </a:extLst>
              </a:tr>
              <a:tr h="350738">
                <a:tc>
                  <a:txBody>
                    <a:bodyPr/>
                    <a:lstStyle/>
                    <a:p>
                      <a:pPr marL="0" marR="0">
                        <a:lnSpc>
                          <a:spcPct val="115000"/>
                        </a:lnSpc>
                        <a:spcBef>
                          <a:spcPts val="0"/>
                        </a:spcBef>
                        <a:spcAft>
                          <a:spcPts val="0"/>
                        </a:spcAft>
                      </a:pPr>
                      <a:r>
                        <a:rPr lang="en-US" sz="1100">
                          <a:effectLst/>
                        </a:rPr>
                        <a:t>0.1125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92.210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110.752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113.518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6661646"/>
                  </a:ext>
                </a:extLst>
              </a:tr>
              <a:tr h="350738">
                <a:tc>
                  <a:txBody>
                    <a:bodyPr/>
                    <a:lstStyle/>
                    <a:p>
                      <a:pPr marL="0" marR="0">
                        <a:lnSpc>
                          <a:spcPct val="115000"/>
                        </a:lnSpc>
                        <a:spcBef>
                          <a:spcPts val="0"/>
                        </a:spcBef>
                        <a:spcAft>
                          <a:spcPts val="0"/>
                        </a:spcAft>
                      </a:pPr>
                      <a:r>
                        <a:rPr lang="en-US" sz="1100">
                          <a:effectLst/>
                        </a:rPr>
                        <a:t>0.1750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94.765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113.994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117.974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480520"/>
                  </a:ext>
                </a:extLst>
              </a:tr>
              <a:tr h="350738">
                <a:tc>
                  <a:txBody>
                    <a:bodyPr/>
                    <a:lstStyle/>
                    <a:p>
                      <a:pPr marL="0" marR="0">
                        <a:lnSpc>
                          <a:spcPct val="115000"/>
                        </a:lnSpc>
                        <a:spcBef>
                          <a:spcPts val="0"/>
                        </a:spcBef>
                        <a:spcAft>
                          <a:spcPts val="0"/>
                        </a:spcAft>
                      </a:pPr>
                      <a:r>
                        <a:rPr lang="en-US" sz="1100">
                          <a:effectLst/>
                        </a:rPr>
                        <a:t>0.2375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96.124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116.206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121.181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833518"/>
                  </a:ext>
                </a:extLst>
              </a:tr>
              <a:tr h="350738">
                <a:tc>
                  <a:txBody>
                    <a:bodyPr/>
                    <a:lstStyle/>
                    <a:p>
                      <a:pPr marL="0" marR="0">
                        <a:lnSpc>
                          <a:spcPct val="115000"/>
                        </a:lnSpc>
                        <a:spcBef>
                          <a:spcPts val="0"/>
                        </a:spcBef>
                        <a:spcAft>
                          <a:spcPts val="0"/>
                        </a:spcAft>
                      </a:pPr>
                      <a:r>
                        <a:rPr lang="en-US" sz="1100">
                          <a:effectLst/>
                        </a:rPr>
                        <a:t>0.3001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97.270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118.345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123.309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66201"/>
                  </a:ext>
                </a:extLst>
              </a:tr>
            </a:tbl>
          </a:graphicData>
        </a:graphic>
      </p:graphicFrame>
    </p:spTree>
    <p:extLst>
      <p:ext uri="{BB962C8B-B14F-4D97-AF65-F5344CB8AC3E}">
        <p14:creationId xmlns:p14="http://schemas.microsoft.com/office/powerpoint/2010/main" val="281119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606D38-39D3-4A6B-B8BE-F90D0E75BC33}"/>
              </a:ext>
            </a:extLst>
          </p:cNvPr>
          <p:cNvSpPr/>
          <p:nvPr/>
        </p:nvSpPr>
        <p:spPr>
          <a:xfrm>
            <a:off x="0" y="0"/>
            <a:ext cx="12192000" cy="1047979"/>
          </a:xfrm>
          <a:prstGeom prst="rect">
            <a:avLst/>
          </a:prstGeom>
        </p:spPr>
        <p:txBody>
          <a:bodyPr wrap="square">
            <a:spAutoFit/>
          </a:bodyPr>
          <a:lstStyle/>
          <a:p>
            <a:pPr marR="0" lvl="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following nitrogen adsorption desorption data were obtained at 77 K for a commercial Raney Nickel catalyst.   Using the data Plot the full isotherm and identify important points on the plot and the information that can be obtained also determine monolayer volume and BET surface area.  Determine the pore size distribution and average </a:t>
            </a:r>
            <a:r>
              <a:rPr lang="en-US" dirty="0" err="1">
                <a:latin typeface="Calibri" panose="020F0502020204030204" pitchFamily="34" charset="0"/>
                <a:ea typeface="Calibri" panose="020F0502020204030204" pitchFamily="34" charset="0"/>
                <a:cs typeface="Times New Roman" panose="02020603050405020304" pitchFamily="18" charset="0"/>
              </a:rPr>
              <a:t>meso</a:t>
            </a:r>
            <a:r>
              <a:rPr lang="en-US" dirty="0">
                <a:latin typeface="Calibri" panose="020F0502020204030204" pitchFamily="34" charset="0"/>
                <a:ea typeface="Calibri" panose="020F0502020204030204" pitchFamily="34" charset="0"/>
                <a:cs typeface="Times New Roman" panose="02020603050405020304" pitchFamily="18" charset="0"/>
              </a:rPr>
              <a:t>-pore radius.</a:t>
            </a:r>
          </a:p>
        </p:txBody>
      </p:sp>
      <p:graphicFrame>
        <p:nvGraphicFramePr>
          <p:cNvPr id="6" name="Table 5">
            <a:extLst>
              <a:ext uri="{FF2B5EF4-FFF2-40B4-BE49-F238E27FC236}">
                <a16:creationId xmlns:a16="http://schemas.microsoft.com/office/drawing/2014/main" id="{BAB6C1AA-96AF-412A-99A3-7ECF71B67F33}"/>
              </a:ext>
            </a:extLst>
          </p:cNvPr>
          <p:cNvGraphicFramePr>
            <a:graphicFrameLocks noGrp="1"/>
          </p:cNvGraphicFramePr>
          <p:nvPr>
            <p:extLst>
              <p:ext uri="{D42A27DB-BD31-4B8C-83A1-F6EECF244321}">
                <p14:modId xmlns:p14="http://schemas.microsoft.com/office/powerpoint/2010/main" val="3132022323"/>
              </p:ext>
            </p:extLst>
          </p:nvPr>
        </p:nvGraphicFramePr>
        <p:xfrm>
          <a:off x="2496457" y="1441430"/>
          <a:ext cx="6589486" cy="5148054"/>
        </p:xfrm>
        <a:graphic>
          <a:graphicData uri="http://schemas.openxmlformats.org/drawingml/2006/table">
            <a:tbl>
              <a:tblPr firstRow="1" firstCol="1" bandRow="1">
                <a:tableStyleId>{5C22544A-7EE6-4342-B048-85BDC9FD1C3A}</a:tableStyleId>
              </a:tblPr>
              <a:tblGrid>
                <a:gridCol w="1551386">
                  <a:extLst>
                    <a:ext uri="{9D8B030D-6E8A-4147-A177-3AD203B41FA5}">
                      <a16:colId xmlns:a16="http://schemas.microsoft.com/office/drawing/2014/main" val="2551570314"/>
                    </a:ext>
                  </a:extLst>
                </a:gridCol>
                <a:gridCol w="1743356">
                  <a:extLst>
                    <a:ext uri="{9D8B030D-6E8A-4147-A177-3AD203B41FA5}">
                      <a16:colId xmlns:a16="http://schemas.microsoft.com/office/drawing/2014/main" val="938601742"/>
                    </a:ext>
                  </a:extLst>
                </a:gridCol>
                <a:gridCol w="1647372">
                  <a:extLst>
                    <a:ext uri="{9D8B030D-6E8A-4147-A177-3AD203B41FA5}">
                      <a16:colId xmlns:a16="http://schemas.microsoft.com/office/drawing/2014/main" val="756845250"/>
                    </a:ext>
                  </a:extLst>
                </a:gridCol>
                <a:gridCol w="1647372">
                  <a:extLst>
                    <a:ext uri="{9D8B030D-6E8A-4147-A177-3AD203B41FA5}">
                      <a16:colId xmlns:a16="http://schemas.microsoft.com/office/drawing/2014/main" val="2911030620"/>
                    </a:ext>
                  </a:extLst>
                </a:gridCol>
              </a:tblGrid>
              <a:tr h="190571">
                <a:tc gridSpan="2">
                  <a:txBody>
                    <a:bodyPr/>
                    <a:lstStyle/>
                    <a:p>
                      <a:pPr marL="0" marR="0">
                        <a:lnSpc>
                          <a:spcPct val="115000"/>
                        </a:lnSpc>
                        <a:spcBef>
                          <a:spcPts val="0"/>
                        </a:spcBef>
                        <a:spcAft>
                          <a:spcPts val="0"/>
                        </a:spcAft>
                      </a:pPr>
                      <a:r>
                        <a:rPr lang="en-US" sz="900">
                          <a:effectLst/>
                        </a:rPr>
                        <a:t>Adsorption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hMerge="1">
                  <a:txBody>
                    <a:bodyPr/>
                    <a:lstStyle/>
                    <a:p>
                      <a:endParaRPr lang="en-US"/>
                    </a:p>
                  </a:txBody>
                  <a:tcPr/>
                </a:tc>
                <a:tc gridSpan="2">
                  <a:txBody>
                    <a:bodyPr/>
                    <a:lstStyle/>
                    <a:p>
                      <a:pPr marL="0" marR="0">
                        <a:lnSpc>
                          <a:spcPct val="115000"/>
                        </a:lnSpc>
                        <a:spcBef>
                          <a:spcPts val="0"/>
                        </a:spcBef>
                        <a:spcAft>
                          <a:spcPts val="0"/>
                        </a:spcAft>
                      </a:pPr>
                      <a:r>
                        <a:rPr lang="en-US" sz="900">
                          <a:effectLst/>
                        </a:rPr>
                        <a:t>Desorption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hMerge="1">
                  <a:txBody>
                    <a:bodyPr/>
                    <a:lstStyle/>
                    <a:p>
                      <a:endParaRPr lang="en-US"/>
                    </a:p>
                  </a:txBody>
                  <a:tcPr/>
                </a:tc>
                <a:extLst>
                  <a:ext uri="{0D108BD9-81ED-4DB2-BD59-A6C34878D82A}">
                    <a16:rowId xmlns:a16="http://schemas.microsoft.com/office/drawing/2014/main" val="3350585476"/>
                  </a:ext>
                </a:extLst>
              </a:tr>
              <a:tr h="381142">
                <a:tc>
                  <a:txBody>
                    <a:bodyPr/>
                    <a:lstStyle/>
                    <a:p>
                      <a:pPr marL="0" marR="0">
                        <a:lnSpc>
                          <a:spcPct val="115000"/>
                        </a:lnSpc>
                        <a:spcBef>
                          <a:spcPts val="0"/>
                        </a:spcBef>
                        <a:spcAft>
                          <a:spcPts val="0"/>
                        </a:spcAft>
                      </a:pPr>
                      <a:r>
                        <a:rPr lang="en-US" sz="900">
                          <a:effectLst/>
                        </a:rPr>
                        <a:t>X = p/p</a:t>
                      </a:r>
                      <a:r>
                        <a:rPr lang="en-US" sz="900" baseline="-25000">
                          <a:effectLst/>
                        </a:rPr>
                        <a:t>o</a:t>
                      </a:r>
                      <a:endParaRPr lang="en-US" sz="900">
                        <a:effectLst/>
                      </a:endParaRPr>
                    </a:p>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Cm</a:t>
                      </a:r>
                      <a:r>
                        <a:rPr lang="en-US" sz="900" baseline="30000">
                          <a:effectLst/>
                        </a:rPr>
                        <a:t>3</a:t>
                      </a:r>
                      <a:r>
                        <a:rPr lang="en-US" sz="900">
                          <a:effectLst/>
                        </a:rPr>
                        <a:t>(STP)g</a:t>
                      </a:r>
                      <a:r>
                        <a:rPr lang="en-US" sz="900" baseline="300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X = p/p</a:t>
                      </a:r>
                      <a:r>
                        <a:rPr lang="en-US" sz="900" baseline="-25000">
                          <a:effectLst/>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Cm</a:t>
                      </a:r>
                      <a:r>
                        <a:rPr lang="en-US" sz="900" baseline="30000">
                          <a:effectLst/>
                        </a:rPr>
                        <a:t>3</a:t>
                      </a:r>
                      <a:r>
                        <a:rPr lang="en-US" sz="900">
                          <a:effectLst/>
                        </a:rPr>
                        <a:t>(STP)g</a:t>
                      </a:r>
                      <a:r>
                        <a:rPr lang="en-US" sz="900" baseline="300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380578188"/>
                  </a:ext>
                </a:extLst>
              </a:tr>
              <a:tr h="320130">
                <a:tc>
                  <a:txBody>
                    <a:bodyPr/>
                    <a:lstStyle/>
                    <a:p>
                      <a:pPr marL="0" marR="0">
                        <a:lnSpc>
                          <a:spcPct val="115000"/>
                        </a:lnSpc>
                        <a:spcBef>
                          <a:spcPts val="0"/>
                        </a:spcBef>
                        <a:spcAft>
                          <a:spcPts val="0"/>
                        </a:spcAft>
                      </a:pPr>
                      <a:r>
                        <a:rPr lang="en-US" sz="900">
                          <a:effectLst/>
                        </a:rPr>
                        <a:t>0.107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16.98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0.989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84.27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4148438725"/>
                  </a:ext>
                </a:extLst>
              </a:tr>
              <a:tr h="190571">
                <a:tc>
                  <a:txBody>
                    <a:bodyPr/>
                    <a:lstStyle/>
                    <a:p>
                      <a:pPr marL="0" marR="0">
                        <a:lnSpc>
                          <a:spcPct val="115000"/>
                        </a:lnSpc>
                        <a:spcBef>
                          <a:spcPts val="0"/>
                        </a:spcBef>
                        <a:spcAft>
                          <a:spcPts val="0"/>
                        </a:spcAft>
                      </a:pPr>
                      <a:r>
                        <a:rPr lang="en-US" sz="900">
                          <a:effectLst/>
                        </a:rPr>
                        <a:t>0.141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18.13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0.910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79.66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112264541"/>
                  </a:ext>
                </a:extLst>
              </a:tr>
              <a:tr h="190571">
                <a:tc>
                  <a:txBody>
                    <a:bodyPr/>
                    <a:lstStyle/>
                    <a:p>
                      <a:pPr marL="0" marR="0">
                        <a:lnSpc>
                          <a:spcPct val="115000"/>
                        </a:lnSpc>
                        <a:spcBef>
                          <a:spcPts val="0"/>
                        </a:spcBef>
                        <a:spcAft>
                          <a:spcPts val="0"/>
                        </a:spcAft>
                      </a:pPr>
                      <a:r>
                        <a:rPr lang="en-US" sz="900">
                          <a:effectLst/>
                        </a:rPr>
                        <a:t>0.167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19.75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776239869"/>
                  </a:ext>
                </a:extLst>
              </a:tr>
              <a:tr h="190571">
                <a:tc>
                  <a:txBody>
                    <a:bodyPr/>
                    <a:lstStyle/>
                    <a:p>
                      <a:pPr marL="0" marR="0">
                        <a:lnSpc>
                          <a:spcPct val="115000"/>
                        </a:lnSpc>
                        <a:spcBef>
                          <a:spcPts val="0"/>
                        </a:spcBef>
                        <a:spcAft>
                          <a:spcPts val="0"/>
                        </a:spcAft>
                      </a:pPr>
                      <a:r>
                        <a:rPr lang="en-US" sz="900">
                          <a:effectLst/>
                        </a:rPr>
                        <a:t>0.223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21.78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0.750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221742764"/>
                  </a:ext>
                </a:extLst>
              </a:tr>
              <a:tr h="190571">
                <a:tc>
                  <a:txBody>
                    <a:bodyPr/>
                    <a:lstStyle/>
                    <a:p>
                      <a:pPr marL="0" marR="0">
                        <a:lnSpc>
                          <a:spcPct val="115000"/>
                        </a:lnSpc>
                        <a:spcBef>
                          <a:spcPts val="0"/>
                        </a:spcBef>
                        <a:spcAft>
                          <a:spcPts val="0"/>
                        </a:spcAft>
                      </a:pPr>
                      <a:r>
                        <a:rPr lang="en-US" sz="900">
                          <a:effectLst/>
                        </a:rPr>
                        <a:t>0.244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22.77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0.717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75.98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572546136"/>
                  </a:ext>
                </a:extLst>
              </a:tr>
              <a:tr h="190571">
                <a:tc>
                  <a:txBody>
                    <a:bodyPr/>
                    <a:lstStyle/>
                    <a:p>
                      <a:pPr marL="0" marR="0">
                        <a:lnSpc>
                          <a:spcPct val="115000"/>
                        </a:lnSpc>
                        <a:spcBef>
                          <a:spcPts val="0"/>
                        </a:spcBef>
                        <a:spcAft>
                          <a:spcPts val="0"/>
                        </a:spcAft>
                      </a:pPr>
                      <a:r>
                        <a:rPr lang="en-US" sz="900">
                          <a:effectLst/>
                        </a:rPr>
                        <a:t>0.268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23.89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0.677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72.62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942385872"/>
                  </a:ext>
                </a:extLst>
              </a:tr>
              <a:tr h="190571">
                <a:tc>
                  <a:txBody>
                    <a:bodyPr/>
                    <a:lstStyle/>
                    <a:p>
                      <a:pPr marL="0" marR="0">
                        <a:lnSpc>
                          <a:spcPct val="115000"/>
                        </a:lnSpc>
                        <a:spcBef>
                          <a:spcPts val="0"/>
                        </a:spcBef>
                        <a:spcAft>
                          <a:spcPts val="0"/>
                        </a:spcAft>
                      </a:pPr>
                      <a:r>
                        <a:rPr lang="en-US" sz="900">
                          <a:effectLst/>
                        </a:rPr>
                        <a:t>0.322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26.04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0.660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70.81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651932248"/>
                  </a:ext>
                </a:extLst>
              </a:tr>
              <a:tr h="190571">
                <a:tc>
                  <a:txBody>
                    <a:bodyPr/>
                    <a:lstStyle/>
                    <a:p>
                      <a:pPr marL="0" marR="0">
                        <a:lnSpc>
                          <a:spcPct val="115000"/>
                        </a:lnSpc>
                        <a:spcBef>
                          <a:spcPts val="0"/>
                        </a:spcBef>
                        <a:spcAft>
                          <a:spcPts val="0"/>
                        </a:spcAft>
                      </a:pPr>
                      <a:r>
                        <a:rPr lang="en-US" sz="900">
                          <a:effectLst/>
                        </a:rPr>
                        <a:t>0.404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29.87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0.637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66.01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538273533"/>
                  </a:ext>
                </a:extLst>
              </a:tr>
              <a:tr h="190571">
                <a:tc>
                  <a:txBody>
                    <a:bodyPr/>
                    <a:lstStyle/>
                    <a:p>
                      <a:pPr marL="0" marR="0">
                        <a:lnSpc>
                          <a:spcPct val="115000"/>
                        </a:lnSpc>
                        <a:spcBef>
                          <a:spcPts val="0"/>
                        </a:spcBef>
                        <a:spcAft>
                          <a:spcPts val="0"/>
                        </a:spcAft>
                      </a:pPr>
                      <a:r>
                        <a:rPr lang="en-US" sz="900">
                          <a:effectLst/>
                        </a:rPr>
                        <a:t>0.470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33.80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0.625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64.36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617051235"/>
                  </a:ext>
                </a:extLst>
              </a:tr>
              <a:tr h="190571">
                <a:tc>
                  <a:txBody>
                    <a:bodyPr/>
                    <a:lstStyle/>
                    <a:p>
                      <a:pPr marL="0" marR="0">
                        <a:lnSpc>
                          <a:spcPct val="115000"/>
                        </a:lnSpc>
                        <a:spcBef>
                          <a:spcPts val="0"/>
                        </a:spcBef>
                        <a:spcAft>
                          <a:spcPts val="0"/>
                        </a:spcAft>
                      </a:pPr>
                      <a:r>
                        <a:rPr lang="en-US" sz="900">
                          <a:effectLst/>
                        </a:rPr>
                        <a:t>0.555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40.47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0.588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55.67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615379625"/>
                  </a:ext>
                </a:extLst>
              </a:tr>
              <a:tr h="190571">
                <a:tc>
                  <a:txBody>
                    <a:bodyPr/>
                    <a:lstStyle/>
                    <a:p>
                      <a:pPr marL="0" marR="0">
                        <a:lnSpc>
                          <a:spcPct val="115000"/>
                        </a:lnSpc>
                        <a:spcBef>
                          <a:spcPts val="0"/>
                        </a:spcBef>
                        <a:spcAft>
                          <a:spcPts val="0"/>
                        </a:spcAft>
                      </a:pPr>
                      <a:r>
                        <a:rPr lang="en-US" sz="900">
                          <a:effectLst/>
                        </a:rPr>
                        <a:t>0.637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50.28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0.573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51.40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412449697"/>
                  </a:ext>
                </a:extLst>
              </a:tr>
              <a:tr h="190571">
                <a:tc>
                  <a:txBody>
                    <a:bodyPr/>
                    <a:lstStyle/>
                    <a:p>
                      <a:pPr marL="0" marR="0">
                        <a:lnSpc>
                          <a:spcPct val="115000"/>
                        </a:lnSpc>
                        <a:spcBef>
                          <a:spcPts val="0"/>
                        </a:spcBef>
                        <a:spcAft>
                          <a:spcPts val="0"/>
                        </a:spcAft>
                      </a:pPr>
                      <a:r>
                        <a:rPr lang="en-US" sz="900">
                          <a:effectLst/>
                        </a:rPr>
                        <a:t>0.667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55.86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0.542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44.30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785998780"/>
                  </a:ext>
                </a:extLst>
              </a:tr>
              <a:tr h="190571">
                <a:tc>
                  <a:txBody>
                    <a:bodyPr/>
                    <a:lstStyle/>
                    <a:p>
                      <a:pPr marL="0" marR="0">
                        <a:lnSpc>
                          <a:spcPct val="115000"/>
                        </a:lnSpc>
                        <a:spcBef>
                          <a:spcPts val="0"/>
                        </a:spcBef>
                        <a:spcAft>
                          <a:spcPts val="0"/>
                        </a:spcAft>
                      </a:pPr>
                      <a:r>
                        <a:rPr lang="en-US" sz="900">
                          <a:effectLst/>
                        </a:rPr>
                        <a:t>0.694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61.49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0.490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37.01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2472396953"/>
                  </a:ext>
                </a:extLst>
              </a:tr>
              <a:tr h="190571">
                <a:tc>
                  <a:txBody>
                    <a:bodyPr/>
                    <a:lstStyle/>
                    <a:p>
                      <a:pPr marL="0" marR="0">
                        <a:lnSpc>
                          <a:spcPct val="115000"/>
                        </a:lnSpc>
                        <a:spcBef>
                          <a:spcPts val="0"/>
                        </a:spcBef>
                        <a:spcAft>
                          <a:spcPts val="0"/>
                        </a:spcAft>
                      </a:pPr>
                      <a:r>
                        <a:rPr lang="en-US" sz="900">
                          <a:effectLst/>
                        </a:rPr>
                        <a:t>0.724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65.67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0.458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33.83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79422439"/>
                  </a:ext>
                </a:extLst>
              </a:tr>
              <a:tr h="190571">
                <a:tc>
                  <a:txBody>
                    <a:bodyPr/>
                    <a:lstStyle/>
                    <a:p>
                      <a:pPr marL="0" marR="0">
                        <a:lnSpc>
                          <a:spcPct val="115000"/>
                        </a:lnSpc>
                        <a:spcBef>
                          <a:spcPts val="0"/>
                        </a:spcBef>
                        <a:spcAft>
                          <a:spcPts val="0"/>
                        </a:spcAft>
                      </a:pPr>
                      <a:r>
                        <a:rPr lang="en-US" sz="900">
                          <a:effectLst/>
                        </a:rPr>
                        <a:t>0.756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70.65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0.417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30.90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359331868"/>
                  </a:ext>
                </a:extLst>
              </a:tr>
              <a:tr h="190571">
                <a:tc>
                  <a:txBody>
                    <a:bodyPr/>
                    <a:lstStyle/>
                    <a:p>
                      <a:pPr marL="0" marR="0">
                        <a:lnSpc>
                          <a:spcPct val="115000"/>
                        </a:lnSpc>
                        <a:spcBef>
                          <a:spcPts val="0"/>
                        </a:spcBef>
                        <a:spcAft>
                          <a:spcPts val="0"/>
                        </a:spcAft>
                      </a:pPr>
                      <a:r>
                        <a:rPr lang="en-US" sz="900">
                          <a:effectLst/>
                        </a:rPr>
                        <a:t>0.781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74.76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741738311"/>
                  </a:ext>
                </a:extLst>
              </a:tr>
              <a:tr h="190571">
                <a:tc>
                  <a:txBody>
                    <a:bodyPr/>
                    <a:lstStyle/>
                    <a:p>
                      <a:pPr marL="0" marR="0">
                        <a:lnSpc>
                          <a:spcPct val="115000"/>
                        </a:lnSpc>
                        <a:spcBef>
                          <a:spcPts val="0"/>
                        </a:spcBef>
                        <a:spcAft>
                          <a:spcPts val="0"/>
                        </a:spcAft>
                      </a:pPr>
                      <a:r>
                        <a:rPr lang="en-US" sz="900">
                          <a:effectLst/>
                        </a:rPr>
                        <a:t>0.825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78.07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790084654"/>
                  </a:ext>
                </a:extLst>
              </a:tr>
              <a:tr h="190571">
                <a:tc>
                  <a:txBody>
                    <a:bodyPr/>
                    <a:lstStyle/>
                    <a:p>
                      <a:pPr marL="0" marR="0">
                        <a:lnSpc>
                          <a:spcPct val="115000"/>
                        </a:lnSpc>
                        <a:spcBef>
                          <a:spcPts val="0"/>
                        </a:spcBef>
                        <a:spcAft>
                          <a:spcPts val="0"/>
                        </a:spcAft>
                      </a:pPr>
                      <a:r>
                        <a:rPr lang="en-US" sz="900">
                          <a:effectLst/>
                        </a:rPr>
                        <a:t>0.863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79.38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870009508"/>
                  </a:ext>
                </a:extLst>
              </a:tr>
              <a:tr h="190571">
                <a:tc>
                  <a:txBody>
                    <a:bodyPr/>
                    <a:lstStyle/>
                    <a:p>
                      <a:pPr marL="0" marR="0">
                        <a:lnSpc>
                          <a:spcPct val="115000"/>
                        </a:lnSpc>
                        <a:spcBef>
                          <a:spcPts val="0"/>
                        </a:spcBef>
                        <a:spcAft>
                          <a:spcPts val="0"/>
                        </a:spcAft>
                      </a:pPr>
                      <a:r>
                        <a:rPr lang="en-US" sz="900">
                          <a:effectLst/>
                        </a:rPr>
                        <a:t>0.939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79.84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3749156493"/>
                  </a:ext>
                </a:extLst>
              </a:tr>
              <a:tr h="190571">
                <a:tc>
                  <a:txBody>
                    <a:bodyPr/>
                    <a:lstStyle/>
                    <a:p>
                      <a:pPr marL="0" marR="0">
                        <a:lnSpc>
                          <a:spcPct val="115000"/>
                        </a:lnSpc>
                        <a:spcBef>
                          <a:spcPts val="0"/>
                        </a:spcBef>
                        <a:spcAft>
                          <a:spcPts val="0"/>
                        </a:spcAft>
                      </a:pPr>
                      <a:r>
                        <a:rPr lang="en-US" sz="900">
                          <a:effectLst/>
                        </a:rPr>
                        <a:t>0.971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81.43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210901222"/>
                  </a:ext>
                </a:extLst>
              </a:tr>
              <a:tr h="190571">
                <a:tc>
                  <a:txBody>
                    <a:bodyPr/>
                    <a:lstStyle/>
                    <a:p>
                      <a:pPr marL="0" marR="0">
                        <a:lnSpc>
                          <a:spcPct val="115000"/>
                        </a:lnSpc>
                        <a:spcBef>
                          <a:spcPts val="0"/>
                        </a:spcBef>
                        <a:spcAft>
                          <a:spcPts val="0"/>
                        </a:spcAft>
                      </a:pPr>
                      <a:r>
                        <a:rPr lang="en-US" sz="900">
                          <a:effectLst/>
                        </a:rPr>
                        <a:t>0.990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84.14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640933139"/>
                  </a:ext>
                </a:extLst>
              </a:tr>
              <a:tr h="190571">
                <a:tc>
                  <a:txBody>
                    <a:bodyPr/>
                    <a:lstStyle/>
                    <a:p>
                      <a:pPr marL="0" marR="0">
                        <a:lnSpc>
                          <a:spcPct val="115000"/>
                        </a:lnSpc>
                        <a:spcBef>
                          <a:spcPts val="0"/>
                        </a:spcBef>
                        <a:spcAft>
                          <a:spcPts val="0"/>
                        </a:spcAft>
                      </a:pPr>
                      <a:r>
                        <a:rPr lang="en-US" sz="900">
                          <a:effectLst/>
                        </a:rPr>
                        <a:t>0.999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87.35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506617527"/>
                  </a:ext>
                </a:extLst>
              </a:tr>
              <a:tr h="254220">
                <a:tc>
                  <a:txBody>
                    <a:bodyPr/>
                    <a:lstStyle/>
                    <a:p>
                      <a:pPr marL="0" marR="0">
                        <a:lnSpc>
                          <a:spcPct val="115000"/>
                        </a:lnSpc>
                        <a:spcBef>
                          <a:spcPts val="0"/>
                        </a:spcBef>
                        <a:spcAft>
                          <a:spcPts val="0"/>
                        </a:spcAft>
                      </a:pPr>
                      <a:r>
                        <a:rPr lang="en-US" sz="9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96.35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01" marR="57301" marT="0" marB="0"/>
                </a:tc>
                <a:extLst>
                  <a:ext uri="{0D108BD9-81ED-4DB2-BD59-A6C34878D82A}">
                    <a16:rowId xmlns:a16="http://schemas.microsoft.com/office/drawing/2014/main" val="1625743247"/>
                  </a:ext>
                </a:extLst>
              </a:tr>
            </a:tbl>
          </a:graphicData>
        </a:graphic>
      </p:graphicFrame>
      <p:sp>
        <p:nvSpPr>
          <p:cNvPr id="7" name="Rectangle 2">
            <a:extLst>
              <a:ext uri="{FF2B5EF4-FFF2-40B4-BE49-F238E27FC236}">
                <a16:creationId xmlns:a16="http://schemas.microsoft.com/office/drawing/2014/main" id="{579EEB9A-6AD6-4759-89A3-548B7A43785F}"/>
              </a:ext>
            </a:extLst>
          </p:cNvPr>
          <p:cNvSpPr>
            <a:spLocks noChangeArrowheads="1"/>
          </p:cNvSpPr>
          <p:nvPr/>
        </p:nvSpPr>
        <p:spPr bwMode="auto">
          <a:xfrm>
            <a:off x="374650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110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77EE-ED38-440B-B227-DF0E2CD3BAED}"/>
              </a:ext>
            </a:extLst>
          </p:cNvPr>
          <p:cNvSpPr>
            <a:spLocks noGrp="1"/>
          </p:cNvSpPr>
          <p:nvPr>
            <p:ph type="title"/>
          </p:nvPr>
        </p:nvSpPr>
        <p:spPr>
          <a:xfrm>
            <a:off x="0" y="1"/>
            <a:ext cx="12192000" cy="6858000"/>
          </a:xfrm>
        </p:spPr>
        <p:txBody>
          <a:bodyPr/>
          <a:lstStyle/>
          <a:p>
            <a:pPr algn="ctr"/>
            <a:r>
              <a:rPr lang="en-US" dirty="0">
                <a:solidFill>
                  <a:srgbClr val="FF0000"/>
                </a:solidFill>
              </a:rPr>
              <a:t>Surface Analysis</a:t>
            </a:r>
          </a:p>
        </p:txBody>
      </p:sp>
    </p:spTree>
    <p:extLst>
      <p:ext uri="{BB962C8B-B14F-4D97-AF65-F5344CB8AC3E}">
        <p14:creationId xmlns:p14="http://schemas.microsoft.com/office/powerpoint/2010/main" val="394323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F770FB-0EBF-4337-8AA5-93B7C1ADBC5A}"/>
              </a:ext>
            </a:extLst>
          </p:cNvPr>
          <p:cNvSpPr/>
          <p:nvPr/>
        </p:nvSpPr>
        <p:spPr>
          <a:xfrm>
            <a:off x="0" y="335846"/>
            <a:ext cx="12192000" cy="6370975"/>
          </a:xfrm>
          <a:prstGeom prst="rect">
            <a:avLst/>
          </a:prstGeom>
        </p:spPr>
        <p:txBody>
          <a:bodyPr wrap="square">
            <a:spAutoFit/>
          </a:bodyPr>
          <a:lstStyle/>
          <a:p>
            <a:r>
              <a:rPr lang="en-GB" sz="2400" dirty="0">
                <a:latin typeface="Tms Rmn"/>
                <a:ea typeface="Times New Roman" panose="02020603050405020304" pitchFamily="18" charset="0"/>
                <a:cs typeface="Times New Roman" panose="02020603050405020304" pitchFamily="18" charset="0"/>
              </a:rPr>
              <a:t>The analysis of surface starts with defining what a surface is?  Generally, it is considered that the top </a:t>
            </a:r>
            <a:r>
              <a:rPr lang="en-GB" sz="2400" dirty="0">
                <a:solidFill>
                  <a:srgbClr val="C00000"/>
                </a:solidFill>
                <a:latin typeface="Tms Rmn"/>
                <a:ea typeface="Times New Roman" panose="02020603050405020304" pitchFamily="18" charset="0"/>
                <a:cs typeface="Times New Roman" panose="02020603050405020304" pitchFamily="18" charset="0"/>
              </a:rPr>
              <a:t>4 – 5 layers or top 10 Ǻ depth is considered to be the surface </a:t>
            </a:r>
            <a:r>
              <a:rPr lang="en-GB" sz="2400" dirty="0">
                <a:latin typeface="Tms Rmn"/>
                <a:ea typeface="Times New Roman" panose="02020603050405020304" pitchFamily="18" charset="0"/>
                <a:cs typeface="Times New Roman" panose="02020603050405020304" pitchFamily="18" charset="0"/>
              </a:rPr>
              <a:t>since coordinative unsaturation and variations in configurations can be seen only in these layers.  It is usual to list out the available techniques in tabular form.   </a:t>
            </a:r>
          </a:p>
          <a:p>
            <a:r>
              <a:rPr lang="en-GB" sz="2400" dirty="0">
                <a:latin typeface="Tms Rmn"/>
                <a:ea typeface="Times New Roman" panose="02020603050405020304" pitchFamily="18" charset="0"/>
                <a:cs typeface="Times New Roman" panose="02020603050405020304" pitchFamily="18" charset="0"/>
              </a:rPr>
              <a:t>However, since this will not give the whole and picture, </a:t>
            </a:r>
            <a:r>
              <a:rPr lang="en-GB" sz="2400" dirty="0">
                <a:solidFill>
                  <a:srgbClr val="C00000"/>
                </a:solidFill>
                <a:latin typeface="Tms Rmn"/>
                <a:ea typeface="Times New Roman" panose="02020603050405020304" pitchFamily="18" charset="0"/>
                <a:cs typeface="Times New Roman" panose="02020603050405020304" pitchFamily="18" charset="0"/>
              </a:rPr>
              <a:t>a method based on input/output probes has been adopted..  </a:t>
            </a:r>
          </a:p>
          <a:p>
            <a:r>
              <a:rPr lang="en-GB" sz="2400" dirty="0">
                <a:solidFill>
                  <a:srgbClr val="C00000"/>
                </a:solidFill>
                <a:latin typeface="Tms Rmn"/>
                <a:ea typeface="Times New Roman" panose="02020603050405020304" pitchFamily="18" charset="0"/>
                <a:cs typeface="Times New Roman" panose="02020603050405020304" pitchFamily="18" charset="0"/>
              </a:rPr>
              <a:t>There are generally four particle beams, namely electrons, ions, neutrals and photons and there are four other fields, namely thermal, electrical, magnetic and  surface sonic waves that can be used as input probes.  </a:t>
            </a:r>
          </a:p>
          <a:p>
            <a:r>
              <a:rPr lang="en-GB" sz="2400" dirty="0">
                <a:solidFill>
                  <a:srgbClr val="00B050"/>
                </a:solidFill>
                <a:latin typeface="Tms Rmn"/>
                <a:ea typeface="Times New Roman" panose="02020603050405020304" pitchFamily="18" charset="0"/>
                <a:cs typeface="Times New Roman" panose="02020603050405020304" pitchFamily="18" charset="0"/>
              </a:rPr>
              <a:t>When one employs any one of these eight probes, they give rise to emission or transmission or scattering of the four particle beams (except the magnetic field) namely electrons, ions, neutrals and photons.  These particles carry information of the surface to a suitable detector</a:t>
            </a:r>
            <a:r>
              <a:rPr lang="en-GB" sz="2400" dirty="0">
                <a:latin typeface="Tms Rmn"/>
                <a:ea typeface="Times New Roman" panose="02020603050405020304" pitchFamily="18" charset="0"/>
                <a:cs typeface="Times New Roman" panose="02020603050405020304" pitchFamily="18" charset="0"/>
              </a:rPr>
              <a:t>.  </a:t>
            </a:r>
          </a:p>
          <a:p>
            <a:r>
              <a:rPr lang="en-GB" sz="2400" dirty="0">
                <a:solidFill>
                  <a:srgbClr val="00B0F0"/>
                </a:solidFill>
                <a:latin typeface="Tms Rmn"/>
                <a:ea typeface="Times New Roman" panose="02020603050405020304" pitchFamily="18" charset="0"/>
                <a:cs typeface="Times New Roman" panose="02020603050405020304" pitchFamily="18" charset="0"/>
              </a:rPr>
              <a:t>The detector assembly can be tuned to count(1) the number of particles emitted (intensity), or (2) it can  be tuned to identify the chemical nature of the species emitted in the case of ions and neutrals or(3) can be made to analyse the energy or(4) angular distribution of the particles emitted. </a:t>
            </a:r>
            <a:r>
              <a:rPr lang="en-GB" sz="2400" dirty="0">
                <a:solidFill>
                  <a:srgbClr val="FF0000"/>
                </a:solidFill>
                <a:latin typeface="Tms Rmn"/>
                <a:ea typeface="Times New Roman" panose="02020603050405020304" pitchFamily="18" charset="0"/>
                <a:cs typeface="Times New Roman" panose="02020603050405020304" pitchFamily="18" charset="0"/>
              </a:rPr>
              <a:t>Any or all of these four types of information on the emitted particles are used to develop better understanding of the surface under study</a:t>
            </a:r>
            <a:endParaRPr lang="en-US" sz="2400" dirty="0"/>
          </a:p>
        </p:txBody>
      </p:sp>
    </p:spTree>
    <p:extLst>
      <p:ext uri="{BB962C8B-B14F-4D97-AF65-F5344CB8AC3E}">
        <p14:creationId xmlns:p14="http://schemas.microsoft.com/office/powerpoint/2010/main" val="84642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an0002">
            <a:extLst>
              <a:ext uri="{FF2B5EF4-FFF2-40B4-BE49-F238E27FC236}">
                <a16:creationId xmlns:a16="http://schemas.microsoft.com/office/drawing/2014/main" id="{B0325CDE-1099-4F62-9A1B-C2A97E924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34" t="9729" r="20383" b="55516"/>
          <a:stretch>
            <a:fillRect/>
          </a:stretch>
        </p:blipFill>
        <p:spPr bwMode="auto">
          <a:xfrm rot="21480000">
            <a:off x="2672080" y="2195756"/>
            <a:ext cx="6239505" cy="41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BA56BED-536D-4B91-A99B-DEDCEC9F2B81}"/>
              </a:ext>
            </a:extLst>
          </p:cNvPr>
          <p:cNvSpPr/>
          <p:nvPr/>
        </p:nvSpPr>
        <p:spPr>
          <a:xfrm>
            <a:off x="0" y="222908"/>
            <a:ext cx="12192000" cy="1815882"/>
          </a:xfrm>
          <a:prstGeom prst="rect">
            <a:avLst/>
          </a:prstGeom>
        </p:spPr>
        <p:txBody>
          <a:bodyPr wrap="square">
            <a:spAutoFit/>
          </a:bodyPr>
          <a:lstStyle/>
          <a:p>
            <a:r>
              <a:rPr lang="en-GB" sz="2800" dirty="0">
                <a:solidFill>
                  <a:srgbClr val="FF0000"/>
                </a:solidFill>
                <a:latin typeface="Tms Rmn"/>
                <a:ea typeface="Times New Roman" panose="02020603050405020304" pitchFamily="18" charset="0"/>
                <a:cs typeface="Times New Roman" panose="02020603050405020304" pitchFamily="18" charset="0"/>
              </a:rPr>
              <a:t>The combination of the 8 different types of input probes with four different output probes on which four different types of information can be gathered give rise to the multitude of techniques. A pictorial representation of this model of generating all the techniques is given in Figure below</a:t>
            </a:r>
            <a:endParaRPr lang="en-US" sz="2800" dirty="0">
              <a:solidFill>
                <a:srgbClr val="FF0000"/>
              </a:solidFill>
            </a:endParaRPr>
          </a:p>
        </p:txBody>
      </p:sp>
    </p:spTree>
    <p:extLst>
      <p:ext uri="{BB962C8B-B14F-4D97-AF65-F5344CB8AC3E}">
        <p14:creationId xmlns:p14="http://schemas.microsoft.com/office/powerpoint/2010/main" val="98721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D9F-97B5-4550-90E4-832C733EB0E7}"/>
              </a:ext>
            </a:extLst>
          </p:cNvPr>
          <p:cNvSpPr>
            <a:spLocks noGrp="1"/>
          </p:cNvSpPr>
          <p:nvPr>
            <p:ph type="ctrTitle"/>
          </p:nvPr>
        </p:nvSpPr>
        <p:spPr>
          <a:xfrm>
            <a:off x="1524000" y="600179"/>
            <a:ext cx="9144000" cy="2387600"/>
          </a:xfrm>
        </p:spPr>
        <p:txBody>
          <a:bodyPr/>
          <a:lstStyle/>
          <a:p>
            <a:r>
              <a:rPr lang="en-US" b="1" dirty="0">
                <a:solidFill>
                  <a:srgbClr val="CC0099"/>
                </a:solidFill>
              </a:rPr>
              <a:t>Catalyst Characterization and Interpretation</a:t>
            </a:r>
            <a:endParaRPr lang="en-GB" b="1" dirty="0">
              <a:solidFill>
                <a:srgbClr val="CC0099"/>
              </a:solidFill>
            </a:endParaRPr>
          </a:p>
        </p:txBody>
      </p:sp>
      <p:sp>
        <p:nvSpPr>
          <p:cNvPr id="3" name="Subtitle 2">
            <a:extLst>
              <a:ext uri="{FF2B5EF4-FFF2-40B4-BE49-F238E27FC236}">
                <a16:creationId xmlns:a16="http://schemas.microsoft.com/office/drawing/2014/main" id="{814DD27C-1A32-4CDC-B5E9-507382B719C9}"/>
              </a:ext>
            </a:extLst>
          </p:cNvPr>
          <p:cNvSpPr>
            <a:spLocks noGrp="1"/>
          </p:cNvSpPr>
          <p:nvPr>
            <p:ph type="subTitle" idx="1"/>
          </p:nvPr>
        </p:nvSpPr>
        <p:spPr>
          <a:xfrm>
            <a:off x="2809669" y="5619363"/>
            <a:ext cx="7169217" cy="956710"/>
          </a:xfrm>
        </p:spPr>
        <p:txBody>
          <a:bodyPr>
            <a:noAutofit/>
          </a:bodyPr>
          <a:lstStyle/>
          <a:p>
            <a:r>
              <a:rPr lang="en-US" sz="2800" b="1" dirty="0">
                <a:solidFill>
                  <a:srgbClr val="002060"/>
                </a:solidFill>
                <a:latin typeface="Arial" panose="020B0604020202020204" pitchFamily="34" charset="0"/>
                <a:cs typeface="Arial" panose="020B0604020202020204" pitchFamily="34" charset="0"/>
              </a:rPr>
              <a:t>National Centre for Catalysis Research</a:t>
            </a:r>
          </a:p>
          <a:p>
            <a:r>
              <a:rPr lang="en-US" sz="2800" b="1" dirty="0">
                <a:solidFill>
                  <a:srgbClr val="002060"/>
                </a:solidFill>
                <a:latin typeface="Arial" panose="020B0604020202020204" pitchFamily="34" charset="0"/>
                <a:cs typeface="Arial" panose="020B0604020202020204" pitchFamily="34" charset="0"/>
              </a:rPr>
              <a:t>Indian Institute of Technology Madras</a:t>
            </a:r>
          </a:p>
          <a:p>
            <a:endParaRPr lang="en-GB" sz="2800" b="1" dirty="0">
              <a:solidFill>
                <a:srgbClr val="002060"/>
              </a:solidFill>
              <a:latin typeface="Arial" panose="020B0604020202020204" pitchFamily="34" charset="0"/>
              <a:cs typeface="Arial" panose="020B0604020202020204" pitchFamily="34" charset="0"/>
            </a:endParaRPr>
          </a:p>
        </p:txBody>
      </p:sp>
      <p:pic>
        <p:nvPicPr>
          <p:cNvPr id="12" name="Picture 11" descr="A screenshot of a cell phone&#10;&#10;Description generated with high confidence">
            <a:extLst>
              <a:ext uri="{FF2B5EF4-FFF2-40B4-BE49-F238E27FC236}">
                <a16:creationId xmlns:a16="http://schemas.microsoft.com/office/drawing/2014/main" id="{5A56AE75-9A49-4C62-9E42-EE6FEE5FE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95" y="2941209"/>
            <a:ext cx="3710609" cy="2149150"/>
          </a:xfrm>
          <a:prstGeom prst="rect">
            <a:avLst/>
          </a:prstGeom>
        </p:spPr>
      </p:pic>
      <p:pic>
        <p:nvPicPr>
          <p:cNvPr id="1026" name="Picture 2" descr="https://www.researchgate.net/profile/Andreas_Jess/publication/227668524/figure/fig3/AS:302263034761222@1449076531970/Figure-3-Cumulative-pore-volume-based-on-a-combination-of-BET-analysis-and-Hg.png">
            <a:extLst>
              <a:ext uri="{FF2B5EF4-FFF2-40B4-BE49-F238E27FC236}">
                <a16:creationId xmlns:a16="http://schemas.microsoft.com/office/drawing/2014/main" id="{55CF340C-23D6-4612-BEAB-3B0881BCE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6563"/>
            <a:ext cx="3722776" cy="2670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9ED2EB3-4E69-4A36-8160-BD66CFB9E535}"/>
              </a:ext>
            </a:extLst>
          </p:cNvPr>
          <p:cNvPicPr>
            <a:picLocks noChangeAspect="1"/>
          </p:cNvPicPr>
          <p:nvPr/>
        </p:nvPicPr>
        <p:blipFill>
          <a:blip r:embed="rId5"/>
          <a:stretch>
            <a:fillRect/>
          </a:stretch>
        </p:blipFill>
        <p:spPr>
          <a:xfrm>
            <a:off x="8317810" y="2091428"/>
            <a:ext cx="3847686" cy="2515041"/>
          </a:xfrm>
          <a:prstGeom prst="rect">
            <a:avLst/>
          </a:prstGeom>
        </p:spPr>
      </p:pic>
      <p:pic>
        <p:nvPicPr>
          <p:cNvPr id="1028" name="Picture 4" descr="http://hoahocngaynay.com/images/stories/01012013/xuc-tac-fcc.jpg">
            <a:extLst>
              <a:ext uri="{FF2B5EF4-FFF2-40B4-BE49-F238E27FC236}">
                <a16:creationId xmlns:a16="http://schemas.microsoft.com/office/drawing/2014/main" id="{3CCE7353-FC8E-48E8-9D8F-D87ADFCB5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089"/>
            <a:ext cx="2067339" cy="1421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thz.ch/en/news-and-events/eth-news/news/2014/05/better-catalysts-for-the-petrochemical-industry/_jcr_content/news_content/fullwidthimage/image.imageformat.fullwidth.1905398128.png">
            <a:extLst>
              <a:ext uri="{FF2B5EF4-FFF2-40B4-BE49-F238E27FC236}">
                <a16:creationId xmlns:a16="http://schemas.microsoft.com/office/drawing/2014/main" id="{4584791F-BCF7-4627-B5CC-2A9ECE1A6A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070" y="-4611"/>
            <a:ext cx="2623930" cy="1309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B4B997-B43C-494F-A390-26EC31E8CD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 y="4763689"/>
            <a:ext cx="2809875" cy="2095500"/>
          </a:xfrm>
          <a:prstGeom prst="rect">
            <a:avLst/>
          </a:prstGeom>
        </p:spPr>
      </p:pic>
      <p:pic>
        <p:nvPicPr>
          <p:cNvPr id="9" name="Picture 4" descr="https://upload.wikimedia.org/wikipedia/en/thumb/6/69/IIT_Madras_Logo.svg/1024px-IIT_Madras_Logo.svg.png">
            <a:extLst>
              <a:ext uri="{FF2B5EF4-FFF2-40B4-BE49-F238E27FC236}">
                <a16:creationId xmlns:a16="http://schemas.microsoft.com/office/drawing/2014/main" id="{F24A4B61-E16D-4882-997B-AD001C1CBF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8886" y="4760375"/>
            <a:ext cx="2098813" cy="20988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014E921-605A-44D3-8101-4E3B4079BA07}"/>
              </a:ext>
            </a:extLst>
          </p:cNvPr>
          <p:cNvSpPr/>
          <p:nvPr/>
        </p:nvSpPr>
        <p:spPr>
          <a:xfrm>
            <a:off x="4046866" y="-30511"/>
            <a:ext cx="3541675" cy="707886"/>
          </a:xfrm>
          <a:prstGeom prst="rect">
            <a:avLst/>
          </a:prstGeom>
        </p:spPr>
        <p:txBody>
          <a:bodyPr wrap="none">
            <a:spAutoFit/>
          </a:bodyPr>
          <a:lstStyle/>
          <a:p>
            <a:pPr algn="ctr"/>
            <a:r>
              <a:rPr lang="en-GB" sz="4000" b="1" dirty="0">
                <a:solidFill>
                  <a:srgbClr val="000099"/>
                </a:solidFill>
                <a:latin typeface="Segoe UI Semibold" panose="020B0702040204020203" pitchFamily="34" charset="0"/>
                <a:cs typeface="Arial" panose="020B0604020202020204" pitchFamily="34" charset="0"/>
              </a:rPr>
              <a:t>Presentation 9</a:t>
            </a:r>
          </a:p>
        </p:txBody>
      </p:sp>
    </p:spTree>
    <p:extLst>
      <p:ext uri="{BB962C8B-B14F-4D97-AF65-F5344CB8AC3E}">
        <p14:creationId xmlns:p14="http://schemas.microsoft.com/office/powerpoint/2010/main" val="262485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0AB2A-FE0A-4379-9C53-C196A7B73B49}"/>
              </a:ext>
            </a:extLst>
          </p:cNvPr>
          <p:cNvSpPr/>
          <p:nvPr/>
        </p:nvSpPr>
        <p:spPr>
          <a:xfrm>
            <a:off x="0" y="519837"/>
            <a:ext cx="12192000" cy="4401205"/>
          </a:xfrm>
          <a:prstGeom prst="rect">
            <a:avLst/>
          </a:prstGeom>
        </p:spPr>
        <p:txBody>
          <a:bodyPr wrap="square">
            <a:spAutoFit/>
          </a:bodyPr>
          <a:lstStyle/>
          <a:p>
            <a:r>
              <a:rPr lang="en-GB" sz="4000" dirty="0">
                <a:solidFill>
                  <a:srgbClr val="FF0000"/>
                </a:solidFill>
                <a:latin typeface="Tms Rmn"/>
                <a:ea typeface="Times New Roman" panose="02020603050405020304" pitchFamily="18" charset="0"/>
                <a:cs typeface="Times New Roman" panose="02020603050405020304" pitchFamily="18" charset="0"/>
              </a:rPr>
              <a:t>It can be demonstrated that most of the surface analytical techniques can be rationalized in terms of input and output probes. Consider the case of electrons-in (electrons used as input probe) which can give rise to all the four particle beams. It is generally believed that it is always simple and easily  feasible  if the same particle is considered as the output probe</a:t>
            </a:r>
            <a:endParaRPr lang="en-US" sz="4000" dirty="0">
              <a:solidFill>
                <a:srgbClr val="FF0000"/>
              </a:solidFill>
            </a:endParaRPr>
          </a:p>
        </p:txBody>
      </p:sp>
    </p:spTree>
    <p:extLst>
      <p:ext uri="{BB962C8B-B14F-4D97-AF65-F5344CB8AC3E}">
        <p14:creationId xmlns:p14="http://schemas.microsoft.com/office/powerpoint/2010/main" val="282082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n0002">
            <a:extLst>
              <a:ext uri="{FF2B5EF4-FFF2-40B4-BE49-F238E27FC236}">
                <a16:creationId xmlns:a16="http://schemas.microsoft.com/office/drawing/2014/main" id="{5E0F7840-998B-41B2-AE76-5EA154227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21" t="61145" r="7895" b="6868"/>
          <a:stretch>
            <a:fillRect/>
          </a:stretch>
        </p:blipFill>
        <p:spPr bwMode="auto">
          <a:xfrm rot="21540000">
            <a:off x="2208288" y="289701"/>
            <a:ext cx="8250025" cy="34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5225DF-523F-43DA-BF3F-29A018767296}"/>
              </a:ext>
            </a:extLst>
          </p:cNvPr>
          <p:cNvSpPr/>
          <p:nvPr/>
        </p:nvSpPr>
        <p:spPr>
          <a:xfrm>
            <a:off x="217559" y="3805097"/>
            <a:ext cx="11829297" cy="3046988"/>
          </a:xfrm>
          <a:prstGeom prst="rect">
            <a:avLst/>
          </a:prstGeom>
        </p:spPr>
        <p:txBody>
          <a:bodyPr wrap="square">
            <a:spAutoFit/>
          </a:bodyPr>
          <a:lstStyle/>
          <a:p>
            <a:pPr algn="just"/>
            <a:r>
              <a:rPr lang="en-GB" sz="2400" dirty="0">
                <a:solidFill>
                  <a:srgbClr val="FF0000"/>
                </a:solidFill>
                <a:latin typeface="Tms Rmn"/>
                <a:ea typeface="Times New Roman" panose="02020603050405020304" pitchFamily="18" charset="0"/>
                <a:cs typeface="Times New Roman" panose="02020603050405020304" pitchFamily="18" charset="0"/>
              </a:rPr>
              <a:t>Figure  Representation of the techniques based on Electrons in – electron, ion, neutral and photon out  LEED:  Low Energy Electron Diffraction;  HEED: High Energy Electron diffraction; </a:t>
            </a:r>
            <a:r>
              <a:rPr lang="en-GB" sz="2400" b="1" dirty="0">
                <a:solidFill>
                  <a:srgbClr val="FF0000"/>
                </a:solidFill>
                <a:latin typeface="Tms Rmn"/>
                <a:ea typeface="Times New Roman" panose="02020603050405020304" pitchFamily="18" charset="0"/>
                <a:cs typeface="Times New Roman" panose="02020603050405020304" pitchFamily="18" charset="0"/>
              </a:rPr>
              <a:t> RHHED:  </a:t>
            </a:r>
            <a:r>
              <a:rPr lang="en-GB" sz="2400" dirty="0">
                <a:solidFill>
                  <a:srgbClr val="FF0000"/>
                </a:solidFill>
                <a:latin typeface="Tms Rmn"/>
                <a:ea typeface="Times New Roman" panose="02020603050405020304" pitchFamily="18" charset="0"/>
                <a:cs typeface="Times New Roman" panose="02020603050405020304" pitchFamily="18" charset="0"/>
              </a:rPr>
              <a:t>Reflected High Energy Electron Diffraction</a:t>
            </a:r>
            <a:r>
              <a:rPr lang="en-GB" sz="2400" b="1" dirty="0">
                <a:solidFill>
                  <a:srgbClr val="FF0000"/>
                </a:solidFill>
                <a:latin typeface="Tms Rmn"/>
                <a:ea typeface="Times New Roman" panose="02020603050405020304" pitchFamily="18" charset="0"/>
                <a:cs typeface="Times New Roman" panose="02020603050405020304" pitchFamily="18" charset="0"/>
              </a:rPr>
              <a:t>; ILEED: </a:t>
            </a:r>
            <a:r>
              <a:rPr lang="en-GB" sz="2400" dirty="0" err="1">
                <a:solidFill>
                  <a:srgbClr val="FF0000"/>
                </a:solidFill>
                <a:latin typeface="Tms Rmn"/>
                <a:ea typeface="Times New Roman" panose="02020603050405020304" pitchFamily="18" charset="0"/>
                <a:cs typeface="Times New Roman" panose="02020603050405020304" pitchFamily="18" charset="0"/>
              </a:rPr>
              <a:t>Ineleastic</a:t>
            </a:r>
            <a:r>
              <a:rPr lang="en-GB" sz="2400" dirty="0">
                <a:solidFill>
                  <a:srgbClr val="FF0000"/>
                </a:solidFill>
                <a:latin typeface="Tms Rmn"/>
                <a:ea typeface="Times New Roman" panose="02020603050405020304" pitchFamily="18" charset="0"/>
                <a:cs typeface="Times New Roman" panose="02020603050405020304" pitchFamily="18" charset="0"/>
              </a:rPr>
              <a:t> Low Energy Electron Diffraction</a:t>
            </a:r>
            <a:r>
              <a:rPr lang="en-GB" sz="2400" b="1" dirty="0">
                <a:solidFill>
                  <a:srgbClr val="FF0000"/>
                </a:solidFill>
                <a:latin typeface="Tms Rmn"/>
                <a:ea typeface="Times New Roman" panose="02020603050405020304" pitchFamily="18" charset="0"/>
                <a:cs typeface="Times New Roman" panose="02020603050405020304" pitchFamily="18" charset="0"/>
              </a:rPr>
              <a:t>; AES: </a:t>
            </a:r>
            <a:r>
              <a:rPr lang="en-GB" sz="2400" dirty="0">
                <a:solidFill>
                  <a:srgbClr val="FF0000"/>
                </a:solidFill>
                <a:latin typeface="Tms Rmn"/>
                <a:ea typeface="Times New Roman" panose="02020603050405020304" pitchFamily="18" charset="0"/>
                <a:cs typeface="Times New Roman" panose="02020603050405020304" pitchFamily="18" charset="0"/>
              </a:rPr>
              <a:t>Auger Electron Spectroscopy</a:t>
            </a:r>
            <a:r>
              <a:rPr lang="en-GB" sz="2400" b="1" dirty="0">
                <a:solidFill>
                  <a:srgbClr val="FF0000"/>
                </a:solidFill>
                <a:latin typeface="Tms Rmn"/>
                <a:ea typeface="Times New Roman" panose="02020603050405020304" pitchFamily="18" charset="0"/>
                <a:cs typeface="Times New Roman" panose="02020603050405020304" pitchFamily="18" charset="0"/>
              </a:rPr>
              <a:t>; EELS: </a:t>
            </a:r>
            <a:r>
              <a:rPr lang="en-GB" sz="2400" dirty="0">
                <a:solidFill>
                  <a:srgbClr val="FF0000"/>
                </a:solidFill>
                <a:latin typeface="Tms Rmn"/>
                <a:ea typeface="Times New Roman" panose="02020603050405020304" pitchFamily="18" charset="0"/>
                <a:cs typeface="Times New Roman" panose="02020603050405020304" pitchFamily="18" charset="0"/>
              </a:rPr>
              <a:t>Electron</a:t>
            </a:r>
            <a:r>
              <a:rPr lang="en-GB" sz="2400" b="1" dirty="0">
                <a:solidFill>
                  <a:srgbClr val="FF0000"/>
                </a:solidFill>
                <a:latin typeface="Tms Rmn"/>
                <a:ea typeface="Times New Roman" panose="02020603050405020304" pitchFamily="18" charset="0"/>
                <a:cs typeface="Times New Roman" panose="02020603050405020304" pitchFamily="18" charset="0"/>
              </a:rPr>
              <a:t> </a:t>
            </a:r>
            <a:r>
              <a:rPr lang="en-GB" sz="2400" dirty="0">
                <a:solidFill>
                  <a:srgbClr val="FF0000"/>
                </a:solidFill>
                <a:latin typeface="Tms Rmn"/>
                <a:ea typeface="Times New Roman" panose="02020603050405020304" pitchFamily="18" charset="0"/>
                <a:cs typeface="Times New Roman" panose="02020603050405020304" pitchFamily="18" charset="0"/>
              </a:rPr>
              <a:t>Energy Loss Spectroscopy</a:t>
            </a:r>
            <a:r>
              <a:rPr lang="en-GB" sz="2400" b="1" dirty="0">
                <a:solidFill>
                  <a:srgbClr val="FF0000"/>
                </a:solidFill>
                <a:latin typeface="Tms Rmn"/>
                <a:ea typeface="Times New Roman" panose="02020603050405020304" pitchFamily="18" charset="0"/>
                <a:cs typeface="Times New Roman" panose="02020603050405020304" pitchFamily="18" charset="0"/>
              </a:rPr>
              <a:t>; EIID: </a:t>
            </a:r>
            <a:r>
              <a:rPr lang="en-GB" sz="2400" dirty="0">
                <a:solidFill>
                  <a:srgbClr val="FF0000"/>
                </a:solidFill>
                <a:latin typeface="Tms Rmn"/>
                <a:ea typeface="Times New Roman" panose="02020603050405020304" pitchFamily="18" charset="0"/>
                <a:cs typeface="Times New Roman" panose="02020603050405020304" pitchFamily="18" charset="0"/>
              </a:rPr>
              <a:t>Electron Induced Ion Desorption</a:t>
            </a:r>
            <a:r>
              <a:rPr lang="en-GB" sz="2400" b="1" dirty="0">
                <a:solidFill>
                  <a:srgbClr val="FF0000"/>
                </a:solidFill>
                <a:latin typeface="Tms Rmn"/>
                <a:ea typeface="Times New Roman" panose="02020603050405020304" pitchFamily="18" charset="0"/>
                <a:cs typeface="Times New Roman" panose="02020603050405020304" pitchFamily="18" charset="0"/>
              </a:rPr>
              <a:t>;  SEPSMS: </a:t>
            </a:r>
            <a:r>
              <a:rPr lang="en-GB" sz="2400" dirty="0">
                <a:solidFill>
                  <a:srgbClr val="FF0000"/>
                </a:solidFill>
                <a:latin typeface="Tms Rmn"/>
                <a:ea typeface="Times New Roman" panose="02020603050405020304" pitchFamily="18" charset="0"/>
                <a:cs typeface="Times New Roman" panose="02020603050405020304" pitchFamily="18" charset="0"/>
              </a:rPr>
              <a:t>Electron Probe Surface Mass Spectrometry</a:t>
            </a:r>
            <a:r>
              <a:rPr lang="en-GB" sz="2400" b="1" dirty="0">
                <a:solidFill>
                  <a:srgbClr val="FF0000"/>
                </a:solidFill>
                <a:latin typeface="Tms Rmn"/>
                <a:ea typeface="Times New Roman" panose="02020603050405020304" pitchFamily="18" charset="0"/>
                <a:cs typeface="Times New Roman" panose="02020603050405020304" pitchFamily="18" charset="0"/>
              </a:rPr>
              <a:t>; EID: </a:t>
            </a:r>
            <a:r>
              <a:rPr lang="en-GB" sz="2400" dirty="0">
                <a:solidFill>
                  <a:srgbClr val="FF0000"/>
                </a:solidFill>
                <a:latin typeface="Tms Rmn"/>
                <a:ea typeface="Times New Roman" panose="02020603050405020304" pitchFamily="18" charset="0"/>
                <a:cs typeface="Times New Roman" panose="02020603050405020304" pitchFamily="18" charset="0"/>
              </a:rPr>
              <a:t>Electron Induced Desorption</a:t>
            </a:r>
            <a:r>
              <a:rPr lang="en-GB" sz="2400" b="1" dirty="0">
                <a:solidFill>
                  <a:srgbClr val="FF0000"/>
                </a:solidFill>
                <a:latin typeface="Tms Rmn"/>
                <a:ea typeface="Times New Roman" panose="02020603050405020304" pitchFamily="18" charset="0"/>
                <a:cs typeface="Times New Roman" panose="02020603050405020304" pitchFamily="18" charset="0"/>
              </a:rPr>
              <a:t>; SDMM: </a:t>
            </a:r>
            <a:r>
              <a:rPr lang="en-GB" sz="2400" dirty="0">
                <a:solidFill>
                  <a:srgbClr val="FF0000"/>
                </a:solidFill>
                <a:latin typeface="Tms Rmn"/>
                <a:ea typeface="Times New Roman" panose="02020603050405020304" pitchFamily="18" charset="0"/>
                <a:cs typeface="Times New Roman" panose="02020603050405020304" pitchFamily="18" charset="0"/>
              </a:rPr>
              <a:t>Surface Desorption Molecular Microscope;</a:t>
            </a:r>
            <a:r>
              <a:rPr lang="en-GB" sz="2400" b="1" dirty="0">
                <a:solidFill>
                  <a:srgbClr val="FF0000"/>
                </a:solidFill>
                <a:latin typeface="Tms Rmn"/>
                <a:ea typeface="Times New Roman" panose="02020603050405020304" pitchFamily="18" charset="0"/>
                <a:cs typeface="Times New Roman" panose="02020603050405020304" pitchFamily="18" charset="0"/>
              </a:rPr>
              <a:t> CIS: </a:t>
            </a:r>
            <a:r>
              <a:rPr lang="en-GB" sz="2400" dirty="0">
                <a:solidFill>
                  <a:srgbClr val="FF0000"/>
                </a:solidFill>
                <a:latin typeface="Tms Rmn"/>
                <a:ea typeface="Times New Roman" panose="02020603050405020304" pitchFamily="18" charset="0"/>
                <a:cs typeface="Times New Roman" panose="02020603050405020304" pitchFamily="18" charset="0"/>
              </a:rPr>
              <a:t>Characteristic </a:t>
            </a:r>
            <a:r>
              <a:rPr lang="en-GB" sz="2400" dirty="0" err="1">
                <a:solidFill>
                  <a:srgbClr val="FF0000"/>
                </a:solidFill>
                <a:latin typeface="Tms Rmn"/>
                <a:ea typeface="Times New Roman" panose="02020603050405020304" pitchFamily="18" charset="0"/>
                <a:cs typeface="Times New Roman" panose="02020603050405020304" pitchFamily="18" charset="0"/>
              </a:rPr>
              <a:t>Isochromat</a:t>
            </a:r>
            <a:r>
              <a:rPr lang="en-GB" sz="2400" dirty="0">
                <a:solidFill>
                  <a:srgbClr val="FF0000"/>
                </a:solidFill>
                <a:latin typeface="Tms Rmn"/>
                <a:ea typeface="Times New Roman" panose="02020603050405020304" pitchFamily="18" charset="0"/>
                <a:cs typeface="Times New Roman" panose="02020603050405020304" pitchFamily="18" charset="0"/>
              </a:rPr>
              <a:t> Spectroscopy</a:t>
            </a:r>
            <a:r>
              <a:rPr lang="en-GB" sz="2400" b="1" dirty="0">
                <a:solidFill>
                  <a:srgbClr val="FF0000"/>
                </a:solidFill>
                <a:latin typeface="Tms Rmn"/>
                <a:ea typeface="Times New Roman" panose="02020603050405020304" pitchFamily="18" charset="0"/>
                <a:cs typeface="Times New Roman" panose="02020603050405020304" pitchFamily="18" charset="0"/>
              </a:rPr>
              <a:t>; APS: </a:t>
            </a:r>
            <a:r>
              <a:rPr lang="en-GB" sz="2400" dirty="0">
                <a:solidFill>
                  <a:srgbClr val="FF0000"/>
                </a:solidFill>
                <a:latin typeface="Tms Rmn"/>
                <a:ea typeface="Times New Roman" panose="02020603050405020304" pitchFamily="18" charset="0"/>
                <a:cs typeface="Times New Roman" panose="02020603050405020304" pitchFamily="18" charset="0"/>
              </a:rPr>
              <a:t>Appearance Potential Spectroscopy</a:t>
            </a:r>
            <a:r>
              <a:rPr lang="en-GB" dirty="0">
                <a:latin typeface="Tms Rmn"/>
                <a:ea typeface="Times New Roman" panose="02020603050405020304" pitchFamily="18" charset="0"/>
                <a:cs typeface="Times New Roman" panose="02020603050405020304" pitchFamily="18" charset="0"/>
              </a:rPr>
              <a:t>.  </a:t>
            </a:r>
            <a:endParaRPr lang="en-US" dirty="0">
              <a:latin typeface="Tms Rm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91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an0003">
            <a:extLst>
              <a:ext uri="{FF2B5EF4-FFF2-40B4-BE49-F238E27FC236}">
                <a16:creationId xmlns:a16="http://schemas.microsoft.com/office/drawing/2014/main" id="{3F7B6BF1-DFD0-49F9-83CC-FFF259EF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37" t="2783" r="10658" b="72194"/>
          <a:stretch>
            <a:fillRect/>
          </a:stretch>
        </p:blipFill>
        <p:spPr bwMode="auto">
          <a:xfrm rot="21540000">
            <a:off x="2205150" y="727294"/>
            <a:ext cx="8033864" cy="362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8DEDFE-456C-4B10-9D27-4D6254DDF888}"/>
              </a:ext>
            </a:extLst>
          </p:cNvPr>
          <p:cNvSpPr/>
          <p:nvPr/>
        </p:nvSpPr>
        <p:spPr>
          <a:xfrm>
            <a:off x="-188686" y="4795897"/>
            <a:ext cx="12192000" cy="2062103"/>
          </a:xfrm>
          <a:prstGeom prst="rect">
            <a:avLst/>
          </a:prstGeom>
        </p:spPr>
        <p:txBody>
          <a:bodyPr wrap="square">
            <a:spAutoFit/>
          </a:bodyPr>
          <a:lstStyle/>
          <a:p>
            <a:r>
              <a:rPr lang="en-GB" sz="3200" dirty="0">
                <a:latin typeface="Tms Rmn"/>
                <a:ea typeface="Times New Roman" panose="02020603050405020304" pitchFamily="18" charset="0"/>
                <a:cs typeface="Times New Roman" panose="02020603050405020304" pitchFamily="18" charset="0"/>
              </a:rPr>
              <a:t>Figure.   Schematic representation of the techniques that can be generated from Photon- in  photon, neutral, electron or ion-out methodology</a:t>
            </a:r>
            <a:r>
              <a:rPr lang="en-GB" sz="3200" b="1" dirty="0">
                <a:latin typeface="Tms Rmn"/>
                <a:ea typeface="Times New Roman" panose="02020603050405020304" pitchFamily="18" charset="0"/>
                <a:cs typeface="Times New Roman" panose="02020603050405020304" pitchFamily="18" charset="0"/>
              </a:rPr>
              <a:t>.  XPS</a:t>
            </a:r>
            <a:r>
              <a:rPr lang="en-GB" sz="3200" dirty="0">
                <a:latin typeface="Tms Rmn"/>
                <a:ea typeface="Times New Roman" panose="02020603050405020304" pitchFamily="18" charset="0"/>
                <a:cs typeface="Times New Roman" panose="02020603050405020304" pitchFamily="18" charset="0"/>
              </a:rPr>
              <a:t>: X ray Photoelectron Spectroscopy; </a:t>
            </a:r>
            <a:r>
              <a:rPr lang="en-GB" sz="3200" b="1" dirty="0">
                <a:latin typeface="Tms Rmn"/>
                <a:ea typeface="Times New Roman" panose="02020603050405020304" pitchFamily="18" charset="0"/>
                <a:cs typeface="Times New Roman" panose="02020603050405020304" pitchFamily="18" charset="0"/>
              </a:rPr>
              <a:t>ESCA:</a:t>
            </a:r>
            <a:r>
              <a:rPr lang="en-GB" sz="3200" dirty="0">
                <a:latin typeface="Tms Rmn"/>
                <a:ea typeface="Times New Roman" panose="02020603050405020304" pitchFamily="18" charset="0"/>
                <a:cs typeface="Times New Roman" panose="02020603050405020304" pitchFamily="18" charset="0"/>
              </a:rPr>
              <a:t> Electrons Spectroscopy for Chemical Analysis</a:t>
            </a:r>
            <a:endParaRPr lang="en-US" sz="3200" dirty="0"/>
          </a:p>
        </p:txBody>
      </p:sp>
    </p:spTree>
    <p:extLst>
      <p:ext uri="{BB962C8B-B14F-4D97-AF65-F5344CB8AC3E}">
        <p14:creationId xmlns:p14="http://schemas.microsoft.com/office/powerpoint/2010/main" val="113338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an0003">
            <a:extLst>
              <a:ext uri="{FF2B5EF4-FFF2-40B4-BE49-F238E27FC236}">
                <a16:creationId xmlns:a16="http://schemas.microsoft.com/office/drawing/2014/main" id="{F1C819A4-004B-402D-BECC-8C977079A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6" t="36098" r="18291" b="40317"/>
          <a:stretch>
            <a:fillRect/>
          </a:stretch>
        </p:blipFill>
        <p:spPr bwMode="auto">
          <a:xfrm rot="21540000">
            <a:off x="2670031" y="1226825"/>
            <a:ext cx="6648809" cy="290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915D417-95D5-433E-A199-964C7FE77B21}"/>
              </a:ext>
            </a:extLst>
          </p:cNvPr>
          <p:cNvSpPr/>
          <p:nvPr/>
        </p:nvSpPr>
        <p:spPr>
          <a:xfrm>
            <a:off x="130628" y="4424180"/>
            <a:ext cx="12061371" cy="2246769"/>
          </a:xfrm>
          <a:prstGeom prst="rect">
            <a:avLst/>
          </a:prstGeom>
        </p:spPr>
        <p:txBody>
          <a:bodyPr wrap="square">
            <a:spAutoFit/>
          </a:bodyPr>
          <a:lstStyle/>
          <a:p>
            <a:r>
              <a:rPr lang="en-US" dirty="0">
                <a:latin typeface="Tms Rmn"/>
                <a:ea typeface="Times New Roman" panose="02020603050405020304" pitchFamily="18" charset="0"/>
                <a:cs typeface="Times New Roman" panose="02020603050405020304" pitchFamily="18" charset="0"/>
              </a:rPr>
              <a:t> </a:t>
            </a:r>
            <a:r>
              <a:rPr lang="en-GB" sz="2800" dirty="0">
                <a:latin typeface="Tms Rmn"/>
                <a:ea typeface="Times New Roman" panose="02020603050405020304" pitchFamily="18" charset="0"/>
                <a:cs typeface="Times New Roman" panose="02020603050405020304" pitchFamily="18" charset="0"/>
              </a:rPr>
              <a:t>Figure   Schematic representation of the techniques that can be generated from Ions-in  ion-, neutral-, electron- or photon-out methodology</a:t>
            </a:r>
            <a:r>
              <a:rPr lang="en-GB" sz="2800" b="1" dirty="0">
                <a:latin typeface="Tms Rmn"/>
                <a:ea typeface="Times New Roman" panose="02020603050405020304" pitchFamily="18" charset="0"/>
                <a:cs typeface="Times New Roman" panose="02020603050405020304" pitchFamily="18" charset="0"/>
              </a:rPr>
              <a:t>.  ISS: </a:t>
            </a:r>
            <a:r>
              <a:rPr lang="en-GB" sz="2800" dirty="0">
                <a:latin typeface="Tms Rmn"/>
                <a:ea typeface="Times New Roman" panose="02020603050405020304" pitchFamily="18" charset="0"/>
                <a:cs typeface="Times New Roman" panose="02020603050405020304" pitchFamily="18" charset="0"/>
              </a:rPr>
              <a:t>Ion Scattering Spectroscopy</a:t>
            </a:r>
            <a:r>
              <a:rPr lang="en-GB" sz="2800" b="1" dirty="0">
                <a:latin typeface="Tms Rmn"/>
                <a:ea typeface="Times New Roman" panose="02020603050405020304" pitchFamily="18" charset="0"/>
                <a:cs typeface="Times New Roman" panose="02020603050405020304" pitchFamily="18" charset="0"/>
              </a:rPr>
              <a:t>, SIMS: </a:t>
            </a:r>
            <a:r>
              <a:rPr lang="en-GB" sz="2800" dirty="0">
                <a:latin typeface="Tms Rmn"/>
                <a:ea typeface="Times New Roman" panose="02020603050405020304" pitchFamily="18" charset="0"/>
                <a:cs typeface="Times New Roman" panose="02020603050405020304" pitchFamily="18" charset="0"/>
              </a:rPr>
              <a:t>Secondary Ion Mass Spectrometry</a:t>
            </a:r>
            <a:r>
              <a:rPr lang="en-GB" sz="2800" b="1" dirty="0">
                <a:latin typeface="Tms Rmn"/>
                <a:ea typeface="Times New Roman" panose="02020603050405020304" pitchFamily="18" charset="0"/>
                <a:cs typeface="Times New Roman" panose="02020603050405020304" pitchFamily="18" charset="0"/>
              </a:rPr>
              <a:t>, INS: </a:t>
            </a:r>
            <a:r>
              <a:rPr lang="en-GB" sz="2800" dirty="0">
                <a:latin typeface="Tms Rmn"/>
                <a:ea typeface="Times New Roman" panose="02020603050405020304" pitchFamily="18" charset="0"/>
                <a:cs typeface="Times New Roman" panose="02020603050405020304" pitchFamily="18" charset="0"/>
              </a:rPr>
              <a:t>Ion Neutralization Spectroscopy</a:t>
            </a:r>
            <a:r>
              <a:rPr lang="en-GB" sz="2800" b="1" dirty="0">
                <a:latin typeface="Tms Rmn"/>
                <a:ea typeface="Times New Roman" panose="02020603050405020304" pitchFamily="18" charset="0"/>
                <a:cs typeface="Times New Roman" panose="02020603050405020304" pitchFamily="18" charset="0"/>
              </a:rPr>
              <a:t>, PIX: </a:t>
            </a:r>
            <a:r>
              <a:rPr lang="en-GB" sz="2800" dirty="0">
                <a:latin typeface="Tms Rmn"/>
                <a:ea typeface="Times New Roman" panose="02020603050405020304" pitchFamily="18" charset="0"/>
                <a:cs typeface="Times New Roman" panose="02020603050405020304" pitchFamily="18" charset="0"/>
              </a:rPr>
              <a:t>Proton Induced X ray emission</a:t>
            </a:r>
            <a:r>
              <a:rPr lang="en-GB" sz="2800" b="1" dirty="0">
                <a:latin typeface="Tms Rmn"/>
                <a:ea typeface="Times New Roman" panose="02020603050405020304" pitchFamily="18" charset="0"/>
                <a:cs typeface="Times New Roman" panose="02020603050405020304" pitchFamily="18" charset="0"/>
              </a:rPr>
              <a:t>.</a:t>
            </a:r>
            <a:endParaRPr lang="en-US" sz="2800" dirty="0">
              <a:latin typeface="Tms Rmn"/>
              <a:ea typeface="Times New Roman" panose="02020603050405020304" pitchFamily="18" charset="0"/>
              <a:cs typeface="Times New Roman" panose="02020603050405020304" pitchFamily="18" charset="0"/>
            </a:endParaRPr>
          </a:p>
          <a:p>
            <a:pPr algn="just"/>
            <a:r>
              <a:rPr lang="en-GB" sz="2800" b="1" dirty="0">
                <a:latin typeface="Tms Rmn"/>
                <a:ea typeface="Times New Roman" panose="02020603050405020304" pitchFamily="18" charset="0"/>
                <a:cs typeface="Times New Roman" panose="02020603050405020304" pitchFamily="18" charset="0"/>
              </a:rPr>
              <a:t> </a:t>
            </a:r>
            <a:endParaRPr lang="en-US" sz="2800" dirty="0">
              <a:latin typeface="Tms Rm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2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B5729-39C3-4114-9697-A30264D4B69C}"/>
              </a:ext>
            </a:extLst>
          </p:cNvPr>
          <p:cNvSpPr/>
          <p:nvPr/>
        </p:nvSpPr>
        <p:spPr>
          <a:xfrm>
            <a:off x="101600" y="1229809"/>
            <a:ext cx="12192000" cy="4524315"/>
          </a:xfrm>
          <a:prstGeom prst="rect">
            <a:avLst/>
          </a:prstGeom>
        </p:spPr>
        <p:txBody>
          <a:bodyPr wrap="square">
            <a:spAutoFit/>
          </a:bodyPr>
          <a:lstStyle/>
          <a:p>
            <a:r>
              <a:rPr lang="en-GB" sz="3600" dirty="0">
                <a:solidFill>
                  <a:srgbClr val="00B0F0"/>
                </a:solidFill>
                <a:latin typeface="Tms Rmn"/>
                <a:ea typeface="Times New Roman" panose="02020603050405020304" pitchFamily="18" charset="0"/>
                <a:cs typeface="Times New Roman" panose="02020603050405020304" pitchFamily="18" charset="0"/>
              </a:rPr>
              <a:t>It is desirable to deal in detail with the various applications of the surface and bulk analytical techniques and show in which situation, which technique will provide the appropriate information required.   However, such an exercise will be out of reach for any single volume.   Hence in this volume only a few selected techniques are taken up for  consideration.   Even in these cases the examples chosen do not cover the entire spectrum of possibilities</a:t>
            </a:r>
            <a:endParaRPr lang="en-US" sz="3600" dirty="0">
              <a:solidFill>
                <a:srgbClr val="00B0F0"/>
              </a:solidFill>
            </a:endParaRPr>
          </a:p>
        </p:txBody>
      </p:sp>
    </p:spTree>
    <p:extLst>
      <p:ext uri="{BB962C8B-B14F-4D97-AF65-F5344CB8AC3E}">
        <p14:creationId xmlns:p14="http://schemas.microsoft.com/office/powerpoint/2010/main" val="1919197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B4F16B-4B48-41A6-823B-A32DCACF7007}"/>
              </a:ext>
            </a:extLst>
          </p:cNvPr>
          <p:cNvGraphicFramePr>
            <a:graphicFrameLocks noGrp="1"/>
          </p:cNvGraphicFramePr>
          <p:nvPr>
            <p:extLst>
              <p:ext uri="{D42A27DB-BD31-4B8C-83A1-F6EECF244321}">
                <p14:modId xmlns:p14="http://schemas.microsoft.com/office/powerpoint/2010/main" val="4037101888"/>
              </p:ext>
            </p:extLst>
          </p:nvPr>
        </p:nvGraphicFramePr>
        <p:xfrm>
          <a:off x="420913" y="1721003"/>
          <a:ext cx="11437255" cy="5104727"/>
        </p:xfrm>
        <a:graphic>
          <a:graphicData uri="http://schemas.openxmlformats.org/drawingml/2006/table">
            <a:tbl>
              <a:tblPr firstRow="1" firstCol="1" lastRow="1" lastCol="1" bandRow="1" bandCol="1">
                <a:tableStyleId>{5C22544A-7EE6-4342-B048-85BDC9FD1C3A}</a:tableStyleId>
              </a:tblPr>
              <a:tblGrid>
                <a:gridCol w="1598937">
                  <a:extLst>
                    <a:ext uri="{9D8B030D-6E8A-4147-A177-3AD203B41FA5}">
                      <a16:colId xmlns:a16="http://schemas.microsoft.com/office/drawing/2014/main" val="3219200262"/>
                    </a:ext>
                  </a:extLst>
                </a:gridCol>
                <a:gridCol w="1508430">
                  <a:extLst>
                    <a:ext uri="{9D8B030D-6E8A-4147-A177-3AD203B41FA5}">
                      <a16:colId xmlns:a16="http://schemas.microsoft.com/office/drawing/2014/main" val="655648796"/>
                    </a:ext>
                  </a:extLst>
                </a:gridCol>
                <a:gridCol w="2591147">
                  <a:extLst>
                    <a:ext uri="{9D8B030D-6E8A-4147-A177-3AD203B41FA5}">
                      <a16:colId xmlns:a16="http://schemas.microsoft.com/office/drawing/2014/main" val="1688243988"/>
                    </a:ext>
                  </a:extLst>
                </a:gridCol>
                <a:gridCol w="1179929">
                  <a:extLst>
                    <a:ext uri="{9D8B030D-6E8A-4147-A177-3AD203B41FA5}">
                      <a16:colId xmlns:a16="http://schemas.microsoft.com/office/drawing/2014/main" val="2088199986"/>
                    </a:ext>
                  </a:extLst>
                </a:gridCol>
                <a:gridCol w="1404516">
                  <a:extLst>
                    <a:ext uri="{9D8B030D-6E8A-4147-A177-3AD203B41FA5}">
                      <a16:colId xmlns:a16="http://schemas.microsoft.com/office/drawing/2014/main" val="1473748190"/>
                    </a:ext>
                  </a:extLst>
                </a:gridCol>
                <a:gridCol w="901707">
                  <a:extLst>
                    <a:ext uri="{9D8B030D-6E8A-4147-A177-3AD203B41FA5}">
                      <a16:colId xmlns:a16="http://schemas.microsoft.com/office/drawing/2014/main" val="1777541199"/>
                    </a:ext>
                  </a:extLst>
                </a:gridCol>
                <a:gridCol w="905058">
                  <a:extLst>
                    <a:ext uri="{9D8B030D-6E8A-4147-A177-3AD203B41FA5}">
                      <a16:colId xmlns:a16="http://schemas.microsoft.com/office/drawing/2014/main" val="3516296181"/>
                    </a:ext>
                  </a:extLst>
                </a:gridCol>
                <a:gridCol w="1347531">
                  <a:extLst>
                    <a:ext uri="{9D8B030D-6E8A-4147-A177-3AD203B41FA5}">
                      <a16:colId xmlns:a16="http://schemas.microsoft.com/office/drawing/2014/main" val="3671460941"/>
                    </a:ext>
                  </a:extLst>
                </a:gridCol>
              </a:tblGrid>
              <a:tr h="665193">
                <a:tc>
                  <a:txBody>
                    <a:bodyPr/>
                    <a:lstStyle/>
                    <a:p>
                      <a:pPr marL="0" marR="0">
                        <a:spcBef>
                          <a:spcPts val="0"/>
                        </a:spcBef>
                        <a:spcAft>
                          <a:spcPts val="0"/>
                        </a:spcAft>
                      </a:pPr>
                      <a:r>
                        <a:rPr lang="en-GB" sz="700">
                          <a:effectLst/>
                        </a:rPr>
                        <a:t>Surface </a:t>
                      </a:r>
                      <a:endParaRPr lang="en-US" sz="800">
                        <a:effectLst/>
                      </a:endParaRPr>
                    </a:p>
                    <a:p>
                      <a:pPr marL="0" marR="0">
                        <a:spcBef>
                          <a:spcPts val="0"/>
                        </a:spcBef>
                        <a:spcAft>
                          <a:spcPts val="0"/>
                        </a:spcAft>
                      </a:pPr>
                      <a:r>
                        <a:rPr lang="en-GB" sz="700">
                          <a:effectLst/>
                        </a:rPr>
                        <a:t>Analytical </a:t>
                      </a:r>
                      <a:endParaRPr lang="en-US" sz="800">
                        <a:effectLst/>
                      </a:endParaRPr>
                    </a:p>
                    <a:p>
                      <a:pPr marL="0" marR="0">
                        <a:spcBef>
                          <a:spcPts val="0"/>
                        </a:spcBef>
                        <a:spcAft>
                          <a:spcPts val="0"/>
                        </a:spcAft>
                      </a:pPr>
                      <a:r>
                        <a:rPr lang="en-GB" sz="700">
                          <a:effectLst/>
                        </a:rPr>
                        <a:t>technique</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Typical </a:t>
                      </a:r>
                      <a:endParaRPr lang="en-US" sz="800">
                        <a:effectLst/>
                      </a:endParaRPr>
                    </a:p>
                    <a:p>
                      <a:pPr marL="0" marR="0">
                        <a:spcBef>
                          <a:spcPts val="0"/>
                        </a:spcBef>
                        <a:spcAft>
                          <a:spcPts val="0"/>
                        </a:spcAft>
                      </a:pPr>
                      <a:r>
                        <a:rPr lang="en-GB" sz="700">
                          <a:effectLst/>
                        </a:rPr>
                        <a:t>applications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Signal</a:t>
                      </a:r>
                      <a:endParaRPr lang="en-US" sz="800">
                        <a:effectLst/>
                      </a:endParaRPr>
                    </a:p>
                    <a:p>
                      <a:pPr marL="0" marR="0">
                        <a:spcBef>
                          <a:spcPts val="0"/>
                        </a:spcBef>
                        <a:spcAft>
                          <a:spcPts val="0"/>
                        </a:spcAft>
                      </a:pPr>
                      <a:r>
                        <a:rPr lang="en-GB" sz="700">
                          <a:effectLst/>
                        </a:rPr>
                        <a:t>detected</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Elements</a:t>
                      </a:r>
                      <a:endParaRPr lang="en-US" sz="800">
                        <a:effectLst/>
                      </a:endParaRPr>
                    </a:p>
                    <a:p>
                      <a:pPr marL="0" marR="0">
                        <a:spcBef>
                          <a:spcPts val="0"/>
                        </a:spcBef>
                        <a:spcAft>
                          <a:spcPts val="0"/>
                        </a:spcAft>
                      </a:pPr>
                      <a:r>
                        <a:rPr lang="en-GB" sz="700">
                          <a:effectLst/>
                        </a:rPr>
                        <a:t>detected</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Detection limits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Depth</a:t>
                      </a:r>
                      <a:endParaRPr lang="en-US" sz="800">
                        <a:effectLst/>
                      </a:endParaRPr>
                    </a:p>
                    <a:p>
                      <a:pPr marL="0" marR="0">
                        <a:spcBef>
                          <a:spcPts val="0"/>
                        </a:spcBef>
                        <a:spcAft>
                          <a:spcPts val="0"/>
                        </a:spcAft>
                      </a:pPr>
                      <a:r>
                        <a:rPr lang="en-GB" sz="700">
                          <a:effectLst/>
                        </a:rPr>
                        <a:t>resolution</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Imaging/</a:t>
                      </a:r>
                      <a:endParaRPr lang="en-US" sz="800">
                        <a:effectLst/>
                      </a:endParaRPr>
                    </a:p>
                    <a:p>
                      <a:pPr marL="0" marR="0">
                        <a:spcBef>
                          <a:spcPts val="0"/>
                        </a:spcBef>
                        <a:spcAft>
                          <a:spcPts val="0"/>
                        </a:spcAft>
                      </a:pPr>
                      <a:r>
                        <a:rPr lang="en-GB" sz="700">
                          <a:effectLst/>
                        </a:rPr>
                        <a:t>Mapping </a:t>
                      </a:r>
                      <a:endParaRPr lang="en-US" sz="800">
                        <a:effectLst/>
                      </a:endParaRPr>
                    </a:p>
                    <a:p>
                      <a:pPr marL="0" marR="0">
                        <a:spcBef>
                          <a:spcPts val="0"/>
                        </a:spcBef>
                        <a:spcAft>
                          <a:spcPts val="0"/>
                        </a:spcAft>
                      </a:pPr>
                      <a:r>
                        <a:rPr lang="en-GB" sz="700">
                          <a:effectLst/>
                        </a:rPr>
                        <a:t>possibility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Lateral resolution</a:t>
                      </a:r>
                      <a:endParaRPr lang="en-US" sz="800">
                        <a:effectLst/>
                      </a:endParaRPr>
                    </a:p>
                    <a:p>
                      <a:pPr marL="0" marR="0">
                        <a:spcBef>
                          <a:spcPts val="0"/>
                        </a:spcBef>
                        <a:spcAft>
                          <a:spcPts val="0"/>
                        </a:spcAft>
                      </a:pPr>
                      <a:r>
                        <a:rPr lang="en-GB" sz="700">
                          <a:effectLst/>
                        </a:rPr>
                        <a:t>(Probe size)</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208608251"/>
                  </a:ext>
                </a:extLst>
              </a:tr>
              <a:tr h="861626">
                <a:tc>
                  <a:txBody>
                    <a:bodyPr/>
                    <a:lstStyle/>
                    <a:p>
                      <a:pPr marL="0" marR="0">
                        <a:spcBef>
                          <a:spcPts val="0"/>
                        </a:spcBef>
                        <a:spcAft>
                          <a:spcPts val="0"/>
                        </a:spcAft>
                      </a:pPr>
                      <a:r>
                        <a:rPr lang="en-GB" sz="700">
                          <a:effectLst/>
                        </a:rPr>
                        <a:t>Auger spectroscopy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Elemental analysis, depth profiling</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Atomic scale roughness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Li-U</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206nm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yes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100 nm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1396055582"/>
                  </a:ext>
                </a:extLst>
              </a:tr>
              <a:tr h="584539">
                <a:tc>
                  <a:txBody>
                    <a:bodyPr/>
                    <a:lstStyle/>
                    <a:p>
                      <a:pPr marL="0" marR="0">
                        <a:spcBef>
                          <a:spcPts val="0"/>
                        </a:spcBef>
                        <a:spcAft>
                          <a:spcPts val="0"/>
                        </a:spcAft>
                      </a:pPr>
                      <a:r>
                        <a:rPr lang="en-GB" sz="700">
                          <a:effectLst/>
                        </a:rPr>
                        <a:t>Rutherford Back scattering (RBS)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Quantitative think film composition</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Backscattered He atoms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Li-U</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da-DK" sz="700">
                          <a:effectLst/>
                        </a:rPr>
                        <a:t>1-10 at%</a:t>
                      </a:r>
                      <a:endParaRPr lang="en-US" sz="800">
                        <a:effectLst/>
                      </a:endParaRPr>
                    </a:p>
                    <a:p>
                      <a:pPr marL="0" marR="0">
                        <a:spcBef>
                          <a:spcPts val="0"/>
                        </a:spcBef>
                        <a:spcAft>
                          <a:spcPts val="0"/>
                        </a:spcAft>
                      </a:pPr>
                      <a:r>
                        <a:rPr lang="da-DK" sz="700">
                          <a:effectLst/>
                        </a:rPr>
                        <a:t>(for Z&lt;20)0.01-1 at % for X 20-70</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2-20 nm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yes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2 mm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647160307"/>
                  </a:ext>
                </a:extLst>
              </a:tr>
              <a:tr h="554327">
                <a:tc>
                  <a:txBody>
                    <a:bodyPr/>
                    <a:lstStyle/>
                    <a:p>
                      <a:pPr marL="0" marR="0">
                        <a:spcBef>
                          <a:spcPts val="0"/>
                        </a:spcBef>
                        <a:spcAft>
                          <a:spcPts val="0"/>
                        </a:spcAft>
                      </a:pPr>
                      <a:r>
                        <a:rPr lang="en-GB" sz="700">
                          <a:effectLst/>
                        </a:rPr>
                        <a:t>Secondary Ion Mass Spectrometry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Dopant and impurity depth profiling, microanalysis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Secondary ions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H-U</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ppb/ppm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&lt;5 nm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yes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&lt;5 micron imaging</a:t>
                      </a:r>
                      <a:endParaRPr lang="en-US" sz="800">
                        <a:effectLst/>
                      </a:endParaRPr>
                    </a:p>
                    <a:p>
                      <a:pPr marL="0" marR="0">
                        <a:spcBef>
                          <a:spcPts val="0"/>
                        </a:spcBef>
                        <a:spcAft>
                          <a:spcPts val="0"/>
                        </a:spcAft>
                      </a:pPr>
                      <a:r>
                        <a:rPr lang="en-GB" sz="700">
                          <a:effectLst/>
                        </a:rPr>
                        <a:t>&lt;30 micron depth profiling</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278446367"/>
                  </a:ext>
                </a:extLst>
              </a:tr>
              <a:tr h="332597">
                <a:tc>
                  <a:txBody>
                    <a:bodyPr/>
                    <a:lstStyle/>
                    <a:p>
                      <a:pPr marL="0" marR="0">
                        <a:spcBef>
                          <a:spcPts val="0"/>
                        </a:spcBef>
                        <a:spcAft>
                          <a:spcPts val="0"/>
                        </a:spcAft>
                      </a:pPr>
                      <a:r>
                        <a:rPr lang="en-GB" sz="700">
                          <a:effectLst/>
                        </a:rPr>
                        <a:t>X-ray Photoelectron Spectroscopy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Surface analysis both inorganic and organic</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Photoelectrons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Li-U</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0.01-1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1-10 nm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yes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10μm -2μ</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3354336483"/>
                  </a:ext>
                </a:extLst>
              </a:tr>
              <a:tr h="332597">
                <a:tc>
                  <a:txBody>
                    <a:bodyPr/>
                    <a:lstStyle/>
                    <a:p>
                      <a:pPr marL="0" marR="0">
                        <a:spcBef>
                          <a:spcPts val="0"/>
                        </a:spcBef>
                        <a:spcAft>
                          <a:spcPts val="0"/>
                        </a:spcAft>
                      </a:pPr>
                      <a:r>
                        <a:rPr lang="en-GB" sz="700">
                          <a:effectLst/>
                        </a:rPr>
                        <a:t>X ray Fluorescence </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Thin film thickness composition</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X-rays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Na-U</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10 ppm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no</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100μm</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1094855558"/>
                  </a:ext>
                </a:extLst>
              </a:tr>
              <a:tr h="443462">
                <a:tc>
                  <a:txBody>
                    <a:bodyPr/>
                    <a:lstStyle/>
                    <a:p>
                      <a:pPr marL="0" marR="0">
                        <a:spcBef>
                          <a:spcPts val="0"/>
                        </a:spcBef>
                        <a:spcAft>
                          <a:spcPts val="0"/>
                        </a:spcAft>
                      </a:pPr>
                      <a:r>
                        <a:rPr lang="en-GB" sz="700">
                          <a:effectLst/>
                        </a:rPr>
                        <a:t>Low Energy Electron Diffraction</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Surface structure adsorbate structure</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Elastic back scattering of low energy electrons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Only geometry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submonolayer</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yes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Atomic dimensions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1576409609"/>
                  </a:ext>
                </a:extLst>
              </a:tr>
              <a:tr h="554327">
                <a:tc>
                  <a:txBody>
                    <a:bodyPr/>
                    <a:lstStyle/>
                    <a:p>
                      <a:pPr marL="0" marR="0">
                        <a:spcBef>
                          <a:spcPts val="0"/>
                        </a:spcBef>
                        <a:spcAft>
                          <a:spcPts val="0"/>
                        </a:spcAft>
                      </a:pPr>
                      <a:r>
                        <a:rPr lang="en-GB" sz="700">
                          <a:effectLst/>
                        </a:rPr>
                        <a:t>High Resolution Electron Energy Loss Spectroscopy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Structure and bonding of surface atoms and adsorbates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Vibrational excitation of surface atoms adsorbates by inelastic low energy electrons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All adsorbate molecuels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Sub monolayer</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Observation of direct adsorbate-adsorbent bond</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868346773"/>
                  </a:ext>
                </a:extLst>
              </a:tr>
              <a:tr h="332597">
                <a:tc>
                  <a:txBody>
                    <a:bodyPr/>
                    <a:lstStyle/>
                    <a:p>
                      <a:pPr marL="0" marR="0">
                        <a:spcBef>
                          <a:spcPts val="0"/>
                        </a:spcBef>
                        <a:spcAft>
                          <a:spcPts val="0"/>
                        </a:spcAft>
                      </a:pPr>
                      <a:r>
                        <a:rPr lang="en-GB" sz="700">
                          <a:effectLst/>
                        </a:rPr>
                        <a:t>Infra red absorption spectroscopy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Structure and bonding of adsorbates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Vibrational excitation of surface bonds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Adsorbates internal bonds</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Sub monolayer</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1786223007"/>
                  </a:ext>
                </a:extLst>
              </a:tr>
              <a:tr h="443462">
                <a:tc>
                  <a:txBody>
                    <a:bodyPr/>
                    <a:lstStyle/>
                    <a:p>
                      <a:pPr marL="0" marR="0">
                        <a:spcBef>
                          <a:spcPts val="0"/>
                        </a:spcBef>
                        <a:spcAft>
                          <a:spcPts val="0"/>
                        </a:spcAft>
                      </a:pPr>
                      <a:r>
                        <a:rPr lang="en-GB" sz="700">
                          <a:effectLst/>
                        </a:rPr>
                        <a:t>Ion Scattering Spectroscopy</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Atomic structure composition</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dirty="0">
                          <a:effectLst/>
                        </a:rPr>
                        <a:t>Elastic reflection of inert gas ions</a:t>
                      </a:r>
                      <a:endParaRPr lang="en-US" sz="800" dirty="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Any element mass dependent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possible</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a:effectLst/>
                        </a:rPr>
                        <a:t>possible</a:t>
                      </a:r>
                      <a:endParaRPr lang="en-US" sz="800">
                        <a:effectLst/>
                        <a:latin typeface="Tms Rmn"/>
                        <a:ea typeface="Times New Roman" panose="02020603050405020304" pitchFamily="18" charset="0"/>
                        <a:cs typeface="Times New Roman" panose="02020603050405020304" pitchFamily="18" charset="0"/>
                      </a:endParaRPr>
                    </a:p>
                  </a:txBody>
                  <a:tcPr marL="54392" marR="54392" marT="0" marB="0"/>
                </a:tc>
                <a:tc>
                  <a:txBody>
                    <a:bodyPr/>
                    <a:lstStyle/>
                    <a:p>
                      <a:pPr marL="0" marR="0">
                        <a:spcBef>
                          <a:spcPts val="0"/>
                        </a:spcBef>
                        <a:spcAft>
                          <a:spcPts val="0"/>
                        </a:spcAft>
                      </a:pPr>
                      <a:r>
                        <a:rPr lang="en-GB" sz="700" dirty="0">
                          <a:effectLst/>
                        </a:rPr>
                        <a:t>Atomic dimensions</a:t>
                      </a:r>
                      <a:endParaRPr lang="en-US" sz="800" dirty="0">
                        <a:effectLst/>
                        <a:latin typeface="Tms Rmn"/>
                        <a:ea typeface="Times New Roman" panose="02020603050405020304" pitchFamily="18" charset="0"/>
                        <a:cs typeface="Times New Roman" panose="02020603050405020304" pitchFamily="18" charset="0"/>
                      </a:endParaRPr>
                    </a:p>
                  </a:txBody>
                  <a:tcPr marL="54392" marR="54392" marT="0" marB="0"/>
                </a:tc>
                <a:extLst>
                  <a:ext uri="{0D108BD9-81ED-4DB2-BD59-A6C34878D82A}">
                    <a16:rowId xmlns:a16="http://schemas.microsoft.com/office/drawing/2014/main" val="958158638"/>
                  </a:ext>
                </a:extLst>
              </a:tr>
            </a:tbl>
          </a:graphicData>
        </a:graphic>
      </p:graphicFrame>
      <p:sp>
        <p:nvSpPr>
          <p:cNvPr id="3" name="Rectangle 1">
            <a:extLst>
              <a:ext uri="{FF2B5EF4-FFF2-40B4-BE49-F238E27FC236}">
                <a16:creationId xmlns:a16="http://schemas.microsoft.com/office/drawing/2014/main" id="{90F86B52-A89C-4F3D-B905-8ADBE7E3FE65}"/>
              </a:ext>
            </a:extLst>
          </p:cNvPr>
          <p:cNvSpPr>
            <a:spLocks noChangeArrowheads="1"/>
          </p:cNvSpPr>
          <p:nvPr/>
        </p:nvSpPr>
        <p:spPr bwMode="auto">
          <a:xfrm>
            <a:off x="116115" y="366786"/>
            <a:ext cx="1207588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Tms Rmn"/>
                <a:ea typeface="Times New Roman" panose="02020603050405020304" pitchFamily="18" charset="0"/>
                <a:cs typeface="Times New Roman" panose="02020603050405020304" pitchFamily="18" charset="0"/>
              </a:rPr>
              <a:t>Table:</a:t>
            </a:r>
            <a:r>
              <a:rPr kumimoji="0" lang="en-GB" altLang="en-US" sz="3200" b="1" i="0" u="none" strike="noStrike" cap="none" normalizeH="0" baseline="0" dirty="0">
                <a:ln>
                  <a:noFill/>
                </a:ln>
                <a:solidFill>
                  <a:schemeClr val="tx1"/>
                </a:solidFill>
                <a:effectLst/>
                <a:latin typeface="Tms Rmn"/>
                <a:ea typeface="Times New Roman" panose="02020603050405020304" pitchFamily="18" charset="0"/>
                <a:cs typeface="Times New Roman" panose="02020603050405020304" pitchFamily="18" charset="0"/>
              </a:rPr>
              <a:t> </a:t>
            </a:r>
            <a:r>
              <a:rPr kumimoji="0" lang="en-GB" altLang="en-US" sz="3200" b="0" i="0" u="none" strike="noStrike" cap="none" normalizeH="0" baseline="0" dirty="0">
                <a:ln>
                  <a:noFill/>
                </a:ln>
                <a:solidFill>
                  <a:schemeClr val="tx1"/>
                </a:solidFill>
                <a:effectLst/>
                <a:latin typeface="Tms Rmn"/>
                <a:ea typeface="Times New Roman" panose="02020603050405020304" pitchFamily="18" charset="0"/>
                <a:cs typeface="Times New Roman" panose="02020603050405020304" pitchFamily="18" charset="0"/>
              </a:rPr>
              <a:t>Typical information that can be obtained employing surface analytical techniques and the possible limitations of these techniques</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14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43FA9-293C-4DA2-AAFB-08CA4D4B3F08}"/>
              </a:ext>
            </a:extLst>
          </p:cNvPr>
          <p:cNvSpPr/>
          <p:nvPr/>
        </p:nvSpPr>
        <p:spPr>
          <a:xfrm>
            <a:off x="0" y="2859614"/>
            <a:ext cx="11988800" cy="1754326"/>
          </a:xfrm>
          <a:prstGeom prst="rect">
            <a:avLst/>
          </a:prstGeom>
        </p:spPr>
        <p:txBody>
          <a:bodyPr wrap="square">
            <a:spAutoFit/>
          </a:bodyPr>
          <a:lstStyle/>
          <a:p>
            <a:pPr algn="just"/>
            <a:r>
              <a:rPr lang="en-GB" sz="3600" b="1" dirty="0">
                <a:latin typeface="Tms Rmn"/>
                <a:ea typeface="Times New Roman" panose="02020603050405020304" pitchFamily="18" charset="0"/>
                <a:cs typeface="Times New Roman" panose="02020603050405020304" pitchFamily="18" charset="0"/>
              </a:rPr>
              <a:t>Partial listing of the surface Analytic Techniques with the appropriate acronym.         </a:t>
            </a:r>
            <a:endParaRPr lang="en-US" sz="3600" b="1" dirty="0">
              <a:latin typeface="Tms Rmn"/>
              <a:ea typeface="Times New Roman" panose="02020603050405020304" pitchFamily="18" charset="0"/>
              <a:cs typeface="Times New Roman" panose="02020603050405020304" pitchFamily="18" charset="0"/>
            </a:endParaRPr>
          </a:p>
          <a:p>
            <a:pPr algn="just"/>
            <a:r>
              <a:rPr lang="en-GB" sz="3600" b="1" dirty="0">
                <a:effectLst/>
                <a:latin typeface="Tms Rmn"/>
                <a:ea typeface="Times New Roman" panose="02020603050405020304" pitchFamily="18" charset="0"/>
                <a:cs typeface="Times New Roman" panose="02020603050405020304" pitchFamily="18" charset="0"/>
              </a:rPr>
              <a:t> </a:t>
            </a:r>
            <a:endParaRPr lang="en-US" sz="3600" b="1" dirty="0">
              <a:latin typeface="Tms Rm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61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F1D012-4DA1-4ABF-9D55-84F7A5943083}"/>
              </a:ext>
            </a:extLst>
          </p:cNvPr>
          <p:cNvGraphicFramePr>
            <a:graphicFrameLocks noGrp="1"/>
          </p:cNvGraphicFramePr>
          <p:nvPr>
            <p:extLst>
              <p:ext uri="{D42A27DB-BD31-4B8C-83A1-F6EECF244321}">
                <p14:modId xmlns:p14="http://schemas.microsoft.com/office/powerpoint/2010/main" val="73971646"/>
              </p:ext>
            </p:extLst>
          </p:nvPr>
        </p:nvGraphicFramePr>
        <p:xfrm>
          <a:off x="2249714" y="464456"/>
          <a:ext cx="7126515" cy="6393536"/>
        </p:xfrm>
        <a:graphic>
          <a:graphicData uri="http://schemas.openxmlformats.org/drawingml/2006/table">
            <a:tbl>
              <a:tblPr firstRow="1" firstCol="1" lastRow="1" lastCol="1" bandRow="1" bandCol="1">
                <a:tableStyleId>{5C22544A-7EE6-4342-B048-85BDC9FD1C3A}</a:tableStyleId>
              </a:tblPr>
              <a:tblGrid>
                <a:gridCol w="1284862">
                  <a:extLst>
                    <a:ext uri="{9D8B030D-6E8A-4147-A177-3AD203B41FA5}">
                      <a16:colId xmlns:a16="http://schemas.microsoft.com/office/drawing/2014/main" val="2251906812"/>
                    </a:ext>
                  </a:extLst>
                </a:gridCol>
                <a:gridCol w="5841653">
                  <a:extLst>
                    <a:ext uri="{9D8B030D-6E8A-4147-A177-3AD203B41FA5}">
                      <a16:colId xmlns:a16="http://schemas.microsoft.com/office/drawing/2014/main" val="3509735772"/>
                    </a:ext>
                  </a:extLst>
                </a:gridCol>
              </a:tblGrid>
              <a:tr h="199798">
                <a:tc>
                  <a:txBody>
                    <a:bodyPr/>
                    <a:lstStyle/>
                    <a:p>
                      <a:pPr marL="0" marR="0" algn="ctr">
                        <a:spcBef>
                          <a:spcPts val="0"/>
                        </a:spcBef>
                        <a:spcAft>
                          <a:spcPts val="0"/>
                        </a:spcAft>
                      </a:pPr>
                      <a:r>
                        <a:rPr lang="en-GB" sz="900">
                          <a:effectLst/>
                        </a:rPr>
                        <a:t>Acronym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ctr">
                        <a:spcBef>
                          <a:spcPts val="0"/>
                        </a:spcBef>
                        <a:spcAft>
                          <a:spcPts val="0"/>
                        </a:spcAft>
                      </a:pPr>
                      <a:r>
                        <a:rPr lang="en-GB" sz="900">
                          <a:effectLst/>
                        </a:rPr>
                        <a:t>Technique</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946829899"/>
                  </a:ext>
                </a:extLst>
              </a:tr>
              <a:tr h="199798">
                <a:tc>
                  <a:txBody>
                    <a:bodyPr/>
                    <a:lstStyle/>
                    <a:p>
                      <a:pPr marL="0" marR="0" algn="just">
                        <a:spcBef>
                          <a:spcPts val="0"/>
                        </a:spcBef>
                        <a:spcAft>
                          <a:spcPts val="0"/>
                        </a:spcAft>
                      </a:pPr>
                      <a:r>
                        <a:rPr lang="en-GB" sz="900">
                          <a:effectLst/>
                        </a:rPr>
                        <a:t>AEAPS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Auger Electron Appearance Potential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845692001"/>
                  </a:ext>
                </a:extLst>
              </a:tr>
              <a:tr h="199798">
                <a:tc>
                  <a:txBody>
                    <a:bodyPr/>
                    <a:lstStyle/>
                    <a:p>
                      <a:pPr marL="0" marR="0" algn="just">
                        <a:spcBef>
                          <a:spcPts val="0"/>
                        </a:spcBef>
                        <a:spcAft>
                          <a:spcPts val="0"/>
                        </a:spcAft>
                      </a:pPr>
                      <a:r>
                        <a:rPr lang="en-GB" sz="900">
                          <a:effectLst/>
                        </a:rPr>
                        <a:t>AES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Auger Electron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172421278"/>
                  </a:ext>
                </a:extLst>
              </a:tr>
              <a:tr h="199798">
                <a:tc>
                  <a:txBody>
                    <a:bodyPr/>
                    <a:lstStyle/>
                    <a:p>
                      <a:pPr marL="0" marR="0" algn="just">
                        <a:spcBef>
                          <a:spcPts val="0"/>
                        </a:spcBef>
                        <a:spcAft>
                          <a:spcPts val="0"/>
                        </a:spcAft>
                      </a:pPr>
                      <a:r>
                        <a:rPr lang="en-GB" sz="900">
                          <a:effectLst/>
                        </a:rPr>
                        <a:t>AFM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Atomic Force Microscopy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681379128"/>
                  </a:ext>
                </a:extLst>
              </a:tr>
              <a:tr h="199798">
                <a:tc>
                  <a:txBody>
                    <a:bodyPr/>
                    <a:lstStyle/>
                    <a:p>
                      <a:pPr marL="0" marR="0" algn="just">
                        <a:spcBef>
                          <a:spcPts val="0"/>
                        </a:spcBef>
                        <a:spcAft>
                          <a:spcPts val="0"/>
                        </a:spcAft>
                      </a:pPr>
                      <a:r>
                        <a:rPr lang="en-GB" sz="900">
                          <a:effectLst/>
                        </a:rPr>
                        <a:t>APECS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Auger Photoelectron Coincidence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881958524"/>
                  </a:ext>
                </a:extLst>
              </a:tr>
              <a:tr h="199798">
                <a:tc>
                  <a:txBody>
                    <a:bodyPr/>
                    <a:lstStyle/>
                    <a:p>
                      <a:pPr marL="0" marR="0" algn="just">
                        <a:spcBef>
                          <a:spcPts val="0"/>
                        </a:spcBef>
                        <a:spcAft>
                          <a:spcPts val="0"/>
                        </a:spcAft>
                      </a:pPr>
                      <a:r>
                        <a:rPr lang="en-GB" sz="900">
                          <a:effectLst/>
                        </a:rPr>
                        <a:t>APFIM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Atom Probe Field Ion Microscopy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614710884"/>
                  </a:ext>
                </a:extLst>
              </a:tr>
              <a:tr h="199798">
                <a:tc>
                  <a:txBody>
                    <a:bodyPr/>
                    <a:lstStyle/>
                    <a:p>
                      <a:pPr marL="0" marR="0" algn="just">
                        <a:spcBef>
                          <a:spcPts val="0"/>
                        </a:spcBef>
                        <a:spcAft>
                          <a:spcPts val="0"/>
                        </a:spcAft>
                      </a:pPr>
                      <a:r>
                        <a:rPr lang="en-GB" sz="900">
                          <a:effectLst/>
                        </a:rPr>
                        <a:t>APS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Appearance Potential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175800371"/>
                  </a:ext>
                </a:extLst>
              </a:tr>
              <a:tr h="199798">
                <a:tc>
                  <a:txBody>
                    <a:bodyPr/>
                    <a:lstStyle/>
                    <a:p>
                      <a:pPr marL="0" marR="0" algn="just">
                        <a:spcBef>
                          <a:spcPts val="0"/>
                        </a:spcBef>
                        <a:spcAft>
                          <a:spcPts val="0"/>
                        </a:spcAft>
                      </a:pPr>
                      <a:r>
                        <a:rPr lang="en-GB" sz="900">
                          <a:effectLst/>
                        </a:rPr>
                        <a:t>ARPES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Angle Resolved Photoelectron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44741312"/>
                  </a:ext>
                </a:extLst>
              </a:tr>
              <a:tr h="199798">
                <a:tc>
                  <a:txBody>
                    <a:bodyPr/>
                    <a:lstStyle/>
                    <a:p>
                      <a:pPr marL="0" marR="0" algn="just">
                        <a:spcBef>
                          <a:spcPts val="0"/>
                        </a:spcBef>
                        <a:spcAft>
                          <a:spcPts val="0"/>
                        </a:spcAft>
                      </a:pPr>
                      <a:r>
                        <a:rPr lang="en-GB" sz="900">
                          <a:effectLst/>
                        </a:rPr>
                        <a:t>ARUPS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Angle Resolved Ultraviolet Photoelectron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883493057"/>
                  </a:ext>
                </a:extLst>
              </a:tr>
              <a:tr h="199798">
                <a:tc>
                  <a:txBody>
                    <a:bodyPr/>
                    <a:lstStyle/>
                    <a:p>
                      <a:pPr marL="0" marR="0" algn="just">
                        <a:spcBef>
                          <a:spcPts val="0"/>
                        </a:spcBef>
                        <a:spcAft>
                          <a:spcPts val="0"/>
                        </a:spcAft>
                      </a:pPr>
                      <a:r>
                        <a:rPr lang="en-GB" sz="900">
                          <a:effectLst/>
                        </a:rPr>
                        <a:t>ATR</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Attenuated Total Reflection</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452665064"/>
                  </a:ext>
                </a:extLst>
              </a:tr>
              <a:tr h="199798">
                <a:tc>
                  <a:txBody>
                    <a:bodyPr/>
                    <a:lstStyle/>
                    <a:p>
                      <a:pPr marL="0" marR="0" algn="just">
                        <a:spcBef>
                          <a:spcPts val="0"/>
                        </a:spcBef>
                        <a:spcAft>
                          <a:spcPts val="0"/>
                        </a:spcAft>
                      </a:pPr>
                      <a:r>
                        <a:rPr lang="en-GB" sz="900">
                          <a:effectLst/>
                        </a:rPr>
                        <a:t>BEEM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Ballistic Electron Emission Microscopy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1060161731"/>
                  </a:ext>
                </a:extLst>
              </a:tr>
              <a:tr h="199798">
                <a:tc>
                  <a:txBody>
                    <a:bodyPr/>
                    <a:lstStyle/>
                    <a:p>
                      <a:pPr marL="0" marR="0" algn="just">
                        <a:spcBef>
                          <a:spcPts val="0"/>
                        </a:spcBef>
                        <a:spcAft>
                          <a:spcPts val="0"/>
                        </a:spcAft>
                      </a:pPr>
                      <a:r>
                        <a:rPr lang="en-GB" sz="900">
                          <a:effectLst/>
                        </a:rPr>
                        <a:t>BIS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Bremsstrahlung Isochromat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432078170"/>
                  </a:ext>
                </a:extLst>
              </a:tr>
              <a:tr h="199798">
                <a:tc>
                  <a:txBody>
                    <a:bodyPr/>
                    <a:lstStyle/>
                    <a:p>
                      <a:pPr marL="0" marR="0" algn="just">
                        <a:spcBef>
                          <a:spcPts val="0"/>
                        </a:spcBef>
                        <a:spcAft>
                          <a:spcPts val="0"/>
                        </a:spcAft>
                      </a:pPr>
                      <a:r>
                        <a:rPr lang="en-GB" sz="900">
                          <a:effectLst/>
                        </a:rPr>
                        <a:t>CFM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Chemical Force Microscopy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57861035"/>
                  </a:ext>
                </a:extLst>
              </a:tr>
              <a:tr h="199798">
                <a:tc>
                  <a:txBody>
                    <a:bodyPr/>
                    <a:lstStyle/>
                    <a:p>
                      <a:pPr marL="0" marR="0" algn="just">
                        <a:spcBef>
                          <a:spcPts val="0"/>
                        </a:spcBef>
                        <a:spcAft>
                          <a:spcPts val="0"/>
                        </a:spcAft>
                      </a:pPr>
                      <a:r>
                        <a:rPr lang="en-GB" sz="900">
                          <a:effectLst/>
                        </a:rPr>
                        <a:t>CHA</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Concentric Hemispherical Analyzer</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507664541"/>
                  </a:ext>
                </a:extLst>
              </a:tr>
              <a:tr h="199798">
                <a:tc>
                  <a:txBody>
                    <a:bodyPr/>
                    <a:lstStyle/>
                    <a:p>
                      <a:pPr marL="0" marR="0" algn="just">
                        <a:spcBef>
                          <a:spcPts val="0"/>
                        </a:spcBef>
                        <a:spcAft>
                          <a:spcPts val="0"/>
                        </a:spcAft>
                      </a:pPr>
                      <a:r>
                        <a:rPr lang="en-GB" sz="900">
                          <a:effectLst/>
                        </a:rPr>
                        <a:t>CMA</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Cylindrical Mirror Analyzer</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801266655"/>
                  </a:ext>
                </a:extLst>
              </a:tr>
              <a:tr h="199798">
                <a:tc>
                  <a:txBody>
                    <a:bodyPr/>
                    <a:lstStyle/>
                    <a:p>
                      <a:pPr marL="0" marR="0" algn="just">
                        <a:spcBef>
                          <a:spcPts val="0"/>
                        </a:spcBef>
                        <a:spcAft>
                          <a:spcPts val="0"/>
                        </a:spcAft>
                      </a:pPr>
                      <a:r>
                        <a:rPr lang="en-GB" sz="900">
                          <a:effectLst/>
                        </a:rPr>
                        <a:t>CPD</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Contact Potential Difference</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4125695006"/>
                  </a:ext>
                </a:extLst>
              </a:tr>
              <a:tr h="199798">
                <a:tc>
                  <a:txBody>
                    <a:bodyPr/>
                    <a:lstStyle/>
                    <a:p>
                      <a:pPr marL="0" marR="0" algn="just">
                        <a:spcBef>
                          <a:spcPts val="0"/>
                        </a:spcBef>
                        <a:spcAft>
                          <a:spcPts val="0"/>
                        </a:spcAft>
                      </a:pPr>
                      <a:r>
                        <a:rPr lang="en-GB" sz="900">
                          <a:effectLst/>
                        </a:rPr>
                        <a:t>CVD</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Chemical Vapour Deposition</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933368730"/>
                  </a:ext>
                </a:extLst>
              </a:tr>
              <a:tr h="199798">
                <a:tc>
                  <a:txBody>
                    <a:bodyPr/>
                    <a:lstStyle/>
                    <a:p>
                      <a:pPr marL="0" marR="0" algn="just">
                        <a:spcBef>
                          <a:spcPts val="0"/>
                        </a:spcBef>
                        <a:spcAft>
                          <a:spcPts val="0"/>
                        </a:spcAft>
                      </a:pPr>
                      <a:r>
                        <a:rPr lang="en-GB" sz="900">
                          <a:effectLst/>
                        </a:rPr>
                        <a:t>DAFS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Diffraction Anomalous Fine Structure</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531343591"/>
                  </a:ext>
                </a:extLst>
              </a:tr>
              <a:tr h="199798">
                <a:tc>
                  <a:txBody>
                    <a:bodyPr/>
                    <a:lstStyle/>
                    <a:p>
                      <a:pPr marL="0" marR="0" algn="just">
                        <a:spcBef>
                          <a:spcPts val="0"/>
                        </a:spcBef>
                        <a:spcAft>
                          <a:spcPts val="0"/>
                        </a:spcAft>
                      </a:pPr>
                      <a:r>
                        <a:rPr lang="en-GB" sz="900">
                          <a:effectLst/>
                        </a:rPr>
                        <a:t>DAPS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Disappearance Potential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3264435068"/>
                  </a:ext>
                </a:extLst>
              </a:tr>
              <a:tr h="199798">
                <a:tc>
                  <a:txBody>
                    <a:bodyPr/>
                    <a:lstStyle/>
                    <a:p>
                      <a:pPr marL="0" marR="0" algn="just">
                        <a:spcBef>
                          <a:spcPts val="0"/>
                        </a:spcBef>
                        <a:spcAft>
                          <a:spcPts val="0"/>
                        </a:spcAft>
                      </a:pPr>
                      <a:r>
                        <a:rPr lang="en-GB" sz="900">
                          <a:effectLst/>
                        </a:rPr>
                        <a:t>DRIFT</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fr-FR" sz="900">
                          <a:effectLst/>
                        </a:rPr>
                        <a:t>Diffuse Reflectance Infra-Red Fourier Transform</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409768543"/>
                  </a:ext>
                </a:extLst>
              </a:tr>
              <a:tr h="199798">
                <a:tc>
                  <a:txBody>
                    <a:bodyPr/>
                    <a:lstStyle/>
                    <a:p>
                      <a:pPr marL="0" marR="0" algn="just">
                        <a:spcBef>
                          <a:spcPts val="0"/>
                        </a:spcBef>
                        <a:spcAft>
                          <a:spcPts val="0"/>
                        </a:spcAft>
                      </a:pPr>
                      <a:r>
                        <a:rPr lang="en-GB" sz="900">
                          <a:effectLst/>
                        </a:rPr>
                        <a:t>EAPFS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Extended Appearance Potential Fine Structure</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3096895049"/>
                  </a:ext>
                </a:extLst>
              </a:tr>
              <a:tr h="199798">
                <a:tc>
                  <a:txBody>
                    <a:bodyPr/>
                    <a:lstStyle/>
                    <a:p>
                      <a:pPr marL="0" marR="0" algn="just">
                        <a:spcBef>
                          <a:spcPts val="0"/>
                        </a:spcBef>
                        <a:spcAft>
                          <a:spcPts val="0"/>
                        </a:spcAft>
                      </a:pPr>
                      <a:r>
                        <a:rPr lang="en-GB" sz="900">
                          <a:effectLst/>
                        </a:rPr>
                        <a:t>EDX</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Energy Dispersive X-ray Analysis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1126693491"/>
                  </a:ext>
                </a:extLst>
              </a:tr>
              <a:tr h="199798">
                <a:tc>
                  <a:txBody>
                    <a:bodyPr/>
                    <a:lstStyle/>
                    <a:p>
                      <a:pPr marL="0" marR="0" algn="just">
                        <a:spcBef>
                          <a:spcPts val="0"/>
                        </a:spcBef>
                        <a:spcAft>
                          <a:spcPts val="0"/>
                        </a:spcAft>
                      </a:pPr>
                      <a:r>
                        <a:rPr lang="en-GB" sz="900">
                          <a:effectLst/>
                        </a:rPr>
                        <a:t>EELS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Energy Loss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3634047506"/>
                  </a:ext>
                </a:extLst>
              </a:tr>
              <a:tr h="199798">
                <a:tc>
                  <a:txBody>
                    <a:bodyPr/>
                    <a:lstStyle/>
                    <a:p>
                      <a:pPr marL="0" marR="0" algn="just">
                        <a:spcBef>
                          <a:spcPts val="0"/>
                        </a:spcBef>
                        <a:spcAft>
                          <a:spcPts val="0"/>
                        </a:spcAft>
                      </a:pPr>
                      <a:r>
                        <a:rPr lang="en-GB" sz="900">
                          <a:effectLst/>
                        </a:rPr>
                        <a:t> </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induced luminescence</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077133610"/>
                  </a:ext>
                </a:extLst>
              </a:tr>
              <a:tr h="199798">
                <a:tc>
                  <a:txBody>
                    <a:bodyPr/>
                    <a:lstStyle/>
                    <a:p>
                      <a:pPr marL="0" marR="0" algn="just">
                        <a:spcBef>
                          <a:spcPts val="0"/>
                        </a:spcBef>
                        <a:spcAft>
                          <a:spcPts val="0"/>
                        </a:spcAft>
                      </a:pPr>
                      <a:r>
                        <a:rPr lang="en-GB" sz="900">
                          <a:effectLst/>
                        </a:rPr>
                        <a:t> </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Ellipsometry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917741018"/>
                  </a:ext>
                </a:extLst>
              </a:tr>
              <a:tr h="199798">
                <a:tc>
                  <a:txBody>
                    <a:bodyPr/>
                    <a:lstStyle/>
                    <a:p>
                      <a:pPr marL="0" marR="0" algn="just">
                        <a:spcBef>
                          <a:spcPts val="0"/>
                        </a:spcBef>
                        <a:spcAft>
                          <a:spcPts val="0"/>
                        </a:spcAft>
                      </a:pPr>
                      <a:r>
                        <a:rPr lang="en-GB" sz="900">
                          <a:effectLst/>
                        </a:rPr>
                        <a:t>EMS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Momentum Spectroscopy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1853887559"/>
                  </a:ext>
                </a:extLst>
              </a:tr>
              <a:tr h="199798">
                <a:tc>
                  <a:txBody>
                    <a:bodyPr/>
                    <a:lstStyle/>
                    <a:p>
                      <a:pPr marL="0" marR="0" algn="just">
                        <a:spcBef>
                          <a:spcPts val="0"/>
                        </a:spcBef>
                        <a:spcAft>
                          <a:spcPts val="0"/>
                        </a:spcAft>
                      </a:pPr>
                      <a:r>
                        <a:rPr lang="en-GB" sz="900">
                          <a:effectLst/>
                        </a:rPr>
                        <a:t>EPMA</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Probe Micro-Analysis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4009950468"/>
                  </a:ext>
                </a:extLst>
              </a:tr>
              <a:tr h="199798">
                <a:tc>
                  <a:txBody>
                    <a:bodyPr/>
                    <a:lstStyle/>
                    <a:p>
                      <a:pPr marL="0" marR="0" algn="just">
                        <a:spcBef>
                          <a:spcPts val="0"/>
                        </a:spcBef>
                        <a:spcAft>
                          <a:spcPts val="0"/>
                        </a:spcAft>
                      </a:pPr>
                      <a:r>
                        <a:rPr lang="en-GB" sz="900">
                          <a:effectLst/>
                        </a:rPr>
                        <a:t>ESDMS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Stimulated Desorption Mass Spectrometry</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3049726529"/>
                  </a:ext>
                </a:extLst>
              </a:tr>
              <a:tr h="199798">
                <a:tc>
                  <a:txBody>
                    <a:bodyPr/>
                    <a:lstStyle/>
                    <a:p>
                      <a:pPr marL="0" marR="0" algn="just">
                        <a:spcBef>
                          <a:spcPts val="0"/>
                        </a:spcBef>
                        <a:spcAft>
                          <a:spcPts val="0"/>
                        </a:spcAft>
                      </a:pPr>
                      <a:r>
                        <a:rPr lang="en-GB" sz="900">
                          <a:effectLst/>
                        </a:rPr>
                        <a:t>ESCA</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Spectroscopy for Chemical Analysis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853795109"/>
                  </a:ext>
                </a:extLst>
              </a:tr>
              <a:tr h="199798">
                <a:tc>
                  <a:txBody>
                    <a:bodyPr/>
                    <a:lstStyle/>
                    <a:p>
                      <a:pPr marL="0" marR="0" algn="just">
                        <a:spcBef>
                          <a:spcPts val="0"/>
                        </a:spcBef>
                        <a:spcAft>
                          <a:spcPts val="0"/>
                        </a:spcAft>
                      </a:pPr>
                      <a:r>
                        <a:rPr lang="en-GB" sz="900">
                          <a:effectLst/>
                        </a:rPr>
                        <a:t>ESD</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Stimulated Desorption</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1038162497"/>
                  </a:ext>
                </a:extLst>
              </a:tr>
              <a:tr h="199798">
                <a:tc>
                  <a:txBody>
                    <a:bodyPr/>
                    <a:lstStyle/>
                    <a:p>
                      <a:pPr marL="0" marR="0" algn="just">
                        <a:spcBef>
                          <a:spcPts val="0"/>
                        </a:spcBef>
                        <a:spcAft>
                          <a:spcPts val="0"/>
                        </a:spcAft>
                      </a:pPr>
                      <a:r>
                        <a:rPr lang="en-GB" sz="900">
                          <a:effectLst/>
                        </a:rPr>
                        <a:t>ESDIAD</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a:effectLst/>
                        </a:rPr>
                        <a:t>Electron Stimulated Desorption Ion Angle Distributions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3448112020"/>
                  </a:ext>
                </a:extLst>
              </a:tr>
              <a:tr h="199798">
                <a:tc>
                  <a:txBody>
                    <a:bodyPr/>
                    <a:lstStyle/>
                    <a:p>
                      <a:pPr marL="0" marR="0" algn="just">
                        <a:spcBef>
                          <a:spcPts val="0"/>
                        </a:spcBef>
                        <a:spcAft>
                          <a:spcPts val="0"/>
                        </a:spcAft>
                      </a:pPr>
                      <a:r>
                        <a:rPr lang="en-GB" sz="900">
                          <a:effectLst/>
                        </a:rPr>
                        <a:t>EXAFS</a:t>
                      </a:r>
                      <a:endParaRPr lang="en-US" sz="900">
                        <a:effectLst/>
                        <a:latin typeface="Tms Rmn"/>
                        <a:ea typeface="Times New Roman" panose="02020603050405020304" pitchFamily="18" charset="0"/>
                        <a:cs typeface="Times New Roman" panose="02020603050405020304" pitchFamily="18" charset="0"/>
                      </a:endParaRPr>
                    </a:p>
                  </a:txBody>
                  <a:tcPr marL="61191" marR="61191" marT="0" marB="0"/>
                </a:tc>
                <a:tc>
                  <a:txBody>
                    <a:bodyPr/>
                    <a:lstStyle/>
                    <a:p>
                      <a:pPr marL="0" marR="0" algn="just">
                        <a:spcBef>
                          <a:spcPts val="0"/>
                        </a:spcBef>
                        <a:spcAft>
                          <a:spcPts val="0"/>
                        </a:spcAft>
                      </a:pPr>
                      <a:r>
                        <a:rPr lang="en-GB" sz="900" dirty="0">
                          <a:effectLst/>
                        </a:rPr>
                        <a:t>Extended X-ray Absorption Fine Structure</a:t>
                      </a:r>
                      <a:endParaRPr lang="en-US" sz="900" dirty="0">
                        <a:effectLst/>
                        <a:latin typeface="Tms Rmn"/>
                        <a:ea typeface="Times New Roman" panose="02020603050405020304" pitchFamily="18" charset="0"/>
                        <a:cs typeface="Times New Roman" panose="02020603050405020304" pitchFamily="18" charset="0"/>
                      </a:endParaRPr>
                    </a:p>
                  </a:txBody>
                  <a:tcPr marL="61191" marR="61191" marT="0" marB="0"/>
                </a:tc>
                <a:extLst>
                  <a:ext uri="{0D108BD9-81ED-4DB2-BD59-A6C34878D82A}">
                    <a16:rowId xmlns:a16="http://schemas.microsoft.com/office/drawing/2014/main" val="2142852998"/>
                  </a:ext>
                </a:extLst>
              </a:tr>
            </a:tbl>
          </a:graphicData>
        </a:graphic>
      </p:graphicFrame>
    </p:spTree>
    <p:extLst>
      <p:ext uri="{BB962C8B-B14F-4D97-AF65-F5344CB8AC3E}">
        <p14:creationId xmlns:p14="http://schemas.microsoft.com/office/powerpoint/2010/main" val="3797728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CE2123-3116-44AB-A551-6CFC575A07C0}"/>
              </a:ext>
            </a:extLst>
          </p:cNvPr>
          <p:cNvGraphicFramePr>
            <a:graphicFrameLocks noGrp="1"/>
          </p:cNvGraphicFramePr>
          <p:nvPr>
            <p:extLst>
              <p:ext uri="{D42A27DB-BD31-4B8C-83A1-F6EECF244321}">
                <p14:modId xmlns:p14="http://schemas.microsoft.com/office/powerpoint/2010/main" val="3179498126"/>
              </p:ext>
            </p:extLst>
          </p:nvPr>
        </p:nvGraphicFramePr>
        <p:xfrm>
          <a:off x="275772" y="1219199"/>
          <a:ext cx="8526916" cy="4601030"/>
        </p:xfrm>
        <a:graphic>
          <a:graphicData uri="http://schemas.openxmlformats.org/drawingml/2006/table">
            <a:tbl>
              <a:tblPr firstRow="1" firstCol="1" lastRow="1" lastCol="1" bandRow="1" bandCol="1">
                <a:tableStyleId>{5C22544A-7EE6-4342-B048-85BDC9FD1C3A}</a:tableStyleId>
              </a:tblPr>
              <a:tblGrid>
                <a:gridCol w="1537345">
                  <a:extLst>
                    <a:ext uri="{9D8B030D-6E8A-4147-A177-3AD203B41FA5}">
                      <a16:colId xmlns:a16="http://schemas.microsoft.com/office/drawing/2014/main" val="3732578461"/>
                    </a:ext>
                  </a:extLst>
                </a:gridCol>
                <a:gridCol w="6989571">
                  <a:extLst>
                    <a:ext uri="{9D8B030D-6E8A-4147-A177-3AD203B41FA5}">
                      <a16:colId xmlns:a16="http://schemas.microsoft.com/office/drawing/2014/main" val="1258969778"/>
                    </a:ext>
                  </a:extLst>
                </a:gridCol>
              </a:tblGrid>
              <a:tr h="328645">
                <a:tc>
                  <a:txBody>
                    <a:bodyPr/>
                    <a:lstStyle/>
                    <a:p>
                      <a:pPr marL="0" marR="0" algn="just">
                        <a:spcBef>
                          <a:spcPts val="0"/>
                        </a:spcBef>
                        <a:spcAft>
                          <a:spcPts val="0"/>
                        </a:spcAft>
                      </a:pPr>
                      <a:r>
                        <a:rPr lang="en-GB" sz="1000">
                          <a:effectLst/>
                        </a:rPr>
                        <a:t>FEM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Field Emission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4839065"/>
                  </a:ext>
                </a:extLst>
              </a:tr>
              <a:tr h="328645">
                <a:tc>
                  <a:txBody>
                    <a:bodyPr/>
                    <a:lstStyle/>
                    <a:p>
                      <a:pPr marL="0" marR="0" algn="just">
                        <a:spcBef>
                          <a:spcPts val="0"/>
                        </a:spcBef>
                        <a:spcAft>
                          <a:spcPts val="0"/>
                        </a:spcAft>
                      </a:pPr>
                      <a:r>
                        <a:rPr lang="en-GB" sz="1000">
                          <a:effectLst/>
                        </a:rPr>
                        <a:t>FIM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Field Ion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5247835"/>
                  </a:ext>
                </a:extLst>
              </a:tr>
              <a:tr h="328645">
                <a:tc>
                  <a:txBody>
                    <a:bodyPr/>
                    <a:lstStyle/>
                    <a:p>
                      <a:pPr marL="0" marR="0" algn="just">
                        <a:spcBef>
                          <a:spcPts val="0"/>
                        </a:spcBef>
                        <a:spcAft>
                          <a:spcPts val="0"/>
                        </a:spcAft>
                      </a:pPr>
                      <a:r>
                        <a:rPr lang="en-GB" sz="1000">
                          <a:effectLst/>
                        </a:rPr>
                        <a:t>FTIR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Fourier Transform Infra Red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6121295"/>
                  </a:ext>
                </a:extLst>
              </a:tr>
              <a:tr h="328645">
                <a:tc>
                  <a:txBody>
                    <a:bodyPr/>
                    <a:lstStyle/>
                    <a:p>
                      <a:pPr marL="0" marR="0" algn="just">
                        <a:spcBef>
                          <a:spcPts val="0"/>
                        </a:spcBef>
                        <a:spcAft>
                          <a:spcPts val="0"/>
                        </a:spcAft>
                      </a:pPr>
                      <a:r>
                        <a:rPr lang="en-GB" sz="1000">
                          <a:effectLst/>
                        </a:rPr>
                        <a:t>FTRA-IR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r-FR" sz="1000">
                          <a:effectLst/>
                        </a:rPr>
                        <a:t>Fourier Transform Reflectance-Absorbtion Infra Red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4230848"/>
                  </a:ext>
                </a:extLst>
              </a:tr>
              <a:tr h="328645">
                <a:tc>
                  <a:txBody>
                    <a:bodyPr/>
                    <a:lstStyle/>
                    <a:p>
                      <a:pPr marL="0" marR="0" algn="just">
                        <a:spcBef>
                          <a:spcPts val="0"/>
                        </a:spcBef>
                        <a:spcAft>
                          <a:spcPts val="0"/>
                        </a:spcAft>
                      </a:pPr>
                      <a:r>
                        <a:rPr lang="en-GB" sz="1000">
                          <a:effectLst/>
                        </a:rPr>
                        <a:t>HAS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Helium Atom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8158355"/>
                  </a:ext>
                </a:extLst>
              </a:tr>
              <a:tr h="328645">
                <a:tc>
                  <a:txBody>
                    <a:bodyPr/>
                    <a:lstStyle/>
                    <a:p>
                      <a:pPr marL="0" marR="0" algn="just">
                        <a:spcBef>
                          <a:spcPts val="0"/>
                        </a:spcBef>
                        <a:spcAft>
                          <a:spcPts val="0"/>
                        </a:spcAft>
                      </a:pPr>
                      <a:r>
                        <a:rPr lang="en-GB" sz="1000">
                          <a:effectLst/>
                        </a:rPr>
                        <a:t>HDA</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Hemispherical Deflection Analyser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0415447"/>
                  </a:ext>
                </a:extLst>
              </a:tr>
              <a:tr h="328645">
                <a:tc>
                  <a:txBody>
                    <a:bodyPr/>
                    <a:lstStyle/>
                    <a:p>
                      <a:pPr marL="0" marR="0" algn="just">
                        <a:spcBef>
                          <a:spcPts val="0"/>
                        </a:spcBef>
                        <a:spcAft>
                          <a:spcPts val="0"/>
                        </a:spcAft>
                      </a:pPr>
                      <a:r>
                        <a:rPr lang="en-GB" sz="1000">
                          <a:effectLst/>
                        </a:rPr>
                        <a:t>HEIS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High Energy Ion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708211"/>
                  </a:ext>
                </a:extLst>
              </a:tr>
              <a:tr h="328645">
                <a:tc>
                  <a:txBody>
                    <a:bodyPr/>
                    <a:lstStyle/>
                    <a:p>
                      <a:pPr marL="0" marR="0" algn="just">
                        <a:spcBef>
                          <a:spcPts val="0"/>
                        </a:spcBef>
                        <a:spcAft>
                          <a:spcPts val="0"/>
                        </a:spcAft>
                      </a:pPr>
                      <a:r>
                        <a:rPr lang="en-GB" sz="1000">
                          <a:effectLst/>
                        </a:rPr>
                        <a:t>HREELS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High Resolution Electron Energy Loss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1645962"/>
                  </a:ext>
                </a:extLst>
              </a:tr>
              <a:tr h="328645">
                <a:tc>
                  <a:txBody>
                    <a:bodyPr/>
                    <a:lstStyle/>
                    <a:p>
                      <a:pPr marL="0" marR="0" algn="just">
                        <a:spcBef>
                          <a:spcPts val="0"/>
                        </a:spcBef>
                        <a:spcAft>
                          <a:spcPts val="0"/>
                        </a:spcAft>
                      </a:pPr>
                      <a:r>
                        <a:rPr lang="en-GB" sz="1000">
                          <a:effectLst/>
                        </a:rPr>
                        <a:t>IETS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Inelastic electron tunnelling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4182815"/>
                  </a:ext>
                </a:extLst>
              </a:tr>
              <a:tr h="328645">
                <a:tc>
                  <a:txBody>
                    <a:bodyPr/>
                    <a:lstStyle/>
                    <a:p>
                      <a:pPr marL="0" marR="0" algn="just">
                        <a:spcBef>
                          <a:spcPts val="0"/>
                        </a:spcBef>
                        <a:spcAft>
                          <a:spcPts val="0"/>
                        </a:spcAft>
                      </a:pPr>
                      <a:r>
                        <a:rPr lang="en-GB" sz="1000">
                          <a:effectLst/>
                        </a:rPr>
                        <a:t>KRIPES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k-Resolved Inverse Photoemission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4870343"/>
                  </a:ext>
                </a:extLst>
              </a:tr>
              <a:tr h="328645">
                <a:tc>
                  <a:txBody>
                    <a:bodyPr/>
                    <a:lstStyle/>
                    <a:p>
                      <a:pPr marL="0" marR="0" algn="just">
                        <a:spcBef>
                          <a:spcPts val="0"/>
                        </a:spcBef>
                        <a:spcAft>
                          <a:spcPts val="0"/>
                        </a:spcAft>
                      </a:pPr>
                      <a:r>
                        <a:rPr lang="en-GB" sz="1000">
                          <a:effectLst/>
                        </a:rPr>
                        <a:t>ILS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Ionisation Loss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1319071"/>
                  </a:ext>
                </a:extLst>
              </a:tr>
              <a:tr h="328645">
                <a:tc>
                  <a:txBody>
                    <a:bodyPr/>
                    <a:lstStyle/>
                    <a:p>
                      <a:pPr marL="0" marR="0" algn="just">
                        <a:spcBef>
                          <a:spcPts val="0"/>
                        </a:spcBef>
                        <a:spcAft>
                          <a:spcPts val="0"/>
                        </a:spcAft>
                      </a:pPr>
                      <a:r>
                        <a:rPr lang="en-GB" sz="1000">
                          <a:effectLst/>
                        </a:rPr>
                        <a:t>INS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Ion Neutralisation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5722522"/>
                  </a:ext>
                </a:extLst>
              </a:tr>
              <a:tr h="328645">
                <a:tc>
                  <a:txBody>
                    <a:bodyPr/>
                    <a:lstStyle/>
                    <a:p>
                      <a:pPr marL="0" marR="0" algn="just">
                        <a:spcBef>
                          <a:spcPts val="0"/>
                        </a:spcBef>
                        <a:spcAft>
                          <a:spcPts val="0"/>
                        </a:spcAft>
                      </a:pPr>
                      <a:r>
                        <a:rPr lang="en-GB" sz="1000">
                          <a:effectLst/>
                        </a:rPr>
                        <a:t>IPES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Inverse Photoemission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7875625"/>
                  </a:ext>
                </a:extLst>
              </a:tr>
              <a:tr h="328645">
                <a:tc>
                  <a:txBody>
                    <a:bodyPr/>
                    <a:lstStyle/>
                    <a:p>
                      <a:pPr marL="0" marR="0" algn="just">
                        <a:spcBef>
                          <a:spcPts val="0"/>
                        </a:spcBef>
                        <a:spcAft>
                          <a:spcPts val="0"/>
                        </a:spcAft>
                      </a:pPr>
                      <a:r>
                        <a:rPr lang="en-GB" sz="1000">
                          <a:effectLst/>
                        </a:rPr>
                        <a:t>IRAS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dirty="0">
                          <a:effectLst/>
                        </a:rPr>
                        <a:t>Infra-Red Absorption Spectroscopy</a:t>
                      </a:r>
                      <a:endParaRPr lang="en-US" sz="1000" dirty="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9673757"/>
                  </a:ext>
                </a:extLst>
              </a:tr>
            </a:tbl>
          </a:graphicData>
        </a:graphic>
      </p:graphicFrame>
    </p:spTree>
    <p:extLst>
      <p:ext uri="{BB962C8B-B14F-4D97-AF65-F5344CB8AC3E}">
        <p14:creationId xmlns:p14="http://schemas.microsoft.com/office/powerpoint/2010/main" val="17990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FA17B3-FBA7-46A2-A416-B49579E423C2}"/>
              </a:ext>
            </a:extLst>
          </p:cNvPr>
          <p:cNvGraphicFramePr>
            <a:graphicFrameLocks noGrp="1"/>
          </p:cNvGraphicFramePr>
          <p:nvPr/>
        </p:nvGraphicFramePr>
        <p:xfrm>
          <a:off x="3389312" y="2629694"/>
          <a:ext cx="5413375" cy="2743200"/>
        </p:xfrm>
        <a:graphic>
          <a:graphicData uri="http://schemas.openxmlformats.org/drawingml/2006/table">
            <a:tbl>
              <a:tblPr firstRow="1" firstCol="1" lastRow="1" lastCol="1" bandRow="1" bandCol="1">
                <a:tableStyleId>{5C22544A-7EE6-4342-B048-85BDC9FD1C3A}</a:tableStyleId>
              </a:tblPr>
              <a:tblGrid>
                <a:gridCol w="975995">
                  <a:extLst>
                    <a:ext uri="{9D8B030D-6E8A-4147-A177-3AD203B41FA5}">
                      <a16:colId xmlns:a16="http://schemas.microsoft.com/office/drawing/2014/main" val="2342749447"/>
                    </a:ext>
                  </a:extLst>
                </a:gridCol>
                <a:gridCol w="4437380">
                  <a:extLst>
                    <a:ext uri="{9D8B030D-6E8A-4147-A177-3AD203B41FA5}">
                      <a16:colId xmlns:a16="http://schemas.microsoft.com/office/drawing/2014/main" val="2361169810"/>
                    </a:ext>
                  </a:extLst>
                </a:gridCol>
              </a:tblGrid>
              <a:tr h="0">
                <a:tc>
                  <a:txBody>
                    <a:bodyPr/>
                    <a:lstStyle/>
                    <a:p>
                      <a:pPr marL="0" marR="0" algn="just">
                        <a:spcBef>
                          <a:spcPts val="0"/>
                        </a:spcBef>
                        <a:spcAft>
                          <a:spcPts val="0"/>
                        </a:spcAft>
                      </a:pPr>
                      <a:r>
                        <a:rPr lang="en-GB" sz="1000">
                          <a:effectLst/>
                        </a:rPr>
                        <a:t>ISS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Ion Scattering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432647"/>
                  </a:ext>
                </a:extLst>
              </a:tr>
              <a:tr h="0">
                <a:tc>
                  <a:txBody>
                    <a:bodyPr/>
                    <a:lstStyle/>
                    <a:p>
                      <a:pPr marL="0" marR="0" algn="just">
                        <a:spcBef>
                          <a:spcPts val="0"/>
                        </a:spcBef>
                        <a:spcAft>
                          <a:spcPts val="0"/>
                        </a:spcAft>
                      </a:pPr>
                      <a:r>
                        <a:rPr lang="en-GB" sz="1000">
                          <a:effectLst/>
                        </a:rPr>
                        <a:t>LEED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Low Energy Electron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3634697"/>
                  </a:ext>
                </a:extLst>
              </a:tr>
              <a:tr h="0">
                <a:tc>
                  <a:txBody>
                    <a:bodyPr/>
                    <a:lstStyle/>
                    <a:p>
                      <a:pPr marL="0" marR="0" algn="just">
                        <a:spcBef>
                          <a:spcPts val="0"/>
                        </a:spcBef>
                        <a:spcAft>
                          <a:spcPts val="0"/>
                        </a:spcAft>
                      </a:pPr>
                      <a:r>
                        <a:rPr lang="en-GB" sz="1000">
                          <a:effectLst/>
                        </a:rPr>
                        <a:t>LEEM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Low Energy Electron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1503323"/>
                  </a:ext>
                </a:extLst>
              </a:tr>
              <a:tr h="0">
                <a:tc>
                  <a:txBody>
                    <a:bodyPr/>
                    <a:lstStyle/>
                    <a:p>
                      <a:pPr marL="0" marR="0" algn="just">
                        <a:spcBef>
                          <a:spcPts val="0"/>
                        </a:spcBef>
                        <a:spcAft>
                          <a:spcPts val="0"/>
                        </a:spcAft>
                      </a:pPr>
                      <a:r>
                        <a:rPr lang="en-GB" sz="1000">
                          <a:effectLst/>
                        </a:rPr>
                        <a:t>LEIS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Low Energy Ion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5161785"/>
                  </a:ext>
                </a:extLst>
              </a:tr>
              <a:tr h="0">
                <a:tc>
                  <a:txBody>
                    <a:bodyPr/>
                    <a:lstStyle/>
                    <a:p>
                      <a:pPr marL="0" marR="0" algn="just">
                        <a:spcBef>
                          <a:spcPts val="0"/>
                        </a:spcBef>
                        <a:spcAft>
                          <a:spcPts val="0"/>
                        </a:spcAft>
                      </a:pPr>
                      <a:r>
                        <a:rPr lang="en-GB" sz="1000">
                          <a:effectLst/>
                        </a:rPr>
                        <a:t>LFM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Lateral Force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1032779"/>
                  </a:ext>
                </a:extLst>
              </a:tr>
              <a:tr h="0">
                <a:tc>
                  <a:txBody>
                    <a:bodyPr/>
                    <a:lstStyle/>
                    <a:p>
                      <a:pPr marL="0" marR="0" algn="just">
                        <a:spcBef>
                          <a:spcPts val="0"/>
                        </a:spcBef>
                        <a:spcAft>
                          <a:spcPts val="0"/>
                        </a:spcAft>
                      </a:pPr>
                      <a:r>
                        <a:rPr lang="en-GB" sz="1000">
                          <a:effectLst/>
                        </a:rPr>
                        <a:t>MBE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Molecular Beam Epitaxy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3008847"/>
                  </a:ext>
                </a:extLst>
              </a:tr>
              <a:tr h="0">
                <a:tc>
                  <a:txBody>
                    <a:bodyPr/>
                    <a:lstStyle/>
                    <a:p>
                      <a:pPr marL="0" marR="0" algn="just">
                        <a:spcBef>
                          <a:spcPts val="0"/>
                        </a:spcBef>
                        <a:spcAft>
                          <a:spcPts val="0"/>
                        </a:spcAft>
                      </a:pPr>
                      <a:r>
                        <a:rPr lang="en-GB" sz="1000">
                          <a:effectLst/>
                        </a:rPr>
                        <a:t>MBS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Molecular Beam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4883472"/>
                  </a:ext>
                </a:extLst>
              </a:tr>
              <a:tr h="0">
                <a:tc>
                  <a:txBody>
                    <a:bodyPr/>
                    <a:lstStyle/>
                    <a:p>
                      <a:pPr marL="0" marR="0" algn="just">
                        <a:spcBef>
                          <a:spcPts val="0"/>
                        </a:spcBef>
                        <a:spcAft>
                          <a:spcPts val="0"/>
                        </a:spcAft>
                      </a:pPr>
                      <a:r>
                        <a:rPr lang="en-GB" sz="1000">
                          <a:effectLst/>
                        </a:rPr>
                        <a:t>MCXD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Magnetic Circular X-ray Dichroism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8610690"/>
                  </a:ext>
                </a:extLst>
              </a:tr>
              <a:tr h="0">
                <a:tc>
                  <a:txBody>
                    <a:bodyPr/>
                    <a:lstStyle/>
                    <a:p>
                      <a:pPr marL="0" marR="0" algn="just">
                        <a:spcBef>
                          <a:spcPts val="0"/>
                        </a:spcBef>
                        <a:spcAft>
                          <a:spcPts val="0"/>
                        </a:spcAft>
                      </a:pPr>
                      <a:r>
                        <a:rPr lang="en-GB" sz="1000">
                          <a:effectLst/>
                        </a:rPr>
                        <a:t>MEIS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Medium Energy Ion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7032490"/>
                  </a:ext>
                </a:extLst>
              </a:tr>
              <a:tr h="0">
                <a:tc>
                  <a:txBody>
                    <a:bodyPr/>
                    <a:lstStyle/>
                    <a:p>
                      <a:pPr marL="0" marR="0" algn="just">
                        <a:spcBef>
                          <a:spcPts val="0"/>
                        </a:spcBef>
                        <a:spcAft>
                          <a:spcPts val="0"/>
                        </a:spcAft>
                      </a:pPr>
                      <a:r>
                        <a:rPr lang="en-GB" sz="1000">
                          <a:effectLst/>
                        </a:rPr>
                        <a:t>MFM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Magnetic Force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5302377"/>
                  </a:ext>
                </a:extLst>
              </a:tr>
              <a:tr h="0">
                <a:tc>
                  <a:txBody>
                    <a:bodyPr/>
                    <a:lstStyle/>
                    <a:p>
                      <a:pPr marL="0" marR="0" algn="just">
                        <a:spcBef>
                          <a:spcPts val="0"/>
                        </a:spcBef>
                        <a:spcAft>
                          <a:spcPts val="0"/>
                        </a:spcAft>
                      </a:pPr>
                      <a:r>
                        <a:rPr lang="en-GB" sz="1000">
                          <a:effectLst/>
                        </a:rPr>
                        <a:t>MIES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Metastable Impact 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5972648"/>
                  </a:ext>
                </a:extLst>
              </a:tr>
              <a:tr h="0">
                <a:tc>
                  <a:txBody>
                    <a:bodyPr/>
                    <a:lstStyle/>
                    <a:p>
                      <a:pPr marL="0" marR="0" algn="just">
                        <a:spcBef>
                          <a:spcPts val="0"/>
                        </a:spcBef>
                        <a:spcAft>
                          <a:spcPts val="0"/>
                        </a:spcAft>
                      </a:pPr>
                      <a:r>
                        <a:rPr lang="en-GB" sz="1000">
                          <a:effectLst/>
                        </a:rPr>
                        <a:t>MIR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Multiple Internal Reflection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8494138"/>
                  </a:ext>
                </a:extLst>
              </a:tr>
              <a:tr h="0">
                <a:tc>
                  <a:txBody>
                    <a:bodyPr/>
                    <a:lstStyle/>
                    <a:p>
                      <a:pPr marL="0" marR="0" algn="just">
                        <a:spcBef>
                          <a:spcPts val="0"/>
                        </a:spcBef>
                        <a:spcAft>
                          <a:spcPts val="0"/>
                        </a:spcAft>
                      </a:pPr>
                      <a:r>
                        <a:rPr lang="en-GB" sz="1000">
                          <a:effectLst/>
                        </a:rPr>
                        <a:t>MOCVD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Metal Organic Chemical Vapour Deposition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0807921"/>
                  </a:ext>
                </a:extLst>
              </a:tr>
              <a:tr h="0">
                <a:tc>
                  <a:txBody>
                    <a:bodyPr/>
                    <a:lstStyle/>
                    <a:p>
                      <a:pPr marL="0" marR="0" algn="just">
                        <a:spcBef>
                          <a:spcPts val="0"/>
                        </a:spcBef>
                        <a:spcAft>
                          <a:spcPts val="0"/>
                        </a:spcAft>
                      </a:pPr>
                      <a:r>
                        <a:rPr lang="en-GB" sz="1000">
                          <a:effectLst/>
                        </a:rPr>
                        <a:t>MOKE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Magneto-Optic Kerr Effect</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0737711"/>
                  </a:ext>
                </a:extLst>
              </a:tr>
              <a:tr h="0">
                <a:tc>
                  <a:txBody>
                    <a:bodyPr/>
                    <a:lstStyle/>
                    <a:p>
                      <a:pPr marL="0" marR="0" algn="just">
                        <a:spcBef>
                          <a:spcPts val="0"/>
                        </a:spcBef>
                        <a:spcAft>
                          <a:spcPts val="0"/>
                        </a:spcAft>
                      </a:pPr>
                      <a:r>
                        <a:rPr lang="en-GB" sz="1000">
                          <a:effectLst/>
                        </a:rPr>
                        <a:t>NEOM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Near Field Optical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9806607"/>
                  </a:ext>
                </a:extLst>
              </a:tr>
              <a:tr h="0">
                <a:tc>
                  <a:txBody>
                    <a:bodyPr/>
                    <a:lstStyle/>
                    <a:p>
                      <a:pPr marL="0" marR="0" algn="just">
                        <a:spcBef>
                          <a:spcPts val="0"/>
                        </a:spcBef>
                        <a:spcAft>
                          <a:spcPts val="0"/>
                        </a:spcAft>
                      </a:pPr>
                      <a:r>
                        <a:rPr lang="en-GB" sz="1000">
                          <a:effectLst/>
                        </a:rPr>
                        <a:t>NIXSW</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Normal Incidence X-ray Standing Wave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0682758"/>
                  </a:ext>
                </a:extLst>
              </a:tr>
              <a:tr h="0">
                <a:tc>
                  <a:txBody>
                    <a:bodyPr/>
                    <a:lstStyle/>
                    <a:p>
                      <a:pPr marL="0" marR="0" algn="just">
                        <a:spcBef>
                          <a:spcPts val="0"/>
                        </a:spcBef>
                        <a:spcAft>
                          <a:spcPts val="0"/>
                        </a:spcAft>
                      </a:pPr>
                      <a:r>
                        <a:rPr lang="en-GB" sz="1000">
                          <a:effectLst/>
                        </a:rPr>
                        <a:t>NEXAFS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Near-Edge X-ray Absorption Fine Structure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3418515"/>
                  </a:ext>
                </a:extLst>
              </a:tr>
              <a:tr h="0">
                <a:tc>
                  <a:txBody>
                    <a:bodyPr/>
                    <a:lstStyle/>
                    <a:p>
                      <a:pPr marL="0" marR="0" algn="just">
                        <a:spcBef>
                          <a:spcPts val="0"/>
                        </a:spcBef>
                        <a:spcAft>
                          <a:spcPts val="0"/>
                        </a:spcAft>
                      </a:pPr>
                      <a:r>
                        <a:rPr lang="en-GB" sz="1000">
                          <a:effectLst/>
                        </a:rPr>
                        <a:t>NSOM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dirty="0">
                          <a:effectLst/>
                        </a:rPr>
                        <a:t>Near Field Scanning Optical Microscopy</a:t>
                      </a:r>
                      <a:endParaRPr lang="en-US" sz="1000" dirty="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303112"/>
                  </a:ext>
                </a:extLst>
              </a:tr>
            </a:tbl>
          </a:graphicData>
        </a:graphic>
      </p:graphicFrame>
    </p:spTree>
    <p:extLst>
      <p:ext uri="{BB962C8B-B14F-4D97-AF65-F5344CB8AC3E}">
        <p14:creationId xmlns:p14="http://schemas.microsoft.com/office/powerpoint/2010/main" val="388221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E7AE44-D711-47B9-81D7-F0418589A685}"/>
              </a:ext>
            </a:extLst>
          </p:cNvPr>
          <p:cNvSpPr/>
          <p:nvPr/>
        </p:nvSpPr>
        <p:spPr>
          <a:xfrm>
            <a:off x="3424500" y="5340687"/>
            <a:ext cx="5186100" cy="1015663"/>
          </a:xfrm>
          <a:prstGeom prst="rect">
            <a:avLst/>
          </a:prstGeom>
          <a:blipFill>
            <a:blip r:embed="rId2"/>
            <a:tile tx="0" ty="0" sx="100000" sy="100000" flip="none" algn="tl"/>
          </a:blipFill>
        </p:spPr>
        <p:txBody>
          <a:bodyPr wrap="none">
            <a:spAutoFit/>
          </a:bodyPr>
          <a:lstStyle/>
          <a:p>
            <a:pPr algn="ctr"/>
            <a:r>
              <a:rPr lang="en-US" sz="6000" b="1" dirty="0">
                <a:solidFill>
                  <a:srgbClr val="000099"/>
                </a:solidFill>
                <a:latin typeface="Segoe UI Semibold" panose="020B0702040204020203" pitchFamily="34" charset="0"/>
                <a:cs typeface="Arial" panose="020B0604020202020204" pitchFamily="34" charset="0"/>
              </a:rPr>
              <a:t>C</a:t>
            </a:r>
            <a:r>
              <a:rPr lang="en-GB" sz="6000" b="1" dirty="0">
                <a:solidFill>
                  <a:srgbClr val="000099"/>
                </a:solidFill>
                <a:latin typeface="Segoe UI Semibold" panose="020B0702040204020203" pitchFamily="34" charset="0"/>
                <a:cs typeface="Arial" panose="020B0604020202020204" pitchFamily="34" charset="0"/>
              </a:rPr>
              <a:t>ourse Details</a:t>
            </a:r>
          </a:p>
        </p:txBody>
      </p:sp>
      <p:sp>
        <p:nvSpPr>
          <p:cNvPr id="9" name="Title 4">
            <a:extLst>
              <a:ext uri="{FF2B5EF4-FFF2-40B4-BE49-F238E27FC236}">
                <a16:creationId xmlns:a16="http://schemas.microsoft.com/office/drawing/2014/main" id="{1ACE089C-8FD8-4C12-AA30-88D32DBBF1C5}"/>
              </a:ext>
            </a:extLst>
          </p:cNvPr>
          <p:cNvSpPr txBox="1">
            <a:spLocks/>
          </p:cNvSpPr>
          <p:nvPr/>
        </p:nvSpPr>
        <p:spPr>
          <a:xfrm>
            <a:off x="-1" y="-1"/>
            <a:ext cx="12192000" cy="129871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Online Lecture Series 4</a:t>
            </a:r>
          </a:p>
          <a:p>
            <a:pPr algn="ctr"/>
            <a:r>
              <a:rPr lang="en-US" sz="3600" b="1" dirty="0">
                <a:solidFill>
                  <a:schemeClr val="bg1"/>
                </a:solidFill>
                <a:latin typeface="Adobe Fan Heiti Std B" panose="020B0700000000000000" pitchFamily="34" charset="-128"/>
                <a:ea typeface="Adobe Fan Heiti Std B" panose="020B0700000000000000" pitchFamily="34" charset="-128"/>
              </a:rPr>
              <a:t>Catalyst Characterization and Interpretation</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C54D2600-2E75-4CE9-8B97-D1C0DFA98FDF}"/>
              </a:ext>
            </a:extLst>
          </p:cNvPr>
          <p:cNvSpPr>
            <a:spLocks noGrp="1"/>
          </p:cNvSpPr>
          <p:nvPr>
            <p:ph type="sldNum" sz="quarter" idx="12"/>
          </p:nvPr>
        </p:nvSpPr>
        <p:spPr/>
        <p:txBody>
          <a:bodyPr/>
          <a:lstStyle/>
          <a:p>
            <a:fld id="{61080F9A-F828-44D2-B727-F73E7B512798}" type="slidenum">
              <a:rPr lang="en-US" smtClean="0"/>
              <a:t>3</a:t>
            </a:fld>
            <a:endParaRPr lang="en-US"/>
          </a:p>
        </p:txBody>
      </p:sp>
      <p:sp>
        <p:nvSpPr>
          <p:cNvPr id="2" name="Rectangle 1">
            <a:extLst>
              <a:ext uri="{FF2B5EF4-FFF2-40B4-BE49-F238E27FC236}">
                <a16:creationId xmlns:a16="http://schemas.microsoft.com/office/drawing/2014/main" id="{FC5C868F-12EE-420F-B32B-7F400906227A}"/>
              </a:ext>
            </a:extLst>
          </p:cNvPr>
          <p:cNvSpPr/>
          <p:nvPr/>
        </p:nvSpPr>
        <p:spPr>
          <a:xfrm>
            <a:off x="-1" y="1852856"/>
            <a:ext cx="12191999" cy="2677656"/>
          </a:xfrm>
          <a:prstGeom prst="rect">
            <a:avLst/>
          </a:prstGeom>
          <a:blipFill>
            <a:blip r:embed="rId3"/>
            <a:tile tx="0" ty="0" sx="100000" sy="100000" flip="none" algn="tl"/>
          </a:blipFill>
        </p:spPr>
        <p:txBody>
          <a:bodyPr wrap="square">
            <a:spAutoFit/>
          </a:bodyPr>
          <a:lstStyle/>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1 Carbon Dioxide Conversion into Chemicals and Fuels</a:t>
            </a:r>
          </a:p>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2 Photo and Photo-electrochemical Water Splitting</a:t>
            </a:r>
          </a:p>
          <a:p>
            <a:pPr algn="ctr"/>
            <a:r>
              <a:rPr lang="en-US"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nline Lecture Series 3 Fundamentals of Electrochemistry</a:t>
            </a:r>
          </a:p>
          <a:p>
            <a:pPr algn="ctr"/>
            <a:r>
              <a:rPr lang="en-US"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nline Lecture Series 4 Catalyst Characterization and Interpretations</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All these lectures will be available in YouTube</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One can view them whenever they want</a:t>
            </a:r>
          </a:p>
        </p:txBody>
      </p:sp>
    </p:spTree>
    <p:extLst>
      <p:ext uri="{BB962C8B-B14F-4D97-AF65-F5344CB8AC3E}">
        <p14:creationId xmlns:p14="http://schemas.microsoft.com/office/powerpoint/2010/main" val="142461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6619EF-5BFC-48FE-B834-460F6613FA7A}"/>
              </a:ext>
            </a:extLst>
          </p:cNvPr>
          <p:cNvGraphicFramePr>
            <a:graphicFrameLocks noGrp="1"/>
          </p:cNvGraphicFramePr>
          <p:nvPr/>
        </p:nvGraphicFramePr>
        <p:xfrm>
          <a:off x="3389312" y="2705894"/>
          <a:ext cx="5413375" cy="2590800"/>
        </p:xfrm>
        <a:graphic>
          <a:graphicData uri="http://schemas.openxmlformats.org/drawingml/2006/table">
            <a:tbl>
              <a:tblPr firstRow="1" firstCol="1" lastRow="1" lastCol="1" bandRow="1" bandCol="1">
                <a:tableStyleId>{5C22544A-7EE6-4342-B048-85BDC9FD1C3A}</a:tableStyleId>
              </a:tblPr>
              <a:tblGrid>
                <a:gridCol w="975995">
                  <a:extLst>
                    <a:ext uri="{9D8B030D-6E8A-4147-A177-3AD203B41FA5}">
                      <a16:colId xmlns:a16="http://schemas.microsoft.com/office/drawing/2014/main" val="3812812125"/>
                    </a:ext>
                  </a:extLst>
                </a:gridCol>
                <a:gridCol w="4437380">
                  <a:extLst>
                    <a:ext uri="{9D8B030D-6E8A-4147-A177-3AD203B41FA5}">
                      <a16:colId xmlns:a16="http://schemas.microsoft.com/office/drawing/2014/main" val="185225598"/>
                    </a:ext>
                  </a:extLst>
                </a:gridCol>
              </a:tblGrid>
              <a:tr h="0">
                <a:tc>
                  <a:txBody>
                    <a:bodyPr/>
                    <a:lstStyle/>
                    <a:p>
                      <a:pPr marL="0" marR="0" algn="just">
                        <a:spcBef>
                          <a:spcPts val="0"/>
                        </a:spcBef>
                        <a:spcAft>
                          <a:spcPts val="0"/>
                        </a:spcAft>
                      </a:pPr>
                      <a:r>
                        <a:rPr lang="en-GB" sz="1000">
                          <a:effectLst/>
                        </a:rPr>
                        <a:t>PAES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Positron annihilation Auger 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4132717"/>
                  </a:ext>
                </a:extLst>
              </a:tr>
              <a:tr h="0">
                <a:tc>
                  <a:txBody>
                    <a:bodyPr/>
                    <a:lstStyle/>
                    <a:p>
                      <a:pPr marL="0" marR="0" algn="just">
                        <a:spcBef>
                          <a:spcPts val="0"/>
                        </a:spcBef>
                        <a:spcAft>
                          <a:spcPts val="0"/>
                        </a:spcAft>
                      </a:pPr>
                      <a:r>
                        <a:rPr lang="en-GB" sz="1000">
                          <a:effectLst/>
                        </a:rPr>
                        <a:t>PECVD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r-FR" sz="1000">
                          <a:effectLst/>
                        </a:rPr>
                        <a:t>Plasma Enhanced Chemical Vapour Deposition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919134"/>
                  </a:ext>
                </a:extLst>
              </a:tr>
              <a:tr h="0">
                <a:tc>
                  <a:txBody>
                    <a:bodyPr/>
                    <a:lstStyle/>
                    <a:p>
                      <a:pPr marL="0" marR="0" algn="just">
                        <a:spcBef>
                          <a:spcPts val="0"/>
                        </a:spcBef>
                        <a:spcAft>
                          <a:spcPts val="0"/>
                        </a:spcAft>
                      </a:pPr>
                      <a:r>
                        <a:rPr lang="en-GB" sz="1000">
                          <a:effectLst/>
                        </a:rPr>
                        <a:t>PEEM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Photo Emission Electron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0862423"/>
                  </a:ext>
                </a:extLst>
              </a:tr>
              <a:tr h="0">
                <a:tc>
                  <a:txBody>
                    <a:bodyPr/>
                    <a:lstStyle/>
                    <a:p>
                      <a:pPr marL="0" marR="0" algn="just">
                        <a:spcBef>
                          <a:spcPts val="0"/>
                        </a:spcBef>
                        <a:spcAft>
                          <a:spcPts val="0"/>
                        </a:spcAft>
                      </a:pPr>
                      <a:r>
                        <a:rPr lang="en-GB" sz="1000">
                          <a:effectLst/>
                        </a:rPr>
                        <a:t>PhD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Photoelectron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5053440"/>
                  </a:ext>
                </a:extLst>
              </a:tr>
              <a:tr h="0">
                <a:tc>
                  <a:txBody>
                    <a:bodyPr/>
                    <a:lstStyle/>
                    <a:p>
                      <a:pPr marL="0" marR="0" algn="just">
                        <a:spcBef>
                          <a:spcPts val="0"/>
                        </a:spcBef>
                        <a:spcAft>
                          <a:spcPts val="0"/>
                        </a:spcAft>
                      </a:pPr>
                      <a:r>
                        <a:rPr lang="en-GB" sz="1000">
                          <a:effectLst/>
                        </a:rPr>
                        <a:t> </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Photon Excited Auger 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3382599"/>
                  </a:ext>
                </a:extLst>
              </a:tr>
              <a:tr h="0">
                <a:tc>
                  <a:txBody>
                    <a:bodyPr/>
                    <a:lstStyle/>
                    <a:p>
                      <a:pPr marL="0" marR="0" algn="just">
                        <a:spcBef>
                          <a:spcPts val="0"/>
                        </a:spcBef>
                        <a:spcAft>
                          <a:spcPts val="0"/>
                        </a:spcAft>
                      </a:pPr>
                      <a:r>
                        <a:rPr lang="en-GB" sz="1000">
                          <a:effectLst/>
                        </a:rPr>
                        <a:t>PIXE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Proton Induced X-ray Emission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7400650"/>
                  </a:ext>
                </a:extLst>
              </a:tr>
              <a:tr h="0">
                <a:tc>
                  <a:txBody>
                    <a:bodyPr/>
                    <a:lstStyle/>
                    <a:p>
                      <a:pPr marL="0" marR="0" algn="just">
                        <a:spcBef>
                          <a:spcPts val="0"/>
                        </a:spcBef>
                        <a:spcAft>
                          <a:spcPts val="0"/>
                        </a:spcAft>
                      </a:pPr>
                      <a:r>
                        <a:rPr lang="en-GB" sz="1000">
                          <a:effectLst/>
                        </a:rPr>
                        <a:t> </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Raman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642699"/>
                  </a:ext>
                </a:extLst>
              </a:tr>
              <a:tr h="0">
                <a:tc>
                  <a:txBody>
                    <a:bodyPr/>
                    <a:lstStyle/>
                    <a:p>
                      <a:pPr marL="0" marR="0" algn="just">
                        <a:spcBef>
                          <a:spcPts val="0"/>
                        </a:spcBef>
                        <a:spcAft>
                          <a:spcPts val="0"/>
                        </a:spcAft>
                      </a:pPr>
                      <a:r>
                        <a:rPr lang="en-GB" sz="1000">
                          <a:effectLst/>
                        </a:rPr>
                        <a:t>PSD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Photon Stimulated Desorption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8316831"/>
                  </a:ext>
                </a:extLst>
              </a:tr>
              <a:tr h="0">
                <a:tc>
                  <a:txBody>
                    <a:bodyPr/>
                    <a:lstStyle/>
                    <a:p>
                      <a:pPr marL="0" marR="0" algn="just">
                        <a:spcBef>
                          <a:spcPts val="0"/>
                        </a:spcBef>
                        <a:spcAft>
                          <a:spcPts val="0"/>
                        </a:spcAft>
                      </a:pPr>
                      <a:r>
                        <a:rPr lang="en-GB" sz="1000">
                          <a:effectLst/>
                        </a:rPr>
                        <a:t>RAIRS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Reflection Absorbtion Infra-Red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8639080"/>
                  </a:ext>
                </a:extLst>
              </a:tr>
              <a:tr h="0">
                <a:tc>
                  <a:txBody>
                    <a:bodyPr/>
                    <a:lstStyle/>
                    <a:p>
                      <a:pPr marL="0" marR="0" algn="just">
                        <a:spcBef>
                          <a:spcPts val="0"/>
                        </a:spcBef>
                        <a:spcAft>
                          <a:spcPts val="0"/>
                        </a:spcAft>
                      </a:pPr>
                      <a:r>
                        <a:rPr lang="en-GB" sz="1000">
                          <a:effectLst/>
                        </a:rPr>
                        <a:t>RAS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Reflectance Anisotropy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5294738"/>
                  </a:ext>
                </a:extLst>
              </a:tr>
              <a:tr h="0">
                <a:tc>
                  <a:txBody>
                    <a:bodyPr/>
                    <a:lstStyle/>
                    <a:p>
                      <a:pPr marL="0" marR="0" algn="just">
                        <a:spcBef>
                          <a:spcPts val="0"/>
                        </a:spcBef>
                        <a:spcAft>
                          <a:spcPts val="0"/>
                        </a:spcAft>
                      </a:pPr>
                      <a:r>
                        <a:rPr lang="en-GB" sz="1000">
                          <a:effectLst/>
                        </a:rPr>
                        <a:t>RBS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Rutherford Back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0642532"/>
                  </a:ext>
                </a:extLst>
              </a:tr>
              <a:tr h="0">
                <a:tc>
                  <a:txBody>
                    <a:bodyPr/>
                    <a:lstStyle/>
                    <a:p>
                      <a:pPr marL="0" marR="0" algn="just">
                        <a:spcBef>
                          <a:spcPts val="0"/>
                        </a:spcBef>
                        <a:spcAft>
                          <a:spcPts val="0"/>
                        </a:spcAft>
                      </a:pPr>
                      <a:r>
                        <a:rPr lang="en-GB" sz="1000">
                          <a:effectLst/>
                        </a:rPr>
                        <a:t>RDS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Reflectance Difference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089917"/>
                  </a:ext>
                </a:extLst>
              </a:tr>
              <a:tr h="0">
                <a:tc>
                  <a:txBody>
                    <a:bodyPr/>
                    <a:lstStyle/>
                    <a:p>
                      <a:pPr marL="0" marR="0" algn="just">
                        <a:spcBef>
                          <a:spcPts val="0"/>
                        </a:spcBef>
                        <a:spcAft>
                          <a:spcPts val="0"/>
                        </a:spcAft>
                      </a:pPr>
                      <a:r>
                        <a:rPr lang="en-GB" sz="1000">
                          <a:effectLst/>
                        </a:rPr>
                        <a:t>REFLEXAFS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Reflection Extended X-ray Absorption Fine Structure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842769"/>
                  </a:ext>
                </a:extLst>
              </a:tr>
              <a:tr h="0">
                <a:tc>
                  <a:txBody>
                    <a:bodyPr/>
                    <a:lstStyle/>
                    <a:p>
                      <a:pPr marL="0" marR="0" algn="just">
                        <a:spcBef>
                          <a:spcPts val="0"/>
                        </a:spcBef>
                        <a:spcAft>
                          <a:spcPts val="0"/>
                        </a:spcAft>
                      </a:pPr>
                      <a:r>
                        <a:rPr lang="en-GB" sz="1000">
                          <a:effectLst/>
                        </a:rPr>
                        <a:t>RFA</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Retarding Field Analyser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7421844"/>
                  </a:ext>
                </a:extLst>
              </a:tr>
              <a:tr h="0">
                <a:tc>
                  <a:txBody>
                    <a:bodyPr/>
                    <a:lstStyle/>
                    <a:p>
                      <a:pPr marL="0" marR="0" algn="just">
                        <a:spcBef>
                          <a:spcPts val="0"/>
                        </a:spcBef>
                        <a:spcAft>
                          <a:spcPts val="0"/>
                        </a:spcAft>
                      </a:pPr>
                      <a:r>
                        <a:rPr lang="en-GB" sz="1000">
                          <a:effectLst/>
                        </a:rPr>
                        <a:t>RHEED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Reflection High Energy Electron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3046214"/>
                  </a:ext>
                </a:extLst>
              </a:tr>
              <a:tr h="0">
                <a:tc>
                  <a:txBody>
                    <a:bodyPr/>
                    <a:lstStyle/>
                    <a:p>
                      <a:pPr marL="0" marR="0" algn="just">
                        <a:spcBef>
                          <a:spcPts val="0"/>
                        </a:spcBef>
                        <a:spcAft>
                          <a:spcPts val="0"/>
                        </a:spcAft>
                      </a:pPr>
                      <a:r>
                        <a:rPr lang="en-GB" sz="1000">
                          <a:effectLst/>
                        </a:rPr>
                        <a:t>RIFS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Reflectometric Interference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0003338"/>
                  </a:ext>
                </a:extLst>
              </a:tr>
              <a:tr h="0">
                <a:tc>
                  <a:txBody>
                    <a:bodyPr/>
                    <a:lstStyle/>
                    <a:p>
                      <a:pPr marL="0" marR="0" algn="just">
                        <a:spcBef>
                          <a:spcPts val="0"/>
                        </a:spcBef>
                        <a:spcAft>
                          <a:spcPts val="0"/>
                        </a:spcAft>
                      </a:pPr>
                      <a:r>
                        <a:rPr lang="en-GB" sz="1000">
                          <a:effectLst/>
                        </a:rPr>
                        <a:t>SAM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dirty="0">
                          <a:effectLst/>
                        </a:rPr>
                        <a:t>Scanning Auger Microscopy</a:t>
                      </a:r>
                      <a:endParaRPr lang="en-US" sz="1000" dirty="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543469"/>
                  </a:ext>
                </a:extLst>
              </a:tr>
            </a:tbl>
          </a:graphicData>
        </a:graphic>
      </p:graphicFrame>
    </p:spTree>
    <p:extLst>
      <p:ext uri="{BB962C8B-B14F-4D97-AF65-F5344CB8AC3E}">
        <p14:creationId xmlns:p14="http://schemas.microsoft.com/office/powerpoint/2010/main" val="88287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42775B-D880-4FAB-A2A8-EE1DB112E117}"/>
              </a:ext>
            </a:extLst>
          </p:cNvPr>
          <p:cNvGraphicFramePr>
            <a:graphicFrameLocks noGrp="1"/>
          </p:cNvGraphicFramePr>
          <p:nvPr/>
        </p:nvGraphicFramePr>
        <p:xfrm>
          <a:off x="3389312" y="2782094"/>
          <a:ext cx="5413375" cy="2438400"/>
        </p:xfrm>
        <a:graphic>
          <a:graphicData uri="http://schemas.openxmlformats.org/drawingml/2006/table">
            <a:tbl>
              <a:tblPr firstRow="1" firstCol="1" lastRow="1" lastCol="1" bandRow="1" bandCol="1">
                <a:tableStyleId>{5C22544A-7EE6-4342-B048-85BDC9FD1C3A}</a:tableStyleId>
              </a:tblPr>
              <a:tblGrid>
                <a:gridCol w="975995">
                  <a:extLst>
                    <a:ext uri="{9D8B030D-6E8A-4147-A177-3AD203B41FA5}">
                      <a16:colId xmlns:a16="http://schemas.microsoft.com/office/drawing/2014/main" val="3263121679"/>
                    </a:ext>
                  </a:extLst>
                </a:gridCol>
                <a:gridCol w="4437380">
                  <a:extLst>
                    <a:ext uri="{9D8B030D-6E8A-4147-A177-3AD203B41FA5}">
                      <a16:colId xmlns:a16="http://schemas.microsoft.com/office/drawing/2014/main" val="65744408"/>
                    </a:ext>
                  </a:extLst>
                </a:gridCol>
              </a:tblGrid>
              <a:tr h="0">
                <a:tc>
                  <a:txBody>
                    <a:bodyPr/>
                    <a:lstStyle/>
                    <a:p>
                      <a:pPr marL="0" marR="0" algn="just">
                        <a:spcBef>
                          <a:spcPts val="0"/>
                        </a:spcBef>
                        <a:spcAft>
                          <a:spcPts val="0"/>
                        </a:spcAft>
                      </a:pPr>
                      <a:r>
                        <a:rPr lang="en-GB" sz="1000">
                          <a:effectLst/>
                        </a:rPr>
                        <a:t>SEM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Electron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2627345"/>
                  </a:ext>
                </a:extLst>
              </a:tr>
              <a:tr h="0">
                <a:tc>
                  <a:txBody>
                    <a:bodyPr/>
                    <a:lstStyle/>
                    <a:p>
                      <a:pPr marL="0" marR="0" algn="just">
                        <a:spcBef>
                          <a:spcPts val="0"/>
                        </a:spcBef>
                        <a:spcAft>
                          <a:spcPts val="0"/>
                        </a:spcAft>
                      </a:pPr>
                      <a:r>
                        <a:rPr lang="en-GB" sz="1000">
                          <a:effectLst/>
                        </a:rPr>
                        <a:t>SEMPA</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Electron Microscopy with Polarization Analysis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7269564"/>
                  </a:ext>
                </a:extLst>
              </a:tr>
              <a:tr h="0">
                <a:tc>
                  <a:txBody>
                    <a:bodyPr/>
                    <a:lstStyle/>
                    <a:p>
                      <a:pPr marL="0" marR="0" algn="just">
                        <a:spcBef>
                          <a:spcPts val="0"/>
                        </a:spcBef>
                        <a:spcAft>
                          <a:spcPts val="0"/>
                        </a:spcAft>
                      </a:pPr>
                      <a:r>
                        <a:rPr lang="en-GB" sz="1000">
                          <a:effectLst/>
                        </a:rPr>
                        <a:t>SERS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Surface Enhanced Raman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9282712"/>
                  </a:ext>
                </a:extLst>
              </a:tr>
              <a:tr h="0">
                <a:tc>
                  <a:txBody>
                    <a:bodyPr/>
                    <a:lstStyle/>
                    <a:p>
                      <a:pPr marL="0" marR="0" algn="just">
                        <a:spcBef>
                          <a:spcPts val="0"/>
                        </a:spcBef>
                        <a:spcAft>
                          <a:spcPts val="0"/>
                        </a:spcAft>
                      </a:pPr>
                      <a:r>
                        <a:rPr lang="en-GB" sz="1000">
                          <a:effectLst/>
                        </a:rPr>
                        <a:t>SEXAFS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Surface Extended X-ray Absorption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1999346"/>
                  </a:ext>
                </a:extLst>
              </a:tr>
              <a:tr h="0">
                <a:tc>
                  <a:txBody>
                    <a:bodyPr/>
                    <a:lstStyle/>
                    <a:p>
                      <a:pPr marL="0" marR="0" algn="just">
                        <a:spcBef>
                          <a:spcPts val="0"/>
                        </a:spcBef>
                        <a:spcAft>
                          <a:spcPts val="0"/>
                        </a:spcAft>
                      </a:pPr>
                      <a:r>
                        <a:rPr lang="en-GB" sz="1000">
                          <a:effectLst/>
                        </a:rPr>
                        <a:t>SHG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Second Harmonic Generation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836935"/>
                  </a:ext>
                </a:extLst>
              </a:tr>
              <a:tr h="0">
                <a:tc>
                  <a:txBody>
                    <a:bodyPr/>
                    <a:lstStyle/>
                    <a:p>
                      <a:pPr marL="0" marR="0" algn="just">
                        <a:spcBef>
                          <a:spcPts val="0"/>
                        </a:spcBef>
                        <a:spcAft>
                          <a:spcPts val="0"/>
                        </a:spcAft>
                      </a:pPr>
                      <a:r>
                        <a:rPr lang="en-GB" sz="1000">
                          <a:effectLst/>
                        </a:rPr>
                        <a:t>SH-MOKE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Second Harmonic Magneto-Optic Kerr Effect</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8145479"/>
                  </a:ext>
                </a:extLst>
              </a:tr>
              <a:tr h="0">
                <a:tc>
                  <a:txBody>
                    <a:bodyPr/>
                    <a:lstStyle/>
                    <a:p>
                      <a:pPr marL="0" marR="0" algn="just">
                        <a:spcBef>
                          <a:spcPts val="0"/>
                        </a:spcBef>
                        <a:spcAft>
                          <a:spcPts val="0"/>
                        </a:spcAft>
                      </a:pPr>
                      <a:r>
                        <a:rPr lang="en-GB" sz="1000">
                          <a:effectLst/>
                        </a:rPr>
                        <a:t>SIMS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Secondary Ion Mass Spectrometry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2827504"/>
                  </a:ext>
                </a:extLst>
              </a:tr>
              <a:tr h="0">
                <a:tc>
                  <a:txBody>
                    <a:bodyPr/>
                    <a:lstStyle/>
                    <a:p>
                      <a:pPr marL="0" marR="0" algn="just">
                        <a:spcBef>
                          <a:spcPts val="0"/>
                        </a:spcBef>
                        <a:spcAft>
                          <a:spcPts val="0"/>
                        </a:spcAft>
                      </a:pPr>
                      <a:r>
                        <a:rPr lang="en-GB" sz="1000">
                          <a:effectLst/>
                        </a:rPr>
                        <a:t>SKS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Kinetic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4596977"/>
                  </a:ext>
                </a:extLst>
              </a:tr>
              <a:tr h="0">
                <a:tc>
                  <a:txBody>
                    <a:bodyPr/>
                    <a:lstStyle/>
                    <a:p>
                      <a:pPr marL="0" marR="0" algn="just">
                        <a:spcBef>
                          <a:spcPts val="0"/>
                        </a:spcBef>
                        <a:spcAft>
                          <a:spcPts val="0"/>
                        </a:spcAft>
                      </a:pPr>
                      <a:r>
                        <a:rPr lang="en-GB" sz="1000">
                          <a:effectLst/>
                        </a:rPr>
                        <a:t>SMOKE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Surface Magneto-Optic Kerr Effect</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2695502"/>
                  </a:ext>
                </a:extLst>
              </a:tr>
              <a:tr h="0">
                <a:tc>
                  <a:txBody>
                    <a:bodyPr/>
                    <a:lstStyle/>
                    <a:p>
                      <a:pPr marL="0" marR="0" algn="just">
                        <a:spcBef>
                          <a:spcPts val="0"/>
                        </a:spcBef>
                        <a:spcAft>
                          <a:spcPts val="0"/>
                        </a:spcAft>
                      </a:pPr>
                      <a:r>
                        <a:rPr lang="en-GB" sz="1000">
                          <a:effectLst/>
                        </a:rPr>
                        <a:t>SNMS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Sputtered Neutral Mass Spectrometry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402609"/>
                  </a:ext>
                </a:extLst>
              </a:tr>
              <a:tr h="0">
                <a:tc>
                  <a:txBody>
                    <a:bodyPr/>
                    <a:lstStyle/>
                    <a:p>
                      <a:pPr marL="0" marR="0" algn="just">
                        <a:spcBef>
                          <a:spcPts val="0"/>
                        </a:spcBef>
                        <a:spcAft>
                          <a:spcPts val="0"/>
                        </a:spcAft>
                      </a:pPr>
                      <a:r>
                        <a:rPr lang="en-GB" sz="1000">
                          <a:effectLst/>
                        </a:rPr>
                        <a:t>SNOM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Near Field Optical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1686304"/>
                  </a:ext>
                </a:extLst>
              </a:tr>
              <a:tr h="0">
                <a:tc>
                  <a:txBody>
                    <a:bodyPr/>
                    <a:lstStyle/>
                    <a:p>
                      <a:pPr marL="0" marR="0" algn="just">
                        <a:spcBef>
                          <a:spcPts val="0"/>
                        </a:spcBef>
                        <a:spcAft>
                          <a:spcPts val="0"/>
                        </a:spcAft>
                      </a:pPr>
                      <a:r>
                        <a:rPr lang="en-GB" sz="1000">
                          <a:effectLst/>
                        </a:rPr>
                        <a:t>SPIPES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Spin Polarised Inverse Photoemission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8025295"/>
                  </a:ext>
                </a:extLst>
              </a:tr>
              <a:tr h="0">
                <a:tc>
                  <a:txBody>
                    <a:bodyPr/>
                    <a:lstStyle/>
                    <a:p>
                      <a:pPr marL="0" marR="0" algn="just">
                        <a:spcBef>
                          <a:spcPts val="0"/>
                        </a:spcBef>
                        <a:spcAft>
                          <a:spcPts val="0"/>
                        </a:spcAft>
                      </a:pPr>
                      <a:r>
                        <a:rPr lang="en-GB" sz="1000">
                          <a:effectLst/>
                        </a:rPr>
                        <a:t>SPEELS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Spin Polarised Electron Energy Loss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8002392"/>
                  </a:ext>
                </a:extLst>
              </a:tr>
              <a:tr h="0">
                <a:tc>
                  <a:txBody>
                    <a:bodyPr/>
                    <a:lstStyle/>
                    <a:p>
                      <a:pPr marL="0" marR="0" algn="just">
                        <a:spcBef>
                          <a:spcPts val="0"/>
                        </a:spcBef>
                        <a:spcAft>
                          <a:spcPts val="0"/>
                        </a:spcAft>
                      </a:pPr>
                      <a:r>
                        <a:rPr lang="en-GB" sz="1000">
                          <a:effectLst/>
                        </a:rPr>
                        <a:t>SPLEED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Spin Polarised Low Energy Electron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794536"/>
                  </a:ext>
                </a:extLst>
              </a:tr>
              <a:tr h="0">
                <a:tc>
                  <a:txBody>
                    <a:bodyPr/>
                    <a:lstStyle/>
                    <a:p>
                      <a:pPr marL="0" marR="0" algn="just">
                        <a:spcBef>
                          <a:spcPts val="0"/>
                        </a:spcBef>
                        <a:spcAft>
                          <a:spcPts val="0"/>
                        </a:spcAft>
                      </a:pPr>
                      <a:r>
                        <a:rPr lang="en-GB" sz="1000">
                          <a:effectLst/>
                        </a:rPr>
                        <a:t>SPM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Probe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3765568"/>
                  </a:ext>
                </a:extLst>
              </a:tr>
              <a:tr h="0">
                <a:tc>
                  <a:txBody>
                    <a:bodyPr/>
                    <a:lstStyle/>
                    <a:p>
                      <a:pPr marL="0" marR="0" algn="just">
                        <a:spcBef>
                          <a:spcPts val="0"/>
                        </a:spcBef>
                        <a:spcAft>
                          <a:spcPts val="0"/>
                        </a:spcAft>
                      </a:pPr>
                      <a:r>
                        <a:rPr lang="en-GB" sz="1000">
                          <a:effectLst/>
                        </a:rPr>
                        <a:t>SPR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dirty="0">
                          <a:effectLst/>
                        </a:rPr>
                        <a:t>Surface Plasmon Resonance</a:t>
                      </a:r>
                      <a:endParaRPr lang="en-US" sz="1000" dirty="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6586563"/>
                  </a:ext>
                </a:extLst>
              </a:tr>
            </a:tbl>
          </a:graphicData>
        </a:graphic>
      </p:graphicFrame>
    </p:spTree>
    <p:extLst>
      <p:ext uri="{BB962C8B-B14F-4D97-AF65-F5344CB8AC3E}">
        <p14:creationId xmlns:p14="http://schemas.microsoft.com/office/powerpoint/2010/main" val="377669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48ADB6-7317-4F90-A844-F0AD30D54161}"/>
              </a:ext>
            </a:extLst>
          </p:cNvPr>
          <p:cNvGraphicFramePr>
            <a:graphicFrameLocks noGrp="1"/>
          </p:cNvGraphicFramePr>
          <p:nvPr>
            <p:extLst>
              <p:ext uri="{D42A27DB-BD31-4B8C-83A1-F6EECF244321}">
                <p14:modId xmlns:p14="http://schemas.microsoft.com/office/powerpoint/2010/main" val="855100085"/>
              </p:ext>
            </p:extLst>
          </p:nvPr>
        </p:nvGraphicFramePr>
        <p:xfrm>
          <a:off x="1712686" y="1161142"/>
          <a:ext cx="7090001" cy="5123536"/>
        </p:xfrm>
        <a:graphic>
          <a:graphicData uri="http://schemas.openxmlformats.org/drawingml/2006/table">
            <a:tbl>
              <a:tblPr firstRow="1" firstCol="1" lastRow="1" lastCol="1" bandRow="1" bandCol="1">
                <a:tableStyleId>{5C22544A-7EE6-4342-B048-85BDC9FD1C3A}</a:tableStyleId>
              </a:tblPr>
              <a:tblGrid>
                <a:gridCol w="1278279">
                  <a:extLst>
                    <a:ext uri="{9D8B030D-6E8A-4147-A177-3AD203B41FA5}">
                      <a16:colId xmlns:a16="http://schemas.microsoft.com/office/drawing/2014/main" val="2633707529"/>
                    </a:ext>
                  </a:extLst>
                </a:gridCol>
                <a:gridCol w="5811722">
                  <a:extLst>
                    <a:ext uri="{9D8B030D-6E8A-4147-A177-3AD203B41FA5}">
                      <a16:colId xmlns:a16="http://schemas.microsoft.com/office/drawing/2014/main" val="1155442784"/>
                    </a:ext>
                  </a:extLst>
                </a:gridCol>
              </a:tblGrid>
              <a:tr h="232888">
                <a:tc>
                  <a:txBody>
                    <a:bodyPr/>
                    <a:lstStyle/>
                    <a:p>
                      <a:pPr marL="0" marR="0" algn="just">
                        <a:spcBef>
                          <a:spcPts val="0"/>
                        </a:spcBef>
                        <a:spcAft>
                          <a:spcPts val="0"/>
                        </a:spcAft>
                      </a:pPr>
                      <a:r>
                        <a:rPr lang="en-GB" sz="1000">
                          <a:effectLst/>
                        </a:rPr>
                        <a:t>SPURS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Spin Polarised Ultraviolet Photoelectron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1254099"/>
                  </a:ext>
                </a:extLst>
              </a:tr>
              <a:tr h="232888">
                <a:tc>
                  <a:txBody>
                    <a:bodyPr/>
                    <a:lstStyle/>
                    <a:p>
                      <a:pPr marL="0" marR="0" algn="just">
                        <a:spcBef>
                          <a:spcPts val="0"/>
                        </a:spcBef>
                        <a:spcAft>
                          <a:spcPts val="0"/>
                        </a:spcAft>
                      </a:pPr>
                      <a:r>
                        <a:rPr lang="en-GB" sz="1000">
                          <a:effectLst/>
                        </a:rPr>
                        <a:t>SPXPS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Spin Polarised X-ray Photoelectron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5691087"/>
                  </a:ext>
                </a:extLst>
              </a:tr>
              <a:tr h="232888">
                <a:tc>
                  <a:txBody>
                    <a:bodyPr/>
                    <a:lstStyle/>
                    <a:p>
                      <a:pPr marL="0" marR="0" algn="just">
                        <a:spcBef>
                          <a:spcPts val="0"/>
                        </a:spcBef>
                        <a:spcAft>
                          <a:spcPts val="0"/>
                        </a:spcAft>
                      </a:pPr>
                      <a:r>
                        <a:rPr lang="en-GB" sz="1000">
                          <a:effectLst/>
                        </a:rPr>
                        <a:t>STM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Scanning Tunnelling Microscopy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0069687"/>
                  </a:ext>
                </a:extLst>
              </a:tr>
              <a:tr h="232888">
                <a:tc>
                  <a:txBody>
                    <a:bodyPr/>
                    <a:lstStyle/>
                    <a:p>
                      <a:pPr marL="0" marR="0" algn="just">
                        <a:spcBef>
                          <a:spcPts val="0"/>
                        </a:spcBef>
                        <a:spcAft>
                          <a:spcPts val="0"/>
                        </a:spcAft>
                      </a:pPr>
                      <a:r>
                        <a:rPr lang="en-GB" sz="1000">
                          <a:effectLst/>
                        </a:rPr>
                        <a:t>SXAPS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Soft X-ray Appearance Potential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9414017"/>
                  </a:ext>
                </a:extLst>
              </a:tr>
              <a:tr h="232888">
                <a:tc>
                  <a:txBody>
                    <a:bodyPr/>
                    <a:lstStyle/>
                    <a:p>
                      <a:pPr marL="0" marR="0" algn="just">
                        <a:spcBef>
                          <a:spcPts val="0"/>
                        </a:spcBef>
                        <a:spcAft>
                          <a:spcPts val="0"/>
                        </a:spcAft>
                      </a:pPr>
                      <a:r>
                        <a:rPr lang="en-GB" sz="1000">
                          <a:effectLst/>
                        </a:rPr>
                        <a:t>SXRD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Surface X-ray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2910218"/>
                  </a:ext>
                </a:extLst>
              </a:tr>
              <a:tr h="232888">
                <a:tc>
                  <a:txBody>
                    <a:bodyPr/>
                    <a:lstStyle/>
                    <a:p>
                      <a:pPr marL="0" marR="0" algn="just">
                        <a:spcBef>
                          <a:spcPts val="0"/>
                        </a:spcBef>
                        <a:spcAft>
                          <a:spcPts val="0"/>
                        </a:spcAft>
                      </a:pPr>
                      <a:r>
                        <a:rPr lang="en-GB" sz="1000">
                          <a:effectLst/>
                        </a:rPr>
                        <a:t> </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Synchrotron Radiation Photoelectron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2311448"/>
                  </a:ext>
                </a:extLst>
              </a:tr>
              <a:tr h="232888">
                <a:tc>
                  <a:txBody>
                    <a:bodyPr/>
                    <a:lstStyle/>
                    <a:p>
                      <a:pPr marL="0" marR="0" algn="just">
                        <a:spcBef>
                          <a:spcPts val="0"/>
                        </a:spcBef>
                        <a:spcAft>
                          <a:spcPts val="0"/>
                        </a:spcAft>
                      </a:pPr>
                      <a:r>
                        <a:rPr lang="en-GB" sz="1000">
                          <a:effectLst/>
                        </a:rPr>
                        <a:t>TDS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Thermal Desorption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3484081"/>
                  </a:ext>
                </a:extLst>
              </a:tr>
              <a:tr h="232888">
                <a:tc>
                  <a:txBody>
                    <a:bodyPr/>
                    <a:lstStyle/>
                    <a:p>
                      <a:pPr marL="0" marR="0" algn="just">
                        <a:spcBef>
                          <a:spcPts val="0"/>
                        </a:spcBef>
                        <a:spcAft>
                          <a:spcPts val="0"/>
                        </a:spcAft>
                      </a:pPr>
                      <a:r>
                        <a:rPr lang="en-GB" sz="1000">
                          <a:effectLst/>
                        </a:rPr>
                        <a:t>TEAS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Thermal Energy Atom Scattering</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3126048"/>
                  </a:ext>
                </a:extLst>
              </a:tr>
              <a:tr h="232888">
                <a:tc>
                  <a:txBody>
                    <a:bodyPr/>
                    <a:lstStyle/>
                    <a:p>
                      <a:pPr marL="0" marR="0" algn="just">
                        <a:spcBef>
                          <a:spcPts val="0"/>
                        </a:spcBef>
                        <a:spcAft>
                          <a:spcPts val="0"/>
                        </a:spcAft>
                      </a:pPr>
                      <a:r>
                        <a:rPr lang="en-GB" sz="1000">
                          <a:effectLst/>
                        </a:rPr>
                        <a:t>TIRF</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Total Internal Reflectance Fluorescence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8698429"/>
                  </a:ext>
                </a:extLst>
              </a:tr>
              <a:tr h="232888">
                <a:tc>
                  <a:txBody>
                    <a:bodyPr/>
                    <a:lstStyle/>
                    <a:p>
                      <a:pPr marL="0" marR="0" algn="just">
                        <a:spcBef>
                          <a:spcPts val="0"/>
                        </a:spcBef>
                        <a:spcAft>
                          <a:spcPts val="0"/>
                        </a:spcAft>
                      </a:pPr>
                      <a:r>
                        <a:rPr lang="en-GB" sz="1000">
                          <a:effectLst/>
                        </a:rPr>
                        <a:t>TPD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Temperature Programmed Desorption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6182360"/>
                  </a:ext>
                </a:extLst>
              </a:tr>
              <a:tr h="232888">
                <a:tc>
                  <a:txBody>
                    <a:bodyPr/>
                    <a:lstStyle/>
                    <a:p>
                      <a:pPr marL="0" marR="0" algn="just">
                        <a:spcBef>
                          <a:spcPts val="0"/>
                        </a:spcBef>
                        <a:spcAft>
                          <a:spcPts val="0"/>
                        </a:spcAft>
                      </a:pPr>
                      <a:r>
                        <a:rPr lang="en-GB" sz="1000">
                          <a:effectLst/>
                        </a:rPr>
                        <a:t>TPO</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Temperature Programmed Oxidation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6090827"/>
                  </a:ext>
                </a:extLst>
              </a:tr>
              <a:tr h="232888">
                <a:tc>
                  <a:txBody>
                    <a:bodyPr/>
                    <a:lstStyle/>
                    <a:p>
                      <a:pPr marL="0" marR="0" algn="just">
                        <a:spcBef>
                          <a:spcPts val="0"/>
                        </a:spcBef>
                        <a:spcAft>
                          <a:spcPts val="0"/>
                        </a:spcAft>
                      </a:pPr>
                      <a:r>
                        <a:rPr lang="en-GB" sz="1000">
                          <a:effectLst/>
                        </a:rPr>
                        <a:t>TPRS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Temperature Programmed Reaction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9302964"/>
                  </a:ext>
                </a:extLst>
              </a:tr>
              <a:tr h="232888">
                <a:tc>
                  <a:txBody>
                    <a:bodyPr/>
                    <a:lstStyle/>
                    <a:p>
                      <a:pPr marL="0" marR="0" algn="just">
                        <a:spcBef>
                          <a:spcPts val="0"/>
                        </a:spcBef>
                        <a:spcAft>
                          <a:spcPts val="0"/>
                        </a:spcAft>
                      </a:pPr>
                      <a:r>
                        <a:rPr lang="en-GB" sz="1000">
                          <a:effectLst/>
                        </a:rPr>
                        <a:t>TPS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Temperature Programmed sulphidation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0773507"/>
                  </a:ext>
                </a:extLst>
              </a:tr>
              <a:tr h="232888">
                <a:tc>
                  <a:txBody>
                    <a:bodyPr/>
                    <a:lstStyle/>
                    <a:p>
                      <a:pPr marL="0" marR="0" algn="just">
                        <a:spcBef>
                          <a:spcPts val="0"/>
                        </a:spcBef>
                        <a:spcAft>
                          <a:spcPts val="0"/>
                        </a:spcAft>
                      </a:pPr>
                      <a:r>
                        <a:rPr lang="en-GB" sz="1000">
                          <a:effectLst/>
                        </a:rPr>
                        <a:t>TXRF</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Total Reflection X-ray Fluorescence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5169328"/>
                  </a:ext>
                </a:extLst>
              </a:tr>
              <a:tr h="232888">
                <a:tc>
                  <a:txBody>
                    <a:bodyPr/>
                    <a:lstStyle/>
                    <a:p>
                      <a:pPr marL="0" marR="0" algn="just">
                        <a:spcBef>
                          <a:spcPts val="0"/>
                        </a:spcBef>
                        <a:spcAft>
                          <a:spcPts val="0"/>
                        </a:spcAft>
                      </a:pPr>
                      <a:r>
                        <a:rPr lang="en-GB" sz="1000">
                          <a:effectLst/>
                        </a:rPr>
                        <a:t>UHV</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Ultra High Vacuum</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309984"/>
                  </a:ext>
                </a:extLst>
              </a:tr>
              <a:tr h="232888">
                <a:tc>
                  <a:txBody>
                    <a:bodyPr/>
                    <a:lstStyle/>
                    <a:p>
                      <a:pPr marL="0" marR="0" algn="just">
                        <a:spcBef>
                          <a:spcPts val="0"/>
                        </a:spcBef>
                        <a:spcAft>
                          <a:spcPts val="0"/>
                        </a:spcAft>
                      </a:pPr>
                      <a:r>
                        <a:rPr lang="en-GB" sz="1000">
                          <a:effectLst/>
                        </a:rPr>
                        <a:t>UPS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Ultraviolet Photoemission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3212744"/>
                  </a:ext>
                </a:extLst>
              </a:tr>
              <a:tr h="232888">
                <a:tc>
                  <a:txBody>
                    <a:bodyPr/>
                    <a:lstStyle/>
                    <a:p>
                      <a:pPr marL="0" marR="0" algn="just">
                        <a:spcBef>
                          <a:spcPts val="0"/>
                        </a:spcBef>
                        <a:spcAft>
                          <a:spcPts val="0"/>
                        </a:spcAft>
                      </a:pPr>
                      <a:r>
                        <a:rPr lang="en-GB" sz="1000">
                          <a:effectLst/>
                        </a:rPr>
                        <a:t>XANES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X-ray Absorption Near-Edge Structure</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932970"/>
                  </a:ext>
                </a:extLst>
              </a:tr>
              <a:tr h="232888">
                <a:tc>
                  <a:txBody>
                    <a:bodyPr/>
                    <a:lstStyle/>
                    <a:p>
                      <a:pPr marL="0" marR="0" algn="just">
                        <a:spcBef>
                          <a:spcPts val="0"/>
                        </a:spcBef>
                        <a:spcAft>
                          <a:spcPts val="0"/>
                        </a:spcAft>
                      </a:pPr>
                      <a:r>
                        <a:rPr lang="en-GB" sz="1000">
                          <a:effectLst/>
                        </a:rPr>
                        <a:t>XAES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X-ray Induced Auger Electron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4469970"/>
                  </a:ext>
                </a:extLst>
              </a:tr>
              <a:tr h="232888">
                <a:tc>
                  <a:txBody>
                    <a:bodyPr/>
                    <a:lstStyle/>
                    <a:p>
                      <a:pPr marL="0" marR="0" algn="just">
                        <a:spcBef>
                          <a:spcPts val="0"/>
                        </a:spcBef>
                        <a:spcAft>
                          <a:spcPts val="0"/>
                        </a:spcAft>
                      </a:pPr>
                      <a:r>
                        <a:rPr lang="en-GB" sz="1000">
                          <a:effectLst/>
                        </a:rPr>
                        <a:t>XPD</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X-ray Photoelectron Diffraction</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1481803"/>
                  </a:ext>
                </a:extLst>
              </a:tr>
              <a:tr h="232888">
                <a:tc>
                  <a:txBody>
                    <a:bodyPr/>
                    <a:lstStyle/>
                    <a:p>
                      <a:pPr marL="0" marR="0" algn="just">
                        <a:spcBef>
                          <a:spcPts val="0"/>
                        </a:spcBef>
                        <a:spcAft>
                          <a:spcPts val="0"/>
                        </a:spcAft>
                      </a:pPr>
                      <a:r>
                        <a:rPr lang="en-GB" sz="1000">
                          <a:effectLst/>
                        </a:rPr>
                        <a:t>XPS</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X-ray Photoemission Spectroscopy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2586182"/>
                  </a:ext>
                </a:extLst>
              </a:tr>
              <a:tr h="232888">
                <a:tc>
                  <a:txBody>
                    <a:bodyPr/>
                    <a:lstStyle/>
                    <a:p>
                      <a:pPr marL="0" marR="0" algn="just">
                        <a:spcBef>
                          <a:spcPts val="0"/>
                        </a:spcBef>
                        <a:spcAft>
                          <a:spcPts val="0"/>
                        </a:spcAft>
                      </a:pPr>
                      <a:r>
                        <a:rPr lang="en-GB" sz="1000">
                          <a:effectLst/>
                        </a:rPr>
                        <a:t>XRR</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a:effectLst/>
                        </a:rPr>
                        <a:t>X-ray Reflectometry</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5145109"/>
                  </a:ext>
                </a:extLst>
              </a:tr>
              <a:tr h="232888">
                <a:tc>
                  <a:txBody>
                    <a:bodyPr/>
                    <a:lstStyle/>
                    <a:p>
                      <a:pPr marL="0" marR="0" algn="just">
                        <a:spcBef>
                          <a:spcPts val="0"/>
                        </a:spcBef>
                        <a:spcAft>
                          <a:spcPts val="0"/>
                        </a:spcAft>
                      </a:pPr>
                      <a:r>
                        <a:rPr lang="en-GB" sz="1000">
                          <a:effectLst/>
                        </a:rPr>
                        <a:t>XSW</a:t>
                      </a:r>
                      <a:endParaRPr lang="en-US" sz="1000">
                        <a:effectLst/>
                        <a:latin typeface="Tms Rmn"/>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000" dirty="0">
                          <a:effectLst/>
                        </a:rPr>
                        <a:t>X-ray Standing Wave</a:t>
                      </a:r>
                      <a:endParaRPr lang="en-US" sz="1000" dirty="0">
                        <a:effectLst/>
                        <a:latin typeface="Tms Rmn"/>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832290"/>
                  </a:ext>
                </a:extLst>
              </a:tr>
            </a:tbl>
          </a:graphicData>
        </a:graphic>
      </p:graphicFrame>
    </p:spTree>
    <p:extLst>
      <p:ext uri="{BB962C8B-B14F-4D97-AF65-F5344CB8AC3E}">
        <p14:creationId xmlns:p14="http://schemas.microsoft.com/office/powerpoint/2010/main" val="292257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A0F2-A5CC-4FA3-BE05-B7557362A7A3}"/>
              </a:ext>
            </a:extLst>
          </p:cNvPr>
          <p:cNvSpPr>
            <a:spLocks noGrp="1"/>
          </p:cNvSpPr>
          <p:nvPr>
            <p:ph type="title"/>
          </p:nvPr>
        </p:nvSpPr>
        <p:spPr>
          <a:xfrm>
            <a:off x="0" y="365125"/>
            <a:ext cx="12192000" cy="1325563"/>
          </a:xfrm>
          <a:noFill/>
        </p:spPr>
        <p:txBody>
          <a:bodyPr/>
          <a:lstStyle/>
          <a:p>
            <a:pPr algn="ctr"/>
            <a:r>
              <a:rPr lang="en-US" b="1" dirty="0">
                <a:solidFill>
                  <a:srgbClr val="FF0000"/>
                </a:solidFill>
                <a:latin typeface="Segoe UI Semibold" panose="020B0702040204020203" pitchFamily="34" charset="0"/>
              </a:rPr>
              <a:t>A Site at NCCR for Catalysis </a:t>
            </a:r>
          </a:p>
        </p:txBody>
      </p:sp>
      <p:sp>
        <p:nvSpPr>
          <p:cNvPr id="5" name="Content Placeholder 4">
            <a:extLst>
              <a:ext uri="{FF2B5EF4-FFF2-40B4-BE49-F238E27FC236}">
                <a16:creationId xmlns:a16="http://schemas.microsoft.com/office/drawing/2014/main" id="{54F191BA-D891-47F0-97F4-6279A9D2D766}"/>
              </a:ext>
            </a:extLst>
          </p:cNvPr>
          <p:cNvSpPr>
            <a:spLocks noGrp="1"/>
          </p:cNvSpPr>
          <p:nvPr>
            <p:ph idx="1"/>
          </p:nvPr>
        </p:nvSpPr>
        <p:spPr>
          <a:xfrm>
            <a:off x="838200" y="2908837"/>
            <a:ext cx="10515600" cy="579950"/>
          </a:xfrm>
        </p:spPr>
        <p:txBody>
          <a:bodyPr>
            <a:noAutofit/>
          </a:bodyPr>
          <a:lstStyle/>
          <a:p>
            <a:pPr marL="0" indent="0" algn="ctr">
              <a:buNone/>
            </a:pPr>
            <a:r>
              <a:rPr lang="en-US" sz="4400" dirty="0">
                <a:solidFill>
                  <a:srgbClr val="FF0000"/>
                </a:solidFill>
                <a:latin typeface="Segoe UI" panose="020B0502040204020203" pitchFamily="34" charset="0"/>
                <a:ea typeface="Segoe UI" panose="020B0502040204020203" pitchFamily="34" charset="0"/>
                <a:cs typeface="Segoe UI" panose="020B0502040204020203" pitchFamily="34" charset="0"/>
              </a:rPr>
              <a:t>http://catalysis.eprints.iitm.ac.in/</a:t>
            </a:r>
          </a:p>
          <a:p>
            <a:pPr marL="0" indent="0" algn="ctr">
              <a:buNone/>
            </a:pPr>
            <a:endParaRPr lang="en-GB" sz="4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289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A45FF8-E68A-4D00-AA37-81ECEE6481B1}"/>
              </a:ext>
            </a:extLst>
          </p:cNvPr>
          <p:cNvSpPr/>
          <p:nvPr/>
        </p:nvSpPr>
        <p:spPr>
          <a:xfrm>
            <a:off x="0" y="749483"/>
            <a:ext cx="11887200" cy="5509200"/>
          </a:xfrm>
          <a:prstGeom prst="rect">
            <a:avLst/>
          </a:prstGeom>
          <a:ln>
            <a:noFill/>
          </a:ln>
        </p:spPr>
        <p:txBody>
          <a:bodyPr wrap="square">
            <a:spAutoFit/>
          </a:bodyPr>
          <a:lstStyle/>
          <a:p>
            <a:r>
              <a:rPr lang="en-US" sz="3200" b="1" dirty="0">
                <a:solidFill>
                  <a:srgbClr val="000099"/>
                </a:solidFill>
                <a:latin typeface="TimesNewRomanPS-BoldMT"/>
              </a:rPr>
              <a:t>1.1.	Introduction to Catalytic Phenomena</a:t>
            </a:r>
          </a:p>
          <a:p>
            <a:r>
              <a:rPr lang="en-US" sz="3200" b="1" dirty="0">
                <a:solidFill>
                  <a:srgbClr val="0070C0"/>
                </a:solidFill>
                <a:latin typeface="TimesNewRomanPS-BoldMT"/>
              </a:rPr>
              <a:t>1.1.1.	 Emergence of Catalyst Technology: A Brief History</a:t>
            </a:r>
          </a:p>
          <a:p>
            <a:r>
              <a:rPr lang="en-US" sz="3200" b="1" dirty="0">
                <a:solidFill>
                  <a:srgbClr val="0070C0"/>
                </a:solidFill>
                <a:latin typeface="TimesNewRomanPS-BoldMT"/>
              </a:rPr>
              <a:t>1.1.2.	 Importance of Catalysis and Catalyst Technology</a:t>
            </a:r>
          </a:p>
          <a:p>
            <a:r>
              <a:rPr lang="en-US" sz="3200" b="1" dirty="0">
                <a:solidFill>
                  <a:srgbClr val="0070C0"/>
                </a:solidFill>
                <a:latin typeface="TimesNewRomanPS-BoldMT"/>
              </a:rPr>
              <a:t>1.1.3.	 Fundamental Catalytic Phenomena and Principles</a:t>
            </a:r>
          </a:p>
          <a:p>
            <a:r>
              <a:rPr lang="en-US" sz="3200" b="1" dirty="0">
                <a:solidFill>
                  <a:srgbClr val="FF0000"/>
                </a:solidFill>
                <a:latin typeface="TimesNewRomanPS-BoldMT"/>
              </a:rPr>
              <a:t>Exercises/Assignments/Reading Materials </a:t>
            </a:r>
          </a:p>
          <a:p>
            <a:endParaRPr lang="en-US" sz="3200" b="1" dirty="0">
              <a:solidFill>
                <a:srgbClr val="FF0066"/>
              </a:solidFill>
              <a:latin typeface="TimesNewRomanPS-BoldMT"/>
            </a:endParaRPr>
          </a:p>
          <a:p>
            <a:r>
              <a:rPr lang="en-US" sz="3200" b="1" dirty="0">
                <a:solidFill>
                  <a:srgbClr val="000099"/>
                </a:solidFill>
                <a:latin typeface="TimesNewRomanPS-BoldMT"/>
              </a:rPr>
              <a:t>1.2.	Catalyst Characterization and Selection</a:t>
            </a:r>
          </a:p>
          <a:p>
            <a:r>
              <a:rPr lang="en-US" sz="3200" b="1" dirty="0">
                <a:solidFill>
                  <a:srgbClr val="0070C0"/>
                </a:solidFill>
                <a:latin typeface="TimesNewRomanPS-BoldMT"/>
              </a:rPr>
              <a:t>1.2.1.	 Principles and Objectives of Catalyst Characterization</a:t>
            </a:r>
          </a:p>
          <a:p>
            <a:r>
              <a:rPr lang="en-US" sz="3200" b="1" dirty="0">
                <a:solidFill>
                  <a:srgbClr val="0070C0"/>
                </a:solidFill>
                <a:latin typeface="TimesNewRomanPS-BoldMT"/>
              </a:rPr>
              <a:t>1.2.2.	 Determining Physical Properties of Catalysts</a:t>
            </a:r>
          </a:p>
          <a:p>
            <a:r>
              <a:rPr lang="en-US" sz="3200" b="1" dirty="0">
                <a:solidFill>
                  <a:srgbClr val="0070C0"/>
                </a:solidFill>
                <a:latin typeface="TimesNewRomanPS-BoldMT"/>
              </a:rPr>
              <a:t>1.2.3.	 Determining Chemical Properties of Catalysts</a:t>
            </a:r>
          </a:p>
          <a:p>
            <a:r>
              <a:rPr lang="en-US" sz="3200" b="1" dirty="0">
                <a:solidFill>
                  <a:srgbClr val="FF0000"/>
                </a:solidFill>
                <a:latin typeface="TimesNewRomanPS-BoldMT"/>
              </a:rPr>
              <a:t>Exercises/Assignments/Reading Materials</a:t>
            </a:r>
          </a:p>
        </p:txBody>
      </p:sp>
      <p:sp>
        <p:nvSpPr>
          <p:cNvPr id="3" name="Title 4">
            <a:extLst>
              <a:ext uri="{FF2B5EF4-FFF2-40B4-BE49-F238E27FC236}">
                <a16:creationId xmlns:a16="http://schemas.microsoft.com/office/drawing/2014/main" id="{2905D992-9E8C-4E1C-BB3B-0D1052C9966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1</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5" name="Slide Number Placeholder 4">
            <a:extLst>
              <a:ext uri="{FF2B5EF4-FFF2-40B4-BE49-F238E27FC236}">
                <a16:creationId xmlns:a16="http://schemas.microsoft.com/office/drawing/2014/main" id="{27F4AEB8-DB1D-488B-8AAD-B7BB4DC8178F}"/>
              </a:ext>
            </a:extLst>
          </p:cNvPr>
          <p:cNvSpPr>
            <a:spLocks noGrp="1"/>
          </p:cNvSpPr>
          <p:nvPr>
            <p:ph type="sldNum" sz="quarter" idx="12"/>
          </p:nvPr>
        </p:nvSpPr>
        <p:spPr/>
        <p:txBody>
          <a:bodyPr/>
          <a:lstStyle/>
          <a:p>
            <a:fld id="{61080F9A-F828-44D2-B727-F73E7B512798}" type="slidenum">
              <a:rPr lang="en-US" smtClean="0"/>
              <a:t>5</a:t>
            </a:fld>
            <a:endParaRPr lang="en-US"/>
          </a:p>
        </p:txBody>
      </p:sp>
    </p:spTree>
    <p:extLst>
      <p:ext uri="{BB962C8B-B14F-4D97-AF65-F5344CB8AC3E}">
        <p14:creationId xmlns:p14="http://schemas.microsoft.com/office/powerpoint/2010/main" val="262256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86F2C2-5C56-4B26-92EE-A3ACEE46FB11}"/>
              </a:ext>
            </a:extLst>
          </p:cNvPr>
          <p:cNvSpPr/>
          <p:nvPr/>
        </p:nvSpPr>
        <p:spPr>
          <a:xfrm>
            <a:off x="-1" y="749483"/>
            <a:ext cx="12192000" cy="3539430"/>
          </a:xfrm>
          <a:prstGeom prst="rect">
            <a:avLst/>
          </a:prstGeom>
        </p:spPr>
        <p:txBody>
          <a:bodyPr wrap="square">
            <a:spAutoFit/>
          </a:bodyPr>
          <a:lstStyle/>
          <a:p>
            <a:r>
              <a:rPr lang="en-US" sz="2800" b="1" dirty="0">
                <a:solidFill>
                  <a:srgbClr val="000099"/>
                </a:solidFill>
                <a:latin typeface="TimesNewRomanPS-BoldMT"/>
              </a:rPr>
              <a:t>2.1. Morphology and Physical Properties</a:t>
            </a:r>
          </a:p>
          <a:p>
            <a:r>
              <a:rPr lang="en-US" sz="2800" b="1" dirty="0">
                <a:solidFill>
                  <a:srgbClr val="0070C0"/>
                </a:solidFill>
                <a:latin typeface="TimesNewRomanPS-BoldMT"/>
              </a:rPr>
              <a:t>2.1.1.  	Gas Adsorption at Low Temperatures</a:t>
            </a:r>
          </a:p>
          <a:p>
            <a:r>
              <a:rPr lang="en-US" sz="2800" b="1" dirty="0">
                <a:solidFill>
                  <a:srgbClr val="0070C0"/>
                </a:solidFill>
                <a:latin typeface="TimesNewRomanPS-BoldMT"/>
              </a:rPr>
              <a:t>2.1.2. 		Mercury Porosimetry</a:t>
            </a:r>
          </a:p>
          <a:p>
            <a:r>
              <a:rPr lang="en-US" sz="2800" b="1" dirty="0">
                <a:solidFill>
                  <a:srgbClr val="0070C0"/>
                </a:solidFill>
                <a:latin typeface="TimesNewRomanPS-BoldMT"/>
              </a:rPr>
              <a:t>2.1.3. 		Incipient wetness method</a:t>
            </a:r>
          </a:p>
          <a:p>
            <a:r>
              <a:rPr lang="en-US" sz="2800" b="1" dirty="0">
                <a:solidFill>
                  <a:srgbClr val="0070C0"/>
                </a:solidFill>
                <a:latin typeface="TimesNewRomanPS-BoldMT"/>
              </a:rPr>
              <a:t>2.1.4. 		Microscopy</a:t>
            </a:r>
          </a:p>
          <a:p>
            <a:r>
              <a:rPr lang="en-US" sz="2800" b="1" dirty="0">
                <a:solidFill>
                  <a:srgbClr val="0070C0"/>
                </a:solidFill>
                <a:latin typeface="TimesNewRomanPS-BoldMT"/>
              </a:rPr>
              <a:t>2.1.5.1. 	Electron Microscopy </a:t>
            </a:r>
          </a:p>
          <a:p>
            <a:r>
              <a:rPr lang="en-US" sz="2800" b="1" dirty="0">
                <a:solidFill>
                  <a:srgbClr val="0070C0"/>
                </a:solidFill>
                <a:latin typeface="TimesNewRomanPS-BoldMT"/>
              </a:rPr>
              <a:t>2.1.5.2. 	Field Emission Microscopy and Ion Microscopy </a:t>
            </a:r>
          </a:p>
          <a:p>
            <a:r>
              <a:rPr lang="en-US" sz="2800" b="1" dirty="0">
                <a:solidFill>
                  <a:srgbClr val="FF0000"/>
                </a:solidFill>
                <a:latin typeface="TimesNewRomanPS-BoldMT"/>
              </a:rPr>
              <a:t>Exercises/Assignments/Reading Materials</a:t>
            </a:r>
          </a:p>
        </p:txBody>
      </p:sp>
      <p:sp>
        <p:nvSpPr>
          <p:cNvPr id="4" name="Slide Number Placeholder 3">
            <a:extLst>
              <a:ext uri="{FF2B5EF4-FFF2-40B4-BE49-F238E27FC236}">
                <a16:creationId xmlns:a16="http://schemas.microsoft.com/office/drawing/2014/main" id="{902E6069-E2E4-47ED-9721-A5A406CFE378}"/>
              </a:ext>
            </a:extLst>
          </p:cNvPr>
          <p:cNvSpPr>
            <a:spLocks noGrp="1"/>
          </p:cNvSpPr>
          <p:nvPr>
            <p:ph type="sldNum" sz="quarter" idx="12"/>
          </p:nvPr>
        </p:nvSpPr>
        <p:spPr/>
        <p:txBody>
          <a:bodyPr/>
          <a:lstStyle/>
          <a:p>
            <a:fld id="{61080F9A-F828-44D2-B727-F73E7B512798}" type="slidenum">
              <a:rPr lang="en-US" smtClean="0"/>
              <a:t>6</a:t>
            </a:fld>
            <a:endParaRPr lang="en-US"/>
          </a:p>
        </p:txBody>
      </p:sp>
      <p:sp>
        <p:nvSpPr>
          <p:cNvPr id="5" name="Title 4">
            <a:extLst>
              <a:ext uri="{FF2B5EF4-FFF2-40B4-BE49-F238E27FC236}">
                <a16:creationId xmlns:a16="http://schemas.microsoft.com/office/drawing/2014/main" id="{C14B7E3F-CB9F-484D-924E-27095BB7B4BA}"/>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2</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9488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26BE2-4F3B-4331-B780-A8FA07E55DD2}"/>
              </a:ext>
            </a:extLst>
          </p:cNvPr>
          <p:cNvSpPr>
            <a:spLocks noGrp="1"/>
          </p:cNvSpPr>
          <p:nvPr>
            <p:ph type="sldNum" sz="quarter" idx="12"/>
          </p:nvPr>
        </p:nvSpPr>
        <p:spPr/>
        <p:txBody>
          <a:bodyPr/>
          <a:lstStyle/>
          <a:p>
            <a:fld id="{61080F9A-F828-44D2-B727-F73E7B512798}" type="slidenum">
              <a:rPr lang="en-US" smtClean="0"/>
              <a:t>7</a:t>
            </a:fld>
            <a:endParaRPr lang="en-US"/>
          </a:p>
        </p:txBody>
      </p:sp>
      <p:sp>
        <p:nvSpPr>
          <p:cNvPr id="5" name="Title 4">
            <a:extLst>
              <a:ext uri="{FF2B5EF4-FFF2-40B4-BE49-F238E27FC236}">
                <a16:creationId xmlns:a16="http://schemas.microsoft.com/office/drawing/2014/main" id="{41568EC2-B3D4-4BFB-97DD-A8FBAF69E2BC}"/>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6" name="Rectangle 5">
            <a:extLst>
              <a:ext uri="{FF2B5EF4-FFF2-40B4-BE49-F238E27FC236}">
                <a16:creationId xmlns:a16="http://schemas.microsoft.com/office/drawing/2014/main" id="{C76F1E7F-B904-44EB-BDF6-8C37D3770DCC}"/>
              </a:ext>
            </a:extLst>
          </p:cNvPr>
          <p:cNvSpPr/>
          <p:nvPr/>
        </p:nvSpPr>
        <p:spPr>
          <a:xfrm>
            <a:off x="145774" y="749483"/>
            <a:ext cx="7712765" cy="5962914"/>
          </a:xfrm>
          <a:prstGeom prst="rect">
            <a:avLst/>
          </a:prstGeom>
        </p:spPr>
        <p:txBody>
          <a:bodyPr wrap="square">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3.1. Surface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3.1.1. Volumetric, Gravimetric Adsorption Methods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3.1.2. Adsorption Calorimetry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3.2. Spectroscopy in Catalysis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3.2.1. UV- Vis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3.2.2. IR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3.2.3. Raman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 Temperature-Programmed Techniques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3.2.4.1. Temperature-Programmed Reduction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3.2.4.2. Temperature-Programmed </a:t>
            </a:r>
            <a:r>
              <a:rPr lang="en-GB" sz="2400" b="1" dirty="0" err="1">
                <a:solidFill>
                  <a:srgbClr val="0066FF"/>
                </a:solidFill>
                <a:latin typeface="Times New Roman" panose="02020603050405020304" pitchFamily="18" charset="0"/>
                <a:ea typeface="Calibri" panose="020F0502020204030204" pitchFamily="34" charset="0"/>
                <a:cs typeface="Times New Roman" panose="02020603050405020304" pitchFamily="18" charset="0"/>
              </a:rPr>
              <a:t>Sulfidation</a:t>
            </a: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3.2.4.3. Temperature-Programmed Reaction Spectroscopy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1BAD6D3-4671-4F70-91FE-F3561BFAE88F}"/>
              </a:ext>
            </a:extLst>
          </p:cNvPr>
          <p:cNvSpPr/>
          <p:nvPr/>
        </p:nvSpPr>
        <p:spPr>
          <a:xfrm>
            <a:off x="5874026" y="2334352"/>
            <a:ext cx="6317974" cy="1980799"/>
          </a:xfrm>
          <a:prstGeom prst="rect">
            <a:avLst/>
          </a:prstGeom>
        </p:spPr>
        <p:txBody>
          <a:bodyPr wrap="square">
            <a:spAutoFit/>
          </a:bodyPr>
          <a:lstStyle/>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3.2.4.4. Temperature-Programmed Desorption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3.2.4.5. Temperature-Programmed Reaction </a:t>
            </a: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Spectroscopy in UHV</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Assignments/Reading Materials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E17E5A-8A6F-46DB-9E6F-13D7D35B135E}"/>
              </a:ext>
            </a:extLst>
          </p:cNvPr>
          <p:cNvSpPr txBox="1"/>
          <p:nvPr/>
        </p:nvSpPr>
        <p:spPr>
          <a:xfrm>
            <a:off x="10217426" y="5817704"/>
            <a:ext cx="1136374"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Cont’d</a:t>
            </a: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42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24175C-76B1-4036-8959-A3AF45DA003D}"/>
              </a:ext>
            </a:extLst>
          </p:cNvPr>
          <p:cNvSpPr>
            <a:spLocks noGrp="1"/>
          </p:cNvSpPr>
          <p:nvPr>
            <p:ph type="sldNum" sz="quarter" idx="12"/>
          </p:nvPr>
        </p:nvSpPr>
        <p:spPr/>
        <p:txBody>
          <a:bodyPr/>
          <a:lstStyle/>
          <a:p>
            <a:fld id="{61080F9A-F828-44D2-B727-F73E7B512798}" type="slidenum">
              <a:rPr lang="en-US" smtClean="0"/>
              <a:t>8</a:t>
            </a:fld>
            <a:endParaRPr lang="en-US"/>
          </a:p>
        </p:txBody>
      </p:sp>
      <p:sp>
        <p:nvSpPr>
          <p:cNvPr id="5" name="Rectangle 4">
            <a:extLst>
              <a:ext uri="{FF2B5EF4-FFF2-40B4-BE49-F238E27FC236}">
                <a16:creationId xmlns:a16="http://schemas.microsoft.com/office/drawing/2014/main" id="{FB513260-94EB-4221-B84C-00F6EDA405B4}"/>
              </a:ext>
            </a:extLst>
          </p:cNvPr>
          <p:cNvSpPr/>
          <p:nvPr/>
        </p:nvSpPr>
        <p:spPr>
          <a:xfrm>
            <a:off x="0" y="1029600"/>
            <a:ext cx="6096000" cy="5655138"/>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3.3. Photoemission and Auger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3.3.1. X-Ray Photoelectron Spectroscopy (XPS)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3.3.2. Ultraviolet Photoelectron Spectroscopy (UPS)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3.3.3. Auger Electron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3.4. The Ion Spectroscopies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3.4.1. Secondary Ion Mass Spectrometry (SIMS)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090F07F-6877-4CD2-9921-A4F41F208934}"/>
              </a:ext>
            </a:extLst>
          </p:cNvPr>
          <p:cNvSpPr/>
          <p:nvPr/>
        </p:nvSpPr>
        <p:spPr>
          <a:xfrm>
            <a:off x="6096000" y="2089777"/>
            <a:ext cx="6096000" cy="3644652"/>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3.5. Diffraction and Extended X-Ray Absorption Fine Structure (EXAFS)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3.5.1. X-Ray Diffraction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3.5.2. Low-Energy Electron Diffraction (LEED)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3.5.3. X-Ray Absorption Fine Structure (XAFS)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endParaRPr>
          </a:p>
        </p:txBody>
      </p:sp>
      <p:sp>
        <p:nvSpPr>
          <p:cNvPr id="7" name="Title 4">
            <a:extLst>
              <a:ext uri="{FF2B5EF4-FFF2-40B4-BE49-F238E27FC236}">
                <a16:creationId xmlns:a16="http://schemas.microsoft.com/office/drawing/2014/main" id="{E45086EA-819C-43D2-89A2-EF90BA6A45A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423972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83B109-F929-4A04-A040-DA6927389BE3}"/>
              </a:ext>
            </a:extLst>
          </p:cNvPr>
          <p:cNvSpPr>
            <a:spLocks noGrp="1"/>
          </p:cNvSpPr>
          <p:nvPr>
            <p:ph type="sldNum" sz="quarter" idx="12"/>
          </p:nvPr>
        </p:nvSpPr>
        <p:spPr/>
        <p:txBody>
          <a:bodyPr/>
          <a:lstStyle/>
          <a:p>
            <a:fld id="{61080F9A-F828-44D2-B727-F73E7B512798}" type="slidenum">
              <a:rPr lang="en-US" smtClean="0"/>
              <a:t>9</a:t>
            </a:fld>
            <a:endParaRPr lang="en-US"/>
          </a:p>
        </p:txBody>
      </p:sp>
      <p:sp>
        <p:nvSpPr>
          <p:cNvPr id="5" name="Rectangle 4">
            <a:extLst>
              <a:ext uri="{FF2B5EF4-FFF2-40B4-BE49-F238E27FC236}">
                <a16:creationId xmlns:a16="http://schemas.microsoft.com/office/drawing/2014/main" id="{F84F8CEA-D944-4C97-8857-1628701FE454}"/>
              </a:ext>
            </a:extLst>
          </p:cNvPr>
          <p:cNvSpPr/>
          <p:nvPr/>
        </p:nvSpPr>
        <p:spPr>
          <a:xfrm>
            <a:off x="198783" y="1096384"/>
            <a:ext cx="6096000" cy="5259966"/>
          </a:xfrm>
          <a:prstGeom prst="rect">
            <a:avLst/>
          </a:prstGeom>
        </p:spPr>
        <p:txBody>
          <a:bodyPr>
            <a:spAutoFit/>
          </a:bodyPr>
          <a:lstStyle/>
          <a:p>
            <a:pPr>
              <a:lnSpc>
                <a:spcPct val="107000"/>
              </a:lnSpc>
              <a:spcAft>
                <a:spcPts val="800"/>
              </a:spcAft>
            </a:pPr>
            <a:r>
              <a:rPr lang="en-GB" sz="24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Module 4</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4.1. Bulk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4.1.1. Particle Size Distribution and Mechanical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4.1.2. Particles Size Analysis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4.1.3. Application to Phase Identification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4.1.4 Application to Phase Characterization: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4.1.5. X-Ray Diffraction of Catalysts in a Reactive Atmosphere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4.1.6. Small-Angle X-Ray Scattering (SAXS)</a:t>
            </a:r>
          </a:p>
          <a:p>
            <a:pP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4">
            <a:extLst>
              <a:ext uri="{FF2B5EF4-FFF2-40B4-BE49-F238E27FC236}">
                <a16:creationId xmlns:a16="http://schemas.microsoft.com/office/drawing/2014/main" id="{9E50965C-9AEF-4A64-BBAF-B361003BE82D}"/>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4</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82887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2200</Words>
  <Application>Microsoft Office PowerPoint</Application>
  <PresentationFormat>Widescreen</PresentationFormat>
  <Paragraphs>608</Paragraphs>
  <Slides>32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Adobe Fan Heiti Std B</vt:lpstr>
      <vt:lpstr>Arial</vt:lpstr>
      <vt:lpstr>Calibri</vt:lpstr>
      <vt:lpstr>Calibri Light</vt:lpstr>
      <vt:lpstr>Segoe UI</vt:lpstr>
      <vt:lpstr>Segoe UI Semibold</vt:lpstr>
      <vt:lpstr>Times New Roman</vt:lpstr>
      <vt:lpstr>TimesNewRomanPS-BoldMT</vt:lpstr>
      <vt:lpstr>Times-Roman</vt:lpstr>
      <vt:lpstr>Tms Rmn</vt:lpstr>
      <vt:lpstr>Office Theme</vt:lpstr>
      <vt:lpstr>PowerPoint Presentation</vt:lpstr>
      <vt:lpstr>Catalyst Characterization and Interpretation</vt:lpstr>
      <vt:lpstr>PowerPoint Presentation</vt:lpstr>
      <vt:lpstr>A Site at NCCR for Catalysis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1  Nitrogen adsorption measurements are conducted on 2.5 g of a solid catalyst at 77K.   In plotting x/V(1-x) versus x ( where x = p/po) over the range of x from 0.05 to 0.30 (why this range, aslope of 1.5 X 10-3 cm-3 and an intercept of 0.3 X 10-3 cm-3  are determined).Calculate the BET surface area. </vt:lpstr>
      <vt:lpstr>Exercise 2 The following sets of nitrogen adsorption data were obtained at 77 K using a commercial rapid adsorption analyzer for the same 0.233 g sample of H-ZSM-5 with an Si:Al ratio of 12.   Calculate the monolayer volume and BET surface area.  </vt:lpstr>
      <vt:lpstr>The following sets f Nitrogen adsorption data were obtained at 77 K using 0.2385 g of H mordenite with Si:Al ratio of 5. Calculate the monolayer volume and BET surface area for each run.       </vt:lpstr>
      <vt:lpstr>     Problem  4 The Nitrogen adsorption data on H-ZSM 5 with Si:Al 12-70 Calculate the monolayer volume and surface area for each sample.    Explain why significant variations in surface area for the same zeolite structure              </vt:lpstr>
      <vt:lpstr>PowerPoint Presentation</vt:lpstr>
      <vt:lpstr>Surface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B Viswanathan</dc:creator>
  <cp:lastModifiedBy>Prof B Viswanathan</cp:lastModifiedBy>
  <cp:revision>11</cp:revision>
  <dcterms:created xsi:type="dcterms:W3CDTF">2017-09-16T02:50:39Z</dcterms:created>
  <dcterms:modified xsi:type="dcterms:W3CDTF">2017-09-16T10:10:51Z</dcterms:modified>
</cp:coreProperties>
</file>