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376" r:id="rId2"/>
    <p:sldId id="377" r:id="rId3"/>
    <p:sldId id="29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295" r:id="rId35"/>
    <p:sldId id="296" r:id="rId36"/>
    <p:sldId id="297" r:id="rId37"/>
    <p:sldId id="29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P Ratnaswamy" initials="DP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commentAuthors" Target="commentAuthors.xml"/><Relationship Id="rId11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9BA9F-D3F2-4ACB-AC0D-B8D4A9E0B7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F49590C-2255-43CD-A82E-EBEF904D57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Catalysis</a:t>
          </a:r>
        </a:p>
      </dgm:t>
    </dgm:pt>
    <dgm:pt modelId="{81D78003-B07C-4688-BED1-897BD852C54D}" type="parTrans" cxnId="{373A3FEC-9525-4A54-8883-D4BCB9F20809}">
      <dgm:prSet/>
      <dgm:spPr/>
    </dgm:pt>
    <dgm:pt modelId="{02E04941-113B-475E-91EC-D88630081A66}" type="sibTrans" cxnId="{373A3FEC-9525-4A54-8883-D4BCB9F20809}">
      <dgm:prSet/>
      <dgm:spPr/>
    </dgm:pt>
    <dgm:pt modelId="{8D0E7CA4-8A20-4D06-8ADA-B04D390F63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Petroleum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refining</a:t>
          </a:r>
        </a:p>
      </dgm:t>
    </dgm:pt>
    <dgm:pt modelId="{406A9D35-93B3-45C3-AF24-AB900BC1D614}" type="parTrans" cxnId="{6552999B-65F2-4BFF-8C24-84F61B7F1236}">
      <dgm:prSet/>
      <dgm:spPr/>
      <dgm:t>
        <a:bodyPr/>
        <a:lstStyle/>
        <a:p>
          <a:endParaRPr lang="en-US"/>
        </a:p>
      </dgm:t>
    </dgm:pt>
    <dgm:pt modelId="{7F11BCBB-0B70-4C56-8DE0-3D6E12474667}" type="sibTrans" cxnId="{6552999B-65F2-4BFF-8C24-84F61B7F1236}">
      <dgm:prSet/>
      <dgm:spPr/>
    </dgm:pt>
    <dgm:pt modelId="{6532BCDC-4959-442D-8FA5-631E9B7102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Petro-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gm:t>
    </dgm:pt>
    <dgm:pt modelId="{224B37E6-A275-4E45-A363-DD2A104EF5D9}" type="parTrans" cxnId="{0F1B3A1F-DE78-4183-BB41-708B2EBE648F}">
      <dgm:prSet/>
      <dgm:spPr/>
      <dgm:t>
        <a:bodyPr/>
        <a:lstStyle/>
        <a:p>
          <a:endParaRPr lang="en-US"/>
        </a:p>
      </dgm:t>
    </dgm:pt>
    <dgm:pt modelId="{018CA7C2-CAC0-4A32-9158-63C64FCF477A}" type="sibTrans" cxnId="{0F1B3A1F-DE78-4183-BB41-708B2EBE648F}">
      <dgm:prSet/>
      <dgm:spPr/>
    </dgm:pt>
    <dgm:pt modelId="{332AB35E-AA0D-4B49-903D-5B94AC300A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Fertilizer&amp;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Inorganic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gm:t>
    </dgm:pt>
    <dgm:pt modelId="{E72B9485-133B-4930-A72E-7CCC7D5F4DB7}" type="parTrans" cxnId="{E14BB31F-4966-4167-9541-794E09C70AB3}">
      <dgm:prSet/>
      <dgm:spPr/>
      <dgm:t>
        <a:bodyPr/>
        <a:lstStyle/>
        <a:p>
          <a:endParaRPr lang="en-US"/>
        </a:p>
      </dgm:t>
    </dgm:pt>
    <dgm:pt modelId="{083F6F85-D174-4649-92F2-87DD5B67B996}" type="sibTrans" cxnId="{E14BB31F-4966-4167-9541-794E09C70AB3}">
      <dgm:prSet/>
      <dgm:spPr/>
    </dgm:pt>
    <dgm:pt modelId="{ACD444E6-770A-456F-89E2-62FFDA15C9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Pharma-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ceutical</a:t>
          </a:r>
        </a:p>
      </dgm:t>
    </dgm:pt>
    <dgm:pt modelId="{3EE10081-F5DF-4FC7-8F87-AE099373558F}" type="parTrans" cxnId="{7EFD8509-F8B6-4F65-A688-544BC63BC924}">
      <dgm:prSet/>
      <dgm:spPr/>
      <dgm:t>
        <a:bodyPr/>
        <a:lstStyle/>
        <a:p>
          <a:endParaRPr lang="en-US"/>
        </a:p>
      </dgm:t>
    </dgm:pt>
    <dgm:pt modelId="{BEDC852A-BFDB-43C0-9689-B9A13E95A6D5}" type="sibTrans" cxnId="{7EFD8509-F8B6-4F65-A688-544BC63BC924}">
      <dgm:prSet/>
      <dgm:spPr/>
    </dgm:pt>
    <dgm:pt modelId="{D3F4AAD8-A15A-4B9C-9877-596F8C2FA0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Fine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Agro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gm:t>
    </dgm:pt>
    <dgm:pt modelId="{93A51BEE-1F02-4ECC-8600-A1C1F3C5631E}" type="parTrans" cxnId="{63CDF92B-45E6-4438-AABD-400355153FE3}">
      <dgm:prSet/>
      <dgm:spPr/>
      <dgm:t>
        <a:bodyPr/>
        <a:lstStyle/>
        <a:p>
          <a:endParaRPr lang="en-US"/>
        </a:p>
      </dgm:t>
    </dgm:pt>
    <dgm:pt modelId="{F29A2504-F9A6-40D7-B523-793A9D5E34F4}" type="sibTrans" cxnId="{63CDF92B-45E6-4438-AABD-400355153FE3}">
      <dgm:prSet/>
      <dgm:spPr/>
    </dgm:pt>
    <dgm:pt modelId="{A197C1B8-83D4-48DA-AF03-2035F15340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Environ-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mental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protection</a:t>
          </a:r>
        </a:p>
      </dgm:t>
    </dgm:pt>
    <dgm:pt modelId="{4FE5B042-4269-4920-83A3-82B9C19EE47A}" type="parTrans" cxnId="{FBAD5F55-83D9-4DF5-801C-8A92E9AFDAA7}">
      <dgm:prSet/>
      <dgm:spPr/>
      <dgm:t>
        <a:bodyPr/>
        <a:lstStyle/>
        <a:p>
          <a:endParaRPr lang="en-US"/>
        </a:p>
      </dgm:t>
    </dgm:pt>
    <dgm:pt modelId="{48C1532E-9A37-427A-A62D-627889A75A07}" type="sibTrans" cxnId="{FBAD5F55-83D9-4DF5-801C-8A92E9AFDAA7}">
      <dgm:prSet/>
      <dgm:spPr/>
    </dgm:pt>
    <dgm:pt modelId="{20D46DC2-19BD-459A-80B4-B9FBE33028D3}" type="pres">
      <dgm:prSet presAssocID="{2D49BA9F-D3F2-4ACB-AC0D-B8D4A9E0B7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372F9D-9BA2-4E1D-9BAD-281358EFB501}" type="pres">
      <dgm:prSet presAssocID="{2F49590C-2255-43CD-A82E-EBEF904D57BD}" presName="centerShape" presStyleLbl="node0" presStyleIdx="0" presStyleCnt="1"/>
      <dgm:spPr/>
    </dgm:pt>
    <dgm:pt modelId="{D4F4838F-EF9D-4118-A4DE-7E560C388955}" type="pres">
      <dgm:prSet presAssocID="{406A9D35-93B3-45C3-AF24-AB900BC1D614}" presName="Name9" presStyleLbl="parChTrans1D2" presStyleIdx="0" presStyleCnt="6"/>
      <dgm:spPr/>
    </dgm:pt>
    <dgm:pt modelId="{F7993641-E2EF-417D-97AB-F0D4107B54DF}" type="pres">
      <dgm:prSet presAssocID="{406A9D35-93B3-45C3-AF24-AB900BC1D614}" presName="connTx" presStyleLbl="parChTrans1D2" presStyleIdx="0" presStyleCnt="6"/>
      <dgm:spPr/>
    </dgm:pt>
    <dgm:pt modelId="{0BE7AC5F-8065-4D77-89DA-5D7857F24E06}" type="pres">
      <dgm:prSet presAssocID="{8D0E7CA4-8A20-4D06-8ADA-B04D390F63EE}" presName="node" presStyleLbl="node1" presStyleIdx="0" presStyleCnt="6">
        <dgm:presLayoutVars>
          <dgm:bulletEnabled val="1"/>
        </dgm:presLayoutVars>
      </dgm:prSet>
      <dgm:spPr/>
    </dgm:pt>
    <dgm:pt modelId="{D8BE9002-846B-4096-A4A2-591D03EBA286}" type="pres">
      <dgm:prSet presAssocID="{224B37E6-A275-4E45-A363-DD2A104EF5D9}" presName="Name9" presStyleLbl="parChTrans1D2" presStyleIdx="1" presStyleCnt="6"/>
      <dgm:spPr/>
    </dgm:pt>
    <dgm:pt modelId="{67AD4142-F61D-4689-91F0-222AC6C4817C}" type="pres">
      <dgm:prSet presAssocID="{224B37E6-A275-4E45-A363-DD2A104EF5D9}" presName="connTx" presStyleLbl="parChTrans1D2" presStyleIdx="1" presStyleCnt="6"/>
      <dgm:spPr/>
    </dgm:pt>
    <dgm:pt modelId="{B04924D2-25F4-4A8E-BDE1-1DAE1F2278EA}" type="pres">
      <dgm:prSet presAssocID="{6532BCDC-4959-442D-8FA5-631E9B710237}" presName="node" presStyleLbl="node1" presStyleIdx="1" presStyleCnt="6">
        <dgm:presLayoutVars>
          <dgm:bulletEnabled val="1"/>
        </dgm:presLayoutVars>
      </dgm:prSet>
      <dgm:spPr/>
    </dgm:pt>
    <dgm:pt modelId="{75F7BC67-ABAD-4BCA-828E-42BD3F0236A6}" type="pres">
      <dgm:prSet presAssocID="{E72B9485-133B-4930-A72E-7CCC7D5F4DB7}" presName="Name9" presStyleLbl="parChTrans1D2" presStyleIdx="2" presStyleCnt="6"/>
      <dgm:spPr/>
    </dgm:pt>
    <dgm:pt modelId="{51E5FCA2-4EC8-41DD-B105-8D3D3F15DA97}" type="pres">
      <dgm:prSet presAssocID="{E72B9485-133B-4930-A72E-7CCC7D5F4DB7}" presName="connTx" presStyleLbl="parChTrans1D2" presStyleIdx="2" presStyleCnt="6"/>
      <dgm:spPr/>
    </dgm:pt>
    <dgm:pt modelId="{2FE51D7D-2ECD-4C16-8C28-F4F57C05C714}" type="pres">
      <dgm:prSet presAssocID="{332AB35E-AA0D-4B49-903D-5B94AC300A3F}" presName="node" presStyleLbl="node1" presStyleIdx="2" presStyleCnt="6">
        <dgm:presLayoutVars>
          <dgm:bulletEnabled val="1"/>
        </dgm:presLayoutVars>
      </dgm:prSet>
      <dgm:spPr/>
    </dgm:pt>
    <dgm:pt modelId="{A0C02A3B-C08C-4A1D-B5DF-B1D56F302A9F}" type="pres">
      <dgm:prSet presAssocID="{3EE10081-F5DF-4FC7-8F87-AE099373558F}" presName="Name9" presStyleLbl="parChTrans1D2" presStyleIdx="3" presStyleCnt="6"/>
      <dgm:spPr/>
    </dgm:pt>
    <dgm:pt modelId="{29C4CEE9-88B6-4994-9EFC-A5A730A78A17}" type="pres">
      <dgm:prSet presAssocID="{3EE10081-F5DF-4FC7-8F87-AE099373558F}" presName="connTx" presStyleLbl="parChTrans1D2" presStyleIdx="3" presStyleCnt="6"/>
      <dgm:spPr/>
    </dgm:pt>
    <dgm:pt modelId="{D34F5A04-4604-4069-A996-35396A9710F1}" type="pres">
      <dgm:prSet presAssocID="{ACD444E6-770A-456F-89E2-62FFDA15C993}" presName="node" presStyleLbl="node1" presStyleIdx="3" presStyleCnt="6">
        <dgm:presLayoutVars>
          <dgm:bulletEnabled val="1"/>
        </dgm:presLayoutVars>
      </dgm:prSet>
      <dgm:spPr/>
    </dgm:pt>
    <dgm:pt modelId="{714E41E4-8638-4E4D-9CD4-131121531750}" type="pres">
      <dgm:prSet presAssocID="{93A51BEE-1F02-4ECC-8600-A1C1F3C5631E}" presName="Name9" presStyleLbl="parChTrans1D2" presStyleIdx="4" presStyleCnt="6"/>
      <dgm:spPr/>
    </dgm:pt>
    <dgm:pt modelId="{C540AE49-CCFC-4E77-A6C0-0F66933B6C7F}" type="pres">
      <dgm:prSet presAssocID="{93A51BEE-1F02-4ECC-8600-A1C1F3C5631E}" presName="connTx" presStyleLbl="parChTrans1D2" presStyleIdx="4" presStyleCnt="6"/>
      <dgm:spPr/>
    </dgm:pt>
    <dgm:pt modelId="{562DEB12-004A-4DE0-A718-EEC48CB6CA81}" type="pres">
      <dgm:prSet presAssocID="{D3F4AAD8-A15A-4B9C-9877-596F8C2FA02B}" presName="node" presStyleLbl="node1" presStyleIdx="4" presStyleCnt="6">
        <dgm:presLayoutVars>
          <dgm:bulletEnabled val="1"/>
        </dgm:presLayoutVars>
      </dgm:prSet>
      <dgm:spPr/>
    </dgm:pt>
    <dgm:pt modelId="{B4331C68-4D9E-47CE-8A35-6E2DE7B0FC27}" type="pres">
      <dgm:prSet presAssocID="{4FE5B042-4269-4920-83A3-82B9C19EE47A}" presName="Name9" presStyleLbl="parChTrans1D2" presStyleIdx="5" presStyleCnt="6"/>
      <dgm:spPr/>
    </dgm:pt>
    <dgm:pt modelId="{A294ABBE-C6AA-454E-87FB-025437D4A509}" type="pres">
      <dgm:prSet presAssocID="{4FE5B042-4269-4920-83A3-82B9C19EE47A}" presName="connTx" presStyleLbl="parChTrans1D2" presStyleIdx="5" presStyleCnt="6"/>
      <dgm:spPr/>
    </dgm:pt>
    <dgm:pt modelId="{F8B24B34-8446-4F7F-A339-C6D2FF7998CE}" type="pres">
      <dgm:prSet presAssocID="{A197C1B8-83D4-48DA-AF03-2035F1534076}" presName="node" presStyleLbl="node1" presStyleIdx="5" presStyleCnt="6">
        <dgm:presLayoutVars>
          <dgm:bulletEnabled val="1"/>
        </dgm:presLayoutVars>
      </dgm:prSet>
      <dgm:spPr/>
    </dgm:pt>
  </dgm:ptLst>
  <dgm:cxnLst>
    <dgm:cxn modelId="{7EFD8509-F8B6-4F65-A688-544BC63BC924}" srcId="{2F49590C-2255-43CD-A82E-EBEF904D57BD}" destId="{ACD444E6-770A-456F-89E2-62FFDA15C993}" srcOrd="3" destOrd="0" parTransId="{3EE10081-F5DF-4FC7-8F87-AE099373558F}" sibTransId="{BEDC852A-BFDB-43C0-9689-B9A13E95A6D5}"/>
    <dgm:cxn modelId="{0F1B3A1F-DE78-4183-BB41-708B2EBE648F}" srcId="{2F49590C-2255-43CD-A82E-EBEF904D57BD}" destId="{6532BCDC-4959-442D-8FA5-631E9B710237}" srcOrd="1" destOrd="0" parTransId="{224B37E6-A275-4E45-A363-DD2A104EF5D9}" sibTransId="{018CA7C2-CAC0-4A32-9158-63C64FCF477A}"/>
    <dgm:cxn modelId="{E14BB31F-4966-4167-9541-794E09C70AB3}" srcId="{2F49590C-2255-43CD-A82E-EBEF904D57BD}" destId="{332AB35E-AA0D-4B49-903D-5B94AC300A3F}" srcOrd="2" destOrd="0" parTransId="{E72B9485-133B-4930-A72E-7CCC7D5F4DB7}" sibTransId="{083F6F85-D174-4649-92F2-87DD5B67B996}"/>
    <dgm:cxn modelId="{63CDF92B-45E6-4438-AABD-400355153FE3}" srcId="{2F49590C-2255-43CD-A82E-EBEF904D57BD}" destId="{D3F4AAD8-A15A-4B9C-9877-596F8C2FA02B}" srcOrd="4" destOrd="0" parTransId="{93A51BEE-1F02-4ECC-8600-A1C1F3C5631E}" sibTransId="{F29A2504-F9A6-40D7-B523-793A9D5E34F4}"/>
    <dgm:cxn modelId="{CB81113B-111B-4FFA-A6E3-78FDEB11F9EA}" type="presOf" srcId="{3EE10081-F5DF-4FC7-8F87-AE099373558F}" destId="{A0C02A3B-C08C-4A1D-B5DF-B1D56F302A9F}" srcOrd="0" destOrd="0" presId="urn:microsoft.com/office/officeart/2005/8/layout/radial1"/>
    <dgm:cxn modelId="{14E0AF41-4035-43D3-B88B-91F1CD4285D5}" type="presOf" srcId="{6532BCDC-4959-442D-8FA5-631E9B710237}" destId="{B04924D2-25F4-4A8E-BDE1-1DAE1F2278EA}" srcOrd="0" destOrd="0" presId="urn:microsoft.com/office/officeart/2005/8/layout/radial1"/>
    <dgm:cxn modelId="{490F1444-EB0A-4583-8BD7-8F50A693520A}" type="presOf" srcId="{2F49590C-2255-43CD-A82E-EBEF904D57BD}" destId="{10372F9D-9BA2-4E1D-9BAD-281358EFB501}" srcOrd="0" destOrd="0" presId="urn:microsoft.com/office/officeart/2005/8/layout/radial1"/>
    <dgm:cxn modelId="{FBAD5F55-83D9-4DF5-801C-8A92E9AFDAA7}" srcId="{2F49590C-2255-43CD-A82E-EBEF904D57BD}" destId="{A197C1B8-83D4-48DA-AF03-2035F1534076}" srcOrd="5" destOrd="0" parTransId="{4FE5B042-4269-4920-83A3-82B9C19EE47A}" sibTransId="{48C1532E-9A37-427A-A62D-627889A75A07}"/>
    <dgm:cxn modelId="{4E72A859-8F2B-4889-B56A-4C6C9C6CE0AE}" type="presOf" srcId="{332AB35E-AA0D-4B49-903D-5B94AC300A3F}" destId="{2FE51D7D-2ECD-4C16-8C28-F4F57C05C714}" srcOrd="0" destOrd="0" presId="urn:microsoft.com/office/officeart/2005/8/layout/radial1"/>
    <dgm:cxn modelId="{80D88286-4CA8-4B9E-A9A3-0A906BE8375E}" type="presOf" srcId="{224B37E6-A275-4E45-A363-DD2A104EF5D9}" destId="{67AD4142-F61D-4689-91F0-222AC6C4817C}" srcOrd="1" destOrd="0" presId="urn:microsoft.com/office/officeart/2005/8/layout/radial1"/>
    <dgm:cxn modelId="{6552999B-65F2-4BFF-8C24-84F61B7F1236}" srcId="{2F49590C-2255-43CD-A82E-EBEF904D57BD}" destId="{8D0E7CA4-8A20-4D06-8ADA-B04D390F63EE}" srcOrd="0" destOrd="0" parTransId="{406A9D35-93B3-45C3-AF24-AB900BC1D614}" sibTransId="{7F11BCBB-0B70-4C56-8DE0-3D6E12474667}"/>
    <dgm:cxn modelId="{939773AD-C69C-4DC3-B517-78E288F41E1C}" type="presOf" srcId="{4FE5B042-4269-4920-83A3-82B9C19EE47A}" destId="{B4331C68-4D9E-47CE-8A35-6E2DE7B0FC27}" srcOrd="0" destOrd="0" presId="urn:microsoft.com/office/officeart/2005/8/layout/radial1"/>
    <dgm:cxn modelId="{F59956AE-67E3-4D92-8460-34DFC5F3F202}" type="presOf" srcId="{93A51BEE-1F02-4ECC-8600-A1C1F3C5631E}" destId="{C540AE49-CCFC-4E77-A6C0-0F66933B6C7F}" srcOrd="1" destOrd="0" presId="urn:microsoft.com/office/officeart/2005/8/layout/radial1"/>
    <dgm:cxn modelId="{60184CB4-9E23-4586-AC53-DB21CB3DB341}" type="presOf" srcId="{E72B9485-133B-4930-A72E-7CCC7D5F4DB7}" destId="{75F7BC67-ABAD-4BCA-828E-42BD3F0236A6}" srcOrd="0" destOrd="0" presId="urn:microsoft.com/office/officeart/2005/8/layout/radial1"/>
    <dgm:cxn modelId="{6EF4E7B7-3B47-4291-B9E1-5E61A20A1CE6}" type="presOf" srcId="{2D49BA9F-D3F2-4ACB-AC0D-B8D4A9E0B7D7}" destId="{20D46DC2-19BD-459A-80B4-B9FBE33028D3}" srcOrd="0" destOrd="0" presId="urn:microsoft.com/office/officeart/2005/8/layout/radial1"/>
    <dgm:cxn modelId="{28EAA8BD-87BD-4D61-B72D-9742710FB6A4}" type="presOf" srcId="{93A51BEE-1F02-4ECC-8600-A1C1F3C5631E}" destId="{714E41E4-8638-4E4D-9CD4-131121531750}" srcOrd="0" destOrd="0" presId="urn:microsoft.com/office/officeart/2005/8/layout/radial1"/>
    <dgm:cxn modelId="{C7EDD5C4-5630-447D-968E-8CF51DACB530}" type="presOf" srcId="{A197C1B8-83D4-48DA-AF03-2035F1534076}" destId="{F8B24B34-8446-4F7F-A339-C6D2FF7998CE}" srcOrd="0" destOrd="0" presId="urn:microsoft.com/office/officeart/2005/8/layout/radial1"/>
    <dgm:cxn modelId="{B6B094C5-D36D-43FD-85F0-B50F0A40A5F1}" type="presOf" srcId="{406A9D35-93B3-45C3-AF24-AB900BC1D614}" destId="{F7993641-E2EF-417D-97AB-F0D4107B54DF}" srcOrd="1" destOrd="0" presId="urn:microsoft.com/office/officeart/2005/8/layout/radial1"/>
    <dgm:cxn modelId="{77D756C7-D457-47D0-872E-473AB53FD324}" type="presOf" srcId="{3EE10081-F5DF-4FC7-8F87-AE099373558F}" destId="{29C4CEE9-88B6-4994-9EFC-A5A730A78A17}" srcOrd="1" destOrd="0" presId="urn:microsoft.com/office/officeart/2005/8/layout/radial1"/>
    <dgm:cxn modelId="{CC8DB4CA-D9B4-4604-9389-653C7DA2894B}" type="presOf" srcId="{8D0E7CA4-8A20-4D06-8ADA-B04D390F63EE}" destId="{0BE7AC5F-8065-4D77-89DA-5D7857F24E06}" srcOrd="0" destOrd="0" presId="urn:microsoft.com/office/officeart/2005/8/layout/radial1"/>
    <dgm:cxn modelId="{18CF27CB-6B0A-411B-9D1B-5F41FEBA1CD1}" type="presOf" srcId="{4FE5B042-4269-4920-83A3-82B9C19EE47A}" destId="{A294ABBE-C6AA-454E-87FB-025437D4A509}" srcOrd="1" destOrd="0" presId="urn:microsoft.com/office/officeart/2005/8/layout/radial1"/>
    <dgm:cxn modelId="{5A6524D1-6C6A-4F6F-BF37-C59044886326}" type="presOf" srcId="{224B37E6-A275-4E45-A363-DD2A104EF5D9}" destId="{D8BE9002-846B-4096-A4A2-591D03EBA286}" srcOrd="0" destOrd="0" presId="urn:microsoft.com/office/officeart/2005/8/layout/radial1"/>
    <dgm:cxn modelId="{D1FB04E3-D584-44C3-8ED4-05C9E244B266}" type="presOf" srcId="{E72B9485-133B-4930-A72E-7CCC7D5F4DB7}" destId="{51E5FCA2-4EC8-41DD-B105-8D3D3F15DA97}" srcOrd="1" destOrd="0" presId="urn:microsoft.com/office/officeart/2005/8/layout/radial1"/>
    <dgm:cxn modelId="{373A3FEC-9525-4A54-8883-D4BCB9F20809}" srcId="{2D49BA9F-D3F2-4ACB-AC0D-B8D4A9E0B7D7}" destId="{2F49590C-2255-43CD-A82E-EBEF904D57BD}" srcOrd="0" destOrd="0" parTransId="{81D78003-B07C-4688-BED1-897BD852C54D}" sibTransId="{02E04941-113B-475E-91EC-D88630081A66}"/>
    <dgm:cxn modelId="{4BC13CFC-2392-4715-BF5B-7E4DAEA682DD}" type="presOf" srcId="{406A9D35-93B3-45C3-AF24-AB900BC1D614}" destId="{D4F4838F-EF9D-4118-A4DE-7E560C388955}" srcOrd="0" destOrd="0" presId="urn:microsoft.com/office/officeart/2005/8/layout/radial1"/>
    <dgm:cxn modelId="{748141FC-212A-4B13-B335-A7C4B2F87F54}" type="presOf" srcId="{D3F4AAD8-A15A-4B9C-9877-596F8C2FA02B}" destId="{562DEB12-004A-4DE0-A718-EEC48CB6CA81}" srcOrd="0" destOrd="0" presId="urn:microsoft.com/office/officeart/2005/8/layout/radial1"/>
    <dgm:cxn modelId="{4AD520FD-FD78-4506-9AD5-91026D8D8A8A}" type="presOf" srcId="{ACD444E6-770A-456F-89E2-62FFDA15C993}" destId="{D34F5A04-4604-4069-A996-35396A9710F1}" srcOrd="0" destOrd="0" presId="urn:microsoft.com/office/officeart/2005/8/layout/radial1"/>
    <dgm:cxn modelId="{92D478DB-89A2-419F-84BB-4FFA2B3C4DBF}" type="presParOf" srcId="{20D46DC2-19BD-459A-80B4-B9FBE33028D3}" destId="{10372F9D-9BA2-4E1D-9BAD-281358EFB501}" srcOrd="0" destOrd="0" presId="urn:microsoft.com/office/officeart/2005/8/layout/radial1"/>
    <dgm:cxn modelId="{4B583CFB-4508-4EE3-940E-305525111520}" type="presParOf" srcId="{20D46DC2-19BD-459A-80B4-B9FBE33028D3}" destId="{D4F4838F-EF9D-4118-A4DE-7E560C388955}" srcOrd="1" destOrd="0" presId="urn:microsoft.com/office/officeart/2005/8/layout/radial1"/>
    <dgm:cxn modelId="{C783CD53-7B8F-417B-840A-D9355D6B911A}" type="presParOf" srcId="{D4F4838F-EF9D-4118-A4DE-7E560C388955}" destId="{F7993641-E2EF-417D-97AB-F0D4107B54DF}" srcOrd="0" destOrd="0" presId="urn:microsoft.com/office/officeart/2005/8/layout/radial1"/>
    <dgm:cxn modelId="{9D5AA2B0-194F-4863-9705-D98AB1AA45C5}" type="presParOf" srcId="{20D46DC2-19BD-459A-80B4-B9FBE33028D3}" destId="{0BE7AC5F-8065-4D77-89DA-5D7857F24E06}" srcOrd="2" destOrd="0" presId="urn:microsoft.com/office/officeart/2005/8/layout/radial1"/>
    <dgm:cxn modelId="{BB180803-2644-4DE7-9463-F4D5C17180EF}" type="presParOf" srcId="{20D46DC2-19BD-459A-80B4-B9FBE33028D3}" destId="{D8BE9002-846B-4096-A4A2-591D03EBA286}" srcOrd="3" destOrd="0" presId="urn:microsoft.com/office/officeart/2005/8/layout/radial1"/>
    <dgm:cxn modelId="{6A8DC951-F174-4BE6-93E9-C6F2BCC18C08}" type="presParOf" srcId="{D8BE9002-846B-4096-A4A2-591D03EBA286}" destId="{67AD4142-F61D-4689-91F0-222AC6C4817C}" srcOrd="0" destOrd="0" presId="urn:microsoft.com/office/officeart/2005/8/layout/radial1"/>
    <dgm:cxn modelId="{198D5B92-0A82-487E-A607-29BB154DE3A6}" type="presParOf" srcId="{20D46DC2-19BD-459A-80B4-B9FBE33028D3}" destId="{B04924D2-25F4-4A8E-BDE1-1DAE1F2278EA}" srcOrd="4" destOrd="0" presId="urn:microsoft.com/office/officeart/2005/8/layout/radial1"/>
    <dgm:cxn modelId="{FCBEB836-BAD1-4BF5-8779-E7A46248D47F}" type="presParOf" srcId="{20D46DC2-19BD-459A-80B4-B9FBE33028D3}" destId="{75F7BC67-ABAD-4BCA-828E-42BD3F0236A6}" srcOrd="5" destOrd="0" presId="urn:microsoft.com/office/officeart/2005/8/layout/radial1"/>
    <dgm:cxn modelId="{809C6CFC-6593-4C12-9724-FC2195BF41A0}" type="presParOf" srcId="{75F7BC67-ABAD-4BCA-828E-42BD3F0236A6}" destId="{51E5FCA2-4EC8-41DD-B105-8D3D3F15DA97}" srcOrd="0" destOrd="0" presId="urn:microsoft.com/office/officeart/2005/8/layout/radial1"/>
    <dgm:cxn modelId="{81A4FE40-84E6-4E99-9C48-8F95A27BD203}" type="presParOf" srcId="{20D46DC2-19BD-459A-80B4-B9FBE33028D3}" destId="{2FE51D7D-2ECD-4C16-8C28-F4F57C05C714}" srcOrd="6" destOrd="0" presId="urn:microsoft.com/office/officeart/2005/8/layout/radial1"/>
    <dgm:cxn modelId="{8F070FF2-ADB2-491D-9F49-C57D227B3921}" type="presParOf" srcId="{20D46DC2-19BD-459A-80B4-B9FBE33028D3}" destId="{A0C02A3B-C08C-4A1D-B5DF-B1D56F302A9F}" srcOrd="7" destOrd="0" presId="urn:microsoft.com/office/officeart/2005/8/layout/radial1"/>
    <dgm:cxn modelId="{4D800359-B0EC-47B1-8C16-AB055A081276}" type="presParOf" srcId="{A0C02A3B-C08C-4A1D-B5DF-B1D56F302A9F}" destId="{29C4CEE9-88B6-4994-9EFC-A5A730A78A17}" srcOrd="0" destOrd="0" presId="urn:microsoft.com/office/officeart/2005/8/layout/radial1"/>
    <dgm:cxn modelId="{DAFD231F-E3B9-4D73-82D4-0A3FE53927A2}" type="presParOf" srcId="{20D46DC2-19BD-459A-80B4-B9FBE33028D3}" destId="{D34F5A04-4604-4069-A996-35396A9710F1}" srcOrd="8" destOrd="0" presId="urn:microsoft.com/office/officeart/2005/8/layout/radial1"/>
    <dgm:cxn modelId="{48910DCE-9B09-4406-AEAA-0452C6AFBF28}" type="presParOf" srcId="{20D46DC2-19BD-459A-80B4-B9FBE33028D3}" destId="{714E41E4-8638-4E4D-9CD4-131121531750}" srcOrd="9" destOrd="0" presId="urn:microsoft.com/office/officeart/2005/8/layout/radial1"/>
    <dgm:cxn modelId="{45CC6DEC-8F8D-4F2C-888F-541C7CF17D91}" type="presParOf" srcId="{714E41E4-8638-4E4D-9CD4-131121531750}" destId="{C540AE49-CCFC-4E77-A6C0-0F66933B6C7F}" srcOrd="0" destOrd="0" presId="urn:microsoft.com/office/officeart/2005/8/layout/radial1"/>
    <dgm:cxn modelId="{19957321-16E5-4D82-976B-6ACE946F499C}" type="presParOf" srcId="{20D46DC2-19BD-459A-80B4-B9FBE33028D3}" destId="{562DEB12-004A-4DE0-A718-EEC48CB6CA81}" srcOrd="10" destOrd="0" presId="urn:microsoft.com/office/officeart/2005/8/layout/radial1"/>
    <dgm:cxn modelId="{193CDAE7-891F-4028-9029-6AACF2D613FE}" type="presParOf" srcId="{20D46DC2-19BD-459A-80B4-B9FBE33028D3}" destId="{B4331C68-4D9E-47CE-8A35-6E2DE7B0FC27}" srcOrd="11" destOrd="0" presId="urn:microsoft.com/office/officeart/2005/8/layout/radial1"/>
    <dgm:cxn modelId="{DF4B8BD6-3C1B-48CA-BC6A-5C15629EAAD2}" type="presParOf" srcId="{B4331C68-4D9E-47CE-8A35-6E2DE7B0FC27}" destId="{A294ABBE-C6AA-454E-87FB-025437D4A509}" srcOrd="0" destOrd="0" presId="urn:microsoft.com/office/officeart/2005/8/layout/radial1"/>
    <dgm:cxn modelId="{A92AF22E-16D3-486B-A58C-F18C20E6DFC9}" type="presParOf" srcId="{20D46DC2-19BD-459A-80B4-B9FBE33028D3}" destId="{F8B24B34-8446-4F7F-A339-C6D2FF7998C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8BF9B-72C0-450A-BA10-C37C9E9502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30610067-7751-4FEF-824F-5A4CC431AE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Catalysis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C7C4D184-EDE3-4195-AAC9-06AAEF8C97CD}" type="parTrans" cxnId="{A5DDEE26-F4D4-404F-8CE8-BC57898D087E}">
      <dgm:prSet/>
      <dgm:spPr/>
    </dgm:pt>
    <dgm:pt modelId="{31DF407C-6550-4B6A-AE67-E0ADC361C43F}" type="sibTrans" cxnId="{A5DDEE26-F4D4-404F-8CE8-BC57898D087E}">
      <dgm:prSet/>
      <dgm:spPr/>
    </dgm:pt>
    <dgm:pt modelId="{7EFC8277-B3C3-416F-AB96-1639DF2A22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processes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236A7770-8D73-4A40-B30C-B80F0FA0F891}" type="parTrans" cxnId="{EEB70590-91E8-491D-9E73-78A0E17092CD}">
      <dgm:prSet/>
      <dgm:spPr/>
      <dgm:t>
        <a:bodyPr/>
        <a:lstStyle/>
        <a:p>
          <a:endParaRPr lang="en-US"/>
        </a:p>
      </dgm:t>
    </dgm:pt>
    <dgm:pt modelId="{073028D6-F0DC-49E8-ADBD-EEC22AF721F5}" type="sibTrans" cxnId="{EEB70590-91E8-491D-9E73-78A0E17092CD}">
      <dgm:prSet/>
      <dgm:spPr/>
    </dgm:pt>
    <dgm:pt modelId="{A31EF4A8-36F8-417C-99A8-7E4EFDE79F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products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D2E299C0-95F6-4376-8393-708D09E8DF9F}" type="parTrans" cxnId="{8198045D-00B2-4F06-B927-B59F0A5E98DA}">
      <dgm:prSet/>
      <dgm:spPr/>
      <dgm:t>
        <a:bodyPr/>
        <a:lstStyle/>
        <a:p>
          <a:endParaRPr lang="en-US"/>
        </a:p>
      </dgm:t>
    </dgm:pt>
    <dgm:pt modelId="{A477D00D-2717-4771-9532-230238C99F0E}" type="sibTrans" cxnId="{8198045D-00B2-4F06-B927-B59F0A5E98DA}">
      <dgm:prSet/>
      <dgm:spPr/>
    </dgm:pt>
    <dgm:pt modelId="{78063A10-04E9-4F40-A17D-44063AF20E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Feed stock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1F41C899-32DE-4A0C-A1E3-42824A236E1F}" type="parTrans" cxnId="{971FDCF4-061C-4C47-BC04-C1036A0041D6}">
      <dgm:prSet/>
      <dgm:spPr/>
      <dgm:t>
        <a:bodyPr/>
        <a:lstStyle/>
        <a:p>
          <a:endParaRPr lang="en-US"/>
        </a:p>
      </dgm:t>
    </dgm:pt>
    <dgm:pt modelId="{0879BE50-5024-4C35-B676-2529EBB451D6}" type="sibTrans" cxnId="{971FDCF4-061C-4C47-BC04-C1036A0041D6}">
      <dgm:prSet/>
      <dgm:spPr/>
    </dgm:pt>
    <dgm:pt modelId="{F3CA77C3-150B-4762-B2A7-538D7E993A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Cost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production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5D080FF0-B1D5-4638-91D8-25659DE8640B}" type="parTrans" cxnId="{79AE2038-C094-41C8-9084-A323C6E9FA6F}">
      <dgm:prSet/>
      <dgm:spPr/>
      <dgm:t>
        <a:bodyPr/>
        <a:lstStyle/>
        <a:p>
          <a:endParaRPr lang="en-US"/>
        </a:p>
      </dgm:t>
    </dgm:pt>
    <dgm:pt modelId="{19991B98-58D2-4AE5-87D3-84B185F4EBFA}" type="sibTrans" cxnId="{79AE2038-C094-41C8-9084-A323C6E9FA6F}">
      <dgm:prSet/>
      <dgm:spPr/>
    </dgm:pt>
    <dgm:pt modelId="{4810B528-BD18-4F66-8ACC-A776DEBFCD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Environment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F0A15E44-9DEE-4217-88F5-ED57A8FBDB1B}" type="parTrans" cxnId="{F4EF88A6-56D7-4FDF-99CE-63C3B9944170}">
      <dgm:prSet/>
      <dgm:spPr/>
      <dgm:t>
        <a:bodyPr/>
        <a:lstStyle/>
        <a:p>
          <a:endParaRPr lang="en-US"/>
        </a:p>
      </dgm:t>
    </dgm:pt>
    <dgm:pt modelId="{720C6B49-89AC-4D29-A25D-D47DD1F8D994}" type="sibTrans" cxnId="{F4EF88A6-56D7-4FDF-99CE-63C3B9944170}">
      <dgm:prSet/>
      <dgm:spPr/>
    </dgm:pt>
    <dgm:pt modelId="{D232E955-4D76-4FE1-A83B-8B47C38741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Energy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C1989149-F70C-4563-B77B-32A4A30BCDFC}" type="parTrans" cxnId="{9D3162E5-DEEE-4339-9F93-8C51A0277256}">
      <dgm:prSet/>
      <dgm:spPr/>
      <dgm:t>
        <a:bodyPr/>
        <a:lstStyle/>
        <a:p>
          <a:endParaRPr lang="en-US"/>
        </a:p>
      </dgm:t>
    </dgm:pt>
    <dgm:pt modelId="{A1C24C24-65D6-47DD-B866-538CE094C0FC}" type="sibTrans" cxnId="{9D3162E5-DEEE-4339-9F93-8C51A0277256}">
      <dgm:prSet/>
      <dgm:spPr/>
    </dgm:pt>
    <dgm:pt modelId="{2F12B4B2-12A3-49F0-B44D-3C00E0BFF316}" type="pres">
      <dgm:prSet presAssocID="{7548BF9B-72C0-450A-BA10-C37C9E9502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DD0CCD-A065-4D18-BE85-6E2ADC49CA61}" type="pres">
      <dgm:prSet presAssocID="{30610067-7751-4FEF-824F-5A4CC431AEF6}" presName="centerShape" presStyleLbl="node0" presStyleIdx="0" presStyleCnt="1"/>
      <dgm:spPr/>
    </dgm:pt>
    <dgm:pt modelId="{208B9588-9616-4A6A-AA3A-5BF3BAC03F6D}" type="pres">
      <dgm:prSet presAssocID="{236A7770-8D73-4A40-B30C-B80F0FA0F891}" presName="Name9" presStyleLbl="parChTrans1D2" presStyleIdx="0" presStyleCnt="6"/>
      <dgm:spPr/>
    </dgm:pt>
    <dgm:pt modelId="{357BDC92-49CA-4486-AA0D-5A316963CA71}" type="pres">
      <dgm:prSet presAssocID="{236A7770-8D73-4A40-B30C-B80F0FA0F891}" presName="connTx" presStyleLbl="parChTrans1D2" presStyleIdx="0" presStyleCnt="6"/>
      <dgm:spPr/>
    </dgm:pt>
    <dgm:pt modelId="{07C06501-0019-4690-9096-69044E0BF3D5}" type="pres">
      <dgm:prSet presAssocID="{7EFC8277-B3C3-416F-AB96-1639DF2A223B}" presName="node" presStyleLbl="node1" presStyleIdx="0" presStyleCnt="6">
        <dgm:presLayoutVars>
          <dgm:bulletEnabled val="1"/>
        </dgm:presLayoutVars>
      </dgm:prSet>
      <dgm:spPr/>
    </dgm:pt>
    <dgm:pt modelId="{16354EF9-CECA-413C-AE4D-A5C67DE6F3C8}" type="pres">
      <dgm:prSet presAssocID="{D2E299C0-95F6-4376-8393-708D09E8DF9F}" presName="Name9" presStyleLbl="parChTrans1D2" presStyleIdx="1" presStyleCnt="6"/>
      <dgm:spPr/>
    </dgm:pt>
    <dgm:pt modelId="{00327861-2F29-4AD0-B8D7-2DF080BCAE27}" type="pres">
      <dgm:prSet presAssocID="{D2E299C0-95F6-4376-8393-708D09E8DF9F}" presName="connTx" presStyleLbl="parChTrans1D2" presStyleIdx="1" presStyleCnt="6"/>
      <dgm:spPr/>
    </dgm:pt>
    <dgm:pt modelId="{CA270F15-041F-426F-A9BE-419C1EAC8348}" type="pres">
      <dgm:prSet presAssocID="{A31EF4A8-36F8-417C-99A8-7E4EFDE79F6D}" presName="node" presStyleLbl="node1" presStyleIdx="1" presStyleCnt="6">
        <dgm:presLayoutVars>
          <dgm:bulletEnabled val="1"/>
        </dgm:presLayoutVars>
      </dgm:prSet>
      <dgm:spPr/>
    </dgm:pt>
    <dgm:pt modelId="{E5289B1A-2FF7-418F-9178-3600214C31A9}" type="pres">
      <dgm:prSet presAssocID="{1F41C899-32DE-4A0C-A1E3-42824A236E1F}" presName="Name9" presStyleLbl="parChTrans1D2" presStyleIdx="2" presStyleCnt="6"/>
      <dgm:spPr/>
    </dgm:pt>
    <dgm:pt modelId="{8B60D4FA-403C-4DF7-BB11-BF0108B3395F}" type="pres">
      <dgm:prSet presAssocID="{1F41C899-32DE-4A0C-A1E3-42824A236E1F}" presName="connTx" presStyleLbl="parChTrans1D2" presStyleIdx="2" presStyleCnt="6"/>
      <dgm:spPr/>
    </dgm:pt>
    <dgm:pt modelId="{3310971B-BE08-4A3C-822B-301AC2A5FD8E}" type="pres">
      <dgm:prSet presAssocID="{78063A10-04E9-4F40-A17D-44063AF20ED6}" presName="node" presStyleLbl="node1" presStyleIdx="2" presStyleCnt="6">
        <dgm:presLayoutVars>
          <dgm:bulletEnabled val="1"/>
        </dgm:presLayoutVars>
      </dgm:prSet>
      <dgm:spPr/>
    </dgm:pt>
    <dgm:pt modelId="{6B318C28-BBDD-4A8A-800B-E19C328C1187}" type="pres">
      <dgm:prSet presAssocID="{5D080FF0-B1D5-4638-91D8-25659DE8640B}" presName="Name9" presStyleLbl="parChTrans1D2" presStyleIdx="3" presStyleCnt="6"/>
      <dgm:spPr/>
    </dgm:pt>
    <dgm:pt modelId="{71613697-4E9D-4806-8437-85BB1E5D81A0}" type="pres">
      <dgm:prSet presAssocID="{5D080FF0-B1D5-4638-91D8-25659DE8640B}" presName="connTx" presStyleLbl="parChTrans1D2" presStyleIdx="3" presStyleCnt="6"/>
      <dgm:spPr/>
    </dgm:pt>
    <dgm:pt modelId="{8B9049D9-107A-42D1-8446-29C1B7FC3B0C}" type="pres">
      <dgm:prSet presAssocID="{F3CA77C3-150B-4762-B2A7-538D7E993AAA}" presName="node" presStyleLbl="node1" presStyleIdx="3" presStyleCnt="6">
        <dgm:presLayoutVars>
          <dgm:bulletEnabled val="1"/>
        </dgm:presLayoutVars>
      </dgm:prSet>
      <dgm:spPr/>
    </dgm:pt>
    <dgm:pt modelId="{84C1943C-2EBE-4A47-94A0-946D90480D1C}" type="pres">
      <dgm:prSet presAssocID="{F0A15E44-9DEE-4217-88F5-ED57A8FBDB1B}" presName="Name9" presStyleLbl="parChTrans1D2" presStyleIdx="4" presStyleCnt="6"/>
      <dgm:spPr/>
    </dgm:pt>
    <dgm:pt modelId="{FE158065-EBD0-48B2-A0A4-D605915A40FA}" type="pres">
      <dgm:prSet presAssocID="{F0A15E44-9DEE-4217-88F5-ED57A8FBDB1B}" presName="connTx" presStyleLbl="parChTrans1D2" presStyleIdx="4" presStyleCnt="6"/>
      <dgm:spPr/>
    </dgm:pt>
    <dgm:pt modelId="{47913940-1ECF-4F9A-B754-FF4035CDAEB3}" type="pres">
      <dgm:prSet presAssocID="{4810B528-BD18-4F66-8ACC-A776DEBFCD4C}" presName="node" presStyleLbl="node1" presStyleIdx="4" presStyleCnt="6">
        <dgm:presLayoutVars>
          <dgm:bulletEnabled val="1"/>
        </dgm:presLayoutVars>
      </dgm:prSet>
      <dgm:spPr/>
    </dgm:pt>
    <dgm:pt modelId="{045933AC-9D16-49AA-A646-6D6F72FD54A2}" type="pres">
      <dgm:prSet presAssocID="{C1989149-F70C-4563-B77B-32A4A30BCDFC}" presName="Name9" presStyleLbl="parChTrans1D2" presStyleIdx="5" presStyleCnt="6"/>
      <dgm:spPr/>
    </dgm:pt>
    <dgm:pt modelId="{A4504C83-DDA9-45FD-9B79-0FCAEB63460E}" type="pres">
      <dgm:prSet presAssocID="{C1989149-F70C-4563-B77B-32A4A30BCDFC}" presName="connTx" presStyleLbl="parChTrans1D2" presStyleIdx="5" presStyleCnt="6"/>
      <dgm:spPr/>
    </dgm:pt>
    <dgm:pt modelId="{7B6725ED-9F2C-42FA-8BF6-24D6BE9BAE5B}" type="pres">
      <dgm:prSet presAssocID="{D232E955-4D76-4FE1-A83B-8B47C3874128}" presName="node" presStyleLbl="node1" presStyleIdx="5" presStyleCnt="6">
        <dgm:presLayoutVars>
          <dgm:bulletEnabled val="1"/>
        </dgm:presLayoutVars>
      </dgm:prSet>
      <dgm:spPr/>
    </dgm:pt>
  </dgm:ptLst>
  <dgm:cxnLst>
    <dgm:cxn modelId="{9E584307-51FF-4682-9051-1876995908B3}" type="presOf" srcId="{236A7770-8D73-4A40-B30C-B80F0FA0F891}" destId="{357BDC92-49CA-4486-AA0D-5A316963CA71}" srcOrd="1" destOrd="0" presId="urn:microsoft.com/office/officeart/2005/8/layout/radial1"/>
    <dgm:cxn modelId="{568FF10A-EE2F-4ABD-BC91-7726899351E7}" type="presOf" srcId="{236A7770-8D73-4A40-B30C-B80F0FA0F891}" destId="{208B9588-9616-4A6A-AA3A-5BF3BAC03F6D}" srcOrd="0" destOrd="0" presId="urn:microsoft.com/office/officeart/2005/8/layout/radial1"/>
    <dgm:cxn modelId="{28C0CD12-FBE1-465C-8606-1C8C9A175A79}" type="presOf" srcId="{D2E299C0-95F6-4376-8393-708D09E8DF9F}" destId="{16354EF9-CECA-413C-AE4D-A5C67DE6F3C8}" srcOrd="0" destOrd="0" presId="urn:microsoft.com/office/officeart/2005/8/layout/radial1"/>
    <dgm:cxn modelId="{A511E223-4BF9-4EA2-A71A-D674287B73F9}" type="presOf" srcId="{F0A15E44-9DEE-4217-88F5-ED57A8FBDB1B}" destId="{84C1943C-2EBE-4A47-94A0-946D90480D1C}" srcOrd="0" destOrd="0" presId="urn:microsoft.com/office/officeart/2005/8/layout/radial1"/>
    <dgm:cxn modelId="{A5DDEE26-F4D4-404F-8CE8-BC57898D087E}" srcId="{7548BF9B-72C0-450A-BA10-C37C9E9502B1}" destId="{30610067-7751-4FEF-824F-5A4CC431AEF6}" srcOrd="0" destOrd="0" parTransId="{C7C4D184-EDE3-4195-AAC9-06AAEF8C97CD}" sibTransId="{31DF407C-6550-4B6A-AE67-E0ADC361C43F}"/>
    <dgm:cxn modelId="{3AF34133-8AA1-4A36-A679-932A442EC4B0}" type="presOf" srcId="{D2E299C0-95F6-4376-8393-708D09E8DF9F}" destId="{00327861-2F29-4AD0-B8D7-2DF080BCAE27}" srcOrd="1" destOrd="0" presId="urn:microsoft.com/office/officeart/2005/8/layout/radial1"/>
    <dgm:cxn modelId="{79AE2038-C094-41C8-9084-A323C6E9FA6F}" srcId="{30610067-7751-4FEF-824F-5A4CC431AEF6}" destId="{F3CA77C3-150B-4762-B2A7-538D7E993AAA}" srcOrd="3" destOrd="0" parTransId="{5D080FF0-B1D5-4638-91D8-25659DE8640B}" sibTransId="{19991B98-58D2-4AE5-87D3-84B185F4EBFA}"/>
    <dgm:cxn modelId="{8198045D-00B2-4F06-B927-B59F0A5E98DA}" srcId="{30610067-7751-4FEF-824F-5A4CC431AEF6}" destId="{A31EF4A8-36F8-417C-99A8-7E4EFDE79F6D}" srcOrd="1" destOrd="0" parTransId="{D2E299C0-95F6-4376-8393-708D09E8DF9F}" sibTransId="{A477D00D-2717-4771-9532-230238C99F0E}"/>
    <dgm:cxn modelId="{E7805160-31C2-4393-BFD6-2ED43162646D}" type="presOf" srcId="{D232E955-4D76-4FE1-A83B-8B47C3874128}" destId="{7B6725ED-9F2C-42FA-8BF6-24D6BE9BAE5B}" srcOrd="0" destOrd="0" presId="urn:microsoft.com/office/officeart/2005/8/layout/radial1"/>
    <dgm:cxn modelId="{E39A9A6E-A878-408C-9AAB-2622E8FDF1C7}" type="presOf" srcId="{1F41C899-32DE-4A0C-A1E3-42824A236E1F}" destId="{8B60D4FA-403C-4DF7-BB11-BF0108B3395F}" srcOrd="1" destOrd="0" presId="urn:microsoft.com/office/officeart/2005/8/layout/radial1"/>
    <dgm:cxn modelId="{708D5650-1994-4BB6-9F96-B24A57266889}" type="presOf" srcId="{7EFC8277-B3C3-416F-AB96-1639DF2A223B}" destId="{07C06501-0019-4690-9096-69044E0BF3D5}" srcOrd="0" destOrd="0" presId="urn:microsoft.com/office/officeart/2005/8/layout/radial1"/>
    <dgm:cxn modelId="{89DE0C86-84E0-459D-8F10-8358A367E5C7}" type="presOf" srcId="{30610067-7751-4FEF-824F-5A4CC431AEF6}" destId="{28DD0CCD-A065-4D18-BE85-6E2ADC49CA61}" srcOrd="0" destOrd="0" presId="urn:microsoft.com/office/officeart/2005/8/layout/radial1"/>
    <dgm:cxn modelId="{EEB70590-91E8-491D-9E73-78A0E17092CD}" srcId="{30610067-7751-4FEF-824F-5A4CC431AEF6}" destId="{7EFC8277-B3C3-416F-AB96-1639DF2A223B}" srcOrd="0" destOrd="0" parTransId="{236A7770-8D73-4A40-B30C-B80F0FA0F891}" sibTransId="{073028D6-F0DC-49E8-ADBD-EEC22AF721F5}"/>
    <dgm:cxn modelId="{9EDD8797-F53F-44B2-8ACA-B821F677B8E8}" type="presOf" srcId="{C1989149-F70C-4563-B77B-32A4A30BCDFC}" destId="{045933AC-9D16-49AA-A646-6D6F72FD54A2}" srcOrd="0" destOrd="0" presId="urn:microsoft.com/office/officeart/2005/8/layout/radial1"/>
    <dgm:cxn modelId="{F4EF88A6-56D7-4FDF-99CE-63C3B9944170}" srcId="{30610067-7751-4FEF-824F-5A4CC431AEF6}" destId="{4810B528-BD18-4F66-8ACC-A776DEBFCD4C}" srcOrd="4" destOrd="0" parTransId="{F0A15E44-9DEE-4217-88F5-ED57A8FBDB1B}" sibTransId="{720C6B49-89AC-4D29-A25D-D47DD1F8D994}"/>
    <dgm:cxn modelId="{EF4E35AB-EC4C-420B-A7DC-9C1C522EAC92}" type="presOf" srcId="{A31EF4A8-36F8-417C-99A8-7E4EFDE79F6D}" destId="{CA270F15-041F-426F-A9BE-419C1EAC8348}" srcOrd="0" destOrd="0" presId="urn:microsoft.com/office/officeart/2005/8/layout/radial1"/>
    <dgm:cxn modelId="{26ED5EAF-1595-4CCA-93CA-935FEE2F8E33}" type="presOf" srcId="{C1989149-F70C-4563-B77B-32A4A30BCDFC}" destId="{A4504C83-DDA9-45FD-9B79-0FCAEB63460E}" srcOrd="1" destOrd="0" presId="urn:microsoft.com/office/officeart/2005/8/layout/radial1"/>
    <dgm:cxn modelId="{2878A4B0-0400-40DD-A113-6BE56E99E16A}" type="presOf" srcId="{F0A15E44-9DEE-4217-88F5-ED57A8FBDB1B}" destId="{FE158065-EBD0-48B2-A0A4-D605915A40FA}" srcOrd="1" destOrd="0" presId="urn:microsoft.com/office/officeart/2005/8/layout/radial1"/>
    <dgm:cxn modelId="{100535B2-B418-4815-8936-A4E71F1BC3B5}" type="presOf" srcId="{4810B528-BD18-4F66-8ACC-A776DEBFCD4C}" destId="{47913940-1ECF-4F9A-B754-FF4035CDAEB3}" srcOrd="0" destOrd="0" presId="urn:microsoft.com/office/officeart/2005/8/layout/radial1"/>
    <dgm:cxn modelId="{511755B8-4312-4E6D-95BA-936F205665B5}" type="presOf" srcId="{78063A10-04E9-4F40-A17D-44063AF20ED6}" destId="{3310971B-BE08-4A3C-822B-301AC2A5FD8E}" srcOrd="0" destOrd="0" presId="urn:microsoft.com/office/officeart/2005/8/layout/radial1"/>
    <dgm:cxn modelId="{F33558C6-A175-4551-B352-EB943C5D049F}" type="presOf" srcId="{7548BF9B-72C0-450A-BA10-C37C9E9502B1}" destId="{2F12B4B2-12A3-49F0-B44D-3C00E0BFF316}" srcOrd="0" destOrd="0" presId="urn:microsoft.com/office/officeart/2005/8/layout/radial1"/>
    <dgm:cxn modelId="{E17BD9CC-66C7-45AB-BFE7-37C6E4172AEE}" type="presOf" srcId="{F3CA77C3-150B-4762-B2A7-538D7E993AAA}" destId="{8B9049D9-107A-42D1-8446-29C1B7FC3B0C}" srcOrd="0" destOrd="0" presId="urn:microsoft.com/office/officeart/2005/8/layout/radial1"/>
    <dgm:cxn modelId="{F3FA63D3-754B-4BE1-95F7-7A5D98211695}" type="presOf" srcId="{1F41C899-32DE-4A0C-A1E3-42824A236E1F}" destId="{E5289B1A-2FF7-418F-9178-3600214C31A9}" srcOrd="0" destOrd="0" presId="urn:microsoft.com/office/officeart/2005/8/layout/radial1"/>
    <dgm:cxn modelId="{9D3162E5-DEEE-4339-9F93-8C51A0277256}" srcId="{30610067-7751-4FEF-824F-5A4CC431AEF6}" destId="{D232E955-4D76-4FE1-A83B-8B47C3874128}" srcOrd="5" destOrd="0" parTransId="{C1989149-F70C-4563-B77B-32A4A30BCDFC}" sibTransId="{A1C24C24-65D6-47DD-B866-538CE094C0FC}"/>
    <dgm:cxn modelId="{0FBBE0E9-4FE4-4743-93CC-992B84D0429D}" type="presOf" srcId="{5D080FF0-B1D5-4638-91D8-25659DE8640B}" destId="{6B318C28-BBDD-4A8A-800B-E19C328C1187}" srcOrd="0" destOrd="0" presId="urn:microsoft.com/office/officeart/2005/8/layout/radial1"/>
    <dgm:cxn modelId="{551B91EE-9928-4C63-BACC-1A554057208F}" type="presOf" srcId="{5D080FF0-B1D5-4638-91D8-25659DE8640B}" destId="{71613697-4E9D-4806-8437-85BB1E5D81A0}" srcOrd="1" destOrd="0" presId="urn:microsoft.com/office/officeart/2005/8/layout/radial1"/>
    <dgm:cxn modelId="{971FDCF4-061C-4C47-BC04-C1036A0041D6}" srcId="{30610067-7751-4FEF-824F-5A4CC431AEF6}" destId="{78063A10-04E9-4F40-A17D-44063AF20ED6}" srcOrd="2" destOrd="0" parTransId="{1F41C899-32DE-4A0C-A1E3-42824A236E1F}" sibTransId="{0879BE50-5024-4C35-B676-2529EBB451D6}"/>
    <dgm:cxn modelId="{76A570BA-82CD-4D55-A4CA-F8CC8C65315A}" type="presParOf" srcId="{2F12B4B2-12A3-49F0-B44D-3C00E0BFF316}" destId="{28DD0CCD-A065-4D18-BE85-6E2ADC49CA61}" srcOrd="0" destOrd="0" presId="urn:microsoft.com/office/officeart/2005/8/layout/radial1"/>
    <dgm:cxn modelId="{0EA6E381-8E1E-4141-80D9-D1954681FB23}" type="presParOf" srcId="{2F12B4B2-12A3-49F0-B44D-3C00E0BFF316}" destId="{208B9588-9616-4A6A-AA3A-5BF3BAC03F6D}" srcOrd="1" destOrd="0" presId="urn:microsoft.com/office/officeart/2005/8/layout/radial1"/>
    <dgm:cxn modelId="{612628E3-F84A-4561-95D8-094C9357A1FC}" type="presParOf" srcId="{208B9588-9616-4A6A-AA3A-5BF3BAC03F6D}" destId="{357BDC92-49CA-4486-AA0D-5A316963CA71}" srcOrd="0" destOrd="0" presId="urn:microsoft.com/office/officeart/2005/8/layout/radial1"/>
    <dgm:cxn modelId="{0775642B-7C41-48EE-B097-5B4A3980ECCB}" type="presParOf" srcId="{2F12B4B2-12A3-49F0-B44D-3C00E0BFF316}" destId="{07C06501-0019-4690-9096-69044E0BF3D5}" srcOrd="2" destOrd="0" presId="urn:microsoft.com/office/officeart/2005/8/layout/radial1"/>
    <dgm:cxn modelId="{9E8BA273-C785-432A-BD91-15D7F156E1A6}" type="presParOf" srcId="{2F12B4B2-12A3-49F0-B44D-3C00E0BFF316}" destId="{16354EF9-CECA-413C-AE4D-A5C67DE6F3C8}" srcOrd="3" destOrd="0" presId="urn:microsoft.com/office/officeart/2005/8/layout/radial1"/>
    <dgm:cxn modelId="{B06A6005-1C00-4B60-BE92-C05AB7467D77}" type="presParOf" srcId="{16354EF9-CECA-413C-AE4D-A5C67DE6F3C8}" destId="{00327861-2F29-4AD0-B8D7-2DF080BCAE27}" srcOrd="0" destOrd="0" presId="urn:microsoft.com/office/officeart/2005/8/layout/radial1"/>
    <dgm:cxn modelId="{6C073966-483F-46D0-A853-797EC4823E0B}" type="presParOf" srcId="{2F12B4B2-12A3-49F0-B44D-3C00E0BFF316}" destId="{CA270F15-041F-426F-A9BE-419C1EAC8348}" srcOrd="4" destOrd="0" presId="urn:microsoft.com/office/officeart/2005/8/layout/radial1"/>
    <dgm:cxn modelId="{C0B6D33F-6852-438B-88C7-439297F596D2}" type="presParOf" srcId="{2F12B4B2-12A3-49F0-B44D-3C00E0BFF316}" destId="{E5289B1A-2FF7-418F-9178-3600214C31A9}" srcOrd="5" destOrd="0" presId="urn:microsoft.com/office/officeart/2005/8/layout/radial1"/>
    <dgm:cxn modelId="{949ED18B-EB0F-4A98-993A-BFDFD64ACC40}" type="presParOf" srcId="{E5289B1A-2FF7-418F-9178-3600214C31A9}" destId="{8B60D4FA-403C-4DF7-BB11-BF0108B3395F}" srcOrd="0" destOrd="0" presId="urn:microsoft.com/office/officeart/2005/8/layout/radial1"/>
    <dgm:cxn modelId="{092CBC61-544F-4D13-8183-77F40B4EA779}" type="presParOf" srcId="{2F12B4B2-12A3-49F0-B44D-3C00E0BFF316}" destId="{3310971B-BE08-4A3C-822B-301AC2A5FD8E}" srcOrd="6" destOrd="0" presId="urn:microsoft.com/office/officeart/2005/8/layout/radial1"/>
    <dgm:cxn modelId="{3C2364FA-3601-4DD0-ACF5-14E614A0073F}" type="presParOf" srcId="{2F12B4B2-12A3-49F0-B44D-3C00E0BFF316}" destId="{6B318C28-BBDD-4A8A-800B-E19C328C1187}" srcOrd="7" destOrd="0" presId="urn:microsoft.com/office/officeart/2005/8/layout/radial1"/>
    <dgm:cxn modelId="{5D7798FF-4A5A-4403-981D-8E3181ECE7A1}" type="presParOf" srcId="{6B318C28-BBDD-4A8A-800B-E19C328C1187}" destId="{71613697-4E9D-4806-8437-85BB1E5D81A0}" srcOrd="0" destOrd="0" presId="urn:microsoft.com/office/officeart/2005/8/layout/radial1"/>
    <dgm:cxn modelId="{FDA42181-74BF-4013-A440-9E463A8F4BDB}" type="presParOf" srcId="{2F12B4B2-12A3-49F0-B44D-3C00E0BFF316}" destId="{8B9049D9-107A-42D1-8446-29C1B7FC3B0C}" srcOrd="8" destOrd="0" presId="urn:microsoft.com/office/officeart/2005/8/layout/radial1"/>
    <dgm:cxn modelId="{FD10B66C-0715-4A36-BED5-B50AD1669989}" type="presParOf" srcId="{2F12B4B2-12A3-49F0-B44D-3C00E0BFF316}" destId="{84C1943C-2EBE-4A47-94A0-946D90480D1C}" srcOrd="9" destOrd="0" presId="urn:microsoft.com/office/officeart/2005/8/layout/radial1"/>
    <dgm:cxn modelId="{203DB79A-C329-4A3E-A2D7-3E2D2EC62ED6}" type="presParOf" srcId="{84C1943C-2EBE-4A47-94A0-946D90480D1C}" destId="{FE158065-EBD0-48B2-A0A4-D605915A40FA}" srcOrd="0" destOrd="0" presId="urn:microsoft.com/office/officeart/2005/8/layout/radial1"/>
    <dgm:cxn modelId="{824634A9-D891-47E0-960D-DE6E4D522603}" type="presParOf" srcId="{2F12B4B2-12A3-49F0-B44D-3C00E0BFF316}" destId="{47913940-1ECF-4F9A-B754-FF4035CDAEB3}" srcOrd="10" destOrd="0" presId="urn:microsoft.com/office/officeart/2005/8/layout/radial1"/>
    <dgm:cxn modelId="{9DC6E912-C4AA-4C0F-98B4-5546100124C9}" type="presParOf" srcId="{2F12B4B2-12A3-49F0-B44D-3C00E0BFF316}" destId="{045933AC-9D16-49AA-A646-6D6F72FD54A2}" srcOrd="11" destOrd="0" presId="urn:microsoft.com/office/officeart/2005/8/layout/radial1"/>
    <dgm:cxn modelId="{E1BF3889-B9DC-454E-8980-DF18BB1CE043}" type="presParOf" srcId="{045933AC-9D16-49AA-A646-6D6F72FD54A2}" destId="{A4504C83-DDA9-45FD-9B79-0FCAEB63460E}" srcOrd="0" destOrd="0" presId="urn:microsoft.com/office/officeart/2005/8/layout/radial1"/>
    <dgm:cxn modelId="{0E8C7A7E-1E6A-4213-B9F0-9AD88C8E4965}" type="presParOf" srcId="{2F12B4B2-12A3-49F0-B44D-3C00E0BFF316}" destId="{7B6725ED-9F2C-42FA-8BF6-24D6BE9BAE5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2F9D-9BA2-4E1D-9BAD-281358EFB501}">
      <dsp:nvSpPr>
        <dsp:cNvPr id="0" name=""/>
        <dsp:cNvSpPr/>
      </dsp:nvSpPr>
      <dsp:spPr>
        <a:xfrm>
          <a:off x="4955989" y="1987817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Catalysis</a:t>
          </a:r>
        </a:p>
      </dsp:txBody>
      <dsp:txXfrm>
        <a:off x="5177235" y="2209063"/>
        <a:ext cx="1068272" cy="1068272"/>
      </dsp:txXfrm>
    </dsp:sp>
    <dsp:sp modelId="{D4F4838F-EF9D-4118-A4DE-7E560C388955}">
      <dsp:nvSpPr>
        <dsp:cNvPr id="0" name=""/>
        <dsp:cNvSpPr/>
      </dsp:nvSpPr>
      <dsp:spPr>
        <a:xfrm rot="16200000">
          <a:off x="5483259" y="1747802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9965" y="1748300"/>
        <a:ext cx="22811" cy="22811"/>
      </dsp:txXfrm>
    </dsp:sp>
    <dsp:sp modelId="{0BE7AC5F-8065-4D77-89DA-5D7857F24E06}">
      <dsp:nvSpPr>
        <dsp:cNvPr id="0" name=""/>
        <dsp:cNvSpPr/>
      </dsp:nvSpPr>
      <dsp:spPr>
        <a:xfrm>
          <a:off x="4955989" y="20829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Petroleum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refining</a:t>
          </a:r>
        </a:p>
      </dsp:txBody>
      <dsp:txXfrm>
        <a:off x="5177235" y="242075"/>
        <a:ext cx="1068272" cy="1068272"/>
      </dsp:txXfrm>
    </dsp:sp>
    <dsp:sp modelId="{D8BE9002-846B-4096-A4A2-591D03EBA286}">
      <dsp:nvSpPr>
        <dsp:cNvPr id="0" name=""/>
        <dsp:cNvSpPr/>
      </dsp:nvSpPr>
      <dsp:spPr>
        <a:xfrm rot="19800000">
          <a:off x="6334990" y="2239549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1696" y="2240047"/>
        <a:ext cx="22811" cy="22811"/>
      </dsp:txXfrm>
    </dsp:sp>
    <dsp:sp modelId="{B04924D2-25F4-4A8E-BDE1-1DAE1F2278EA}">
      <dsp:nvSpPr>
        <dsp:cNvPr id="0" name=""/>
        <dsp:cNvSpPr/>
      </dsp:nvSpPr>
      <dsp:spPr>
        <a:xfrm>
          <a:off x="6659451" y="1004323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Petro-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sp:txBody>
      <dsp:txXfrm>
        <a:off x="6880697" y="1225569"/>
        <a:ext cx="1068272" cy="1068272"/>
      </dsp:txXfrm>
    </dsp:sp>
    <dsp:sp modelId="{75F7BC67-ABAD-4BCA-828E-42BD3F0236A6}">
      <dsp:nvSpPr>
        <dsp:cNvPr id="0" name=""/>
        <dsp:cNvSpPr/>
      </dsp:nvSpPr>
      <dsp:spPr>
        <a:xfrm rot="1800000">
          <a:off x="6334990" y="3223043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1696" y="3223541"/>
        <a:ext cx="22811" cy="22811"/>
      </dsp:txXfrm>
    </dsp:sp>
    <dsp:sp modelId="{2FE51D7D-2ECD-4C16-8C28-F4F57C05C714}">
      <dsp:nvSpPr>
        <dsp:cNvPr id="0" name=""/>
        <dsp:cNvSpPr/>
      </dsp:nvSpPr>
      <dsp:spPr>
        <a:xfrm>
          <a:off x="6659451" y="2971311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Fertilizer&amp;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Inorganic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sp:txBody>
      <dsp:txXfrm>
        <a:off x="6880697" y="3192557"/>
        <a:ext cx="1068272" cy="1068272"/>
      </dsp:txXfrm>
    </dsp:sp>
    <dsp:sp modelId="{A0C02A3B-C08C-4A1D-B5DF-B1D56F302A9F}">
      <dsp:nvSpPr>
        <dsp:cNvPr id="0" name=""/>
        <dsp:cNvSpPr/>
      </dsp:nvSpPr>
      <dsp:spPr>
        <a:xfrm rot="5400000">
          <a:off x="5483259" y="3714790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9965" y="3715288"/>
        <a:ext cx="22811" cy="22811"/>
      </dsp:txXfrm>
    </dsp:sp>
    <dsp:sp modelId="{D34F5A04-4604-4069-A996-35396A9710F1}">
      <dsp:nvSpPr>
        <dsp:cNvPr id="0" name=""/>
        <dsp:cNvSpPr/>
      </dsp:nvSpPr>
      <dsp:spPr>
        <a:xfrm>
          <a:off x="4955989" y="3954806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Pharma-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ceutical</a:t>
          </a:r>
        </a:p>
      </dsp:txBody>
      <dsp:txXfrm>
        <a:off x="5177235" y="4176052"/>
        <a:ext cx="1068272" cy="1068272"/>
      </dsp:txXfrm>
    </dsp:sp>
    <dsp:sp modelId="{714E41E4-8638-4E4D-9CD4-131121531750}">
      <dsp:nvSpPr>
        <dsp:cNvPr id="0" name=""/>
        <dsp:cNvSpPr/>
      </dsp:nvSpPr>
      <dsp:spPr>
        <a:xfrm rot="9000000">
          <a:off x="4631528" y="3223043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8234" y="3223541"/>
        <a:ext cx="22811" cy="22811"/>
      </dsp:txXfrm>
    </dsp:sp>
    <dsp:sp modelId="{562DEB12-004A-4DE0-A718-EEC48CB6CA81}">
      <dsp:nvSpPr>
        <dsp:cNvPr id="0" name=""/>
        <dsp:cNvSpPr/>
      </dsp:nvSpPr>
      <dsp:spPr>
        <a:xfrm>
          <a:off x="3252527" y="2971311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Fine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Agro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</a:p>
      </dsp:txBody>
      <dsp:txXfrm>
        <a:off x="3473773" y="3192557"/>
        <a:ext cx="1068272" cy="1068272"/>
      </dsp:txXfrm>
    </dsp:sp>
    <dsp:sp modelId="{B4331C68-4D9E-47CE-8A35-6E2DE7B0FC27}">
      <dsp:nvSpPr>
        <dsp:cNvPr id="0" name=""/>
        <dsp:cNvSpPr/>
      </dsp:nvSpPr>
      <dsp:spPr>
        <a:xfrm rot="12600000">
          <a:off x="4631528" y="2239549"/>
          <a:ext cx="45622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456223" y="11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8234" y="2240047"/>
        <a:ext cx="22811" cy="22811"/>
      </dsp:txXfrm>
    </dsp:sp>
    <dsp:sp modelId="{F8B24B34-8446-4F7F-A339-C6D2FF7998CE}">
      <dsp:nvSpPr>
        <dsp:cNvPr id="0" name=""/>
        <dsp:cNvSpPr/>
      </dsp:nvSpPr>
      <dsp:spPr>
        <a:xfrm>
          <a:off x="3252527" y="1004323"/>
          <a:ext cx="1510764" cy="1510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Environ-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mental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0" i="0" u="none" strike="noStrike" kern="1200" cap="none" normalizeH="0" baseline="0">
              <a:ln>
                <a:noFill/>
              </a:ln>
              <a:solidFill>
                <a:srgbClr val="99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protection</a:t>
          </a:r>
        </a:p>
      </dsp:txBody>
      <dsp:txXfrm>
        <a:off x="3473773" y="1225569"/>
        <a:ext cx="1068272" cy="106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D0CCD-A065-4D18-BE85-6E2ADC49CA61}">
      <dsp:nvSpPr>
        <dsp:cNvPr id="0" name=""/>
        <dsp:cNvSpPr/>
      </dsp:nvSpPr>
      <dsp:spPr>
        <a:xfrm>
          <a:off x="3550101" y="2114207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Catalysis</a:t>
          </a:r>
          <a:endParaRPr kumimoji="0" lang="en-US" altLang="en-US" sz="1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3785475" y="2349581"/>
        <a:ext cx="1136486" cy="1136486"/>
      </dsp:txXfrm>
    </dsp:sp>
    <dsp:sp modelId="{208B9588-9616-4A6A-AA3A-5BF3BAC03F6D}">
      <dsp:nvSpPr>
        <dsp:cNvPr id="0" name=""/>
        <dsp:cNvSpPr/>
      </dsp:nvSpPr>
      <dsp:spPr>
        <a:xfrm rot="16200000">
          <a:off x="4111452" y="1855329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1605" y="1859828"/>
        <a:ext cx="24226" cy="24226"/>
      </dsp:txXfrm>
    </dsp:sp>
    <dsp:sp modelId="{07C06501-0019-4690-9096-69044E0BF3D5}">
      <dsp:nvSpPr>
        <dsp:cNvPr id="0" name=""/>
        <dsp:cNvSpPr/>
      </dsp:nvSpPr>
      <dsp:spPr>
        <a:xfrm>
          <a:off x="3550101" y="22441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processes</a:t>
          </a: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3785475" y="257815"/>
        <a:ext cx="1136486" cy="1136486"/>
      </dsp:txXfrm>
    </dsp:sp>
    <dsp:sp modelId="{16354EF9-CECA-413C-AE4D-A5C67DE6F3C8}">
      <dsp:nvSpPr>
        <dsp:cNvPr id="0" name=""/>
        <dsp:cNvSpPr/>
      </dsp:nvSpPr>
      <dsp:spPr>
        <a:xfrm rot="19800000">
          <a:off x="5017214" y="2378270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7367" y="2382770"/>
        <a:ext cx="24226" cy="24226"/>
      </dsp:txXfrm>
    </dsp:sp>
    <dsp:sp modelId="{CA270F15-041F-426F-A9BE-419C1EAC8348}">
      <dsp:nvSpPr>
        <dsp:cNvPr id="0" name=""/>
        <dsp:cNvSpPr/>
      </dsp:nvSpPr>
      <dsp:spPr>
        <a:xfrm>
          <a:off x="5361624" y="1068324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products</a:t>
          </a: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5596998" y="1303698"/>
        <a:ext cx="1136486" cy="1136486"/>
      </dsp:txXfrm>
    </dsp:sp>
    <dsp:sp modelId="{E5289B1A-2FF7-418F-9178-3600214C31A9}">
      <dsp:nvSpPr>
        <dsp:cNvPr id="0" name=""/>
        <dsp:cNvSpPr/>
      </dsp:nvSpPr>
      <dsp:spPr>
        <a:xfrm rot="1800000">
          <a:off x="5017214" y="3424154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7367" y="3428653"/>
        <a:ext cx="24226" cy="24226"/>
      </dsp:txXfrm>
    </dsp:sp>
    <dsp:sp modelId="{3310971B-BE08-4A3C-822B-301AC2A5FD8E}">
      <dsp:nvSpPr>
        <dsp:cNvPr id="0" name=""/>
        <dsp:cNvSpPr/>
      </dsp:nvSpPr>
      <dsp:spPr>
        <a:xfrm>
          <a:off x="5361624" y="3160091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Feed stock</a:t>
          </a: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5596998" y="3395465"/>
        <a:ext cx="1136486" cy="1136486"/>
      </dsp:txXfrm>
    </dsp:sp>
    <dsp:sp modelId="{6B318C28-BBDD-4A8A-800B-E19C328C1187}">
      <dsp:nvSpPr>
        <dsp:cNvPr id="0" name=""/>
        <dsp:cNvSpPr/>
      </dsp:nvSpPr>
      <dsp:spPr>
        <a:xfrm rot="5400000">
          <a:off x="4111452" y="3947095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1605" y="3951594"/>
        <a:ext cx="24226" cy="24226"/>
      </dsp:txXfrm>
    </dsp:sp>
    <dsp:sp modelId="{8B9049D9-107A-42D1-8446-29C1B7FC3B0C}">
      <dsp:nvSpPr>
        <dsp:cNvPr id="0" name=""/>
        <dsp:cNvSpPr/>
      </dsp:nvSpPr>
      <dsp:spPr>
        <a:xfrm>
          <a:off x="3550101" y="4205974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Cost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production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3785475" y="4441348"/>
        <a:ext cx="1136486" cy="1136486"/>
      </dsp:txXfrm>
    </dsp:sp>
    <dsp:sp modelId="{84C1943C-2EBE-4A47-94A0-946D90480D1C}">
      <dsp:nvSpPr>
        <dsp:cNvPr id="0" name=""/>
        <dsp:cNvSpPr/>
      </dsp:nvSpPr>
      <dsp:spPr>
        <a:xfrm rot="9000000">
          <a:off x="3205691" y="3424154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35844" y="3428653"/>
        <a:ext cx="24226" cy="24226"/>
      </dsp:txXfrm>
    </dsp:sp>
    <dsp:sp modelId="{47913940-1ECF-4F9A-B754-FF4035CDAEB3}">
      <dsp:nvSpPr>
        <dsp:cNvPr id="0" name=""/>
        <dsp:cNvSpPr/>
      </dsp:nvSpPr>
      <dsp:spPr>
        <a:xfrm>
          <a:off x="1738578" y="3160091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Environment</a:t>
          </a: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1973952" y="3395465"/>
        <a:ext cx="1136486" cy="1136486"/>
      </dsp:txXfrm>
    </dsp:sp>
    <dsp:sp modelId="{045933AC-9D16-49AA-A646-6D6F72FD54A2}">
      <dsp:nvSpPr>
        <dsp:cNvPr id="0" name=""/>
        <dsp:cNvSpPr/>
      </dsp:nvSpPr>
      <dsp:spPr>
        <a:xfrm rot="12600000">
          <a:off x="3205691" y="2378270"/>
          <a:ext cx="484532" cy="33224"/>
        </a:xfrm>
        <a:custGeom>
          <a:avLst/>
          <a:gdLst/>
          <a:ahLst/>
          <a:cxnLst/>
          <a:rect l="0" t="0" r="0" b="0"/>
          <a:pathLst>
            <a:path>
              <a:moveTo>
                <a:pt x="0" y="16612"/>
              </a:moveTo>
              <a:lnTo>
                <a:pt x="484532" y="16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35844" y="2382770"/>
        <a:ext cx="24226" cy="24226"/>
      </dsp:txXfrm>
    </dsp:sp>
    <dsp:sp modelId="{7B6725ED-9F2C-42FA-8BF6-24D6BE9BAE5B}">
      <dsp:nvSpPr>
        <dsp:cNvPr id="0" name=""/>
        <dsp:cNvSpPr/>
      </dsp:nvSpPr>
      <dsp:spPr>
        <a:xfrm>
          <a:off x="1738578" y="1068324"/>
          <a:ext cx="1607234" cy="160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en-US" sz="1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rPr>
            <a:t>Energy</a:t>
          </a:r>
          <a:endParaRPr kumimoji="0" lang="en-US" altLang="en-US" sz="12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1973952" y="1303698"/>
        <a:ext cx="1136486" cy="113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9A5B-6A71-40B0-AA30-2797878E724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297E-F035-4A5E-BC7E-BEDA9207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4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FBCF3E-6FBB-453C-83FA-7267CCB2A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8071D-41A1-47DC-9F24-1E6E173CACCE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C017EC0-4CAB-45E6-AA0C-9861C373712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730F707-DF9C-43BA-8FB5-963ED8C23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2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159D-F3D2-4A67-A7AA-B0CF79A11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65B6D-387E-48A1-93B0-6F1AC6BFE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AB49-C38C-40E0-8579-DF07E12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609A-2096-48E8-B0CF-6ACB09D6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A5B7-13EB-45CE-B6AC-868E1346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7676-2DB0-4BA7-BF0E-A66DEB6D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B55A2-0FDA-4448-81BC-E73765D0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88050-864C-443C-860A-88F26921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4BFA-7CD8-45E5-BC73-D861D468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55B99-9003-4C72-8AF6-DA4240FA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1261-4C6D-4ADB-8EC8-6B4BE3649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4845E-8FAA-4514-8D09-03195EFB2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FE96-425B-4553-8A06-BC9B82F4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468A-6E9D-481B-A982-F305DE0D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7E73-2F36-4227-9281-E8DFA39E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4996-8BA7-4389-A471-7421D18E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1544D6FB-DC98-4419-957E-7074C36802FC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0108-A1A3-4F23-BB1B-177EA515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1689-AB80-4DA6-B75F-6D3C020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D6A8-A62C-4835-8265-5B70E7C9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4469F1D-1C84-4506-B79D-6E02D6949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9EB8-5C6E-4780-A2CF-CDA5399E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EF98C54-5AE8-4CB5-8C11-7234158C990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FD4E-6099-4C7B-A71C-7B723316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8F6B-CADD-4D2F-B6E5-CAC9BF83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FC541-0CD7-4E59-B03E-3220009E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706DDD-984C-4095-A43D-32FF1A262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C1A2-F992-447B-8AA7-AE2DA8C9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D37C-3D0A-4017-B414-A705C51E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1393F-FCDF-41A9-AFEB-9946196E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34D8-9AD6-4752-8950-BF087234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FEF1-25A3-4601-8C9A-FFF0B4B9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A0EC-CDDF-4679-8568-CE4AC665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13821-0AEB-41CD-B521-564E5C56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2289-3017-4FEB-B204-89065240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8C11-99D6-4CA7-91FF-20E01F8C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BEBE-0E45-4609-8422-E34D88C6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E888-87AD-4E79-BDD9-41EF9C29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1167-E6B4-4C02-8C18-C83823F83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F4AE3-8C14-4853-9591-3A49EDE51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EACD2-0E0F-4FF7-9F53-95021377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CF37-9C3E-4AC4-B2CF-83DF5B5B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E5A9E-BFA3-4F8F-8675-C086229D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423B-0DB2-47D1-9563-063415E6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3076C-E7EF-49F8-84FD-AAE7D92E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2FB99-B5A4-47AB-BE64-184D97D1D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B2B5E-991F-433C-AA0F-8DDDB67A2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60A2-B4D9-4C1E-81D9-7665A93D0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6656E-2899-4433-A472-4CF206F6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A0485-7F34-4876-AA5F-5504EEBB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CC8C8-835C-4404-A1DF-4356D1FD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FB2A-DE48-4847-A476-A27ACE84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DFADC-5359-4CE2-805D-E15D463B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C242A-BBCD-4FE1-809A-1435636D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ABC8F-CB80-4FF2-B3FC-E0F78888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A82E6-51D1-43BF-AF50-40FF3CF1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8FDF0-1C69-44A2-9CB1-CF3EB46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167AD-1258-4D51-A535-C29CD7FD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3A30-3313-42F8-9B20-31A2F662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2E77-A401-47E4-8A42-C6DA0A80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90F62-0D4C-46F6-BD44-1710F309C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E7141-3469-421D-9E53-A5DA6989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2C2C5-02FF-420A-B4BA-9A31424C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06FD8-C6DA-47EE-AA53-728BDD20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7CC7-1713-4F6D-AAAE-4D40B9F1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5DCD4-6171-4F98-AC03-2FE6B480F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0202A-7028-4026-BC16-D60CCE3B3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28E32-2D22-4276-861E-DD7E699E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273C3-36AE-4402-83E4-6938A75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DE1A3-6257-49CB-8B01-4F32CF6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B1F2C-65EA-404A-ADA0-249E467E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409C-868E-425B-B99D-A3A15BF2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1286B-42E0-48EF-8CB5-3451CD778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6370-FA94-432A-BBD6-952F1D908538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6DE3-36A4-43D1-8D8E-45ABFD3B8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E38E7-49B6-4833-B6D1-68A2993A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89C2-405D-4069-BCAE-C98E10B4F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5.w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http://ojps.aip.org/journals/doc/JESOAN-ft/vol_148/iss_1/A11_1-F5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21" Type="http://schemas.openxmlformats.org/officeDocument/2006/relationships/image" Target="../media/image51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23" Type="http://schemas.openxmlformats.org/officeDocument/2006/relationships/image" Target="../media/image53.emf"/><Relationship Id="rId10" Type="http://schemas.openxmlformats.org/officeDocument/2006/relationships/image" Target="../media/image40.emf"/><Relationship Id="rId19" Type="http://schemas.openxmlformats.org/officeDocument/2006/relationships/image" Target="../media/image49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Relationship Id="rId22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8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1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6D9F-97B5-4550-90E4-832C733EB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017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CC0099"/>
                </a:solidFill>
              </a:rPr>
              <a:t>Catalyst Characterization and Interpretation</a:t>
            </a: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DD27C-1A32-4CDC-B5E9-507382B71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669" y="5619363"/>
            <a:ext cx="7169217" cy="95671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Centre for Catalysis Research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Madras</a:t>
            </a:r>
          </a:p>
          <a:p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56AE75-9A49-4C62-9E42-EE6FEE5F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5" y="2941209"/>
            <a:ext cx="3710609" cy="2149150"/>
          </a:xfrm>
          <a:prstGeom prst="rect">
            <a:avLst/>
          </a:prstGeom>
        </p:spPr>
      </p:pic>
      <p:pic>
        <p:nvPicPr>
          <p:cNvPr id="1026" name="Picture 2" descr="https://www.researchgate.net/profile/Andreas_Jess/publication/227668524/figure/fig3/AS:302263034761222@1449076531970/Figure-3-Cumulative-pore-volume-based-on-a-combination-of-BET-analysis-and-Hg.png">
            <a:extLst>
              <a:ext uri="{FF2B5EF4-FFF2-40B4-BE49-F238E27FC236}">
                <a16:creationId xmlns:a16="http://schemas.microsoft.com/office/drawing/2014/main" id="{55CF340C-23D6-4612-BEAB-3B0881BC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63"/>
            <a:ext cx="3722776" cy="26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D2EB3-4E69-4A36-8160-BD66CFB9E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810" y="2091428"/>
            <a:ext cx="3847686" cy="2515041"/>
          </a:xfrm>
          <a:prstGeom prst="rect">
            <a:avLst/>
          </a:prstGeom>
        </p:spPr>
      </p:pic>
      <p:pic>
        <p:nvPicPr>
          <p:cNvPr id="1028" name="Picture 4" descr="http://hoahocngaynay.com/images/stories/01012013/xuc-tac-fcc.jpg">
            <a:extLst>
              <a:ext uri="{FF2B5EF4-FFF2-40B4-BE49-F238E27FC236}">
                <a16:creationId xmlns:a16="http://schemas.microsoft.com/office/drawing/2014/main" id="{3CCE7353-FC8E-48E8-9D8F-D87ADFCB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089"/>
            <a:ext cx="2067339" cy="1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thz.ch/en/news-and-events/eth-news/news/2014/05/better-catalysts-for-the-petrochemical-industry/_jcr_content/news_content/fullwidthimage/image.imageformat.fullwidth.1905398128.png">
            <a:extLst>
              <a:ext uri="{FF2B5EF4-FFF2-40B4-BE49-F238E27FC236}">
                <a16:creationId xmlns:a16="http://schemas.microsoft.com/office/drawing/2014/main" id="{4584791F-BCF7-4627-B5CC-2A9ECE1A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70" y="-4611"/>
            <a:ext cx="2623930" cy="13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4B997-B43C-494F-A390-26EC31E8C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" y="4763689"/>
            <a:ext cx="2809875" cy="2095500"/>
          </a:xfrm>
          <a:prstGeom prst="rect">
            <a:avLst/>
          </a:prstGeom>
        </p:spPr>
      </p:pic>
      <p:pic>
        <p:nvPicPr>
          <p:cNvPr id="9" name="Picture 4" descr="https://upload.wikimedia.org/wikipedia/en/thumb/6/69/IIT_Madras_Logo.svg/1024px-IIT_Madras_Logo.svg.png">
            <a:extLst>
              <a:ext uri="{FF2B5EF4-FFF2-40B4-BE49-F238E27FC236}">
                <a16:creationId xmlns:a16="http://schemas.microsoft.com/office/drawing/2014/main" id="{F24A4B61-E16D-4882-997B-AD001C1C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86" y="4760375"/>
            <a:ext cx="2098813" cy="20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14E921-605A-44D3-8101-4E3B4079BA07}"/>
              </a:ext>
            </a:extLst>
          </p:cNvPr>
          <p:cNvSpPr/>
          <p:nvPr/>
        </p:nvSpPr>
        <p:spPr>
          <a:xfrm>
            <a:off x="3985151" y="-30511"/>
            <a:ext cx="3665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Presentation 4</a:t>
            </a:r>
          </a:p>
        </p:txBody>
      </p:sp>
    </p:spTree>
    <p:extLst>
      <p:ext uri="{BB962C8B-B14F-4D97-AF65-F5344CB8AC3E}">
        <p14:creationId xmlns:p14="http://schemas.microsoft.com/office/powerpoint/2010/main" val="268869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0F3AB25-4B0A-4841-AB25-0ADD7F28551C}"/>
              </a:ext>
            </a:extLst>
          </p:cNvPr>
          <p:cNvSpPr txBox="1">
            <a:spLocks/>
          </p:cNvSpPr>
          <p:nvPr/>
        </p:nvSpPr>
        <p:spPr>
          <a:xfrm>
            <a:off x="0" y="2650434"/>
            <a:ext cx="12192000" cy="12987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Importance of Catalysis and Catalyst Technology</a:t>
            </a:r>
          </a:p>
        </p:txBody>
      </p:sp>
    </p:spTree>
    <p:extLst>
      <p:ext uri="{BB962C8B-B14F-4D97-AF65-F5344CB8AC3E}">
        <p14:creationId xmlns:p14="http://schemas.microsoft.com/office/powerpoint/2010/main" val="29169358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BD73301-B5EA-4761-8751-AFE8860E53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Reactions under Supercritical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1753608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F80CFCA-BC3F-43AC-8F5A-7B442BCD8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772400" cy="6858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Hydrogenation with Super Critical CO</a:t>
            </a:r>
            <a:r>
              <a:rPr lang="en-US" altLang="en-US" sz="28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</a:t>
            </a:r>
            <a:endParaRPr lang="en-US" altLang="en-US" sz="28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FBD224C-70C4-452E-8044-EC77011E5A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599" y="914400"/>
            <a:ext cx="11945257" cy="5486400"/>
          </a:xfrm>
        </p:spPr>
        <p:txBody>
          <a:bodyPr/>
          <a:lstStyle/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Hydrogen is infinitely miscible with scCO</a:t>
            </a:r>
            <a:r>
              <a:rPr lang="en-GB" altLang="en-US" sz="2000" b="1" baseline="-30000" dirty="0">
                <a:solidFill>
                  <a:srgbClr val="990000"/>
                </a:solidFill>
                <a:latin typeface="Book Antiqua" panose="02040602050305030304" pitchFamily="18" charset="0"/>
              </a:rPr>
              <a:t>2</a:t>
            </a: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and therefore, eliminates   the mass transport problems commonly associated with traditional   solvent-based processing (Batch or Buss loop).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</a:t>
            </a: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A wide range of substrates can be hydrogenated including alkenes,   aldehydes, nitro compounds, ketones and oximes. 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 </a:t>
            </a: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Reaction rates with   heterogeneous catalysts are especially enhanced   with increased selectivity and a high diffusivity/low viscosity   environment which </a:t>
            </a:r>
            <a:r>
              <a:rPr lang="en-US" altLang="en-US" sz="2000" b="1" dirty="0" err="1">
                <a:solidFill>
                  <a:srgbClr val="990000"/>
                </a:solidFill>
                <a:latin typeface="Book Antiqua" panose="02040602050305030304" pitchFamily="18" charset="0"/>
              </a:rPr>
              <a:t>maximises</a:t>
            </a:r>
            <a:r>
              <a:rPr lang="en-US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mass transport </a:t>
            </a: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20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Supercritical fluid systems combine the mass transport properties of  gases with the mass density of liquids.  This results in increased  reaction kinetics and, hence, high throughputs from a relatively</a:t>
            </a:r>
          </a:p>
          <a:p>
            <a:pPr algn="just">
              <a:spcBef>
                <a:spcPct val="0"/>
              </a:spcBef>
            </a:pP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   small reactor system.</a:t>
            </a:r>
            <a:r>
              <a:rPr lang="en-GB" altLang="en-US" b="1" dirty="0">
                <a:latin typeface="GillSans" charset="0"/>
              </a:rPr>
              <a:t> </a:t>
            </a:r>
          </a:p>
          <a:p>
            <a:pPr algn="just">
              <a:spcBef>
                <a:spcPct val="0"/>
              </a:spcBef>
            </a:pPr>
            <a:endParaRPr lang="en-GB" altLang="en-US" b="1" dirty="0">
              <a:latin typeface="GillSans" charset="0"/>
            </a:endParaRPr>
          </a:p>
          <a:p>
            <a:pPr algn="just"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Through the appropriate choice of reaction pressure, temperature, catalyst type, residence time and stoichiometry it is possible to achieve  far higher degrees of selectivity than has been observed under </a:t>
            </a:r>
          </a:p>
          <a:p>
            <a:pPr algn="just">
              <a:spcBef>
                <a:spcPct val="0"/>
              </a:spcBef>
            </a:pPr>
            <a:r>
              <a:rPr lang="en-GB" altLang="en-US" sz="2000" b="1" dirty="0">
                <a:solidFill>
                  <a:srgbClr val="990000"/>
                </a:solidFill>
                <a:latin typeface="Book Antiqua" panose="02040602050305030304" pitchFamily="18" charset="0"/>
              </a:rPr>
              <a:t>     traditional reaction conditions.  </a:t>
            </a:r>
            <a:endParaRPr lang="en-US" altLang="en-US" sz="20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algn="l">
              <a:buFontTx/>
              <a:buBlip>
                <a:blip r:embed="rId2"/>
              </a:buBlip>
            </a:pPr>
            <a:endParaRPr lang="en-US" altLang="en-US" sz="2000" b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7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38D68E3-2604-42AD-B92B-A5C4435F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9553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1200">
                <a:latin typeface="GillSans" charset="0"/>
              </a:rPr>
              <a:t>Figure 1.</a:t>
            </a:r>
            <a:endParaRPr lang="en-US" altLang="en-US" sz="1200">
              <a:latin typeface="Book Antiqua" panose="02040602050305030304" pitchFamily="18" charset="0"/>
            </a:endParaRPr>
          </a:p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90115" name="Object 3">
            <a:extLst>
              <a:ext uri="{FF2B5EF4-FFF2-40B4-BE49-F238E27FC236}">
                <a16:creationId xmlns:a16="http://schemas.microsoft.com/office/drawing/2014/main" id="{2B76CF73-0DD0-4CFF-AB54-E0CA2533E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28600"/>
          <a:ext cx="8915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3" imgW="4679950" imgH="2071370" progId="isisserver">
                  <p:embed/>
                </p:oleObj>
              </mc:Choice>
              <mc:Fallback>
                <p:oleObj r:id="rId3" imgW="4679950" imgH="2071370" progId="isisserver">
                  <p:embed/>
                  <p:pic>
                    <p:nvPicPr>
                      <p:cNvPr id="90115" name="Object 3">
                        <a:extLst>
                          <a:ext uri="{FF2B5EF4-FFF2-40B4-BE49-F238E27FC236}">
                            <a16:creationId xmlns:a16="http://schemas.microsoft.com/office/drawing/2014/main" id="{2B76CF73-0DD0-4CFF-AB54-E0CA2533E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"/>
                        <a:ext cx="89154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>
            <a:extLst>
              <a:ext uri="{FF2B5EF4-FFF2-40B4-BE49-F238E27FC236}">
                <a16:creationId xmlns:a16="http://schemas.microsoft.com/office/drawing/2014/main" id="{C71B678B-2E0A-4917-9EC8-B82DD93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6070601"/>
            <a:ext cx="794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Book Antiqua" panose="02040602050305030304" pitchFamily="18" charset="0"/>
              </a:rPr>
              <a:t>Synthesis of Ethyl Cyclohexene under SC CO2 conditions</a:t>
            </a:r>
          </a:p>
          <a:p>
            <a:r>
              <a:rPr lang="en-US" altLang="en-US" sz="2000">
                <a:latin typeface="Book Antiqua" panose="02040602050305030304" pitchFamily="18" charset="0"/>
              </a:rPr>
              <a:t>Thomas Swan&amp; Co,UK-Swan-SCF®</a:t>
            </a:r>
          </a:p>
        </p:txBody>
      </p:sp>
    </p:spTree>
    <p:extLst>
      <p:ext uri="{BB962C8B-B14F-4D97-AF65-F5344CB8AC3E}">
        <p14:creationId xmlns:p14="http://schemas.microsoft.com/office/powerpoint/2010/main" val="28881216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>
            <a:extLst>
              <a:ext uri="{FF2B5EF4-FFF2-40B4-BE49-F238E27FC236}">
                <a16:creationId xmlns:a16="http://schemas.microsoft.com/office/drawing/2014/main" id="{B8110B38-A516-4806-B7CE-F03589EB32BD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2806701"/>
            <a:ext cx="6172200" cy="1235075"/>
            <a:chOff x="0" y="0"/>
            <a:chExt cx="3888" cy="778"/>
          </a:xfrm>
        </p:grpSpPr>
        <p:sp>
          <p:nvSpPr>
            <p:cNvPr id="91139" name="Rectangle 3">
              <a:extLst>
                <a:ext uri="{FF2B5EF4-FFF2-40B4-BE49-F238E27FC236}">
                  <a16:creationId xmlns:a16="http://schemas.microsoft.com/office/drawing/2014/main" id="{629479A0-A773-468D-8EC7-AF0192F12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40" name="Rectangle 4">
              <a:extLst>
                <a:ext uri="{FF2B5EF4-FFF2-40B4-BE49-F238E27FC236}">
                  <a16:creationId xmlns:a16="http://schemas.microsoft.com/office/drawing/2014/main" id="{988DCF6D-ACE6-44BA-9BFB-E77B64832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88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700">
                  <a:solidFill>
                    <a:srgbClr val="000000"/>
                  </a:solidFill>
                  <a:latin typeface="Verdana" panose="020B0604030504040204" pitchFamily="34" charset="0"/>
                </a:rPr>
                <a:t>  </a:t>
              </a:r>
              <a:r>
                <a:rPr lang="en-US" altLang="en-US" sz="7500">
                  <a:solidFill>
                    <a:srgbClr val="000000"/>
                  </a:solidFill>
                  <a:latin typeface="Verdana" panose="020B0604030504040204" pitchFamily="34" charset="0"/>
                </a:rPr>
                <a:t> </a:t>
              </a:r>
              <a:r>
                <a:rPr lang="en-US" altLang="en-US" sz="700">
                  <a:solidFill>
                    <a:srgbClr val="000000"/>
                  </a:solidFill>
                  <a:latin typeface="Verdana" panose="020B0604030504040204" pitchFamily="34" charset="0"/>
                </a:rPr>
                <a:t>                                                 </a:t>
              </a:r>
            </a:p>
          </p:txBody>
        </p:sp>
      </p:grpSp>
      <p:pic>
        <p:nvPicPr>
          <p:cNvPr id="91141" name="Picture 5" descr="Reaction">
            <a:extLst>
              <a:ext uri="{FF2B5EF4-FFF2-40B4-BE49-F238E27FC236}">
                <a16:creationId xmlns:a16="http://schemas.microsoft.com/office/drawing/2014/main" id="{149CF57D-AE56-46B1-A56E-56529B03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2F825FAF-8D51-47E7-B2B0-0FE46645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4267201"/>
            <a:ext cx="115243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990000"/>
                </a:solidFill>
                <a:latin typeface="Book Antiqua" panose="02040602050305030304" pitchFamily="18" charset="0"/>
              </a:rPr>
              <a:t>1.Chemical &amp; </a:t>
            </a:r>
            <a:r>
              <a:rPr lang="en-US" altLang="en-US" sz="2000" dirty="0" err="1">
                <a:solidFill>
                  <a:srgbClr val="990000"/>
                </a:solidFill>
                <a:latin typeface="Book Antiqua" panose="02040602050305030304" pitchFamily="18" charset="0"/>
              </a:rPr>
              <a:t>Engg</a:t>
            </a:r>
            <a:r>
              <a:rPr lang="en-US" altLang="en-US" sz="2000" dirty="0">
                <a:solidFill>
                  <a:srgbClr val="990000"/>
                </a:solidFill>
                <a:latin typeface="Book Antiqua" panose="02040602050305030304" pitchFamily="18" charset="0"/>
              </a:rPr>
              <a:t>. News, 82 (43),p12, 2004</a:t>
            </a:r>
          </a:p>
          <a:p>
            <a:endParaRPr lang="en-US" altLang="en-US" sz="2000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r>
              <a:rPr lang="en-US" altLang="en-US" sz="2000" dirty="0">
                <a:solidFill>
                  <a:srgbClr val="990000"/>
                </a:solidFill>
                <a:latin typeface="Book Antiqua" panose="02040602050305030304" pitchFamily="18" charset="0"/>
              </a:rPr>
              <a:t>2. Continuous hydrogenation of organic compounds     in supercritical fluids, MG. </a:t>
            </a:r>
            <a:r>
              <a:rPr lang="en-US" altLang="en-US" sz="2000" dirty="0" err="1">
                <a:solidFill>
                  <a:srgbClr val="990000"/>
                </a:solidFill>
                <a:latin typeface="Book Antiqua" panose="02040602050305030304" pitchFamily="18" charset="0"/>
              </a:rPr>
              <a:t>Hitzler</a:t>
            </a:r>
            <a:r>
              <a:rPr lang="en-US" altLang="en-US" sz="2000" dirty="0">
                <a:solidFill>
                  <a:srgbClr val="990000"/>
                </a:solidFill>
                <a:latin typeface="Book Antiqua" panose="02040602050305030304" pitchFamily="18" charset="0"/>
              </a:rPr>
              <a:t> &amp;</a:t>
            </a:r>
            <a:r>
              <a:rPr lang="en-US" altLang="en-US" sz="2000" dirty="0" err="1">
                <a:solidFill>
                  <a:srgbClr val="990000"/>
                </a:solidFill>
                <a:latin typeface="Book Antiqua" panose="02040602050305030304" pitchFamily="18" charset="0"/>
              </a:rPr>
              <a:t>M.Poliakoff</a:t>
            </a:r>
            <a:r>
              <a:rPr lang="en-US" altLang="en-US" sz="2000" dirty="0">
                <a:solidFill>
                  <a:srgbClr val="990000"/>
                </a:solidFill>
                <a:latin typeface="Book Antiqua" panose="02040602050305030304" pitchFamily="18" charset="0"/>
              </a:rPr>
              <a:t>,     Chem. Commun.1997,1667</a:t>
            </a:r>
          </a:p>
        </p:txBody>
      </p:sp>
    </p:spTree>
    <p:extLst>
      <p:ext uri="{BB962C8B-B14F-4D97-AF65-F5344CB8AC3E}">
        <p14:creationId xmlns:p14="http://schemas.microsoft.com/office/powerpoint/2010/main" val="7389085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50AF90A-4493-45E4-92E4-63035B745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DEVELOPMENT OF CATALYSTS:</a:t>
            </a:r>
            <a:b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31479141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F25E912-C1B0-43E0-AC72-9A23F4C91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3" y="274638"/>
            <a:ext cx="11843657" cy="868362"/>
          </a:xfrm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DEVELOPMENT OF CATALYSTS: MODERN APPROACHES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4C0B2A4-06F4-4313-BFF5-EDA69810E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43" y="1143001"/>
            <a:ext cx="11843657" cy="49831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COMBINATORIAL CATALYSIS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Systematic preparation, processing and testing of a number of formulations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Rapid library synthesis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Evaluation by high throughput techniques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Micro fabrication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Robotics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Automation &amp; Instrumentation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Computational chemistry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Information management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Better understanding of catalytic functions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Trends &amp; patterns of structure-activity correlations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Faster discovery of new formulations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	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			</a:t>
            </a:r>
            <a:endParaRPr lang="en-US" altLang="en-US" sz="2000" b="1">
              <a:solidFill>
                <a:schemeClr val="hlin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186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98E9438-85F9-4749-96D0-750BE83C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99" y="1"/>
            <a:ext cx="1182914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080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6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0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 THROUGHPUT EVALUATION OF CATALYSTS</a:t>
            </a:r>
          </a:p>
          <a:p>
            <a:pPr eaLnBrk="0" hangingPunct="0"/>
            <a:r>
              <a:rPr lang="en-US" altLang="en-US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altLang="en-US" sz="12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0" hangingPunct="0"/>
            <a:r>
              <a:rPr lang="en-US" altLang="en-US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endParaRPr lang="en-US" alt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accent2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EVALUATION OF ACTIVITY, SELECTIVITY &amp; LIFE FOR A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NUMBER OF CATALYST    FORMULATIONS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 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NORMAL SCREENING OF ONE FORMULATION: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ACTIVITY &amp; SELECTIVITY      : ONE DAY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   STABILITY/LIFE                     : 30 DAYS TO 90 DAYS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 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ONE FORMULATION/ONE REACTOR AT A TIME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 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SCREENING OF PROMISING FORMULATIONS THROUGH 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HIGH THROUGHPUT   EVALUATION TECHNIQUE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SIMULTANEOUS EVALUATION OF SEVERAL CATALYSTS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8 OR 80 REACTORS BEING USED SIMULTANEOUSLY 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FAST ANALYTICAL TECHNIQUES FOR ANALYSIS OF FEED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&amp; PRODUCTS BY  IR THERMOGRAPHY/ QMS/TOF-MS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eaLnBrk="0" hangingPunct="0">
              <a:buFont typeface="Wingdings" panose="05000000000000000000" pitchFamily="2" charset="2"/>
              <a:buChar char="q"/>
            </a:pPr>
            <a:endParaRPr lang="en-US" altLang="en-US" dirty="0">
              <a:solidFill>
                <a:srgbClr val="990000"/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6698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5C0BB21-EB3C-4B96-B66F-DD1284B0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Sustainable Chemistry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A3AE6C5-7729-403F-B4DE-7EDFCDE49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43" y="990601"/>
            <a:ext cx="11858171" cy="5135563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SUSTAINABILITY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 Meeting the needs of the present generation without compromising the ability of the future generations to meet their own demands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SUSTAINABLE DEVELOPMENT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</a:t>
            </a: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To ensure the viability of our world in the long run and  create a harmonious balance between economic development preservation of eco-systems &amp;improve quality of life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SUSTAINABLE CHEMISTRY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</a:t>
            </a: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The chemistry that is eco-friendly, minimises waste generation and energy use and preferentially uses renewable raw materials such as agricultural products instead of fossil resources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INDUSTRIAL BIO TECHNOLOGY- </a:t>
            </a:r>
            <a:r>
              <a:rPr lang="en-US" altLang="en-US" sz="1800" b="1">
                <a:solidFill>
                  <a:schemeClr val="bg1"/>
                </a:solidFill>
                <a:latin typeface="Bookman Old Style" panose="02050604050505020204" pitchFamily="18" charset="0"/>
              </a:rPr>
              <a:t>White Bio-technology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  Means of achieving sustainable development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     Green Bio-technology</a:t>
            </a: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- </a:t>
            </a: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Agriculture oriented- GM</a:t>
            </a:r>
          </a:p>
          <a:p>
            <a:pPr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     Red Bio-technology</a:t>
            </a: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  - Medical </a:t>
            </a: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oriented</a:t>
            </a: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07460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81C79A9-9D7C-4F27-8341-93C2A9099C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2400"/>
            <a:ext cx="7772400" cy="457200"/>
          </a:xfrm>
        </p:spPr>
        <p:txBody>
          <a:bodyPr anchor="ctr">
            <a:normAutofit fontScale="90000"/>
          </a:bodyPr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Sustainable Chemistry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BCD7CCF-58E9-4EA8-994F-453C0C8E7B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599" y="609600"/>
            <a:ext cx="11858171" cy="6096000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INDUSTRIAL BIOTECHNOLOGY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Application of modern bio-technology for industrial production of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chemicals &amp; bio-energy using living cells and their enzymes, leading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to inherently clean processes with minimum waste generation &amp; 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energy use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SUSTAINABLE CHEMICALS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Inherently safe,pose no risk to human health &amp; environment, low 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acute toxicity, low persistency,no bio-accumulation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SUSTAINABLE PRODUCTION &amp; PROCESSING</a:t>
            </a:r>
          </a:p>
          <a:p>
            <a:pPr algn="l"/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  </a:t>
            </a: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Best Available Techniques (BAT) &amp; Best Environmental Practice 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(BEP) to be adopted.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Responsible care as per Integrated Pollution Prevention &amp; Control 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(IPPC) guide lines to be followed with respect to:</a:t>
            </a:r>
          </a:p>
          <a:p>
            <a:pPr algn="l"/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  </a:t>
            </a:r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Emission to air,water &amp; land</a:t>
            </a: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    Generation of waste		Prevention of accidents</a:t>
            </a: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    Use of raw materials		Risk management auditing systems</a:t>
            </a: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    Energy efficiency </a:t>
            </a: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Bookman Old Style" panose="02050604050505020204" pitchFamily="18" charset="0"/>
              </a:rPr>
              <a:t>    Noise </a:t>
            </a:r>
          </a:p>
          <a:p>
            <a:pPr algn="l"/>
            <a:r>
              <a:rPr lang="en-US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728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AFEB6B7-9F77-439C-81E9-19B6C1457F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772400" cy="5334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Sustainable Chemistry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D7EEB49-8E45-4BD4-8CE2-5456677D04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0629" y="1143000"/>
            <a:ext cx="11829142" cy="54102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en-US" altLang="en-US" sz="1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SUSTAINABLE PRODUCTS</a:t>
            </a:r>
          </a:p>
          <a:p>
            <a:pPr algn="l"/>
            <a:r>
              <a:rPr lang="en-US" altLang="en-US" sz="18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Effects on long term use </a:t>
            </a:r>
          </a:p>
          <a:p>
            <a:pPr algn="l"/>
            <a:r>
              <a:rPr lang="en-US" altLang="en-US" sz="18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Properties suitable for reuse &amp; recycling</a:t>
            </a:r>
          </a:p>
          <a:p>
            <a:pPr algn="l"/>
            <a:r>
              <a:rPr lang="en-US" altLang="en-US" sz="18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Low resource demand in its production &amp; use</a:t>
            </a:r>
          </a:p>
          <a:p>
            <a:pPr algn="l"/>
            <a:r>
              <a:rPr lang="en-US" altLang="en-US" sz="18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Life cycle assessment</a:t>
            </a:r>
            <a:r>
              <a:rPr lang="en-US" altLang="en-US" sz="1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  <a:p>
            <a:pPr algn="l"/>
            <a:endParaRPr lang="en-US" altLang="en-US" sz="18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l"/>
            <a:endParaRPr lang="en-US" altLang="en-US" sz="18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altLang="en-US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       Sustainable chemistry as an innovative </a:t>
            </a:r>
          </a:p>
          <a:p>
            <a:pPr algn="l"/>
            <a:r>
              <a:rPr lang="en-US" altLang="en-US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                  new branch of science</a:t>
            </a:r>
          </a:p>
          <a:p>
            <a:pPr algn="l"/>
            <a:r>
              <a:rPr lang="en-US" altLang="en-US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                     is the challenge to</a:t>
            </a:r>
          </a:p>
          <a:p>
            <a:pPr algn="l"/>
            <a:r>
              <a:rPr lang="en-US" altLang="en-US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              Scientists &amp; Technologists</a:t>
            </a:r>
          </a:p>
        </p:txBody>
      </p:sp>
    </p:spTree>
    <p:extLst>
      <p:ext uri="{BB962C8B-B14F-4D97-AF65-F5344CB8AC3E}">
        <p14:creationId xmlns:p14="http://schemas.microsoft.com/office/powerpoint/2010/main" val="333972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9C74EB8B-E2A7-447B-8A60-0175F304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2CB7A4-FE97-48A3-89BB-D6993D6D3F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1270" name="Picture 3" descr="exp">
            <a:extLst>
              <a:ext uri="{FF2B5EF4-FFF2-40B4-BE49-F238E27FC236}">
                <a16:creationId xmlns:a16="http://schemas.microsoft.com/office/drawing/2014/main" id="{43B488DB-0A00-40FD-B708-90702684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/>
          <a:stretch>
            <a:fillRect/>
          </a:stretch>
        </p:blipFill>
        <p:spPr bwMode="auto">
          <a:xfrm>
            <a:off x="4587876" y="995125"/>
            <a:ext cx="5986670" cy="53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">
            <a:extLst>
              <a:ext uri="{FF2B5EF4-FFF2-40B4-BE49-F238E27FC236}">
                <a16:creationId xmlns:a16="http://schemas.microsoft.com/office/drawing/2014/main" id="{7223037C-B4A7-4E63-BFAF-F959AB20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6" y="6475415"/>
            <a:ext cx="8763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Dahl,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Logadottir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Egeberg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Larsen,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Chorkendorff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Törnqvist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Nørskov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</a:t>
            </a:r>
            <a:endParaRPr lang="en-AU" altLang="en-US" sz="16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72" name="Text Box 5">
            <a:extLst>
              <a:ext uri="{FF2B5EF4-FFF2-40B4-BE49-F238E27FC236}">
                <a16:creationId xmlns:a16="http://schemas.microsoft.com/office/drawing/2014/main" id="{754C8A49-761A-4CBB-B568-E4A489F7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" y="3213895"/>
            <a:ext cx="3063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Au decorates steps: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Hwang, Schroder</a:t>
            </a:r>
            <a:r>
              <a:rPr lang="da-DK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Gunther, </a:t>
            </a:r>
            <a:r>
              <a:rPr lang="en-US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Behm</a:t>
            </a:r>
            <a:r>
              <a:rPr lang="en-U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Phys. Rev. Lett. 67, 3279 (1991)</a:t>
            </a:r>
            <a:endParaRPr lang="en-US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MS Mincho" panose="02020609040205080304" pitchFamily="49" charset="-128"/>
              </a:rPr>
              <a:t> </a:t>
            </a:r>
            <a:endParaRPr lang="en-US" altLang="en-US" sz="18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F854D-02F9-4197-8A70-85E74E3A3CE0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Steps Do Everything</a:t>
            </a:r>
            <a:endParaRPr lang="en-GB" sz="3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560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F67676B-F48F-4088-A4BC-A863BBB20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8229600" cy="457200"/>
          </a:xfrm>
        </p:spPr>
        <p:txBody>
          <a:bodyPr/>
          <a:lstStyle/>
          <a:p>
            <a: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CHEMICAL INDUSTRY:  2020 GOALS</a:t>
            </a: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561FEA4-5E15-475C-B603-AEE0D607D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657" y="762000"/>
            <a:ext cx="11785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catalyst discovery &amp; process development cycle time from 5-10 to 3-5 yrs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Speed up development &amp; commercial availability of tools for computer aided catalysis modeling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Decrease total process costs by 50%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development cycle time for new high performance products by 50%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wastes associated with catalyst use and manufacture by 50-75%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Develop low cost manufacturing techniques for catalysts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the cost of pilot plant scale-up by 30%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the cost of production of catalyst by 50%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the process down time due to catalyst failure/regeneration by 50%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¯"/>
            </a:pPr>
            <a:r>
              <a:rPr lang="pt-BR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Reduce the volume and cost of catalyst used in existing processses by 35%</a:t>
            </a:r>
            <a:r>
              <a:rPr lang="pt-BR" altLang="en-US" sz="1800" b="1">
                <a:solidFill>
                  <a:schemeClr val="accent2"/>
                </a:solidFill>
                <a:latin typeface="Bookman Old Style" panose="02050604050505020204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    BETTER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CHEAPER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FASTER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SAFER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CLEANER</a:t>
            </a:r>
            <a:endParaRPr lang="pt-BR" altLang="en-US" sz="20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            TOWARDS SUSTAINABLE DEVELOPMENT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DA0284B6-430D-4D69-8739-AF7AB57B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6400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80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30054E2-9040-4528-A341-7F06631C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15CC9-60A7-4C8E-B2B8-AB9131431F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id="{2C54EA96-9DF8-4052-9383-6C12CC0D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4" name="Text Box 3">
            <a:extLst>
              <a:ext uri="{FF2B5EF4-FFF2-40B4-BE49-F238E27FC236}">
                <a16:creationId xmlns:a16="http://schemas.microsoft.com/office/drawing/2014/main" id="{E35BA67D-7440-406D-8F24-E4148CAA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002942"/>
            <a:ext cx="650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Logatottir, Rod, Nørskov, Hammer, Dahl, Jacobsen, J. Catal. </a:t>
            </a:r>
            <a:r>
              <a:rPr lang="da-DK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197</a:t>
            </a:r>
            <a:r>
              <a:rPr lang="da-DK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229 (2001)</a:t>
            </a:r>
          </a:p>
        </p:txBody>
      </p:sp>
      <p:pic>
        <p:nvPicPr>
          <p:cNvPr id="12296" name="Picture 5" descr="bronsted">
            <a:extLst>
              <a:ext uri="{FF2B5EF4-FFF2-40B4-BE49-F238E27FC236}">
                <a16:creationId xmlns:a16="http://schemas.microsoft.com/office/drawing/2014/main" id="{39CB43FC-EB58-4DB6-B06F-00A7E859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14880"/>
            <a:ext cx="59055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41951A-A6B7-40EE-B72B-D2158E451EC7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37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Brønsted</a:t>
            </a:r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-Evans-Polanyi relation </a:t>
            </a:r>
            <a:endParaRPr lang="en-GB" sz="3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5111E4E-1ACB-4EDE-860A-EF0C94AB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67F61-A6D9-4C6B-9D49-10B882CEF9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91418DFB-B2BD-4440-B20E-65EC3826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28" y="1475669"/>
            <a:ext cx="6781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>
            <a:extLst>
              <a:ext uri="{FF2B5EF4-FFF2-40B4-BE49-F238E27FC236}">
                <a16:creationId xmlns:a16="http://schemas.microsoft.com/office/drawing/2014/main" id="{14DCF7A0-8DE6-4346-A475-A806D3B4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486" y="412751"/>
            <a:ext cx="184731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aseline="-25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Rectangle 4">
            <a:extLst>
              <a:ext uri="{FF2B5EF4-FFF2-40B4-BE49-F238E27FC236}">
                <a16:creationId xmlns:a16="http://schemas.microsoft.com/office/drawing/2014/main" id="{8933F825-F1BE-422C-80D3-0CE34B36D4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0632" y="693210"/>
            <a:ext cx="5497996" cy="737567"/>
          </a:xfrm>
        </p:spPr>
        <p:txBody>
          <a:bodyPr>
            <a:noAutofit/>
          </a:bodyPr>
          <a:lstStyle/>
          <a:p>
            <a:pPr eaLnBrk="1" hangingPunct="1"/>
            <a:r>
              <a:rPr lang="da-DK" altLang="en-US" sz="3200" b="1" dirty="0"/>
              <a:t>400 C, 50 bar, H</a:t>
            </a:r>
            <a:r>
              <a:rPr lang="da-DK" altLang="en-US" sz="3200" b="1" baseline="-25000" dirty="0"/>
              <a:t>2</a:t>
            </a:r>
            <a:r>
              <a:rPr lang="da-DK" altLang="en-US" sz="3200" b="1" dirty="0"/>
              <a:t>:N</a:t>
            </a:r>
            <a:r>
              <a:rPr lang="da-DK" altLang="en-US" sz="3200" b="1" baseline="-25000" dirty="0"/>
              <a:t>2</a:t>
            </a:r>
            <a:r>
              <a:rPr lang="da-DK" altLang="en-US" sz="3200" b="1" dirty="0"/>
              <a:t>=3:1, 5% NH</a:t>
            </a:r>
            <a:r>
              <a:rPr lang="da-DK" altLang="en-US" sz="3200" b="1" baseline="-25000" dirty="0"/>
              <a:t>3</a:t>
            </a:r>
            <a:endParaRPr lang="da-DK" altLang="en-US" sz="3200" b="1" dirty="0"/>
          </a:p>
        </p:txBody>
      </p:sp>
      <p:sp>
        <p:nvSpPr>
          <p:cNvPr id="13320" name="Text Box 5">
            <a:extLst>
              <a:ext uri="{FF2B5EF4-FFF2-40B4-BE49-F238E27FC236}">
                <a16:creationId xmlns:a16="http://schemas.microsoft.com/office/drawing/2014/main" id="{09222A25-191B-4BF9-B12D-8745A0F36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6" y="6418300"/>
            <a:ext cx="650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600" dirty="0">
                <a:latin typeface="Times New Roman" panose="02020603050405020304" pitchFamily="18" charset="0"/>
              </a:rPr>
              <a:t>Logatottir, Rod, Nørskov, Hammer, Dahl, Jacobsen, J. Catal. </a:t>
            </a:r>
            <a:r>
              <a:rPr lang="da-DK" altLang="en-US" sz="1600" b="1" dirty="0">
                <a:latin typeface="Times New Roman" panose="02020603050405020304" pitchFamily="18" charset="0"/>
              </a:rPr>
              <a:t>197</a:t>
            </a:r>
            <a:r>
              <a:rPr lang="da-DK" altLang="en-US" sz="1600" dirty="0">
                <a:latin typeface="Times New Roman" panose="02020603050405020304" pitchFamily="18" charset="0"/>
              </a:rPr>
              <a:t>, 229 (2001)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86C7C-B9A7-4B6A-B0AF-7EFA0381B206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Calculated Ammonia Synthesis Rates</a:t>
            </a:r>
            <a:endParaRPr lang="en-GB" sz="3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6AE6108C-CAED-490D-8A54-B09B78A3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E371A-012F-4895-A906-8D11DD5D34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14342" name="Picture 3" descr="bep-Co-Mo-1">
            <a:extLst>
              <a:ext uri="{FF2B5EF4-FFF2-40B4-BE49-F238E27FC236}">
                <a16:creationId xmlns:a16="http://schemas.microsoft.com/office/drawing/2014/main" id="{3AADF867-6D0D-452C-BF6D-F4A784C7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93" y="755374"/>
            <a:ext cx="7887415" cy="533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>
            <a:extLst>
              <a:ext uri="{FF2B5EF4-FFF2-40B4-BE49-F238E27FC236}">
                <a16:creationId xmlns:a16="http://schemas.microsoft.com/office/drawing/2014/main" id="{8A30CA89-B9FB-4E4C-B76C-7BD9D0CE0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922" y="6384925"/>
            <a:ext cx="656313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Jacobsen, Dahl, Clausen, Bahn, Logadottir, Nørskov, 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JACS  </a:t>
            </a:r>
            <a:r>
              <a:rPr lang="de-DE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123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(2001) 8404</a:t>
            </a:r>
            <a:r>
              <a:rPr lang="de-DE" alt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3DFA7-7CF2-41FF-AC79-1952C60F1FFA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Interpolation in the Periodic Table</a:t>
            </a:r>
            <a:endParaRPr lang="en-GB" sz="3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93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709E83FA-05F1-4FC8-BFCB-73EB7A2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52E405-54F5-4B0D-A255-47E51DCEB0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2175B37E-6763-48D8-905D-121DEF48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199" y="6463884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Jacobsen, Dahl, Clausen, Bahn, Logadottir, Nørskov, 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JACS  </a:t>
            </a:r>
            <a:r>
              <a:rPr lang="de-DE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123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(2001) 8404</a:t>
            </a:r>
            <a:r>
              <a:rPr lang="de-DE" altLang="en-US" sz="1600" dirty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  <a:endParaRPr lang="da-DK" altLang="en-US" sz="16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6390" name="Picture 3" descr="fig2">
            <a:extLst>
              <a:ext uri="{FF2B5EF4-FFF2-40B4-BE49-F238E27FC236}">
                <a16:creationId xmlns:a16="http://schemas.microsoft.com/office/drawing/2014/main" id="{9D824C33-2F73-484B-86A7-1A521C95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4" y="1348097"/>
            <a:ext cx="7007432" cy="50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4">
            <a:extLst>
              <a:ext uri="{FF2B5EF4-FFF2-40B4-BE49-F238E27FC236}">
                <a16:creationId xmlns:a16="http://schemas.microsoft.com/office/drawing/2014/main" id="{456CEDE8-6948-49C9-BF89-82BAD6ACD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3730" y="648318"/>
            <a:ext cx="3362739" cy="828227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en-US" sz="2400" b="1" dirty="0"/>
              <a:t>400 C, 50 bar, H</a:t>
            </a:r>
            <a:r>
              <a:rPr lang="da-DK" altLang="en-US" sz="2400" b="1" baseline="-25000" dirty="0"/>
              <a:t>2</a:t>
            </a:r>
            <a:r>
              <a:rPr lang="da-DK" altLang="en-US" sz="2400" b="1" dirty="0"/>
              <a:t>:N</a:t>
            </a:r>
            <a:r>
              <a:rPr lang="da-DK" altLang="en-US" sz="2400" b="1" baseline="-25000" dirty="0"/>
              <a:t>2</a:t>
            </a:r>
            <a:r>
              <a:rPr lang="da-DK" altLang="en-US" sz="2400" b="1" dirty="0"/>
              <a:t>=3:1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2A3C0-5089-4444-85DF-832E3A24AC40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Measured Ammonia Synthesis Rates</a:t>
            </a:r>
          </a:p>
        </p:txBody>
      </p:sp>
    </p:spTree>
    <p:extLst>
      <p:ext uri="{BB962C8B-B14F-4D97-AF65-F5344CB8AC3E}">
        <p14:creationId xmlns:p14="http://schemas.microsoft.com/office/powerpoint/2010/main" val="299777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910F34A-2656-4153-8FF5-EBB99336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8D725-AF2A-4CEE-9905-FC92FB6235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398CEB07-9EB9-4F03-9A44-D54B72D2F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4557" y="1825625"/>
            <a:ext cx="11449878" cy="222954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Throughput Screening</a:t>
            </a:r>
          </a:p>
          <a:p>
            <a:pPr lvl="1" eaLnBrk="1" hangingPunct="1"/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  </a:t>
            </a:r>
            <a:r>
              <a:rPr lang="da-DK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testing of many catalysts, fast, efficiently</a:t>
            </a:r>
            <a:endParaRPr lang="en-US" altLang="en-US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Mining </a:t>
            </a:r>
            <a:endParaRPr lang="da-DK" altLang="en-US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/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Correlating catalytic</a:t>
            </a:r>
            <a:r>
              <a:rPr lang="da-DK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</a:t>
            </a:r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activity/selectivity/</a:t>
            </a:r>
            <a:r>
              <a:rPr lang="da-DK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durability to descriptors</a:t>
            </a:r>
            <a:r>
              <a:rPr lang="da-DK" altLang="en-US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that can be tabulated</a:t>
            </a:r>
            <a:endParaRPr lang="en-US" altLang="en-US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en-US" altLang="en-US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en-US" altLang="en-US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711A4-5A85-465D-8F45-926FD42E2A65}"/>
              </a:ext>
            </a:extLst>
          </p:cNvPr>
          <p:cNvSpPr/>
          <p:nvPr/>
        </p:nvSpPr>
        <p:spPr>
          <a:xfrm>
            <a:off x="0" y="-13402"/>
            <a:ext cx="12192000" cy="6617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Driven Methods</a:t>
            </a:r>
          </a:p>
        </p:txBody>
      </p:sp>
    </p:spTree>
    <p:extLst>
      <p:ext uri="{BB962C8B-B14F-4D97-AF65-F5344CB8AC3E}">
        <p14:creationId xmlns:p14="http://schemas.microsoft.com/office/powerpoint/2010/main" val="321757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87FB65D-F3E1-48C0-8DAD-D7C25095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7A587-9BB6-440D-A7D0-0056E1151C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4F98B92C-4A58-4943-A809-164BADFF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5861"/>
            <a:ext cx="12192000" cy="46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fr-FR" altLang="en-US" sz="2400" b="1" i="1" dirty="0">
                <a:solidFill>
                  <a:srgbClr val="000099"/>
                </a:solidFill>
                <a:latin typeface="VAG Rounded Thin"/>
              </a:rPr>
              <a:t>The Object of the Game…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fr-FR" altLang="en-US" sz="1400" b="1" dirty="0"/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Find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sets of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descriptors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{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fr-FR" altLang="en-US" sz="2000" baseline="-25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} of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solid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</a:t>
            </a:r>
            <a:r>
              <a:rPr lang="fr-FR" altLang="en-US" sz="20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 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and a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mathematical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 F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such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r-FR" altLang="en-US" sz="2000" baseline="-25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ij</a:t>
            </a:r>
            <a:r>
              <a:rPr lang="fr-FR" altLang="en-US" sz="20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being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Turn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Over Frequency of Mi as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catalyst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the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reaction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 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operationg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conditions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fr-FR" altLang="en-US" sz="2000" baseline="-25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lang="fr-FR" altLang="en-US" sz="2000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 has: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Identify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ranges of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fr-FR" altLang="en-US" sz="2000" baseline="-25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maximize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Screen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Databases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Materials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Properties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</a:t>
            </a:r>
            <a:r>
              <a:rPr lang="fr-FR" altLang="en-US" sz="2000" dirty="0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screening real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materials</a:t>
            </a: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 one </a:t>
            </a:r>
            <a:r>
              <a:rPr lang="en-IN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descriptor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sufficient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but do not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take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granted</a:t>
            </a: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Much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 F has a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sound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basis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Adsorbate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substrate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bond </a:t>
            </a:r>
            <a:r>
              <a:rPr lang="en-GB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strengths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descriptors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according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the Sabatier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principle</a:t>
            </a:r>
            <a:endParaRPr lang="fr-FR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438" name="Object 3">
            <a:extLst>
              <a:ext uri="{FF2B5EF4-FFF2-40B4-BE49-F238E27FC236}">
                <a16:creationId xmlns:a16="http://schemas.microsoft.com/office/drawing/2014/main" id="{35BEDE25-6DFD-4D0C-8389-FC03BF1D8D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45215" y="1878560"/>
          <a:ext cx="33242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Équation" r:id="rId3" imgW="1358310" imgH="393529" progId="Equation.3">
                  <p:embed/>
                </p:oleObj>
              </mc:Choice>
              <mc:Fallback>
                <p:oleObj name="Équation" r:id="rId3" imgW="1358310" imgH="393529" progId="Equation.3">
                  <p:embed/>
                  <p:pic>
                    <p:nvPicPr>
                      <p:cNvPr id="18438" name="Object 3">
                        <a:extLst>
                          <a:ext uri="{FF2B5EF4-FFF2-40B4-BE49-F238E27FC236}">
                            <a16:creationId xmlns:a16="http://schemas.microsoft.com/office/drawing/2014/main" id="{35BEDE25-6DFD-4D0C-8389-FC03BF1D8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215" y="1878560"/>
                        <a:ext cx="33242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4">
            <a:extLst>
              <a:ext uri="{FF2B5EF4-FFF2-40B4-BE49-F238E27FC236}">
                <a16:creationId xmlns:a16="http://schemas.microsoft.com/office/drawing/2014/main" id="{B66D30F1-6590-4E84-A74C-C1235DDB3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536" y="1664495"/>
            <a:ext cx="609758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fr-FR" altLang="en-US" sz="2400" b="1" i="1" dirty="0">
              <a:latin typeface="VAG Rounded Thin"/>
            </a:endParaRP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id="{57A97FB0-992A-4B0D-B981-3DE2B159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856" y="6197315"/>
            <a:ext cx="854834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en-GB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Toulhoat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P.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Raybaud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Workshop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Catalysis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First Principles Vienna  02/02</a:t>
            </a:r>
            <a:endParaRPr lang="en-US" altLang="en-US" sz="1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97D2F-CEFE-49DB-97BA-582449C1984C}"/>
              </a:ext>
            </a:extLst>
          </p:cNvPr>
          <p:cNvSpPr/>
          <p:nvPr/>
        </p:nvSpPr>
        <p:spPr>
          <a:xfrm>
            <a:off x="0" y="-13402"/>
            <a:ext cx="12192000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DFT Calculations in the Search of Prospective Catalysts</a:t>
            </a:r>
          </a:p>
        </p:txBody>
      </p:sp>
    </p:spTree>
    <p:extLst>
      <p:ext uri="{BB962C8B-B14F-4D97-AF65-F5344CB8AC3E}">
        <p14:creationId xmlns:p14="http://schemas.microsoft.com/office/powerpoint/2010/main" val="144051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09AF369-63C1-4E6B-A796-D59A4965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E9468-4CC2-41F9-8DB1-59FA66CD84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BA64F890-8737-465C-9B3E-67D7E4E2D2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5857" y="3304455"/>
          <a:ext cx="4608091" cy="25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Feuille de calcul" r:id="rId3" imgW="8111160" imgH="4466160" progId="Excel.Sheet.8">
                  <p:embed/>
                </p:oleObj>
              </mc:Choice>
              <mc:Fallback>
                <p:oleObj name="Feuille de calcul" r:id="rId3" imgW="8111160" imgH="4466160" progId="Excel.Sheet.8">
                  <p:embed/>
                  <p:pic>
                    <p:nvPicPr>
                      <p:cNvPr id="20485" name="Object 2">
                        <a:extLst>
                          <a:ext uri="{FF2B5EF4-FFF2-40B4-BE49-F238E27FC236}">
                            <a16:creationId xmlns:a16="http://schemas.microsoft.com/office/drawing/2014/main" id="{BA64F890-8737-465C-9B3E-67D7E4E2D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7" y="3304455"/>
                        <a:ext cx="4608091" cy="2513250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">
            <a:extLst>
              <a:ext uri="{FF2B5EF4-FFF2-40B4-BE49-F238E27FC236}">
                <a16:creationId xmlns:a16="http://schemas.microsoft.com/office/drawing/2014/main" id="{BB7D8688-7927-40D6-A975-537F18E981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53948" y="911135"/>
          <a:ext cx="6745287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Feuille de calcul" r:id="rId5" imgW="7965000" imgH="6536160" progId="Excel.Sheet.8">
                  <p:embed/>
                </p:oleObj>
              </mc:Choice>
              <mc:Fallback>
                <p:oleObj name="Feuille de calcul" r:id="rId5" imgW="7965000" imgH="6536160" progId="Excel.Sheet.8">
                  <p:embed/>
                  <p:pic>
                    <p:nvPicPr>
                      <p:cNvPr id="20486" name="Object 3">
                        <a:extLst>
                          <a:ext uri="{FF2B5EF4-FFF2-40B4-BE49-F238E27FC236}">
                            <a16:creationId xmlns:a16="http://schemas.microsoft.com/office/drawing/2014/main" id="{BB7D8688-7927-40D6-A975-537F18E98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948" y="911135"/>
                        <a:ext cx="6745287" cy="553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4">
            <a:extLst>
              <a:ext uri="{FF2B5EF4-FFF2-40B4-BE49-F238E27FC236}">
                <a16:creationId xmlns:a16="http://schemas.microsoft.com/office/drawing/2014/main" id="{75144814-A564-47A3-8625-8C21E722B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22" y="1381471"/>
            <a:ext cx="48238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MC @ Fm-3m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carbides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rather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consistent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simple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chemisorption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Onset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dissociative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chemisorption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MC bond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strength</a:t>
            </a:r>
            <a:r>
              <a:rPr lang="fr-FR" alt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increases</a:t>
            </a:r>
            <a:endParaRPr lang="fr-FR" alt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1D9B4-A90A-4C62-8831-EEFFCE5C0F4D}"/>
              </a:ext>
            </a:extLst>
          </p:cNvPr>
          <p:cNvSpPr/>
          <p:nvPr/>
        </p:nvSpPr>
        <p:spPr>
          <a:xfrm>
            <a:off x="0" y="-13402"/>
            <a:ext cx="12192000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DFT Calculations in the Search of Prospective Catalysts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E1D67A6-83A2-4B20-87C6-D60EB704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630" y="6516368"/>
            <a:ext cx="854834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en-GB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Toulhoat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P.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Raybaud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Workshop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Catalysis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First Principles Vienna  02/02</a:t>
            </a:r>
            <a:endParaRPr lang="en-US" altLang="en-US" sz="1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D7D372C-E21D-44A8-BDFA-FC2EF73F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0AFF3-72C3-4273-96A0-F20387687F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C98D13C4-22BE-4BB4-B50B-6032CAE61A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28428" y="660969"/>
          <a:ext cx="9735142" cy="554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Feuille de calcul" r:id="rId3" imgW="8426160" imgH="5051160" progId="Excel.Sheet.8">
                  <p:embed/>
                </p:oleObj>
              </mc:Choice>
              <mc:Fallback>
                <p:oleObj name="Feuille de calcul" r:id="rId3" imgW="8426160" imgH="5051160" progId="Excel.Sheet.8">
                  <p:embed/>
                  <p:pic>
                    <p:nvPicPr>
                      <p:cNvPr id="21509" name="Object 2">
                        <a:extLst>
                          <a:ext uri="{FF2B5EF4-FFF2-40B4-BE49-F238E27FC236}">
                            <a16:creationId xmlns:a16="http://schemas.microsoft.com/office/drawing/2014/main" id="{C98D13C4-22BE-4BB4-B50B-6032CAE61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28" y="660969"/>
                        <a:ext cx="9735142" cy="554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3">
            <a:extLst>
              <a:ext uri="{FF2B5EF4-FFF2-40B4-BE49-F238E27FC236}">
                <a16:creationId xmlns:a16="http://schemas.microsoft.com/office/drawing/2014/main" id="{FB5A04D6-DD1F-4AA9-8114-430565B95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164" y="628425"/>
            <a:ext cx="844367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experimental</a:t>
            </a: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alloying</a:t>
            </a: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effects</a:t>
            </a: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correctly</a:t>
            </a:r>
            <a:r>
              <a:rPr lang="fr-FR" altLang="en-US" sz="24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2400" b="1" i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predicted</a:t>
            </a:r>
            <a:endParaRPr lang="fr-FR" altLang="en-US" sz="2400" b="1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36B8A-47E9-4862-9284-5C264FC14531}"/>
              </a:ext>
            </a:extLst>
          </p:cNvPr>
          <p:cNvSpPr/>
          <p:nvPr/>
        </p:nvSpPr>
        <p:spPr>
          <a:xfrm>
            <a:off x="0" y="-13402"/>
            <a:ext cx="12192000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DFT Calculations in the Search of Prospective Catalysts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83F27D8-1728-4846-A9E1-DACC5524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630" y="6516368"/>
            <a:ext cx="854834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en-GB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Toulhoat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P.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Raybaud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Workshop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Catalysis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FR" altLang="en-US" sz="18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First Principles Vienna  02/02</a:t>
            </a:r>
            <a:endParaRPr lang="en-US" altLang="en-US" sz="1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0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7AE44-D711-47B9-81D7-F0418589A685}"/>
              </a:ext>
            </a:extLst>
          </p:cNvPr>
          <p:cNvSpPr/>
          <p:nvPr/>
        </p:nvSpPr>
        <p:spPr>
          <a:xfrm>
            <a:off x="3424500" y="5340687"/>
            <a:ext cx="51861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C</a:t>
            </a:r>
            <a:r>
              <a:rPr lang="en-GB" sz="6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ourse Details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ACE089C-8FD8-4C12-AA30-88D32DBBF1C5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12987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Online Lecture Series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Catalyst Characterization and Interpretation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D2600-2E75-4CE9-8B97-D1C0DFA9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C868F-12EE-420F-B32B-7F400906227A}"/>
              </a:ext>
            </a:extLst>
          </p:cNvPr>
          <p:cNvSpPr/>
          <p:nvPr/>
        </p:nvSpPr>
        <p:spPr>
          <a:xfrm>
            <a:off x="-1" y="1852856"/>
            <a:ext cx="12191999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Online Lecture Series 1 Carbon Dioxide Conversion into Chemicals and Fuels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Online Lecture Series 2 Photo and Photo-electrochemical Water Splitting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nline Lecture Series 3 Fundamentals of Electrochemistry</a:t>
            </a:r>
          </a:p>
          <a:p>
            <a:pPr algn="ctr"/>
            <a:r>
              <a:rPr lang="en-US" sz="2800" dirty="0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800" dirty="0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nline Lecture Series 4 Catalyst Characterization and Interpretations</a:t>
            </a:r>
          </a:p>
          <a:p>
            <a:pPr algn="ctr"/>
            <a:r>
              <a:rPr lang="en-GB" sz="2800" dirty="0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these lectures will be available in YouTube</a:t>
            </a:r>
          </a:p>
          <a:p>
            <a:pPr algn="ctr"/>
            <a:r>
              <a:rPr lang="en-GB" sz="2800" dirty="0">
                <a:solidFill>
                  <a:srgbClr val="0000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 can view them whenever they want</a:t>
            </a:r>
          </a:p>
        </p:txBody>
      </p:sp>
    </p:spTree>
    <p:extLst>
      <p:ext uri="{BB962C8B-B14F-4D97-AF65-F5344CB8AC3E}">
        <p14:creationId xmlns:p14="http://schemas.microsoft.com/office/powerpoint/2010/main" val="74521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315DF1DD-7F52-4067-A199-8DF29CFB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981C1-BD90-40F5-8480-1B0D9B67A6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80AE7467-4F6C-480A-A837-43D8EF4B6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39410"/>
            <a:ext cx="12192000" cy="2644694"/>
          </a:xfrm>
        </p:spPr>
        <p:txBody>
          <a:bodyPr>
            <a:noAutofit/>
          </a:bodyPr>
          <a:lstStyle/>
          <a:p>
            <a:pPr eaLnBrk="1" hangingPunct="1"/>
            <a:r>
              <a:rPr lang="da-DK" altLang="en-US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Structure (in situ)</a:t>
            </a:r>
          </a:p>
          <a:p>
            <a:pPr eaLnBrk="1" hangingPunct="1"/>
            <a:r>
              <a:rPr lang="da-DK" altLang="en-US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Spectroscopy (in situ)</a:t>
            </a:r>
          </a:p>
          <a:p>
            <a:pPr eaLnBrk="1" hangingPunct="1"/>
            <a:r>
              <a:rPr lang="da-DK" altLang="en-US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Surface thermochemistry</a:t>
            </a:r>
          </a:p>
          <a:p>
            <a:pPr eaLnBrk="1" hangingPunct="1"/>
            <a:r>
              <a:rPr lang="da-DK" altLang="en-US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Calculations </a:t>
            </a:r>
          </a:p>
          <a:p>
            <a:pPr eaLnBrk="1" hangingPunct="1"/>
            <a:r>
              <a:rPr lang="da-DK" altLang="en-US" sz="4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 is a large need for systematic data - and for good descriptors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D11C6-AE4C-4966-9651-339EB18D3808}"/>
              </a:ext>
            </a:extLst>
          </p:cNvPr>
          <p:cNvSpPr/>
          <p:nvPr/>
        </p:nvSpPr>
        <p:spPr>
          <a:xfrm>
            <a:off x="0" y="-13402"/>
            <a:ext cx="12192000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Getting Data/Descriptors</a:t>
            </a:r>
          </a:p>
        </p:txBody>
      </p:sp>
    </p:spTree>
    <p:extLst>
      <p:ext uri="{BB962C8B-B14F-4D97-AF65-F5344CB8AC3E}">
        <p14:creationId xmlns:p14="http://schemas.microsoft.com/office/powerpoint/2010/main" val="4138224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3AAFFBC-1AFA-4451-961E-2C26454B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5A5A6-DC58-4FA0-926C-09FB2696B4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46309FBF-5EDB-47A8-BB24-BD6360D3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63" y="1363390"/>
            <a:ext cx="31353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91D77B64-8B48-4136-A681-C308B818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38" y="2147615"/>
            <a:ext cx="3059113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67CD889F-2629-41BB-B734-DB979968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01" y="2119039"/>
            <a:ext cx="318928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 descr="new-3">
            <a:extLst>
              <a:ext uri="{FF2B5EF4-FFF2-40B4-BE49-F238E27FC236}">
                <a16:creationId xmlns:a16="http://schemas.microsoft.com/office/drawing/2014/main" id="{78F6C89F-AF08-476A-B94E-ADFB4E68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8" y="1722138"/>
            <a:ext cx="4426924" cy="33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oup 8">
            <a:extLst>
              <a:ext uri="{FF2B5EF4-FFF2-40B4-BE49-F238E27FC236}">
                <a16:creationId xmlns:a16="http://schemas.microsoft.com/office/drawing/2014/main" id="{FF0A8070-4839-407B-8301-405DF3F2E821}"/>
              </a:ext>
            </a:extLst>
          </p:cNvPr>
          <p:cNvGrpSpPr>
            <a:grpSpLocks/>
          </p:cNvGrpSpPr>
          <p:nvPr/>
        </p:nvGrpSpPr>
        <p:grpSpPr bwMode="auto">
          <a:xfrm>
            <a:off x="118100" y="1982515"/>
            <a:ext cx="4519612" cy="4625975"/>
            <a:chOff x="233" y="1349"/>
            <a:chExt cx="2847" cy="2914"/>
          </a:xfrm>
        </p:grpSpPr>
        <p:sp>
          <p:nvSpPr>
            <p:cNvPr id="23565" name="Text Box 9">
              <a:extLst>
                <a:ext uri="{FF2B5EF4-FFF2-40B4-BE49-F238E27FC236}">
                  <a16:creationId xmlns:a16="http://schemas.microsoft.com/office/drawing/2014/main" id="{F6466C31-51E9-43F8-8D36-ABB3B8EDE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" y="1349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1.5</a:t>
              </a:r>
              <a:endParaRPr lang="en-US" altLang="en-US" sz="2000"/>
            </a:p>
          </p:txBody>
        </p:sp>
        <p:sp>
          <p:nvSpPr>
            <p:cNvPr id="23566" name="Text Box 10">
              <a:extLst>
                <a:ext uri="{FF2B5EF4-FFF2-40B4-BE49-F238E27FC236}">
                  <a16:creationId xmlns:a16="http://schemas.microsoft.com/office/drawing/2014/main" id="{DE45004A-25F4-4EC7-A7A3-F402771B7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" y="205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10</a:t>
              </a:r>
              <a:endParaRPr lang="en-US" altLang="en-US" sz="2000"/>
            </a:p>
          </p:txBody>
        </p:sp>
        <p:sp>
          <p:nvSpPr>
            <p:cNvPr id="23567" name="Text Box 11">
              <a:extLst>
                <a:ext uri="{FF2B5EF4-FFF2-40B4-BE49-F238E27FC236}">
                  <a16:creationId xmlns:a16="http://schemas.microsoft.com/office/drawing/2014/main" id="{63B1057A-7FA9-497D-981B-F881EF89E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" y="2777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0.5</a:t>
              </a:r>
              <a:endParaRPr lang="en-US" altLang="en-US" sz="2000"/>
            </a:p>
          </p:txBody>
        </p:sp>
        <p:sp>
          <p:nvSpPr>
            <p:cNvPr id="23568" name="Text Box 12">
              <a:extLst>
                <a:ext uri="{FF2B5EF4-FFF2-40B4-BE49-F238E27FC236}">
                  <a16:creationId xmlns:a16="http://schemas.microsoft.com/office/drawing/2014/main" id="{7B805EA1-5F4F-4711-90C7-DBBBA0EE7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350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0</a:t>
              </a:r>
              <a:endParaRPr lang="en-US" altLang="en-US" sz="2000"/>
            </a:p>
          </p:txBody>
        </p:sp>
        <p:sp>
          <p:nvSpPr>
            <p:cNvPr id="23569" name="Text Box 13">
              <a:extLst>
                <a:ext uri="{FF2B5EF4-FFF2-40B4-BE49-F238E27FC236}">
                  <a16:creationId xmlns:a16="http://schemas.microsoft.com/office/drawing/2014/main" id="{9162AB98-220C-4BE3-A64C-EB14F3A78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3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0</a:t>
              </a:r>
              <a:endParaRPr lang="en-US" altLang="en-US" sz="2000"/>
            </a:p>
          </p:txBody>
        </p:sp>
        <p:sp>
          <p:nvSpPr>
            <p:cNvPr id="23570" name="Text Box 14">
              <a:extLst>
                <a:ext uri="{FF2B5EF4-FFF2-40B4-BE49-F238E27FC236}">
                  <a16:creationId xmlns:a16="http://schemas.microsoft.com/office/drawing/2014/main" id="{4DC3362C-00B3-4118-8D1B-58783BE58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1</a:t>
              </a:r>
              <a:endParaRPr lang="en-US" altLang="en-US" sz="2000"/>
            </a:p>
          </p:txBody>
        </p:sp>
        <p:sp>
          <p:nvSpPr>
            <p:cNvPr id="23571" name="Text Box 15">
              <a:extLst>
                <a:ext uri="{FF2B5EF4-FFF2-40B4-BE49-F238E27FC236}">
                  <a16:creationId xmlns:a16="http://schemas.microsoft.com/office/drawing/2014/main" id="{D165AF90-B403-4BE4-8BD4-CCBB0E472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3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2</a:t>
              </a:r>
              <a:endParaRPr lang="en-US" altLang="en-US" sz="2000"/>
            </a:p>
          </p:txBody>
        </p:sp>
        <p:sp>
          <p:nvSpPr>
            <p:cNvPr id="23572" name="Text Box 16">
              <a:extLst>
                <a:ext uri="{FF2B5EF4-FFF2-40B4-BE49-F238E27FC236}">
                  <a16:creationId xmlns:a16="http://schemas.microsoft.com/office/drawing/2014/main" id="{0966BD02-1C46-4A0E-AF9C-8C4AD896D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3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3</a:t>
              </a:r>
              <a:endParaRPr lang="en-US" altLang="en-US" sz="2000"/>
            </a:p>
          </p:txBody>
        </p:sp>
        <p:sp>
          <p:nvSpPr>
            <p:cNvPr id="23573" name="Text Box 17">
              <a:extLst>
                <a:ext uri="{FF2B5EF4-FFF2-40B4-BE49-F238E27FC236}">
                  <a16:creationId xmlns:a16="http://schemas.microsoft.com/office/drawing/2014/main" id="{224330D8-6B2A-4A13-8C3A-F16F76816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3821"/>
              <a:ext cx="21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Number of Co edge atoms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(x10</a:t>
              </a:r>
              <a:r>
                <a:rPr lang="en-US" altLang="en-US" sz="2400" b="1" baseline="30000" dirty="0"/>
                <a:t>20</a:t>
              </a:r>
              <a:r>
                <a:rPr lang="en-US" altLang="en-US" sz="2000" b="1" dirty="0"/>
                <a:t>/g catalyst)</a:t>
              </a:r>
              <a:endParaRPr lang="en-US" altLang="en-US" sz="2000" dirty="0"/>
            </a:p>
          </p:txBody>
        </p:sp>
        <p:sp>
          <p:nvSpPr>
            <p:cNvPr id="23574" name="Text Box 18">
              <a:extLst>
                <a:ext uri="{FF2B5EF4-FFF2-40B4-BE49-F238E27FC236}">
                  <a16:creationId xmlns:a16="http://schemas.microsoft.com/office/drawing/2014/main" id="{FA09F9BC-9772-45E2-83A6-2AC97F57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32" y="1975"/>
              <a:ext cx="11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HDS activity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(x10</a:t>
              </a:r>
              <a:r>
                <a:rPr lang="en-US" altLang="en-US" sz="2400" b="1" baseline="30000" dirty="0"/>
                <a:t>2</a:t>
              </a:r>
              <a:r>
                <a:rPr lang="en-US" altLang="en-US" sz="2000" b="1" dirty="0"/>
                <a:t>/</a:t>
              </a:r>
              <a:r>
                <a:rPr lang="en-US" altLang="en-US" sz="2000" b="1" dirty="0" err="1"/>
                <a:t>mol</a:t>
              </a:r>
              <a:r>
                <a:rPr lang="en-US" altLang="en-US" sz="2000" b="1" dirty="0"/>
                <a:t>/g/h)</a:t>
              </a:r>
              <a:endParaRPr lang="en-US" altLang="en-US" sz="2000" dirty="0"/>
            </a:p>
          </p:txBody>
        </p:sp>
      </p:grpSp>
      <p:sp>
        <p:nvSpPr>
          <p:cNvPr id="23564" name="Text Box 19">
            <a:extLst>
              <a:ext uri="{FF2B5EF4-FFF2-40B4-BE49-F238E27FC236}">
                <a16:creationId xmlns:a16="http://schemas.microsoft.com/office/drawing/2014/main" id="{9CAFD0BD-5CE2-4CCE-9B4A-5BE0DD62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457" y="6056040"/>
            <a:ext cx="7046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Topsøe, Clausen, Massoth Hydrotreating Catalysis, Science and Technology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(Anderson and Boudart (Eds.), Springer (1996).</a:t>
            </a:r>
            <a:endParaRPr lang="en-US" altLang="en-US" sz="1600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B335A-3A44-443E-A3A7-2D3B56E43AC9}"/>
              </a:ext>
            </a:extLst>
          </p:cNvPr>
          <p:cNvSpPr/>
          <p:nvPr/>
        </p:nvSpPr>
        <p:spPr>
          <a:xfrm>
            <a:off x="0" y="-7946"/>
            <a:ext cx="12192000" cy="954107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Structure-activity Correlation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Hydrodesulphurization of Thiophene</a:t>
            </a:r>
          </a:p>
        </p:txBody>
      </p:sp>
    </p:spTree>
    <p:extLst>
      <p:ext uri="{BB962C8B-B14F-4D97-AF65-F5344CB8AC3E}">
        <p14:creationId xmlns:p14="http://schemas.microsoft.com/office/powerpoint/2010/main" val="6023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817D94F8-36B4-4015-B6EC-6D32019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613937-6296-45D7-9D5E-903390ECA7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A7C0A-6ED3-4A36-A4BE-97863FD366AE}"/>
              </a:ext>
            </a:extLst>
          </p:cNvPr>
          <p:cNvSpPr/>
          <p:nvPr/>
        </p:nvSpPr>
        <p:spPr>
          <a:xfrm>
            <a:off x="0" y="-7946"/>
            <a:ext cx="12192000" cy="646331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Descriptors from Spectroscopy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71982-C6BE-46C6-9264-55B204FA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90" y="1242445"/>
            <a:ext cx="4070075" cy="5338670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5F54C721-0295-4F8B-89AE-E1F89F6C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425" y="856271"/>
            <a:ext cx="1680716" cy="38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C</a:t>
            </a:r>
            <a:r>
              <a:rPr lang="da-DK" altLang="en-US" sz="2000" b="1" dirty="0">
                <a:latin typeface="Times New Roman" panose="02020603050405020304" pitchFamily="18" charset="0"/>
              </a:rPr>
              <a:t>O</a:t>
            </a:r>
            <a:r>
              <a:rPr lang="en-US" altLang="en-US" sz="2000" b="1" dirty="0">
                <a:latin typeface="Times New Roman" panose="02020603050405020304" pitchFamily="18" charset="0"/>
              </a:rPr>
              <a:t> TPD shift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10889-E4C1-4902-BF60-708CD24AFE81}"/>
              </a:ext>
            </a:extLst>
          </p:cNvPr>
          <p:cNvSpPr/>
          <p:nvPr/>
        </p:nvSpPr>
        <p:spPr>
          <a:xfrm>
            <a:off x="6645997" y="873113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Core level shift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D2C2B-8FFC-4E8B-B139-32AC153E423F}"/>
              </a:ext>
            </a:extLst>
          </p:cNvPr>
          <p:cNvSpPr/>
          <p:nvPr/>
        </p:nvSpPr>
        <p:spPr>
          <a:xfrm>
            <a:off x="93529" y="6466449"/>
            <a:ext cx="4769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Goodman and Rodriguez, S</a:t>
            </a:r>
            <a:r>
              <a:rPr lang="da-DK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cience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279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(1992) 87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3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A8568AA-9463-4C52-A9A5-900AFA40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8A8E44-3839-4AFD-A9D9-364ADF0068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grpSp>
        <p:nvGrpSpPr>
          <p:cNvPr id="25606" name="Group 3">
            <a:extLst>
              <a:ext uri="{FF2B5EF4-FFF2-40B4-BE49-F238E27FC236}">
                <a16:creationId xmlns:a16="http://schemas.microsoft.com/office/drawing/2014/main" id="{18303811-5968-48DB-9569-8E77493CBE86}"/>
              </a:ext>
            </a:extLst>
          </p:cNvPr>
          <p:cNvGrpSpPr>
            <a:grpSpLocks/>
          </p:cNvGrpSpPr>
          <p:nvPr/>
        </p:nvGrpSpPr>
        <p:grpSpPr bwMode="auto">
          <a:xfrm>
            <a:off x="268376" y="894528"/>
            <a:ext cx="5983288" cy="4560888"/>
            <a:chOff x="1820" y="598"/>
            <a:chExt cx="3769" cy="2873"/>
          </a:xfrm>
        </p:grpSpPr>
        <p:graphicFrame>
          <p:nvGraphicFramePr>
            <p:cNvPr id="25661" name="Object 4">
              <a:extLst>
                <a:ext uri="{FF2B5EF4-FFF2-40B4-BE49-F238E27FC236}">
                  <a16:creationId xmlns:a16="http://schemas.microsoft.com/office/drawing/2014/main" id="{0D9933C4-60EF-45CD-9D15-F915F877EBA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20" y="598"/>
            <a:ext cx="3769" cy="2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SPW 5.0 Graph" r:id="rId3" imgW="6333840" imgH="5345280" progId="SigmaPlotGraphicObject.3">
                    <p:embed/>
                  </p:oleObj>
                </mc:Choice>
                <mc:Fallback>
                  <p:oleObj name="SPW 5.0 Graph" r:id="rId3" imgW="6333840" imgH="5345280" progId="SigmaPlotGraphicObject.3">
                    <p:embed/>
                    <p:pic>
                      <p:nvPicPr>
                        <p:cNvPr id="25661" name="Object 4">
                          <a:extLst>
                            <a:ext uri="{FF2B5EF4-FFF2-40B4-BE49-F238E27FC236}">
                              <a16:creationId xmlns:a16="http://schemas.microsoft.com/office/drawing/2014/main" id="{0D9933C4-60EF-45CD-9D15-F915F877EB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637" t="3600" r="6967" b="5792"/>
                        <a:stretch>
                          <a:fillRect/>
                        </a:stretch>
                      </p:blipFill>
                      <p:spPr bwMode="auto">
                        <a:xfrm>
                          <a:off x="1820" y="598"/>
                          <a:ext cx="3769" cy="2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62" name="Text Box 5">
              <a:extLst>
                <a:ext uri="{FF2B5EF4-FFF2-40B4-BE49-F238E27FC236}">
                  <a16:creationId xmlns:a16="http://schemas.microsoft.com/office/drawing/2014/main" id="{877BDA1F-0BC6-4230-9936-80F2C29D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" y="935"/>
              <a:ext cx="771" cy="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736" tIns="49868" rIns="99736" bIns="49868">
              <a:spAutoFit/>
            </a:bodyPr>
            <a:lstStyle>
              <a:lvl1pPr defTabSz="9969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Cu/MgO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en-US" sz="20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en-US" sz="2000">
                  <a:solidFill>
                    <a:srgbClr val="0000FF"/>
                  </a:solidFill>
                  <a:latin typeface="Comic Sans MS" panose="030F0702030302020204" pitchFamily="66" charset="0"/>
                </a:rPr>
                <a:t>Ag/MgO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en-US" sz="20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en-US" sz="2000">
                  <a:latin typeface="Comic Sans MS" panose="030F0702030302020204" pitchFamily="66" charset="0"/>
                </a:rPr>
                <a:t>Pb/MgO</a:t>
              </a:r>
            </a:p>
          </p:txBody>
        </p:sp>
        <p:sp>
          <p:nvSpPr>
            <p:cNvPr id="25663" name="Line 6">
              <a:extLst>
                <a:ext uri="{FF2B5EF4-FFF2-40B4-BE49-F238E27FC236}">
                  <a16:creationId xmlns:a16="http://schemas.microsoft.com/office/drawing/2014/main" id="{EDB4E92A-5654-4D89-972B-A16F67EF9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7" y="2254"/>
              <a:ext cx="368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7">
              <a:extLst>
                <a:ext uri="{FF2B5EF4-FFF2-40B4-BE49-F238E27FC236}">
                  <a16:creationId xmlns:a16="http://schemas.microsoft.com/office/drawing/2014/main" id="{13CE1A11-11BD-45F4-9E4D-1DE97600D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5" y="1986"/>
              <a:ext cx="213" cy="4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65" name="Group 8">
              <a:extLst>
                <a:ext uri="{FF2B5EF4-FFF2-40B4-BE49-F238E27FC236}">
                  <a16:creationId xmlns:a16="http://schemas.microsoft.com/office/drawing/2014/main" id="{1B527B3B-2EDC-4B37-9957-26FE59795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1" y="2517"/>
              <a:ext cx="870" cy="669"/>
              <a:chOff x="2831" y="2553"/>
              <a:chExt cx="870" cy="669"/>
            </a:xfrm>
          </p:grpSpPr>
          <p:sp>
            <p:nvSpPr>
              <p:cNvPr id="25729" name="Oval 9">
                <a:extLst>
                  <a:ext uri="{FF2B5EF4-FFF2-40B4-BE49-F238E27FC236}">
                    <a16:creationId xmlns:a16="http://schemas.microsoft.com/office/drawing/2014/main" id="{E087F31B-FEC5-44BB-A9E4-32293D868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2553"/>
                <a:ext cx="214" cy="35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19475" tIns="59739" rIns="119475" bIns="5973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730" name="Oval 10">
                <a:extLst>
                  <a:ext uri="{FF2B5EF4-FFF2-40B4-BE49-F238E27FC236}">
                    <a16:creationId xmlns:a16="http://schemas.microsoft.com/office/drawing/2014/main" id="{AA83CCC7-B00B-452B-BC64-16A36EE06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" y="2553"/>
                <a:ext cx="214" cy="35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19475" tIns="59739" rIns="119475" bIns="5973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731" name="Oval 11">
                <a:extLst>
                  <a:ext uri="{FF2B5EF4-FFF2-40B4-BE49-F238E27FC236}">
                    <a16:creationId xmlns:a16="http://schemas.microsoft.com/office/drawing/2014/main" id="{FED8F11C-1E40-49D5-AA2B-F622EC91A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" y="2553"/>
                <a:ext cx="214" cy="35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19475" tIns="59739" rIns="119475" bIns="59739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5732" name="Group 12">
                <a:extLst>
                  <a:ext uri="{FF2B5EF4-FFF2-40B4-BE49-F238E27FC236}">
                    <a16:creationId xmlns:a16="http://schemas.microsoft.com/office/drawing/2014/main" id="{AB122265-5A9D-4AE5-B4C5-440BE0D97C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1" y="2618"/>
                <a:ext cx="870" cy="604"/>
                <a:chOff x="2831" y="2618"/>
                <a:chExt cx="870" cy="604"/>
              </a:xfrm>
            </p:grpSpPr>
            <p:grpSp>
              <p:nvGrpSpPr>
                <p:cNvPr id="25733" name="Group 13">
                  <a:extLst>
                    <a:ext uri="{FF2B5EF4-FFF2-40B4-BE49-F238E27FC236}">
                      <a16:creationId xmlns:a16="http://schemas.microsoft.com/office/drawing/2014/main" id="{A1DB7F2E-EAD4-4DD1-9291-2BF167EA80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8" y="2618"/>
                  <a:ext cx="863" cy="479"/>
                  <a:chOff x="3409" y="3123"/>
                  <a:chExt cx="1479" cy="820"/>
                </a:xfrm>
              </p:grpSpPr>
              <p:sp>
                <p:nvSpPr>
                  <p:cNvPr id="27662" name="Oval 14">
                    <a:extLst>
                      <a:ext uri="{FF2B5EF4-FFF2-40B4-BE49-F238E27FC236}">
                        <a16:creationId xmlns:a16="http://schemas.microsoft.com/office/drawing/2014/main" id="{614F53CF-03BF-47AC-ACD1-F279BE01D3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3" name="Oval 15">
                    <a:extLst>
                      <a:ext uri="{FF2B5EF4-FFF2-40B4-BE49-F238E27FC236}">
                        <a16:creationId xmlns:a16="http://schemas.microsoft.com/office/drawing/2014/main" id="{0EC6D38C-B019-44F4-BD7D-90224CC3F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4" name="Oval 16">
                    <a:extLst>
                      <a:ext uri="{FF2B5EF4-FFF2-40B4-BE49-F238E27FC236}">
                        <a16:creationId xmlns:a16="http://schemas.microsoft.com/office/drawing/2014/main" id="{A668074E-E78F-4D7B-B889-0A2965089F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5" name="Oval 17">
                    <a:extLst>
                      <a:ext uri="{FF2B5EF4-FFF2-40B4-BE49-F238E27FC236}">
                        <a16:creationId xmlns:a16="http://schemas.microsoft.com/office/drawing/2014/main" id="{094FABC5-437F-4CC6-B11C-BCF0AB34F8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6" name="Oval 18">
                    <a:extLst>
                      <a:ext uri="{FF2B5EF4-FFF2-40B4-BE49-F238E27FC236}">
                        <a16:creationId xmlns:a16="http://schemas.microsoft.com/office/drawing/2014/main" id="{9B902F33-F3CC-4ECF-8B3F-094C9A24F4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7" name="Oval 19">
                    <a:extLst>
                      <a:ext uri="{FF2B5EF4-FFF2-40B4-BE49-F238E27FC236}">
                        <a16:creationId xmlns:a16="http://schemas.microsoft.com/office/drawing/2014/main" id="{98D94F10-5B62-47A0-92E5-9C61F266BB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8" name="Oval 20">
                    <a:extLst>
                      <a:ext uri="{FF2B5EF4-FFF2-40B4-BE49-F238E27FC236}">
                        <a16:creationId xmlns:a16="http://schemas.microsoft.com/office/drawing/2014/main" id="{3F3E122A-4877-4C1D-90A6-8677DB3F31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69" name="Oval 21">
                    <a:extLst>
                      <a:ext uri="{FF2B5EF4-FFF2-40B4-BE49-F238E27FC236}">
                        <a16:creationId xmlns:a16="http://schemas.microsoft.com/office/drawing/2014/main" id="{56292A99-6173-46EC-9A9C-D9279723F4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0" name="Oval 22">
                    <a:extLst>
                      <a:ext uri="{FF2B5EF4-FFF2-40B4-BE49-F238E27FC236}">
                        <a16:creationId xmlns:a16="http://schemas.microsoft.com/office/drawing/2014/main" id="{74B4A21C-6516-4373-8586-8CA880196D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2" y="3123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1" name="Oval 23">
                    <a:extLst>
                      <a:ext uri="{FF2B5EF4-FFF2-40B4-BE49-F238E27FC236}">
                        <a16:creationId xmlns:a16="http://schemas.microsoft.com/office/drawing/2014/main" id="{BCA56721-5B32-48CE-A299-F371D2E3CB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2" name="Oval 24">
                    <a:extLst>
                      <a:ext uri="{FF2B5EF4-FFF2-40B4-BE49-F238E27FC236}">
                        <a16:creationId xmlns:a16="http://schemas.microsoft.com/office/drawing/2014/main" id="{C8A6BE2A-0301-42B8-B872-B202FB3D8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3" name="Oval 25">
                    <a:extLst>
                      <a:ext uri="{FF2B5EF4-FFF2-40B4-BE49-F238E27FC236}">
                        <a16:creationId xmlns:a16="http://schemas.microsoft.com/office/drawing/2014/main" id="{1B774E75-92BD-4883-8CF7-89A513506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1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4" name="Oval 26">
                    <a:extLst>
                      <a:ext uri="{FF2B5EF4-FFF2-40B4-BE49-F238E27FC236}">
                        <a16:creationId xmlns:a16="http://schemas.microsoft.com/office/drawing/2014/main" id="{6C7FC287-A478-4246-B107-01AB56DCB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5" name="Oval 27">
                    <a:extLst>
                      <a:ext uri="{FF2B5EF4-FFF2-40B4-BE49-F238E27FC236}">
                        <a16:creationId xmlns:a16="http://schemas.microsoft.com/office/drawing/2014/main" id="{9904C7FB-4C38-4EAE-944C-D828BC8ED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6" name="Oval 28">
                    <a:extLst>
                      <a:ext uri="{FF2B5EF4-FFF2-40B4-BE49-F238E27FC236}">
                        <a16:creationId xmlns:a16="http://schemas.microsoft.com/office/drawing/2014/main" id="{F1F66C36-E332-4DBE-835A-B2F6C6C0DC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0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7" name="Oval 29">
                    <a:extLst>
                      <a:ext uri="{FF2B5EF4-FFF2-40B4-BE49-F238E27FC236}">
                        <a16:creationId xmlns:a16="http://schemas.microsoft.com/office/drawing/2014/main" id="{5DB8D309-42CB-43F9-BC82-87DDDD737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6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8" name="Oval 30">
                    <a:extLst>
                      <a:ext uri="{FF2B5EF4-FFF2-40B4-BE49-F238E27FC236}">
                        <a16:creationId xmlns:a16="http://schemas.microsoft.com/office/drawing/2014/main" id="{A401E5A3-A3CE-40D9-9310-96D46A079F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4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79" name="Oval 31">
                    <a:extLst>
                      <a:ext uri="{FF2B5EF4-FFF2-40B4-BE49-F238E27FC236}">
                        <a16:creationId xmlns:a16="http://schemas.microsoft.com/office/drawing/2014/main" id="{43D43FEC-4D44-4C4D-83A9-19197904C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0" name="Oval 32">
                    <a:extLst>
                      <a:ext uri="{FF2B5EF4-FFF2-40B4-BE49-F238E27FC236}">
                        <a16:creationId xmlns:a16="http://schemas.microsoft.com/office/drawing/2014/main" id="{3B4C7177-E2B5-45BE-8A15-9249E0D105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3339"/>
                    <a:ext cx="367" cy="6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1" name="Oval 33">
                    <a:extLst>
                      <a:ext uri="{FF2B5EF4-FFF2-40B4-BE49-F238E27FC236}">
                        <a16:creationId xmlns:a16="http://schemas.microsoft.com/office/drawing/2014/main" id="{65BB5588-AB2B-4F6D-BC59-C9D554A09F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2" name="Oval 34">
                    <a:extLst>
                      <a:ext uri="{FF2B5EF4-FFF2-40B4-BE49-F238E27FC236}">
                        <a16:creationId xmlns:a16="http://schemas.microsoft.com/office/drawing/2014/main" id="{7951AE8F-921E-4F28-900E-E49F7F41BA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3" name="Oval 35">
                    <a:extLst>
                      <a:ext uri="{FF2B5EF4-FFF2-40B4-BE49-F238E27FC236}">
                        <a16:creationId xmlns:a16="http://schemas.microsoft.com/office/drawing/2014/main" id="{E48C06D5-A9C4-4D59-9795-A50E3152C7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4" name="Oval 36">
                    <a:extLst>
                      <a:ext uri="{FF2B5EF4-FFF2-40B4-BE49-F238E27FC236}">
                        <a16:creationId xmlns:a16="http://schemas.microsoft.com/office/drawing/2014/main" id="{F19A096B-2653-435E-AB0A-B1318DD3C0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5" name="Oval 37">
                    <a:extLst>
                      <a:ext uri="{FF2B5EF4-FFF2-40B4-BE49-F238E27FC236}">
                        <a16:creationId xmlns:a16="http://schemas.microsoft.com/office/drawing/2014/main" id="{C2F6A058-229E-4992-B386-FFE64BCA54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6" name="Oval 38">
                    <a:extLst>
                      <a:ext uri="{FF2B5EF4-FFF2-40B4-BE49-F238E27FC236}">
                        <a16:creationId xmlns:a16="http://schemas.microsoft.com/office/drawing/2014/main" id="{4C73B357-9358-4526-A426-1F322E9EBA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87" name="Oval 39">
                    <a:extLst>
                      <a:ext uri="{FF2B5EF4-FFF2-40B4-BE49-F238E27FC236}">
                        <a16:creationId xmlns:a16="http://schemas.microsoft.com/office/drawing/2014/main" id="{CD2E231E-610A-4ED4-A604-317155C997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2" y="3339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5734" name="Group 40">
                  <a:extLst>
                    <a:ext uri="{FF2B5EF4-FFF2-40B4-BE49-F238E27FC236}">
                      <a16:creationId xmlns:a16="http://schemas.microsoft.com/office/drawing/2014/main" id="{022EECF4-0474-4826-BC06-018AFCCB3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31" y="2807"/>
                  <a:ext cx="863" cy="415"/>
                  <a:chOff x="1965" y="3325"/>
                  <a:chExt cx="863" cy="415"/>
                </a:xfrm>
              </p:grpSpPr>
              <p:sp>
                <p:nvSpPr>
                  <p:cNvPr id="27689" name="Oval 41">
                    <a:extLst>
                      <a:ext uri="{FF2B5EF4-FFF2-40B4-BE49-F238E27FC236}">
                        <a16:creationId xmlns:a16="http://schemas.microsoft.com/office/drawing/2014/main" id="{B7BC3208-22DB-41DE-8DFD-A3CE0424C4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8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0" name="Oval 42">
                    <a:extLst>
                      <a:ext uri="{FF2B5EF4-FFF2-40B4-BE49-F238E27FC236}">
                        <a16:creationId xmlns:a16="http://schemas.microsoft.com/office/drawing/2014/main" id="{A7C1D574-9B31-496B-9A32-FDFB21134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1" name="Oval 43">
                    <a:extLst>
                      <a:ext uri="{FF2B5EF4-FFF2-40B4-BE49-F238E27FC236}">
                        <a16:creationId xmlns:a16="http://schemas.microsoft.com/office/drawing/2014/main" id="{EDD3E5A8-EB4A-48FC-BE0D-EC6DF1C986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9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2" name="Oval 44">
                    <a:extLst>
                      <a:ext uri="{FF2B5EF4-FFF2-40B4-BE49-F238E27FC236}">
                        <a16:creationId xmlns:a16="http://schemas.microsoft.com/office/drawing/2014/main" id="{D7C1F1C5-49C2-4CFE-AA8F-78425242A1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3" name="Oval 45">
                    <a:extLst>
                      <a:ext uri="{FF2B5EF4-FFF2-40B4-BE49-F238E27FC236}">
                        <a16:creationId xmlns:a16="http://schemas.microsoft.com/office/drawing/2014/main" id="{1D80D8D0-80E6-4E4F-8EC3-BC7A036DC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4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4" name="Oval 46">
                    <a:extLst>
                      <a:ext uri="{FF2B5EF4-FFF2-40B4-BE49-F238E27FC236}">
                        <a16:creationId xmlns:a16="http://schemas.microsoft.com/office/drawing/2014/main" id="{DBBE8F34-7A6B-46CB-9B66-E55C46963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3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5" name="Oval 47">
                    <a:extLst>
                      <a:ext uri="{FF2B5EF4-FFF2-40B4-BE49-F238E27FC236}">
                        <a16:creationId xmlns:a16="http://schemas.microsoft.com/office/drawing/2014/main" id="{65A39C45-4EAE-4E66-A1FE-AF374E3198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4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6" name="Oval 48">
                    <a:extLst>
                      <a:ext uri="{FF2B5EF4-FFF2-40B4-BE49-F238E27FC236}">
                        <a16:creationId xmlns:a16="http://schemas.microsoft.com/office/drawing/2014/main" id="{771BF43D-8691-4359-8882-912C8FF1DB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7" name="Oval 49">
                    <a:extLst>
                      <a:ext uri="{FF2B5EF4-FFF2-40B4-BE49-F238E27FC236}">
                        <a16:creationId xmlns:a16="http://schemas.microsoft.com/office/drawing/2014/main" id="{959F9B0B-77F5-46BE-9D18-EB753B828C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8" name="Oval 50">
                    <a:extLst>
                      <a:ext uri="{FF2B5EF4-FFF2-40B4-BE49-F238E27FC236}">
                        <a16:creationId xmlns:a16="http://schemas.microsoft.com/office/drawing/2014/main" id="{A678B1B6-53BD-4574-BD99-B2CC9C9E4D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7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699" name="Oval 51">
                    <a:extLst>
                      <a:ext uri="{FF2B5EF4-FFF2-40B4-BE49-F238E27FC236}">
                        <a16:creationId xmlns:a16="http://schemas.microsoft.com/office/drawing/2014/main" id="{96BBF42F-2E8B-460E-BF00-B2FF81A87F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0" name="Oval 52">
                    <a:extLst>
                      <a:ext uri="{FF2B5EF4-FFF2-40B4-BE49-F238E27FC236}">
                        <a16:creationId xmlns:a16="http://schemas.microsoft.com/office/drawing/2014/main" id="{15072E22-0283-433A-90EF-BFEC17A37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1" name="Oval 53">
                    <a:extLst>
                      <a:ext uri="{FF2B5EF4-FFF2-40B4-BE49-F238E27FC236}">
                        <a16:creationId xmlns:a16="http://schemas.microsoft.com/office/drawing/2014/main" id="{3B9CE14D-F6F8-4AF3-875B-EBA8B5C6F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1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2" name="Oval 54">
                    <a:extLst>
                      <a:ext uri="{FF2B5EF4-FFF2-40B4-BE49-F238E27FC236}">
                        <a16:creationId xmlns:a16="http://schemas.microsoft.com/office/drawing/2014/main" id="{AFF6BA42-A640-4F1D-A3EE-169779556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3" name="Oval 55">
                    <a:extLst>
                      <a:ext uri="{FF2B5EF4-FFF2-40B4-BE49-F238E27FC236}">
                        <a16:creationId xmlns:a16="http://schemas.microsoft.com/office/drawing/2014/main" id="{62E0E61D-D1B7-4579-970F-ED7B5B42DB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2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4" name="Oval 56">
                    <a:extLst>
                      <a:ext uri="{FF2B5EF4-FFF2-40B4-BE49-F238E27FC236}">
                        <a16:creationId xmlns:a16="http://schemas.microsoft.com/office/drawing/2014/main" id="{89959D72-0D16-4BDA-9D2C-04308E887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05" name="Oval 57">
                    <a:extLst>
                      <a:ext uri="{FF2B5EF4-FFF2-40B4-BE49-F238E27FC236}">
                        <a16:creationId xmlns:a16="http://schemas.microsoft.com/office/drawing/2014/main" id="{0DBCE74A-76AA-44F3-BF67-5471CE6BD6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3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5666" name="Group 58">
              <a:extLst>
                <a:ext uri="{FF2B5EF4-FFF2-40B4-BE49-F238E27FC236}">
                  <a16:creationId xmlns:a16="http://schemas.microsoft.com/office/drawing/2014/main" id="{576F4EC6-2B7E-42BE-B272-DC9C9F16B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5" y="2467"/>
              <a:ext cx="867" cy="736"/>
              <a:chOff x="4485" y="2494"/>
              <a:chExt cx="867" cy="736"/>
            </a:xfrm>
          </p:grpSpPr>
          <p:grpSp>
            <p:nvGrpSpPr>
              <p:cNvPr id="25667" name="Group 59">
                <a:extLst>
                  <a:ext uri="{FF2B5EF4-FFF2-40B4-BE49-F238E27FC236}">
                    <a16:creationId xmlns:a16="http://schemas.microsoft.com/office/drawing/2014/main" id="{185B5399-2D25-45DA-BEE5-79E2ABB131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2494"/>
                <a:ext cx="782" cy="415"/>
                <a:chOff x="2260" y="2173"/>
                <a:chExt cx="782" cy="415"/>
              </a:xfrm>
            </p:grpSpPr>
            <p:sp>
              <p:nvSpPr>
                <p:cNvPr id="25714" name="Oval 60">
                  <a:extLst>
                    <a:ext uri="{FF2B5EF4-FFF2-40B4-BE49-F238E27FC236}">
                      <a16:creationId xmlns:a16="http://schemas.microsoft.com/office/drawing/2014/main" id="{EFBF2FD9-51B2-4F12-9B5B-E03B5EAEC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3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5" name="Oval 61">
                  <a:extLst>
                    <a:ext uri="{FF2B5EF4-FFF2-40B4-BE49-F238E27FC236}">
                      <a16:creationId xmlns:a16="http://schemas.microsoft.com/office/drawing/2014/main" id="{FA9B125B-3AF2-46B1-9A10-FD35CA268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6" name="Oval 62">
                  <a:extLst>
                    <a:ext uri="{FF2B5EF4-FFF2-40B4-BE49-F238E27FC236}">
                      <a16:creationId xmlns:a16="http://schemas.microsoft.com/office/drawing/2014/main" id="{61A65441-A57E-4B43-BE40-40CD4B4B8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7" name="Oval 63">
                  <a:extLst>
                    <a:ext uri="{FF2B5EF4-FFF2-40B4-BE49-F238E27FC236}">
                      <a16:creationId xmlns:a16="http://schemas.microsoft.com/office/drawing/2014/main" id="{59CF7C78-F9D9-4662-A46E-5C664550B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5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8" name="Oval 64">
                  <a:extLst>
                    <a:ext uri="{FF2B5EF4-FFF2-40B4-BE49-F238E27FC236}">
                      <a16:creationId xmlns:a16="http://schemas.microsoft.com/office/drawing/2014/main" id="{D11E6B95-3583-44A8-9A1E-E69D6A0E8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9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19" name="Oval 65">
                  <a:extLst>
                    <a:ext uri="{FF2B5EF4-FFF2-40B4-BE49-F238E27FC236}">
                      <a16:creationId xmlns:a16="http://schemas.microsoft.com/office/drawing/2014/main" id="{2A5E42E3-1CF5-4DDC-889C-B0E9EB300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0" name="Oval 66">
                  <a:extLst>
                    <a:ext uri="{FF2B5EF4-FFF2-40B4-BE49-F238E27FC236}">
                      <a16:creationId xmlns:a16="http://schemas.microsoft.com/office/drawing/2014/main" id="{13BFB9D3-D4C2-43CB-910D-250A98FFA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2173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1" name="Oval 67">
                  <a:extLst>
                    <a:ext uri="{FF2B5EF4-FFF2-40B4-BE49-F238E27FC236}">
                      <a16:creationId xmlns:a16="http://schemas.microsoft.com/office/drawing/2014/main" id="{A29DD2BB-8D34-46F7-BF09-EAAA16A62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0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2" name="Oval 68">
                  <a:extLst>
                    <a:ext uri="{FF2B5EF4-FFF2-40B4-BE49-F238E27FC236}">
                      <a16:creationId xmlns:a16="http://schemas.microsoft.com/office/drawing/2014/main" id="{EFA90CC7-5D8A-4B46-9D97-40598C78E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2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3" name="Oval 69">
                  <a:extLst>
                    <a:ext uri="{FF2B5EF4-FFF2-40B4-BE49-F238E27FC236}">
                      <a16:creationId xmlns:a16="http://schemas.microsoft.com/office/drawing/2014/main" id="{F8BEBBE2-894A-4621-B14B-4DF9DEF0D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4" name="Oval 70">
                  <a:extLst>
                    <a:ext uri="{FF2B5EF4-FFF2-40B4-BE49-F238E27FC236}">
                      <a16:creationId xmlns:a16="http://schemas.microsoft.com/office/drawing/2014/main" id="{11644786-4C97-412A-98C2-9C4825F1E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5" name="Oval 71">
                  <a:extLst>
                    <a:ext uri="{FF2B5EF4-FFF2-40B4-BE49-F238E27FC236}">
                      <a16:creationId xmlns:a16="http://schemas.microsoft.com/office/drawing/2014/main" id="{10E6C67D-C46A-4B5F-B49B-ED767EDCA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6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6" name="Oval 72">
                  <a:extLst>
                    <a:ext uri="{FF2B5EF4-FFF2-40B4-BE49-F238E27FC236}">
                      <a16:creationId xmlns:a16="http://schemas.microsoft.com/office/drawing/2014/main" id="{A75A702A-3EC3-4E80-BE8B-C729E5F88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5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7" name="Oval 73">
                  <a:extLst>
                    <a:ext uri="{FF2B5EF4-FFF2-40B4-BE49-F238E27FC236}">
                      <a16:creationId xmlns:a16="http://schemas.microsoft.com/office/drawing/2014/main" id="{FA8EB181-C63B-4BEE-AB4C-FE80E06F0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5728" name="Oval 74">
                  <a:extLst>
                    <a:ext uri="{FF2B5EF4-FFF2-40B4-BE49-F238E27FC236}">
                      <a16:creationId xmlns:a16="http://schemas.microsoft.com/office/drawing/2014/main" id="{4E184E31-7FE0-4FCE-BBC4-583C649CC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2236"/>
                  <a:ext cx="214" cy="3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5668" name="Group 75">
                <a:extLst>
                  <a:ext uri="{FF2B5EF4-FFF2-40B4-BE49-F238E27FC236}">
                    <a16:creationId xmlns:a16="http://schemas.microsoft.com/office/drawing/2014/main" id="{F048A31E-5FC9-40E8-9258-62CABDCD4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5" y="2626"/>
                <a:ext cx="867" cy="604"/>
                <a:chOff x="4485" y="2626"/>
                <a:chExt cx="867" cy="604"/>
              </a:xfrm>
            </p:grpSpPr>
            <p:grpSp>
              <p:nvGrpSpPr>
                <p:cNvPr id="25669" name="Group 76">
                  <a:extLst>
                    <a:ext uri="{FF2B5EF4-FFF2-40B4-BE49-F238E27FC236}">
                      <a16:creationId xmlns:a16="http://schemas.microsoft.com/office/drawing/2014/main" id="{7F960EA1-2820-4A45-BAA5-C81F4068DC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89" y="2626"/>
                  <a:ext cx="863" cy="479"/>
                  <a:chOff x="3409" y="3123"/>
                  <a:chExt cx="1479" cy="820"/>
                </a:xfrm>
              </p:grpSpPr>
              <p:sp>
                <p:nvSpPr>
                  <p:cNvPr id="27725" name="Oval 77">
                    <a:extLst>
                      <a:ext uri="{FF2B5EF4-FFF2-40B4-BE49-F238E27FC236}">
                        <a16:creationId xmlns:a16="http://schemas.microsoft.com/office/drawing/2014/main" id="{53505711-A09E-4FB0-99A6-5ECF86454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26" name="Oval 78">
                    <a:extLst>
                      <a:ext uri="{FF2B5EF4-FFF2-40B4-BE49-F238E27FC236}">
                        <a16:creationId xmlns:a16="http://schemas.microsoft.com/office/drawing/2014/main" id="{9A8DB80F-214D-4FC0-8B95-AB65B53238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27" name="Oval 79">
                    <a:extLst>
                      <a:ext uri="{FF2B5EF4-FFF2-40B4-BE49-F238E27FC236}">
                        <a16:creationId xmlns:a16="http://schemas.microsoft.com/office/drawing/2014/main" id="{F75F516E-815A-4515-AD83-0E296C2C9A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28" name="Oval 80">
                    <a:extLst>
                      <a:ext uri="{FF2B5EF4-FFF2-40B4-BE49-F238E27FC236}">
                        <a16:creationId xmlns:a16="http://schemas.microsoft.com/office/drawing/2014/main" id="{A7B4A499-F4E9-41BE-B002-A7EA80EE9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29" name="Oval 81">
                    <a:extLst>
                      <a:ext uri="{FF2B5EF4-FFF2-40B4-BE49-F238E27FC236}">
                        <a16:creationId xmlns:a16="http://schemas.microsoft.com/office/drawing/2014/main" id="{44AE3BA1-4E6B-4517-9321-F36C10670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0" name="Oval 82">
                    <a:extLst>
                      <a:ext uri="{FF2B5EF4-FFF2-40B4-BE49-F238E27FC236}">
                        <a16:creationId xmlns:a16="http://schemas.microsoft.com/office/drawing/2014/main" id="{C74E8F94-076D-4C08-8FAF-7A2A92552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1" name="Oval 83">
                    <a:extLst>
                      <a:ext uri="{FF2B5EF4-FFF2-40B4-BE49-F238E27FC236}">
                        <a16:creationId xmlns:a16="http://schemas.microsoft.com/office/drawing/2014/main" id="{5A2992AD-7D2C-4630-BE67-5FE85F6CE7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2" name="Oval 84">
                    <a:extLst>
                      <a:ext uri="{FF2B5EF4-FFF2-40B4-BE49-F238E27FC236}">
                        <a16:creationId xmlns:a16="http://schemas.microsoft.com/office/drawing/2014/main" id="{C4F5FA23-39E9-43E8-A855-A166ACA63F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123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3" name="Oval 85">
                    <a:extLst>
                      <a:ext uri="{FF2B5EF4-FFF2-40B4-BE49-F238E27FC236}">
                        <a16:creationId xmlns:a16="http://schemas.microsoft.com/office/drawing/2014/main" id="{AE576021-5465-4C1E-9F93-D8495E581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2" y="3123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4" name="Oval 86">
                    <a:extLst>
                      <a:ext uri="{FF2B5EF4-FFF2-40B4-BE49-F238E27FC236}">
                        <a16:creationId xmlns:a16="http://schemas.microsoft.com/office/drawing/2014/main" id="{705A230A-A4D3-4EF8-9692-71F84DC8F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5" name="Oval 87">
                    <a:extLst>
                      <a:ext uri="{FF2B5EF4-FFF2-40B4-BE49-F238E27FC236}">
                        <a16:creationId xmlns:a16="http://schemas.microsoft.com/office/drawing/2014/main" id="{79A21AD9-59FC-4B64-8EE6-A6C89EDD69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6" name="Oval 88">
                    <a:extLst>
                      <a:ext uri="{FF2B5EF4-FFF2-40B4-BE49-F238E27FC236}">
                        <a16:creationId xmlns:a16="http://schemas.microsoft.com/office/drawing/2014/main" id="{4887ED6A-9E9A-4354-BA6D-82CFCEB946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1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7" name="Oval 89">
                    <a:extLst>
                      <a:ext uri="{FF2B5EF4-FFF2-40B4-BE49-F238E27FC236}">
                        <a16:creationId xmlns:a16="http://schemas.microsoft.com/office/drawing/2014/main" id="{9FD1A7A4-8FC6-4D37-AA08-70A6363521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8" name="Oval 90">
                    <a:extLst>
                      <a:ext uri="{FF2B5EF4-FFF2-40B4-BE49-F238E27FC236}">
                        <a16:creationId xmlns:a16="http://schemas.microsoft.com/office/drawing/2014/main" id="{5BD212F7-9DF9-455D-8DFF-C77B9D73DC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78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39" name="Oval 91">
                    <a:extLst>
                      <a:ext uri="{FF2B5EF4-FFF2-40B4-BE49-F238E27FC236}">
                        <a16:creationId xmlns:a16="http://schemas.microsoft.com/office/drawing/2014/main" id="{985C1410-A001-44EC-8B63-20132662BD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0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0" name="Oval 92">
                    <a:extLst>
                      <a:ext uri="{FF2B5EF4-FFF2-40B4-BE49-F238E27FC236}">
                        <a16:creationId xmlns:a16="http://schemas.microsoft.com/office/drawing/2014/main" id="{04731B9C-4E11-4845-91F7-AE2FECF0E3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16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1" name="Oval 93">
                    <a:extLst>
                      <a:ext uri="{FF2B5EF4-FFF2-40B4-BE49-F238E27FC236}">
                        <a16:creationId xmlns:a16="http://schemas.microsoft.com/office/drawing/2014/main" id="{E586B38A-7D95-45A5-8913-7D4BF55272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4" y="3231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2" name="Oval 94">
                    <a:extLst>
                      <a:ext uri="{FF2B5EF4-FFF2-40B4-BE49-F238E27FC236}">
                        <a16:creationId xmlns:a16="http://schemas.microsoft.com/office/drawing/2014/main" id="{1A3BA08B-EBCB-484A-B44A-078CA62D70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3" name="Oval 95">
                    <a:extLst>
                      <a:ext uri="{FF2B5EF4-FFF2-40B4-BE49-F238E27FC236}">
                        <a16:creationId xmlns:a16="http://schemas.microsoft.com/office/drawing/2014/main" id="{C1704FBB-8922-45C0-A35F-66B3FC5CF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7" y="3339"/>
                    <a:ext cx="367" cy="6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4" name="Oval 96">
                    <a:extLst>
                      <a:ext uri="{FF2B5EF4-FFF2-40B4-BE49-F238E27FC236}">
                        <a16:creationId xmlns:a16="http://schemas.microsoft.com/office/drawing/2014/main" id="{DD5E3BC3-BF1A-48A1-B886-2C67E55D2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5" name="Oval 97">
                    <a:extLst>
                      <a:ext uri="{FF2B5EF4-FFF2-40B4-BE49-F238E27FC236}">
                        <a16:creationId xmlns:a16="http://schemas.microsoft.com/office/drawing/2014/main" id="{11DB8532-F85E-455B-BCBB-F7AB0129C9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6" name="Oval 98">
                    <a:extLst>
                      <a:ext uri="{FF2B5EF4-FFF2-40B4-BE49-F238E27FC236}">
                        <a16:creationId xmlns:a16="http://schemas.microsoft.com/office/drawing/2014/main" id="{22BD8065-5A24-4986-93C9-13DA326A0E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7" name="Oval 99">
                    <a:extLst>
                      <a:ext uri="{FF2B5EF4-FFF2-40B4-BE49-F238E27FC236}">
                        <a16:creationId xmlns:a16="http://schemas.microsoft.com/office/drawing/2014/main" id="{61C0CD6E-83BF-4B8C-A3B9-CCDD327CA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6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8" name="Oval 100">
                    <a:extLst>
                      <a:ext uri="{FF2B5EF4-FFF2-40B4-BE49-F238E27FC236}">
                        <a16:creationId xmlns:a16="http://schemas.microsoft.com/office/drawing/2014/main" id="{776E84CA-2D2D-4DD2-BC0D-8BECBC0B22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4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49" name="Oval 101">
                    <a:extLst>
                      <a:ext uri="{FF2B5EF4-FFF2-40B4-BE49-F238E27FC236}">
                        <a16:creationId xmlns:a16="http://schemas.microsoft.com/office/drawing/2014/main" id="{97B54629-E79F-4DFB-AD24-4273355085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339"/>
                    <a:ext cx="367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0" name="Oval 102">
                    <a:extLst>
                      <a:ext uri="{FF2B5EF4-FFF2-40B4-BE49-F238E27FC236}">
                        <a16:creationId xmlns:a16="http://schemas.microsoft.com/office/drawing/2014/main" id="{E029CD06-A2FE-4C22-8DF4-F922CCC929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2" y="3339"/>
                    <a:ext cx="366" cy="6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5670" name="Group 103">
                  <a:extLst>
                    <a:ext uri="{FF2B5EF4-FFF2-40B4-BE49-F238E27FC236}">
                      <a16:creationId xmlns:a16="http://schemas.microsoft.com/office/drawing/2014/main" id="{7107FB2C-E50F-48EB-AA70-72E0A273B9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85" y="2815"/>
                  <a:ext cx="863" cy="415"/>
                  <a:chOff x="1965" y="3325"/>
                  <a:chExt cx="863" cy="415"/>
                </a:xfrm>
              </p:grpSpPr>
              <p:sp>
                <p:nvSpPr>
                  <p:cNvPr id="27752" name="Oval 104">
                    <a:extLst>
                      <a:ext uri="{FF2B5EF4-FFF2-40B4-BE49-F238E27FC236}">
                        <a16:creationId xmlns:a16="http://schemas.microsoft.com/office/drawing/2014/main" id="{4991C4B7-619C-4246-B974-54A2EC1C9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8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3" name="Oval 105">
                    <a:extLst>
                      <a:ext uri="{FF2B5EF4-FFF2-40B4-BE49-F238E27FC236}">
                        <a16:creationId xmlns:a16="http://schemas.microsoft.com/office/drawing/2014/main" id="{37C009B7-E518-476B-BCAC-4291FCA86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4" name="Oval 106">
                    <a:extLst>
                      <a:ext uri="{FF2B5EF4-FFF2-40B4-BE49-F238E27FC236}">
                        <a16:creationId xmlns:a16="http://schemas.microsoft.com/office/drawing/2014/main" id="{53A7B9CE-B0B9-417B-8719-FADACE43FC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9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5" name="Oval 107">
                    <a:extLst>
                      <a:ext uri="{FF2B5EF4-FFF2-40B4-BE49-F238E27FC236}">
                        <a16:creationId xmlns:a16="http://schemas.microsoft.com/office/drawing/2014/main" id="{5E42FE84-E55A-4328-BADE-B675752A5C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6" name="Oval 108">
                    <a:extLst>
                      <a:ext uri="{FF2B5EF4-FFF2-40B4-BE49-F238E27FC236}">
                        <a16:creationId xmlns:a16="http://schemas.microsoft.com/office/drawing/2014/main" id="{D519CD41-F395-414A-9129-FF94675ECC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4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7" name="Oval 109">
                    <a:extLst>
                      <a:ext uri="{FF2B5EF4-FFF2-40B4-BE49-F238E27FC236}">
                        <a16:creationId xmlns:a16="http://schemas.microsoft.com/office/drawing/2014/main" id="{63339645-0CC8-4AAB-988D-ECE0B3574D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3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8" name="Oval 110">
                    <a:extLst>
                      <a:ext uri="{FF2B5EF4-FFF2-40B4-BE49-F238E27FC236}">
                        <a16:creationId xmlns:a16="http://schemas.microsoft.com/office/drawing/2014/main" id="{3D1299F8-4C27-4CEC-A6D7-02C6BACEA0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4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59" name="Oval 111">
                    <a:extLst>
                      <a:ext uri="{FF2B5EF4-FFF2-40B4-BE49-F238E27FC236}">
                        <a16:creationId xmlns:a16="http://schemas.microsoft.com/office/drawing/2014/main" id="{0076CE25-F275-4F36-B9F0-C442E522F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3325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0" name="Oval 112">
                    <a:extLst>
                      <a:ext uri="{FF2B5EF4-FFF2-40B4-BE49-F238E27FC236}">
                        <a16:creationId xmlns:a16="http://schemas.microsoft.com/office/drawing/2014/main" id="{3EA880CC-7F06-4A68-8739-23735E9B4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1" name="Oval 113">
                    <a:extLst>
                      <a:ext uri="{FF2B5EF4-FFF2-40B4-BE49-F238E27FC236}">
                        <a16:creationId xmlns:a16="http://schemas.microsoft.com/office/drawing/2014/main" id="{410AF95C-9F27-4273-BDF5-E1EBF22F79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7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2" name="Oval 114">
                    <a:extLst>
                      <a:ext uri="{FF2B5EF4-FFF2-40B4-BE49-F238E27FC236}">
                        <a16:creationId xmlns:a16="http://schemas.microsoft.com/office/drawing/2014/main" id="{F18B90F2-5BC2-44A5-B98E-107F0A150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3" name="Oval 115">
                    <a:extLst>
                      <a:ext uri="{FF2B5EF4-FFF2-40B4-BE49-F238E27FC236}">
                        <a16:creationId xmlns:a16="http://schemas.microsoft.com/office/drawing/2014/main" id="{32EB5957-825A-42A5-97E7-972578FFC8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4" name="Oval 116">
                    <a:extLst>
                      <a:ext uri="{FF2B5EF4-FFF2-40B4-BE49-F238E27FC236}">
                        <a16:creationId xmlns:a16="http://schemas.microsoft.com/office/drawing/2014/main" id="{0642B41B-4FDB-4313-98C8-25F53B61D5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1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5" name="Oval 117">
                    <a:extLst>
                      <a:ext uri="{FF2B5EF4-FFF2-40B4-BE49-F238E27FC236}">
                        <a16:creationId xmlns:a16="http://schemas.microsoft.com/office/drawing/2014/main" id="{E733D574-A57F-41C5-BE6F-C6C3BA3DF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6" name="Oval 118">
                    <a:extLst>
                      <a:ext uri="{FF2B5EF4-FFF2-40B4-BE49-F238E27FC236}">
                        <a16:creationId xmlns:a16="http://schemas.microsoft.com/office/drawing/2014/main" id="{4FB0BF46-C4E6-4E60-8F75-848877725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2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7" name="Oval 119">
                    <a:extLst>
                      <a:ext uri="{FF2B5EF4-FFF2-40B4-BE49-F238E27FC236}">
                        <a16:creationId xmlns:a16="http://schemas.microsoft.com/office/drawing/2014/main" id="{1CF2331E-D5A4-4C28-BCBE-D6C1DB214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7768" name="Oval 120">
                    <a:extLst>
                      <a:ext uri="{FF2B5EF4-FFF2-40B4-BE49-F238E27FC236}">
                        <a16:creationId xmlns:a16="http://schemas.microsoft.com/office/drawing/2014/main" id="{B631F1CF-1536-4C3A-B5D8-EB46E665E4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3" y="3388"/>
                    <a:ext cx="214" cy="3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>
                          <a:gamma/>
                          <a:tint val="0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19475" tIns="59739" rIns="119475" bIns="59739">
                    <a:spAutoFit/>
                  </a:bodyPr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25607" name="Group 121">
            <a:extLst>
              <a:ext uri="{FF2B5EF4-FFF2-40B4-BE49-F238E27FC236}">
                <a16:creationId xmlns:a16="http://schemas.microsoft.com/office/drawing/2014/main" id="{26B28C6A-9D60-4792-B691-B392EBAD7BE5}"/>
              </a:ext>
            </a:extLst>
          </p:cNvPr>
          <p:cNvGrpSpPr>
            <a:grpSpLocks/>
          </p:cNvGrpSpPr>
          <p:nvPr/>
        </p:nvGrpSpPr>
        <p:grpSpPr bwMode="auto">
          <a:xfrm>
            <a:off x="8074025" y="1752600"/>
            <a:ext cx="2058988" cy="2943226"/>
            <a:chOff x="188" y="811"/>
            <a:chExt cx="1297" cy="1854"/>
          </a:xfrm>
        </p:grpSpPr>
        <p:grpSp>
          <p:nvGrpSpPr>
            <p:cNvPr id="25609" name="Group 122">
              <a:extLst>
                <a:ext uri="{FF2B5EF4-FFF2-40B4-BE49-F238E27FC236}">
                  <a16:creationId xmlns:a16="http://schemas.microsoft.com/office/drawing/2014/main" id="{C5160713-BC7F-4254-9FE5-AC918D6AC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" y="1904"/>
              <a:ext cx="1297" cy="761"/>
              <a:chOff x="2831" y="2622"/>
              <a:chExt cx="786" cy="461"/>
            </a:xfrm>
          </p:grpSpPr>
          <p:grpSp>
            <p:nvGrpSpPr>
              <p:cNvPr id="25616" name="Group 123">
                <a:extLst>
                  <a:ext uri="{FF2B5EF4-FFF2-40B4-BE49-F238E27FC236}">
                    <a16:creationId xmlns:a16="http://schemas.microsoft.com/office/drawing/2014/main" id="{B06EE1CC-401D-4E7C-A698-7645F7BE4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8" y="2622"/>
                <a:ext cx="779" cy="340"/>
                <a:chOff x="3409" y="3123"/>
                <a:chExt cx="1335" cy="581"/>
              </a:xfrm>
            </p:grpSpPr>
            <p:sp>
              <p:nvSpPr>
                <p:cNvPr id="27772" name="Oval 124">
                  <a:extLst>
                    <a:ext uri="{FF2B5EF4-FFF2-40B4-BE49-F238E27FC236}">
                      <a16:creationId xmlns:a16="http://schemas.microsoft.com/office/drawing/2014/main" id="{7D4E0D0E-FFC2-4BEA-8E0D-8C40B0413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3" name="Oval 125">
                  <a:extLst>
                    <a:ext uri="{FF2B5EF4-FFF2-40B4-BE49-F238E27FC236}">
                      <a16:creationId xmlns:a16="http://schemas.microsoft.com/office/drawing/2014/main" id="{21CA6BDB-F51B-4675-AB36-C08EEA176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3123"/>
                  <a:ext cx="222" cy="36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4" name="Oval 126">
                  <a:extLst>
                    <a:ext uri="{FF2B5EF4-FFF2-40B4-BE49-F238E27FC236}">
                      <a16:creationId xmlns:a16="http://schemas.microsoft.com/office/drawing/2014/main" id="{21B4930E-A24E-4A7A-936F-09CA5786C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0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5" name="Oval 127">
                  <a:extLst>
                    <a:ext uri="{FF2B5EF4-FFF2-40B4-BE49-F238E27FC236}">
                      <a16:creationId xmlns:a16="http://schemas.microsoft.com/office/drawing/2014/main" id="{FFF58D01-BE4A-4E54-B432-E003F3238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7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6" name="Oval 128">
                  <a:extLst>
                    <a:ext uri="{FF2B5EF4-FFF2-40B4-BE49-F238E27FC236}">
                      <a16:creationId xmlns:a16="http://schemas.microsoft.com/office/drawing/2014/main" id="{2A3137FA-9DCE-4708-9663-0248207C2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5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7" name="Oval 129">
                  <a:extLst>
                    <a:ext uri="{FF2B5EF4-FFF2-40B4-BE49-F238E27FC236}">
                      <a16:creationId xmlns:a16="http://schemas.microsoft.com/office/drawing/2014/main" id="{E780ECB5-BBF1-45C3-B201-44BBE39BD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6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8" name="Oval 130">
                  <a:extLst>
                    <a:ext uri="{FF2B5EF4-FFF2-40B4-BE49-F238E27FC236}">
                      <a16:creationId xmlns:a16="http://schemas.microsoft.com/office/drawing/2014/main" id="{196CA84F-C65E-479C-B163-D70E8333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79" name="Oval 131">
                  <a:extLst>
                    <a:ext uri="{FF2B5EF4-FFF2-40B4-BE49-F238E27FC236}">
                      <a16:creationId xmlns:a16="http://schemas.microsoft.com/office/drawing/2014/main" id="{094E415C-B56A-47EC-A69A-A17815693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2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0" name="Oval 132">
                  <a:extLst>
                    <a:ext uri="{FF2B5EF4-FFF2-40B4-BE49-F238E27FC236}">
                      <a16:creationId xmlns:a16="http://schemas.microsoft.com/office/drawing/2014/main" id="{F5DB71C0-EB81-4FED-A526-AD4FA307D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2" y="3123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1" name="Oval 133">
                  <a:extLst>
                    <a:ext uri="{FF2B5EF4-FFF2-40B4-BE49-F238E27FC236}">
                      <a16:creationId xmlns:a16="http://schemas.microsoft.com/office/drawing/2014/main" id="{C3D64E5E-1F6E-4B83-9990-5D5EAA002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2" name="Oval 134">
                  <a:extLst>
                    <a:ext uri="{FF2B5EF4-FFF2-40B4-BE49-F238E27FC236}">
                      <a16:creationId xmlns:a16="http://schemas.microsoft.com/office/drawing/2014/main" id="{7F0530D4-7307-4B87-99AC-650897BB2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9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3" name="Oval 135">
                  <a:extLst>
                    <a:ext uri="{FF2B5EF4-FFF2-40B4-BE49-F238E27FC236}">
                      <a16:creationId xmlns:a16="http://schemas.microsoft.com/office/drawing/2014/main" id="{495EDC5B-D57F-4F2C-AB37-6C17FB7C8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4" name="Oval 136">
                  <a:extLst>
                    <a:ext uri="{FF2B5EF4-FFF2-40B4-BE49-F238E27FC236}">
                      <a16:creationId xmlns:a16="http://schemas.microsoft.com/office/drawing/2014/main" id="{C2FC82E4-1E4C-4EB0-B81A-97620164D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8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5" name="Oval 137">
                  <a:extLst>
                    <a:ext uri="{FF2B5EF4-FFF2-40B4-BE49-F238E27FC236}">
                      <a16:creationId xmlns:a16="http://schemas.microsoft.com/office/drawing/2014/main" id="{8995B5D1-03F8-4C20-987A-A63A00404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8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6" name="Oval 138">
                  <a:extLst>
                    <a:ext uri="{FF2B5EF4-FFF2-40B4-BE49-F238E27FC236}">
                      <a16:creationId xmlns:a16="http://schemas.microsoft.com/office/drawing/2014/main" id="{C3C83BC8-67FD-43F5-A546-FCBBB7828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2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7" name="Oval 139">
                  <a:extLst>
                    <a:ext uri="{FF2B5EF4-FFF2-40B4-BE49-F238E27FC236}">
                      <a16:creationId xmlns:a16="http://schemas.microsoft.com/office/drawing/2014/main" id="{73610741-777A-46F1-9C25-7F051A4F6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6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8" name="Oval 140">
                  <a:extLst>
                    <a:ext uri="{FF2B5EF4-FFF2-40B4-BE49-F238E27FC236}">
                      <a16:creationId xmlns:a16="http://schemas.microsoft.com/office/drawing/2014/main" id="{3D70645E-665B-434B-9288-ED5459A08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5" y="3231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89" name="Oval 141">
                  <a:extLst>
                    <a:ext uri="{FF2B5EF4-FFF2-40B4-BE49-F238E27FC236}">
                      <a16:creationId xmlns:a16="http://schemas.microsoft.com/office/drawing/2014/main" id="{7CA9CD08-FDD1-4D8A-9D9E-44DCFF82F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0" name="Oval 142">
                  <a:extLst>
                    <a:ext uri="{FF2B5EF4-FFF2-40B4-BE49-F238E27FC236}">
                      <a16:creationId xmlns:a16="http://schemas.microsoft.com/office/drawing/2014/main" id="{203F97B8-57A2-4713-BEC5-DAFCBB9A0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1" name="Oval 143">
                  <a:extLst>
                    <a:ext uri="{FF2B5EF4-FFF2-40B4-BE49-F238E27FC236}">
                      <a16:creationId xmlns:a16="http://schemas.microsoft.com/office/drawing/2014/main" id="{D91BC5FD-A9E3-40A9-A7A5-2D0A1EE49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0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2" name="Oval 144">
                  <a:extLst>
                    <a:ext uri="{FF2B5EF4-FFF2-40B4-BE49-F238E27FC236}">
                      <a16:creationId xmlns:a16="http://schemas.microsoft.com/office/drawing/2014/main" id="{FE2724C1-0DDA-4730-9990-6EAFE66B0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7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3" name="Oval 145">
                  <a:extLst>
                    <a:ext uri="{FF2B5EF4-FFF2-40B4-BE49-F238E27FC236}">
                      <a16:creationId xmlns:a16="http://schemas.microsoft.com/office/drawing/2014/main" id="{52C5ED65-B6FF-410E-A226-1F910E069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5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4" name="Oval 146">
                  <a:extLst>
                    <a:ext uri="{FF2B5EF4-FFF2-40B4-BE49-F238E27FC236}">
                      <a16:creationId xmlns:a16="http://schemas.microsoft.com/office/drawing/2014/main" id="{2B0EE8C0-7AF3-43D9-BDB5-3F90F6C56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6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5" name="Oval 147">
                  <a:extLst>
                    <a:ext uri="{FF2B5EF4-FFF2-40B4-BE49-F238E27FC236}">
                      <a16:creationId xmlns:a16="http://schemas.microsoft.com/office/drawing/2014/main" id="{0B71BC06-7E9E-4ED4-BB00-B559563D8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6" name="Oval 148">
                  <a:extLst>
                    <a:ext uri="{FF2B5EF4-FFF2-40B4-BE49-F238E27FC236}">
                      <a16:creationId xmlns:a16="http://schemas.microsoft.com/office/drawing/2014/main" id="{38AA6420-84B7-453F-9B58-2E2BEEEDE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2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797" name="Oval 149">
                  <a:extLst>
                    <a:ext uri="{FF2B5EF4-FFF2-40B4-BE49-F238E27FC236}">
                      <a16:creationId xmlns:a16="http://schemas.microsoft.com/office/drawing/2014/main" id="{BB797FA3-217F-426B-A773-8699DB71F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2" y="3339"/>
                  <a:ext cx="222" cy="3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5617" name="Group 150">
                <a:extLst>
                  <a:ext uri="{FF2B5EF4-FFF2-40B4-BE49-F238E27FC236}">
                    <a16:creationId xmlns:a16="http://schemas.microsoft.com/office/drawing/2014/main" id="{9FEFBA51-0F8A-4275-9276-050BD51E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1" y="2807"/>
                <a:ext cx="779" cy="276"/>
                <a:chOff x="1965" y="3325"/>
                <a:chExt cx="779" cy="276"/>
              </a:xfrm>
            </p:grpSpPr>
            <p:sp>
              <p:nvSpPr>
                <p:cNvPr id="27799" name="Oval 151">
                  <a:extLst>
                    <a:ext uri="{FF2B5EF4-FFF2-40B4-BE49-F238E27FC236}">
                      <a16:creationId xmlns:a16="http://schemas.microsoft.com/office/drawing/2014/main" id="{1796F704-218E-4748-B11F-422BC9B7D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8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0" name="Oval 152">
                  <a:extLst>
                    <a:ext uri="{FF2B5EF4-FFF2-40B4-BE49-F238E27FC236}">
                      <a16:creationId xmlns:a16="http://schemas.microsoft.com/office/drawing/2014/main" id="{6B77A4EA-FA66-412B-B601-EB9C8445B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9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1" name="Oval 153">
                  <a:extLst>
                    <a:ext uri="{FF2B5EF4-FFF2-40B4-BE49-F238E27FC236}">
                      <a16:creationId xmlns:a16="http://schemas.microsoft.com/office/drawing/2014/main" id="{2D37E722-243A-4FB1-88CB-B2C2C3ADB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9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2" name="Oval 154">
                  <a:extLst>
                    <a:ext uri="{FF2B5EF4-FFF2-40B4-BE49-F238E27FC236}">
                      <a16:creationId xmlns:a16="http://schemas.microsoft.com/office/drawing/2014/main" id="{0BB5853A-E332-4312-93B7-13F7B1762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0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3" name="Oval 155">
                  <a:extLst>
                    <a:ext uri="{FF2B5EF4-FFF2-40B4-BE49-F238E27FC236}">
                      <a16:creationId xmlns:a16="http://schemas.microsoft.com/office/drawing/2014/main" id="{1CD84497-AA43-495A-BD26-4C3DB7900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4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4" name="Oval 156">
                  <a:extLst>
                    <a:ext uri="{FF2B5EF4-FFF2-40B4-BE49-F238E27FC236}">
                      <a16:creationId xmlns:a16="http://schemas.microsoft.com/office/drawing/2014/main" id="{CA44D1A7-26B3-48E2-8CC6-501D48905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3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5" name="Oval 157">
                  <a:extLst>
                    <a:ext uri="{FF2B5EF4-FFF2-40B4-BE49-F238E27FC236}">
                      <a16:creationId xmlns:a16="http://schemas.microsoft.com/office/drawing/2014/main" id="{C84EE968-8395-4445-9F2C-951390748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4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6" name="Oval 158">
                  <a:extLst>
                    <a:ext uri="{FF2B5EF4-FFF2-40B4-BE49-F238E27FC236}">
                      <a16:creationId xmlns:a16="http://schemas.microsoft.com/office/drawing/2014/main" id="{E18F6A7C-AB39-4986-B48D-0E01353B1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" y="3325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7" name="Oval 159">
                  <a:extLst>
                    <a:ext uri="{FF2B5EF4-FFF2-40B4-BE49-F238E27FC236}">
                      <a16:creationId xmlns:a16="http://schemas.microsoft.com/office/drawing/2014/main" id="{5A295A40-46EE-4EE1-BCC3-6D43A4496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8" name="Oval 160">
                  <a:extLst>
                    <a:ext uri="{FF2B5EF4-FFF2-40B4-BE49-F238E27FC236}">
                      <a16:creationId xmlns:a16="http://schemas.microsoft.com/office/drawing/2014/main" id="{90D9B30F-F8BA-4A67-9806-FA96E9C42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7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09" name="Oval 161">
                  <a:extLst>
                    <a:ext uri="{FF2B5EF4-FFF2-40B4-BE49-F238E27FC236}">
                      <a16:creationId xmlns:a16="http://schemas.microsoft.com/office/drawing/2014/main" id="{8D540060-5C7B-4970-9B58-6DA95F114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6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0" name="Oval 162">
                  <a:extLst>
                    <a:ext uri="{FF2B5EF4-FFF2-40B4-BE49-F238E27FC236}">
                      <a16:creationId xmlns:a16="http://schemas.microsoft.com/office/drawing/2014/main" id="{5813B3E1-4DFF-4196-B434-3F84C1F5F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1" name="Oval 163">
                  <a:extLst>
                    <a:ext uri="{FF2B5EF4-FFF2-40B4-BE49-F238E27FC236}">
                      <a16:creationId xmlns:a16="http://schemas.microsoft.com/office/drawing/2014/main" id="{C72A6EC4-B1E0-4427-8CC3-7C8482B23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1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2" name="Oval 164">
                  <a:extLst>
                    <a:ext uri="{FF2B5EF4-FFF2-40B4-BE49-F238E27FC236}">
                      <a16:creationId xmlns:a16="http://schemas.microsoft.com/office/drawing/2014/main" id="{AA3CD407-492E-420E-9BBC-3919997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0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3" name="Oval 165">
                  <a:extLst>
                    <a:ext uri="{FF2B5EF4-FFF2-40B4-BE49-F238E27FC236}">
                      <a16:creationId xmlns:a16="http://schemas.microsoft.com/office/drawing/2014/main" id="{BFB092C5-F6D1-4F03-8348-EF0FD77E1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2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4" name="Oval 166">
                  <a:extLst>
                    <a:ext uri="{FF2B5EF4-FFF2-40B4-BE49-F238E27FC236}">
                      <a16:creationId xmlns:a16="http://schemas.microsoft.com/office/drawing/2014/main" id="{FE1B52DF-9380-4D26-94BB-F4E41F792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4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7815" name="Oval 167">
                  <a:extLst>
                    <a:ext uri="{FF2B5EF4-FFF2-40B4-BE49-F238E27FC236}">
                      <a16:creationId xmlns:a16="http://schemas.microsoft.com/office/drawing/2014/main" id="{8453E015-4742-438B-AA8E-FBA529644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3" y="3388"/>
                  <a:ext cx="130" cy="21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0"/>
                        <a:invGamma/>
                      </a:schemeClr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19475" tIns="59739" rIns="119475" bIns="59739">
                  <a:spAutoFit/>
                </a:bodyPr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5610" name="Oval 168">
              <a:extLst>
                <a:ext uri="{FF2B5EF4-FFF2-40B4-BE49-F238E27FC236}">
                  <a16:creationId xmlns:a16="http://schemas.microsoft.com/office/drawing/2014/main" id="{EABD4630-C14D-426D-A249-C37ADD722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811"/>
              <a:ext cx="214" cy="35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475" tIns="59739" rIns="119475" bIns="5973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1" name="Oval 169">
              <a:extLst>
                <a:ext uri="{FF2B5EF4-FFF2-40B4-BE49-F238E27FC236}">
                  <a16:creationId xmlns:a16="http://schemas.microsoft.com/office/drawing/2014/main" id="{217FEDD2-6EF7-4C71-A25A-49FEF5FA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982"/>
              <a:ext cx="214" cy="35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475" tIns="59739" rIns="119475" bIns="5973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2" name="Oval 170">
              <a:extLst>
                <a:ext uri="{FF2B5EF4-FFF2-40B4-BE49-F238E27FC236}">
                  <a16:creationId xmlns:a16="http://schemas.microsoft.com/office/drawing/2014/main" id="{60237829-FDCD-46FD-B76D-04270E9C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243"/>
              <a:ext cx="214" cy="35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475" tIns="59739" rIns="119475" bIns="5973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3" name="AutoShape 171">
              <a:extLst>
                <a:ext uri="{FF2B5EF4-FFF2-40B4-BE49-F238E27FC236}">
                  <a16:creationId xmlns:a16="http://schemas.microsoft.com/office/drawing/2014/main" id="{693FCEE6-BA7F-4CF6-B0FD-F6B987994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612"/>
              <a:ext cx="758" cy="599"/>
            </a:xfrm>
            <a:prstGeom prst="irregularSeal2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Oval 172">
              <a:extLst>
                <a:ext uri="{FF2B5EF4-FFF2-40B4-BE49-F238E27FC236}">
                  <a16:creationId xmlns:a16="http://schemas.microsoft.com/office/drawing/2014/main" id="{8A9CE6EC-6D03-4D0F-A94E-048A4D44C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791"/>
              <a:ext cx="214" cy="35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9475" tIns="59739" rIns="119475" bIns="59739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5" name="Line 173">
              <a:extLst>
                <a:ext uri="{FF2B5EF4-FFF2-40B4-BE49-F238E27FC236}">
                  <a16:creationId xmlns:a16="http://schemas.microsoft.com/office/drawing/2014/main" id="{DE2A3200-6CC9-436E-BDA7-910491B1F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" y="1460"/>
              <a:ext cx="0" cy="3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8" name="Rectangle 174">
            <a:extLst>
              <a:ext uri="{FF2B5EF4-FFF2-40B4-BE49-F238E27FC236}">
                <a16:creationId xmlns:a16="http://schemas.microsoft.com/office/drawing/2014/main" id="{5ECA680E-0223-4752-B26A-A2188873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64" y="5967973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Larsen, Starr, Campbell, Chem.Thermodyn. </a:t>
            </a:r>
            <a:r>
              <a:rPr lang="da-DK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33</a:t>
            </a:r>
            <a:r>
              <a:rPr lang="da-DK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333 (2001)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Brown, Kose, King, Chem. Rev. </a:t>
            </a:r>
            <a:r>
              <a:rPr lang="da-DK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98</a:t>
            </a:r>
            <a:r>
              <a:rPr lang="da-DK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797 (1998).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07272F5-3CD3-4831-B705-039AA999E138}"/>
              </a:ext>
            </a:extLst>
          </p:cNvPr>
          <p:cNvSpPr/>
          <p:nvPr/>
        </p:nvSpPr>
        <p:spPr>
          <a:xfrm>
            <a:off x="0" y="-7946"/>
            <a:ext cx="12192000" cy="646331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Crystal </a:t>
            </a:r>
            <a:r>
              <a:rPr lang="en-US" sz="3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icrocalorimerty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6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4" descr="http://ojps.aip.org/journals/doc/JESOAN-ft/vol_148/iss_1/A11_1-F5.jpg">
            <a:extLst>
              <a:ext uri="{FF2B5EF4-FFF2-40B4-BE49-F238E27FC236}">
                <a16:creationId xmlns:a16="http://schemas.microsoft.com/office/drawing/2014/main" id="{A2090FE7-1D33-4E21-9CE1-EFA50CA7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18304"/>
            <a:ext cx="3755960" cy="34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285D1A6E-ABE2-4369-ABBE-7DD2FD0C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074DA2-9D34-49EA-AF55-7CF3E5AE33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01F5EA4B-2A3C-4A14-8133-9B81E335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0574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Rectangle 4">
            <a:extLst>
              <a:ext uri="{FF2B5EF4-FFF2-40B4-BE49-F238E27FC236}">
                <a16:creationId xmlns:a16="http://schemas.microsoft.com/office/drawing/2014/main" id="{79D63310-5EFB-4A19-B080-AA1F1806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19526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Rectangle 5">
            <a:extLst>
              <a:ext uri="{FF2B5EF4-FFF2-40B4-BE49-F238E27FC236}">
                <a16:creationId xmlns:a16="http://schemas.microsoft.com/office/drawing/2014/main" id="{4CA04DB2-61EE-4078-AFF1-2D83EF3D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23907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7" name="Rectangle 6">
            <a:extLst>
              <a:ext uri="{FF2B5EF4-FFF2-40B4-BE49-F238E27FC236}">
                <a16:creationId xmlns:a16="http://schemas.microsoft.com/office/drawing/2014/main" id="{34418B51-9221-4302-A387-7CBDE531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90" y="3042504"/>
            <a:ext cx="22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 Pt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7658" name="Rectangle 7">
            <a:extLst>
              <a:ext uri="{FF2B5EF4-FFF2-40B4-BE49-F238E27FC236}">
                <a16:creationId xmlns:a16="http://schemas.microsoft.com/office/drawing/2014/main" id="{E79E279B-7A33-4756-B89B-A16B101F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194" y="3303330"/>
            <a:ext cx="22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  M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7659" name="Rectangle 8">
            <a:extLst>
              <a:ext uri="{FF2B5EF4-FFF2-40B4-BE49-F238E27FC236}">
                <a16:creationId xmlns:a16="http://schemas.microsoft.com/office/drawing/2014/main" id="{E9A0B9C6-C88B-46CD-B678-73D1857A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9526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0" name="Rectangle 9">
            <a:extLst>
              <a:ext uri="{FF2B5EF4-FFF2-40B4-BE49-F238E27FC236}">
                <a16:creationId xmlns:a16="http://schemas.microsoft.com/office/drawing/2014/main" id="{4D52E0DB-68EB-4404-BC97-7DCF85358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3858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1" name="Rectangle 10">
            <a:extLst>
              <a:ext uri="{FF2B5EF4-FFF2-40B4-BE49-F238E27FC236}">
                <a16:creationId xmlns:a16="http://schemas.microsoft.com/office/drawing/2014/main" id="{2BD46041-1345-4D4C-B9A1-90748629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3858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2" name="Rectangle 11">
            <a:extLst>
              <a:ext uri="{FF2B5EF4-FFF2-40B4-BE49-F238E27FC236}">
                <a16:creationId xmlns:a16="http://schemas.microsoft.com/office/drawing/2014/main" id="{193AF075-E137-4A89-9065-11BC2A3C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33956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3" name="Rectangle 12">
            <a:extLst>
              <a:ext uri="{FF2B5EF4-FFF2-40B4-BE49-F238E27FC236}">
                <a16:creationId xmlns:a16="http://schemas.microsoft.com/office/drawing/2014/main" id="{D3160BC2-DBCC-4F74-B85F-9E9A43B3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16287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7664" name="Object 13">
            <a:extLst>
              <a:ext uri="{FF2B5EF4-FFF2-40B4-BE49-F238E27FC236}">
                <a16:creationId xmlns:a16="http://schemas.microsoft.com/office/drawing/2014/main" id="{285C2407-A4FA-48F2-A6DA-0F240D8F11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64958" y="750858"/>
          <a:ext cx="5967412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Billede" r:id="rId5" imgW="4610100" imgH="3829812" progId="Word.Picture.8">
                  <p:embed/>
                </p:oleObj>
              </mc:Choice>
              <mc:Fallback>
                <p:oleObj name="Billede" r:id="rId5" imgW="4610100" imgH="3829812" progId="Word.Picture.8">
                  <p:embed/>
                  <p:pic>
                    <p:nvPicPr>
                      <p:cNvPr id="27664" name="Object 13">
                        <a:extLst>
                          <a:ext uri="{FF2B5EF4-FFF2-40B4-BE49-F238E27FC236}">
                            <a16:creationId xmlns:a16="http://schemas.microsoft.com/office/drawing/2014/main" id="{285C2407-A4FA-48F2-A6DA-0F240D8F1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958" y="750858"/>
                        <a:ext cx="5967412" cy="495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Rectangle 15">
            <a:extLst>
              <a:ext uri="{FF2B5EF4-FFF2-40B4-BE49-F238E27FC236}">
                <a16:creationId xmlns:a16="http://schemas.microsoft.com/office/drawing/2014/main" id="{F4EBB76E-4D39-4F6C-A0BC-BC1CD3A1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85408"/>
            <a:ext cx="3252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S. </a:t>
            </a:r>
            <a:r>
              <a:rPr lang="en-GB" alt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Gottesfeld</a:t>
            </a:r>
            <a:r>
              <a:rPr lang="en-GB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et al.,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J. </a:t>
            </a:r>
            <a:r>
              <a:rPr lang="en-GB" alt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Electrochem</a:t>
            </a:r>
            <a:r>
              <a:rPr lang="en-GB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. Soc. </a:t>
            </a:r>
            <a:r>
              <a:rPr lang="en-GB" alt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148</a:t>
            </a:r>
            <a:r>
              <a:rPr lang="en-GB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(2001) A11.</a:t>
            </a:r>
          </a:p>
        </p:txBody>
      </p:sp>
      <p:sp>
        <p:nvSpPr>
          <p:cNvPr id="27667" name="Text Box 16">
            <a:extLst>
              <a:ext uri="{FF2B5EF4-FFF2-40B4-BE49-F238E27FC236}">
                <a16:creationId xmlns:a16="http://schemas.microsoft.com/office/drawing/2014/main" id="{7AED9CA5-EB89-45E8-83B6-E196A046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982" y="5937877"/>
            <a:ext cx="77100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Christoffersen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Liu, 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Ruban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Skriver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Nørskov</a:t>
            </a:r>
            <a:r>
              <a:rPr lang="da-DK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J.Catal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123 (2001) </a:t>
            </a:r>
            <a:endParaRPr lang="en-US" altLang="en-US" sz="2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329632-A72E-4CD8-84E7-EE281F3238DC}"/>
              </a:ext>
            </a:extLst>
          </p:cNvPr>
          <p:cNvSpPr/>
          <p:nvPr/>
        </p:nvSpPr>
        <p:spPr>
          <a:xfrm>
            <a:off x="0" y="-7946"/>
            <a:ext cx="12192000" cy="646331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 tolerance of Pt alloy anodes for PEM fuel cells</a:t>
            </a:r>
          </a:p>
        </p:txBody>
      </p:sp>
    </p:spTree>
    <p:extLst>
      <p:ext uri="{BB962C8B-B14F-4D97-AF65-F5344CB8AC3E}">
        <p14:creationId xmlns:p14="http://schemas.microsoft.com/office/powerpoint/2010/main" val="1466392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B1CBA6F8-13FB-455D-A2B5-48EDB6F4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CB951-5960-480F-BEA3-9A529AC5AC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28678" name="Picture 3">
            <a:extLst>
              <a:ext uri="{FF2B5EF4-FFF2-40B4-BE49-F238E27FC236}">
                <a16:creationId xmlns:a16="http://schemas.microsoft.com/office/drawing/2014/main" id="{79217BAA-BFDA-447A-8239-2B58EB3C83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6" b="24217"/>
          <a:stretch>
            <a:fillRect/>
          </a:stretch>
        </p:blipFill>
        <p:spPr>
          <a:xfrm>
            <a:off x="3122899" y="622306"/>
            <a:ext cx="8954801" cy="5719756"/>
          </a:xfrm>
        </p:spPr>
      </p:pic>
      <p:sp>
        <p:nvSpPr>
          <p:cNvPr id="28679" name="Text Box 4">
            <a:extLst>
              <a:ext uri="{FF2B5EF4-FFF2-40B4-BE49-F238E27FC236}">
                <a16:creationId xmlns:a16="http://schemas.microsoft.com/office/drawing/2014/main" id="{181CAD57-E546-435C-950A-ABDD29A8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22" y="951486"/>
            <a:ext cx="289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Calculated d band shifts:</a:t>
            </a:r>
          </a:p>
        </p:txBody>
      </p:sp>
      <p:sp>
        <p:nvSpPr>
          <p:cNvPr id="28680" name="Text Box 5">
            <a:extLst>
              <a:ext uri="{FF2B5EF4-FFF2-40B4-BE49-F238E27FC236}">
                <a16:creationId xmlns:a16="http://schemas.microsoft.com/office/drawing/2014/main" id="{F3C8261C-04C0-4DAC-A9E7-4CB6A759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6370637"/>
            <a:ext cx="7016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Ruban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Hammer,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Stoltze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Skriver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Nørskov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J.Mol.Catal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AU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421 (1997)</a:t>
            </a:r>
            <a:endParaRPr lang="en-US" altLang="en-US" sz="1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681" name="Object 6">
            <a:extLst>
              <a:ext uri="{FF2B5EF4-FFF2-40B4-BE49-F238E27FC236}">
                <a16:creationId xmlns:a16="http://schemas.microsoft.com/office/drawing/2014/main" id="{0E477CA4-40F2-40DE-89DC-9DA6A01E5D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5127" y="2743201"/>
          <a:ext cx="25146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4" imgW="4206605" imgH="3169524" progId="Paint.Picture">
                  <p:embed/>
                </p:oleObj>
              </mc:Choice>
              <mc:Fallback>
                <p:oleObj r:id="rId4" imgW="4206605" imgH="3169524" progId="Paint.Picture">
                  <p:embed/>
                  <p:pic>
                    <p:nvPicPr>
                      <p:cNvPr id="28681" name="Object 6">
                        <a:extLst>
                          <a:ext uri="{FF2B5EF4-FFF2-40B4-BE49-F238E27FC236}">
                            <a16:creationId xmlns:a16="http://schemas.microsoft.com/office/drawing/2014/main" id="{0E477CA4-40F2-40DE-89DC-9DA6A01E5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27" y="2743201"/>
                        <a:ext cx="251460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7">
            <a:extLst>
              <a:ext uri="{FF2B5EF4-FFF2-40B4-BE49-F238E27FC236}">
                <a16:creationId xmlns:a16="http://schemas.microsoft.com/office/drawing/2014/main" id="{DB1D78F5-0E83-4C24-8CF0-D5D625A3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652" y="2147889"/>
            <a:ext cx="1353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Over layer</a:t>
            </a:r>
          </a:p>
        </p:txBody>
      </p:sp>
      <p:sp>
        <p:nvSpPr>
          <p:cNvPr id="28683" name="Text Box 8">
            <a:extLst>
              <a:ext uri="{FF2B5EF4-FFF2-40B4-BE49-F238E27FC236}">
                <a16:creationId xmlns:a16="http://schemas.microsoft.com/office/drawing/2014/main" id="{E54C93F5-81F4-438C-AB7D-ADF1A2A2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653" y="4967289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Host</a:t>
            </a:r>
          </a:p>
        </p:txBody>
      </p:sp>
      <p:sp>
        <p:nvSpPr>
          <p:cNvPr id="28684" name="Line 9">
            <a:extLst>
              <a:ext uri="{FF2B5EF4-FFF2-40B4-BE49-F238E27FC236}">
                <a16:creationId xmlns:a16="http://schemas.microsoft.com/office/drawing/2014/main" id="{3C0D067D-4789-48E1-8244-4015D0AF2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1927" y="4267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0">
            <a:extLst>
              <a:ext uri="{FF2B5EF4-FFF2-40B4-BE49-F238E27FC236}">
                <a16:creationId xmlns:a16="http://schemas.microsoft.com/office/drawing/2014/main" id="{665DA376-F965-466F-8A48-FF3DBB4D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6727" y="2514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CB820-9789-4009-97B4-1AAE0BBC19C6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can the d-band center be changed?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0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EC2C6241-A144-4C3F-B3E5-0549226C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568EB-2FC1-41F4-9BD3-A30B87885A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8ECBB704-3654-4ED6-975D-320E4C2F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8190"/>
            <a:ext cx="62484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4">
            <a:extLst>
              <a:ext uri="{FF2B5EF4-FFF2-40B4-BE49-F238E27FC236}">
                <a16:creationId xmlns:a16="http://schemas.microsoft.com/office/drawing/2014/main" id="{E85E2540-83F2-4E6F-8588-88F099A9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4"/>
          <a:stretch>
            <a:fillRect/>
          </a:stretch>
        </p:blipFill>
        <p:spPr bwMode="auto">
          <a:xfrm>
            <a:off x="666087" y="1481414"/>
            <a:ext cx="4356287" cy="43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5">
            <a:extLst>
              <a:ext uri="{FF2B5EF4-FFF2-40B4-BE49-F238E27FC236}">
                <a16:creationId xmlns:a16="http://schemas.microsoft.com/office/drawing/2014/main" id="{17EAA13C-B119-475D-A6FF-941321D4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14" y="6243915"/>
            <a:ext cx="320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600">
                <a:solidFill>
                  <a:schemeClr val="accent2"/>
                </a:solidFill>
                <a:latin typeface="Times New Roman" panose="02020603050405020304" pitchFamily="18" charset="0"/>
              </a:rPr>
              <a:t>Bengaard, Rostrup-Nielsen, Nørskov</a:t>
            </a:r>
            <a:endParaRPr lang="en-US" altLang="en-US" sz="1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5" name="Text Box 6">
            <a:extLst>
              <a:ext uri="{FF2B5EF4-FFF2-40B4-BE49-F238E27FC236}">
                <a16:creationId xmlns:a16="http://schemas.microsoft.com/office/drawing/2014/main" id="{4843BA51-DEDA-48F9-A9CB-68A548181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212566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n-US" sz="1600">
                <a:latin typeface="Times New Roman" panose="02020603050405020304" pitchFamily="18" charset="0"/>
              </a:rPr>
              <a:t>b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9706" name="Text Box 7">
            <a:extLst>
              <a:ext uri="{FF2B5EF4-FFF2-40B4-BE49-F238E27FC236}">
                <a16:creationId xmlns:a16="http://schemas.microsoft.com/office/drawing/2014/main" id="{EF74A80E-5BF8-4DBD-B6C6-3A25A4CD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004" y="616525"/>
            <a:ext cx="7352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400" b="1" dirty="0">
                <a:latin typeface="Segoe UI Semibold" panose="020B0702040204020203" pitchFamily="34" charset="0"/>
              </a:rPr>
              <a:t>Transition state for CH</a:t>
            </a:r>
            <a:r>
              <a:rPr lang="da-DK" altLang="en-US" sz="2400" b="1" baseline="-25000" dirty="0">
                <a:latin typeface="Segoe UI Semibold" panose="020B0702040204020203" pitchFamily="34" charset="0"/>
              </a:rPr>
              <a:t>4 </a:t>
            </a:r>
            <a:r>
              <a:rPr lang="da-DK" altLang="en-US" sz="2400" b="1" dirty="0">
                <a:latin typeface="Segoe UI Semibold" panose="020B0702040204020203" pitchFamily="34" charset="0"/>
              </a:rPr>
              <a:t>dissociation on Ni(211)</a:t>
            </a:r>
            <a:endParaRPr lang="en-US" altLang="en-US" sz="2400" b="1" dirty="0">
              <a:latin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AC32F-82B1-4E25-A8D4-66C63080D8B0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Methane activation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6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60D29E38-0757-4DFE-A145-AB2485C8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C1BD3-4D7F-45DA-B46D-0EB6FF1D59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D5C6BB36-A541-4577-97C3-EC313A87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281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27" name="Picture 4" descr="newsletter-fig1">
            <a:extLst>
              <a:ext uri="{FF2B5EF4-FFF2-40B4-BE49-F238E27FC236}">
                <a16:creationId xmlns:a16="http://schemas.microsoft.com/office/drawing/2014/main" id="{4D72C750-A46E-4A8A-BA3E-193D6B06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8" y="584775"/>
            <a:ext cx="7856104" cy="57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6">
            <a:extLst>
              <a:ext uri="{FF2B5EF4-FFF2-40B4-BE49-F238E27FC236}">
                <a16:creationId xmlns:a16="http://schemas.microsoft.com/office/drawing/2014/main" id="{F46A3551-44B9-44E7-A8F7-6DFD886E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089" y="6356349"/>
            <a:ext cx="443782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Egeberg</a:t>
            </a:r>
            <a:r>
              <a:rPr lang="da-DK" altLang="en-US" sz="1600" dirty="0">
                <a:solidFill>
                  <a:srgbClr val="000099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Chorkendorff</a:t>
            </a: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Catal</a:t>
            </a:r>
            <a:r>
              <a:rPr lang="en-US" altLang="en-US" sz="1600" dirty="0">
                <a:solidFill>
                  <a:srgbClr val="000099"/>
                </a:solidFill>
                <a:latin typeface="Times New Roman" panose="02020603050405020304" pitchFamily="18" charset="0"/>
              </a:rPr>
              <a:t>. Lett. 77, 207 (2001)</a:t>
            </a:r>
            <a:endParaRPr lang="en-GB" altLang="en-US" sz="16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F12DB-5ABA-42F4-9AB2-31F8A4A1B0DC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Methane activation on Ni/Ru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64F2236C-F2D7-4A1F-8C03-47984F66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95070-CB49-498C-B7CF-6C1AB98B85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906C088D-D42C-490A-A3CA-2DBB9C512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1974"/>
            <a:ext cx="12192000" cy="2057262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Catalysis at ambient temperature and pressure</a:t>
            </a:r>
          </a:p>
          <a:p>
            <a:pPr algn="just"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Extreme selectivity</a:t>
            </a:r>
          </a:p>
          <a:p>
            <a:pPr algn="just"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Direct coupling of energy into the important reaction coordinate (non-thermal catalysis)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B5F32-EB9B-4B0B-82C1-41A013A647A6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Lessons from Biology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8F736C45-0733-484F-8578-4F53BE4F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19D71-B2DF-4837-8534-AFB0D2C25A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2823" name="Text Box 52">
            <a:extLst>
              <a:ext uri="{FF2B5EF4-FFF2-40B4-BE49-F238E27FC236}">
                <a16:creationId xmlns:a16="http://schemas.microsoft.com/office/drawing/2014/main" id="{E014BAFC-8800-42B1-BA3C-D9F0CE83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1" y="6140450"/>
            <a:ext cx="6027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Burgess, Lowe, Chem. Rev. </a:t>
            </a:r>
            <a:r>
              <a:rPr lang="de-DE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96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2983 (1996)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Schindelin, Kisker, Schlessman, Howard, Rees, Nature </a:t>
            </a:r>
            <a:r>
              <a:rPr lang="de-DE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387</a:t>
            </a:r>
            <a:r>
              <a:rPr lang="de-DE" altLang="en-US" sz="16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370 (1997)</a:t>
            </a:r>
            <a:endParaRPr lang="en-US" altLang="en-US" sz="1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9F8E89-EBB1-43FC-B2E9-4B954F73BDE1}"/>
              </a:ext>
            </a:extLst>
          </p:cNvPr>
          <p:cNvSpPr/>
          <p:nvPr/>
        </p:nvSpPr>
        <p:spPr>
          <a:xfrm>
            <a:off x="0" y="-13252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Nitrogenase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0EF3-F239-4BBC-8169-A1E41025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95" y="558270"/>
            <a:ext cx="9304801" cy="5568927"/>
          </a:xfrm>
          <a:prstGeom prst="rect">
            <a:avLst/>
          </a:prstGeom>
        </p:spPr>
      </p:pic>
      <p:pic>
        <p:nvPicPr>
          <p:cNvPr id="11791" name="Picture 527">
            <a:extLst>
              <a:ext uri="{FF2B5EF4-FFF2-40B4-BE49-F238E27FC236}">
                <a16:creationId xmlns:a16="http://schemas.microsoft.com/office/drawing/2014/main" id="{C91A1A3B-2191-4CCB-AA24-4AA2A0F0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524000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2" name="Picture 528">
            <a:extLst>
              <a:ext uri="{FF2B5EF4-FFF2-40B4-BE49-F238E27FC236}">
                <a16:creationId xmlns:a16="http://schemas.microsoft.com/office/drawing/2014/main" id="{F60794CC-A5E8-4782-99C7-E900FDA4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7480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3" name="Picture 529">
            <a:extLst>
              <a:ext uri="{FF2B5EF4-FFF2-40B4-BE49-F238E27FC236}">
                <a16:creationId xmlns:a16="http://schemas.microsoft.com/office/drawing/2014/main" id="{0A5FF959-1E1F-4D1D-9E37-52E5F56C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330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4" name="Picture 530">
            <a:extLst>
              <a:ext uri="{FF2B5EF4-FFF2-40B4-BE49-F238E27FC236}">
                <a16:creationId xmlns:a16="http://schemas.microsoft.com/office/drawing/2014/main" id="{28695023-8C25-4767-8891-8048207C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162300"/>
            <a:ext cx="876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5" name="Picture 531">
            <a:extLst>
              <a:ext uri="{FF2B5EF4-FFF2-40B4-BE49-F238E27FC236}">
                <a16:creationId xmlns:a16="http://schemas.microsoft.com/office/drawing/2014/main" id="{3FBD108E-0219-4789-8226-36298856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87700"/>
            <a:ext cx="596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" name="Picture 532">
            <a:extLst>
              <a:ext uri="{FF2B5EF4-FFF2-40B4-BE49-F238E27FC236}">
                <a16:creationId xmlns:a16="http://schemas.microsoft.com/office/drawing/2014/main" id="{E6EBE27C-FA6E-4F06-B2F8-F8C89114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35300"/>
            <a:ext cx="203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7" name="Picture 533">
            <a:extLst>
              <a:ext uri="{FF2B5EF4-FFF2-40B4-BE49-F238E27FC236}">
                <a16:creationId xmlns:a16="http://schemas.microsoft.com/office/drawing/2014/main" id="{D89906EE-AF38-4023-8352-5B25D30D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254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8" name="Picture 534">
            <a:extLst>
              <a:ext uri="{FF2B5EF4-FFF2-40B4-BE49-F238E27FC236}">
                <a16:creationId xmlns:a16="http://schemas.microsoft.com/office/drawing/2014/main" id="{72A023E2-DAF4-4202-A029-2BA8573E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330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9" name="Picture 535">
            <a:extLst>
              <a:ext uri="{FF2B5EF4-FFF2-40B4-BE49-F238E27FC236}">
                <a16:creationId xmlns:a16="http://schemas.microsoft.com/office/drawing/2014/main" id="{43DC2C7A-019F-4D78-8328-A60A5598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2300"/>
            <a:ext cx="876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0" name="Picture 536">
            <a:extLst>
              <a:ext uri="{FF2B5EF4-FFF2-40B4-BE49-F238E27FC236}">
                <a16:creationId xmlns:a16="http://schemas.microsoft.com/office/drawing/2014/main" id="{5AD9196E-8FD0-49DA-BE61-6AC557ED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200400"/>
            <a:ext cx="596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1" name="Picture 537">
            <a:extLst>
              <a:ext uri="{FF2B5EF4-FFF2-40B4-BE49-F238E27FC236}">
                <a16:creationId xmlns:a16="http://schemas.microsoft.com/office/drawing/2014/main" id="{2973E61A-0ACF-48A9-9AE4-ECC9BEF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886200"/>
            <a:ext cx="215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2" name="Picture 538">
            <a:extLst>
              <a:ext uri="{FF2B5EF4-FFF2-40B4-BE49-F238E27FC236}">
                <a16:creationId xmlns:a16="http://schemas.microsoft.com/office/drawing/2014/main" id="{966307BC-340E-4D21-9342-955AFEB6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873500"/>
            <a:ext cx="215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3" name="Picture 539">
            <a:extLst>
              <a:ext uri="{FF2B5EF4-FFF2-40B4-BE49-F238E27FC236}">
                <a16:creationId xmlns:a16="http://schemas.microsoft.com/office/drawing/2014/main" id="{D79055CD-471A-4C75-863B-10086003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4445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4" name="Picture 540">
            <a:extLst>
              <a:ext uri="{FF2B5EF4-FFF2-40B4-BE49-F238E27FC236}">
                <a16:creationId xmlns:a16="http://schemas.microsoft.com/office/drawing/2014/main" id="{A2366D0F-F0C5-4CE4-9F26-B655D65B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711700"/>
            <a:ext cx="901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5" name="Picture 541">
            <a:extLst>
              <a:ext uri="{FF2B5EF4-FFF2-40B4-BE49-F238E27FC236}">
                <a16:creationId xmlns:a16="http://schemas.microsoft.com/office/drawing/2014/main" id="{304FE21E-575B-44C1-905B-E959B23A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749800"/>
            <a:ext cx="596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" name="Picture 542">
            <a:extLst>
              <a:ext uri="{FF2B5EF4-FFF2-40B4-BE49-F238E27FC236}">
                <a16:creationId xmlns:a16="http://schemas.microsoft.com/office/drawing/2014/main" id="{D304B7C0-E841-446C-AF2B-67805A39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584700"/>
            <a:ext cx="2159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" name="Picture 543">
            <a:extLst>
              <a:ext uri="{FF2B5EF4-FFF2-40B4-BE49-F238E27FC236}">
                <a16:creationId xmlns:a16="http://schemas.microsoft.com/office/drawing/2014/main" id="{2E40BD32-185D-45C4-98FD-7B6D2141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902200"/>
            <a:ext cx="266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8" name="Picture 544">
            <a:extLst>
              <a:ext uri="{FF2B5EF4-FFF2-40B4-BE49-F238E27FC236}">
                <a16:creationId xmlns:a16="http://schemas.microsoft.com/office/drawing/2014/main" id="{AB5E0135-BD01-4B4C-B148-46E4E3AF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762500"/>
            <a:ext cx="4445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9" name="Picture 545">
            <a:extLst>
              <a:ext uri="{FF2B5EF4-FFF2-40B4-BE49-F238E27FC236}">
                <a16:creationId xmlns:a16="http://schemas.microsoft.com/office/drawing/2014/main" id="{F9E81EDB-943B-4075-893F-D65781FD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7100"/>
            <a:ext cx="1117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10" name="Picture 546">
            <a:extLst>
              <a:ext uri="{FF2B5EF4-FFF2-40B4-BE49-F238E27FC236}">
                <a16:creationId xmlns:a16="http://schemas.microsoft.com/office/drawing/2014/main" id="{B94E7CA2-ED1F-4D4C-BD33-2A7842D6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775200"/>
            <a:ext cx="596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11" name="Picture 547">
            <a:extLst>
              <a:ext uri="{FF2B5EF4-FFF2-40B4-BE49-F238E27FC236}">
                <a16:creationId xmlns:a16="http://schemas.microsoft.com/office/drawing/2014/main" id="{6F97921D-00D9-4222-B8A9-9FEAAC74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260600"/>
            <a:ext cx="8509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8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A0F2-A5CC-4FA3-BE05-B7557362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egoe UI Semibold" panose="020B0702040204020203" pitchFamily="34" charset="0"/>
              </a:rPr>
              <a:t>A Site at NCCR for Catalysis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F191BA-D891-47F0-97F4-6279A9D2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837"/>
            <a:ext cx="10515600" cy="579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http://catalysis.eprints.iitm.ac.in/</a:t>
            </a:r>
          </a:p>
          <a:p>
            <a:pPr marL="0" indent="0" algn="ctr">
              <a:buNone/>
            </a:pPr>
            <a:endParaRPr lang="en-GB" sz="4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9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7A06AFA-E924-4DEF-814F-B6869ACA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93F5F-DB87-44C1-A72A-14E5A14014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800" name="Text Box 5">
            <a:extLst>
              <a:ext uri="{FF2B5EF4-FFF2-40B4-BE49-F238E27FC236}">
                <a16:creationId xmlns:a16="http://schemas.microsoft.com/office/drawing/2014/main" id="{8B1FC9CE-45CA-4AC9-BAD5-4CACFF54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919" y="6259810"/>
            <a:ext cx="3564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400" dirty="0">
                <a:latin typeface="Times New Roman" panose="02020603050405020304" pitchFamily="18" charset="0"/>
              </a:rPr>
              <a:t> 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Rod, </a:t>
            </a:r>
            <a:r>
              <a:rPr lang="en-AU" altLang="en-US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Nørskov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JACS </a:t>
            </a:r>
            <a:r>
              <a:rPr lang="en-AU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AU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12751 (2000)</a:t>
            </a:r>
            <a:endParaRPr lang="en-AU" altLang="en-US" sz="16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4F3113-7812-4773-81EB-A4A13365D3D7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3200" b="1" baseline="-25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Hydrogenation on </a:t>
            </a:r>
            <a:r>
              <a:rPr lang="en-US" sz="3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FeMo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Cofactor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49A5540-F2BE-4286-A40B-7B983615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" y="903570"/>
            <a:ext cx="5511669" cy="5179178"/>
          </a:xfrm>
          <a:prstGeom prst="rect">
            <a:avLst/>
          </a:prstGeom>
        </p:spPr>
      </p:pic>
      <p:pic>
        <p:nvPicPr>
          <p:cNvPr id="7" name="Picture 6" descr="A picture containing abacus, colorful, computer, sandglass&#10;&#10;Description generated with very high confidence">
            <a:extLst>
              <a:ext uri="{FF2B5EF4-FFF2-40B4-BE49-F238E27FC236}">
                <a16:creationId xmlns:a16="http://schemas.microsoft.com/office/drawing/2014/main" id="{E800072A-325F-4EA3-ABB0-591124B0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78" y="903570"/>
            <a:ext cx="4817522" cy="38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52FE58EA-528E-46D2-B77D-FF2DEB35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8059D-53FB-45C1-A645-34CC8FFC9F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6870" name="Rectangle 3">
            <a:extLst>
              <a:ext uri="{FF2B5EF4-FFF2-40B4-BE49-F238E27FC236}">
                <a16:creationId xmlns:a16="http://schemas.microsoft.com/office/drawing/2014/main" id="{EB45906B-E80B-4325-BB2B-619D213C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64233"/>
            <a:ext cx="12192000" cy="36210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Well developed basic understanding – theory-experiment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Beginning to be able to use it directly in catalyst design 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Some activity-descriptor correlations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Host of new in situ methods for catalyst characterization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New very powerful screening methods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Segoe UI Semibold" panose="020B0702040204020203" pitchFamily="34" charset="0"/>
              </a:rPr>
              <a:t>We have a starting point which is radically different from the situation 5 or 10 years ago!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23481-4B37-44EC-8B23-F43E1DD9D4A7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Status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10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A6638854-1423-4B6B-8E96-824CC8F9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AD624-ED2B-4940-8486-93B57E7455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0BA5EA0-230E-4B03-9C9A-A841641A7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6025"/>
            <a:ext cx="12192000" cy="3090932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More basic understanding –theory-experiment</a:t>
            </a:r>
          </a:p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Integration of the conceptual framework for heterogeneous, homogeneous and enzyme catalysis</a:t>
            </a:r>
          </a:p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More systematic data (descriptors)</a:t>
            </a:r>
          </a:p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Better synthesis methods</a:t>
            </a:r>
          </a:p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Better coupling of catalyst design and process engineering</a:t>
            </a:r>
          </a:p>
          <a:p>
            <a:pPr algn="just" eaLnBrk="1" hangingPunct="1"/>
            <a:r>
              <a:rPr lang="en-US" altLang="en-US" sz="3200" dirty="0">
                <a:solidFill>
                  <a:srgbClr val="0070C0"/>
                </a:solidFill>
                <a:latin typeface="Segoe UI Semibold" panose="020B0702040204020203" pitchFamily="34" charset="0"/>
              </a:rPr>
              <a:t>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FB28C-8E80-47C7-84E9-548D54EE07CC}"/>
              </a:ext>
            </a:extLst>
          </p:cNvPr>
          <p:cNvSpPr/>
          <p:nvPr/>
        </p:nvSpPr>
        <p:spPr>
          <a:xfrm>
            <a:off x="0" y="-13252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Moving Forward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9E13B7E2-74FF-42A5-917D-95CA4E32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CA486-81BF-4382-A0D9-FDBBBCC023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8918" name="Text Box 3">
            <a:extLst>
              <a:ext uri="{FF2B5EF4-FFF2-40B4-BE49-F238E27FC236}">
                <a16:creationId xmlns:a16="http://schemas.microsoft.com/office/drawing/2014/main" id="{F7FE3C1C-AF6B-46AC-B3BA-00885569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200400"/>
            <a:ext cx="24495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Synthesis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characterization</a:t>
            </a:r>
          </a:p>
        </p:txBody>
      </p:sp>
      <p:sp>
        <p:nvSpPr>
          <p:cNvPr id="38919" name="Text Box 4">
            <a:extLst>
              <a:ext uri="{FF2B5EF4-FFF2-40B4-BE49-F238E27FC236}">
                <a16:creationId xmlns:a16="http://schemas.microsoft.com/office/drawing/2014/main" id="{7DD41F9E-8F20-412F-B572-64E41FFF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28876"/>
            <a:ext cx="318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Experiments, models</a:t>
            </a:r>
          </a:p>
        </p:txBody>
      </p:sp>
      <p:sp>
        <p:nvSpPr>
          <p:cNvPr id="38920" name="Text Box 5">
            <a:extLst>
              <a:ext uri="{FF2B5EF4-FFF2-40B4-BE49-F238E27FC236}">
                <a16:creationId xmlns:a16="http://schemas.microsoft.com/office/drawing/2014/main" id="{9A225D27-34CA-448A-97D1-2163523D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4648201"/>
            <a:ext cx="121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Theory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1" name="Line 6">
            <a:extLst>
              <a:ext uri="{FF2B5EF4-FFF2-40B4-BE49-F238E27FC236}">
                <a16:creationId xmlns:a16="http://schemas.microsoft.com/office/drawing/2014/main" id="{446473F8-1425-4FA3-AC47-5738F7072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419600"/>
            <a:ext cx="167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7">
            <a:extLst>
              <a:ext uri="{FF2B5EF4-FFF2-40B4-BE49-F238E27FC236}">
                <a16:creationId xmlns:a16="http://schemas.microsoft.com/office/drawing/2014/main" id="{D6FDF7F4-DEE2-4AC2-ABA5-A533445AC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048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8">
            <a:extLst>
              <a:ext uri="{FF2B5EF4-FFF2-40B4-BE49-F238E27FC236}">
                <a16:creationId xmlns:a16="http://schemas.microsoft.com/office/drawing/2014/main" id="{A73AC6CF-9D28-4BC0-839A-8B549136E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89560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Text Box 9">
            <a:extLst>
              <a:ext uri="{FF2B5EF4-FFF2-40B4-BE49-F238E27FC236}">
                <a16:creationId xmlns:a16="http://schemas.microsoft.com/office/drawing/2014/main" id="{820B7BF7-3F00-4EA7-A5C9-D52B8E72D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828800"/>
            <a:ext cx="411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An integrated approach: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7C99C-AC21-41B9-94D6-48CE76343BB6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Promoting Development</a:t>
            </a:r>
            <a:endParaRPr lang="en-GB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2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AFB8D0A3-032C-46E6-BB52-81F3104E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57FD8-C5E0-4F9A-8BB3-D4C52042E3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B1BCBF86-0952-4752-9B7C-A2647617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37182"/>
            <a:ext cx="12192000" cy="1364975"/>
          </a:xfrm>
          <a:solidFill>
            <a:srgbClr val="FF6600"/>
          </a:solidFill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latin typeface="Segoe UI Semibold" panose="020B0702040204020203" pitchFamily="34" charset="0"/>
              </a:rPr>
              <a:t>Atom-Economy, Environmental Issues, Enantiomeric</a:t>
            </a: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en-GB" altLang="en-US" dirty="0">
                <a:solidFill>
                  <a:schemeClr val="bg1"/>
                </a:solidFill>
                <a:latin typeface="Segoe UI Semibold" panose="020B0702040204020203" pitchFamily="34" charset="0"/>
              </a:rPr>
              <a:t>Purity</a:t>
            </a: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18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901CCAB-8814-4B85-81E3-9634090E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BA0E80-DEFD-4933-9256-F5D6700FB3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F3551EAA-28BB-48D4-8BD6-F48F897D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7138"/>
            <a:ext cx="1219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</a:rPr>
              <a:t>1.Surface-Tailored Molecular Precursors for Nanostructured Catalysts.</a:t>
            </a:r>
            <a:br>
              <a:rPr lang="en-GB" altLang="en-US" dirty="0">
                <a:solidFill>
                  <a:srgbClr val="0070C0"/>
                </a:solidFill>
              </a:rPr>
            </a:br>
            <a:r>
              <a:rPr lang="en-GB" altLang="en-US" dirty="0">
                <a:solidFill>
                  <a:srgbClr val="0070C0"/>
                </a:solidFill>
              </a:rPr>
              <a:t>2. Self-Assembly and Recognition Mechanisms  in Supramolecular Chemistry as Tools to Prepare New Catalysts.</a:t>
            </a:r>
            <a:endParaRPr lang="en-US" altLang="en-US" dirty="0">
              <a:solidFill>
                <a:srgbClr val="0070C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br>
              <a:rPr lang="en-GB" altLang="en-US" dirty="0">
                <a:solidFill>
                  <a:srgbClr val="0070C0"/>
                </a:solidFill>
              </a:rPr>
            </a:b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86C1A9-B418-4414-8DB4-9EBAAA0FB07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1364975"/>
          </a:xfrm>
          <a:prstGeom prst="rect">
            <a:avLst/>
          </a:prstGeom>
          <a:solidFill>
            <a:srgbClr val="FF66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</a:rPr>
              <a:t>Molecular and Supramolecular Chemistry in Catalysis </a:t>
            </a:r>
          </a:p>
        </p:txBody>
      </p:sp>
    </p:spTree>
    <p:extLst>
      <p:ext uri="{BB962C8B-B14F-4D97-AF65-F5344CB8AC3E}">
        <p14:creationId xmlns:p14="http://schemas.microsoft.com/office/powerpoint/2010/main" val="1968820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7C74B09-58D6-4D6F-8AFA-DFD459E8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835512-C8D1-448E-9FB9-794DE54DBC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58C810C1-9C29-49D0-9980-ECB67FA3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9847"/>
            <a:ext cx="12192000" cy="175432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Molecular insight in Homogeneous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Heterogeneous Catalysts</a:t>
            </a:r>
            <a:br>
              <a:rPr lang="en-GB" altLang="en-US" sz="3600" dirty="0">
                <a:solidFill>
                  <a:schemeClr val="bg1"/>
                </a:solidFill>
                <a:latin typeface="Segoe UI Semibold" panose="020B0702040204020203" pitchFamily="34" charset="0"/>
              </a:rPr>
            </a:br>
            <a:r>
              <a:rPr lang="en-GB" altLang="en-US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Mechanistic Comprehension of Catalytic Processes.</a:t>
            </a:r>
            <a:endParaRPr lang="en-US" altLang="en-US" sz="3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83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6F48F4D-76ED-492B-8723-D5079149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D188E-D8CE-4365-BECC-DC3830BB9F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062DF7EE-EEF3-472D-88C7-EBDC237D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0142"/>
            <a:ext cx="12191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 algn="ctr">
              <a:spcBef>
                <a:spcPct val="0"/>
              </a:spcBef>
            </a:pPr>
            <a:r>
              <a:rPr lang="en-GB" altLang="en-US" sz="4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Catalytic Reaction Engineering. </a:t>
            </a:r>
          </a:p>
          <a:p>
            <a:pPr marL="685800" indent="-685800" algn="ctr">
              <a:spcBef>
                <a:spcPct val="0"/>
              </a:spcBef>
            </a:pPr>
            <a:r>
              <a:rPr lang="en-GB" altLang="en-US" sz="4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Kinetics of Molecularly Defined Heterogeneous Catalysts</a:t>
            </a:r>
          </a:p>
          <a:p>
            <a:pPr marL="685800" indent="-685800" algn="ctr">
              <a:spcBef>
                <a:spcPct val="0"/>
              </a:spcBef>
            </a:pPr>
            <a:r>
              <a:rPr lang="en-GB" altLang="en-US" sz="4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Scale up Issues of Industrially Relevant Processes</a:t>
            </a:r>
            <a:r>
              <a:rPr lang="en-US" altLang="en-US" sz="4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78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2B71DC1-6EAE-451C-A815-F99330FC2E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CHEMICAL</a:t>
            </a:r>
            <a:r>
              <a:rPr lang="pt-B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INDUSTRY &amp; CATALYSIS</a:t>
            </a:r>
            <a:b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b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01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06D541-BD8A-4564-88B5-A4A3EAAF9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/>
          <a:lstStyle/>
          <a:p>
            <a:pPr algn="l"/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  CHEMICAL</a:t>
            </a:r>
            <a:r>
              <a:rPr lang="pt-B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INDUSTRY &amp; CATALYSIS</a:t>
            </a:r>
            <a:b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b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GLOBAL SCENERIO</a:t>
            </a: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D42EF9-1C76-469D-A4FA-7CB66EC9F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114" y="1524000"/>
            <a:ext cx="11974286" cy="51054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Chemical/Hydrocarbon industy: $ 1.5 Trillion global enterprise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Catalysis: The key to economic &amp; environmental viability of the industry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More than 7000 products manufactured per year using catalysts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Catalyst market: $ 10 Bill. Industry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chemeClr val="hlink"/>
                </a:solidFill>
                <a:latin typeface="Bookman Old Style" panose="02050604050505020204" pitchFamily="18" charset="0"/>
              </a:rPr>
              <a:t>      </a:t>
            </a:r>
            <a:r>
              <a:rPr lang="pt-BR" altLang="en-US" sz="2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Major segments</a:t>
            </a: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			</a:t>
            </a:r>
            <a:r>
              <a:rPr lang="pt-BR" altLang="en-US" sz="2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Growth rates (%)</a:t>
            </a: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Refining &amp; Petrochemicals		2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Hydroprocessing			5-7	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Polymerization				7-10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Chemicals				5</a:t>
            </a:r>
          </a:p>
          <a:p>
            <a:pPr>
              <a:buFontTx/>
              <a:buNone/>
            </a:pPr>
            <a:r>
              <a:rPr lang="pt-BR" altLang="en-US" sz="24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Environmental				10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A45FF8-E68A-4D00-AA37-81ECEE6481B1}"/>
              </a:ext>
            </a:extLst>
          </p:cNvPr>
          <p:cNvSpPr/>
          <p:nvPr/>
        </p:nvSpPr>
        <p:spPr>
          <a:xfrm>
            <a:off x="0" y="749483"/>
            <a:ext cx="11887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NewRomanPS-BoldMT"/>
              </a:rPr>
              <a:t>1.1.	Introduction to Catalytic Phenomena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1.1.1.	 Emergence of Catalyst Technology: A Brief History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1.1.2.	 Importance of Catalysis and Catalyst Technology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1.1.3.	 Fundamental Catalytic Phenomena and Principles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Exercises/Assignments/Reading Materials </a:t>
            </a:r>
          </a:p>
          <a:p>
            <a:endParaRPr lang="en-US" sz="3200" b="1" dirty="0">
              <a:solidFill>
                <a:srgbClr val="FF0066"/>
              </a:solidFill>
              <a:latin typeface="TimesNewRomanPS-BoldMT"/>
            </a:endParaRPr>
          </a:p>
          <a:p>
            <a:r>
              <a:rPr lang="en-US" sz="3200" b="1" dirty="0">
                <a:solidFill>
                  <a:srgbClr val="000099"/>
                </a:solidFill>
                <a:latin typeface="TimesNewRomanPS-BoldMT"/>
              </a:rPr>
              <a:t>1.2.	Catalyst Characterization and Selection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1.2.1.	 Principles and Objectives of Catalyst Characterization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1.2.2.	 Determining Physical Properties of Catalysts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1.2.3.	 Determining Chemical Properties of Catalysts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Exercises/Assignments/Reading Materials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905D992-9E8C-4E1C-BB3B-0D1052C99663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7494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Module 1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4AEB8-DB1D-488B-8AAD-B7BB4DC8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2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031BC9-BB31-4159-9443-6DD3CA43D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11915775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CATALYSIS IN CHEMICAL INDUSTRY:  APPLICATIONS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B87EC1-2E73-43D2-9401-700D3643F8FC}"/>
              </a:ext>
            </a:extLst>
          </p:cNvPr>
          <p:cNvGraphicFramePr/>
          <p:nvPr/>
        </p:nvGraphicFramePr>
        <p:xfrm>
          <a:off x="493485" y="1066800"/>
          <a:ext cx="1142274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454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B3B2B86-9E88-4658-91C6-ECC683F41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01599"/>
            <a:ext cx="12061371" cy="551543"/>
          </a:xfrm>
        </p:spPr>
        <p:txBody>
          <a:bodyPr>
            <a:normAutofit/>
          </a:bodyPr>
          <a:lstStyle/>
          <a:p>
            <a:pPr algn="ctr"/>
            <a:r>
              <a:rPr lang="pt-B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CATALYSIS:</a:t>
            </a:r>
            <a:r>
              <a:rPr lang="pt-B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THE KEY TO INNOVATIONS IN CHEMICAL TECHNOLOGY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4F7E4F-C77D-4E2A-933B-AB04D7BC0D12}"/>
              </a:ext>
            </a:extLst>
          </p:cNvPr>
          <p:cNvGraphicFramePr/>
          <p:nvPr/>
        </p:nvGraphicFramePr>
        <p:xfrm>
          <a:off x="1752600" y="793750"/>
          <a:ext cx="8707438" cy="583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489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6207446-78AB-49D4-8FFF-507DC878C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8077200" cy="304800"/>
          </a:xfrm>
        </p:spPr>
        <p:txBody>
          <a:bodyPr>
            <a:normAutofit fontScale="90000"/>
          </a:bodyPr>
          <a:lstStyle/>
          <a:p>
            <a:r>
              <a:rPr lang="pt-BR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INCREASE IN SELECTIVITY: ECONOMIC IMPACT</a:t>
            </a: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37D9FA65-03C2-483E-9C31-2857C6556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024479"/>
              </p:ext>
            </p:extLst>
          </p:nvPr>
        </p:nvGraphicFramePr>
        <p:xfrm>
          <a:off x="116114" y="838200"/>
          <a:ext cx="11771086" cy="5715002"/>
        </p:xfrm>
        <a:graphic>
          <a:graphicData uri="http://schemas.openxmlformats.org/drawingml/2006/table">
            <a:tbl>
              <a:tblPr/>
              <a:tblGrid>
                <a:gridCol w="3815704">
                  <a:extLst>
                    <a:ext uri="{9D8B030D-6E8A-4147-A177-3AD203B41FA5}">
                      <a16:colId xmlns:a16="http://schemas.microsoft.com/office/drawing/2014/main" val="908332165"/>
                    </a:ext>
                  </a:extLst>
                </a:gridCol>
                <a:gridCol w="3815704">
                  <a:extLst>
                    <a:ext uri="{9D8B030D-6E8A-4147-A177-3AD203B41FA5}">
                      <a16:colId xmlns:a16="http://schemas.microsoft.com/office/drawing/2014/main" val="2769730862"/>
                    </a:ext>
                  </a:extLst>
                </a:gridCol>
                <a:gridCol w="4139678">
                  <a:extLst>
                    <a:ext uri="{9D8B030D-6E8A-4147-A177-3AD203B41FA5}">
                      <a16:colId xmlns:a16="http://schemas.microsoft.com/office/drawing/2014/main" val="3036970229"/>
                    </a:ext>
                  </a:extLst>
                </a:gridCol>
              </a:tblGrid>
              <a:tr h="147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Product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Selectivity improvement (%)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Global feedstock savings per year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(Mill US$)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281226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Ethylene oxide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365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538838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Terephthalic acid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78398"/>
                  </a:ext>
                </a:extLst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Acrylonitrile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390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266839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Adipic acid &amp; Caprolactum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215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84845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Propylene oxide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300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15912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Vinyl acetate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729168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1375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03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89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ECC8C4-243F-48D8-BEA8-9190249D6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686" y="274638"/>
            <a:ext cx="12003314" cy="868362"/>
          </a:xfrm>
        </p:spPr>
        <p:txBody>
          <a:bodyPr/>
          <a:lstStyle/>
          <a:p>
            <a:pPr algn="ctr"/>
            <a:r>
              <a:rPr lang="pt-B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DEVELOPMENT &amp; COMMERCIALIZATION OF CATALYSTS: KEY ELEMENTS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950768-1590-43AC-ACAE-011444D5D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86" y="1143000"/>
            <a:ext cx="10022114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Research &amp; Development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Innovation/Intellectual Property Rights</a:t>
            </a: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Pilot scale efforts, scale up &amp; process economics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Product &amp; Process technology development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Process engineering / Instrumentation/Construction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Process licensing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Manufacture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Marketing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Technical services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05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571ECD-07A4-4D60-AC24-57B7D26BF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001000" cy="1016000"/>
          </a:xfrm>
        </p:spPr>
        <p:txBody>
          <a:bodyPr/>
          <a:lstStyle/>
          <a:p>
            <a:r>
              <a:rPr lang="pt-B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CHEMICAL INDUSTRY- CHALLENGES</a:t>
            </a:r>
            <a:r>
              <a:rPr lang="pt-B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8F315AC-D9C2-4E12-973E-95A42E8E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114" y="1371600"/>
            <a:ext cx="11959772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Constraints in feedstock with respect to availability, quality &amp; cost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t-BR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Eco friendly processes &amp; products: stringent emission levels</a:t>
            </a:r>
            <a:endParaRPr lang="en-US" altLang="en-US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Need for conserving energy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Waste minimization/effective treatment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Catalysts with higher efficacy: activity/selectivity/ life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Process improvements: milder conditions/fewer steps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Ever-increasing demand for niche /specialty products at affordable prices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pt-BR" altLang="en-US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New catalysts /processes: Reduction in discovery &amp; process development cycle time</a:t>
            </a:r>
            <a:endParaRPr lang="en-US" altLang="en-US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8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1A77181-B59E-4A1C-A795-41DE2CF08E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7229" y="631371"/>
            <a:ext cx="7772400" cy="1143000"/>
          </a:xfrm>
        </p:spPr>
        <p:txBody>
          <a:bodyPr anchor="ctr"/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Feedstock-Alternative routes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4AA28F2-7409-4044-8C3F-7D128A6BF6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1886" y="3886200"/>
            <a:ext cx="11611428" cy="1752600"/>
          </a:xfr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Ethylene</a:t>
            </a:r>
          </a:p>
          <a:p>
            <a:r>
              <a:rPr lang="en-US" altLang="en-US" sz="48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Propylene</a:t>
            </a:r>
          </a:p>
        </p:txBody>
      </p:sp>
    </p:spTree>
    <p:extLst>
      <p:ext uri="{BB962C8B-B14F-4D97-AF65-F5344CB8AC3E}">
        <p14:creationId xmlns:p14="http://schemas.microsoft.com/office/powerpoint/2010/main" val="668813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>
            <a:extLst>
              <a:ext uri="{FF2B5EF4-FFF2-40B4-BE49-F238E27FC236}">
                <a16:creationId xmlns:a16="http://schemas.microsoft.com/office/drawing/2014/main" id="{583B3C6B-053A-486D-95D7-E865227A4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68620"/>
              </p:ext>
            </p:extLst>
          </p:nvPr>
        </p:nvGraphicFramePr>
        <p:xfrm>
          <a:off x="638629" y="457199"/>
          <a:ext cx="5950857" cy="312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Worksheet" r:id="rId3" imgW="3505505" imgH="1819656" progId="Excel.Sheet.8">
                  <p:embed/>
                </p:oleObj>
              </mc:Choice>
              <mc:Fallback>
                <p:oleObj name="Worksheet" r:id="rId3" imgW="3505505" imgH="1819656" progId="Excel.Sheet.8">
                  <p:embed/>
                  <p:pic>
                    <p:nvPicPr>
                      <p:cNvPr id="116738" name="Object 2">
                        <a:extLst>
                          <a:ext uri="{FF2B5EF4-FFF2-40B4-BE49-F238E27FC236}">
                            <a16:creationId xmlns:a16="http://schemas.microsoft.com/office/drawing/2014/main" id="{583B3C6B-053A-486D-95D7-E865227A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9" y="457199"/>
                        <a:ext cx="5950857" cy="3124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>
            <a:extLst>
              <a:ext uri="{FF2B5EF4-FFF2-40B4-BE49-F238E27FC236}">
                <a16:creationId xmlns:a16="http://schemas.microsoft.com/office/drawing/2014/main" id="{89FC9367-C7CC-4477-93F3-DB6F2F393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13887"/>
              </p:ext>
            </p:extLst>
          </p:nvPr>
        </p:nvGraphicFramePr>
        <p:xfrm>
          <a:off x="4615543" y="3581401"/>
          <a:ext cx="5994400" cy="327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5" imgW="3705454" imgH="1829105" progId="Excel.Sheet.8">
                  <p:embed/>
                </p:oleObj>
              </mc:Choice>
              <mc:Fallback>
                <p:oleObj name="Worksheet" r:id="rId5" imgW="3705454" imgH="1829105" progId="Excel.Sheet.8">
                  <p:embed/>
                  <p:pic>
                    <p:nvPicPr>
                      <p:cNvPr id="116739" name="Object 3">
                        <a:extLst>
                          <a:ext uri="{FF2B5EF4-FFF2-40B4-BE49-F238E27FC236}">
                            <a16:creationId xmlns:a16="http://schemas.microsoft.com/office/drawing/2014/main" id="{89FC9367-C7CC-4477-93F3-DB6F2F393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543" y="3581401"/>
                        <a:ext cx="5994400" cy="3276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035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E7B256E8-9C89-4634-98DF-B004F642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319314"/>
            <a:ext cx="8229600" cy="53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B608EC92-9369-47B7-BC3E-D7C94C54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638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Propylene : Demand- Supply gap</a:t>
            </a:r>
          </a:p>
        </p:txBody>
      </p:sp>
    </p:spTree>
    <p:extLst>
      <p:ext uri="{BB962C8B-B14F-4D97-AF65-F5344CB8AC3E}">
        <p14:creationId xmlns:p14="http://schemas.microsoft.com/office/powerpoint/2010/main" val="1665578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1DF1C6A-B544-44C2-88A7-0DC79873E6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686" y="243114"/>
            <a:ext cx="11785598" cy="685800"/>
          </a:xfrm>
        </p:spPr>
        <p:txBody>
          <a:bodyPr anchor="ctr"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Aletrnative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routes for propylene  Catalytic Dehydrogenation of Propane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9661D2A-B593-4F7D-A1F0-46BD7B93C7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1066800"/>
            <a:ext cx="8839200" cy="5638800"/>
          </a:xfrm>
        </p:spPr>
        <p:txBody>
          <a:bodyPr/>
          <a:lstStyle/>
          <a:p>
            <a:endParaRPr lang="en-US" altLang="en-US" sz="3200"/>
          </a:p>
        </p:txBody>
      </p:sp>
      <p:graphicFrame>
        <p:nvGraphicFramePr>
          <p:cNvPr id="57438" name="Group 94">
            <a:extLst>
              <a:ext uri="{FF2B5EF4-FFF2-40B4-BE49-F238E27FC236}">
                <a16:creationId xmlns:a16="http://schemas.microsoft.com/office/drawing/2014/main" id="{DF87E142-72BE-42BE-B8D9-4F357547F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89390"/>
              </p:ext>
            </p:extLst>
          </p:nvPr>
        </p:nvGraphicFramePr>
        <p:xfrm>
          <a:off x="188686" y="1066800"/>
          <a:ext cx="11785598" cy="53340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83730273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08906929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3636435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98948166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8646774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4192263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5715408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980803738"/>
                    </a:ext>
                  </a:extLst>
                </a:gridCol>
              </a:tblGrid>
              <a:tr h="896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Catalyst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Temp   °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psig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Conv.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Selectivity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Life (Yrs)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Reactor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73140"/>
                  </a:ext>
                </a:extLst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Oleflex*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UOP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Pt/ Al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600-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20-30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9090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Stacked radial flow adiabatic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037133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Catofin*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Houdry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600-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650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25-30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1.5- 3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15 min.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Regen.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Fixed bed, adiabatic, cascade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080516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STAR*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Phillips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Pt/ Al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560-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28-40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89-95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Fixed bed isothermal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37698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FBD-4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Fluid 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641055"/>
                  </a:ext>
                </a:extLst>
              </a:tr>
              <a:tr h="896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Linde-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BASF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Cr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Fixed bed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Isothermal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7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43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CFE014E-A4B9-4379-A412-D6427446B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Catalyst Life-Reactor type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5AA81D63-881D-46D3-AFDE-2133A78A0E8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5625"/>
            <a:ext cx="12192000" cy="4351338"/>
          </a:xfrm>
        </p:spPr>
      </p:pic>
    </p:spTree>
    <p:extLst>
      <p:ext uri="{BB962C8B-B14F-4D97-AF65-F5344CB8AC3E}">
        <p14:creationId xmlns:p14="http://schemas.microsoft.com/office/powerpoint/2010/main" val="61121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86F2C2-5C56-4B26-92EE-A3ACEE46FB11}"/>
              </a:ext>
            </a:extLst>
          </p:cNvPr>
          <p:cNvSpPr/>
          <p:nvPr/>
        </p:nvSpPr>
        <p:spPr>
          <a:xfrm>
            <a:off x="-1" y="749483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NewRomanPS-BoldMT"/>
              </a:rPr>
              <a:t>2.1. Morphology and Physical Properties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2.1.1.  	Gas Adsorption at Low Temperatures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2.1.2. 		Mercury Porosimetry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2.1.3. 		Incipient wetness method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2.1.4. 		Microscopy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2.1.5.1. 	Electron Microscopy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NewRomanPS-BoldMT"/>
              </a:rPr>
              <a:t>2.1.5.2. 	Field Emission Microscopy and Ion Microscopy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NewRomanPS-BoldMT"/>
              </a:rPr>
              <a:t>Exercises/Assignments/Reading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6069-E2E4-47ED-9721-A5A406CF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4B7E3F-CB9F-484D-924E-27095BB7B4BA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7494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Module 2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14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>
            <a:extLst>
              <a:ext uri="{FF2B5EF4-FFF2-40B4-BE49-F238E27FC236}">
                <a16:creationId xmlns:a16="http://schemas.microsoft.com/office/drawing/2014/main" id="{3BCE36D4-EF8B-46DD-8D17-A67F7DC89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endParaRPr lang="en-US" altLang="en-US" sz="4000"/>
          </a:p>
        </p:txBody>
      </p:sp>
      <p:pic>
        <p:nvPicPr>
          <p:cNvPr id="23555" name="Picture 2051">
            <a:extLst>
              <a:ext uri="{FF2B5EF4-FFF2-40B4-BE49-F238E27FC236}">
                <a16:creationId xmlns:a16="http://schemas.microsoft.com/office/drawing/2014/main" id="{96037BE0-2460-491B-B304-4D5358BE234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885" y="990600"/>
            <a:ext cx="11335657" cy="5715000"/>
          </a:xfrm>
        </p:spPr>
      </p:pic>
    </p:spTree>
    <p:extLst>
      <p:ext uri="{BB962C8B-B14F-4D97-AF65-F5344CB8AC3E}">
        <p14:creationId xmlns:p14="http://schemas.microsoft.com/office/powerpoint/2010/main" val="3477435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>
            <a:extLst>
              <a:ext uri="{FF2B5EF4-FFF2-40B4-BE49-F238E27FC236}">
                <a16:creationId xmlns:a16="http://schemas.microsoft.com/office/drawing/2014/main" id="{B925675D-C6C9-4F33-BBA0-71474B9A5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685800"/>
          </a:xfrm>
        </p:spPr>
        <p:txBody>
          <a:bodyPr anchor="ctr"/>
          <a:lstStyle/>
          <a:p>
            <a:pPr algn="l"/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Alternative routes for Propylene</a:t>
            </a:r>
          </a:p>
        </p:txBody>
      </p:sp>
      <p:sp>
        <p:nvSpPr>
          <p:cNvPr id="38915" name="Rectangle 2051">
            <a:extLst>
              <a:ext uri="{FF2B5EF4-FFF2-40B4-BE49-F238E27FC236}">
                <a16:creationId xmlns:a16="http://schemas.microsoft.com/office/drawing/2014/main" id="{293BE8C3-75CA-40E5-A0EB-D7FBD60258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143" y="1371600"/>
            <a:ext cx="11858171" cy="4267200"/>
          </a:xfrm>
        </p:spPr>
        <p:txBody>
          <a:bodyPr/>
          <a:lstStyle/>
          <a:p>
            <a:pPr algn="l"/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Olefin Metathesis</a:t>
            </a:r>
            <a:r>
              <a:rPr lang="en-US" altLang="en-US" sz="2000">
                <a:solidFill>
                  <a:schemeClr val="accent1"/>
                </a:solidFill>
              </a:rPr>
              <a:t>lefin</a:t>
            </a:r>
            <a:r>
              <a:rPr lang="en-US" altLang="en-US" sz="3200">
                <a:solidFill>
                  <a:schemeClr val="accent1"/>
                </a:solidFill>
              </a:rPr>
              <a:t> Metathesis</a:t>
            </a:r>
          </a:p>
          <a:p>
            <a:r>
              <a:rPr lang="en-US" altLang="en-US" sz="2800" b="1">
                <a:solidFill>
                  <a:schemeClr val="accent2"/>
                </a:solidFill>
              </a:rPr>
              <a:t>C2H4  + C4H8  </a:t>
            </a:r>
            <a:r>
              <a:rPr lang="en-US" altLang="en-US" sz="2800" b="1">
                <a:solidFill>
                  <a:schemeClr val="accent2"/>
                </a:solidFill>
                <a:sym typeface="Wingdings 3" panose="05040102010807070707" pitchFamily="18" charset="2"/>
              </a:rPr>
              <a:t></a:t>
            </a:r>
            <a:r>
              <a:rPr lang="en-US" altLang="en-US" sz="2800" b="1">
                <a:solidFill>
                  <a:schemeClr val="accent2"/>
                </a:solidFill>
              </a:rPr>
              <a:t>  2 C3H6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Can be a stand alone unit or integrated with cracker/FCC unit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Low investment, less energy intensive, attractive returns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High propylene/ethylene yield ratios, varying from 0.5 to 1.1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sz="1800" b="1">
                <a:solidFill>
                  <a:srgbClr val="990000"/>
                </a:solidFill>
                <a:latin typeface="Bookman Old Style" panose="02050604050505020204" pitchFamily="18" charset="0"/>
              </a:rPr>
              <a:t>  Use of low cost C4 stream</a:t>
            </a:r>
          </a:p>
          <a:p>
            <a:pPr algn="l"/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Process technologies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META-4 ® (Axens – IFP Group Technologies)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OCT ® Olefins Conversion Technology  (ABB Lummus)</a:t>
            </a:r>
          </a:p>
          <a:p>
            <a:pPr algn="l">
              <a:buFontTx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UOP’s process</a:t>
            </a:r>
          </a:p>
          <a:p>
            <a:pPr algn="l"/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916" name="Text Box 2052">
            <a:extLst>
              <a:ext uri="{FF2B5EF4-FFF2-40B4-BE49-F238E27FC236}">
                <a16:creationId xmlns:a16="http://schemas.microsoft.com/office/drawing/2014/main" id="{BB5979B3-73B4-421F-BCC3-72AD8365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40389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Depends on relative costs of ethylene &amp; propylene</a:t>
            </a:r>
          </a:p>
        </p:txBody>
      </p:sp>
    </p:spTree>
    <p:extLst>
      <p:ext uri="{BB962C8B-B14F-4D97-AF65-F5344CB8AC3E}">
        <p14:creationId xmlns:p14="http://schemas.microsoft.com/office/powerpoint/2010/main" val="194054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>
            <a:extLst>
              <a:ext uri="{FF2B5EF4-FFF2-40B4-BE49-F238E27FC236}">
                <a16:creationId xmlns:a16="http://schemas.microsoft.com/office/drawing/2014/main" id="{A3BB9F8C-501E-4DDD-B1AC-CB1A24234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Metathesis-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Catalysts &amp; Process conditions</a:t>
            </a:r>
          </a:p>
        </p:txBody>
      </p:sp>
      <p:pic>
        <p:nvPicPr>
          <p:cNvPr id="30723" name="Picture 2051">
            <a:extLst>
              <a:ext uri="{FF2B5EF4-FFF2-40B4-BE49-F238E27FC236}">
                <a16:creationId xmlns:a16="http://schemas.microsoft.com/office/drawing/2014/main" id="{FB5DEACC-B44E-4570-B8E9-69E2EA389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257" y="1981200"/>
            <a:ext cx="11408229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62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E823780-A1BE-4D06-A2DC-5290A7604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Alternative routes to Propylene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28125EA-C143-4B9A-A621-953AFF177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2999"/>
            <a:ext cx="11887200" cy="55916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Olefin Inter conversion Processes</a:t>
            </a: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Catalytic cracking of C4- C5 streams or the light naphtha streams in a fixed or fluidized bed reactor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Compatible with crackers and FCC units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Unlike metathesis, do not consume ethylene.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Process technologies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Olefin Cracking Process (UOP-ATOFINA)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3200" b="1" dirty="0" err="1">
                <a:solidFill>
                  <a:srgbClr val="990000"/>
                </a:solidFill>
                <a:latin typeface="Bookman Old Style" panose="02050604050505020204" pitchFamily="18" charset="0"/>
              </a:rPr>
              <a:t>Propylur</a:t>
            </a: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(</a:t>
            </a:r>
            <a:r>
              <a:rPr lang="en-US" altLang="en-US" sz="3200" b="1" dirty="0" err="1">
                <a:solidFill>
                  <a:srgbClr val="990000"/>
                </a:solidFill>
                <a:latin typeface="Bookman Old Style" panose="02050604050505020204" pitchFamily="18" charset="0"/>
              </a:rPr>
              <a:t>Lurgi</a:t>
            </a: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PCC process (Exxon –Mobil)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SUPERFLEX ® (Lyondell/Kellogg)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Mobil’s Olefin Inter conversion Process (MOI)</a:t>
            </a:r>
          </a:p>
        </p:txBody>
      </p:sp>
    </p:spTree>
    <p:extLst>
      <p:ext uri="{BB962C8B-B14F-4D97-AF65-F5344CB8AC3E}">
        <p14:creationId xmlns:p14="http://schemas.microsoft.com/office/powerpoint/2010/main" val="1939528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ADD47A69-1A75-4A7D-9CAA-2414EB7D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457200"/>
            <a:ext cx="11132457" cy="61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32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B0A747F-E5F3-44BB-93F4-D95EAA09A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Tuning the Selectivity</a:t>
            </a:r>
          </a:p>
        </p:txBody>
      </p:sp>
    </p:spTree>
    <p:extLst>
      <p:ext uri="{BB962C8B-B14F-4D97-AF65-F5344CB8AC3E}">
        <p14:creationId xmlns:p14="http://schemas.microsoft.com/office/powerpoint/2010/main" val="3144079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952DB20C-053E-4BA3-A0BE-1A924F42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1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PARA-DISUBSTITUTED AROMATICS:USEFULNESS</a:t>
            </a:r>
            <a:endParaRPr lang="en-GB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1C32EE71-B7C2-40DE-98EE-1EC2B661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9" y="1295400"/>
            <a:ext cx="1406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i="1">
                <a:solidFill>
                  <a:srgbClr val="000066"/>
                </a:solidFill>
                <a:latin typeface="Tahoma" panose="020B0604030504040204" pitchFamily="34" charset="0"/>
              </a:rPr>
              <a:t>para</a:t>
            </a:r>
            <a:r>
              <a:rPr lang="en-US" altLang="en-US" sz="1600">
                <a:solidFill>
                  <a:srgbClr val="000066"/>
                </a:solidFill>
                <a:latin typeface="Tahoma" panose="020B0604030504040204" pitchFamily="34" charset="0"/>
              </a:rPr>
              <a:t>-xylene</a:t>
            </a:r>
            <a:endParaRPr lang="en-GB" altLang="en-US" sz="16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2728F62-5AF0-45C1-B8AA-918A1124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866775"/>
            <a:ext cx="545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66"/>
                </a:solidFill>
                <a:latin typeface="Tahoma" panose="020B0604030504040204" pitchFamily="34" charset="0"/>
              </a:rPr>
              <a:t>Raw Material for polyester fiber, platiciser etc</a:t>
            </a:r>
            <a:endParaRPr lang="en-GB" altLang="en-US" sz="16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4FCC5AD2-0AE7-4F83-B875-FF36948A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4" y="2181225"/>
            <a:ext cx="18304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i="1">
                <a:solidFill>
                  <a:srgbClr val="006600"/>
                </a:solidFill>
                <a:latin typeface="Tahoma" panose="020B0604030504040204" pitchFamily="34" charset="0"/>
              </a:rPr>
              <a:t>para</a:t>
            </a:r>
            <a:r>
              <a:rPr lang="en-US" altLang="en-US" sz="1600">
                <a:solidFill>
                  <a:srgbClr val="006600"/>
                </a:solidFill>
                <a:latin typeface="Tahoma" panose="020B0604030504040204" pitchFamily="34" charset="0"/>
              </a:rPr>
              <a:t>-ethyl toluene</a:t>
            </a:r>
            <a:endParaRPr lang="en-GB" altLang="en-US" sz="16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3C725E62-F68E-4D7B-9182-099FC25F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4" y="1828800"/>
            <a:ext cx="5227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6600"/>
                </a:solidFill>
                <a:latin typeface="Tahoma" panose="020B0604030504040204" pitchFamily="34" charset="0"/>
              </a:rPr>
              <a:t>Starting material for poly (para-methyl) styrene</a:t>
            </a:r>
            <a:endParaRPr lang="en-GB" altLang="en-US" sz="16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2F2E9293-A068-4E14-9E88-FB612DDF8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9144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EAABCFB5-73FF-4BC7-B9DE-ED225DA7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3119438"/>
            <a:ext cx="2074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i="1">
                <a:solidFill>
                  <a:srgbClr val="000099"/>
                </a:solidFill>
                <a:latin typeface="Tahoma" panose="020B0604030504040204" pitchFamily="34" charset="0"/>
              </a:rPr>
              <a:t>para-</a:t>
            </a:r>
            <a:r>
              <a:rPr lang="en-US" altLang="en-US" sz="1600">
                <a:solidFill>
                  <a:srgbClr val="000099"/>
                </a:solidFill>
                <a:latin typeface="Tahoma" panose="020B0604030504040204" pitchFamily="34" charset="0"/>
              </a:rPr>
              <a:t>diethyl benzene</a:t>
            </a:r>
            <a:endParaRPr lang="en-GB" altLang="en-US" sz="16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4B9196B9-9F2B-4A23-B0B1-571FD5420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9" y="2667001"/>
            <a:ext cx="532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99"/>
                </a:solidFill>
                <a:latin typeface="Tahoma" panose="020B0604030504040204" pitchFamily="34" charset="0"/>
              </a:rPr>
              <a:t>Desorbent for separation of para-xylene from C8 raffinate</a:t>
            </a:r>
            <a:endParaRPr lang="en-GB" altLang="en-US" sz="16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C9CDB289-0B00-4121-A4AE-028BE38A4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662489"/>
            <a:ext cx="5473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800000"/>
                </a:solidFill>
                <a:latin typeface="Tahoma" panose="020B0604030504040204" pitchFamily="34" charset="0"/>
              </a:rPr>
              <a:t>Raw material for variety of polymers, antioxidants, stabilizers, hydroquinones </a:t>
            </a:r>
            <a:endParaRPr lang="en-GB" altLang="en-US" sz="1600">
              <a:solidFill>
                <a:srgbClr val="800000"/>
              </a:solidFill>
              <a:latin typeface="Tahoma" panose="020B0604030504040204" pitchFamily="34" charset="0"/>
            </a:endParaRP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C2C8FF5F-B7FD-4B4B-B7CD-BC7BDA5C6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3609976"/>
            <a:ext cx="568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333300"/>
                </a:solidFill>
                <a:latin typeface="Tahoma" panose="020B0604030504040204" pitchFamily="34" charset="0"/>
              </a:rPr>
              <a:t>Raw material for para-cresol, fragrances, herbicides pharmaceuticals etc</a:t>
            </a:r>
            <a:endParaRPr lang="en-GB" altLang="en-US" sz="1600">
              <a:solidFill>
                <a:srgbClr val="333300"/>
              </a:solidFill>
              <a:latin typeface="Tahoma" panose="020B0604030504040204" pitchFamily="34" charset="0"/>
            </a:endParaRPr>
          </a:p>
        </p:txBody>
      </p:sp>
      <p:sp>
        <p:nvSpPr>
          <p:cNvPr id="58380" name="Text Box 12">
            <a:extLst>
              <a:ext uri="{FF2B5EF4-FFF2-40B4-BE49-F238E27FC236}">
                <a16:creationId xmlns:a16="http://schemas.microsoft.com/office/drawing/2014/main" id="{9C79B761-0CE4-4C09-B94F-B873A533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5759450"/>
            <a:ext cx="547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660066"/>
                </a:solidFill>
                <a:latin typeface="Tahoma" panose="020B0604030504040204" pitchFamily="34" charset="0"/>
              </a:rPr>
              <a:t>Raw material for variety of polymers, antioxidants </a:t>
            </a:r>
            <a:endParaRPr lang="en-GB" altLang="en-US" sz="160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grpSp>
        <p:nvGrpSpPr>
          <p:cNvPr id="58381" name="Group 13">
            <a:extLst>
              <a:ext uri="{FF2B5EF4-FFF2-40B4-BE49-F238E27FC236}">
                <a16:creationId xmlns:a16="http://schemas.microsoft.com/office/drawing/2014/main" id="{4C8D6DBB-F3F7-4339-BB44-2AC883A0667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216276" y="1685926"/>
            <a:ext cx="428625" cy="561975"/>
            <a:chOff x="1074" y="1590"/>
            <a:chExt cx="372" cy="468"/>
          </a:xfrm>
        </p:grpSpPr>
        <p:sp>
          <p:nvSpPr>
            <p:cNvPr id="58382" name="AutoShape 14">
              <a:extLst>
                <a:ext uri="{FF2B5EF4-FFF2-40B4-BE49-F238E27FC236}">
                  <a16:creationId xmlns:a16="http://schemas.microsoft.com/office/drawing/2014/main" id="{58CEE3D3-6A40-4AAB-8306-3B08D192B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26" y="1638"/>
              <a:ext cx="468" cy="372"/>
            </a:xfrm>
            <a:prstGeom prst="hexagon">
              <a:avLst>
                <a:gd name="adj" fmla="val 31452"/>
                <a:gd name="vf" fmla="val 115470"/>
              </a:avLst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Oval 15">
              <a:extLst>
                <a:ext uri="{FF2B5EF4-FFF2-40B4-BE49-F238E27FC236}">
                  <a16:creationId xmlns:a16="http://schemas.microsoft.com/office/drawing/2014/main" id="{2E938773-0F3F-40B2-AFF6-C51021A6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216" cy="288"/>
            </a:xfrm>
            <a:prstGeom prst="ellips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384" name="Line 16">
            <a:extLst>
              <a:ext uri="{FF2B5EF4-FFF2-40B4-BE49-F238E27FC236}">
                <a16:creationId xmlns:a16="http://schemas.microsoft.com/office/drawing/2014/main" id="{0C9CA796-3074-41E4-9693-ACB8A71A76E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806826" y="1892301"/>
            <a:ext cx="0" cy="161925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431394DD-AE0B-4789-A8BB-1CF98D1E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790700"/>
            <a:ext cx="725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6600"/>
                </a:solidFill>
                <a:latin typeface="Tahoma" panose="020B0604030504040204" pitchFamily="34" charset="0"/>
              </a:rPr>
              <a:t>C2H5</a:t>
            </a:r>
            <a:endParaRPr lang="en-GB" altLang="en-US" sz="16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58386" name="Text Box 18">
            <a:extLst>
              <a:ext uri="{FF2B5EF4-FFF2-40B4-BE49-F238E27FC236}">
                <a16:creationId xmlns:a16="http://schemas.microsoft.com/office/drawing/2014/main" id="{CFFC3536-AE0E-49A9-91D6-26AB4121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1797050"/>
            <a:ext cx="649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6600"/>
                </a:solidFill>
                <a:latin typeface="Tahoma" panose="020B0604030504040204" pitchFamily="34" charset="0"/>
              </a:rPr>
              <a:t>H3C</a:t>
            </a:r>
            <a:endParaRPr lang="en-GB" altLang="en-US" sz="16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58387" name="Line 19">
            <a:extLst>
              <a:ext uri="{FF2B5EF4-FFF2-40B4-BE49-F238E27FC236}">
                <a16:creationId xmlns:a16="http://schemas.microsoft.com/office/drawing/2014/main" id="{63620946-080D-4C4E-BF01-61892784806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068638" y="1890713"/>
            <a:ext cx="0" cy="161925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88" name="Group 20">
            <a:extLst>
              <a:ext uri="{FF2B5EF4-FFF2-40B4-BE49-F238E27FC236}">
                <a16:creationId xmlns:a16="http://schemas.microsoft.com/office/drawing/2014/main" id="{9F7BDD7A-F6B9-4FDD-9B27-CD1DC5546FB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206751" y="771526"/>
            <a:ext cx="428625" cy="561975"/>
            <a:chOff x="1074" y="1590"/>
            <a:chExt cx="372" cy="468"/>
          </a:xfrm>
        </p:grpSpPr>
        <p:sp>
          <p:nvSpPr>
            <p:cNvPr id="58389" name="AutoShape 21">
              <a:extLst>
                <a:ext uri="{FF2B5EF4-FFF2-40B4-BE49-F238E27FC236}">
                  <a16:creationId xmlns:a16="http://schemas.microsoft.com/office/drawing/2014/main" id="{83CA70E0-D16B-43C6-96EC-338A41778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26" y="1638"/>
              <a:ext cx="468" cy="372"/>
            </a:xfrm>
            <a:prstGeom prst="hexagon">
              <a:avLst>
                <a:gd name="adj" fmla="val 31452"/>
                <a:gd name="vf" fmla="val 115470"/>
              </a:avLst>
            </a:prstGeom>
            <a:noFill/>
            <a:ln w="254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Oval 22">
              <a:extLst>
                <a:ext uri="{FF2B5EF4-FFF2-40B4-BE49-F238E27FC236}">
                  <a16:creationId xmlns:a16="http://schemas.microsoft.com/office/drawing/2014/main" id="{D92323C6-01CC-4816-AB53-3B6F777F9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216" cy="288"/>
            </a:xfrm>
            <a:prstGeom prst="ellips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391" name="Line 23">
            <a:extLst>
              <a:ext uri="{FF2B5EF4-FFF2-40B4-BE49-F238E27FC236}">
                <a16:creationId xmlns:a16="http://schemas.microsoft.com/office/drawing/2014/main" id="{100B824E-EA76-408E-A79B-F6791962A9E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797301" y="977901"/>
            <a:ext cx="0" cy="16192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Text Box 24">
            <a:extLst>
              <a:ext uri="{FF2B5EF4-FFF2-40B4-BE49-F238E27FC236}">
                <a16:creationId xmlns:a16="http://schemas.microsoft.com/office/drawing/2014/main" id="{2FB69A6A-3F47-469C-8E2D-6A8BF129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9" y="876300"/>
            <a:ext cx="725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66"/>
                </a:solidFill>
                <a:latin typeface="Tahoma" panose="020B0604030504040204" pitchFamily="34" charset="0"/>
              </a:rPr>
              <a:t>CH3</a:t>
            </a:r>
            <a:endParaRPr lang="en-GB" altLang="en-US" sz="16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58393" name="Text Box 25">
            <a:extLst>
              <a:ext uri="{FF2B5EF4-FFF2-40B4-BE49-F238E27FC236}">
                <a16:creationId xmlns:a16="http://schemas.microsoft.com/office/drawing/2014/main" id="{5393C6B3-A863-4367-AB6A-03F42102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88265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66"/>
                </a:solidFill>
                <a:latin typeface="Tahoma" panose="020B0604030504040204" pitchFamily="34" charset="0"/>
              </a:rPr>
              <a:t>H3C</a:t>
            </a:r>
            <a:endParaRPr lang="en-GB" altLang="en-US" sz="16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58394" name="Line 26">
            <a:extLst>
              <a:ext uri="{FF2B5EF4-FFF2-40B4-BE49-F238E27FC236}">
                <a16:creationId xmlns:a16="http://schemas.microsoft.com/office/drawing/2014/main" id="{EA5C45A6-431E-45B1-B13C-DD8EA0B7E49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059113" y="976313"/>
            <a:ext cx="0" cy="16192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5" name="Group 27">
            <a:extLst>
              <a:ext uri="{FF2B5EF4-FFF2-40B4-BE49-F238E27FC236}">
                <a16:creationId xmlns:a16="http://schemas.microsoft.com/office/drawing/2014/main" id="{5DFD1BC5-8CE4-46D0-8AE3-F3A9CFF02AC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211514" y="2600326"/>
            <a:ext cx="428625" cy="561975"/>
            <a:chOff x="1074" y="1590"/>
            <a:chExt cx="372" cy="468"/>
          </a:xfrm>
        </p:grpSpPr>
        <p:sp>
          <p:nvSpPr>
            <p:cNvPr id="58396" name="AutoShape 28">
              <a:extLst>
                <a:ext uri="{FF2B5EF4-FFF2-40B4-BE49-F238E27FC236}">
                  <a16:creationId xmlns:a16="http://schemas.microsoft.com/office/drawing/2014/main" id="{BB65AE19-4E65-4F62-A619-9718D43CCB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26" y="1638"/>
              <a:ext cx="468" cy="372"/>
            </a:xfrm>
            <a:prstGeom prst="hexagon">
              <a:avLst>
                <a:gd name="adj" fmla="val 31452"/>
                <a:gd name="vf" fmla="val 115470"/>
              </a:avLst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29">
              <a:extLst>
                <a:ext uri="{FF2B5EF4-FFF2-40B4-BE49-F238E27FC236}">
                  <a16:creationId xmlns:a16="http://schemas.microsoft.com/office/drawing/2014/main" id="{50912649-1C94-45A1-8F6E-560455906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216" cy="288"/>
            </a:xfrm>
            <a:prstGeom prst="ellips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398" name="Line 30">
            <a:extLst>
              <a:ext uri="{FF2B5EF4-FFF2-40B4-BE49-F238E27FC236}">
                <a16:creationId xmlns:a16="http://schemas.microsoft.com/office/drawing/2014/main" id="{C1ABF8CE-4EF9-44B3-89FD-2A327ADAEFC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802063" y="2806701"/>
            <a:ext cx="0" cy="161925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Text Box 31">
            <a:extLst>
              <a:ext uri="{FF2B5EF4-FFF2-40B4-BE49-F238E27FC236}">
                <a16:creationId xmlns:a16="http://schemas.microsoft.com/office/drawing/2014/main" id="{E45962CB-CB5A-47EC-9384-A7902F093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2705100"/>
            <a:ext cx="72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CC"/>
                </a:solidFill>
                <a:latin typeface="Tahoma" panose="020B0604030504040204" pitchFamily="34" charset="0"/>
              </a:rPr>
              <a:t>C2H5</a:t>
            </a:r>
            <a:endParaRPr lang="en-GB" altLang="en-US" sz="160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58400" name="Text Box 32">
            <a:extLst>
              <a:ext uri="{FF2B5EF4-FFF2-40B4-BE49-F238E27FC236}">
                <a16:creationId xmlns:a16="http://schemas.microsoft.com/office/drawing/2014/main" id="{05F600BC-7D5C-4A60-8901-51D1B718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711450"/>
            <a:ext cx="69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CC"/>
                </a:solidFill>
                <a:latin typeface="Tahoma" panose="020B0604030504040204" pitchFamily="34" charset="0"/>
              </a:rPr>
              <a:t>H5C2</a:t>
            </a:r>
            <a:endParaRPr lang="en-GB" altLang="en-US" sz="160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58401" name="Line 33">
            <a:extLst>
              <a:ext uri="{FF2B5EF4-FFF2-40B4-BE49-F238E27FC236}">
                <a16:creationId xmlns:a16="http://schemas.microsoft.com/office/drawing/2014/main" id="{3E21B10F-7AA5-48AD-8461-868EB3006B0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063876" y="2805113"/>
            <a:ext cx="0" cy="161925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02" name="Group 34">
            <a:extLst>
              <a:ext uri="{FF2B5EF4-FFF2-40B4-BE49-F238E27FC236}">
                <a16:creationId xmlns:a16="http://schemas.microsoft.com/office/drawing/2014/main" id="{7925F067-E120-4CF3-9BE7-E0D0261C82F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149601" y="3609976"/>
            <a:ext cx="428625" cy="561975"/>
            <a:chOff x="1074" y="1590"/>
            <a:chExt cx="372" cy="468"/>
          </a:xfrm>
        </p:grpSpPr>
        <p:sp>
          <p:nvSpPr>
            <p:cNvPr id="58403" name="AutoShape 35">
              <a:extLst>
                <a:ext uri="{FF2B5EF4-FFF2-40B4-BE49-F238E27FC236}">
                  <a16:creationId xmlns:a16="http://schemas.microsoft.com/office/drawing/2014/main" id="{EB60B282-951E-4697-9F16-0D2D43C674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26" y="1638"/>
              <a:ext cx="468" cy="372"/>
            </a:xfrm>
            <a:prstGeom prst="hexagon">
              <a:avLst>
                <a:gd name="adj" fmla="val 31452"/>
                <a:gd name="vf" fmla="val 115470"/>
              </a:avLst>
            </a:prstGeom>
            <a:noFill/>
            <a:ln w="25400">
              <a:solidFill>
                <a:srgbClr val="33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36">
              <a:extLst>
                <a:ext uri="{FF2B5EF4-FFF2-40B4-BE49-F238E27FC236}">
                  <a16:creationId xmlns:a16="http://schemas.microsoft.com/office/drawing/2014/main" id="{BFF09BAC-2356-4221-B45E-17F834C6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216" cy="288"/>
            </a:xfrm>
            <a:prstGeom prst="ellips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solidFill>
                  <a:srgbClr val="33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405" name="Line 37">
            <a:extLst>
              <a:ext uri="{FF2B5EF4-FFF2-40B4-BE49-F238E27FC236}">
                <a16:creationId xmlns:a16="http://schemas.microsoft.com/office/drawing/2014/main" id="{B0E51716-5997-4795-8CB1-F1443E6A1F9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740151" y="3816351"/>
            <a:ext cx="0" cy="1619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Text Box 38">
            <a:extLst>
              <a:ext uri="{FF2B5EF4-FFF2-40B4-BE49-F238E27FC236}">
                <a16:creationId xmlns:a16="http://schemas.microsoft.com/office/drawing/2014/main" id="{9A298242-1CD9-4580-96ED-1D76E424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9" y="3714750"/>
            <a:ext cx="282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333300"/>
                </a:solidFill>
                <a:latin typeface="Tahoma" panose="020B0604030504040204" pitchFamily="34" charset="0"/>
              </a:rPr>
              <a:t>C</a:t>
            </a:r>
            <a:endParaRPr lang="en-GB" altLang="en-US" sz="1600">
              <a:solidFill>
                <a:srgbClr val="333300"/>
              </a:solidFill>
              <a:latin typeface="Tahoma" panose="020B0604030504040204" pitchFamily="34" charset="0"/>
            </a:endParaRPr>
          </a:p>
        </p:txBody>
      </p:sp>
      <p:sp>
        <p:nvSpPr>
          <p:cNvPr id="58407" name="Text Box 39">
            <a:extLst>
              <a:ext uri="{FF2B5EF4-FFF2-40B4-BE49-F238E27FC236}">
                <a16:creationId xmlns:a16="http://schemas.microsoft.com/office/drawing/2014/main" id="{35086F53-BB1A-4C56-A387-86094917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372110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333300"/>
                </a:solidFill>
                <a:latin typeface="Tahoma" panose="020B0604030504040204" pitchFamily="34" charset="0"/>
              </a:rPr>
              <a:t>H3C</a:t>
            </a:r>
            <a:endParaRPr lang="en-GB" altLang="en-US" sz="1600">
              <a:solidFill>
                <a:srgbClr val="333300"/>
              </a:solidFill>
              <a:latin typeface="Tahoma" panose="020B0604030504040204" pitchFamily="34" charset="0"/>
            </a:endParaRPr>
          </a:p>
        </p:txBody>
      </p:sp>
      <p:sp>
        <p:nvSpPr>
          <p:cNvPr id="58408" name="Line 40">
            <a:extLst>
              <a:ext uri="{FF2B5EF4-FFF2-40B4-BE49-F238E27FC236}">
                <a16:creationId xmlns:a16="http://schemas.microsoft.com/office/drawing/2014/main" id="{A1024B2F-53DB-4400-8975-BCE0B526362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001963" y="3814763"/>
            <a:ext cx="0" cy="161925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Line 41">
            <a:extLst>
              <a:ext uri="{FF2B5EF4-FFF2-40B4-BE49-F238E27FC236}">
                <a16:creationId xmlns:a16="http://schemas.microsoft.com/office/drawing/2014/main" id="{AC7481CF-3780-417E-83D7-7B6BC26BD7E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17951" y="3694113"/>
            <a:ext cx="115887" cy="115888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Line 42">
            <a:extLst>
              <a:ext uri="{FF2B5EF4-FFF2-40B4-BE49-F238E27FC236}">
                <a16:creationId xmlns:a16="http://schemas.microsoft.com/office/drawing/2014/main" id="{F40AF546-72BE-48FA-AB5B-A50991D8A9A9}"/>
              </a:ext>
            </a:extLst>
          </p:cNvPr>
          <p:cNvSpPr>
            <a:spLocks noChangeShapeType="1"/>
          </p:cNvSpPr>
          <p:nvPr/>
        </p:nvSpPr>
        <p:spPr bwMode="auto">
          <a:xfrm rot="-10800000">
            <a:off x="3905250" y="3960814"/>
            <a:ext cx="115888" cy="115887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Text Box 43">
            <a:extLst>
              <a:ext uri="{FF2B5EF4-FFF2-40B4-BE49-F238E27FC236}">
                <a16:creationId xmlns:a16="http://schemas.microsoft.com/office/drawing/2014/main" id="{AE6AC1F1-20A9-4F39-A7A3-8139D4AE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3910013"/>
            <a:ext cx="649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333300"/>
                </a:solidFill>
                <a:latin typeface="Tahoma" panose="020B0604030504040204" pitchFamily="34" charset="0"/>
              </a:rPr>
              <a:t>CH3</a:t>
            </a:r>
            <a:endParaRPr lang="en-GB" altLang="en-US" sz="1600">
              <a:solidFill>
                <a:srgbClr val="333300"/>
              </a:solidFill>
              <a:latin typeface="Tahoma" panose="020B0604030504040204" pitchFamily="34" charset="0"/>
            </a:endParaRPr>
          </a:p>
        </p:txBody>
      </p:sp>
      <p:sp>
        <p:nvSpPr>
          <p:cNvPr id="58412" name="Text Box 44">
            <a:extLst>
              <a:ext uri="{FF2B5EF4-FFF2-40B4-BE49-F238E27FC236}">
                <a16:creationId xmlns:a16="http://schemas.microsoft.com/office/drawing/2014/main" id="{737BFDA0-AC30-43B4-B412-4CAECB2E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4" y="350520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660066"/>
                </a:solidFill>
                <a:latin typeface="Tahoma" panose="020B0604030504040204" pitchFamily="34" charset="0"/>
              </a:rPr>
              <a:t>CH3</a:t>
            </a:r>
            <a:endParaRPr lang="en-GB" altLang="en-US" sz="160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58413" name="Text Box 45">
            <a:extLst>
              <a:ext uri="{FF2B5EF4-FFF2-40B4-BE49-F238E27FC236}">
                <a16:creationId xmlns:a16="http://schemas.microsoft.com/office/drawing/2014/main" id="{EC30B90A-8053-4D76-9F57-CFA7D1DB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152900"/>
            <a:ext cx="135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333300"/>
                </a:solidFill>
                <a:latin typeface="Tahoma" panose="020B0604030504040204" pitchFamily="34" charset="0"/>
              </a:rPr>
              <a:t>para-cymene</a:t>
            </a:r>
            <a:endParaRPr lang="en-GB" altLang="en-US" sz="1600">
              <a:solidFill>
                <a:srgbClr val="333300"/>
              </a:solidFill>
              <a:latin typeface="Tahoma" panose="020B0604030504040204" pitchFamily="34" charset="0"/>
            </a:endParaRPr>
          </a:p>
        </p:txBody>
      </p:sp>
      <p:grpSp>
        <p:nvGrpSpPr>
          <p:cNvPr id="58414" name="Group 46">
            <a:extLst>
              <a:ext uri="{FF2B5EF4-FFF2-40B4-BE49-F238E27FC236}">
                <a16:creationId xmlns:a16="http://schemas.microsoft.com/office/drawing/2014/main" id="{D4C02DC3-7C44-428D-8EF2-3C4367C9C0E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572001"/>
            <a:ext cx="2819400" cy="1027113"/>
            <a:chOff x="288" y="2880"/>
            <a:chExt cx="1776" cy="647"/>
          </a:xfrm>
        </p:grpSpPr>
        <p:sp>
          <p:nvSpPr>
            <p:cNvPr id="58415" name="Text Box 47">
              <a:extLst>
                <a:ext uri="{FF2B5EF4-FFF2-40B4-BE49-F238E27FC236}">
                  <a16:creationId xmlns:a16="http://schemas.microsoft.com/office/drawing/2014/main" id="{27AEA778-49C3-40B5-9C53-68C5AD2A7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15"/>
              <a:ext cx="17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i="1">
                  <a:solidFill>
                    <a:srgbClr val="800000"/>
                  </a:solidFill>
                  <a:latin typeface="Tahoma" panose="020B0604030504040204" pitchFamily="34" charset="0"/>
                </a:rPr>
                <a:t>para</a:t>
              </a:r>
              <a:r>
                <a:rPr lang="en-US" altLang="en-US" sz="1600">
                  <a:solidFill>
                    <a:srgbClr val="800000"/>
                  </a:solidFill>
                  <a:latin typeface="Tahoma" panose="020B0604030504040204" pitchFamily="34" charset="0"/>
                </a:rPr>
                <a:t>-diisopropyl benzene</a:t>
              </a:r>
              <a:endParaRPr lang="en-GB" altLang="en-US" sz="1600">
                <a:solidFill>
                  <a:srgbClr val="8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8416" name="Group 48">
              <a:extLst>
                <a:ext uri="{FF2B5EF4-FFF2-40B4-BE49-F238E27FC236}">
                  <a16:creationId xmlns:a16="http://schemas.microsoft.com/office/drawing/2014/main" id="{23CF02AD-370A-408A-A4DA-06A372F76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" y="2880"/>
              <a:ext cx="1513" cy="474"/>
              <a:chOff x="442" y="2880"/>
              <a:chExt cx="1513" cy="474"/>
            </a:xfrm>
          </p:grpSpPr>
          <p:grpSp>
            <p:nvGrpSpPr>
              <p:cNvPr id="58417" name="Group 49">
                <a:extLst>
                  <a:ext uri="{FF2B5EF4-FFF2-40B4-BE49-F238E27FC236}">
                    <a16:creationId xmlns:a16="http://schemas.microsoft.com/office/drawing/2014/main" id="{016A33E3-F089-4D4C-95C0-BC814482A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042" y="2946"/>
                <a:ext cx="270" cy="354"/>
                <a:chOff x="1074" y="1590"/>
                <a:chExt cx="372" cy="468"/>
              </a:xfrm>
            </p:grpSpPr>
            <p:sp>
              <p:nvSpPr>
                <p:cNvPr id="58418" name="AutoShape 50">
                  <a:extLst>
                    <a:ext uri="{FF2B5EF4-FFF2-40B4-BE49-F238E27FC236}">
                      <a16:creationId xmlns:a16="http://schemas.microsoft.com/office/drawing/2014/main" id="{AB92720A-7412-41CF-87E1-34B7C4E15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026" y="1638"/>
                  <a:ext cx="468" cy="372"/>
                </a:xfrm>
                <a:prstGeom prst="hexagon">
                  <a:avLst>
                    <a:gd name="adj" fmla="val 31452"/>
                    <a:gd name="vf" fmla="val 115470"/>
                  </a:avLst>
                </a:prstGeom>
                <a:noFill/>
                <a:ln w="25400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9" name="Oval 51">
                  <a:extLst>
                    <a:ext uri="{FF2B5EF4-FFF2-40B4-BE49-F238E27FC236}">
                      <a16:creationId xmlns:a16="http://schemas.microsoft.com/office/drawing/2014/main" id="{3534745D-9DCF-43D4-A2F5-16D867186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0"/>
                  <a:ext cx="216" cy="288"/>
                </a:xfrm>
                <a:prstGeom prst="ellips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 altLang="en-US" sz="2400">
                    <a:solidFill>
                      <a:srgbClr val="8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420" name="Line 52">
                <a:extLst>
                  <a:ext uri="{FF2B5EF4-FFF2-40B4-BE49-F238E27FC236}">
                    <a16:creationId xmlns:a16="http://schemas.microsoft.com/office/drawing/2014/main" id="{0147D9CD-E06A-4202-AD7B-BB68EFFF6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414" y="3076"/>
                <a:ext cx="0" cy="102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1" name="Line 53">
                <a:extLst>
                  <a:ext uri="{FF2B5EF4-FFF2-40B4-BE49-F238E27FC236}">
                    <a16:creationId xmlns:a16="http://schemas.microsoft.com/office/drawing/2014/main" id="{3A136A11-70A3-42B4-9329-BFB543655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949" y="3075"/>
                <a:ext cx="0" cy="102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Line 54">
                <a:extLst>
                  <a:ext uri="{FF2B5EF4-FFF2-40B4-BE49-F238E27FC236}">
                    <a16:creationId xmlns:a16="http://schemas.microsoft.com/office/drawing/2014/main" id="{09CE8CED-E807-468C-ACDB-396DEBA20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" y="2993"/>
                <a:ext cx="73" cy="73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Line 55">
                <a:extLst>
                  <a:ext uri="{FF2B5EF4-FFF2-40B4-BE49-F238E27FC236}">
                    <a16:creationId xmlns:a16="http://schemas.microsoft.com/office/drawing/2014/main" id="{4695989F-C04C-4D45-BE2B-C5A5183D5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751" y="3137"/>
                <a:ext cx="73" cy="73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Text Box 56">
                <a:extLst>
                  <a:ext uri="{FF2B5EF4-FFF2-40B4-BE49-F238E27FC236}">
                    <a16:creationId xmlns:a16="http://schemas.microsoft.com/office/drawing/2014/main" id="{4151968E-E237-457F-A642-83FA71EB5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" y="3111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H3C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25" name="Text Box 57">
                <a:extLst>
                  <a:ext uri="{FF2B5EF4-FFF2-40B4-BE49-F238E27FC236}">
                    <a16:creationId xmlns:a16="http://schemas.microsoft.com/office/drawing/2014/main" id="{F0D45630-CBAF-4EF2-BCAF-A53326FF0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" y="2885"/>
                <a:ext cx="40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H3C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26" name="Text Box 58">
                <a:extLst>
                  <a:ext uri="{FF2B5EF4-FFF2-40B4-BE49-F238E27FC236}">
                    <a16:creationId xmlns:a16="http://schemas.microsoft.com/office/drawing/2014/main" id="{EEAAEDC6-E6D2-4969-B3E7-22E8C60C4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" y="3002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C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27" name="Text Box 59">
                <a:extLst>
                  <a:ext uri="{FF2B5EF4-FFF2-40B4-BE49-F238E27FC236}">
                    <a16:creationId xmlns:a16="http://schemas.microsoft.com/office/drawing/2014/main" id="{D0D92351-A3C9-4202-9DA1-EB54706E3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4" y="301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C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28" name="Line 60">
                <a:extLst>
                  <a:ext uri="{FF2B5EF4-FFF2-40B4-BE49-F238E27FC236}">
                    <a16:creationId xmlns:a16="http://schemas.microsoft.com/office/drawing/2014/main" id="{48AFCD71-42A3-4F7F-9790-D4D62788E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522" y="3003"/>
                <a:ext cx="75" cy="73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Line 61">
                <a:extLst>
                  <a:ext uri="{FF2B5EF4-FFF2-40B4-BE49-F238E27FC236}">
                    <a16:creationId xmlns:a16="http://schemas.microsoft.com/office/drawing/2014/main" id="{F4F05017-13CD-42DD-8E59-FEC3B7B09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800000">
                <a:off x="1515" y="3175"/>
                <a:ext cx="73" cy="75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0" name="Text Box 62">
                <a:extLst>
                  <a:ext uri="{FF2B5EF4-FFF2-40B4-BE49-F238E27FC236}">
                    <a16:creationId xmlns:a16="http://schemas.microsoft.com/office/drawing/2014/main" id="{7D7553D6-AEBC-4CE6-86E0-5088974BF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3142"/>
                <a:ext cx="40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CH3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31" name="Text Box 63">
                <a:extLst>
                  <a:ext uri="{FF2B5EF4-FFF2-40B4-BE49-F238E27FC236}">
                    <a16:creationId xmlns:a16="http://schemas.microsoft.com/office/drawing/2014/main" id="{CE05D772-7B99-46C5-87BB-E1CAF8DBF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" y="2880"/>
                <a:ext cx="40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800000"/>
                    </a:solidFill>
                    <a:latin typeface="Tahoma" panose="020B0604030504040204" pitchFamily="34" charset="0"/>
                  </a:rPr>
                  <a:t>CH3</a:t>
                </a:r>
                <a:endParaRPr lang="en-GB" altLang="en-US" sz="1600">
                  <a:solidFill>
                    <a:srgbClr val="8000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58432" name="Group 64">
            <a:extLst>
              <a:ext uri="{FF2B5EF4-FFF2-40B4-BE49-F238E27FC236}">
                <a16:creationId xmlns:a16="http://schemas.microsoft.com/office/drawing/2014/main" id="{44119005-D742-489C-8EA3-62CAE91F18C8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5715004"/>
            <a:ext cx="1879600" cy="771526"/>
            <a:chOff x="544" y="3600"/>
            <a:chExt cx="1184" cy="486"/>
          </a:xfrm>
        </p:grpSpPr>
        <p:sp>
          <p:nvSpPr>
            <p:cNvPr id="58433" name="Text Box 65">
              <a:extLst>
                <a:ext uri="{FF2B5EF4-FFF2-40B4-BE49-F238E27FC236}">
                  <a16:creationId xmlns:a16="http://schemas.microsoft.com/office/drawing/2014/main" id="{B4F61017-BB6D-41DD-9668-192CDFDF3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3873"/>
              <a:ext cx="11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i="1">
                  <a:solidFill>
                    <a:srgbClr val="660066"/>
                  </a:solidFill>
                  <a:latin typeface="Tahoma" panose="020B0604030504040204" pitchFamily="34" charset="0"/>
                </a:rPr>
                <a:t>para</a:t>
              </a:r>
              <a:r>
                <a:rPr lang="en-US" altLang="en-US" sz="1600">
                  <a:solidFill>
                    <a:srgbClr val="660066"/>
                  </a:solidFill>
                  <a:latin typeface="Tahoma" panose="020B0604030504040204" pitchFamily="34" charset="0"/>
                </a:rPr>
                <a:t>-ethyl phenol</a:t>
              </a:r>
              <a:endParaRPr lang="en-GB" altLang="en-US" sz="1600">
                <a:solidFill>
                  <a:srgbClr val="660066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8434" name="Group 66">
              <a:extLst>
                <a:ext uri="{FF2B5EF4-FFF2-40B4-BE49-F238E27FC236}">
                  <a16:creationId xmlns:a16="http://schemas.microsoft.com/office/drawing/2014/main" id="{3E8F5101-95C9-4BA2-A5A9-54DD9C541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3600"/>
              <a:ext cx="1184" cy="270"/>
              <a:chOff x="544" y="3600"/>
              <a:chExt cx="1184" cy="270"/>
            </a:xfrm>
          </p:grpSpPr>
          <p:sp>
            <p:nvSpPr>
              <p:cNvPr id="58435" name="Text Box 67">
                <a:extLst>
                  <a:ext uri="{FF2B5EF4-FFF2-40B4-BE49-F238E27FC236}">
                    <a16:creationId xmlns:a16="http://schemas.microsoft.com/office/drawing/2014/main" id="{0C16675F-2BD3-4551-8D68-974FE4813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3" y="3624"/>
                <a:ext cx="3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6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660066"/>
                    </a:solidFill>
                    <a:latin typeface="Tahoma" panose="020B0604030504040204" pitchFamily="34" charset="0"/>
                  </a:rPr>
                  <a:t>OH</a:t>
                </a:r>
                <a:endParaRPr lang="en-GB" altLang="en-US" sz="1600">
                  <a:solidFill>
                    <a:srgbClr val="660066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8436" name="Text Box 68">
                <a:extLst>
                  <a:ext uri="{FF2B5EF4-FFF2-40B4-BE49-F238E27FC236}">
                    <a16:creationId xmlns:a16="http://schemas.microsoft.com/office/drawing/2014/main" id="{D601E775-92EE-4D02-B7C4-E493B028A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628"/>
                <a:ext cx="4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6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>
                    <a:solidFill>
                      <a:srgbClr val="660066"/>
                    </a:solidFill>
                    <a:latin typeface="Tahoma" panose="020B0604030504040204" pitchFamily="34" charset="0"/>
                  </a:rPr>
                  <a:t>H5C2</a:t>
                </a:r>
                <a:endParaRPr lang="en-GB" altLang="en-US" sz="1600">
                  <a:solidFill>
                    <a:srgbClr val="660066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58437" name="Group 69">
                <a:extLst>
                  <a:ext uri="{FF2B5EF4-FFF2-40B4-BE49-F238E27FC236}">
                    <a16:creationId xmlns:a16="http://schemas.microsoft.com/office/drawing/2014/main" id="{B447C811-8D30-478E-9495-48206FB716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6" y="3600"/>
                <a:ext cx="567" cy="270"/>
                <a:chOff x="886" y="3600"/>
                <a:chExt cx="567" cy="270"/>
              </a:xfrm>
            </p:grpSpPr>
            <p:grpSp>
              <p:nvGrpSpPr>
                <p:cNvPr id="58438" name="Group 70">
                  <a:extLst>
                    <a:ext uri="{FF2B5EF4-FFF2-40B4-BE49-F238E27FC236}">
                      <a16:creationId xmlns:a16="http://schemas.microsoft.com/office/drawing/2014/main" id="{01F2E375-5CAA-4BBB-8AAA-B3310FC69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400000">
                  <a:off x="1027" y="3558"/>
                  <a:ext cx="270" cy="354"/>
                  <a:chOff x="1074" y="1590"/>
                  <a:chExt cx="372" cy="468"/>
                </a:xfrm>
              </p:grpSpPr>
              <p:sp>
                <p:nvSpPr>
                  <p:cNvPr id="58439" name="AutoShape 71">
                    <a:extLst>
                      <a:ext uri="{FF2B5EF4-FFF2-40B4-BE49-F238E27FC236}">
                        <a16:creationId xmlns:a16="http://schemas.microsoft.com/office/drawing/2014/main" id="{089F5D91-DBBD-48DB-A66B-C5F5245CE2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26" y="1638"/>
                    <a:ext cx="468" cy="372"/>
                  </a:xfrm>
                  <a:prstGeom prst="hexagon">
                    <a:avLst>
                      <a:gd name="adj" fmla="val 31452"/>
                      <a:gd name="vf" fmla="val 115470"/>
                    </a:avLst>
                  </a:prstGeom>
                  <a:noFill/>
                  <a:ln w="25400">
                    <a:solidFill>
                      <a:srgbClr val="660066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440" name="Oval 72">
                    <a:extLst>
                      <a:ext uri="{FF2B5EF4-FFF2-40B4-BE49-F238E27FC236}">
                        <a16:creationId xmlns:a16="http://schemas.microsoft.com/office/drawing/2014/main" id="{45CB3E98-AAC4-4E30-85BF-1CC8636AE8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680"/>
                    <a:ext cx="216" cy="288"/>
                  </a:xfrm>
                  <a:prstGeom prst="ellipse">
                    <a:avLst/>
                  </a:prstGeom>
                  <a:noFill/>
                  <a:ln w="25400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endParaRPr lang="en-US" altLang="en-US" sz="2400">
                      <a:solidFill>
                        <a:srgbClr val="660066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8441" name="Line 73">
                  <a:extLst>
                    <a:ext uri="{FF2B5EF4-FFF2-40B4-BE49-F238E27FC236}">
                      <a16:creationId xmlns:a16="http://schemas.microsoft.com/office/drawing/2014/main" id="{80410C38-D2B9-4E9E-959F-AE965BE7B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402" y="3688"/>
                  <a:ext cx="0" cy="102"/>
                </a:xfrm>
                <a:prstGeom prst="line">
                  <a:avLst/>
                </a:prstGeom>
                <a:noFill/>
                <a:ln w="2540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2" name="Line 74">
                  <a:extLst>
                    <a:ext uri="{FF2B5EF4-FFF2-40B4-BE49-F238E27FC236}">
                      <a16:creationId xmlns:a16="http://schemas.microsoft.com/office/drawing/2014/main" id="{6A821E03-324E-4025-84F0-95ED0129A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937" y="3687"/>
                  <a:ext cx="0" cy="102"/>
                </a:xfrm>
                <a:prstGeom prst="line">
                  <a:avLst/>
                </a:prstGeom>
                <a:noFill/>
                <a:ln w="25400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06290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3C48E55-E42E-4D60-8F7B-58B8977FC188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171451"/>
            <a:ext cx="7726363" cy="6638925"/>
            <a:chOff x="192" y="618"/>
            <a:chExt cx="3984" cy="5381"/>
          </a:xfrm>
        </p:grpSpPr>
        <p:grpSp>
          <p:nvGrpSpPr>
            <p:cNvPr id="62467" name="Group 3">
              <a:extLst>
                <a:ext uri="{FF2B5EF4-FFF2-40B4-BE49-F238E27FC236}">
                  <a16:creationId xmlns:a16="http://schemas.microsoft.com/office/drawing/2014/main" id="{BBBAFBF0-4D7A-462B-A921-A3D286E72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618"/>
              <a:ext cx="1080" cy="774"/>
              <a:chOff x="1752" y="384"/>
              <a:chExt cx="1080" cy="774"/>
            </a:xfrm>
          </p:grpSpPr>
          <p:sp>
            <p:nvSpPr>
              <p:cNvPr id="62468" name="Text Box 4">
                <a:extLst>
                  <a:ext uri="{FF2B5EF4-FFF2-40B4-BE49-F238E27FC236}">
                    <a16:creationId xmlns:a16="http://schemas.microsoft.com/office/drawing/2014/main" id="{FC001FCF-EF00-45C2-81F5-A64540A4C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4" y="815"/>
                <a:ext cx="64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+  R2OH</a:t>
                </a:r>
              </a:p>
            </p:txBody>
          </p:sp>
          <p:grpSp>
            <p:nvGrpSpPr>
              <p:cNvPr id="62469" name="Group 5">
                <a:extLst>
                  <a:ext uri="{FF2B5EF4-FFF2-40B4-BE49-F238E27FC236}">
                    <a16:creationId xmlns:a16="http://schemas.microsoft.com/office/drawing/2014/main" id="{4B321DFB-7E13-4465-BEE1-C68DDB790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2" y="384"/>
                <a:ext cx="372" cy="774"/>
                <a:chOff x="1074" y="1284"/>
                <a:chExt cx="372" cy="774"/>
              </a:xfrm>
            </p:grpSpPr>
            <p:grpSp>
              <p:nvGrpSpPr>
                <p:cNvPr id="62470" name="Group 6">
                  <a:extLst>
                    <a:ext uri="{FF2B5EF4-FFF2-40B4-BE49-F238E27FC236}">
                      <a16:creationId xmlns:a16="http://schemas.microsoft.com/office/drawing/2014/main" id="{9FFEE2D3-EF5E-42C9-A071-F94CCA0BD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4" y="1590"/>
                  <a:ext cx="372" cy="468"/>
                  <a:chOff x="1074" y="1590"/>
                  <a:chExt cx="372" cy="468"/>
                </a:xfrm>
              </p:grpSpPr>
              <p:sp>
                <p:nvSpPr>
                  <p:cNvPr id="62471" name="AutoShape 7">
                    <a:extLst>
                      <a:ext uri="{FF2B5EF4-FFF2-40B4-BE49-F238E27FC236}">
                        <a16:creationId xmlns:a16="http://schemas.microsoft.com/office/drawing/2014/main" id="{0A31BA59-0E0C-4336-897F-98A77A09F5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26" y="1638"/>
                    <a:ext cx="468" cy="372"/>
                  </a:xfrm>
                  <a:prstGeom prst="hexagon">
                    <a:avLst>
                      <a:gd name="adj" fmla="val 31452"/>
                      <a:gd name="vf" fmla="val 115470"/>
                    </a:avLst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472" name="Oval 8">
                    <a:extLst>
                      <a:ext uri="{FF2B5EF4-FFF2-40B4-BE49-F238E27FC236}">
                        <a16:creationId xmlns:a16="http://schemas.microsoft.com/office/drawing/2014/main" id="{792A1D98-5843-4D34-8364-5DD8C1452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680"/>
                    <a:ext cx="216" cy="288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altLang="en-US" sz="240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473" name="Text Box 9">
                  <a:extLst>
                    <a:ext uri="{FF2B5EF4-FFF2-40B4-BE49-F238E27FC236}">
                      <a16:creationId xmlns:a16="http://schemas.microsoft.com/office/drawing/2014/main" id="{18B36FED-A0F0-425F-8F14-5DBA567FC6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4" y="1284"/>
                  <a:ext cx="218" cy="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160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</a:rPr>
                    <a:t>R1</a:t>
                  </a:r>
                </a:p>
              </p:txBody>
            </p:sp>
            <p:sp>
              <p:nvSpPr>
                <p:cNvPr id="62474" name="Line 10">
                  <a:extLst>
                    <a:ext uri="{FF2B5EF4-FFF2-40B4-BE49-F238E27FC236}">
                      <a16:creationId xmlns:a16="http://schemas.microsoft.com/office/drawing/2014/main" id="{194762DB-EB40-41A4-A3CD-A7BA85CC5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0" y="1440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475" name="Group 11">
              <a:extLst>
                <a:ext uri="{FF2B5EF4-FFF2-40B4-BE49-F238E27FC236}">
                  <a16:creationId xmlns:a16="http://schemas.microsoft.com/office/drawing/2014/main" id="{03B1CCFC-D674-4F85-8C77-AAF6ABB90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0" y="1968"/>
              <a:ext cx="2364" cy="1774"/>
              <a:chOff x="948" y="1284"/>
              <a:chExt cx="2364" cy="1774"/>
            </a:xfrm>
          </p:grpSpPr>
          <p:grpSp>
            <p:nvGrpSpPr>
              <p:cNvPr id="62476" name="Group 12">
                <a:extLst>
                  <a:ext uri="{FF2B5EF4-FFF2-40B4-BE49-F238E27FC236}">
                    <a16:creationId xmlns:a16="http://schemas.microsoft.com/office/drawing/2014/main" id="{DE3C8586-F280-4660-8DAD-BBD6205C12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0" y="1284"/>
                <a:ext cx="462" cy="1101"/>
                <a:chOff x="1074" y="1284"/>
                <a:chExt cx="462" cy="1101"/>
              </a:xfrm>
            </p:grpSpPr>
            <p:grpSp>
              <p:nvGrpSpPr>
                <p:cNvPr id="62477" name="Group 13">
                  <a:extLst>
                    <a:ext uri="{FF2B5EF4-FFF2-40B4-BE49-F238E27FC236}">
                      <a16:creationId xmlns:a16="http://schemas.microsoft.com/office/drawing/2014/main" id="{ADFB2D18-C620-48DC-BC30-1369D2CF7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76" y="2040"/>
                  <a:ext cx="360" cy="345"/>
                  <a:chOff x="1176" y="2040"/>
                  <a:chExt cx="360" cy="345"/>
                </a:xfrm>
              </p:grpSpPr>
              <p:sp>
                <p:nvSpPr>
                  <p:cNvPr id="62478" name="Text Box 14">
                    <a:extLst>
                      <a:ext uri="{FF2B5EF4-FFF2-40B4-BE49-F238E27FC236}">
                        <a16:creationId xmlns:a16="http://schemas.microsoft.com/office/drawing/2014/main" id="{525C6121-4CD1-4005-8BA3-C2E22DB33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2112"/>
                    <a:ext cx="360" cy="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en-US" sz="16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rPr>
                      <a:t>R2</a:t>
                    </a:r>
                  </a:p>
                </p:txBody>
              </p:sp>
              <p:sp>
                <p:nvSpPr>
                  <p:cNvPr id="62479" name="Line 15">
                    <a:extLst>
                      <a:ext uri="{FF2B5EF4-FFF2-40B4-BE49-F238E27FC236}">
                        <a16:creationId xmlns:a16="http://schemas.microsoft.com/office/drawing/2014/main" id="{68F7EEE0-0D84-43EB-9F72-FA0CAFC53F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0" y="2040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80" name="Group 16">
                  <a:extLst>
                    <a:ext uri="{FF2B5EF4-FFF2-40B4-BE49-F238E27FC236}">
                      <a16:creationId xmlns:a16="http://schemas.microsoft.com/office/drawing/2014/main" id="{F894D9C9-674B-49F6-9079-0F1CA848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4" y="1284"/>
                  <a:ext cx="372" cy="774"/>
                  <a:chOff x="1074" y="1284"/>
                  <a:chExt cx="372" cy="774"/>
                </a:xfrm>
              </p:grpSpPr>
              <p:grpSp>
                <p:nvGrpSpPr>
                  <p:cNvPr id="62481" name="Group 17">
                    <a:extLst>
                      <a:ext uri="{FF2B5EF4-FFF2-40B4-BE49-F238E27FC236}">
                        <a16:creationId xmlns:a16="http://schemas.microsoft.com/office/drawing/2014/main" id="{F58EA019-7A25-4D12-9B2F-DC1990FAFF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74" y="1590"/>
                    <a:ext cx="372" cy="468"/>
                    <a:chOff x="1074" y="1590"/>
                    <a:chExt cx="372" cy="468"/>
                  </a:xfrm>
                </p:grpSpPr>
                <p:sp>
                  <p:nvSpPr>
                    <p:cNvPr id="62482" name="AutoShape 18">
                      <a:extLst>
                        <a:ext uri="{FF2B5EF4-FFF2-40B4-BE49-F238E27FC236}">
                          <a16:creationId xmlns:a16="http://schemas.microsoft.com/office/drawing/2014/main" id="{D08012BB-A33F-40DF-A9D4-248D2DDA86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26" y="1638"/>
                      <a:ext cx="468" cy="372"/>
                    </a:xfrm>
                    <a:prstGeom prst="hexagon">
                      <a:avLst>
                        <a:gd name="adj" fmla="val 31452"/>
                        <a:gd name="vf" fmla="val 115470"/>
                      </a:avLst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83" name="Oval 19">
                      <a:extLst>
                        <a:ext uri="{FF2B5EF4-FFF2-40B4-BE49-F238E27FC236}">
                          <a16:creationId xmlns:a16="http://schemas.microsoft.com/office/drawing/2014/main" id="{7E8ADCA0-3F38-41FE-819A-BC51828A2C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680"/>
                      <a:ext cx="216" cy="28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en-US" altLang="en-US" sz="24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484" name="Text Box 20">
                    <a:extLst>
                      <a:ext uri="{FF2B5EF4-FFF2-40B4-BE49-F238E27FC236}">
                        <a16:creationId xmlns:a16="http://schemas.microsoft.com/office/drawing/2014/main" id="{7E585D89-A3D0-45AA-B9D4-02A50517F5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4" y="1284"/>
                    <a:ext cx="218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altLang="en-US" sz="16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rPr>
                      <a:t>R1</a:t>
                    </a:r>
                  </a:p>
                </p:txBody>
              </p:sp>
              <p:sp>
                <p:nvSpPr>
                  <p:cNvPr id="62485" name="Line 21">
                    <a:extLst>
                      <a:ext uri="{FF2B5EF4-FFF2-40B4-BE49-F238E27FC236}">
                        <a16:creationId xmlns:a16="http://schemas.microsoft.com/office/drawing/2014/main" id="{8226F84F-E64D-4DB4-AC1A-32B53D35CC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0" y="1440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486" name="Group 22">
                <a:extLst>
                  <a:ext uri="{FF2B5EF4-FFF2-40B4-BE49-F238E27FC236}">
                    <a16:creationId xmlns:a16="http://schemas.microsoft.com/office/drawing/2014/main" id="{AE614CE1-C36C-4659-9D44-65865BDC9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0" y="2159"/>
                <a:ext cx="792" cy="775"/>
                <a:chOff x="2256" y="2639"/>
                <a:chExt cx="792" cy="775"/>
              </a:xfrm>
            </p:grpSpPr>
            <p:grpSp>
              <p:nvGrpSpPr>
                <p:cNvPr id="62487" name="Group 23">
                  <a:extLst>
                    <a:ext uri="{FF2B5EF4-FFF2-40B4-BE49-F238E27FC236}">
                      <a16:creationId xmlns:a16="http://schemas.microsoft.com/office/drawing/2014/main" id="{5D12441E-518B-4ECB-81EB-3192B2B62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6" y="2639"/>
                  <a:ext cx="372" cy="775"/>
                  <a:chOff x="1074" y="1283"/>
                  <a:chExt cx="372" cy="775"/>
                </a:xfrm>
              </p:grpSpPr>
              <p:grpSp>
                <p:nvGrpSpPr>
                  <p:cNvPr id="62488" name="Group 24">
                    <a:extLst>
                      <a:ext uri="{FF2B5EF4-FFF2-40B4-BE49-F238E27FC236}">
                        <a16:creationId xmlns:a16="http://schemas.microsoft.com/office/drawing/2014/main" id="{3221B4AB-FBEF-4123-93F7-9D9270D05B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74" y="1590"/>
                    <a:ext cx="372" cy="468"/>
                    <a:chOff x="1074" y="1590"/>
                    <a:chExt cx="372" cy="468"/>
                  </a:xfrm>
                </p:grpSpPr>
                <p:sp>
                  <p:nvSpPr>
                    <p:cNvPr id="62489" name="AutoShape 25">
                      <a:extLst>
                        <a:ext uri="{FF2B5EF4-FFF2-40B4-BE49-F238E27FC236}">
                          <a16:creationId xmlns:a16="http://schemas.microsoft.com/office/drawing/2014/main" id="{6294DA0F-6C52-46C0-B2F0-91D3BD5A93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26" y="1638"/>
                      <a:ext cx="468" cy="372"/>
                    </a:xfrm>
                    <a:prstGeom prst="hexagon">
                      <a:avLst>
                        <a:gd name="adj" fmla="val 31452"/>
                        <a:gd name="vf" fmla="val 115470"/>
                      </a:avLst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90" name="Oval 26">
                      <a:extLst>
                        <a:ext uri="{FF2B5EF4-FFF2-40B4-BE49-F238E27FC236}">
                          <a16:creationId xmlns:a16="http://schemas.microsoft.com/office/drawing/2014/main" id="{1B15BBE5-1FEF-4D48-9336-3D46FDA27B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680"/>
                      <a:ext cx="216" cy="28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en-US" altLang="en-US" sz="24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491" name="Text Box 27">
                    <a:extLst>
                      <a:ext uri="{FF2B5EF4-FFF2-40B4-BE49-F238E27FC236}">
                        <a16:creationId xmlns:a16="http://schemas.microsoft.com/office/drawing/2014/main" id="{58C99D97-2E72-4BDF-B24F-B19F361E4E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4" y="1283"/>
                    <a:ext cx="218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altLang="en-US" sz="16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rPr>
                      <a:t>R1</a:t>
                    </a:r>
                  </a:p>
                </p:txBody>
              </p:sp>
              <p:sp>
                <p:nvSpPr>
                  <p:cNvPr id="62492" name="Line 28">
                    <a:extLst>
                      <a:ext uri="{FF2B5EF4-FFF2-40B4-BE49-F238E27FC236}">
                        <a16:creationId xmlns:a16="http://schemas.microsoft.com/office/drawing/2014/main" id="{2291137D-FAD6-46C3-8DBB-CBD9CBAF49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0" y="1440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493" name="Text Box 29">
                  <a:extLst>
                    <a:ext uri="{FF2B5EF4-FFF2-40B4-BE49-F238E27FC236}">
                      <a16:creationId xmlns:a16="http://schemas.microsoft.com/office/drawing/2014/main" id="{DA2EEA41-92BF-444B-899E-4F914DDA51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8" y="2868"/>
                  <a:ext cx="360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60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</a:rPr>
                    <a:t>R2</a:t>
                  </a:r>
                </a:p>
              </p:txBody>
            </p:sp>
            <p:sp>
              <p:nvSpPr>
                <p:cNvPr id="62494" name="Line 30">
                  <a:extLst>
                    <a:ext uri="{FF2B5EF4-FFF2-40B4-BE49-F238E27FC236}">
                      <a16:creationId xmlns:a16="http://schemas.microsoft.com/office/drawing/2014/main" id="{5AA454CC-656B-4F25-A25B-42E6AE3C3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3293160">
                  <a:off x="2675" y="2952"/>
                  <a:ext cx="1" cy="1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95" name="Group 31">
                <a:extLst>
                  <a:ext uri="{FF2B5EF4-FFF2-40B4-BE49-F238E27FC236}">
                    <a16:creationId xmlns:a16="http://schemas.microsoft.com/office/drawing/2014/main" id="{E3908C2B-A7E5-474F-88E2-6763D5B3C4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8" y="2159"/>
                <a:ext cx="804" cy="899"/>
                <a:chOff x="3360" y="2159"/>
                <a:chExt cx="804" cy="899"/>
              </a:xfrm>
            </p:grpSpPr>
            <p:grpSp>
              <p:nvGrpSpPr>
                <p:cNvPr id="62496" name="Group 32">
                  <a:extLst>
                    <a:ext uri="{FF2B5EF4-FFF2-40B4-BE49-F238E27FC236}">
                      <a16:creationId xmlns:a16="http://schemas.microsoft.com/office/drawing/2014/main" id="{C94CD56F-7899-4E6E-A168-68BB83A0F8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2159"/>
                  <a:ext cx="372" cy="775"/>
                  <a:chOff x="1074" y="1283"/>
                  <a:chExt cx="372" cy="775"/>
                </a:xfrm>
              </p:grpSpPr>
              <p:grpSp>
                <p:nvGrpSpPr>
                  <p:cNvPr id="62497" name="Group 33">
                    <a:extLst>
                      <a:ext uri="{FF2B5EF4-FFF2-40B4-BE49-F238E27FC236}">
                        <a16:creationId xmlns:a16="http://schemas.microsoft.com/office/drawing/2014/main" id="{9BB5FF27-3A16-4CDB-AEE9-AEAA2A3002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74" y="1590"/>
                    <a:ext cx="372" cy="468"/>
                    <a:chOff x="1074" y="1590"/>
                    <a:chExt cx="372" cy="468"/>
                  </a:xfrm>
                </p:grpSpPr>
                <p:sp>
                  <p:nvSpPr>
                    <p:cNvPr id="62498" name="AutoShape 34">
                      <a:extLst>
                        <a:ext uri="{FF2B5EF4-FFF2-40B4-BE49-F238E27FC236}">
                          <a16:creationId xmlns:a16="http://schemas.microsoft.com/office/drawing/2014/main" id="{FFCB4923-4A22-4DA9-A363-F0395C49CF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26" y="1638"/>
                      <a:ext cx="468" cy="372"/>
                    </a:xfrm>
                    <a:prstGeom prst="hexagon">
                      <a:avLst>
                        <a:gd name="adj" fmla="val 31452"/>
                        <a:gd name="vf" fmla="val 115470"/>
                      </a:avLst>
                    </a:prstGeom>
                    <a:noFill/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99" name="Oval 35">
                      <a:extLst>
                        <a:ext uri="{FF2B5EF4-FFF2-40B4-BE49-F238E27FC236}">
                          <a16:creationId xmlns:a16="http://schemas.microsoft.com/office/drawing/2014/main" id="{75B0B5B2-6C8E-42A1-B509-C8B64CACCB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680"/>
                      <a:ext cx="216" cy="28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/>
                      <a:endParaRPr lang="en-US" altLang="en-US" sz="24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500" name="Text Box 36">
                    <a:extLst>
                      <a:ext uri="{FF2B5EF4-FFF2-40B4-BE49-F238E27FC236}">
                        <a16:creationId xmlns:a16="http://schemas.microsoft.com/office/drawing/2014/main" id="{8A9D7D52-120F-4860-A2A8-E95CE50E44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4" y="1283"/>
                    <a:ext cx="218" cy="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altLang="en-US" sz="160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rPr>
                      <a:t>R1</a:t>
                    </a:r>
                  </a:p>
                </p:txBody>
              </p:sp>
              <p:sp>
                <p:nvSpPr>
                  <p:cNvPr id="62501" name="Line 37">
                    <a:extLst>
                      <a:ext uri="{FF2B5EF4-FFF2-40B4-BE49-F238E27FC236}">
                        <a16:creationId xmlns:a16="http://schemas.microsoft.com/office/drawing/2014/main" id="{83A957E3-547B-45BA-BC55-7D044BC66D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0" y="1440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502" name="Text Box 38">
                  <a:extLst>
                    <a:ext uri="{FF2B5EF4-FFF2-40B4-BE49-F238E27FC236}">
                      <a16:creationId xmlns:a16="http://schemas.microsoft.com/office/drawing/2014/main" id="{61668E45-AF1C-4A8F-BBF8-E2D54CA03B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4" y="2785"/>
                  <a:ext cx="360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60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anose="02020603050405020304" pitchFamily="18" charset="0"/>
                    </a:rPr>
                    <a:t>R2</a:t>
                  </a:r>
                </a:p>
              </p:txBody>
            </p:sp>
            <p:sp>
              <p:nvSpPr>
                <p:cNvPr id="62503" name="Line 39">
                  <a:extLst>
                    <a:ext uri="{FF2B5EF4-FFF2-40B4-BE49-F238E27FC236}">
                      <a16:creationId xmlns:a16="http://schemas.microsoft.com/office/drawing/2014/main" id="{22B3147B-D6E7-4290-AF9A-D77AE7890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3525647">
                  <a:off x="3803" y="2785"/>
                  <a:ext cx="1" cy="1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504" name="Group 40">
                <a:extLst>
                  <a:ext uri="{FF2B5EF4-FFF2-40B4-BE49-F238E27FC236}">
                    <a16:creationId xmlns:a16="http://schemas.microsoft.com/office/drawing/2014/main" id="{B5DFD114-0C16-48CB-8F1A-E596F4131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2736"/>
                <a:ext cx="461" cy="60"/>
                <a:chOff x="1728" y="2736"/>
                <a:chExt cx="576" cy="60"/>
              </a:xfrm>
            </p:grpSpPr>
            <p:sp>
              <p:nvSpPr>
                <p:cNvPr id="62505" name="Line 41">
                  <a:extLst>
                    <a:ext uri="{FF2B5EF4-FFF2-40B4-BE49-F238E27FC236}">
                      <a16:creationId xmlns:a16="http://schemas.microsoft.com/office/drawing/2014/main" id="{7073A870-2312-4A1D-A073-204BF01DA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736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6" name="Line 42">
                  <a:extLst>
                    <a:ext uri="{FF2B5EF4-FFF2-40B4-BE49-F238E27FC236}">
                      <a16:creationId xmlns:a16="http://schemas.microsoft.com/office/drawing/2014/main" id="{725D60F4-1781-4523-A6E7-A4E43A20F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728" y="2796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507" name="Group 43">
                <a:extLst>
                  <a:ext uri="{FF2B5EF4-FFF2-40B4-BE49-F238E27FC236}">
                    <a16:creationId xmlns:a16="http://schemas.microsoft.com/office/drawing/2014/main" id="{C340844F-3319-419F-B50D-461D7A6F5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016"/>
                <a:ext cx="348" cy="372"/>
                <a:chOff x="1296" y="2016"/>
                <a:chExt cx="348" cy="372"/>
              </a:xfrm>
            </p:grpSpPr>
            <p:sp>
              <p:nvSpPr>
                <p:cNvPr id="62508" name="Line 44">
                  <a:extLst>
                    <a:ext uri="{FF2B5EF4-FFF2-40B4-BE49-F238E27FC236}">
                      <a16:creationId xmlns:a16="http://schemas.microsoft.com/office/drawing/2014/main" id="{B4D95280-DA08-429D-AA2E-7E1170CD1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96" y="2016"/>
                  <a:ext cx="307" cy="3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9" name="Line 45">
                  <a:extLst>
                    <a:ext uri="{FF2B5EF4-FFF2-40B4-BE49-F238E27FC236}">
                      <a16:creationId xmlns:a16="http://schemas.microsoft.com/office/drawing/2014/main" id="{44095FD9-453D-49C0-A8A6-953FDAB2D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337" y="2072"/>
                  <a:ext cx="307" cy="3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510" name="Group 46">
                <a:extLst>
                  <a:ext uri="{FF2B5EF4-FFF2-40B4-BE49-F238E27FC236}">
                    <a16:creationId xmlns:a16="http://schemas.microsoft.com/office/drawing/2014/main" id="{0B83A956-8B42-455F-8709-4F9AEE0FA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8" y="2160"/>
                <a:ext cx="372" cy="300"/>
                <a:chOff x="2148" y="2160"/>
                <a:chExt cx="372" cy="300"/>
              </a:xfrm>
            </p:grpSpPr>
            <p:sp>
              <p:nvSpPr>
                <p:cNvPr id="62511" name="Line 47">
                  <a:extLst>
                    <a:ext uri="{FF2B5EF4-FFF2-40B4-BE49-F238E27FC236}">
                      <a16:creationId xmlns:a16="http://schemas.microsoft.com/office/drawing/2014/main" id="{69021AD9-A30A-4899-AC0B-DCD4E9D52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2" y="2160"/>
                  <a:ext cx="288" cy="2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2" name="Line 48">
                  <a:extLst>
                    <a:ext uri="{FF2B5EF4-FFF2-40B4-BE49-F238E27FC236}">
                      <a16:creationId xmlns:a16="http://schemas.microsoft.com/office/drawing/2014/main" id="{5F1F4C67-F95F-4A10-8E05-B03D6CEA7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148" y="2172"/>
                  <a:ext cx="288" cy="2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513" name="Group 49">
              <a:extLst>
                <a:ext uri="{FF2B5EF4-FFF2-40B4-BE49-F238E27FC236}">
                  <a16:creationId xmlns:a16="http://schemas.microsoft.com/office/drawing/2014/main" id="{8452DAF2-67FE-47D6-B36E-676A30B20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4079"/>
              <a:ext cx="384" cy="1144"/>
              <a:chOff x="1848" y="3449"/>
              <a:chExt cx="384" cy="1144"/>
            </a:xfrm>
          </p:grpSpPr>
          <p:sp>
            <p:nvSpPr>
              <p:cNvPr id="62514" name="Text Box 50">
                <a:extLst>
                  <a:ext uri="{FF2B5EF4-FFF2-40B4-BE49-F238E27FC236}">
                    <a16:creationId xmlns:a16="http://schemas.microsoft.com/office/drawing/2014/main" id="{95916471-A651-46B5-8208-7F64B3E5A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4" y="4320"/>
                <a:ext cx="28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R2</a:t>
                </a:r>
              </a:p>
            </p:txBody>
          </p:sp>
          <p:grpSp>
            <p:nvGrpSpPr>
              <p:cNvPr id="62515" name="Group 51">
                <a:extLst>
                  <a:ext uri="{FF2B5EF4-FFF2-40B4-BE49-F238E27FC236}">
                    <a16:creationId xmlns:a16="http://schemas.microsoft.com/office/drawing/2014/main" id="{9BAE668D-17C1-4200-A76E-698512DBE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3756"/>
                <a:ext cx="372" cy="468"/>
                <a:chOff x="1074" y="1590"/>
                <a:chExt cx="372" cy="468"/>
              </a:xfrm>
            </p:grpSpPr>
            <p:sp>
              <p:nvSpPr>
                <p:cNvPr id="62516" name="AutoShape 52">
                  <a:extLst>
                    <a:ext uri="{FF2B5EF4-FFF2-40B4-BE49-F238E27FC236}">
                      <a16:creationId xmlns:a16="http://schemas.microsoft.com/office/drawing/2014/main" id="{AC502794-C9E2-4109-87CE-3A708649B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026" y="1638"/>
                  <a:ext cx="468" cy="372"/>
                </a:xfrm>
                <a:prstGeom prst="hexagon">
                  <a:avLst>
                    <a:gd name="adj" fmla="val 31452"/>
                    <a:gd name="vf" fmla="val 11547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7" name="Oval 53">
                  <a:extLst>
                    <a:ext uri="{FF2B5EF4-FFF2-40B4-BE49-F238E27FC236}">
                      <a16:creationId xmlns:a16="http://schemas.microsoft.com/office/drawing/2014/main" id="{209C6571-1D06-4843-B38A-84851B396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0"/>
                  <a:ext cx="216" cy="288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 altLang="en-US" sz="24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2518" name="Text Box 54">
                <a:extLst>
                  <a:ext uri="{FF2B5EF4-FFF2-40B4-BE49-F238E27FC236}">
                    <a16:creationId xmlns:a16="http://schemas.microsoft.com/office/drawing/2014/main" id="{31E75CD4-4497-4580-965F-2182AFA95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3449"/>
                <a:ext cx="21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</a:rPr>
                  <a:t>R1</a:t>
                </a:r>
              </a:p>
            </p:txBody>
          </p:sp>
          <p:sp>
            <p:nvSpPr>
              <p:cNvPr id="62519" name="Line 55">
                <a:extLst>
                  <a:ext uri="{FF2B5EF4-FFF2-40B4-BE49-F238E27FC236}">
                    <a16:creationId xmlns:a16="http://schemas.microsoft.com/office/drawing/2014/main" id="{F5303AA9-E341-4AD8-832D-89290240C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4" y="3606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0" name="Line 56">
                <a:extLst>
                  <a:ext uri="{FF2B5EF4-FFF2-40B4-BE49-F238E27FC236}">
                    <a16:creationId xmlns:a16="http://schemas.microsoft.com/office/drawing/2014/main" id="{707641F0-1823-461D-9511-32C939E3C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" y="4224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21" name="Group 57">
              <a:extLst>
                <a:ext uri="{FF2B5EF4-FFF2-40B4-BE49-F238E27FC236}">
                  <a16:creationId xmlns:a16="http://schemas.microsoft.com/office/drawing/2014/main" id="{C58A887E-AE07-44C4-AF2A-D82E27A3C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872"/>
              <a:ext cx="1008" cy="1968"/>
              <a:chOff x="816" y="1728"/>
              <a:chExt cx="1008" cy="2112"/>
            </a:xfrm>
          </p:grpSpPr>
          <p:sp>
            <p:nvSpPr>
              <p:cNvPr id="62522" name="Line 58">
                <a:extLst>
                  <a:ext uri="{FF2B5EF4-FFF2-40B4-BE49-F238E27FC236}">
                    <a16:creationId xmlns:a16="http://schemas.microsoft.com/office/drawing/2014/main" id="{A76664E9-26ED-435F-95A8-A967D1E82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21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3" name="Line 59">
                <a:extLst>
                  <a:ext uri="{FF2B5EF4-FFF2-40B4-BE49-F238E27FC236}">
                    <a16:creationId xmlns:a16="http://schemas.microsoft.com/office/drawing/2014/main" id="{A1710A6B-4AC3-4589-9FD9-3587A8DC1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40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4" name="Line 60">
                <a:extLst>
                  <a:ext uri="{FF2B5EF4-FFF2-40B4-BE49-F238E27FC236}">
                    <a16:creationId xmlns:a16="http://schemas.microsoft.com/office/drawing/2014/main" id="{966D51A4-B72E-4974-873B-C420F13E1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25" name="Line 61">
              <a:extLst>
                <a:ext uri="{FF2B5EF4-FFF2-40B4-BE49-F238E27FC236}">
                  <a16:creationId xmlns:a16="http://schemas.microsoft.com/office/drawing/2014/main" id="{6D9D0761-1765-4A52-BCC0-8C2878AA76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0" y="1488"/>
              <a:ext cx="0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6" name="Line 62">
              <a:extLst>
                <a:ext uri="{FF2B5EF4-FFF2-40B4-BE49-F238E27FC236}">
                  <a16:creationId xmlns:a16="http://schemas.microsoft.com/office/drawing/2014/main" id="{14258AE6-833D-4106-A2A8-4BBDB37566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160" y="3744"/>
              <a:ext cx="0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27" name="Group 63">
              <a:extLst>
                <a:ext uri="{FF2B5EF4-FFF2-40B4-BE49-F238E27FC236}">
                  <a16:creationId xmlns:a16="http://schemas.microsoft.com/office/drawing/2014/main" id="{5CBDFF33-71F8-4C35-9447-A545754D00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364" y="1872"/>
              <a:ext cx="1008" cy="1968"/>
              <a:chOff x="816" y="1728"/>
              <a:chExt cx="1008" cy="2112"/>
            </a:xfrm>
          </p:grpSpPr>
          <p:sp>
            <p:nvSpPr>
              <p:cNvPr id="62528" name="Line 64">
                <a:extLst>
                  <a:ext uri="{FF2B5EF4-FFF2-40B4-BE49-F238E27FC236}">
                    <a16:creationId xmlns:a16="http://schemas.microsoft.com/office/drawing/2014/main" id="{C0ABC9D3-CADD-4D7D-BA50-ACC30EDA6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0" cy="21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9" name="Line 65">
                <a:extLst>
                  <a:ext uri="{FF2B5EF4-FFF2-40B4-BE49-F238E27FC236}">
                    <a16:creationId xmlns:a16="http://schemas.microsoft.com/office/drawing/2014/main" id="{B9EB75A5-A860-4074-BA0B-6D17BD518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40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0" name="Line 66">
                <a:extLst>
                  <a:ext uri="{FF2B5EF4-FFF2-40B4-BE49-F238E27FC236}">
                    <a16:creationId xmlns:a16="http://schemas.microsoft.com/office/drawing/2014/main" id="{5D3E06E9-DA7D-475F-AB67-213110516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31" name="Text Box 67">
              <a:extLst>
                <a:ext uri="{FF2B5EF4-FFF2-40B4-BE49-F238E27FC236}">
                  <a16:creationId xmlns:a16="http://schemas.microsoft.com/office/drawing/2014/main" id="{91E8FCE0-3D6F-4FF6-A20C-6A43A3A7B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5280"/>
              <a:ext cx="249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62532" name="Text Box 68">
              <a:extLst>
                <a:ext uri="{FF2B5EF4-FFF2-40B4-BE49-F238E27FC236}">
                  <a16:creationId xmlns:a16="http://schemas.microsoft.com/office/drawing/2014/main" id="{89270951-CF4C-45DE-8BB8-1EC1E4B90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5377"/>
              <a:ext cx="2256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62533" name="Text Box 69">
              <a:extLst>
                <a:ext uri="{FF2B5EF4-FFF2-40B4-BE49-F238E27FC236}">
                  <a16:creationId xmlns:a16="http://schemas.microsoft.com/office/drawing/2014/main" id="{7C3AFE66-D168-46E2-ACC5-11DCA367F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5232"/>
              <a:ext cx="3984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Fig.2 Selective alkylation reactions over pore size regulated zeolite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729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B3CB1F6E-F52C-468E-9777-7B0B78E8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38200"/>
            <a:ext cx="7770813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63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7AAE9086-C149-474C-8F09-EC5F177B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25887" r="46577" b="17751"/>
          <a:stretch>
            <a:fillRect/>
          </a:stretch>
        </p:blipFill>
        <p:spPr bwMode="auto">
          <a:xfrm>
            <a:off x="1974851" y="1577976"/>
            <a:ext cx="4957763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1" name="Group 3">
            <a:extLst>
              <a:ext uri="{FF2B5EF4-FFF2-40B4-BE49-F238E27FC236}">
                <a16:creationId xmlns:a16="http://schemas.microsoft.com/office/drawing/2014/main" id="{488A8780-B591-49BE-9D16-B56AF7E468DD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881313"/>
            <a:ext cx="2105025" cy="736600"/>
            <a:chOff x="3168" y="1728"/>
            <a:chExt cx="1326" cy="464"/>
          </a:xfrm>
        </p:grpSpPr>
        <p:grpSp>
          <p:nvGrpSpPr>
            <p:cNvPr id="63492" name="Group 4">
              <a:extLst>
                <a:ext uri="{FF2B5EF4-FFF2-40B4-BE49-F238E27FC236}">
                  <a16:creationId xmlns:a16="http://schemas.microsoft.com/office/drawing/2014/main" id="{192340E0-3054-4FAD-9C73-1A9E1802A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728"/>
              <a:ext cx="846" cy="464"/>
              <a:chOff x="4008" y="1920"/>
              <a:chExt cx="846" cy="464"/>
            </a:xfrm>
          </p:grpSpPr>
          <p:grpSp>
            <p:nvGrpSpPr>
              <p:cNvPr id="63493" name="Group 5">
                <a:extLst>
                  <a:ext uri="{FF2B5EF4-FFF2-40B4-BE49-F238E27FC236}">
                    <a16:creationId xmlns:a16="http://schemas.microsoft.com/office/drawing/2014/main" id="{3CB19E6C-C503-401E-A5C0-217B4AC8F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0" y="1920"/>
                <a:ext cx="384" cy="336"/>
                <a:chOff x="4367" y="2510"/>
                <a:chExt cx="384" cy="336"/>
              </a:xfrm>
            </p:grpSpPr>
            <p:sp>
              <p:nvSpPr>
                <p:cNvPr id="63494" name="AutoShape 6">
                  <a:extLst>
                    <a:ext uri="{FF2B5EF4-FFF2-40B4-BE49-F238E27FC236}">
                      <a16:creationId xmlns:a16="http://schemas.microsoft.com/office/drawing/2014/main" id="{6954289D-B806-4CA9-9DC0-8493AB7BDF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95" name="AutoShape 7">
                  <a:extLst>
                    <a:ext uri="{FF2B5EF4-FFF2-40B4-BE49-F238E27FC236}">
                      <a16:creationId xmlns:a16="http://schemas.microsoft.com/office/drawing/2014/main" id="{831F2B53-191F-41C0-B5D9-A22F8FC54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496" name="Text Box 8">
                <a:extLst>
                  <a:ext uri="{FF2B5EF4-FFF2-40B4-BE49-F238E27FC236}">
                    <a16:creationId xmlns:a16="http://schemas.microsoft.com/office/drawing/2014/main" id="{191D6849-78E1-484A-B086-3609B57A3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8" y="1977"/>
                <a:ext cx="44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H5C2</a:t>
                </a:r>
              </a:p>
            </p:txBody>
          </p:sp>
          <p:sp>
            <p:nvSpPr>
              <p:cNvPr id="63497" name="Line 9">
                <a:extLst>
                  <a:ext uri="{FF2B5EF4-FFF2-40B4-BE49-F238E27FC236}">
                    <a16:creationId xmlns:a16="http://schemas.microsoft.com/office/drawing/2014/main" id="{F35369A1-759D-44AE-AF63-FD204E236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6" y="208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8" name="Line 10">
              <a:extLst>
                <a:ext uri="{FF2B5EF4-FFF2-40B4-BE49-F238E27FC236}">
                  <a16:creationId xmlns:a16="http://schemas.microsoft.com/office/drawing/2014/main" id="{3300E0B8-A539-4983-956F-FD48AF8CE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8" y="1854"/>
              <a:ext cx="480" cy="4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9" name="Group 11">
            <a:extLst>
              <a:ext uri="{FF2B5EF4-FFF2-40B4-BE49-F238E27FC236}">
                <a16:creationId xmlns:a16="http://schemas.microsoft.com/office/drawing/2014/main" id="{16F35014-2361-4986-8598-DB2E0B54036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052513"/>
            <a:ext cx="2209800" cy="1752600"/>
            <a:chOff x="3168" y="576"/>
            <a:chExt cx="1392" cy="1104"/>
          </a:xfrm>
        </p:grpSpPr>
        <p:grpSp>
          <p:nvGrpSpPr>
            <p:cNvPr id="63500" name="Group 12">
              <a:extLst>
                <a:ext uri="{FF2B5EF4-FFF2-40B4-BE49-F238E27FC236}">
                  <a16:creationId xmlns:a16="http://schemas.microsoft.com/office/drawing/2014/main" id="{5C7FCEF0-B36C-4797-9D45-27EF4F7C2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576"/>
              <a:ext cx="384" cy="336"/>
              <a:chOff x="4367" y="2510"/>
              <a:chExt cx="384" cy="336"/>
            </a:xfrm>
          </p:grpSpPr>
          <p:sp>
            <p:nvSpPr>
              <p:cNvPr id="63501" name="AutoShape 13">
                <a:extLst>
                  <a:ext uri="{FF2B5EF4-FFF2-40B4-BE49-F238E27FC236}">
                    <a16:creationId xmlns:a16="http://schemas.microsoft.com/office/drawing/2014/main" id="{DCAD2668-0000-4F14-9C3B-895DBA330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2510"/>
                <a:ext cx="384" cy="336"/>
              </a:xfrm>
              <a:prstGeom prst="flowChartPreparation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2" name="AutoShape 14">
                <a:extLst>
                  <a:ext uri="{FF2B5EF4-FFF2-40B4-BE49-F238E27FC236}">
                    <a16:creationId xmlns:a16="http://schemas.microsoft.com/office/drawing/2014/main" id="{037E6108-26D4-4199-80D6-8909C3CA3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438" y="2569"/>
                <a:ext cx="228" cy="228"/>
              </a:xfrm>
              <a:prstGeom prst="flowChartConnector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03" name="Line 15">
              <a:extLst>
                <a:ext uri="{FF2B5EF4-FFF2-40B4-BE49-F238E27FC236}">
                  <a16:creationId xmlns:a16="http://schemas.microsoft.com/office/drawing/2014/main" id="{DBDF49D2-ABE1-4248-9A3B-E345BDEAC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864"/>
              <a:ext cx="1008" cy="81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4" name="Group 16">
            <a:extLst>
              <a:ext uri="{FF2B5EF4-FFF2-40B4-BE49-F238E27FC236}">
                <a16:creationId xmlns:a16="http://schemas.microsoft.com/office/drawing/2014/main" id="{37625676-876E-4E3C-9F6E-E77B30ADCDDC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1585913"/>
            <a:ext cx="2981325" cy="1295400"/>
            <a:chOff x="3216" y="912"/>
            <a:chExt cx="1878" cy="816"/>
          </a:xfrm>
        </p:grpSpPr>
        <p:grpSp>
          <p:nvGrpSpPr>
            <p:cNvPr id="63505" name="Group 17">
              <a:extLst>
                <a:ext uri="{FF2B5EF4-FFF2-40B4-BE49-F238E27FC236}">
                  <a16:creationId xmlns:a16="http://schemas.microsoft.com/office/drawing/2014/main" id="{69830C28-8F18-49DA-8C52-9E0901F74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912"/>
              <a:ext cx="870" cy="336"/>
              <a:chOff x="4032" y="2928"/>
              <a:chExt cx="870" cy="336"/>
            </a:xfrm>
          </p:grpSpPr>
          <p:grpSp>
            <p:nvGrpSpPr>
              <p:cNvPr id="63506" name="Group 18">
                <a:extLst>
                  <a:ext uri="{FF2B5EF4-FFF2-40B4-BE49-F238E27FC236}">
                    <a16:creationId xmlns:a16="http://schemas.microsoft.com/office/drawing/2014/main" id="{96663421-8A4F-488F-BA68-BD88E0623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8" y="2928"/>
                <a:ext cx="384" cy="336"/>
                <a:chOff x="4367" y="2510"/>
                <a:chExt cx="384" cy="336"/>
              </a:xfrm>
            </p:grpSpPr>
            <p:sp>
              <p:nvSpPr>
                <p:cNvPr id="63507" name="AutoShape 19">
                  <a:extLst>
                    <a:ext uri="{FF2B5EF4-FFF2-40B4-BE49-F238E27FC236}">
                      <a16:creationId xmlns:a16="http://schemas.microsoft.com/office/drawing/2014/main" id="{BA24E839-5619-418E-AEA8-A29F698F9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08" name="AutoShape 20">
                  <a:extLst>
                    <a:ext uri="{FF2B5EF4-FFF2-40B4-BE49-F238E27FC236}">
                      <a16:creationId xmlns:a16="http://schemas.microsoft.com/office/drawing/2014/main" id="{00070676-0C78-463E-A8E9-007AB036D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09" name="Text Box 21">
                <a:extLst>
                  <a:ext uri="{FF2B5EF4-FFF2-40B4-BE49-F238E27FC236}">
                    <a16:creationId xmlns:a16="http://schemas.microsoft.com/office/drawing/2014/main" id="{03A913CA-0B0D-482C-83A2-03487340B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99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3510" name="Line 22">
                <a:extLst>
                  <a:ext uri="{FF2B5EF4-FFF2-40B4-BE49-F238E27FC236}">
                    <a16:creationId xmlns:a16="http://schemas.microsoft.com/office/drawing/2014/main" id="{FF98D945-E803-4402-AD0D-AD02625B6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" y="309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1" name="Line 23">
              <a:extLst>
                <a:ext uri="{FF2B5EF4-FFF2-40B4-BE49-F238E27FC236}">
                  <a16:creationId xmlns:a16="http://schemas.microsoft.com/office/drawing/2014/main" id="{BD14CE84-478C-4E76-B90C-56368C79C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248"/>
              <a:ext cx="1152" cy="48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12" name="Group 24">
            <a:extLst>
              <a:ext uri="{FF2B5EF4-FFF2-40B4-BE49-F238E27FC236}">
                <a16:creationId xmlns:a16="http://schemas.microsoft.com/office/drawing/2014/main" id="{FA3A2187-617B-4A11-8AB8-84AE0A4BE6A0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271714"/>
            <a:ext cx="3581400" cy="738187"/>
            <a:chOff x="3168" y="1344"/>
            <a:chExt cx="2256" cy="465"/>
          </a:xfrm>
        </p:grpSpPr>
        <p:grpSp>
          <p:nvGrpSpPr>
            <p:cNvPr id="63513" name="Group 25">
              <a:extLst>
                <a:ext uri="{FF2B5EF4-FFF2-40B4-BE49-F238E27FC236}">
                  <a16:creationId xmlns:a16="http://schemas.microsoft.com/office/drawing/2014/main" id="{585175A7-9226-4C96-80A0-D7C22778A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344"/>
              <a:ext cx="1344" cy="336"/>
              <a:chOff x="2682" y="2928"/>
              <a:chExt cx="1344" cy="336"/>
            </a:xfrm>
          </p:grpSpPr>
          <p:grpSp>
            <p:nvGrpSpPr>
              <p:cNvPr id="63514" name="Group 26">
                <a:extLst>
                  <a:ext uri="{FF2B5EF4-FFF2-40B4-BE49-F238E27FC236}">
                    <a16:creationId xmlns:a16="http://schemas.microsoft.com/office/drawing/2014/main" id="{9E0F24E7-D7C3-46FE-8DD2-A020C2841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928"/>
                <a:ext cx="384" cy="336"/>
                <a:chOff x="4367" y="2510"/>
                <a:chExt cx="384" cy="336"/>
              </a:xfrm>
            </p:grpSpPr>
            <p:sp>
              <p:nvSpPr>
                <p:cNvPr id="63515" name="AutoShape 27">
                  <a:extLst>
                    <a:ext uri="{FF2B5EF4-FFF2-40B4-BE49-F238E27FC236}">
                      <a16:creationId xmlns:a16="http://schemas.microsoft.com/office/drawing/2014/main" id="{55663472-9019-46F5-837A-D679002AF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6" name="AutoShape 28">
                  <a:extLst>
                    <a:ext uri="{FF2B5EF4-FFF2-40B4-BE49-F238E27FC236}">
                      <a16:creationId xmlns:a16="http://schemas.microsoft.com/office/drawing/2014/main" id="{50796D1C-2F51-4AD3-BE9D-DE4636166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17" name="Text Box 29">
                <a:extLst>
                  <a:ext uri="{FF2B5EF4-FFF2-40B4-BE49-F238E27FC236}">
                    <a16:creationId xmlns:a16="http://schemas.microsoft.com/office/drawing/2014/main" id="{6114D254-0230-4516-AE3C-93B63D20B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2" y="299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3518" name="Line 30">
                <a:extLst>
                  <a:ext uri="{FF2B5EF4-FFF2-40B4-BE49-F238E27FC236}">
                    <a16:creationId xmlns:a16="http://schemas.microsoft.com/office/drawing/2014/main" id="{F27C036A-1E0B-4A86-97D6-7DD5DAD92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309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9" name="Text Box 31">
                <a:extLst>
                  <a:ext uri="{FF2B5EF4-FFF2-40B4-BE49-F238E27FC236}">
                    <a16:creationId xmlns:a16="http://schemas.microsoft.com/office/drawing/2014/main" id="{B1F691E8-A01F-4D1F-98A5-ADC671CF3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" y="298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3520" name="Line 32">
                <a:extLst>
                  <a:ext uri="{FF2B5EF4-FFF2-40B4-BE49-F238E27FC236}">
                    <a16:creationId xmlns:a16="http://schemas.microsoft.com/office/drawing/2014/main" id="{A49349DA-D780-4EDA-87A3-A62427759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0" y="309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21" name="Line 33">
              <a:extLst>
                <a:ext uri="{FF2B5EF4-FFF2-40B4-BE49-F238E27FC236}">
                  <a16:creationId xmlns:a16="http://schemas.microsoft.com/office/drawing/2014/main" id="{73CF1019-6CFB-4661-B1B8-07545245B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569"/>
              <a:ext cx="960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22" name="Group 34">
            <a:extLst>
              <a:ext uri="{FF2B5EF4-FFF2-40B4-BE49-F238E27FC236}">
                <a16:creationId xmlns:a16="http://schemas.microsoft.com/office/drawing/2014/main" id="{ABAEB7A0-DA77-44F6-B685-8BC91F537B3E}"/>
              </a:ext>
            </a:extLst>
          </p:cNvPr>
          <p:cNvGrpSpPr>
            <a:grpSpLocks/>
          </p:cNvGrpSpPr>
          <p:nvPr/>
        </p:nvGrpSpPr>
        <p:grpSpPr bwMode="auto">
          <a:xfrm>
            <a:off x="6769100" y="3683000"/>
            <a:ext cx="2984500" cy="1398588"/>
            <a:chOff x="3208" y="2233"/>
            <a:chExt cx="1880" cy="881"/>
          </a:xfrm>
        </p:grpSpPr>
        <p:grpSp>
          <p:nvGrpSpPr>
            <p:cNvPr id="63523" name="Group 35">
              <a:extLst>
                <a:ext uri="{FF2B5EF4-FFF2-40B4-BE49-F238E27FC236}">
                  <a16:creationId xmlns:a16="http://schemas.microsoft.com/office/drawing/2014/main" id="{EA1F020A-D1E8-4DA0-9D73-14077B30B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8" y="2496"/>
              <a:ext cx="870" cy="618"/>
              <a:chOff x="3936" y="3132"/>
              <a:chExt cx="870" cy="618"/>
            </a:xfrm>
          </p:grpSpPr>
          <p:grpSp>
            <p:nvGrpSpPr>
              <p:cNvPr id="63524" name="Group 36">
                <a:extLst>
                  <a:ext uri="{FF2B5EF4-FFF2-40B4-BE49-F238E27FC236}">
                    <a16:creationId xmlns:a16="http://schemas.microsoft.com/office/drawing/2014/main" id="{38CCFCD7-3DDD-4306-849C-BE69E0ACAA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2" y="3414"/>
                <a:ext cx="384" cy="336"/>
                <a:chOff x="4367" y="2510"/>
                <a:chExt cx="384" cy="336"/>
              </a:xfrm>
            </p:grpSpPr>
            <p:sp>
              <p:nvSpPr>
                <p:cNvPr id="63525" name="AutoShape 37">
                  <a:extLst>
                    <a:ext uri="{FF2B5EF4-FFF2-40B4-BE49-F238E27FC236}">
                      <a16:creationId xmlns:a16="http://schemas.microsoft.com/office/drawing/2014/main" id="{0D6C190C-FC7E-4AF6-A28B-D1B00C2CD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6" name="AutoShape 38">
                  <a:extLst>
                    <a:ext uri="{FF2B5EF4-FFF2-40B4-BE49-F238E27FC236}">
                      <a16:creationId xmlns:a16="http://schemas.microsoft.com/office/drawing/2014/main" id="{4287C76F-4FC0-43E5-8051-3882855DF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27" name="Text Box 39">
                <a:extLst>
                  <a:ext uri="{FF2B5EF4-FFF2-40B4-BE49-F238E27FC236}">
                    <a16:creationId xmlns:a16="http://schemas.microsoft.com/office/drawing/2014/main" id="{20A78265-659F-4E24-A80D-D8FE99E75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47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3528" name="Line 40">
                <a:extLst>
                  <a:ext uri="{FF2B5EF4-FFF2-40B4-BE49-F238E27FC236}">
                    <a16:creationId xmlns:a16="http://schemas.microsoft.com/office/drawing/2014/main" id="{BD1CEA76-7585-4B04-B28A-828D7C462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8" y="358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Text Box 41">
                <a:extLst>
                  <a:ext uri="{FF2B5EF4-FFF2-40B4-BE49-F238E27FC236}">
                    <a16:creationId xmlns:a16="http://schemas.microsoft.com/office/drawing/2014/main" id="{9DB44AD1-9A96-4651-A183-683E8ED60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4" y="313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3530" name="Line 42">
                <a:extLst>
                  <a:ext uri="{FF2B5EF4-FFF2-40B4-BE49-F238E27FC236}">
                    <a16:creationId xmlns:a16="http://schemas.microsoft.com/office/drawing/2014/main" id="{C010B4AC-C7E5-4F63-A0B8-923203858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300"/>
                <a:ext cx="96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31" name="Line 43">
              <a:extLst>
                <a:ext uri="{FF2B5EF4-FFF2-40B4-BE49-F238E27FC236}">
                  <a16:creationId xmlns:a16="http://schemas.microsoft.com/office/drawing/2014/main" id="{9C0F11ED-8355-41D4-A8BD-BE76A0AA0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8" y="2233"/>
              <a:ext cx="1292" cy="48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32" name="Group 44">
            <a:extLst>
              <a:ext uri="{FF2B5EF4-FFF2-40B4-BE49-F238E27FC236}">
                <a16:creationId xmlns:a16="http://schemas.microsoft.com/office/drawing/2014/main" id="{ADA40EBB-1DFE-4B9E-99A2-256C4980F369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795714"/>
            <a:ext cx="2838450" cy="2605087"/>
            <a:chOff x="3168" y="2304"/>
            <a:chExt cx="1788" cy="1641"/>
          </a:xfrm>
        </p:grpSpPr>
        <p:grpSp>
          <p:nvGrpSpPr>
            <p:cNvPr id="63533" name="Group 45">
              <a:extLst>
                <a:ext uri="{FF2B5EF4-FFF2-40B4-BE49-F238E27FC236}">
                  <a16:creationId xmlns:a16="http://schemas.microsoft.com/office/drawing/2014/main" id="{F64434F0-36AF-43DD-85A6-1E98077ED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072"/>
              <a:ext cx="972" cy="873"/>
              <a:chOff x="4308" y="2439"/>
              <a:chExt cx="972" cy="873"/>
            </a:xfrm>
          </p:grpSpPr>
          <p:grpSp>
            <p:nvGrpSpPr>
              <p:cNvPr id="63534" name="Group 46">
                <a:extLst>
                  <a:ext uri="{FF2B5EF4-FFF2-40B4-BE49-F238E27FC236}">
                    <a16:creationId xmlns:a16="http://schemas.microsoft.com/office/drawing/2014/main" id="{AFF9C35B-7BA1-4D89-99D4-0112BC6C0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4" y="2721"/>
                <a:ext cx="384" cy="336"/>
                <a:chOff x="4367" y="2510"/>
                <a:chExt cx="384" cy="336"/>
              </a:xfrm>
            </p:grpSpPr>
            <p:sp>
              <p:nvSpPr>
                <p:cNvPr id="63535" name="AutoShape 47">
                  <a:extLst>
                    <a:ext uri="{FF2B5EF4-FFF2-40B4-BE49-F238E27FC236}">
                      <a16:creationId xmlns:a16="http://schemas.microsoft.com/office/drawing/2014/main" id="{9B5AA68F-38E4-47B1-867E-BDAE7865D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6" name="AutoShape 48">
                  <a:extLst>
                    <a:ext uri="{FF2B5EF4-FFF2-40B4-BE49-F238E27FC236}">
                      <a16:creationId xmlns:a16="http://schemas.microsoft.com/office/drawing/2014/main" id="{2B54E21C-2193-4F90-B9D2-3B5168EB5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37" name="Text Box 49">
                <a:extLst>
                  <a:ext uri="{FF2B5EF4-FFF2-40B4-BE49-F238E27FC236}">
                    <a16:creationId xmlns:a16="http://schemas.microsoft.com/office/drawing/2014/main" id="{F35EE021-12AB-4346-9585-6FD5663FC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8" y="277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3538" name="Line 50">
                <a:extLst>
                  <a:ext uri="{FF2B5EF4-FFF2-40B4-BE49-F238E27FC236}">
                    <a16:creationId xmlns:a16="http://schemas.microsoft.com/office/drawing/2014/main" id="{56D17397-DBFF-40D1-B031-D6FE29F6A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0" y="288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9" name="Text Box 51">
                <a:extLst>
                  <a:ext uri="{FF2B5EF4-FFF2-40B4-BE49-F238E27FC236}">
                    <a16:creationId xmlns:a16="http://schemas.microsoft.com/office/drawing/2014/main" id="{A03AA7EB-B179-4B7D-BE78-F3B8580EA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2" y="2439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3540" name="Line 52">
                <a:extLst>
                  <a:ext uri="{FF2B5EF4-FFF2-40B4-BE49-F238E27FC236}">
                    <a16:creationId xmlns:a16="http://schemas.microsoft.com/office/drawing/2014/main" id="{5C090F7E-9FDD-4E3C-9A73-1F20E797E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2607"/>
                <a:ext cx="96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1" name="Text Box 53">
                <a:extLst>
                  <a:ext uri="{FF2B5EF4-FFF2-40B4-BE49-F238E27FC236}">
                    <a16:creationId xmlns:a16="http://schemas.microsoft.com/office/drawing/2014/main" id="{4E196361-442E-4C74-837A-D1E48EB66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08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3542" name="Line 54">
                <a:extLst>
                  <a:ext uri="{FF2B5EF4-FFF2-40B4-BE49-F238E27FC236}">
                    <a16:creationId xmlns:a16="http://schemas.microsoft.com/office/drawing/2014/main" id="{56D550C7-1525-4234-9B8A-7B5F47113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920" y="306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43" name="Line 55">
              <a:extLst>
                <a:ext uri="{FF2B5EF4-FFF2-40B4-BE49-F238E27FC236}">
                  <a16:creationId xmlns:a16="http://schemas.microsoft.com/office/drawing/2014/main" id="{FE2EB86C-D4A6-44C7-8B3F-F46671E9E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8" y="2304"/>
              <a:ext cx="1134" cy="102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44" name="Group 56">
            <a:extLst>
              <a:ext uri="{FF2B5EF4-FFF2-40B4-BE49-F238E27FC236}">
                <a16:creationId xmlns:a16="http://schemas.microsoft.com/office/drawing/2014/main" id="{4AF7F3C0-E5BF-4C54-8B75-2248A06CF687}"/>
              </a:ext>
            </a:extLst>
          </p:cNvPr>
          <p:cNvGrpSpPr>
            <a:grpSpLocks/>
          </p:cNvGrpSpPr>
          <p:nvPr/>
        </p:nvGrpSpPr>
        <p:grpSpPr bwMode="auto">
          <a:xfrm>
            <a:off x="6773864" y="3100389"/>
            <a:ext cx="3208337" cy="923925"/>
            <a:chOff x="3211" y="1866"/>
            <a:chExt cx="2021" cy="582"/>
          </a:xfrm>
        </p:grpSpPr>
        <p:grpSp>
          <p:nvGrpSpPr>
            <p:cNvPr id="63545" name="Group 57">
              <a:extLst>
                <a:ext uri="{FF2B5EF4-FFF2-40B4-BE49-F238E27FC236}">
                  <a16:creationId xmlns:a16="http://schemas.microsoft.com/office/drawing/2014/main" id="{E7604297-90B5-4F90-A7DF-EFE2841EC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866"/>
              <a:ext cx="1248" cy="582"/>
              <a:chOff x="3840" y="2490"/>
              <a:chExt cx="1248" cy="582"/>
            </a:xfrm>
          </p:grpSpPr>
          <p:grpSp>
            <p:nvGrpSpPr>
              <p:cNvPr id="63546" name="Group 58">
                <a:extLst>
                  <a:ext uri="{FF2B5EF4-FFF2-40B4-BE49-F238E27FC236}">
                    <a16:creationId xmlns:a16="http://schemas.microsoft.com/office/drawing/2014/main" id="{EF232B0E-F7C3-4BAA-AA92-0E5CF3EE2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6" y="2736"/>
                <a:ext cx="384" cy="336"/>
                <a:chOff x="4367" y="2510"/>
                <a:chExt cx="384" cy="336"/>
              </a:xfrm>
            </p:grpSpPr>
            <p:sp>
              <p:nvSpPr>
                <p:cNvPr id="63547" name="AutoShape 59">
                  <a:extLst>
                    <a:ext uri="{FF2B5EF4-FFF2-40B4-BE49-F238E27FC236}">
                      <a16:creationId xmlns:a16="http://schemas.microsoft.com/office/drawing/2014/main" id="{AE298AE1-67CA-4178-B973-BD45B780E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48" name="AutoShape 60">
                  <a:extLst>
                    <a:ext uri="{FF2B5EF4-FFF2-40B4-BE49-F238E27FC236}">
                      <a16:creationId xmlns:a16="http://schemas.microsoft.com/office/drawing/2014/main" id="{EEE42FFE-C15E-4D55-BFEB-C37FF2D6E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49" name="Text Box 61">
                <a:extLst>
                  <a:ext uri="{FF2B5EF4-FFF2-40B4-BE49-F238E27FC236}">
                    <a16:creationId xmlns:a16="http://schemas.microsoft.com/office/drawing/2014/main" id="{985B4529-8B62-4EA5-8211-5EC6B0A06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9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3550" name="Line 62">
                <a:extLst>
                  <a:ext uri="{FF2B5EF4-FFF2-40B4-BE49-F238E27FC236}">
                    <a16:creationId xmlns:a16="http://schemas.microsoft.com/office/drawing/2014/main" id="{848811AE-C246-470A-8C71-2F2A9855F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2" y="290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1" name="Text Box 63">
                <a:extLst>
                  <a:ext uri="{FF2B5EF4-FFF2-40B4-BE49-F238E27FC236}">
                    <a16:creationId xmlns:a16="http://schemas.microsoft.com/office/drawing/2014/main" id="{1C866507-9DA0-4751-B4CC-2D9151ACB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49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3552" name="Line 64">
                <a:extLst>
                  <a:ext uri="{FF2B5EF4-FFF2-40B4-BE49-F238E27FC236}">
                    <a16:creationId xmlns:a16="http://schemas.microsoft.com/office/drawing/2014/main" id="{9420D7D5-6CA8-40BB-95BB-EA1AEE5D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32" y="2610"/>
                <a:ext cx="114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3" name="Line 65">
              <a:extLst>
                <a:ext uri="{FF2B5EF4-FFF2-40B4-BE49-F238E27FC236}">
                  <a16:creationId xmlns:a16="http://schemas.microsoft.com/office/drawing/2014/main" id="{64FA4A46-BB1F-4C1A-B2FB-8BBFED0AC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1" y="2171"/>
              <a:ext cx="821" cy="85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4" name="Text Box 66">
            <a:extLst>
              <a:ext uri="{FF2B5EF4-FFF2-40B4-BE49-F238E27FC236}">
                <a16:creationId xmlns:a16="http://schemas.microsoft.com/office/drawing/2014/main" id="{4CF496A1-A3F3-45E6-8FCD-F9585DC7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2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Comic Sans MS" panose="030F0702030302020204" pitchFamily="66" charset="0"/>
              </a:rPr>
              <a:t>Catalyst/Process for PDEB Production</a:t>
            </a:r>
          </a:p>
        </p:txBody>
      </p:sp>
      <p:sp>
        <p:nvSpPr>
          <p:cNvPr id="63555" name="Text Box 67">
            <a:extLst>
              <a:ext uri="{FF2B5EF4-FFF2-40B4-BE49-F238E27FC236}">
                <a16:creationId xmlns:a16="http://schemas.microsoft.com/office/drawing/2014/main" id="{F97F0878-648C-4D91-A12D-14223756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0551"/>
            <a:ext cx="44958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993300"/>
                </a:solidFill>
                <a:latin typeface="Comic Sans MS" panose="030F0702030302020204" pitchFamily="66" charset="0"/>
              </a:rPr>
              <a:t>Issue of Other Aromatics in Feed </a:t>
            </a:r>
          </a:p>
        </p:txBody>
      </p:sp>
    </p:spTree>
    <p:extLst>
      <p:ext uri="{BB962C8B-B14F-4D97-AF65-F5344CB8AC3E}">
        <p14:creationId xmlns:p14="http://schemas.microsoft.com/office/powerpoint/2010/main" val="6738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26BE2-4F3B-4331-B780-A8FA07E5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568EC2-B3D4-4BFB-97DD-A8FBAF69E2BC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7494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Module 3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F1E7F-B904-44EB-BDF6-8C37D3770DCC}"/>
              </a:ext>
            </a:extLst>
          </p:cNvPr>
          <p:cNvSpPr/>
          <p:nvPr/>
        </p:nvSpPr>
        <p:spPr>
          <a:xfrm>
            <a:off x="145774" y="749483"/>
            <a:ext cx="7712765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Surface Properties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3.1.1. Volumetric, Gravimetric Adsorption Methods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 Adsorption Calorimetry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Exercises/Assignments/Reading Materials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Spectroscopy in Catalysis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3.2.1. UV- Vis spectroscopy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3.2.2. IR spectroscopy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3.2.3. Raman Spectroscopy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 Temperature-Programmed Techniques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3.2.4.1. Temperature-Programmed Reduction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3.2.4.2. Temperature-Programmed </a:t>
            </a:r>
            <a:r>
              <a:rPr lang="en-GB" sz="2400" b="1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Sulfidation</a:t>
            </a: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3.2.4.3. Temperature-Programmed Reaction Spectroscopy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AD6D3-4671-4F70-91FE-F3561BFAE88F}"/>
              </a:ext>
            </a:extLst>
          </p:cNvPr>
          <p:cNvSpPr/>
          <p:nvPr/>
        </p:nvSpPr>
        <p:spPr>
          <a:xfrm>
            <a:off x="5874026" y="2334352"/>
            <a:ext cx="6317974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3.2.4.4. Temperature-Programmed Desorption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3.2.4.5. Temperature-Programmed Reaction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Spectroscopy in UHV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and Assignments/Reading Materials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17E5A-8A6F-46DB-9E6F-13D7D35B135E}"/>
              </a:ext>
            </a:extLst>
          </p:cNvPr>
          <p:cNvSpPr txBox="1"/>
          <p:nvPr/>
        </p:nvSpPr>
        <p:spPr>
          <a:xfrm>
            <a:off x="10217426" y="5817704"/>
            <a:ext cx="113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4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>
            <a:extLst>
              <a:ext uri="{FF2B5EF4-FFF2-40B4-BE49-F238E27FC236}">
                <a16:creationId xmlns:a16="http://schemas.microsoft.com/office/drawing/2014/main" id="{5BFEBFA7-F4C5-465F-A579-9D7DD2D433DE}"/>
              </a:ext>
            </a:extLst>
          </p:cNvPr>
          <p:cNvGrpSpPr>
            <a:grpSpLocks/>
          </p:cNvGrpSpPr>
          <p:nvPr/>
        </p:nvGrpSpPr>
        <p:grpSpPr bwMode="auto">
          <a:xfrm>
            <a:off x="6770689" y="1808163"/>
            <a:ext cx="1952625" cy="736600"/>
            <a:chOff x="3017" y="1139"/>
            <a:chExt cx="1230" cy="464"/>
          </a:xfrm>
        </p:grpSpPr>
        <p:grpSp>
          <p:nvGrpSpPr>
            <p:cNvPr id="64515" name="Group 3">
              <a:extLst>
                <a:ext uri="{FF2B5EF4-FFF2-40B4-BE49-F238E27FC236}">
                  <a16:creationId xmlns:a16="http://schemas.microsoft.com/office/drawing/2014/main" id="{7328EB05-2828-4688-AAAB-DBBB562A3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1" y="1139"/>
              <a:ext cx="846" cy="464"/>
              <a:chOff x="4008" y="1920"/>
              <a:chExt cx="846" cy="464"/>
            </a:xfrm>
          </p:grpSpPr>
          <p:grpSp>
            <p:nvGrpSpPr>
              <p:cNvPr id="64516" name="Group 4">
                <a:extLst>
                  <a:ext uri="{FF2B5EF4-FFF2-40B4-BE49-F238E27FC236}">
                    <a16:creationId xmlns:a16="http://schemas.microsoft.com/office/drawing/2014/main" id="{377E05A5-75BA-417E-975E-E61ECEA2C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0" y="1920"/>
                <a:ext cx="384" cy="336"/>
                <a:chOff x="4367" y="2510"/>
                <a:chExt cx="384" cy="336"/>
              </a:xfrm>
            </p:grpSpPr>
            <p:sp>
              <p:nvSpPr>
                <p:cNvPr id="64517" name="AutoShape 5">
                  <a:extLst>
                    <a:ext uri="{FF2B5EF4-FFF2-40B4-BE49-F238E27FC236}">
                      <a16:creationId xmlns:a16="http://schemas.microsoft.com/office/drawing/2014/main" id="{70486F42-EDC0-487F-8A0A-5C2EA7A1E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18" name="AutoShape 6">
                  <a:extLst>
                    <a:ext uri="{FF2B5EF4-FFF2-40B4-BE49-F238E27FC236}">
                      <a16:creationId xmlns:a16="http://schemas.microsoft.com/office/drawing/2014/main" id="{5D8F2870-D53A-4EDE-B096-1186721D5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19" name="Text Box 7">
                <a:extLst>
                  <a:ext uri="{FF2B5EF4-FFF2-40B4-BE49-F238E27FC236}">
                    <a16:creationId xmlns:a16="http://schemas.microsoft.com/office/drawing/2014/main" id="{8644CA91-531B-4B1B-A7D3-7FA7D41C3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8" y="1977"/>
                <a:ext cx="44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H5C2</a:t>
                </a:r>
              </a:p>
            </p:txBody>
          </p:sp>
          <p:sp>
            <p:nvSpPr>
              <p:cNvPr id="64520" name="Line 8">
                <a:extLst>
                  <a:ext uri="{FF2B5EF4-FFF2-40B4-BE49-F238E27FC236}">
                    <a16:creationId xmlns:a16="http://schemas.microsoft.com/office/drawing/2014/main" id="{B8906515-FD1F-401A-9813-4BB4A1A9C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6" y="2088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1" name="Line 9">
              <a:extLst>
                <a:ext uri="{FF2B5EF4-FFF2-40B4-BE49-F238E27FC236}">
                  <a16:creationId xmlns:a16="http://schemas.microsoft.com/office/drawing/2014/main" id="{C605B591-1703-4898-89C8-EEABCC41E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7" y="1301"/>
              <a:ext cx="43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2" name="Group 10">
            <a:extLst>
              <a:ext uri="{FF2B5EF4-FFF2-40B4-BE49-F238E27FC236}">
                <a16:creationId xmlns:a16="http://schemas.microsoft.com/office/drawing/2014/main" id="{9BC4F66E-A8CD-4C6D-8423-34233F799209}"/>
              </a:ext>
            </a:extLst>
          </p:cNvPr>
          <p:cNvGrpSpPr>
            <a:grpSpLocks/>
          </p:cNvGrpSpPr>
          <p:nvPr/>
        </p:nvGrpSpPr>
        <p:grpSpPr bwMode="auto">
          <a:xfrm>
            <a:off x="6770689" y="731838"/>
            <a:ext cx="714375" cy="1257300"/>
            <a:chOff x="3017" y="461"/>
            <a:chExt cx="450" cy="792"/>
          </a:xfrm>
        </p:grpSpPr>
        <p:grpSp>
          <p:nvGrpSpPr>
            <p:cNvPr id="64523" name="Group 11">
              <a:extLst>
                <a:ext uri="{FF2B5EF4-FFF2-40B4-BE49-F238E27FC236}">
                  <a16:creationId xmlns:a16="http://schemas.microsoft.com/office/drawing/2014/main" id="{D27D186A-08DA-45B1-81AE-AE74B15D9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" y="461"/>
              <a:ext cx="384" cy="336"/>
              <a:chOff x="4367" y="2510"/>
              <a:chExt cx="384" cy="336"/>
            </a:xfrm>
          </p:grpSpPr>
          <p:sp>
            <p:nvSpPr>
              <p:cNvPr id="64524" name="AutoShape 12">
                <a:extLst>
                  <a:ext uri="{FF2B5EF4-FFF2-40B4-BE49-F238E27FC236}">
                    <a16:creationId xmlns:a16="http://schemas.microsoft.com/office/drawing/2014/main" id="{E9DE952C-87EF-4448-AC2D-38DB52574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2510"/>
                <a:ext cx="384" cy="336"/>
              </a:xfrm>
              <a:prstGeom prst="flowChartPreparation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AutoShape 13">
                <a:extLst>
                  <a:ext uri="{FF2B5EF4-FFF2-40B4-BE49-F238E27FC236}">
                    <a16:creationId xmlns:a16="http://schemas.microsoft.com/office/drawing/2014/main" id="{AA37CC35-87B1-4C6A-AD39-511D5662C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438" y="2569"/>
                <a:ext cx="228" cy="228"/>
              </a:xfrm>
              <a:prstGeom prst="flowChartConnector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6" name="Line 14">
              <a:extLst>
                <a:ext uri="{FF2B5EF4-FFF2-40B4-BE49-F238E27FC236}">
                  <a16:creationId xmlns:a16="http://schemas.microsoft.com/office/drawing/2014/main" id="{4EACEACD-DFFE-4B34-A740-2B5A540C4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7" y="821"/>
              <a:ext cx="240" cy="43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7" name="Group 15">
            <a:extLst>
              <a:ext uri="{FF2B5EF4-FFF2-40B4-BE49-F238E27FC236}">
                <a16:creationId xmlns:a16="http://schemas.microsoft.com/office/drawing/2014/main" id="{93F50641-4C83-4256-8AB3-1CE385FA5963}"/>
              </a:ext>
            </a:extLst>
          </p:cNvPr>
          <p:cNvGrpSpPr>
            <a:grpSpLocks/>
          </p:cNvGrpSpPr>
          <p:nvPr/>
        </p:nvGrpSpPr>
        <p:grpSpPr bwMode="auto">
          <a:xfrm>
            <a:off x="6913563" y="693738"/>
            <a:ext cx="2087562" cy="1219200"/>
            <a:chOff x="3107" y="437"/>
            <a:chExt cx="1315" cy="768"/>
          </a:xfrm>
        </p:grpSpPr>
        <p:grpSp>
          <p:nvGrpSpPr>
            <p:cNvPr id="64528" name="Group 16">
              <a:extLst>
                <a:ext uri="{FF2B5EF4-FFF2-40B4-BE49-F238E27FC236}">
                  <a16:creationId xmlns:a16="http://schemas.microsoft.com/office/drawing/2014/main" id="{286337AA-83F9-4AFB-8C8B-9AED60A1E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437"/>
              <a:ext cx="870" cy="336"/>
              <a:chOff x="4032" y="2928"/>
              <a:chExt cx="870" cy="336"/>
            </a:xfrm>
          </p:grpSpPr>
          <p:grpSp>
            <p:nvGrpSpPr>
              <p:cNvPr id="64529" name="Group 17">
                <a:extLst>
                  <a:ext uri="{FF2B5EF4-FFF2-40B4-BE49-F238E27FC236}">
                    <a16:creationId xmlns:a16="http://schemas.microsoft.com/office/drawing/2014/main" id="{BC463F73-6F22-4385-A962-7E9A08258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8" y="2928"/>
                <a:ext cx="384" cy="336"/>
                <a:chOff x="4367" y="2510"/>
                <a:chExt cx="384" cy="336"/>
              </a:xfrm>
            </p:grpSpPr>
            <p:sp>
              <p:nvSpPr>
                <p:cNvPr id="64530" name="AutoShape 18">
                  <a:extLst>
                    <a:ext uri="{FF2B5EF4-FFF2-40B4-BE49-F238E27FC236}">
                      <a16:creationId xmlns:a16="http://schemas.microsoft.com/office/drawing/2014/main" id="{E437DA97-90E1-42A4-9E4E-A56935847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31" name="AutoShape 19">
                  <a:extLst>
                    <a:ext uri="{FF2B5EF4-FFF2-40B4-BE49-F238E27FC236}">
                      <a16:creationId xmlns:a16="http://schemas.microsoft.com/office/drawing/2014/main" id="{58033D37-50A0-4796-B548-9CD253AC7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32" name="Text Box 20">
                <a:extLst>
                  <a:ext uri="{FF2B5EF4-FFF2-40B4-BE49-F238E27FC236}">
                    <a16:creationId xmlns:a16="http://schemas.microsoft.com/office/drawing/2014/main" id="{BC1B2D75-595C-45D7-8DA0-4A7613741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99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4533" name="Line 21">
                <a:extLst>
                  <a:ext uri="{FF2B5EF4-FFF2-40B4-BE49-F238E27FC236}">
                    <a16:creationId xmlns:a16="http://schemas.microsoft.com/office/drawing/2014/main" id="{1CB9219C-808F-43C7-AA7A-A039B0DF6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" y="309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34" name="Line 22">
              <a:extLst>
                <a:ext uri="{FF2B5EF4-FFF2-40B4-BE49-F238E27FC236}">
                  <a16:creationId xmlns:a16="http://schemas.microsoft.com/office/drawing/2014/main" id="{5AC3F56A-9D59-4C7F-859C-66BC8AB39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7" y="725"/>
              <a:ext cx="877" cy="48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5" name="Group 23">
            <a:extLst>
              <a:ext uri="{FF2B5EF4-FFF2-40B4-BE49-F238E27FC236}">
                <a16:creationId xmlns:a16="http://schemas.microsoft.com/office/drawing/2014/main" id="{EA317945-381F-49C2-9D66-D12E12DCF76A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1303339"/>
            <a:ext cx="2971800" cy="695325"/>
            <a:chOff x="3167" y="821"/>
            <a:chExt cx="1872" cy="438"/>
          </a:xfrm>
        </p:grpSpPr>
        <p:grpSp>
          <p:nvGrpSpPr>
            <p:cNvPr id="64536" name="Group 24">
              <a:extLst>
                <a:ext uri="{FF2B5EF4-FFF2-40B4-BE49-F238E27FC236}">
                  <a16:creationId xmlns:a16="http://schemas.microsoft.com/office/drawing/2014/main" id="{24720BF3-8D9F-42EA-B82A-681131787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5" y="821"/>
              <a:ext cx="1344" cy="336"/>
              <a:chOff x="2682" y="2928"/>
              <a:chExt cx="1344" cy="336"/>
            </a:xfrm>
          </p:grpSpPr>
          <p:grpSp>
            <p:nvGrpSpPr>
              <p:cNvPr id="64537" name="Group 25">
                <a:extLst>
                  <a:ext uri="{FF2B5EF4-FFF2-40B4-BE49-F238E27FC236}">
                    <a16:creationId xmlns:a16="http://schemas.microsoft.com/office/drawing/2014/main" id="{36AF74E6-FA8E-4E20-A55B-9E27B89AA8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928"/>
                <a:ext cx="384" cy="336"/>
                <a:chOff x="4367" y="2510"/>
                <a:chExt cx="384" cy="336"/>
              </a:xfrm>
            </p:grpSpPr>
            <p:sp>
              <p:nvSpPr>
                <p:cNvPr id="64538" name="AutoShape 26">
                  <a:extLst>
                    <a:ext uri="{FF2B5EF4-FFF2-40B4-BE49-F238E27FC236}">
                      <a16:creationId xmlns:a16="http://schemas.microsoft.com/office/drawing/2014/main" id="{C02568BC-18C6-4572-9038-0330616CA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39" name="AutoShape 27">
                  <a:extLst>
                    <a:ext uri="{FF2B5EF4-FFF2-40B4-BE49-F238E27FC236}">
                      <a16:creationId xmlns:a16="http://schemas.microsoft.com/office/drawing/2014/main" id="{4DF06F7A-53B6-4319-B51D-6522A834C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40" name="Text Box 28">
                <a:extLst>
                  <a:ext uri="{FF2B5EF4-FFF2-40B4-BE49-F238E27FC236}">
                    <a16:creationId xmlns:a16="http://schemas.microsoft.com/office/drawing/2014/main" id="{4BB6AA87-4709-4474-8B9C-2C61F546A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2" y="299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4541" name="Line 29">
                <a:extLst>
                  <a:ext uri="{FF2B5EF4-FFF2-40B4-BE49-F238E27FC236}">
                    <a16:creationId xmlns:a16="http://schemas.microsoft.com/office/drawing/2014/main" id="{AB1E770F-F83E-486D-ABAF-E0EB498DA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3096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2" name="Text Box 30">
                <a:extLst>
                  <a:ext uri="{FF2B5EF4-FFF2-40B4-BE49-F238E27FC236}">
                    <a16:creationId xmlns:a16="http://schemas.microsoft.com/office/drawing/2014/main" id="{FEA429C7-6491-4DCF-83F1-9557136425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" y="298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4543" name="Line 31">
                <a:extLst>
                  <a:ext uri="{FF2B5EF4-FFF2-40B4-BE49-F238E27FC236}">
                    <a16:creationId xmlns:a16="http://schemas.microsoft.com/office/drawing/2014/main" id="{90BB041E-6CB3-4193-9B60-5D0FE3D2F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0" y="309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4" name="Line 32">
              <a:extLst>
                <a:ext uri="{FF2B5EF4-FFF2-40B4-BE49-F238E27FC236}">
                  <a16:creationId xmlns:a16="http://schemas.microsoft.com/office/drawing/2014/main" id="{DD552E07-B7E0-472F-9907-CA93EE290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7" y="1007"/>
              <a:ext cx="594" cy="25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45" name="Group 33">
            <a:extLst>
              <a:ext uri="{FF2B5EF4-FFF2-40B4-BE49-F238E27FC236}">
                <a16:creationId xmlns:a16="http://schemas.microsoft.com/office/drawing/2014/main" id="{C4C3C2AB-237E-4AAE-9E67-D10ED59164CD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2370139"/>
            <a:ext cx="3409950" cy="923925"/>
            <a:chOff x="3036" y="1493"/>
            <a:chExt cx="2148" cy="582"/>
          </a:xfrm>
        </p:grpSpPr>
        <p:grpSp>
          <p:nvGrpSpPr>
            <p:cNvPr id="64546" name="Group 34">
              <a:extLst>
                <a:ext uri="{FF2B5EF4-FFF2-40B4-BE49-F238E27FC236}">
                  <a16:creationId xmlns:a16="http://schemas.microsoft.com/office/drawing/2014/main" id="{9091448E-FC05-4020-AEB0-D5CC9EFF9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493"/>
              <a:ext cx="1248" cy="582"/>
              <a:chOff x="3840" y="2490"/>
              <a:chExt cx="1248" cy="582"/>
            </a:xfrm>
          </p:grpSpPr>
          <p:grpSp>
            <p:nvGrpSpPr>
              <p:cNvPr id="64547" name="Group 35">
                <a:extLst>
                  <a:ext uri="{FF2B5EF4-FFF2-40B4-BE49-F238E27FC236}">
                    <a16:creationId xmlns:a16="http://schemas.microsoft.com/office/drawing/2014/main" id="{D1DB3F5D-ABD8-4FF1-9117-A83173B5F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6" y="2736"/>
                <a:ext cx="384" cy="336"/>
                <a:chOff x="4367" y="2510"/>
                <a:chExt cx="384" cy="336"/>
              </a:xfrm>
            </p:grpSpPr>
            <p:sp>
              <p:nvSpPr>
                <p:cNvPr id="64548" name="AutoShape 36">
                  <a:extLst>
                    <a:ext uri="{FF2B5EF4-FFF2-40B4-BE49-F238E27FC236}">
                      <a16:creationId xmlns:a16="http://schemas.microsoft.com/office/drawing/2014/main" id="{73DA9E09-58F0-461D-BA5C-23AB80166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49" name="AutoShape 37">
                  <a:extLst>
                    <a:ext uri="{FF2B5EF4-FFF2-40B4-BE49-F238E27FC236}">
                      <a16:creationId xmlns:a16="http://schemas.microsoft.com/office/drawing/2014/main" id="{4EC068C9-2999-4DCB-8E9A-00335EF24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50" name="Text Box 38">
                <a:extLst>
                  <a:ext uri="{FF2B5EF4-FFF2-40B4-BE49-F238E27FC236}">
                    <a16:creationId xmlns:a16="http://schemas.microsoft.com/office/drawing/2014/main" id="{73F03335-F212-455D-A4A2-99E73CFFE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93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4551" name="Line 39">
                <a:extLst>
                  <a:ext uri="{FF2B5EF4-FFF2-40B4-BE49-F238E27FC236}">
                    <a16:creationId xmlns:a16="http://schemas.microsoft.com/office/drawing/2014/main" id="{39120822-25CA-407C-97A6-B3986426E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2" y="290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2" name="Text Box 40">
                <a:extLst>
                  <a:ext uri="{FF2B5EF4-FFF2-40B4-BE49-F238E27FC236}">
                    <a16:creationId xmlns:a16="http://schemas.microsoft.com/office/drawing/2014/main" id="{ED9D19C4-D7E2-4CA7-84EC-7C02965B6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49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4553" name="Line 41">
                <a:extLst>
                  <a:ext uri="{FF2B5EF4-FFF2-40B4-BE49-F238E27FC236}">
                    <a16:creationId xmlns:a16="http://schemas.microsoft.com/office/drawing/2014/main" id="{F8641121-652E-458C-BC27-5481C511F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32" y="2610"/>
                <a:ext cx="114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54" name="Line 42">
              <a:extLst>
                <a:ext uri="{FF2B5EF4-FFF2-40B4-BE49-F238E27FC236}">
                  <a16:creationId xmlns:a16="http://schemas.microsoft.com/office/drawing/2014/main" id="{C5D1B33D-E301-4F9A-BA29-DF0D34AD1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6" y="1613"/>
              <a:ext cx="1236" cy="16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55" name="Group 43">
            <a:extLst>
              <a:ext uri="{FF2B5EF4-FFF2-40B4-BE49-F238E27FC236}">
                <a16:creationId xmlns:a16="http://schemas.microsoft.com/office/drawing/2014/main" id="{8426F576-46B6-4144-A8B7-22EF3098AA08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2674939"/>
            <a:ext cx="3057525" cy="1666875"/>
            <a:chOff x="3024" y="1685"/>
            <a:chExt cx="1926" cy="1050"/>
          </a:xfrm>
        </p:grpSpPr>
        <p:grpSp>
          <p:nvGrpSpPr>
            <p:cNvPr id="64556" name="Group 44">
              <a:extLst>
                <a:ext uri="{FF2B5EF4-FFF2-40B4-BE49-F238E27FC236}">
                  <a16:creationId xmlns:a16="http://schemas.microsoft.com/office/drawing/2014/main" id="{E1038428-401E-49CE-AC24-9BBC92852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17"/>
              <a:ext cx="870" cy="618"/>
              <a:chOff x="3936" y="3132"/>
              <a:chExt cx="870" cy="618"/>
            </a:xfrm>
          </p:grpSpPr>
          <p:grpSp>
            <p:nvGrpSpPr>
              <p:cNvPr id="64557" name="Group 45">
                <a:extLst>
                  <a:ext uri="{FF2B5EF4-FFF2-40B4-BE49-F238E27FC236}">
                    <a16:creationId xmlns:a16="http://schemas.microsoft.com/office/drawing/2014/main" id="{5A8B79D7-38AC-4101-940C-D1BD97654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2" y="3414"/>
                <a:ext cx="384" cy="336"/>
                <a:chOff x="4367" y="2510"/>
                <a:chExt cx="384" cy="336"/>
              </a:xfrm>
            </p:grpSpPr>
            <p:sp>
              <p:nvSpPr>
                <p:cNvPr id="64558" name="AutoShape 46">
                  <a:extLst>
                    <a:ext uri="{FF2B5EF4-FFF2-40B4-BE49-F238E27FC236}">
                      <a16:creationId xmlns:a16="http://schemas.microsoft.com/office/drawing/2014/main" id="{2BE01790-FF63-4897-8410-E2CA863BF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9" name="AutoShape 47">
                  <a:extLst>
                    <a:ext uri="{FF2B5EF4-FFF2-40B4-BE49-F238E27FC236}">
                      <a16:creationId xmlns:a16="http://schemas.microsoft.com/office/drawing/2014/main" id="{C4CF21E0-2290-40F4-869F-600A0F726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60" name="Text Box 48">
                <a:extLst>
                  <a:ext uri="{FF2B5EF4-FFF2-40B4-BE49-F238E27FC236}">
                    <a16:creationId xmlns:a16="http://schemas.microsoft.com/office/drawing/2014/main" id="{24FD78F1-BFE7-4902-8340-449A70D01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47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4561" name="Line 49">
                <a:extLst>
                  <a:ext uri="{FF2B5EF4-FFF2-40B4-BE49-F238E27FC236}">
                    <a16:creationId xmlns:a16="http://schemas.microsoft.com/office/drawing/2014/main" id="{A91772D9-0B7D-4E3E-A587-6A9392ECE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8" y="358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2" name="Text Box 50">
                <a:extLst>
                  <a:ext uri="{FF2B5EF4-FFF2-40B4-BE49-F238E27FC236}">
                    <a16:creationId xmlns:a16="http://schemas.microsoft.com/office/drawing/2014/main" id="{64668D30-1739-4EBF-A80D-FA362253D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4" y="313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4563" name="Line 51">
                <a:extLst>
                  <a:ext uri="{FF2B5EF4-FFF2-40B4-BE49-F238E27FC236}">
                    <a16:creationId xmlns:a16="http://schemas.microsoft.com/office/drawing/2014/main" id="{2A72B945-B9CD-48C9-9A88-F943B644A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300"/>
                <a:ext cx="96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64" name="Line 52">
              <a:extLst>
                <a:ext uri="{FF2B5EF4-FFF2-40B4-BE49-F238E27FC236}">
                  <a16:creationId xmlns:a16="http://schemas.microsoft.com/office/drawing/2014/main" id="{5C4216B9-01D1-484A-8915-211395B07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1685"/>
              <a:ext cx="1416" cy="66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65" name="Group 53">
            <a:extLst>
              <a:ext uri="{FF2B5EF4-FFF2-40B4-BE49-F238E27FC236}">
                <a16:creationId xmlns:a16="http://schemas.microsoft.com/office/drawing/2014/main" id="{6E769BD1-AFA4-4D68-AE58-721A028CB42D}"/>
              </a:ext>
            </a:extLst>
          </p:cNvPr>
          <p:cNvGrpSpPr>
            <a:grpSpLocks/>
          </p:cNvGrpSpPr>
          <p:nvPr/>
        </p:nvGrpSpPr>
        <p:grpSpPr bwMode="auto">
          <a:xfrm>
            <a:off x="6724650" y="2732089"/>
            <a:ext cx="2057400" cy="2547937"/>
            <a:chOff x="2988" y="1721"/>
            <a:chExt cx="1296" cy="1605"/>
          </a:xfrm>
        </p:grpSpPr>
        <p:grpSp>
          <p:nvGrpSpPr>
            <p:cNvPr id="64566" name="Group 54">
              <a:extLst>
                <a:ext uri="{FF2B5EF4-FFF2-40B4-BE49-F238E27FC236}">
                  <a16:creationId xmlns:a16="http://schemas.microsoft.com/office/drawing/2014/main" id="{3A8A7162-E59C-4D88-8FED-1EE620BE9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453"/>
              <a:ext cx="972" cy="873"/>
              <a:chOff x="4308" y="2439"/>
              <a:chExt cx="972" cy="873"/>
            </a:xfrm>
          </p:grpSpPr>
          <p:grpSp>
            <p:nvGrpSpPr>
              <p:cNvPr id="64567" name="Group 55">
                <a:extLst>
                  <a:ext uri="{FF2B5EF4-FFF2-40B4-BE49-F238E27FC236}">
                    <a16:creationId xmlns:a16="http://schemas.microsoft.com/office/drawing/2014/main" id="{0B002AA9-4B9A-4162-9A32-6D96667EA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4" y="2721"/>
                <a:ext cx="384" cy="336"/>
                <a:chOff x="4367" y="2510"/>
                <a:chExt cx="384" cy="336"/>
              </a:xfrm>
            </p:grpSpPr>
            <p:sp>
              <p:nvSpPr>
                <p:cNvPr id="64568" name="AutoShape 56">
                  <a:extLst>
                    <a:ext uri="{FF2B5EF4-FFF2-40B4-BE49-F238E27FC236}">
                      <a16:creationId xmlns:a16="http://schemas.microsoft.com/office/drawing/2014/main" id="{D4017DED-E57B-4DCD-B125-6EEE94F6E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7" y="2510"/>
                  <a:ext cx="384" cy="336"/>
                </a:xfrm>
                <a:prstGeom prst="flowChartPreparation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9" name="AutoShape 57">
                  <a:extLst>
                    <a:ext uri="{FF2B5EF4-FFF2-40B4-BE49-F238E27FC236}">
                      <a16:creationId xmlns:a16="http://schemas.microsoft.com/office/drawing/2014/main" id="{08B85DA9-6B8F-45E6-9063-A2A9D624D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38" y="2569"/>
                  <a:ext cx="228" cy="228"/>
                </a:xfrm>
                <a:prstGeom prst="flowChartConnector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70" name="Text Box 58">
                <a:extLst>
                  <a:ext uri="{FF2B5EF4-FFF2-40B4-BE49-F238E27FC236}">
                    <a16:creationId xmlns:a16="http://schemas.microsoft.com/office/drawing/2014/main" id="{6E7B647B-241D-46C3-B257-6161F9B9B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8" y="277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H3C</a:t>
                </a:r>
              </a:p>
            </p:txBody>
          </p:sp>
          <p:sp>
            <p:nvSpPr>
              <p:cNvPr id="64571" name="Line 59">
                <a:extLst>
                  <a:ext uri="{FF2B5EF4-FFF2-40B4-BE49-F238E27FC236}">
                    <a16:creationId xmlns:a16="http://schemas.microsoft.com/office/drawing/2014/main" id="{92EBE176-9D03-4454-8784-FE5C05505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0" y="288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2" name="Text Box 60">
                <a:extLst>
                  <a:ext uri="{FF2B5EF4-FFF2-40B4-BE49-F238E27FC236}">
                    <a16:creationId xmlns:a16="http://schemas.microsoft.com/office/drawing/2014/main" id="{731D0586-EB51-4B0B-A4FC-2443CF7A4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2" y="2439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4573" name="Line 61">
                <a:extLst>
                  <a:ext uri="{FF2B5EF4-FFF2-40B4-BE49-F238E27FC236}">
                    <a16:creationId xmlns:a16="http://schemas.microsoft.com/office/drawing/2014/main" id="{F1F5038B-74E2-4C26-A25C-889B9F776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" y="2607"/>
                <a:ext cx="96" cy="1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4" name="Text Box 62">
                <a:extLst>
                  <a:ext uri="{FF2B5EF4-FFF2-40B4-BE49-F238E27FC236}">
                    <a16:creationId xmlns:a16="http://schemas.microsoft.com/office/drawing/2014/main" id="{CD805340-FC97-414B-9EBB-378F2F116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081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00FF"/>
                    </a:solidFill>
                    <a:latin typeface="Arial" panose="020B0604020202020204" pitchFamily="34" charset="0"/>
                  </a:rPr>
                  <a:t>CH3</a:t>
                </a:r>
              </a:p>
            </p:txBody>
          </p:sp>
          <p:sp>
            <p:nvSpPr>
              <p:cNvPr id="64575" name="Line 63">
                <a:extLst>
                  <a:ext uri="{FF2B5EF4-FFF2-40B4-BE49-F238E27FC236}">
                    <a16:creationId xmlns:a16="http://schemas.microsoft.com/office/drawing/2014/main" id="{F213C174-A499-405A-A5EA-6C1737899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920" y="3069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76" name="Line 64">
              <a:extLst>
                <a:ext uri="{FF2B5EF4-FFF2-40B4-BE49-F238E27FC236}">
                  <a16:creationId xmlns:a16="http://schemas.microsoft.com/office/drawing/2014/main" id="{9CD5D414-B691-4E8F-AC3F-6A33C70D3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88" y="1721"/>
              <a:ext cx="720" cy="96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77" name="Group 65">
            <a:extLst>
              <a:ext uri="{FF2B5EF4-FFF2-40B4-BE49-F238E27FC236}">
                <a16:creationId xmlns:a16="http://schemas.microsoft.com/office/drawing/2014/main" id="{FDD28B88-BE2E-4EB2-BAAE-CA2B9D5C9AF6}"/>
              </a:ext>
            </a:extLst>
          </p:cNvPr>
          <p:cNvGrpSpPr>
            <a:grpSpLocks/>
          </p:cNvGrpSpPr>
          <p:nvPr/>
        </p:nvGrpSpPr>
        <p:grpSpPr bwMode="auto">
          <a:xfrm rot="37800000">
            <a:off x="6896100" y="2484438"/>
            <a:ext cx="1371600" cy="1295400"/>
            <a:chOff x="2208" y="3024"/>
            <a:chExt cx="864" cy="816"/>
          </a:xfrm>
        </p:grpSpPr>
        <p:sp>
          <p:nvSpPr>
            <p:cNvPr id="64578" name="Line 66">
              <a:extLst>
                <a:ext uri="{FF2B5EF4-FFF2-40B4-BE49-F238E27FC236}">
                  <a16:creationId xmlns:a16="http://schemas.microsoft.com/office/drawing/2014/main" id="{A8332D75-3A54-4559-B82E-35CC4E16F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036"/>
              <a:ext cx="864" cy="80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>
              <a:extLst>
                <a:ext uri="{FF2B5EF4-FFF2-40B4-BE49-F238E27FC236}">
                  <a16:creationId xmlns:a16="http://schemas.microsoft.com/office/drawing/2014/main" id="{79175570-63B5-454A-87BA-B7D524F8A1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32" y="3000"/>
              <a:ext cx="816" cy="86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80" name="AutoShape 68">
            <a:extLst>
              <a:ext uri="{FF2B5EF4-FFF2-40B4-BE49-F238E27FC236}">
                <a16:creationId xmlns:a16="http://schemas.microsoft.com/office/drawing/2014/main" id="{F017FAE8-6069-499E-831B-DF90C8FA7E91}"/>
              </a:ext>
            </a:extLst>
          </p:cNvPr>
          <p:cNvSpPr>
            <a:spLocks noChangeArrowheads="1"/>
          </p:cNvSpPr>
          <p:nvPr/>
        </p:nvSpPr>
        <p:spPr bwMode="auto">
          <a:xfrm rot="-86493">
            <a:off x="6840538" y="2970214"/>
            <a:ext cx="1447800" cy="922337"/>
          </a:xfrm>
          <a:prstGeom prst="curvedLeftArrow">
            <a:avLst>
              <a:gd name="adj1" fmla="val 20000"/>
              <a:gd name="adj2" fmla="val 40000"/>
              <a:gd name="adj3" fmla="val 52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1" name="Text Box 69">
            <a:extLst>
              <a:ext uri="{FF2B5EF4-FFF2-40B4-BE49-F238E27FC236}">
                <a16:creationId xmlns:a16="http://schemas.microsoft.com/office/drawing/2014/main" id="{A687C201-289C-4205-8FFC-C095C7CC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487203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>
                <a:solidFill>
                  <a:srgbClr val="660066"/>
                </a:solidFill>
                <a:latin typeface="Comic Sans MS" panose="030F0702030302020204" pitchFamily="66" charset="0"/>
              </a:rPr>
              <a:t>Bz, Tol. :   Create hindrance, get alkylated, reduce yield of PDEB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olidFill>
                  <a:srgbClr val="660066"/>
                </a:solidFill>
                <a:latin typeface="Comic Sans MS" panose="030F0702030302020204" pitchFamily="66" charset="0"/>
              </a:rPr>
              <a:t>p-X, PDEB : Create more hindrance, but does not participate in reaction 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olidFill>
                  <a:srgbClr val="660066"/>
                </a:solidFill>
                <a:latin typeface="Comic Sans MS" panose="030F0702030302020204" pitchFamily="66" charset="0"/>
              </a:rPr>
              <a:t>m-X, o-X, TMBs: Act only as diluent</a:t>
            </a:r>
          </a:p>
        </p:txBody>
      </p:sp>
      <p:sp>
        <p:nvSpPr>
          <p:cNvPr id="64582" name="Text Box 70">
            <a:extLst>
              <a:ext uri="{FF2B5EF4-FFF2-40B4-BE49-F238E27FC236}">
                <a16:creationId xmlns:a16="http://schemas.microsoft.com/office/drawing/2014/main" id="{0BFB5B1A-C83A-4840-B36D-430E20DE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6423026"/>
            <a:ext cx="622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500">
                <a:solidFill>
                  <a:srgbClr val="0000CC"/>
                </a:solidFill>
                <a:latin typeface="Tahoma" panose="020B0604030504040204" pitchFamily="34" charset="0"/>
              </a:rPr>
              <a:t>Bhat, Das &amp; Halgeri:  Appl. Catal, A: Gen., 1994, </a:t>
            </a:r>
            <a:r>
              <a:rPr lang="en-US" altLang="en-US" sz="1500" u="sng">
                <a:solidFill>
                  <a:srgbClr val="0000CC"/>
                </a:solidFill>
                <a:latin typeface="Tahoma" panose="020B0604030504040204" pitchFamily="34" charset="0"/>
              </a:rPr>
              <a:t>115</a:t>
            </a:r>
            <a:r>
              <a:rPr lang="en-US" altLang="en-US" sz="1500">
                <a:solidFill>
                  <a:srgbClr val="0000CC"/>
                </a:solidFill>
                <a:latin typeface="Tahoma" panose="020B0604030504040204" pitchFamily="34" charset="0"/>
              </a:rPr>
              <a:t>,  257-267</a:t>
            </a:r>
          </a:p>
        </p:txBody>
      </p:sp>
      <p:sp>
        <p:nvSpPr>
          <p:cNvPr id="64583" name="Rectangle 71">
            <a:extLst>
              <a:ext uri="{FF2B5EF4-FFF2-40B4-BE49-F238E27FC236}">
                <a16:creationId xmlns:a16="http://schemas.microsoft.com/office/drawing/2014/main" id="{43F330D4-5C37-43C1-B418-D9DA0795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6" y="1514475"/>
            <a:ext cx="314325" cy="247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16A80137-49C9-4996-B434-3A5F5697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5250"/>
            <a:ext cx="5372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>
                <a:solidFill>
                  <a:srgbClr val="0000CC"/>
                </a:solidFill>
                <a:latin typeface="Comic Sans MS" panose="030F0702030302020204" pitchFamily="66" charset="0"/>
              </a:rPr>
              <a:t>Catalyst/Process for PDEB Production</a:t>
            </a:r>
          </a:p>
        </p:txBody>
      </p:sp>
      <p:sp>
        <p:nvSpPr>
          <p:cNvPr id="64585" name="Text Box 73">
            <a:extLst>
              <a:ext uri="{FF2B5EF4-FFF2-40B4-BE49-F238E27FC236}">
                <a16:creationId xmlns:a16="http://schemas.microsoft.com/office/drawing/2014/main" id="{3FB27A72-1576-4D7A-86C4-6FC3169F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962651"/>
            <a:ext cx="621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The PDEB selectivity is not affected any way</a:t>
            </a:r>
            <a:endParaRPr lang="en-US" altLang="en-US" sz="200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86" name="Oval 74">
            <a:extLst>
              <a:ext uri="{FF2B5EF4-FFF2-40B4-BE49-F238E27FC236}">
                <a16:creationId xmlns:a16="http://schemas.microsoft.com/office/drawing/2014/main" id="{475F2DC0-CDEA-419D-BE1E-DD483763F5EB}"/>
              </a:ext>
            </a:extLst>
          </p:cNvPr>
          <p:cNvSpPr>
            <a:spLocks noChangeArrowheads="1"/>
          </p:cNvSpPr>
          <p:nvPr/>
        </p:nvSpPr>
        <p:spPr bwMode="auto">
          <a:xfrm rot="4736686">
            <a:off x="2938463" y="2586038"/>
            <a:ext cx="315912" cy="74612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4587" name="Oval 75">
            <a:extLst>
              <a:ext uri="{FF2B5EF4-FFF2-40B4-BE49-F238E27FC236}">
                <a16:creationId xmlns:a16="http://schemas.microsoft.com/office/drawing/2014/main" id="{F6995589-4DC3-481E-8395-456F49E6FACA}"/>
              </a:ext>
            </a:extLst>
          </p:cNvPr>
          <p:cNvSpPr>
            <a:spLocks noChangeArrowheads="1"/>
          </p:cNvSpPr>
          <p:nvPr/>
        </p:nvSpPr>
        <p:spPr bwMode="auto">
          <a:xfrm rot="6222452" flipH="1">
            <a:off x="2891632" y="3036094"/>
            <a:ext cx="295275" cy="77788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1600">
              <a:latin typeface="Arial" panose="020B0604020202020204" pitchFamily="34" charset="0"/>
            </a:endParaRPr>
          </a:p>
        </p:txBody>
      </p:sp>
      <p:grpSp>
        <p:nvGrpSpPr>
          <p:cNvPr id="64588" name="Group 76">
            <a:extLst>
              <a:ext uri="{FF2B5EF4-FFF2-40B4-BE49-F238E27FC236}">
                <a16:creationId xmlns:a16="http://schemas.microsoft.com/office/drawing/2014/main" id="{46BDB190-D26B-4CF8-8026-A7B34F0D900C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1143001"/>
            <a:ext cx="4646613" cy="2646363"/>
            <a:chOff x="192" y="720"/>
            <a:chExt cx="2927" cy="1667"/>
          </a:xfrm>
        </p:grpSpPr>
        <p:pic>
          <p:nvPicPr>
            <p:cNvPr id="64589" name="Picture 77">
              <a:extLst>
                <a:ext uri="{FF2B5EF4-FFF2-40B4-BE49-F238E27FC236}">
                  <a16:creationId xmlns:a16="http://schemas.microsoft.com/office/drawing/2014/main" id="{961FCA36-AACD-42A2-8B70-9688AF20E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t="38275" r="46577" b="17751"/>
            <a:stretch>
              <a:fillRect/>
            </a:stretch>
          </p:blipFill>
          <p:spPr bwMode="auto">
            <a:xfrm>
              <a:off x="576" y="960"/>
              <a:ext cx="2543" cy="1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590" name="Text Box 78">
              <a:extLst>
                <a:ext uri="{FF2B5EF4-FFF2-40B4-BE49-F238E27FC236}">
                  <a16:creationId xmlns:a16="http://schemas.microsoft.com/office/drawing/2014/main" id="{A219F9B8-F2FA-4B18-9B5D-2F50797BE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720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6600CC"/>
                  </a:solidFill>
                  <a:latin typeface="Comic Sans MS" panose="030F0702030302020204" pitchFamily="66" charset="0"/>
                </a:rPr>
                <a:t>Pore Size Engineered  MFI Zeolite</a:t>
              </a:r>
            </a:p>
          </p:txBody>
        </p:sp>
        <p:sp>
          <p:nvSpPr>
            <p:cNvPr id="64591" name="Oval 79">
              <a:extLst>
                <a:ext uri="{FF2B5EF4-FFF2-40B4-BE49-F238E27FC236}">
                  <a16:creationId xmlns:a16="http://schemas.microsoft.com/office/drawing/2014/main" id="{90FA4D32-9217-40AE-B8E6-82B6372F8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966"/>
              <a:ext cx="180" cy="9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2" name="Oval 80">
              <a:extLst>
                <a:ext uri="{FF2B5EF4-FFF2-40B4-BE49-F238E27FC236}">
                  <a16:creationId xmlns:a16="http://schemas.microsoft.com/office/drawing/2014/main" id="{39E647BA-4A04-4EC4-AE6C-8A2BE965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960"/>
              <a:ext cx="180" cy="9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3" name="Oval 81">
              <a:extLst>
                <a:ext uri="{FF2B5EF4-FFF2-40B4-BE49-F238E27FC236}">
                  <a16:creationId xmlns:a16="http://schemas.microsoft.com/office/drawing/2014/main" id="{1AB78C0E-B169-47E0-90D8-E464674A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1194"/>
              <a:ext cx="180" cy="9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4" name="Oval 82">
              <a:extLst>
                <a:ext uri="{FF2B5EF4-FFF2-40B4-BE49-F238E27FC236}">
                  <a16:creationId xmlns:a16="http://schemas.microsoft.com/office/drawing/2014/main" id="{332BFCEE-630E-40CD-A162-085DA152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1194"/>
              <a:ext cx="180" cy="9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5" name="Oval 83">
              <a:extLst>
                <a:ext uri="{FF2B5EF4-FFF2-40B4-BE49-F238E27FC236}">
                  <a16:creationId xmlns:a16="http://schemas.microsoft.com/office/drawing/2014/main" id="{0004987B-DCA4-43D4-94F0-87FFEC839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63888">
              <a:off x="2886" y="1584"/>
              <a:ext cx="186" cy="78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6" name="Oval 84">
              <a:extLst>
                <a:ext uri="{FF2B5EF4-FFF2-40B4-BE49-F238E27FC236}">
                  <a16:creationId xmlns:a16="http://schemas.microsoft.com/office/drawing/2014/main" id="{9A966CEC-C481-4389-8720-B79AC95DE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1098"/>
              <a:ext cx="180" cy="9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7" name="Oval 85">
              <a:extLst>
                <a:ext uri="{FF2B5EF4-FFF2-40B4-BE49-F238E27FC236}">
                  <a16:creationId xmlns:a16="http://schemas.microsoft.com/office/drawing/2014/main" id="{90BE73D2-88BD-44B3-B453-07BA7DF5C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57556">
              <a:off x="2880" y="1902"/>
              <a:ext cx="186" cy="78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8" name="Oval 86">
              <a:extLst>
                <a:ext uri="{FF2B5EF4-FFF2-40B4-BE49-F238E27FC236}">
                  <a16:creationId xmlns:a16="http://schemas.microsoft.com/office/drawing/2014/main" id="{1B39FFE0-06AB-4011-923A-001A3DCA1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38157">
              <a:off x="2889" y="1269"/>
              <a:ext cx="186" cy="47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599" name="Oval 87">
              <a:extLst>
                <a:ext uri="{FF2B5EF4-FFF2-40B4-BE49-F238E27FC236}">
                  <a16:creationId xmlns:a16="http://schemas.microsoft.com/office/drawing/2014/main" id="{04BE9202-996A-45EC-85CF-C3F0FE93B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190325">
              <a:off x="579" y="1275"/>
              <a:ext cx="186" cy="47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600" name="Oval 88">
              <a:extLst>
                <a:ext uri="{FF2B5EF4-FFF2-40B4-BE49-F238E27FC236}">
                  <a16:creationId xmlns:a16="http://schemas.microsoft.com/office/drawing/2014/main" id="{32F06113-090E-4BD2-9621-A1E5BFE23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0574">
              <a:off x="2226" y="2236"/>
              <a:ext cx="186" cy="47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601" name="Oval 89">
              <a:extLst>
                <a:ext uri="{FF2B5EF4-FFF2-40B4-BE49-F238E27FC236}">
                  <a16:creationId xmlns:a16="http://schemas.microsoft.com/office/drawing/2014/main" id="{29C61852-D67C-4D87-B5C2-895AC1F5B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0574">
              <a:off x="1740" y="2142"/>
              <a:ext cx="186" cy="47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4602" name="Oval 90">
              <a:extLst>
                <a:ext uri="{FF2B5EF4-FFF2-40B4-BE49-F238E27FC236}">
                  <a16:creationId xmlns:a16="http://schemas.microsoft.com/office/drawing/2014/main" id="{8E2851CE-EF4E-40BC-ACE8-4E808B6C81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0574">
              <a:off x="1002" y="2238"/>
              <a:ext cx="186" cy="47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16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7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1" grpId="0" autoUpdateAnimBg="0"/>
      <p:bldP spid="64582" grpId="0" autoUpdateAnimBg="0"/>
      <p:bldP spid="6458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DC1A644-E902-4900-B7E6-0943947491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772400" cy="6096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Asymmetric Hydrogenation</a:t>
            </a:r>
          </a:p>
        </p:txBody>
      </p:sp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126ED92D-9C4C-45A6-ABBB-64E29F65DE47}"/>
              </a:ext>
            </a:extLst>
          </p:cNvPr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2787674131"/>
              </p:ext>
            </p:extLst>
          </p:nvPr>
        </p:nvGraphicFramePr>
        <p:xfrm>
          <a:off x="1436913" y="990600"/>
          <a:ext cx="9681029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69635" name="Object 3">
                        <a:extLst>
                          <a:ext uri="{FF2B5EF4-FFF2-40B4-BE49-F238E27FC236}">
                            <a16:creationId xmlns:a16="http://schemas.microsoft.com/office/drawing/2014/main" id="{126ED92D-9C4C-45A6-ABBB-64E29F65D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913" y="990600"/>
                        <a:ext cx="9681029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68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C733566-5962-4827-A141-82C7A9130A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7620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Asymmetric Hydrogenation</a:t>
            </a:r>
          </a:p>
        </p:txBody>
      </p:sp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6A05A5AF-A7D6-41B1-BD7F-B0AC3E92BB94}"/>
              </a:ext>
            </a:extLst>
          </p:cNvPr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1828800" y="1143000"/>
          <a:ext cx="8382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0659" name="Object 3">
                        <a:extLst>
                          <a:ext uri="{FF2B5EF4-FFF2-40B4-BE49-F238E27FC236}">
                            <a16:creationId xmlns:a16="http://schemas.microsoft.com/office/drawing/2014/main" id="{6A05A5AF-A7D6-41B1-BD7F-B0AC3E92B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8382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217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681640F4-551A-4AAD-89E3-4A07ABEB6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04800"/>
          <a:ext cx="5867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1682" name="Object 2">
                        <a:extLst>
                          <a:ext uri="{FF2B5EF4-FFF2-40B4-BE49-F238E27FC236}">
                            <a16:creationId xmlns:a16="http://schemas.microsoft.com/office/drawing/2014/main" id="{681640F4-551A-4AAD-89E3-4A07ABEB6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"/>
                        <a:ext cx="5867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>
            <a:extLst>
              <a:ext uri="{FF2B5EF4-FFF2-40B4-BE49-F238E27FC236}">
                <a16:creationId xmlns:a16="http://schemas.microsoft.com/office/drawing/2014/main" id="{BD2C0563-A9EE-478A-9539-CBC22819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86" y="4644572"/>
            <a:ext cx="1162594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990000"/>
                </a:solidFill>
                <a:latin typeface="Book Antiqua" panose="02040602050305030304" pitchFamily="18" charset="0"/>
              </a:rPr>
              <a:t>Asymmetric hydrogenation of </a:t>
            </a:r>
            <a:r>
              <a:rPr lang="en-US" altLang="en-US" dirty="0">
                <a:solidFill>
                  <a:srgbClr val="99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-Phenyl acrylic acid to </a:t>
            </a:r>
            <a:r>
              <a:rPr lang="en-US" altLang="en-US" dirty="0" err="1">
                <a:solidFill>
                  <a:srgbClr val="99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Hydratropic</a:t>
            </a:r>
            <a:r>
              <a:rPr lang="en-US" altLang="en-US" dirty="0">
                <a:solidFill>
                  <a:srgbClr val="99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acid in 15 % </a:t>
            </a:r>
            <a:r>
              <a:rPr lang="en-US" altLang="en-US" dirty="0" err="1">
                <a:solidFill>
                  <a:srgbClr val="99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ee</a:t>
            </a:r>
            <a:endParaRPr lang="en-US" altLang="en-US" dirty="0">
              <a:solidFill>
                <a:srgbClr val="990000"/>
              </a:solidFill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The Nobel Prize in Chemistry for 2001 was awarded to Prof . KB.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Sharpless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  for  Asymmetric catalytic oxidation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Prof.R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.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Noyori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sym typeface="Symbol" panose="05050102010706020507" pitchFamily="18" charset="2"/>
              </a:rPr>
              <a:t>  &amp; Prof. WS. Knowles   for Asymmetric catalytic hydrogenation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1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BC988CE-528F-4427-AE6D-51E1526F39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Design of Catalysts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29059013-66E7-44C2-A525-AC4F97608B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US" altLang="en-US" sz="2800" b="1">
                <a:solidFill>
                  <a:schemeClr val="accent2"/>
                </a:solidFill>
                <a:latin typeface="Bookman Old Style" panose="02050604050505020204" pitchFamily="18" charset="0"/>
              </a:rPr>
              <a:t>Fluid Catalytic Cracking</a:t>
            </a:r>
          </a:p>
          <a:p>
            <a:r>
              <a:rPr lang="en-US" altLang="en-US" sz="2800" b="1">
                <a:solidFill>
                  <a:schemeClr val="accent2"/>
                </a:solidFill>
                <a:latin typeface="Bookman Old Style" panose="02050604050505020204" pitchFamily="18" charset="0"/>
              </a:rPr>
              <a:t>Hydrotreating</a:t>
            </a:r>
          </a:p>
        </p:txBody>
      </p:sp>
    </p:spTree>
    <p:extLst>
      <p:ext uri="{BB962C8B-B14F-4D97-AF65-F5344CB8AC3E}">
        <p14:creationId xmlns:p14="http://schemas.microsoft.com/office/powerpoint/2010/main" val="38858445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7F5208F-10F5-4D71-8368-C41AAF8A1D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8382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The Oil Industry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AC7FE2-CE83-43F1-B2DC-63534A318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0285" y="1371600"/>
            <a:ext cx="11654971" cy="4953000"/>
          </a:xfrm>
        </p:spPr>
        <p:txBody>
          <a:bodyPr/>
          <a:lstStyle/>
          <a:p>
            <a:pPr algn="l"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Oil provides the largest share (39%) of world energy </a:t>
            </a:r>
          </a:p>
          <a:p>
            <a:pPr algn="l">
              <a:buClr>
                <a:schemeClr val="accent2"/>
              </a:buClr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source than any other forms</a:t>
            </a:r>
          </a:p>
          <a:p>
            <a:pPr algn="l"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Despite dwindling reserves, global oil consumption is </a:t>
            </a:r>
          </a:p>
          <a:p>
            <a:pPr algn="l">
              <a:buClr>
                <a:schemeClr val="accent2"/>
              </a:buClr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growing:(MBPD)</a:t>
            </a:r>
          </a:p>
          <a:p>
            <a:pPr algn="l">
              <a:buClr>
                <a:schemeClr val="accent2"/>
              </a:buClr>
            </a:pPr>
            <a:endParaRPr lang="en-US" altLang="en-US" b="1">
              <a:solidFill>
                <a:srgbClr val="99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lvl="1" algn="l">
              <a:buClr>
                <a:schemeClr val="accent2"/>
              </a:buClr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 </a:t>
            </a: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73.15 (1997)</a:t>
            </a:r>
          </a:p>
          <a:p>
            <a:pPr lvl="1" algn="l">
              <a:buClr>
                <a:schemeClr val="accent2"/>
              </a:buClr>
              <a:buFontTx/>
              <a:buBlip>
                <a:blip r:embed="rId3"/>
              </a:buBlip>
            </a:pP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	80.74  (2002) </a:t>
            </a:r>
          </a:p>
          <a:p>
            <a:pPr lvl="1" algn="l">
              <a:buClr>
                <a:schemeClr val="accent2"/>
              </a:buClr>
              <a:buFontTx/>
              <a:buBlip>
                <a:blip r:embed="rId3"/>
              </a:buBlip>
            </a:pP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112.8  (2020)</a:t>
            </a:r>
          </a:p>
          <a:p>
            <a:pPr algn="l">
              <a:buClr>
                <a:schemeClr val="accent2"/>
              </a:buClr>
              <a:buFontTx/>
              <a:buBlip>
                <a:blip r:embed="rId4"/>
              </a:buBlip>
            </a:pPr>
            <a:endParaRPr lang="en-US" altLang="en-US" b="1">
              <a:solidFill>
                <a:srgbClr val="99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2"/>
              </a:buClr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Modern oil refineries produce a wide range of fuels &amp;</a:t>
            </a:r>
          </a:p>
          <a:p>
            <a:pPr algn="l">
              <a:buClr>
                <a:schemeClr val="accent2"/>
              </a:buClr>
            </a:pPr>
            <a:r>
              <a:rPr lang="en-US" altLang="en-US" b="1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feed stocks through different processes </a:t>
            </a:r>
          </a:p>
        </p:txBody>
      </p:sp>
    </p:spTree>
    <p:extLst>
      <p:ext uri="{BB962C8B-B14F-4D97-AF65-F5344CB8AC3E}">
        <p14:creationId xmlns:p14="http://schemas.microsoft.com/office/powerpoint/2010/main" val="2293627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E2131B0-FFB2-4C44-ADB6-5945EA24C3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Oil Refining Industry: Key Issues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EF02933-F199-4D2B-9180-F11A300192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8685" y="1066800"/>
            <a:ext cx="11640457" cy="45720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Tough environmental regulations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Increasing cleanliness of fuels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Increasing yields from crudes of inferior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quality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Globalization, thin profit margins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Public scrutiny of environment, 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Global warming</a:t>
            </a:r>
          </a:p>
          <a:p>
            <a:pPr algn="just"/>
            <a:endParaRPr lang="en-US" altLang="en-US" sz="3200">
              <a:solidFill>
                <a:srgbClr val="993366"/>
              </a:solidFill>
              <a:cs typeface="Times New Roman" panose="02020603050405020304" pitchFamily="18" charset="0"/>
            </a:endParaRPr>
          </a:p>
          <a:p>
            <a:pPr algn="l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294912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>
            <a:extLst>
              <a:ext uri="{FF2B5EF4-FFF2-40B4-BE49-F238E27FC236}">
                <a16:creationId xmlns:a16="http://schemas.microsoft.com/office/drawing/2014/main" id="{B32ED5E6-99F5-4048-B43F-6481A6EE5FC3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28600"/>
          <a:ext cx="8382000" cy="594360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1400670266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97848806"/>
                    </a:ext>
                  </a:extLst>
                </a:gridCol>
                <a:gridCol w="2955925">
                  <a:extLst>
                    <a:ext uri="{9D8B030D-6E8A-4147-A177-3AD203B41FA5}">
                      <a16:colId xmlns:a16="http://schemas.microsoft.com/office/drawing/2014/main" val="3924419830"/>
                    </a:ext>
                  </a:extLst>
                </a:gridCol>
              </a:tblGrid>
              <a:tr h="6175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Processes in Oil Refining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56964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Physical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Thermal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Catalytic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726063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Distillation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Visbreaking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Hydrotreating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323632"/>
                  </a:ext>
                </a:extLst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Solvent extraction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Delayed coking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Catalytic Reforming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15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Solvent dewaxing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Flexicocking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Catalytic Cracking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74580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Propane deasphalting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Catalytic dewaxing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397229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Blending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Hydrocracking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606919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Isomerization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11950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Alkylation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84961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Etherification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93659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Book Antiqua" panose="0204060205030503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Book Antiqua" panose="02040602050305030304" pitchFamily="18" charset="0"/>
                          <a:cs typeface="Arial" panose="020B0604020202020204" pitchFamily="34" charset="0"/>
                        </a:rPr>
                        <a:t>Polymerization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63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5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21DCAF-2425-453B-B7F6-B5E13B6F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88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Fluid Catalytic Cracking (FCC)</a:t>
            </a:r>
          </a:p>
          <a:p>
            <a:pPr algn="ctr"/>
            <a:endParaRPr lang="en-US" altLang="en-US" sz="2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Heart of any modern refinery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One of the marvels of petroleum refining technology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Very high levels of sophistication in technology &amp;</a:t>
            </a:r>
          </a:p>
          <a:p>
            <a:pPr algn="just"/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process efficiency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Significant value addition and up gradation of</a:t>
            </a:r>
          </a:p>
          <a:p>
            <a:pPr algn="just"/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petroleum fractions.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Accounts for 30-40% of refining capacity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Major contributor to the gasoline pool 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FCC (35%)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Catalytic reforming(30%)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Alkylation (20%)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Isomerization (15%)</a:t>
            </a:r>
          </a:p>
          <a:p>
            <a:pPr algn="just"/>
            <a:r>
              <a:rPr lang="en-US" altLang="en-US" sz="240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0" hangingPunct="0"/>
            <a:endParaRPr lang="en-US" altLang="en-US" sz="2400">
              <a:solidFill>
                <a:srgbClr val="99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80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8B0FB0B-FCC6-45E2-9A52-922BFC45BE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7772400" cy="11430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009900"/>
                </a:solidFill>
                <a:latin typeface="Book Antiqua" panose="02040602050305030304" pitchFamily="18" charset="0"/>
              </a:rPr>
              <a:t>FCC Process : Advantages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8B34D26-44FC-42A7-A52D-34D34FDF08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199" y="1447800"/>
            <a:ext cx="11640457" cy="48768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Very high flexibility  different &amp; difficult feeds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Yields a variety of valuable products:</a:t>
            </a:r>
          </a:p>
          <a:p>
            <a:pPr lvl="1" algn="l"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Light olefins, Alky feed, Oxygenates</a:t>
            </a:r>
          </a:p>
          <a:p>
            <a:pPr lvl="1" algn="l">
              <a:buFontTx/>
              <a:buBlip>
                <a:blip r:embed="rId3"/>
              </a:buBlip>
            </a:pPr>
            <a:r>
              <a:rPr lang="en-US" altLang="en-US" sz="2400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Gasoline, LCO, CSO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Volume gain (6 – 12 %), economically attractive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Operates at lower pressure/lower operating cost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Highly energy efficient   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Alive to environmental issues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Inexpensive catalyst</a:t>
            </a:r>
          </a:p>
          <a:p>
            <a:pPr algn="l"/>
            <a:r>
              <a:rPr lang="en-US" altLang="en-US" b="1"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altLang="en-US" b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4175C-76B1-4036-8959-A3AF45DA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13260-94EB-4221-B84C-00F6EDA405B4}"/>
              </a:ext>
            </a:extLst>
          </p:cNvPr>
          <p:cNvSpPr/>
          <p:nvPr/>
        </p:nvSpPr>
        <p:spPr>
          <a:xfrm>
            <a:off x="0" y="1029600"/>
            <a:ext cx="6096000" cy="5655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Photoemission and Auger Spectroscopy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3.3.1. X-Ray Photoelectron Spectroscopy (XPS)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3.3.2. Ultraviolet Photoelectron Spectroscopy (UPS)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3.3.3. Auger Electron Spectroscopy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and Assignments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The Ion Spectroscopies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3.4.1. Secondary Ion Mass Spectrometry (SIMS)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and Assignments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0F07F-6877-4CD2-9921-A4F41F208934}"/>
              </a:ext>
            </a:extLst>
          </p:cNvPr>
          <p:cNvSpPr/>
          <p:nvPr/>
        </p:nvSpPr>
        <p:spPr>
          <a:xfrm>
            <a:off x="6096000" y="2089777"/>
            <a:ext cx="6096000" cy="3644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 Diffraction and Extended X-Ray Absorption Fine Structure (EXAFS)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3.5.1. X-Ray Diffraction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3.5.2. Low-Energy Electron Diffraction (LEED)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3.5.3. X-Ray Absorption Fine Structure (XAFS)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and Assignments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45086EA-819C-43D2-89A2-EF90BA6A45A3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7494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Module 3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274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8F1FCE6-8F22-41B3-9EDB-35829E6888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81000"/>
            <a:ext cx="7620000" cy="1447800"/>
          </a:xfrm>
        </p:spPr>
        <p:txBody>
          <a:bodyPr anchor="ctr">
            <a:normAutofit fontScale="90000"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 altLang="en-US" sz="2800">
                <a:solidFill>
                  <a:srgbClr val="008000"/>
                </a:solidFill>
                <a:latin typeface="Book Antiqua" panose="02040602050305030304" pitchFamily="18" charset="0"/>
              </a:rPr>
              <a:t>   </a:t>
            </a:r>
            <a:r>
              <a:rPr lang="en-US" altLang="en-US" sz="2800" b="1">
                <a:solidFill>
                  <a:srgbClr val="008000"/>
                </a:solidFill>
                <a:latin typeface="Book Antiqua" panose="02040602050305030304" pitchFamily="18" charset="0"/>
              </a:rPr>
              <a:t>FCC Today</a:t>
            </a:r>
            <a:br>
              <a:rPr lang="en-US" altLang="en-US" sz="2800">
                <a:solidFill>
                  <a:srgbClr val="008000"/>
                </a:solidFill>
                <a:latin typeface="Book Antiqua" panose="02040602050305030304" pitchFamily="18" charset="0"/>
              </a:rPr>
            </a:br>
            <a:r>
              <a:rPr lang="en-US" altLang="en-US" sz="2800">
                <a:solidFill>
                  <a:srgbClr val="008000"/>
                </a:solidFill>
                <a:latin typeface="Book Antiqua" panose="02040602050305030304" pitchFamily="18" charset="0"/>
              </a:rPr>
              <a:t>	</a:t>
            </a: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  <a:t>More than 400 units</a:t>
            </a:r>
            <a:b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</a:b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  <a:t>	13 MBPD capacity</a:t>
            </a:r>
            <a:b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</a:b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  <a:t>	Catalyst consumption 1500 TPD</a:t>
            </a:r>
            <a:b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</a:br>
            <a:r>
              <a:rPr lang="en-US" altLang="en-US" sz="2400" b="1">
                <a:solidFill>
                  <a:srgbClr val="990000"/>
                </a:solidFill>
                <a:latin typeface="Book Antiqua" panose="02040602050305030304" pitchFamily="18" charset="0"/>
              </a:rPr>
              <a:t>	Largest FCC unit-RIL JN-9 MTA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39DFF1B-622F-46A5-8BE4-25EA803626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2286000"/>
            <a:ext cx="7467600" cy="4191000"/>
          </a:xfrm>
        </p:spPr>
        <p:txBody>
          <a:bodyPr/>
          <a:lstStyle/>
          <a:p>
            <a:pPr algn="l">
              <a:buFontTx/>
              <a:buBlip>
                <a:blip r:embed="rId3"/>
              </a:buBlip>
            </a:pPr>
            <a:r>
              <a:rPr lang="en-US" altLang="en-US" sz="2800" b="1">
                <a:solidFill>
                  <a:srgbClr val="008000"/>
                </a:solidFill>
                <a:latin typeface="Book Antiqua" panose="02040602050305030304" pitchFamily="18" charset="0"/>
              </a:rPr>
              <a:t>  FCC Future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7F31748C-1129-4C40-B97D-43C3FFF75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743200"/>
          <a:ext cx="6858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7F31748C-1129-4C40-B97D-43C3FFF75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6858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0657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EBA14787-3BFD-4D8B-AF5C-74515A2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728664"/>
            <a:ext cx="1123405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69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1D3DE63-7076-464C-B6CB-1817BF03B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85800"/>
            <a:ext cx="7772400" cy="6096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FCC : Operating conditions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73A893F-AAB8-476F-AA12-FF791367F3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9313" y="1600200"/>
            <a:ext cx="11538857" cy="4876800"/>
          </a:xfrm>
        </p:spPr>
        <p:txBody>
          <a:bodyPr/>
          <a:lstStyle/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Reactor temperature (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C)      		           500-550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  Regenerator temperature (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C)			720-800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  Catalyst/Oil (wt ratio)				5-16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  Reactor space velocity (lb/hr/lb)  		1.1-13.4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  Catalyst requirement (lb/bbl feed)		0.15-0.25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  Average contact time (Sec)			2-3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  Reactor-regenerator-cycle time (min)	10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Catalyst circulation rate (MT/Sec)		1Max.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Reactor pressure psig	  		           15-20			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835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3EAD3957-D98C-4506-9121-6AE7A4391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2570"/>
              </p:ext>
            </p:extLst>
          </p:nvPr>
        </p:nvGraphicFramePr>
        <p:xfrm>
          <a:off x="551543" y="457200"/>
          <a:ext cx="10435771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Worksheet" r:id="rId3" imgW="4848463" imgH="5191363" progId="Excel.Sheet.8">
                  <p:embed/>
                </p:oleObj>
              </mc:Choice>
              <mc:Fallback>
                <p:oleObj name="Worksheet" r:id="rId3" imgW="4848463" imgH="5191363" progId="Excel.Sheet.8">
                  <p:embed/>
                  <p:pic>
                    <p:nvPicPr>
                      <p:cNvPr id="53250" name="Object 2">
                        <a:extLst>
                          <a:ext uri="{FF2B5EF4-FFF2-40B4-BE49-F238E27FC236}">
                            <a16:creationId xmlns:a16="http://schemas.microsoft.com/office/drawing/2014/main" id="{3EAD3957-D98C-4506-9121-6AE7A4391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43" y="457200"/>
                        <a:ext cx="10435771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8782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F3F4EFB-783A-42D2-B720-28FB20DFBA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11524342" cy="914400"/>
          </a:xfrm>
        </p:spPr>
        <p:txBody>
          <a:bodyPr anchor="ctr"/>
          <a:lstStyle/>
          <a:p>
            <a:r>
              <a:rPr lang="en-US" altLang="en-US" sz="28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Amorphous silica-alumina Vs Zeolite: Advantages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D1073EE-0FBD-49E6-869A-0BB13D268F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199" y="1066800"/>
            <a:ext cx="11625943" cy="5181600"/>
          </a:xfrm>
        </p:spPr>
        <p:txBody>
          <a:bodyPr/>
          <a:lstStyle/>
          <a:p>
            <a:pPr algn="l"/>
            <a:r>
              <a:rPr lang="en-US" altLang="en-US" sz="3200">
                <a:cs typeface="Times New Roman" panose="02020603050405020304" pitchFamily="18" charset="0"/>
              </a:rPr>
              <a:t>      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high activity : at least 10</a:t>
            </a:r>
            <a:r>
              <a:rPr lang="en-US" altLang="en-US" b="1" baseline="30000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times more active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high density of acid sites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Favourable distribution  site strengths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Pore geometry	</a:t>
            </a:r>
          </a:p>
          <a:p>
            <a:pPr algn="l"/>
            <a:r>
              <a:rPr lang="en-US" altLang="en-US" sz="3200">
                <a:cs typeface="Times New Roman" panose="02020603050405020304" pitchFamily="18" charset="0"/>
              </a:rPr>
              <a:t>-       </a:t>
            </a: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longer life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         hydrothermal stability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         high gasoline/olefins yields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         low coke/ gas make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         better attrition resistance, metal passivation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</a:rPr>
              <a:t>     2 Bill.$ savings per annum when introduced first in US </a:t>
            </a:r>
          </a:p>
        </p:txBody>
      </p:sp>
    </p:spTree>
    <p:extLst>
      <p:ext uri="{BB962C8B-B14F-4D97-AF65-F5344CB8AC3E}">
        <p14:creationId xmlns:p14="http://schemas.microsoft.com/office/powerpoint/2010/main" val="37830585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EC64B4E-1C8B-4B34-961C-F7C0197F11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533400"/>
          </a:xfrm>
        </p:spPr>
        <p:txBody>
          <a:bodyPr anchor="ctr">
            <a:normAutofit fontScale="90000"/>
          </a:bodyPr>
          <a:lstStyle/>
          <a:p>
            <a:r>
              <a:rPr lang="en-US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FCC Catalysts</a:t>
            </a:r>
            <a:br>
              <a:rPr lang="en-US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en-US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Application Vs Composition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A4A90E8-2CB5-4137-AC1B-472A802256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229" y="1143000"/>
            <a:ext cx="11814628" cy="51816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¯"/>
            </a:pPr>
            <a:r>
              <a:rPr lang="en-US" altLang="en-US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Gasoline</a:t>
            </a:r>
          </a:p>
          <a:p>
            <a:pPr algn="l"/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REHY-10 13 % RE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,   15-25%  zeolite content with  moderately active SiO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&amp; clay matrix</a:t>
            </a:r>
          </a:p>
          <a:p>
            <a:pPr algn="l">
              <a:buFont typeface="Wingdings" panose="05000000000000000000" pitchFamily="2" charset="2"/>
              <a:buChar char="¯"/>
            </a:pPr>
            <a:r>
              <a:rPr lang="en-US" altLang="en-US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Octane boosting</a:t>
            </a:r>
          </a:p>
          <a:p>
            <a:pPr algn="l"/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HSY/REHY with lower RE  with active matrix of 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 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or SiO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-Al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plus clay and ZSM-5 additive </a:t>
            </a:r>
          </a:p>
          <a:p>
            <a:pPr algn="l">
              <a:buFont typeface="Wingdings" panose="05000000000000000000" pitchFamily="2" charset="2"/>
              <a:buChar char="¯"/>
            </a:pPr>
            <a:r>
              <a:rPr lang="en-US" altLang="en-US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Light olefins- PETRO-FCC</a:t>
            </a:r>
          </a:p>
          <a:p>
            <a:pPr algn="l"/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HSY/REHY with lower RE  with active matrix of 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 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or SiO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-Al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plus clay and ZSM-5 additive for olefins </a:t>
            </a:r>
            <a:r>
              <a:rPr lang="en-US" altLang="en-US" sz="2000" b="1" dirty="0" err="1">
                <a:solidFill>
                  <a:srgbClr val="660033"/>
                </a:solidFill>
                <a:latin typeface="Book Antiqua" panose="02040602050305030304" pitchFamily="18" charset="0"/>
              </a:rPr>
              <a:t>maximisation</a:t>
            </a:r>
            <a:endParaRPr lang="en-US" altLang="en-US" sz="2000" b="1" dirty="0">
              <a:solidFill>
                <a:srgbClr val="660033"/>
              </a:solidFill>
              <a:latin typeface="Book Antiqua" panose="02040602050305030304" pitchFamily="18" charset="0"/>
            </a:endParaRPr>
          </a:p>
          <a:p>
            <a:pPr algn="l">
              <a:buFont typeface="Wingdings" panose="05000000000000000000" pitchFamily="2" charset="2"/>
              <a:buChar char="¯"/>
            </a:pPr>
            <a:r>
              <a:rPr lang="en-US" altLang="en-US" sz="20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Resid</a:t>
            </a:r>
            <a:r>
              <a:rPr lang="en-US" altLang="en-US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cracking</a:t>
            </a:r>
          </a:p>
          <a:p>
            <a:pPr algn="l"/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HSY/REHY with higher RE, 35-40% zeolite content,  with large pore active matrix of 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 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or SiO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-Al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3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plus modified clay plus metal passivators /traps, So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x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, NO</a:t>
            </a:r>
            <a:r>
              <a:rPr lang="en-US" altLang="en-US" sz="2000" b="1" baseline="-25000" dirty="0">
                <a:solidFill>
                  <a:srgbClr val="660033"/>
                </a:solidFill>
                <a:latin typeface="Book Antiqua" panose="02040602050305030304" pitchFamily="18" charset="0"/>
              </a:rPr>
              <a:t>x </a:t>
            </a: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</a:rPr>
              <a:t> CO combustion additives</a:t>
            </a:r>
          </a:p>
        </p:txBody>
      </p:sp>
    </p:spTree>
    <p:extLst>
      <p:ext uri="{BB962C8B-B14F-4D97-AF65-F5344CB8AC3E}">
        <p14:creationId xmlns:p14="http://schemas.microsoft.com/office/powerpoint/2010/main" val="12128113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632D7AA-63B1-4112-AA26-14A7D87875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772400" cy="838200"/>
          </a:xfrm>
        </p:spPr>
        <p:txBody>
          <a:bodyPr anchor="ctr"/>
          <a:lstStyle/>
          <a:p>
            <a:r>
              <a:rPr lang="en-US" alt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FCC Catalysts: Challenges &amp; Design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626FFB4-7DB6-4AB7-8BD5-E2D1FFC155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713" y="1143000"/>
            <a:ext cx="11713029" cy="51054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Acidity: type, site density, strength distribution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Feed characteristics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Complex feed, many reactants, active sites 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distribution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Pore modulation./accessibility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Product slate/Yield pattern</a:t>
            </a:r>
          </a:p>
          <a:p>
            <a:pPr algn="l"/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Gasoline/Octane/Olefins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Coke combustion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Metal passivation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Mechanical properties/attrition</a:t>
            </a:r>
          </a:p>
          <a:p>
            <a:pPr algn="l"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Morphology/free flow</a:t>
            </a:r>
          </a:p>
          <a:p>
            <a:pPr algn="l"/>
            <a:endParaRPr lang="en-US" altLang="en-US" b="1">
              <a:solidFill>
                <a:srgbClr val="993366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b="1">
              <a:solidFill>
                <a:srgbClr val="9933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732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EBB3EEA4-FACB-4D0D-B30F-4C8AA117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3" y="728664"/>
            <a:ext cx="991325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29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>
            <a:extLst>
              <a:ext uri="{FF2B5EF4-FFF2-40B4-BE49-F238E27FC236}">
                <a16:creationId xmlns:a16="http://schemas.microsoft.com/office/drawing/2014/main" id="{A2C1316D-1D19-4CC5-A894-1D021A2F5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33400"/>
          <a:ext cx="8001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hoto Editor Photo" r:id="rId3" imgW="11533333" imgH="7582958" progId="MSPhotoEd.3">
                  <p:embed/>
                </p:oleObj>
              </mc:Choice>
              <mc:Fallback>
                <p:oleObj name="Photo Editor Photo" r:id="rId3" imgW="11533333" imgH="7582958" progId="MSPhotoEd.3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A2C1316D-1D19-4CC5-A894-1D021A2F5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"/>
                        <a:ext cx="8001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0318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441DD9BC-EB77-4AAB-AAFF-91953174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66714"/>
            <a:ext cx="86296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8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3B109-F929-4A04-A040-DA69273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F8CEA-D944-4C97-8857-1628701FE454}"/>
              </a:ext>
            </a:extLst>
          </p:cNvPr>
          <p:cNvSpPr/>
          <p:nvPr/>
        </p:nvSpPr>
        <p:spPr>
          <a:xfrm>
            <a:off x="198783" y="1096384"/>
            <a:ext cx="6096000" cy="5259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4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Bulk Properties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4.1.1. Particle Size Distribution and Mechanical Properties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4.1.2. Particles Size Analysis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4.1.3. Application to Phase Identification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4.1.4 Application to Phase Characterization: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4.1.5. X-Ray Diffraction of Catalysts in a Reactive Atmosphere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4.1.6. Small-Angle X-Ray Scattering (SAXS)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exercises/Assignments/Reading Materials</a:t>
            </a:r>
            <a:endParaRPr lang="en-GB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E50965C-9AEF-4A64-BBAF-B361003BE82D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74948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Module 4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726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3E0E49A5-6C3C-4B89-AED6-1F959905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04814"/>
            <a:ext cx="81534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836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466835BA-397B-4A72-A957-7DB0664F6E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</a:t>
            </a:r>
            <a:r>
              <a:rPr lang="en-US" alt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Chemistry</a:t>
            </a:r>
          </a:p>
        </p:txBody>
      </p:sp>
    </p:spTree>
    <p:extLst>
      <p:ext uri="{BB962C8B-B14F-4D97-AF65-F5344CB8AC3E}">
        <p14:creationId xmlns:p14="http://schemas.microsoft.com/office/powerpoint/2010/main" val="22073436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4F20CDE-20F2-497D-AAFF-E2B1CFD2B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</a:t>
            </a:r>
            <a:r>
              <a:rPr lang="en-US" altLang="en-US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Chemistry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7220282-2731-43BF-95B7-B3EF112BA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43" y="1066801"/>
            <a:ext cx="11698514" cy="50593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Bookman Old Style" panose="02050604050505020204" pitchFamily="18" charset="0"/>
              </a:rPr>
              <a:t>Drivers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Abundance of gas ( C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1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) 180 TCM, to last 70 years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Global shift towards gas based economy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Minimize flaring, pollution &amp; energy loss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Stranded gas monetization- Viable alternaive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endParaRPr lang="en-US" altLang="en-US" sz="2000" b="1"/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Bookman Old Style" panose="02050604050505020204" pitchFamily="18" charset="0"/>
              </a:rPr>
              <a:t>Technological options</a:t>
            </a:r>
            <a:r>
              <a:rPr lang="en-US" altLang="en-US" sz="2000" b="1"/>
              <a:t> </a:t>
            </a:r>
            <a:endParaRPr lang="en-US" altLang="en-US" sz="2000"/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Syn gas to olefins / fuels /n-paraffins  via Fischer Tropsch Synthesis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Syngas  to fuels/n-paraffins via GTL 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Syngas to DME/ Methanol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Methanol to C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2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/C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3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Olefins ( MTO)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Methanol to Propylene (MTP) 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Methane to methanol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806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F775BC5-5C5C-4C1F-9B65-49D56DC0A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713" y="304800"/>
            <a:ext cx="11742057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Utilization of Natural Gas  Global scenario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992118D-8F85-482D-919A-D6ED5EE1B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714" y="1600200"/>
            <a:ext cx="10221686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b="1"/>
              <a:t> </a:t>
            </a:r>
            <a:r>
              <a:rPr lang="en-US" altLang="en-US" b="1">
                <a:solidFill>
                  <a:srgbClr val="990000"/>
                </a:solidFill>
                <a:latin typeface="Bookman Old Style" panose="02050604050505020204" pitchFamily="18" charset="0"/>
              </a:rPr>
              <a:t>Consumption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       Chemical feedstocks :       </a:t>
            </a: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200 Mill.MT</a:t>
            </a:r>
            <a:r>
              <a:rPr lang="en-US" altLang="en-US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       Fuels and chemicals  :    </a:t>
            </a: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3,500 Mill.MT</a:t>
            </a:r>
            <a:r>
              <a:rPr lang="en-US" altLang="en-US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 </a:t>
            </a: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man Old Style" panose="02050604050505020204" pitchFamily="18" charset="0"/>
              </a:rPr>
              <a:t> Proven reserves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      : </a:t>
            </a: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217,000 Mill.MT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altLang="en-US" sz="2400" b="1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man Old Style" panose="02050604050505020204" pitchFamily="18" charset="0"/>
              </a:rPr>
              <a:t> Reserves to last for </a:t>
            </a:r>
            <a:r>
              <a:rPr lang="en-US" altLang="en-US" b="1">
                <a:solidFill>
                  <a:schemeClr val="accent2"/>
                </a:solidFill>
                <a:latin typeface="Bookman Old Style" panose="02050604050505020204" pitchFamily="18" charset="0"/>
              </a:rPr>
              <a:t>60-70 more years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altLang="en-US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b="1">
                <a:solidFill>
                  <a:srgbClr val="990000"/>
                </a:solidFill>
                <a:latin typeface="Bookman Old Style" panose="02050604050505020204" pitchFamily="18" charset="0"/>
              </a:rPr>
              <a:t> Stranded gas reserves need special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Bookman Old Style" panose="02050604050505020204" pitchFamily="18" charset="0"/>
              </a:rPr>
              <a:t>    attention</a:t>
            </a:r>
          </a:p>
          <a:p>
            <a:pPr>
              <a:lnSpc>
                <a:spcPct val="90000"/>
              </a:lnSpc>
            </a:pPr>
            <a:endParaRPr lang="en-US" altLang="en-US" sz="2400" b="1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97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6B00ED58-8F6C-4E4D-92B0-C81B144E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359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DE9BA1FB-3B03-48E9-91CD-6E146486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701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224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C8AE8CCC-979E-4A66-A974-02311798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6400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>
            <a:extLst>
              <a:ext uri="{FF2B5EF4-FFF2-40B4-BE49-F238E27FC236}">
                <a16:creationId xmlns:a16="http://schemas.microsoft.com/office/drawing/2014/main" id="{AC5247D5-5905-412A-BBED-BC9B7A0D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98475"/>
            <a:ext cx="640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UOP-HYDRO MTO PROCESS</a:t>
            </a:r>
          </a:p>
        </p:txBody>
      </p:sp>
    </p:spTree>
    <p:extLst>
      <p:ext uri="{BB962C8B-B14F-4D97-AF65-F5344CB8AC3E}">
        <p14:creationId xmlns:p14="http://schemas.microsoft.com/office/powerpoint/2010/main" val="25778915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A6D3150A-0143-4FB9-ABD3-21B1B82D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086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451" name="Text Box 3">
            <a:extLst>
              <a:ext uri="{FF2B5EF4-FFF2-40B4-BE49-F238E27FC236}">
                <a16:creationId xmlns:a16="http://schemas.microsoft.com/office/drawing/2014/main" id="{6AE52B4F-A730-487E-878E-F824A8CF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6" y="5783263"/>
            <a:ext cx="566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Methanol To Propylene- Lurgi Process</a:t>
            </a:r>
          </a:p>
        </p:txBody>
      </p:sp>
    </p:spTree>
    <p:extLst>
      <p:ext uri="{BB962C8B-B14F-4D97-AF65-F5344CB8AC3E}">
        <p14:creationId xmlns:p14="http://schemas.microsoft.com/office/powerpoint/2010/main" val="28788400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DFC36055-95C8-445F-92E4-36F1803E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6096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58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491AFCA9-7D97-4098-A01C-DB8E450A7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ALKANE ACTIVATION</a:t>
            </a:r>
            <a:endParaRPr lang="en-US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7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7AE44-D711-47B9-81D7-F0418589A685}"/>
              </a:ext>
            </a:extLst>
          </p:cNvPr>
          <p:cNvSpPr/>
          <p:nvPr/>
        </p:nvSpPr>
        <p:spPr>
          <a:xfrm>
            <a:off x="3516943" y="2293149"/>
            <a:ext cx="521617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Introduction</a:t>
            </a:r>
          </a:p>
          <a:p>
            <a:pPr algn="ctr"/>
            <a:r>
              <a:rPr lang="en-GB" sz="6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Presentation 4</a:t>
            </a:r>
          </a:p>
          <a:p>
            <a:pPr algn="ctr"/>
            <a:r>
              <a:rPr lang="en-GB" sz="3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30</a:t>
            </a:r>
            <a:r>
              <a:rPr lang="en-GB" sz="3000" b="1" baseline="30000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th</a:t>
            </a:r>
            <a:r>
              <a:rPr lang="en-GB" sz="3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  August 2017</a:t>
            </a:r>
          </a:p>
          <a:p>
            <a:pPr algn="ctr"/>
            <a:r>
              <a:rPr lang="en-US" sz="3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4 </a:t>
            </a:r>
            <a:r>
              <a:rPr lang="en-GB" sz="3000" b="1" dirty="0">
                <a:solidFill>
                  <a:srgbClr val="000099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pm IST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ACE089C-8FD8-4C12-AA30-88D32DBBF1C5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12192000" cy="12987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Online Lecture Series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Catalyst Characterization and Interpretation</a:t>
            </a:r>
            <a:endParaRPr lang="en-GB" sz="36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D2600-2E75-4CE9-8B97-D1C0DFA9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0F9A-F828-44D2-B727-F73E7B5127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28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A2F8B4D-21F7-45CB-A80F-520A97737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8153400" cy="868362"/>
          </a:xfrm>
        </p:spPr>
        <p:txBody>
          <a:bodyPr/>
          <a:lstStyle/>
          <a:p>
            <a:r>
              <a:rPr lang="pt-B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ALKANE ACTIVATION: CHALLENGES</a:t>
            </a:r>
            <a:endParaRPr lang="en-US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163E05A-C341-4514-A880-0E76C7517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913" y="1066801"/>
            <a:ext cx="11495315" cy="50593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Inert molecules. Difficult to activate/convert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Lower per pass conversion for acceptable selectivity levels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Extensive recycle streams/equipments/investments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Corrosive catalysts/special &amp; costly MOC</a:t>
            </a:r>
          </a:p>
          <a:p>
            <a:pPr>
              <a:buFontTx/>
              <a:buBlip>
                <a:blip r:embed="rId2"/>
              </a:buBlip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Reaction heat transfer/reactor design</a:t>
            </a:r>
          </a:p>
          <a:p>
            <a:pPr>
              <a:buFontTx/>
              <a:buBlip>
                <a:blip r:embed="rId2"/>
              </a:buBlip>
            </a:pPr>
            <a:endParaRPr lang="pt-BR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pt-BR" altLang="en-US" sz="2000" b="1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pt-BR" alt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INITIATIVES BY CSIR</a:t>
            </a:r>
          </a:p>
          <a:p>
            <a:pPr>
              <a:buFontTx/>
              <a:buNone/>
            </a:pPr>
            <a:r>
              <a:rPr lang="pt-BR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New Millennium Indian Technology Leadership Initiatives (NMITLI)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NONO MATERIALS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FUNCTIONALIZATION OF ALKANES</a:t>
            </a:r>
            <a:r>
              <a:rPr lang="pt-BR" altLang="en-US" sz="2000" b="1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en-US" altLang="en-US" sz="2000" b="1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230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DE279B5-D2F7-4B3A-8817-5688C2F7F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8153400" cy="563562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DEVELOPMENTS IN ALKANE ACTIVATION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558669C-579D-482A-A56D-2C4FF481E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543" y="990600"/>
            <a:ext cx="11234057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 </a:t>
            </a:r>
            <a:r>
              <a:rPr lang="en-US" altLang="en-US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METHANE</a:t>
            </a: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				</a:t>
            </a:r>
            <a:r>
              <a:rPr lang="en-US" altLang="en-US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PROPANE</a:t>
            </a: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		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    </a:t>
            </a: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Oxidative coupling		   Acrylonitrile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   Formaldehyde			   Propylene*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   Methanol</a:t>
            </a:r>
          </a:p>
          <a:p>
            <a:pPr>
              <a:buFontTx/>
              <a:buNone/>
            </a:pPr>
            <a:endParaRPr lang="en-US" altLang="en-US" sz="2000" b="1" dirty="0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 </a:t>
            </a:r>
            <a:r>
              <a:rPr lang="en-US" altLang="en-US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ETHANE</a:t>
            </a: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				</a:t>
            </a:r>
            <a:r>
              <a:rPr lang="en-US" altLang="en-US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BUTANE</a:t>
            </a: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     </a:t>
            </a: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Oxidative dehydrogenation       Maleic </a:t>
            </a:r>
            <a:r>
              <a:rPr lang="en-US" altLang="en-US" sz="2000" b="1" dirty="0" err="1">
                <a:solidFill>
                  <a:srgbClr val="990000"/>
                </a:solidFill>
                <a:latin typeface="Bookman Old Style" panose="02050604050505020204" pitchFamily="18" charset="0"/>
              </a:rPr>
              <a:t>anhydide</a:t>
            </a: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*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   Acetic acid*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   Vinyl chloride</a:t>
            </a:r>
          </a:p>
          <a:p>
            <a:pPr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       Ethylene glycol</a:t>
            </a:r>
          </a:p>
          <a:p>
            <a:pPr>
              <a:buFontTx/>
              <a:buNone/>
            </a:pPr>
            <a:endParaRPr lang="en-US" alt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endParaRPr lang="en-US" altLang="en-US" sz="2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* COMMERCIALLY SUCESSFUL PROCESS</a:t>
            </a:r>
          </a:p>
          <a:p>
            <a:pPr algn="ctr"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  OTHERS AT LABORATORY/PILOT SCALE</a:t>
            </a:r>
          </a:p>
        </p:txBody>
      </p:sp>
    </p:spTree>
    <p:extLst>
      <p:ext uri="{BB962C8B-B14F-4D97-AF65-F5344CB8AC3E}">
        <p14:creationId xmlns:p14="http://schemas.microsoft.com/office/powerpoint/2010/main" val="22404387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E5E3F19-0AD7-40C1-AB97-79AB40413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ACID CATALYSED REACTIONS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5390B2E-14B4-4E41-897E-9745DC859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9314" y="1066801"/>
            <a:ext cx="11466286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Conventional catalysts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AlCl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3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,HF,H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2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SO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4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,H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3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PO</a:t>
            </a:r>
            <a:r>
              <a:rPr lang="en-US" altLang="en-US" sz="2000" b="1" baseline="-25000">
                <a:solidFill>
                  <a:srgbClr val="990000"/>
                </a:solidFill>
                <a:latin typeface="Bookman Old Style" panose="02050604050505020204" pitchFamily="18" charset="0"/>
              </a:rPr>
              <a:t>4</a:t>
            </a: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Potential hazards in storage, handling &amp; disposal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Generation of waste products/disposal isssues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Non-regenerable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Corrosion, Special MOC, higher investment costs</a:t>
            </a:r>
          </a:p>
          <a:p>
            <a:pPr>
              <a:buFontTx/>
              <a:buNone/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Solid acid catalysts</a:t>
            </a:r>
            <a:endParaRPr lang="is-IS" altLang="en-US" sz="2400" b="1">
              <a:solidFill>
                <a:schemeClr val="accent2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1000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200" b="1">
                <a:solidFill>
                  <a:srgbClr val="3366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Ion-exchange resins </a:t>
            </a:r>
            <a:endParaRPr lang="is-IS" altLang="en-US" sz="2000" b="1">
              <a:solidFill>
                <a:srgbClr val="99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Clays </a:t>
            </a:r>
            <a:endParaRPr lang="is-IS" altLang="en-US" sz="2000" b="1">
              <a:solidFill>
                <a:srgbClr val="99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Amorphous silica-alumina</a:t>
            </a:r>
            <a:endParaRPr lang="is-IS" altLang="en-US" sz="2000" b="1">
              <a:solidFill>
                <a:srgbClr val="99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Crystalline aluminosilicates (Zeolites)</a:t>
            </a:r>
          </a:p>
        </p:txBody>
      </p:sp>
    </p:spTree>
    <p:extLst>
      <p:ext uri="{BB962C8B-B14F-4D97-AF65-F5344CB8AC3E}">
        <p14:creationId xmlns:p14="http://schemas.microsoft.com/office/powerpoint/2010/main" val="20552670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9641BD3-9F4D-48FE-B954-30B69D24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SOLID ACID BASED CATALYTIC PROCESSES</a:t>
            </a:r>
            <a:b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</a:b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CA4E10E-1265-43CD-BA38-B7EDD17C7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657" y="1825625"/>
            <a:ext cx="11800114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008000"/>
                </a:solidFill>
                <a:latin typeface="Bookman Old Style" panose="02050604050505020204" pitchFamily="18" charset="0"/>
              </a:rPr>
              <a:t>Alkylate production</a:t>
            </a:r>
            <a:endParaRPr lang="en-US" altLang="en-US" sz="2400" b="1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-  </a:t>
            </a:r>
            <a:r>
              <a:rPr lang="en-US" altLang="en-US" sz="2000" b="1">
                <a:solidFill>
                  <a:schemeClr val="accent2"/>
                </a:solidFill>
                <a:latin typeface="Bookman Old Style" panose="02050604050505020204" pitchFamily="18" charset="0"/>
              </a:rPr>
              <a:t>ALKYLENE</a:t>
            </a: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by UOP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-  Thin layerd catalyst by ABB Lummus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-  Several processes under development</a:t>
            </a:r>
          </a:p>
          <a:p>
            <a:pPr>
              <a:lnSpc>
                <a:spcPct val="90000"/>
              </a:lnSpc>
            </a:pPr>
            <a:endParaRPr lang="en-US" altLang="en-US" sz="2400" b="1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008000"/>
                </a:solidFill>
                <a:latin typeface="Bookman Old Style" panose="02050604050505020204" pitchFamily="18" charset="0"/>
              </a:rPr>
              <a:t>Aromatics alkylation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-  Cumene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 - Ethyl benzene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        - Linear Alkyl Benzene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93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79D37EC-5691-4537-85E5-6436B7E63C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Clean Fuels</a:t>
            </a:r>
          </a:p>
        </p:txBody>
      </p:sp>
    </p:spTree>
    <p:extLst>
      <p:ext uri="{BB962C8B-B14F-4D97-AF65-F5344CB8AC3E}">
        <p14:creationId xmlns:p14="http://schemas.microsoft.com/office/powerpoint/2010/main" val="18329100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22465C0-17BA-4F1D-BB04-2DCA52D73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Clean Fuels</a:t>
            </a:r>
          </a:p>
        </p:txBody>
      </p:sp>
      <p:graphicFrame>
        <p:nvGraphicFramePr>
          <p:cNvPr id="96259" name="Object 3">
            <a:extLst>
              <a:ext uri="{FF2B5EF4-FFF2-40B4-BE49-F238E27FC236}">
                <a16:creationId xmlns:a16="http://schemas.microsoft.com/office/drawing/2014/main" id="{B867AAD1-6590-46B8-83B4-BE5B2E0E98AE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2209800" y="1143000"/>
          <a:ext cx="8001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96259" name="Object 3">
                        <a:extLst>
                          <a:ext uri="{FF2B5EF4-FFF2-40B4-BE49-F238E27FC236}">
                            <a16:creationId xmlns:a16="http://schemas.microsoft.com/office/drawing/2014/main" id="{B867AAD1-6590-46B8-83B4-BE5B2E0E9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8001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9469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D73C6D73-BF6D-462D-BFF2-B44F13EF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971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8CD5B1D-D0F7-42C8-87E6-A1726B2E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Catalysis for Environment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4D34865-5CFA-45FF-813A-6EB719962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43" y="914401"/>
            <a:ext cx="11829143" cy="5211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Bookman Old Style" panose="02050604050505020204" pitchFamily="18" charset="0"/>
              </a:rPr>
              <a:t>Process technologies for clean fuels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- Hydrogen requirement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- Loss of RON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  - Heavy investments</a:t>
            </a:r>
          </a:p>
          <a:p>
            <a:pPr>
              <a:buFontTx/>
              <a:buNone/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Synsat Technology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- co-current &amp; counter current operation in a single reactor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OATS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- Olefinic alkylation of thiophenic sulfur- for gasoline with &lt;10ppm S. Heavier alkylated S compunds removed separately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Z-SORB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- Adsorptive removal of sulfur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Oxidative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 removal of sulfur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Bookman Old Style" panose="02050604050505020204" pitchFamily="18" charset="0"/>
              </a:rPr>
              <a:t>Bio</a:t>
            </a:r>
            <a:r>
              <a:rPr lang="en-US" altLang="en-US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-desulfurization</a:t>
            </a:r>
          </a:p>
          <a:p>
            <a:pPr>
              <a:buFontTx/>
              <a:buNone/>
            </a:pPr>
            <a:endParaRPr lang="en-US" altLang="en-US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381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820A1C36-4A3F-402A-A543-59ECDF99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487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3">
            <a:extLst>
              <a:ext uri="{FF2B5EF4-FFF2-40B4-BE49-F238E27FC236}">
                <a16:creationId xmlns:a16="http://schemas.microsoft.com/office/drawing/2014/main" id="{2E7C0BFE-428A-4E0E-889F-959258F0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29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GTL-Block flow diagram</a:t>
            </a:r>
          </a:p>
        </p:txBody>
      </p:sp>
    </p:spTree>
    <p:extLst>
      <p:ext uri="{BB962C8B-B14F-4D97-AF65-F5344CB8AC3E}">
        <p14:creationId xmlns:p14="http://schemas.microsoft.com/office/powerpoint/2010/main" val="7614304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93B769D1-3AD8-40FB-B4D8-7B08B082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18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>
            <a:extLst>
              <a:ext uri="{FF2B5EF4-FFF2-40B4-BE49-F238E27FC236}">
                <a16:creationId xmlns:a16="http://schemas.microsoft.com/office/drawing/2014/main" id="{20B3A85F-9E52-4BB6-B0B2-E4904754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152400"/>
            <a:ext cx="5959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Vision of GTL barge production facility to produce ultra clean fuel- Utilization of stranded gas field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B69A6CD9-2981-47C0-B331-BBA329932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1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Finished products at the wellhead. The GTL barge provides a processing platform at or near the stranded gas reserve, which allows for finished products to be produced at the source. </a:t>
            </a:r>
          </a:p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GTL barge is a repeatable and modular concept – much like a floating, production, storage and offloading (FPSO) vessel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74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3640</Words>
  <Application>Microsoft Office PowerPoint</Application>
  <PresentationFormat>Widescreen</PresentationFormat>
  <Paragraphs>840</Paragraphs>
  <Slides>110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9</vt:i4>
      </vt:variant>
      <vt:variant>
        <vt:lpstr>Slide Titles</vt:lpstr>
      </vt:variant>
      <vt:variant>
        <vt:i4>110</vt:i4>
      </vt:variant>
    </vt:vector>
  </HeadingPairs>
  <TitlesOfParts>
    <vt:vector size="141" baseType="lpstr">
      <vt:lpstr>Arial Unicode MS</vt:lpstr>
      <vt:lpstr>MS Mincho</vt:lpstr>
      <vt:lpstr>Adobe Fan Heiti Std B</vt:lpstr>
      <vt:lpstr>Arial</vt:lpstr>
      <vt:lpstr>Book Antiqua</vt:lpstr>
      <vt:lpstr>Bookman Old Style</vt:lpstr>
      <vt:lpstr>Calibri</vt:lpstr>
      <vt:lpstr>Calibri Light</vt:lpstr>
      <vt:lpstr>Comic Sans MS</vt:lpstr>
      <vt:lpstr>Courier New</vt:lpstr>
      <vt:lpstr>GillSans</vt:lpstr>
      <vt:lpstr>Segoe UI</vt:lpstr>
      <vt:lpstr>Segoe UI Semibold</vt:lpstr>
      <vt:lpstr>Symbol</vt:lpstr>
      <vt:lpstr>Tahoma</vt:lpstr>
      <vt:lpstr>Times New Roman</vt:lpstr>
      <vt:lpstr>TimesNewRomanPS-BoldMT</vt:lpstr>
      <vt:lpstr>VAG Rounded Thin</vt:lpstr>
      <vt:lpstr>Verdana</vt:lpstr>
      <vt:lpstr>Wingdings</vt:lpstr>
      <vt:lpstr>Wingdings 3</vt:lpstr>
      <vt:lpstr>Office Theme</vt:lpstr>
      <vt:lpstr>Équation</vt:lpstr>
      <vt:lpstr>Feuille de calcul</vt:lpstr>
      <vt:lpstr>SPW 5.0 Graph</vt:lpstr>
      <vt:lpstr>Billede</vt:lpstr>
      <vt:lpstr>Bitmap Image</vt:lpstr>
      <vt:lpstr>Worksheet</vt:lpstr>
      <vt:lpstr>Slide</vt:lpstr>
      <vt:lpstr>Photo Editor Photo</vt:lpstr>
      <vt:lpstr>isisserver</vt:lpstr>
      <vt:lpstr>Catalyst Characterization and Interpretation</vt:lpstr>
      <vt:lpstr>PowerPoint Presentation</vt:lpstr>
      <vt:lpstr>A Site at NCCR for Catalysis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400 C, 50 bar, H2:N2=3:1, 5% NH3</vt:lpstr>
      <vt:lpstr>PowerPoint Presentation</vt:lpstr>
      <vt:lpstr>400 C, 50 bar, H2:N2=3:1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Atom-Economy, Environmental Issues, Enantiomeric Purity </vt:lpstr>
      <vt:lpstr>PowerPoint Presentation</vt:lpstr>
      <vt:lpstr>PowerPoint Presentation</vt:lpstr>
      <vt:lpstr>PowerPoint Presentation</vt:lpstr>
      <vt:lpstr>CHEMICAL INDUSTRY &amp; CATALYSIS  </vt:lpstr>
      <vt:lpstr>   CHEMICAL INDUSTRY &amp; CATALYSIS   GLOBAL SCENERIO</vt:lpstr>
      <vt:lpstr>CATALYSIS IN CHEMICAL INDUSTRY:  APPLICATIONS</vt:lpstr>
      <vt:lpstr>CATALYSIS: THE KEY TO INNOVATIONS IN CHEMICAL TECHNOLOGY</vt:lpstr>
      <vt:lpstr>INCREASE IN SELECTIVITY: ECONOMIC IMPACT</vt:lpstr>
      <vt:lpstr>DEVELOPMENT &amp; COMMERCIALIZATION OF CATALYSTS: KEY ELEMENTS</vt:lpstr>
      <vt:lpstr>CHEMICAL INDUSTRY- CHALLENGES </vt:lpstr>
      <vt:lpstr>Feedstock-Alternative routes</vt:lpstr>
      <vt:lpstr>PowerPoint Presentation</vt:lpstr>
      <vt:lpstr>PowerPoint Presentation</vt:lpstr>
      <vt:lpstr> Aletrnative routes for propylene  Catalytic Dehydrogenation of Propane</vt:lpstr>
      <vt:lpstr>Catalyst Life-Reactor type</vt:lpstr>
      <vt:lpstr>PowerPoint Presentation</vt:lpstr>
      <vt:lpstr>Alternative routes for Propylene</vt:lpstr>
      <vt:lpstr>Metathesis- Catalysts &amp; Process conditions</vt:lpstr>
      <vt:lpstr>Alternative routes to Propylene</vt:lpstr>
      <vt:lpstr>PowerPoint Presentation</vt:lpstr>
      <vt:lpstr>Tuning the Selectivity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Asymmetric Hydrogenation</vt:lpstr>
      <vt:lpstr>Asymmetric Hydrogenation</vt:lpstr>
      <vt:lpstr>PowerPoint Presentation</vt:lpstr>
      <vt:lpstr>Design of Catalysts</vt:lpstr>
      <vt:lpstr>The Oil Industry</vt:lpstr>
      <vt:lpstr>Oil Refining Industry: Key Issues</vt:lpstr>
      <vt:lpstr>PowerPoint Presentation</vt:lpstr>
      <vt:lpstr>PowerPoint Presentation</vt:lpstr>
      <vt:lpstr>FCC Process : Advantages</vt:lpstr>
      <vt:lpstr>   FCC Today  More than 400 units  13 MBPD capacity  Catalyst consumption 1500 TPD  Largest FCC unit-RIL JN-9 MTA</vt:lpstr>
      <vt:lpstr>PowerPoint Presentation</vt:lpstr>
      <vt:lpstr>FCC : Operating conditions</vt:lpstr>
      <vt:lpstr>PowerPoint Presentation</vt:lpstr>
      <vt:lpstr>Amorphous silica-alumina Vs Zeolite: Advantages</vt:lpstr>
      <vt:lpstr>FCC Catalysts Application Vs Composition</vt:lpstr>
      <vt:lpstr>FCC Catalysts: Challenges &amp; Design</vt:lpstr>
      <vt:lpstr>PowerPoint Presentation</vt:lpstr>
      <vt:lpstr>PowerPoint Presentation</vt:lpstr>
      <vt:lpstr>PowerPoint Presentation</vt:lpstr>
      <vt:lpstr>PowerPoint Presentation</vt:lpstr>
      <vt:lpstr>C1Chemistry</vt:lpstr>
      <vt:lpstr>C1Chemistry</vt:lpstr>
      <vt:lpstr>Utilization of Natural Gas  Global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ALKANE ACTIVATION</vt:lpstr>
      <vt:lpstr>ALKANE ACTIVATION: CHALLENGES</vt:lpstr>
      <vt:lpstr>DEVELOPMENTS IN ALKANE ACTIVATION</vt:lpstr>
      <vt:lpstr>ACID CATALYSED REACTIONS</vt:lpstr>
      <vt:lpstr>SOLID ACID BASED CATALYTIC PROCESSES </vt:lpstr>
      <vt:lpstr>Clean Fuels</vt:lpstr>
      <vt:lpstr>Clean Fuels</vt:lpstr>
      <vt:lpstr>PowerPoint Presentation</vt:lpstr>
      <vt:lpstr>Catalysis for Environment</vt:lpstr>
      <vt:lpstr>PowerPoint Presentation</vt:lpstr>
      <vt:lpstr>PowerPoint Presentation</vt:lpstr>
      <vt:lpstr>Reactions under Supercritical Conditions</vt:lpstr>
      <vt:lpstr>Hydrogenation with Super Critical CO2</vt:lpstr>
      <vt:lpstr>PowerPoint Presentation</vt:lpstr>
      <vt:lpstr>PowerPoint Presentation</vt:lpstr>
      <vt:lpstr>DEVELOPMENT OF CATALYSTS: MODERN APPROACHES</vt:lpstr>
      <vt:lpstr>DEVELOPMENT OF CATALYSTS: MODERN APPROACHES</vt:lpstr>
      <vt:lpstr>PowerPoint Presentation</vt:lpstr>
      <vt:lpstr>Sustainable Chemistry</vt:lpstr>
      <vt:lpstr>Sustainable Chemistry</vt:lpstr>
      <vt:lpstr>Sustainable Chemistry</vt:lpstr>
      <vt:lpstr>CHEMICAL INDUSTRY:  2020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B Viswanathan</dc:creator>
  <cp:lastModifiedBy>Prof B Viswanathan</cp:lastModifiedBy>
  <cp:revision>59</cp:revision>
  <dcterms:created xsi:type="dcterms:W3CDTF">2017-08-20T03:54:51Z</dcterms:created>
  <dcterms:modified xsi:type="dcterms:W3CDTF">2017-08-30T05:42:03Z</dcterms:modified>
</cp:coreProperties>
</file>