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5" r:id="rId6"/>
    <p:sldId id="266" r:id="rId7"/>
    <p:sldId id="257" r:id="rId8"/>
    <p:sldId id="258" r:id="rId9"/>
    <p:sldId id="259" r:id="rId10"/>
    <p:sldId id="260" r:id="rId11"/>
    <p:sldId id="267" r:id="rId12"/>
    <p:sldId id="268" r:id="rId13"/>
    <p:sldId id="269"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11" r:id="rId53"/>
    <p:sldId id="312"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29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F1EF2-BF6C-41C0-A71F-23587AA82C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28ADDD-A6EF-4DB8-93CA-0DDF9F3F14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81E128-3DA5-4F9F-8168-20B787B79103}"/>
              </a:ext>
            </a:extLst>
          </p:cNvPr>
          <p:cNvSpPr>
            <a:spLocks noGrp="1"/>
          </p:cNvSpPr>
          <p:nvPr>
            <p:ph type="dt" sz="half" idx="10"/>
          </p:nvPr>
        </p:nvSpPr>
        <p:spPr/>
        <p:txBody>
          <a:bodyPr/>
          <a:lstStyle/>
          <a:p>
            <a:fld id="{49DB1166-44F9-4042-BFF4-37AFA6A53F8B}" type="datetimeFigureOut">
              <a:rPr lang="en-US" smtClean="0"/>
              <a:t>7/18/2017</a:t>
            </a:fld>
            <a:endParaRPr lang="en-US"/>
          </a:p>
        </p:txBody>
      </p:sp>
      <p:sp>
        <p:nvSpPr>
          <p:cNvPr id="5" name="Footer Placeholder 4">
            <a:extLst>
              <a:ext uri="{FF2B5EF4-FFF2-40B4-BE49-F238E27FC236}">
                <a16:creationId xmlns:a16="http://schemas.microsoft.com/office/drawing/2014/main" id="{8E900FA3-8C96-4DC9-8DB0-7B733D197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2B2B68-8B8F-48A1-AACB-D44BD406AD9D}"/>
              </a:ext>
            </a:extLst>
          </p:cNvPr>
          <p:cNvSpPr>
            <a:spLocks noGrp="1"/>
          </p:cNvSpPr>
          <p:nvPr>
            <p:ph type="sldNum" sz="quarter" idx="12"/>
          </p:nvPr>
        </p:nvSpPr>
        <p:spPr/>
        <p:txBody>
          <a:bodyPr/>
          <a:lstStyle/>
          <a:p>
            <a:fld id="{F45F53E8-D888-4399-B382-A3FBEF010D6D}" type="slidenum">
              <a:rPr lang="en-US" smtClean="0"/>
              <a:t>‹#›</a:t>
            </a:fld>
            <a:endParaRPr lang="en-US"/>
          </a:p>
        </p:txBody>
      </p:sp>
    </p:spTree>
    <p:extLst>
      <p:ext uri="{BB962C8B-B14F-4D97-AF65-F5344CB8AC3E}">
        <p14:creationId xmlns:p14="http://schemas.microsoft.com/office/powerpoint/2010/main" val="4094708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B9529-6ED2-4038-919B-57941D5596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561AB3-08B7-4A34-A936-070FCECDBAB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7C17E1-09E1-4EAA-AF2D-9C5FD9DE46C2}"/>
              </a:ext>
            </a:extLst>
          </p:cNvPr>
          <p:cNvSpPr>
            <a:spLocks noGrp="1"/>
          </p:cNvSpPr>
          <p:nvPr>
            <p:ph type="dt" sz="half" idx="10"/>
          </p:nvPr>
        </p:nvSpPr>
        <p:spPr/>
        <p:txBody>
          <a:bodyPr/>
          <a:lstStyle/>
          <a:p>
            <a:fld id="{49DB1166-44F9-4042-BFF4-37AFA6A53F8B}" type="datetimeFigureOut">
              <a:rPr lang="en-US" smtClean="0"/>
              <a:t>7/18/2017</a:t>
            </a:fld>
            <a:endParaRPr lang="en-US"/>
          </a:p>
        </p:txBody>
      </p:sp>
      <p:sp>
        <p:nvSpPr>
          <p:cNvPr id="5" name="Footer Placeholder 4">
            <a:extLst>
              <a:ext uri="{FF2B5EF4-FFF2-40B4-BE49-F238E27FC236}">
                <a16:creationId xmlns:a16="http://schemas.microsoft.com/office/drawing/2014/main" id="{2BA6C268-6D8C-4A96-861B-7E178B3AFB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68DA75-C77F-40BD-9350-834B096D1A4F}"/>
              </a:ext>
            </a:extLst>
          </p:cNvPr>
          <p:cNvSpPr>
            <a:spLocks noGrp="1"/>
          </p:cNvSpPr>
          <p:nvPr>
            <p:ph type="sldNum" sz="quarter" idx="12"/>
          </p:nvPr>
        </p:nvSpPr>
        <p:spPr/>
        <p:txBody>
          <a:bodyPr/>
          <a:lstStyle/>
          <a:p>
            <a:fld id="{F45F53E8-D888-4399-B382-A3FBEF010D6D}" type="slidenum">
              <a:rPr lang="en-US" smtClean="0"/>
              <a:t>‹#›</a:t>
            </a:fld>
            <a:endParaRPr lang="en-US"/>
          </a:p>
        </p:txBody>
      </p:sp>
    </p:spTree>
    <p:extLst>
      <p:ext uri="{BB962C8B-B14F-4D97-AF65-F5344CB8AC3E}">
        <p14:creationId xmlns:p14="http://schemas.microsoft.com/office/powerpoint/2010/main" val="1818244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5ED6A1-68AA-4638-935B-4B298612EE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1DF754-EFB6-428D-B53D-3118DA992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C9E11-2996-4EA6-A6E1-18A9BCACBCFE}"/>
              </a:ext>
            </a:extLst>
          </p:cNvPr>
          <p:cNvSpPr>
            <a:spLocks noGrp="1"/>
          </p:cNvSpPr>
          <p:nvPr>
            <p:ph type="dt" sz="half" idx="10"/>
          </p:nvPr>
        </p:nvSpPr>
        <p:spPr/>
        <p:txBody>
          <a:bodyPr/>
          <a:lstStyle/>
          <a:p>
            <a:fld id="{49DB1166-44F9-4042-BFF4-37AFA6A53F8B}" type="datetimeFigureOut">
              <a:rPr lang="en-US" smtClean="0"/>
              <a:t>7/18/2017</a:t>
            </a:fld>
            <a:endParaRPr lang="en-US"/>
          </a:p>
        </p:txBody>
      </p:sp>
      <p:sp>
        <p:nvSpPr>
          <p:cNvPr id="5" name="Footer Placeholder 4">
            <a:extLst>
              <a:ext uri="{FF2B5EF4-FFF2-40B4-BE49-F238E27FC236}">
                <a16:creationId xmlns:a16="http://schemas.microsoft.com/office/drawing/2014/main" id="{7E14B76A-C67B-41C9-82DC-189BB72645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E67345-15E0-42FF-AB04-66BD9049F2D4}"/>
              </a:ext>
            </a:extLst>
          </p:cNvPr>
          <p:cNvSpPr>
            <a:spLocks noGrp="1"/>
          </p:cNvSpPr>
          <p:nvPr>
            <p:ph type="sldNum" sz="quarter" idx="12"/>
          </p:nvPr>
        </p:nvSpPr>
        <p:spPr/>
        <p:txBody>
          <a:bodyPr/>
          <a:lstStyle/>
          <a:p>
            <a:fld id="{F45F53E8-D888-4399-B382-A3FBEF010D6D}" type="slidenum">
              <a:rPr lang="en-US" smtClean="0"/>
              <a:t>‹#›</a:t>
            </a:fld>
            <a:endParaRPr lang="en-US"/>
          </a:p>
        </p:txBody>
      </p:sp>
    </p:spTree>
    <p:extLst>
      <p:ext uri="{BB962C8B-B14F-4D97-AF65-F5344CB8AC3E}">
        <p14:creationId xmlns:p14="http://schemas.microsoft.com/office/powerpoint/2010/main" val="400790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D023D-625A-41A0-88C9-D95C0DEE6C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2F2843-4C85-4C89-8FF5-8FB1905D8D3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27AB3-D294-48B8-867C-1BA8507DF5BD}"/>
              </a:ext>
            </a:extLst>
          </p:cNvPr>
          <p:cNvSpPr>
            <a:spLocks noGrp="1"/>
          </p:cNvSpPr>
          <p:nvPr>
            <p:ph type="dt" sz="half" idx="10"/>
          </p:nvPr>
        </p:nvSpPr>
        <p:spPr/>
        <p:txBody>
          <a:bodyPr/>
          <a:lstStyle/>
          <a:p>
            <a:fld id="{49DB1166-44F9-4042-BFF4-37AFA6A53F8B}" type="datetimeFigureOut">
              <a:rPr lang="en-US" smtClean="0"/>
              <a:t>7/18/2017</a:t>
            </a:fld>
            <a:endParaRPr lang="en-US"/>
          </a:p>
        </p:txBody>
      </p:sp>
      <p:sp>
        <p:nvSpPr>
          <p:cNvPr id="5" name="Footer Placeholder 4">
            <a:extLst>
              <a:ext uri="{FF2B5EF4-FFF2-40B4-BE49-F238E27FC236}">
                <a16:creationId xmlns:a16="http://schemas.microsoft.com/office/drawing/2014/main" id="{74C3545A-FBD3-4B84-ACFC-BE470CFD35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C42F2E-CFAB-4F9B-A34A-216F894315C1}"/>
              </a:ext>
            </a:extLst>
          </p:cNvPr>
          <p:cNvSpPr>
            <a:spLocks noGrp="1"/>
          </p:cNvSpPr>
          <p:nvPr>
            <p:ph type="sldNum" sz="quarter" idx="12"/>
          </p:nvPr>
        </p:nvSpPr>
        <p:spPr/>
        <p:txBody>
          <a:bodyPr/>
          <a:lstStyle/>
          <a:p>
            <a:fld id="{F45F53E8-D888-4399-B382-A3FBEF010D6D}" type="slidenum">
              <a:rPr lang="en-US" smtClean="0"/>
              <a:t>‹#›</a:t>
            </a:fld>
            <a:endParaRPr lang="en-US"/>
          </a:p>
        </p:txBody>
      </p:sp>
    </p:spTree>
    <p:extLst>
      <p:ext uri="{BB962C8B-B14F-4D97-AF65-F5344CB8AC3E}">
        <p14:creationId xmlns:p14="http://schemas.microsoft.com/office/powerpoint/2010/main" val="3806377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283F-9518-445C-8EA7-CF5DB24BDF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EFA724-828B-4D79-BCBB-ADB190919B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083259E-3D03-4CDE-9DAF-C8E7C270EAB3}"/>
              </a:ext>
            </a:extLst>
          </p:cNvPr>
          <p:cNvSpPr>
            <a:spLocks noGrp="1"/>
          </p:cNvSpPr>
          <p:nvPr>
            <p:ph type="dt" sz="half" idx="10"/>
          </p:nvPr>
        </p:nvSpPr>
        <p:spPr/>
        <p:txBody>
          <a:bodyPr/>
          <a:lstStyle/>
          <a:p>
            <a:fld id="{49DB1166-44F9-4042-BFF4-37AFA6A53F8B}" type="datetimeFigureOut">
              <a:rPr lang="en-US" smtClean="0"/>
              <a:t>7/18/2017</a:t>
            </a:fld>
            <a:endParaRPr lang="en-US"/>
          </a:p>
        </p:txBody>
      </p:sp>
      <p:sp>
        <p:nvSpPr>
          <p:cNvPr id="5" name="Footer Placeholder 4">
            <a:extLst>
              <a:ext uri="{FF2B5EF4-FFF2-40B4-BE49-F238E27FC236}">
                <a16:creationId xmlns:a16="http://schemas.microsoft.com/office/drawing/2014/main" id="{84CE470D-4774-487F-8787-2629D44E8A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7BF666-0022-4DA9-902E-1CFF05E03AEB}"/>
              </a:ext>
            </a:extLst>
          </p:cNvPr>
          <p:cNvSpPr>
            <a:spLocks noGrp="1"/>
          </p:cNvSpPr>
          <p:nvPr>
            <p:ph type="sldNum" sz="quarter" idx="12"/>
          </p:nvPr>
        </p:nvSpPr>
        <p:spPr/>
        <p:txBody>
          <a:bodyPr/>
          <a:lstStyle/>
          <a:p>
            <a:fld id="{F45F53E8-D888-4399-B382-A3FBEF010D6D}" type="slidenum">
              <a:rPr lang="en-US" smtClean="0"/>
              <a:t>‹#›</a:t>
            </a:fld>
            <a:endParaRPr lang="en-US"/>
          </a:p>
        </p:txBody>
      </p:sp>
    </p:spTree>
    <p:extLst>
      <p:ext uri="{BB962C8B-B14F-4D97-AF65-F5344CB8AC3E}">
        <p14:creationId xmlns:p14="http://schemas.microsoft.com/office/powerpoint/2010/main" val="838240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9476-89B4-4ACC-AFE1-8B8C87D0AF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A5E053-0712-43B2-A853-89905D01C86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1DDA1A-D54C-455B-8A29-698D57B16FE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CB5E3F-CB14-4F53-92CF-4B2A398E0825}"/>
              </a:ext>
            </a:extLst>
          </p:cNvPr>
          <p:cNvSpPr>
            <a:spLocks noGrp="1"/>
          </p:cNvSpPr>
          <p:nvPr>
            <p:ph type="dt" sz="half" idx="10"/>
          </p:nvPr>
        </p:nvSpPr>
        <p:spPr/>
        <p:txBody>
          <a:bodyPr/>
          <a:lstStyle/>
          <a:p>
            <a:fld id="{49DB1166-44F9-4042-BFF4-37AFA6A53F8B}" type="datetimeFigureOut">
              <a:rPr lang="en-US" smtClean="0"/>
              <a:t>7/18/2017</a:t>
            </a:fld>
            <a:endParaRPr lang="en-US"/>
          </a:p>
        </p:txBody>
      </p:sp>
      <p:sp>
        <p:nvSpPr>
          <p:cNvPr id="6" name="Footer Placeholder 5">
            <a:extLst>
              <a:ext uri="{FF2B5EF4-FFF2-40B4-BE49-F238E27FC236}">
                <a16:creationId xmlns:a16="http://schemas.microsoft.com/office/drawing/2014/main" id="{8F1B35EE-5F6D-4B0F-863B-037A1E740C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729C1C-B70E-416B-B049-BE36F644573A}"/>
              </a:ext>
            </a:extLst>
          </p:cNvPr>
          <p:cNvSpPr>
            <a:spLocks noGrp="1"/>
          </p:cNvSpPr>
          <p:nvPr>
            <p:ph type="sldNum" sz="quarter" idx="12"/>
          </p:nvPr>
        </p:nvSpPr>
        <p:spPr/>
        <p:txBody>
          <a:bodyPr/>
          <a:lstStyle/>
          <a:p>
            <a:fld id="{F45F53E8-D888-4399-B382-A3FBEF010D6D}" type="slidenum">
              <a:rPr lang="en-US" smtClean="0"/>
              <a:t>‹#›</a:t>
            </a:fld>
            <a:endParaRPr lang="en-US"/>
          </a:p>
        </p:txBody>
      </p:sp>
    </p:spTree>
    <p:extLst>
      <p:ext uri="{BB962C8B-B14F-4D97-AF65-F5344CB8AC3E}">
        <p14:creationId xmlns:p14="http://schemas.microsoft.com/office/powerpoint/2010/main" val="1251246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AE71D-28B6-49ED-AF5C-C1ED88F644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3E56AB-6CE8-489A-A94F-0C3E0B35E3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8B63F1-371B-4B91-A4EA-5F80AF30668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6D19A0-11FE-49C4-B722-D9215417B9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9BD92CE-1087-4BF6-BBA5-D57FCC22D2E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2847A6-91F6-47E7-B209-0D543C701823}"/>
              </a:ext>
            </a:extLst>
          </p:cNvPr>
          <p:cNvSpPr>
            <a:spLocks noGrp="1"/>
          </p:cNvSpPr>
          <p:nvPr>
            <p:ph type="dt" sz="half" idx="10"/>
          </p:nvPr>
        </p:nvSpPr>
        <p:spPr/>
        <p:txBody>
          <a:bodyPr/>
          <a:lstStyle/>
          <a:p>
            <a:fld id="{49DB1166-44F9-4042-BFF4-37AFA6A53F8B}" type="datetimeFigureOut">
              <a:rPr lang="en-US" smtClean="0"/>
              <a:t>7/18/2017</a:t>
            </a:fld>
            <a:endParaRPr lang="en-US"/>
          </a:p>
        </p:txBody>
      </p:sp>
      <p:sp>
        <p:nvSpPr>
          <p:cNvPr id="8" name="Footer Placeholder 7">
            <a:extLst>
              <a:ext uri="{FF2B5EF4-FFF2-40B4-BE49-F238E27FC236}">
                <a16:creationId xmlns:a16="http://schemas.microsoft.com/office/drawing/2014/main" id="{38439FBD-C714-4CEA-A9BC-A6D1DF2DEA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08C51-756A-49EF-9AB9-AA82A7C94DC8}"/>
              </a:ext>
            </a:extLst>
          </p:cNvPr>
          <p:cNvSpPr>
            <a:spLocks noGrp="1"/>
          </p:cNvSpPr>
          <p:nvPr>
            <p:ph type="sldNum" sz="quarter" idx="12"/>
          </p:nvPr>
        </p:nvSpPr>
        <p:spPr/>
        <p:txBody>
          <a:bodyPr/>
          <a:lstStyle/>
          <a:p>
            <a:fld id="{F45F53E8-D888-4399-B382-A3FBEF010D6D}" type="slidenum">
              <a:rPr lang="en-US" smtClean="0"/>
              <a:t>‹#›</a:t>
            </a:fld>
            <a:endParaRPr lang="en-US"/>
          </a:p>
        </p:txBody>
      </p:sp>
    </p:spTree>
    <p:extLst>
      <p:ext uri="{BB962C8B-B14F-4D97-AF65-F5344CB8AC3E}">
        <p14:creationId xmlns:p14="http://schemas.microsoft.com/office/powerpoint/2010/main" val="3153829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B8C0E-F591-436B-8ABE-0A8CF7FD49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7C2544-4A73-42CA-A546-EFC97DAEDA90}"/>
              </a:ext>
            </a:extLst>
          </p:cNvPr>
          <p:cNvSpPr>
            <a:spLocks noGrp="1"/>
          </p:cNvSpPr>
          <p:nvPr>
            <p:ph type="dt" sz="half" idx="10"/>
          </p:nvPr>
        </p:nvSpPr>
        <p:spPr/>
        <p:txBody>
          <a:bodyPr/>
          <a:lstStyle/>
          <a:p>
            <a:fld id="{49DB1166-44F9-4042-BFF4-37AFA6A53F8B}" type="datetimeFigureOut">
              <a:rPr lang="en-US" smtClean="0"/>
              <a:t>7/18/2017</a:t>
            </a:fld>
            <a:endParaRPr lang="en-US"/>
          </a:p>
        </p:txBody>
      </p:sp>
      <p:sp>
        <p:nvSpPr>
          <p:cNvPr id="4" name="Footer Placeholder 3">
            <a:extLst>
              <a:ext uri="{FF2B5EF4-FFF2-40B4-BE49-F238E27FC236}">
                <a16:creationId xmlns:a16="http://schemas.microsoft.com/office/drawing/2014/main" id="{6DDF66BF-9346-495C-A617-B921D3C9A1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E802A4-2305-4344-96C2-C46DADF6860A}"/>
              </a:ext>
            </a:extLst>
          </p:cNvPr>
          <p:cNvSpPr>
            <a:spLocks noGrp="1"/>
          </p:cNvSpPr>
          <p:nvPr>
            <p:ph type="sldNum" sz="quarter" idx="12"/>
          </p:nvPr>
        </p:nvSpPr>
        <p:spPr/>
        <p:txBody>
          <a:bodyPr/>
          <a:lstStyle/>
          <a:p>
            <a:fld id="{F45F53E8-D888-4399-B382-A3FBEF010D6D}" type="slidenum">
              <a:rPr lang="en-US" smtClean="0"/>
              <a:t>‹#›</a:t>
            </a:fld>
            <a:endParaRPr lang="en-US"/>
          </a:p>
        </p:txBody>
      </p:sp>
    </p:spTree>
    <p:extLst>
      <p:ext uri="{BB962C8B-B14F-4D97-AF65-F5344CB8AC3E}">
        <p14:creationId xmlns:p14="http://schemas.microsoft.com/office/powerpoint/2010/main" val="3012175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5472FA-030B-4B6F-A0D1-21EBDB0D7D39}"/>
              </a:ext>
            </a:extLst>
          </p:cNvPr>
          <p:cNvSpPr>
            <a:spLocks noGrp="1"/>
          </p:cNvSpPr>
          <p:nvPr>
            <p:ph type="dt" sz="half" idx="10"/>
          </p:nvPr>
        </p:nvSpPr>
        <p:spPr/>
        <p:txBody>
          <a:bodyPr/>
          <a:lstStyle/>
          <a:p>
            <a:fld id="{49DB1166-44F9-4042-BFF4-37AFA6A53F8B}" type="datetimeFigureOut">
              <a:rPr lang="en-US" smtClean="0"/>
              <a:t>7/18/2017</a:t>
            </a:fld>
            <a:endParaRPr lang="en-US"/>
          </a:p>
        </p:txBody>
      </p:sp>
      <p:sp>
        <p:nvSpPr>
          <p:cNvPr id="3" name="Footer Placeholder 2">
            <a:extLst>
              <a:ext uri="{FF2B5EF4-FFF2-40B4-BE49-F238E27FC236}">
                <a16:creationId xmlns:a16="http://schemas.microsoft.com/office/drawing/2014/main" id="{94B168FB-1A29-4948-8527-FD19E904E2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DBC8E0-9EE0-465C-90F6-8A4D1C2FA1C4}"/>
              </a:ext>
            </a:extLst>
          </p:cNvPr>
          <p:cNvSpPr>
            <a:spLocks noGrp="1"/>
          </p:cNvSpPr>
          <p:nvPr>
            <p:ph type="sldNum" sz="quarter" idx="12"/>
          </p:nvPr>
        </p:nvSpPr>
        <p:spPr/>
        <p:txBody>
          <a:bodyPr/>
          <a:lstStyle/>
          <a:p>
            <a:fld id="{F45F53E8-D888-4399-B382-A3FBEF010D6D}" type="slidenum">
              <a:rPr lang="en-US" smtClean="0"/>
              <a:t>‹#›</a:t>
            </a:fld>
            <a:endParaRPr lang="en-US"/>
          </a:p>
        </p:txBody>
      </p:sp>
    </p:spTree>
    <p:extLst>
      <p:ext uri="{BB962C8B-B14F-4D97-AF65-F5344CB8AC3E}">
        <p14:creationId xmlns:p14="http://schemas.microsoft.com/office/powerpoint/2010/main" val="1443044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1CAC2-D191-4A02-8A9C-64DDC28AC7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5A62CB-23B2-4CDF-B716-6A6BB5611A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A0497B-EF4D-4319-AE32-3B5733A3D0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42BE9C-4DE2-4806-9E3E-C99AA57CAF1F}"/>
              </a:ext>
            </a:extLst>
          </p:cNvPr>
          <p:cNvSpPr>
            <a:spLocks noGrp="1"/>
          </p:cNvSpPr>
          <p:nvPr>
            <p:ph type="dt" sz="half" idx="10"/>
          </p:nvPr>
        </p:nvSpPr>
        <p:spPr/>
        <p:txBody>
          <a:bodyPr/>
          <a:lstStyle/>
          <a:p>
            <a:fld id="{49DB1166-44F9-4042-BFF4-37AFA6A53F8B}" type="datetimeFigureOut">
              <a:rPr lang="en-US" smtClean="0"/>
              <a:t>7/18/2017</a:t>
            </a:fld>
            <a:endParaRPr lang="en-US"/>
          </a:p>
        </p:txBody>
      </p:sp>
      <p:sp>
        <p:nvSpPr>
          <p:cNvPr id="6" name="Footer Placeholder 5">
            <a:extLst>
              <a:ext uri="{FF2B5EF4-FFF2-40B4-BE49-F238E27FC236}">
                <a16:creationId xmlns:a16="http://schemas.microsoft.com/office/drawing/2014/main" id="{F0F80332-FA91-4AD8-A433-2196E4114C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0DE7D0-CAD6-4FCC-A2E6-A8C4CE04792A}"/>
              </a:ext>
            </a:extLst>
          </p:cNvPr>
          <p:cNvSpPr>
            <a:spLocks noGrp="1"/>
          </p:cNvSpPr>
          <p:nvPr>
            <p:ph type="sldNum" sz="quarter" idx="12"/>
          </p:nvPr>
        </p:nvSpPr>
        <p:spPr/>
        <p:txBody>
          <a:bodyPr/>
          <a:lstStyle/>
          <a:p>
            <a:fld id="{F45F53E8-D888-4399-B382-A3FBEF010D6D}" type="slidenum">
              <a:rPr lang="en-US" smtClean="0"/>
              <a:t>‹#›</a:t>
            </a:fld>
            <a:endParaRPr lang="en-US"/>
          </a:p>
        </p:txBody>
      </p:sp>
    </p:spTree>
    <p:extLst>
      <p:ext uri="{BB962C8B-B14F-4D97-AF65-F5344CB8AC3E}">
        <p14:creationId xmlns:p14="http://schemas.microsoft.com/office/powerpoint/2010/main" val="1929972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74644-3DFC-47FE-9C6A-FF422E85AC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EB4923-9771-4A05-8248-5375EED3C0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6BA31E2-18CA-429D-87C2-7BE0A5C5BA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7EF3EB9-C682-47EB-89A9-DD37D06CF0DF}"/>
              </a:ext>
            </a:extLst>
          </p:cNvPr>
          <p:cNvSpPr>
            <a:spLocks noGrp="1"/>
          </p:cNvSpPr>
          <p:nvPr>
            <p:ph type="dt" sz="half" idx="10"/>
          </p:nvPr>
        </p:nvSpPr>
        <p:spPr/>
        <p:txBody>
          <a:bodyPr/>
          <a:lstStyle/>
          <a:p>
            <a:fld id="{49DB1166-44F9-4042-BFF4-37AFA6A53F8B}" type="datetimeFigureOut">
              <a:rPr lang="en-US" smtClean="0"/>
              <a:t>7/18/2017</a:t>
            </a:fld>
            <a:endParaRPr lang="en-US"/>
          </a:p>
        </p:txBody>
      </p:sp>
      <p:sp>
        <p:nvSpPr>
          <p:cNvPr id="6" name="Footer Placeholder 5">
            <a:extLst>
              <a:ext uri="{FF2B5EF4-FFF2-40B4-BE49-F238E27FC236}">
                <a16:creationId xmlns:a16="http://schemas.microsoft.com/office/drawing/2014/main" id="{6EE9633E-A495-4893-9642-7911247F65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7CAC08-B9A3-4AF0-BBFD-60F53D956D2A}"/>
              </a:ext>
            </a:extLst>
          </p:cNvPr>
          <p:cNvSpPr>
            <a:spLocks noGrp="1"/>
          </p:cNvSpPr>
          <p:nvPr>
            <p:ph type="sldNum" sz="quarter" idx="12"/>
          </p:nvPr>
        </p:nvSpPr>
        <p:spPr/>
        <p:txBody>
          <a:bodyPr/>
          <a:lstStyle/>
          <a:p>
            <a:fld id="{F45F53E8-D888-4399-B382-A3FBEF010D6D}" type="slidenum">
              <a:rPr lang="en-US" smtClean="0"/>
              <a:t>‹#›</a:t>
            </a:fld>
            <a:endParaRPr lang="en-US"/>
          </a:p>
        </p:txBody>
      </p:sp>
    </p:spTree>
    <p:extLst>
      <p:ext uri="{BB962C8B-B14F-4D97-AF65-F5344CB8AC3E}">
        <p14:creationId xmlns:p14="http://schemas.microsoft.com/office/powerpoint/2010/main" val="1986463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2497C2-7481-4883-B3E3-4F7681E44C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BA9B61-50D4-42F6-9312-C73638DB66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B773ED-6C3E-4398-A2C0-4C3D924701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DB1166-44F9-4042-BFF4-37AFA6A53F8B}" type="datetimeFigureOut">
              <a:rPr lang="en-US" smtClean="0"/>
              <a:t>7/18/2017</a:t>
            </a:fld>
            <a:endParaRPr lang="en-US"/>
          </a:p>
        </p:txBody>
      </p:sp>
      <p:sp>
        <p:nvSpPr>
          <p:cNvPr id="5" name="Footer Placeholder 4">
            <a:extLst>
              <a:ext uri="{FF2B5EF4-FFF2-40B4-BE49-F238E27FC236}">
                <a16:creationId xmlns:a16="http://schemas.microsoft.com/office/drawing/2014/main" id="{319FA7D8-C024-4982-A770-5825C5BE0A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FFBE94-DCBD-4F4F-96DF-A56B19420F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5F53E8-D888-4399-B382-A3FBEF010D6D}" type="slidenum">
              <a:rPr lang="en-US" smtClean="0"/>
              <a:t>‹#›</a:t>
            </a:fld>
            <a:endParaRPr lang="en-US"/>
          </a:p>
        </p:txBody>
      </p:sp>
    </p:spTree>
    <p:extLst>
      <p:ext uri="{BB962C8B-B14F-4D97-AF65-F5344CB8AC3E}">
        <p14:creationId xmlns:p14="http://schemas.microsoft.com/office/powerpoint/2010/main" val="2794317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4.w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5.wmf"/></Relationships>
</file>

<file path=ppt/slides/_rels/slide4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12192000" cy="7213601"/>
          </a:xfrm>
          <a:solidFill>
            <a:srgbClr val="92D050"/>
          </a:solidFill>
          <a:ln>
            <a:solidFill>
              <a:srgbClr val="FF0000"/>
            </a:solidFill>
          </a:ln>
          <a:scene3d>
            <a:camera prst="orthographicFront">
              <a:rot lat="21594000" lon="21594000" rev="21594000"/>
            </a:camera>
            <a:lightRig rig="threePt" dir="t"/>
          </a:scene3d>
          <a:sp3d z="222250"/>
        </p:spPr>
        <p:txBody>
          <a:bodyPr>
            <a:normAutofit fontScale="90000"/>
            <a:flatTx/>
          </a:bodyPr>
          <a:lstStyle/>
          <a:p>
            <a:pPr algn="ctr"/>
            <a:br>
              <a:rPr lang="en-US" sz="5400" b="1">
                <a:solidFill>
                  <a:srgbClr val="FF0000"/>
                </a:solidFill>
              </a:rPr>
            </a:br>
            <a:br>
              <a:rPr lang="en-US" sz="5400" b="1">
                <a:solidFill>
                  <a:srgbClr val="FF0000"/>
                </a:solidFill>
              </a:rPr>
            </a:br>
            <a:br>
              <a:rPr lang="en-US" sz="5400" b="1">
                <a:solidFill>
                  <a:srgbClr val="FF0000"/>
                </a:solidFill>
              </a:rPr>
            </a:br>
            <a:r>
              <a:rPr lang="en-US" sz="5400" b="1">
                <a:solidFill>
                  <a:srgbClr val="FF0000"/>
                </a:solidFill>
              </a:rPr>
              <a:t>Electrochemistry (</a:t>
            </a:r>
            <a:r>
              <a:rPr lang="en-US" sz="5400" b="1">
                <a:solidFill>
                  <a:srgbClr val="FF0000"/>
                </a:solidFill>
                <a:latin typeface="Times New Roman" panose="02020603050405020304" pitchFamily="18" charset="0"/>
                <a:cs typeface="Times New Roman" panose="02020603050405020304" pitchFamily="18" charset="0"/>
              </a:rPr>
              <a:t>Polarography</a:t>
            </a:r>
            <a:r>
              <a:rPr lang="en-US" sz="5400" b="1">
                <a:solidFill>
                  <a:srgbClr val="FF0000"/>
                </a:solidFill>
              </a:rPr>
              <a:t>)</a:t>
            </a:r>
            <a:br>
              <a:rPr lang="en-US" sz="5400" b="1">
                <a:solidFill>
                  <a:srgbClr val="FF0000"/>
                </a:solidFill>
              </a:rPr>
            </a:br>
            <a:r>
              <a:rPr lang="en-US" sz="5400" b="1">
                <a:solidFill>
                  <a:srgbClr val="FF0000"/>
                </a:solidFill>
              </a:rPr>
              <a:t>(Electrode/Electrolyte Interface - Kinetics)</a:t>
            </a:r>
            <a:br>
              <a:rPr lang="en-US" sz="5400" b="1">
                <a:solidFill>
                  <a:srgbClr val="FF0000"/>
                </a:solidFill>
              </a:rPr>
            </a:br>
            <a:br>
              <a:rPr lang="en-US" sz="5400" b="1">
                <a:solidFill>
                  <a:srgbClr val="FF0000"/>
                </a:solidFill>
              </a:rPr>
            </a:br>
            <a:r>
              <a:rPr lang="en-US" sz="5400" b="1">
                <a:solidFill>
                  <a:srgbClr val="FF0000"/>
                </a:solidFill>
              </a:rPr>
              <a:t>On-line Course from </a:t>
            </a:r>
            <a:br>
              <a:rPr lang="en-US" sz="5400" b="1">
                <a:solidFill>
                  <a:srgbClr val="FF0000"/>
                </a:solidFill>
              </a:rPr>
            </a:br>
            <a:r>
              <a:rPr lang="en-US" sz="5400" b="1">
                <a:solidFill>
                  <a:srgbClr val="FF0000"/>
                </a:solidFill>
              </a:rPr>
              <a:t>National Centre for catalysis Research</a:t>
            </a:r>
            <a:br>
              <a:rPr lang="en-US" sz="5400" b="1">
                <a:solidFill>
                  <a:srgbClr val="FF0000"/>
                </a:solidFill>
              </a:rPr>
            </a:br>
            <a:r>
              <a:rPr lang="en-US" sz="5400" b="1">
                <a:solidFill>
                  <a:srgbClr val="FF0000"/>
                </a:solidFill>
              </a:rPr>
              <a:t>Indian Institute of Technology, Madras</a:t>
            </a:r>
            <a:br>
              <a:rPr lang="en-US" sz="5400" b="1">
                <a:solidFill>
                  <a:srgbClr val="FF0000"/>
                </a:solidFill>
              </a:rPr>
            </a:br>
            <a:br>
              <a:rPr lang="en-US" sz="5400" b="1">
                <a:solidFill>
                  <a:srgbClr val="FF0000"/>
                </a:solidFill>
              </a:rPr>
            </a:br>
            <a:r>
              <a:rPr lang="en-US" sz="5400" b="1">
                <a:solidFill>
                  <a:srgbClr val="FF0000"/>
                </a:solidFill>
              </a:rPr>
              <a:t>Presentation - 14</a:t>
            </a:r>
            <a:br>
              <a:rPr lang="en-US" sz="5400" b="1">
                <a:solidFill>
                  <a:srgbClr val="FF0000"/>
                </a:solidFill>
              </a:rPr>
            </a:br>
            <a:r>
              <a:rPr lang="en-US" sz="5400" b="1">
                <a:solidFill>
                  <a:srgbClr val="FF0000"/>
                </a:solidFill>
              </a:rPr>
              <a:t>19th July 2017</a:t>
            </a:r>
            <a:br>
              <a:rPr lang="en-US" sz="5400" b="1">
                <a:solidFill>
                  <a:srgbClr val="FF0000"/>
                </a:solidFill>
              </a:rPr>
            </a:br>
            <a:br>
              <a:rPr lang="en-US" sz="5400" b="1">
                <a:solidFill>
                  <a:srgbClr val="FF0000"/>
                </a:solidFill>
              </a:rPr>
            </a:br>
            <a:endParaRPr lang="en-US" sz="5400" b="1" dirty="0">
              <a:solidFill>
                <a:srgbClr val="FF0000"/>
              </a:solidFill>
            </a:endParaRPr>
          </a:p>
        </p:txBody>
      </p:sp>
    </p:spTree>
    <p:extLst>
      <p:ext uri="{BB962C8B-B14F-4D97-AF65-F5344CB8AC3E}">
        <p14:creationId xmlns:p14="http://schemas.microsoft.com/office/powerpoint/2010/main" val="352971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1"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anim calcmode="lin" valueType="num">
                                      <p:cBhvr>
                                        <p:cTn id="15" dur="2000" fill="hold"/>
                                        <p:tgtEl>
                                          <p:spTgt spid="3"/>
                                        </p:tgtEl>
                                        <p:attrNameLst>
                                          <p:attrName>ppt_w</p:attrName>
                                        </p:attrNameLst>
                                      </p:cBhvr>
                                      <p:tavLst>
                                        <p:tav tm="0" fmla="#ppt_w*sin(2.5*pi*$)">
                                          <p:val>
                                            <p:fltVal val="0"/>
                                          </p:val>
                                        </p:tav>
                                        <p:tav tm="100000">
                                          <p:val>
                                            <p:fltVal val="1"/>
                                          </p:val>
                                        </p:tav>
                                      </p:tavLst>
                                    </p:anim>
                                    <p:anim calcmode="lin" valueType="num">
                                      <p:cBhvr>
                                        <p:cTn id="16"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2"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0"/>
                                        <p:tgtEl>
                                          <p:spTgt spid="3"/>
                                        </p:tgtEl>
                                      </p:cBhvr>
                                    </p:animEffect>
                                    <p:anim calcmode="lin" valueType="num">
                                      <p:cBhvr>
                                        <p:cTn id="22" dur="5000" fill="hold"/>
                                        <p:tgtEl>
                                          <p:spTgt spid="3"/>
                                        </p:tgtEl>
                                        <p:attrNameLst>
                                          <p:attrName>ppt_x</p:attrName>
                                        </p:attrNameLst>
                                      </p:cBhvr>
                                      <p:tavLst>
                                        <p:tav tm="0">
                                          <p:val>
                                            <p:strVal val="#ppt_x"/>
                                          </p:val>
                                        </p:tav>
                                        <p:tav tm="100000">
                                          <p:val>
                                            <p:strVal val="#ppt_x"/>
                                          </p:val>
                                        </p:tav>
                                      </p:tavLst>
                                    </p:anim>
                                    <p:anim calcmode="lin" valueType="num">
                                      <p:cBhvr>
                                        <p:cTn id="23" dur="5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3"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39800"/>
                                        <p:tgtEl>
                                          <p:spTgt spid="3"/>
                                        </p:tgtEl>
                                      </p:cBhvr>
                                    </p:animEffect>
                                    <p:anim calcmode="lin" valueType="num">
                                      <p:cBhvr>
                                        <p:cTn id="29" dur="39800" fill="hold"/>
                                        <p:tgtEl>
                                          <p:spTgt spid="3"/>
                                        </p:tgtEl>
                                        <p:attrNameLst>
                                          <p:attrName>ppt_w</p:attrName>
                                        </p:attrNameLst>
                                      </p:cBhvr>
                                      <p:tavLst>
                                        <p:tav tm="0" fmla="#ppt_w*sin(2.5*pi*$)">
                                          <p:val>
                                            <p:fltVal val="0"/>
                                          </p:val>
                                        </p:tav>
                                        <p:tav tm="100000">
                                          <p:val>
                                            <p:fltVal val="1"/>
                                          </p:val>
                                        </p:tav>
                                      </p:tavLst>
                                    </p:anim>
                                    <p:anim calcmode="lin" valueType="num">
                                      <p:cBhvr>
                                        <p:cTn id="30" dur="398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4"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2000"/>
                                        <p:tgtEl>
                                          <p:spTgt spid="3"/>
                                        </p:tgtEl>
                                      </p:cBhvr>
                                    </p:animEffect>
                                    <p:anim calcmode="lin" valueType="num">
                                      <p:cBhvr>
                                        <p:cTn id="36" dur="2000" fill="hold"/>
                                        <p:tgtEl>
                                          <p:spTgt spid="3"/>
                                        </p:tgtEl>
                                        <p:attrNameLst>
                                          <p:attrName>ppt_w</p:attrName>
                                        </p:attrNameLst>
                                      </p:cBhvr>
                                      <p:tavLst>
                                        <p:tav tm="0" fmla="#ppt_w*sin(2.5*pi*$)">
                                          <p:val>
                                            <p:fltVal val="0"/>
                                          </p:val>
                                        </p:tav>
                                        <p:tav tm="100000">
                                          <p:val>
                                            <p:fltVal val="1"/>
                                          </p:val>
                                        </p:tav>
                                      </p:tavLst>
                                    </p:anim>
                                    <p:anim calcmode="lin" valueType="num">
                                      <p:cBhvr>
                                        <p:cTn id="37"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5"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2000"/>
                                        <p:tgtEl>
                                          <p:spTgt spid="3"/>
                                        </p:tgtEl>
                                      </p:cBhvr>
                                    </p:animEffect>
                                    <p:anim calcmode="lin" valueType="num">
                                      <p:cBhvr>
                                        <p:cTn id="43" dur="2000" fill="hold"/>
                                        <p:tgtEl>
                                          <p:spTgt spid="3"/>
                                        </p:tgtEl>
                                        <p:attrNameLst>
                                          <p:attrName>ppt_w</p:attrName>
                                        </p:attrNameLst>
                                      </p:cBhvr>
                                      <p:tavLst>
                                        <p:tav tm="0" fmla="#ppt_w*sin(2.5*pi*$)">
                                          <p:val>
                                            <p:fltVal val="0"/>
                                          </p:val>
                                        </p:tav>
                                        <p:tav tm="100000">
                                          <p:val>
                                            <p:fltVal val="1"/>
                                          </p:val>
                                        </p:tav>
                                      </p:tavLst>
                                    </p:anim>
                                    <p:anim calcmode="lin" valueType="num">
                                      <p:cBhvr>
                                        <p:cTn id="44"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6"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fade">
                                      <p:cBhvr>
                                        <p:cTn id="49" dur="2000"/>
                                        <p:tgtEl>
                                          <p:spTgt spid="3"/>
                                        </p:tgtEl>
                                      </p:cBhvr>
                                    </p:animEffect>
                                    <p:anim calcmode="lin" valueType="num">
                                      <p:cBhvr>
                                        <p:cTn id="50" dur="2000" fill="hold"/>
                                        <p:tgtEl>
                                          <p:spTgt spid="3"/>
                                        </p:tgtEl>
                                        <p:attrNameLst>
                                          <p:attrName>ppt_w</p:attrName>
                                        </p:attrNameLst>
                                      </p:cBhvr>
                                      <p:tavLst>
                                        <p:tav tm="0" fmla="#ppt_w*sin(2.5*pi*$)">
                                          <p:val>
                                            <p:fltVal val="0"/>
                                          </p:val>
                                        </p:tav>
                                        <p:tav tm="100000">
                                          <p:val>
                                            <p:fltVal val="1"/>
                                          </p:val>
                                        </p:tav>
                                      </p:tavLst>
                                    </p:anim>
                                    <p:anim calcmode="lin" valueType="num">
                                      <p:cBhvr>
                                        <p:cTn id="51"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45" presetClass="entr" presetSubtype="0" fill="hold" grpId="8" nodeType="clickEffect">
                                  <p:stCondLst>
                                    <p:cond delay="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2000"/>
                                        <p:tgtEl>
                                          <p:spTgt spid="3"/>
                                        </p:tgtEl>
                                      </p:cBhvr>
                                    </p:animEffect>
                                    <p:anim calcmode="lin" valueType="num">
                                      <p:cBhvr>
                                        <p:cTn id="57" dur="2000" fill="hold"/>
                                        <p:tgtEl>
                                          <p:spTgt spid="3"/>
                                        </p:tgtEl>
                                        <p:attrNameLst>
                                          <p:attrName>ppt_w</p:attrName>
                                        </p:attrNameLst>
                                      </p:cBhvr>
                                      <p:tavLst>
                                        <p:tav tm="0" fmla="#ppt_w*sin(2.5*pi*$)">
                                          <p:val>
                                            <p:fltVal val="0"/>
                                          </p:val>
                                        </p:tav>
                                        <p:tav tm="100000">
                                          <p:val>
                                            <p:fltVal val="1"/>
                                          </p:val>
                                        </p:tav>
                                      </p:tavLst>
                                    </p:anim>
                                    <p:anim calcmode="lin" valueType="num">
                                      <p:cBhvr>
                                        <p:cTn id="58"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45" presetClass="entr" presetSubtype="0" fill="hold" grpId="7" nodeType="clickEffect">
                                  <p:stCondLst>
                                    <p:cond delay="0"/>
                                  </p:stCondLst>
                                  <p:childTnLst>
                                    <p:set>
                                      <p:cBhvr>
                                        <p:cTn id="62" dur="1" fill="hold">
                                          <p:stCondLst>
                                            <p:cond delay="0"/>
                                          </p:stCondLst>
                                        </p:cTn>
                                        <p:tgtEl>
                                          <p:spTgt spid="3"/>
                                        </p:tgtEl>
                                        <p:attrNameLst>
                                          <p:attrName>style.visibility</p:attrName>
                                        </p:attrNameLst>
                                      </p:cBhvr>
                                      <p:to>
                                        <p:strVal val="visible"/>
                                      </p:to>
                                    </p:set>
                                    <p:animEffect transition="in" filter="fade">
                                      <p:cBhvr>
                                        <p:cTn id="63" dur="2000"/>
                                        <p:tgtEl>
                                          <p:spTgt spid="3"/>
                                        </p:tgtEl>
                                      </p:cBhvr>
                                    </p:animEffect>
                                    <p:anim calcmode="lin" valueType="num">
                                      <p:cBhvr>
                                        <p:cTn id="64" dur="2000" fill="hold"/>
                                        <p:tgtEl>
                                          <p:spTgt spid="3"/>
                                        </p:tgtEl>
                                        <p:attrNameLst>
                                          <p:attrName>ppt_w</p:attrName>
                                        </p:attrNameLst>
                                      </p:cBhvr>
                                      <p:tavLst>
                                        <p:tav tm="0" fmla="#ppt_w*sin(2.5*pi*$)">
                                          <p:val>
                                            <p:fltVal val="0"/>
                                          </p:val>
                                        </p:tav>
                                        <p:tav tm="100000">
                                          <p:val>
                                            <p:fltVal val="1"/>
                                          </p:val>
                                        </p:tav>
                                      </p:tavLst>
                                    </p:anim>
                                    <p:anim calcmode="lin" valueType="num">
                                      <p:cBhvr>
                                        <p:cTn id="65"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66" fill="hold">
                      <p:stCondLst>
                        <p:cond delay="indefinite"/>
                      </p:stCondLst>
                      <p:childTnLst>
                        <p:par>
                          <p:cTn id="67" fill="hold">
                            <p:stCondLst>
                              <p:cond delay="0"/>
                            </p:stCondLst>
                            <p:childTnLst>
                              <p:par>
                                <p:cTn id="68" presetID="45" presetClass="entr" presetSubtype="0" fill="hold" grpId="9" nodeType="clickEffect">
                                  <p:stCondLst>
                                    <p:cond delay="0"/>
                                  </p:stCondLst>
                                  <p:childTnLst>
                                    <p:set>
                                      <p:cBhvr>
                                        <p:cTn id="69" dur="1" fill="hold">
                                          <p:stCondLst>
                                            <p:cond delay="0"/>
                                          </p:stCondLst>
                                        </p:cTn>
                                        <p:tgtEl>
                                          <p:spTgt spid="3"/>
                                        </p:tgtEl>
                                        <p:attrNameLst>
                                          <p:attrName>style.visibility</p:attrName>
                                        </p:attrNameLst>
                                      </p:cBhvr>
                                      <p:to>
                                        <p:strVal val="visible"/>
                                      </p:to>
                                    </p:set>
                                    <p:animEffect transition="in" filter="fade">
                                      <p:cBhvr>
                                        <p:cTn id="70" dur="2250"/>
                                        <p:tgtEl>
                                          <p:spTgt spid="3"/>
                                        </p:tgtEl>
                                      </p:cBhvr>
                                    </p:animEffect>
                                    <p:anim calcmode="lin" valueType="num">
                                      <p:cBhvr>
                                        <p:cTn id="71" dur="2250" fill="hold"/>
                                        <p:tgtEl>
                                          <p:spTgt spid="3"/>
                                        </p:tgtEl>
                                        <p:attrNameLst>
                                          <p:attrName>ppt_w</p:attrName>
                                        </p:attrNameLst>
                                      </p:cBhvr>
                                      <p:tavLst>
                                        <p:tav tm="0" fmla="#ppt_w*sin(2.5*pi*$)">
                                          <p:val>
                                            <p:fltVal val="0"/>
                                          </p:val>
                                        </p:tav>
                                        <p:tav tm="100000">
                                          <p:val>
                                            <p:fltVal val="1"/>
                                          </p:val>
                                        </p:tav>
                                      </p:tavLst>
                                    </p:anim>
                                    <p:anim calcmode="lin" valueType="num">
                                      <p:cBhvr>
                                        <p:cTn id="72" dur="225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73" fill="hold">
                      <p:stCondLst>
                        <p:cond delay="indefinite"/>
                      </p:stCondLst>
                      <p:childTnLst>
                        <p:par>
                          <p:cTn id="74" fill="hold">
                            <p:stCondLst>
                              <p:cond delay="0"/>
                            </p:stCondLst>
                            <p:childTnLst>
                              <p:par>
                                <p:cTn id="75" presetID="21" presetClass="entr" presetSubtype="4" fill="hold" grpId="10" nodeType="clickEffect">
                                  <p:stCondLst>
                                    <p:cond delay="0"/>
                                  </p:stCondLst>
                                  <p:childTnLst>
                                    <p:set>
                                      <p:cBhvr>
                                        <p:cTn id="76" dur="1" fill="hold">
                                          <p:stCondLst>
                                            <p:cond delay="0"/>
                                          </p:stCondLst>
                                        </p:cTn>
                                        <p:tgtEl>
                                          <p:spTgt spid="3"/>
                                        </p:tgtEl>
                                        <p:attrNameLst>
                                          <p:attrName>style.visibility</p:attrName>
                                        </p:attrNameLst>
                                      </p:cBhvr>
                                      <p:to>
                                        <p:strVal val="visible"/>
                                      </p:to>
                                    </p:set>
                                    <p:animEffect transition="in" filter="wheel(4)">
                                      <p:cBhvr>
                                        <p:cTn id="77" dur="2000"/>
                                        <p:tgtEl>
                                          <p:spTgt spid="3"/>
                                        </p:tgtEl>
                                      </p:cBhvr>
                                    </p:animEffect>
                                  </p:childTnLst>
                                </p:cTn>
                              </p:par>
                            </p:childTnLst>
                          </p:cTn>
                        </p:par>
                      </p:childTnLst>
                    </p:cTn>
                  </p:par>
                  <p:par>
                    <p:cTn id="78" fill="hold">
                      <p:stCondLst>
                        <p:cond delay="indefinite"/>
                      </p:stCondLst>
                      <p:childTnLst>
                        <p:par>
                          <p:cTn id="79" fill="hold">
                            <p:stCondLst>
                              <p:cond delay="0"/>
                            </p:stCondLst>
                            <p:childTnLst>
                              <p:par>
                                <p:cTn id="80" presetID="45" presetClass="entr" presetSubtype="0" fill="hold" grpId="11" nodeType="clickEffect">
                                  <p:stCondLst>
                                    <p:cond delay="0"/>
                                  </p:stCondLst>
                                  <p:childTnLst>
                                    <p:set>
                                      <p:cBhvr>
                                        <p:cTn id="81" dur="1" fill="hold">
                                          <p:stCondLst>
                                            <p:cond delay="0"/>
                                          </p:stCondLst>
                                        </p:cTn>
                                        <p:tgtEl>
                                          <p:spTgt spid="3"/>
                                        </p:tgtEl>
                                        <p:attrNameLst>
                                          <p:attrName>style.visibility</p:attrName>
                                        </p:attrNameLst>
                                      </p:cBhvr>
                                      <p:to>
                                        <p:strVal val="visible"/>
                                      </p:to>
                                    </p:set>
                                    <p:animEffect transition="in" filter="fade">
                                      <p:cBhvr>
                                        <p:cTn id="82" dur="2000"/>
                                        <p:tgtEl>
                                          <p:spTgt spid="3"/>
                                        </p:tgtEl>
                                      </p:cBhvr>
                                    </p:animEffect>
                                    <p:anim calcmode="lin" valueType="num">
                                      <p:cBhvr>
                                        <p:cTn id="83" dur="2000" fill="hold"/>
                                        <p:tgtEl>
                                          <p:spTgt spid="3"/>
                                        </p:tgtEl>
                                        <p:attrNameLst>
                                          <p:attrName>ppt_w</p:attrName>
                                        </p:attrNameLst>
                                      </p:cBhvr>
                                      <p:tavLst>
                                        <p:tav tm="0" fmla="#ppt_w*sin(2.5*pi*$)">
                                          <p:val>
                                            <p:fltVal val="0"/>
                                          </p:val>
                                        </p:tav>
                                        <p:tav tm="100000">
                                          <p:val>
                                            <p:fltVal val="1"/>
                                          </p:val>
                                        </p:tav>
                                      </p:tavLst>
                                    </p:anim>
                                    <p:anim calcmode="lin" valueType="num">
                                      <p:cBhvr>
                                        <p:cTn id="84"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45" presetClass="entr" presetSubtype="0" fill="hold" grpId="12" nodeType="clickEffect">
                                  <p:stCondLst>
                                    <p:cond delay="0"/>
                                  </p:stCondLst>
                                  <p:childTnLst>
                                    <p:set>
                                      <p:cBhvr>
                                        <p:cTn id="88" dur="1" fill="hold">
                                          <p:stCondLst>
                                            <p:cond delay="0"/>
                                          </p:stCondLst>
                                        </p:cTn>
                                        <p:tgtEl>
                                          <p:spTgt spid="3"/>
                                        </p:tgtEl>
                                        <p:attrNameLst>
                                          <p:attrName>style.visibility</p:attrName>
                                        </p:attrNameLst>
                                      </p:cBhvr>
                                      <p:to>
                                        <p:strVal val="visible"/>
                                      </p:to>
                                    </p:set>
                                    <p:animEffect transition="in" filter="fade">
                                      <p:cBhvr>
                                        <p:cTn id="89" dur="2000"/>
                                        <p:tgtEl>
                                          <p:spTgt spid="3"/>
                                        </p:tgtEl>
                                      </p:cBhvr>
                                    </p:animEffect>
                                    <p:anim calcmode="lin" valueType="num">
                                      <p:cBhvr>
                                        <p:cTn id="90" dur="2000" fill="hold"/>
                                        <p:tgtEl>
                                          <p:spTgt spid="3"/>
                                        </p:tgtEl>
                                        <p:attrNameLst>
                                          <p:attrName>ppt_w</p:attrName>
                                        </p:attrNameLst>
                                      </p:cBhvr>
                                      <p:tavLst>
                                        <p:tav tm="0" fmla="#ppt_w*sin(2.5*pi*$)">
                                          <p:val>
                                            <p:fltVal val="0"/>
                                          </p:val>
                                        </p:tav>
                                        <p:tav tm="100000">
                                          <p:val>
                                            <p:fltVal val="1"/>
                                          </p:val>
                                        </p:tav>
                                      </p:tavLst>
                                    </p:anim>
                                    <p:anim calcmode="lin" valueType="num">
                                      <p:cBhvr>
                                        <p:cTn id="91"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92" fill="hold">
                      <p:stCondLst>
                        <p:cond delay="indefinite"/>
                      </p:stCondLst>
                      <p:childTnLst>
                        <p:par>
                          <p:cTn id="93" fill="hold">
                            <p:stCondLst>
                              <p:cond delay="0"/>
                            </p:stCondLst>
                            <p:childTnLst>
                              <p:par>
                                <p:cTn id="94" presetID="45" presetClass="entr" presetSubtype="0" fill="hold" grpId="13" nodeType="clickEffect">
                                  <p:stCondLst>
                                    <p:cond delay="0"/>
                                  </p:stCondLst>
                                  <p:childTnLst>
                                    <p:set>
                                      <p:cBhvr>
                                        <p:cTn id="95" dur="1" fill="hold">
                                          <p:stCondLst>
                                            <p:cond delay="0"/>
                                          </p:stCondLst>
                                        </p:cTn>
                                        <p:tgtEl>
                                          <p:spTgt spid="3"/>
                                        </p:tgtEl>
                                        <p:attrNameLst>
                                          <p:attrName>style.visibility</p:attrName>
                                        </p:attrNameLst>
                                      </p:cBhvr>
                                      <p:to>
                                        <p:strVal val="visible"/>
                                      </p:to>
                                    </p:set>
                                    <p:animEffect transition="in" filter="fade">
                                      <p:cBhvr>
                                        <p:cTn id="96" dur="7000"/>
                                        <p:tgtEl>
                                          <p:spTgt spid="3"/>
                                        </p:tgtEl>
                                      </p:cBhvr>
                                    </p:animEffect>
                                    <p:anim calcmode="lin" valueType="num">
                                      <p:cBhvr>
                                        <p:cTn id="97" dur="7000" fill="hold"/>
                                        <p:tgtEl>
                                          <p:spTgt spid="3"/>
                                        </p:tgtEl>
                                        <p:attrNameLst>
                                          <p:attrName>ppt_w</p:attrName>
                                        </p:attrNameLst>
                                      </p:cBhvr>
                                      <p:tavLst>
                                        <p:tav tm="0" fmla="#ppt_w*sin(2.5*pi*$)">
                                          <p:val>
                                            <p:fltVal val="0"/>
                                          </p:val>
                                        </p:tav>
                                        <p:tav tm="100000">
                                          <p:val>
                                            <p:fltVal val="1"/>
                                          </p:val>
                                        </p:tav>
                                      </p:tavLst>
                                    </p:anim>
                                    <p:anim calcmode="lin" valueType="num">
                                      <p:cBhvr>
                                        <p:cTn id="98" dur="7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45" presetClass="entr" presetSubtype="0" fill="hold" grpId="14" nodeType="clickEffect">
                                  <p:stCondLst>
                                    <p:cond delay="0"/>
                                  </p:stCondLst>
                                  <p:childTnLst>
                                    <p:set>
                                      <p:cBhvr>
                                        <p:cTn id="102" dur="1" fill="hold">
                                          <p:stCondLst>
                                            <p:cond delay="0"/>
                                          </p:stCondLst>
                                        </p:cTn>
                                        <p:tgtEl>
                                          <p:spTgt spid="3"/>
                                        </p:tgtEl>
                                        <p:attrNameLst>
                                          <p:attrName>style.visibility</p:attrName>
                                        </p:attrNameLst>
                                      </p:cBhvr>
                                      <p:to>
                                        <p:strVal val="visible"/>
                                      </p:to>
                                    </p:set>
                                    <p:animEffect transition="in" filter="fade">
                                      <p:cBhvr>
                                        <p:cTn id="103" dur="2000"/>
                                        <p:tgtEl>
                                          <p:spTgt spid="3"/>
                                        </p:tgtEl>
                                      </p:cBhvr>
                                    </p:animEffect>
                                    <p:anim calcmode="lin" valueType="num">
                                      <p:cBhvr>
                                        <p:cTn id="104" dur="2000" fill="hold"/>
                                        <p:tgtEl>
                                          <p:spTgt spid="3"/>
                                        </p:tgtEl>
                                        <p:attrNameLst>
                                          <p:attrName>ppt_w</p:attrName>
                                        </p:attrNameLst>
                                      </p:cBhvr>
                                      <p:tavLst>
                                        <p:tav tm="0" fmla="#ppt_w*sin(2.5*pi*$)">
                                          <p:val>
                                            <p:fltVal val="0"/>
                                          </p:val>
                                        </p:tav>
                                        <p:tav tm="100000">
                                          <p:val>
                                            <p:fltVal val="1"/>
                                          </p:val>
                                        </p:tav>
                                      </p:tavLst>
                                    </p:anim>
                                    <p:anim calcmode="lin" valueType="num">
                                      <p:cBhvr>
                                        <p:cTn id="105"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6" fill="hold">
                      <p:stCondLst>
                        <p:cond delay="indefinite"/>
                      </p:stCondLst>
                      <p:childTnLst>
                        <p:par>
                          <p:cTn id="107" fill="hold">
                            <p:stCondLst>
                              <p:cond delay="0"/>
                            </p:stCondLst>
                            <p:childTnLst>
                              <p:par>
                                <p:cTn id="108" presetID="45" presetClass="entr" presetSubtype="0" fill="hold" grpId="15" nodeType="clickEffect">
                                  <p:stCondLst>
                                    <p:cond delay="0"/>
                                  </p:stCondLst>
                                  <p:childTnLst>
                                    <p:set>
                                      <p:cBhvr>
                                        <p:cTn id="109" dur="1" fill="hold">
                                          <p:stCondLst>
                                            <p:cond delay="0"/>
                                          </p:stCondLst>
                                        </p:cTn>
                                        <p:tgtEl>
                                          <p:spTgt spid="3"/>
                                        </p:tgtEl>
                                        <p:attrNameLst>
                                          <p:attrName>style.visibility</p:attrName>
                                        </p:attrNameLst>
                                      </p:cBhvr>
                                      <p:to>
                                        <p:strVal val="visible"/>
                                      </p:to>
                                    </p:set>
                                    <p:animEffect transition="in" filter="fade">
                                      <p:cBhvr>
                                        <p:cTn id="110" dur="2000"/>
                                        <p:tgtEl>
                                          <p:spTgt spid="3"/>
                                        </p:tgtEl>
                                      </p:cBhvr>
                                    </p:animEffect>
                                    <p:anim calcmode="lin" valueType="num">
                                      <p:cBhvr>
                                        <p:cTn id="111" dur="2000" fill="hold"/>
                                        <p:tgtEl>
                                          <p:spTgt spid="3"/>
                                        </p:tgtEl>
                                        <p:attrNameLst>
                                          <p:attrName>ppt_w</p:attrName>
                                        </p:attrNameLst>
                                      </p:cBhvr>
                                      <p:tavLst>
                                        <p:tav tm="0" fmla="#ppt_w*sin(2.5*pi*$)">
                                          <p:val>
                                            <p:fltVal val="0"/>
                                          </p:val>
                                        </p:tav>
                                        <p:tav tm="100000">
                                          <p:val>
                                            <p:fltVal val="1"/>
                                          </p:val>
                                        </p:tav>
                                      </p:tavLst>
                                    </p:anim>
                                    <p:anim calcmode="lin" valueType="num">
                                      <p:cBhvr>
                                        <p:cTn id="112"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3" grpId="2" animBg="1"/>
      <p:bldP spid="3" grpId="3" animBg="1"/>
      <p:bldP spid="3" grpId="4" animBg="1"/>
      <p:bldP spid="3" grpId="5" animBg="1"/>
      <p:bldP spid="3" grpId="6" animBg="1"/>
      <p:bldP spid="3" grpId="7" animBg="1"/>
      <p:bldP spid="3" grpId="8" animBg="1"/>
      <p:bldP spid="3" grpId="9" animBg="1"/>
      <p:bldP spid="3" grpId="10" animBg="1"/>
      <p:bldP spid="3" grpId="11" animBg="1"/>
      <p:bldP spid="3" grpId="12" animBg="1"/>
      <p:bldP spid="3" grpId="13" animBg="1"/>
      <p:bldP spid="3" grpId="14" animBg="1"/>
      <p:bldP spid="3" grpId="15"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DC845-27BB-4BCC-97D2-884E84A218EA}"/>
              </a:ext>
            </a:extLst>
          </p:cNvPr>
          <p:cNvSpPr>
            <a:spLocks noGrp="1"/>
          </p:cNvSpPr>
          <p:nvPr>
            <p:ph type="title"/>
          </p:nvPr>
        </p:nvSpPr>
        <p:spPr>
          <a:xfrm>
            <a:off x="0" y="365125"/>
            <a:ext cx="12192000" cy="6384591"/>
          </a:xfrm>
        </p:spPr>
        <p:txBody>
          <a:bodyPr/>
          <a:lstStyle/>
          <a:p>
            <a:r>
              <a:rPr lang="en-US" dirty="0">
                <a:solidFill>
                  <a:srgbClr val="FF0000"/>
                </a:solidFill>
                <a:latin typeface="Times New Roman" panose="02020603050405020304" pitchFamily="18" charset="0"/>
                <a:cs typeface="Times New Roman" panose="02020603050405020304" pitchFamily="18" charset="0"/>
              </a:rPr>
              <a:t>Factors affecting Diffusion Current</a:t>
            </a: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a:t>
            </a:r>
            <a:r>
              <a:rPr lang="en-US" dirty="0" err="1">
                <a:solidFill>
                  <a:srgbClr val="FF0000"/>
                </a:solidFill>
                <a:latin typeface="Times New Roman" panose="02020603050405020304" pitchFamily="18" charset="0"/>
                <a:cs typeface="Times New Roman" panose="02020603050405020304" pitchFamily="18" charset="0"/>
              </a:rPr>
              <a:t>Ilkovic</a:t>
            </a:r>
            <a:r>
              <a:rPr lang="en-US" dirty="0">
                <a:solidFill>
                  <a:srgbClr val="FF0000"/>
                </a:solidFill>
                <a:latin typeface="Times New Roman" panose="02020603050405020304" pitchFamily="18" charset="0"/>
                <a:cs typeface="Times New Roman" panose="02020603050405020304" pitchFamily="18" charset="0"/>
              </a:rPr>
              <a:t> equation)</a:t>
            </a:r>
            <a:br>
              <a:rPr lang="en-US" dirty="0">
                <a:solidFill>
                  <a:srgbClr val="FF0000"/>
                </a:solidFill>
                <a:latin typeface="Times New Roman" panose="02020603050405020304" pitchFamily="18" charset="0"/>
                <a:cs typeface="Times New Roman" panose="02020603050405020304" pitchFamily="18" charset="0"/>
              </a:rPr>
            </a:b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i</a:t>
            </a:r>
            <a:r>
              <a:rPr lang="en-US" baseline="-25000" dirty="0">
                <a:solidFill>
                  <a:srgbClr val="FF0000"/>
                </a:solidFill>
                <a:latin typeface="Times New Roman" panose="02020603050405020304" pitchFamily="18" charset="0"/>
                <a:cs typeface="Times New Roman" panose="02020603050405020304" pitchFamily="18" charset="0"/>
              </a:rPr>
              <a:t>d</a:t>
            </a:r>
            <a:r>
              <a:rPr lang="en-US" dirty="0">
                <a:solidFill>
                  <a:srgbClr val="FF0000"/>
                </a:solidFill>
                <a:latin typeface="Times New Roman" panose="02020603050405020304" pitchFamily="18" charset="0"/>
                <a:cs typeface="Times New Roman" panose="02020603050405020304" pitchFamily="18" charset="0"/>
              </a:rPr>
              <a:t> = 708 n C m</a:t>
            </a:r>
            <a:r>
              <a:rPr lang="en-US" baseline="30000" dirty="0">
                <a:solidFill>
                  <a:srgbClr val="FF0000"/>
                </a:solidFill>
                <a:latin typeface="Times New Roman" panose="02020603050405020304" pitchFamily="18" charset="0"/>
                <a:cs typeface="Times New Roman" panose="02020603050405020304" pitchFamily="18" charset="0"/>
              </a:rPr>
              <a:t>2/3</a:t>
            </a:r>
            <a:r>
              <a:rPr lang="en-US" dirty="0">
                <a:solidFill>
                  <a:srgbClr val="FF0000"/>
                </a:solidFill>
                <a:latin typeface="Times New Roman" panose="02020603050405020304" pitchFamily="18" charset="0"/>
                <a:cs typeface="Times New Roman" panose="02020603050405020304" pitchFamily="18" charset="0"/>
              </a:rPr>
              <a:t> t </a:t>
            </a:r>
            <a:r>
              <a:rPr lang="en-US" baseline="30000" dirty="0">
                <a:solidFill>
                  <a:srgbClr val="FF0000"/>
                </a:solidFill>
                <a:latin typeface="Times New Roman" panose="02020603050405020304" pitchFamily="18" charset="0"/>
                <a:cs typeface="Times New Roman" panose="02020603050405020304" pitchFamily="18" charset="0"/>
              </a:rPr>
              <a:t>1/6 </a:t>
            </a:r>
            <a:r>
              <a:rPr lang="en-US" dirty="0">
                <a:solidFill>
                  <a:srgbClr val="FF0000"/>
                </a:solidFill>
                <a:latin typeface="Times New Roman" panose="02020603050405020304" pitchFamily="18" charset="0"/>
                <a:cs typeface="Times New Roman" panose="02020603050405020304" pitchFamily="18" charset="0"/>
              </a:rPr>
              <a:t>D</a:t>
            </a:r>
            <a:r>
              <a:rPr lang="en-US" baseline="30000" dirty="0">
                <a:solidFill>
                  <a:srgbClr val="FF0000"/>
                </a:solidFill>
                <a:latin typeface="Times New Roman" panose="02020603050405020304" pitchFamily="18" charset="0"/>
                <a:cs typeface="Times New Roman" panose="02020603050405020304" pitchFamily="18" charset="0"/>
              </a:rPr>
              <a:t>1/2    </a:t>
            </a:r>
            <a:br>
              <a:rPr lang="en-US" baseline="30000" dirty="0">
                <a:solidFill>
                  <a:srgbClr val="FF0000"/>
                </a:solidFill>
                <a:latin typeface="Times New Roman" panose="02020603050405020304" pitchFamily="18" charset="0"/>
                <a:cs typeface="Times New Roman" panose="02020603050405020304" pitchFamily="18" charset="0"/>
              </a:rPr>
            </a:br>
            <a:br>
              <a:rPr lang="en-US" baseline="30000" dirty="0">
                <a:solidFill>
                  <a:srgbClr val="FF0000"/>
                </a:solidFill>
                <a:latin typeface="Times New Roman" panose="02020603050405020304" pitchFamily="18" charset="0"/>
                <a:cs typeface="Times New Roman" panose="02020603050405020304" pitchFamily="18" charset="0"/>
              </a:rPr>
            </a:br>
            <a:r>
              <a:rPr lang="en-US" baseline="30000" dirty="0">
                <a:solidFill>
                  <a:srgbClr val="FF0000"/>
                </a:solidFill>
                <a:latin typeface="Times New Roman" panose="02020603050405020304" pitchFamily="18" charset="0"/>
                <a:cs typeface="Times New Roman" panose="02020603050405020304" pitchFamily="18" charset="0"/>
              </a:rPr>
              <a:t>D = Diffusion coefficient</a:t>
            </a:r>
            <a:br>
              <a:rPr lang="en-US" baseline="30000" dirty="0">
                <a:solidFill>
                  <a:srgbClr val="FF0000"/>
                </a:solidFill>
                <a:latin typeface="Times New Roman" panose="02020603050405020304" pitchFamily="18" charset="0"/>
                <a:cs typeface="Times New Roman" panose="02020603050405020304" pitchFamily="18" charset="0"/>
              </a:rPr>
            </a:br>
            <a:r>
              <a:rPr lang="en-US" baseline="30000" dirty="0">
                <a:solidFill>
                  <a:srgbClr val="FF0000"/>
                </a:solidFill>
                <a:latin typeface="Times New Roman" panose="02020603050405020304" pitchFamily="18" charset="0"/>
                <a:cs typeface="Times New Roman" panose="02020603050405020304" pitchFamily="18" charset="0"/>
              </a:rPr>
              <a:t>C = concentration</a:t>
            </a:r>
            <a:br>
              <a:rPr lang="en-US" baseline="30000" dirty="0">
                <a:solidFill>
                  <a:srgbClr val="FF0000"/>
                </a:solidFill>
                <a:latin typeface="Times New Roman" panose="02020603050405020304" pitchFamily="18" charset="0"/>
                <a:cs typeface="Times New Roman" panose="02020603050405020304" pitchFamily="18" charset="0"/>
              </a:rPr>
            </a:br>
            <a:r>
              <a:rPr lang="en-US" baseline="30000" dirty="0">
                <a:solidFill>
                  <a:srgbClr val="FF0000"/>
                </a:solidFill>
                <a:latin typeface="Times New Roman" panose="02020603050405020304" pitchFamily="18" charset="0"/>
                <a:cs typeface="Times New Roman" panose="02020603050405020304" pitchFamily="18" charset="0"/>
              </a:rPr>
              <a:t>m = flow rate of mercury dropping</a:t>
            </a:r>
            <a:br>
              <a:rPr lang="en-US" baseline="30000" dirty="0">
                <a:solidFill>
                  <a:srgbClr val="FF0000"/>
                </a:solidFill>
                <a:latin typeface="Times New Roman" panose="02020603050405020304" pitchFamily="18" charset="0"/>
                <a:cs typeface="Times New Roman" panose="02020603050405020304" pitchFamily="18" charset="0"/>
              </a:rPr>
            </a:br>
            <a:r>
              <a:rPr lang="en-US" baseline="30000" dirty="0">
                <a:solidFill>
                  <a:srgbClr val="FF0000"/>
                </a:solidFill>
                <a:latin typeface="Times New Roman" panose="02020603050405020304" pitchFamily="18" charset="0"/>
                <a:cs typeface="Times New Roman" panose="02020603050405020304" pitchFamily="18" charset="0"/>
              </a:rPr>
              <a:t>t = life time of mercury drop</a:t>
            </a:r>
            <a:br>
              <a:rPr lang="en-US" baseline="30000" dirty="0">
                <a:solidFill>
                  <a:srgbClr val="FF0000"/>
                </a:solidFill>
                <a:latin typeface="Times New Roman" panose="02020603050405020304" pitchFamily="18" charset="0"/>
                <a:cs typeface="Times New Roman" panose="02020603050405020304" pitchFamily="18" charset="0"/>
              </a:rPr>
            </a:br>
            <a:r>
              <a:rPr lang="en-US" baseline="30000" dirty="0">
                <a:solidFill>
                  <a:srgbClr val="FF0000"/>
                </a:solidFill>
                <a:latin typeface="Times New Roman" panose="02020603050405020304" pitchFamily="18" charset="0"/>
                <a:cs typeface="Times New Roman" panose="02020603050405020304" pitchFamily="18" charset="0"/>
              </a:rPr>
              <a:t>n = change in valency</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2693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19DA1-671C-4F7A-9AEF-059FF38C6522}"/>
              </a:ext>
            </a:extLst>
          </p:cNvPr>
          <p:cNvSpPr>
            <a:spLocks noGrp="1"/>
          </p:cNvSpPr>
          <p:nvPr>
            <p:ph type="title"/>
          </p:nvPr>
        </p:nvSpPr>
        <p:spPr>
          <a:xfrm>
            <a:off x="120317" y="365125"/>
            <a:ext cx="11959388" cy="6408654"/>
          </a:xfrm>
        </p:spPr>
        <p:txBody>
          <a:bodyPr>
            <a:normAutofit fontScale="90000"/>
          </a:bodyPr>
          <a:lstStyle/>
          <a:p>
            <a:pPr>
              <a:lnSpc>
                <a:spcPct val="80000"/>
              </a:lnSpc>
            </a:pPr>
            <a:br>
              <a:rPr lang="en-US" altLang="en-US" sz="3200" b="1" dirty="0">
                <a:solidFill>
                  <a:srgbClr val="000000"/>
                </a:solidFill>
                <a:latin typeface="Times New Roman" panose="02020603050405020304" pitchFamily="18" charset="0"/>
                <a:cs typeface="Times New Roman" panose="02020603050405020304" pitchFamily="18" charset="0"/>
              </a:rPr>
            </a:br>
            <a:r>
              <a:rPr lang="en-US" altLang="en-US" sz="3200" b="1" dirty="0">
                <a:solidFill>
                  <a:srgbClr val="CC0000"/>
                </a:solidFill>
                <a:latin typeface="Arial Black" panose="020B0A04020102020204" pitchFamily="34" charset="0"/>
                <a:cs typeface="Times New Roman" panose="02020603050405020304" pitchFamily="18" charset="0"/>
              </a:rPr>
              <a:t>Why Dropping Mercury Electrode?</a:t>
            </a:r>
            <a:br>
              <a:rPr lang="en-US" altLang="en-US" sz="3200" b="1" dirty="0">
                <a:solidFill>
                  <a:srgbClr val="000000"/>
                </a:solidFill>
                <a:latin typeface="Times New Roman" panose="02020603050405020304" pitchFamily="18" charset="0"/>
                <a:cs typeface="Times New Roman" panose="02020603050405020304" pitchFamily="18" charset="0"/>
              </a:rPr>
            </a:br>
            <a:r>
              <a:rPr lang="en-US" altLang="en-US" sz="3200" b="1" dirty="0">
                <a:solidFill>
                  <a:srgbClr val="000000"/>
                </a:solidFill>
                <a:latin typeface="Times New Roman" panose="02020603050405020304" pitchFamily="18" charset="0"/>
                <a:cs typeface="Times New Roman" panose="02020603050405020304" pitchFamily="18" charset="0"/>
              </a:rPr>
              <a:t>Hg yields reproducible current‑potential data. </a:t>
            </a:r>
            <a:br>
              <a:rPr lang="en-US" altLang="en-US" sz="3200" b="1" dirty="0">
                <a:solidFill>
                  <a:srgbClr val="000000"/>
                </a:solidFill>
                <a:latin typeface="Times New Roman" panose="02020603050405020304" pitchFamily="18" charset="0"/>
                <a:cs typeface="Times New Roman" panose="02020603050405020304" pitchFamily="18" charset="0"/>
              </a:rPr>
            </a:br>
            <a:r>
              <a:rPr lang="en-US" altLang="en-US" sz="3200" b="1" dirty="0">
                <a:solidFill>
                  <a:srgbClr val="000000"/>
                </a:solidFill>
                <a:latin typeface="Times New Roman" panose="02020603050405020304" pitchFamily="18" charset="0"/>
                <a:cs typeface="Times New Roman" panose="02020603050405020304" pitchFamily="18" charset="0"/>
              </a:rPr>
              <a:t>This reproducibility can be attributed to the continuous exposure of fresh surface on the growing mercury drop. </a:t>
            </a:r>
            <a:br>
              <a:rPr lang="en-US" altLang="en-US" sz="3200" b="1" dirty="0">
                <a:solidFill>
                  <a:srgbClr val="000000"/>
                </a:solidFill>
                <a:latin typeface="Times New Roman" panose="02020603050405020304" pitchFamily="18" charset="0"/>
                <a:cs typeface="Times New Roman" panose="02020603050405020304" pitchFamily="18" charset="0"/>
              </a:rPr>
            </a:br>
            <a:br>
              <a:rPr lang="en-US" altLang="en-US" sz="3200" b="1" dirty="0">
                <a:solidFill>
                  <a:srgbClr val="000000"/>
                </a:solidFill>
                <a:latin typeface="Times New Roman" panose="02020603050405020304" pitchFamily="18" charset="0"/>
                <a:cs typeface="Times New Roman" panose="02020603050405020304" pitchFamily="18" charset="0"/>
              </a:rPr>
            </a:br>
            <a:r>
              <a:rPr lang="en-US" altLang="en-US" sz="3200" b="1" dirty="0">
                <a:solidFill>
                  <a:srgbClr val="000000"/>
                </a:solidFill>
                <a:latin typeface="Times New Roman" panose="02020603050405020304" pitchFamily="18" charset="0"/>
                <a:cs typeface="Times New Roman" panose="02020603050405020304" pitchFamily="18" charset="0"/>
              </a:rPr>
              <a:t>With any other electrode (such as Pt in various forms), the potential depends on its surface condition and therefore on its previous treatment.</a:t>
            </a:r>
            <a:br>
              <a:rPr lang="en-US" altLang="en-US" sz="3200" b="1" dirty="0">
                <a:solidFill>
                  <a:srgbClr val="000000"/>
                </a:solidFill>
                <a:latin typeface="Times New Roman" panose="02020603050405020304" pitchFamily="18" charset="0"/>
                <a:cs typeface="Times New Roman" panose="02020603050405020304" pitchFamily="18" charset="0"/>
              </a:rPr>
            </a:br>
            <a:br>
              <a:rPr lang="en-US" altLang="en-US" sz="3200" b="1" dirty="0">
                <a:solidFill>
                  <a:srgbClr val="000000"/>
                </a:solidFill>
                <a:latin typeface="Times New Roman" panose="02020603050405020304" pitchFamily="18" charset="0"/>
                <a:cs typeface="Times New Roman" panose="02020603050405020304" pitchFamily="18" charset="0"/>
              </a:rPr>
            </a:br>
            <a:r>
              <a:rPr lang="en-US" altLang="en-US" sz="3200" b="1" dirty="0">
                <a:solidFill>
                  <a:srgbClr val="000000"/>
                </a:solidFill>
                <a:latin typeface="Times New Roman" panose="02020603050405020304" pitchFamily="18" charset="0"/>
                <a:cs typeface="Times New Roman" panose="02020603050405020304" pitchFamily="18" charset="0"/>
              </a:rPr>
              <a:t>The vast majority of reactions studied with the mercury electrode are reductions. </a:t>
            </a:r>
            <a:br>
              <a:rPr lang="en-US" altLang="en-US" sz="3200" b="1" dirty="0">
                <a:solidFill>
                  <a:srgbClr val="000000"/>
                </a:solidFill>
                <a:latin typeface="Times New Roman" panose="02020603050405020304" pitchFamily="18" charset="0"/>
                <a:cs typeface="Times New Roman" panose="02020603050405020304" pitchFamily="18" charset="0"/>
              </a:rPr>
            </a:br>
            <a:br>
              <a:rPr lang="en-US" altLang="en-US" sz="3200" b="1" dirty="0">
                <a:solidFill>
                  <a:srgbClr val="000000"/>
                </a:solidFill>
                <a:latin typeface="Times New Roman" panose="02020603050405020304" pitchFamily="18" charset="0"/>
                <a:cs typeface="Times New Roman" panose="02020603050405020304" pitchFamily="18" charset="0"/>
              </a:rPr>
            </a:br>
            <a:r>
              <a:rPr lang="en-US" altLang="en-US" sz="3200" b="1" dirty="0">
                <a:solidFill>
                  <a:srgbClr val="000000"/>
                </a:solidFill>
                <a:latin typeface="Times New Roman" panose="02020603050405020304" pitchFamily="18" charset="0"/>
                <a:cs typeface="Times New Roman" panose="02020603050405020304" pitchFamily="18" charset="0"/>
              </a:rPr>
              <a:t>At a Pt surface, reduction of solvent is expected to compete with reduction of many analyte species, especially in acidic solutions.</a:t>
            </a:r>
            <a:br>
              <a:rPr lang="en-US" altLang="en-US" sz="3200" b="1" dirty="0">
                <a:solidFill>
                  <a:srgbClr val="000000"/>
                </a:solidFill>
                <a:latin typeface="Times New Roman" panose="02020603050405020304" pitchFamily="18" charset="0"/>
                <a:cs typeface="Times New Roman" panose="02020603050405020304" pitchFamily="18" charset="0"/>
              </a:rPr>
            </a:br>
            <a:br>
              <a:rPr lang="en-US" altLang="en-US" sz="3200" b="1" dirty="0">
                <a:solidFill>
                  <a:srgbClr val="000000"/>
                </a:solidFill>
                <a:latin typeface="Times New Roman" panose="02020603050405020304" pitchFamily="18" charset="0"/>
                <a:cs typeface="Times New Roman" panose="02020603050405020304" pitchFamily="18" charset="0"/>
              </a:rPr>
            </a:br>
            <a:r>
              <a:rPr lang="en-US" altLang="en-US" sz="3200" b="1" dirty="0">
                <a:solidFill>
                  <a:srgbClr val="000000"/>
                </a:solidFill>
                <a:latin typeface="Times New Roman" panose="02020603050405020304" pitchFamily="18" charset="0"/>
                <a:cs typeface="Times New Roman" panose="02020603050405020304" pitchFamily="18" charset="0"/>
              </a:rPr>
              <a:t>The high overpotential for H</a:t>
            </a:r>
            <a:r>
              <a:rPr lang="en-US" altLang="en-US" sz="3200" b="1" baseline="30000" dirty="0">
                <a:solidFill>
                  <a:srgbClr val="000000"/>
                </a:solidFill>
                <a:latin typeface="Times New Roman" panose="02020603050405020304" pitchFamily="18" charset="0"/>
                <a:cs typeface="Times New Roman" panose="02020603050405020304" pitchFamily="18" charset="0"/>
              </a:rPr>
              <a:t>+</a:t>
            </a:r>
            <a:r>
              <a:rPr lang="en-US" altLang="en-US" sz="3200" b="1" dirty="0">
                <a:solidFill>
                  <a:srgbClr val="000000"/>
                </a:solidFill>
                <a:latin typeface="Times New Roman" panose="02020603050405020304" pitchFamily="18" charset="0"/>
                <a:cs typeface="Times New Roman" panose="02020603050405020304" pitchFamily="18" charset="0"/>
              </a:rPr>
              <a:t> reduction at the mercury surface. Therefore, H</a:t>
            </a:r>
            <a:r>
              <a:rPr lang="en-US" altLang="en-US" sz="3200" b="1" baseline="30000" dirty="0">
                <a:solidFill>
                  <a:srgbClr val="000000"/>
                </a:solidFill>
                <a:latin typeface="Times New Roman" panose="02020603050405020304" pitchFamily="18" charset="0"/>
                <a:cs typeface="Times New Roman" panose="02020603050405020304" pitchFamily="18" charset="0"/>
              </a:rPr>
              <a:t>+</a:t>
            </a:r>
            <a:r>
              <a:rPr lang="en-US" altLang="en-US" sz="3200" b="1" dirty="0">
                <a:solidFill>
                  <a:srgbClr val="000000"/>
                </a:solidFill>
                <a:latin typeface="Times New Roman" panose="02020603050405020304" pitchFamily="18" charset="0"/>
                <a:cs typeface="Times New Roman" panose="02020603050405020304" pitchFamily="18" charset="0"/>
              </a:rPr>
              <a:t> reduction does not interfere with many reductions. </a:t>
            </a:r>
            <a:br>
              <a:rPr lang="en-US" altLang="en-US" sz="3200" b="1" dirty="0">
                <a:solidFill>
                  <a:srgbClr val="000000"/>
                </a:solidFill>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5263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89711-397A-40BA-872F-84F874BF9362}"/>
              </a:ext>
            </a:extLst>
          </p:cNvPr>
          <p:cNvSpPr>
            <a:spLocks noGrp="1"/>
          </p:cNvSpPr>
          <p:nvPr>
            <p:ph type="title"/>
          </p:nvPr>
        </p:nvSpPr>
        <p:spPr>
          <a:xfrm>
            <a:off x="108284" y="0"/>
            <a:ext cx="11947358" cy="6725653"/>
          </a:xfrm>
        </p:spPr>
        <p:txBody>
          <a:bodyPr>
            <a:normAutofit fontScale="90000"/>
          </a:bodyPr>
          <a:lstStyle/>
          <a:p>
            <a:pPr>
              <a:lnSpc>
                <a:spcPct val="80000"/>
              </a:lnSpc>
            </a:pPr>
            <a:br>
              <a:rPr lang="en-US" altLang="en-US" sz="2800" b="1" dirty="0">
                <a:solidFill>
                  <a:srgbClr val="000000"/>
                </a:solidFill>
                <a:latin typeface="Times New Roman" panose="02020603050405020304" pitchFamily="18" charset="0"/>
                <a:cs typeface="Times New Roman" panose="02020603050405020304" pitchFamily="18" charset="0"/>
              </a:rPr>
            </a:br>
            <a:r>
              <a:rPr lang="en-US" altLang="en-US" sz="2800" b="1" dirty="0">
                <a:solidFill>
                  <a:srgbClr val="CC0000"/>
                </a:solidFill>
              </a:rPr>
              <a:t>Problems with mercury electrode</a:t>
            </a:r>
            <a:br>
              <a:rPr lang="en-US" altLang="en-US" sz="2800" b="1" dirty="0">
                <a:solidFill>
                  <a:srgbClr val="000000"/>
                </a:solidFill>
                <a:latin typeface="Times New Roman" panose="02020603050405020304" pitchFamily="18" charset="0"/>
                <a:cs typeface="Times New Roman" panose="02020603050405020304" pitchFamily="18" charset="0"/>
              </a:rPr>
            </a:br>
            <a:r>
              <a:rPr lang="en-US" altLang="en-US" sz="2800" b="1" dirty="0">
                <a:solidFill>
                  <a:srgbClr val="000000"/>
                </a:solidFill>
                <a:latin typeface="Times New Roman" panose="02020603050405020304" pitchFamily="18" charset="0"/>
                <a:cs typeface="Times New Roman" panose="02020603050405020304" pitchFamily="18" charset="0"/>
              </a:rPr>
              <a:t>A mercury electrode is not very useful for performing oxidations, because Hg is too easily oxidized.</a:t>
            </a:r>
            <a:br>
              <a:rPr lang="en-US" altLang="en-US" sz="2800" b="1" dirty="0">
                <a:solidFill>
                  <a:srgbClr val="000000"/>
                </a:solidFill>
                <a:latin typeface="Times New Roman" panose="02020603050405020304" pitchFamily="18" charset="0"/>
                <a:cs typeface="Times New Roman" panose="02020603050405020304" pitchFamily="18" charset="0"/>
              </a:rPr>
            </a:br>
            <a:br>
              <a:rPr lang="en-US" altLang="en-US" sz="2800" b="1" dirty="0">
                <a:solidFill>
                  <a:srgbClr val="000000"/>
                </a:solidFill>
                <a:latin typeface="Times New Roman" panose="02020603050405020304" pitchFamily="18" charset="0"/>
                <a:cs typeface="Times New Roman" panose="02020603050405020304" pitchFamily="18" charset="0"/>
              </a:rPr>
            </a:br>
            <a:r>
              <a:rPr lang="en-US" altLang="en-US" sz="2800" b="1" dirty="0">
                <a:solidFill>
                  <a:srgbClr val="000000"/>
                </a:solidFill>
                <a:latin typeface="Times New Roman" panose="02020603050405020304" pitchFamily="18" charset="0"/>
                <a:cs typeface="Times New Roman" panose="02020603050405020304" pitchFamily="18" charset="0"/>
              </a:rPr>
              <a:t>In a </a:t>
            </a:r>
            <a:r>
              <a:rPr lang="en-US" altLang="en-US" sz="2800" b="1" dirty="0" err="1">
                <a:solidFill>
                  <a:srgbClr val="000000"/>
                </a:solidFill>
                <a:latin typeface="Times New Roman" panose="02020603050405020304" pitchFamily="18" charset="0"/>
                <a:cs typeface="Times New Roman" panose="02020603050405020304" pitchFamily="18" charset="0"/>
              </a:rPr>
              <a:t>noncomplexing</a:t>
            </a:r>
            <a:r>
              <a:rPr lang="en-US" altLang="en-US" sz="2800" b="1" dirty="0">
                <a:solidFill>
                  <a:srgbClr val="000000"/>
                </a:solidFill>
                <a:latin typeface="Times New Roman" panose="02020603050405020304" pitchFamily="18" charset="0"/>
                <a:cs typeface="Times New Roman" panose="02020603050405020304" pitchFamily="18" charset="0"/>
              </a:rPr>
              <a:t> medium, Hg is oxidized near + 0.25 V (versus S.C.E.).</a:t>
            </a:r>
            <a:r>
              <a:rPr lang="en-US" altLang="en-US" sz="2800" b="1" dirty="0">
                <a:latin typeface="Times New Roman" panose="02020603050405020304" pitchFamily="18" charset="0"/>
                <a:cs typeface="Times New Roman" panose="02020603050405020304" pitchFamily="18" charset="0"/>
              </a:rPr>
              <a:t> </a:t>
            </a:r>
            <a:br>
              <a:rPr lang="en-US" altLang="en-US" sz="2800" b="1" dirty="0">
                <a:solidFill>
                  <a:srgbClr val="000000"/>
                </a:solidFill>
                <a:latin typeface="Times New Roman" panose="02020603050405020304" pitchFamily="18" charset="0"/>
                <a:cs typeface="Times New Roman" panose="02020603050405020304" pitchFamily="18" charset="0"/>
              </a:rPr>
            </a:br>
            <a:br>
              <a:rPr lang="en-US" altLang="en-US" sz="2800" b="1" dirty="0">
                <a:solidFill>
                  <a:srgbClr val="000000"/>
                </a:solidFill>
                <a:latin typeface="Times New Roman" panose="02020603050405020304" pitchFamily="18" charset="0"/>
                <a:cs typeface="Times New Roman" panose="02020603050405020304" pitchFamily="18" charset="0"/>
              </a:rPr>
            </a:br>
            <a:r>
              <a:rPr lang="en-US" altLang="en-US" sz="2800" b="1" dirty="0">
                <a:solidFill>
                  <a:srgbClr val="000000"/>
                </a:solidFill>
                <a:latin typeface="Times New Roman" panose="02020603050405020304" pitchFamily="18" charset="0"/>
                <a:cs typeface="Times New Roman" panose="02020603050405020304" pitchFamily="18" charset="0"/>
              </a:rPr>
              <a:t>For most oxidations, some other working electrode must be employed. </a:t>
            </a:r>
            <a:br>
              <a:rPr lang="en-US" altLang="en-US" sz="2800" b="1" dirty="0">
                <a:solidFill>
                  <a:srgbClr val="000000"/>
                </a:solidFill>
                <a:latin typeface="Times New Roman" panose="02020603050405020304" pitchFamily="18" charset="0"/>
                <a:cs typeface="Times New Roman" panose="02020603050405020304" pitchFamily="18" charset="0"/>
              </a:rPr>
            </a:br>
            <a:br>
              <a:rPr lang="en-US" altLang="en-US" sz="2800" b="1" dirty="0">
                <a:solidFill>
                  <a:srgbClr val="000000"/>
                </a:solidFill>
                <a:latin typeface="Times New Roman" panose="02020603050405020304" pitchFamily="18" charset="0"/>
                <a:cs typeface="Times New Roman" panose="02020603050405020304" pitchFamily="18" charset="0"/>
              </a:rPr>
            </a:br>
            <a:r>
              <a:rPr lang="en-US" altLang="en-US" sz="2800" b="1" dirty="0">
                <a:solidFill>
                  <a:srgbClr val="000000"/>
                </a:solidFill>
                <a:latin typeface="Times New Roman" panose="02020603050405020304" pitchFamily="18" charset="0"/>
                <a:cs typeface="Times New Roman" panose="02020603050405020304" pitchFamily="18" charset="0"/>
              </a:rPr>
              <a:t>Pt electrode Vs SCE;    works for a range of  +1.2 to –0.2 in acidic solution +0.7 V to –1 V in basic solution. Carbon paste electrode is also used in voltammetry.</a:t>
            </a:r>
            <a:br>
              <a:rPr lang="en-US" altLang="en-US" sz="2800" b="1" dirty="0">
                <a:solidFill>
                  <a:srgbClr val="000000"/>
                </a:solidFill>
                <a:latin typeface="Times New Roman" panose="02020603050405020304" pitchFamily="18" charset="0"/>
                <a:cs typeface="Times New Roman" panose="02020603050405020304" pitchFamily="18" charset="0"/>
              </a:rPr>
            </a:br>
            <a:br>
              <a:rPr lang="ar-SA" altLang="en-US" sz="2800" b="1" dirty="0">
                <a:solidFill>
                  <a:srgbClr val="000000"/>
                </a:solidFill>
                <a:latin typeface="Times New Roman" panose="02020603050405020304" pitchFamily="18" charset="0"/>
                <a:cs typeface="Times New Roman" panose="02020603050405020304" pitchFamily="18" charset="0"/>
              </a:rPr>
            </a:br>
            <a:r>
              <a:rPr lang="en-US" altLang="en-US" sz="2800" b="1" dirty="0">
                <a:solidFill>
                  <a:srgbClr val="000000"/>
                </a:solidFill>
                <a:latin typeface="Times New Roman" panose="02020603050405020304" pitchFamily="18" charset="0"/>
                <a:cs typeface="Times New Roman" panose="02020603050405020304" pitchFamily="18" charset="0"/>
              </a:rPr>
              <a:t>Mercury is toxic and slightly volatile, and spills are almost  inevitable. a good vacuum cleaner.</a:t>
            </a:r>
            <a:br>
              <a:rPr lang="en-US" altLang="en-US" sz="2800" b="1" dirty="0">
                <a:solidFill>
                  <a:srgbClr val="000000"/>
                </a:solidFill>
                <a:latin typeface="Times New Roman" panose="02020603050405020304" pitchFamily="18" charset="0"/>
                <a:cs typeface="Times New Roman" panose="02020603050405020304" pitchFamily="18" charset="0"/>
              </a:rPr>
            </a:br>
            <a:br>
              <a:rPr lang="en-US" altLang="en-US" sz="2800" b="1" dirty="0">
                <a:solidFill>
                  <a:srgbClr val="000000"/>
                </a:solidFill>
                <a:latin typeface="Times New Roman" panose="02020603050405020304" pitchFamily="18" charset="0"/>
                <a:cs typeface="Times New Roman" panose="02020603050405020304" pitchFamily="18" charset="0"/>
              </a:rPr>
            </a:br>
            <a:r>
              <a:rPr lang="en-US" altLang="en-US" sz="2800" b="1" dirty="0">
                <a:solidFill>
                  <a:srgbClr val="000000"/>
                </a:solidFill>
                <a:latin typeface="Times New Roman" panose="02020603050405020304" pitchFamily="18" charset="0"/>
                <a:cs typeface="Times New Roman" panose="02020603050405020304" pitchFamily="18" charset="0"/>
              </a:rPr>
              <a:t>To remove residual mercury, sprinkle elemental zinc powder on the surface and dampen the powder with 5% aqueous H</a:t>
            </a:r>
            <a:r>
              <a:rPr lang="en-US" altLang="en-US" sz="2800" b="1" baseline="-30000" dirty="0">
                <a:solidFill>
                  <a:srgbClr val="000000"/>
                </a:solidFill>
                <a:latin typeface="Times New Roman" panose="02020603050405020304" pitchFamily="18" charset="0"/>
                <a:cs typeface="Times New Roman" panose="02020603050405020304" pitchFamily="18" charset="0"/>
              </a:rPr>
              <a:t>2</a:t>
            </a:r>
            <a:r>
              <a:rPr lang="en-US" altLang="en-US" sz="2800" b="1" dirty="0">
                <a:solidFill>
                  <a:srgbClr val="000000"/>
                </a:solidFill>
                <a:latin typeface="Times New Roman" panose="02020603050405020304" pitchFamily="18" charset="0"/>
                <a:cs typeface="Times New Roman" panose="02020603050405020304" pitchFamily="18" charset="0"/>
              </a:rPr>
              <a:t>S0</a:t>
            </a:r>
            <a:r>
              <a:rPr lang="en-US" altLang="en-US" sz="2800" b="1" baseline="-30000" dirty="0">
                <a:solidFill>
                  <a:srgbClr val="000000"/>
                </a:solidFill>
                <a:latin typeface="Times New Roman" panose="02020603050405020304" pitchFamily="18" charset="0"/>
                <a:cs typeface="Times New Roman" panose="02020603050405020304" pitchFamily="18" charset="0"/>
              </a:rPr>
              <a:t>4.</a:t>
            </a:r>
            <a:br>
              <a:rPr lang="en-US" altLang="en-US" sz="2800" b="1" baseline="-30000" dirty="0">
                <a:solidFill>
                  <a:srgbClr val="000000"/>
                </a:solidFill>
                <a:latin typeface="Times New Roman" panose="02020603050405020304" pitchFamily="18" charset="0"/>
                <a:cs typeface="Times New Roman" panose="02020603050405020304" pitchFamily="18" charset="0"/>
              </a:rPr>
            </a:br>
            <a:r>
              <a:rPr lang="en-US" altLang="en-US" sz="2800" b="1" dirty="0">
                <a:solidFill>
                  <a:srgbClr val="000000"/>
                </a:solidFill>
                <a:latin typeface="Times New Roman" panose="02020603050405020304" pitchFamily="18" charset="0"/>
                <a:cs typeface="Times New Roman" panose="02020603050405020304" pitchFamily="18" charset="0"/>
              </a:rPr>
              <a:t> </a:t>
            </a:r>
            <a:br>
              <a:rPr lang="en-US" altLang="en-US" sz="2800" b="1" dirty="0">
                <a:solidFill>
                  <a:srgbClr val="000000"/>
                </a:solidFill>
                <a:latin typeface="Times New Roman" panose="02020603050405020304" pitchFamily="18" charset="0"/>
                <a:cs typeface="Times New Roman" panose="02020603050405020304" pitchFamily="18" charset="0"/>
              </a:rPr>
            </a:br>
            <a:r>
              <a:rPr lang="en-US" altLang="en-US" sz="2800" b="1" dirty="0">
                <a:solidFill>
                  <a:srgbClr val="000000"/>
                </a:solidFill>
                <a:latin typeface="Times New Roman" panose="02020603050405020304" pitchFamily="18" charset="0"/>
                <a:cs typeface="Times New Roman" panose="02020603050405020304" pitchFamily="18" charset="0"/>
              </a:rPr>
              <a:t>Mercury dissolves in the zinc. After working the paste into contaminated areas with a sponge or brush, allow the paste to dry and then sweep it up. Discard the powder appropriately as contaminated mercury waste </a:t>
            </a:r>
            <a:br>
              <a:rPr lang="en-US" altLang="en-US" sz="2800" b="1" dirty="0">
                <a:solidFill>
                  <a:srgbClr val="000000"/>
                </a:solidFill>
                <a:cs typeface="Times New Roman" panose="02020603050405020304" pitchFamily="18" charset="0"/>
              </a:rPr>
            </a:br>
            <a:endParaRPr lang="en-US" sz="2800" dirty="0"/>
          </a:p>
        </p:txBody>
      </p:sp>
    </p:spTree>
    <p:extLst>
      <p:ext uri="{BB962C8B-B14F-4D97-AF65-F5344CB8AC3E}">
        <p14:creationId xmlns:p14="http://schemas.microsoft.com/office/powerpoint/2010/main" val="3675808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27B36-35FD-4171-A7CF-6CA449A23ABD}"/>
              </a:ext>
            </a:extLst>
          </p:cNvPr>
          <p:cNvSpPr>
            <a:spLocks noGrp="1"/>
          </p:cNvSpPr>
          <p:nvPr>
            <p:ph type="title"/>
          </p:nvPr>
        </p:nvSpPr>
        <p:spPr>
          <a:xfrm>
            <a:off x="0" y="0"/>
            <a:ext cx="12192000" cy="6858000"/>
          </a:xfrm>
        </p:spPr>
        <p:txBody>
          <a:bodyPr>
            <a:normAutofit fontScale="90000"/>
          </a:bodyPr>
          <a:lstStyle/>
          <a:p>
            <a:pPr>
              <a:lnSpc>
                <a:spcPct val="80000"/>
              </a:lnSpc>
            </a:pPr>
            <a:br>
              <a:rPr lang="en-US" altLang="en-US" sz="3600" b="1" dirty="0">
                <a:solidFill>
                  <a:srgbClr val="000000"/>
                </a:solidFill>
                <a:latin typeface="Times New Roman" panose="02020603050405020304" pitchFamily="18" charset="0"/>
                <a:cs typeface="Times New Roman" panose="02020603050405020304" pitchFamily="18" charset="0"/>
              </a:rPr>
            </a:br>
            <a:br>
              <a:rPr lang="en-US" altLang="en-US" sz="3600" b="1" dirty="0">
                <a:solidFill>
                  <a:srgbClr val="000000"/>
                </a:solidFill>
                <a:latin typeface="Times New Roman" panose="02020603050405020304" pitchFamily="18" charset="0"/>
                <a:cs typeface="Times New Roman" panose="02020603050405020304" pitchFamily="18" charset="0"/>
              </a:rPr>
            </a:br>
            <a:r>
              <a:rPr lang="en-US" altLang="en-US" sz="3600" b="1" dirty="0">
                <a:solidFill>
                  <a:srgbClr val="CC0000"/>
                </a:solidFill>
                <a:latin typeface="Arial Black" panose="020B0A04020102020204" pitchFamily="34" charset="0"/>
                <a:cs typeface="Times New Roman" panose="02020603050405020304" pitchFamily="18" charset="0"/>
              </a:rPr>
              <a:t>Current in Voltammetry</a:t>
            </a:r>
            <a:br>
              <a:rPr lang="en-US" altLang="en-US" sz="3600" b="1" dirty="0">
                <a:solidFill>
                  <a:srgbClr val="CC0000"/>
                </a:solidFill>
                <a:latin typeface="Arial Black" panose="020B0A04020102020204" pitchFamily="34" charset="0"/>
                <a:cs typeface="Times New Roman" panose="02020603050405020304" pitchFamily="18" charset="0"/>
              </a:rPr>
            </a:br>
            <a:br>
              <a:rPr lang="en-US" altLang="en-US" sz="3600" b="1" dirty="0">
                <a:solidFill>
                  <a:srgbClr val="000000"/>
                </a:solidFill>
                <a:latin typeface="Times New Roman" panose="02020603050405020304" pitchFamily="18" charset="0"/>
                <a:cs typeface="Times New Roman" panose="02020603050405020304" pitchFamily="18" charset="0"/>
              </a:rPr>
            </a:br>
            <a:r>
              <a:rPr lang="en-US" altLang="en-US" sz="3600" b="1" dirty="0">
                <a:solidFill>
                  <a:srgbClr val="000000"/>
                </a:solidFill>
                <a:latin typeface="Times New Roman" panose="02020603050405020304" pitchFamily="18" charset="0"/>
                <a:cs typeface="Times New Roman" panose="02020603050405020304" pitchFamily="18" charset="0"/>
              </a:rPr>
              <a:t>When an analyte is oxidized at the working electrode, a current passes electrons through the external electric circuitry to the auxiliary electrode.</a:t>
            </a:r>
            <a:br>
              <a:rPr lang="en-US" altLang="en-US" sz="3600" b="1" dirty="0">
                <a:solidFill>
                  <a:srgbClr val="000000"/>
                </a:solidFill>
                <a:latin typeface="Times New Roman" panose="02020603050405020304" pitchFamily="18" charset="0"/>
                <a:cs typeface="Times New Roman" panose="02020603050405020304" pitchFamily="18" charset="0"/>
              </a:rPr>
            </a:br>
            <a:br>
              <a:rPr lang="en-US" altLang="en-US" sz="3600" b="1" dirty="0">
                <a:solidFill>
                  <a:srgbClr val="000000"/>
                </a:solidFill>
                <a:latin typeface="Times New Roman" panose="02020603050405020304" pitchFamily="18" charset="0"/>
                <a:cs typeface="Times New Roman" panose="02020603050405020304" pitchFamily="18" charset="0"/>
              </a:rPr>
            </a:br>
            <a:r>
              <a:rPr lang="en-US" altLang="en-US" sz="3600" b="1" dirty="0">
                <a:solidFill>
                  <a:srgbClr val="000000"/>
                </a:solidFill>
                <a:latin typeface="Times New Roman" panose="02020603050405020304" pitchFamily="18" charset="0"/>
                <a:cs typeface="Times New Roman" panose="02020603050405020304" pitchFamily="18" charset="0"/>
              </a:rPr>
              <a:t>This current flows from the auxiliary to the working electrode,  where reduc­tion of the solvent or other components of the solution matrix occurs .</a:t>
            </a:r>
            <a:br>
              <a:rPr lang="en-US" altLang="en-US" sz="3600" b="1" dirty="0">
                <a:solidFill>
                  <a:srgbClr val="000000"/>
                </a:solidFill>
                <a:latin typeface="Times New Roman" panose="02020603050405020304" pitchFamily="18" charset="0"/>
                <a:cs typeface="Times New Roman" panose="02020603050405020304" pitchFamily="18" charset="0"/>
              </a:rPr>
            </a:br>
            <a:br>
              <a:rPr lang="en-US" altLang="en-US" sz="3600" b="1" dirty="0">
                <a:solidFill>
                  <a:srgbClr val="000000"/>
                </a:solidFill>
                <a:latin typeface="Times New Roman" panose="02020603050405020304" pitchFamily="18" charset="0"/>
                <a:cs typeface="Times New Roman" panose="02020603050405020304" pitchFamily="18" charset="0"/>
              </a:rPr>
            </a:br>
            <a:r>
              <a:rPr lang="en-US" altLang="en-US" sz="3600" b="1" dirty="0">
                <a:solidFill>
                  <a:srgbClr val="000000"/>
                </a:solidFill>
                <a:latin typeface="Times New Roman" panose="02020603050405020304" pitchFamily="18" charset="0"/>
                <a:cs typeface="Times New Roman" panose="02020603050405020304" pitchFamily="18" charset="0"/>
              </a:rPr>
              <a:t>The current resulting from redox reactions at the working and auxiliary electrodes is called a </a:t>
            </a:r>
            <a:r>
              <a:rPr lang="en-US" altLang="en-US" sz="3600" b="1" dirty="0">
                <a:solidFill>
                  <a:srgbClr val="CC0000"/>
                </a:solidFill>
                <a:latin typeface="Times New Roman" panose="02020603050405020304" pitchFamily="18" charset="0"/>
                <a:cs typeface="Times New Roman" panose="02020603050405020304" pitchFamily="18" charset="0"/>
              </a:rPr>
              <a:t>faradaic current. </a:t>
            </a:r>
            <a:br>
              <a:rPr lang="en-US" altLang="en-US" sz="3600" b="1" dirty="0">
                <a:solidFill>
                  <a:srgbClr val="CC0000"/>
                </a:solidFill>
                <a:latin typeface="Times New Roman" panose="02020603050405020304" pitchFamily="18" charset="0"/>
                <a:cs typeface="Times New Roman" panose="02020603050405020304" pitchFamily="18" charset="0"/>
              </a:rPr>
            </a:br>
            <a:br>
              <a:rPr lang="en-US" altLang="en-US" sz="3600" b="1" dirty="0">
                <a:solidFill>
                  <a:srgbClr val="CC0000"/>
                </a:solidFill>
                <a:latin typeface="Times New Roman" panose="02020603050405020304" pitchFamily="18" charset="0"/>
                <a:cs typeface="Times New Roman" panose="02020603050405020304" pitchFamily="18" charset="0"/>
              </a:rPr>
            </a:br>
            <a:r>
              <a:rPr lang="en-US" altLang="en-US" sz="3600" b="1" dirty="0">
                <a:solidFill>
                  <a:srgbClr val="000000"/>
                </a:solidFill>
                <a:latin typeface="Times New Roman" panose="02020603050405020304" pitchFamily="18" charset="0"/>
                <a:cs typeface="Times New Roman" panose="02020603050405020304" pitchFamily="18" charset="0"/>
              </a:rPr>
              <a:t>Sign Conventions A current due to the analyte's reduction is called a </a:t>
            </a:r>
            <a:r>
              <a:rPr lang="en-US" altLang="en-US" sz="3600" b="1" dirty="0">
                <a:solidFill>
                  <a:srgbClr val="CC0000"/>
                </a:solidFill>
                <a:latin typeface="Times New Roman" panose="02020603050405020304" pitchFamily="18" charset="0"/>
                <a:cs typeface="Times New Roman" panose="02020603050405020304" pitchFamily="18" charset="0"/>
              </a:rPr>
              <a:t>cathodic</a:t>
            </a:r>
            <a:r>
              <a:rPr lang="en-US" altLang="en-US" sz="3600" b="1" dirty="0">
                <a:solidFill>
                  <a:srgbClr val="000000"/>
                </a:solidFill>
                <a:latin typeface="Times New Roman" panose="02020603050405020304" pitchFamily="18" charset="0"/>
                <a:cs typeface="Times New Roman" panose="02020603050405020304" pitchFamily="18" charset="0"/>
              </a:rPr>
              <a:t> current and, by convention, is considered </a:t>
            </a:r>
            <a:r>
              <a:rPr lang="en-US" altLang="en-US" sz="3600" b="1" dirty="0">
                <a:solidFill>
                  <a:srgbClr val="CC0000"/>
                </a:solidFill>
                <a:latin typeface="Times New Roman" panose="02020603050405020304" pitchFamily="18" charset="0"/>
                <a:cs typeface="Times New Roman" panose="02020603050405020304" pitchFamily="18" charset="0"/>
              </a:rPr>
              <a:t>positive</a:t>
            </a:r>
            <a:r>
              <a:rPr lang="en-US" altLang="en-US" sz="3600" b="1" dirty="0">
                <a:solidFill>
                  <a:srgbClr val="000000"/>
                </a:solidFill>
                <a:latin typeface="Times New Roman" panose="02020603050405020304" pitchFamily="18" charset="0"/>
                <a:cs typeface="Times New Roman" panose="02020603050405020304" pitchFamily="18" charset="0"/>
              </a:rPr>
              <a:t>. </a:t>
            </a:r>
            <a:r>
              <a:rPr lang="en-US" altLang="en-US" sz="3600" b="1" dirty="0">
                <a:solidFill>
                  <a:srgbClr val="CC0000"/>
                </a:solidFill>
                <a:latin typeface="Times New Roman" panose="02020603050405020304" pitchFamily="18" charset="0"/>
                <a:cs typeface="Times New Roman" panose="02020603050405020304" pitchFamily="18" charset="0"/>
              </a:rPr>
              <a:t>Anodic</a:t>
            </a:r>
            <a:r>
              <a:rPr lang="en-US" altLang="en-US" sz="3600" b="1" dirty="0">
                <a:solidFill>
                  <a:srgbClr val="000000"/>
                </a:solidFill>
                <a:latin typeface="Times New Roman" panose="02020603050405020304" pitchFamily="18" charset="0"/>
                <a:cs typeface="Times New Roman" panose="02020603050405020304" pitchFamily="18" charset="0"/>
              </a:rPr>
              <a:t> currents are due to oxidation reactions and carry a </a:t>
            </a:r>
            <a:r>
              <a:rPr lang="en-US" altLang="en-US" sz="3600" b="1" dirty="0">
                <a:solidFill>
                  <a:srgbClr val="CC0000"/>
                </a:solidFill>
                <a:latin typeface="Times New Roman" panose="02020603050405020304" pitchFamily="18" charset="0"/>
                <a:cs typeface="Times New Roman" panose="02020603050405020304" pitchFamily="18" charset="0"/>
              </a:rPr>
              <a:t>negative </a:t>
            </a:r>
            <a:r>
              <a:rPr lang="en-US" altLang="en-US" sz="3600" b="1" dirty="0">
                <a:solidFill>
                  <a:srgbClr val="000000"/>
                </a:solidFill>
                <a:latin typeface="Times New Roman" panose="02020603050405020304" pitchFamily="18" charset="0"/>
                <a:cs typeface="Times New Roman" panose="02020603050405020304" pitchFamily="18" charset="0"/>
              </a:rPr>
              <a:t>value</a:t>
            </a:r>
            <a:r>
              <a:rPr lang="en-US" altLang="en-US" b="1" dirty="0">
                <a:solidFill>
                  <a:srgbClr val="000000"/>
                </a:solidFill>
                <a:cs typeface="Times New Roman" panose="02020603050405020304" pitchFamily="18" charset="0"/>
              </a:rPr>
              <a:t>.</a:t>
            </a:r>
            <a:br>
              <a:rPr lang="en-US" altLang="en-US" b="1" dirty="0">
                <a:solidFill>
                  <a:srgbClr val="000000"/>
                </a:solidFill>
                <a:cs typeface="Times New Roman" panose="02020603050405020304" pitchFamily="18" charset="0"/>
              </a:rPr>
            </a:br>
            <a:endParaRPr lang="en-US" dirty="0"/>
          </a:p>
        </p:txBody>
      </p:sp>
    </p:spTree>
    <p:extLst>
      <p:ext uri="{BB962C8B-B14F-4D97-AF65-F5344CB8AC3E}">
        <p14:creationId xmlns:p14="http://schemas.microsoft.com/office/powerpoint/2010/main" val="2457327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425F8-6276-490B-8113-447FB0803CA2}"/>
              </a:ext>
            </a:extLst>
          </p:cNvPr>
          <p:cNvSpPr>
            <a:spLocks noGrp="1"/>
          </p:cNvSpPr>
          <p:nvPr>
            <p:ph type="title"/>
          </p:nvPr>
        </p:nvSpPr>
        <p:spPr>
          <a:xfrm>
            <a:off x="0" y="0"/>
            <a:ext cx="11947358" cy="6858000"/>
          </a:xfrm>
        </p:spPr>
        <p:txBody>
          <a:bodyPr>
            <a:normAutofit fontScale="90000"/>
          </a:bodyPr>
          <a:lstStyle/>
          <a:p>
            <a:br>
              <a:rPr lang="en-US" altLang="en-US" b="1" dirty="0">
                <a:latin typeface="Times New Roman" panose="02020603050405020304" pitchFamily="18" charset="0"/>
                <a:cs typeface="Times New Roman" panose="02020603050405020304" pitchFamily="18" charset="0"/>
              </a:rPr>
            </a:br>
            <a:br>
              <a:rPr lang="en-US" altLang="en-US" b="1" dirty="0">
                <a:latin typeface="Times New Roman" panose="02020603050405020304" pitchFamily="18" charset="0"/>
                <a:cs typeface="Times New Roman" panose="02020603050405020304" pitchFamily="18" charset="0"/>
              </a:rPr>
            </a:br>
            <a:r>
              <a:rPr lang="en-US" altLang="en-US" b="1" dirty="0">
                <a:solidFill>
                  <a:srgbClr val="CC0000"/>
                </a:solidFill>
                <a:latin typeface="Times New Roman" panose="02020603050405020304" pitchFamily="18" charset="0"/>
                <a:cs typeface="Times New Roman" panose="02020603050405020304" pitchFamily="18" charset="0"/>
              </a:rPr>
              <a:t>Influence of applied potential on the faradaic current</a:t>
            </a:r>
            <a:br>
              <a:rPr lang="en-US" altLang="en-US" b="1" dirty="0">
                <a:latin typeface="Times New Roman" panose="02020603050405020304" pitchFamily="18" charset="0"/>
                <a:cs typeface="Times New Roman" panose="02020603050405020304" pitchFamily="18" charset="0"/>
              </a:rPr>
            </a:br>
            <a:br>
              <a:rPr lang="en-US" altLang="en-US" b="1" dirty="0">
                <a:latin typeface="Times New Roman" panose="02020603050405020304" pitchFamily="18" charset="0"/>
                <a:cs typeface="Times New Roman" panose="02020603050405020304" pitchFamily="18" charset="0"/>
              </a:rPr>
            </a:br>
            <a:r>
              <a:rPr lang="en-US" altLang="en-US" b="1" dirty="0">
                <a:latin typeface="Times New Roman" panose="02020603050405020304" pitchFamily="18" charset="0"/>
                <a:cs typeface="Times New Roman" panose="02020603050405020304" pitchFamily="18" charset="0"/>
              </a:rPr>
              <a:t>When the potential applied to the working electrode exceeds the reduction potential of the electroactive species, a reduction will take place at the electrode surface</a:t>
            </a:r>
            <a:br>
              <a:rPr lang="en-US" altLang="en-US" b="1" dirty="0">
                <a:latin typeface="Times New Roman" panose="02020603050405020304" pitchFamily="18" charset="0"/>
                <a:cs typeface="Times New Roman" panose="02020603050405020304" pitchFamily="18" charset="0"/>
              </a:rPr>
            </a:br>
            <a:r>
              <a:rPr lang="en-US" altLang="en-US" b="1" dirty="0">
                <a:latin typeface="Times New Roman" panose="02020603050405020304" pitchFamily="18" charset="0"/>
                <a:cs typeface="Times New Roman" panose="02020603050405020304" pitchFamily="18" charset="0"/>
              </a:rPr>
              <a:t>Thus, electroactive species diffuses from the bulk solution to the electrode surface and the reduction products diffuse from the electrode surface towards the bulk solution. This creates what is called the faradaic current.</a:t>
            </a:r>
            <a:br>
              <a:rPr lang="ar-SA" altLang="en-US" b="1"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071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A2606CE3-50DA-4753-8C44-ED24A20C8F0C}"/>
              </a:ext>
            </a:extLst>
          </p:cNvPr>
          <p:cNvSpPr>
            <a:spLocks noGrp="1" noChangeArrowheads="1"/>
          </p:cNvSpPr>
          <p:nvPr>
            <p:ph type="body" idx="1"/>
          </p:nvPr>
        </p:nvSpPr>
        <p:spPr>
          <a:xfrm>
            <a:off x="0" y="140369"/>
            <a:ext cx="12103768" cy="6717631"/>
          </a:xfrm>
        </p:spPr>
        <p:txBody>
          <a:bodyPr>
            <a:noAutofit/>
          </a:bodyPr>
          <a:lstStyle/>
          <a:p>
            <a:pPr algn="l" rtl="0">
              <a:lnSpc>
                <a:spcPct val="90000"/>
              </a:lnSpc>
            </a:pPr>
            <a:r>
              <a:rPr lang="en-US" altLang="en-US" sz="3600" b="1" dirty="0">
                <a:latin typeface="Times New Roman" panose="02020603050405020304" pitchFamily="18" charset="0"/>
                <a:cs typeface="Times New Roman" panose="02020603050405020304" pitchFamily="18" charset="0"/>
              </a:rPr>
              <a:t>The magnitude of the faradaic current is determined by the rate of the resulting oxidation or reduction reaction at the electrode surface. </a:t>
            </a:r>
          </a:p>
          <a:p>
            <a:pPr algn="l" rtl="0">
              <a:lnSpc>
                <a:spcPct val="90000"/>
              </a:lnSpc>
            </a:pPr>
            <a:r>
              <a:rPr lang="en-US" altLang="en-US" sz="3600" b="1" dirty="0">
                <a:latin typeface="Times New Roman" panose="02020603050405020304" pitchFamily="18" charset="0"/>
                <a:cs typeface="Times New Roman" panose="02020603050405020304" pitchFamily="18" charset="0"/>
              </a:rPr>
              <a:t>Two factors contribute to the rate of the electrochemical reaction: </a:t>
            </a:r>
          </a:p>
          <a:p>
            <a:pPr lvl="1" algn="l" rtl="0">
              <a:lnSpc>
                <a:spcPct val="90000"/>
              </a:lnSpc>
            </a:pPr>
            <a:r>
              <a:rPr lang="en-US" altLang="en-US" sz="3600" b="1" dirty="0">
                <a:latin typeface="Times New Roman" panose="02020603050405020304" pitchFamily="18" charset="0"/>
                <a:cs typeface="Times New Roman" panose="02020603050405020304" pitchFamily="18" charset="0"/>
              </a:rPr>
              <a:t>the rate at which the reactants and products are transported to and from the surface of the electrode (mass transport)</a:t>
            </a:r>
          </a:p>
          <a:p>
            <a:pPr lvl="1" algn="l" rtl="0">
              <a:lnSpc>
                <a:spcPct val="90000"/>
              </a:lnSpc>
            </a:pPr>
            <a:r>
              <a:rPr lang="en-US" altLang="en-US" sz="3600" b="1" dirty="0">
                <a:latin typeface="Times New Roman" panose="02020603050405020304" pitchFamily="18" charset="0"/>
                <a:cs typeface="Times New Roman" panose="02020603050405020304" pitchFamily="18" charset="0"/>
              </a:rPr>
              <a:t>and the rate at which electrons pass between the electrode and the reactants and products in solution. (kinetics of electron transfer at the electrode surface)</a:t>
            </a:r>
          </a:p>
        </p:txBody>
      </p:sp>
    </p:spTree>
    <p:extLst>
      <p:ext uri="{BB962C8B-B14F-4D97-AF65-F5344CB8AC3E}">
        <p14:creationId xmlns:p14="http://schemas.microsoft.com/office/powerpoint/2010/main" val="1490340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0890C099-843B-4AB5-A3D5-85227A0A8B13}"/>
              </a:ext>
            </a:extLst>
          </p:cNvPr>
          <p:cNvSpPr>
            <a:spLocks noGrp="1" noChangeArrowheads="1"/>
          </p:cNvSpPr>
          <p:nvPr>
            <p:ph type="title"/>
          </p:nvPr>
        </p:nvSpPr>
        <p:spPr>
          <a:xfrm>
            <a:off x="0" y="1"/>
            <a:ext cx="12192000" cy="487363"/>
          </a:xfrm>
        </p:spPr>
        <p:txBody>
          <a:bodyPr>
            <a:noAutofit/>
          </a:bodyPr>
          <a:lstStyle/>
          <a:p>
            <a:pPr rtl="0"/>
            <a:r>
              <a:rPr lang="en-US" altLang="en-US" sz="3600" b="1" dirty="0">
                <a:solidFill>
                  <a:srgbClr val="CC0000"/>
                </a:solidFill>
                <a:latin typeface="Times New Roman" panose="02020603050405020304" pitchFamily="18" charset="0"/>
                <a:cs typeface="Times New Roman" panose="02020603050405020304" pitchFamily="18" charset="0"/>
              </a:rPr>
              <a:t>Influence of Mass Transport on the Faradaic Current</a:t>
            </a:r>
          </a:p>
        </p:txBody>
      </p:sp>
      <p:sp>
        <p:nvSpPr>
          <p:cNvPr id="14339" name="Rectangle 3">
            <a:extLst>
              <a:ext uri="{FF2B5EF4-FFF2-40B4-BE49-F238E27FC236}">
                <a16:creationId xmlns:a16="http://schemas.microsoft.com/office/drawing/2014/main" id="{E2266054-BE99-442D-A66E-6CA389B790BB}"/>
              </a:ext>
            </a:extLst>
          </p:cNvPr>
          <p:cNvSpPr>
            <a:spLocks noGrp="1" noChangeArrowheads="1"/>
          </p:cNvSpPr>
          <p:nvPr>
            <p:ph type="body" idx="1"/>
          </p:nvPr>
        </p:nvSpPr>
        <p:spPr>
          <a:xfrm>
            <a:off x="0" y="762000"/>
            <a:ext cx="12192000" cy="6096000"/>
          </a:xfrm>
        </p:spPr>
        <p:txBody>
          <a:bodyPr>
            <a:normAutofit/>
          </a:bodyPr>
          <a:lstStyle/>
          <a:p>
            <a:pPr algn="l" rtl="0">
              <a:buFontTx/>
              <a:buNone/>
            </a:pPr>
            <a:r>
              <a:rPr lang="en-US" altLang="en-US" b="1" dirty="0">
                <a:latin typeface="Times New Roman" panose="02020603050405020304" pitchFamily="18" charset="0"/>
                <a:cs typeface="Times New Roman" panose="02020603050405020304" pitchFamily="18" charset="0"/>
              </a:rPr>
              <a:t>There are three modes of mass transport to and from the electrode surface: diffusion, migration, and convection. </a:t>
            </a:r>
          </a:p>
          <a:p>
            <a:pPr algn="l" rtl="0"/>
            <a:r>
              <a:rPr lang="en-US" altLang="en-US" b="1" dirty="0">
                <a:solidFill>
                  <a:srgbClr val="CC0000"/>
                </a:solidFill>
                <a:latin typeface="Times New Roman" panose="02020603050405020304" pitchFamily="18" charset="0"/>
                <a:cs typeface="Times New Roman" panose="02020603050405020304" pitchFamily="18" charset="0"/>
              </a:rPr>
              <a:t>Diffusion </a:t>
            </a:r>
            <a:r>
              <a:rPr lang="en-US" altLang="en-US" b="1" dirty="0">
                <a:latin typeface="Times New Roman" panose="02020603050405020304" pitchFamily="18" charset="0"/>
                <a:cs typeface="Times New Roman" panose="02020603050405020304" pitchFamily="18" charset="0"/>
              </a:rPr>
              <a:t>from a region of high concentration to a region of low concentration occurs whenever the concentration of an ion or molecule at the surface of the electrode is different from that in bulk solution. </a:t>
            </a:r>
          </a:p>
          <a:p>
            <a:pPr algn="l" rtl="0"/>
            <a:r>
              <a:rPr lang="en-US" altLang="en-US" dirty="0">
                <a:latin typeface="Times New Roman" panose="02020603050405020304" pitchFamily="18" charset="0"/>
                <a:cs typeface="Times New Roman" panose="02020603050405020304" pitchFamily="18" charset="0"/>
              </a:rPr>
              <a:t> </a:t>
            </a:r>
            <a:r>
              <a:rPr lang="en-US" altLang="en-US" b="1" dirty="0">
                <a:solidFill>
                  <a:srgbClr val="CC0000"/>
                </a:solidFill>
                <a:latin typeface="Times New Roman" panose="02020603050405020304" pitchFamily="18" charset="0"/>
                <a:cs typeface="Times New Roman" panose="02020603050405020304" pitchFamily="18" charset="0"/>
              </a:rPr>
              <a:t>Convection</a:t>
            </a:r>
            <a:r>
              <a:rPr lang="en-US" altLang="en-US" b="1" dirty="0">
                <a:latin typeface="Times New Roman" panose="02020603050405020304" pitchFamily="18" charset="0"/>
                <a:cs typeface="Times New Roman" panose="02020603050405020304" pitchFamily="18" charset="0"/>
              </a:rPr>
              <a:t> occurs when a mechanical means is used to carry reactants toward the electrode and to remove products from the electrode. </a:t>
            </a:r>
          </a:p>
          <a:p>
            <a:pPr lvl="1" algn="l" rtl="0"/>
            <a:r>
              <a:rPr lang="en-US" altLang="en-US" sz="2800" b="1" dirty="0">
                <a:latin typeface="Times New Roman" panose="02020603050405020304" pitchFamily="18" charset="0"/>
                <a:cs typeface="Times New Roman" panose="02020603050405020304" pitchFamily="18" charset="0"/>
              </a:rPr>
              <a:t>The most common means of convection is to stir the solution using a stir bar. Other methods include rotating the electrode and incorporating the electrode into a flow cell.</a:t>
            </a:r>
            <a:endParaRPr lang="ar-SA" altLang="en-US" sz="2800" b="1" dirty="0">
              <a:latin typeface="Times New Roman" panose="02020603050405020304" pitchFamily="18" charset="0"/>
              <a:cs typeface="Times New Roman" panose="02020603050405020304" pitchFamily="18" charset="0"/>
            </a:endParaRPr>
          </a:p>
          <a:p>
            <a:pPr algn="l" rtl="0"/>
            <a:r>
              <a:rPr lang="en-US" altLang="en-US" b="1" dirty="0">
                <a:solidFill>
                  <a:srgbClr val="CC0000"/>
                </a:solidFill>
                <a:latin typeface="Times New Roman" panose="02020603050405020304" pitchFamily="18" charset="0"/>
                <a:cs typeface="Times New Roman" panose="02020603050405020304" pitchFamily="18" charset="0"/>
              </a:rPr>
              <a:t>Migration</a:t>
            </a:r>
            <a:r>
              <a:rPr lang="en-US" altLang="en-US" b="1" dirty="0">
                <a:latin typeface="Times New Roman" panose="02020603050405020304" pitchFamily="18" charset="0"/>
                <a:cs typeface="Times New Roman" panose="02020603050405020304" pitchFamily="18" charset="0"/>
              </a:rPr>
              <a:t> occurs when charged particles in solution are attracted or repelled from an electrode that has a positive or negative surface charge. </a:t>
            </a:r>
          </a:p>
          <a:p>
            <a:pPr lvl="1" algn="l" rtl="0"/>
            <a:r>
              <a:rPr lang="en-US" altLang="en-US" sz="2800" b="1" dirty="0">
                <a:latin typeface="Times New Roman" panose="02020603050405020304" pitchFamily="18" charset="0"/>
                <a:cs typeface="Times New Roman" panose="02020603050405020304" pitchFamily="18" charset="0"/>
              </a:rPr>
              <a:t>Unlike diffusion and convection, migration only affects the mass transport of charged particles</a:t>
            </a:r>
            <a:r>
              <a:rPr lang="en-US" alt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33150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30A43981-5867-4EAB-A61D-8762AC5F51ED}"/>
              </a:ext>
            </a:extLst>
          </p:cNvPr>
          <p:cNvSpPr>
            <a:spLocks noGrp="1" noChangeArrowheads="1"/>
          </p:cNvSpPr>
          <p:nvPr>
            <p:ph type="body" idx="1"/>
          </p:nvPr>
        </p:nvSpPr>
        <p:spPr>
          <a:xfrm>
            <a:off x="180474" y="304801"/>
            <a:ext cx="11923294" cy="5821363"/>
          </a:xfrm>
        </p:spPr>
        <p:txBody>
          <a:bodyPr/>
          <a:lstStyle/>
          <a:p>
            <a:pPr algn="l" rtl="0"/>
            <a:r>
              <a:rPr lang="en-US" altLang="en-US" sz="2400" b="1" dirty="0"/>
              <a:t>The flux of material to and from the electrode surface is a complex </a:t>
            </a:r>
            <a:r>
              <a:rPr lang="en-US" altLang="en-US" sz="2400" b="1" dirty="0">
                <a:solidFill>
                  <a:srgbClr val="CC0000"/>
                </a:solidFill>
              </a:rPr>
              <a:t>function of all three modes</a:t>
            </a:r>
            <a:r>
              <a:rPr lang="en-US" altLang="en-US" sz="2400" b="1" dirty="0"/>
              <a:t> of mass transport. </a:t>
            </a:r>
          </a:p>
          <a:p>
            <a:pPr algn="l" rtl="0"/>
            <a:r>
              <a:rPr lang="en-US" altLang="en-US" sz="2400" b="1" dirty="0"/>
              <a:t>In the limit in which </a:t>
            </a:r>
            <a:r>
              <a:rPr lang="en-US" altLang="en-US" sz="2400" b="1" dirty="0">
                <a:solidFill>
                  <a:srgbClr val="CC0000"/>
                </a:solidFill>
              </a:rPr>
              <a:t>diffusion </a:t>
            </a:r>
            <a:r>
              <a:rPr lang="en-US" altLang="en-US" sz="2400" b="1" dirty="0"/>
              <a:t>is the only significant means for the mass transport of the reactants and products, the current in a </a:t>
            </a:r>
            <a:r>
              <a:rPr lang="en-US" altLang="en-US" sz="2400" b="1" dirty="0" err="1"/>
              <a:t>voltammetric</a:t>
            </a:r>
            <a:r>
              <a:rPr lang="en-US" altLang="en-US" sz="2400" b="1" dirty="0"/>
              <a:t> cell is given by</a:t>
            </a:r>
            <a:endParaRPr lang="ar-SA" altLang="en-US" sz="2400" b="1" dirty="0"/>
          </a:p>
          <a:p>
            <a:pPr algn="l" rtl="0"/>
            <a:endParaRPr lang="en-US" altLang="en-US" sz="2400" b="1" dirty="0"/>
          </a:p>
        </p:txBody>
      </p:sp>
      <p:pic>
        <p:nvPicPr>
          <p:cNvPr id="15364" name="Picture 4">
            <a:extLst>
              <a:ext uri="{FF2B5EF4-FFF2-40B4-BE49-F238E27FC236}">
                <a16:creationId xmlns:a16="http://schemas.microsoft.com/office/drawing/2014/main" id="{80B644C6-6793-4AF1-95BE-C40904506A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6179" y="2342148"/>
            <a:ext cx="5343525"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77" name="Rectangle 17">
            <a:extLst>
              <a:ext uri="{FF2B5EF4-FFF2-40B4-BE49-F238E27FC236}">
                <a16:creationId xmlns:a16="http://schemas.microsoft.com/office/drawing/2014/main" id="{DA2FC017-D893-405F-A23B-7653581BA3CA}"/>
              </a:ext>
            </a:extLst>
          </p:cNvPr>
          <p:cNvSpPr>
            <a:spLocks noChangeArrowheads="1"/>
          </p:cNvSpPr>
          <p:nvPr/>
        </p:nvSpPr>
        <p:spPr bwMode="auto">
          <a:xfrm>
            <a:off x="0" y="4267201"/>
            <a:ext cx="12103768"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r>
              <a:rPr lang="en-US" altLang="en-US" sz="3200" b="1" dirty="0"/>
              <a:t>where </a:t>
            </a:r>
            <a:r>
              <a:rPr lang="en-US" altLang="en-US" sz="3200" b="1" i="1" dirty="0"/>
              <a:t>n is </a:t>
            </a:r>
            <a:r>
              <a:rPr lang="en-US" altLang="en-US" sz="3200" b="1" dirty="0"/>
              <a:t>the number of electrons transferred in the redox reaction, F is Faraday's constant, A is the area of the electrode, </a:t>
            </a:r>
            <a:r>
              <a:rPr lang="en-US" altLang="en-US" sz="3200" b="1" i="1" dirty="0"/>
              <a:t>D </a:t>
            </a:r>
            <a:r>
              <a:rPr lang="en-US" altLang="en-US" sz="3200" b="1" dirty="0"/>
              <a:t>is the diffusion coefficient for the reactant or product, </a:t>
            </a:r>
            <a:r>
              <a:rPr lang="en-US" altLang="en-US" sz="3200" b="1" dirty="0" err="1"/>
              <a:t>C</a:t>
            </a:r>
            <a:r>
              <a:rPr lang="en-US" altLang="en-US" sz="3200" b="1" baseline="-25000" dirty="0" err="1"/>
              <a:t>buIk</a:t>
            </a:r>
            <a:r>
              <a:rPr lang="en-US" altLang="en-US" sz="3200" b="1" dirty="0"/>
              <a:t> and </a:t>
            </a:r>
            <a:r>
              <a:rPr lang="en-US" altLang="en-US" sz="3200" b="1" dirty="0" err="1"/>
              <a:t>C</a:t>
            </a:r>
            <a:r>
              <a:rPr lang="en-US" altLang="en-US" sz="3200" b="1" baseline="-25000" dirty="0" err="1"/>
              <a:t>x</a:t>
            </a:r>
            <a:r>
              <a:rPr lang="en-US" altLang="en-US" sz="3200" b="1" baseline="-25000" dirty="0"/>
              <a:t>=o</a:t>
            </a:r>
            <a:r>
              <a:rPr lang="en-US" altLang="en-US" sz="3200" b="1" dirty="0"/>
              <a:t> are the concentration of the analyte in bulk solution and at the electrode surface, and </a:t>
            </a:r>
            <a:r>
              <a:rPr lang="en-US" altLang="en-US" sz="3200" b="1" dirty="0">
                <a:sym typeface="Symbol" panose="05050102010706020507" pitchFamily="18" charset="2"/>
              </a:rPr>
              <a:t></a:t>
            </a:r>
            <a:r>
              <a:rPr lang="en-US" altLang="en-US" sz="3200" b="1" dirty="0"/>
              <a:t> is the thickness of the diffusion layer</a:t>
            </a:r>
            <a:r>
              <a:rPr lang="en-US" altLang="en-US" b="1" dirty="0"/>
              <a:t>.</a:t>
            </a:r>
          </a:p>
        </p:txBody>
      </p:sp>
    </p:spTree>
    <p:extLst>
      <p:ext uri="{BB962C8B-B14F-4D97-AF65-F5344CB8AC3E}">
        <p14:creationId xmlns:p14="http://schemas.microsoft.com/office/powerpoint/2010/main" val="911351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D4E601DD-A9D6-431A-8040-5943AE3A65AB}"/>
              </a:ext>
            </a:extLst>
          </p:cNvPr>
          <p:cNvSpPr>
            <a:spLocks noGrp="1" noChangeArrowheads="1"/>
          </p:cNvSpPr>
          <p:nvPr>
            <p:ph type="body" idx="1"/>
          </p:nvPr>
        </p:nvSpPr>
        <p:spPr>
          <a:xfrm>
            <a:off x="0" y="381001"/>
            <a:ext cx="12103768" cy="6380746"/>
          </a:xfrm>
        </p:spPr>
        <p:txBody>
          <a:bodyPr>
            <a:normAutofit/>
          </a:bodyPr>
          <a:lstStyle/>
          <a:p>
            <a:pPr algn="l" rtl="0">
              <a:lnSpc>
                <a:spcPct val="80000"/>
              </a:lnSpc>
            </a:pPr>
            <a:r>
              <a:rPr lang="en-US" altLang="en-US" sz="3200" b="1" dirty="0">
                <a:latin typeface="Times New Roman" panose="02020603050405020304" pitchFamily="18" charset="0"/>
                <a:cs typeface="Times New Roman" panose="02020603050405020304" pitchFamily="18" charset="0"/>
              </a:rPr>
              <a:t>For the above equation to be valid, migration and convection must not interfere with formation of diffusion layer around the electrode surface.</a:t>
            </a:r>
          </a:p>
          <a:p>
            <a:pPr algn="l" rtl="0">
              <a:lnSpc>
                <a:spcPct val="80000"/>
              </a:lnSpc>
            </a:pPr>
            <a:r>
              <a:rPr lang="en-US" altLang="en-US" sz="3200" b="1" dirty="0">
                <a:solidFill>
                  <a:srgbClr val="CC0000"/>
                </a:solidFill>
                <a:latin typeface="Times New Roman" panose="02020603050405020304" pitchFamily="18" charset="0"/>
                <a:cs typeface="Times New Roman" panose="02020603050405020304" pitchFamily="18" charset="0"/>
              </a:rPr>
              <a:t>Migration</a:t>
            </a:r>
            <a:r>
              <a:rPr lang="en-US" altLang="en-US" sz="3200" b="1" dirty="0">
                <a:latin typeface="Times New Roman" panose="02020603050405020304" pitchFamily="18" charset="0"/>
                <a:cs typeface="Times New Roman" panose="02020603050405020304" pitchFamily="18" charset="0"/>
              </a:rPr>
              <a:t> is eliminated by adding a </a:t>
            </a:r>
            <a:r>
              <a:rPr lang="en-US" altLang="en-US" sz="3200" b="1" dirty="0">
                <a:solidFill>
                  <a:srgbClr val="CC0000"/>
                </a:solidFill>
                <a:latin typeface="Times New Roman" panose="02020603050405020304" pitchFamily="18" charset="0"/>
                <a:cs typeface="Times New Roman" panose="02020603050405020304" pitchFamily="18" charset="0"/>
              </a:rPr>
              <a:t>high concentration of an inert supporting electrolyte</a:t>
            </a:r>
            <a:r>
              <a:rPr lang="en-US" altLang="en-US" sz="3200" b="1" dirty="0">
                <a:latin typeface="Times New Roman" panose="02020603050405020304" pitchFamily="18" charset="0"/>
                <a:cs typeface="Times New Roman" panose="02020603050405020304" pitchFamily="18" charset="0"/>
              </a:rPr>
              <a:t> to the analytical solution. </a:t>
            </a:r>
          </a:p>
          <a:p>
            <a:pPr algn="l" rtl="0">
              <a:lnSpc>
                <a:spcPct val="80000"/>
              </a:lnSpc>
            </a:pPr>
            <a:r>
              <a:rPr lang="en-US" altLang="en-US" sz="3200" b="1" dirty="0">
                <a:latin typeface="Times New Roman" panose="02020603050405020304" pitchFamily="18" charset="0"/>
                <a:cs typeface="Times New Roman" panose="02020603050405020304" pitchFamily="18" charset="0"/>
              </a:rPr>
              <a:t>The large </a:t>
            </a:r>
            <a:r>
              <a:rPr lang="en-US" altLang="en-US" sz="3200" b="1" dirty="0">
                <a:solidFill>
                  <a:srgbClr val="CC0000"/>
                </a:solidFill>
                <a:latin typeface="Times New Roman" panose="02020603050405020304" pitchFamily="18" charset="0"/>
                <a:cs typeface="Times New Roman" panose="02020603050405020304" pitchFamily="18" charset="0"/>
              </a:rPr>
              <a:t>excess of inert ions</a:t>
            </a:r>
            <a:r>
              <a:rPr lang="en-US" altLang="en-US" sz="3200" b="1" dirty="0">
                <a:latin typeface="Times New Roman" panose="02020603050405020304" pitchFamily="18" charset="0"/>
                <a:cs typeface="Times New Roman" panose="02020603050405020304" pitchFamily="18" charset="0"/>
              </a:rPr>
              <a:t>, ensures that few reactant and product ions will move as a result of migration.</a:t>
            </a:r>
          </a:p>
          <a:p>
            <a:pPr algn="l" rtl="0">
              <a:lnSpc>
                <a:spcPct val="80000"/>
              </a:lnSpc>
            </a:pPr>
            <a:r>
              <a:rPr lang="en-US" altLang="en-US" sz="3200" b="1" dirty="0">
                <a:latin typeface="Times New Roman" panose="02020603050405020304" pitchFamily="18" charset="0"/>
                <a:cs typeface="Times New Roman" panose="02020603050405020304" pitchFamily="18" charset="0"/>
              </a:rPr>
              <a:t>Although </a:t>
            </a:r>
            <a:r>
              <a:rPr lang="en-US" altLang="en-US" sz="3200" b="1" dirty="0">
                <a:solidFill>
                  <a:srgbClr val="CC0000"/>
                </a:solidFill>
                <a:latin typeface="Times New Roman" panose="02020603050405020304" pitchFamily="18" charset="0"/>
                <a:cs typeface="Times New Roman" panose="02020603050405020304" pitchFamily="18" charset="0"/>
              </a:rPr>
              <a:t>convection</a:t>
            </a:r>
            <a:r>
              <a:rPr lang="en-US" altLang="en-US" sz="3200" b="1" dirty="0">
                <a:latin typeface="Times New Roman" panose="02020603050405020304" pitchFamily="18" charset="0"/>
                <a:cs typeface="Times New Roman" panose="02020603050405020304" pitchFamily="18" charset="0"/>
              </a:rPr>
              <a:t> may be easily eliminated by not physically agitating the solution, in some situations it is desirable either to stir the solution or to push the solution through an electrochemical flow cell. Fortunately, the dynamics of a fluid moving past an electrode re­sults in a small diffusion layer, typically of 0.001 ‑ 0.01‑cm thickness, in which the rate of mass transport by convection drops to zero</a:t>
            </a:r>
            <a:r>
              <a:rPr lang="en-US" altLang="en-US" sz="2400" b="1" dirty="0"/>
              <a:t>.</a:t>
            </a:r>
          </a:p>
        </p:txBody>
      </p:sp>
    </p:spTree>
    <p:extLst>
      <p:ext uri="{BB962C8B-B14F-4D97-AF65-F5344CB8AC3E}">
        <p14:creationId xmlns:p14="http://schemas.microsoft.com/office/powerpoint/2010/main" val="1102924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9F9E1DE-28EB-4106-B998-49BA3138CB94}"/>
              </a:ext>
            </a:extLst>
          </p:cNvPr>
          <p:cNvSpPr>
            <a:spLocks noGrp="1" noChangeArrowheads="1"/>
          </p:cNvSpPr>
          <p:nvPr>
            <p:ph type="title"/>
          </p:nvPr>
        </p:nvSpPr>
        <p:spPr>
          <a:xfrm>
            <a:off x="0" y="365125"/>
            <a:ext cx="12192000" cy="1325563"/>
          </a:xfrm>
        </p:spPr>
        <p:txBody>
          <a:bodyPr/>
          <a:lstStyle/>
          <a:p>
            <a:pPr algn="ctr"/>
            <a:r>
              <a:rPr lang="en-US" altLang="en-US" sz="2400" b="1" dirty="0">
                <a:solidFill>
                  <a:srgbClr val="CC0000"/>
                </a:solidFill>
                <a:latin typeface="Arial Black" panose="020B0A04020102020204" pitchFamily="34" charset="0"/>
              </a:rPr>
              <a:t>Influence of the Kinetics of Electron Transfer on the Faradaic Current</a:t>
            </a:r>
          </a:p>
        </p:txBody>
      </p:sp>
      <p:sp>
        <p:nvSpPr>
          <p:cNvPr id="18435" name="Rectangle 3">
            <a:extLst>
              <a:ext uri="{FF2B5EF4-FFF2-40B4-BE49-F238E27FC236}">
                <a16:creationId xmlns:a16="http://schemas.microsoft.com/office/drawing/2014/main" id="{21E9A63D-430C-46BB-BB1B-7DC9F7F65063}"/>
              </a:ext>
            </a:extLst>
          </p:cNvPr>
          <p:cNvSpPr>
            <a:spLocks noGrp="1" noChangeArrowheads="1"/>
          </p:cNvSpPr>
          <p:nvPr>
            <p:ph type="body" idx="1"/>
          </p:nvPr>
        </p:nvSpPr>
        <p:spPr>
          <a:xfrm>
            <a:off x="0" y="1837656"/>
            <a:ext cx="12192000" cy="4351338"/>
          </a:xfrm>
        </p:spPr>
        <p:txBody>
          <a:bodyPr/>
          <a:lstStyle/>
          <a:p>
            <a:pPr algn="l" rtl="0">
              <a:lnSpc>
                <a:spcPct val="90000"/>
              </a:lnSpc>
            </a:pPr>
            <a:r>
              <a:rPr lang="en-US" altLang="en-US" b="1" dirty="0">
                <a:latin typeface="Times New Roman" panose="02020603050405020304" pitchFamily="18" charset="0"/>
                <a:cs typeface="Times New Roman" panose="02020603050405020304" pitchFamily="18" charset="0"/>
              </a:rPr>
              <a:t>When electron transfer kinetics at the electrode surface are fast, the redox reaction is at equilibrium, and the concentrations of reactants and products at the electrode are those specified by the Nernst equation. </a:t>
            </a:r>
          </a:p>
          <a:p>
            <a:pPr algn="l" rtl="0">
              <a:lnSpc>
                <a:spcPct val="90000"/>
              </a:lnSpc>
            </a:pPr>
            <a:r>
              <a:rPr lang="en-US" altLang="en-US" b="1" dirty="0">
                <a:latin typeface="Times New Roman" panose="02020603050405020304" pitchFamily="18" charset="0"/>
                <a:cs typeface="Times New Roman" panose="02020603050405020304" pitchFamily="18" charset="0"/>
              </a:rPr>
              <a:t>Such systems are considered electrochemically reversible. </a:t>
            </a:r>
          </a:p>
          <a:p>
            <a:pPr algn="l" rtl="0">
              <a:lnSpc>
                <a:spcPct val="90000"/>
              </a:lnSpc>
            </a:pPr>
            <a:r>
              <a:rPr lang="en-US" altLang="en-US" b="1" dirty="0">
                <a:latin typeface="Times New Roman" panose="02020603050405020304" pitchFamily="18" charset="0"/>
                <a:cs typeface="Times New Roman" panose="02020603050405020304" pitchFamily="18" charset="0"/>
              </a:rPr>
              <a:t>In other systems, when electron transfer kinetics are sufficiently slow, </a:t>
            </a:r>
            <a:r>
              <a:rPr lang="en-US" altLang="en-US" b="1" dirty="0">
                <a:solidFill>
                  <a:srgbClr val="CC0000"/>
                </a:solidFill>
                <a:latin typeface="Times New Roman" panose="02020603050405020304" pitchFamily="18" charset="0"/>
                <a:cs typeface="Times New Roman" panose="02020603050405020304" pitchFamily="18" charset="0"/>
              </a:rPr>
              <a:t>the concentration of reactants and products at the electrode surface, and thus the current</a:t>
            </a:r>
            <a:r>
              <a:rPr lang="en-US" altLang="en-US" b="1" dirty="0">
                <a:latin typeface="Times New Roman" panose="02020603050405020304" pitchFamily="18" charset="0"/>
                <a:cs typeface="Times New Roman" panose="02020603050405020304" pitchFamily="18" charset="0"/>
              </a:rPr>
              <a:t>, differ from that predicted by the Nernst equation. In this case the system is electrochemically irreversible</a:t>
            </a:r>
            <a:r>
              <a:rPr lang="en-US" altLang="en-US" sz="2400" b="1" dirty="0"/>
              <a:t>.</a:t>
            </a:r>
          </a:p>
        </p:txBody>
      </p:sp>
    </p:spTree>
    <p:extLst>
      <p:ext uri="{BB962C8B-B14F-4D97-AF65-F5344CB8AC3E}">
        <p14:creationId xmlns:p14="http://schemas.microsoft.com/office/powerpoint/2010/main" val="3092885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37995-318C-4D74-B9DB-E344BD104452}"/>
              </a:ext>
            </a:extLst>
          </p:cNvPr>
          <p:cNvSpPr>
            <a:spLocks noGrp="1"/>
          </p:cNvSpPr>
          <p:nvPr>
            <p:ph type="title"/>
          </p:nvPr>
        </p:nvSpPr>
        <p:spPr>
          <a:xfrm>
            <a:off x="96253" y="1"/>
            <a:ext cx="11899231" cy="6677526"/>
          </a:xfrm>
        </p:spPr>
        <p:txBody>
          <a:bodyPr>
            <a:normAutofit fontScale="90000"/>
          </a:bodyPr>
          <a:lstStyle/>
          <a:p>
            <a:r>
              <a:rPr lang="en-US" altLang="en-US" b="1" dirty="0" err="1">
                <a:solidFill>
                  <a:srgbClr val="CC0000"/>
                </a:solidFill>
                <a:latin typeface="Times New Roman" panose="02020603050405020304" pitchFamily="18" charset="0"/>
                <a:cs typeface="Times New Roman" panose="02020603050405020304" pitchFamily="18" charset="0"/>
              </a:rPr>
              <a:t>Voltammetric</a:t>
            </a:r>
            <a:r>
              <a:rPr lang="en-US" altLang="en-US" b="1" dirty="0">
                <a:solidFill>
                  <a:srgbClr val="CC0000"/>
                </a:solidFill>
                <a:latin typeface="Times New Roman" panose="02020603050405020304" pitchFamily="18" charset="0"/>
                <a:cs typeface="Times New Roman" panose="02020603050405020304" pitchFamily="18" charset="0"/>
              </a:rPr>
              <a:t> methods of Analysis</a:t>
            </a:r>
            <a:br>
              <a:rPr lang="en-US" altLang="en-US" b="1" dirty="0">
                <a:solidFill>
                  <a:srgbClr val="CC0000"/>
                </a:solidFill>
                <a:latin typeface="Times New Roman" panose="02020603050405020304" pitchFamily="18" charset="0"/>
                <a:cs typeface="Times New Roman" panose="02020603050405020304" pitchFamily="18" charset="0"/>
              </a:rPr>
            </a:br>
            <a:r>
              <a:rPr lang="en-US" altLang="en-US" b="1" dirty="0">
                <a:solidFill>
                  <a:srgbClr val="CC0000"/>
                </a:solidFill>
                <a:latin typeface="Times New Roman" panose="02020603050405020304" pitchFamily="18" charset="0"/>
                <a:cs typeface="Times New Roman" panose="02020603050405020304" pitchFamily="18" charset="0"/>
              </a:rPr>
              <a:t>What is Voltammetry?</a:t>
            </a:r>
            <a:br>
              <a:rPr lang="en-US" altLang="en-US" b="1" dirty="0">
                <a:solidFill>
                  <a:srgbClr val="CC0000"/>
                </a:solidFill>
                <a:latin typeface="Times New Roman" panose="02020603050405020304" pitchFamily="18" charset="0"/>
                <a:cs typeface="Times New Roman" panose="02020603050405020304" pitchFamily="18" charset="0"/>
              </a:rPr>
            </a:br>
            <a:r>
              <a:rPr lang="en-US" altLang="en-US" b="1" dirty="0">
                <a:solidFill>
                  <a:srgbClr val="000000"/>
                </a:solidFill>
                <a:latin typeface="Times New Roman" panose="02020603050405020304" pitchFamily="18" charset="0"/>
                <a:cs typeface="Times New Roman" panose="02020603050405020304" pitchFamily="18" charset="0"/>
              </a:rPr>
              <a:t>A time‑dependent potential is applied to an</a:t>
            </a:r>
            <a:br>
              <a:rPr lang="en-US" altLang="en-US" b="1" dirty="0">
                <a:solidFill>
                  <a:srgbClr val="000000"/>
                </a:solidFill>
                <a:latin typeface="Times New Roman" panose="02020603050405020304" pitchFamily="18" charset="0"/>
                <a:cs typeface="Times New Roman" panose="02020603050405020304" pitchFamily="18" charset="0"/>
              </a:rPr>
            </a:br>
            <a:r>
              <a:rPr lang="en-US" altLang="en-US" b="1" dirty="0">
                <a:solidFill>
                  <a:srgbClr val="000000"/>
                </a:solidFill>
                <a:latin typeface="Times New Roman" panose="02020603050405020304" pitchFamily="18" charset="0"/>
                <a:cs typeface="Times New Roman" panose="02020603050405020304" pitchFamily="18" charset="0"/>
              </a:rPr>
              <a:t>electrochemical cell, and the current flowing</a:t>
            </a:r>
            <a:br>
              <a:rPr lang="en-US" altLang="en-US" b="1" dirty="0">
                <a:solidFill>
                  <a:srgbClr val="000000"/>
                </a:solidFill>
                <a:latin typeface="Times New Roman" panose="02020603050405020304" pitchFamily="18" charset="0"/>
                <a:cs typeface="Times New Roman" panose="02020603050405020304" pitchFamily="18" charset="0"/>
              </a:rPr>
            </a:br>
            <a:r>
              <a:rPr lang="en-US" altLang="en-US" b="1" dirty="0">
                <a:solidFill>
                  <a:srgbClr val="000000"/>
                </a:solidFill>
                <a:latin typeface="Times New Roman" panose="02020603050405020304" pitchFamily="18" charset="0"/>
                <a:cs typeface="Times New Roman" panose="02020603050405020304" pitchFamily="18" charset="0"/>
              </a:rPr>
              <a:t>through the cell is measured as a function of that</a:t>
            </a:r>
            <a:br>
              <a:rPr lang="en-US" altLang="en-US" b="1" dirty="0">
                <a:solidFill>
                  <a:srgbClr val="000000"/>
                </a:solidFill>
                <a:latin typeface="Times New Roman" panose="02020603050405020304" pitchFamily="18" charset="0"/>
                <a:cs typeface="Times New Roman" panose="02020603050405020304" pitchFamily="18" charset="0"/>
              </a:rPr>
            </a:br>
            <a:r>
              <a:rPr lang="en-US" altLang="en-US" b="1" dirty="0">
                <a:solidFill>
                  <a:srgbClr val="000000"/>
                </a:solidFill>
                <a:latin typeface="Times New Roman" panose="02020603050405020304" pitchFamily="18" charset="0"/>
                <a:cs typeface="Times New Roman" panose="02020603050405020304" pitchFamily="18" charset="0"/>
              </a:rPr>
              <a:t>potential.</a:t>
            </a:r>
            <a:br>
              <a:rPr lang="en-US" altLang="en-US" b="1" dirty="0">
                <a:solidFill>
                  <a:srgbClr val="000000"/>
                </a:solidFill>
                <a:latin typeface="Times New Roman" panose="02020603050405020304" pitchFamily="18" charset="0"/>
                <a:cs typeface="Times New Roman" panose="02020603050405020304" pitchFamily="18" charset="0"/>
              </a:rPr>
            </a:br>
            <a:r>
              <a:rPr lang="en-US" altLang="en-US" b="1" dirty="0">
                <a:solidFill>
                  <a:srgbClr val="000000"/>
                </a:solidFill>
                <a:latin typeface="Times New Roman" panose="02020603050405020304" pitchFamily="18" charset="0"/>
                <a:cs typeface="Times New Roman" panose="02020603050405020304" pitchFamily="18" charset="0"/>
              </a:rPr>
              <a:t> A plot of current as a function of applied potential is called a voltammogram and is the electrochemical equivalent of a spectrum in spectroscopy, providing  quantitative and qualitative information about the species involved in the oxidation or reduction reaction</a:t>
            </a:r>
            <a:r>
              <a:rPr lang="en-US" altLang="en-US" b="1" dirty="0">
                <a:solidFill>
                  <a:srgbClr val="000000"/>
                </a:solidFill>
                <a:cs typeface="Times New Roman" panose="02020603050405020304" pitchFamily="18" charset="0"/>
              </a:rPr>
              <a:t>.</a:t>
            </a:r>
            <a:br>
              <a:rPr lang="en-US" altLang="en-US" b="1" dirty="0">
                <a:solidFill>
                  <a:srgbClr val="000000"/>
                </a:solidFill>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1127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7B67DA7-2FB7-4ECE-BA93-771430B7B566}"/>
              </a:ext>
            </a:extLst>
          </p:cNvPr>
          <p:cNvSpPr>
            <a:spLocks noGrp="1" noChangeArrowheads="1"/>
          </p:cNvSpPr>
          <p:nvPr>
            <p:ph type="title"/>
          </p:nvPr>
        </p:nvSpPr>
        <p:spPr>
          <a:xfrm>
            <a:off x="108284" y="1"/>
            <a:ext cx="12083716" cy="487363"/>
          </a:xfrm>
        </p:spPr>
        <p:txBody>
          <a:bodyPr/>
          <a:lstStyle/>
          <a:p>
            <a:pPr algn="ctr" rtl="0"/>
            <a:r>
              <a:rPr lang="en-US" altLang="en-US" sz="2400" b="1" dirty="0">
                <a:solidFill>
                  <a:srgbClr val="CC0000"/>
                </a:solidFill>
                <a:latin typeface="Arial Black" panose="020B0A04020102020204" pitchFamily="34" charset="0"/>
              </a:rPr>
              <a:t>Non Faradaic Currents</a:t>
            </a:r>
          </a:p>
        </p:txBody>
      </p:sp>
      <p:sp>
        <p:nvSpPr>
          <p:cNvPr id="19459" name="Rectangle 3">
            <a:extLst>
              <a:ext uri="{FF2B5EF4-FFF2-40B4-BE49-F238E27FC236}">
                <a16:creationId xmlns:a16="http://schemas.microsoft.com/office/drawing/2014/main" id="{976766B8-BEE0-494C-9CCD-4FA4142FE680}"/>
              </a:ext>
            </a:extLst>
          </p:cNvPr>
          <p:cNvSpPr>
            <a:spLocks noGrp="1" noChangeArrowheads="1"/>
          </p:cNvSpPr>
          <p:nvPr>
            <p:ph type="body" idx="1"/>
          </p:nvPr>
        </p:nvSpPr>
        <p:spPr>
          <a:xfrm>
            <a:off x="108284" y="609601"/>
            <a:ext cx="12083716" cy="6049963"/>
          </a:xfrm>
        </p:spPr>
        <p:txBody>
          <a:bodyPr>
            <a:normAutofit/>
          </a:bodyPr>
          <a:lstStyle/>
          <a:p>
            <a:pPr algn="l" rtl="0">
              <a:lnSpc>
                <a:spcPct val="80000"/>
              </a:lnSpc>
            </a:pPr>
            <a:r>
              <a:rPr lang="en-US" altLang="en-US" b="1" dirty="0">
                <a:latin typeface="Times New Roman" panose="02020603050405020304" pitchFamily="18" charset="0"/>
                <a:cs typeface="Times New Roman" panose="02020603050405020304" pitchFamily="18" charset="0"/>
              </a:rPr>
              <a:t>Currents other than faradaic may also exist in an electrochemical cell that are unrelated to any redox reaction. </a:t>
            </a:r>
          </a:p>
          <a:p>
            <a:pPr algn="l" rtl="0">
              <a:lnSpc>
                <a:spcPct val="80000"/>
              </a:lnSpc>
            </a:pPr>
            <a:r>
              <a:rPr lang="en-US" altLang="en-US" b="1" dirty="0">
                <a:latin typeface="Times New Roman" panose="02020603050405020304" pitchFamily="18" charset="0"/>
                <a:cs typeface="Times New Roman" panose="02020603050405020304" pitchFamily="18" charset="0"/>
              </a:rPr>
              <a:t>These currents are called </a:t>
            </a:r>
            <a:r>
              <a:rPr lang="en-US" altLang="en-US" b="1" dirty="0" err="1">
                <a:solidFill>
                  <a:srgbClr val="CC0000"/>
                </a:solidFill>
                <a:latin typeface="Times New Roman" panose="02020603050405020304" pitchFamily="18" charset="0"/>
                <a:cs typeface="Times New Roman" panose="02020603050405020304" pitchFamily="18" charset="0"/>
              </a:rPr>
              <a:t>nonfaradaic</a:t>
            </a:r>
            <a:r>
              <a:rPr lang="en-US" altLang="en-US" b="1" dirty="0">
                <a:solidFill>
                  <a:srgbClr val="CC0000"/>
                </a:solidFill>
                <a:latin typeface="Times New Roman" panose="02020603050405020304" pitchFamily="18" charset="0"/>
                <a:cs typeface="Times New Roman" panose="02020603050405020304" pitchFamily="18" charset="0"/>
              </a:rPr>
              <a:t> currents</a:t>
            </a:r>
            <a:r>
              <a:rPr lang="en-US" altLang="en-US" b="1" dirty="0">
                <a:latin typeface="Times New Roman" panose="02020603050405020304" pitchFamily="18" charset="0"/>
                <a:cs typeface="Times New Roman" panose="02020603050405020304" pitchFamily="18" charset="0"/>
              </a:rPr>
              <a:t> </a:t>
            </a:r>
          </a:p>
          <a:p>
            <a:pPr algn="l" rtl="0">
              <a:lnSpc>
                <a:spcPct val="80000"/>
              </a:lnSpc>
            </a:pPr>
            <a:r>
              <a:rPr lang="en-US" altLang="en-US" b="1" dirty="0">
                <a:latin typeface="Times New Roman" panose="02020603050405020304" pitchFamily="18" charset="0"/>
                <a:cs typeface="Times New Roman" panose="02020603050405020304" pitchFamily="18" charset="0"/>
              </a:rPr>
              <a:t>The most important example of a </a:t>
            </a:r>
            <a:r>
              <a:rPr lang="en-US" altLang="en-US" b="1" dirty="0" err="1">
                <a:latin typeface="Times New Roman" panose="02020603050405020304" pitchFamily="18" charset="0"/>
                <a:cs typeface="Times New Roman" panose="02020603050405020304" pitchFamily="18" charset="0"/>
              </a:rPr>
              <a:t>nonfaradaic</a:t>
            </a:r>
            <a:r>
              <a:rPr lang="en-US" altLang="en-US" b="1" dirty="0">
                <a:latin typeface="Times New Roman" panose="02020603050405020304" pitchFamily="18" charset="0"/>
                <a:cs typeface="Times New Roman" panose="02020603050405020304" pitchFamily="18" charset="0"/>
              </a:rPr>
              <a:t> current occurs whenever the electrode's potential is changed. </a:t>
            </a:r>
          </a:p>
          <a:p>
            <a:pPr algn="l" rtl="0">
              <a:lnSpc>
                <a:spcPct val="80000"/>
              </a:lnSpc>
            </a:pPr>
            <a:r>
              <a:rPr lang="en-US" altLang="en-US" b="1" dirty="0">
                <a:latin typeface="Times New Roman" panose="02020603050405020304" pitchFamily="18" charset="0"/>
                <a:cs typeface="Times New Roman" panose="02020603050405020304" pitchFamily="18" charset="0"/>
              </a:rPr>
              <a:t>When mass transport takes place by migration negatively charged particles in solution migrate toward a positively charged electrode, and positively charged particles move away from the same electrode. </a:t>
            </a:r>
          </a:p>
          <a:p>
            <a:pPr algn="l" rtl="0">
              <a:lnSpc>
                <a:spcPct val="80000"/>
              </a:lnSpc>
            </a:pPr>
            <a:r>
              <a:rPr lang="en-US" altLang="en-US" b="1" dirty="0">
                <a:latin typeface="Times New Roman" panose="02020603050405020304" pitchFamily="18" charset="0"/>
                <a:cs typeface="Times New Roman" panose="02020603050405020304" pitchFamily="18" charset="0"/>
              </a:rPr>
              <a:t>When an inert electrolyte is responsible for migration, the result is a structured electrode‑surface interface called the electrical double layer, or EDL, </a:t>
            </a:r>
          </a:p>
          <a:p>
            <a:pPr algn="l" rtl="0">
              <a:lnSpc>
                <a:spcPct val="80000"/>
              </a:lnSpc>
            </a:pPr>
            <a:r>
              <a:rPr lang="en-US" altLang="en-US" b="1" dirty="0">
                <a:latin typeface="Times New Roman" panose="02020603050405020304" pitchFamily="18" charset="0"/>
                <a:cs typeface="Times New Roman" panose="02020603050405020304" pitchFamily="18" charset="0"/>
              </a:rPr>
              <a:t>The movement of charged particles in solution, gives rise to a short‑lived, </a:t>
            </a:r>
            <a:r>
              <a:rPr lang="en-US" altLang="en-US" b="1" dirty="0" err="1">
                <a:latin typeface="Times New Roman" panose="02020603050405020304" pitchFamily="18" charset="0"/>
                <a:cs typeface="Times New Roman" panose="02020603050405020304" pitchFamily="18" charset="0"/>
              </a:rPr>
              <a:t>nonfaradaic</a:t>
            </a:r>
            <a:r>
              <a:rPr lang="en-US" altLang="en-US" b="1" dirty="0">
                <a:latin typeface="Times New Roman" panose="02020603050405020304" pitchFamily="18" charset="0"/>
                <a:cs typeface="Times New Roman" panose="02020603050405020304" pitchFamily="18" charset="0"/>
              </a:rPr>
              <a:t> charging current. </a:t>
            </a:r>
          </a:p>
          <a:p>
            <a:pPr algn="l" rtl="0">
              <a:lnSpc>
                <a:spcPct val="80000"/>
              </a:lnSpc>
            </a:pPr>
            <a:r>
              <a:rPr lang="en-US" altLang="en-US" b="1" dirty="0">
                <a:latin typeface="Times New Roman" panose="02020603050405020304" pitchFamily="18" charset="0"/>
                <a:cs typeface="Times New Roman" panose="02020603050405020304" pitchFamily="18" charset="0"/>
              </a:rPr>
              <a:t>Changing the potential of an electrode causes a change in the structure of the EDL, producing a small charging current.</a:t>
            </a:r>
          </a:p>
        </p:txBody>
      </p:sp>
    </p:spTree>
    <p:extLst>
      <p:ext uri="{BB962C8B-B14F-4D97-AF65-F5344CB8AC3E}">
        <p14:creationId xmlns:p14="http://schemas.microsoft.com/office/powerpoint/2010/main" val="1086396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BA5013DA-130C-4507-91AB-3CFE485A5ED9}"/>
              </a:ext>
            </a:extLst>
          </p:cNvPr>
          <p:cNvSpPr>
            <a:spLocks noGrp="1" noChangeArrowheads="1"/>
          </p:cNvSpPr>
          <p:nvPr>
            <p:ph type="title"/>
          </p:nvPr>
        </p:nvSpPr>
        <p:spPr>
          <a:xfrm>
            <a:off x="84221" y="274638"/>
            <a:ext cx="12107779" cy="563562"/>
          </a:xfrm>
        </p:spPr>
        <p:txBody>
          <a:bodyPr/>
          <a:lstStyle/>
          <a:p>
            <a:pPr algn="ctr" rtl="0"/>
            <a:r>
              <a:rPr lang="en-US" altLang="en-US" sz="2800" b="1" dirty="0">
                <a:solidFill>
                  <a:srgbClr val="CC0000"/>
                </a:solidFill>
                <a:latin typeface="Arial Black" panose="020B0A04020102020204" pitchFamily="34" charset="0"/>
              </a:rPr>
              <a:t>Residual Current</a:t>
            </a:r>
          </a:p>
        </p:txBody>
      </p:sp>
      <p:sp>
        <p:nvSpPr>
          <p:cNvPr id="20483" name="Rectangle 3">
            <a:extLst>
              <a:ext uri="{FF2B5EF4-FFF2-40B4-BE49-F238E27FC236}">
                <a16:creationId xmlns:a16="http://schemas.microsoft.com/office/drawing/2014/main" id="{C02B7973-BE03-4C73-848F-C62498A13EA0}"/>
              </a:ext>
            </a:extLst>
          </p:cNvPr>
          <p:cNvSpPr>
            <a:spLocks noGrp="1" noChangeArrowheads="1"/>
          </p:cNvSpPr>
          <p:nvPr>
            <p:ph type="body" idx="1"/>
          </p:nvPr>
        </p:nvSpPr>
        <p:spPr>
          <a:xfrm>
            <a:off x="84221" y="914401"/>
            <a:ext cx="12107779" cy="5211763"/>
          </a:xfrm>
        </p:spPr>
        <p:txBody>
          <a:bodyPr>
            <a:normAutofit/>
          </a:bodyPr>
          <a:lstStyle/>
          <a:p>
            <a:pPr algn="l" rtl="0">
              <a:lnSpc>
                <a:spcPct val="90000"/>
              </a:lnSpc>
            </a:pPr>
            <a:r>
              <a:rPr lang="en-US" altLang="en-US" b="1" dirty="0">
                <a:latin typeface="Times New Roman" panose="02020603050405020304" pitchFamily="18" charset="0"/>
                <a:cs typeface="Times New Roman" panose="02020603050405020304" pitchFamily="18" charset="0"/>
              </a:rPr>
              <a:t>Even in the absence of analyte, a small current flows through an electrochemical cell. </a:t>
            </a:r>
          </a:p>
          <a:p>
            <a:pPr algn="l" rtl="0">
              <a:lnSpc>
                <a:spcPct val="90000"/>
              </a:lnSpc>
            </a:pPr>
            <a:r>
              <a:rPr lang="en-US" altLang="en-US" b="1" dirty="0">
                <a:latin typeface="Times New Roman" panose="02020603050405020304" pitchFamily="18" charset="0"/>
                <a:cs typeface="Times New Roman" panose="02020603050405020304" pitchFamily="18" charset="0"/>
              </a:rPr>
              <a:t>This current, which is called the residual current, consists of two components:</a:t>
            </a:r>
          </a:p>
          <a:p>
            <a:pPr lvl="1" algn="l" rtl="0">
              <a:lnSpc>
                <a:spcPct val="90000"/>
              </a:lnSpc>
            </a:pPr>
            <a:r>
              <a:rPr lang="en-US" altLang="en-US" sz="2800" b="1" dirty="0">
                <a:latin typeface="Times New Roman" panose="02020603050405020304" pitchFamily="18" charset="0"/>
                <a:cs typeface="Times New Roman" panose="02020603050405020304" pitchFamily="18" charset="0"/>
              </a:rPr>
              <a:t> a </a:t>
            </a:r>
            <a:r>
              <a:rPr lang="en-US" altLang="en-US" sz="2800" b="1" dirty="0">
                <a:solidFill>
                  <a:srgbClr val="CC0000"/>
                </a:solidFill>
                <a:latin typeface="Times New Roman" panose="02020603050405020304" pitchFamily="18" charset="0"/>
                <a:cs typeface="Times New Roman" panose="02020603050405020304" pitchFamily="18" charset="0"/>
              </a:rPr>
              <a:t>faradaic current</a:t>
            </a:r>
            <a:r>
              <a:rPr lang="en-US" altLang="en-US" sz="2800" b="1" dirty="0">
                <a:latin typeface="Times New Roman" panose="02020603050405020304" pitchFamily="18" charset="0"/>
                <a:cs typeface="Times New Roman" panose="02020603050405020304" pitchFamily="18" charset="0"/>
              </a:rPr>
              <a:t> due to the oxidation or reduction of trace impurities, </a:t>
            </a:r>
          </a:p>
          <a:p>
            <a:pPr lvl="1" algn="l" rtl="0">
              <a:lnSpc>
                <a:spcPct val="90000"/>
              </a:lnSpc>
            </a:pPr>
            <a:r>
              <a:rPr lang="en-US" altLang="en-US" sz="2800" b="1" dirty="0">
                <a:latin typeface="Times New Roman" panose="02020603050405020304" pitchFamily="18" charset="0"/>
                <a:cs typeface="Times New Roman" panose="02020603050405020304" pitchFamily="18" charset="0"/>
              </a:rPr>
              <a:t>a </a:t>
            </a:r>
            <a:r>
              <a:rPr lang="en-US" altLang="en-US" sz="2800" b="1" dirty="0">
                <a:solidFill>
                  <a:srgbClr val="CC0000"/>
                </a:solidFill>
                <a:latin typeface="Times New Roman" panose="02020603050405020304" pitchFamily="18" charset="0"/>
                <a:cs typeface="Times New Roman" panose="02020603050405020304" pitchFamily="18" charset="0"/>
              </a:rPr>
              <a:t>charging current</a:t>
            </a:r>
            <a:r>
              <a:rPr lang="en-US" altLang="en-US" sz="2800" b="1" dirty="0">
                <a:latin typeface="Times New Roman" panose="02020603050405020304" pitchFamily="18" charset="0"/>
                <a:cs typeface="Times New Roman" panose="02020603050405020304" pitchFamily="18" charset="0"/>
              </a:rPr>
              <a:t>. it is the current needed to charge or discharge the capacitor formed by the electrode surface‑solution interface. This is called the condenser current or charging current. </a:t>
            </a:r>
          </a:p>
          <a:p>
            <a:pPr lvl="1" algn="l" rtl="0">
              <a:lnSpc>
                <a:spcPct val="90000"/>
              </a:lnSpc>
            </a:pPr>
            <a:r>
              <a:rPr lang="en-US" altLang="en-US" sz="2800" b="1" dirty="0">
                <a:latin typeface="Times New Roman" panose="02020603050405020304" pitchFamily="18" charset="0"/>
                <a:cs typeface="Times New Roman" panose="02020603050405020304" pitchFamily="18" charset="0"/>
              </a:rPr>
              <a:t>It is present in all </a:t>
            </a:r>
            <a:r>
              <a:rPr lang="en-US" altLang="en-US" sz="2800" b="1" dirty="0" err="1">
                <a:latin typeface="Times New Roman" panose="02020603050405020304" pitchFamily="18" charset="0"/>
                <a:cs typeface="Times New Roman" panose="02020603050405020304" pitchFamily="18" charset="0"/>
              </a:rPr>
              <a:t>voltammetric</a:t>
            </a:r>
            <a:r>
              <a:rPr lang="en-US" altLang="en-US" sz="2800" b="1" dirty="0">
                <a:latin typeface="Times New Roman" panose="02020603050405020304" pitchFamily="18" charset="0"/>
                <a:cs typeface="Times New Roman" panose="02020603050405020304" pitchFamily="18" charset="0"/>
              </a:rPr>
              <a:t> and polarographic experiments, regardless of the purity of reagents.</a:t>
            </a:r>
          </a:p>
          <a:p>
            <a:pPr lvl="1" algn="l" rtl="0">
              <a:lnSpc>
                <a:spcPct val="90000"/>
              </a:lnSpc>
            </a:pPr>
            <a:r>
              <a:rPr lang="en-US" altLang="en-US" sz="2800" b="1" dirty="0">
                <a:latin typeface="Times New Roman" panose="02020603050405020304" pitchFamily="18" charset="0"/>
                <a:cs typeface="Times New Roman" panose="02020603050405020304" pitchFamily="18" charset="0"/>
              </a:rPr>
              <a:t>As each drop of mercury falls, it carries its charge with it to the bottom of the cell. The new drop requires more current for charging.</a:t>
            </a:r>
          </a:p>
        </p:txBody>
      </p:sp>
    </p:spTree>
    <p:extLst>
      <p:ext uri="{BB962C8B-B14F-4D97-AF65-F5344CB8AC3E}">
        <p14:creationId xmlns:p14="http://schemas.microsoft.com/office/powerpoint/2010/main" val="4220875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a:extLst>
              <a:ext uri="{FF2B5EF4-FFF2-40B4-BE49-F238E27FC236}">
                <a16:creationId xmlns:a16="http://schemas.microsoft.com/office/drawing/2014/main" id="{C9FAC010-9993-4A52-B3F0-5C4525D48F3F}"/>
              </a:ext>
            </a:extLst>
          </p:cNvPr>
          <p:cNvSpPr>
            <a:spLocks noChangeArrowheads="1"/>
          </p:cNvSpPr>
          <p:nvPr/>
        </p:nvSpPr>
        <p:spPr bwMode="auto">
          <a:xfrm>
            <a:off x="84221" y="480923"/>
            <a:ext cx="1195938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r>
              <a:rPr lang="en-US" altLang="en-US" sz="2400" b="1" dirty="0">
                <a:solidFill>
                  <a:srgbClr val="CC0000"/>
                </a:solidFill>
                <a:latin typeface="Arial Black" panose="020B0A04020102020204" pitchFamily="34" charset="0"/>
                <a:cs typeface="Times New Roman" panose="02020603050405020304" pitchFamily="18" charset="0"/>
              </a:rPr>
              <a:t>SHAPE OF THE POLAROGRAM</a:t>
            </a:r>
            <a:endParaRPr lang="en-US" altLang="en-US" sz="2400" dirty="0">
              <a:solidFill>
                <a:srgbClr val="CC0000"/>
              </a:solidFill>
              <a:latin typeface="Arial Black" panose="020B0A04020102020204" pitchFamily="34" charset="0"/>
            </a:endParaRPr>
          </a:p>
          <a:p>
            <a:pPr algn="l" rtl="0" eaLnBrk="0" hangingPunct="0"/>
            <a:r>
              <a:rPr lang="en-US" altLang="en-US" sz="2400" b="1" dirty="0">
                <a:cs typeface="Times New Roman" panose="02020603050405020304" pitchFamily="18" charset="0"/>
              </a:rPr>
              <a:t>A graph of current versus potential in a polarographic experiment is called a polarogram. </a:t>
            </a:r>
          </a:p>
          <a:p>
            <a:pPr algn="l" rtl="0" eaLnBrk="0" hangingPunct="0"/>
            <a:endParaRPr lang="en-US" altLang="en-US" sz="2400" dirty="0">
              <a:latin typeface="Tahoma" panose="020B0604030504040204" pitchFamily="34" charset="0"/>
              <a:cs typeface="Times New Roman" panose="02020603050405020304" pitchFamily="18" charset="0"/>
              <a:sym typeface="Wingdings" panose="05000000000000000000" pitchFamily="2" charset="2"/>
            </a:endParaRPr>
          </a:p>
        </p:txBody>
      </p:sp>
      <p:graphicFrame>
        <p:nvGraphicFramePr>
          <p:cNvPr id="21508" name="Object 4">
            <a:extLst>
              <a:ext uri="{FF2B5EF4-FFF2-40B4-BE49-F238E27FC236}">
                <a16:creationId xmlns:a16="http://schemas.microsoft.com/office/drawing/2014/main" id="{09ECA82A-CAC6-49FC-A11B-9C8EA541E4AE}"/>
              </a:ext>
            </a:extLst>
          </p:cNvPr>
          <p:cNvGraphicFramePr>
            <a:graphicFrameLocks noChangeAspect="1"/>
          </p:cNvGraphicFramePr>
          <p:nvPr>
            <p:extLst>
              <p:ext uri="{D42A27DB-BD31-4B8C-83A1-F6EECF244321}">
                <p14:modId xmlns:p14="http://schemas.microsoft.com/office/powerpoint/2010/main" val="44584945"/>
              </p:ext>
            </p:extLst>
          </p:nvPr>
        </p:nvGraphicFramePr>
        <p:xfrm>
          <a:off x="240631" y="1576144"/>
          <a:ext cx="11802979" cy="5181600"/>
        </p:xfrm>
        <a:graphic>
          <a:graphicData uri="http://schemas.openxmlformats.org/presentationml/2006/ole">
            <mc:AlternateContent xmlns:mc="http://schemas.openxmlformats.org/markup-compatibility/2006">
              <mc:Choice xmlns:v="urn:schemas-microsoft-com:vml" Requires="v">
                <p:oleObj spid="_x0000_s2054" r:id="rId3" imgW="10723810" imgH="9116698" progId="MSPhotoEd.3">
                  <p:embed/>
                </p:oleObj>
              </mc:Choice>
              <mc:Fallback>
                <p:oleObj r:id="rId3" imgW="10723810" imgH="9116698" progId="MSPhotoEd.3">
                  <p:embed/>
                  <p:pic>
                    <p:nvPicPr>
                      <p:cNvPr id="21508" name="Object 4">
                        <a:extLst>
                          <a:ext uri="{FF2B5EF4-FFF2-40B4-BE49-F238E27FC236}">
                            <a16:creationId xmlns:a16="http://schemas.microsoft.com/office/drawing/2014/main" id="{09ECA82A-CAC6-49FC-A11B-9C8EA541E4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631" y="1576144"/>
                        <a:ext cx="11802979" cy="5181600"/>
                      </a:xfrm>
                      <a:prstGeom prst="rect">
                        <a:avLst/>
                      </a:prstGeom>
                      <a:noFill/>
                    </p:spPr>
                  </p:pic>
                </p:oleObj>
              </mc:Fallback>
            </mc:AlternateContent>
          </a:graphicData>
        </a:graphic>
      </p:graphicFrame>
      <p:sp>
        <p:nvSpPr>
          <p:cNvPr id="21510" name="Text Box 6">
            <a:extLst>
              <a:ext uri="{FF2B5EF4-FFF2-40B4-BE49-F238E27FC236}">
                <a16:creationId xmlns:a16="http://schemas.microsoft.com/office/drawing/2014/main" id="{D86CBA46-905C-4480-87D3-D05FCD658DE7}"/>
              </a:ext>
            </a:extLst>
          </p:cNvPr>
          <p:cNvSpPr txBox="1">
            <a:spLocks noChangeArrowheads="1"/>
          </p:cNvSpPr>
          <p:nvPr/>
        </p:nvSpPr>
        <p:spPr bwMode="auto">
          <a:xfrm>
            <a:off x="4419600" y="1603376"/>
            <a:ext cx="33746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rtl="0"/>
            <a:r>
              <a:rPr lang="en-US" altLang="en-US" sz="2400" b="1">
                <a:solidFill>
                  <a:srgbClr val="CC0000"/>
                </a:solidFill>
              </a:rPr>
              <a:t>Cd</a:t>
            </a:r>
            <a:r>
              <a:rPr lang="en-US" altLang="en-US" sz="2400" b="1" baseline="30000">
                <a:solidFill>
                  <a:srgbClr val="CC0000"/>
                </a:solidFill>
              </a:rPr>
              <a:t>2+</a:t>
            </a:r>
            <a:r>
              <a:rPr lang="en-US" altLang="en-US" sz="2400" b="1">
                <a:solidFill>
                  <a:srgbClr val="CC0000"/>
                </a:solidFill>
              </a:rPr>
              <a:t> +   2e                       Cd</a:t>
            </a:r>
          </a:p>
        </p:txBody>
      </p:sp>
      <p:sp>
        <p:nvSpPr>
          <p:cNvPr id="21511" name="Line 7">
            <a:extLst>
              <a:ext uri="{FF2B5EF4-FFF2-40B4-BE49-F238E27FC236}">
                <a16:creationId xmlns:a16="http://schemas.microsoft.com/office/drawing/2014/main" id="{5D15BC32-9538-4FAA-B15D-92367A91E827}"/>
              </a:ext>
            </a:extLst>
          </p:cNvPr>
          <p:cNvSpPr>
            <a:spLocks noChangeShapeType="1"/>
          </p:cNvSpPr>
          <p:nvPr/>
        </p:nvSpPr>
        <p:spPr bwMode="auto">
          <a:xfrm>
            <a:off x="6424863" y="1834208"/>
            <a:ext cx="661736" cy="0"/>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102136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A00AB781-F756-4EC6-A844-7B78F5AABAB8}"/>
              </a:ext>
            </a:extLst>
          </p:cNvPr>
          <p:cNvSpPr>
            <a:spLocks noGrp="1" noChangeArrowheads="1"/>
          </p:cNvSpPr>
          <p:nvPr>
            <p:ph type="body" idx="1"/>
          </p:nvPr>
        </p:nvSpPr>
        <p:spPr>
          <a:xfrm>
            <a:off x="0" y="457201"/>
            <a:ext cx="12192000" cy="6400799"/>
          </a:xfrm>
        </p:spPr>
        <p:txBody>
          <a:bodyPr>
            <a:noAutofit/>
          </a:bodyPr>
          <a:lstStyle/>
          <a:p>
            <a:pPr algn="l" rtl="0">
              <a:lnSpc>
                <a:spcPct val="90000"/>
              </a:lnSpc>
            </a:pPr>
            <a:r>
              <a:rPr lang="en-US" altLang="en-US" sz="3200" b="1" dirty="0">
                <a:solidFill>
                  <a:srgbClr val="000000"/>
                </a:solidFill>
                <a:latin typeface="Times New Roman" panose="02020603050405020304" pitchFamily="18" charset="0"/>
                <a:cs typeface="Times New Roman" panose="02020603050405020304" pitchFamily="18" charset="0"/>
              </a:rPr>
              <a:t>When the potential is only slightly negative with respect to the calomel electrode, essentially no reduction of Cd</a:t>
            </a:r>
            <a:r>
              <a:rPr lang="en-US" altLang="en-US" sz="3200" b="1" baseline="30000" dirty="0">
                <a:solidFill>
                  <a:srgbClr val="000000"/>
                </a:solidFill>
                <a:latin typeface="Times New Roman" panose="02020603050405020304" pitchFamily="18" charset="0"/>
                <a:cs typeface="Times New Roman" panose="02020603050405020304" pitchFamily="18" charset="0"/>
              </a:rPr>
              <a:t>2+</a:t>
            </a:r>
            <a:r>
              <a:rPr lang="en-US" altLang="en-US" sz="3200" b="1" dirty="0">
                <a:solidFill>
                  <a:srgbClr val="000000"/>
                </a:solidFill>
                <a:latin typeface="Times New Roman" panose="02020603050405020304" pitchFamily="18" charset="0"/>
                <a:cs typeface="Times New Roman" panose="02020603050405020304" pitchFamily="18" charset="0"/>
              </a:rPr>
              <a:t> occurs. Only a small residual current flows. </a:t>
            </a:r>
          </a:p>
          <a:p>
            <a:pPr algn="l" rtl="0">
              <a:lnSpc>
                <a:spcPct val="90000"/>
              </a:lnSpc>
            </a:pPr>
            <a:r>
              <a:rPr lang="en-US" altLang="en-US" sz="3200" b="1" dirty="0">
                <a:solidFill>
                  <a:srgbClr val="000000"/>
                </a:solidFill>
                <a:latin typeface="Times New Roman" panose="02020603050405020304" pitchFamily="18" charset="0"/>
                <a:cs typeface="Times New Roman" panose="02020603050405020304" pitchFamily="18" charset="0"/>
              </a:rPr>
              <a:t>At a sufficiently negative potential, reduction of Cd</a:t>
            </a:r>
            <a:r>
              <a:rPr lang="en-US" altLang="en-US" sz="3200" b="1" baseline="30000" dirty="0">
                <a:solidFill>
                  <a:srgbClr val="000000"/>
                </a:solidFill>
                <a:latin typeface="Times New Roman" panose="02020603050405020304" pitchFamily="18" charset="0"/>
                <a:cs typeface="Times New Roman" panose="02020603050405020304" pitchFamily="18" charset="0"/>
              </a:rPr>
              <a:t>2+</a:t>
            </a:r>
            <a:r>
              <a:rPr lang="en-US" altLang="en-US" sz="3200" b="1" dirty="0">
                <a:solidFill>
                  <a:srgbClr val="000000"/>
                </a:solidFill>
                <a:latin typeface="Times New Roman" panose="02020603050405020304" pitchFamily="18" charset="0"/>
                <a:cs typeface="Times New Roman" panose="02020603050405020304" pitchFamily="18" charset="0"/>
              </a:rPr>
              <a:t> commences and the current increases. The reduced Cd dissolves in the Hg to form an amalgam. </a:t>
            </a:r>
          </a:p>
          <a:p>
            <a:pPr algn="l" rtl="0">
              <a:lnSpc>
                <a:spcPct val="90000"/>
              </a:lnSpc>
            </a:pPr>
            <a:r>
              <a:rPr lang="en-US" altLang="en-US" sz="3200" b="1" dirty="0">
                <a:solidFill>
                  <a:srgbClr val="000000"/>
                </a:solidFill>
                <a:latin typeface="Times New Roman" panose="02020603050405020304" pitchFamily="18" charset="0"/>
                <a:cs typeface="Times New Roman" panose="02020603050405020304" pitchFamily="18" charset="0"/>
              </a:rPr>
              <a:t>After a steep increase in current, concentration polarization sets in: The rate of electron transfer becomes limited by the rate at which Cd</a:t>
            </a:r>
            <a:r>
              <a:rPr lang="en-US" altLang="en-US" sz="3200" b="1" baseline="30000" dirty="0">
                <a:solidFill>
                  <a:srgbClr val="000000"/>
                </a:solidFill>
                <a:latin typeface="Times New Roman" panose="02020603050405020304" pitchFamily="18" charset="0"/>
                <a:cs typeface="Times New Roman" panose="02020603050405020304" pitchFamily="18" charset="0"/>
              </a:rPr>
              <a:t>2+</a:t>
            </a:r>
            <a:r>
              <a:rPr lang="en-US" altLang="en-US" sz="3200" b="1" dirty="0">
                <a:solidFill>
                  <a:srgbClr val="000000"/>
                </a:solidFill>
                <a:latin typeface="Times New Roman" panose="02020603050405020304" pitchFamily="18" charset="0"/>
                <a:cs typeface="Times New Roman" panose="02020603050405020304" pitchFamily="18" charset="0"/>
              </a:rPr>
              <a:t> can diffuse from bulk solution to the surface of the electrode. </a:t>
            </a:r>
          </a:p>
          <a:p>
            <a:pPr algn="l" rtl="0">
              <a:lnSpc>
                <a:spcPct val="90000"/>
              </a:lnSpc>
            </a:pPr>
            <a:r>
              <a:rPr lang="en-US" altLang="en-US" sz="3200" b="1" dirty="0">
                <a:solidFill>
                  <a:srgbClr val="000000"/>
                </a:solidFill>
                <a:latin typeface="Times New Roman" panose="02020603050405020304" pitchFamily="18" charset="0"/>
                <a:cs typeface="Times New Roman" panose="02020603050405020304" pitchFamily="18" charset="0"/>
              </a:rPr>
              <a:t>The magnitude of this diffusion current I</a:t>
            </a:r>
            <a:r>
              <a:rPr lang="en-US" altLang="en-US" sz="3200" b="1" baseline="-30000" dirty="0">
                <a:solidFill>
                  <a:srgbClr val="000000"/>
                </a:solidFill>
                <a:latin typeface="Times New Roman" panose="02020603050405020304" pitchFamily="18" charset="0"/>
                <a:cs typeface="Times New Roman" panose="02020603050405020304" pitchFamily="18" charset="0"/>
              </a:rPr>
              <a:t>d</a:t>
            </a:r>
            <a:r>
              <a:rPr lang="en-US" altLang="en-US" sz="3200" b="1" dirty="0">
                <a:solidFill>
                  <a:srgbClr val="000000"/>
                </a:solidFill>
                <a:latin typeface="Times New Roman" panose="02020603050405020304" pitchFamily="18" charset="0"/>
                <a:cs typeface="Times New Roman" panose="02020603050405020304" pitchFamily="18" charset="0"/>
              </a:rPr>
              <a:t>  is proportional to Cd</a:t>
            </a:r>
            <a:r>
              <a:rPr lang="en-US" altLang="en-US" sz="3200" b="1" baseline="30000" dirty="0">
                <a:solidFill>
                  <a:srgbClr val="000000"/>
                </a:solidFill>
                <a:latin typeface="Times New Roman" panose="02020603050405020304" pitchFamily="18" charset="0"/>
                <a:cs typeface="Times New Roman" panose="02020603050405020304" pitchFamily="18" charset="0"/>
              </a:rPr>
              <a:t>2+</a:t>
            </a:r>
            <a:r>
              <a:rPr lang="en-US" altLang="en-US" sz="3200" b="1" dirty="0">
                <a:solidFill>
                  <a:srgbClr val="000000"/>
                </a:solidFill>
                <a:latin typeface="Times New Roman" panose="02020603050405020304" pitchFamily="18" charset="0"/>
                <a:cs typeface="Times New Roman" panose="02020603050405020304" pitchFamily="18" charset="0"/>
              </a:rPr>
              <a:t> concentration and is used for quantitative analysis. The upper trace in the Figure above is called a polarographic wave</a:t>
            </a:r>
            <a:r>
              <a:rPr lang="en-US" altLang="en-US" sz="3200" b="1" dirty="0">
                <a:solidFill>
                  <a:srgbClr val="000000"/>
                </a:solidFill>
                <a:cs typeface="Times New Roman" panose="02020603050405020304" pitchFamily="18" charset="0"/>
              </a:rPr>
              <a:t>.</a:t>
            </a:r>
          </a:p>
        </p:txBody>
      </p:sp>
    </p:spTree>
    <p:extLst>
      <p:ext uri="{BB962C8B-B14F-4D97-AF65-F5344CB8AC3E}">
        <p14:creationId xmlns:p14="http://schemas.microsoft.com/office/powerpoint/2010/main" val="3828635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94563C46-0B9F-4A58-82C4-14E05825F2FD}"/>
              </a:ext>
            </a:extLst>
          </p:cNvPr>
          <p:cNvSpPr>
            <a:spLocks noGrp="1" noChangeArrowheads="1"/>
          </p:cNvSpPr>
          <p:nvPr>
            <p:ph type="body" idx="1"/>
          </p:nvPr>
        </p:nvSpPr>
        <p:spPr>
          <a:xfrm>
            <a:off x="0" y="228601"/>
            <a:ext cx="12192000" cy="5897563"/>
          </a:xfrm>
        </p:spPr>
        <p:txBody>
          <a:bodyPr>
            <a:noAutofit/>
          </a:bodyPr>
          <a:lstStyle/>
          <a:p>
            <a:pPr algn="l" rtl="0">
              <a:lnSpc>
                <a:spcPct val="90000"/>
              </a:lnSpc>
            </a:pPr>
            <a:r>
              <a:rPr lang="en-US" altLang="en-US" b="1" dirty="0">
                <a:latin typeface="Times New Roman" panose="02020603050405020304" pitchFamily="18" charset="0"/>
                <a:cs typeface="Times New Roman" panose="02020603050405020304" pitchFamily="18" charset="0"/>
              </a:rPr>
              <a:t>When the potential is sufficiently </a:t>
            </a:r>
            <a:r>
              <a:rPr lang="en-US" altLang="en-US" b="1" dirty="0" err="1">
                <a:latin typeface="Times New Roman" panose="02020603050405020304" pitchFamily="18" charset="0"/>
                <a:cs typeface="Times New Roman" panose="02020603050405020304" pitchFamily="18" charset="0"/>
              </a:rPr>
              <a:t>negativ</a:t>
            </a:r>
            <a:r>
              <a:rPr lang="en-US" altLang="en-US" b="1" dirty="0">
                <a:latin typeface="Times New Roman" panose="02020603050405020304" pitchFamily="18" charset="0"/>
                <a:cs typeface="Times New Roman" panose="02020603050405020304" pitchFamily="18" charset="0"/>
              </a:rPr>
              <a:t> around ‑1.2 V, reduction of H</a:t>
            </a:r>
            <a:r>
              <a:rPr lang="en-US" altLang="en-US" b="1" baseline="30000" dirty="0">
                <a:latin typeface="Times New Roman" panose="02020603050405020304" pitchFamily="18" charset="0"/>
                <a:cs typeface="Times New Roman" panose="02020603050405020304" pitchFamily="18" charset="0"/>
              </a:rPr>
              <a:t>+</a:t>
            </a:r>
            <a:r>
              <a:rPr lang="en-US" altLang="en-US" b="1" dirty="0">
                <a:latin typeface="Times New Roman" panose="02020603050405020304" pitchFamily="18" charset="0"/>
                <a:cs typeface="Times New Roman" panose="02020603050405020304" pitchFamily="18" charset="0"/>
              </a:rPr>
              <a:t> begins and the curve rises steeply. </a:t>
            </a:r>
          </a:p>
          <a:p>
            <a:pPr algn="l" rtl="0">
              <a:lnSpc>
                <a:spcPct val="90000"/>
              </a:lnSpc>
            </a:pPr>
            <a:r>
              <a:rPr lang="en-US" altLang="en-US" b="1" dirty="0">
                <a:latin typeface="Times New Roman" panose="02020603050405020304" pitchFamily="18" charset="0"/>
                <a:cs typeface="Times New Roman" panose="02020603050405020304" pitchFamily="18" charset="0"/>
              </a:rPr>
              <a:t>At positive potentials (near the left side of the polarogram), oxidation of the Hg electrode produces a negative current. By </a:t>
            </a:r>
            <a:r>
              <a:rPr lang="en-US" altLang="en-US" b="1" i="1" dirty="0">
                <a:latin typeface="Times New Roman" panose="02020603050405020304" pitchFamily="18" charset="0"/>
                <a:cs typeface="Times New Roman" panose="02020603050405020304" pitchFamily="18" charset="0"/>
              </a:rPr>
              <a:t>convention, a negative current means that the working electrode is behaving as the anode with respect to the auxiliary electrode. A positive current means that the working electrode is behaving as the cathode.</a:t>
            </a:r>
          </a:p>
          <a:p>
            <a:pPr algn="l" rtl="0">
              <a:lnSpc>
                <a:spcPct val="90000"/>
              </a:lnSpc>
            </a:pPr>
            <a:r>
              <a:rPr lang="en-US" altLang="en-US" b="1" i="1" dirty="0">
                <a:latin typeface="Times New Roman" panose="02020603050405020304" pitchFamily="18" charset="0"/>
                <a:cs typeface="Times New Roman" panose="02020603050405020304" pitchFamily="18" charset="0"/>
              </a:rPr>
              <a:t>The oscillating current in the Figure above is due to the growth and fall of the Hg drops. </a:t>
            </a:r>
          </a:p>
          <a:p>
            <a:pPr algn="l" rtl="0">
              <a:lnSpc>
                <a:spcPct val="90000"/>
              </a:lnSpc>
            </a:pPr>
            <a:r>
              <a:rPr lang="en-US" altLang="en-US" b="1" i="1" dirty="0">
                <a:latin typeface="Times New Roman" panose="02020603050405020304" pitchFamily="18" charset="0"/>
                <a:cs typeface="Times New Roman" panose="02020603050405020304" pitchFamily="18" charset="0"/>
              </a:rPr>
              <a:t>As the drop grows, its area increases, more solute can reach the surface in a given time, and more current flows. </a:t>
            </a:r>
          </a:p>
          <a:p>
            <a:pPr algn="l" rtl="0">
              <a:lnSpc>
                <a:spcPct val="90000"/>
              </a:lnSpc>
            </a:pPr>
            <a:r>
              <a:rPr lang="en-US" altLang="en-US" b="1" i="1" dirty="0">
                <a:latin typeface="Times New Roman" panose="02020603050405020304" pitchFamily="18" charset="0"/>
                <a:cs typeface="Times New Roman" panose="02020603050405020304" pitchFamily="18" charset="0"/>
              </a:rPr>
              <a:t>The current increases as the drop grows until, finally, the drop falls off and the current decreases sharply.</a:t>
            </a:r>
          </a:p>
        </p:txBody>
      </p:sp>
    </p:spTree>
    <p:extLst>
      <p:ext uri="{BB962C8B-B14F-4D97-AF65-F5344CB8AC3E}">
        <p14:creationId xmlns:p14="http://schemas.microsoft.com/office/powerpoint/2010/main" val="2046558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A33339D7-2427-4B2E-BCE4-0BDD254178CA}"/>
              </a:ext>
            </a:extLst>
          </p:cNvPr>
          <p:cNvSpPr>
            <a:spLocks noGrp="1" noChangeArrowheads="1"/>
          </p:cNvSpPr>
          <p:nvPr>
            <p:ph type="title"/>
          </p:nvPr>
        </p:nvSpPr>
        <p:spPr>
          <a:xfrm>
            <a:off x="0" y="274638"/>
            <a:ext cx="12192000" cy="411162"/>
          </a:xfrm>
        </p:spPr>
        <p:txBody>
          <a:bodyPr>
            <a:normAutofit fontScale="90000"/>
          </a:bodyPr>
          <a:lstStyle/>
          <a:p>
            <a:pPr algn="ctr"/>
            <a:r>
              <a:rPr lang="en-US" altLang="en-US" sz="2800" b="1" dirty="0">
                <a:solidFill>
                  <a:srgbClr val="CC0000"/>
                </a:solidFill>
              </a:rPr>
              <a:t>Shape of the </a:t>
            </a:r>
            <a:r>
              <a:rPr lang="en-US" altLang="en-US" sz="2800" b="1" dirty="0" err="1">
                <a:solidFill>
                  <a:srgbClr val="CC0000"/>
                </a:solidFill>
              </a:rPr>
              <a:t>voltammetric</a:t>
            </a:r>
            <a:r>
              <a:rPr lang="en-US" altLang="en-US" sz="2800" b="1" dirty="0">
                <a:solidFill>
                  <a:srgbClr val="CC0000"/>
                </a:solidFill>
              </a:rPr>
              <a:t> Wave</a:t>
            </a:r>
          </a:p>
        </p:txBody>
      </p:sp>
      <p:sp>
        <p:nvSpPr>
          <p:cNvPr id="35843" name="Rectangle 3">
            <a:extLst>
              <a:ext uri="{FF2B5EF4-FFF2-40B4-BE49-F238E27FC236}">
                <a16:creationId xmlns:a16="http://schemas.microsoft.com/office/drawing/2014/main" id="{D5F46CC4-A0A8-4F7C-BCCE-D9AEB932C71E}"/>
              </a:ext>
            </a:extLst>
          </p:cNvPr>
          <p:cNvSpPr>
            <a:spLocks noGrp="1" noChangeArrowheads="1"/>
          </p:cNvSpPr>
          <p:nvPr>
            <p:ph type="body" idx="1"/>
          </p:nvPr>
        </p:nvSpPr>
        <p:spPr>
          <a:xfrm>
            <a:off x="0" y="838201"/>
            <a:ext cx="12192000" cy="5911515"/>
          </a:xfrm>
        </p:spPr>
        <p:txBody>
          <a:bodyPr/>
          <a:lstStyle/>
          <a:p>
            <a:pPr>
              <a:lnSpc>
                <a:spcPct val="90000"/>
              </a:lnSpc>
            </a:pPr>
            <a:endParaRPr lang="en-US" altLang="en-US" sz="2400" dirty="0"/>
          </a:p>
          <a:p>
            <a:pPr algn="l" rtl="0">
              <a:lnSpc>
                <a:spcPct val="90000"/>
              </a:lnSpc>
            </a:pPr>
            <a:r>
              <a:rPr lang="en-US" altLang="en-US" sz="2400" b="1" dirty="0" err="1"/>
              <a:t>E</a:t>
            </a:r>
            <a:r>
              <a:rPr lang="en-US" altLang="en-US" sz="2400" b="1" baseline="-25000" dirty="0" err="1"/>
              <a:t>electrode</a:t>
            </a:r>
            <a:r>
              <a:rPr lang="en-US" altLang="en-US" sz="2400" b="1" dirty="0"/>
              <a:t> is related to the current during the scan of a voltammogram by the equation </a:t>
            </a:r>
          </a:p>
          <a:p>
            <a:pPr algn="l" rtl="0">
              <a:lnSpc>
                <a:spcPct val="90000"/>
              </a:lnSpc>
              <a:buFontTx/>
              <a:buNone/>
            </a:pPr>
            <a:r>
              <a:rPr lang="en-US" altLang="en-US" sz="2400" b="1" dirty="0"/>
              <a:t>   </a:t>
            </a:r>
            <a:r>
              <a:rPr lang="en-US" altLang="en-US" sz="2400" b="1" dirty="0" err="1"/>
              <a:t>E</a:t>
            </a:r>
            <a:r>
              <a:rPr lang="en-US" altLang="en-US" sz="2400" b="1" baseline="-25000" dirty="0" err="1"/>
              <a:t>electrode</a:t>
            </a:r>
            <a:r>
              <a:rPr lang="en-US" altLang="en-US" sz="2400" b="1" dirty="0"/>
              <a:t>= </a:t>
            </a:r>
            <a:r>
              <a:rPr lang="en-US" altLang="en-US" sz="2400" b="1" dirty="0" err="1"/>
              <a:t>E</a:t>
            </a:r>
            <a:r>
              <a:rPr lang="en-US" altLang="en-US" sz="2400" b="1" baseline="-25000" dirty="0" err="1"/>
              <a:t>appl</a:t>
            </a:r>
            <a:r>
              <a:rPr lang="en-US" altLang="en-US" sz="2400" b="1" dirty="0"/>
              <a:t>	= E</a:t>
            </a:r>
            <a:r>
              <a:rPr lang="en-US" altLang="en-US" sz="2400" b="1" baseline="-25000" dirty="0"/>
              <a:t>1/2</a:t>
            </a:r>
            <a:r>
              <a:rPr lang="en-US" altLang="en-US" sz="2400" b="1" dirty="0"/>
              <a:t>	- ( 0.059/n)log ( </a:t>
            </a:r>
            <a:r>
              <a:rPr lang="en-US" altLang="en-US" sz="2400" b="1" dirty="0" err="1"/>
              <a:t>i</a:t>
            </a:r>
            <a:r>
              <a:rPr lang="en-US" altLang="en-US" sz="2400" b="1" dirty="0"/>
              <a:t> /i</a:t>
            </a:r>
            <a:r>
              <a:rPr lang="en-US" altLang="en-US" sz="2400" b="1" baseline="-25000" dirty="0"/>
              <a:t>d</a:t>
            </a:r>
            <a:r>
              <a:rPr lang="en-US" altLang="en-US" sz="2400" b="1" dirty="0"/>
              <a:t>-</a:t>
            </a:r>
            <a:r>
              <a:rPr lang="en-US" altLang="en-US" sz="2400" b="1" dirty="0" err="1"/>
              <a:t>i</a:t>
            </a:r>
            <a:r>
              <a:rPr lang="en-US" altLang="en-US" sz="2400" b="1" dirty="0"/>
              <a:t> )	 </a:t>
            </a:r>
          </a:p>
          <a:p>
            <a:pPr algn="l" rtl="0">
              <a:lnSpc>
                <a:spcPct val="90000"/>
              </a:lnSpc>
              <a:buFontTx/>
              <a:buNone/>
            </a:pPr>
            <a:r>
              <a:rPr lang="en-US" altLang="en-US" sz="2400" b="1" dirty="0"/>
              <a:t>	where </a:t>
            </a:r>
            <a:r>
              <a:rPr lang="en-US" altLang="en-US" sz="2400" b="1" dirty="0" err="1"/>
              <a:t>i</a:t>
            </a:r>
            <a:r>
              <a:rPr lang="en-US" altLang="en-US" sz="2400" b="1" dirty="0"/>
              <a:t> is the value of the current at any applied potential. </a:t>
            </a:r>
          </a:p>
          <a:p>
            <a:pPr algn="l" rtl="0">
              <a:lnSpc>
                <a:spcPct val="90000"/>
              </a:lnSpc>
            </a:pPr>
            <a:r>
              <a:rPr lang="en-US" altLang="en-US" sz="2400" b="1" dirty="0"/>
              <a:t>This equation holds for reversible systems. Thus, the value of n can be calculated if </a:t>
            </a:r>
            <a:r>
              <a:rPr lang="en-US" altLang="en-US" sz="2400" b="1" dirty="0" err="1"/>
              <a:t>E</a:t>
            </a:r>
            <a:r>
              <a:rPr lang="en-US" altLang="en-US" sz="2400" b="1" baseline="-25000" dirty="0" err="1"/>
              <a:t>appl</a:t>
            </a:r>
            <a:r>
              <a:rPr lang="en-US" altLang="en-US" sz="2400" b="1" dirty="0"/>
              <a:t> is plotted versus log ( </a:t>
            </a:r>
            <a:r>
              <a:rPr lang="en-US" altLang="en-US" sz="2400" b="1" dirty="0" err="1"/>
              <a:t>i</a:t>
            </a:r>
            <a:r>
              <a:rPr lang="en-US" altLang="en-US" sz="2400" b="1" dirty="0"/>
              <a:t> /i</a:t>
            </a:r>
            <a:r>
              <a:rPr lang="en-US" altLang="en-US" sz="2400" b="1" baseline="-25000" dirty="0"/>
              <a:t>d</a:t>
            </a:r>
            <a:r>
              <a:rPr lang="en-US" altLang="en-US" sz="2400" b="1" dirty="0"/>
              <a:t> - </a:t>
            </a:r>
            <a:r>
              <a:rPr lang="en-US" altLang="en-US" sz="2400" b="1" dirty="0" err="1"/>
              <a:t>i</a:t>
            </a:r>
            <a:r>
              <a:rPr lang="en-US" altLang="en-US" sz="2400" b="1" dirty="0"/>
              <a:t> ) derived from the polarogram during the rising portion. </a:t>
            </a:r>
          </a:p>
          <a:p>
            <a:pPr algn="l" rtl="0">
              <a:lnSpc>
                <a:spcPct val="90000"/>
              </a:lnSpc>
            </a:pPr>
            <a:r>
              <a:rPr lang="en-US" altLang="en-US" sz="2400" b="1" dirty="0"/>
              <a:t>The relationship is a straight line with a slope of ( -0.059/n) V.</a:t>
            </a:r>
            <a:endParaRPr lang="ar-SA" altLang="en-US" sz="2400" b="1" dirty="0"/>
          </a:p>
          <a:p>
            <a:pPr algn="l" rtl="0">
              <a:lnSpc>
                <a:spcPct val="90000"/>
              </a:lnSpc>
            </a:pPr>
            <a:r>
              <a:rPr lang="en-US" altLang="en-US" sz="2400" b="1" dirty="0"/>
              <a:t>E</a:t>
            </a:r>
            <a:r>
              <a:rPr lang="en-US" altLang="en-US" sz="2400" b="1" baseline="-25000" dirty="0"/>
              <a:t>1/2</a:t>
            </a:r>
            <a:r>
              <a:rPr lang="ar-SA" altLang="en-US" sz="2400" b="1" baseline="-25000" dirty="0"/>
              <a:t> </a:t>
            </a:r>
            <a:r>
              <a:rPr lang="en-US" altLang="en-US" sz="2400" b="1" baseline="-25000" dirty="0"/>
              <a:t> </a:t>
            </a:r>
            <a:r>
              <a:rPr lang="en-US" altLang="en-US" sz="2400" b="1" dirty="0"/>
              <a:t>in most cases is the same as the reaction’s standard state potential</a:t>
            </a:r>
          </a:p>
        </p:txBody>
      </p:sp>
    </p:spTree>
    <p:extLst>
      <p:ext uri="{BB962C8B-B14F-4D97-AF65-F5344CB8AC3E}">
        <p14:creationId xmlns:p14="http://schemas.microsoft.com/office/powerpoint/2010/main" val="2135360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D3F3FF9B-7A45-497E-A5E5-9DDF5B784925}"/>
              </a:ext>
            </a:extLst>
          </p:cNvPr>
          <p:cNvSpPr>
            <a:spLocks noGrp="1" noChangeArrowheads="1"/>
          </p:cNvSpPr>
          <p:nvPr>
            <p:ph type="title"/>
          </p:nvPr>
        </p:nvSpPr>
        <p:spPr>
          <a:xfrm>
            <a:off x="0" y="0"/>
            <a:ext cx="12192000" cy="533400"/>
          </a:xfrm>
        </p:spPr>
        <p:txBody>
          <a:bodyPr/>
          <a:lstStyle/>
          <a:p>
            <a:pPr algn="ctr" rtl="0"/>
            <a:r>
              <a:rPr lang="en-US" altLang="en-US" sz="2800" b="1" dirty="0">
                <a:solidFill>
                  <a:srgbClr val="CC0000"/>
                </a:solidFill>
                <a:latin typeface="Times New Roman" panose="02020603050405020304" pitchFamily="18" charset="0"/>
                <a:cs typeface="Times New Roman" panose="02020603050405020304" pitchFamily="18" charset="0"/>
              </a:rPr>
              <a:t>Diffusion Current</a:t>
            </a:r>
          </a:p>
        </p:txBody>
      </p:sp>
      <p:sp>
        <p:nvSpPr>
          <p:cNvPr id="24579" name="Rectangle 3">
            <a:extLst>
              <a:ext uri="{FF2B5EF4-FFF2-40B4-BE49-F238E27FC236}">
                <a16:creationId xmlns:a16="http://schemas.microsoft.com/office/drawing/2014/main" id="{C22DD746-DA61-4BB1-AEAE-2C1E66E31D73}"/>
              </a:ext>
            </a:extLst>
          </p:cNvPr>
          <p:cNvSpPr>
            <a:spLocks noGrp="1" noChangeArrowheads="1"/>
          </p:cNvSpPr>
          <p:nvPr>
            <p:ph type="body" idx="1"/>
          </p:nvPr>
        </p:nvSpPr>
        <p:spPr>
          <a:xfrm>
            <a:off x="0" y="762000"/>
            <a:ext cx="12192000" cy="5791200"/>
          </a:xfrm>
        </p:spPr>
        <p:txBody>
          <a:bodyPr/>
          <a:lstStyle/>
          <a:p>
            <a:pPr algn="l" rtl="0">
              <a:lnSpc>
                <a:spcPct val="80000"/>
              </a:lnSpc>
            </a:pPr>
            <a:endParaRPr lang="en-US" altLang="en-US" sz="2000" b="1" dirty="0">
              <a:solidFill>
                <a:srgbClr val="000000"/>
              </a:solidFill>
              <a:latin typeface="Times New Roman" panose="02020603050405020304" pitchFamily="18" charset="0"/>
              <a:cs typeface="Times New Roman" panose="02020603050405020304" pitchFamily="18" charset="0"/>
            </a:endParaRPr>
          </a:p>
          <a:p>
            <a:pPr algn="l" rtl="0">
              <a:lnSpc>
                <a:spcPct val="80000"/>
              </a:lnSpc>
            </a:pPr>
            <a:r>
              <a:rPr lang="en-US" altLang="en-US" sz="2400" b="1" dirty="0">
                <a:solidFill>
                  <a:srgbClr val="000000"/>
                </a:solidFill>
                <a:latin typeface="Times New Roman" panose="02020603050405020304" pitchFamily="18" charset="0"/>
                <a:cs typeface="Times New Roman" panose="02020603050405020304" pitchFamily="18" charset="0"/>
              </a:rPr>
              <a:t>When the potential of the working electrode is sufficiently negative, the rate of reduction of Cd</a:t>
            </a:r>
            <a:r>
              <a:rPr lang="en-US" altLang="en-US" sz="2400" b="1" baseline="30000" dirty="0">
                <a:solidFill>
                  <a:srgbClr val="000000"/>
                </a:solidFill>
                <a:latin typeface="Times New Roman" panose="02020603050405020304" pitchFamily="18" charset="0"/>
                <a:cs typeface="Times New Roman" panose="02020603050405020304" pitchFamily="18" charset="0"/>
              </a:rPr>
              <a:t>2+</a:t>
            </a:r>
            <a:r>
              <a:rPr lang="en-US" altLang="en-US" sz="2400" b="1" dirty="0">
                <a:solidFill>
                  <a:srgbClr val="000000"/>
                </a:solidFill>
                <a:latin typeface="Times New Roman" panose="02020603050405020304" pitchFamily="18" charset="0"/>
                <a:cs typeface="Times New Roman" panose="02020603050405020304" pitchFamily="18" charset="0"/>
              </a:rPr>
              <a:t> ions</a:t>
            </a:r>
          </a:p>
          <a:p>
            <a:pPr algn="l" rtl="0">
              <a:lnSpc>
                <a:spcPct val="80000"/>
              </a:lnSpc>
              <a:buFontTx/>
              <a:buNone/>
            </a:pPr>
            <a:r>
              <a:rPr lang="en-US" altLang="en-US" sz="2400" b="1" dirty="0">
                <a:solidFill>
                  <a:srgbClr val="000000"/>
                </a:solidFill>
                <a:latin typeface="Times New Roman" panose="02020603050405020304" pitchFamily="18" charset="0"/>
                <a:cs typeface="Times New Roman" panose="02020603050405020304" pitchFamily="18" charset="0"/>
              </a:rPr>
              <a:t> </a:t>
            </a:r>
          </a:p>
          <a:p>
            <a:pPr algn="l" rtl="0">
              <a:lnSpc>
                <a:spcPct val="80000"/>
              </a:lnSpc>
              <a:buFontTx/>
              <a:buNone/>
            </a:pPr>
            <a:endParaRPr lang="en-US" altLang="en-US" sz="2400" b="1" dirty="0">
              <a:solidFill>
                <a:srgbClr val="000000"/>
              </a:solidFill>
              <a:latin typeface="Times New Roman" panose="02020603050405020304" pitchFamily="18" charset="0"/>
              <a:cs typeface="Times New Roman" panose="02020603050405020304" pitchFamily="18" charset="0"/>
            </a:endParaRPr>
          </a:p>
          <a:p>
            <a:pPr algn="l" rtl="0">
              <a:lnSpc>
                <a:spcPct val="80000"/>
              </a:lnSpc>
            </a:pPr>
            <a:endParaRPr lang="en-US" altLang="en-US" sz="2400" b="1" dirty="0">
              <a:solidFill>
                <a:srgbClr val="000000"/>
              </a:solidFill>
              <a:latin typeface="Times New Roman" panose="02020603050405020304" pitchFamily="18" charset="0"/>
              <a:cs typeface="Times New Roman" panose="02020603050405020304" pitchFamily="18" charset="0"/>
            </a:endParaRPr>
          </a:p>
          <a:p>
            <a:pPr algn="l" rtl="0">
              <a:lnSpc>
                <a:spcPct val="80000"/>
              </a:lnSpc>
              <a:buFontTx/>
              <a:buNone/>
            </a:pPr>
            <a:r>
              <a:rPr lang="en-US" altLang="en-US" sz="2400" b="1" dirty="0">
                <a:solidFill>
                  <a:srgbClr val="000000"/>
                </a:solidFill>
                <a:latin typeface="Times New Roman" panose="02020603050405020304" pitchFamily="18" charset="0"/>
                <a:cs typeface="Times New Roman" panose="02020603050405020304" pitchFamily="18" charset="0"/>
              </a:rPr>
              <a:t>     is governed by the rate at which Cd</a:t>
            </a:r>
            <a:r>
              <a:rPr lang="en-US" altLang="en-US" sz="2400" b="1" baseline="30000" dirty="0">
                <a:solidFill>
                  <a:srgbClr val="000000"/>
                </a:solidFill>
                <a:latin typeface="Times New Roman" panose="02020603050405020304" pitchFamily="18" charset="0"/>
                <a:cs typeface="Times New Roman" panose="02020603050405020304" pitchFamily="18" charset="0"/>
              </a:rPr>
              <a:t>2+</a:t>
            </a:r>
            <a:r>
              <a:rPr lang="en-US" altLang="en-US" sz="2400" b="1" dirty="0">
                <a:solidFill>
                  <a:srgbClr val="000000"/>
                </a:solidFill>
                <a:latin typeface="Times New Roman" panose="02020603050405020304" pitchFamily="18" charset="0"/>
                <a:cs typeface="Times New Roman" panose="02020603050405020304" pitchFamily="18" charset="0"/>
              </a:rPr>
              <a:t> can reach the electrode. </a:t>
            </a:r>
          </a:p>
          <a:p>
            <a:pPr algn="l" rtl="0">
              <a:lnSpc>
                <a:spcPct val="80000"/>
              </a:lnSpc>
            </a:pPr>
            <a:r>
              <a:rPr lang="en-US" altLang="en-US" sz="2400" b="1" dirty="0">
                <a:solidFill>
                  <a:srgbClr val="000000"/>
                </a:solidFill>
                <a:latin typeface="Times New Roman" panose="02020603050405020304" pitchFamily="18" charset="0"/>
                <a:cs typeface="Times New Roman" panose="02020603050405020304" pitchFamily="18" charset="0"/>
              </a:rPr>
              <a:t>In the Figure above, this occurs at potentials more negative than ‑0.7 V. </a:t>
            </a:r>
          </a:p>
          <a:p>
            <a:pPr algn="l" rtl="0">
              <a:lnSpc>
                <a:spcPct val="80000"/>
              </a:lnSpc>
            </a:pPr>
            <a:r>
              <a:rPr lang="en-US" altLang="en-US" sz="2400" b="1" dirty="0">
                <a:solidFill>
                  <a:srgbClr val="000000"/>
                </a:solidFill>
                <a:latin typeface="Times New Roman" panose="02020603050405020304" pitchFamily="18" charset="0"/>
                <a:cs typeface="Times New Roman" panose="02020603050405020304" pitchFamily="18" charset="0"/>
              </a:rPr>
              <a:t>In an unstirred solution, the rate of reduction is controlled by the rate of diffusion of analyte to the electrode. </a:t>
            </a:r>
          </a:p>
          <a:p>
            <a:pPr algn="l" rtl="0">
              <a:lnSpc>
                <a:spcPct val="80000"/>
              </a:lnSpc>
            </a:pPr>
            <a:r>
              <a:rPr lang="en-US" altLang="en-US" sz="2400" b="1" dirty="0">
                <a:solidFill>
                  <a:srgbClr val="000000"/>
                </a:solidFill>
                <a:latin typeface="Times New Roman" panose="02020603050405020304" pitchFamily="18" charset="0"/>
                <a:cs typeface="Times New Roman" panose="02020603050405020304" pitchFamily="18" charset="0"/>
              </a:rPr>
              <a:t>In this case, the limiting current is called the </a:t>
            </a:r>
            <a:r>
              <a:rPr lang="en-US" altLang="en-US" sz="2400" b="1" i="1" u="sng" dirty="0">
                <a:solidFill>
                  <a:srgbClr val="CC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diffusion current</a:t>
            </a:r>
            <a:r>
              <a:rPr lang="en-US" altLang="en-US" sz="2400" b="1" i="1" dirty="0">
                <a:solidFill>
                  <a:srgbClr val="000000"/>
                </a:solidFill>
                <a:latin typeface="Times New Roman" panose="02020603050405020304" pitchFamily="18" charset="0"/>
                <a:cs typeface="Times New Roman" panose="02020603050405020304" pitchFamily="18" charset="0"/>
              </a:rPr>
              <a:t>. </a:t>
            </a:r>
          </a:p>
          <a:p>
            <a:pPr algn="l" rtl="0">
              <a:lnSpc>
                <a:spcPct val="80000"/>
              </a:lnSpc>
            </a:pPr>
            <a:r>
              <a:rPr lang="en-US" altLang="en-US" sz="2400" b="1" dirty="0">
                <a:solidFill>
                  <a:srgbClr val="000000"/>
                </a:solidFill>
                <a:latin typeface="Times New Roman" panose="02020603050405020304" pitchFamily="18" charset="0"/>
                <a:cs typeface="Times New Roman" panose="02020603050405020304" pitchFamily="18" charset="0"/>
              </a:rPr>
              <a:t>The solution must be perfectly quiet to reach the diffusion limit in polarography. </a:t>
            </a:r>
          </a:p>
          <a:p>
            <a:pPr algn="l" rtl="0">
              <a:lnSpc>
                <a:spcPct val="80000"/>
              </a:lnSpc>
            </a:pPr>
            <a:r>
              <a:rPr lang="en-US" altLang="en-US" sz="2400" b="1" dirty="0">
                <a:solidFill>
                  <a:srgbClr val="000000"/>
                </a:solidFill>
                <a:latin typeface="Times New Roman" panose="02020603050405020304" pitchFamily="18" charset="0"/>
                <a:cs typeface="Times New Roman" panose="02020603050405020304" pitchFamily="18" charset="0"/>
              </a:rPr>
              <a:t>Thus, the diffusion current is the limiting current when the rate of electrolysis is controlled by the rate of diffusion of species to the electrode.</a:t>
            </a:r>
          </a:p>
        </p:txBody>
      </p:sp>
      <p:sp>
        <p:nvSpPr>
          <p:cNvPr id="24580" name="Rectangle 4">
            <a:extLst>
              <a:ext uri="{FF2B5EF4-FFF2-40B4-BE49-F238E27FC236}">
                <a16:creationId xmlns:a16="http://schemas.microsoft.com/office/drawing/2014/main" id="{0D01E984-BE24-49FF-A691-CF40CDEDAB7C}"/>
              </a:ext>
            </a:extLst>
          </p:cNvPr>
          <p:cNvSpPr>
            <a:spLocks noChangeArrowheads="1"/>
          </p:cNvSpPr>
          <p:nvPr/>
        </p:nvSpPr>
        <p:spPr bwMode="auto">
          <a:xfrm>
            <a:off x="4176713" y="1524001"/>
            <a:ext cx="2818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rtl="0"/>
            <a:endParaRPr lang="en-US" altLang="en-US" b="1">
              <a:solidFill>
                <a:srgbClr val="CC0000"/>
              </a:solidFill>
            </a:endParaRPr>
          </a:p>
          <a:p>
            <a:pPr rtl="0"/>
            <a:r>
              <a:rPr lang="en-US" altLang="en-US" b="1">
                <a:solidFill>
                  <a:srgbClr val="CC0000"/>
                </a:solidFill>
              </a:rPr>
              <a:t>Cd</a:t>
            </a:r>
            <a:r>
              <a:rPr lang="en-US" altLang="en-US" b="1" baseline="30000">
                <a:solidFill>
                  <a:srgbClr val="CC0000"/>
                </a:solidFill>
              </a:rPr>
              <a:t>2+</a:t>
            </a:r>
            <a:r>
              <a:rPr lang="en-US" altLang="en-US" b="1">
                <a:solidFill>
                  <a:srgbClr val="CC0000"/>
                </a:solidFill>
              </a:rPr>
              <a:t> + 2e                             Cd</a:t>
            </a:r>
          </a:p>
        </p:txBody>
      </p:sp>
      <p:sp>
        <p:nvSpPr>
          <p:cNvPr id="24581" name="Line 5">
            <a:extLst>
              <a:ext uri="{FF2B5EF4-FFF2-40B4-BE49-F238E27FC236}">
                <a16:creationId xmlns:a16="http://schemas.microsoft.com/office/drawing/2014/main" id="{6165C5F9-2AD2-4252-B708-B59A8C381BE5}"/>
              </a:ext>
            </a:extLst>
          </p:cNvPr>
          <p:cNvSpPr>
            <a:spLocks noChangeShapeType="1"/>
          </p:cNvSpPr>
          <p:nvPr/>
        </p:nvSpPr>
        <p:spPr bwMode="auto">
          <a:xfrm>
            <a:off x="5486400" y="1981200"/>
            <a:ext cx="1046747" cy="16042"/>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712403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3F35E7C0-113B-4B02-8ED2-25285CF5D6F9}"/>
              </a:ext>
            </a:extLst>
          </p:cNvPr>
          <p:cNvSpPr>
            <a:spLocks noGrp="1" noChangeArrowheads="1"/>
          </p:cNvSpPr>
          <p:nvPr>
            <p:ph type="body" idx="1"/>
          </p:nvPr>
        </p:nvSpPr>
        <p:spPr>
          <a:xfrm>
            <a:off x="0" y="228601"/>
            <a:ext cx="12192000" cy="5897563"/>
          </a:xfrm>
        </p:spPr>
        <p:txBody>
          <a:bodyPr/>
          <a:lstStyle/>
          <a:p>
            <a:pPr algn="l" rtl="0">
              <a:lnSpc>
                <a:spcPct val="90000"/>
              </a:lnSpc>
            </a:pPr>
            <a:r>
              <a:rPr lang="en-US" altLang="en-US" sz="3200" b="1" dirty="0">
                <a:solidFill>
                  <a:srgbClr val="000000"/>
                </a:solidFill>
                <a:latin typeface="Times New Roman" panose="02020603050405020304" pitchFamily="18" charset="0"/>
                <a:cs typeface="Times New Roman" panose="02020603050405020304" pitchFamily="18" charset="0"/>
              </a:rPr>
              <a:t>Current </a:t>
            </a:r>
            <a:r>
              <a:rPr lang="en-US" altLang="en-US" sz="3200" b="1" dirty="0">
                <a:latin typeface="Times New Roman" panose="02020603050405020304" pitchFamily="18" charset="0"/>
                <a:cs typeface="Times New Roman" panose="02020603050405020304" pitchFamily="18" charset="0"/>
                <a:sym typeface="Symbol" panose="05050102010706020507" pitchFamily="18" charset="2"/>
              </a:rPr>
              <a:t></a:t>
            </a:r>
            <a:r>
              <a:rPr lang="en-US" altLang="en-US" sz="3200" dirty="0">
                <a:latin typeface="Times New Roman" panose="02020603050405020304" pitchFamily="18" charset="0"/>
                <a:cs typeface="Times New Roman" panose="02020603050405020304" pitchFamily="18" charset="0"/>
                <a:sym typeface="Symbol" panose="05050102010706020507" pitchFamily="18" charset="2"/>
              </a:rPr>
              <a:t> </a:t>
            </a:r>
            <a:r>
              <a:rPr lang="en-US" altLang="en-US" sz="3200" b="1" dirty="0">
                <a:solidFill>
                  <a:srgbClr val="000000"/>
                </a:solidFill>
                <a:latin typeface="Times New Roman" panose="02020603050405020304" pitchFamily="18" charset="0"/>
                <a:cs typeface="Times New Roman" panose="02020603050405020304" pitchFamily="18" charset="0"/>
              </a:rPr>
              <a:t> rate of diffusion </a:t>
            </a:r>
            <a:r>
              <a:rPr lang="en-US" altLang="en-US" sz="3200" b="1" dirty="0">
                <a:latin typeface="Times New Roman" panose="02020603050405020304" pitchFamily="18" charset="0"/>
                <a:cs typeface="Times New Roman" panose="02020603050405020304" pitchFamily="18" charset="0"/>
                <a:sym typeface="Symbol" panose="05050102010706020507" pitchFamily="18" charset="2"/>
              </a:rPr>
              <a:t></a:t>
            </a:r>
            <a:r>
              <a:rPr lang="en-US" altLang="en-US" sz="3200" dirty="0">
                <a:latin typeface="Times New Roman" panose="02020603050405020304" pitchFamily="18" charset="0"/>
                <a:cs typeface="Times New Roman" panose="02020603050405020304" pitchFamily="18" charset="0"/>
                <a:sym typeface="Symbol" panose="05050102010706020507" pitchFamily="18" charset="2"/>
              </a:rPr>
              <a:t> </a:t>
            </a:r>
            <a:r>
              <a:rPr lang="en-US" altLang="en-US" sz="3200" b="1" dirty="0">
                <a:solidFill>
                  <a:srgbClr val="000000"/>
                </a:solidFill>
                <a:latin typeface="Times New Roman" panose="02020603050405020304" pitchFamily="18" charset="0"/>
                <a:cs typeface="Times New Roman" panose="02020603050405020304" pitchFamily="18" charset="0"/>
              </a:rPr>
              <a:t> [C]</a:t>
            </a:r>
            <a:r>
              <a:rPr lang="en-US" altLang="en-US" sz="3200" b="1" baseline="-30000" dirty="0">
                <a:solidFill>
                  <a:srgbClr val="000000"/>
                </a:solidFill>
                <a:latin typeface="Times New Roman" panose="02020603050405020304" pitchFamily="18" charset="0"/>
                <a:cs typeface="Times New Roman" panose="02020603050405020304" pitchFamily="18" charset="0"/>
              </a:rPr>
              <a:t>o</a:t>
            </a:r>
            <a:r>
              <a:rPr lang="en-US" altLang="en-US" sz="3200" b="1" dirty="0">
                <a:solidFill>
                  <a:srgbClr val="000000"/>
                </a:solidFill>
                <a:latin typeface="Times New Roman" panose="02020603050405020304" pitchFamily="18" charset="0"/>
                <a:cs typeface="Times New Roman" panose="02020603050405020304" pitchFamily="18" charset="0"/>
              </a:rPr>
              <a:t>  - [C]</a:t>
            </a:r>
            <a:r>
              <a:rPr lang="en-US" altLang="en-US" sz="3200" b="1" baseline="-30000" dirty="0">
                <a:solidFill>
                  <a:srgbClr val="000000"/>
                </a:solidFill>
                <a:latin typeface="Times New Roman" panose="02020603050405020304" pitchFamily="18" charset="0"/>
                <a:cs typeface="Times New Roman" panose="02020603050405020304" pitchFamily="18" charset="0"/>
              </a:rPr>
              <a:t>s</a:t>
            </a:r>
            <a:r>
              <a:rPr lang="en-US" altLang="en-US" sz="3200" b="1" dirty="0">
                <a:solidFill>
                  <a:srgbClr val="000000"/>
                </a:solidFill>
                <a:latin typeface="Times New Roman" panose="02020603050405020304" pitchFamily="18" charset="0"/>
                <a:cs typeface="Times New Roman" panose="02020603050405020304" pitchFamily="18" charset="0"/>
              </a:rPr>
              <a:t>  </a:t>
            </a:r>
            <a:r>
              <a:rPr lang="en-US" altLang="en-US" sz="3200" b="1" baseline="-30000" dirty="0">
                <a:solidFill>
                  <a:srgbClr val="000000"/>
                </a:solidFill>
                <a:latin typeface="Times New Roman" panose="02020603050405020304" pitchFamily="18" charset="0"/>
                <a:cs typeface="Times New Roman" panose="02020603050405020304" pitchFamily="18" charset="0"/>
              </a:rPr>
              <a:t>  </a:t>
            </a:r>
            <a:endParaRPr lang="en-US" altLang="en-US" sz="3200" b="1" dirty="0">
              <a:solidFill>
                <a:srgbClr val="000000"/>
              </a:solidFill>
              <a:latin typeface="Times New Roman" panose="02020603050405020304" pitchFamily="18" charset="0"/>
              <a:cs typeface="Times New Roman" panose="02020603050405020304" pitchFamily="18" charset="0"/>
            </a:endParaRPr>
          </a:p>
          <a:p>
            <a:pPr algn="l" rtl="0">
              <a:lnSpc>
                <a:spcPct val="90000"/>
              </a:lnSpc>
              <a:buFontTx/>
              <a:buNone/>
            </a:pPr>
            <a:r>
              <a:rPr lang="en-US" altLang="en-US" sz="3200" b="1" dirty="0">
                <a:solidFill>
                  <a:srgbClr val="000000"/>
                </a:solidFill>
                <a:latin typeface="Times New Roman" panose="02020603050405020304" pitchFamily="18" charset="0"/>
                <a:cs typeface="Times New Roman" panose="02020603050405020304" pitchFamily="18" charset="0"/>
              </a:rPr>
              <a:t>	The [C]</a:t>
            </a:r>
            <a:r>
              <a:rPr lang="en-US" altLang="en-US" sz="3200" b="1" baseline="-30000" dirty="0">
                <a:solidFill>
                  <a:srgbClr val="000000"/>
                </a:solidFill>
                <a:latin typeface="Times New Roman" panose="02020603050405020304" pitchFamily="18" charset="0"/>
                <a:cs typeface="Times New Roman" panose="02020603050405020304" pitchFamily="18" charset="0"/>
              </a:rPr>
              <a:t>o </a:t>
            </a:r>
            <a:r>
              <a:rPr lang="en-US" altLang="en-US" sz="3200" b="1" dirty="0">
                <a:solidFill>
                  <a:srgbClr val="000000"/>
                </a:solidFill>
                <a:latin typeface="Times New Roman" panose="02020603050405020304" pitchFamily="18" charset="0"/>
                <a:cs typeface="Times New Roman" panose="02020603050405020304" pitchFamily="18" charset="0"/>
              </a:rPr>
              <a:t>and [C]</a:t>
            </a:r>
            <a:r>
              <a:rPr lang="en-US" altLang="en-US" sz="3200" b="1" baseline="-30000" dirty="0">
                <a:solidFill>
                  <a:srgbClr val="000000"/>
                </a:solidFill>
                <a:latin typeface="Times New Roman" panose="02020603050405020304" pitchFamily="18" charset="0"/>
                <a:cs typeface="Times New Roman" panose="02020603050405020304" pitchFamily="18" charset="0"/>
              </a:rPr>
              <a:t>s</a:t>
            </a:r>
            <a:r>
              <a:rPr lang="en-US" altLang="en-US" sz="3200" b="1" dirty="0">
                <a:solidFill>
                  <a:srgbClr val="000000"/>
                </a:solidFill>
                <a:latin typeface="Times New Roman" panose="02020603050405020304" pitchFamily="18" charset="0"/>
                <a:cs typeface="Times New Roman" panose="02020603050405020304" pitchFamily="18" charset="0"/>
              </a:rPr>
              <a:t> are the concentrations in the bulk solution and at the electrode surface. </a:t>
            </a:r>
          </a:p>
          <a:p>
            <a:pPr algn="l" rtl="0">
              <a:lnSpc>
                <a:spcPct val="90000"/>
              </a:lnSpc>
            </a:pPr>
            <a:r>
              <a:rPr lang="en-US" altLang="en-US" sz="3200" b="1" dirty="0">
                <a:solidFill>
                  <a:srgbClr val="000000"/>
                </a:solidFill>
                <a:latin typeface="Times New Roman" panose="02020603050405020304" pitchFamily="18" charset="0"/>
                <a:cs typeface="Times New Roman" panose="02020603050405020304" pitchFamily="18" charset="0"/>
              </a:rPr>
              <a:t>The greater the difference in concentrations the more rapid will be the diffusion. </a:t>
            </a:r>
          </a:p>
          <a:p>
            <a:pPr algn="l" rtl="0">
              <a:lnSpc>
                <a:spcPct val="90000"/>
              </a:lnSpc>
            </a:pPr>
            <a:r>
              <a:rPr lang="en-US" altLang="en-US" sz="3200" b="1" dirty="0">
                <a:solidFill>
                  <a:srgbClr val="000000"/>
                </a:solidFill>
                <a:latin typeface="Times New Roman" panose="02020603050405020304" pitchFamily="18" charset="0"/>
                <a:cs typeface="Times New Roman" panose="02020603050405020304" pitchFamily="18" charset="0"/>
              </a:rPr>
              <a:t>At a sufficiently negative potential, the reduction is so fast that the [C]</a:t>
            </a:r>
            <a:r>
              <a:rPr lang="en-US" altLang="en-US" sz="3200" b="1" baseline="-30000" dirty="0">
                <a:solidFill>
                  <a:srgbClr val="000000"/>
                </a:solidFill>
                <a:latin typeface="Times New Roman" panose="02020603050405020304" pitchFamily="18" charset="0"/>
                <a:cs typeface="Times New Roman" panose="02020603050405020304" pitchFamily="18" charset="0"/>
              </a:rPr>
              <a:t>s</a:t>
            </a:r>
            <a:r>
              <a:rPr lang="en-US" altLang="en-US" sz="3200" b="1" dirty="0">
                <a:solidFill>
                  <a:srgbClr val="000000"/>
                </a:solidFill>
                <a:latin typeface="Times New Roman" panose="02020603050405020304" pitchFamily="18" charset="0"/>
                <a:cs typeface="Times New Roman" panose="02020603050405020304" pitchFamily="18" charset="0"/>
              </a:rPr>
              <a:t> &lt;&lt; [C]</a:t>
            </a:r>
            <a:r>
              <a:rPr lang="en-US" altLang="en-US" sz="3200" b="1" baseline="-25000" dirty="0">
                <a:solidFill>
                  <a:srgbClr val="000000"/>
                </a:solidFill>
                <a:latin typeface="Times New Roman" panose="02020603050405020304" pitchFamily="18" charset="0"/>
                <a:cs typeface="Times New Roman" panose="02020603050405020304" pitchFamily="18" charset="0"/>
              </a:rPr>
              <a:t>o</a:t>
            </a:r>
            <a:r>
              <a:rPr lang="en-US" altLang="en-US" sz="3200" b="1" baseline="-30000" dirty="0">
                <a:solidFill>
                  <a:srgbClr val="000000"/>
                </a:solidFill>
                <a:latin typeface="Times New Roman" panose="02020603050405020304" pitchFamily="18" charset="0"/>
                <a:cs typeface="Times New Roman" panose="02020603050405020304" pitchFamily="18" charset="0"/>
              </a:rPr>
              <a:t> </a:t>
            </a:r>
            <a:r>
              <a:rPr lang="en-US" altLang="en-US" sz="3200" b="1" dirty="0">
                <a:solidFill>
                  <a:srgbClr val="000000"/>
                </a:solidFill>
                <a:latin typeface="Times New Roman" panose="02020603050405020304" pitchFamily="18" charset="0"/>
                <a:cs typeface="Times New Roman" panose="02020603050405020304" pitchFamily="18" charset="0"/>
              </a:rPr>
              <a:t>and equation above reduces to the form </a:t>
            </a:r>
          </a:p>
          <a:p>
            <a:pPr algn="l" rtl="0">
              <a:lnSpc>
                <a:spcPct val="90000"/>
              </a:lnSpc>
            </a:pPr>
            <a:r>
              <a:rPr lang="en-US" altLang="en-US" sz="3200" b="1" dirty="0">
                <a:solidFill>
                  <a:srgbClr val="000000"/>
                </a:solidFill>
                <a:latin typeface="Times New Roman" panose="02020603050405020304" pitchFamily="18" charset="0"/>
                <a:cs typeface="Times New Roman" panose="02020603050405020304" pitchFamily="18" charset="0"/>
              </a:rPr>
              <a:t>Limiting current  = diffusion current </a:t>
            </a:r>
            <a:r>
              <a:rPr lang="en-US" altLang="en-US" sz="3200" b="1" baseline="-30000" dirty="0">
                <a:solidFill>
                  <a:srgbClr val="000000"/>
                </a:solidFill>
                <a:latin typeface="Times New Roman" panose="02020603050405020304" pitchFamily="18" charset="0"/>
                <a:cs typeface="Times New Roman" panose="02020603050405020304" pitchFamily="18" charset="0"/>
              </a:rPr>
              <a:t> </a:t>
            </a:r>
            <a:r>
              <a:rPr lang="en-US" altLang="en-US" sz="3200" b="1" dirty="0">
                <a:solidFill>
                  <a:srgbClr val="000000"/>
                </a:solidFill>
                <a:latin typeface="Times New Roman" panose="02020603050405020304" pitchFamily="18" charset="0"/>
                <a:cs typeface="Times New Roman" panose="02020603050405020304" pitchFamily="18" charset="0"/>
              </a:rPr>
              <a:t>  </a:t>
            </a:r>
            <a:r>
              <a:rPr lang="en-US" altLang="en-US" sz="3200" b="1" dirty="0">
                <a:latin typeface="Times New Roman" panose="02020603050405020304" pitchFamily="18" charset="0"/>
                <a:cs typeface="Times New Roman" panose="02020603050405020304" pitchFamily="18" charset="0"/>
                <a:sym typeface="Symbol" panose="05050102010706020507" pitchFamily="18" charset="2"/>
              </a:rPr>
              <a:t></a:t>
            </a:r>
            <a:r>
              <a:rPr lang="en-US" altLang="en-US" sz="3200" dirty="0">
                <a:latin typeface="Times New Roman" panose="02020603050405020304" pitchFamily="18" charset="0"/>
                <a:cs typeface="Times New Roman" panose="02020603050405020304" pitchFamily="18" charset="0"/>
                <a:sym typeface="Symbol" panose="05050102010706020507" pitchFamily="18" charset="2"/>
              </a:rPr>
              <a:t> </a:t>
            </a:r>
            <a:r>
              <a:rPr lang="en-US" altLang="en-US" sz="3200" b="1" dirty="0">
                <a:solidFill>
                  <a:srgbClr val="000000"/>
                </a:solidFill>
                <a:latin typeface="Times New Roman" panose="02020603050405020304" pitchFamily="18" charset="0"/>
                <a:cs typeface="Times New Roman" panose="02020603050405020304" pitchFamily="18" charset="0"/>
              </a:rPr>
              <a:t>   [C]</a:t>
            </a:r>
            <a:r>
              <a:rPr lang="en-US" altLang="en-US" sz="3200" b="1" baseline="-30000" dirty="0">
                <a:solidFill>
                  <a:srgbClr val="000000"/>
                </a:solidFill>
                <a:latin typeface="Times New Roman" panose="02020603050405020304" pitchFamily="18" charset="0"/>
                <a:cs typeface="Times New Roman" panose="02020603050405020304" pitchFamily="18" charset="0"/>
              </a:rPr>
              <a:t>o</a:t>
            </a:r>
            <a:r>
              <a:rPr lang="en-US" altLang="en-US" sz="3200" b="1" dirty="0">
                <a:latin typeface="Times New Roman" panose="02020603050405020304" pitchFamily="18" charset="0"/>
                <a:cs typeface="Times New Roman" panose="02020603050405020304" pitchFamily="18" charset="0"/>
              </a:rPr>
              <a:t> </a:t>
            </a:r>
          </a:p>
          <a:p>
            <a:pPr algn="l" rtl="0">
              <a:lnSpc>
                <a:spcPct val="90000"/>
              </a:lnSpc>
            </a:pPr>
            <a:r>
              <a:rPr lang="en-US" altLang="en-US" sz="3200" b="1" dirty="0">
                <a:latin typeface="Times New Roman" panose="02020603050405020304" pitchFamily="18" charset="0"/>
                <a:cs typeface="Times New Roman" panose="02020603050405020304" pitchFamily="18" charset="0"/>
              </a:rPr>
              <a:t>The ratio of the diffusion current to the bulk solute concentration is the basis for the use of voltammetry in analytical chemistry</a:t>
            </a:r>
            <a:r>
              <a:rPr lang="en-US" altLang="en-US" sz="3200" dirty="0">
                <a:latin typeface="Times New Roman" panose="02020603050405020304" pitchFamily="18" charset="0"/>
                <a:cs typeface="Times New Roman" panose="02020603050405020304" pitchFamily="18" charset="0"/>
              </a:rPr>
              <a:t> </a:t>
            </a:r>
            <a:endParaRPr lang="en-US" altLang="en-US" sz="3200" b="1" dirty="0">
              <a:latin typeface="Times New Roman" panose="02020603050405020304" pitchFamily="18" charset="0"/>
              <a:cs typeface="Times New Roman" panose="02020603050405020304" pitchFamily="18" charset="0"/>
            </a:endParaRPr>
          </a:p>
          <a:p>
            <a:pPr>
              <a:lnSpc>
                <a:spcPct val="90000"/>
              </a:lnSpc>
            </a:pPr>
            <a:endParaRPr lang="en-US" altLang="en-US" dirty="0"/>
          </a:p>
        </p:txBody>
      </p:sp>
    </p:spTree>
    <p:extLst>
      <p:ext uri="{BB962C8B-B14F-4D97-AF65-F5344CB8AC3E}">
        <p14:creationId xmlns:p14="http://schemas.microsoft.com/office/powerpoint/2010/main" val="1292276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2DAE2C1D-4C76-4C97-8D88-68A28E426051}"/>
              </a:ext>
            </a:extLst>
          </p:cNvPr>
          <p:cNvSpPr>
            <a:spLocks noGrp="1" noChangeArrowheads="1"/>
          </p:cNvSpPr>
          <p:nvPr>
            <p:ph type="body" idx="1"/>
          </p:nvPr>
        </p:nvSpPr>
        <p:spPr>
          <a:xfrm>
            <a:off x="0" y="304801"/>
            <a:ext cx="12192000" cy="5821363"/>
          </a:xfrm>
        </p:spPr>
        <p:txBody>
          <a:bodyPr>
            <a:normAutofit/>
          </a:bodyPr>
          <a:lstStyle/>
          <a:p>
            <a:pPr algn="l" rtl="0">
              <a:lnSpc>
                <a:spcPct val="80000"/>
              </a:lnSpc>
            </a:pPr>
            <a:r>
              <a:rPr lang="en-US" altLang="en-US" b="1" dirty="0">
                <a:latin typeface="Times New Roman" panose="02020603050405020304" pitchFamily="18" charset="0"/>
                <a:cs typeface="Times New Roman" panose="02020603050405020304" pitchFamily="18" charset="0"/>
              </a:rPr>
              <a:t>The magnitude of the diffusion current, is given by the </a:t>
            </a:r>
            <a:r>
              <a:rPr lang="en-US" altLang="en-US" b="1" dirty="0" err="1">
                <a:latin typeface="Times New Roman" panose="02020603050405020304" pitchFamily="18" charset="0"/>
                <a:cs typeface="Times New Roman" panose="02020603050405020304" pitchFamily="18" charset="0"/>
              </a:rPr>
              <a:t>Ilkovic</a:t>
            </a:r>
            <a:r>
              <a:rPr lang="en-US" altLang="en-US" b="1" dirty="0">
                <a:latin typeface="Times New Roman" panose="02020603050405020304" pitchFamily="18" charset="0"/>
                <a:cs typeface="Times New Roman" panose="02020603050405020304" pitchFamily="18" charset="0"/>
              </a:rPr>
              <a:t> equation:</a:t>
            </a:r>
          </a:p>
          <a:p>
            <a:pPr algn="l" rtl="0">
              <a:lnSpc>
                <a:spcPct val="80000"/>
              </a:lnSpc>
            </a:pPr>
            <a:r>
              <a:rPr lang="en-US" altLang="en-US" b="1" dirty="0" err="1">
                <a:latin typeface="Times New Roman" panose="02020603050405020304" pitchFamily="18" charset="0"/>
                <a:cs typeface="Times New Roman" panose="02020603050405020304" pitchFamily="18" charset="0"/>
              </a:rPr>
              <a:t>l</a:t>
            </a:r>
            <a:r>
              <a:rPr lang="en-US" altLang="en-US" b="1" baseline="-25000" dirty="0" err="1">
                <a:latin typeface="Times New Roman" panose="02020603050405020304" pitchFamily="18" charset="0"/>
                <a:cs typeface="Times New Roman" panose="02020603050405020304" pitchFamily="18" charset="0"/>
              </a:rPr>
              <a:t>d</a:t>
            </a:r>
            <a:r>
              <a:rPr lang="en-US" altLang="en-US" b="1" dirty="0">
                <a:latin typeface="Times New Roman" panose="02020603050405020304" pitchFamily="18" charset="0"/>
                <a:cs typeface="Times New Roman" panose="02020603050405020304" pitchFamily="18" charset="0"/>
              </a:rPr>
              <a:t> = (7.08 x 10</a:t>
            </a:r>
            <a:r>
              <a:rPr lang="en-US" altLang="en-US" b="1" baseline="30000" dirty="0">
                <a:latin typeface="Times New Roman" panose="02020603050405020304" pitchFamily="18" charset="0"/>
                <a:cs typeface="Times New Roman" panose="02020603050405020304" pitchFamily="18" charset="0"/>
              </a:rPr>
              <a:t>4</a:t>
            </a:r>
            <a:r>
              <a:rPr lang="en-US" altLang="en-US" b="1" dirty="0">
                <a:latin typeface="Times New Roman" panose="02020603050405020304" pitchFamily="18" charset="0"/>
                <a:cs typeface="Times New Roman" panose="02020603050405020304" pitchFamily="18" charset="0"/>
              </a:rPr>
              <a:t>)nCD</a:t>
            </a:r>
            <a:r>
              <a:rPr lang="en-US" altLang="en-US" b="1" baseline="30000" dirty="0">
                <a:latin typeface="Times New Roman" panose="02020603050405020304" pitchFamily="18" charset="0"/>
                <a:cs typeface="Times New Roman" panose="02020603050405020304" pitchFamily="18" charset="0"/>
              </a:rPr>
              <a:t>1/2</a:t>
            </a:r>
            <a:r>
              <a:rPr lang="en-US" altLang="en-US" b="1" dirty="0">
                <a:latin typeface="Times New Roman" panose="02020603050405020304" pitchFamily="18" charset="0"/>
                <a:cs typeface="Times New Roman" panose="02020603050405020304" pitchFamily="18" charset="0"/>
              </a:rPr>
              <a:t> m </a:t>
            </a:r>
            <a:r>
              <a:rPr lang="en-US" altLang="en-US" b="1" baseline="30000" dirty="0">
                <a:latin typeface="Times New Roman" panose="02020603050405020304" pitchFamily="18" charset="0"/>
                <a:cs typeface="Times New Roman" panose="02020603050405020304" pitchFamily="18" charset="0"/>
              </a:rPr>
              <a:t>2/3</a:t>
            </a:r>
            <a:r>
              <a:rPr lang="en-US" altLang="en-US" b="1" dirty="0">
                <a:latin typeface="Times New Roman" panose="02020603050405020304" pitchFamily="18" charset="0"/>
                <a:cs typeface="Times New Roman" panose="02020603050405020304" pitchFamily="18" charset="0"/>
              </a:rPr>
              <a:t> t </a:t>
            </a:r>
            <a:r>
              <a:rPr lang="en-US" altLang="en-US" b="1" baseline="30000" dirty="0">
                <a:latin typeface="Times New Roman" panose="02020603050405020304" pitchFamily="18" charset="0"/>
                <a:cs typeface="Times New Roman" panose="02020603050405020304" pitchFamily="18" charset="0"/>
              </a:rPr>
              <a:t>1/6</a:t>
            </a:r>
            <a:r>
              <a:rPr lang="en-US" altLang="en-US" b="1" dirty="0">
                <a:latin typeface="Times New Roman" panose="02020603050405020304" pitchFamily="18" charset="0"/>
                <a:cs typeface="Times New Roman" panose="02020603050405020304" pitchFamily="18" charset="0"/>
              </a:rPr>
              <a:t> </a:t>
            </a:r>
          </a:p>
          <a:p>
            <a:pPr algn="l" rtl="0">
              <a:lnSpc>
                <a:spcPct val="80000"/>
              </a:lnSpc>
            </a:pPr>
            <a:r>
              <a:rPr lang="en-US" altLang="en-US" b="1" dirty="0">
                <a:latin typeface="Times New Roman" panose="02020603050405020304" pitchFamily="18" charset="0"/>
                <a:cs typeface="Times New Roman" panose="02020603050405020304" pitchFamily="18" charset="0"/>
              </a:rPr>
              <a:t>where I</a:t>
            </a:r>
            <a:r>
              <a:rPr lang="en-US" altLang="en-US" b="1" baseline="-25000" dirty="0">
                <a:latin typeface="Times New Roman" panose="02020603050405020304" pitchFamily="18" charset="0"/>
                <a:cs typeface="Times New Roman" panose="02020603050405020304" pitchFamily="18" charset="0"/>
              </a:rPr>
              <a:t>d</a:t>
            </a:r>
            <a:r>
              <a:rPr lang="en-US" altLang="en-US" b="1" dirty="0">
                <a:latin typeface="Times New Roman" panose="02020603050405020304" pitchFamily="18" charset="0"/>
                <a:cs typeface="Times New Roman" panose="02020603050405020304" pitchFamily="18" charset="0"/>
              </a:rPr>
              <a:t> = diffusion current, measured at the top of the oscillations in the Figure above with the units µA</a:t>
            </a:r>
          </a:p>
          <a:p>
            <a:pPr algn="l" rtl="0">
              <a:lnSpc>
                <a:spcPct val="80000"/>
              </a:lnSpc>
            </a:pPr>
            <a:r>
              <a:rPr lang="en-US" altLang="en-US" b="1" dirty="0">
                <a:latin typeface="Times New Roman" panose="02020603050405020304" pitchFamily="18" charset="0"/>
                <a:cs typeface="Times New Roman" panose="02020603050405020304" pitchFamily="18" charset="0"/>
              </a:rPr>
              <a:t>n = number of electrons per molecule involved in the oxidation or reduction of the electroactive species. </a:t>
            </a:r>
          </a:p>
          <a:p>
            <a:pPr algn="l" rtl="0">
              <a:lnSpc>
                <a:spcPct val="80000"/>
              </a:lnSpc>
            </a:pPr>
            <a:r>
              <a:rPr lang="en-US" altLang="en-US" b="1" dirty="0">
                <a:latin typeface="Times New Roman" panose="02020603050405020304" pitchFamily="18" charset="0"/>
                <a:cs typeface="Times New Roman" panose="02020603050405020304" pitchFamily="18" charset="0"/>
              </a:rPr>
              <a:t>C = concentration of electroactive species, with the units </a:t>
            </a:r>
            <a:r>
              <a:rPr lang="en-US" altLang="en-US" b="1" dirty="0" err="1">
                <a:latin typeface="Times New Roman" panose="02020603050405020304" pitchFamily="18" charset="0"/>
                <a:cs typeface="Times New Roman" panose="02020603050405020304" pitchFamily="18" charset="0"/>
              </a:rPr>
              <a:t>mmol</a:t>
            </a:r>
            <a:r>
              <a:rPr lang="en-US" altLang="en-US" b="1" dirty="0">
                <a:latin typeface="Times New Roman" panose="02020603050405020304" pitchFamily="18" charset="0"/>
                <a:cs typeface="Times New Roman" panose="02020603050405020304" pitchFamily="18" charset="0"/>
              </a:rPr>
              <a:t>/L </a:t>
            </a:r>
          </a:p>
          <a:p>
            <a:pPr algn="l" rtl="0">
              <a:lnSpc>
                <a:spcPct val="80000"/>
              </a:lnSpc>
            </a:pPr>
            <a:r>
              <a:rPr lang="en-US" altLang="en-US" b="1" dirty="0">
                <a:latin typeface="Times New Roman" panose="02020603050405020304" pitchFamily="18" charset="0"/>
                <a:cs typeface="Times New Roman" panose="02020603050405020304" pitchFamily="18" charset="0"/>
              </a:rPr>
              <a:t>D = diffusion coefficient of electroactive species, with the units M</a:t>
            </a:r>
            <a:r>
              <a:rPr lang="en-US" altLang="en-US" b="1" baseline="30000" dirty="0">
                <a:latin typeface="Times New Roman" panose="02020603050405020304" pitchFamily="18" charset="0"/>
                <a:cs typeface="Times New Roman" panose="02020603050405020304" pitchFamily="18" charset="0"/>
              </a:rPr>
              <a:t>2</a:t>
            </a:r>
            <a:r>
              <a:rPr lang="en-US" altLang="en-US" b="1" dirty="0">
                <a:latin typeface="Times New Roman" panose="02020603050405020304" pitchFamily="18" charset="0"/>
                <a:cs typeface="Times New Roman" panose="02020603050405020304" pitchFamily="18" charset="0"/>
              </a:rPr>
              <a:t>/s</a:t>
            </a:r>
          </a:p>
          <a:p>
            <a:pPr algn="l" rtl="0">
              <a:lnSpc>
                <a:spcPct val="80000"/>
              </a:lnSpc>
            </a:pPr>
            <a:r>
              <a:rPr lang="en-US" altLang="en-US" b="1" dirty="0">
                <a:latin typeface="Times New Roman" panose="02020603050405020304" pitchFamily="18" charset="0"/>
                <a:cs typeface="Times New Roman" panose="02020603050405020304" pitchFamily="18" charset="0"/>
              </a:rPr>
              <a:t>m =rate of flow of Hg, in mg/s</a:t>
            </a:r>
          </a:p>
          <a:p>
            <a:pPr algn="l" rtl="0">
              <a:lnSpc>
                <a:spcPct val="80000"/>
              </a:lnSpc>
            </a:pPr>
            <a:r>
              <a:rPr lang="en-US" altLang="en-US" b="1" dirty="0">
                <a:latin typeface="Times New Roman" panose="02020603050405020304" pitchFamily="18" charset="0"/>
                <a:cs typeface="Times New Roman" panose="02020603050405020304" pitchFamily="18" charset="0"/>
              </a:rPr>
              <a:t>t = drop interval, in s</a:t>
            </a:r>
          </a:p>
          <a:p>
            <a:pPr algn="l" rtl="0">
              <a:lnSpc>
                <a:spcPct val="80000"/>
              </a:lnSpc>
            </a:pPr>
            <a:r>
              <a:rPr lang="en-US" altLang="en-US" b="1" dirty="0">
                <a:latin typeface="Times New Roman" panose="02020603050405020304" pitchFamily="18" charset="0"/>
                <a:cs typeface="Times New Roman" panose="02020603050405020304" pitchFamily="18" charset="0"/>
              </a:rPr>
              <a:t>The number 7.08 x 10</a:t>
            </a:r>
            <a:r>
              <a:rPr lang="en-US" altLang="en-US" b="1" baseline="30000" dirty="0">
                <a:latin typeface="Times New Roman" panose="02020603050405020304" pitchFamily="18" charset="0"/>
                <a:cs typeface="Times New Roman" panose="02020603050405020304" pitchFamily="18" charset="0"/>
              </a:rPr>
              <a:t>4</a:t>
            </a:r>
            <a:r>
              <a:rPr lang="en-US" altLang="en-US" b="1" dirty="0">
                <a:latin typeface="Times New Roman" panose="02020603050405020304" pitchFamily="18" charset="0"/>
                <a:cs typeface="Times New Roman" panose="02020603050405020304" pitchFamily="18" charset="0"/>
              </a:rPr>
              <a:t> is a combination of several constants whose dimensions are such that </a:t>
            </a:r>
            <a:r>
              <a:rPr lang="en-US" altLang="en-US" b="1" dirty="0" err="1">
                <a:latin typeface="Times New Roman" panose="02020603050405020304" pitchFamily="18" charset="0"/>
                <a:cs typeface="Times New Roman" panose="02020603050405020304" pitchFamily="18" charset="0"/>
              </a:rPr>
              <a:t>l</a:t>
            </a:r>
            <a:r>
              <a:rPr lang="en-US" altLang="en-US" b="1" baseline="-25000" dirty="0" err="1">
                <a:latin typeface="Times New Roman" panose="02020603050405020304" pitchFamily="18" charset="0"/>
                <a:cs typeface="Times New Roman" panose="02020603050405020304" pitchFamily="18" charset="0"/>
              </a:rPr>
              <a:t>d</a:t>
            </a:r>
            <a:r>
              <a:rPr lang="en-US" altLang="en-US" b="1" baseline="-25000" dirty="0">
                <a:latin typeface="Times New Roman" panose="02020603050405020304" pitchFamily="18" charset="0"/>
                <a:cs typeface="Times New Roman" panose="02020603050405020304" pitchFamily="18" charset="0"/>
              </a:rPr>
              <a:t> </a:t>
            </a:r>
            <a:r>
              <a:rPr lang="en-US" altLang="en-US" b="1" dirty="0">
                <a:latin typeface="Times New Roman" panose="02020603050405020304" pitchFamily="18" charset="0"/>
                <a:cs typeface="Times New Roman" panose="02020603050405020304" pitchFamily="18" charset="0"/>
              </a:rPr>
              <a:t>will be given in , µA </a:t>
            </a:r>
          </a:p>
        </p:txBody>
      </p:sp>
    </p:spTree>
    <p:extLst>
      <p:ext uri="{BB962C8B-B14F-4D97-AF65-F5344CB8AC3E}">
        <p14:creationId xmlns:p14="http://schemas.microsoft.com/office/powerpoint/2010/main" val="13087804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8F97CD92-240C-4076-A2A0-78AA6D1DE69B}"/>
              </a:ext>
            </a:extLst>
          </p:cNvPr>
          <p:cNvSpPr>
            <a:spLocks noGrp="1" noChangeArrowheads="1"/>
          </p:cNvSpPr>
          <p:nvPr>
            <p:ph type="body" idx="1"/>
          </p:nvPr>
        </p:nvSpPr>
        <p:spPr>
          <a:xfrm>
            <a:off x="0" y="228601"/>
            <a:ext cx="12192000" cy="6629399"/>
          </a:xfrm>
        </p:spPr>
        <p:txBody>
          <a:bodyPr>
            <a:normAutofit/>
          </a:bodyPr>
          <a:lstStyle/>
          <a:p>
            <a:pPr algn="l" rtl="0">
              <a:lnSpc>
                <a:spcPct val="90000"/>
              </a:lnSpc>
            </a:pPr>
            <a:r>
              <a:rPr lang="en-US" altLang="en-US" b="1" dirty="0">
                <a:latin typeface="Times New Roman" panose="02020603050405020304" pitchFamily="18" charset="0"/>
                <a:cs typeface="Times New Roman" panose="02020603050405020304" pitchFamily="18" charset="0"/>
              </a:rPr>
              <a:t>Thus, i</a:t>
            </a:r>
            <a:r>
              <a:rPr lang="en-US" altLang="en-US" b="1" baseline="-25000" dirty="0">
                <a:latin typeface="Times New Roman" panose="02020603050405020304" pitchFamily="18" charset="0"/>
                <a:cs typeface="Times New Roman" panose="02020603050405020304" pitchFamily="18" charset="0"/>
              </a:rPr>
              <a:t>d</a:t>
            </a:r>
            <a:r>
              <a:rPr lang="en-US" altLang="en-US" b="1" dirty="0">
                <a:latin typeface="Times New Roman" panose="02020603050405020304" pitchFamily="18" charset="0"/>
                <a:cs typeface="Times New Roman" panose="02020603050405020304" pitchFamily="18" charset="0"/>
              </a:rPr>
              <a:t> is proportional to the concentration of a certain species under specific conditions and the above equation  may be expressed as follows:</a:t>
            </a:r>
          </a:p>
          <a:p>
            <a:pPr algn="l" rtl="0">
              <a:lnSpc>
                <a:spcPct val="90000"/>
              </a:lnSpc>
              <a:buFontTx/>
              <a:buNone/>
            </a:pPr>
            <a:r>
              <a:rPr lang="en-US" altLang="en-US" b="1" dirty="0">
                <a:solidFill>
                  <a:srgbClr val="CC0000"/>
                </a:solidFill>
                <a:latin typeface="Times New Roman" panose="02020603050405020304" pitchFamily="18" charset="0"/>
                <a:cs typeface="Times New Roman" panose="02020603050405020304" pitchFamily="18" charset="0"/>
              </a:rPr>
              <a:t>				i</a:t>
            </a:r>
            <a:r>
              <a:rPr lang="en-US" altLang="en-US" b="1" baseline="-25000" dirty="0">
                <a:solidFill>
                  <a:srgbClr val="CC0000"/>
                </a:solidFill>
                <a:latin typeface="Times New Roman" panose="02020603050405020304" pitchFamily="18" charset="0"/>
                <a:cs typeface="Times New Roman" panose="02020603050405020304" pitchFamily="18" charset="0"/>
              </a:rPr>
              <a:t>d</a:t>
            </a:r>
            <a:r>
              <a:rPr lang="en-US" altLang="en-US" b="1" dirty="0">
                <a:solidFill>
                  <a:srgbClr val="CC0000"/>
                </a:solidFill>
                <a:latin typeface="Times New Roman" panose="02020603050405020304" pitchFamily="18" charset="0"/>
                <a:cs typeface="Times New Roman" panose="02020603050405020304" pitchFamily="18" charset="0"/>
              </a:rPr>
              <a:t> = kc</a:t>
            </a:r>
            <a:r>
              <a:rPr lang="en-US" altLang="en-US" b="1" dirty="0">
                <a:latin typeface="Times New Roman" panose="02020603050405020304" pitchFamily="18" charset="0"/>
                <a:cs typeface="Times New Roman" panose="02020603050405020304" pitchFamily="18" charset="0"/>
              </a:rPr>
              <a:t> 	  </a:t>
            </a:r>
          </a:p>
          <a:p>
            <a:pPr algn="l" rtl="0">
              <a:lnSpc>
                <a:spcPct val="90000"/>
              </a:lnSpc>
            </a:pPr>
            <a:r>
              <a:rPr lang="en-US" altLang="en-US" b="1" dirty="0">
                <a:latin typeface="Times New Roman" panose="02020603050405020304" pitchFamily="18" charset="0"/>
                <a:cs typeface="Times New Roman" panose="02020603050405020304" pitchFamily="18" charset="0"/>
              </a:rPr>
              <a:t>where k is constant under the specific conditions. </a:t>
            </a:r>
          </a:p>
          <a:p>
            <a:pPr algn="l" rtl="0">
              <a:lnSpc>
                <a:spcPct val="90000"/>
              </a:lnSpc>
            </a:pPr>
            <a:r>
              <a:rPr lang="en-US" altLang="en-US" b="1" dirty="0">
                <a:latin typeface="Times New Roman" panose="02020603050405020304" pitchFamily="18" charset="0"/>
                <a:cs typeface="Times New Roman" panose="02020603050405020304" pitchFamily="18" charset="0"/>
              </a:rPr>
              <a:t>If  k  is constant for a series of standard solutions of various concentrations and an unknown, a calibration plot can be constructed and the unknown concentration can be determined.</a:t>
            </a:r>
          </a:p>
          <a:p>
            <a:pPr algn="l" rtl="0">
              <a:lnSpc>
                <a:spcPct val="90000"/>
              </a:lnSpc>
            </a:pPr>
            <a:r>
              <a:rPr lang="en-US" altLang="en-US" b="1" dirty="0">
                <a:latin typeface="Times New Roman" panose="02020603050405020304" pitchFamily="18" charset="0"/>
                <a:cs typeface="Times New Roman" panose="02020603050405020304" pitchFamily="18" charset="0"/>
              </a:rPr>
              <a:t>Clearly, the magnitude of the diffusion current depends on several factors in addition to analyte concentration.</a:t>
            </a:r>
          </a:p>
          <a:p>
            <a:pPr algn="l" rtl="0">
              <a:lnSpc>
                <a:spcPct val="90000"/>
              </a:lnSpc>
            </a:pPr>
            <a:r>
              <a:rPr lang="en-US" altLang="en-US" b="1" dirty="0">
                <a:latin typeface="Times New Roman" panose="02020603050405020304" pitchFamily="18" charset="0"/>
                <a:cs typeface="Times New Roman" panose="02020603050405020304" pitchFamily="18" charset="0"/>
              </a:rPr>
              <a:t>In quantitative polarography, it is important to control the temperature within a few tenths of a degree. </a:t>
            </a:r>
          </a:p>
          <a:p>
            <a:pPr algn="l" rtl="0">
              <a:lnSpc>
                <a:spcPct val="90000"/>
              </a:lnSpc>
            </a:pPr>
            <a:r>
              <a:rPr lang="en-US" altLang="en-US" b="1" dirty="0">
                <a:latin typeface="Times New Roman" panose="02020603050405020304" pitchFamily="18" charset="0"/>
                <a:cs typeface="Times New Roman" panose="02020603050405020304" pitchFamily="18" charset="0"/>
              </a:rPr>
              <a:t>The transport of solute to the electrode should be made to occur only by diffusion (</a:t>
            </a:r>
            <a:r>
              <a:rPr lang="en-US" altLang="en-US" b="1" dirty="0">
                <a:solidFill>
                  <a:srgbClr val="CC0000"/>
                </a:solidFill>
                <a:latin typeface="Times New Roman" panose="02020603050405020304" pitchFamily="18" charset="0"/>
                <a:cs typeface="Times New Roman" panose="02020603050405020304" pitchFamily="18" charset="0"/>
              </a:rPr>
              <a:t>no stirring</a:t>
            </a:r>
            <a:r>
              <a:rPr lang="en-US" altLang="en-US"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46351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F562E-0FE1-4601-A862-409485DB31AF}"/>
              </a:ext>
            </a:extLst>
          </p:cNvPr>
          <p:cNvSpPr>
            <a:spLocks noGrp="1"/>
          </p:cNvSpPr>
          <p:nvPr>
            <p:ph type="title"/>
          </p:nvPr>
        </p:nvSpPr>
        <p:spPr>
          <a:xfrm>
            <a:off x="0" y="365125"/>
            <a:ext cx="12192000" cy="6324433"/>
          </a:xfrm>
        </p:spPr>
        <p:txBody>
          <a:bodyPr>
            <a:normAutofit fontScale="90000"/>
          </a:bodyPr>
          <a:lstStyle/>
          <a:p>
            <a:br>
              <a:rPr lang="en-US" altLang="en-US" b="1" dirty="0">
                <a:solidFill>
                  <a:srgbClr val="000000"/>
                </a:solidFill>
                <a:cs typeface="Times New Roman" panose="02020603050405020304" pitchFamily="18" charset="0"/>
              </a:rPr>
            </a:br>
            <a:r>
              <a:rPr lang="en-US" altLang="en-US" b="1" dirty="0" err="1">
                <a:solidFill>
                  <a:srgbClr val="CC0000"/>
                </a:solidFill>
                <a:cs typeface="Times New Roman" panose="02020603050405020304" pitchFamily="18" charset="0"/>
              </a:rPr>
              <a:t>Voltametric</a:t>
            </a:r>
            <a:r>
              <a:rPr lang="en-US" altLang="en-US" b="1" dirty="0">
                <a:solidFill>
                  <a:srgbClr val="CC0000"/>
                </a:solidFill>
                <a:cs typeface="Times New Roman" panose="02020603050405020304" pitchFamily="18" charset="0"/>
              </a:rPr>
              <a:t> Measurements</a:t>
            </a:r>
            <a:br>
              <a:rPr lang="en-US" altLang="en-US" b="1" dirty="0">
                <a:solidFill>
                  <a:srgbClr val="CC0000"/>
                </a:solidFill>
                <a:cs typeface="Times New Roman" panose="02020603050405020304" pitchFamily="18" charset="0"/>
              </a:rPr>
            </a:br>
            <a:br>
              <a:rPr lang="en-US" altLang="en-US" b="1" dirty="0">
                <a:solidFill>
                  <a:srgbClr val="000000"/>
                </a:solidFill>
                <a:cs typeface="Times New Roman" panose="02020603050405020304" pitchFamily="18" charset="0"/>
              </a:rPr>
            </a:br>
            <a:r>
              <a:rPr lang="en-US" altLang="en-US" b="1" dirty="0">
                <a:solidFill>
                  <a:srgbClr val="000000"/>
                </a:solidFill>
                <a:latin typeface="Times New Roman" panose="02020603050405020304" pitchFamily="18" charset="0"/>
                <a:cs typeface="Times New Roman" panose="02020603050405020304" pitchFamily="18" charset="0"/>
              </a:rPr>
              <a:t>Three electrode system </a:t>
            </a:r>
            <a:r>
              <a:rPr lang="en-US" altLang="en-US" b="1" dirty="0" err="1">
                <a:solidFill>
                  <a:srgbClr val="000000"/>
                </a:solidFill>
                <a:latin typeface="Times New Roman" panose="02020603050405020304" pitchFamily="18" charset="0"/>
                <a:cs typeface="Times New Roman" panose="02020603050405020304" pitchFamily="18" charset="0"/>
              </a:rPr>
              <a:t>potentiostat</a:t>
            </a:r>
            <a:r>
              <a:rPr lang="en-US" altLang="en-US" b="1" dirty="0">
                <a:solidFill>
                  <a:srgbClr val="000000"/>
                </a:solidFill>
                <a:latin typeface="Times New Roman" panose="02020603050405020304" pitchFamily="18" charset="0"/>
                <a:cs typeface="Times New Roman" panose="02020603050405020304" pitchFamily="18" charset="0"/>
              </a:rPr>
              <a:t> mentioned earlier is used as a device that measures the current as a function of potential</a:t>
            </a:r>
            <a:br>
              <a:rPr lang="en-US" altLang="en-US" b="1" dirty="0">
                <a:solidFill>
                  <a:srgbClr val="000000"/>
                </a:solidFill>
                <a:latin typeface="Times New Roman" panose="02020603050405020304" pitchFamily="18" charset="0"/>
                <a:cs typeface="Times New Roman" panose="02020603050405020304" pitchFamily="18" charset="0"/>
              </a:rPr>
            </a:br>
            <a:r>
              <a:rPr lang="en-US" altLang="en-US" b="1" dirty="0">
                <a:solidFill>
                  <a:srgbClr val="000000"/>
                </a:solidFill>
                <a:latin typeface="Times New Roman" panose="02020603050405020304" pitchFamily="18" charset="0"/>
                <a:cs typeface="Times New Roman" panose="02020603050405020304" pitchFamily="18" charset="0"/>
              </a:rPr>
              <a:t>Working electrodes used: Hg, Pt, Au, Ag, C  or others </a:t>
            </a:r>
            <a:br>
              <a:rPr lang="en-US" altLang="en-US" b="1" dirty="0">
                <a:solidFill>
                  <a:srgbClr val="000000"/>
                </a:solidFill>
                <a:latin typeface="Times New Roman" panose="02020603050405020304" pitchFamily="18" charset="0"/>
                <a:cs typeface="Times New Roman" panose="02020603050405020304" pitchFamily="18" charset="0"/>
              </a:rPr>
            </a:br>
            <a:r>
              <a:rPr lang="en-US" altLang="en-US" b="1" dirty="0">
                <a:solidFill>
                  <a:srgbClr val="000000"/>
                </a:solidFill>
                <a:latin typeface="Times New Roman" panose="02020603050405020304" pitchFamily="18" charset="0"/>
                <a:cs typeface="Times New Roman" panose="02020603050405020304" pitchFamily="18" charset="0"/>
              </a:rPr>
              <a:t>Reference electrode:  SCE or Ag/ AgCl;</a:t>
            </a:r>
            <a:br>
              <a:rPr lang="en-US" altLang="en-US" b="1" dirty="0">
                <a:solidFill>
                  <a:srgbClr val="000000"/>
                </a:solidFill>
                <a:latin typeface="Times New Roman" panose="02020603050405020304" pitchFamily="18" charset="0"/>
                <a:cs typeface="Times New Roman" panose="02020603050405020304" pitchFamily="18" charset="0"/>
              </a:rPr>
            </a:br>
            <a:r>
              <a:rPr lang="en-US" altLang="en-US" b="1" dirty="0">
                <a:solidFill>
                  <a:srgbClr val="000000"/>
                </a:solidFill>
                <a:latin typeface="Times New Roman" panose="02020603050405020304" pitchFamily="18" charset="0"/>
                <a:cs typeface="Times New Roman" panose="02020603050405020304" pitchFamily="18" charset="0"/>
              </a:rPr>
              <a:t>Auxiliary electrode:  Pt wire</a:t>
            </a:r>
            <a:br>
              <a:rPr lang="en-US" altLang="en-US" b="1" dirty="0">
                <a:solidFill>
                  <a:srgbClr val="000000"/>
                </a:solidFill>
                <a:cs typeface="Times New Roman" panose="02020603050405020304" pitchFamily="18" charset="0"/>
              </a:rPr>
            </a:br>
            <a:endParaRPr lang="en-US" dirty="0"/>
          </a:p>
        </p:txBody>
      </p:sp>
    </p:spTree>
    <p:extLst>
      <p:ext uri="{BB962C8B-B14F-4D97-AF65-F5344CB8AC3E}">
        <p14:creationId xmlns:p14="http://schemas.microsoft.com/office/powerpoint/2010/main" val="23177757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BE7EE9A6-97F0-4616-8AE7-13EFD9B2E075}"/>
              </a:ext>
            </a:extLst>
          </p:cNvPr>
          <p:cNvSpPr>
            <a:spLocks noGrp="1" noChangeArrowheads="1"/>
          </p:cNvSpPr>
          <p:nvPr>
            <p:ph type="title"/>
          </p:nvPr>
        </p:nvSpPr>
        <p:spPr>
          <a:xfrm>
            <a:off x="0" y="274638"/>
            <a:ext cx="12192000" cy="487362"/>
          </a:xfrm>
        </p:spPr>
        <p:txBody>
          <a:bodyPr>
            <a:normAutofit fontScale="90000"/>
          </a:bodyPr>
          <a:lstStyle/>
          <a:p>
            <a:pPr algn="ctr" rtl="0"/>
            <a:r>
              <a:rPr lang="en-US" altLang="en-US" sz="3200" b="1" dirty="0">
                <a:solidFill>
                  <a:srgbClr val="CC0000"/>
                </a:solidFill>
                <a:latin typeface="Arial Black" panose="020B0A04020102020204" pitchFamily="34" charset="0"/>
              </a:rPr>
              <a:t>Supporting electrolyte</a:t>
            </a:r>
          </a:p>
        </p:txBody>
      </p:sp>
      <p:sp>
        <p:nvSpPr>
          <p:cNvPr id="28675" name="Rectangle 3">
            <a:extLst>
              <a:ext uri="{FF2B5EF4-FFF2-40B4-BE49-F238E27FC236}">
                <a16:creationId xmlns:a16="http://schemas.microsoft.com/office/drawing/2014/main" id="{0DEE947C-7E62-40A8-A1A1-F12E3C569BF1}"/>
              </a:ext>
            </a:extLst>
          </p:cNvPr>
          <p:cNvSpPr>
            <a:spLocks noGrp="1" noChangeArrowheads="1"/>
          </p:cNvSpPr>
          <p:nvPr>
            <p:ph type="body" idx="1"/>
          </p:nvPr>
        </p:nvSpPr>
        <p:spPr>
          <a:xfrm>
            <a:off x="0" y="990601"/>
            <a:ext cx="12192000" cy="5135563"/>
          </a:xfrm>
        </p:spPr>
        <p:txBody>
          <a:bodyPr>
            <a:noAutofit/>
          </a:bodyPr>
          <a:lstStyle/>
          <a:p>
            <a:pPr algn="l" rtl="0">
              <a:lnSpc>
                <a:spcPct val="80000"/>
              </a:lnSpc>
            </a:pPr>
            <a:r>
              <a:rPr lang="en-US" altLang="en-US" sz="3600" b="1" dirty="0">
                <a:latin typeface="Times New Roman" panose="02020603050405020304" pitchFamily="18" charset="0"/>
                <a:cs typeface="Times New Roman" panose="02020603050405020304" pitchFamily="18" charset="0"/>
              </a:rPr>
              <a:t>Current flow due to electrostatic attraction (or repulsion) of analyte ions by the electrode is reduced to a negligible level by the presence of a high concentration of supporting electrolyte (1 M </a:t>
            </a:r>
            <a:r>
              <a:rPr lang="en-US" altLang="en-US" sz="3600" b="1" dirty="0" err="1">
                <a:latin typeface="Times New Roman" panose="02020603050405020304" pitchFamily="18" charset="0"/>
                <a:cs typeface="Times New Roman" panose="02020603050405020304" pitchFamily="18" charset="0"/>
              </a:rPr>
              <a:t>HCl</a:t>
            </a:r>
            <a:r>
              <a:rPr lang="en-US" altLang="en-US" sz="3600" b="1" dirty="0">
                <a:latin typeface="Times New Roman" panose="02020603050405020304" pitchFamily="18" charset="0"/>
                <a:cs typeface="Times New Roman" panose="02020603050405020304" pitchFamily="18" charset="0"/>
              </a:rPr>
              <a:t> in the Figure above). </a:t>
            </a:r>
          </a:p>
          <a:p>
            <a:pPr algn="l" rtl="0">
              <a:lnSpc>
                <a:spcPct val="80000"/>
              </a:lnSpc>
            </a:pPr>
            <a:r>
              <a:rPr lang="en-US" altLang="en-US" sz="3600" b="1" dirty="0">
                <a:latin typeface="Times New Roman" panose="02020603050405020304" pitchFamily="18" charset="0"/>
                <a:cs typeface="Times New Roman" panose="02020603050405020304" pitchFamily="18" charset="0"/>
              </a:rPr>
              <a:t>Increasing concentrations of electrolyte reduces the net current, since the rate of arrival of cationic analyte at the negative Hg surface is decreased. </a:t>
            </a:r>
          </a:p>
          <a:p>
            <a:pPr algn="l" rtl="0">
              <a:lnSpc>
                <a:spcPct val="80000"/>
              </a:lnSpc>
            </a:pPr>
            <a:r>
              <a:rPr lang="en-US" altLang="en-US" sz="3600" b="1" dirty="0">
                <a:latin typeface="Times New Roman" panose="02020603050405020304" pitchFamily="18" charset="0"/>
                <a:cs typeface="Times New Roman" panose="02020603050405020304" pitchFamily="18" charset="0"/>
              </a:rPr>
              <a:t>Typically, a supporting electrolyte concentration 50‑100 times greater than the analyte</a:t>
            </a:r>
          </a:p>
          <a:p>
            <a:pPr algn="l" rtl="0">
              <a:lnSpc>
                <a:spcPct val="80000"/>
              </a:lnSpc>
              <a:buFontTx/>
              <a:buNone/>
            </a:pPr>
            <a:r>
              <a:rPr lang="en-US" altLang="en-US" sz="3600" b="1" dirty="0">
                <a:latin typeface="Times New Roman" panose="02020603050405020304" pitchFamily="18" charset="0"/>
                <a:cs typeface="Times New Roman" panose="02020603050405020304" pitchFamily="18" charset="0"/>
              </a:rPr>
              <a:t>   concentration will reduce electrostatic transport of the analyte to a negligible level.</a:t>
            </a:r>
          </a:p>
        </p:txBody>
      </p:sp>
    </p:spTree>
    <p:extLst>
      <p:ext uri="{BB962C8B-B14F-4D97-AF65-F5344CB8AC3E}">
        <p14:creationId xmlns:p14="http://schemas.microsoft.com/office/powerpoint/2010/main" val="5177303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BC9E867B-693C-4299-A23A-E7EE2CD09F7F}"/>
              </a:ext>
            </a:extLst>
          </p:cNvPr>
          <p:cNvSpPr>
            <a:spLocks noGrp="1" noChangeArrowheads="1"/>
          </p:cNvSpPr>
          <p:nvPr>
            <p:ph type="title"/>
          </p:nvPr>
        </p:nvSpPr>
        <p:spPr>
          <a:xfrm>
            <a:off x="156411" y="274638"/>
            <a:ext cx="12035589" cy="639762"/>
          </a:xfrm>
        </p:spPr>
        <p:txBody>
          <a:bodyPr/>
          <a:lstStyle/>
          <a:p>
            <a:pPr algn="ctr" rtl="0"/>
            <a:r>
              <a:rPr lang="en-US" altLang="en-US" sz="3200" b="1" dirty="0">
                <a:solidFill>
                  <a:srgbClr val="CC0000"/>
                </a:solidFill>
                <a:latin typeface="Arial Black" panose="020B0A04020102020204" pitchFamily="34" charset="0"/>
              </a:rPr>
              <a:t>Half-wave Potential, E</a:t>
            </a:r>
            <a:r>
              <a:rPr lang="en-US" altLang="en-US" sz="3200" b="1" baseline="-25000" dirty="0">
                <a:solidFill>
                  <a:srgbClr val="CC0000"/>
                </a:solidFill>
                <a:latin typeface="Arial Black" panose="020B0A04020102020204" pitchFamily="34" charset="0"/>
              </a:rPr>
              <a:t>1/2</a:t>
            </a:r>
          </a:p>
        </p:txBody>
      </p:sp>
      <p:sp>
        <p:nvSpPr>
          <p:cNvPr id="32771" name="Rectangle 3">
            <a:extLst>
              <a:ext uri="{FF2B5EF4-FFF2-40B4-BE49-F238E27FC236}">
                <a16:creationId xmlns:a16="http://schemas.microsoft.com/office/drawing/2014/main" id="{AF5E23B8-DE24-4FDF-A192-FBB1592C365B}"/>
              </a:ext>
            </a:extLst>
          </p:cNvPr>
          <p:cNvSpPr>
            <a:spLocks noGrp="1" noChangeArrowheads="1"/>
          </p:cNvSpPr>
          <p:nvPr>
            <p:ph type="body" idx="1"/>
          </p:nvPr>
        </p:nvSpPr>
        <p:spPr>
          <a:xfrm>
            <a:off x="156411" y="990601"/>
            <a:ext cx="11899231" cy="5135563"/>
          </a:xfrm>
        </p:spPr>
        <p:txBody>
          <a:bodyPr/>
          <a:lstStyle/>
          <a:p>
            <a:pPr algn="l" rtl="0"/>
            <a:r>
              <a:rPr lang="en-US" altLang="en-US" sz="3600" b="1" dirty="0">
                <a:latin typeface="Times New Roman" panose="02020603050405020304" pitchFamily="18" charset="0"/>
                <a:cs typeface="Times New Roman" panose="02020603050405020304" pitchFamily="18" charset="0"/>
              </a:rPr>
              <a:t>Half wave potential, E</a:t>
            </a:r>
            <a:r>
              <a:rPr lang="en-US" altLang="en-US" sz="3600" b="1" baseline="-25000" dirty="0">
                <a:latin typeface="Times New Roman" panose="02020603050405020304" pitchFamily="18" charset="0"/>
                <a:cs typeface="Times New Roman" panose="02020603050405020304" pitchFamily="18" charset="0"/>
              </a:rPr>
              <a:t>1/2</a:t>
            </a:r>
            <a:r>
              <a:rPr lang="en-US" altLang="en-US" sz="3600" b="1" dirty="0">
                <a:latin typeface="Times New Roman" panose="02020603050405020304" pitchFamily="18" charset="0"/>
                <a:cs typeface="Times New Roman" panose="02020603050405020304" pitchFamily="18" charset="0"/>
              </a:rPr>
              <a:t> is an important feature can be derived from the </a:t>
            </a:r>
            <a:r>
              <a:rPr lang="en-US" altLang="en-US" sz="3600" b="1" dirty="0" err="1">
                <a:latin typeface="Times New Roman" panose="02020603050405020304" pitchFamily="18" charset="0"/>
                <a:cs typeface="Times New Roman" panose="02020603050405020304" pitchFamily="18" charset="0"/>
              </a:rPr>
              <a:t>plarogram</a:t>
            </a:r>
            <a:r>
              <a:rPr lang="en-US" altLang="en-US" sz="3600" b="1" dirty="0">
                <a:latin typeface="Times New Roman" panose="02020603050405020304" pitchFamily="18" charset="0"/>
                <a:cs typeface="Times New Roman" panose="02020603050405020304" pitchFamily="18" charset="0"/>
              </a:rPr>
              <a:t>.</a:t>
            </a:r>
          </a:p>
          <a:p>
            <a:pPr algn="l" rtl="0"/>
            <a:r>
              <a:rPr lang="en-US" altLang="en-US" sz="3600" b="1" dirty="0">
                <a:latin typeface="Times New Roman" panose="02020603050405020304" pitchFamily="18" charset="0"/>
                <a:cs typeface="Times New Roman" panose="02020603050405020304" pitchFamily="18" charset="0"/>
              </a:rPr>
              <a:t>It is the potential corresponding to one half the limiting current i.e. i</a:t>
            </a:r>
            <a:r>
              <a:rPr lang="en-US" altLang="en-US" sz="3600" b="1" baseline="-25000" dirty="0">
                <a:latin typeface="Times New Roman" panose="02020603050405020304" pitchFamily="18" charset="0"/>
                <a:cs typeface="Times New Roman" panose="02020603050405020304" pitchFamily="18" charset="0"/>
              </a:rPr>
              <a:t>d</a:t>
            </a:r>
            <a:r>
              <a:rPr lang="en-US" altLang="en-US" sz="3600" b="1" dirty="0">
                <a:latin typeface="Times New Roman" panose="02020603050405020304" pitchFamily="18" charset="0"/>
                <a:cs typeface="Times New Roman" panose="02020603050405020304" pitchFamily="18" charset="0"/>
              </a:rPr>
              <a:t>/2. </a:t>
            </a:r>
          </a:p>
          <a:p>
            <a:pPr algn="l" rtl="0"/>
            <a:r>
              <a:rPr lang="en-US" altLang="en-US" sz="3600" b="1" dirty="0">
                <a:latin typeface="Times New Roman" panose="02020603050405020304" pitchFamily="18" charset="0"/>
                <a:cs typeface="Times New Roman" panose="02020603050405020304" pitchFamily="18" charset="0"/>
              </a:rPr>
              <a:t>E</a:t>
            </a:r>
            <a:r>
              <a:rPr lang="en-US" altLang="en-US" sz="3600" b="1" baseline="-25000" dirty="0">
                <a:latin typeface="Times New Roman" panose="02020603050405020304" pitchFamily="18" charset="0"/>
                <a:cs typeface="Times New Roman" panose="02020603050405020304" pitchFamily="18" charset="0"/>
              </a:rPr>
              <a:t>l/2</a:t>
            </a:r>
            <a:r>
              <a:rPr lang="en-US" altLang="en-US" sz="3600" b="1" dirty="0">
                <a:latin typeface="Times New Roman" panose="02020603050405020304" pitchFamily="18" charset="0"/>
                <a:cs typeface="Times New Roman" panose="02020603050405020304" pitchFamily="18" charset="0"/>
              </a:rPr>
              <a:t> is a characteristic for each element and thus used for qualitative analysis</a:t>
            </a:r>
            <a:r>
              <a:rPr lang="en-US" altLang="en-US" dirty="0"/>
              <a:t>.</a:t>
            </a:r>
          </a:p>
        </p:txBody>
      </p:sp>
    </p:spTree>
    <p:extLst>
      <p:ext uri="{BB962C8B-B14F-4D97-AF65-F5344CB8AC3E}">
        <p14:creationId xmlns:p14="http://schemas.microsoft.com/office/powerpoint/2010/main" val="2332872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21">
            <a:extLst>
              <a:ext uri="{FF2B5EF4-FFF2-40B4-BE49-F238E27FC236}">
                <a16:creationId xmlns:a16="http://schemas.microsoft.com/office/drawing/2014/main" id="{C88DEBE2-3788-4E76-8A9C-EDFE1492F9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315" y="285750"/>
            <a:ext cx="11899231" cy="628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97604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7B66A8C-F249-4D33-BC34-2FB0B194A3B7}"/>
              </a:ext>
            </a:extLst>
          </p:cNvPr>
          <p:cNvSpPr>
            <a:spLocks noGrp="1" noChangeArrowheads="1"/>
          </p:cNvSpPr>
          <p:nvPr>
            <p:ph type="title"/>
          </p:nvPr>
        </p:nvSpPr>
        <p:spPr>
          <a:xfrm>
            <a:off x="120315" y="274638"/>
            <a:ext cx="11987463" cy="639762"/>
          </a:xfrm>
        </p:spPr>
        <p:txBody>
          <a:bodyPr>
            <a:normAutofit fontScale="90000"/>
          </a:bodyPr>
          <a:lstStyle/>
          <a:p>
            <a:br>
              <a:rPr lang="en-US" altLang="en-US" sz="3200" b="1" dirty="0">
                <a:solidFill>
                  <a:srgbClr val="CC0000"/>
                </a:solidFill>
                <a:latin typeface="Arial Black" panose="020B0A04020102020204" pitchFamily="34" charset="0"/>
              </a:rPr>
            </a:br>
            <a:r>
              <a:rPr lang="en-US" altLang="en-US" sz="3200" b="1" dirty="0">
                <a:solidFill>
                  <a:srgbClr val="CC0000"/>
                </a:solidFill>
                <a:latin typeface="Arial Black" panose="020B0A04020102020204" pitchFamily="34" charset="0"/>
              </a:rPr>
              <a:t>Effect of Dissolved Oxygen</a:t>
            </a:r>
            <a:r>
              <a:rPr lang="en-US" altLang="en-US" sz="4000" b="1" dirty="0"/>
              <a:t> </a:t>
            </a:r>
            <a:br>
              <a:rPr lang="en-US" altLang="en-US" sz="4000" dirty="0"/>
            </a:br>
            <a:endParaRPr lang="en-US" altLang="en-US" sz="4000" dirty="0"/>
          </a:p>
        </p:txBody>
      </p:sp>
      <p:sp>
        <p:nvSpPr>
          <p:cNvPr id="33795" name="Rectangle 3">
            <a:extLst>
              <a:ext uri="{FF2B5EF4-FFF2-40B4-BE49-F238E27FC236}">
                <a16:creationId xmlns:a16="http://schemas.microsoft.com/office/drawing/2014/main" id="{5D332D0D-22D0-4D52-8383-4145A0975856}"/>
              </a:ext>
            </a:extLst>
          </p:cNvPr>
          <p:cNvSpPr>
            <a:spLocks noGrp="1" noChangeArrowheads="1"/>
          </p:cNvSpPr>
          <p:nvPr>
            <p:ph type="body" idx="1"/>
          </p:nvPr>
        </p:nvSpPr>
        <p:spPr>
          <a:xfrm>
            <a:off x="-84221" y="1122948"/>
            <a:ext cx="12192000" cy="5364163"/>
          </a:xfrm>
        </p:spPr>
        <p:txBody>
          <a:bodyPr>
            <a:normAutofit/>
          </a:bodyPr>
          <a:lstStyle/>
          <a:p>
            <a:pPr algn="l" rtl="0">
              <a:lnSpc>
                <a:spcPct val="80000"/>
              </a:lnSpc>
            </a:pPr>
            <a:endParaRPr lang="en-US" altLang="en-US" b="1" dirty="0"/>
          </a:p>
          <a:p>
            <a:pPr algn="l" rtl="0">
              <a:lnSpc>
                <a:spcPct val="80000"/>
              </a:lnSpc>
            </a:pPr>
            <a:endParaRPr lang="en-US" altLang="en-US" b="1" dirty="0"/>
          </a:p>
          <a:p>
            <a:pPr algn="l" rtl="0">
              <a:lnSpc>
                <a:spcPct val="80000"/>
              </a:lnSpc>
            </a:pPr>
            <a:r>
              <a:rPr lang="en-US" altLang="en-US" b="1" dirty="0"/>
              <a:t>Oxygen dissolved in the solution will be reduced at the DME leading to two well defined waves which were attributed to the following reactions:</a:t>
            </a:r>
          </a:p>
          <a:p>
            <a:pPr algn="l" rtl="0">
              <a:lnSpc>
                <a:spcPct val="80000"/>
              </a:lnSpc>
            </a:pPr>
            <a:r>
              <a:rPr lang="en-US" altLang="en-US" b="1" dirty="0"/>
              <a:t>O</a:t>
            </a:r>
            <a:r>
              <a:rPr lang="en-US" altLang="en-US" b="1" baseline="-25000" dirty="0"/>
              <a:t>2</a:t>
            </a:r>
            <a:r>
              <a:rPr lang="en-US" altLang="en-US" b="1" dirty="0"/>
              <a:t>(g) + 2H</a:t>
            </a:r>
            <a:r>
              <a:rPr lang="en-US" altLang="en-US" b="1" baseline="30000" dirty="0"/>
              <a:t>+</a:t>
            </a:r>
            <a:r>
              <a:rPr lang="en-US" altLang="en-US" b="1" dirty="0"/>
              <a:t> + 2e</a:t>
            </a:r>
            <a:r>
              <a:rPr lang="en-US" altLang="en-US" b="1" baseline="30000" dirty="0"/>
              <a:t>- </a:t>
            </a:r>
            <a:r>
              <a:rPr lang="en-US" altLang="en-US" b="1" dirty="0"/>
              <a:t>  &lt; ==== &gt; H</a:t>
            </a:r>
            <a:r>
              <a:rPr lang="en-US" altLang="en-US" b="1" baseline="-25000" dirty="0"/>
              <a:t>2</a:t>
            </a:r>
            <a:r>
              <a:rPr lang="en-US" altLang="en-US" b="1" dirty="0"/>
              <a:t>O</a:t>
            </a:r>
            <a:r>
              <a:rPr lang="en-US" altLang="en-US" b="1" baseline="-25000" dirty="0"/>
              <a:t>2</a:t>
            </a:r>
            <a:r>
              <a:rPr lang="en-US" altLang="en-US" b="1" dirty="0"/>
              <a:t>; 	E</a:t>
            </a:r>
            <a:r>
              <a:rPr lang="en-US" altLang="en-US" b="1" baseline="-25000" dirty="0"/>
              <a:t>1/2 </a:t>
            </a:r>
            <a:r>
              <a:rPr lang="en-US" altLang="en-US" b="1" dirty="0"/>
              <a:t> =   - 0.1V	  </a:t>
            </a:r>
          </a:p>
          <a:p>
            <a:pPr algn="l" rtl="0">
              <a:lnSpc>
                <a:spcPct val="80000"/>
              </a:lnSpc>
            </a:pPr>
            <a:r>
              <a:rPr lang="en-US" altLang="en-US" b="1" dirty="0"/>
              <a:t>H</a:t>
            </a:r>
            <a:r>
              <a:rPr lang="en-US" altLang="en-US" b="1" baseline="-25000" dirty="0"/>
              <a:t>2</a:t>
            </a:r>
            <a:r>
              <a:rPr lang="en-US" altLang="en-US" b="1" dirty="0"/>
              <a:t>O</a:t>
            </a:r>
            <a:r>
              <a:rPr lang="en-US" altLang="en-US" b="1" baseline="-25000" dirty="0"/>
              <a:t>2</a:t>
            </a:r>
            <a:r>
              <a:rPr lang="en-US" altLang="en-US" b="1" dirty="0"/>
              <a:t> + 2H</a:t>
            </a:r>
            <a:r>
              <a:rPr lang="en-US" altLang="en-US" b="1" baseline="30000" dirty="0"/>
              <a:t>+</a:t>
            </a:r>
            <a:r>
              <a:rPr lang="en-US" altLang="en-US" b="1" dirty="0"/>
              <a:t> +2e</a:t>
            </a:r>
            <a:r>
              <a:rPr lang="en-US" altLang="en-US" b="1" baseline="30000" dirty="0"/>
              <a:t>-</a:t>
            </a:r>
            <a:r>
              <a:rPr lang="en-US" altLang="en-US" b="1" dirty="0"/>
              <a:t>    &lt; ==== &gt; 2H</a:t>
            </a:r>
            <a:r>
              <a:rPr lang="en-US" altLang="en-US" b="1" baseline="-25000" dirty="0"/>
              <a:t>2</a:t>
            </a:r>
            <a:r>
              <a:rPr lang="en-US" altLang="en-US" b="1" dirty="0"/>
              <a:t>O;	E</a:t>
            </a:r>
            <a:r>
              <a:rPr lang="en-US" altLang="en-US" b="1" baseline="-25000" dirty="0"/>
              <a:t>1/2</a:t>
            </a:r>
            <a:r>
              <a:rPr lang="en-US" altLang="en-US" b="1" dirty="0"/>
              <a:t>  =   - 0.9V	 </a:t>
            </a:r>
          </a:p>
          <a:p>
            <a:pPr algn="l" rtl="0">
              <a:lnSpc>
                <a:spcPct val="80000"/>
              </a:lnSpc>
            </a:pPr>
            <a:r>
              <a:rPr lang="en-US" altLang="en-US" b="1" dirty="0"/>
              <a:t>E</a:t>
            </a:r>
            <a:r>
              <a:rPr lang="en-US" altLang="en-US" b="1" baseline="-25000" dirty="0"/>
              <a:t>1/2</a:t>
            </a:r>
            <a:r>
              <a:rPr lang="en-US" altLang="en-US" b="1" dirty="0"/>
              <a:t> values for these reductions in acid solution correspond to -0.05V and -0.8V versus  SCE. </a:t>
            </a:r>
          </a:p>
          <a:p>
            <a:pPr algn="l" rtl="0">
              <a:lnSpc>
                <a:spcPct val="80000"/>
              </a:lnSpc>
            </a:pPr>
            <a:r>
              <a:rPr lang="en-US" altLang="en-US" b="1" dirty="0"/>
              <a:t>This indicates that dissolved oxygen interferes in the determination of most metal ions. </a:t>
            </a:r>
          </a:p>
          <a:p>
            <a:pPr algn="l" rtl="0">
              <a:lnSpc>
                <a:spcPct val="80000"/>
              </a:lnSpc>
            </a:pPr>
            <a:r>
              <a:rPr lang="en-US" altLang="en-US" b="1" dirty="0"/>
              <a:t>Therefore, dissolved O</a:t>
            </a:r>
            <a:r>
              <a:rPr lang="en-US" altLang="en-US" b="1" baseline="-25000" dirty="0"/>
              <a:t>2</a:t>
            </a:r>
            <a:r>
              <a:rPr lang="en-US" altLang="en-US" b="1" dirty="0"/>
              <a:t> has to be removed by bubbling nitrogen free oxygen into the solution before recording the polarogram.</a:t>
            </a:r>
          </a:p>
        </p:txBody>
      </p:sp>
    </p:spTree>
    <p:extLst>
      <p:ext uri="{BB962C8B-B14F-4D97-AF65-F5344CB8AC3E}">
        <p14:creationId xmlns:p14="http://schemas.microsoft.com/office/powerpoint/2010/main" val="620811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0" name="Picture 4">
            <a:extLst>
              <a:ext uri="{FF2B5EF4-FFF2-40B4-BE49-F238E27FC236}">
                <a16:creationId xmlns:a16="http://schemas.microsoft.com/office/drawing/2014/main" id="{3CE1C784-AB6D-434D-B60B-A144811D00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621" y="1"/>
            <a:ext cx="10154653" cy="531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5">
            <a:extLst>
              <a:ext uri="{FF2B5EF4-FFF2-40B4-BE49-F238E27FC236}">
                <a16:creationId xmlns:a16="http://schemas.microsoft.com/office/drawing/2014/main" id="{298558A4-91D9-45B6-97ED-0CF4C12DCF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863" y="5257801"/>
            <a:ext cx="11369842"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59864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46AB0D5A-C439-412C-8D27-E94BB69D9FD6}"/>
              </a:ext>
            </a:extLst>
          </p:cNvPr>
          <p:cNvSpPr>
            <a:spLocks noGrp="1" noChangeArrowheads="1"/>
          </p:cNvSpPr>
          <p:nvPr>
            <p:ph type="title"/>
          </p:nvPr>
        </p:nvSpPr>
        <p:spPr>
          <a:xfrm>
            <a:off x="0" y="365125"/>
            <a:ext cx="12079704" cy="1325563"/>
          </a:xfrm>
        </p:spPr>
        <p:txBody>
          <a:bodyPr/>
          <a:lstStyle/>
          <a:p>
            <a:pPr rtl="0"/>
            <a:r>
              <a:rPr lang="en-US" altLang="en-US" sz="3200" dirty="0" err="1">
                <a:solidFill>
                  <a:srgbClr val="CC0000"/>
                </a:solidFill>
                <a:latin typeface="Arial Black" panose="020B0A04020102020204" pitchFamily="34" charset="0"/>
              </a:rPr>
              <a:t>Voltammetric</a:t>
            </a:r>
            <a:r>
              <a:rPr lang="en-US" altLang="en-US" sz="3200" dirty="0">
                <a:solidFill>
                  <a:srgbClr val="CC0000"/>
                </a:solidFill>
                <a:latin typeface="Arial Black" panose="020B0A04020102020204" pitchFamily="34" charset="0"/>
              </a:rPr>
              <a:t> Techniques</a:t>
            </a:r>
          </a:p>
        </p:txBody>
      </p:sp>
      <p:sp>
        <p:nvSpPr>
          <p:cNvPr id="36867" name="Rectangle 3">
            <a:extLst>
              <a:ext uri="{FF2B5EF4-FFF2-40B4-BE49-F238E27FC236}">
                <a16:creationId xmlns:a16="http://schemas.microsoft.com/office/drawing/2014/main" id="{AB8115DE-8324-4FC4-BF8C-CB37DA016231}"/>
              </a:ext>
            </a:extLst>
          </p:cNvPr>
          <p:cNvSpPr>
            <a:spLocks noGrp="1" noChangeArrowheads="1"/>
          </p:cNvSpPr>
          <p:nvPr>
            <p:ph type="body" idx="1"/>
          </p:nvPr>
        </p:nvSpPr>
        <p:spPr>
          <a:xfrm>
            <a:off x="-1" y="1825625"/>
            <a:ext cx="12079705" cy="4351338"/>
          </a:xfrm>
        </p:spPr>
        <p:txBody>
          <a:bodyPr/>
          <a:lstStyle/>
          <a:p>
            <a:pPr algn="ctr" rtl="0">
              <a:lnSpc>
                <a:spcPct val="90000"/>
              </a:lnSpc>
              <a:buFontTx/>
              <a:buNone/>
            </a:pPr>
            <a:r>
              <a:rPr lang="en-US" altLang="en-US" b="1" dirty="0">
                <a:solidFill>
                  <a:srgbClr val="CC0000"/>
                </a:solidFill>
              </a:rPr>
              <a:t>Normal Polarography </a:t>
            </a:r>
          </a:p>
          <a:p>
            <a:pPr algn="l" rtl="0">
              <a:lnSpc>
                <a:spcPct val="90000"/>
              </a:lnSpc>
            </a:pPr>
            <a:r>
              <a:rPr lang="en-US" altLang="en-US" b="1" dirty="0"/>
              <a:t>The earliest </a:t>
            </a:r>
            <a:r>
              <a:rPr lang="en-US" altLang="en-US" b="1" dirty="0" err="1"/>
              <a:t>voltammetric</a:t>
            </a:r>
            <a:r>
              <a:rPr lang="en-US" altLang="en-US" b="1" dirty="0"/>
              <a:t> experiment was normal polarography at a dropping mercury electrode. In normal polarography the potential is linearly scanned, producing voltammograms (</a:t>
            </a:r>
            <a:r>
              <a:rPr lang="en-US" altLang="en-US" b="1" dirty="0">
                <a:solidFill>
                  <a:srgbClr val="CC0000"/>
                </a:solidFill>
              </a:rPr>
              <a:t>polarograms</a:t>
            </a:r>
            <a:r>
              <a:rPr lang="en-US" altLang="en-US" b="1" dirty="0"/>
              <a:t>) such as that shown in Figure above. </a:t>
            </a:r>
          </a:p>
          <a:p>
            <a:pPr algn="l" rtl="0">
              <a:lnSpc>
                <a:spcPct val="90000"/>
              </a:lnSpc>
            </a:pPr>
            <a:endParaRPr lang="en-US" altLang="en-US" b="1" dirty="0"/>
          </a:p>
          <a:p>
            <a:pPr algn="l" rtl="0">
              <a:lnSpc>
                <a:spcPct val="90000"/>
              </a:lnSpc>
            </a:pPr>
            <a:r>
              <a:rPr lang="en-US" altLang="en-US" b="1" dirty="0"/>
              <a:t>This technique is discussed above and usually called </a:t>
            </a:r>
            <a:r>
              <a:rPr lang="en-US" altLang="en-US" b="1" dirty="0">
                <a:solidFill>
                  <a:srgbClr val="CC0000"/>
                </a:solidFill>
              </a:rPr>
              <a:t>Direct Current (DC) polarography</a:t>
            </a:r>
          </a:p>
        </p:txBody>
      </p:sp>
    </p:spTree>
    <p:extLst>
      <p:ext uri="{BB962C8B-B14F-4D97-AF65-F5344CB8AC3E}">
        <p14:creationId xmlns:p14="http://schemas.microsoft.com/office/powerpoint/2010/main" val="22266978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E7A130B-0FC2-4A7B-8E6E-78B1DAAC11CE}"/>
              </a:ext>
            </a:extLst>
          </p:cNvPr>
          <p:cNvSpPr>
            <a:spLocks noGrp="1" noChangeArrowheads="1"/>
          </p:cNvSpPr>
          <p:nvPr>
            <p:ph type="title"/>
          </p:nvPr>
        </p:nvSpPr>
        <p:spPr>
          <a:xfrm>
            <a:off x="1981200" y="274638"/>
            <a:ext cx="8229600" cy="639762"/>
          </a:xfrm>
        </p:spPr>
        <p:txBody>
          <a:bodyPr>
            <a:normAutofit fontScale="90000"/>
          </a:bodyPr>
          <a:lstStyle/>
          <a:p>
            <a:r>
              <a:rPr lang="en-US" altLang="en-US" sz="3200" b="1">
                <a:solidFill>
                  <a:srgbClr val="CC0000"/>
                </a:solidFill>
                <a:cs typeface="Times New Roman" panose="02020603050405020304" pitchFamily="18" charset="0"/>
              </a:rPr>
              <a:t>Differential Pulse Polarography</a:t>
            </a:r>
            <a:br>
              <a:rPr lang="en-US" altLang="en-US" sz="3200" b="1">
                <a:solidFill>
                  <a:srgbClr val="CC0000"/>
                </a:solidFill>
                <a:cs typeface="Times New Roman" panose="02020603050405020304" pitchFamily="18" charset="0"/>
              </a:rPr>
            </a:br>
            <a:endParaRPr lang="en-US" altLang="en-US" sz="3200" b="1">
              <a:solidFill>
                <a:srgbClr val="CC0000"/>
              </a:solidFill>
              <a:cs typeface="Times New Roman" panose="02020603050405020304" pitchFamily="18" charset="0"/>
            </a:endParaRPr>
          </a:p>
        </p:txBody>
      </p:sp>
      <p:sp>
        <p:nvSpPr>
          <p:cNvPr id="37891" name="Rectangle 3">
            <a:extLst>
              <a:ext uri="{FF2B5EF4-FFF2-40B4-BE49-F238E27FC236}">
                <a16:creationId xmlns:a16="http://schemas.microsoft.com/office/drawing/2014/main" id="{64DEBD6D-38B7-4FC0-ACEA-2BD63E75DCD3}"/>
              </a:ext>
            </a:extLst>
          </p:cNvPr>
          <p:cNvSpPr>
            <a:spLocks noGrp="1" noChangeArrowheads="1"/>
          </p:cNvSpPr>
          <p:nvPr>
            <p:ph type="body" idx="1"/>
          </p:nvPr>
        </p:nvSpPr>
        <p:spPr>
          <a:xfrm>
            <a:off x="0" y="762001"/>
            <a:ext cx="12192000" cy="5951620"/>
          </a:xfrm>
        </p:spPr>
        <p:txBody>
          <a:bodyPr>
            <a:noAutofit/>
          </a:bodyPr>
          <a:lstStyle/>
          <a:p>
            <a:pPr algn="l" rtl="0">
              <a:lnSpc>
                <a:spcPct val="80000"/>
              </a:lnSpc>
            </a:pPr>
            <a:r>
              <a:rPr lang="en-US" altLang="en-US" sz="3600" b="1" dirty="0">
                <a:latin typeface="Times New Roman" panose="02020603050405020304" pitchFamily="18" charset="0"/>
                <a:cs typeface="Times New Roman" panose="02020603050405020304" pitchFamily="18" charset="0"/>
              </a:rPr>
              <a:t>In direct current polarography, the voltage applied to the working electrode increases linearly with time, as shown above. The current is recorded continuously, and a polarogram such as that shown above results. The shape of the plot is called a linear voltage ramp.</a:t>
            </a:r>
          </a:p>
          <a:p>
            <a:pPr algn="l" rtl="0">
              <a:lnSpc>
                <a:spcPct val="80000"/>
              </a:lnSpc>
            </a:pPr>
            <a:r>
              <a:rPr lang="en-US" altLang="en-US" sz="3600" b="1" dirty="0">
                <a:latin typeface="Times New Roman" panose="02020603050405020304" pitchFamily="18" charset="0"/>
                <a:cs typeface="Times New Roman" panose="02020603050405020304" pitchFamily="18" charset="0"/>
              </a:rPr>
              <a:t>In differential pulse polarography, small voltage pulses are</a:t>
            </a:r>
          </a:p>
          <a:p>
            <a:pPr algn="l" rtl="0">
              <a:lnSpc>
                <a:spcPct val="80000"/>
              </a:lnSpc>
              <a:buFontTx/>
              <a:buNone/>
            </a:pPr>
            <a:r>
              <a:rPr lang="en-US" altLang="en-US" sz="3600" b="1" dirty="0">
                <a:latin typeface="Times New Roman" panose="02020603050405020304" pitchFamily="18" charset="0"/>
                <a:cs typeface="Times New Roman" panose="02020603050405020304" pitchFamily="18" charset="0"/>
              </a:rPr>
              <a:t>	superimposed on the linear voltage ramp, as in the Figure below.</a:t>
            </a:r>
          </a:p>
          <a:p>
            <a:pPr algn="l" rtl="0">
              <a:lnSpc>
                <a:spcPct val="80000"/>
              </a:lnSpc>
            </a:pPr>
            <a:r>
              <a:rPr lang="en-US" altLang="en-US" sz="3600" b="1" dirty="0">
                <a:latin typeface="Times New Roman" panose="02020603050405020304" pitchFamily="18" charset="0"/>
                <a:cs typeface="Times New Roman" panose="02020603050405020304" pitchFamily="18" charset="0"/>
              </a:rPr>
              <a:t>The height of the pulse is called its modulation amplitude. </a:t>
            </a:r>
          </a:p>
          <a:p>
            <a:pPr algn="l" rtl="0">
              <a:lnSpc>
                <a:spcPct val="80000"/>
              </a:lnSpc>
            </a:pPr>
            <a:r>
              <a:rPr lang="en-US" altLang="en-US" sz="3600" b="1" dirty="0">
                <a:latin typeface="Times New Roman" panose="02020603050405020304" pitchFamily="18" charset="0"/>
                <a:cs typeface="Times New Roman" panose="02020603050405020304" pitchFamily="18" charset="0"/>
              </a:rPr>
              <a:t>Each pulse of magnitude 5‑100 mV is applied during the last 60 </a:t>
            </a:r>
            <a:r>
              <a:rPr lang="en-US" altLang="en-US" sz="3600" b="1" dirty="0" err="1">
                <a:latin typeface="Times New Roman" panose="02020603050405020304" pitchFamily="18" charset="0"/>
                <a:cs typeface="Times New Roman" panose="02020603050405020304" pitchFamily="18" charset="0"/>
              </a:rPr>
              <a:t>ms</a:t>
            </a:r>
            <a:r>
              <a:rPr lang="en-US" altLang="en-US" sz="3600" b="1" dirty="0">
                <a:latin typeface="Times New Roman" panose="02020603050405020304" pitchFamily="18" charset="0"/>
                <a:cs typeface="Times New Roman" panose="02020603050405020304" pitchFamily="18" charset="0"/>
              </a:rPr>
              <a:t> of the life of each mercury drop</a:t>
            </a:r>
            <a:r>
              <a:rPr lang="en-US" altLang="en-US" sz="3600" b="1" dirty="0"/>
              <a:t>. </a:t>
            </a:r>
          </a:p>
        </p:txBody>
      </p:sp>
    </p:spTree>
    <p:extLst>
      <p:ext uri="{BB962C8B-B14F-4D97-AF65-F5344CB8AC3E}">
        <p14:creationId xmlns:p14="http://schemas.microsoft.com/office/powerpoint/2010/main" val="6841406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a:extLst>
              <a:ext uri="{FF2B5EF4-FFF2-40B4-BE49-F238E27FC236}">
                <a16:creationId xmlns:a16="http://schemas.microsoft.com/office/drawing/2014/main" id="{2B059A45-BBA3-4931-BB80-05505E0FEF32}"/>
              </a:ext>
            </a:extLst>
          </p:cNvPr>
          <p:cNvSpPr>
            <a:spLocks noGrp="1" noChangeArrowheads="1"/>
          </p:cNvSpPr>
          <p:nvPr>
            <p:ph type="body" idx="1"/>
          </p:nvPr>
        </p:nvSpPr>
        <p:spPr>
          <a:xfrm>
            <a:off x="84221" y="381001"/>
            <a:ext cx="12107779" cy="6126163"/>
          </a:xfrm>
        </p:spPr>
        <p:txBody>
          <a:bodyPr/>
          <a:lstStyle/>
          <a:p>
            <a:pPr algn="l" rtl="0">
              <a:lnSpc>
                <a:spcPct val="90000"/>
              </a:lnSpc>
              <a:buFontTx/>
              <a:buNone/>
            </a:pPr>
            <a:endParaRPr lang="en-US" altLang="en-US" b="1" dirty="0"/>
          </a:p>
          <a:p>
            <a:pPr algn="l" rtl="0">
              <a:lnSpc>
                <a:spcPct val="90000"/>
              </a:lnSpc>
            </a:pPr>
            <a:r>
              <a:rPr lang="en-US" altLang="en-US" b="1" dirty="0">
                <a:latin typeface="Times New Roman" panose="02020603050405020304" pitchFamily="18" charset="0"/>
                <a:cs typeface="Times New Roman" panose="02020603050405020304" pitchFamily="18" charset="0"/>
              </a:rPr>
              <a:t>The drop is then mechanically dislodged. </a:t>
            </a:r>
          </a:p>
          <a:p>
            <a:pPr algn="l" rtl="0">
              <a:lnSpc>
                <a:spcPct val="90000"/>
              </a:lnSpc>
            </a:pPr>
            <a:r>
              <a:rPr lang="en-US" altLang="en-US" b="1" dirty="0">
                <a:latin typeface="Times New Roman" panose="02020603050405020304" pitchFamily="18" charset="0"/>
                <a:cs typeface="Times New Roman" panose="02020603050405020304" pitchFamily="18" charset="0"/>
              </a:rPr>
              <a:t>The current is not measured continuously. Rather, it is measured once before the pulse and again for the last 17 </a:t>
            </a:r>
            <a:r>
              <a:rPr lang="en-US" altLang="en-US" b="1" dirty="0" err="1">
                <a:latin typeface="Times New Roman" panose="02020603050405020304" pitchFamily="18" charset="0"/>
                <a:cs typeface="Times New Roman" panose="02020603050405020304" pitchFamily="18" charset="0"/>
              </a:rPr>
              <a:t>ms</a:t>
            </a:r>
            <a:r>
              <a:rPr lang="en-US" altLang="en-US" b="1" dirty="0">
                <a:latin typeface="Times New Roman" panose="02020603050405020304" pitchFamily="18" charset="0"/>
                <a:cs typeface="Times New Roman" panose="02020603050405020304" pitchFamily="18" charset="0"/>
              </a:rPr>
              <a:t> of the pulse. </a:t>
            </a:r>
          </a:p>
          <a:p>
            <a:pPr algn="l" rtl="0">
              <a:lnSpc>
                <a:spcPct val="90000"/>
              </a:lnSpc>
            </a:pPr>
            <a:r>
              <a:rPr lang="en-US" altLang="en-US" b="1" dirty="0">
                <a:latin typeface="Times New Roman" panose="02020603050405020304" pitchFamily="18" charset="0"/>
                <a:cs typeface="Times New Roman" panose="02020603050405020304" pitchFamily="18" charset="0"/>
              </a:rPr>
              <a:t>The polarograph subtracts the first current from the second and plots this difference versus the applied potential (measured just before the voltage pulse). </a:t>
            </a:r>
          </a:p>
          <a:p>
            <a:pPr algn="l" rtl="0">
              <a:lnSpc>
                <a:spcPct val="90000"/>
              </a:lnSpc>
            </a:pPr>
            <a:r>
              <a:rPr lang="en-US" altLang="en-US" b="1" dirty="0">
                <a:latin typeface="Times New Roman" panose="02020603050405020304" pitchFamily="18" charset="0"/>
                <a:cs typeface="Times New Roman" panose="02020603050405020304" pitchFamily="18" charset="0"/>
              </a:rPr>
              <a:t>The resulting differential pulse polarogram is nearly the </a:t>
            </a:r>
            <a:r>
              <a:rPr lang="en-US" altLang="en-US" b="1" i="1" dirty="0">
                <a:latin typeface="Times New Roman" panose="02020603050405020304" pitchFamily="18" charset="0"/>
                <a:cs typeface="Times New Roman" panose="02020603050405020304" pitchFamily="18" charset="0"/>
              </a:rPr>
              <a:t>derivative of </a:t>
            </a:r>
            <a:r>
              <a:rPr lang="en-US" altLang="en-US" b="1" dirty="0">
                <a:latin typeface="Times New Roman" panose="02020603050405020304" pitchFamily="18" charset="0"/>
                <a:cs typeface="Times New Roman" panose="02020603050405020304" pitchFamily="18" charset="0"/>
              </a:rPr>
              <a:t>a direct current polarogram, as shown in the Figure below</a:t>
            </a:r>
          </a:p>
          <a:p>
            <a:pPr>
              <a:lnSpc>
                <a:spcPct val="90000"/>
              </a:lnSpc>
            </a:pPr>
            <a:endParaRPr lang="en-US" altLang="en-US" sz="2400" dirty="0"/>
          </a:p>
        </p:txBody>
      </p:sp>
    </p:spTree>
    <p:extLst>
      <p:ext uri="{BB962C8B-B14F-4D97-AF65-F5344CB8AC3E}">
        <p14:creationId xmlns:p14="http://schemas.microsoft.com/office/powerpoint/2010/main" val="12284795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0" name="Picture 4">
            <a:extLst>
              <a:ext uri="{FF2B5EF4-FFF2-40B4-BE49-F238E27FC236}">
                <a16:creationId xmlns:a16="http://schemas.microsoft.com/office/drawing/2014/main" id="{57A98D8D-8507-4362-A96B-712EA32E95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1" y="152400"/>
            <a:ext cx="4665663"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1" name="Picture 5">
            <a:extLst>
              <a:ext uri="{FF2B5EF4-FFF2-40B4-BE49-F238E27FC236}">
                <a16:creationId xmlns:a16="http://schemas.microsoft.com/office/drawing/2014/main" id="{7A3DFB30-DD37-48B2-B7F2-4F01B726C0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17600"/>
            <a:ext cx="5943600" cy="197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11244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8" name="Picture 4">
            <a:extLst>
              <a:ext uri="{FF2B5EF4-FFF2-40B4-BE49-F238E27FC236}">
                <a16:creationId xmlns:a16="http://schemas.microsoft.com/office/drawing/2014/main" id="{291A1CD9-789B-410B-8596-776D135429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60364"/>
            <a:ext cx="8534400" cy="567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6137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6058F-FDC1-4029-B6D1-4B6660676AD0}"/>
              </a:ext>
            </a:extLst>
          </p:cNvPr>
          <p:cNvSpPr>
            <a:spLocks noGrp="1"/>
          </p:cNvSpPr>
          <p:nvPr>
            <p:ph type="title"/>
          </p:nvPr>
        </p:nvSpPr>
        <p:spPr>
          <a:xfrm>
            <a:off x="108285" y="1"/>
            <a:ext cx="11971420" cy="6858000"/>
          </a:xfrm>
        </p:spPr>
        <p:txBody>
          <a:bodyPr>
            <a:noAutofit/>
          </a:bodyPr>
          <a:lstStyle/>
          <a:p>
            <a:pPr>
              <a:lnSpc>
                <a:spcPct val="80000"/>
              </a:lnSpc>
            </a:pPr>
            <a:br>
              <a:rPr lang="en-US" altLang="en-US" sz="3200" b="1" dirty="0">
                <a:latin typeface="Times New Roman" panose="02020603050405020304" pitchFamily="18" charset="0"/>
                <a:cs typeface="Times New Roman" panose="02020603050405020304" pitchFamily="18" charset="0"/>
              </a:rPr>
            </a:br>
            <a:r>
              <a:rPr lang="en-US" altLang="en-US" sz="3200" b="1" dirty="0">
                <a:latin typeface="Times New Roman" panose="02020603050405020304" pitchFamily="18" charset="0"/>
                <a:cs typeface="Times New Roman" panose="02020603050405020304" pitchFamily="18" charset="0"/>
              </a:rPr>
              <a:t>Polarography</a:t>
            </a:r>
            <a:br>
              <a:rPr lang="en-US" altLang="en-US" sz="3200" b="1" dirty="0">
                <a:latin typeface="Times New Roman" panose="02020603050405020304" pitchFamily="18" charset="0"/>
                <a:cs typeface="Times New Roman" panose="02020603050405020304" pitchFamily="18" charset="0"/>
              </a:rPr>
            </a:br>
            <a:br>
              <a:rPr lang="en-US" altLang="en-US" sz="3200" b="1" dirty="0">
                <a:latin typeface="Times New Roman" panose="02020603050405020304" pitchFamily="18" charset="0"/>
                <a:cs typeface="Times New Roman" panose="02020603050405020304" pitchFamily="18" charset="0"/>
              </a:rPr>
            </a:br>
            <a:r>
              <a:rPr lang="en-US" altLang="en-US" sz="3200" b="1" dirty="0">
                <a:latin typeface="Times New Roman" panose="02020603050405020304" pitchFamily="18" charset="0"/>
                <a:cs typeface="Times New Roman" panose="02020603050405020304" pitchFamily="18" charset="0"/>
              </a:rPr>
              <a:t>In polarography, the current flowing through the cell is measured as a function of the potential of the working electrode. </a:t>
            </a:r>
            <a:br>
              <a:rPr lang="en-US" altLang="en-US" sz="3200" b="1" dirty="0">
                <a:latin typeface="Times New Roman" panose="02020603050405020304" pitchFamily="18" charset="0"/>
                <a:cs typeface="Times New Roman" panose="02020603050405020304" pitchFamily="18" charset="0"/>
              </a:rPr>
            </a:br>
            <a:r>
              <a:rPr lang="en-US" altLang="en-US" sz="3200" b="1" dirty="0">
                <a:latin typeface="Times New Roman" panose="02020603050405020304" pitchFamily="18" charset="0"/>
                <a:cs typeface="Times New Roman" panose="02020603050405020304" pitchFamily="18" charset="0"/>
              </a:rPr>
              <a:t>Usually this current is proportional to the concentration of the analyte. </a:t>
            </a:r>
            <a:br>
              <a:rPr lang="en-US" altLang="en-US" sz="3200" b="1" dirty="0">
                <a:latin typeface="Times New Roman" panose="02020603050405020304" pitchFamily="18" charset="0"/>
                <a:cs typeface="Times New Roman" panose="02020603050405020304" pitchFamily="18" charset="0"/>
              </a:rPr>
            </a:br>
            <a:br>
              <a:rPr lang="en-US" altLang="en-US" sz="3200" b="1" dirty="0">
                <a:latin typeface="Times New Roman" panose="02020603050405020304" pitchFamily="18" charset="0"/>
                <a:cs typeface="Times New Roman" panose="02020603050405020304" pitchFamily="18" charset="0"/>
              </a:rPr>
            </a:br>
            <a:r>
              <a:rPr lang="en-US" altLang="en-US" sz="3200" b="1" dirty="0">
                <a:latin typeface="Times New Roman" panose="02020603050405020304" pitchFamily="18" charset="0"/>
                <a:cs typeface="Times New Roman" panose="02020603050405020304" pitchFamily="18" charset="0"/>
              </a:rPr>
              <a:t>The working electrode is a dropping mercury electrode or a mercury droplet suspended from a bottom of a glass capillary tube. </a:t>
            </a:r>
            <a:br>
              <a:rPr lang="en-US" altLang="en-US" sz="3200" b="1" dirty="0">
                <a:latin typeface="Times New Roman" panose="02020603050405020304" pitchFamily="18" charset="0"/>
                <a:cs typeface="Times New Roman" panose="02020603050405020304" pitchFamily="18" charset="0"/>
              </a:rPr>
            </a:br>
            <a:r>
              <a:rPr lang="en-US" altLang="en-US" sz="3200" b="1" dirty="0">
                <a:latin typeface="Times New Roman" panose="02020603050405020304" pitchFamily="18" charset="0"/>
                <a:cs typeface="Times New Roman" panose="02020603050405020304" pitchFamily="18" charset="0"/>
              </a:rPr>
              <a:t>Analyte is either reduced (most of the cases) or oxidized at the surface of the mercury drop.</a:t>
            </a:r>
            <a:br>
              <a:rPr lang="en-US" altLang="en-US" sz="3200" b="1" dirty="0">
                <a:latin typeface="Times New Roman" panose="02020603050405020304" pitchFamily="18" charset="0"/>
                <a:cs typeface="Times New Roman" panose="02020603050405020304" pitchFamily="18" charset="0"/>
              </a:rPr>
            </a:br>
            <a:r>
              <a:rPr lang="en-US" altLang="en-US" sz="3200" b="1" dirty="0">
                <a:latin typeface="Times New Roman" panose="02020603050405020304" pitchFamily="18" charset="0"/>
                <a:cs typeface="Times New Roman" panose="02020603050405020304" pitchFamily="18" charset="0"/>
              </a:rPr>
              <a:t> </a:t>
            </a:r>
            <a:br>
              <a:rPr lang="en-US" altLang="en-US" sz="3200" b="1" dirty="0">
                <a:latin typeface="Times New Roman" panose="02020603050405020304" pitchFamily="18" charset="0"/>
                <a:cs typeface="Times New Roman" panose="02020603050405020304" pitchFamily="18" charset="0"/>
              </a:rPr>
            </a:br>
            <a:r>
              <a:rPr lang="en-US" altLang="en-US" sz="3200" b="1" dirty="0">
                <a:latin typeface="Times New Roman" panose="02020603050405020304" pitchFamily="18" charset="0"/>
                <a:cs typeface="Times New Roman" panose="02020603050405020304" pitchFamily="18" charset="0"/>
              </a:rPr>
              <a:t>The current –carrier auxiliary electrode is a platinum wire.</a:t>
            </a:r>
            <a:br>
              <a:rPr lang="en-US" altLang="en-US" sz="3200" b="1" dirty="0">
                <a:latin typeface="Times New Roman" panose="02020603050405020304" pitchFamily="18" charset="0"/>
                <a:cs typeface="Times New Roman" panose="02020603050405020304" pitchFamily="18" charset="0"/>
              </a:rPr>
            </a:br>
            <a:r>
              <a:rPr lang="en-US" altLang="en-US" sz="3200" b="1" dirty="0">
                <a:latin typeface="Times New Roman" panose="02020603050405020304" pitchFamily="18" charset="0"/>
                <a:cs typeface="Times New Roman" panose="02020603050405020304" pitchFamily="18" charset="0"/>
              </a:rPr>
              <a:t>SCE or Ag/AgCl reference electrode is used.  </a:t>
            </a:r>
            <a:br>
              <a:rPr lang="en-US" altLang="en-US" sz="3200" b="1" dirty="0">
                <a:latin typeface="Times New Roman" panose="02020603050405020304" pitchFamily="18" charset="0"/>
                <a:cs typeface="Times New Roman" panose="02020603050405020304" pitchFamily="18" charset="0"/>
              </a:rPr>
            </a:br>
            <a:r>
              <a:rPr lang="en-US" altLang="en-US" sz="3200" b="1" dirty="0">
                <a:latin typeface="Times New Roman" panose="02020603050405020304" pitchFamily="18" charset="0"/>
                <a:cs typeface="Times New Roman" panose="02020603050405020304" pitchFamily="18" charset="0"/>
              </a:rPr>
              <a:t>The potential of the mercury drop is measured  with respect to the reference electrode. </a:t>
            </a:r>
            <a:br>
              <a:rPr lang="en-US" altLang="en-US" sz="3200" b="1" dirty="0"/>
            </a:br>
            <a:endParaRPr lang="en-US" sz="3200" dirty="0"/>
          </a:p>
        </p:txBody>
      </p:sp>
    </p:spTree>
    <p:extLst>
      <p:ext uri="{BB962C8B-B14F-4D97-AF65-F5344CB8AC3E}">
        <p14:creationId xmlns:p14="http://schemas.microsoft.com/office/powerpoint/2010/main" val="31754416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2" name="Picture 4">
            <a:extLst>
              <a:ext uri="{FF2B5EF4-FFF2-40B4-BE49-F238E27FC236}">
                <a16:creationId xmlns:a16="http://schemas.microsoft.com/office/drawing/2014/main" id="{493D9AC3-B1CB-48D6-A52F-93502D0D08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599" y="473075"/>
            <a:ext cx="11851105" cy="513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20750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13312684-3DBE-4846-B7DD-6073EB800408}"/>
              </a:ext>
            </a:extLst>
          </p:cNvPr>
          <p:cNvSpPr>
            <a:spLocks noGrp="1" noChangeArrowheads="1"/>
          </p:cNvSpPr>
          <p:nvPr>
            <p:ph type="title"/>
          </p:nvPr>
        </p:nvSpPr>
        <p:spPr>
          <a:xfrm>
            <a:off x="1981200" y="274638"/>
            <a:ext cx="8229600" cy="639762"/>
          </a:xfrm>
        </p:spPr>
        <p:txBody>
          <a:bodyPr/>
          <a:lstStyle/>
          <a:p>
            <a:r>
              <a:rPr lang="en-US" altLang="en-US" sz="2800" b="1">
                <a:solidFill>
                  <a:srgbClr val="CC0000"/>
                </a:solidFill>
              </a:rPr>
              <a:t>Hydrodynamic Voltammetry</a:t>
            </a:r>
          </a:p>
        </p:txBody>
      </p:sp>
      <p:sp>
        <p:nvSpPr>
          <p:cNvPr id="44035" name="Rectangle 3">
            <a:extLst>
              <a:ext uri="{FF2B5EF4-FFF2-40B4-BE49-F238E27FC236}">
                <a16:creationId xmlns:a16="http://schemas.microsoft.com/office/drawing/2014/main" id="{E80CA26F-0EBB-4B8B-83F8-907610E6491F}"/>
              </a:ext>
            </a:extLst>
          </p:cNvPr>
          <p:cNvSpPr>
            <a:spLocks noGrp="1" noChangeArrowheads="1"/>
          </p:cNvSpPr>
          <p:nvPr>
            <p:ph type="body" idx="1"/>
          </p:nvPr>
        </p:nvSpPr>
        <p:spPr>
          <a:xfrm>
            <a:off x="0" y="1825625"/>
            <a:ext cx="12192000" cy="4351338"/>
          </a:xfrm>
        </p:spPr>
        <p:txBody>
          <a:bodyPr/>
          <a:lstStyle/>
          <a:p>
            <a:pPr algn="l" rtl="0">
              <a:lnSpc>
                <a:spcPct val="80000"/>
              </a:lnSpc>
            </a:pPr>
            <a:r>
              <a:rPr lang="en-US" altLang="en-US" sz="2400" b="1" dirty="0"/>
              <a:t>In hydrodynamic voltammetry the solution is stirred  by rotating the electrode.</a:t>
            </a:r>
          </a:p>
          <a:p>
            <a:pPr algn="l" rtl="0">
              <a:lnSpc>
                <a:spcPct val="80000"/>
              </a:lnSpc>
            </a:pPr>
            <a:r>
              <a:rPr lang="en-US" altLang="en-US" sz="2400" b="1" dirty="0"/>
              <a:t>Current is measured as a function of the potential applied to a solid working electrode. </a:t>
            </a:r>
          </a:p>
          <a:p>
            <a:pPr algn="l" rtl="0">
              <a:lnSpc>
                <a:spcPct val="80000"/>
              </a:lnSpc>
            </a:pPr>
            <a:r>
              <a:rPr lang="en-US" altLang="en-US" sz="2400" b="1" dirty="0"/>
              <a:t>The same potential profiles used for polarography, such as a linear scan or a differential pulse, are used in hydrodynamic voltammetry. </a:t>
            </a:r>
          </a:p>
          <a:p>
            <a:pPr algn="l" rtl="0">
              <a:lnSpc>
                <a:spcPct val="80000"/>
              </a:lnSpc>
            </a:pPr>
            <a:r>
              <a:rPr lang="en-US" altLang="en-US" sz="2400" b="1" dirty="0"/>
              <a:t>The resulting voltammograms are identical to those for polarography, except for the lack of current oscillations resulting from the growth of the mercury drops. </a:t>
            </a:r>
          </a:p>
          <a:p>
            <a:pPr algn="l" rtl="0">
              <a:lnSpc>
                <a:spcPct val="80000"/>
              </a:lnSpc>
            </a:pPr>
            <a:r>
              <a:rPr lang="en-US" altLang="en-US" sz="2400" b="1" dirty="0"/>
              <a:t>Because hydrodynamic voltammetry is not limited to Hg electrodes, it is useful for the analysis of analytes that are reduced or oxidized at more positive potentials.</a:t>
            </a:r>
          </a:p>
        </p:txBody>
      </p:sp>
    </p:spTree>
    <p:extLst>
      <p:ext uri="{BB962C8B-B14F-4D97-AF65-F5344CB8AC3E}">
        <p14:creationId xmlns:p14="http://schemas.microsoft.com/office/powerpoint/2010/main" val="29791378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56A7C4EA-9B7E-4681-91EE-02F4E7396370}"/>
              </a:ext>
            </a:extLst>
          </p:cNvPr>
          <p:cNvSpPr>
            <a:spLocks noGrp="1" noChangeArrowheads="1"/>
          </p:cNvSpPr>
          <p:nvPr>
            <p:ph type="title"/>
          </p:nvPr>
        </p:nvSpPr>
        <p:spPr>
          <a:xfrm>
            <a:off x="1981200" y="1"/>
            <a:ext cx="8229600" cy="563563"/>
          </a:xfrm>
        </p:spPr>
        <p:txBody>
          <a:bodyPr/>
          <a:lstStyle/>
          <a:p>
            <a:pPr rtl="0"/>
            <a:r>
              <a:rPr lang="en-US" altLang="en-US" sz="2800" b="1">
                <a:solidFill>
                  <a:srgbClr val="CC0000"/>
                </a:solidFill>
              </a:rPr>
              <a:t>Stripping Ansalysis</a:t>
            </a:r>
          </a:p>
        </p:txBody>
      </p:sp>
      <p:sp>
        <p:nvSpPr>
          <p:cNvPr id="45059" name="Rectangle 3">
            <a:extLst>
              <a:ext uri="{FF2B5EF4-FFF2-40B4-BE49-F238E27FC236}">
                <a16:creationId xmlns:a16="http://schemas.microsoft.com/office/drawing/2014/main" id="{B7B57BA4-A8B2-44B7-8438-40B7E0565A0C}"/>
              </a:ext>
            </a:extLst>
          </p:cNvPr>
          <p:cNvSpPr>
            <a:spLocks noGrp="1" noChangeArrowheads="1"/>
          </p:cNvSpPr>
          <p:nvPr>
            <p:ph type="body" idx="1"/>
          </p:nvPr>
        </p:nvSpPr>
        <p:spPr>
          <a:xfrm>
            <a:off x="0" y="685800"/>
            <a:ext cx="12192000" cy="5943600"/>
          </a:xfrm>
        </p:spPr>
        <p:txBody>
          <a:bodyPr/>
          <a:lstStyle/>
          <a:p>
            <a:pPr algn="l" rtl="0">
              <a:lnSpc>
                <a:spcPct val="80000"/>
              </a:lnSpc>
            </a:pPr>
            <a:endParaRPr lang="en-US" altLang="en-US" sz="1400" b="1"/>
          </a:p>
          <a:p>
            <a:pPr algn="l" rtl="0">
              <a:lnSpc>
                <a:spcPct val="80000"/>
              </a:lnSpc>
            </a:pPr>
            <a:r>
              <a:rPr lang="en-US" altLang="en-US" sz="2000" b="1"/>
              <a:t>The analyte from a </a:t>
            </a:r>
            <a:r>
              <a:rPr lang="en-US" altLang="en-US" sz="2400" b="1"/>
              <a:t>dilute</a:t>
            </a:r>
            <a:r>
              <a:rPr lang="en-US" altLang="en-US" sz="2000" b="1"/>
              <a:t> solution is first concentrated in a single drop of Hg (or any micro-electorde) by electroreduction or electro-oxidation. </a:t>
            </a:r>
          </a:p>
          <a:p>
            <a:pPr algn="l" rtl="0">
              <a:lnSpc>
                <a:spcPct val="80000"/>
              </a:lnSpc>
            </a:pPr>
            <a:r>
              <a:rPr lang="en-US" altLang="en-US" sz="2000" b="1"/>
              <a:t>The electroactive species is then </a:t>
            </a:r>
            <a:r>
              <a:rPr lang="en-US" altLang="en-US" sz="2000" b="1" i="1"/>
              <a:t>stripped </a:t>
            </a:r>
            <a:r>
              <a:rPr lang="en-US" altLang="en-US" sz="2000" b="1"/>
              <a:t>from the electrode by reversing the direction of the voltage sweep. </a:t>
            </a:r>
          </a:p>
          <a:p>
            <a:pPr algn="l" rtl="0">
              <a:lnSpc>
                <a:spcPct val="80000"/>
              </a:lnSpc>
            </a:pPr>
            <a:r>
              <a:rPr lang="en-US" altLang="en-US" sz="2000" b="1"/>
              <a:t>The potential becomes more </a:t>
            </a:r>
            <a:r>
              <a:rPr lang="en-US" altLang="en-US" sz="2000" b="1" i="1"/>
              <a:t>positive, oxidizing </a:t>
            </a:r>
            <a:r>
              <a:rPr lang="en-US" altLang="en-US" sz="2000" b="1"/>
              <a:t>the species back into solution (</a:t>
            </a:r>
            <a:r>
              <a:rPr lang="en-US" altLang="en-US" sz="2000" b="1">
                <a:solidFill>
                  <a:srgbClr val="CC0000"/>
                </a:solidFill>
              </a:rPr>
              <a:t>anodic stripping voltammetry)</a:t>
            </a:r>
            <a:r>
              <a:rPr lang="en-US" altLang="en-US" sz="2000" b="1"/>
              <a:t> or more negative reducing the species back into solution (</a:t>
            </a:r>
            <a:r>
              <a:rPr lang="en-US" altLang="en-US" sz="2000" b="1">
                <a:solidFill>
                  <a:srgbClr val="CC0000"/>
                </a:solidFill>
              </a:rPr>
              <a:t>cathodic stripping voltammetry)</a:t>
            </a:r>
            <a:r>
              <a:rPr lang="en-US" altLang="en-US" sz="2000" b="1"/>
              <a:t>  </a:t>
            </a:r>
          </a:p>
          <a:p>
            <a:pPr algn="l" rtl="0">
              <a:lnSpc>
                <a:spcPct val="80000"/>
              </a:lnSpc>
            </a:pPr>
            <a:r>
              <a:rPr lang="en-US" altLang="en-US" sz="2000" b="1"/>
              <a:t>The current measured during the oxidation or reduction is related to the quantity of analyte</a:t>
            </a:r>
          </a:p>
          <a:p>
            <a:pPr algn="l" rtl="0">
              <a:lnSpc>
                <a:spcPct val="80000"/>
              </a:lnSpc>
            </a:pPr>
            <a:r>
              <a:rPr lang="en-US" altLang="en-US" sz="2000" b="1"/>
              <a:t>The polarographic signal is recorded during the oxidation or reduction process.</a:t>
            </a:r>
            <a:endParaRPr lang="ar-SA" altLang="en-US" sz="2000" b="1"/>
          </a:p>
          <a:p>
            <a:pPr algn="l" rtl="0">
              <a:lnSpc>
                <a:spcPct val="80000"/>
              </a:lnSpc>
            </a:pPr>
            <a:r>
              <a:rPr lang="en-US" altLang="en-US" sz="2000" b="1"/>
              <a:t>The deposition step amounts to an electrochemical preconcentration of the analyte; that is, the concentration of the analyte in the surface of the microelectrode is far greater than it is in the bulk solution.</a:t>
            </a:r>
          </a:p>
        </p:txBody>
      </p:sp>
    </p:spTree>
    <p:extLst>
      <p:ext uri="{BB962C8B-B14F-4D97-AF65-F5344CB8AC3E}">
        <p14:creationId xmlns:p14="http://schemas.microsoft.com/office/powerpoint/2010/main" val="24813523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9" name="Picture 5">
            <a:extLst>
              <a:ext uri="{FF2B5EF4-FFF2-40B4-BE49-F238E27FC236}">
                <a16:creationId xmlns:a16="http://schemas.microsoft.com/office/drawing/2014/main" id="{593E6AE8-22E1-4ACE-BD22-735381F72B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228601"/>
            <a:ext cx="6705600" cy="616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2" name="Picture 8">
            <a:extLst>
              <a:ext uri="{FF2B5EF4-FFF2-40B4-BE49-F238E27FC236}">
                <a16:creationId xmlns:a16="http://schemas.microsoft.com/office/drawing/2014/main" id="{4425355E-E322-4DD0-A4EA-797EDCDFB3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03689"/>
            <a:ext cx="7543800"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27148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5">
            <a:extLst>
              <a:ext uri="{FF2B5EF4-FFF2-40B4-BE49-F238E27FC236}">
                <a16:creationId xmlns:a16="http://schemas.microsoft.com/office/drawing/2014/main" id="{744B32D1-8D88-4214-A945-227F881F2989}"/>
              </a:ext>
            </a:extLst>
          </p:cNvPr>
          <p:cNvSpPr>
            <a:spLocks noChangeArrowheads="1"/>
          </p:cNvSpPr>
          <p:nvPr/>
        </p:nvSpPr>
        <p:spPr bwMode="auto">
          <a:xfrm>
            <a:off x="1524001" y="11583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50180" name="Object 4">
            <a:extLst>
              <a:ext uri="{FF2B5EF4-FFF2-40B4-BE49-F238E27FC236}">
                <a16:creationId xmlns:a16="http://schemas.microsoft.com/office/drawing/2014/main" id="{10C4CACE-01A6-4A97-AE51-0B1286947C49}"/>
              </a:ext>
            </a:extLst>
          </p:cNvPr>
          <p:cNvGraphicFramePr>
            <a:graphicFrameLocks noChangeAspect="1"/>
          </p:cNvGraphicFramePr>
          <p:nvPr/>
        </p:nvGraphicFramePr>
        <p:xfrm>
          <a:off x="2057400" y="0"/>
          <a:ext cx="4737100" cy="6629400"/>
        </p:xfrm>
        <a:graphic>
          <a:graphicData uri="http://schemas.openxmlformats.org/presentationml/2006/ole">
            <mc:AlternateContent xmlns:mc="http://schemas.openxmlformats.org/markup-compatibility/2006">
              <mc:Choice xmlns:v="urn:schemas-microsoft-com:vml" Requires="v">
                <p:oleObj spid="_x0000_s3078" r:id="rId3" imgW="2980944" imgH="4169664" progId="Paper.Document">
                  <p:embed/>
                </p:oleObj>
              </mc:Choice>
              <mc:Fallback>
                <p:oleObj r:id="rId3" imgW="2980944" imgH="4169664" progId="Paper.Document">
                  <p:embed/>
                  <p:pic>
                    <p:nvPicPr>
                      <p:cNvPr id="50180" name="Object 4">
                        <a:extLst>
                          <a:ext uri="{FF2B5EF4-FFF2-40B4-BE49-F238E27FC236}">
                            <a16:creationId xmlns:a16="http://schemas.microsoft.com/office/drawing/2014/main" id="{10C4CACE-01A6-4A97-AE51-0B1286947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0"/>
                        <a:ext cx="4737100" cy="662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182" name="Rectangle 6">
            <a:extLst>
              <a:ext uri="{FF2B5EF4-FFF2-40B4-BE49-F238E27FC236}">
                <a16:creationId xmlns:a16="http://schemas.microsoft.com/office/drawing/2014/main" id="{ADC55575-0256-4A25-8491-802D2DB2D91E}"/>
              </a:ext>
            </a:extLst>
          </p:cNvPr>
          <p:cNvSpPr>
            <a:spLocks noChangeArrowheads="1"/>
          </p:cNvSpPr>
          <p:nvPr/>
        </p:nvSpPr>
        <p:spPr bwMode="auto">
          <a:xfrm>
            <a:off x="7086600" y="1990200"/>
            <a:ext cx="35814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buFontTx/>
              <a:buAutoNum type="alphaLcParenBoth"/>
            </a:pPr>
            <a:r>
              <a:rPr lang="en-US" altLang="en-US" sz="2000" b="1">
                <a:solidFill>
                  <a:srgbClr val="CC0000"/>
                </a:solidFill>
              </a:rPr>
              <a:t>Excitation signal for   stripping determination of Cd</a:t>
            </a:r>
            <a:r>
              <a:rPr lang="en-US" altLang="en-US" sz="2000" b="1" baseline="30000">
                <a:solidFill>
                  <a:srgbClr val="CC0000"/>
                </a:solidFill>
              </a:rPr>
              <a:t>2+</a:t>
            </a:r>
            <a:r>
              <a:rPr lang="en-US" altLang="en-US" sz="2000" b="1">
                <a:solidFill>
                  <a:srgbClr val="CC0000"/>
                </a:solidFill>
              </a:rPr>
              <a:t> and Cu</a:t>
            </a:r>
            <a:r>
              <a:rPr lang="en-US" altLang="en-US" sz="2000" b="1" baseline="30000">
                <a:solidFill>
                  <a:srgbClr val="CC0000"/>
                </a:solidFill>
              </a:rPr>
              <a:t>2+</a:t>
            </a:r>
            <a:endParaRPr lang="en-US" altLang="en-US" sz="2000" b="1">
              <a:solidFill>
                <a:srgbClr val="CC0000"/>
              </a:solidFill>
            </a:endParaRPr>
          </a:p>
          <a:p>
            <a:pPr algn="l" rtl="0">
              <a:buFontTx/>
              <a:buAutoNum type="alphaLcParenBoth"/>
            </a:pPr>
            <a:r>
              <a:rPr lang="en-US" altLang="en-US" sz="2000" b="1">
                <a:solidFill>
                  <a:srgbClr val="CC0000"/>
                </a:solidFill>
              </a:rPr>
              <a:t>Voltamrnograrn</a:t>
            </a:r>
            <a:r>
              <a:rPr lang="en-US" altLang="en-US">
                <a:solidFill>
                  <a:srgbClr val="CC0000"/>
                </a:solidFill>
              </a:rPr>
              <a:t>.</a:t>
            </a:r>
          </a:p>
        </p:txBody>
      </p:sp>
    </p:spTree>
    <p:extLst>
      <p:ext uri="{BB962C8B-B14F-4D97-AF65-F5344CB8AC3E}">
        <p14:creationId xmlns:p14="http://schemas.microsoft.com/office/powerpoint/2010/main" val="4065105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FC4EBCAA-5C12-41F0-A401-C71984590432}"/>
              </a:ext>
            </a:extLst>
          </p:cNvPr>
          <p:cNvSpPr>
            <a:spLocks noGrp="1" noChangeArrowheads="1"/>
          </p:cNvSpPr>
          <p:nvPr>
            <p:ph type="title"/>
          </p:nvPr>
        </p:nvSpPr>
        <p:spPr>
          <a:xfrm>
            <a:off x="1981200" y="0"/>
            <a:ext cx="8229600" cy="457200"/>
          </a:xfrm>
        </p:spPr>
        <p:txBody>
          <a:bodyPr>
            <a:normAutofit fontScale="90000"/>
          </a:bodyPr>
          <a:lstStyle/>
          <a:p>
            <a:pPr rtl="0"/>
            <a:r>
              <a:rPr lang="en-US" altLang="en-US" sz="2800" b="1">
                <a:solidFill>
                  <a:srgbClr val="CC0000"/>
                </a:solidFill>
              </a:rPr>
              <a:t>Amperometry</a:t>
            </a:r>
          </a:p>
        </p:txBody>
      </p:sp>
      <p:sp>
        <p:nvSpPr>
          <p:cNvPr id="48131" name="Rectangle 3">
            <a:extLst>
              <a:ext uri="{FF2B5EF4-FFF2-40B4-BE49-F238E27FC236}">
                <a16:creationId xmlns:a16="http://schemas.microsoft.com/office/drawing/2014/main" id="{D161C729-F85C-4A76-8780-5E1BDEEE7777}"/>
              </a:ext>
            </a:extLst>
          </p:cNvPr>
          <p:cNvSpPr>
            <a:spLocks noGrp="1" noChangeArrowheads="1"/>
          </p:cNvSpPr>
          <p:nvPr>
            <p:ph type="body" idx="1"/>
          </p:nvPr>
        </p:nvSpPr>
        <p:spPr>
          <a:xfrm>
            <a:off x="0" y="457201"/>
            <a:ext cx="12192000" cy="4525963"/>
          </a:xfrm>
        </p:spPr>
        <p:txBody>
          <a:bodyPr>
            <a:normAutofit/>
          </a:bodyPr>
          <a:lstStyle/>
          <a:p>
            <a:pPr algn="l" rtl="0">
              <a:lnSpc>
                <a:spcPct val="80000"/>
              </a:lnSpc>
            </a:pPr>
            <a:r>
              <a:rPr lang="en-US" altLang="en-US" sz="2400" b="1" dirty="0"/>
              <a:t>A constant potential is applied to the working electrode, and current is measured as a function of time. </a:t>
            </a:r>
          </a:p>
          <a:p>
            <a:pPr algn="l" rtl="0">
              <a:lnSpc>
                <a:spcPct val="80000"/>
              </a:lnSpc>
            </a:pPr>
            <a:r>
              <a:rPr lang="en-US" altLang="en-US" sz="2400" b="1" dirty="0"/>
              <a:t>Since the potential is not scanned, amperometry does not lead to a voltammogram.</a:t>
            </a:r>
          </a:p>
          <a:p>
            <a:pPr algn="l" rtl="0">
              <a:lnSpc>
                <a:spcPct val="80000"/>
              </a:lnSpc>
            </a:pPr>
            <a:r>
              <a:rPr lang="en-US" altLang="en-US" sz="2400" b="1" dirty="0"/>
              <a:t>One important application of amperometry is in the construction of chemical sensors. One of the first </a:t>
            </a:r>
            <a:r>
              <a:rPr lang="en-US" altLang="en-US" sz="2400" b="1" dirty="0" err="1"/>
              <a:t>amperometric</a:t>
            </a:r>
            <a:r>
              <a:rPr lang="en-US" altLang="en-US" sz="2400" b="1" dirty="0"/>
              <a:t> sensors to be developed was for dissolved O</a:t>
            </a:r>
            <a:r>
              <a:rPr lang="en-US" altLang="en-US" sz="2400" b="1" baseline="-25000" dirty="0"/>
              <a:t>2</a:t>
            </a:r>
            <a:r>
              <a:rPr lang="en-US" altLang="en-US" sz="2400" b="1" dirty="0"/>
              <a:t> in blood</a:t>
            </a:r>
          </a:p>
          <a:p>
            <a:pPr algn="l" rtl="0">
              <a:lnSpc>
                <a:spcPct val="80000"/>
              </a:lnSpc>
            </a:pPr>
            <a:r>
              <a:rPr lang="en-US" altLang="en-US" sz="2400" b="1" dirty="0"/>
              <a:t>The design of the </a:t>
            </a:r>
            <a:r>
              <a:rPr lang="en-US" altLang="en-US" sz="2400" b="1" dirty="0" err="1"/>
              <a:t>amperometric</a:t>
            </a:r>
            <a:r>
              <a:rPr lang="en-US" altLang="en-US" sz="2400" b="1" dirty="0"/>
              <a:t> sensor is shown below and is similar to potentiometric membrane electrodes. </a:t>
            </a:r>
          </a:p>
          <a:p>
            <a:pPr algn="l" rtl="0">
              <a:lnSpc>
                <a:spcPct val="80000"/>
              </a:lnSpc>
            </a:pPr>
            <a:r>
              <a:rPr lang="en-US" altLang="en-US" sz="2400" b="1" dirty="0"/>
              <a:t>A gas‑permeable membrane is stretched across the end of the sensor and is separated from the working and counter electrodes by a thin solution of KCI. </a:t>
            </a:r>
          </a:p>
          <a:p>
            <a:pPr algn="l" rtl="0">
              <a:lnSpc>
                <a:spcPct val="80000"/>
              </a:lnSpc>
            </a:pPr>
            <a:r>
              <a:rPr lang="en-US" altLang="en-US" sz="2400" b="1" dirty="0"/>
              <a:t>The working electrode is a Pt disk cathode, and an Ag ring anode is the counter electrode</a:t>
            </a:r>
          </a:p>
          <a:p>
            <a:pPr algn="l" rtl="0">
              <a:lnSpc>
                <a:spcPct val="80000"/>
              </a:lnSpc>
            </a:pPr>
            <a:r>
              <a:rPr lang="en-US" altLang="en-US" sz="2400" b="1" dirty="0"/>
              <a:t>Although several gases can diffuse across the membrane (O</a:t>
            </a:r>
            <a:r>
              <a:rPr lang="en-US" altLang="en-US" sz="2400" b="1" baseline="-25000" dirty="0"/>
              <a:t>2</a:t>
            </a:r>
            <a:r>
              <a:rPr lang="en-US" altLang="en-US" sz="2400" b="1" dirty="0"/>
              <a:t>, N</a:t>
            </a:r>
            <a:r>
              <a:rPr lang="en-US" altLang="en-US" sz="2400" b="1" baseline="-25000" dirty="0"/>
              <a:t>2</a:t>
            </a:r>
            <a:r>
              <a:rPr lang="en-US" altLang="en-US" sz="2400" b="1" dirty="0"/>
              <a:t>, CO</a:t>
            </a:r>
            <a:r>
              <a:rPr lang="en-US" altLang="en-US" sz="2400" b="1" baseline="-25000" dirty="0"/>
              <a:t>2</a:t>
            </a:r>
            <a:r>
              <a:rPr lang="en-US" altLang="en-US" sz="2400" b="1" dirty="0"/>
              <a:t>), only O</a:t>
            </a:r>
            <a:r>
              <a:rPr lang="en-US" altLang="en-US" sz="2400" b="1" baseline="-25000" dirty="0"/>
              <a:t>2</a:t>
            </a:r>
            <a:r>
              <a:rPr lang="en-US" altLang="en-US" sz="2400" b="1" dirty="0"/>
              <a:t> is reduced at the cathode</a:t>
            </a:r>
            <a:r>
              <a:rPr lang="ar-SA" altLang="en-US" sz="2400" b="1" dirty="0"/>
              <a:t> </a:t>
            </a:r>
            <a:endParaRPr lang="en-US" altLang="en-US" sz="2400" b="1" dirty="0"/>
          </a:p>
        </p:txBody>
      </p:sp>
    </p:spTree>
    <p:extLst>
      <p:ext uri="{BB962C8B-B14F-4D97-AF65-F5344CB8AC3E}">
        <p14:creationId xmlns:p14="http://schemas.microsoft.com/office/powerpoint/2010/main" val="22462321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5" name="Rectangle 5">
            <a:extLst>
              <a:ext uri="{FF2B5EF4-FFF2-40B4-BE49-F238E27FC236}">
                <a16:creationId xmlns:a16="http://schemas.microsoft.com/office/drawing/2014/main" id="{82E3E57A-6221-411F-9608-1EBBF2C15FB1}"/>
              </a:ext>
            </a:extLst>
          </p:cNvPr>
          <p:cNvSpPr>
            <a:spLocks noChangeArrowheads="1"/>
          </p:cNvSpPr>
          <p:nvPr/>
        </p:nvSpPr>
        <p:spPr bwMode="auto">
          <a:xfrm>
            <a:off x="1524001" y="192512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51204" name="Object 4">
            <a:extLst>
              <a:ext uri="{FF2B5EF4-FFF2-40B4-BE49-F238E27FC236}">
                <a16:creationId xmlns:a16="http://schemas.microsoft.com/office/drawing/2014/main" id="{2218C8DD-CFFA-42B6-9E9A-134D4C594B29}"/>
              </a:ext>
            </a:extLst>
          </p:cNvPr>
          <p:cNvGraphicFramePr>
            <a:graphicFrameLocks noChangeAspect="1"/>
          </p:cNvGraphicFramePr>
          <p:nvPr/>
        </p:nvGraphicFramePr>
        <p:xfrm>
          <a:off x="3048000" y="1"/>
          <a:ext cx="6019800" cy="5114925"/>
        </p:xfrm>
        <a:graphic>
          <a:graphicData uri="http://schemas.openxmlformats.org/presentationml/2006/ole">
            <mc:AlternateContent xmlns:mc="http://schemas.openxmlformats.org/markup-compatibility/2006">
              <mc:Choice xmlns:v="urn:schemas-microsoft-com:vml" Requires="v">
                <p:oleObj spid="_x0000_s4102" r:id="rId3" imgW="3104388" imgH="2642616" progId="Paper.Document">
                  <p:embed/>
                </p:oleObj>
              </mc:Choice>
              <mc:Fallback>
                <p:oleObj r:id="rId3" imgW="3104388" imgH="2642616" progId="Paper.Document">
                  <p:embed/>
                  <p:pic>
                    <p:nvPicPr>
                      <p:cNvPr id="51204" name="Object 4">
                        <a:extLst>
                          <a:ext uri="{FF2B5EF4-FFF2-40B4-BE49-F238E27FC236}">
                            <a16:creationId xmlns:a16="http://schemas.microsoft.com/office/drawing/2014/main" id="{2218C8DD-CFFA-42B6-9E9A-134D4C594B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1"/>
                        <a:ext cx="6019800" cy="5114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06" name="Rectangle 6">
            <a:extLst>
              <a:ext uri="{FF2B5EF4-FFF2-40B4-BE49-F238E27FC236}">
                <a16:creationId xmlns:a16="http://schemas.microsoft.com/office/drawing/2014/main" id="{C5BBF79C-3C5D-4F49-92B1-D22D349FA475}"/>
              </a:ext>
            </a:extLst>
          </p:cNvPr>
          <p:cNvSpPr>
            <a:spLocks noChangeArrowheads="1"/>
          </p:cNvSpPr>
          <p:nvPr/>
        </p:nvSpPr>
        <p:spPr bwMode="auto">
          <a:xfrm>
            <a:off x="2438400" y="5696813"/>
            <a:ext cx="7772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rtl="0"/>
            <a:r>
              <a:rPr lang="en-US" altLang="en-US" sz="2000" b="1"/>
              <a:t>Differential-pulse anodic stripping voltammogram of 25 ppm zinc, cadmium, lead, and copper.</a:t>
            </a:r>
            <a:r>
              <a:rPr lang="en-US" altLang="en-US" b="1"/>
              <a:t> </a:t>
            </a:r>
          </a:p>
        </p:txBody>
      </p:sp>
    </p:spTree>
    <p:extLst>
      <p:ext uri="{BB962C8B-B14F-4D97-AF65-F5344CB8AC3E}">
        <p14:creationId xmlns:p14="http://schemas.microsoft.com/office/powerpoint/2010/main" val="6299596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6" name="Picture 4">
            <a:extLst>
              <a:ext uri="{FF2B5EF4-FFF2-40B4-BE49-F238E27FC236}">
                <a16:creationId xmlns:a16="http://schemas.microsoft.com/office/drawing/2014/main" id="{A464A8EE-5273-40E2-B399-F3CE2D7AF1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1" y="304800"/>
            <a:ext cx="5083175"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7" name="Text Box 5">
            <a:extLst>
              <a:ext uri="{FF2B5EF4-FFF2-40B4-BE49-F238E27FC236}">
                <a16:creationId xmlns:a16="http://schemas.microsoft.com/office/drawing/2014/main" id="{709A2844-8EDC-4241-A847-615828AA9F49}"/>
              </a:ext>
            </a:extLst>
          </p:cNvPr>
          <p:cNvSpPr txBox="1">
            <a:spLocks noChangeArrowheads="1"/>
          </p:cNvSpPr>
          <p:nvPr/>
        </p:nvSpPr>
        <p:spPr bwMode="auto">
          <a:xfrm>
            <a:off x="1752600" y="1524001"/>
            <a:ext cx="2079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rtl="0"/>
            <a:r>
              <a:rPr lang="en-US" altLang="en-US" b="1"/>
              <a:t>Clark amperometric</a:t>
            </a:r>
          </a:p>
          <a:p>
            <a:pPr algn="l" rtl="0"/>
            <a:r>
              <a:rPr lang="en-US" altLang="en-US" b="1"/>
              <a:t>Sensor for the </a:t>
            </a:r>
          </a:p>
          <a:p>
            <a:pPr algn="l" rtl="0"/>
            <a:r>
              <a:rPr lang="en-US" altLang="en-US" b="1"/>
              <a:t>Determination of </a:t>
            </a:r>
          </a:p>
          <a:p>
            <a:pPr algn="l" rtl="0"/>
            <a:r>
              <a:rPr lang="en-US" altLang="en-US" b="1"/>
              <a:t>Dissolved O</a:t>
            </a:r>
            <a:r>
              <a:rPr lang="en-US" altLang="en-US" b="1" baseline="-25000"/>
              <a:t>2</a:t>
            </a:r>
            <a:r>
              <a:rPr lang="en-US" altLang="en-US"/>
              <a:t> </a:t>
            </a:r>
          </a:p>
        </p:txBody>
      </p:sp>
    </p:spTree>
    <p:extLst>
      <p:ext uri="{BB962C8B-B14F-4D97-AF65-F5344CB8AC3E}">
        <p14:creationId xmlns:p14="http://schemas.microsoft.com/office/powerpoint/2010/main" val="33567758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CA739114-3219-479A-8F8E-4C20FB53EEC7}"/>
              </a:ext>
            </a:extLst>
          </p:cNvPr>
          <p:cNvSpPr>
            <a:spLocks noGrp="1" noChangeArrowheads="1"/>
          </p:cNvSpPr>
          <p:nvPr>
            <p:ph type="title"/>
          </p:nvPr>
        </p:nvSpPr>
        <p:spPr>
          <a:xfrm>
            <a:off x="1981200" y="274638"/>
            <a:ext cx="8229600" cy="487362"/>
          </a:xfrm>
        </p:spPr>
        <p:txBody>
          <a:bodyPr/>
          <a:lstStyle/>
          <a:p>
            <a:r>
              <a:rPr lang="en-US" altLang="en-US" sz="2800" b="1">
                <a:solidFill>
                  <a:srgbClr val="CC0000"/>
                </a:solidFill>
                <a:cs typeface="Times New Roman" panose="02020603050405020304" pitchFamily="18" charset="0"/>
              </a:rPr>
              <a:t>Quantitative Analysis</a:t>
            </a:r>
          </a:p>
        </p:txBody>
      </p:sp>
      <p:sp>
        <p:nvSpPr>
          <p:cNvPr id="61443" name="Rectangle 3">
            <a:extLst>
              <a:ext uri="{FF2B5EF4-FFF2-40B4-BE49-F238E27FC236}">
                <a16:creationId xmlns:a16="http://schemas.microsoft.com/office/drawing/2014/main" id="{1CF3C5DC-0F55-476A-8144-C5E8486E1976}"/>
              </a:ext>
            </a:extLst>
          </p:cNvPr>
          <p:cNvSpPr>
            <a:spLocks noGrp="1" noChangeArrowheads="1"/>
          </p:cNvSpPr>
          <p:nvPr>
            <p:ph type="body" idx="1"/>
          </p:nvPr>
        </p:nvSpPr>
        <p:spPr>
          <a:xfrm>
            <a:off x="0" y="1825625"/>
            <a:ext cx="12192000" cy="4351338"/>
          </a:xfrm>
        </p:spPr>
        <p:txBody>
          <a:bodyPr/>
          <a:lstStyle/>
          <a:p>
            <a:pPr algn="l" rtl="0"/>
            <a:endParaRPr lang="en-US" altLang="en-US">
              <a:solidFill>
                <a:srgbClr val="000000"/>
              </a:solidFill>
              <a:cs typeface="Times New Roman" panose="02020603050405020304" pitchFamily="18" charset="0"/>
            </a:endParaRPr>
          </a:p>
          <a:p>
            <a:pPr algn="l" rtl="0"/>
            <a:r>
              <a:rPr lang="en-US" altLang="en-US" b="1">
                <a:solidFill>
                  <a:srgbClr val="000000"/>
                </a:solidFill>
                <a:cs typeface="Times New Roman" panose="02020603050405020304" pitchFamily="18" charset="0"/>
              </a:rPr>
              <a:t>The principal use of polarography is in quantitative analysis. </a:t>
            </a:r>
          </a:p>
          <a:p>
            <a:pPr algn="l" rtl="0"/>
            <a:r>
              <a:rPr lang="en-US" altLang="en-US" b="1">
                <a:solidFill>
                  <a:srgbClr val="000000"/>
                </a:solidFill>
                <a:cs typeface="Times New Roman" panose="02020603050405020304" pitchFamily="18" charset="0"/>
              </a:rPr>
              <a:t>Since the magnitude of the diffusion current is proportional to the concentration of analyte, the height of a polarographic wave tells how much analyte is present.</a:t>
            </a:r>
            <a:r>
              <a:rPr lang="en-US" altLang="en-US">
                <a:solidFill>
                  <a:srgbClr val="000000"/>
                </a:solidFill>
                <a:cs typeface="Times New Roman" panose="02020603050405020304" pitchFamily="18" charset="0"/>
              </a:rPr>
              <a:t> </a:t>
            </a:r>
          </a:p>
        </p:txBody>
      </p:sp>
    </p:spTree>
    <p:extLst>
      <p:ext uri="{BB962C8B-B14F-4D97-AF65-F5344CB8AC3E}">
        <p14:creationId xmlns:p14="http://schemas.microsoft.com/office/powerpoint/2010/main" val="36318677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4D87D7DC-3D4D-49AF-BA64-A4656BD61250}"/>
              </a:ext>
            </a:extLst>
          </p:cNvPr>
          <p:cNvSpPr>
            <a:spLocks noGrp="1" noChangeArrowheads="1"/>
          </p:cNvSpPr>
          <p:nvPr>
            <p:ph type="title"/>
          </p:nvPr>
        </p:nvSpPr>
        <p:spPr>
          <a:xfrm>
            <a:off x="1981200" y="274638"/>
            <a:ext cx="8229600" cy="487362"/>
          </a:xfrm>
        </p:spPr>
        <p:txBody>
          <a:bodyPr/>
          <a:lstStyle/>
          <a:p>
            <a:r>
              <a:rPr lang="en-US" altLang="en-US" sz="2800" b="1">
                <a:solidFill>
                  <a:srgbClr val="CC0000"/>
                </a:solidFill>
              </a:rPr>
              <a:t>One Standard Method</a:t>
            </a:r>
          </a:p>
        </p:txBody>
      </p:sp>
      <p:sp>
        <p:nvSpPr>
          <p:cNvPr id="66563" name="Rectangle 3">
            <a:extLst>
              <a:ext uri="{FF2B5EF4-FFF2-40B4-BE49-F238E27FC236}">
                <a16:creationId xmlns:a16="http://schemas.microsoft.com/office/drawing/2014/main" id="{51960518-654E-451D-A4A4-06587FB4A414}"/>
              </a:ext>
            </a:extLst>
          </p:cNvPr>
          <p:cNvSpPr>
            <a:spLocks noGrp="1" noChangeArrowheads="1"/>
          </p:cNvSpPr>
          <p:nvPr>
            <p:ph type="body" idx="1"/>
          </p:nvPr>
        </p:nvSpPr>
        <p:spPr>
          <a:xfrm>
            <a:off x="0" y="990601"/>
            <a:ext cx="12192000" cy="5135563"/>
          </a:xfrm>
        </p:spPr>
        <p:txBody>
          <a:bodyPr/>
          <a:lstStyle/>
          <a:p>
            <a:pPr algn="l" rtl="0"/>
            <a:r>
              <a:rPr lang="en-US" altLang="en-US" b="1" dirty="0"/>
              <a:t>It is assumed that a linear relationship holds for the concentration and the wave height. </a:t>
            </a:r>
          </a:p>
          <a:p>
            <a:pPr algn="l" rtl="0"/>
            <a:r>
              <a:rPr lang="en-US" altLang="en-US" b="1" dirty="0"/>
              <a:t>Assuming that the wave </a:t>
            </a:r>
            <a:r>
              <a:rPr lang="en-US" altLang="en-US" b="1" dirty="0" err="1"/>
              <a:t>heightes</a:t>
            </a:r>
            <a:r>
              <a:rPr lang="en-US" altLang="en-US" b="1" dirty="0"/>
              <a:t> for the standard and the analyte were h</a:t>
            </a:r>
            <a:r>
              <a:rPr lang="en-US" altLang="en-US" b="1" baseline="-25000" dirty="0"/>
              <a:t>1</a:t>
            </a:r>
            <a:r>
              <a:rPr lang="en-US" altLang="en-US" b="1" dirty="0"/>
              <a:t> and h</a:t>
            </a:r>
            <a:r>
              <a:rPr lang="en-US" altLang="en-US" b="1" baseline="-25000" dirty="0"/>
              <a:t>2</a:t>
            </a:r>
            <a:r>
              <a:rPr lang="en-US" altLang="en-US" b="1" dirty="0"/>
              <a:t> and the concentrations were </a:t>
            </a:r>
            <a:r>
              <a:rPr lang="en-US" altLang="en-US" b="1" dirty="0" err="1"/>
              <a:t>X</a:t>
            </a:r>
            <a:r>
              <a:rPr lang="en-US" altLang="en-US" b="1" baseline="-25000" dirty="0" err="1"/>
              <a:t>standard</a:t>
            </a:r>
            <a:r>
              <a:rPr lang="en-US" altLang="en-US" b="1" dirty="0"/>
              <a:t> and </a:t>
            </a:r>
            <a:r>
              <a:rPr lang="en-US" altLang="en-US" b="1" dirty="0" err="1"/>
              <a:t>X</a:t>
            </a:r>
            <a:r>
              <a:rPr lang="en-US" altLang="en-US" b="1" baseline="-25000" dirty="0" err="1"/>
              <a:t>analyte</a:t>
            </a:r>
            <a:r>
              <a:rPr lang="en-US" altLang="en-US" b="1" baseline="-25000" dirty="0"/>
              <a:t> </a:t>
            </a:r>
            <a:r>
              <a:rPr lang="en-US" altLang="en-US" b="1" dirty="0"/>
              <a:t>then,</a:t>
            </a:r>
          </a:p>
          <a:p>
            <a:pPr algn="l" rtl="0">
              <a:buFontTx/>
              <a:buNone/>
            </a:pPr>
            <a:endParaRPr lang="en-US" altLang="en-US" b="1" dirty="0"/>
          </a:p>
          <a:p>
            <a:pPr algn="l" rtl="0"/>
            <a:r>
              <a:rPr lang="en-US" altLang="en-US" b="1" dirty="0" err="1">
                <a:solidFill>
                  <a:srgbClr val="CC0000"/>
                </a:solidFill>
              </a:rPr>
              <a:t>H</a:t>
            </a:r>
            <a:r>
              <a:rPr lang="en-US" altLang="en-US" b="1" baseline="-25000" dirty="0" err="1">
                <a:solidFill>
                  <a:srgbClr val="CC0000"/>
                </a:solidFill>
              </a:rPr>
              <a:t>standadr</a:t>
            </a:r>
            <a:r>
              <a:rPr lang="en-US" altLang="en-US" b="1" dirty="0">
                <a:solidFill>
                  <a:srgbClr val="CC0000"/>
                </a:solidFill>
              </a:rPr>
              <a:t> / </a:t>
            </a:r>
            <a:r>
              <a:rPr lang="en-US" altLang="en-US" b="1" dirty="0" err="1">
                <a:solidFill>
                  <a:srgbClr val="CC0000"/>
                </a:solidFill>
              </a:rPr>
              <a:t>h</a:t>
            </a:r>
            <a:r>
              <a:rPr lang="en-US" altLang="en-US" b="1" baseline="-25000" dirty="0" err="1">
                <a:solidFill>
                  <a:srgbClr val="CC0000"/>
                </a:solidFill>
              </a:rPr>
              <a:t>analyte</a:t>
            </a:r>
            <a:r>
              <a:rPr lang="en-US" altLang="en-US" b="1" baseline="-25000" dirty="0">
                <a:solidFill>
                  <a:srgbClr val="CC0000"/>
                </a:solidFill>
              </a:rPr>
              <a:t> </a:t>
            </a:r>
            <a:r>
              <a:rPr lang="en-US" altLang="en-US" b="1" dirty="0">
                <a:solidFill>
                  <a:srgbClr val="CC0000"/>
                </a:solidFill>
              </a:rPr>
              <a:t> =  </a:t>
            </a:r>
            <a:r>
              <a:rPr lang="en-US" altLang="en-US" b="1" dirty="0" err="1">
                <a:solidFill>
                  <a:srgbClr val="CC0000"/>
                </a:solidFill>
              </a:rPr>
              <a:t>X</a:t>
            </a:r>
            <a:r>
              <a:rPr lang="en-US" altLang="en-US" b="1" baseline="-25000" dirty="0" err="1">
                <a:solidFill>
                  <a:srgbClr val="CC0000"/>
                </a:solidFill>
              </a:rPr>
              <a:t>standard</a:t>
            </a:r>
            <a:r>
              <a:rPr lang="en-US" altLang="en-US" b="1" dirty="0">
                <a:solidFill>
                  <a:srgbClr val="CC0000"/>
                </a:solidFill>
              </a:rPr>
              <a:t> / </a:t>
            </a:r>
            <a:r>
              <a:rPr lang="en-US" altLang="en-US" b="1" dirty="0" err="1">
                <a:solidFill>
                  <a:srgbClr val="CC0000"/>
                </a:solidFill>
              </a:rPr>
              <a:t>X</a:t>
            </a:r>
            <a:r>
              <a:rPr lang="en-US" altLang="en-US" b="1" baseline="-25000" dirty="0" err="1">
                <a:solidFill>
                  <a:srgbClr val="CC0000"/>
                </a:solidFill>
              </a:rPr>
              <a:t>analyt</a:t>
            </a:r>
            <a:endParaRPr lang="en-US" altLang="en-US" b="1" baseline="-25000" dirty="0">
              <a:solidFill>
                <a:srgbClr val="CC0000"/>
              </a:solidFill>
            </a:endParaRPr>
          </a:p>
        </p:txBody>
      </p:sp>
    </p:spTree>
    <p:extLst>
      <p:ext uri="{BB962C8B-B14F-4D97-AF65-F5344CB8AC3E}">
        <p14:creationId xmlns:p14="http://schemas.microsoft.com/office/powerpoint/2010/main" val="638003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a:extLst>
              <a:ext uri="{FF2B5EF4-FFF2-40B4-BE49-F238E27FC236}">
                <a16:creationId xmlns:a16="http://schemas.microsoft.com/office/drawing/2014/main" id="{E6ED1C1E-B23B-465C-B25F-75CB5F5E09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1995484"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9725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228A1134-2135-4624-81CA-93844D12DA02}"/>
              </a:ext>
            </a:extLst>
          </p:cNvPr>
          <p:cNvSpPr>
            <a:spLocks noGrp="1" noChangeArrowheads="1"/>
          </p:cNvSpPr>
          <p:nvPr>
            <p:ph type="title"/>
          </p:nvPr>
        </p:nvSpPr>
        <p:spPr>
          <a:xfrm>
            <a:off x="2057400" y="304800"/>
            <a:ext cx="8229600" cy="609600"/>
          </a:xfrm>
        </p:spPr>
        <p:txBody>
          <a:bodyPr/>
          <a:lstStyle/>
          <a:p>
            <a:pPr rtl="0"/>
            <a:r>
              <a:rPr lang="en-US" altLang="en-US" sz="3200" b="1">
                <a:solidFill>
                  <a:srgbClr val="CC0000"/>
                </a:solidFill>
              </a:rPr>
              <a:t>Standard curves</a:t>
            </a:r>
            <a:endParaRPr lang="en-US" altLang="en-US" sz="3200">
              <a:solidFill>
                <a:srgbClr val="CC0000"/>
              </a:solidFill>
            </a:endParaRPr>
          </a:p>
        </p:txBody>
      </p:sp>
      <p:sp>
        <p:nvSpPr>
          <p:cNvPr id="62467" name="Rectangle 3">
            <a:extLst>
              <a:ext uri="{FF2B5EF4-FFF2-40B4-BE49-F238E27FC236}">
                <a16:creationId xmlns:a16="http://schemas.microsoft.com/office/drawing/2014/main" id="{B83AA68E-8223-47AE-BBB9-1E3AF289C9C7}"/>
              </a:ext>
            </a:extLst>
          </p:cNvPr>
          <p:cNvSpPr>
            <a:spLocks noGrp="1" noChangeArrowheads="1"/>
          </p:cNvSpPr>
          <p:nvPr>
            <p:ph type="body" idx="1"/>
          </p:nvPr>
        </p:nvSpPr>
        <p:spPr>
          <a:xfrm>
            <a:off x="0" y="1825625"/>
            <a:ext cx="12192000" cy="4351338"/>
          </a:xfrm>
        </p:spPr>
        <p:txBody>
          <a:bodyPr/>
          <a:lstStyle/>
          <a:p>
            <a:pPr algn="l" rtl="0">
              <a:lnSpc>
                <a:spcPct val="90000"/>
              </a:lnSpc>
            </a:pPr>
            <a:r>
              <a:rPr lang="en-US" altLang="en-US" sz="2400" dirty="0"/>
              <a:t>The most reliable, but tedious, method of quantitative analysis is to prepare a series of known concentrations of analyte in otherwise identical solutions. </a:t>
            </a:r>
          </a:p>
          <a:p>
            <a:pPr algn="l" rtl="0">
              <a:lnSpc>
                <a:spcPct val="90000"/>
              </a:lnSpc>
            </a:pPr>
            <a:r>
              <a:rPr lang="en-US" altLang="en-US" sz="2400" dirty="0"/>
              <a:t>A polarogram of each solution is recorded, and a graph of the diffusion current versus analyte concentration is prepared. </a:t>
            </a:r>
          </a:p>
          <a:p>
            <a:pPr algn="l" rtl="0">
              <a:lnSpc>
                <a:spcPct val="90000"/>
              </a:lnSpc>
            </a:pPr>
            <a:r>
              <a:rPr lang="en-US" altLang="en-US" sz="2400" dirty="0"/>
              <a:t>Finally, a polarogram of the unknown is recorded, using the same conditions. </a:t>
            </a:r>
          </a:p>
          <a:p>
            <a:pPr algn="l" rtl="0">
              <a:lnSpc>
                <a:spcPct val="90000"/>
              </a:lnSpc>
            </a:pPr>
            <a:r>
              <a:rPr lang="en-US" altLang="en-US" sz="2400" dirty="0"/>
              <a:t>From the measured diffusion current and the standard curve, the concentration of analyte can be determined.</a:t>
            </a:r>
          </a:p>
          <a:p>
            <a:pPr algn="l" rtl="0">
              <a:lnSpc>
                <a:spcPct val="90000"/>
              </a:lnSpc>
            </a:pPr>
            <a:r>
              <a:rPr lang="en-US" altLang="en-US" sz="2400" dirty="0"/>
              <a:t>The figure below shows an example of the linear relationship between diffusion current and concentration.</a:t>
            </a:r>
          </a:p>
        </p:txBody>
      </p:sp>
    </p:spTree>
    <p:extLst>
      <p:ext uri="{BB962C8B-B14F-4D97-AF65-F5344CB8AC3E}">
        <p14:creationId xmlns:p14="http://schemas.microsoft.com/office/powerpoint/2010/main" val="16879681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2" name="Picture 4">
            <a:extLst>
              <a:ext uri="{FF2B5EF4-FFF2-40B4-BE49-F238E27FC236}">
                <a16:creationId xmlns:a16="http://schemas.microsoft.com/office/drawing/2014/main" id="{070137A9-91AA-448A-80B9-0C6D003386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1" y="381000"/>
            <a:ext cx="5756275"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3" name="Text Box 5">
            <a:extLst>
              <a:ext uri="{FF2B5EF4-FFF2-40B4-BE49-F238E27FC236}">
                <a16:creationId xmlns:a16="http://schemas.microsoft.com/office/drawing/2014/main" id="{088ABD8E-6FE7-47B8-A178-F25634756554}"/>
              </a:ext>
            </a:extLst>
          </p:cNvPr>
          <p:cNvSpPr txBox="1">
            <a:spLocks noChangeArrowheads="1"/>
          </p:cNvSpPr>
          <p:nvPr/>
        </p:nvSpPr>
        <p:spPr bwMode="auto">
          <a:xfrm>
            <a:off x="6248400" y="1828800"/>
            <a:ext cx="3886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sz="2400" b="1"/>
              <a:t>Standard curve for polarographic analysis of Al(III) in 0.2 M sodium acetate, pH 4.7. I</a:t>
            </a:r>
            <a:r>
              <a:rPr lang="en-US" altLang="en-US" sz="2400" b="1" baseline="-25000"/>
              <a:t>d</a:t>
            </a:r>
            <a:r>
              <a:rPr lang="en-US" altLang="en-US" sz="2400" b="1"/>
              <a:t> is corrected for the residual current</a:t>
            </a:r>
          </a:p>
        </p:txBody>
      </p:sp>
    </p:spTree>
    <p:extLst>
      <p:ext uri="{BB962C8B-B14F-4D97-AF65-F5344CB8AC3E}">
        <p14:creationId xmlns:p14="http://schemas.microsoft.com/office/powerpoint/2010/main" val="19872149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D5E34F95-144F-438E-83C3-0B646C872C80}"/>
              </a:ext>
            </a:extLst>
          </p:cNvPr>
          <p:cNvSpPr>
            <a:spLocks noGrp="1" noChangeArrowheads="1"/>
          </p:cNvSpPr>
          <p:nvPr>
            <p:ph type="title"/>
          </p:nvPr>
        </p:nvSpPr>
        <p:spPr>
          <a:xfrm>
            <a:off x="1981200" y="274638"/>
            <a:ext cx="8229600" cy="563562"/>
          </a:xfrm>
        </p:spPr>
        <p:txBody>
          <a:bodyPr>
            <a:normAutofit fontScale="90000"/>
          </a:bodyPr>
          <a:lstStyle/>
          <a:p>
            <a:pPr rtl="0"/>
            <a:r>
              <a:rPr lang="en-US" altLang="en-US" sz="2800" b="1">
                <a:solidFill>
                  <a:srgbClr val="CC0000"/>
                </a:solidFill>
              </a:rPr>
              <a:t>Standard addition method</a:t>
            </a:r>
            <a:br>
              <a:rPr lang="en-US" altLang="en-US" sz="2800">
                <a:solidFill>
                  <a:srgbClr val="CC0000"/>
                </a:solidFill>
              </a:rPr>
            </a:br>
            <a:endParaRPr lang="en-US" altLang="en-US" sz="2800">
              <a:solidFill>
                <a:srgbClr val="CC0000"/>
              </a:solidFill>
            </a:endParaRPr>
          </a:p>
        </p:txBody>
      </p:sp>
      <p:sp>
        <p:nvSpPr>
          <p:cNvPr id="70659" name="Rectangle 3">
            <a:extLst>
              <a:ext uri="{FF2B5EF4-FFF2-40B4-BE49-F238E27FC236}">
                <a16:creationId xmlns:a16="http://schemas.microsoft.com/office/drawing/2014/main" id="{40002320-597C-4392-8378-3DCB95B57E33}"/>
              </a:ext>
            </a:extLst>
          </p:cNvPr>
          <p:cNvSpPr>
            <a:spLocks noGrp="1" noChangeArrowheads="1"/>
          </p:cNvSpPr>
          <p:nvPr>
            <p:ph type="body" idx="1"/>
          </p:nvPr>
        </p:nvSpPr>
        <p:spPr>
          <a:xfrm>
            <a:off x="0" y="762001"/>
            <a:ext cx="12192000" cy="5364163"/>
          </a:xfrm>
        </p:spPr>
        <p:txBody>
          <a:bodyPr/>
          <a:lstStyle/>
          <a:p>
            <a:pPr algn="l" rtl="0">
              <a:lnSpc>
                <a:spcPct val="80000"/>
              </a:lnSpc>
            </a:pPr>
            <a:r>
              <a:rPr lang="en-US" altLang="en-US" sz="2400" b="1"/>
              <a:t>The standard addition method is most useful when the sample matrix is unknown or difficult to duplicate in synthetic standard solutions. </a:t>
            </a:r>
          </a:p>
          <a:p>
            <a:pPr algn="l" rtl="0">
              <a:lnSpc>
                <a:spcPct val="80000"/>
              </a:lnSpc>
            </a:pPr>
            <a:r>
              <a:rPr lang="en-US" altLang="en-US" sz="2400" b="1"/>
              <a:t>This method is faster but usually not as reliable as the method employing a standard curve.</a:t>
            </a:r>
          </a:p>
          <a:p>
            <a:pPr algn="l" rtl="0">
              <a:lnSpc>
                <a:spcPct val="80000"/>
              </a:lnSpc>
            </a:pPr>
            <a:r>
              <a:rPr lang="en-US" altLang="en-US" sz="2400" b="1"/>
              <a:t>First, a polarogram of the unknown is recorded. Then, a small volume of concentrated solution containing a known quantity of the analyte is added to the sample. </a:t>
            </a:r>
          </a:p>
          <a:p>
            <a:pPr algn="l" rtl="0">
              <a:lnSpc>
                <a:spcPct val="80000"/>
              </a:lnSpc>
            </a:pPr>
            <a:r>
              <a:rPr lang="en-US" altLang="en-US" sz="2400" b="1" i="1"/>
              <a:t>With the assumption that the response is linear, </a:t>
            </a:r>
            <a:r>
              <a:rPr lang="en-US" altLang="en-US" sz="2400" b="1"/>
              <a:t>the increase in diffusion current of this new solution can be used to estimate the amount of unknown in the original solution.</a:t>
            </a:r>
          </a:p>
          <a:p>
            <a:pPr algn="l" rtl="0">
              <a:lnSpc>
                <a:spcPct val="80000"/>
              </a:lnSpc>
            </a:pPr>
            <a:r>
              <a:rPr lang="en-US" altLang="en-US" sz="2400" b="1"/>
              <a:t> For greatest accuracy, several standard additions are made. </a:t>
            </a:r>
          </a:p>
        </p:txBody>
      </p:sp>
    </p:spTree>
    <p:extLst>
      <p:ext uri="{BB962C8B-B14F-4D97-AF65-F5344CB8AC3E}">
        <p14:creationId xmlns:p14="http://schemas.microsoft.com/office/powerpoint/2010/main" val="42739170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60D60DD1-18DD-4814-A339-75E8E98CD46C}"/>
              </a:ext>
            </a:extLst>
          </p:cNvPr>
          <p:cNvSpPr>
            <a:spLocks noGrp="1" noChangeArrowheads="1"/>
          </p:cNvSpPr>
          <p:nvPr>
            <p:ph type="body" idx="1"/>
          </p:nvPr>
        </p:nvSpPr>
        <p:spPr>
          <a:xfrm>
            <a:off x="0" y="228601"/>
            <a:ext cx="12192000" cy="5897563"/>
          </a:xfrm>
        </p:spPr>
        <p:txBody>
          <a:bodyPr/>
          <a:lstStyle/>
          <a:p>
            <a:pPr algn="l" rtl="0">
              <a:lnSpc>
                <a:spcPct val="80000"/>
              </a:lnSpc>
            </a:pPr>
            <a:r>
              <a:rPr lang="en-US" altLang="en-US" sz="2400" b="1"/>
              <a:t>The diffusion current of the unknown will be proportional to the concentration of unknown, C</a:t>
            </a:r>
            <a:r>
              <a:rPr lang="en-US" altLang="en-US" sz="2400" b="1" baseline="-25000"/>
              <a:t>x</a:t>
            </a:r>
            <a:r>
              <a:rPr lang="en-US" altLang="en-US" sz="2400" b="1"/>
              <a:t>:</a:t>
            </a:r>
          </a:p>
          <a:p>
            <a:pPr algn="l" rtl="0">
              <a:lnSpc>
                <a:spcPct val="80000"/>
              </a:lnSpc>
            </a:pPr>
            <a:r>
              <a:rPr lang="en-US" altLang="en-US" sz="2400" b="1"/>
              <a:t>l</a:t>
            </a:r>
            <a:r>
              <a:rPr lang="en-US" altLang="en-US" sz="2400" b="1" baseline="-25000"/>
              <a:t>d(unknown)</a:t>
            </a:r>
            <a:r>
              <a:rPr lang="en-US" altLang="en-US" sz="2400" b="1"/>
              <a:t> =   k</a:t>
            </a:r>
            <a:r>
              <a:rPr lang="en-US" altLang="en-US" sz="2400" b="1" i="1"/>
              <a:t>C</a:t>
            </a:r>
            <a:r>
              <a:rPr lang="en-US" altLang="en-US" sz="2400" b="1" i="1" baseline="-25000"/>
              <a:t>x</a:t>
            </a:r>
          </a:p>
          <a:p>
            <a:pPr algn="l" rtl="0">
              <a:lnSpc>
                <a:spcPct val="80000"/>
              </a:lnSpc>
            </a:pPr>
            <a:endParaRPr lang="en-US" altLang="en-US" sz="2400" b="1" i="1" baseline="-25000"/>
          </a:p>
          <a:p>
            <a:pPr algn="l" rtl="0">
              <a:lnSpc>
                <a:spcPct val="80000"/>
              </a:lnSpc>
            </a:pPr>
            <a:r>
              <a:rPr lang="en-US" altLang="en-US" sz="2400" b="1" i="1"/>
              <a:t>where k is a constant of proportionality. </a:t>
            </a:r>
          </a:p>
          <a:p>
            <a:pPr algn="l" rtl="0">
              <a:lnSpc>
                <a:spcPct val="80000"/>
              </a:lnSpc>
            </a:pPr>
            <a:r>
              <a:rPr lang="en-US" altLang="en-US" sz="2400" b="1" i="1"/>
              <a:t>Let the concentration of standard solution be C</a:t>
            </a:r>
            <a:r>
              <a:rPr lang="en-US" altLang="en-US" sz="2400" b="1" i="1" baseline="-25000"/>
              <a:t>S</a:t>
            </a:r>
            <a:r>
              <a:rPr lang="en-US" altLang="en-US" sz="2400" b="1" i="1"/>
              <a:t>. When V</a:t>
            </a:r>
            <a:r>
              <a:rPr lang="en-US" altLang="en-US" sz="2400" b="1" i="1" baseline="-25000"/>
              <a:t>S</a:t>
            </a:r>
            <a:r>
              <a:rPr lang="en-US" altLang="en-US" sz="2400" b="1" i="1"/>
              <a:t> mL of standard solution is added to V</a:t>
            </a:r>
            <a:r>
              <a:rPr lang="en-US" altLang="en-US" sz="2400" b="1" i="1" baseline="-25000"/>
              <a:t>x</a:t>
            </a:r>
            <a:r>
              <a:rPr lang="en-US" altLang="en-US" sz="2400" b="1" i="1"/>
              <a:t> mL of unknown, </a:t>
            </a:r>
          </a:p>
          <a:p>
            <a:pPr algn="l" rtl="0">
              <a:lnSpc>
                <a:spcPct val="80000"/>
              </a:lnSpc>
            </a:pPr>
            <a:r>
              <a:rPr lang="en-US" altLang="en-US" sz="2400" b="1" i="1"/>
              <a:t>The diffusion current is the sum of diffusion currents due to the unknown and the standard.</a:t>
            </a:r>
            <a:endParaRPr lang="en-US" altLang="en-US" sz="2400" b="1" i="1" baseline="-25000"/>
          </a:p>
          <a:p>
            <a:pPr>
              <a:lnSpc>
                <a:spcPct val="80000"/>
              </a:lnSpc>
            </a:pPr>
            <a:endParaRPr lang="en-US" altLang="en-US" sz="2400" b="1"/>
          </a:p>
        </p:txBody>
      </p:sp>
      <p:sp>
        <p:nvSpPr>
          <p:cNvPr id="71683" name="Rectangle 3">
            <a:extLst>
              <a:ext uri="{FF2B5EF4-FFF2-40B4-BE49-F238E27FC236}">
                <a16:creationId xmlns:a16="http://schemas.microsoft.com/office/drawing/2014/main" id="{4F95AAED-B2B4-4707-AEAC-A22C7957DF54}"/>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71684" name="Picture 4">
            <a:extLst>
              <a:ext uri="{FF2B5EF4-FFF2-40B4-BE49-F238E27FC236}">
                <a16:creationId xmlns:a16="http://schemas.microsoft.com/office/drawing/2014/main" id="{5605DBEC-8FB5-4007-A8F6-E1FB24CB55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733800"/>
            <a:ext cx="7696200" cy="812800"/>
          </a:xfrm>
          <a:prstGeom prst="rect">
            <a:avLst/>
          </a:prstGeom>
          <a:noFill/>
          <a:extLst>
            <a:ext uri="{909E8E84-426E-40DD-AFC4-6F175D3DCCD1}">
              <a14:hiddenFill xmlns:a14="http://schemas.microsoft.com/office/drawing/2010/main">
                <a:solidFill>
                  <a:srgbClr val="FFFFFF"/>
                </a:solidFill>
              </a14:hiddenFill>
            </a:ext>
          </a:extLst>
        </p:spPr>
      </p:pic>
      <p:sp>
        <p:nvSpPr>
          <p:cNvPr id="71685" name="Text Box 5">
            <a:extLst>
              <a:ext uri="{FF2B5EF4-FFF2-40B4-BE49-F238E27FC236}">
                <a16:creationId xmlns:a16="http://schemas.microsoft.com/office/drawing/2014/main" id="{CD81BE09-799E-4231-A72D-65AA467535D2}"/>
              </a:ext>
            </a:extLst>
          </p:cNvPr>
          <p:cNvSpPr txBox="1">
            <a:spLocks noChangeArrowheads="1"/>
          </p:cNvSpPr>
          <p:nvPr/>
        </p:nvSpPr>
        <p:spPr bwMode="auto">
          <a:xfrm>
            <a:off x="2209800" y="4724400"/>
            <a:ext cx="269689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rearrange and solve for C</a:t>
            </a:r>
            <a:r>
              <a:rPr lang="en-US" altLang="en-US" b="1" baseline="-25000"/>
              <a:t>x</a:t>
            </a:r>
            <a:r>
              <a:rPr lang="en-US" altLang="en-US" b="1"/>
              <a:t> </a:t>
            </a:r>
          </a:p>
        </p:txBody>
      </p:sp>
      <p:pic>
        <p:nvPicPr>
          <p:cNvPr id="71686" name="Picture 6">
            <a:extLst>
              <a:ext uri="{FF2B5EF4-FFF2-40B4-BE49-F238E27FC236}">
                <a16:creationId xmlns:a16="http://schemas.microsoft.com/office/drawing/2014/main" id="{1D469754-3F5B-4646-A579-DEFB86C022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5334000"/>
            <a:ext cx="47244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025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a:extLst>
              <a:ext uri="{FF2B5EF4-FFF2-40B4-BE49-F238E27FC236}">
                <a16:creationId xmlns:a16="http://schemas.microsoft.com/office/drawing/2014/main" id="{94C8F35C-E213-4C37-87A7-9110DDE23D30}"/>
              </a:ext>
            </a:extLst>
          </p:cNvPr>
          <p:cNvGraphicFramePr>
            <a:graphicFrameLocks noChangeAspect="1"/>
          </p:cNvGraphicFramePr>
          <p:nvPr>
            <p:extLst>
              <p:ext uri="{D42A27DB-BD31-4B8C-83A1-F6EECF244321}">
                <p14:modId xmlns:p14="http://schemas.microsoft.com/office/powerpoint/2010/main" val="2652889145"/>
              </p:ext>
            </p:extLst>
          </p:nvPr>
        </p:nvGraphicFramePr>
        <p:xfrm>
          <a:off x="3019926" y="304800"/>
          <a:ext cx="6833937" cy="6167438"/>
        </p:xfrm>
        <a:graphic>
          <a:graphicData uri="http://schemas.openxmlformats.org/presentationml/2006/ole">
            <mc:AlternateContent xmlns:mc="http://schemas.openxmlformats.org/markup-compatibility/2006">
              <mc:Choice xmlns:v="urn:schemas-microsoft-com:vml" Requires="v">
                <p:oleObj spid="_x0000_s1030" r:id="rId3" imgW="7148565" imgH="9434581" progId="MSPhotoEd.3">
                  <p:embed/>
                </p:oleObj>
              </mc:Choice>
              <mc:Fallback>
                <p:oleObj r:id="rId3" imgW="7148565" imgH="9434581" progId="MSPhotoEd.3">
                  <p:embed/>
                  <p:pic>
                    <p:nvPicPr>
                      <p:cNvPr id="6148" name="Object 4">
                        <a:extLst>
                          <a:ext uri="{FF2B5EF4-FFF2-40B4-BE49-F238E27FC236}">
                            <a16:creationId xmlns:a16="http://schemas.microsoft.com/office/drawing/2014/main" id="{CB012F92-6AFC-4180-9AFE-FE36624B9E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9926" y="304800"/>
                        <a:ext cx="6833937" cy="6167438"/>
                      </a:xfrm>
                      <a:prstGeom prst="rect">
                        <a:avLst/>
                      </a:prstGeom>
                      <a:noFill/>
                      <a:ln w="76200">
                        <a:solidFill>
                          <a:schemeClr val="hlink"/>
                        </a:solidFill>
                        <a:miter lim="800000"/>
                        <a:headEnd/>
                        <a:tailEnd/>
                      </a:ln>
                    </p:spPr>
                  </p:pic>
                </p:oleObj>
              </mc:Fallback>
            </mc:AlternateContent>
          </a:graphicData>
        </a:graphic>
      </p:graphicFrame>
      <p:sp>
        <p:nvSpPr>
          <p:cNvPr id="3" name="Rectangle 2">
            <a:extLst>
              <a:ext uri="{FF2B5EF4-FFF2-40B4-BE49-F238E27FC236}">
                <a16:creationId xmlns:a16="http://schemas.microsoft.com/office/drawing/2014/main" id="{DC52D542-4E39-4323-9FC4-F8517CF1B25E}"/>
              </a:ext>
            </a:extLst>
          </p:cNvPr>
          <p:cNvSpPr/>
          <p:nvPr/>
        </p:nvSpPr>
        <p:spPr>
          <a:xfrm>
            <a:off x="172453" y="519046"/>
            <a:ext cx="2847473" cy="1815882"/>
          </a:xfrm>
          <a:prstGeom prst="rect">
            <a:avLst/>
          </a:prstGeom>
        </p:spPr>
        <p:txBody>
          <a:bodyPr wrap="square">
            <a:spAutoFit/>
          </a:bodyPr>
          <a:lstStyle/>
          <a:p>
            <a:r>
              <a:rPr lang="en-US" altLang="en-US" sz="2800" b="1" dirty="0">
                <a:solidFill>
                  <a:srgbClr val="CC0000"/>
                </a:solidFill>
              </a:rPr>
              <a:t>Typical electrochemical </a:t>
            </a:r>
          </a:p>
          <a:p>
            <a:r>
              <a:rPr lang="en-US" altLang="en-US" sz="2800" b="1" dirty="0">
                <a:solidFill>
                  <a:srgbClr val="CC0000"/>
                </a:solidFill>
              </a:rPr>
              <a:t>cell used in polarography</a:t>
            </a:r>
          </a:p>
        </p:txBody>
      </p:sp>
    </p:spTree>
    <p:extLst>
      <p:ext uri="{BB962C8B-B14F-4D97-AF65-F5344CB8AC3E}">
        <p14:creationId xmlns:p14="http://schemas.microsoft.com/office/powerpoint/2010/main" val="3235808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E887-A6CC-456E-9FF9-1B57780B9786}"/>
              </a:ext>
            </a:extLst>
          </p:cNvPr>
          <p:cNvSpPr>
            <a:spLocks noGrp="1"/>
          </p:cNvSpPr>
          <p:nvPr>
            <p:ph type="title"/>
          </p:nvPr>
        </p:nvSpPr>
        <p:spPr>
          <a:xfrm>
            <a:off x="838200" y="365125"/>
            <a:ext cx="10515600" cy="826001"/>
          </a:xfrm>
        </p:spPr>
        <p:txBody>
          <a:bodyPr/>
          <a:lstStyle/>
          <a:p>
            <a:pPr algn="ctr"/>
            <a:r>
              <a:rPr lang="en-US" dirty="0">
                <a:solidFill>
                  <a:srgbClr val="FF0000"/>
                </a:solidFill>
                <a:latin typeface="Times New Roman" panose="02020603050405020304" pitchFamily="18" charset="0"/>
                <a:cs typeface="Times New Roman" panose="02020603050405020304" pitchFamily="18" charset="0"/>
              </a:rPr>
              <a:t>Polarography</a:t>
            </a:r>
          </a:p>
        </p:txBody>
      </p:sp>
      <p:sp>
        <p:nvSpPr>
          <p:cNvPr id="3" name="Content Placeholder 2">
            <a:extLst>
              <a:ext uri="{FF2B5EF4-FFF2-40B4-BE49-F238E27FC236}">
                <a16:creationId xmlns:a16="http://schemas.microsoft.com/office/drawing/2014/main" id="{2C8138FC-5501-446A-AC26-386AB07DFD39}"/>
              </a:ext>
            </a:extLst>
          </p:cNvPr>
          <p:cNvSpPr>
            <a:spLocks noGrp="1"/>
          </p:cNvSpPr>
          <p:nvPr>
            <p:ph idx="1"/>
          </p:nvPr>
        </p:nvSpPr>
        <p:spPr>
          <a:xfrm>
            <a:off x="132347" y="1455820"/>
            <a:ext cx="11899232" cy="5402179"/>
          </a:xfrm>
        </p:spPr>
        <p:txBody>
          <a:bodyPr>
            <a:normAutofit lnSpcReduction="10000"/>
          </a:bodyPr>
          <a:lstStyle/>
          <a:p>
            <a:r>
              <a:rPr lang="en-US" sz="4400" dirty="0">
                <a:solidFill>
                  <a:srgbClr val="FF0000"/>
                </a:solidFill>
                <a:latin typeface="Times New Roman" panose="02020603050405020304" pitchFamily="18" charset="0"/>
                <a:cs typeface="Times New Roman" panose="02020603050405020304" pitchFamily="18" charset="0"/>
              </a:rPr>
              <a:t>Polarography is a subclass of </a:t>
            </a:r>
            <a:r>
              <a:rPr lang="en-US" sz="4400" dirty="0" err="1">
                <a:solidFill>
                  <a:srgbClr val="FF0000"/>
                </a:solidFill>
                <a:latin typeface="Times New Roman" panose="02020603050405020304" pitchFamily="18" charset="0"/>
                <a:cs typeface="Times New Roman" panose="02020603050405020304" pitchFamily="18" charset="0"/>
              </a:rPr>
              <a:t>Votammetry</a:t>
            </a:r>
            <a:r>
              <a:rPr lang="en-US" sz="4400" dirty="0">
                <a:solidFill>
                  <a:srgbClr val="FF0000"/>
                </a:solidFill>
                <a:latin typeface="Times New Roman" panose="02020603050405020304" pitchFamily="18" charset="0"/>
                <a:cs typeface="Times New Roman" panose="02020603050405020304" pitchFamily="18" charset="0"/>
              </a:rPr>
              <a:t> where the working electrode is Dropping Mercury Electrode (DME)</a:t>
            </a:r>
          </a:p>
          <a:p>
            <a:r>
              <a:rPr lang="en-US" sz="4400" dirty="0">
                <a:solidFill>
                  <a:srgbClr val="FF0000"/>
                </a:solidFill>
                <a:latin typeface="Times New Roman" panose="02020603050405020304" pitchFamily="18" charset="0"/>
                <a:cs typeface="Times New Roman" panose="02020603050405020304" pitchFamily="18" charset="0"/>
              </a:rPr>
              <a:t>A cell containing</a:t>
            </a:r>
          </a:p>
          <a:p>
            <a:pPr marL="0" indent="0">
              <a:buNone/>
            </a:pPr>
            <a:r>
              <a:rPr lang="en-US" sz="4400" dirty="0">
                <a:solidFill>
                  <a:srgbClr val="FF0000"/>
                </a:solidFill>
                <a:latin typeface="Times New Roman" panose="02020603050405020304" pitchFamily="18" charset="0"/>
                <a:cs typeface="Times New Roman" panose="02020603050405020304" pitchFamily="18" charset="0"/>
              </a:rPr>
              <a:t>   Solution of interest</a:t>
            </a:r>
          </a:p>
          <a:p>
            <a:pPr marL="0" indent="0">
              <a:buNone/>
            </a:pPr>
            <a:r>
              <a:rPr lang="en-US" sz="4400" dirty="0">
                <a:solidFill>
                  <a:srgbClr val="FF0000"/>
                </a:solidFill>
                <a:latin typeface="Times New Roman" panose="02020603050405020304" pitchFamily="18" charset="0"/>
                <a:cs typeface="Times New Roman" panose="02020603050405020304" pitchFamily="18" charset="0"/>
              </a:rPr>
              <a:t>    Stable reference electrode (calomel electrode)</a:t>
            </a:r>
          </a:p>
          <a:p>
            <a:pPr marL="0" indent="0">
              <a:buNone/>
            </a:pPr>
            <a:r>
              <a:rPr lang="en-US" sz="4400" dirty="0">
                <a:solidFill>
                  <a:srgbClr val="FF0000"/>
                </a:solidFill>
                <a:latin typeface="Times New Roman" panose="02020603050405020304" pitchFamily="18" charset="0"/>
                <a:cs typeface="Times New Roman" panose="02020603050405020304" pitchFamily="18" charset="0"/>
              </a:rPr>
              <a:t>     </a:t>
            </a:r>
            <a:r>
              <a:rPr lang="en-US" sz="4000" dirty="0">
                <a:solidFill>
                  <a:srgbClr val="FF0000"/>
                </a:solidFill>
                <a:latin typeface="Times New Roman" panose="02020603050405020304" pitchFamily="18" charset="0"/>
                <a:cs typeface="Times New Roman" panose="02020603050405020304" pitchFamily="18" charset="0"/>
              </a:rPr>
              <a:t>Small area of Indicator (working) electrode (DME)</a:t>
            </a:r>
          </a:p>
          <a:p>
            <a:pPr marL="0" indent="0">
              <a:buNone/>
            </a:pPr>
            <a:r>
              <a:rPr lang="en-US" sz="4000" dirty="0">
                <a:solidFill>
                  <a:srgbClr val="FF0000"/>
                </a:solidFill>
                <a:latin typeface="Times New Roman" panose="02020603050405020304" pitchFamily="18" charset="0"/>
                <a:cs typeface="Times New Roman" panose="02020603050405020304" pitchFamily="18" charset="0"/>
              </a:rPr>
              <a:t>      Auxiliary or counter electrode</a:t>
            </a:r>
          </a:p>
        </p:txBody>
      </p:sp>
    </p:spTree>
    <p:extLst>
      <p:ext uri="{BB962C8B-B14F-4D97-AF65-F5344CB8AC3E}">
        <p14:creationId xmlns:p14="http://schemas.microsoft.com/office/powerpoint/2010/main" val="2976338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E3434F-599D-4816-A7A3-21FB7891E703}"/>
              </a:ext>
            </a:extLst>
          </p:cNvPr>
          <p:cNvSpPr>
            <a:spLocks noGrp="1"/>
          </p:cNvSpPr>
          <p:nvPr>
            <p:ph type="title"/>
          </p:nvPr>
        </p:nvSpPr>
        <p:spPr>
          <a:xfrm>
            <a:off x="132347" y="228600"/>
            <a:ext cx="11971421" cy="6376737"/>
          </a:xfrm>
        </p:spPr>
        <p:txBody>
          <a:bodyPr>
            <a:normAutofit fontScale="90000"/>
          </a:bodyPr>
          <a:lstStyle/>
          <a:p>
            <a:r>
              <a:rPr lang="en-US" dirty="0">
                <a:latin typeface="Times New Roman" panose="02020603050405020304" pitchFamily="18" charset="0"/>
                <a:cs typeface="Times New Roman" panose="02020603050405020304" pitchFamily="18" charset="0"/>
              </a:rPr>
              <a:t>Conditions for typical experiment</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r>
              <a:rPr lang="en-US" b="1" dirty="0">
                <a:solidFill>
                  <a:srgbClr val="00B0F0"/>
                </a:solidFill>
                <a:latin typeface="Times New Roman" panose="02020603050405020304" pitchFamily="18" charset="0"/>
                <a:cs typeface="Times New Roman" panose="02020603050405020304" pitchFamily="18" charset="0"/>
              </a:rPr>
              <a:t>Mercury will drop down at the rate 5-30 drops per minute</a:t>
            </a:r>
            <a:br>
              <a:rPr lang="en-US" b="1" dirty="0">
                <a:solidFill>
                  <a:srgbClr val="00B0F0"/>
                </a:solidFill>
                <a:latin typeface="Times New Roman" panose="02020603050405020304" pitchFamily="18" charset="0"/>
                <a:cs typeface="Times New Roman" panose="02020603050405020304" pitchFamily="18" charset="0"/>
              </a:rPr>
            </a:br>
            <a:br>
              <a:rPr lang="en-US" b="1" dirty="0">
                <a:solidFill>
                  <a:srgbClr val="00B0F0"/>
                </a:solidFill>
                <a:latin typeface="Times New Roman" panose="02020603050405020304" pitchFamily="18" charset="0"/>
                <a:cs typeface="Times New Roman" panose="02020603050405020304" pitchFamily="18" charset="0"/>
              </a:rPr>
            </a:br>
            <a:r>
              <a:rPr lang="en-US" b="1" dirty="0">
                <a:solidFill>
                  <a:srgbClr val="00B0F0"/>
                </a:solidFill>
                <a:latin typeface="Times New Roman" panose="02020603050405020304" pitchFamily="18" charset="0"/>
                <a:cs typeface="Times New Roman" panose="02020603050405020304" pitchFamily="18" charset="0"/>
              </a:rPr>
              <a:t>Voltage applied at the rate of 50-200 mV/min</a:t>
            </a:r>
            <a:br>
              <a:rPr lang="en-US" b="1" dirty="0">
                <a:solidFill>
                  <a:srgbClr val="00B0F0"/>
                </a:solidFill>
                <a:latin typeface="Times New Roman" panose="02020603050405020304" pitchFamily="18" charset="0"/>
                <a:cs typeface="Times New Roman" panose="02020603050405020304" pitchFamily="18" charset="0"/>
              </a:rPr>
            </a:br>
            <a:br>
              <a:rPr lang="en-US" b="1" dirty="0">
                <a:solidFill>
                  <a:srgbClr val="00B0F0"/>
                </a:solidFill>
                <a:latin typeface="Times New Roman" panose="02020603050405020304" pitchFamily="18" charset="0"/>
                <a:cs typeface="Times New Roman" panose="02020603050405020304" pitchFamily="18" charset="0"/>
              </a:rPr>
            </a:br>
            <a:r>
              <a:rPr lang="en-US" b="1" dirty="0">
                <a:solidFill>
                  <a:srgbClr val="00B0F0"/>
                </a:solidFill>
                <a:latin typeface="Times New Roman" panose="02020603050405020304" pitchFamily="18" charset="0"/>
                <a:cs typeface="Times New Roman" panose="02020603050405020304" pitchFamily="18" charset="0"/>
              </a:rPr>
              <a:t>Drop life 2-12 seconds</a:t>
            </a:r>
            <a:br>
              <a:rPr lang="en-US" b="1" dirty="0">
                <a:solidFill>
                  <a:srgbClr val="00B0F0"/>
                </a:solidFill>
                <a:latin typeface="Times New Roman" panose="02020603050405020304" pitchFamily="18" charset="0"/>
                <a:cs typeface="Times New Roman" panose="02020603050405020304" pitchFamily="18" charset="0"/>
              </a:rPr>
            </a:br>
            <a:br>
              <a:rPr lang="en-US" b="1" dirty="0">
                <a:solidFill>
                  <a:srgbClr val="00B0F0"/>
                </a:solidFill>
                <a:latin typeface="Times New Roman" panose="02020603050405020304" pitchFamily="18" charset="0"/>
                <a:cs typeface="Times New Roman" panose="02020603050405020304" pitchFamily="18" charset="0"/>
              </a:rPr>
            </a:br>
            <a:r>
              <a:rPr lang="en-US" b="1" dirty="0">
                <a:solidFill>
                  <a:srgbClr val="00B0F0"/>
                </a:solidFill>
                <a:latin typeface="Times New Roman" panose="02020603050405020304" pitchFamily="18" charset="0"/>
                <a:cs typeface="Times New Roman" panose="02020603050405020304" pitchFamily="18" charset="0"/>
              </a:rPr>
              <a:t>Potential range +0.40 V to (-2.0 V)</a:t>
            </a:r>
            <a:br>
              <a:rPr lang="en-US" b="1" dirty="0">
                <a:solidFill>
                  <a:srgbClr val="00B0F0"/>
                </a:solidFill>
                <a:latin typeface="Times New Roman" panose="02020603050405020304" pitchFamily="18" charset="0"/>
                <a:cs typeface="Times New Roman" panose="02020603050405020304" pitchFamily="18" charset="0"/>
              </a:rPr>
            </a:br>
            <a:endParaRPr lang="en-US" b="1"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8473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1CE4A-D5A6-47A5-A21A-5A8C7829EB44}"/>
              </a:ext>
            </a:extLst>
          </p:cNvPr>
          <p:cNvSpPr>
            <a:spLocks noGrp="1"/>
          </p:cNvSpPr>
          <p:nvPr>
            <p:ph type="title"/>
          </p:nvPr>
        </p:nvSpPr>
        <p:spPr>
          <a:xfrm>
            <a:off x="84221" y="365125"/>
            <a:ext cx="11911263" cy="6288338"/>
          </a:xfrm>
        </p:spPr>
        <p:txBody>
          <a:bodyPr/>
          <a:lstStyle/>
          <a:p>
            <a:pPr algn="ctr"/>
            <a:r>
              <a:rPr lang="en-US" dirty="0">
                <a:solidFill>
                  <a:srgbClr val="FF0000"/>
                </a:solidFill>
                <a:latin typeface="Times New Roman" panose="02020603050405020304" pitchFamily="18" charset="0"/>
                <a:cs typeface="Times New Roman" panose="02020603050405020304" pitchFamily="18" charset="0"/>
              </a:rPr>
              <a:t>Advantages of Dropping Mercury Electrode</a:t>
            </a:r>
            <a:br>
              <a:rPr lang="en-US" dirty="0">
                <a:solidFill>
                  <a:srgbClr val="FF0000"/>
                </a:solidFill>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As the mercury capillary is very narrow, able to analyze very small volume of analyte</a:t>
            </a:r>
            <a:br>
              <a:rPr lang="en-US" dirty="0">
                <a:solidFill>
                  <a:srgbClr val="FF0000"/>
                </a:solidFill>
                <a:latin typeface="Times New Roman" panose="02020603050405020304" pitchFamily="18" charset="0"/>
                <a:cs typeface="Times New Roman" panose="02020603050405020304" pitchFamily="18" charset="0"/>
              </a:rPr>
            </a:b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92D050"/>
                </a:solidFill>
                <a:latin typeface="Times New Roman" panose="02020603050405020304" pitchFamily="18" charset="0"/>
                <a:cs typeface="Times New Roman" panose="02020603050405020304" pitchFamily="18" charset="0"/>
              </a:rPr>
              <a:t>Surface of the electrode is reproducible</a:t>
            </a:r>
            <a:br>
              <a:rPr lang="en-US" dirty="0">
                <a:solidFill>
                  <a:srgbClr val="92D050"/>
                </a:solidFill>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r>
              <a:rPr lang="en-US" dirty="0">
                <a:solidFill>
                  <a:srgbClr val="00B0F0"/>
                </a:solidFill>
                <a:latin typeface="Times New Roman" panose="02020603050405020304" pitchFamily="18" charset="0"/>
                <a:cs typeface="Times New Roman" panose="02020603050405020304" pitchFamily="18" charset="0"/>
              </a:rPr>
              <a:t>surface area of the electrode can be calculated from the weight of the drop</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54980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2797</Words>
  <Application>Microsoft Office PowerPoint</Application>
  <PresentationFormat>Widescreen</PresentationFormat>
  <Paragraphs>205</Paragraphs>
  <Slides>53</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53</vt:i4>
      </vt:variant>
    </vt:vector>
  </HeadingPairs>
  <TitlesOfParts>
    <vt:vector size="64" baseType="lpstr">
      <vt:lpstr>Arial</vt:lpstr>
      <vt:lpstr>Arial Black</vt:lpstr>
      <vt:lpstr>Calibri</vt:lpstr>
      <vt:lpstr>Calibri Light</vt:lpstr>
      <vt:lpstr>Symbol</vt:lpstr>
      <vt:lpstr>Tahoma</vt:lpstr>
      <vt:lpstr>Times New Roman</vt:lpstr>
      <vt:lpstr>Wingdings</vt:lpstr>
      <vt:lpstr>Office Theme</vt:lpstr>
      <vt:lpstr>MSPhotoEd.3</vt:lpstr>
      <vt:lpstr>Paper.Document</vt:lpstr>
      <vt:lpstr>   Electrochemistry (Polarography) (Electrode/Electrolyte Interface - Kinetics)  On-line Course from  National Centre for catalysis Research Indian Institute of Technology, Madras  Presentation - 14 19th July 2017  </vt:lpstr>
      <vt:lpstr>Voltammetric methods of Analysis What is Voltammetry? A time‑dependent potential is applied to an electrochemical cell, and the current flowing through the cell is measured as a function of that potential.  A plot of current as a function of applied potential is called a voltammogram and is the electrochemical equivalent of a spectrum in spectroscopy, providing  quantitative and qualitative information about the species involved in the oxidation or reduction reaction. </vt:lpstr>
      <vt:lpstr> Voltametric Measurements  Three electrode system potentiostat mentioned earlier is used as a device that measures the current as a function of potential Working electrodes used: Hg, Pt, Au, Ag, C  or others  Reference electrode:  SCE or Ag/ AgCl; Auxiliary electrode:  Pt wire </vt:lpstr>
      <vt:lpstr> Polarography  In polarography, the current flowing through the cell is measured as a function of the potential of the working electrode.  Usually this current is proportional to the concentration of the analyte.   The working electrode is a dropping mercury electrode or a mercury droplet suspended from a bottom of a glass capillary tube.  Analyte is either reduced (most of the cases) or oxidized at the surface of the mercury drop.   The current –carrier auxiliary electrode is a platinum wire. SCE or Ag/AgCl reference electrode is used.   The potential of the mercury drop is measured  with respect to the reference electrode.  </vt:lpstr>
      <vt:lpstr>PowerPoint Presentation</vt:lpstr>
      <vt:lpstr>PowerPoint Presentation</vt:lpstr>
      <vt:lpstr>Polarography</vt:lpstr>
      <vt:lpstr>Conditions for typical experiment  Mercury will drop down at the rate 5-30 drops per minute  Voltage applied at the rate of 50-200 mV/min  Drop life 2-12 seconds  Potential range +0.40 V to (-2.0 V) </vt:lpstr>
      <vt:lpstr>Advantages of Dropping Mercury Electrode  As the mercury capillary is very narrow, able to analyze very small volume of analyte  Surface of the electrode is reproducible  surface area of the electrode can be calculated from the weight of the drop  </vt:lpstr>
      <vt:lpstr>Factors affecting Diffusion Current (Ilkovic equation)  id = 708 n C m2/3 t 1/6 D1/2      D = Diffusion coefficient C = concentration m = flow rate of mercury dropping t = life time of mercury drop n = change in valency</vt:lpstr>
      <vt:lpstr> Why Dropping Mercury Electrode? Hg yields reproducible current‑potential data.  This reproducibility can be attributed to the continuous exposure of fresh surface on the growing mercury drop.   With any other electrode (such as Pt in various forms), the potential depends on its surface condition and therefore on its previous treatment.  The vast majority of reactions studied with the mercury electrode are reductions.   At a Pt surface, reduction of solvent is expected to compete with reduction of many analyte species, especially in acidic solutions.  The high overpotential for H+ reduction at the mercury surface. Therefore, H+ reduction does not interfere with many reductions.  </vt:lpstr>
      <vt:lpstr> Problems with mercury electrode A mercury electrode is not very useful for performing oxidations, because Hg is too easily oxidized.  In a noncomplexing medium, Hg is oxidized near + 0.25 V (versus S.C.E.).   For most oxidations, some other working electrode must be employed.   Pt electrode Vs SCE;    works for a range of  +1.2 to –0.2 in acidic solution +0.7 V to –1 V in basic solution. Carbon paste electrode is also used in voltammetry.  Mercury is toxic and slightly volatile, and spills are almost  inevitable. a good vacuum cleaner.  To remove residual mercury, sprinkle elemental zinc powder on the surface and dampen the powder with 5% aqueous H2S04.   Mercury dissolves in the zinc. After working the paste into contaminated areas with a sponge or brush, allow the paste to dry and then sweep it up. Discard the powder appropriately as contaminated mercury waste  </vt:lpstr>
      <vt:lpstr>  Current in Voltammetry  When an analyte is oxidized at the working electrode, a current passes electrons through the external electric circuitry to the auxiliary electrode.  This current flows from the auxiliary to the working electrode,  where reduc­tion of the solvent or other components of the solution matrix occurs .  The current resulting from redox reactions at the working and auxiliary electrodes is called a faradaic current.   Sign Conventions A current due to the analyte's reduction is called a cathodic current and, by convention, is considered positive. Anodic currents are due to oxidation reactions and carry a negative value. </vt:lpstr>
      <vt:lpstr>  Influence of applied potential on the faradaic current  When the potential applied to the working electrode exceeds the reduction potential of the electroactive species, a reduction will take place at the electrode surface Thus, electroactive species diffuses from the bulk solution to the electrode surface and the reduction products diffuse from the electrode surface towards the bulk solution. This creates what is called the faradaic current. </vt:lpstr>
      <vt:lpstr>PowerPoint Presentation</vt:lpstr>
      <vt:lpstr>Influence of Mass Transport on the Faradaic Current</vt:lpstr>
      <vt:lpstr>PowerPoint Presentation</vt:lpstr>
      <vt:lpstr>PowerPoint Presentation</vt:lpstr>
      <vt:lpstr>Influence of the Kinetics of Electron Transfer on the Faradaic Current</vt:lpstr>
      <vt:lpstr>Non Faradaic Currents</vt:lpstr>
      <vt:lpstr>Residual Current</vt:lpstr>
      <vt:lpstr>PowerPoint Presentation</vt:lpstr>
      <vt:lpstr>PowerPoint Presentation</vt:lpstr>
      <vt:lpstr>PowerPoint Presentation</vt:lpstr>
      <vt:lpstr>Shape of the voltammetric Wave</vt:lpstr>
      <vt:lpstr>Diffusion Current</vt:lpstr>
      <vt:lpstr>PowerPoint Presentation</vt:lpstr>
      <vt:lpstr>PowerPoint Presentation</vt:lpstr>
      <vt:lpstr>PowerPoint Presentation</vt:lpstr>
      <vt:lpstr>Supporting electrolyte</vt:lpstr>
      <vt:lpstr>Half-wave Potential, E1/2</vt:lpstr>
      <vt:lpstr>PowerPoint Presentation</vt:lpstr>
      <vt:lpstr> Effect of Dissolved Oxygen  </vt:lpstr>
      <vt:lpstr>PowerPoint Presentation</vt:lpstr>
      <vt:lpstr>Voltammetric Techniques</vt:lpstr>
      <vt:lpstr>Differential Pulse Polarography </vt:lpstr>
      <vt:lpstr>PowerPoint Presentation</vt:lpstr>
      <vt:lpstr>PowerPoint Presentation</vt:lpstr>
      <vt:lpstr>PowerPoint Presentation</vt:lpstr>
      <vt:lpstr>PowerPoint Presentation</vt:lpstr>
      <vt:lpstr>Hydrodynamic Voltammetry</vt:lpstr>
      <vt:lpstr>Stripping Ansalysis</vt:lpstr>
      <vt:lpstr>PowerPoint Presentation</vt:lpstr>
      <vt:lpstr>PowerPoint Presentation</vt:lpstr>
      <vt:lpstr>Amperometry</vt:lpstr>
      <vt:lpstr>PowerPoint Presentation</vt:lpstr>
      <vt:lpstr>PowerPoint Presentation</vt:lpstr>
      <vt:lpstr>Quantitative Analysis</vt:lpstr>
      <vt:lpstr>One Standard Method</vt:lpstr>
      <vt:lpstr>Standard curves</vt:lpstr>
      <vt:lpstr>PowerPoint Presentation</vt:lpstr>
      <vt:lpstr>Standard addition method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 B Viswanathan</dc:creator>
  <cp:lastModifiedBy>Prof B Viswanathan</cp:lastModifiedBy>
  <cp:revision>12</cp:revision>
  <dcterms:created xsi:type="dcterms:W3CDTF">2017-07-17T04:30:04Z</dcterms:created>
  <dcterms:modified xsi:type="dcterms:W3CDTF">2017-07-18T03:46:08Z</dcterms:modified>
</cp:coreProperties>
</file>