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8" r:id="rId2"/>
    <p:sldId id="292" r:id="rId3"/>
    <p:sldId id="294" r:id="rId4"/>
    <p:sldId id="322" r:id="rId5"/>
    <p:sldId id="323" r:id="rId6"/>
    <p:sldId id="324" r:id="rId7"/>
    <p:sldId id="325" r:id="rId8"/>
    <p:sldId id="327" r:id="rId9"/>
    <p:sldId id="321" r:id="rId10"/>
    <p:sldId id="295" r:id="rId11"/>
    <p:sldId id="296" r:id="rId12"/>
    <p:sldId id="260" r:id="rId13"/>
    <p:sldId id="274" r:id="rId14"/>
    <p:sldId id="276" r:id="rId15"/>
    <p:sldId id="278" r:id="rId16"/>
    <p:sldId id="280" r:id="rId17"/>
    <p:sldId id="282" r:id="rId18"/>
    <p:sldId id="284" r:id="rId19"/>
    <p:sldId id="286" r:id="rId20"/>
    <p:sldId id="291" r:id="rId21"/>
    <p:sldId id="297" r:id="rId22"/>
    <p:sldId id="298" r:id="rId23"/>
    <p:sldId id="299" r:id="rId24"/>
    <p:sldId id="300" r:id="rId25"/>
    <p:sldId id="301" r:id="rId26"/>
    <p:sldId id="302" r:id="rId27"/>
    <p:sldId id="303" r:id="rId28"/>
    <p:sldId id="305" r:id="rId29"/>
    <p:sldId id="306" r:id="rId30"/>
    <p:sldId id="308" r:id="rId31"/>
    <p:sldId id="310" r:id="rId32"/>
    <p:sldId id="316" r:id="rId33"/>
    <p:sldId id="317" r:id="rId34"/>
    <p:sldId id="318" r:id="rId35"/>
    <p:sldId id="319"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5" d="100"/>
          <a:sy n="125" d="100"/>
        </p:scale>
        <p:origin x="-3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401F3B-DCCE-4E3F-949B-F971B6722E41}" type="datetimeFigureOut">
              <a:rPr lang="en-US" smtClean="0"/>
              <a:t>3/3/2014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6FAEDC-42EE-4AD2-B34A-2B54FF5D760A}" type="slidenum">
              <a:rPr lang="en-US" smtClean="0"/>
              <a:t>‹#›</a:t>
            </a:fld>
            <a:endParaRPr lang="en-US"/>
          </a:p>
        </p:txBody>
      </p:sp>
    </p:spTree>
    <p:extLst>
      <p:ext uri="{BB962C8B-B14F-4D97-AF65-F5344CB8AC3E}">
        <p14:creationId xmlns:p14="http://schemas.microsoft.com/office/powerpoint/2010/main" val="2608118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1400736" y="914977"/>
            <a:ext cx="4055129" cy="3134591"/>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2058" tIns="41029" rIns="82058" bIns="41029" anchor="ctr"/>
          <a:lstStyle/>
          <a:p>
            <a:endParaRPr lang="en-US"/>
          </a:p>
        </p:txBody>
      </p:sp>
      <p:sp>
        <p:nvSpPr>
          <p:cNvPr id="4098" name="Text Box 2"/>
          <p:cNvSpPr txBox="1">
            <a:spLocks noGrp="1" noChangeArrowheads="1"/>
          </p:cNvSpPr>
          <p:nvPr>
            <p:ph type="body"/>
          </p:nvPr>
        </p:nvSpPr>
        <p:spPr bwMode="auto">
          <a:xfrm>
            <a:off x="1046350" y="4352637"/>
            <a:ext cx="4770904" cy="347806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marL="76930" indent="-76930">
              <a:lnSpc>
                <a:spcPct val="93000"/>
              </a:lnSpc>
              <a:spcBef>
                <a:spcPct val="0"/>
              </a:spcBef>
              <a:buSzPct val="45000"/>
              <a:tabLst>
                <a:tab pos="649628" algn="l"/>
                <a:tab pos="1299256" algn="l"/>
                <a:tab pos="1948884" algn="l"/>
                <a:tab pos="2598511" algn="l"/>
                <a:tab pos="3248139" algn="l"/>
                <a:tab pos="3897767" algn="l"/>
                <a:tab pos="4547395" algn="l"/>
              </a:tabLst>
            </a:pPr>
            <a:r>
              <a:rPr lang="en-GB" altLang="en-US">
                <a:latin typeface="Arial" charset="0"/>
                <a:ea typeface="msgothic" charset="0"/>
                <a:cs typeface="msgothic" charset="0"/>
              </a:rPr>
              <a:t>A generic energy cycle using captured or sequestered CO2 and sustainable or renewable hydrogen to yield carbon-neutral or renewable carbonaceous fuels (courtesy of M. L. H. Green).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1400736" y="914977"/>
            <a:ext cx="4055129" cy="3134591"/>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2058" tIns="41029" rIns="82058" bIns="41029" anchor="ctr"/>
          <a:lstStyle/>
          <a:p>
            <a:endParaRPr lang="en-US"/>
          </a:p>
        </p:txBody>
      </p:sp>
      <p:sp>
        <p:nvSpPr>
          <p:cNvPr id="4098" name="Text Box 2"/>
          <p:cNvSpPr txBox="1">
            <a:spLocks noGrp="1" noChangeArrowheads="1"/>
          </p:cNvSpPr>
          <p:nvPr>
            <p:ph type="body"/>
          </p:nvPr>
        </p:nvSpPr>
        <p:spPr bwMode="auto">
          <a:xfrm>
            <a:off x="1046350" y="4352637"/>
            <a:ext cx="4770904" cy="347806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marL="76930" indent="-76930">
              <a:lnSpc>
                <a:spcPct val="93000"/>
              </a:lnSpc>
              <a:spcBef>
                <a:spcPct val="0"/>
              </a:spcBef>
              <a:buSzPct val="45000"/>
              <a:tabLst>
                <a:tab pos="649628" algn="l"/>
                <a:tab pos="1299256" algn="l"/>
                <a:tab pos="1948884" algn="l"/>
                <a:tab pos="2598511" algn="l"/>
                <a:tab pos="3248139" algn="l"/>
                <a:tab pos="3897767" algn="l"/>
                <a:tab pos="4547395" algn="l"/>
              </a:tabLst>
            </a:pPr>
            <a:r>
              <a:rPr lang="en-GB" altLang="en-US">
                <a:latin typeface="Arial" charset="0"/>
                <a:ea typeface="msgothic" charset="0"/>
                <a:cs typeface="msgothic" charset="0"/>
              </a:rPr>
              <a:t>Gibbs free energy of formation for selected chemicals (data compiled and calculated from NIST database, http://webbook.nist.gov/chemistry/name-ser.html). Here, ΔG0 for the constituent elements is taken as the reference point.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1400736" y="914977"/>
            <a:ext cx="4055129" cy="3134591"/>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2058" tIns="41029" rIns="82058" bIns="41029" anchor="ctr"/>
          <a:lstStyle/>
          <a:p>
            <a:endParaRPr lang="en-US"/>
          </a:p>
        </p:txBody>
      </p:sp>
      <p:sp>
        <p:nvSpPr>
          <p:cNvPr id="4098" name="Text Box 2"/>
          <p:cNvSpPr txBox="1">
            <a:spLocks noGrp="1" noChangeArrowheads="1"/>
          </p:cNvSpPr>
          <p:nvPr>
            <p:ph type="body"/>
          </p:nvPr>
        </p:nvSpPr>
        <p:spPr bwMode="auto">
          <a:xfrm>
            <a:off x="1046350" y="4352637"/>
            <a:ext cx="4770904" cy="347806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marL="76930" indent="-76930">
              <a:lnSpc>
                <a:spcPct val="93000"/>
              </a:lnSpc>
              <a:spcBef>
                <a:spcPct val="0"/>
              </a:spcBef>
              <a:buSzPct val="45000"/>
              <a:tabLst>
                <a:tab pos="649628" algn="l"/>
                <a:tab pos="1299256" algn="l"/>
                <a:tab pos="1948884" algn="l"/>
                <a:tab pos="2598511" algn="l"/>
                <a:tab pos="3248139" algn="l"/>
                <a:tab pos="3897767" algn="l"/>
                <a:tab pos="4547395" algn="l"/>
              </a:tabLst>
            </a:pPr>
            <a:r>
              <a:rPr lang="en-GB" altLang="en-US">
                <a:latin typeface="Arial" charset="0"/>
                <a:ea typeface="msgothic" charset="0"/>
                <a:cs typeface="msgothic" charset="0"/>
              </a:rPr>
              <a:t>The enthalpy of reaction for syngas production and Fischer–Tropsch (FT) synthesis of methanol and dimethyl ether. The various reactions labelled DRM, SRM and POM are listed in table 1 and discussed in §3c.</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842DDD-A12B-4037-85B9-40281999569F}" type="datetimeFigureOut">
              <a:rPr lang="en-US" smtClean="0"/>
              <a:t>3/3/2014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BC2F4-5E35-4D72-84ED-06E0A9191809}" type="slidenum">
              <a:rPr lang="en-US" smtClean="0"/>
              <a:t>‹#›</a:t>
            </a:fld>
            <a:endParaRPr lang="en-US"/>
          </a:p>
        </p:txBody>
      </p:sp>
    </p:spTree>
    <p:extLst>
      <p:ext uri="{BB962C8B-B14F-4D97-AF65-F5344CB8AC3E}">
        <p14:creationId xmlns:p14="http://schemas.microsoft.com/office/powerpoint/2010/main" val="299622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842DDD-A12B-4037-85B9-40281999569F}" type="datetimeFigureOut">
              <a:rPr lang="en-US" smtClean="0"/>
              <a:t>3/3/2014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BC2F4-5E35-4D72-84ED-06E0A9191809}" type="slidenum">
              <a:rPr lang="en-US" smtClean="0"/>
              <a:t>‹#›</a:t>
            </a:fld>
            <a:endParaRPr lang="en-US"/>
          </a:p>
        </p:txBody>
      </p:sp>
    </p:spTree>
    <p:extLst>
      <p:ext uri="{BB962C8B-B14F-4D97-AF65-F5344CB8AC3E}">
        <p14:creationId xmlns:p14="http://schemas.microsoft.com/office/powerpoint/2010/main" val="625947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842DDD-A12B-4037-85B9-40281999569F}" type="datetimeFigureOut">
              <a:rPr lang="en-US" smtClean="0"/>
              <a:t>3/3/2014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BC2F4-5E35-4D72-84ED-06E0A9191809}" type="slidenum">
              <a:rPr lang="en-US" smtClean="0"/>
              <a:t>‹#›</a:t>
            </a:fld>
            <a:endParaRPr lang="en-US"/>
          </a:p>
        </p:txBody>
      </p:sp>
    </p:spTree>
    <p:extLst>
      <p:ext uri="{BB962C8B-B14F-4D97-AF65-F5344CB8AC3E}">
        <p14:creationId xmlns:p14="http://schemas.microsoft.com/office/powerpoint/2010/main" val="2050521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842DDD-A12B-4037-85B9-40281999569F}" type="datetimeFigureOut">
              <a:rPr lang="en-US" smtClean="0"/>
              <a:t>3/3/2014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BC2F4-5E35-4D72-84ED-06E0A9191809}" type="slidenum">
              <a:rPr lang="en-US" smtClean="0"/>
              <a:t>‹#›</a:t>
            </a:fld>
            <a:endParaRPr lang="en-US"/>
          </a:p>
        </p:txBody>
      </p:sp>
    </p:spTree>
    <p:extLst>
      <p:ext uri="{BB962C8B-B14F-4D97-AF65-F5344CB8AC3E}">
        <p14:creationId xmlns:p14="http://schemas.microsoft.com/office/powerpoint/2010/main" val="1849679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842DDD-A12B-4037-85B9-40281999569F}" type="datetimeFigureOut">
              <a:rPr lang="en-US" smtClean="0"/>
              <a:t>3/3/2014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BC2F4-5E35-4D72-84ED-06E0A9191809}" type="slidenum">
              <a:rPr lang="en-US" smtClean="0"/>
              <a:t>‹#›</a:t>
            </a:fld>
            <a:endParaRPr lang="en-US"/>
          </a:p>
        </p:txBody>
      </p:sp>
    </p:spTree>
    <p:extLst>
      <p:ext uri="{BB962C8B-B14F-4D97-AF65-F5344CB8AC3E}">
        <p14:creationId xmlns:p14="http://schemas.microsoft.com/office/powerpoint/2010/main" val="808027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842DDD-A12B-4037-85B9-40281999569F}" type="datetimeFigureOut">
              <a:rPr lang="en-US" smtClean="0"/>
              <a:t>3/3/2014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BC2F4-5E35-4D72-84ED-06E0A9191809}" type="slidenum">
              <a:rPr lang="en-US" smtClean="0"/>
              <a:t>‹#›</a:t>
            </a:fld>
            <a:endParaRPr lang="en-US"/>
          </a:p>
        </p:txBody>
      </p:sp>
    </p:spTree>
    <p:extLst>
      <p:ext uri="{BB962C8B-B14F-4D97-AF65-F5344CB8AC3E}">
        <p14:creationId xmlns:p14="http://schemas.microsoft.com/office/powerpoint/2010/main" val="473207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842DDD-A12B-4037-85B9-40281999569F}" type="datetimeFigureOut">
              <a:rPr lang="en-US" smtClean="0"/>
              <a:t>3/3/2014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EBC2F4-5E35-4D72-84ED-06E0A9191809}" type="slidenum">
              <a:rPr lang="en-US" smtClean="0"/>
              <a:t>‹#›</a:t>
            </a:fld>
            <a:endParaRPr lang="en-US"/>
          </a:p>
        </p:txBody>
      </p:sp>
    </p:spTree>
    <p:extLst>
      <p:ext uri="{BB962C8B-B14F-4D97-AF65-F5344CB8AC3E}">
        <p14:creationId xmlns:p14="http://schemas.microsoft.com/office/powerpoint/2010/main" val="1782077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842DDD-A12B-4037-85B9-40281999569F}" type="datetimeFigureOut">
              <a:rPr lang="en-US" smtClean="0"/>
              <a:t>3/3/2014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EBC2F4-5E35-4D72-84ED-06E0A9191809}" type="slidenum">
              <a:rPr lang="en-US" smtClean="0"/>
              <a:t>‹#›</a:t>
            </a:fld>
            <a:endParaRPr lang="en-US"/>
          </a:p>
        </p:txBody>
      </p:sp>
    </p:spTree>
    <p:extLst>
      <p:ext uri="{BB962C8B-B14F-4D97-AF65-F5344CB8AC3E}">
        <p14:creationId xmlns:p14="http://schemas.microsoft.com/office/powerpoint/2010/main" val="3520249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842DDD-A12B-4037-85B9-40281999569F}" type="datetimeFigureOut">
              <a:rPr lang="en-US" smtClean="0"/>
              <a:t>3/3/2014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EBC2F4-5E35-4D72-84ED-06E0A9191809}" type="slidenum">
              <a:rPr lang="en-US" smtClean="0"/>
              <a:t>‹#›</a:t>
            </a:fld>
            <a:endParaRPr lang="en-US"/>
          </a:p>
        </p:txBody>
      </p:sp>
    </p:spTree>
    <p:extLst>
      <p:ext uri="{BB962C8B-B14F-4D97-AF65-F5344CB8AC3E}">
        <p14:creationId xmlns:p14="http://schemas.microsoft.com/office/powerpoint/2010/main" val="2855311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842DDD-A12B-4037-85B9-40281999569F}" type="datetimeFigureOut">
              <a:rPr lang="en-US" smtClean="0"/>
              <a:t>3/3/2014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BC2F4-5E35-4D72-84ED-06E0A9191809}" type="slidenum">
              <a:rPr lang="en-US" smtClean="0"/>
              <a:t>‹#›</a:t>
            </a:fld>
            <a:endParaRPr lang="en-US"/>
          </a:p>
        </p:txBody>
      </p:sp>
    </p:spTree>
    <p:extLst>
      <p:ext uri="{BB962C8B-B14F-4D97-AF65-F5344CB8AC3E}">
        <p14:creationId xmlns:p14="http://schemas.microsoft.com/office/powerpoint/2010/main" val="4139669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842DDD-A12B-4037-85B9-40281999569F}" type="datetimeFigureOut">
              <a:rPr lang="en-US" smtClean="0"/>
              <a:t>3/3/2014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BC2F4-5E35-4D72-84ED-06E0A9191809}" type="slidenum">
              <a:rPr lang="en-US" smtClean="0"/>
              <a:t>‹#›</a:t>
            </a:fld>
            <a:endParaRPr lang="en-US"/>
          </a:p>
        </p:txBody>
      </p:sp>
    </p:spTree>
    <p:extLst>
      <p:ext uri="{BB962C8B-B14F-4D97-AF65-F5344CB8AC3E}">
        <p14:creationId xmlns:p14="http://schemas.microsoft.com/office/powerpoint/2010/main" val="2334695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842DDD-A12B-4037-85B9-40281999569F}" type="datetimeFigureOut">
              <a:rPr lang="en-US" smtClean="0"/>
              <a:t>3/3/2014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BC2F4-5E35-4D72-84ED-06E0A9191809}" type="slidenum">
              <a:rPr lang="en-US" smtClean="0"/>
              <a:t>‹#›</a:t>
            </a:fld>
            <a:endParaRPr lang="en-US"/>
          </a:p>
        </p:txBody>
      </p:sp>
    </p:spTree>
    <p:extLst>
      <p:ext uri="{BB962C8B-B14F-4D97-AF65-F5344CB8AC3E}">
        <p14:creationId xmlns:p14="http://schemas.microsoft.com/office/powerpoint/2010/main" val="3454433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2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hyperlink" Target="http://rsta.royalsocietypublishing.org/content/368/1923/3343/F9.expansion.html"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rsta.royalsocietypublishing.org/content/368/1923/3343.full#F9" TargetMode="External"/><Relationship Id="rId2" Type="http://schemas.openxmlformats.org/officeDocument/2006/relationships/hyperlink" Target="http://rsta.royalsocietypublishing.org/content/368/1923/3343.full#ref-15" TargetMode="Externa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blipFill>
            <a:blip r:embed="rId2"/>
            <a:tile tx="0" ty="0" sx="100000" sy="100000" flip="none" algn="tl"/>
          </a:blipFill>
          <a:ln w="57150">
            <a:solidFill>
              <a:srgbClr val="FF0000"/>
            </a:solidFill>
          </a:ln>
        </p:spPr>
        <p:txBody>
          <a:bodyPr>
            <a:normAutofit fontScale="90000"/>
          </a:bodyPr>
          <a:lstStyle/>
          <a:p>
            <a:r>
              <a:rPr lang="en-US" b="1" dirty="0" smtClean="0">
                <a:solidFill>
                  <a:srgbClr val="00B0F0"/>
                </a:solidFill>
                <a:latin typeface="Times New Roman" panose="02020603050405020304" pitchFamily="18" charset="0"/>
                <a:cs typeface="Times New Roman" panose="02020603050405020304" pitchFamily="18" charset="0"/>
              </a:rPr>
              <a:t>Course on Carbon dioxide to Chemicals and Fuels</a:t>
            </a:r>
            <a:endParaRPr lang="en-US" b="1" dirty="0">
              <a:solidFill>
                <a:srgbClr val="00B0F0"/>
              </a:solidFill>
              <a:latin typeface="Times New Roman" panose="02020603050405020304" pitchFamily="18" charset="0"/>
              <a:cs typeface="Times New Roman" panose="02020603050405020304" pitchFamily="18" charset="0"/>
            </a:endParaRPr>
          </a:p>
        </p:txBody>
      </p:sp>
      <p:sp>
        <p:nvSpPr>
          <p:cNvPr id="3" name="Rectangle 2"/>
          <p:cNvSpPr/>
          <p:nvPr/>
        </p:nvSpPr>
        <p:spPr>
          <a:xfrm>
            <a:off x="0" y="3105835"/>
            <a:ext cx="9144000" cy="2062103"/>
          </a:xfrm>
          <a:prstGeom prst="rect">
            <a:avLst/>
          </a:prstGeom>
          <a:blipFill>
            <a:blip r:embed="rId3"/>
            <a:tile tx="0" ty="0" sx="100000" sy="100000" flip="none" algn="tl"/>
          </a:blipFill>
          <a:ln w="28575">
            <a:solidFill>
              <a:srgbClr val="FF0000"/>
            </a:solidFill>
          </a:ln>
        </p:spPr>
        <p:txBody>
          <a:bodyPr wrap="square">
            <a:spAutoFit/>
          </a:bodyPr>
          <a:lstStyle/>
          <a:p>
            <a:pPr algn="ctr"/>
            <a:r>
              <a:rPr lang="en-US" sz="3200" b="1" dirty="0" smtClean="0">
                <a:solidFill>
                  <a:srgbClr val="FF0000"/>
                </a:solidFill>
                <a:latin typeface="Times New Roman" panose="02020603050405020304" pitchFamily="18" charset="0"/>
                <a:cs typeface="Times New Roman" panose="02020603050405020304" pitchFamily="18" charset="0"/>
              </a:rPr>
              <a:t>PRESENTATION - SEVEN</a:t>
            </a:r>
            <a:endParaRPr lang="en-US" sz="3200" b="1" dirty="0">
              <a:solidFill>
                <a:srgbClr val="FF0000"/>
              </a:solidFill>
              <a:latin typeface="Times New Roman" panose="02020603050405020304" pitchFamily="18" charset="0"/>
              <a:cs typeface="Times New Roman" panose="02020603050405020304" pitchFamily="18" charset="0"/>
            </a:endParaRPr>
          </a:p>
          <a:p>
            <a:pPr algn="ctr"/>
            <a:r>
              <a:rPr lang="en-US" sz="3200" b="1" dirty="0" smtClean="0">
                <a:solidFill>
                  <a:srgbClr val="FF0000"/>
                </a:solidFill>
                <a:latin typeface="Times New Roman" panose="02020603050405020304" pitchFamily="18" charset="0"/>
                <a:cs typeface="Times New Roman" panose="02020603050405020304" pitchFamily="18" charset="0"/>
              </a:rPr>
              <a:t>3 </a:t>
            </a:r>
            <a:r>
              <a:rPr lang="en-US" sz="3200" b="1" dirty="0" err="1" smtClean="0">
                <a:solidFill>
                  <a:srgbClr val="FF0000"/>
                </a:solidFill>
                <a:latin typeface="Times New Roman" panose="02020603050405020304" pitchFamily="18" charset="0"/>
                <a:cs typeface="Times New Roman" panose="02020603050405020304" pitchFamily="18" charset="0"/>
              </a:rPr>
              <a:t>rd</a:t>
            </a:r>
            <a:r>
              <a:rPr lang="en-US" sz="3200" b="1" dirty="0" smtClean="0">
                <a:solidFill>
                  <a:srgbClr val="FF0000"/>
                </a:solidFill>
                <a:latin typeface="Times New Roman" panose="02020603050405020304" pitchFamily="18" charset="0"/>
                <a:cs typeface="Times New Roman" panose="02020603050405020304" pitchFamily="18" charset="0"/>
              </a:rPr>
              <a:t> MARCH 2014</a:t>
            </a:r>
          </a:p>
          <a:p>
            <a:pPr algn="ctr"/>
            <a:r>
              <a:rPr lang="en-US" sz="3200" b="1" dirty="0" smtClean="0">
                <a:solidFill>
                  <a:srgbClr val="FF0000"/>
                </a:solidFill>
                <a:latin typeface="Times New Roman" panose="02020603050405020304" pitchFamily="18" charset="0"/>
                <a:cs typeface="Times New Roman" panose="02020603050405020304" pitchFamily="18" charset="0"/>
              </a:rPr>
              <a:t>On </a:t>
            </a:r>
            <a:r>
              <a:rPr lang="en-US" sz="3200" b="1" dirty="0">
                <a:solidFill>
                  <a:srgbClr val="FF0000"/>
                </a:solidFill>
                <a:latin typeface="Times New Roman" panose="02020603050405020304" pitchFamily="18" charset="0"/>
                <a:cs typeface="Times New Roman" panose="02020603050405020304" pitchFamily="18" charset="0"/>
              </a:rPr>
              <a:t>L</a:t>
            </a:r>
            <a:r>
              <a:rPr lang="en-US" sz="3200" b="1" dirty="0" smtClean="0">
                <a:solidFill>
                  <a:srgbClr val="FF0000"/>
                </a:solidFill>
                <a:latin typeface="Times New Roman" panose="02020603050405020304" pitchFamily="18" charset="0"/>
                <a:cs typeface="Times New Roman" panose="02020603050405020304" pitchFamily="18" charset="0"/>
              </a:rPr>
              <a:t>ine Course of NCCR</a:t>
            </a:r>
          </a:p>
          <a:p>
            <a:pPr algn="ctr"/>
            <a:r>
              <a:rPr lang="en-US" sz="3200" b="1" dirty="0" smtClean="0">
                <a:solidFill>
                  <a:srgbClr val="FF0000"/>
                </a:solidFill>
                <a:latin typeface="Times New Roman" panose="02020603050405020304" pitchFamily="18" charset="0"/>
                <a:cs typeface="Times New Roman" panose="02020603050405020304" pitchFamily="18" charset="0"/>
              </a:rPr>
              <a:t>(</a:t>
            </a:r>
            <a:r>
              <a:rPr lang="en-US" sz="1600" b="1" dirty="0" smtClean="0">
                <a:solidFill>
                  <a:srgbClr val="FF0000"/>
                </a:solidFill>
                <a:latin typeface="Times New Roman" panose="02020603050405020304" pitchFamily="18" charset="0"/>
                <a:cs typeface="Times New Roman" panose="02020603050405020304" pitchFamily="18" charset="0"/>
              </a:rPr>
              <a:t>Total Number of Projections for this Lecture is )</a:t>
            </a:r>
            <a:endParaRPr lang="en-US" sz="1600" b="1" dirty="0">
              <a:solidFill>
                <a:srgbClr val="FF0000"/>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DEF0E824-02E7-4FC2-8F1C-87CE49BAB2B9}" type="slidenum">
              <a:rPr lang="en-US" smtClean="0"/>
              <a:t>1</a:t>
            </a:fld>
            <a:endParaRPr lang="en-US"/>
          </a:p>
        </p:txBody>
      </p:sp>
    </p:spTree>
    <p:extLst>
      <p:ext uri="{BB962C8B-B14F-4D97-AF65-F5344CB8AC3E}">
        <p14:creationId xmlns:p14="http://schemas.microsoft.com/office/powerpoint/2010/main" val="719728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36687"/>
            <a:ext cx="8534400" cy="4524315"/>
          </a:xfrm>
          <a:prstGeom prst="rect">
            <a:avLst/>
          </a:prstGeom>
        </p:spPr>
        <p:txBody>
          <a:bodyPr wrap="square">
            <a:spAutoFit/>
          </a:bodyPr>
          <a:lstStyle/>
          <a:p>
            <a:r>
              <a:rPr lang="en-US" dirty="0"/>
              <a:t>Table 1 Reaction steps of methane tri-reforming process</a:t>
            </a:r>
          </a:p>
          <a:p>
            <a:pPr marL="342900" indent="-342900">
              <a:buAutoNum type="arabicPeriod"/>
            </a:pPr>
            <a:r>
              <a:rPr lang="en-US" dirty="0" smtClean="0"/>
              <a:t>Reaction </a:t>
            </a:r>
            <a:r>
              <a:rPr lang="en-US" dirty="0"/>
              <a:t>steps </a:t>
            </a:r>
            <a:r>
              <a:rPr lang="en-US" dirty="0" smtClean="0"/>
              <a:t>                                                      </a:t>
            </a:r>
          </a:p>
          <a:p>
            <a:r>
              <a:rPr lang="en-US" dirty="0" smtClean="0"/>
              <a:t>a</a:t>
            </a:r>
            <a:r>
              <a:rPr lang="en-US" dirty="0"/>
              <a:t>. CH4(g)+ CO2(g) → 2CO(g)+ 2H2(g)</a:t>
            </a:r>
          </a:p>
          <a:p>
            <a:r>
              <a:rPr lang="en-US" dirty="0"/>
              <a:t>b. CH4(g) + H2O(g) →  CO(g) + 3H2(g)</a:t>
            </a:r>
          </a:p>
          <a:p>
            <a:r>
              <a:rPr lang="en-US" dirty="0"/>
              <a:t>c. CH4(g) + _O2(g) →  CO(g) + 2H2(g)</a:t>
            </a:r>
          </a:p>
          <a:p>
            <a:r>
              <a:rPr lang="en-US" dirty="0"/>
              <a:t>d. CH4(g) + 2O2(g) →  CO2(g) + 2H2O(g)</a:t>
            </a:r>
          </a:p>
          <a:p>
            <a:r>
              <a:rPr lang="en-US" dirty="0"/>
              <a:t>e. CH4(g) →  C(s) + 2H2(g)+. 2CO(g) + C(s) →  CO2(g)</a:t>
            </a:r>
          </a:p>
          <a:p>
            <a:r>
              <a:rPr lang="en-US" dirty="0"/>
              <a:t>g. CO2(g) + H2(g) →  CO(g) + H2O(g)</a:t>
            </a:r>
          </a:p>
          <a:p>
            <a:r>
              <a:rPr lang="en-US" dirty="0"/>
              <a:t>h. C(s) + H2O(g) →  CO(g) + H2(g)</a:t>
            </a:r>
          </a:p>
          <a:p>
            <a:r>
              <a:rPr lang="en-US" dirty="0"/>
              <a:t>m. C(s) + O2(g) →  CO2(g)</a:t>
            </a:r>
          </a:p>
          <a:p>
            <a:r>
              <a:rPr lang="en-US" dirty="0"/>
              <a:t>n. 5CH4(g) </a:t>
            </a:r>
            <a:r>
              <a:rPr lang="en-US" dirty="0" smtClean="0"/>
              <a:t>+ </a:t>
            </a:r>
            <a:r>
              <a:rPr lang="en-US" dirty="0"/>
              <a:t>7/2O2(g) → 9H2(g) + 4CO(g) + CO2(g</a:t>
            </a:r>
            <a:r>
              <a:rPr lang="en-US" dirty="0" smtClean="0"/>
              <a:t>)+ H2O(g)</a:t>
            </a:r>
          </a:p>
          <a:p>
            <a:r>
              <a:rPr lang="en-US" dirty="0" smtClean="0"/>
              <a:t>2</a:t>
            </a:r>
            <a:r>
              <a:rPr lang="en-US" dirty="0"/>
              <a:t>. Observed reaction </a:t>
            </a:r>
            <a:r>
              <a:rPr lang="en-US" dirty="0" smtClean="0"/>
              <a:t>steps</a:t>
            </a:r>
            <a:endParaRPr lang="en-US" dirty="0"/>
          </a:p>
          <a:p>
            <a:r>
              <a:rPr lang="en-US" dirty="0"/>
              <a:t>I. CH4(g) + 5/8O2(g) →  CO(g) + 7/4H2(g) + _H2O(g)</a:t>
            </a:r>
          </a:p>
          <a:p>
            <a:r>
              <a:rPr lang="en-US" dirty="0" smtClean="0"/>
              <a:t>II. CH4(g)</a:t>
            </a:r>
            <a:r>
              <a:rPr lang="en-US" dirty="0"/>
              <a:t> →</a:t>
            </a:r>
            <a:r>
              <a:rPr lang="en-US" dirty="0" smtClean="0"/>
              <a:t>  C(s) + 2H2(g) (Methane cracking</a:t>
            </a:r>
            <a:r>
              <a:rPr lang="en-US" dirty="0"/>
              <a:t>)</a:t>
            </a:r>
          </a:p>
          <a:p>
            <a:r>
              <a:rPr lang="en-US" dirty="0"/>
              <a:t>III. 2CO(g) </a:t>
            </a:r>
            <a:r>
              <a:rPr lang="en-US" dirty="0" smtClean="0"/>
              <a:t>→2 </a:t>
            </a:r>
            <a:r>
              <a:rPr lang="en-US" dirty="0"/>
              <a:t>C(s) + CO2(g) (</a:t>
            </a:r>
            <a:r>
              <a:rPr lang="en-US" dirty="0" err="1" smtClean="0"/>
              <a:t>Boudouard</a:t>
            </a:r>
            <a:r>
              <a:rPr lang="en-US" dirty="0" smtClean="0"/>
              <a:t> reaction</a:t>
            </a:r>
            <a:r>
              <a:rPr lang="en-US" dirty="0"/>
              <a:t>)</a:t>
            </a:r>
          </a:p>
          <a:p>
            <a:r>
              <a:rPr lang="en-US" dirty="0"/>
              <a:t>IV. CO2(g) + H2(g) →  CO(g</a:t>
            </a:r>
            <a:r>
              <a:rPr lang="en-US" dirty="0" smtClean="0"/>
              <a:t>)+ </a:t>
            </a:r>
            <a:r>
              <a:rPr lang="en-US" dirty="0"/>
              <a:t>H2O(g</a:t>
            </a:r>
            <a:r>
              <a:rPr lang="en-US" dirty="0" smtClean="0"/>
              <a:t>) (</a:t>
            </a:r>
            <a:r>
              <a:rPr lang="en-US" dirty="0"/>
              <a:t>Reverse </a:t>
            </a:r>
            <a:r>
              <a:rPr lang="en-US" dirty="0" smtClean="0"/>
              <a:t>water gas)</a:t>
            </a:r>
            <a:endParaRPr lang="en-US" dirty="0"/>
          </a:p>
        </p:txBody>
      </p:sp>
    </p:spTree>
    <p:extLst>
      <p:ext uri="{BB962C8B-B14F-4D97-AF65-F5344CB8AC3E}">
        <p14:creationId xmlns:p14="http://schemas.microsoft.com/office/powerpoint/2010/main" val="1155292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35846"/>
            <a:ext cx="7924800" cy="5078313"/>
          </a:xfrm>
          <a:prstGeom prst="rect">
            <a:avLst/>
          </a:prstGeom>
        </p:spPr>
        <p:txBody>
          <a:bodyPr wrap="square">
            <a:spAutoFit/>
          </a:bodyPr>
          <a:lstStyle/>
          <a:p>
            <a:r>
              <a:rPr lang="en-US" dirty="0"/>
              <a:t>Steam reforming</a:t>
            </a:r>
          </a:p>
          <a:p>
            <a:r>
              <a:rPr lang="en-US" dirty="0" smtClean="0"/>
              <a:t>                                                                                                       −H</a:t>
            </a:r>
            <a:r>
              <a:rPr lang="en-US" baseline="30000" dirty="0" smtClean="0"/>
              <a:t>0</a:t>
            </a:r>
            <a:r>
              <a:rPr lang="en-US" baseline="-25000" dirty="0" smtClean="0"/>
              <a:t>298</a:t>
            </a:r>
            <a:r>
              <a:rPr lang="en-US" dirty="0" smtClean="0"/>
              <a:t>(kJ/</a:t>
            </a:r>
            <a:r>
              <a:rPr lang="en-US" dirty="0" err="1" smtClean="0"/>
              <a:t>mol</a:t>
            </a:r>
            <a:r>
              <a:rPr lang="en-US" dirty="0" smtClean="0"/>
              <a:t>)</a:t>
            </a:r>
            <a:endParaRPr lang="en-US" dirty="0"/>
          </a:p>
          <a:p>
            <a:r>
              <a:rPr lang="pt-BR" dirty="0" smtClean="0"/>
              <a:t>1</a:t>
            </a:r>
            <a:r>
              <a:rPr lang="pt-BR" dirty="0"/>
              <a:t>. CH4 + H2O  CO + H2 </a:t>
            </a:r>
            <a:r>
              <a:rPr lang="pt-BR" dirty="0" smtClean="0"/>
              <a:t>                                                                 −</a:t>
            </a:r>
            <a:r>
              <a:rPr lang="pt-BR" dirty="0"/>
              <a:t>206</a:t>
            </a:r>
          </a:p>
          <a:p>
            <a:r>
              <a:rPr lang="pt-BR" dirty="0"/>
              <a:t>2. CnHm + nH2O  nCO + (n + m/2) H2 </a:t>
            </a:r>
            <a:r>
              <a:rPr lang="pt-BR" dirty="0" smtClean="0"/>
              <a:t>                                 −</a:t>
            </a:r>
            <a:r>
              <a:rPr lang="pt-BR" dirty="0"/>
              <a:t>1175 (for nC7H16)</a:t>
            </a:r>
          </a:p>
          <a:p>
            <a:r>
              <a:rPr lang="en-US" dirty="0"/>
              <a:t>3. CO + H2O  CO2 + H2 (WGS) </a:t>
            </a:r>
            <a:r>
              <a:rPr lang="en-US" dirty="0" smtClean="0"/>
              <a:t>                                                       +</a:t>
            </a:r>
            <a:r>
              <a:rPr lang="en-US" dirty="0"/>
              <a:t>41</a:t>
            </a:r>
          </a:p>
          <a:p>
            <a:r>
              <a:rPr lang="en-US" dirty="0"/>
              <a:t>CO2 (dry) reforming</a:t>
            </a:r>
          </a:p>
          <a:p>
            <a:r>
              <a:rPr lang="pl-PL" dirty="0"/>
              <a:t>4. CH4 + CO2 2CO + 2H2 </a:t>
            </a:r>
            <a:r>
              <a:rPr lang="en-US" dirty="0" smtClean="0"/>
              <a:t>                                                               </a:t>
            </a:r>
            <a:r>
              <a:rPr lang="pl-PL" dirty="0" smtClean="0"/>
              <a:t>−</a:t>
            </a:r>
            <a:r>
              <a:rPr lang="pl-PL" dirty="0"/>
              <a:t>247</a:t>
            </a:r>
          </a:p>
          <a:p>
            <a:r>
              <a:rPr lang="en-US" dirty="0" err="1"/>
              <a:t>Autothermal</a:t>
            </a:r>
            <a:r>
              <a:rPr lang="en-US" dirty="0"/>
              <a:t> reforming (ATR)</a:t>
            </a:r>
          </a:p>
          <a:p>
            <a:r>
              <a:rPr lang="en-US" dirty="0"/>
              <a:t>5. CH4 + 1. O2 CO + 2H2O </a:t>
            </a:r>
            <a:r>
              <a:rPr lang="en-US" dirty="0" smtClean="0"/>
              <a:t>                                                             +</a:t>
            </a:r>
            <a:r>
              <a:rPr lang="en-US" dirty="0"/>
              <a:t>520</a:t>
            </a:r>
          </a:p>
          <a:p>
            <a:r>
              <a:rPr lang="pt-BR" dirty="0"/>
              <a:t>6. CH4 + H2O  CO + 3H2 </a:t>
            </a:r>
            <a:r>
              <a:rPr lang="pt-BR" dirty="0" smtClean="0"/>
              <a:t>                                                                 −</a:t>
            </a:r>
            <a:r>
              <a:rPr lang="pt-BR" dirty="0"/>
              <a:t>206</a:t>
            </a:r>
          </a:p>
          <a:p>
            <a:r>
              <a:rPr lang="en-US" dirty="0"/>
              <a:t>7. CO + H2O  CO2 + H2 </a:t>
            </a:r>
            <a:r>
              <a:rPr lang="en-US" dirty="0" smtClean="0"/>
              <a:t>                                                                     +</a:t>
            </a:r>
            <a:r>
              <a:rPr lang="en-US" dirty="0"/>
              <a:t>41</a:t>
            </a:r>
          </a:p>
          <a:p>
            <a:r>
              <a:rPr lang="en-US" dirty="0"/>
              <a:t>Catalytic partial oxidation (CPO)</a:t>
            </a:r>
          </a:p>
          <a:p>
            <a:r>
              <a:rPr lang="en-US" dirty="0"/>
              <a:t>8. CH4 + 1/2O2 CO + 2H2 </a:t>
            </a:r>
            <a:r>
              <a:rPr lang="en-US" dirty="0" smtClean="0"/>
              <a:t>                                                                  +</a:t>
            </a:r>
            <a:r>
              <a:rPr lang="en-US" dirty="0"/>
              <a:t>38</a:t>
            </a:r>
          </a:p>
          <a:p>
            <a:r>
              <a:rPr lang="en-US" dirty="0"/>
              <a:t>Total oxidation</a:t>
            </a:r>
          </a:p>
          <a:p>
            <a:r>
              <a:rPr lang="en-US" dirty="0"/>
              <a:t>9. CH4 + 2O2</a:t>
            </a:r>
            <a:r>
              <a:rPr lang="en-US" dirty="0" smtClean="0"/>
              <a:t>→ CO2 </a:t>
            </a:r>
            <a:r>
              <a:rPr lang="en-US" dirty="0"/>
              <a:t>+ </a:t>
            </a:r>
            <a:r>
              <a:rPr lang="en-US" dirty="0" smtClean="0"/>
              <a:t>2H2O                                                            </a:t>
            </a:r>
            <a:r>
              <a:rPr lang="en-US" dirty="0"/>
              <a:t>+802</a:t>
            </a:r>
          </a:p>
          <a:p>
            <a:r>
              <a:rPr lang="en-US" dirty="0" err="1"/>
              <a:t>Boudouard</a:t>
            </a:r>
            <a:r>
              <a:rPr lang="en-US" dirty="0"/>
              <a:t> reaction</a:t>
            </a:r>
          </a:p>
          <a:p>
            <a:r>
              <a:rPr lang="pl-PL" dirty="0"/>
              <a:t>10. 2CO  C + CO2 </a:t>
            </a:r>
            <a:r>
              <a:rPr lang="en-US" dirty="0" smtClean="0"/>
              <a:t>                                                                               </a:t>
            </a:r>
            <a:r>
              <a:rPr lang="pl-PL" dirty="0" smtClean="0"/>
              <a:t>+</a:t>
            </a:r>
            <a:r>
              <a:rPr lang="pl-PL" dirty="0"/>
              <a:t>172</a:t>
            </a:r>
          </a:p>
          <a:p>
            <a:r>
              <a:rPr lang="en-US" dirty="0"/>
              <a:t>The main chemical products from natural gas are summarized</a:t>
            </a:r>
          </a:p>
        </p:txBody>
      </p:sp>
    </p:spTree>
    <p:extLst>
      <p:ext uri="{BB962C8B-B14F-4D97-AF65-F5344CB8AC3E}">
        <p14:creationId xmlns:p14="http://schemas.microsoft.com/office/powerpoint/2010/main" val="3624299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1"/>
            <a:ext cx="9144000" cy="914399"/>
          </a:xfrm>
        </p:spPr>
        <p:txBody>
          <a:bodyPr/>
          <a:lstStyle/>
          <a:p>
            <a:r>
              <a:rPr lang="en-US" b="1" dirty="0" smtClean="0">
                <a:solidFill>
                  <a:srgbClr val="FF0000"/>
                </a:solidFill>
              </a:rPr>
              <a:t>REFORMING –STEAM-DRY-BI-TRI</a:t>
            </a:r>
            <a:endParaRPr lang="en-US" b="1" dirty="0">
              <a:solidFill>
                <a:srgbClr val="FF0000"/>
              </a:solidFill>
            </a:endParaRPr>
          </a:p>
        </p:txBody>
      </p:sp>
      <p:sp>
        <p:nvSpPr>
          <p:cNvPr id="3" name="Subtitle 2"/>
          <p:cNvSpPr>
            <a:spLocks noGrp="1"/>
          </p:cNvSpPr>
          <p:nvPr>
            <p:ph type="subTitle" idx="1"/>
          </p:nvPr>
        </p:nvSpPr>
        <p:spPr>
          <a:xfrm>
            <a:off x="0" y="1524000"/>
            <a:ext cx="9144000" cy="5334000"/>
          </a:xfrm>
        </p:spPr>
        <p:txBody>
          <a:bodyPr>
            <a:normAutofit/>
          </a:bodyPr>
          <a:lstStyle/>
          <a:p>
            <a:pPr marL="457200" indent="-457200" algn="l">
              <a:buFont typeface="Wingdings" panose="05000000000000000000" pitchFamily="2" charset="2"/>
              <a:buChar char="q"/>
            </a:pPr>
            <a:r>
              <a:rPr lang="en-US" b="1" dirty="0" smtClean="0">
                <a:solidFill>
                  <a:srgbClr val="FF0000"/>
                </a:solidFill>
                <a:latin typeface="Times New Roman" panose="02020603050405020304" pitchFamily="18" charset="0"/>
                <a:cs typeface="Times New Roman" panose="02020603050405020304" pitchFamily="18" charset="0"/>
              </a:rPr>
              <a:t>STEAM REFORMING</a:t>
            </a:r>
          </a:p>
          <a:p>
            <a:pPr algn="l"/>
            <a:r>
              <a:rPr lang="en-US" sz="2800" b="1" dirty="0" err="1">
                <a:latin typeface="Times New Roman" panose="02020603050405020304" pitchFamily="18" charset="0"/>
                <a:cs typeface="Times New Roman" panose="02020603050405020304" pitchFamily="18" charset="0"/>
              </a:rPr>
              <a:t>C</a:t>
            </a:r>
            <a:r>
              <a:rPr lang="en-US" sz="2800" b="1" baseline="-25000" dirty="0" err="1" smtClean="0">
                <a:latin typeface="Times New Roman" panose="02020603050405020304" pitchFamily="18" charset="0"/>
                <a:cs typeface="Times New Roman" panose="02020603050405020304" pitchFamily="18" charset="0"/>
              </a:rPr>
              <a:t>n</a:t>
            </a:r>
            <a:r>
              <a:rPr lang="en-US" sz="2800" b="1" dirty="0" err="1" smtClean="0">
                <a:latin typeface="Times New Roman" panose="02020603050405020304" pitchFamily="18" charset="0"/>
                <a:cs typeface="Times New Roman" panose="02020603050405020304" pitchFamily="18" charset="0"/>
              </a:rPr>
              <a:t>H</a:t>
            </a:r>
            <a:r>
              <a:rPr lang="en-US" sz="2800" b="1" baseline="-25000" dirty="0" err="1" smtClean="0">
                <a:latin typeface="Times New Roman" panose="02020603050405020304" pitchFamily="18" charset="0"/>
                <a:cs typeface="Times New Roman" panose="02020603050405020304" pitchFamily="18" charset="0"/>
              </a:rPr>
              <a:t>m</a:t>
            </a:r>
            <a:r>
              <a:rPr lang="en-US" sz="2800" b="1" dirty="0" smtClean="0">
                <a:latin typeface="Times New Roman" panose="02020603050405020304" pitchFamily="18" charset="0"/>
                <a:cs typeface="Times New Roman" panose="02020603050405020304" pitchFamily="18" charset="0"/>
              </a:rPr>
              <a:t> + nH</a:t>
            </a:r>
            <a:r>
              <a:rPr lang="en-US" sz="2800" b="1" baseline="-25000" dirty="0" smtClean="0">
                <a:latin typeface="Times New Roman" panose="02020603050405020304" pitchFamily="18" charset="0"/>
                <a:cs typeface="Times New Roman" panose="02020603050405020304" pitchFamily="18" charset="0"/>
              </a:rPr>
              <a:t>2</a:t>
            </a:r>
            <a:r>
              <a:rPr lang="en-US" sz="2800" b="1" dirty="0" smtClean="0">
                <a:latin typeface="Times New Roman" panose="02020603050405020304" pitchFamily="18" charset="0"/>
                <a:cs typeface="Times New Roman" panose="02020603050405020304" pitchFamily="18" charset="0"/>
              </a:rPr>
              <a:t>O → </a:t>
            </a:r>
            <a:r>
              <a:rPr lang="en-US" sz="2800" b="1" dirty="0" err="1" smtClean="0">
                <a:latin typeface="Times New Roman" panose="02020603050405020304" pitchFamily="18" charset="0"/>
                <a:cs typeface="Times New Roman" panose="02020603050405020304" pitchFamily="18" charset="0"/>
              </a:rPr>
              <a:t>nCO</a:t>
            </a:r>
            <a:r>
              <a:rPr lang="en-US" sz="2800" b="1" dirty="0" smtClean="0">
                <a:latin typeface="Times New Roman" panose="02020603050405020304" pitchFamily="18" charset="0"/>
                <a:cs typeface="Times New Roman" panose="02020603050405020304" pitchFamily="18" charset="0"/>
              </a:rPr>
              <a:t> + (n+0.5m)H</a:t>
            </a:r>
            <a:r>
              <a:rPr lang="en-US" sz="2800" b="1" baseline="-25000" dirty="0" smtClean="0">
                <a:latin typeface="Times New Roman" panose="02020603050405020304" pitchFamily="18" charset="0"/>
                <a:cs typeface="Times New Roman" panose="02020603050405020304" pitchFamily="18" charset="0"/>
              </a:rPr>
              <a:t>2         </a:t>
            </a:r>
            <a:r>
              <a:rPr lang="en-US" sz="2800" b="1" dirty="0" smtClean="0">
                <a:latin typeface="Times New Roman" panose="02020603050405020304" pitchFamily="18" charset="0"/>
                <a:cs typeface="Times New Roman" panose="02020603050405020304" pitchFamily="18" charset="0"/>
              </a:rPr>
              <a:t>∆H</a:t>
            </a:r>
            <a:r>
              <a:rPr lang="en-US" sz="2800" b="1" baseline="30000" dirty="0" smtClean="0">
                <a:latin typeface="Times New Roman" panose="02020603050405020304" pitchFamily="18" charset="0"/>
                <a:cs typeface="Times New Roman" panose="02020603050405020304" pitchFamily="18" charset="0"/>
              </a:rPr>
              <a:t>o</a:t>
            </a:r>
            <a:r>
              <a:rPr lang="en-US" sz="2800" b="1" baseline="-25000" dirty="0" smtClean="0">
                <a:latin typeface="Times New Roman" panose="02020603050405020304" pitchFamily="18" charset="0"/>
                <a:cs typeface="Times New Roman" panose="02020603050405020304" pitchFamily="18" charset="0"/>
              </a:rPr>
              <a:t>298</a:t>
            </a:r>
            <a:r>
              <a:rPr lang="en-US" sz="2800" b="1" dirty="0" smtClean="0">
                <a:latin typeface="Times New Roman" panose="02020603050405020304" pitchFamily="18" charset="0"/>
                <a:cs typeface="Times New Roman" panose="02020603050405020304" pitchFamily="18" charset="0"/>
              </a:rPr>
              <a:t> =206kJ/</a:t>
            </a:r>
            <a:r>
              <a:rPr lang="en-US" sz="2800" b="1" dirty="0" err="1" smtClean="0">
                <a:latin typeface="Times New Roman" panose="02020603050405020304" pitchFamily="18" charset="0"/>
                <a:cs typeface="Times New Roman" panose="02020603050405020304" pitchFamily="18" charset="0"/>
              </a:rPr>
              <a:t>mol</a:t>
            </a:r>
            <a:endParaRPr lang="en-US" sz="2800" b="1" dirty="0" smtClean="0">
              <a:latin typeface="Times New Roman" panose="02020603050405020304" pitchFamily="18" charset="0"/>
              <a:cs typeface="Times New Roman" panose="02020603050405020304" pitchFamily="18" charset="0"/>
            </a:endParaRPr>
          </a:p>
          <a:p>
            <a:pPr marL="457200" indent="-457200" algn="l">
              <a:buFont typeface="Wingdings" panose="05000000000000000000" pitchFamily="2" charset="2"/>
              <a:buChar char="q"/>
            </a:pPr>
            <a:r>
              <a:rPr lang="en-US" sz="2800" b="1" dirty="0" smtClean="0">
                <a:solidFill>
                  <a:srgbClr val="FF0000"/>
                </a:solidFill>
                <a:latin typeface="Times New Roman" panose="02020603050405020304" pitchFamily="18" charset="0"/>
                <a:cs typeface="Times New Roman" panose="02020603050405020304" pitchFamily="18" charset="0"/>
              </a:rPr>
              <a:t>Dry Reforming</a:t>
            </a:r>
          </a:p>
          <a:p>
            <a:pPr algn="l"/>
            <a:r>
              <a:rPr lang="en-US" sz="2800" b="1" dirty="0" smtClean="0">
                <a:latin typeface="Times New Roman" panose="02020603050405020304" pitchFamily="18" charset="0"/>
                <a:cs typeface="Times New Roman" panose="02020603050405020304" pitchFamily="18" charset="0"/>
              </a:rPr>
              <a:t>CH</a:t>
            </a:r>
            <a:r>
              <a:rPr lang="en-US" sz="2800" b="1" baseline="-25000" dirty="0" smtClean="0">
                <a:latin typeface="Times New Roman" panose="02020603050405020304" pitchFamily="18" charset="0"/>
                <a:cs typeface="Times New Roman" panose="02020603050405020304" pitchFamily="18" charset="0"/>
              </a:rPr>
              <a:t>4</a:t>
            </a:r>
            <a:r>
              <a:rPr lang="en-US" sz="2800" b="1" dirty="0" smtClean="0">
                <a:latin typeface="Times New Roman" panose="02020603050405020304" pitchFamily="18" charset="0"/>
                <a:cs typeface="Times New Roman" panose="02020603050405020304" pitchFamily="18" charset="0"/>
              </a:rPr>
              <a:t> + CO</a:t>
            </a:r>
            <a:r>
              <a:rPr lang="en-US" sz="2800" b="1" baseline="-25000" dirty="0" smtClean="0">
                <a:latin typeface="Times New Roman" panose="02020603050405020304" pitchFamily="18" charset="0"/>
                <a:cs typeface="Times New Roman" panose="02020603050405020304" pitchFamily="18" charset="0"/>
              </a:rPr>
              <a:t>2</a:t>
            </a:r>
            <a:r>
              <a:rPr lang="en-US" sz="2800" b="1" dirty="0" smtClean="0">
                <a:latin typeface="Times New Roman" panose="02020603050405020304" pitchFamily="18" charset="0"/>
                <a:cs typeface="Times New Roman" panose="02020603050405020304" pitchFamily="18" charset="0"/>
              </a:rPr>
              <a:t>→ 2CO + 2H</a:t>
            </a:r>
            <a:r>
              <a:rPr lang="en-US" sz="2800" b="1" baseline="-25000" dirty="0" smtClean="0">
                <a:latin typeface="Times New Roman" panose="02020603050405020304" pitchFamily="18" charset="0"/>
                <a:cs typeface="Times New Roman" panose="02020603050405020304" pitchFamily="18" charset="0"/>
              </a:rPr>
              <a:t>2</a:t>
            </a:r>
            <a:r>
              <a:rPr lang="en-US" sz="2800" b="1" dirty="0" smtClean="0">
                <a:latin typeface="Times New Roman" panose="02020603050405020304" pitchFamily="18" charset="0"/>
                <a:cs typeface="Times New Roman" panose="02020603050405020304" pitchFamily="18" charset="0"/>
              </a:rPr>
              <a:t>                       ∆H</a:t>
            </a:r>
            <a:r>
              <a:rPr lang="en-US" sz="2800" b="1" baseline="30000" dirty="0" smtClean="0">
                <a:latin typeface="Times New Roman" panose="02020603050405020304" pitchFamily="18" charset="0"/>
                <a:cs typeface="Times New Roman" panose="02020603050405020304" pitchFamily="18" charset="0"/>
              </a:rPr>
              <a:t>o</a:t>
            </a:r>
            <a:r>
              <a:rPr lang="en-US" sz="2800" b="1" baseline="-25000" dirty="0" smtClean="0">
                <a:latin typeface="Times New Roman" panose="02020603050405020304" pitchFamily="18" charset="0"/>
                <a:cs typeface="Times New Roman" panose="02020603050405020304" pitchFamily="18" charset="0"/>
              </a:rPr>
              <a:t>298</a:t>
            </a:r>
            <a:r>
              <a:rPr lang="en-US" sz="2800" b="1" dirty="0" smtClean="0">
                <a:latin typeface="Times New Roman" panose="02020603050405020304" pitchFamily="18" charset="0"/>
                <a:cs typeface="Times New Roman" panose="02020603050405020304" pitchFamily="18" charset="0"/>
              </a:rPr>
              <a:t> =247kJ/</a:t>
            </a:r>
            <a:r>
              <a:rPr lang="en-US" sz="2800" b="1" dirty="0" err="1" smtClean="0">
                <a:latin typeface="Times New Roman" panose="02020603050405020304" pitchFamily="18" charset="0"/>
                <a:cs typeface="Times New Roman" panose="02020603050405020304" pitchFamily="18" charset="0"/>
              </a:rPr>
              <a:t>mol</a:t>
            </a:r>
            <a:r>
              <a:rPr lang="en-US" sz="2800" b="1" dirty="0" smtClean="0">
                <a:latin typeface="Times New Roman" panose="02020603050405020304" pitchFamily="18" charset="0"/>
                <a:cs typeface="Times New Roman" panose="02020603050405020304" pitchFamily="18" charset="0"/>
              </a:rPr>
              <a:t>                 </a:t>
            </a:r>
          </a:p>
          <a:p>
            <a:pPr marL="457200" indent="-457200" algn="l">
              <a:buFont typeface="Wingdings" panose="05000000000000000000" pitchFamily="2" charset="2"/>
              <a:buChar char="q"/>
            </a:pPr>
            <a:r>
              <a:rPr lang="en-US" sz="2800" b="1" dirty="0" smtClean="0">
                <a:solidFill>
                  <a:srgbClr val="C00000"/>
                </a:solidFill>
                <a:latin typeface="Times New Roman" panose="02020603050405020304" pitchFamily="18" charset="0"/>
                <a:cs typeface="Times New Roman" panose="02020603050405020304" pitchFamily="18" charset="0"/>
              </a:rPr>
              <a:t>Water Gas </a:t>
            </a:r>
            <a:r>
              <a:rPr lang="en-US" sz="2800" b="1" dirty="0">
                <a:solidFill>
                  <a:srgbClr val="C00000"/>
                </a:solidFill>
                <a:latin typeface="Times New Roman" panose="02020603050405020304" pitchFamily="18" charset="0"/>
                <a:cs typeface="Times New Roman" panose="02020603050405020304" pitchFamily="18" charset="0"/>
              </a:rPr>
              <a:t>S</a:t>
            </a:r>
            <a:r>
              <a:rPr lang="en-US" sz="2800" b="1" dirty="0" smtClean="0">
                <a:solidFill>
                  <a:srgbClr val="C00000"/>
                </a:solidFill>
                <a:latin typeface="Times New Roman" panose="02020603050405020304" pitchFamily="18" charset="0"/>
                <a:cs typeface="Times New Roman" panose="02020603050405020304" pitchFamily="18" charset="0"/>
              </a:rPr>
              <a:t>hift (WGS)</a:t>
            </a:r>
          </a:p>
          <a:p>
            <a:pPr algn="l"/>
            <a:r>
              <a:rPr lang="en-US" sz="2800" b="1" dirty="0" smtClean="0">
                <a:latin typeface="Times New Roman" panose="02020603050405020304" pitchFamily="18" charset="0"/>
                <a:cs typeface="Times New Roman" panose="02020603050405020304" pitchFamily="18" charset="0"/>
              </a:rPr>
              <a:t>CO + H</a:t>
            </a:r>
            <a:r>
              <a:rPr lang="en-US" sz="2800" b="1" baseline="-25000" dirty="0" smtClean="0">
                <a:latin typeface="Times New Roman" panose="02020603050405020304" pitchFamily="18" charset="0"/>
                <a:cs typeface="Times New Roman" panose="02020603050405020304" pitchFamily="18" charset="0"/>
              </a:rPr>
              <a:t>2</a:t>
            </a:r>
            <a:r>
              <a:rPr lang="en-US" sz="2800" b="1" dirty="0" smtClean="0">
                <a:latin typeface="Times New Roman" panose="02020603050405020304" pitchFamily="18" charset="0"/>
                <a:cs typeface="Times New Roman" panose="02020603050405020304" pitchFamily="18" charset="0"/>
              </a:rPr>
              <a:t>O → CO</a:t>
            </a:r>
            <a:r>
              <a:rPr lang="en-US" sz="2800" b="1" baseline="-25000" dirty="0" smtClean="0">
                <a:latin typeface="Times New Roman" panose="02020603050405020304" pitchFamily="18" charset="0"/>
                <a:cs typeface="Times New Roman" panose="02020603050405020304" pitchFamily="18" charset="0"/>
              </a:rPr>
              <a:t>2</a:t>
            </a:r>
            <a:r>
              <a:rPr lang="en-US" sz="2800" b="1" dirty="0" smtClean="0">
                <a:latin typeface="Times New Roman" panose="02020603050405020304" pitchFamily="18" charset="0"/>
                <a:cs typeface="Times New Roman" panose="02020603050405020304" pitchFamily="18" charset="0"/>
              </a:rPr>
              <a:t> + H</a:t>
            </a:r>
            <a:r>
              <a:rPr lang="en-US" sz="2800" b="1" baseline="-25000" dirty="0" smtClean="0">
                <a:latin typeface="Times New Roman" panose="02020603050405020304" pitchFamily="18" charset="0"/>
                <a:cs typeface="Times New Roman" panose="02020603050405020304" pitchFamily="18" charset="0"/>
              </a:rPr>
              <a:t>2</a:t>
            </a:r>
            <a:r>
              <a:rPr lang="en-US" sz="2800" b="1" dirty="0" smtClean="0">
                <a:latin typeface="Times New Roman" panose="02020603050405020304" pitchFamily="18" charset="0"/>
                <a:cs typeface="Times New Roman" panose="02020603050405020304" pitchFamily="18" charset="0"/>
              </a:rPr>
              <a:t>                          ∆H</a:t>
            </a:r>
            <a:r>
              <a:rPr lang="en-US" sz="2800" b="1" baseline="30000" dirty="0" smtClean="0">
                <a:latin typeface="Times New Roman" panose="02020603050405020304" pitchFamily="18" charset="0"/>
                <a:cs typeface="Times New Roman" panose="02020603050405020304" pitchFamily="18" charset="0"/>
              </a:rPr>
              <a:t>0</a:t>
            </a:r>
            <a:r>
              <a:rPr lang="en-US" sz="2800" b="1" baseline="-25000" dirty="0" smtClean="0">
                <a:latin typeface="Times New Roman" panose="02020603050405020304" pitchFamily="18" charset="0"/>
                <a:cs typeface="Times New Roman" panose="02020603050405020304" pitchFamily="18" charset="0"/>
              </a:rPr>
              <a:t>298</a:t>
            </a:r>
            <a:r>
              <a:rPr lang="en-US" sz="2800" b="1" dirty="0" smtClean="0">
                <a:latin typeface="Times New Roman" panose="02020603050405020304" pitchFamily="18" charset="0"/>
                <a:cs typeface="Times New Roman" panose="02020603050405020304" pitchFamily="18" charset="0"/>
              </a:rPr>
              <a:t> = -41 kJ/</a:t>
            </a:r>
            <a:r>
              <a:rPr lang="en-US" sz="2800" b="1" dirty="0" err="1" smtClean="0">
                <a:latin typeface="Times New Roman" panose="02020603050405020304" pitchFamily="18" charset="0"/>
                <a:cs typeface="Times New Roman" panose="02020603050405020304" pitchFamily="18" charset="0"/>
              </a:rPr>
              <a:t>mol</a:t>
            </a:r>
            <a:endParaRPr lang="en-US" sz="2800" b="1" dirty="0" smtClean="0">
              <a:latin typeface="Times New Roman" panose="02020603050405020304" pitchFamily="18" charset="0"/>
              <a:cs typeface="Times New Roman" panose="02020603050405020304" pitchFamily="18" charset="0"/>
            </a:endParaRPr>
          </a:p>
          <a:p>
            <a:pPr marL="457200" indent="-457200" algn="l">
              <a:buFont typeface="Wingdings" panose="05000000000000000000" pitchFamily="2" charset="2"/>
              <a:buChar char="q"/>
            </a:pPr>
            <a:r>
              <a:rPr lang="en-US" sz="2800" b="1" dirty="0" err="1" smtClean="0">
                <a:solidFill>
                  <a:srgbClr val="0070C0"/>
                </a:solidFill>
                <a:latin typeface="Times New Roman" panose="02020603050405020304" pitchFamily="18" charset="0"/>
                <a:cs typeface="Times New Roman" panose="02020603050405020304" pitchFamily="18" charset="0"/>
              </a:rPr>
              <a:t>Boudouard</a:t>
            </a:r>
            <a:r>
              <a:rPr lang="en-US" sz="2800" b="1" dirty="0" smtClean="0">
                <a:solidFill>
                  <a:srgbClr val="0070C0"/>
                </a:solidFill>
                <a:latin typeface="Times New Roman" panose="02020603050405020304" pitchFamily="18" charset="0"/>
                <a:cs typeface="Times New Roman" panose="02020603050405020304" pitchFamily="18" charset="0"/>
              </a:rPr>
              <a:t> Reaction</a:t>
            </a:r>
          </a:p>
          <a:p>
            <a:pPr algn="l"/>
            <a:r>
              <a:rPr lang="en-US" sz="2800" b="1" dirty="0" smtClean="0">
                <a:latin typeface="Times New Roman" panose="02020603050405020304" pitchFamily="18" charset="0"/>
                <a:cs typeface="Times New Roman" panose="02020603050405020304" pitchFamily="18" charset="0"/>
              </a:rPr>
              <a:t>2CO→ C + CO</a:t>
            </a:r>
            <a:r>
              <a:rPr lang="en-US" sz="2800" b="1" baseline="-25000" dirty="0" smtClean="0">
                <a:latin typeface="Times New Roman" panose="02020603050405020304" pitchFamily="18" charset="0"/>
                <a:cs typeface="Times New Roman" panose="02020603050405020304" pitchFamily="18" charset="0"/>
              </a:rPr>
              <a:t>2</a:t>
            </a:r>
            <a:r>
              <a:rPr lang="en-US" sz="2800" b="1" dirty="0" smtClean="0">
                <a:latin typeface="Times New Roman" panose="02020603050405020304" pitchFamily="18" charset="0"/>
                <a:cs typeface="Times New Roman" panose="02020603050405020304" pitchFamily="18" charset="0"/>
              </a:rPr>
              <a:t>                                     ∆H</a:t>
            </a:r>
            <a:r>
              <a:rPr lang="en-US" sz="2800" b="1" baseline="30000" dirty="0" smtClean="0">
                <a:latin typeface="Times New Roman" panose="02020603050405020304" pitchFamily="18" charset="0"/>
                <a:cs typeface="Times New Roman" panose="02020603050405020304" pitchFamily="18" charset="0"/>
              </a:rPr>
              <a:t>0</a:t>
            </a:r>
            <a:r>
              <a:rPr lang="en-US" sz="2800" b="1" baseline="-25000" dirty="0" smtClean="0">
                <a:latin typeface="Times New Roman" panose="02020603050405020304" pitchFamily="18" charset="0"/>
                <a:cs typeface="Times New Roman" panose="02020603050405020304" pitchFamily="18" charset="0"/>
              </a:rPr>
              <a:t>298</a:t>
            </a:r>
            <a:r>
              <a:rPr lang="en-US" sz="2800" b="1" dirty="0" smtClean="0">
                <a:latin typeface="Times New Roman" panose="02020603050405020304" pitchFamily="18" charset="0"/>
                <a:cs typeface="Times New Roman" panose="02020603050405020304" pitchFamily="18" charset="0"/>
              </a:rPr>
              <a:t> = -173 kJ/</a:t>
            </a:r>
            <a:r>
              <a:rPr lang="en-US" sz="2800" b="1" dirty="0" err="1" smtClean="0">
                <a:latin typeface="Times New Roman" panose="02020603050405020304" pitchFamily="18" charset="0"/>
                <a:cs typeface="Times New Roman" panose="02020603050405020304" pitchFamily="18" charset="0"/>
              </a:rPr>
              <a:t>mol</a:t>
            </a:r>
            <a:endParaRPr lang="en-US" sz="2800" b="1" dirty="0" smtClean="0">
              <a:latin typeface="Times New Roman" panose="02020603050405020304" pitchFamily="18" charset="0"/>
              <a:cs typeface="Times New Roman" panose="02020603050405020304" pitchFamily="18" charset="0"/>
            </a:endParaRPr>
          </a:p>
          <a:p>
            <a:pPr marL="457200" indent="-457200" algn="l">
              <a:buFont typeface="Wingdings" panose="05000000000000000000" pitchFamily="2" charset="2"/>
              <a:buChar char="q"/>
            </a:pPr>
            <a:r>
              <a:rPr lang="en-US" sz="2800" b="1" dirty="0" smtClean="0">
                <a:solidFill>
                  <a:srgbClr val="00B0F0"/>
                </a:solidFill>
                <a:latin typeface="Times New Roman" panose="02020603050405020304" pitchFamily="18" charset="0"/>
                <a:cs typeface="Times New Roman" panose="02020603050405020304" pitchFamily="18" charset="0"/>
              </a:rPr>
              <a:t>Methane Decomposition</a:t>
            </a:r>
          </a:p>
          <a:p>
            <a:pPr algn="l"/>
            <a:r>
              <a:rPr lang="en-US" sz="2800" b="1" dirty="0" smtClean="0">
                <a:latin typeface="Times New Roman" panose="02020603050405020304" pitchFamily="18" charset="0"/>
                <a:cs typeface="Times New Roman" panose="02020603050405020304" pitchFamily="18" charset="0"/>
              </a:rPr>
              <a:t>CH</a:t>
            </a:r>
            <a:r>
              <a:rPr lang="en-US" sz="2800" b="1" baseline="-25000" dirty="0" smtClean="0">
                <a:latin typeface="Times New Roman" panose="02020603050405020304" pitchFamily="18" charset="0"/>
                <a:cs typeface="Times New Roman" panose="02020603050405020304" pitchFamily="18" charset="0"/>
              </a:rPr>
              <a:t>4</a:t>
            </a:r>
            <a:r>
              <a:rPr lang="en-US" sz="2800" b="1" dirty="0" smtClean="0">
                <a:latin typeface="Times New Roman" panose="02020603050405020304" pitchFamily="18" charset="0"/>
                <a:cs typeface="Times New Roman" panose="02020603050405020304" pitchFamily="18" charset="0"/>
              </a:rPr>
              <a:t> → C + 2H</a:t>
            </a:r>
            <a:r>
              <a:rPr lang="en-US" sz="2800" b="1" baseline="-25000" dirty="0" smtClean="0">
                <a:latin typeface="Times New Roman" panose="02020603050405020304" pitchFamily="18" charset="0"/>
                <a:cs typeface="Times New Roman" panose="02020603050405020304" pitchFamily="18" charset="0"/>
              </a:rPr>
              <a:t>2</a:t>
            </a:r>
            <a:r>
              <a:rPr lang="en-US" sz="2800" b="1" dirty="0" smtClean="0">
                <a:latin typeface="Times New Roman" panose="02020603050405020304" pitchFamily="18" charset="0"/>
                <a:cs typeface="Times New Roman" panose="02020603050405020304" pitchFamily="18" charset="0"/>
              </a:rPr>
              <a:t>                                        ∆H</a:t>
            </a:r>
            <a:r>
              <a:rPr lang="en-US" sz="2800" b="1" baseline="30000" dirty="0" smtClean="0">
                <a:latin typeface="Times New Roman" panose="02020603050405020304" pitchFamily="18" charset="0"/>
                <a:cs typeface="Times New Roman" panose="02020603050405020304" pitchFamily="18" charset="0"/>
              </a:rPr>
              <a:t>0</a:t>
            </a:r>
            <a:r>
              <a:rPr lang="en-US" sz="2800" b="1" baseline="-25000" dirty="0" smtClean="0">
                <a:latin typeface="Times New Roman" panose="02020603050405020304" pitchFamily="18" charset="0"/>
                <a:cs typeface="Times New Roman" panose="02020603050405020304" pitchFamily="18" charset="0"/>
              </a:rPr>
              <a:t>298</a:t>
            </a:r>
            <a:r>
              <a:rPr lang="en-US" sz="2800" b="1" dirty="0" smtClean="0">
                <a:latin typeface="Times New Roman" panose="02020603050405020304" pitchFamily="18" charset="0"/>
                <a:cs typeface="Times New Roman" panose="02020603050405020304" pitchFamily="18" charset="0"/>
              </a:rPr>
              <a:t> = 75 kJ/</a:t>
            </a:r>
            <a:r>
              <a:rPr lang="en-US" sz="2800" b="1" dirty="0" err="1" smtClean="0">
                <a:latin typeface="Times New Roman" panose="02020603050405020304" pitchFamily="18" charset="0"/>
                <a:cs typeface="Times New Roman" panose="02020603050405020304" pitchFamily="18" charset="0"/>
              </a:rPr>
              <a:t>mol</a:t>
            </a:r>
            <a:r>
              <a:rPr lang="en-US" sz="2800" b="1" dirty="0" smtClean="0">
                <a:latin typeface="Times New Roman" panose="02020603050405020304" pitchFamily="18" charset="0"/>
                <a:cs typeface="Times New Roman" panose="02020603050405020304" pitchFamily="18" charset="0"/>
              </a:rPr>
              <a:t>          </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7150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latin typeface="Times New Roman" panose="02020603050405020304" pitchFamily="18" charset="0"/>
                <a:cs typeface="Times New Roman" panose="02020603050405020304" pitchFamily="18" charset="0"/>
              </a:rPr>
              <a:t>TRI REFORMING A NEW PROCESS FOR REDUCING CARON DI OXIDE EMISSIONS</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524000"/>
            <a:ext cx="9067800" cy="4525963"/>
          </a:xfrm>
        </p:spPr>
        <p:txBody>
          <a:bodyPr/>
          <a:lstStyle/>
          <a:p>
            <a:pPr marL="0" indent="0">
              <a:buNone/>
            </a:pPr>
            <a:r>
              <a:rPr lang="en-US" dirty="0" smtClean="0"/>
              <a:t>CO</a:t>
            </a:r>
            <a:r>
              <a:rPr lang="en-US" baseline="-25000" dirty="0" smtClean="0"/>
              <a:t>2</a:t>
            </a:r>
            <a:r>
              <a:rPr lang="en-US" dirty="0" smtClean="0"/>
              <a:t> separated, recovered and purified by absorption, adsorption or membrane separation. Refer database</a:t>
            </a:r>
          </a:p>
          <a:p>
            <a:pPr marL="0" indent="0">
              <a:buNone/>
            </a:pPr>
            <a:r>
              <a:rPr lang="en-US" dirty="0" smtClean="0"/>
              <a:t>But require energy input in power plants nearly 20%</a:t>
            </a:r>
          </a:p>
          <a:p>
            <a:pPr marL="0" indent="0">
              <a:buNone/>
            </a:pPr>
            <a:r>
              <a:rPr lang="en-US" dirty="0" smtClean="0"/>
              <a:t>May be possible to reduce this</a:t>
            </a:r>
          </a:p>
          <a:p>
            <a:pPr marL="0" indent="0">
              <a:buNone/>
            </a:pPr>
            <a:r>
              <a:rPr lang="en-US" dirty="0" smtClean="0"/>
              <a:t>Tri reforming (Penn </a:t>
            </a:r>
            <a:r>
              <a:rPr lang="en-US" smtClean="0"/>
              <a:t>State University)is </a:t>
            </a:r>
            <a:r>
              <a:rPr lang="en-US" dirty="0" smtClean="0"/>
              <a:t>a three step process avoids separation step, can be cost efficient for synthesis gas production</a:t>
            </a:r>
            <a:endParaRPr lang="en-US" dirty="0"/>
          </a:p>
        </p:txBody>
      </p:sp>
    </p:spTree>
    <p:extLst>
      <p:ext uri="{BB962C8B-B14F-4D97-AF65-F5344CB8AC3E}">
        <p14:creationId xmlns:p14="http://schemas.microsoft.com/office/powerpoint/2010/main" val="3523997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67800" cy="1143000"/>
          </a:xfrm>
          <a:ln w="19050">
            <a:solidFill>
              <a:schemeClr val="tx1"/>
            </a:solidFill>
          </a:ln>
        </p:spPr>
        <p:txBody>
          <a:bodyPr>
            <a:normAutofit fontScale="90000"/>
          </a:bodyPr>
          <a:lstStyle/>
          <a:p>
            <a:r>
              <a:rPr lang="en-US" dirty="0" smtClean="0">
                <a:solidFill>
                  <a:srgbClr val="FF0000"/>
                </a:solidFill>
              </a:rPr>
              <a:t>CO</a:t>
            </a:r>
            <a:r>
              <a:rPr lang="en-US" baseline="-25000" dirty="0" smtClean="0">
                <a:solidFill>
                  <a:srgbClr val="FF0000"/>
                </a:solidFill>
              </a:rPr>
              <a:t>2</a:t>
            </a:r>
            <a:r>
              <a:rPr lang="en-US" dirty="0" smtClean="0">
                <a:solidFill>
                  <a:srgbClr val="FF0000"/>
                </a:solidFill>
              </a:rPr>
              <a:t> Emissions from different sectors in USA( in Million metric Tons of carbon)</a:t>
            </a:r>
            <a:endParaRPr lang="en-US" dirty="0">
              <a:solidFill>
                <a:srgbClr val="FF0000"/>
              </a:solidFill>
            </a:endParaRPr>
          </a:p>
        </p:txBody>
      </p:sp>
      <p:graphicFrame>
        <p:nvGraphicFramePr>
          <p:cNvPr id="25" name="Content Placeholder 24"/>
          <p:cNvGraphicFramePr>
            <a:graphicFrameLocks noGrp="1"/>
          </p:cNvGraphicFramePr>
          <p:nvPr>
            <p:ph idx="1"/>
            <p:extLst>
              <p:ext uri="{D42A27DB-BD31-4B8C-83A1-F6EECF244321}">
                <p14:modId xmlns:p14="http://schemas.microsoft.com/office/powerpoint/2010/main" val="996248465"/>
              </p:ext>
            </p:extLst>
          </p:nvPr>
        </p:nvGraphicFramePr>
        <p:xfrm>
          <a:off x="228600" y="1828801"/>
          <a:ext cx="8534402" cy="4800600"/>
        </p:xfrm>
        <a:graphic>
          <a:graphicData uri="http://schemas.openxmlformats.org/drawingml/2006/table">
            <a:tbl>
              <a:tblPr firstRow="1" firstCol="1" bandRow="1">
                <a:tableStyleId>{5C22544A-7EE6-4342-B048-85BDC9FD1C3A}</a:tableStyleId>
              </a:tblPr>
              <a:tblGrid>
                <a:gridCol w="3144252"/>
                <a:gridCol w="1122948"/>
                <a:gridCol w="1122948"/>
                <a:gridCol w="1122948"/>
                <a:gridCol w="1042737"/>
                <a:gridCol w="978569"/>
              </a:tblGrid>
              <a:tr h="685800">
                <a:tc>
                  <a:txBody>
                    <a:bodyPr/>
                    <a:lstStyle/>
                    <a:p>
                      <a:pPr marL="0" marR="0">
                        <a:lnSpc>
                          <a:spcPct val="115000"/>
                        </a:lnSpc>
                        <a:spcBef>
                          <a:spcPts val="0"/>
                        </a:spcBef>
                        <a:spcAft>
                          <a:spcPts val="0"/>
                        </a:spcAft>
                      </a:pPr>
                      <a:r>
                        <a:rPr lang="en-US" sz="2000" dirty="0">
                          <a:effectLst/>
                        </a:rPr>
                        <a:t>Emissions Source</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1980</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1985</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1990</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1995</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1997</a:t>
                      </a:r>
                      <a:endParaRPr lang="en-US" sz="2000">
                        <a:effectLst/>
                        <a:latin typeface="Calibri"/>
                        <a:ea typeface="Calibri"/>
                        <a:cs typeface="Times New Roman"/>
                      </a:endParaRPr>
                    </a:p>
                  </a:txBody>
                  <a:tcPr marL="68580" marR="68580" marT="0" marB="0"/>
                </a:tc>
              </a:tr>
              <a:tr h="685800">
                <a:tc>
                  <a:txBody>
                    <a:bodyPr/>
                    <a:lstStyle/>
                    <a:p>
                      <a:pPr marL="0" marR="0">
                        <a:lnSpc>
                          <a:spcPct val="115000"/>
                        </a:lnSpc>
                        <a:spcBef>
                          <a:spcPts val="0"/>
                        </a:spcBef>
                        <a:spcAft>
                          <a:spcPts val="0"/>
                        </a:spcAft>
                      </a:pPr>
                      <a:r>
                        <a:rPr lang="en-US" sz="2000" dirty="0">
                          <a:effectLst/>
                        </a:rPr>
                        <a:t>Residential sector</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248</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246</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253</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270</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286</a:t>
                      </a:r>
                      <a:endParaRPr lang="en-US" sz="2000">
                        <a:effectLst/>
                        <a:latin typeface="Calibri"/>
                        <a:ea typeface="Calibri"/>
                        <a:cs typeface="Times New Roman"/>
                      </a:endParaRPr>
                    </a:p>
                  </a:txBody>
                  <a:tcPr marL="68580" marR="68580" marT="0" marB="0"/>
                </a:tc>
              </a:tr>
              <a:tr h="685800">
                <a:tc>
                  <a:txBody>
                    <a:bodyPr/>
                    <a:lstStyle/>
                    <a:p>
                      <a:pPr marL="0" marR="0">
                        <a:lnSpc>
                          <a:spcPct val="115000"/>
                        </a:lnSpc>
                        <a:spcBef>
                          <a:spcPts val="0"/>
                        </a:spcBef>
                        <a:spcAft>
                          <a:spcPts val="0"/>
                        </a:spcAft>
                      </a:pPr>
                      <a:r>
                        <a:rPr lang="en-US" sz="2000" dirty="0">
                          <a:effectLst/>
                        </a:rPr>
                        <a:t>Commercial sector</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178</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190</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207</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218</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237</a:t>
                      </a:r>
                      <a:endParaRPr lang="en-US" sz="2000">
                        <a:effectLst/>
                        <a:latin typeface="Calibri"/>
                        <a:ea typeface="Calibri"/>
                        <a:cs typeface="Times New Roman"/>
                      </a:endParaRPr>
                    </a:p>
                  </a:txBody>
                  <a:tcPr marL="68580" marR="68580" marT="0" marB="0"/>
                </a:tc>
              </a:tr>
              <a:tr h="685800">
                <a:tc>
                  <a:txBody>
                    <a:bodyPr/>
                    <a:lstStyle/>
                    <a:p>
                      <a:pPr marL="0" marR="0">
                        <a:lnSpc>
                          <a:spcPct val="115000"/>
                        </a:lnSpc>
                        <a:spcBef>
                          <a:spcPts val="0"/>
                        </a:spcBef>
                        <a:spcAft>
                          <a:spcPts val="0"/>
                        </a:spcAft>
                      </a:pPr>
                      <a:r>
                        <a:rPr lang="en-US" sz="2000" dirty="0">
                          <a:effectLst/>
                        </a:rPr>
                        <a:t>Industrial Sector</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485</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425</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454</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465</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483</a:t>
                      </a:r>
                      <a:endParaRPr lang="en-US" sz="2000" dirty="0">
                        <a:effectLst/>
                        <a:latin typeface="Calibri"/>
                        <a:ea typeface="Calibri"/>
                        <a:cs typeface="Times New Roman"/>
                      </a:endParaRPr>
                    </a:p>
                  </a:txBody>
                  <a:tcPr marL="68580" marR="68580" marT="0" marB="0"/>
                </a:tc>
              </a:tr>
              <a:tr h="685800">
                <a:tc>
                  <a:txBody>
                    <a:bodyPr/>
                    <a:lstStyle/>
                    <a:p>
                      <a:pPr marL="0" marR="0">
                        <a:lnSpc>
                          <a:spcPct val="115000"/>
                        </a:lnSpc>
                        <a:spcBef>
                          <a:spcPts val="0"/>
                        </a:spcBef>
                        <a:spcAft>
                          <a:spcPts val="0"/>
                        </a:spcAft>
                      </a:pPr>
                      <a:r>
                        <a:rPr lang="en-US" sz="2000">
                          <a:effectLst/>
                        </a:rPr>
                        <a:t>Transportation Sector</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378</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384</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432</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459</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473</a:t>
                      </a:r>
                      <a:endParaRPr lang="en-US" sz="2000" dirty="0">
                        <a:effectLst/>
                        <a:latin typeface="Calibri"/>
                        <a:ea typeface="Calibri"/>
                        <a:cs typeface="Times New Roman"/>
                      </a:endParaRPr>
                    </a:p>
                  </a:txBody>
                  <a:tcPr marL="68580" marR="68580" marT="0" marB="0"/>
                </a:tc>
              </a:tr>
              <a:tr h="685800">
                <a:tc>
                  <a:txBody>
                    <a:bodyPr/>
                    <a:lstStyle/>
                    <a:p>
                      <a:pPr marL="0" marR="0">
                        <a:lnSpc>
                          <a:spcPct val="115000"/>
                        </a:lnSpc>
                        <a:spcBef>
                          <a:spcPts val="0"/>
                        </a:spcBef>
                        <a:spcAft>
                          <a:spcPts val="0"/>
                        </a:spcAft>
                      </a:pPr>
                      <a:r>
                        <a:rPr lang="en-US" sz="2000">
                          <a:effectLst/>
                        </a:rPr>
                        <a:t>End use total</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1289</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1245</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1346</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1412</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1479</a:t>
                      </a:r>
                      <a:endParaRPr lang="en-US" sz="2000" dirty="0">
                        <a:effectLst/>
                        <a:latin typeface="Calibri"/>
                        <a:ea typeface="Calibri"/>
                        <a:cs typeface="Times New Roman"/>
                      </a:endParaRPr>
                    </a:p>
                  </a:txBody>
                  <a:tcPr marL="68580" marR="68580" marT="0" marB="0"/>
                </a:tc>
              </a:tr>
              <a:tr h="685800">
                <a:tc>
                  <a:txBody>
                    <a:bodyPr/>
                    <a:lstStyle/>
                    <a:p>
                      <a:pPr marL="0" marR="0">
                        <a:lnSpc>
                          <a:spcPct val="115000"/>
                        </a:lnSpc>
                        <a:spcBef>
                          <a:spcPts val="0"/>
                        </a:spcBef>
                        <a:spcAft>
                          <a:spcPts val="0"/>
                        </a:spcAft>
                      </a:pPr>
                      <a:r>
                        <a:rPr lang="en-US" sz="2000">
                          <a:effectLst/>
                        </a:rPr>
                        <a:t>Electric Utilities</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418</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439</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477</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495</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523</a:t>
                      </a:r>
                      <a:endParaRPr lang="en-US" sz="2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346042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10 countries</a:t>
            </a:r>
            <a:endParaRPr lang="en-US" dirty="0"/>
          </a:p>
        </p:txBody>
      </p:sp>
      <p:sp>
        <p:nvSpPr>
          <p:cNvPr id="3" name="Content Placeholder 2"/>
          <p:cNvSpPr>
            <a:spLocks noGrp="1"/>
          </p:cNvSpPr>
          <p:nvPr>
            <p:ph idx="1"/>
          </p:nvPr>
        </p:nvSpPr>
        <p:spPr>
          <a:xfrm>
            <a:off x="0" y="1143000"/>
            <a:ext cx="9067800" cy="5638800"/>
          </a:xfrm>
          <a:ln w="38100">
            <a:solidFill>
              <a:srgbClr val="FF0000"/>
            </a:solidFill>
          </a:ln>
        </p:spPr>
        <p:txBody>
          <a:bodyPr>
            <a:noAutofit/>
          </a:bodyPr>
          <a:lstStyle/>
          <a:p>
            <a:r>
              <a:rPr lang="en-US" sz="2800" dirty="0" smtClean="0"/>
              <a:t>Canada</a:t>
            </a:r>
          </a:p>
          <a:p>
            <a:r>
              <a:rPr lang="en-US" sz="2800" dirty="0" smtClean="0"/>
              <a:t>China</a:t>
            </a:r>
          </a:p>
          <a:p>
            <a:r>
              <a:rPr lang="en-US" sz="2800" dirty="0" smtClean="0"/>
              <a:t>Germany</a:t>
            </a:r>
          </a:p>
          <a:p>
            <a:r>
              <a:rPr lang="en-US" sz="2800" dirty="0" smtClean="0"/>
              <a:t>India</a:t>
            </a:r>
          </a:p>
          <a:p>
            <a:r>
              <a:rPr lang="en-US" sz="2800" dirty="0" smtClean="0"/>
              <a:t>Italy</a:t>
            </a:r>
          </a:p>
          <a:p>
            <a:r>
              <a:rPr lang="en-US" sz="2800" dirty="0" smtClean="0"/>
              <a:t>Japan</a:t>
            </a:r>
          </a:p>
          <a:p>
            <a:r>
              <a:rPr lang="en-US" sz="2800" dirty="0" smtClean="0"/>
              <a:t>Russia</a:t>
            </a:r>
          </a:p>
          <a:p>
            <a:r>
              <a:rPr lang="en-US" sz="2800" dirty="0" smtClean="0"/>
              <a:t>South </a:t>
            </a:r>
            <a:r>
              <a:rPr lang="en-US" sz="2800" dirty="0"/>
              <a:t>K</a:t>
            </a:r>
            <a:r>
              <a:rPr lang="en-US" sz="2800" dirty="0" smtClean="0"/>
              <a:t>orea</a:t>
            </a:r>
          </a:p>
          <a:p>
            <a:r>
              <a:rPr lang="en-US" sz="2800" dirty="0" smtClean="0"/>
              <a:t>UK</a:t>
            </a:r>
          </a:p>
          <a:p>
            <a:r>
              <a:rPr lang="en-US" sz="2800" dirty="0" smtClean="0"/>
              <a:t>USA</a:t>
            </a:r>
          </a:p>
          <a:p>
            <a:r>
              <a:rPr lang="en-US" sz="2800" dirty="0" smtClean="0"/>
              <a:t>Alphabetical order</a:t>
            </a:r>
            <a:endParaRPr lang="en-US" sz="2800" dirty="0"/>
          </a:p>
        </p:txBody>
      </p:sp>
    </p:spTree>
    <p:extLst>
      <p:ext uri="{BB962C8B-B14F-4D97-AF65-F5344CB8AC3E}">
        <p14:creationId xmlns:p14="http://schemas.microsoft.com/office/powerpoint/2010/main" val="1165430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rgbClr val="FF0000"/>
            </a:solidFill>
          </a:ln>
        </p:spPr>
        <p:txBody>
          <a:bodyPr/>
          <a:lstStyle/>
          <a:p>
            <a:r>
              <a:rPr lang="en-US" dirty="0" smtClean="0"/>
              <a:t>Typical Flue </a:t>
            </a:r>
            <a:r>
              <a:rPr lang="en-US" dirty="0"/>
              <a:t>G</a:t>
            </a:r>
            <a:r>
              <a:rPr lang="en-US" dirty="0" smtClean="0"/>
              <a:t>as Composition</a:t>
            </a:r>
            <a:endParaRPr lang="en-US" dirty="0"/>
          </a:p>
        </p:txBody>
      </p:sp>
      <p:sp>
        <p:nvSpPr>
          <p:cNvPr id="3" name="Content Placeholder 2"/>
          <p:cNvSpPr>
            <a:spLocks noGrp="1"/>
          </p:cNvSpPr>
          <p:nvPr>
            <p:ph idx="1"/>
          </p:nvPr>
        </p:nvSpPr>
        <p:spPr>
          <a:ln w="28575">
            <a:solidFill>
              <a:srgbClr val="FF0000"/>
            </a:solidFill>
          </a:ln>
        </p:spPr>
        <p:txBody>
          <a:bodyPr/>
          <a:lstStyle/>
          <a:p>
            <a:r>
              <a:rPr lang="en-US" sz="4000" dirty="0" smtClean="0"/>
              <a:t>Flue gas 8-10% CO</a:t>
            </a:r>
            <a:r>
              <a:rPr lang="en-US" sz="4000" baseline="-25000" dirty="0" smtClean="0"/>
              <a:t>2</a:t>
            </a:r>
            <a:r>
              <a:rPr lang="en-US" sz="4000" dirty="0" smtClean="0"/>
              <a:t>18-20% H</a:t>
            </a:r>
            <a:r>
              <a:rPr lang="en-US" sz="4000" baseline="-25000" dirty="0" smtClean="0"/>
              <a:t>2</a:t>
            </a:r>
            <a:r>
              <a:rPr lang="en-US" sz="4000" dirty="0" smtClean="0"/>
              <a:t>O,2-3% O</a:t>
            </a:r>
            <a:r>
              <a:rPr lang="en-US" sz="4000" baseline="-25000" dirty="0" smtClean="0"/>
              <a:t>2</a:t>
            </a:r>
            <a:r>
              <a:rPr lang="en-US" sz="4000" dirty="0" smtClean="0"/>
              <a:t>,</a:t>
            </a:r>
            <a:r>
              <a:rPr lang="en-US" sz="4000" baseline="-25000" dirty="0" smtClean="0"/>
              <a:t> </a:t>
            </a:r>
            <a:r>
              <a:rPr lang="en-US" sz="4000" dirty="0" smtClean="0"/>
              <a:t>67-72% N</a:t>
            </a:r>
            <a:r>
              <a:rPr lang="en-US" sz="4000" baseline="-25000" dirty="0" smtClean="0"/>
              <a:t>2 </a:t>
            </a:r>
            <a:r>
              <a:rPr lang="en-US" sz="4000" dirty="0" smtClean="0"/>
              <a:t>from natural gas fired power plants</a:t>
            </a:r>
          </a:p>
          <a:p>
            <a:endParaRPr lang="en-US" dirty="0" smtClean="0"/>
          </a:p>
          <a:p>
            <a:r>
              <a:rPr lang="en-US" sz="4000" dirty="0" smtClean="0"/>
              <a:t>12-14% CO</a:t>
            </a:r>
            <a:r>
              <a:rPr lang="en-US" sz="4000" baseline="-25000" dirty="0" smtClean="0"/>
              <a:t>2</a:t>
            </a:r>
            <a:r>
              <a:rPr lang="en-US" sz="4000" dirty="0" smtClean="0"/>
              <a:t>, 8-10% H</a:t>
            </a:r>
            <a:r>
              <a:rPr lang="en-US" sz="4000" baseline="-25000" dirty="0" smtClean="0"/>
              <a:t>2</a:t>
            </a:r>
            <a:r>
              <a:rPr lang="en-US" sz="4000" dirty="0" smtClean="0"/>
              <a:t>O,3-5% O</a:t>
            </a:r>
            <a:r>
              <a:rPr lang="en-US" sz="4000" baseline="-25000" dirty="0" smtClean="0"/>
              <a:t>2</a:t>
            </a:r>
            <a:r>
              <a:rPr lang="en-US" sz="4000" dirty="0" smtClean="0"/>
              <a:t>,72-77% N</a:t>
            </a:r>
            <a:r>
              <a:rPr lang="en-US" sz="4000" baseline="-25000" dirty="0" smtClean="0"/>
              <a:t>2</a:t>
            </a:r>
            <a:r>
              <a:rPr lang="en-US" sz="4000" dirty="0" smtClean="0"/>
              <a:t>,</a:t>
            </a:r>
            <a:r>
              <a:rPr lang="en-US" sz="4000" baseline="-25000" dirty="0" smtClean="0"/>
              <a:t> </a:t>
            </a:r>
            <a:r>
              <a:rPr lang="en-US" sz="4000" dirty="0" smtClean="0"/>
              <a:t>coal based boilers</a:t>
            </a:r>
            <a:endParaRPr lang="en-US" sz="4000" dirty="0"/>
          </a:p>
        </p:txBody>
      </p:sp>
    </p:spTree>
    <p:extLst>
      <p:ext uri="{BB962C8B-B14F-4D97-AF65-F5344CB8AC3E}">
        <p14:creationId xmlns:p14="http://schemas.microsoft.com/office/powerpoint/2010/main" val="13571801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rgbClr val="FF0000"/>
            </a:solidFill>
          </a:ln>
        </p:spPr>
        <p:txBody>
          <a:bodyPr/>
          <a:lstStyle/>
          <a:p>
            <a:r>
              <a:rPr lang="en-US" b="1" dirty="0" smtClean="0">
                <a:latin typeface="Times New Roman" panose="02020603050405020304" pitchFamily="18" charset="0"/>
                <a:cs typeface="Times New Roman" panose="02020603050405020304" pitchFamily="18" charset="0"/>
              </a:rPr>
              <a:t>TRI REFORMING PROCESS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ln w="28575">
            <a:solidFill>
              <a:srgbClr val="FF0000"/>
            </a:solidFill>
          </a:ln>
        </p:spPr>
        <p:txBody>
          <a:bodyPr>
            <a:normAutofit lnSpcReduction="10000"/>
          </a:bodyPr>
          <a:lstStyle/>
          <a:p>
            <a:r>
              <a:rPr lang="en-US" dirty="0" smtClean="0">
                <a:latin typeface="Times New Roman" panose="02020603050405020304" pitchFamily="18" charset="0"/>
                <a:cs typeface="Times New Roman" panose="02020603050405020304" pitchFamily="18" charset="0"/>
              </a:rPr>
              <a:t>CH</a:t>
            </a:r>
            <a:r>
              <a:rPr lang="en-US" baseline="-25000" dirty="0" smtClean="0">
                <a:latin typeface="Times New Roman" panose="02020603050405020304" pitchFamily="18" charset="0"/>
                <a:cs typeface="Times New Roman" panose="02020603050405020304" pitchFamily="18" charset="0"/>
              </a:rPr>
              <a:t>4</a:t>
            </a:r>
            <a:r>
              <a:rPr lang="en-US" dirty="0" smtClean="0">
                <a:latin typeface="Times New Roman" panose="02020603050405020304" pitchFamily="18" charset="0"/>
                <a:cs typeface="Times New Roman" panose="02020603050405020304" pitchFamily="18" charset="0"/>
              </a:rPr>
              <a:t> + CO</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2CO + 2H</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247.3 kJ/</a:t>
            </a:r>
            <a:r>
              <a:rPr lang="en-US" dirty="0" err="1" smtClean="0">
                <a:latin typeface="Times New Roman" panose="02020603050405020304" pitchFamily="18" charset="0"/>
                <a:cs typeface="Times New Roman" panose="02020603050405020304" pitchFamily="18" charset="0"/>
              </a:rPr>
              <a:t>mol</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CH</a:t>
            </a:r>
            <a:r>
              <a:rPr lang="en-US" baseline="-25000" dirty="0" smtClean="0">
                <a:latin typeface="Times New Roman" panose="02020603050405020304" pitchFamily="18" charset="0"/>
                <a:cs typeface="Times New Roman" panose="02020603050405020304" pitchFamily="18" charset="0"/>
              </a:rPr>
              <a:t>4</a:t>
            </a:r>
            <a:r>
              <a:rPr lang="en-US" dirty="0" smtClean="0">
                <a:latin typeface="Times New Roman" panose="02020603050405020304" pitchFamily="18" charset="0"/>
                <a:cs typeface="Times New Roman" panose="02020603050405020304" pitchFamily="18" charset="0"/>
              </a:rPr>
              <a:t> + H</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O →CO + H</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206.3 kJ/</a:t>
            </a:r>
            <a:r>
              <a:rPr lang="en-US" dirty="0" err="1" smtClean="0">
                <a:latin typeface="Times New Roman" panose="02020603050405020304" pitchFamily="18" charset="0"/>
                <a:cs typeface="Times New Roman" panose="02020603050405020304" pitchFamily="18" charset="0"/>
              </a:rPr>
              <a:t>mol</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CH</a:t>
            </a:r>
            <a:r>
              <a:rPr lang="en-US" baseline="-25000" dirty="0" smtClean="0">
                <a:latin typeface="Times New Roman" panose="02020603050405020304" pitchFamily="18" charset="0"/>
                <a:cs typeface="Times New Roman" panose="02020603050405020304" pitchFamily="18" charset="0"/>
              </a:rPr>
              <a:t>4</a:t>
            </a:r>
            <a:r>
              <a:rPr lang="en-US" dirty="0" smtClean="0">
                <a:latin typeface="Times New Roman" panose="02020603050405020304" pitchFamily="18" charset="0"/>
                <a:cs typeface="Times New Roman" panose="02020603050405020304" pitchFamily="18" charset="0"/>
              </a:rPr>
              <a:t> + 1/2O</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 CO + 2H</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-35.6kJ/</a:t>
            </a:r>
            <a:r>
              <a:rPr lang="en-US" dirty="0" err="1" smtClean="0">
                <a:latin typeface="Times New Roman" panose="02020603050405020304" pitchFamily="18" charset="0"/>
                <a:cs typeface="Times New Roman" panose="02020603050405020304" pitchFamily="18" charset="0"/>
              </a:rPr>
              <a:t>mol</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CH</a:t>
            </a:r>
            <a:r>
              <a:rPr lang="en-US" baseline="-25000" dirty="0" smtClean="0">
                <a:latin typeface="Times New Roman" panose="02020603050405020304" pitchFamily="18" charset="0"/>
                <a:cs typeface="Times New Roman" panose="02020603050405020304" pitchFamily="18" charset="0"/>
              </a:rPr>
              <a:t>4</a:t>
            </a:r>
            <a:r>
              <a:rPr lang="en-US" dirty="0" smtClean="0">
                <a:latin typeface="Times New Roman" panose="02020603050405020304" pitchFamily="18" charset="0"/>
                <a:cs typeface="Times New Roman" panose="02020603050405020304" pitchFamily="18" charset="0"/>
              </a:rPr>
              <a:t> + 2O</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→CO</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+ 2H</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O -880kJ/</a:t>
            </a:r>
            <a:r>
              <a:rPr lang="en-US" dirty="0" err="1" smtClean="0">
                <a:latin typeface="Times New Roman" panose="02020603050405020304" pitchFamily="18" charset="0"/>
                <a:cs typeface="Times New Roman" panose="02020603050405020304" pitchFamily="18" charset="0"/>
              </a:rPr>
              <a:t>mol</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Coupling CO</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reforming with steam reforming will give synthesis gas fit for FT H</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/CO =2</a:t>
            </a:r>
          </a:p>
          <a:p>
            <a:r>
              <a:rPr lang="en-US" dirty="0" smtClean="0">
                <a:latin typeface="Times New Roman" panose="02020603050405020304" pitchFamily="18" charset="0"/>
                <a:cs typeface="Times New Roman" panose="02020603050405020304" pitchFamily="18" charset="0"/>
              </a:rPr>
              <a:t>Dry reforming is endothermic</a:t>
            </a:r>
          </a:p>
          <a:p>
            <a:r>
              <a:rPr lang="en-US" dirty="0" smtClean="0">
                <a:latin typeface="Times New Roman" panose="02020603050405020304" pitchFamily="18" charset="0"/>
                <a:cs typeface="Times New Roman" panose="02020603050405020304" pitchFamily="18" charset="0"/>
              </a:rPr>
              <a:t>Carbon formation a major problem</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618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rgbClr val="FF0000"/>
            </a:solidFill>
          </a:ln>
        </p:spPr>
        <p:txBody>
          <a:bodyPr/>
          <a:lstStyle/>
          <a:p>
            <a:r>
              <a:rPr lang="en-US" b="1" dirty="0" smtClean="0">
                <a:latin typeface="Times New Roman" panose="02020603050405020304" pitchFamily="18" charset="0"/>
                <a:cs typeface="Times New Roman" panose="02020603050405020304" pitchFamily="18" charset="0"/>
              </a:rPr>
              <a:t>OTHER REACTIONS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t>CH</a:t>
            </a:r>
            <a:r>
              <a:rPr lang="en-US" baseline="-25000" dirty="0" smtClean="0"/>
              <a:t>4 </a:t>
            </a:r>
            <a:r>
              <a:rPr lang="en-US" dirty="0" smtClean="0"/>
              <a:t>→ C + 2H</a:t>
            </a:r>
            <a:r>
              <a:rPr lang="en-US" baseline="-25000" dirty="0" smtClean="0"/>
              <a:t>2</a:t>
            </a:r>
            <a:r>
              <a:rPr lang="en-US" dirty="0" smtClean="0"/>
              <a:t> 74.9 kJ/</a:t>
            </a:r>
            <a:r>
              <a:rPr lang="en-US" dirty="0" err="1" smtClean="0"/>
              <a:t>mol</a:t>
            </a:r>
            <a:endParaRPr lang="en-US" dirty="0" smtClean="0"/>
          </a:p>
          <a:p>
            <a:r>
              <a:rPr lang="en-US" dirty="0" smtClean="0"/>
              <a:t>2CO→C + CO</a:t>
            </a:r>
            <a:r>
              <a:rPr lang="en-US" baseline="-25000" dirty="0" smtClean="0"/>
              <a:t>2</a:t>
            </a:r>
            <a:r>
              <a:rPr lang="en-US" dirty="0" smtClean="0"/>
              <a:t> -172kJ/</a:t>
            </a:r>
            <a:r>
              <a:rPr lang="en-US" dirty="0" err="1" smtClean="0"/>
              <a:t>mol</a:t>
            </a:r>
            <a:endParaRPr lang="en-US" dirty="0" smtClean="0"/>
          </a:p>
          <a:p>
            <a:r>
              <a:rPr lang="en-US" dirty="0" smtClean="0"/>
              <a:t>C + CO</a:t>
            </a:r>
            <a:r>
              <a:rPr lang="en-US" baseline="-25000" dirty="0" smtClean="0"/>
              <a:t>2</a:t>
            </a:r>
            <a:r>
              <a:rPr lang="en-US" dirty="0" smtClean="0"/>
              <a:t>→2CO  172kJ/</a:t>
            </a:r>
            <a:r>
              <a:rPr lang="en-US" dirty="0" err="1" smtClean="0"/>
              <a:t>mol</a:t>
            </a:r>
            <a:endParaRPr lang="en-US" dirty="0" smtClean="0"/>
          </a:p>
          <a:p>
            <a:r>
              <a:rPr lang="en-US" dirty="0" smtClean="0"/>
              <a:t>C + H</a:t>
            </a:r>
            <a:r>
              <a:rPr lang="en-US" baseline="-25000" dirty="0" smtClean="0"/>
              <a:t>2</a:t>
            </a:r>
            <a:r>
              <a:rPr lang="en-US" dirty="0" smtClean="0"/>
              <a:t>O → CO + H</a:t>
            </a:r>
            <a:r>
              <a:rPr lang="en-US" baseline="-25000" dirty="0" smtClean="0"/>
              <a:t>2</a:t>
            </a:r>
            <a:r>
              <a:rPr lang="en-US" dirty="0" smtClean="0"/>
              <a:t> 131 kJ/</a:t>
            </a:r>
            <a:r>
              <a:rPr lang="en-US" dirty="0" err="1" smtClean="0"/>
              <a:t>mol</a:t>
            </a:r>
            <a:endParaRPr lang="en-US" dirty="0" smtClean="0"/>
          </a:p>
          <a:p>
            <a:r>
              <a:rPr lang="en-US" dirty="0" smtClean="0"/>
              <a:t>C+O</a:t>
            </a:r>
            <a:r>
              <a:rPr lang="en-US" baseline="-25000" dirty="0" smtClean="0"/>
              <a:t>2</a:t>
            </a:r>
            <a:r>
              <a:rPr lang="en-US" dirty="0" smtClean="0"/>
              <a:t> → CO</a:t>
            </a:r>
            <a:r>
              <a:rPr lang="en-US" baseline="-25000" dirty="0" smtClean="0"/>
              <a:t>2</a:t>
            </a:r>
            <a:r>
              <a:rPr lang="en-US" dirty="0" smtClean="0"/>
              <a:t> -393kJ/</a:t>
            </a:r>
            <a:r>
              <a:rPr lang="en-US" dirty="0" err="1" smtClean="0"/>
              <a:t>mol</a:t>
            </a:r>
            <a:endParaRPr lang="en-US" dirty="0" smtClean="0"/>
          </a:p>
          <a:p>
            <a:r>
              <a:rPr lang="en-US" dirty="0" smtClean="0"/>
              <a:t>Steam reforming</a:t>
            </a:r>
          </a:p>
          <a:p>
            <a:r>
              <a:rPr lang="en-US" dirty="0" smtClean="0"/>
              <a:t>Syngas desired H</a:t>
            </a:r>
            <a:r>
              <a:rPr lang="en-US" baseline="-25000" dirty="0" smtClean="0"/>
              <a:t>2</a:t>
            </a:r>
            <a:r>
              <a:rPr lang="en-US" dirty="0" smtClean="0"/>
              <a:t>/CO mitigate carbon formation heat is also generated</a:t>
            </a:r>
          </a:p>
          <a:p>
            <a:r>
              <a:rPr lang="en-US" dirty="0" smtClean="0"/>
              <a:t>NG or flue gas waste heat</a:t>
            </a:r>
            <a:endParaRPr lang="en-US" dirty="0"/>
          </a:p>
        </p:txBody>
      </p:sp>
    </p:spTree>
    <p:extLst>
      <p:ext uri="{BB962C8B-B14F-4D97-AF65-F5344CB8AC3E}">
        <p14:creationId xmlns:p14="http://schemas.microsoft.com/office/powerpoint/2010/main" val="23851462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7400" y="533400"/>
            <a:ext cx="4114800" cy="369332"/>
          </a:xfrm>
          <a:prstGeom prst="rect">
            <a:avLst/>
          </a:prstGeom>
          <a:noFill/>
        </p:spPr>
        <p:txBody>
          <a:bodyPr wrap="square" rtlCol="0">
            <a:spAutoFit/>
          </a:bodyPr>
          <a:lstStyle/>
          <a:p>
            <a:pPr algn="ctr"/>
            <a:r>
              <a:rPr lang="en-US" dirty="0" smtClean="0"/>
              <a:t>Electric power plant Coal, NG fired </a:t>
            </a:r>
            <a:endParaRPr lang="en-US" dirty="0"/>
          </a:p>
        </p:txBody>
      </p:sp>
      <p:cxnSp>
        <p:nvCxnSpPr>
          <p:cNvPr id="6" name="Straight Arrow Connector 5"/>
          <p:cNvCxnSpPr/>
          <p:nvPr/>
        </p:nvCxnSpPr>
        <p:spPr>
          <a:xfrm>
            <a:off x="4267200" y="942618"/>
            <a:ext cx="0" cy="4204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828800" y="573286"/>
            <a:ext cx="4610100" cy="369332"/>
          </a:xfrm>
          <a:prstGeom prst="rect">
            <a:avLst/>
          </a:prstGeom>
          <a:noFill/>
          <a:ln w="19050">
            <a:solidFill>
              <a:schemeClr val="tx1"/>
            </a:solidFill>
          </a:ln>
        </p:spPr>
        <p:txBody>
          <a:bodyPr wrap="square" rtlCol="0">
            <a:spAutoFit/>
          </a:bodyPr>
          <a:lstStyle/>
          <a:p>
            <a:r>
              <a:rPr lang="en-US" smtClean="0"/>
              <a:t>                                                                          IGCC</a:t>
            </a:r>
            <a:endParaRPr lang="en-US" dirty="0"/>
          </a:p>
        </p:txBody>
      </p:sp>
      <p:sp>
        <p:nvSpPr>
          <p:cNvPr id="10" name="TextBox 9"/>
          <p:cNvSpPr txBox="1"/>
          <p:nvPr/>
        </p:nvSpPr>
        <p:spPr>
          <a:xfrm>
            <a:off x="2819400" y="1447800"/>
            <a:ext cx="2971800" cy="381000"/>
          </a:xfrm>
          <a:prstGeom prst="rect">
            <a:avLst/>
          </a:prstGeom>
          <a:noFill/>
          <a:ln w="19050">
            <a:solidFill>
              <a:schemeClr val="tx1"/>
            </a:solidFill>
          </a:ln>
        </p:spPr>
        <p:txBody>
          <a:bodyPr wrap="square" rtlCol="0">
            <a:spAutoFit/>
          </a:bodyPr>
          <a:lstStyle/>
          <a:p>
            <a:r>
              <a:rPr lang="en-US" dirty="0" smtClean="0"/>
              <a:t>Glue gas CO</a:t>
            </a:r>
            <a:r>
              <a:rPr lang="en-US" baseline="-25000" dirty="0" smtClean="0"/>
              <a:t>2</a:t>
            </a:r>
            <a:r>
              <a:rPr lang="en-US" dirty="0" smtClean="0"/>
              <a:t>,O</a:t>
            </a:r>
            <a:r>
              <a:rPr lang="en-US" baseline="-25000" dirty="0" smtClean="0"/>
              <a:t>2</a:t>
            </a:r>
            <a:r>
              <a:rPr lang="en-US" dirty="0" smtClean="0"/>
              <a:t>,H</a:t>
            </a:r>
            <a:r>
              <a:rPr lang="en-US" baseline="-25000" dirty="0" smtClean="0"/>
              <a:t>2</a:t>
            </a:r>
            <a:r>
              <a:rPr lang="en-US" dirty="0" smtClean="0"/>
              <a:t>O, N</a:t>
            </a:r>
            <a:r>
              <a:rPr lang="en-US" baseline="-25000" dirty="0" smtClean="0"/>
              <a:t>2</a:t>
            </a:r>
            <a:endParaRPr lang="en-US" dirty="0"/>
          </a:p>
        </p:txBody>
      </p:sp>
      <p:cxnSp>
        <p:nvCxnSpPr>
          <p:cNvPr id="14" name="Straight Arrow Connector 13"/>
          <p:cNvCxnSpPr>
            <a:stCxn id="10" idx="2"/>
          </p:cNvCxnSpPr>
          <p:nvPr/>
        </p:nvCxnSpPr>
        <p:spPr>
          <a:xfrm>
            <a:off x="4305300" y="1828800"/>
            <a:ext cx="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871435" y="2529840"/>
            <a:ext cx="3167308" cy="369332"/>
          </a:xfrm>
          <a:prstGeom prst="rect">
            <a:avLst/>
          </a:prstGeom>
          <a:noFill/>
          <a:ln w="19050">
            <a:solidFill>
              <a:schemeClr val="tx1"/>
            </a:solidFill>
          </a:ln>
        </p:spPr>
        <p:txBody>
          <a:bodyPr wrap="square" rtlCol="0">
            <a:spAutoFit/>
          </a:bodyPr>
          <a:lstStyle/>
          <a:p>
            <a:r>
              <a:rPr lang="en-US" dirty="0" smtClean="0"/>
              <a:t>O</a:t>
            </a:r>
            <a:r>
              <a:rPr lang="en-US" baseline="-25000" dirty="0" smtClean="0"/>
              <a:t>2</a:t>
            </a:r>
            <a:r>
              <a:rPr lang="en-US" dirty="0" smtClean="0"/>
              <a:t>CO2-H</a:t>
            </a:r>
            <a:r>
              <a:rPr lang="en-US" baseline="-25000" dirty="0" smtClean="0"/>
              <a:t>2</a:t>
            </a:r>
            <a:r>
              <a:rPr lang="en-US" dirty="0" smtClean="0"/>
              <a:t>O reforming of CH</a:t>
            </a:r>
            <a:r>
              <a:rPr lang="en-US" baseline="-25000" dirty="0" smtClean="0"/>
              <a:t>4</a:t>
            </a:r>
            <a:endParaRPr lang="en-US" dirty="0"/>
          </a:p>
        </p:txBody>
      </p:sp>
      <p:sp>
        <p:nvSpPr>
          <p:cNvPr id="16" name="TextBox 15"/>
          <p:cNvSpPr txBox="1"/>
          <p:nvPr/>
        </p:nvSpPr>
        <p:spPr>
          <a:xfrm>
            <a:off x="1295400" y="1981200"/>
            <a:ext cx="1066800" cy="381000"/>
          </a:xfrm>
          <a:prstGeom prst="rect">
            <a:avLst/>
          </a:prstGeom>
          <a:noFill/>
          <a:ln w="12700">
            <a:solidFill>
              <a:schemeClr val="tx1"/>
            </a:solidFill>
          </a:ln>
        </p:spPr>
        <p:txBody>
          <a:bodyPr wrap="square" rtlCol="0">
            <a:spAutoFit/>
          </a:bodyPr>
          <a:lstStyle/>
          <a:p>
            <a:r>
              <a:rPr lang="en-US" dirty="0" smtClean="0"/>
              <a:t>NG input</a:t>
            </a:r>
            <a:endParaRPr lang="en-US" dirty="0"/>
          </a:p>
        </p:txBody>
      </p:sp>
      <p:cxnSp>
        <p:nvCxnSpPr>
          <p:cNvPr id="18" name="Straight Arrow Connector 17"/>
          <p:cNvCxnSpPr/>
          <p:nvPr/>
        </p:nvCxnSpPr>
        <p:spPr>
          <a:xfrm>
            <a:off x="2514600" y="2171700"/>
            <a:ext cx="17907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334000" y="2000488"/>
            <a:ext cx="2971800" cy="369332"/>
          </a:xfrm>
          <a:prstGeom prst="rect">
            <a:avLst/>
          </a:prstGeom>
          <a:noFill/>
          <a:ln w="28575">
            <a:solidFill>
              <a:schemeClr val="tx1"/>
            </a:solidFill>
          </a:ln>
        </p:spPr>
        <p:txBody>
          <a:bodyPr wrap="square" rtlCol="0">
            <a:spAutoFit/>
          </a:bodyPr>
          <a:lstStyle/>
          <a:p>
            <a:r>
              <a:rPr lang="en-US" dirty="0" smtClean="0"/>
              <a:t>Process waste heat exchange</a:t>
            </a:r>
            <a:endParaRPr lang="en-US" dirty="0"/>
          </a:p>
        </p:txBody>
      </p:sp>
      <p:cxnSp>
        <p:nvCxnSpPr>
          <p:cNvPr id="21" name="Elbow Connector 20"/>
          <p:cNvCxnSpPr>
            <a:stCxn id="19" idx="1"/>
          </p:cNvCxnSpPr>
          <p:nvPr/>
        </p:nvCxnSpPr>
        <p:spPr>
          <a:xfrm rot="10800000">
            <a:off x="4305300" y="2171700"/>
            <a:ext cx="1028700" cy="13454"/>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305300" y="2899172"/>
            <a:ext cx="0" cy="3012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819400" y="3230880"/>
            <a:ext cx="3143142" cy="369332"/>
          </a:xfrm>
          <a:prstGeom prst="rect">
            <a:avLst/>
          </a:prstGeom>
          <a:noFill/>
          <a:ln w="28575">
            <a:solidFill>
              <a:schemeClr val="tx1"/>
            </a:solidFill>
          </a:ln>
        </p:spPr>
        <p:txBody>
          <a:bodyPr wrap="square" rtlCol="0">
            <a:spAutoFit/>
          </a:bodyPr>
          <a:lstStyle/>
          <a:p>
            <a:r>
              <a:rPr lang="en-US" dirty="0" smtClean="0"/>
              <a:t>Syngas CO+H</a:t>
            </a:r>
            <a:r>
              <a:rPr lang="en-US" baseline="-25000" dirty="0" smtClean="0"/>
              <a:t>2</a:t>
            </a:r>
            <a:r>
              <a:rPr lang="en-US" dirty="0" smtClean="0"/>
              <a:t>+unreacted gas</a:t>
            </a:r>
            <a:endParaRPr lang="en-US" dirty="0"/>
          </a:p>
        </p:txBody>
      </p:sp>
      <p:cxnSp>
        <p:nvCxnSpPr>
          <p:cNvPr id="26" name="Straight Arrow Connector 25"/>
          <p:cNvCxnSpPr>
            <a:stCxn id="24" idx="2"/>
          </p:cNvCxnSpPr>
          <p:nvPr/>
        </p:nvCxnSpPr>
        <p:spPr>
          <a:xfrm>
            <a:off x="4390971" y="3600212"/>
            <a:ext cx="0" cy="7431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971800" y="4038600"/>
            <a:ext cx="299074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5962542" y="4038600"/>
            <a:ext cx="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2971800" y="4038600"/>
            <a:ext cx="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2514600" y="4343400"/>
            <a:ext cx="895350" cy="381000"/>
          </a:xfrm>
          <a:prstGeom prst="rect">
            <a:avLst/>
          </a:prstGeom>
          <a:noFill/>
          <a:ln w="28575">
            <a:solidFill>
              <a:schemeClr val="tx1"/>
            </a:solidFill>
          </a:ln>
        </p:spPr>
        <p:txBody>
          <a:bodyPr wrap="square" rtlCol="0">
            <a:spAutoFit/>
          </a:bodyPr>
          <a:lstStyle/>
          <a:p>
            <a:r>
              <a:rPr lang="en-US" dirty="0" smtClean="0"/>
              <a:t>Fuels</a:t>
            </a:r>
            <a:endParaRPr lang="en-US" dirty="0"/>
          </a:p>
        </p:txBody>
      </p:sp>
      <p:sp>
        <p:nvSpPr>
          <p:cNvPr id="34" name="TextBox 33"/>
          <p:cNvSpPr txBox="1"/>
          <p:nvPr/>
        </p:nvSpPr>
        <p:spPr>
          <a:xfrm>
            <a:off x="3886200" y="4419600"/>
            <a:ext cx="1219200" cy="369332"/>
          </a:xfrm>
          <a:prstGeom prst="rect">
            <a:avLst/>
          </a:prstGeom>
          <a:noFill/>
          <a:ln w="19050">
            <a:solidFill>
              <a:schemeClr val="tx1"/>
            </a:solidFill>
          </a:ln>
        </p:spPr>
        <p:txBody>
          <a:bodyPr wrap="square" rtlCol="0">
            <a:spAutoFit/>
          </a:bodyPr>
          <a:lstStyle/>
          <a:p>
            <a:r>
              <a:rPr lang="en-US" dirty="0" smtClean="0"/>
              <a:t>chemicals</a:t>
            </a:r>
            <a:endParaRPr lang="en-US" dirty="0"/>
          </a:p>
        </p:txBody>
      </p:sp>
      <p:sp>
        <p:nvSpPr>
          <p:cNvPr id="35" name="TextBox 34"/>
          <p:cNvSpPr txBox="1"/>
          <p:nvPr/>
        </p:nvSpPr>
        <p:spPr>
          <a:xfrm>
            <a:off x="5791200" y="4343400"/>
            <a:ext cx="1295400" cy="369332"/>
          </a:xfrm>
          <a:prstGeom prst="rect">
            <a:avLst/>
          </a:prstGeom>
          <a:noFill/>
          <a:ln w="12700">
            <a:solidFill>
              <a:schemeClr val="tx1"/>
            </a:solidFill>
          </a:ln>
        </p:spPr>
        <p:txBody>
          <a:bodyPr wrap="square" rtlCol="0">
            <a:spAutoFit/>
          </a:bodyPr>
          <a:lstStyle/>
          <a:p>
            <a:r>
              <a:rPr lang="en-US" dirty="0" smtClean="0"/>
              <a:t>Electricity</a:t>
            </a:r>
            <a:endParaRPr lang="en-US" dirty="0"/>
          </a:p>
        </p:txBody>
      </p:sp>
      <p:sp>
        <p:nvSpPr>
          <p:cNvPr id="36" name="TextBox 35"/>
          <p:cNvSpPr txBox="1"/>
          <p:nvPr/>
        </p:nvSpPr>
        <p:spPr>
          <a:xfrm>
            <a:off x="1447800" y="5257800"/>
            <a:ext cx="6248400" cy="369332"/>
          </a:xfrm>
          <a:prstGeom prst="rect">
            <a:avLst/>
          </a:prstGeom>
          <a:noFill/>
          <a:ln w="28575">
            <a:solidFill>
              <a:schemeClr val="tx1"/>
            </a:solidFill>
          </a:ln>
        </p:spPr>
        <p:txBody>
          <a:bodyPr wrap="square" rtlCol="0">
            <a:spAutoFit/>
          </a:bodyPr>
          <a:lstStyle/>
          <a:p>
            <a:pPr algn="ctr"/>
            <a:r>
              <a:rPr lang="en-US" b="1" dirty="0" smtClean="0"/>
              <a:t>Proposed CO</a:t>
            </a:r>
            <a:r>
              <a:rPr lang="en-US" b="1" baseline="-25000" dirty="0" smtClean="0"/>
              <a:t>2</a:t>
            </a:r>
            <a:r>
              <a:rPr lang="en-US" b="1" dirty="0" smtClean="0"/>
              <a:t> based tri generation concept</a:t>
            </a:r>
            <a:endParaRPr lang="en-US" b="1" dirty="0"/>
          </a:p>
        </p:txBody>
      </p:sp>
      <p:sp>
        <p:nvSpPr>
          <p:cNvPr id="37" name="TextBox 36"/>
          <p:cNvSpPr txBox="1"/>
          <p:nvPr/>
        </p:nvSpPr>
        <p:spPr>
          <a:xfrm>
            <a:off x="1828800" y="5943600"/>
            <a:ext cx="5867400" cy="369332"/>
          </a:xfrm>
          <a:prstGeom prst="rect">
            <a:avLst/>
          </a:prstGeom>
          <a:noFill/>
          <a:ln w="19050">
            <a:solidFill>
              <a:schemeClr val="tx1"/>
            </a:solidFill>
          </a:ln>
        </p:spPr>
        <p:txBody>
          <a:bodyPr wrap="square" rtlCol="0">
            <a:spAutoFit/>
          </a:bodyPr>
          <a:lstStyle/>
          <a:p>
            <a:pPr algn="ctr"/>
            <a:r>
              <a:rPr lang="en-US" dirty="0" smtClean="0"/>
              <a:t>IGCC Integrated gasification combined cycle</a:t>
            </a:r>
            <a:endParaRPr lang="en-US" dirty="0"/>
          </a:p>
        </p:txBody>
      </p:sp>
      <p:pic>
        <p:nvPicPr>
          <p:cNvPr id="25" name="Picture 4" descr="http://pubs.acs.org/subscribe/archive/ci/31/i01/figures/1557song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63091"/>
            <a:ext cx="2362200" cy="23899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3061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FF0000"/>
                </a:solidFill>
                <a:latin typeface="Times New Roman" panose="02020603050405020304" pitchFamily="18" charset="0"/>
                <a:cs typeface="Times New Roman" panose="02020603050405020304" pitchFamily="18" charset="0"/>
              </a:rPr>
              <a:t>The concept of tri Reforming</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6" name="Content Placeholder 5"/>
          <p:cNvSpPr>
            <a:spLocks noGrp="1"/>
          </p:cNvSpPr>
          <p:nvPr>
            <p:ph idx="1"/>
          </p:nvPr>
        </p:nvSpPr>
        <p:spPr>
          <a:xfrm>
            <a:off x="457200" y="1600200"/>
            <a:ext cx="8229600" cy="5181600"/>
          </a:xfrm>
        </p:spPr>
        <p:txBody>
          <a:bodyPr>
            <a:normAutofit fontScale="77500" lnSpcReduction="20000"/>
          </a:bodyPr>
          <a:lstStyle/>
          <a:p>
            <a:r>
              <a:rPr lang="en-US" dirty="0">
                <a:latin typeface="Times New Roman" panose="02020603050405020304" pitchFamily="18" charset="0"/>
                <a:cs typeface="Times New Roman" panose="02020603050405020304" pitchFamily="18" charset="0"/>
              </a:rPr>
              <a:t>A novel tri-reforming process - involves a synergetic combination of CO2 reforming, steam reforming, and partial oxidation of methane in a single gasification reactor for effective production of  useful synthesis gas for use in F-T Process.</a:t>
            </a:r>
          </a:p>
          <a:p>
            <a:r>
              <a:rPr lang="en-US" dirty="0">
                <a:latin typeface="Times New Roman" panose="02020603050405020304" pitchFamily="18" charset="0"/>
                <a:cs typeface="Times New Roman" panose="02020603050405020304" pitchFamily="18" charset="0"/>
              </a:rPr>
              <a:t>The novel tri-reforming concept represents alternate way of thinking for both conversion and utilization of CO2 and CH4 without separation that can be applied to industrial flue gas as well. </a:t>
            </a:r>
          </a:p>
          <a:p>
            <a:r>
              <a:rPr lang="en-US" dirty="0">
                <a:latin typeface="Times New Roman" panose="02020603050405020304" pitchFamily="18" charset="0"/>
                <a:cs typeface="Times New Roman" panose="02020603050405020304" pitchFamily="18" charset="0"/>
              </a:rPr>
              <a:t>The Novel tri-reforming catalytic system can not only produce biomass synthesis gas (CO + H2) with H2/CO ratios (1.5–2.0), but also could eliminate carbon formation which is usually a serious problem in the CO2 reforming of methane and biomass gasification</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This area has assumed importance in the last </a:t>
            </a:r>
            <a:r>
              <a:rPr lang="en-US" dirty="0" smtClean="0">
                <a:latin typeface="Times New Roman" panose="02020603050405020304" pitchFamily="18" charset="0"/>
                <a:cs typeface="Times New Roman" panose="02020603050405020304" pitchFamily="18" charset="0"/>
              </a:rPr>
              <a:t>10-15 </a:t>
            </a:r>
            <a:r>
              <a:rPr lang="en-US" dirty="0" smtClean="0">
                <a:latin typeface="Times New Roman" panose="02020603050405020304" pitchFamily="18" charset="0"/>
                <a:cs typeface="Times New Roman" panose="02020603050405020304" pitchFamily="18" charset="0"/>
              </a:rPr>
              <a:t>years. </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20377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ars.els-cdn.com/content/image/1-s2.0-S092633731100097X-fx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85800"/>
            <a:ext cx="8229600" cy="4953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0" y="5867400"/>
            <a:ext cx="9144000" cy="830997"/>
          </a:xfrm>
          <a:prstGeom prst="rect">
            <a:avLst/>
          </a:prstGeom>
        </p:spPr>
        <p:txBody>
          <a:bodyPr wrap="square">
            <a:spAutoFit/>
          </a:bodyPr>
          <a:lstStyle/>
          <a:p>
            <a:pPr algn="ctr"/>
            <a:r>
              <a:rPr lang="en-US" sz="2400" dirty="0">
                <a:solidFill>
                  <a:srgbClr val="FF0000"/>
                </a:solidFill>
                <a:latin typeface="Times New Roman" panose="02020603050405020304" pitchFamily="18" charset="0"/>
                <a:cs typeface="Times New Roman" panose="02020603050405020304" pitchFamily="18" charset="0"/>
              </a:rPr>
              <a:t>PICTORIAL REPRESENTATION OF ROLE OF SUPPORT AND PROMOTER</a:t>
            </a:r>
          </a:p>
        </p:txBody>
      </p:sp>
    </p:spTree>
    <p:extLst>
      <p:ext uri="{BB962C8B-B14F-4D97-AF65-F5344CB8AC3E}">
        <p14:creationId xmlns:p14="http://schemas.microsoft.com/office/powerpoint/2010/main" val="36353970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434143"/>
            <a:ext cx="9144000" cy="7017306"/>
          </a:xfrm>
          <a:prstGeom prst="rect">
            <a:avLst/>
          </a:prstGeom>
        </p:spPr>
        <p:txBody>
          <a:bodyPr wrap="square">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The </a:t>
            </a:r>
            <a:r>
              <a:rPr lang="en-US" dirty="0"/>
              <a:t>energy sector, which is the </a:t>
            </a:r>
            <a:r>
              <a:rPr lang="en-US" dirty="0" smtClean="0"/>
              <a:t>largest source </a:t>
            </a:r>
            <a:r>
              <a:rPr lang="en-US" dirty="0"/>
              <a:t>of CO2 emissions, is responsible for approximately 25% </a:t>
            </a:r>
            <a:r>
              <a:rPr lang="en-US" dirty="0" smtClean="0"/>
              <a:t>of global </a:t>
            </a:r>
            <a:r>
              <a:rPr lang="en-US" dirty="0"/>
              <a:t>CO2 emissions. </a:t>
            </a:r>
            <a:r>
              <a:rPr lang="en-US" dirty="0" smtClean="0"/>
              <a:t> Great </a:t>
            </a:r>
            <a:r>
              <a:rPr lang="en-US" dirty="0"/>
              <a:t>efforts have been conducted in the past</a:t>
            </a:r>
          </a:p>
          <a:p>
            <a:r>
              <a:rPr lang="en-US" dirty="0"/>
              <a:t>to use carbon dioxide as a chemical raw material with a very </a:t>
            </a:r>
            <a:r>
              <a:rPr lang="en-US" dirty="0" smtClean="0"/>
              <a:t>low or </a:t>
            </a:r>
            <a:r>
              <a:rPr lang="en-US" dirty="0"/>
              <a:t>even negative cost rather than as a waste, e.g. CO2 </a:t>
            </a:r>
            <a:r>
              <a:rPr lang="en-US" dirty="0" smtClean="0"/>
              <a:t>reductions under </a:t>
            </a:r>
            <a:r>
              <a:rPr lang="en-US" dirty="0" err="1"/>
              <a:t>photoirradiation</a:t>
            </a:r>
            <a:r>
              <a:rPr lang="en-US" dirty="0"/>
              <a:t>, or under electrolytic conditions, or </a:t>
            </a:r>
            <a:r>
              <a:rPr lang="en-US" dirty="0" smtClean="0"/>
              <a:t>production of </a:t>
            </a:r>
            <a:r>
              <a:rPr lang="en-US" dirty="0"/>
              <a:t>synthesis gas by reforming natural gas. However, many </a:t>
            </a:r>
            <a:r>
              <a:rPr lang="en-US" dirty="0" smtClean="0"/>
              <a:t>of these </a:t>
            </a:r>
            <a:r>
              <a:rPr lang="en-US" dirty="0"/>
              <a:t>reactions produce rather simple molecules such as </a:t>
            </a:r>
            <a:r>
              <a:rPr lang="en-US" dirty="0" smtClean="0"/>
              <a:t>carbon monoxide </a:t>
            </a:r>
            <a:r>
              <a:rPr lang="en-US" dirty="0"/>
              <a:t>and formic acid. CO2 has the advantages of being nontoxic</a:t>
            </a:r>
            <a:r>
              <a:rPr lang="en-US" dirty="0" smtClean="0"/>
              <a:t>, abundant</a:t>
            </a:r>
            <a:r>
              <a:rPr lang="en-US" dirty="0"/>
              <a:t>, and economical, attractive as an environmentally</a:t>
            </a:r>
          </a:p>
          <a:p>
            <a:r>
              <a:rPr lang="en-US" dirty="0"/>
              <a:t>friendly chemical reagent, especially useful as a phosgene substitute</a:t>
            </a:r>
            <a:r>
              <a:rPr lang="en-US" dirty="0" smtClean="0"/>
              <a:t>. The </a:t>
            </a:r>
            <a:r>
              <a:rPr lang="en-US" dirty="0"/>
              <a:t>largest obstacle for establishing industrial </a:t>
            </a:r>
            <a:r>
              <a:rPr lang="en-US" dirty="0" smtClean="0"/>
              <a:t>processes based </a:t>
            </a:r>
            <a:r>
              <a:rPr lang="en-US" dirty="0"/>
              <a:t>on CO2 as a raw material is its low energy level. In other</a:t>
            </a:r>
          </a:p>
          <a:p>
            <a:r>
              <a:rPr lang="en-US" dirty="0"/>
              <a:t>words, a large energy input is required to transform CO2. </a:t>
            </a:r>
            <a:r>
              <a:rPr lang="en-US" dirty="0" smtClean="0"/>
              <a:t>There are </a:t>
            </a:r>
            <a:r>
              <a:rPr lang="en-US" dirty="0"/>
              <a:t>several methodologies to transform CO2 into useful chemicals</a:t>
            </a:r>
            <a:r>
              <a:rPr lang="en-US" dirty="0" smtClean="0"/>
              <a:t>, such </a:t>
            </a:r>
            <a:r>
              <a:rPr lang="en-US" dirty="0"/>
              <a:t>as the use of high-energy starting materials such as hydrogen</a:t>
            </a:r>
            <a:r>
              <a:rPr lang="en-US" dirty="0" smtClean="0"/>
              <a:t>, unsaturated </a:t>
            </a:r>
            <a:r>
              <a:rPr lang="en-US" dirty="0"/>
              <a:t>compounds, small-membered ring compounds</a:t>
            </a:r>
            <a:r>
              <a:rPr lang="en-US" dirty="0" smtClean="0"/>
              <a:t>, and </a:t>
            </a:r>
            <a:r>
              <a:rPr lang="en-US" dirty="0"/>
              <a:t>organometallics; the choice of oxidized low-energy </a:t>
            </a:r>
            <a:r>
              <a:rPr lang="en-US" dirty="0" smtClean="0"/>
              <a:t>synthetic targets </a:t>
            </a:r>
            <a:r>
              <a:rPr lang="en-US" dirty="0"/>
              <a:t>such as organic carbonates or the supply of physical </a:t>
            </a:r>
            <a:r>
              <a:rPr lang="en-US" dirty="0" smtClean="0"/>
              <a:t>energy such </a:t>
            </a:r>
            <a:r>
              <a:rPr lang="en-US" dirty="0"/>
              <a:t>as light or electricity. Selecting appropriate reactions can lead</a:t>
            </a:r>
          </a:p>
          <a:p>
            <a:r>
              <a:rPr lang="en-US" dirty="0"/>
              <a:t>to a negative Gibbs free energy of the reaction </a:t>
            </a:r>
            <a:r>
              <a:rPr lang="en-US" dirty="0" smtClean="0"/>
              <a:t>.</a:t>
            </a:r>
          </a:p>
          <a:p>
            <a:r>
              <a:rPr lang="en-US" dirty="0" err="1" smtClean="0"/>
              <a:t>Ioana</a:t>
            </a:r>
            <a:r>
              <a:rPr lang="en-US" dirty="0" smtClean="0"/>
              <a:t> et al., Catalysis Today 189,212(2012)</a:t>
            </a:r>
            <a:endParaRPr lang="en-US" dirty="0"/>
          </a:p>
        </p:txBody>
      </p:sp>
    </p:spTree>
    <p:extLst>
      <p:ext uri="{BB962C8B-B14F-4D97-AF65-F5344CB8AC3E}">
        <p14:creationId xmlns:p14="http://schemas.microsoft.com/office/powerpoint/2010/main" val="15032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389620"/>
            <a:ext cx="9144000" cy="12280285"/>
          </a:xfrm>
          <a:prstGeom prst="rect">
            <a:avLst/>
          </a:prstGeom>
        </p:spPr>
        <p:txBody>
          <a:bodyPr wrap="square">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Carbon di oxide to fuels have </a:t>
            </a:r>
            <a:r>
              <a:rPr lang="en-US" dirty="0"/>
              <a:t>been studied largely as a complementary technology to </a:t>
            </a:r>
            <a:r>
              <a:rPr lang="en-US" dirty="0" smtClean="0"/>
              <a:t>carbon sequestration </a:t>
            </a:r>
            <a:r>
              <a:rPr lang="en-US" dirty="0"/>
              <a:t>(CSS) and storage. CSS requires the </a:t>
            </a:r>
            <a:r>
              <a:rPr lang="en-US" dirty="0" smtClean="0"/>
              <a:t>minimization of </a:t>
            </a:r>
            <a:r>
              <a:rPr lang="en-US" dirty="0"/>
              <a:t>hydrogen consumption to produce </a:t>
            </a:r>
            <a:r>
              <a:rPr lang="en-US" dirty="0" smtClean="0"/>
              <a:t>fuels.</a:t>
            </a:r>
          </a:p>
          <a:p>
            <a:r>
              <a:rPr lang="en-US" dirty="0" smtClean="0"/>
              <a:t> From </a:t>
            </a:r>
            <a:r>
              <a:rPr lang="en-US" dirty="0"/>
              <a:t>this perspective, the preferable option is to produce </a:t>
            </a:r>
            <a:r>
              <a:rPr lang="en-US" dirty="0" smtClean="0"/>
              <a:t>alcohols (preferably ≥</a:t>
            </a:r>
            <a:r>
              <a:rPr lang="en-US" dirty="0"/>
              <a:t>C2) by use of solar energy to produce the </a:t>
            </a:r>
            <a:r>
              <a:rPr lang="en-US" dirty="0" smtClean="0"/>
              <a:t>protons and </a:t>
            </a:r>
            <a:r>
              <a:rPr lang="en-US" dirty="0"/>
              <a:t>electrons necessary for CO2 reduction. The chemical </a:t>
            </a:r>
            <a:r>
              <a:rPr lang="en-US" dirty="0" smtClean="0"/>
              <a:t>transformation of </a:t>
            </a:r>
            <a:r>
              <a:rPr lang="en-US" dirty="0"/>
              <a:t>CO2 includes a reverse water–gas shift reaction </a:t>
            </a:r>
            <a:r>
              <a:rPr lang="en-US" dirty="0" smtClean="0"/>
              <a:t>and hydrogenation </a:t>
            </a:r>
            <a:r>
              <a:rPr lang="en-US" dirty="0"/>
              <a:t>to produce hydrocarbons, alcohols, dimethyl </a:t>
            </a:r>
            <a:r>
              <a:rPr lang="en-US" dirty="0" smtClean="0"/>
              <a:t>ether and </a:t>
            </a:r>
            <a:r>
              <a:rPr lang="en-US" dirty="0"/>
              <a:t>formic acid, a reaction with hydrocarbons to syngas (</a:t>
            </a:r>
            <a:r>
              <a:rPr lang="en-US" dirty="0" smtClean="0"/>
              <a:t>such as </a:t>
            </a:r>
            <a:r>
              <a:rPr lang="en-US" dirty="0"/>
              <a:t>dry reforming of methane), and photo- and </a:t>
            </a:r>
            <a:r>
              <a:rPr lang="en-US" dirty="0" smtClean="0"/>
              <a:t>electro-catalytic and </a:t>
            </a:r>
            <a:r>
              <a:rPr lang="en-US" dirty="0"/>
              <a:t>thermochemical </a:t>
            </a:r>
            <a:r>
              <a:rPr lang="en-US" dirty="0" smtClean="0"/>
              <a:t>conversions. </a:t>
            </a:r>
          </a:p>
          <a:p>
            <a:r>
              <a:rPr lang="en-US" dirty="0" smtClean="0"/>
              <a:t>CO2 </a:t>
            </a:r>
            <a:r>
              <a:rPr lang="en-US" dirty="0"/>
              <a:t>can </a:t>
            </a:r>
            <a:r>
              <a:rPr lang="en-US" dirty="0" smtClean="0"/>
              <a:t>be used </a:t>
            </a:r>
            <a:r>
              <a:rPr lang="en-US" dirty="0"/>
              <a:t>as a building block in organic syntheses to obtain </a:t>
            </a:r>
            <a:r>
              <a:rPr lang="en-US" dirty="0" smtClean="0"/>
              <a:t>valuable chemicals </a:t>
            </a:r>
            <a:r>
              <a:rPr lang="en-US" dirty="0"/>
              <a:t>and materials has been discussed in many reports </a:t>
            </a:r>
            <a:r>
              <a:rPr lang="en-US" dirty="0" smtClean="0"/>
              <a:t>and review </a:t>
            </a:r>
            <a:r>
              <a:rPr lang="en-US" dirty="0"/>
              <a:t>articles. The main applications of CO2 as chemical </a:t>
            </a:r>
            <a:r>
              <a:rPr lang="en-US" dirty="0" smtClean="0"/>
              <a:t>raw materials  </a:t>
            </a:r>
            <a:r>
              <a:rPr lang="en-US" dirty="0"/>
              <a:t>are syntheses of polycarbonates and polyurethanes</a:t>
            </a:r>
            <a:r>
              <a:rPr lang="en-US" dirty="0" smtClean="0"/>
              <a:t>.</a:t>
            </a:r>
          </a:p>
          <a:p>
            <a:r>
              <a:rPr lang="en-US" dirty="0" err="1"/>
              <a:t>Ioana</a:t>
            </a:r>
            <a:r>
              <a:rPr lang="en-US" dirty="0"/>
              <a:t> et al., Catalysis Today 189,212(2012)</a:t>
            </a:r>
            <a:endParaRPr lang="en-US" dirty="0"/>
          </a:p>
        </p:txBody>
      </p:sp>
    </p:spTree>
    <p:extLst>
      <p:ext uri="{BB962C8B-B14F-4D97-AF65-F5344CB8AC3E}">
        <p14:creationId xmlns:p14="http://schemas.microsoft.com/office/powerpoint/2010/main" val="2614119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434143"/>
            <a:ext cx="9067800" cy="8125301"/>
          </a:xfrm>
          <a:prstGeom prst="rect">
            <a:avLst/>
          </a:prstGeom>
        </p:spPr>
        <p:txBody>
          <a:bodyPr wrap="square">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Organic </a:t>
            </a:r>
            <a:r>
              <a:rPr lang="en-US" dirty="0"/>
              <a:t>carbonates are roughly categorized into cyclic and linear carbonates, which both compounds have three </a:t>
            </a:r>
            <a:r>
              <a:rPr lang="en-US" dirty="0" err="1"/>
              <a:t>oxygens</a:t>
            </a:r>
            <a:r>
              <a:rPr lang="en-US" dirty="0"/>
              <a:t> in each molecule, and are suitable from a thermodynamic point of view as synthetic targets starting from CO2. Four industrially important organic carbonates are ethylene carbonate (EC), propylene carbonate (PC), dimethyl carbonate (DMC), and </a:t>
            </a:r>
            <a:r>
              <a:rPr lang="en-US" dirty="0" err="1"/>
              <a:t>diphenyl</a:t>
            </a:r>
            <a:r>
              <a:rPr lang="en-US" dirty="0"/>
              <a:t> carbonate (DPC). EC, DMC and DPC are useful intermediates for manufacturing</a:t>
            </a:r>
          </a:p>
          <a:p>
            <a:r>
              <a:rPr lang="en-US" dirty="0"/>
              <a:t>polycarbonates through a non-phosgene process . In addition, EC, PC and DMC are employed as electrolytes in lithium ion batteries and are widely used as aprotic polar solvents. Furthermore,</a:t>
            </a:r>
          </a:p>
          <a:p>
            <a:r>
              <a:rPr lang="en-US" dirty="0"/>
              <a:t>the excellent properties of DMC as a fuel additive have attracted much attention. DMC can be </a:t>
            </a:r>
            <a:r>
              <a:rPr lang="en-US" dirty="0" err="1"/>
              <a:t>synthesised</a:t>
            </a:r>
            <a:r>
              <a:rPr lang="en-US" dirty="0"/>
              <a:t> from methanol and CO2, over homogeneous catalysts or heterogeneous such as</a:t>
            </a:r>
          </a:p>
          <a:p>
            <a:r>
              <a:rPr lang="en-US" dirty="0"/>
              <a:t>solid acid catalysts of zirconia modified by Ce and acid additives such as phosphoric acid, or as a support for </a:t>
            </a:r>
            <a:r>
              <a:rPr lang="en-US" dirty="0" err="1"/>
              <a:t>heteropolyacids</a:t>
            </a:r>
            <a:r>
              <a:rPr lang="en-US" dirty="0"/>
              <a:t>, or via cyclic carbonates (CO2 with epoxides), the </a:t>
            </a:r>
            <a:r>
              <a:rPr lang="en-US" dirty="0" err="1"/>
              <a:t>cycloaddition</a:t>
            </a:r>
            <a:r>
              <a:rPr lang="en-US" dirty="0"/>
              <a:t> of </a:t>
            </a:r>
            <a:r>
              <a:rPr lang="en-US" dirty="0" err="1"/>
              <a:t>oxiranes</a:t>
            </a:r>
            <a:r>
              <a:rPr lang="en-US" dirty="0"/>
              <a:t> and </a:t>
            </a:r>
            <a:r>
              <a:rPr lang="en-US" dirty="0" err="1"/>
              <a:t>oxetanes</a:t>
            </a:r>
            <a:r>
              <a:rPr lang="en-US" dirty="0"/>
              <a:t> and CO2 over e.g. CeO2–ZrO2 or homogeneous metal complexes catalysts, or </a:t>
            </a:r>
            <a:r>
              <a:rPr lang="en-US" dirty="0" err="1"/>
              <a:t>coplymerisation</a:t>
            </a:r>
            <a:r>
              <a:rPr lang="en-US" dirty="0"/>
              <a:t> of CO2 and </a:t>
            </a:r>
            <a:r>
              <a:rPr lang="en-US" dirty="0" err="1"/>
              <a:t>oxiranes</a:t>
            </a:r>
            <a:r>
              <a:rPr lang="en-US" dirty="0"/>
              <a:t> on metal complexes, the synthesis of urea (CO2 + NH3) and urethane derivatives, e.g. CO2 + secondary or primary amines giving</a:t>
            </a:r>
          </a:p>
          <a:p>
            <a:r>
              <a:rPr lang="en-US" dirty="0" err="1"/>
              <a:t>carbamic</a:t>
            </a:r>
            <a:r>
              <a:rPr lang="en-US" dirty="0"/>
              <a:t> acid which reacts with organic halides or alcohols giving </a:t>
            </a:r>
            <a:r>
              <a:rPr lang="en-US" dirty="0" err="1"/>
              <a:t>carbamates</a:t>
            </a:r>
            <a:r>
              <a:rPr lang="en-US" dirty="0"/>
              <a:t> (urethanes) or are dehydrated to </a:t>
            </a:r>
            <a:r>
              <a:rPr lang="en-US" dirty="0" err="1"/>
              <a:t>isocyanate</a:t>
            </a:r>
            <a:r>
              <a:rPr lang="en-US" dirty="0"/>
              <a:t> without using phosgene, the synthesis of carboxylic acids, e.g. acrylic acid, the synthesis of esters and lactones by combining CO2 with unsaturated</a:t>
            </a:r>
          </a:p>
          <a:p>
            <a:r>
              <a:rPr lang="en-US" dirty="0"/>
              <a:t>compounds such as vinyl ethers, the hydrogenation and </a:t>
            </a:r>
            <a:r>
              <a:rPr lang="en-US" dirty="0" err="1"/>
              <a:t>hydroformylation</a:t>
            </a:r>
            <a:r>
              <a:rPr lang="en-US" dirty="0"/>
              <a:t> of alkenes by CO2 and H2, and so forth </a:t>
            </a:r>
            <a:endParaRPr lang="en-US" dirty="0" smtClean="0"/>
          </a:p>
          <a:p>
            <a:r>
              <a:rPr lang="en-US" dirty="0" err="1"/>
              <a:t>Ioana</a:t>
            </a:r>
            <a:r>
              <a:rPr lang="en-US" dirty="0"/>
              <a:t> et al., Catalysis Today 189,212(2012)</a:t>
            </a:r>
            <a:endParaRPr lang="en-US" dirty="0"/>
          </a:p>
        </p:txBody>
      </p:sp>
    </p:spTree>
    <p:extLst>
      <p:ext uri="{BB962C8B-B14F-4D97-AF65-F5344CB8AC3E}">
        <p14:creationId xmlns:p14="http://schemas.microsoft.com/office/powerpoint/2010/main" val="1924372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666619"/>
            <a:ext cx="9067800" cy="12003286"/>
          </a:xfrm>
          <a:prstGeom prst="rect">
            <a:avLst/>
          </a:prstGeom>
        </p:spPr>
        <p:txBody>
          <a:bodyPr wrap="square">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Currently</a:t>
            </a:r>
            <a:r>
              <a:rPr lang="en-US" dirty="0"/>
              <a:t>, the utilization of CO2 as a chemical feedstock is </a:t>
            </a:r>
            <a:r>
              <a:rPr lang="en-US" dirty="0" smtClean="0"/>
              <a:t>limited to </a:t>
            </a:r>
            <a:r>
              <a:rPr lang="en-US" dirty="0"/>
              <a:t>a few processes, such as the synthesis of urea (for </a:t>
            </a:r>
            <a:r>
              <a:rPr lang="en-US" dirty="0" smtClean="0"/>
              <a:t>nitrogen fertilizers </a:t>
            </a:r>
            <a:r>
              <a:rPr lang="en-US" dirty="0"/>
              <a:t>and plastics), salicylic acid (a pharmaceutical ingredient</a:t>
            </a:r>
            <a:r>
              <a:rPr lang="en-US" dirty="0" smtClean="0"/>
              <a:t>) and </a:t>
            </a:r>
            <a:r>
              <a:rPr lang="en-US" dirty="0"/>
              <a:t>polycarbonates (for plastics). It is worth noting that the actual</a:t>
            </a:r>
          </a:p>
          <a:p>
            <a:r>
              <a:rPr lang="en-US" dirty="0"/>
              <a:t>use of CO2 corresponds to a small percentage of the potential </a:t>
            </a:r>
            <a:r>
              <a:rPr lang="en-US" dirty="0" smtClean="0"/>
              <a:t>CO2 that </a:t>
            </a:r>
            <a:r>
              <a:rPr lang="en-US" dirty="0"/>
              <a:t>is suitable to be converted into chemicals; thus, a </a:t>
            </a:r>
            <a:r>
              <a:rPr lang="en-US" dirty="0" smtClean="0"/>
              <a:t>chemical transformation </a:t>
            </a:r>
            <a:r>
              <a:rPr lang="en-US" dirty="0"/>
              <a:t>of CO2 may significantly contribute to a </a:t>
            </a:r>
            <a:r>
              <a:rPr lang="en-US" dirty="0" smtClean="0"/>
              <a:t>reduction of </a:t>
            </a:r>
            <a:r>
              <a:rPr lang="en-US" dirty="0"/>
              <a:t>its emissions, in particular for the fuel pool, the worldwide consumption</a:t>
            </a:r>
          </a:p>
          <a:p>
            <a:r>
              <a:rPr lang="en-US" dirty="0"/>
              <a:t>of which is two orders of magnitude greater than </a:t>
            </a:r>
            <a:r>
              <a:rPr lang="en-US" dirty="0" smtClean="0"/>
              <a:t>that of </a:t>
            </a:r>
            <a:r>
              <a:rPr lang="en-US" dirty="0"/>
              <a:t>chemicals. Note that CO2 transformation requires energy, </a:t>
            </a:r>
            <a:r>
              <a:rPr lang="en-US" dirty="0" smtClean="0"/>
              <a:t>which may </a:t>
            </a:r>
            <a:r>
              <a:rPr lang="en-US" dirty="0"/>
              <a:t>produce CO2. Thus, the importance of the transformation </a:t>
            </a:r>
            <a:r>
              <a:rPr lang="en-US" dirty="0" smtClean="0"/>
              <a:t>of CO2 </a:t>
            </a:r>
            <a:r>
              <a:rPr lang="en-US" dirty="0"/>
              <a:t>into useful chemicals should be closely related to the importance</a:t>
            </a:r>
          </a:p>
          <a:p>
            <a:r>
              <a:rPr lang="en-US" dirty="0"/>
              <a:t>of utilizing a renewable feedstock </a:t>
            </a:r>
            <a:r>
              <a:rPr lang="en-US" dirty="0" smtClean="0"/>
              <a:t>.</a:t>
            </a:r>
          </a:p>
          <a:p>
            <a:r>
              <a:rPr lang="en-US" dirty="0" err="1"/>
              <a:t>Ioana</a:t>
            </a:r>
            <a:r>
              <a:rPr lang="en-US" dirty="0"/>
              <a:t> et al., Catalysis Today 189,212(2012)</a:t>
            </a:r>
            <a:endParaRPr lang="en-US" dirty="0"/>
          </a:p>
        </p:txBody>
      </p:sp>
    </p:spTree>
    <p:extLst>
      <p:ext uri="{BB962C8B-B14F-4D97-AF65-F5344CB8AC3E}">
        <p14:creationId xmlns:p14="http://schemas.microsoft.com/office/powerpoint/2010/main" val="5258135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0480"/>
            <a:ext cx="9067800" cy="6740307"/>
          </a:xfrm>
          <a:prstGeom prst="rect">
            <a:avLst/>
          </a:prstGeom>
        </p:spPr>
        <p:txBody>
          <a:bodyPr wrap="square">
            <a:spAutoFit/>
          </a:bodyPr>
          <a:lstStyle/>
          <a:p>
            <a:r>
              <a:rPr lang="en-US" dirty="0" smtClean="0"/>
              <a:t>         Different </a:t>
            </a:r>
            <a:r>
              <a:rPr lang="en-US" dirty="0"/>
              <a:t>options exist in heterogeneous catalysis for the </a:t>
            </a:r>
            <a:r>
              <a:rPr lang="en-US" dirty="0" smtClean="0"/>
              <a:t>conversion of </a:t>
            </a:r>
            <a:r>
              <a:rPr lang="en-US" dirty="0"/>
              <a:t>CO2. The hydrogenation of CO2 to form </a:t>
            </a:r>
            <a:r>
              <a:rPr lang="en-US" dirty="0" smtClean="0"/>
              <a:t>oxygenates and/or </a:t>
            </a:r>
            <a:r>
              <a:rPr lang="en-US" dirty="0"/>
              <a:t>hydrocarbons are the most intensively investigated area </a:t>
            </a:r>
            <a:r>
              <a:rPr lang="en-US" dirty="0" smtClean="0"/>
              <a:t>of CO2 </a:t>
            </a:r>
            <a:r>
              <a:rPr lang="en-US" dirty="0"/>
              <a:t>conversion. Methanol synthesis from CO2 and H2 has </a:t>
            </a:r>
            <a:r>
              <a:rPr lang="en-US" dirty="0" smtClean="0"/>
              <a:t>been investigated </a:t>
            </a:r>
            <a:r>
              <a:rPr lang="en-US" dirty="0"/>
              <a:t>at the pilot-plant stage with promising results. </a:t>
            </a:r>
            <a:endParaRPr lang="en-US" dirty="0" smtClean="0"/>
          </a:p>
          <a:p>
            <a:r>
              <a:rPr lang="en-US" dirty="0" smtClean="0"/>
              <a:t>An alternative </a:t>
            </a:r>
            <a:r>
              <a:rPr lang="en-US" dirty="0"/>
              <a:t>possibility is the production of DME, which is a </a:t>
            </a:r>
            <a:r>
              <a:rPr lang="en-US" dirty="0" smtClean="0"/>
              <a:t>potential diesel </a:t>
            </a:r>
            <a:r>
              <a:rPr lang="en-US" dirty="0"/>
              <a:t>substitute. Ethanol formation, either directly or via </a:t>
            </a:r>
            <a:r>
              <a:rPr lang="en-US" dirty="0" smtClean="0"/>
              <a:t>methanol homologation</a:t>
            </a:r>
            <a:r>
              <a:rPr lang="en-US" dirty="0"/>
              <a:t>, and the conversion of CO2 to formic acid are </a:t>
            </a:r>
            <a:r>
              <a:rPr lang="en-US" dirty="0" smtClean="0"/>
              <a:t>also potentially </a:t>
            </a:r>
            <a:r>
              <a:rPr lang="en-US" dirty="0"/>
              <a:t>interesting routes. Methanol, ethanol, and formic </a:t>
            </a:r>
            <a:r>
              <a:rPr lang="en-US" dirty="0" smtClean="0"/>
              <a:t>acid may </a:t>
            </a:r>
            <a:r>
              <a:rPr lang="en-US" dirty="0"/>
              <a:t>also be used as </a:t>
            </a:r>
            <a:r>
              <a:rPr lang="en-US" dirty="0" err="1"/>
              <a:t>feedstocks</a:t>
            </a:r>
            <a:r>
              <a:rPr lang="en-US" dirty="0"/>
              <a:t> in fuel cells, which provide a </a:t>
            </a:r>
            <a:r>
              <a:rPr lang="en-US" dirty="0" smtClean="0"/>
              <a:t>route to </a:t>
            </a:r>
            <a:r>
              <a:rPr lang="en-US" dirty="0"/>
              <a:t>store energy from CO2 and then produce electricity.</a:t>
            </a:r>
          </a:p>
          <a:p>
            <a:r>
              <a:rPr lang="en-US" dirty="0"/>
              <a:t>The hydrogenation of carbon dioxide to hydrocarbons </a:t>
            </a:r>
            <a:r>
              <a:rPr lang="en-US" dirty="0" smtClean="0"/>
              <a:t>consumes much </a:t>
            </a:r>
            <a:r>
              <a:rPr lang="en-US" dirty="0"/>
              <a:t>more hydrogen (per unit of product) than the </a:t>
            </a:r>
            <a:r>
              <a:rPr lang="en-US" dirty="0" smtClean="0"/>
              <a:t>formation of </a:t>
            </a:r>
            <a:r>
              <a:rPr lang="en-US" dirty="0"/>
              <a:t>oxygenates. Therefore, this route is, in principle, only </a:t>
            </a:r>
            <a:r>
              <a:rPr lang="en-US" dirty="0" smtClean="0"/>
              <a:t>valuable when </a:t>
            </a:r>
            <a:r>
              <a:rPr lang="en-US" dirty="0"/>
              <a:t>hydrogen is made primarily from renewable or </a:t>
            </a:r>
            <a:r>
              <a:rPr lang="en-US" dirty="0" smtClean="0"/>
              <a:t>non-fossil resources</a:t>
            </a:r>
            <a:r>
              <a:rPr lang="en-US" dirty="0"/>
              <a:t>; however, other thermodynamic aspects must also </a:t>
            </a:r>
            <a:r>
              <a:rPr lang="en-US" dirty="0" smtClean="0"/>
              <a:t>be considered</a:t>
            </a:r>
            <a:r>
              <a:rPr lang="en-US" dirty="0"/>
              <a:t>. The dry reforming of methane with CO2 is a </a:t>
            </a:r>
            <a:r>
              <a:rPr lang="en-US" dirty="0" smtClean="0"/>
              <a:t>known technology </a:t>
            </a:r>
            <a:r>
              <a:rPr lang="en-US" dirty="0"/>
              <a:t>that is available on a nearly industrial scale, </a:t>
            </a:r>
            <a:r>
              <a:rPr lang="en-US" dirty="0" smtClean="0"/>
              <a:t>although the </a:t>
            </a:r>
            <a:r>
              <a:rPr lang="en-US" dirty="0"/>
              <a:t>positive impact on CO2 emissions is </a:t>
            </a:r>
            <a:r>
              <a:rPr lang="en-US" dirty="0" smtClean="0"/>
              <a:t>questionable.</a:t>
            </a:r>
            <a:endParaRPr lang="en-US" dirty="0"/>
          </a:p>
          <a:p>
            <a:r>
              <a:rPr lang="en-US" dirty="0"/>
              <a:t>Specifically, it is important to ensure that CO2 emissions due </a:t>
            </a:r>
            <a:r>
              <a:rPr lang="en-US" dirty="0" smtClean="0"/>
              <a:t>to energy </a:t>
            </a:r>
            <a:r>
              <a:rPr lang="en-US" dirty="0"/>
              <a:t>consumption are not greater than the amount of CO2 </a:t>
            </a:r>
            <a:r>
              <a:rPr lang="en-US" dirty="0" smtClean="0"/>
              <a:t>consumed in </a:t>
            </a:r>
            <a:r>
              <a:rPr lang="en-US" dirty="0"/>
              <a:t>the reaction. An improvement in the positive direction </a:t>
            </a:r>
            <a:r>
              <a:rPr lang="en-US" dirty="0" smtClean="0"/>
              <a:t>is tri-reforming</a:t>
            </a:r>
            <a:r>
              <a:rPr lang="en-US" dirty="0"/>
              <a:t>, which operates </a:t>
            </a:r>
            <a:r>
              <a:rPr lang="en-US" dirty="0" err="1"/>
              <a:t>autothermically</a:t>
            </a:r>
            <a:r>
              <a:rPr lang="en-US" dirty="0"/>
              <a:t> and does not </a:t>
            </a:r>
            <a:r>
              <a:rPr lang="en-US" dirty="0" smtClean="0"/>
              <a:t>require a </a:t>
            </a:r>
            <a:r>
              <a:rPr lang="en-US" dirty="0"/>
              <a:t>pure CO2 feed stream; however, large-scale demonstration </a:t>
            </a:r>
            <a:r>
              <a:rPr lang="en-US" dirty="0" smtClean="0"/>
              <a:t>units are necessary. The </a:t>
            </a:r>
            <a:r>
              <a:rPr lang="en-US" dirty="0"/>
              <a:t>conversion of CO2 at room temperature and </a:t>
            </a:r>
            <a:r>
              <a:rPr lang="en-US" dirty="0" smtClean="0"/>
              <a:t>atmospheric pressure </a:t>
            </a:r>
            <a:r>
              <a:rPr lang="en-US" dirty="0"/>
              <a:t>using solar light represents a highly challenging </a:t>
            </a:r>
            <a:r>
              <a:rPr lang="en-US" dirty="0" smtClean="0"/>
              <a:t>approach to </a:t>
            </a:r>
            <a:r>
              <a:rPr lang="en-US" dirty="0"/>
              <a:t>close the CO2 cycle and develop approaches that mimic photosynthesis</a:t>
            </a:r>
            <a:r>
              <a:rPr lang="en-US" dirty="0" smtClean="0"/>
              <a:t>. An </a:t>
            </a:r>
            <a:r>
              <a:rPr lang="en-US" dirty="0"/>
              <a:t>interesting solution could be a </a:t>
            </a:r>
            <a:r>
              <a:rPr lang="en-US" dirty="0" smtClean="0"/>
              <a:t>photo-electrochemical (</a:t>
            </a:r>
            <a:r>
              <a:rPr lang="en-US" dirty="0"/>
              <a:t>PEC) reactor that operates in the gas phase and uses </a:t>
            </a:r>
            <a:r>
              <a:rPr lang="en-US" dirty="0" err="1" smtClean="0"/>
              <a:t>nanoconfined</a:t>
            </a:r>
            <a:r>
              <a:rPr lang="en-US" dirty="0" smtClean="0"/>
              <a:t> electrodes </a:t>
            </a:r>
            <a:r>
              <a:rPr lang="en-US" dirty="0"/>
              <a:t>that differ from those used in conventional PEC </a:t>
            </a:r>
            <a:r>
              <a:rPr lang="en-US" dirty="0" smtClean="0"/>
              <a:t>systems.</a:t>
            </a:r>
            <a:endParaRPr lang="en-US" dirty="0"/>
          </a:p>
        </p:txBody>
      </p:sp>
    </p:spTree>
    <p:extLst>
      <p:ext uri="{BB962C8B-B14F-4D97-AF65-F5344CB8AC3E}">
        <p14:creationId xmlns:p14="http://schemas.microsoft.com/office/powerpoint/2010/main" val="11587667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36423212"/>
              </p:ext>
            </p:extLst>
          </p:nvPr>
        </p:nvGraphicFramePr>
        <p:xfrm>
          <a:off x="1752600" y="4114800"/>
          <a:ext cx="7027864" cy="1349502"/>
        </p:xfrm>
        <a:graphic>
          <a:graphicData uri="http://schemas.openxmlformats.org/drawingml/2006/table">
            <a:tbl>
              <a:tblPr firstRow="1" firstCol="1" bandRow="1">
                <a:tableStyleId>{5C22544A-7EE6-4342-B048-85BDC9FD1C3A}</a:tableStyleId>
              </a:tblPr>
              <a:tblGrid>
                <a:gridCol w="2012745"/>
                <a:gridCol w="879474"/>
                <a:gridCol w="821313"/>
                <a:gridCol w="822194"/>
                <a:gridCol w="822194"/>
                <a:gridCol w="1669944"/>
              </a:tblGrid>
              <a:tr h="116840">
                <a:tc rowSpan="2">
                  <a:txBody>
                    <a:bodyPr/>
                    <a:lstStyle/>
                    <a:p>
                      <a:pPr marL="0" marR="0">
                        <a:lnSpc>
                          <a:spcPct val="115000"/>
                        </a:lnSpc>
                        <a:spcBef>
                          <a:spcPts val="1200"/>
                        </a:spcBef>
                        <a:spcAft>
                          <a:spcPts val="0"/>
                        </a:spcAft>
                      </a:pPr>
                      <a:r>
                        <a:rPr lang="en-US" sz="1100" dirty="0">
                          <a:effectLst/>
                        </a:rPr>
                        <a:t>CH</a:t>
                      </a:r>
                      <a:r>
                        <a:rPr lang="en-US" sz="1100" baseline="-25000" dirty="0">
                          <a:effectLst/>
                        </a:rPr>
                        <a:t>4</a:t>
                      </a:r>
                      <a:r>
                        <a:rPr lang="en-US" sz="1100" dirty="0">
                          <a:effectLst/>
                        </a:rPr>
                        <a:t>/CO</a:t>
                      </a:r>
                      <a:r>
                        <a:rPr lang="en-US" sz="1100" baseline="-25000" dirty="0">
                          <a:effectLst/>
                        </a:rPr>
                        <a:t>2</a:t>
                      </a:r>
                      <a:r>
                        <a:rPr lang="en-US" sz="1100" dirty="0">
                          <a:effectLst/>
                        </a:rPr>
                        <a:t>/H</a:t>
                      </a:r>
                      <a:r>
                        <a:rPr lang="en-US" sz="1100" baseline="-25000" dirty="0">
                          <a:effectLst/>
                        </a:rPr>
                        <a:t>2</a:t>
                      </a:r>
                      <a:r>
                        <a:rPr lang="en-US" sz="1100" dirty="0">
                          <a:effectLst/>
                        </a:rPr>
                        <a:t>O/O</a:t>
                      </a:r>
                      <a:r>
                        <a:rPr lang="en-US" sz="1100" baseline="-25000" dirty="0">
                          <a:effectLst/>
                        </a:rPr>
                        <a:t>2</a:t>
                      </a:r>
                      <a:r>
                        <a:rPr lang="en-US" sz="1100" dirty="0">
                          <a:effectLst/>
                        </a:rPr>
                        <a:t>/</a:t>
                      </a:r>
                      <a:r>
                        <a:rPr lang="en-US" sz="1100" dirty="0" err="1">
                          <a:effectLst/>
                        </a:rPr>
                        <a:t>Ar</a:t>
                      </a:r>
                      <a:endParaRPr lang="en-US" sz="1100" dirty="0">
                        <a:effectLst/>
                        <a:latin typeface="Calibri"/>
                        <a:ea typeface="Calibri"/>
                        <a:cs typeface="Times New Roman"/>
                      </a:endParaRPr>
                    </a:p>
                  </a:txBody>
                  <a:tcPr marL="68580" marR="68580" marT="0" marB="0"/>
                </a:tc>
                <a:tc rowSpan="2">
                  <a:txBody>
                    <a:bodyPr/>
                    <a:lstStyle/>
                    <a:p>
                      <a:pPr marL="0" marR="0">
                        <a:lnSpc>
                          <a:spcPct val="115000"/>
                        </a:lnSpc>
                        <a:spcBef>
                          <a:spcPts val="0"/>
                        </a:spcBef>
                        <a:spcAft>
                          <a:spcPts val="0"/>
                        </a:spcAft>
                      </a:pPr>
                      <a:r>
                        <a:rPr lang="en-US" sz="1100">
                          <a:effectLst/>
                        </a:rPr>
                        <a:t>Temp K</a:t>
                      </a:r>
                      <a:endParaRPr lang="en-US" sz="1100">
                        <a:effectLst/>
                        <a:latin typeface="Calibri"/>
                        <a:ea typeface="Calibri"/>
                        <a:cs typeface="Times New Roman"/>
                      </a:endParaRPr>
                    </a:p>
                  </a:txBody>
                  <a:tcPr marL="68580" marR="68580" marT="0" marB="0"/>
                </a:tc>
                <a:tc gridSpan="3">
                  <a:txBody>
                    <a:bodyPr/>
                    <a:lstStyle/>
                    <a:p>
                      <a:pPr marL="0" marR="0" algn="ctr">
                        <a:lnSpc>
                          <a:spcPct val="115000"/>
                        </a:lnSpc>
                        <a:spcBef>
                          <a:spcPts val="0"/>
                        </a:spcBef>
                        <a:spcAft>
                          <a:spcPts val="0"/>
                        </a:spcAft>
                      </a:pPr>
                      <a:r>
                        <a:rPr lang="en-US" sz="1100" dirty="0">
                          <a:effectLst/>
                        </a:rPr>
                        <a:t>conversion %</a:t>
                      </a:r>
                      <a:endParaRPr lang="en-US" sz="1100" dirty="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rowSpan="2">
                  <a:txBody>
                    <a:bodyPr/>
                    <a:lstStyle/>
                    <a:p>
                      <a:pPr marL="0" marR="0">
                        <a:lnSpc>
                          <a:spcPct val="115000"/>
                        </a:lnSpc>
                        <a:spcBef>
                          <a:spcPts val="0"/>
                        </a:spcBef>
                        <a:spcAft>
                          <a:spcPts val="0"/>
                        </a:spcAft>
                      </a:pPr>
                      <a:r>
                        <a:rPr lang="en-US" sz="1100">
                          <a:effectLst/>
                        </a:rPr>
                        <a:t>Mole ratio H</a:t>
                      </a:r>
                      <a:r>
                        <a:rPr lang="en-US" sz="1100" baseline="-25000">
                          <a:effectLst/>
                        </a:rPr>
                        <a:t>2</a:t>
                      </a:r>
                      <a:r>
                        <a:rPr lang="en-US" sz="1100">
                          <a:effectLst/>
                        </a:rPr>
                        <a:t>/CO</a:t>
                      </a:r>
                      <a:endParaRPr lang="en-US" sz="1100">
                        <a:effectLst/>
                        <a:latin typeface="Calibri"/>
                        <a:ea typeface="Calibri"/>
                        <a:cs typeface="Times New Roman"/>
                      </a:endParaRPr>
                    </a:p>
                  </a:txBody>
                  <a:tcPr marL="68580" marR="68580" marT="0" marB="0"/>
                </a:tc>
              </a:tr>
              <a:tr h="116840">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1100">
                          <a:effectLst/>
                        </a:rPr>
                        <a:t>CH</a:t>
                      </a:r>
                      <a:r>
                        <a:rPr lang="en-US" sz="1100" baseline="-25000">
                          <a:effectLst/>
                        </a:rPr>
                        <a:t>4</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CO</a:t>
                      </a:r>
                      <a:r>
                        <a:rPr lang="en-US" sz="1100" baseline="-25000">
                          <a:effectLst/>
                        </a:rPr>
                        <a:t>2</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H</a:t>
                      </a:r>
                      <a:r>
                        <a:rPr lang="en-US" sz="1100" baseline="-25000">
                          <a:effectLst/>
                        </a:rPr>
                        <a:t>2</a:t>
                      </a:r>
                      <a:r>
                        <a:rPr lang="en-US" sz="1100">
                          <a:effectLst/>
                        </a:rPr>
                        <a:t>O</a:t>
                      </a:r>
                      <a:endParaRPr lang="en-US" sz="1100">
                        <a:effectLst/>
                        <a:latin typeface="Calibri"/>
                        <a:ea typeface="Calibri"/>
                        <a:cs typeface="Times New Roman"/>
                      </a:endParaRPr>
                    </a:p>
                  </a:txBody>
                  <a:tcPr marL="68580" marR="68580" marT="0" marB="0"/>
                </a:tc>
                <a:tc vMerge="1">
                  <a:txBody>
                    <a:bodyPr/>
                    <a:lstStyle/>
                    <a:p>
                      <a:endParaRPr lang="en-US"/>
                    </a:p>
                  </a:txBody>
                  <a:tcPr/>
                </a:tc>
              </a:tr>
              <a:tr h="0">
                <a:tc>
                  <a:txBody>
                    <a:bodyPr/>
                    <a:lstStyle/>
                    <a:p>
                      <a:pPr marL="0" marR="0">
                        <a:lnSpc>
                          <a:spcPct val="115000"/>
                        </a:lnSpc>
                        <a:spcBef>
                          <a:spcPts val="1200"/>
                        </a:spcBef>
                        <a:spcAft>
                          <a:spcPts val="0"/>
                        </a:spcAft>
                      </a:pPr>
                      <a:r>
                        <a:rPr lang="en-US" sz="1100">
                          <a:effectLst/>
                        </a:rPr>
                        <a:t>1/0.475/0.475/0.1/7.5</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p>
                    <a:p>
                      <a:pPr marL="0" marR="0">
                        <a:lnSpc>
                          <a:spcPct val="115000"/>
                        </a:lnSpc>
                        <a:spcBef>
                          <a:spcPts val="0"/>
                        </a:spcBef>
                        <a:spcAft>
                          <a:spcPts val="0"/>
                        </a:spcAft>
                      </a:pPr>
                      <a:r>
                        <a:rPr lang="en-US" sz="1100">
                          <a:effectLst/>
                        </a:rPr>
                        <a:t>973</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p>
                    <a:p>
                      <a:pPr marL="0" marR="0">
                        <a:lnSpc>
                          <a:spcPct val="115000"/>
                        </a:lnSpc>
                        <a:spcBef>
                          <a:spcPts val="0"/>
                        </a:spcBef>
                        <a:spcAft>
                          <a:spcPts val="0"/>
                        </a:spcAft>
                      </a:pPr>
                      <a:r>
                        <a:rPr lang="en-US" sz="1100">
                          <a:effectLst/>
                        </a:rPr>
                        <a:t>90.9</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p>
                    <a:p>
                      <a:pPr marL="0" marR="0">
                        <a:lnSpc>
                          <a:spcPct val="115000"/>
                        </a:lnSpc>
                        <a:spcBef>
                          <a:spcPts val="0"/>
                        </a:spcBef>
                        <a:spcAft>
                          <a:spcPts val="0"/>
                        </a:spcAft>
                      </a:pPr>
                      <a:r>
                        <a:rPr lang="en-US" sz="1100">
                          <a:effectLst/>
                        </a:rPr>
                        <a:t>75.9</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p>
                    <a:p>
                      <a:pPr marL="0" marR="0">
                        <a:lnSpc>
                          <a:spcPct val="115000"/>
                        </a:lnSpc>
                        <a:spcBef>
                          <a:spcPts val="0"/>
                        </a:spcBef>
                        <a:spcAft>
                          <a:spcPts val="0"/>
                        </a:spcAft>
                      </a:pPr>
                      <a:r>
                        <a:rPr lang="en-US" sz="1100">
                          <a:effectLst/>
                        </a:rPr>
                        <a:t>73.4</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p>
                    <a:p>
                      <a:pPr marL="0" marR="0">
                        <a:lnSpc>
                          <a:spcPct val="115000"/>
                        </a:lnSpc>
                        <a:spcBef>
                          <a:spcPts val="0"/>
                        </a:spcBef>
                        <a:spcAft>
                          <a:spcPts val="0"/>
                        </a:spcAft>
                      </a:pPr>
                      <a:r>
                        <a:rPr lang="en-US" sz="1100">
                          <a:effectLst/>
                        </a:rPr>
                        <a:t>2.13</a:t>
                      </a:r>
                      <a:endParaRPr lang="en-US" sz="1100">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1100">
                          <a:effectLst/>
                        </a:rPr>
                        <a:t>1/0.475/0.475/0.1/15</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973</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95.6</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80.6</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78.6</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2.13</a:t>
                      </a:r>
                      <a:endParaRPr lang="en-US" sz="1100">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1100">
                          <a:effectLst/>
                        </a:rPr>
                        <a:t>1/0.475/0.475/2.75/15</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973</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99.5</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16.5</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9.4</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1.85</a:t>
                      </a:r>
                      <a:endParaRPr lang="en-US" sz="1100">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1100">
                          <a:effectLst/>
                        </a:rPr>
                        <a:t>1/0.475/0.475/2.0/15</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813</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65</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28</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2.42</a:t>
                      </a:r>
                      <a:endParaRPr lang="en-US" sz="1100" dirty="0">
                        <a:effectLst/>
                        <a:latin typeface="Calibri"/>
                        <a:ea typeface="Calibri"/>
                        <a:cs typeface="Times New Roman"/>
                      </a:endParaRPr>
                    </a:p>
                  </a:txBody>
                  <a:tcPr marL="68580" marR="68580" marT="0" marB="0"/>
                </a:tc>
              </a:tr>
            </a:tbl>
          </a:graphicData>
        </a:graphic>
      </p:graphicFrame>
      <p:sp>
        <p:nvSpPr>
          <p:cNvPr id="3" name="Rectangle 1"/>
          <p:cNvSpPr>
            <a:spLocks noChangeArrowheads="1"/>
          </p:cNvSpPr>
          <p:nvPr/>
        </p:nvSpPr>
        <p:spPr bwMode="auto">
          <a:xfrm>
            <a:off x="1981200" y="3276600"/>
            <a:ext cx="697178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Results of thermodynamic calculations for equilibrium conversion of the reagents in the methane tri reforming process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 Data from </a:t>
            </a:r>
            <a:r>
              <a:rPr kumimoji="0" lang="en-US" altLang="en-US" sz="1100" b="0" i="0" u="none" strike="noStrike" cap="none" normalizeH="0" baseline="0" dirty="0" err="1"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S.A.Solov’ev</a:t>
            </a:r>
            <a:r>
              <a:rPr kumimoji="0" lang="en-US" altLang="en-US" sz="1100" b="0"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 et </a:t>
            </a:r>
            <a:r>
              <a:rPr kumimoji="0" lang="en-US" altLang="en-US" sz="1100" b="0" i="0" u="none" strike="noStrike" cap="none" normalizeH="0" baseline="0" dirty="0" err="1"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al.,Theoretical</a:t>
            </a:r>
            <a:r>
              <a:rPr kumimoji="0" lang="en-US" altLang="en-US" sz="1100" b="0"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 and Experimental Chemistry, 48,199 (2012</a:t>
            </a:r>
            <a:r>
              <a:rPr kumimoji="0" lang="en-US" alt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956618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86451521"/>
              </p:ext>
            </p:extLst>
          </p:nvPr>
        </p:nvGraphicFramePr>
        <p:xfrm>
          <a:off x="1600199" y="2899251"/>
          <a:ext cx="7162800" cy="1542288"/>
        </p:xfrm>
        <a:graphic>
          <a:graphicData uri="http://schemas.openxmlformats.org/drawingml/2006/table">
            <a:tbl>
              <a:tblPr firstRow="1" firstCol="1" bandRow="1">
                <a:tableStyleId>{5C22544A-7EE6-4342-B048-85BDC9FD1C3A}</a:tableStyleId>
              </a:tblPr>
              <a:tblGrid>
                <a:gridCol w="1014170"/>
                <a:gridCol w="438774"/>
                <a:gridCol w="438774"/>
                <a:gridCol w="438774"/>
                <a:gridCol w="520457"/>
                <a:gridCol w="549372"/>
                <a:gridCol w="717799"/>
                <a:gridCol w="549372"/>
                <a:gridCol w="526241"/>
                <a:gridCol w="971521"/>
                <a:gridCol w="498773"/>
                <a:gridCol w="498773"/>
              </a:tblGrid>
              <a:tr h="62230">
                <a:tc rowSpan="2">
                  <a:txBody>
                    <a:bodyPr/>
                    <a:lstStyle/>
                    <a:p>
                      <a:pPr marL="0" marR="0">
                        <a:lnSpc>
                          <a:spcPct val="115000"/>
                        </a:lnSpc>
                        <a:spcBef>
                          <a:spcPts val="0"/>
                        </a:spcBef>
                        <a:spcAft>
                          <a:spcPts val="0"/>
                        </a:spcAft>
                      </a:pPr>
                      <a:r>
                        <a:rPr lang="en-US" sz="1100" dirty="0">
                          <a:effectLst/>
                        </a:rPr>
                        <a:t>Catalyst</a:t>
                      </a:r>
                      <a:endParaRPr lang="en-US" sz="1100" dirty="0">
                        <a:effectLst/>
                        <a:latin typeface="Calibri"/>
                        <a:ea typeface="Calibri"/>
                        <a:cs typeface="Times New Roman"/>
                      </a:endParaRPr>
                    </a:p>
                  </a:txBody>
                  <a:tcPr marL="68580" marR="68580" marT="0" marB="0"/>
                </a:tc>
                <a:tc gridSpan="5">
                  <a:txBody>
                    <a:bodyPr/>
                    <a:lstStyle/>
                    <a:p>
                      <a:pPr marL="0" marR="0">
                        <a:lnSpc>
                          <a:spcPct val="115000"/>
                        </a:lnSpc>
                        <a:spcBef>
                          <a:spcPts val="0"/>
                        </a:spcBef>
                        <a:spcAft>
                          <a:spcPts val="0"/>
                        </a:spcAft>
                      </a:pPr>
                      <a:r>
                        <a:rPr lang="en-US" sz="1100">
                          <a:effectLst/>
                        </a:rPr>
                        <a:t>component composition</a:t>
                      </a:r>
                      <a:endParaRPr lang="en-US" sz="110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nSpc>
                          <a:spcPct val="115000"/>
                        </a:lnSpc>
                        <a:spcBef>
                          <a:spcPts val="0"/>
                        </a:spcBef>
                        <a:spcAft>
                          <a:spcPts val="0"/>
                        </a:spcAft>
                      </a:pPr>
                      <a:r>
                        <a:rPr lang="en-US" sz="1100">
                          <a:effectLst/>
                        </a:rPr>
                        <a:t>Temp K</a:t>
                      </a:r>
                      <a:endParaRPr lang="en-US" sz="1100">
                        <a:effectLst/>
                        <a:latin typeface="Calibri"/>
                        <a:ea typeface="Calibri"/>
                        <a:cs typeface="Times New Roman"/>
                      </a:endParaRPr>
                    </a:p>
                  </a:txBody>
                  <a:tcPr marL="68580" marR="68580" marT="0" marB="0"/>
                </a:tc>
                <a:tc gridSpan="2">
                  <a:txBody>
                    <a:bodyPr/>
                    <a:lstStyle/>
                    <a:p>
                      <a:pPr marL="0" marR="0">
                        <a:lnSpc>
                          <a:spcPct val="115000"/>
                        </a:lnSpc>
                        <a:spcBef>
                          <a:spcPts val="0"/>
                        </a:spcBef>
                        <a:spcAft>
                          <a:spcPts val="0"/>
                        </a:spcAft>
                      </a:pPr>
                      <a:r>
                        <a:rPr lang="en-US" sz="1100">
                          <a:effectLst/>
                        </a:rPr>
                        <a:t>Conversion %</a:t>
                      </a:r>
                      <a:endParaRPr lang="en-US" sz="1100">
                        <a:effectLst/>
                        <a:latin typeface="Calibri"/>
                        <a:ea typeface="Calibri"/>
                        <a:cs typeface="Times New Roman"/>
                      </a:endParaRPr>
                    </a:p>
                  </a:txBody>
                  <a:tcPr marL="68580" marR="68580" marT="0" marB="0"/>
                </a:tc>
                <a:tc hMerge="1">
                  <a:txBody>
                    <a:bodyPr/>
                    <a:lstStyle/>
                    <a:p>
                      <a:endParaRPr lang="en-US"/>
                    </a:p>
                  </a:txBody>
                  <a:tcPr/>
                </a:tc>
                <a:tc rowSpan="2">
                  <a:txBody>
                    <a:bodyPr/>
                    <a:lstStyle/>
                    <a:p>
                      <a:pPr marL="0" marR="0">
                        <a:lnSpc>
                          <a:spcPct val="115000"/>
                        </a:lnSpc>
                        <a:spcBef>
                          <a:spcPts val="0"/>
                        </a:spcBef>
                        <a:spcAft>
                          <a:spcPts val="0"/>
                        </a:spcAft>
                      </a:pPr>
                      <a:r>
                        <a:rPr lang="en-US" sz="1100">
                          <a:effectLst/>
                        </a:rPr>
                        <a:t>H</a:t>
                      </a:r>
                      <a:r>
                        <a:rPr lang="en-US" sz="1100" baseline="-25000">
                          <a:effectLst/>
                        </a:rPr>
                        <a:t>2/</a:t>
                      </a:r>
                      <a:r>
                        <a:rPr lang="en-US" sz="1100">
                          <a:effectLst/>
                        </a:rPr>
                        <a:t>CO</a:t>
                      </a:r>
                      <a:endParaRPr lang="en-US" sz="1100">
                        <a:effectLst/>
                        <a:latin typeface="Calibri"/>
                        <a:ea typeface="Calibri"/>
                        <a:cs typeface="Times New Roman"/>
                      </a:endParaRPr>
                    </a:p>
                  </a:txBody>
                  <a:tcPr marL="68580" marR="68580" marT="0" marB="0"/>
                </a:tc>
                <a:tc gridSpan="2">
                  <a:txBody>
                    <a:bodyPr/>
                    <a:lstStyle/>
                    <a:p>
                      <a:pPr marL="0" marR="0">
                        <a:lnSpc>
                          <a:spcPct val="115000"/>
                        </a:lnSpc>
                        <a:spcBef>
                          <a:spcPts val="0"/>
                        </a:spcBef>
                        <a:spcAft>
                          <a:spcPts val="0"/>
                        </a:spcAft>
                      </a:pPr>
                      <a:r>
                        <a:rPr lang="en-US" sz="1100">
                          <a:effectLst/>
                        </a:rPr>
                        <a:t>Yield %</a:t>
                      </a:r>
                      <a:endParaRPr lang="en-US" sz="1100">
                        <a:effectLst/>
                        <a:latin typeface="Calibri"/>
                        <a:ea typeface="Calibri"/>
                        <a:cs typeface="Times New Roman"/>
                      </a:endParaRPr>
                    </a:p>
                  </a:txBody>
                  <a:tcPr marL="68580" marR="68580" marT="0" marB="0"/>
                </a:tc>
                <a:tc hMerge="1">
                  <a:txBody>
                    <a:bodyPr/>
                    <a:lstStyle/>
                    <a:p>
                      <a:endParaRPr lang="en-US"/>
                    </a:p>
                  </a:txBody>
                  <a:tcPr/>
                </a:tc>
              </a:tr>
              <a:tr h="61595">
                <a:tc vMerge="1">
                  <a:txBody>
                    <a:bodyPr/>
                    <a:lstStyle/>
                    <a:p>
                      <a:endParaRPr lang="en-US"/>
                    </a:p>
                  </a:txBody>
                  <a:tcPr/>
                </a:tc>
                <a:tc>
                  <a:txBody>
                    <a:bodyPr/>
                    <a:lstStyle/>
                    <a:p>
                      <a:pPr marL="0" marR="0">
                        <a:lnSpc>
                          <a:spcPct val="115000"/>
                        </a:lnSpc>
                        <a:spcBef>
                          <a:spcPts val="0"/>
                        </a:spcBef>
                        <a:spcAft>
                          <a:spcPts val="0"/>
                        </a:spcAft>
                      </a:pPr>
                      <a:r>
                        <a:rPr lang="en-US" sz="1100">
                          <a:effectLst/>
                        </a:rPr>
                        <a:t>CH</a:t>
                      </a:r>
                      <a:r>
                        <a:rPr lang="en-US" sz="1100" baseline="-25000">
                          <a:effectLst/>
                        </a:rPr>
                        <a:t>4</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CO</a:t>
                      </a:r>
                      <a:r>
                        <a:rPr lang="en-US" sz="1100" baseline="-25000">
                          <a:effectLst/>
                        </a:rPr>
                        <a:t>2</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O</a:t>
                      </a:r>
                      <a:r>
                        <a:rPr lang="en-US" sz="1100" baseline="-25000">
                          <a:effectLst/>
                        </a:rPr>
                        <a:t>2</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H</a:t>
                      </a:r>
                      <a:r>
                        <a:rPr lang="en-US" sz="1100" baseline="-25000">
                          <a:effectLst/>
                        </a:rPr>
                        <a:t>2</a:t>
                      </a:r>
                      <a:r>
                        <a:rPr lang="en-US" sz="1100">
                          <a:effectLst/>
                        </a:rPr>
                        <a:t>O</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Ar</a:t>
                      </a:r>
                      <a:endParaRPr lang="en-US" sz="1100">
                        <a:effectLst/>
                        <a:latin typeface="Calibri"/>
                        <a:ea typeface="Calibri"/>
                        <a:cs typeface="Times New Roman"/>
                      </a:endParaRPr>
                    </a:p>
                  </a:txBody>
                  <a:tcPr marL="68580" marR="68580" marT="0" marB="0"/>
                </a:tc>
                <a:tc vMerge="1">
                  <a:txBody>
                    <a:bodyPr/>
                    <a:lstStyle/>
                    <a:p>
                      <a:endParaRPr lang="en-US"/>
                    </a:p>
                  </a:txBody>
                  <a:tcPr/>
                </a:tc>
                <a:tc>
                  <a:txBody>
                    <a:bodyPr/>
                    <a:lstStyle/>
                    <a:p>
                      <a:pPr marL="0" marR="0">
                        <a:lnSpc>
                          <a:spcPct val="115000"/>
                        </a:lnSpc>
                        <a:spcBef>
                          <a:spcPts val="0"/>
                        </a:spcBef>
                        <a:spcAft>
                          <a:spcPts val="0"/>
                        </a:spcAft>
                      </a:pPr>
                      <a:r>
                        <a:rPr lang="en-US" sz="1100">
                          <a:effectLst/>
                        </a:rPr>
                        <a:t>CH</a:t>
                      </a:r>
                      <a:r>
                        <a:rPr lang="en-US" sz="1100" baseline="-25000">
                          <a:effectLst/>
                        </a:rPr>
                        <a:t>4</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CO</a:t>
                      </a:r>
                      <a:r>
                        <a:rPr lang="en-US" sz="1100" baseline="-25000">
                          <a:effectLst/>
                        </a:rPr>
                        <a:t>2</a:t>
                      </a:r>
                      <a:endParaRPr lang="en-US" sz="1100">
                        <a:effectLst/>
                        <a:latin typeface="Calibri"/>
                        <a:ea typeface="Calibri"/>
                        <a:cs typeface="Times New Roman"/>
                      </a:endParaRPr>
                    </a:p>
                  </a:txBody>
                  <a:tcPr marL="68580" marR="68580" marT="0" marB="0"/>
                </a:tc>
                <a:tc vMerge="1">
                  <a:txBody>
                    <a:bodyPr/>
                    <a:lstStyle/>
                    <a:p>
                      <a:endParaRPr lang="en-US"/>
                    </a:p>
                  </a:txBody>
                  <a:tcPr/>
                </a:tc>
                <a:tc>
                  <a:txBody>
                    <a:bodyPr/>
                    <a:lstStyle/>
                    <a:p>
                      <a:pPr marL="0" marR="0">
                        <a:lnSpc>
                          <a:spcPct val="115000"/>
                        </a:lnSpc>
                        <a:spcBef>
                          <a:spcPts val="0"/>
                        </a:spcBef>
                        <a:spcAft>
                          <a:spcPts val="0"/>
                        </a:spcAft>
                      </a:pPr>
                      <a:r>
                        <a:rPr lang="en-US" sz="1100">
                          <a:effectLst/>
                        </a:rPr>
                        <a:t>H</a:t>
                      </a:r>
                      <a:r>
                        <a:rPr lang="en-US" sz="1100" baseline="-25000">
                          <a:effectLst/>
                        </a:rPr>
                        <a:t>2</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CO</a:t>
                      </a:r>
                      <a:endParaRPr lang="en-US" sz="1100">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1100">
                          <a:effectLst/>
                        </a:rPr>
                        <a:t>NiAl</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0.9</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0.65</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13</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983</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99.8</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68</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1.59</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80</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70</a:t>
                      </a:r>
                      <a:endParaRPr lang="en-US" sz="1100">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1100" dirty="0" err="1">
                          <a:effectLst/>
                        </a:rPr>
                        <a:t>NiLaAl</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0.95</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0.7</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14.5</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878</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88</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65</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1.46</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69</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65</a:t>
                      </a:r>
                      <a:endParaRPr lang="en-US" sz="1100">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1100">
                          <a:effectLst/>
                        </a:rPr>
                        <a:t>NiCeAl</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0.7</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0.65</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14.5</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978</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98</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74</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1.71</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76</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70</a:t>
                      </a:r>
                      <a:endParaRPr lang="en-US" sz="1100">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0.7</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0.4</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0.7</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14.5</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833</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85</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9</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2.02</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57</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45</a:t>
                      </a:r>
                      <a:endParaRPr lang="en-US" sz="1100">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1100">
                          <a:effectLst/>
                        </a:rPr>
                        <a:t>Ni2CeAl</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0.45</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0.2</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0.55</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15</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888</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91</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16</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1.73</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78</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75</a:t>
                      </a:r>
                      <a:endParaRPr lang="en-US" sz="1100">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0.2</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0.55</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15</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888</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94</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34</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1.42</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64</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72</a:t>
                      </a:r>
                      <a:endParaRPr lang="en-US" sz="1100" dirty="0">
                        <a:effectLst/>
                        <a:latin typeface="Calibri"/>
                        <a:ea typeface="Calibri"/>
                        <a:cs typeface="Times New Roman"/>
                      </a:endParaRPr>
                    </a:p>
                  </a:txBody>
                  <a:tcPr marL="68580" marR="68580" marT="0" marB="0"/>
                </a:tc>
              </a:tr>
            </a:tbl>
          </a:graphicData>
        </a:graphic>
      </p:graphicFrame>
      <p:sp>
        <p:nvSpPr>
          <p:cNvPr id="3" name="Rectangle 1"/>
          <p:cNvSpPr>
            <a:spLocks noChangeArrowheads="1"/>
          </p:cNvSpPr>
          <p:nvPr/>
        </p:nvSpPr>
        <p:spPr bwMode="auto">
          <a:xfrm>
            <a:off x="-7620" y="838200"/>
            <a:ext cx="9144000"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Parameters of methane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Trireforming</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 inNi-Al</a:t>
            </a:r>
            <a:r>
              <a:rPr kumimoji="0" lang="en-US" altLang="en-US" sz="2400" b="0" i="0" u="none" strike="noStrike" cap="none" normalizeH="0" baseline="-3000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2</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O</a:t>
            </a:r>
            <a:r>
              <a:rPr kumimoji="0" lang="en-US" altLang="en-US" sz="2400" b="0" i="0" u="none" strike="noStrike" cap="none" normalizeH="0" baseline="-3000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3</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 catalysts modified by rare earth oxides on structured cordierite supports.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 Data from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S.A.Solov’ev</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 et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al.,Theoretical</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 and Experimental Chemistry, 48,199 (2012)</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80075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325440" y="381640"/>
            <a:ext cx="8493120" cy="4147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5pPr>
            <a:lvl6pPr marL="15367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6pPr>
            <a:lvl7pPr marL="19939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7pPr>
            <a:lvl8pPr marL="24511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8pPr>
            <a:lvl9pPr marL="29083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9pPr>
          </a:lstStyle>
          <a:p>
            <a:pPr algn="ctr"/>
            <a:r>
              <a:rPr lang="en-GB" altLang="en-US" sz="1500" b="1">
                <a:latin typeface="Arial" charset="0"/>
              </a:rPr>
              <a:t>A generic energy cycle using captured or sequestered CO2 and sustainable or renewable hydrogen to yield carbon-neutral or renewable carbonaceous fuels (courtesy of M. L. </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3361" y="6335226"/>
            <a:ext cx="682560" cy="37155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4560" y="979303"/>
            <a:ext cx="6559200" cy="489363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6" name="Text Box 4"/>
          <p:cNvSpPr txBox="1">
            <a:spLocks noChangeArrowheads="1"/>
          </p:cNvSpPr>
          <p:nvPr/>
        </p:nvSpPr>
        <p:spPr bwMode="auto">
          <a:xfrm>
            <a:off x="1294561" y="5972308"/>
            <a:ext cx="3918240" cy="2318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1pPr>
            <a:lvl2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2pPr>
            <a:lvl3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3pPr>
            <a:lvl4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4pPr>
            <a:lvl5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5pPr>
            <a:lvl6pPr marL="15367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6pPr>
            <a:lvl7pPr marL="19939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7pPr>
            <a:lvl8pPr marL="24511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8pPr>
            <a:lvl9pPr marL="29083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9pPr>
          </a:lstStyle>
          <a:p>
            <a:r>
              <a:rPr lang="en-GB" altLang="en-US" sz="1100" b="1">
                <a:latin typeface="Arial" charset="0"/>
              </a:rPr>
              <a:t>Jiang Z et al. Phil. Trans. R. Soc. A 2010;368:3343-3364</a:t>
            </a:r>
          </a:p>
        </p:txBody>
      </p:sp>
      <p:sp>
        <p:nvSpPr>
          <p:cNvPr id="3077" name="Text Box 5"/>
          <p:cNvSpPr txBox="1">
            <a:spLocks noChangeArrowheads="1"/>
          </p:cNvSpPr>
          <p:nvPr/>
        </p:nvSpPr>
        <p:spPr bwMode="auto">
          <a:xfrm>
            <a:off x="97920" y="6613175"/>
            <a:ext cx="4930560" cy="34707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85725" indent="-85725">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1pPr>
            <a:lvl2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2pPr>
            <a:lvl3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3pPr>
            <a:lvl4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4pPr>
            <a:lvl5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5pPr>
            <a:lvl6pPr marL="15367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6pPr>
            <a:lvl7pPr marL="19939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7pPr>
            <a:lvl8pPr marL="24511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8pPr>
            <a:lvl9pPr marL="29083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9pPr>
          </a:lstStyle>
          <a:p>
            <a:r>
              <a:rPr lang="en-GB" altLang="en-US" sz="900">
                <a:latin typeface="Arial" charset="0"/>
              </a:rPr>
              <a:t>©2010 by The Royal Society</a:t>
            </a:r>
          </a:p>
        </p:txBody>
      </p:sp>
    </p:spTree>
    <p:extLst>
      <p:ext uri="{BB962C8B-B14F-4D97-AF65-F5344CB8AC3E}">
        <p14:creationId xmlns:p14="http://schemas.microsoft.com/office/powerpoint/2010/main" val="30395872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Figure 9.">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000" y="3636381"/>
            <a:ext cx="6151680" cy="310208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79200" y="-40582"/>
            <a:ext cx="9064800" cy="3407743"/>
          </a:xfrm>
          <a:prstGeom prst="rect">
            <a:avLst/>
          </a:prstGeom>
        </p:spPr>
        <p:txBody>
          <a:bodyPr wrap="square" lIns="82945" tIns="41473" rIns="82945" bIns="41473">
            <a:spAutoFit/>
          </a:bodyPr>
          <a:lstStyle/>
          <a:p>
            <a:endParaRPr lang="en-US" dirty="0" smtClean="0"/>
          </a:p>
          <a:p>
            <a:r>
              <a:rPr lang="en-US" dirty="0" smtClean="0"/>
              <a:t>Some experimental observations</a:t>
            </a:r>
            <a:endParaRPr lang="en-US" dirty="0"/>
          </a:p>
          <a:p>
            <a:endParaRPr lang="en-US" dirty="0" smtClean="0"/>
          </a:p>
          <a:p>
            <a:r>
              <a:rPr lang="en-US" dirty="0" smtClean="0"/>
              <a:t>Aerogel </a:t>
            </a:r>
            <a:r>
              <a:rPr lang="en-US" dirty="0"/>
              <a:t>Co/Al</a:t>
            </a:r>
            <a:r>
              <a:rPr lang="en-US" baseline="-25000" dirty="0"/>
              <a:t>2</a:t>
            </a:r>
            <a:r>
              <a:rPr lang="en-US" dirty="0"/>
              <a:t>O</a:t>
            </a:r>
            <a:r>
              <a:rPr lang="en-US" baseline="-25000" dirty="0"/>
              <a:t>3</a:t>
            </a:r>
            <a:r>
              <a:rPr lang="en-US" dirty="0"/>
              <a:t> catalysts for CH</a:t>
            </a:r>
            <a:r>
              <a:rPr lang="en-US" baseline="-25000" dirty="0"/>
              <a:t>4</a:t>
            </a:r>
            <a:r>
              <a:rPr lang="en-US" dirty="0"/>
              <a:t>–CO</a:t>
            </a:r>
            <a:r>
              <a:rPr lang="en-US" baseline="-25000" dirty="0"/>
              <a:t>2</a:t>
            </a:r>
            <a:r>
              <a:rPr lang="en-US" dirty="0"/>
              <a:t> reforming. (</a:t>
            </a:r>
            <a:r>
              <a:rPr lang="en-US" i="1" dirty="0"/>
              <a:t>a</a:t>
            </a:r>
            <a:r>
              <a:rPr lang="en-US" dirty="0"/>
              <a:t>) (</a:t>
            </a:r>
            <a:r>
              <a:rPr lang="en-US" dirty="0" err="1"/>
              <a:t>i</a:t>
            </a:r>
            <a:r>
              <a:rPr lang="en-US" dirty="0"/>
              <a:t>) Conventional and (ii) magnetic fluidized bed. (</a:t>
            </a:r>
            <a:r>
              <a:rPr lang="en-US" i="1" dirty="0"/>
              <a:t>b</a:t>
            </a:r>
            <a:r>
              <a:rPr lang="en-US" dirty="0"/>
              <a:t>) Conversions of (</a:t>
            </a:r>
            <a:r>
              <a:rPr lang="en-US" dirty="0" err="1"/>
              <a:t>i</a:t>
            </a:r>
            <a:r>
              <a:rPr lang="en-US" dirty="0"/>
              <a:t>) CH</a:t>
            </a:r>
            <a:r>
              <a:rPr lang="en-US" baseline="-25000" dirty="0"/>
              <a:t>4</a:t>
            </a:r>
            <a:r>
              <a:rPr lang="en-US" dirty="0"/>
              <a:t> and (ii) CO</a:t>
            </a:r>
            <a:r>
              <a:rPr lang="en-US" baseline="-25000" dirty="0"/>
              <a:t>2</a:t>
            </a:r>
            <a:r>
              <a:rPr lang="en-US" dirty="0"/>
              <a:t>. (</a:t>
            </a:r>
            <a:r>
              <a:rPr lang="en-US" i="1" dirty="0"/>
              <a:t>c</a:t>
            </a:r>
            <a:r>
              <a:rPr lang="en-US" dirty="0"/>
              <a:t>) Microstructure of the catalysts after 20 h operation: (</a:t>
            </a:r>
            <a:r>
              <a:rPr lang="en-US" dirty="0" err="1"/>
              <a:t>i</a:t>
            </a:r>
            <a:r>
              <a:rPr lang="en-US" dirty="0"/>
              <a:t>) magnetic fluidized bed, (ii) fluidized bed and (iii) fixed bed. Note that in the fluidized-bed operation mode, (i), carbon deposition is mainly of particulates, while in the fixed-bed mode, (iii), we see extensive filamentous, graphitic carbon, causing deactivation of the </a:t>
            </a:r>
            <a:r>
              <a:rPr lang="en-US" dirty="0" smtClean="0"/>
              <a:t>catalyst. </a:t>
            </a:r>
            <a:r>
              <a:rPr lang="en-US" dirty="0"/>
              <a:t>Symbols: (</a:t>
            </a:r>
            <a:r>
              <a:rPr lang="en-US" i="1" dirty="0"/>
              <a:t>b</a:t>
            </a:r>
            <a:r>
              <a:rPr lang="en-US" dirty="0"/>
              <a:t>) (</a:t>
            </a:r>
            <a:r>
              <a:rPr lang="en-US" dirty="0" err="1"/>
              <a:t>i</a:t>
            </a:r>
            <a:r>
              <a:rPr lang="en-US" dirty="0"/>
              <a:t>) filled squares, magnetic fluidized bed; filled triangles, fluidized bed; filled inverted triangles, fixed bed; dotted line, equilibrium conversion; (ii) open squares, magnetic fluidized bed; open triangles, fluidized bed; open inverted triangles, fixed bed; dotted line, equilibrium conversion.</a:t>
            </a:r>
          </a:p>
        </p:txBody>
      </p:sp>
      <p:sp>
        <p:nvSpPr>
          <p:cNvPr id="3" name="Rectangle 2"/>
          <p:cNvSpPr/>
          <p:nvPr/>
        </p:nvSpPr>
        <p:spPr>
          <a:xfrm>
            <a:off x="79200" y="2967335"/>
            <a:ext cx="6778800" cy="646331"/>
          </a:xfrm>
          <a:prstGeom prst="rect">
            <a:avLst/>
          </a:prstGeom>
        </p:spPr>
        <p:txBody>
          <a:bodyPr wrap="square">
            <a:spAutoFit/>
          </a:bodyPr>
          <a:lstStyle/>
          <a:p>
            <a:r>
              <a:rPr lang="en-US" dirty="0"/>
              <a:t>. </a:t>
            </a:r>
          </a:p>
          <a:p>
            <a:r>
              <a:rPr lang="en-US" dirty="0" smtClean="0"/>
              <a:t> reproduced </a:t>
            </a:r>
            <a:r>
              <a:rPr lang="en-US" dirty="0" err="1" smtClean="0"/>
              <a:t>fromZ.Jiang</a:t>
            </a:r>
            <a:r>
              <a:rPr lang="en-US" dirty="0" smtClean="0"/>
              <a:t> </a:t>
            </a:r>
            <a:r>
              <a:rPr lang="en-US" dirty="0"/>
              <a:t>et al, </a:t>
            </a:r>
            <a:r>
              <a:rPr lang="en-US" dirty="0" err="1"/>
              <a:t>Phil.Trans.Roy.Soc</a:t>
            </a:r>
            <a:r>
              <a:rPr lang="en-US" dirty="0"/>
              <a:t>., A368,3343 (2010)</a:t>
            </a:r>
            <a:endParaRPr lang="en-IN" dirty="0"/>
          </a:p>
        </p:txBody>
      </p:sp>
    </p:spTree>
    <p:extLst>
      <p:ext uri="{BB962C8B-B14F-4D97-AF65-F5344CB8AC3E}">
        <p14:creationId xmlns:p14="http://schemas.microsoft.com/office/powerpoint/2010/main" val="421059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762000"/>
            <a:ext cx="7772400" cy="1470025"/>
          </a:xfrm>
        </p:spPr>
        <p:txBody>
          <a:bodyPr/>
          <a:lstStyle/>
          <a:p>
            <a:r>
              <a:rPr lang="en-US" dirty="0" smtClean="0">
                <a:solidFill>
                  <a:srgbClr val="FF0000"/>
                </a:solidFill>
                <a:latin typeface="Times New Roman" panose="02020603050405020304" pitchFamily="18" charset="0"/>
                <a:cs typeface="Times New Roman" panose="02020603050405020304" pitchFamily="18" charset="0"/>
              </a:rPr>
              <a:t>Advantages of Tri Reforming</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0" y="2286000"/>
            <a:ext cx="8305800" cy="4267200"/>
          </a:xfrm>
        </p:spPr>
        <p:txBody>
          <a:bodyPr>
            <a:noAutofit/>
          </a:bodyPr>
          <a:lstStyle/>
          <a:p>
            <a:pPr marL="342900" indent="-342900" algn="l">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Therefore, the proposed tri-reforming can solve two important problems that are encountered in individual processing</a:t>
            </a:r>
            <a:r>
              <a:rPr lang="en-US" sz="2400" b="1" dirty="0" smtClean="0">
                <a:latin typeface="Times New Roman" panose="02020603050405020304" pitchFamily="18" charset="0"/>
                <a:cs typeface="Times New Roman" panose="02020603050405020304" pitchFamily="18" charset="0"/>
              </a:rPr>
              <a:t>.</a:t>
            </a:r>
          </a:p>
          <a:p>
            <a:pPr marL="342900" indent="-342900" algn="l">
              <a:buFont typeface="Arial" panose="020B0604020202020204" pitchFamily="34" charset="0"/>
              <a:buChar char="•"/>
            </a:pPr>
            <a:endParaRPr lang="en-US" sz="2400" b="1" dirty="0">
              <a:latin typeface="Times New Roman" panose="02020603050405020304" pitchFamily="18" charset="0"/>
              <a:cs typeface="Times New Roman" panose="02020603050405020304" pitchFamily="18" charset="0"/>
            </a:endParaRPr>
          </a:p>
          <a:p>
            <a:pPr algn="l"/>
            <a:r>
              <a:rPr lang="en-US" sz="2400" b="1" dirty="0" smtClean="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The incorporation of low partial pressures of O2 in the partial oxidation reaction generates heat </a:t>
            </a:r>
            <a:r>
              <a:rPr lang="en-US" sz="2400" b="1" i="1" dirty="0">
                <a:latin typeface="Times New Roman" panose="02020603050405020304" pitchFamily="18" charset="0"/>
                <a:cs typeface="Times New Roman" panose="02020603050405020304" pitchFamily="18" charset="0"/>
              </a:rPr>
              <a:t>in-situ </a:t>
            </a:r>
            <a:r>
              <a:rPr lang="en-US" sz="2400" b="1" dirty="0">
                <a:latin typeface="Times New Roman" panose="02020603050405020304" pitchFamily="18" charset="0"/>
                <a:cs typeface="Times New Roman" panose="02020603050405020304" pitchFamily="18" charset="0"/>
              </a:rPr>
              <a:t>that can be used to increase energy efficiency and O2 also reduces or eliminates the carbon formation on the reforming catalyst.  The selection of catalyst support is critical.</a:t>
            </a:r>
          </a:p>
          <a:p>
            <a:endParaRPr lang="en-US" sz="2400" b="1" dirty="0"/>
          </a:p>
        </p:txBody>
      </p:sp>
    </p:spTree>
    <p:extLst>
      <p:ext uri="{BB962C8B-B14F-4D97-AF65-F5344CB8AC3E}">
        <p14:creationId xmlns:p14="http://schemas.microsoft.com/office/powerpoint/2010/main" val="17225360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325440" y="381640"/>
            <a:ext cx="8493120" cy="4147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5pPr>
            <a:lvl6pPr marL="15367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6pPr>
            <a:lvl7pPr marL="19939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7pPr>
            <a:lvl8pPr marL="24511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8pPr>
            <a:lvl9pPr marL="29083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9pPr>
          </a:lstStyle>
          <a:p>
            <a:pPr algn="ctr"/>
            <a:r>
              <a:rPr lang="en-GB" altLang="en-US" sz="1500" b="1">
                <a:latin typeface="Arial" charset="0"/>
              </a:rPr>
              <a:t>Gibbs free energy of formation for selected chemicals (data compiled and calculated from NIST database, http://webbook.nist.gov/chemistry/name-ser.html). </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3361" y="6335226"/>
            <a:ext cx="682560" cy="37155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1040" y="1059952"/>
            <a:ext cx="7804800" cy="473233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6" name="Text Box 4"/>
          <p:cNvSpPr txBox="1">
            <a:spLocks noChangeArrowheads="1"/>
          </p:cNvSpPr>
          <p:nvPr/>
        </p:nvSpPr>
        <p:spPr bwMode="auto">
          <a:xfrm>
            <a:off x="671040" y="5972308"/>
            <a:ext cx="3918240" cy="2318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1pPr>
            <a:lvl2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2pPr>
            <a:lvl3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3pPr>
            <a:lvl4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4pPr>
            <a:lvl5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5pPr>
            <a:lvl6pPr marL="15367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6pPr>
            <a:lvl7pPr marL="19939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7pPr>
            <a:lvl8pPr marL="24511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8pPr>
            <a:lvl9pPr marL="29083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9pPr>
          </a:lstStyle>
          <a:p>
            <a:r>
              <a:rPr lang="en-GB" altLang="en-US" sz="1100" b="1">
                <a:latin typeface="Arial" charset="0"/>
              </a:rPr>
              <a:t>Jiang Z et al. Phil. Trans. R. Soc. A 2010;368:3343-3364</a:t>
            </a:r>
          </a:p>
        </p:txBody>
      </p:sp>
      <p:sp>
        <p:nvSpPr>
          <p:cNvPr id="3077" name="Text Box 5"/>
          <p:cNvSpPr txBox="1">
            <a:spLocks noChangeArrowheads="1"/>
          </p:cNvSpPr>
          <p:nvPr/>
        </p:nvSpPr>
        <p:spPr bwMode="auto">
          <a:xfrm>
            <a:off x="97920" y="6613175"/>
            <a:ext cx="4930560" cy="34707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85725" indent="-85725">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1pPr>
            <a:lvl2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2pPr>
            <a:lvl3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3pPr>
            <a:lvl4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4pPr>
            <a:lvl5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5pPr>
            <a:lvl6pPr marL="15367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6pPr>
            <a:lvl7pPr marL="19939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7pPr>
            <a:lvl8pPr marL="24511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8pPr>
            <a:lvl9pPr marL="29083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9pPr>
          </a:lstStyle>
          <a:p>
            <a:r>
              <a:rPr lang="en-GB" altLang="en-US" sz="900">
                <a:latin typeface="Arial" charset="0"/>
              </a:rPr>
              <a:t>©2010 by The Royal Society</a:t>
            </a:r>
          </a:p>
        </p:txBody>
      </p:sp>
    </p:spTree>
    <p:extLst>
      <p:ext uri="{BB962C8B-B14F-4D97-AF65-F5344CB8AC3E}">
        <p14:creationId xmlns:p14="http://schemas.microsoft.com/office/powerpoint/2010/main" val="12159862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325440" y="381640"/>
            <a:ext cx="8493120" cy="4147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5pPr>
            <a:lvl6pPr marL="15367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6pPr>
            <a:lvl7pPr marL="19939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7pPr>
            <a:lvl8pPr marL="24511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8pPr>
            <a:lvl9pPr marL="29083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9pPr>
          </a:lstStyle>
          <a:p>
            <a:pPr algn="ctr"/>
            <a:r>
              <a:rPr lang="en-GB" altLang="en-US" sz="1500" b="1">
                <a:latin typeface="Arial" charset="0"/>
              </a:rPr>
              <a:t>The enthalpy of reaction for syngas production and Fischer–Tropsch (FT) synthesis of methanol and dimethyl ether. </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3361" y="6335226"/>
            <a:ext cx="682560" cy="37155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560" y="979303"/>
            <a:ext cx="7639200" cy="489363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6" name="Text Box 4"/>
          <p:cNvSpPr txBox="1">
            <a:spLocks noChangeArrowheads="1"/>
          </p:cNvSpPr>
          <p:nvPr/>
        </p:nvSpPr>
        <p:spPr bwMode="auto">
          <a:xfrm>
            <a:off x="754560" y="5972308"/>
            <a:ext cx="3918240" cy="2318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1pPr>
            <a:lvl2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2pPr>
            <a:lvl3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3pPr>
            <a:lvl4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4pPr>
            <a:lvl5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5pPr>
            <a:lvl6pPr marL="15367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6pPr>
            <a:lvl7pPr marL="19939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7pPr>
            <a:lvl8pPr marL="24511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8pPr>
            <a:lvl9pPr marL="29083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9pPr>
          </a:lstStyle>
          <a:p>
            <a:r>
              <a:rPr lang="en-GB" altLang="en-US" sz="1100" b="1">
                <a:latin typeface="Arial" charset="0"/>
              </a:rPr>
              <a:t>Jiang Z et al. Phil. Trans. R. Soc. A 2010;368:3343-3364</a:t>
            </a:r>
          </a:p>
        </p:txBody>
      </p:sp>
      <p:sp>
        <p:nvSpPr>
          <p:cNvPr id="3077" name="Text Box 5"/>
          <p:cNvSpPr txBox="1">
            <a:spLocks noChangeArrowheads="1"/>
          </p:cNvSpPr>
          <p:nvPr/>
        </p:nvSpPr>
        <p:spPr bwMode="auto">
          <a:xfrm>
            <a:off x="97920" y="6613175"/>
            <a:ext cx="4930560" cy="34707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85725" indent="-85725">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1pPr>
            <a:lvl2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2pPr>
            <a:lvl3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3pPr>
            <a:lvl4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4pPr>
            <a:lvl5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5pPr>
            <a:lvl6pPr marL="15367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6pPr>
            <a:lvl7pPr marL="19939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7pPr>
            <a:lvl8pPr marL="24511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8pPr>
            <a:lvl9pPr marL="29083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9pPr>
          </a:lstStyle>
          <a:p>
            <a:r>
              <a:rPr lang="en-GB" altLang="en-US" sz="900">
                <a:latin typeface="Arial" charset="0"/>
              </a:rPr>
              <a:t>©2010 by The Royal Society</a:t>
            </a:r>
          </a:p>
        </p:txBody>
      </p:sp>
    </p:spTree>
    <p:extLst>
      <p:ext uri="{BB962C8B-B14F-4D97-AF65-F5344CB8AC3E}">
        <p14:creationId xmlns:p14="http://schemas.microsoft.com/office/powerpoint/2010/main" val="28763947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05342"/>
            <a:ext cx="9067800" cy="2585323"/>
          </a:xfrm>
          <a:prstGeom prst="rect">
            <a:avLst/>
          </a:prstGeom>
        </p:spPr>
        <p:txBody>
          <a:bodyPr wrap="square">
            <a:spAutoFit/>
          </a:bodyPr>
          <a:lstStyle/>
          <a:p>
            <a:r>
              <a:rPr lang="en-US" dirty="0"/>
              <a:t>The </a:t>
            </a:r>
            <a:r>
              <a:rPr lang="en-US" dirty="0" smtClean="0"/>
              <a:t>interest for </a:t>
            </a:r>
            <a:r>
              <a:rPr lang="en-US" dirty="0"/>
              <a:t>tri-reforming process </a:t>
            </a:r>
            <a:r>
              <a:rPr lang="en-US" dirty="0" smtClean="0"/>
              <a:t>is:</a:t>
            </a:r>
          </a:p>
          <a:p>
            <a:pPr marL="342900" indent="-342900">
              <a:buAutoNum type="arabicPeriod"/>
            </a:pPr>
            <a:r>
              <a:rPr lang="en-US" dirty="0" smtClean="0"/>
              <a:t>T</a:t>
            </a:r>
            <a:r>
              <a:rPr lang="en-US" dirty="0" smtClean="0"/>
              <a:t>he </a:t>
            </a:r>
            <a:r>
              <a:rPr lang="en-US" dirty="0"/>
              <a:t>attractive possibility of potential integration of this technology into gas-turbine-based electric power cycles, having very low overall CO</a:t>
            </a:r>
            <a:r>
              <a:rPr lang="en-US" baseline="-25000" dirty="0"/>
              <a:t>2</a:t>
            </a:r>
            <a:r>
              <a:rPr lang="en-US" dirty="0"/>
              <a:t> </a:t>
            </a:r>
            <a:r>
              <a:rPr lang="en-US" dirty="0" smtClean="0"/>
              <a:t>emissions.</a:t>
            </a:r>
          </a:p>
          <a:p>
            <a:pPr marL="342900" indent="-342900">
              <a:buAutoNum type="arabicPeriod"/>
            </a:pPr>
            <a:r>
              <a:rPr lang="en-US" dirty="0" smtClean="0"/>
              <a:t> </a:t>
            </a:r>
            <a:r>
              <a:rPr lang="en-US" dirty="0"/>
              <a:t>Detailed experimental studies, computational analysis and engineering evaluations are </a:t>
            </a:r>
            <a:r>
              <a:rPr lang="en-US" dirty="0" smtClean="0"/>
              <a:t>being carried out on </a:t>
            </a:r>
            <a:r>
              <a:rPr lang="en-US" dirty="0"/>
              <a:t>the tri-reforming process</a:t>
            </a:r>
            <a:r>
              <a:rPr lang="en-US" dirty="0" smtClean="0"/>
              <a:t>.</a:t>
            </a:r>
          </a:p>
          <a:p>
            <a:pPr marL="342900" indent="-342900">
              <a:buAutoNum type="arabicPeriod"/>
            </a:pPr>
            <a:r>
              <a:rPr lang="en-US" dirty="0" smtClean="0"/>
              <a:t> </a:t>
            </a:r>
            <a:r>
              <a:rPr lang="en-US" dirty="0"/>
              <a:t>The </a:t>
            </a:r>
            <a:r>
              <a:rPr lang="en-US" dirty="0" smtClean="0"/>
              <a:t>CO</a:t>
            </a:r>
            <a:r>
              <a:rPr lang="en-US" baseline="-25000" dirty="0" smtClean="0"/>
              <a:t>2</a:t>
            </a:r>
            <a:r>
              <a:rPr lang="en-US" dirty="0"/>
              <a:t> in power plant exhausts could </a:t>
            </a:r>
            <a:r>
              <a:rPr lang="en-US" dirty="0" smtClean="0"/>
              <a:t>be </a:t>
            </a:r>
            <a:r>
              <a:rPr lang="en-US" dirty="0"/>
              <a:t>used directly in catalytic processes to generate a syngas suitable for ultimately delivering energy fuels (and a variety of chemical products</a:t>
            </a:r>
            <a:r>
              <a:rPr lang="en-US" dirty="0" smtClean="0"/>
              <a:t>).</a:t>
            </a:r>
          </a:p>
          <a:p>
            <a:endParaRPr lang="en-US" dirty="0"/>
          </a:p>
          <a:p>
            <a:r>
              <a:rPr lang="en-US" dirty="0" err="1"/>
              <a:t>Z.Jiang</a:t>
            </a:r>
            <a:r>
              <a:rPr lang="en-US" dirty="0"/>
              <a:t> et al, </a:t>
            </a:r>
            <a:r>
              <a:rPr lang="en-US" dirty="0" err="1"/>
              <a:t>Phil.Trans.Roy.Soc</a:t>
            </a:r>
            <a:r>
              <a:rPr lang="en-US" dirty="0"/>
              <a:t>., A368,3343 (2010)</a:t>
            </a:r>
            <a:endParaRPr lang="en-US" dirty="0"/>
          </a:p>
        </p:txBody>
      </p:sp>
    </p:spTree>
    <p:extLst>
      <p:ext uri="{BB962C8B-B14F-4D97-AF65-F5344CB8AC3E}">
        <p14:creationId xmlns:p14="http://schemas.microsoft.com/office/powerpoint/2010/main" val="15197763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72150"/>
            <a:ext cx="9144000" cy="5632311"/>
          </a:xfrm>
          <a:prstGeom prst="rect">
            <a:avLst/>
          </a:prstGeom>
        </p:spPr>
        <p:txBody>
          <a:bodyPr wrap="square">
            <a:spAutoFit/>
          </a:bodyPr>
          <a:lstStyle/>
          <a:p>
            <a:endParaRPr lang="en-US" dirty="0" smtClean="0"/>
          </a:p>
          <a:p>
            <a:endParaRPr lang="en-US" dirty="0"/>
          </a:p>
          <a:p>
            <a:endParaRPr lang="en-US" dirty="0" smtClean="0"/>
          </a:p>
          <a:p>
            <a:endParaRPr lang="en-US" dirty="0"/>
          </a:p>
          <a:p>
            <a:endParaRPr lang="en-US" dirty="0" smtClean="0"/>
          </a:p>
          <a:p>
            <a:pPr algn="ctr"/>
            <a:r>
              <a:rPr lang="en-US" dirty="0" smtClean="0"/>
              <a:t>The development of catalysts</a:t>
            </a:r>
          </a:p>
          <a:p>
            <a:r>
              <a:rPr lang="en-US" dirty="0" smtClean="0"/>
              <a:t>The </a:t>
            </a:r>
            <a:r>
              <a:rPr lang="en-US" dirty="0"/>
              <a:t>majority of </a:t>
            </a:r>
            <a:r>
              <a:rPr lang="en-US" dirty="0" smtClean="0"/>
              <a:t>developments are directed on </a:t>
            </a:r>
            <a:r>
              <a:rPr lang="en-US" dirty="0"/>
              <a:t>the </a:t>
            </a:r>
            <a:r>
              <a:rPr lang="en-US" dirty="0" smtClean="0"/>
              <a:t>CH</a:t>
            </a:r>
            <a:r>
              <a:rPr lang="en-US" baseline="-25000" dirty="0" smtClean="0"/>
              <a:t>4</a:t>
            </a:r>
            <a:r>
              <a:rPr lang="en-US" dirty="0" smtClean="0"/>
              <a:t>–CO</a:t>
            </a:r>
            <a:r>
              <a:rPr lang="en-US" baseline="-25000" dirty="0" smtClean="0"/>
              <a:t>2</a:t>
            </a:r>
            <a:r>
              <a:rPr lang="en-US" dirty="0"/>
              <a:t> reforming component of the tri-reforming </a:t>
            </a:r>
            <a:r>
              <a:rPr lang="en-US" dirty="0" smtClean="0"/>
              <a:t>process. </a:t>
            </a:r>
          </a:p>
          <a:p>
            <a:r>
              <a:rPr lang="en-US" dirty="0" smtClean="0"/>
              <a:t>Both Ni </a:t>
            </a:r>
            <a:r>
              <a:rPr lang="en-US" dirty="0"/>
              <a:t>and Co have frequently been employed as active metal components owing to their high intrinsic catalytic activities, wide availability and (relatively) low costs </a:t>
            </a:r>
            <a:r>
              <a:rPr lang="en-US" dirty="0" smtClean="0"/>
              <a:t>. </a:t>
            </a:r>
          </a:p>
          <a:p>
            <a:r>
              <a:rPr lang="en-US" dirty="0" smtClean="0"/>
              <a:t>The drawback of these </a:t>
            </a:r>
            <a:r>
              <a:rPr lang="en-US" dirty="0"/>
              <a:t>catalytic materials </a:t>
            </a:r>
            <a:r>
              <a:rPr lang="en-US" dirty="0" err="1"/>
              <a:t>centres</a:t>
            </a:r>
            <a:r>
              <a:rPr lang="en-US" dirty="0"/>
              <a:t> on serious carbon deposition in the industrial CO</a:t>
            </a:r>
            <a:r>
              <a:rPr lang="en-US" baseline="-25000" dirty="0"/>
              <a:t>2</a:t>
            </a:r>
            <a:r>
              <a:rPr lang="en-US" dirty="0"/>
              <a:t>reforming of methane</a:t>
            </a:r>
            <a:r>
              <a:rPr lang="en-US" dirty="0" smtClean="0"/>
              <a:t>.</a:t>
            </a:r>
          </a:p>
          <a:p>
            <a:r>
              <a:rPr lang="en-US" dirty="0" smtClean="0"/>
              <a:t> </a:t>
            </a:r>
            <a:r>
              <a:rPr lang="en-US" dirty="0"/>
              <a:t>This leads to rapid catalyst deactivation and reaction inhibition </a:t>
            </a:r>
            <a:endParaRPr lang="en-US" dirty="0" smtClean="0"/>
          </a:p>
          <a:p>
            <a:r>
              <a:rPr lang="en-US" dirty="0" smtClean="0"/>
              <a:t>Carbon </a:t>
            </a:r>
            <a:r>
              <a:rPr lang="en-US" dirty="0"/>
              <a:t>deposition was strongly influenced by the precise mode of operation of the chemical conversion process. </a:t>
            </a:r>
            <a:endParaRPr lang="en-US" dirty="0" smtClean="0"/>
          </a:p>
          <a:p>
            <a:r>
              <a:rPr lang="en-US" dirty="0" smtClean="0"/>
              <a:t>Fluidized-bed </a:t>
            </a:r>
            <a:r>
              <a:rPr lang="en-US" dirty="0"/>
              <a:t>reforming leads to significant enhancement in the CH</a:t>
            </a:r>
            <a:r>
              <a:rPr lang="en-US" baseline="-25000" dirty="0"/>
              <a:t>4</a:t>
            </a:r>
            <a:r>
              <a:rPr lang="en-US" dirty="0"/>
              <a:t> conversion process and a considerably reduced carbon deposition when compared with the fixed-bed operation process </a:t>
            </a:r>
            <a:r>
              <a:rPr lang="en-US" dirty="0" smtClean="0"/>
              <a:t>Further </a:t>
            </a:r>
            <a:r>
              <a:rPr lang="en-US" dirty="0"/>
              <a:t>optimization of the fluidized-bed configuration has taken the form of innovative approaches using a fluidized bed assisted by an external, axial magnetic field. </a:t>
            </a:r>
            <a:endParaRPr lang="en-US" dirty="0" smtClean="0"/>
          </a:p>
          <a:p>
            <a:r>
              <a:rPr lang="en-US" dirty="0" smtClean="0"/>
              <a:t> Ref: </a:t>
            </a:r>
            <a:r>
              <a:rPr lang="en-US" dirty="0" err="1" smtClean="0"/>
              <a:t>Z.Jiang</a:t>
            </a:r>
            <a:r>
              <a:rPr lang="en-US" dirty="0" smtClean="0"/>
              <a:t> et al, </a:t>
            </a:r>
            <a:r>
              <a:rPr lang="en-US" dirty="0" err="1" smtClean="0"/>
              <a:t>Phil.Trans.Roy.Soc</a:t>
            </a:r>
            <a:r>
              <a:rPr lang="en-US" dirty="0" smtClean="0"/>
              <a:t>., A368,3343 (2010)</a:t>
            </a:r>
            <a:endParaRPr lang="en-US" dirty="0"/>
          </a:p>
        </p:txBody>
      </p:sp>
    </p:spTree>
    <p:extLst>
      <p:ext uri="{BB962C8B-B14F-4D97-AF65-F5344CB8AC3E}">
        <p14:creationId xmlns:p14="http://schemas.microsoft.com/office/powerpoint/2010/main" val="21728041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56651"/>
            <a:ext cx="9067800" cy="4801314"/>
          </a:xfrm>
          <a:prstGeom prst="rect">
            <a:avLst/>
          </a:prstGeom>
        </p:spPr>
        <p:txBody>
          <a:bodyPr wrap="square">
            <a:spAutoFit/>
          </a:bodyPr>
          <a:lstStyle/>
          <a:p>
            <a:r>
              <a:rPr lang="en-US" dirty="0"/>
              <a:t> </a:t>
            </a:r>
            <a:endParaRPr lang="en-US" dirty="0" smtClean="0"/>
          </a:p>
          <a:p>
            <a:endParaRPr lang="en-US" dirty="0" smtClean="0">
              <a:hlinkClick r:id="rId2"/>
            </a:endParaRPr>
          </a:p>
          <a:p>
            <a:endParaRPr lang="en-US" dirty="0">
              <a:hlinkClick r:id="rId2"/>
            </a:endParaRPr>
          </a:p>
          <a:p>
            <a:endParaRPr lang="en-US" dirty="0" smtClean="0">
              <a:hlinkClick r:id="rId2"/>
            </a:endParaRPr>
          </a:p>
          <a:p>
            <a:r>
              <a:rPr lang="en-US" dirty="0" err="1" smtClean="0">
                <a:hlinkClick r:id="rId2"/>
              </a:rPr>
              <a:t>Hao</a:t>
            </a:r>
            <a:r>
              <a:rPr lang="en-US" dirty="0">
                <a:hlinkClick r:id="rId2"/>
              </a:rPr>
              <a:t> </a:t>
            </a:r>
            <a:r>
              <a:rPr lang="en-US" i="1" dirty="0">
                <a:hlinkClick r:id="rId2"/>
              </a:rPr>
              <a:t>et al.</a:t>
            </a:r>
            <a:r>
              <a:rPr lang="en-US" dirty="0">
                <a:hlinkClick r:id="rId2"/>
              </a:rPr>
              <a:t> (2008)</a:t>
            </a:r>
            <a:r>
              <a:rPr lang="en-US" dirty="0"/>
              <a:t> have recently reported studies of CH</a:t>
            </a:r>
            <a:r>
              <a:rPr lang="en-US" baseline="-25000" dirty="0"/>
              <a:t>4</a:t>
            </a:r>
            <a:r>
              <a:rPr lang="en-US" dirty="0"/>
              <a:t>–CO</a:t>
            </a:r>
            <a:r>
              <a:rPr lang="en-US" baseline="-25000" dirty="0"/>
              <a:t>2</a:t>
            </a:r>
            <a:r>
              <a:rPr lang="en-US" dirty="0"/>
              <a:t> reforming on aerogel Co/Al</a:t>
            </a:r>
            <a:r>
              <a:rPr lang="en-US" baseline="-25000" dirty="0"/>
              <a:t>2</a:t>
            </a:r>
            <a:r>
              <a:rPr lang="en-US" dirty="0"/>
              <a:t>O</a:t>
            </a:r>
            <a:r>
              <a:rPr lang="en-US" baseline="-25000" dirty="0"/>
              <a:t>3</a:t>
            </a:r>
            <a:r>
              <a:rPr lang="en-US" dirty="0"/>
              <a:t> </a:t>
            </a:r>
            <a:r>
              <a:rPr lang="en-US" dirty="0" err="1"/>
              <a:t>nanoparticulate</a:t>
            </a:r>
            <a:r>
              <a:rPr lang="en-US" dirty="0"/>
              <a:t> catalysts in a magnetic fluidized bed. In their study, Co was introduced as the active catalyst component for the reforming process; here, they have taken advantage of the high Curie temperature of Co (</a:t>
            </a:r>
            <a:r>
              <a:rPr lang="en-US" i="1" dirty="0"/>
              <a:t>ca</a:t>
            </a:r>
            <a:r>
              <a:rPr lang="en-US" dirty="0"/>
              <a:t> 1120</a:t>
            </a:r>
            <a:r>
              <a:rPr lang="en-US" baseline="30000" dirty="0"/>
              <a:t>°</a:t>
            </a:r>
            <a:r>
              <a:rPr lang="en-US" dirty="0"/>
              <a:t>C) that makes it ideally suited for the high operating temperatures of between 700 and 1000</a:t>
            </a:r>
            <a:r>
              <a:rPr lang="en-US" baseline="30000" dirty="0"/>
              <a:t>°</a:t>
            </a:r>
            <a:r>
              <a:rPr lang="en-US" dirty="0"/>
              <a:t>C necessary for the reforming process. In addition, the influence of an external magnetic field on the catalytic activity and stability of these catalyst systems was investigated in detail and compared with data for a conventional fluidized bed and a static bed. These impressive studies are summarized in </a:t>
            </a:r>
            <a:r>
              <a:rPr lang="en-US" dirty="0">
                <a:hlinkClick r:id="rId3"/>
              </a:rPr>
              <a:t>figure 9</a:t>
            </a:r>
            <a:r>
              <a:rPr lang="en-US" dirty="0"/>
              <a:t>, which is a compilation of conversion efficiencies for both CH</a:t>
            </a:r>
            <a:r>
              <a:rPr lang="en-US" baseline="-25000" dirty="0"/>
              <a:t>4</a:t>
            </a:r>
            <a:r>
              <a:rPr lang="en-US" dirty="0"/>
              <a:t> and CO</a:t>
            </a:r>
            <a:r>
              <a:rPr lang="en-US" baseline="-25000" dirty="0"/>
              <a:t>2</a:t>
            </a:r>
            <a:r>
              <a:rPr lang="en-US" dirty="0"/>
              <a:t>. Also shown are images of the operating catalysts that clearly demonstrate that carbon deposition is considerably reduced through improving the gas–solid efficiency by the use of the external magnetic field. For these ferromagnetic particulate catalysts, it is quite clear that magnetic-field enhancement of operating process properties may be a most important avenue for future, major studies.</a:t>
            </a:r>
          </a:p>
        </p:txBody>
      </p:sp>
    </p:spTree>
    <p:extLst>
      <p:ext uri="{BB962C8B-B14F-4D97-AF65-F5344CB8AC3E}">
        <p14:creationId xmlns:p14="http://schemas.microsoft.com/office/powerpoint/2010/main" val="3228079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28200002"/>
              </p:ext>
            </p:extLst>
          </p:nvPr>
        </p:nvGraphicFramePr>
        <p:xfrm>
          <a:off x="1" y="1905000"/>
          <a:ext cx="9143999" cy="2453640"/>
        </p:xfrm>
        <a:graphic>
          <a:graphicData uri="http://schemas.openxmlformats.org/drawingml/2006/table">
            <a:tbl>
              <a:tblPr firstRow="1" firstCol="1" bandRow="1">
                <a:tableStyleId>{5C22544A-7EE6-4342-B048-85BDC9FD1C3A}</a:tableStyleId>
              </a:tblPr>
              <a:tblGrid>
                <a:gridCol w="3970421"/>
                <a:gridCol w="2664135"/>
                <a:gridCol w="2509443"/>
              </a:tblGrid>
              <a:tr h="275463">
                <a:tc>
                  <a:txBody>
                    <a:bodyPr/>
                    <a:lstStyle/>
                    <a:p>
                      <a:pPr marL="0" marR="0">
                        <a:lnSpc>
                          <a:spcPct val="115000"/>
                        </a:lnSpc>
                        <a:spcBef>
                          <a:spcPts val="0"/>
                        </a:spcBef>
                        <a:spcAft>
                          <a:spcPts val="0"/>
                        </a:spcAft>
                      </a:pPr>
                      <a:r>
                        <a:rPr lang="en-US" sz="2000" dirty="0" smtClean="0">
                          <a:effectLst/>
                        </a:rPr>
                        <a:t>Reaction</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Stoichiometry</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∆H</a:t>
                      </a:r>
                      <a:r>
                        <a:rPr lang="en-US" sz="2000" baseline="30000">
                          <a:effectLst/>
                        </a:rPr>
                        <a:t>0</a:t>
                      </a:r>
                      <a:r>
                        <a:rPr lang="en-US" sz="2000" baseline="-25000">
                          <a:effectLst/>
                        </a:rPr>
                        <a:t>298</a:t>
                      </a:r>
                      <a:r>
                        <a:rPr lang="en-US" sz="2000">
                          <a:effectLst/>
                        </a:rPr>
                        <a:t> (kJ/mol) enthalpy</a:t>
                      </a:r>
                      <a:endParaRPr lang="en-US" sz="2000">
                        <a:effectLst/>
                        <a:latin typeface="Calibri"/>
                        <a:ea typeface="Calibri"/>
                        <a:cs typeface="Times New Roman"/>
                      </a:endParaRPr>
                    </a:p>
                  </a:txBody>
                  <a:tcPr marL="68580" marR="68580" marT="0" marB="0"/>
                </a:tc>
              </a:tr>
              <a:tr h="275463">
                <a:tc>
                  <a:txBody>
                    <a:bodyPr/>
                    <a:lstStyle/>
                    <a:p>
                      <a:pPr marL="0" marR="0">
                        <a:lnSpc>
                          <a:spcPct val="115000"/>
                        </a:lnSpc>
                        <a:spcBef>
                          <a:spcPts val="0"/>
                        </a:spcBef>
                        <a:spcAft>
                          <a:spcPts val="0"/>
                        </a:spcAft>
                      </a:pPr>
                      <a:r>
                        <a:rPr lang="en-US" sz="2000" dirty="0">
                          <a:effectLst/>
                        </a:rPr>
                        <a:t>CO</a:t>
                      </a:r>
                      <a:r>
                        <a:rPr lang="en-US" sz="2000" baseline="-25000" dirty="0">
                          <a:effectLst/>
                        </a:rPr>
                        <a:t>2</a:t>
                      </a:r>
                      <a:r>
                        <a:rPr lang="en-US" sz="2000" dirty="0">
                          <a:effectLst/>
                        </a:rPr>
                        <a:t> reforming of methane (DRM)</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CH</a:t>
                      </a:r>
                      <a:r>
                        <a:rPr lang="en-US" sz="2000" baseline="-25000">
                          <a:effectLst/>
                        </a:rPr>
                        <a:t>4</a:t>
                      </a:r>
                      <a:r>
                        <a:rPr lang="en-US" sz="2000">
                          <a:effectLst/>
                        </a:rPr>
                        <a:t> +CO</a:t>
                      </a:r>
                      <a:r>
                        <a:rPr lang="en-US" sz="2000" baseline="-25000">
                          <a:effectLst/>
                        </a:rPr>
                        <a:t>2</a:t>
                      </a:r>
                      <a:r>
                        <a:rPr lang="en-US" sz="2000">
                          <a:effectLst/>
                        </a:rPr>
                        <a:t>↔2CO +2H</a:t>
                      </a:r>
                      <a:r>
                        <a:rPr lang="en-US" sz="2000" baseline="-25000">
                          <a:effectLst/>
                        </a:rPr>
                        <a:t>2</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+247.3 (endo)</a:t>
                      </a:r>
                      <a:endParaRPr lang="en-US" sz="2000">
                        <a:effectLst/>
                        <a:latin typeface="Calibri"/>
                        <a:ea typeface="Calibri"/>
                        <a:cs typeface="Times New Roman"/>
                      </a:endParaRPr>
                    </a:p>
                  </a:txBody>
                  <a:tcPr marL="68580" marR="68580" marT="0" marB="0"/>
                </a:tc>
              </a:tr>
              <a:tr h="275463">
                <a:tc>
                  <a:txBody>
                    <a:bodyPr/>
                    <a:lstStyle/>
                    <a:p>
                      <a:pPr marL="0" marR="0">
                        <a:lnSpc>
                          <a:spcPct val="115000"/>
                        </a:lnSpc>
                        <a:spcBef>
                          <a:spcPts val="0"/>
                        </a:spcBef>
                        <a:spcAft>
                          <a:spcPts val="0"/>
                        </a:spcAft>
                      </a:pPr>
                      <a:r>
                        <a:rPr lang="en-US" sz="2000" dirty="0">
                          <a:effectLst/>
                        </a:rPr>
                        <a:t>Steam reforming of methane (SRM)</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CH</a:t>
                      </a:r>
                      <a:r>
                        <a:rPr lang="en-US" sz="2000" baseline="-25000">
                          <a:effectLst/>
                        </a:rPr>
                        <a:t>4</a:t>
                      </a:r>
                      <a:r>
                        <a:rPr lang="en-US" sz="2000">
                          <a:effectLst/>
                        </a:rPr>
                        <a:t> + H</a:t>
                      </a:r>
                      <a:r>
                        <a:rPr lang="en-US" sz="2000" baseline="-25000">
                          <a:effectLst/>
                        </a:rPr>
                        <a:t>2</a:t>
                      </a:r>
                      <a:r>
                        <a:rPr lang="en-US" sz="2000">
                          <a:effectLst/>
                        </a:rPr>
                        <a:t>O↔CO + 3H</a:t>
                      </a:r>
                      <a:r>
                        <a:rPr lang="en-US" sz="2000" baseline="-25000">
                          <a:effectLst/>
                        </a:rPr>
                        <a:t>2</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+206.3 (endo)</a:t>
                      </a:r>
                      <a:endParaRPr lang="en-US" sz="2000">
                        <a:effectLst/>
                        <a:latin typeface="Calibri"/>
                        <a:ea typeface="Calibri"/>
                        <a:cs typeface="Times New Roman"/>
                      </a:endParaRPr>
                    </a:p>
                  </a:txBody>
                  <a:tcPr marL="68580" marR="68580" marT="0" marB="0"/>
                </a:tc>
              </a:tr>
              <a:tr h="275463">
                <a:tc>
                  <a:txBody>
                    <a:bodyPr/>
                    <a:lstStyle/>
                    <a:p>
                      <a:pPr marL="0" marR="0">
                        <a:lnSpc>
                          <a:spcPct val="115000"/>
                        </a:lnSpc>
                        <a:spcBef>
                          <a:spcPts val="0"/>
                        </a:spcBef>
                        <a:spcAft>
                          <a:spcPts val="0"/>
                        </a:spcAft>
                      </a:pPr>
                      <a:r>
                        <a:rPr lang="en-US" sz="2000" dirty="0">
                          <a:effectLst/>
                        </a:rPr>
                        <a:t>Partial oxidation of methane (POM)</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CH</a:t>
                      </a:r>
                      <a:r>
                        <a:rPr lang="en-US" sz="2000" baseline="-25000">
                          <a:effectLst/>
                        </a:rPr>
                        <a:t>4</a:t>
                      </a:r>
                      <a:r>
                        <a:rPr lang="en-US" sz="2000">
                          <a:effectLst/>
                        </a:rPr>
                        <a:t> + 1/2O</a:t>
                      </a:r>
                      <a:r>
                        <a:rPr lang="en-US" sz="2000" baseline="-25000">
                          <a:effectLst/>
                        </a:rPr>
                        <a:t>2</a:t>
                      </a:r>
                      <a:r>
                        <a:rPr lang="en-US" sz="2000">
                          <a:effectLst/>
                        </a:rPr>
                        <a:t>↔CO + 2H</a:t>
                      </a:r>
                      <a:r>
                        <a:rPr lang="en-US" sz="2000" baseline="-25000">
                          <a:effectLst/>
                        </a:rPr>
                        <a:t>2</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-35.6 (</a:t>
                      </a:r>
                      <a:r>
                        <a:rPr lang="en-US" sz="2000" dirty="0" err="1">
                          <a:effectLst/>
                        </a:rPr>
                        <a:t>exo</a:t>
                      </a:r>
                      <a:r>
                        <a:rPr lang="en-US" sz="2000" dirty="0">
                          <a:effectLst/>
                        </a:rPr>
                        <a:t>)</a:t>
                      </a:r>
                      <a:endParaRPr lang="en-US" sz="2000" dirty="0">
                        <a:effectLst/>
                        <a:latin typeface="Calibri"/>
                        <a:ea typeface="Calibri"/>
                        <a:cs typeface="Times New Roman"/>
                      </a:endParaRPr>
                    </a:p>
                  </a:txBody>
                  <a:tcPr marL="68580" marR="68580" marT="0" marB="0"/>
                </a:tc>
              </a:tr>
              <a:tr h="275463">
                <a:tc>
                  <a:txBody>
                    <a:bodyPr/>
                    <a:lstStyle/>
                    <a:p>
                      <a:pPr marL="0" marR="0">
                        <a:lnSpc>
                          <a:spcPct val="115000"/>
                        </a:lnSpc>
                        <a:spcBef>
                          <a:spcPts val="0"/>
                        </a:spcBef>
                        <a:spcAft>
                          <a:spcPts val="0"/>
                        </a:spcAft>
                      </a:pPr>
                      <a:r>
                        <a:rPr lang="en-US" sz="2000" dirty="0">
                          <a:effectLst/>
                        </a:rPr>
                        <a:t>Catalytic combustion of methane(CCM)</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CH</a:t>
                      </a:r>
                      <a:r>
                        <a:rPr lang="en-US" sz="2000" baseline="-25000" dirty="0">
                          <a:effectLst/>
                        </a:rPr>
                        <a:t>4</a:t>
                      </a:r>
                      <a:r>
                        <a:rPr lang="en-US" sz="2000" dirty="0">
                          <a:effectLst/>
                        </a:rPr>
                        <a:t>+ 2O</a:t>
                      </a:r>
                      <a:r>
                        <a:rPr lang="en-US" sz="2000" baseline="-25000" dirty="0">
                          <a:effectLst/>
                        </a:rPr>
                        <a:t>2</a:t>
                      </a:r>
                      <a:r>
                        <a:rPr lang="en-US" sz="2000" dirty="0">
                          <a:effectLst/>
                        </a:rPr>
                        <a:t>↔CO</a:t>
                      </a:r>
                      <a:r>
                        <a:rPr lang="en-US" sz="2000" baseline="-25000" dirty="0">
                          <a:effectLst/>
                        </a:rPr>
                        <a:t>2</a:t>
                      </a:r>
                      <a:r>
                        <a:rPr lang="en-US" sz="2000" dirty="0">
                          <a:effectLst/>
                        </a:rPr>
                        <a:t>+2H</a:t>
                      </a:r>
                      <a:r>
                        <a:rPr lang="en-US" sz="2000" baseline="-25000" dirty="0">
                          <a:effectLst/>
                        </a:rPr>
                        <a:t>2</a:t>
                      </a:r>
                      <a:r>
                        <a:rPr lang="en-US" sz="2000" dirty="0">
                          <a:effectLst/>
                        </a:rPr>
                        <a:t>O</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-880 (</a:t>
                      </a:r>
                      <a:r>
                        <a:rPr lang="en-US" sz="2000" dirty="0" err="1">
                          <a:effectLst/>
                        </a:rPr>
                        <a:t>exo</a:t>
                      </a:r>
                      <a:r>
                        <a:rPr lang="en-US" sz="2000" dirty="0">
                          <a:effectLst/>
                        </a:rPr>
                        <a:t>)</a:t>
                      </a:r>
                      <a:endParaRPr lang="en-US" sz="2000" dirty="0">
                        <a:effectLst/>
                        <a:latin typeface="Calibri"/>
                        <a:ea typeface="Calibri"/>
                        <a:cs typeface="Times New Roman"/>
                      </a:endParaRPr>
                    </a:p>
                  </a:txBody>
                  <a:tcPr marL="68580" marR="68580" marT="0" marB="0"/>
                </a:tc>
              </a:tr>
            </a:tbl>
          </a:graphicData>
        </a:graphic>
      </p:graphicFrame>
      <p:sp>
        <p:nvSpPr>
          <p:cNvPr id="3" name="Rectangle 1"/>
          <p:cNvSpPr>
            <a:spLocks noChangeArrowheads="1"/>
          </p:cNvSpPr>
          <p:nvPr/>
        </p:nvSpPr>
        <p:spPr bwMode="auto">
          <a:xfrm>
            <a:off x="76200" y="641866"/>
            <a:ext cx="87630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Main </a:t>
            </a:r>
            <a:r>
              <a:rPr kumimoji="0" lang="en-US" alt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reactions for syngas production by tri reforming of natural gas</a:t>
            </a: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09072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295400"/>
            <a:ext cx="86106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33400" y="4262735"/>
            <a:ext cx="8534400" cy="646331"/>
          </a:xfrm>
          <a:prstGeom prst="rect">
            <a:avLst/>
          </a:prstGeom>
        </p:spPr>
        <p:txBody>
          <a:bodyPr wrap="square">
            <a:spAutoFit/>
          </a:bodyPr>
          <a:lstStyle/>
          <a:p>
            <a:r>
              <a:rPr lang="en-US" dirty="0"/>
              <a:t>. </a:t>
            </a:r>
          </a:p>
          <a:p>
            <a:r>
              <a:rPr lang="en-US" dirty="0" err="1"/>
              <a:t>Z.Jiang</a:t>
            </a:r>
            <a:r>
              <a:rPr lang="en-US" dirty="0"/>
              <a:t> et al, </a:t>
            </a:r>
            <a:r>
              <a:rPr lang="en-US" dirty="0" err="1"/>
              <a:t>Phil.Trans.Roy.Soc</a:t>
            </a:r>
            <a:r>
              <a:rPr lang="en-US" dirty="0"/>
              <a:t>., A368,3343 (2010)</a:t>
            </a:r>
            <a:endParaRPr lang="en-IN" dirty="0"/>
          </a:p>
        </p:txBody>
      </p:sp>
    </p:spTree>
    <p:extLst>
      <p:ext uri="{BB962C8B-B14F-4D97-AF65-F5344CB8AC3E}">
        <p14:creationId xmlns:p14="http://schemas.microsoft.com/office/powerpoint/2010/main" val="3969560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057400"/>
            <a:ext cx="8991600" cy="4154984"/>
          </a:xfrm>
          <a:prstGeom prst="rect">
            <a:avLst/>
          </a:prstGeom>
        </p:spPr>
        <p:txBody>
          <a:bodyPr wrap="square">
            <a:spAutoFit/>
          </a:bodyPr>
          <a:lstStyle/>
          <a:p>
            <a:r>
              <a:rPr lang="en-US" sz="2400" dirty="0">
                <a:latin typeface="Times New Roman" pitchFamily="18" charset="0"/>
                <a:cs typeface="Times New Roman" pitchFamily="18" charset="0"/>
              </a:rPr>
              <a:t>Song and colleagues </a:t>
            </a:r>
            <a:r>
              <a:rPr lang="en-US" sz="2400" dirty="0" smtClean="0">
                <a:latin typeface="Times New Roman" pitchFamily="18" charset="0"/>
                <a:cs typeface="Times New Roman" pitchFamily="18" charset="0"/>
              </a:rPr>
              <a:t>have </a:t>
            </a:r>
            <a:r>
              <a:rPr lang="en-US" sz="2400" dirty="0">
                <a:latin typeface="Times New Roman" pitchFamily="18" charset="0"/>
                <a:cs typeface="Times New Roman" pitchFamily="18" charset="0"/>
              </a:rPr>
              <a:t>pioneered a novel process </a:t>
            </a:r>
            <a:r>
              <a:rPr lang="en-US" sz="2400" dirty="0" err="1">
                <a:latin typeface="Times New Roman" pitchFamily="18" charset="0"/>
                <a:cs typeface="Times New Roman" pitchFamily="18" charset="0"/>
              </a:rPr>
              <a:t>centred</a:t>
            </a:r>
            <a:r>
              <a:rPr lang="en-US" sz="2400" dirty="0">
                <a:latin typeface="Times New Roman" pitchFamily="18" charset="0"/>
                <a:cs typeface="Times New Roman" pitchFamily="18" charset="0"/>
              </a:rPr>
              <a:t> on the unique advantages of directly </a:t>
            </a:r>
            <a:r>
              <a:rPr lang="en-US" sz="2400" dirty="0" smtClean="0">
                <a:latin typeface="Times New Roman" pitchFamily="18" charset="0"/>
                <a:cs typeface="Times New Roman" pitchFamily="18" charset="0"/>
              </a:rPr>
              <a:t>utilizing </a:t>
            </a:r>
            <a:r>
              <a:rPr lang="en-US" sz="2400" dirty="0">
                <a:latin typeface="Times New Roman" pitchFamily="18" charset="0"/>
                <a:cs typeface="Times New Roman" pitchFamily="18" charset="0"/>
              </a:rPr>
              <a:t>flue gas, rather than pre-separated and purified CO</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from flue gases, for the production of hydrogen-rich syngas from methane reforming of CO</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(so-called ‘dry reforming’). The overall process, named ‘tri-reforming’, couples the processes of CH</a:t>
            </a:r>
            <a:r>
              <a:rPr lang="en-US" sz="2400" baseline="-25000" dirty="0">
                <a:latin typeface="Times New Roman" pitchFamily="18" charset="0"/>
                <a:cs typeface="Times New Roman" pitchFamily="18" charset="0"/>
              </a:rPr>
              <a:t>4</a:t>
            </a:r>
            <a:r>
              <a:rPr lang="en-US" sz="2400" dirty="0">
                <a:latin typeface="Times New Roman" pitchFamily="18" charset="0"/>
                <a:cs typeface="Times New Roman" pitchFamily="18" charset="0"/>
              </a:rPr>
              <a:t>/CO</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reforming, steam reforming of CH</a:t>
            </a:r>
            <a:r>
              <a:rPr lang="en-US" sz="2400" baseline="-25000" dirty="0">
                <a:latin typeface="Times New Roman" pitchFamily="18" charset="0"/>
                <a:cs typeface="Times New Roman" pitchFamily="18" charset="0"/>
              </a:rPr>
              <a:t>4</a:t>
            </a:r>
            <a:r>
              <a:rPr lang="en-US" sz="2400" dirty="0">
                <a:latin typeface="Times New Roman" pitchFamily="18" charset="0"/>
                <a:cs typeface="Times New Roman" pitchFamily="18" charset="0"/>
              </a:rPr>
              <a:t>, and partial oxidation and complete oxidation of CH</a:t>
            </a:r>
            <a:r>
              <a:rPr lang="en-US" sz="2400" baseline="-25000" dirty="0">
                <a:latin typeface="Times New Roman" pitchFamily="18" charset="0"/>
                <a:cs typeface="Times New Roman" pitchFamily="18" charset="0"/>
              </a:rPr>
              <a:t>4</a:t>
            </a:r>
            <a:r>
              <a:rPr lang="en-US" sz="2400" dirty="0">
                <a:latin typeface="Times New Roman" pitchFamily="18" charset="0"/>
                <a:cs typeface="Times New Roman" pitchFamily="18" charset="0"/>
              </a:rPr>
              <a:t>. The reactions involved are itemized in </a:t>
            </a:r>
            <a:r>
              <a:rPr lang="en-US" sz="2400" dirty="0" smtClean="0">
                <a:latin typeface="Times New Roman" pitchFamily="18" charset="0"/>
                <a:cs typeface="Times New Roman" pitchFamily="18" charset="0"/>
              </a:rPr>
              <a:t> the table above </a:t>
            </a:r>
            <a:r>
              <a:rPr lang="en-US" sz="2400" dirty="0">
                <a:latin typeface="Times New Roman" pitchFamily="18" charset="0"/>
                <a:cs typeface="Times New Roman" pitchFamily="18" charset="0"/>
              </a:rPr>
              <a:t>together with the corresponding enthalpies of reaction (298 K</a:t>
            </a:r>
            <a:r>
              <a:rPr lang="en-US" sz="2400" dirty="0" smtClean="0">
                <a:latin typeface="Times New Roman" pitchFamily="18" charset="0"/>
                <a:cs typeface="Times New Roman" pitchFamily="18" charset="0"/>
              </a:rPr>
              <a:t>).</a:t>
            </a:r>
          </a:p>
          <a:p>
            <a:r>
              <a:rPr lang="en-US" sz="2400" dirty="0"/>
              <a:t>. </a:t>
            </a:r>
          </a:p>
          <a:p>
            <a:r>
              <a:rPr lang="en-US" sz="2400" dirty="0" err="1"/>
              <a:t>Z.Jiang</a:t>
            </a:r>
            <a:r>
              <a:rPr lang="en-US" sz="2400" dirty="0"/>
              <a:t> et al, </a:t>
            </a:r>
            <a:r>
              <a:rPr lang="en-US" sz="2400" dirty="0" err="1"/>
              <a:t>Phil.Trans.Roy.Soc</a:t>
            </a:r>
            <a:r>
              <a:rPr lang="en-US" sz="2400" dirty="0"/>
              <a:t>., A368,3343 (2010)</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613891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85800"/>
            <a:ext cx="8915400" cy="4893647"/>
          </a:xfrm>
          <a:prstGeom prst="rect">
            <a:avLst/>
          </a:prstGeom>
        </p:spPr>
        <p:txBody>
          <a:bodyPr wrap="square">
            <a:spAutoFit/>
          </a:bodyPr>
          <a:lstStyle/>
          <a:p>
            <a:r>
              <a:rPr lang="en-US" sz="2400" dirty="0">
                <a:latin typeface="Times New Roman" pitchFamily="18" charset="0"/>
                <a:cs typeface="Times New Roman" pitchFamily="18" charset="0"/>
              </a:rPr>
              <a:t>Coupling CO</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and H</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O can give syngas with the desired H</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/CO ratios for methanol and dimethyl ether synthesis and higher-carbon Fischer–</a:t>
            </a:r>
            <a:r>
              <a:rPr lang="en-US" sz="2400" dirty="0" err="1">
                <a:latin typeface="Times New Roman" pitchFamily="18" charset="0"/>
                <a:cs typeface="Times New Roman" pitchFamily="18" charset="0"/>
              </a:rPr>
              <a:t>Tropsch</a:t>
            </a:r>
            <a:r>
              <a:rPr lang="en-US" sz="2400" dirty="0">
                <a:latin typeface="Times New Roman" pitchFamily="18" charset="0"/>
                <a:cs typeface="Times New Roman" pitchFamily="18" charset="0"/>
              </a:rPr>
              <a:t> synthesis of fuels. </a:t>
            </a:r>
          </a:p>
          <a:p>
            <a:r>
              <a:rPr lang="en-US" sz="2400" dirty="0">
                <a:latin typeface="Times New Roman" pitchFamily="18" charset="0"/>
                <a:cs typeface="Times New Roman" pitchFamily="18" charset="0"/>
              </a:rPr>
              <a:t> CH</a:t>
            </a:r>
            <a:r>
              <a:rPr lang="en-US" sz="2400" baseline="-25000" dirty="0">
                <a:latin typeface="Times New Roman" pitchFamily="18" charset="0"/>
                <a:cs typeface="Times New Roman" pitchFamily="18" charset="0"/>
              </a:rPr>
              <a:t>4</a:t>
            </a:r>
            <a:r>
              <a:rPr lang="en-US" sz="2400" dirty="0">
                <a:latin typeface="Times New Roman" pitchFamily="18" charset="0"/>
                <a:cs typeface="Times New Roman" pitchFamily="18" charset="0"/>
              </a:rPr>
              <a:t>→ C + 2H</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O </a:t>
            </a:r>
          </a:p>
          <a:p>
            <a:r>
              <a:rPr lang="en-US" sz="2400" dirty="0">
                <a:latin typeface="Times New Roman" pitchFamily="18" charset="0"/>
                <a:cs typeface="Times New Roman" pitchFamily="18" charset="0"/>
              </a:rPr>
              <a:t>2CO→ C + CO</a:t>
            </a:r>
            <a:r>
              <a:rPr lang="en-US" sz="2400" baseline="-25000" dirty="0">
                <a:latin typeface="Times New Roman" pitchFamily="18" charset="0"/>
                <a:cs typeface="Times New Roman" pitchFamily="18" charset="0"/>
              </a:rPr>
              <a:t>2</a:t>
            </a:r>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also helps to avoid the formation of particulate (solid) carbon deposits arising from reactions such as Experimental studies  have shown that the introduction of the CO</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tri-reforming reaction may also enhance the durability and lifetime of metal nanoparticle catalysts owing to the addition of oxygen (and consequent oxidation of carbon deposits</a:t>
            </a:r>
            <a:r>
              <a:rPr lang="en-US" sz="2400" dirty="0" smtClean="0">
                <a:latin typeface="Times New Roman" pitchFamily="18" charset="0"/>
                <a:cs typeface="Times New Roman" pitchFamily="18" charset="0"/>
              </a:rPr>
              <a:t>).</a:t>
            </a:r>
          </a:p>
          <a:p>
            <a:endParaRPr lang="en-US" sz="2400" dirty="0"/>
          </a:p>
          <a:p>
            <a:r>
              <a:rPr lang="en-US" sz="2400" dirty="0" err="1"/>
              <a:t>Z.Jiang</a:t>
            </a:r>
            <a:r>
              <a:rPr lang="en-US" sz="2400" dirty="0"/>
              <a:t> et al, </a:t>
            </a:r>
            <a:r>
              <a:rPr lang="en-US" sz="2400" dirty="0" err="1"/>
              <a:t>Phil.Trans.Roy.Soc</a:t>
            </a:r>
            <a:r>
              <a:rPr lang="en-US" sz="2400" dirty="0"/>
              <a:t>., A368,3343 (2010)</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767549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28343"/>
            <a:ext cx="8991600" cy="2862322"/>
          </a:xfrm>
          <a:prstGeom prst="rect">
            <a:avLst/>
          </a:prstGeom>
        </p:spPr>
        <p:txBody>
          <a:bodyPr wrap="square">
            <a:spAutoFit/>
          </a:bodyPr>
          <a:lstStyle/>
          <a:p>
            <a:r>
              <a:rPr lang="en-US" dirty="0"/>
              <a:t>It is possible to achieve up to 95 per cent methane conversion by this process at equilibrium temperatures in the range 1073–1123 K. To achieve effective conversion (of both CO</a:t>
            </a:r>
            <a:r>
              <a:rPr lang="en-US" baseline="-25000" dirty="0"/>
              <a:t>2</a:t>
            </a:r>
            <a:r>
              <a:rPr lang="en-US" dirty="0"/>
              <a:t> and CH</a:t>
            </a:r>
            <a:r>
              <a:rPr lang="en-US" baseline="-25000" dirty="0"/>
              <a:t>4</a:t>
            </a:r>
            <a:r>
              <a:rPr lang="en-US" dirty="0"/>
              <a:t>), the flue gas is combined with natural gas and used as chemical </a:t>
            </a:r>
            <a:r>
              <a:rPr lang="en-US" dirty="0" err="1"/>
              <a:t>feedstocks</a:t>
            </a:r>
            <a:r>
              <a:rPr lang="en-US" dirty="0"/>
              <a:t> for the production of syngas (CO+H</a:t>
            </a:r>
            <a:r>
              <a:rPr lang="en-US" baseline="-25000" dirty="0"/>
              <a:t>2</a:t>
            </a:r>
            <a:r>
              <a:rPr lang="en-US" dirty="0"/>
              <a:t>) with desired H</a:t>
            </a:r>
            <a:r>
              <a:rPr lang="en-US" baseline="-25000" dirty="0"/>
              <a:t>2</a:t>
            </a:r>
            <a:r>
              <a:rPr lang="en-US" dirty="0"/>
              <a:t>/CO ratios. In addition, the process makes use of ‘waste heat’ in the power plant </a:t>
            </a:r>
            <a:r>
              <a:rPr lang="en-US" i="1" dirty="0"/>
              <a:t>and</a:t>
            </a:r>
            <a:r>
              <a:rPr lang="en-US" dirty="0"/>
              <a:t> heat generated </a:t>
            </a:r>
            <a:r>
              <a:rPr lang="en-US" i="1" dirty="0"/>
              <a:t>in situ</a:t>
            </a:r>
            <a:r>
              <a:rPr lang="en-US" dirty="0"/>
              <a:t> from partial oxidation of methane (POM) with the O</a:t>
            </a:r>
            <a:r>
              <a:rPr lang="en-US" baseline="-25000" dirty="0"/>
              <a:t>2</a:t>
            </a:r>
            <a:r>
              <a:rPr lang="en-US" dirty="0"/>
              <a:t> present in the flue gas </a:t>
            </a:r>
            <a:r>
              <a:rPr lang="en-US" dirty="0" smtClean="0"/>
              <a:t>(above table). </a:t>
            </a:r>
            <a:r>
              <a:rPr lang="en-US" dirty="0"/>
              <a:t>In effect, the two endothermic reactions noted </a:t>
            </a:r>
            <a:r>
              <a:rPr lang="en-US" dirty="0" smtClean="0"/>
              <a:t>in the table above</a:t>
            </a:r>
            <a:r>
              <a:rPr lang="en-US" dirty="0"/>
              <a:t> are thermally sustained by the waste heat content of the exhaust gases, and the partial combustion of the primary methane </a:t>
            </a:r>
            <a:r>
              <a:rPr lang="en-US" dirty="0" smtClean="0"/>
              <a:t>fuel</a:t>
            </a:r>
          </a:p>
          <a:p>
            <a:r>
              <a:rPr lang="en-US" dirty="0"/>
              <a:t>. </a:t>
            </a:r>
          </a:p>
          <a:p>
            <a:r>
              <a:rPr lang="en-US" dirty="0" err="1"/>
              <a:t>Z.Jiang</a:t>
            </a:r>
            <a:r>
              <a:rPr lang="en-US" dirty="0"/>
              <a:t> et al, </a:t>
            </a:r>
            <a:r>
              <a:rPr lang="en-US" dirty="0" err="1"/>
              <a:t>Phil.Trans.Roy.Soc</a:t>
            </a:r>
            <a:r>
              <a:rPr lang="en-US" dirty="0"/>
              <a:t>., A368,3343 (2010)</a:t>
            </a:r>
            <a:endParaRPr lang="en-IN" dirty="0"/>
          </a:p>
        </p:txBody>
      </p:sp>
    </p:spTree>
    <p:extLst>
      <p:ext uri="{BB962C8B-B14F-4D97-AF65-F5344CB8AC3E}">
        <p14:creationId xmlns:p14="http://schemas.microsoft.com/office/powerpoint/2010/main" val="3300227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221162"/>
          </a:xfrm>
        </p:spPr>
        <p:txBody>
          <a:bodyPr>
            <a:normAutofit fontScale="90000"/>
          </a:bodyPr>
          <a:lstStyle/>
          <a:p>
            <a:pPr algn="l"/>
            <a:r>
              <a:rPr lang="en-IN" dirty="0" smtClean="0"/>
              <a:t>The main advantages of Tri reforming</a:t>
            </a:r>
            <a:br>
              <a:rPr lang="en-IN" dirty="0" smtClean="0"/>
            </a:br>
            <a:r>
              <a:rPr lang="en-IN" dirty="0" smtClean="0"/>
              <a:t>1.Prevention of carbon deposit</a:t>
            </a:r>
            <a:br>
              <a:rPr lang="en-IN" dirty="0" smtClean="0"/>
            </a:br>
            <a:r>
              <a:rPr lang="en-IN" dirty="0" smtClean="0"/>
              <a:t>2.appropriate CO/H</a:t>
            </a:r>
            <a:r>
              <a:rPr lang="en-IN" baseline="-25000" dirty="0" smtClean="0"/>
              <a:t>2</a:t>
            </a:r>
            <a:r>
              <a:rPr lang="en-IN" dirty="0" smtClean="0"/>
              <a:t> ratio</a:t>
            </a:r>
            <a:br>
              <a:rPr lang="en-IN" dirty="0" smtClean="0"/>
            </a:br>
            <a:r>
              <a:rPr lang="en-IN" dirty="0" smtClean="0"/>
              <a:t>3.more </a:t>
            </a:r>
            <a:r>
              <a:rPr lang="en-IN" dirty="0" err="1" smtClean="0"/>
              <a:t>autothemic</a:t>
            </a:r>
            <a:r>
              <a:rPr lang="en-IN" dirty="0" smtClean="0"/>
              <a:t> reaction enthalpy  than dry reforming</a:t>
            </a:r>
            <a:br>
              <a:rPr lang="en-IN" dirty="0" smtClean="0"/>
            </a:br>
            <a:r>
              <a:rPr lang="en-US" dirty="0"/>
              <a:t>. </a:t>
            </a:r>
            <a:br>
              <a:rPr lang="en-US" dirty="0"/>
            </a:br>
            <a:r>
              <a:rPr lang="en-US" dirty="0" err="1"/>
              <a:t>Z.Jiang</a:t>
            </a:r>
            <a:r>
              <a:rPr lang="en-US" dirty="0"/>
              <a:t> et al, </a:t>
            </a:r>
            <a:r>
              <a:rPr lang="en-US" dirty="0" err="1"/>
              <a:t>Phil.Trans.Roy.Soc</a:t>
            </a:r>
            <a:r>
              <a:rPr lang="en-US" dirty="0"/>
              <a:t>., A368,3343 (2010)</a:t>
            </a:r>
            <a:endParaRPr lang="en-IN" dirty="0"/>
          </a:p>
        </p:txBody>
      </p:sp>
    </p:spTree>
    <p:extLst>
      <p:ext uri="{BB962C8B-B14F-4D97-AF65-F5344CB8AC3E}">
        <p14:creationId xmlns:p14="http://schemas.microsoft.com/office/powerpoint/2010/main" val="3754304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83707924"/>
              </p:ext>
            </p:extLst>
          </p:nvPr>
        </p:nvGraphicFramePr>
        <p:xfrm>
          <a:off x="1" y="1905000"/>
          <a:ext cx="9143999" cy="2350770"/>
        </p:xfrm>
        <a:graphic>
          <a:graphicData uri="http://schemas.openxmlformats.org/drawingml/2006/table">
            <a:tbl>
              <a:tblPr firstRow="1" firstCol="1" bandRow="1">
                <a:tableStyleId>{5C22544A-7EE6-4342-B048-85BDC9FD1C3A}</a:tableStyleId>
              </a:tblPr>
              <a:tblGrid>
                <a:gridCol w="3970421"/>
                <a:gridCol w="2664135"/>
                <a:gridCol w="2509443"/>
              </a:tblGrid>
              <a:tr h="275463">
                <a:tc>
                  <a:txBody>
                    <a:bodyPr/>
                    <a:lstStyle/>
                    <a:p>
                      <a:pPr marL="0" marR="0">
                        <a:lnSpc>
                          <a:spcPct val="115000"/>
                        </a:lnSpc>
                        <a:spcBef>
                          <a:spcPts val="0"/>
                        </a:spcBef>
                        <a:spcAft>
                          <a:spcPts val="0"/>
                        </a:spcAft>
                      </a:pPr>
                      <a:r>
                        <a:rPr lang="en-US" sz="2000" dirty="0" smtClean="0">
                          <a:effectLst/>
                        </a:rPr>
                        <a:t>Reaction</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Stoichiometry</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∆H</a:t>
                      </a:r>
                      <a:r>
                        <a:rPr lang="en-US" sz="2000" baseline="30000">
                          <a:effectLst/>
                        </a:rPr>
                        <a:t>0</a:t>
                      </a:r>
                      <a:r>
                        <a:rPr lang="en-US" sz="2000" baseline="-25000">
                          <a:effectLst/>
                        </a:rPr>
                        <a:t>298</a:t>
                      </a:r>
                      <a:r>
                        <a:rPr lang="en-US" sz="2000">
                          <a:effectLst/>
                        </a:rPr>
                        <a:t> (kJ/mol) enthalpy</a:t>
                      </a:r>
                      <a:endParaRPr lang="en-US" sz="2000">
                        <a:effectLst/>
                        <a:latin typeface="Calibri"/>
                        <a:ea typeface="Calibri"/>
                        <a:cs typeface="Times New Roman"/>
                      </a:endParaRPr>
                    </a:p>
                  </a:txBody>
                  <a:tcPr marL="68580" marR="68580" marT="0" marB="0"/>
                </a:tc>
              </a:tr>
              <a:tr h="275463">
                <a:tc>
                  <a:txBody>
                    <a:bodyPr/>
                    <a:lstStyle/>
                    <a:p>
                      <a:pPr marL="0" marR="0">
                        <a:lnSpc>
                          <a:spcPct val="115000"/>
                        </a:lnSpc>
                        <a:spcBef>
                          <a:spcPts val="0"/>
                        </a:spcBef>
                        <a:spcAft>
                          <a:spcPts val="0"/>
                        </a:spcAft>
                      </a:pPr>
                      <a:r>
                        <a:rPr lang="en-US" sz="2000" dirty="0">
                          <a:effectLst/>
                        </a:rPr>
                        <a:t>CO</a:t>
                      </a:r>
                      <a:r>
                        <a:rPr lang="en-US" sz="2000" baseline="-25000" dirty="0">
                          <a:effectLst/>
                        </a:rPr>
                        <a:t>2</a:t>
                      </a:r>
                      <a:r>
                        <a:rPr lang="en-US" sz="2000" dirty="0">
                          <a:effectLst/>
                        </a:rPr>
                        <a:t> reforming of methane (DRM)</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CH</a:t>
                      </a:r>
                      <a:r>
                        <a:rPr lang="en-US" sz="2000" baseline="-25000">
                          <a:effectLst/>
                        </a:rPr>
                        <a:t>4</a:t>
                      </a:r>
                      <a:r>
                        <a:rPr lang="en-US" sz="2000">
                          <a:effectLst/>
                        </a:rPr>
                        <a:t> +CO</a:t>
                      </a:r>
                      <a:r>
                        <a:rPr lang="en-US" sz="2000" baseline="-25000">
                          <a:effectLst/>
                        </a:rPr>
                        <a:t>2</a:t>
                      </a:r>
                      <a:r>
                        <a:rPr lang="en-US" sz="2000">
                          <a:effectLst/>
                        </a:rPr>
                        <a:t>↔2CO +2H</a:t>
                      </a:r>
                      <a:r>
                        <a:rPr lang="en-US" sz="2000" baseline="-25000">
                          <a:effectLst/>
                        </a:rPr>
                        <a:t>2</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+247.3 (endo)</a:t>
                      </a:r>
                      <a:endParaRPr lang="en-US" sz="2000">
                        <a:effectLst/>
                        <a:latin typeface="Calibri"/>
                        <a:ea typeface="Calibri"/>
                        <a:cs typeface="Times New Roman"/>
                      </a:endParaRPr>
                    </a:p>
                  </a:txBody>
                  <a:tcPr marL="68580" marR="68580" marT="0" marB="0"/>
                </a:tc>
              </a:tr>
              <a:tr h="275463">
                <a:tc>
                  <a:txBody>
                    <a:bodyPr/>
                    <a:lstStyle/>
                    <a:p>
                      <a:pPr marL="0" marR="0">
                        <a:lnSpc>
                          <a:spcPct val="115000"/>
                        </a:lnSpc>
                        <a:spcBef>
                          <a:spcPts val="0"/>
                        </a:spcBef>
                        <a:spcAft>
                          <a:spcPts val="0"/>
                        </a:spcAft>
                      </a:pPr>
                      <a:r>
                        <a:rPr lang="en-US" sz="2000" dirty="0">
                          <a:effectLst/>
                        </a:rPr>
                        <a:t>Steam reforming of methane (SRM)</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CH</a:t>
                      </a:r>
                      <a:r>
                        <a:rPr lang="en-US" sz="2000" baseline="-25000">
                          <a:effectLst/>
                        </a:rPr>
                        <a:t>4</a:t>
                      </a:r>
                      <a:r>
                        <a:rPr lang="en-US" sz="2000">
                          <a:effectLst/>
                        </a:rPr>
                        <a:t> + H</a:t>
                      </a:r>
                      <a:r>
                        <a:rPr lang="en-US" sz="2000" baseline="-25000">
                          <a:effectLst/>
                        </a:rPr>
                        <a:t>2</a:t>
                      </a:r>
                      <a:r>
                        <a:rPr lang="en-US" sz="2000">
                          <a:effectLst/>
                        </a:rPr>
                        <a:t>O↔CO + 3H</a:t>
                      </a:r>
                      <a:r>
                        <a:rPr lang="en-US" sz="2000" baseline="-25000">
                          <a:effectLst/>
                        </a:rPr>
                        <a:t>2</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+206.3 (endo)</a:t>
                      </a:r>
                      <a:endParaRPr lang="en-US" sz="2000">
                        <a:effectLst/>
                        <a:latin typeface="Calibri"/>
                        <a:ea typeface="Calibri"/>
                        <a:cs typeface="Times New Roman"/>
                      </a:endParaRPr>
                    </a:p>
                  </a:txBody>
                  <a:tcPr marL="68580" marR="68580" marT="0" marB="0"/>
                </a:tc>
              </a:tr>
              <a:tr h="275463">
                <a:tc>
                  <a:txBody>
                    <a:bodyPr/>
                    <a:lstStyle/>
                    <a:p>
                      <a:pPr marL="0" marR="0">
                        <a:lnSpc>
                          <a:spcPct val="115000"/>
                        </a:lnSpc>
                        <a:spcBef>
                          <a:spcPts val="0"/>
                        </a:spcBef>
                        <a:spcAft>
                          <a:spcPts val="0"/>
                        </a:spcAft>
                      </a:pPr>
                      <a:r>
                        <a:rPr lang="en-US" sz="2000" dirty="0">
                          <a:effectLst/>
                        </a:rPr>
                        <a:t>Partial oxidation of methane (POM)</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CH</a:t>
                      </a:r>
                      <a:r>
                        <a:rPr lang="en-US" sz="2000" baseline="-25000">
                          <a:effectLst/>
                        </a:rPr>
                        <a:t>4</a:t>
                      </a:r>
                      <a:r>
                        <a:rPr lang="en-US" sz="2000">
                          <a:effectLst/>
                        </a:rPr>
                        <a:t> + 1/2O</a:t>
                      </a:r>
                      <a:r>
                        <a:rPr lang="en-US" sz="2000" baseline="-25000">
                          <a:effectLst/>
                        </a:rPr>
                        <a:t>2</a:t>
                      </a:r>
                      <a:r>
                        <a:rPr lang="en-US" sz="2000">
                          <a:effectLst/>
                        </a:rPr>
                        <a:t>↔CO + 2H</a:t>
                      </a:r>
                      <a:r>
                        <a:rPr lang="en-US" sz="2000" baseline="-25000">
                          <a:effectLst/>
                        </a:rPr>
                        <a:t>2</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-35.6 (</a:t>
                      </a:r>
                      <a:r>
                        <a:rPr lang="en-US" sz="2000" dirty="0" err="1">
                          <a:effectLst/>
                        </a:rPr>
                        <a:t>exo</a:t>
                      </a:r>
                      <a:r>
                        <a:rPr lang="en-US" sz="2000" dirty="0">
                          <a:effectLst/>
                        </a:rPr>
                        <a:t>)</a:t>
                      </a:r>
                      <a:endParaRPr lang="en-US" sz="2000" dirty="0">
                        <a:effectLst/>
                        <a:latin typeface="Calibri"/>
                        <a:ea typeface="Calibri"/>
                        <a:cs typeface="Times New Roman"/>
                      </a:endParaRPr>
                    </a:p>
                  </a:txBody>
                  <a:tcPr marL="68580" marR="68580" marT="0" marB="0"/>
                </a:tc>
              </a:tr>
              <a:tr h="275463">
                <a:tc>
                  <a:txBody>
                    <a:bodyPr/>
                    <a:lstStyle/>
                    <a:p>
                      <a:pPr marL="0" marR="0">
                        <a:lnSpc>
                          <a:spcPct val="115000"/>
                        </a:lnSpc>
                        <a:spcBef>
                          <a:spcPts val="0"/>
                        </a:spcBef>
                        <a:spcAft>
                          <a:spcPts val="0"/>
                        </a:spcAft>
                      </a:pPr>
                      <a:r>
                        <a:rPr lang="en-US" sz="2000" dirty="0">
                          <a:effectLst/>
                        </a:rPr>
                        <a:t>Catalytic combustion of methane(CCM)</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CH</a:t>
                      </a:r>
                      <a:r>
                        <a:rPr lang="en-US" sz="2000" baseline="-25000" dirty="0">
                          <a:effectLst/>
                        </a:rPr>
                        <a:t>4</a:t>
                      </a:r>
                      <a:r>
                        <a:rPr lang="en-US" sz="2000" dirty="0">
                          <a:effectLst/>
                        </a:rPr>
                        <a:t>+ 2O</a:t>
                      </a:r>
                      <a:r>
                        <a:rPr lang="en-US" sz="2000" baseline="-25000" dirty="0">
                          <a:effectLst/>
                        </a:rPr>
                        <a:t>2</a:t>
                      </a:r>
                      <a:r>
                        <a:rPr lang="en-US" sz="2000" dirty="0">
                          <a:effectLst/>
                        </a:rPr>
                        <a:t>↔CO</a:t>
                      </a:r>
                      <a:r>
                        <a:rPr lang="en-US" sz="2000" baseline="-25000" dirty="0">
                          <a:effectLst/>
                        </a:rPr>
                        <a:t>2</a:t>
                      </a:r>
                      <a:r>
                        <a:rPr lang="en-US" sz="2000" dirty="0">
                          <a:effectLst/>
                        </a:rPr>
                        <a:t>+2H</a:t>
                      </a:r>
                      <a:r>
                        <a:rPr lang="en-US" sz="2000" baseline="-25000" dirty="0">
                          <a:effectLst/>
                        </a:rPr>
                        <a:t>2</a:t>
                      </a:r>
                      <a:r>
                        <a:rPr lang="en-US" sz="2000" dirty="0">
                          <a:effectLst/>
                        </a:rPr>
                        <a:t>O</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-880 (</a:t>
                      </a:r>
                      <a:r>
                        <a:rPr lang="en-US" sz="2000" dirty="0" err="1">
                          <a:effectLst/>
                        </a:rPr>
                        <a:t>exo</a:t>
                      </a:r>
                      <a:r>
                        <a:rPr lang="en-US" sz="2000" dirty="0">
                          <a:effectLst/>
                        </a:rPr>
                        <a:t>)</a:t>
                      </a:r>
                      <a:endParaRPr lang="en-US" sz="2000" dirty="0">
                        <a:effectLst/>
                        <a:latin typeface="Calibri"/>
                        <a:ea typeface="Calibri"/>
                        <a:cs typeface="Times New Roman"/>
                      </a:endParaRPr>
                    </a:p>
                  </a:txBody>
                  <a:tcPr marL="68580" marR="68580" marT="0" marB="0"/>
                </a:tc>
              </a:tr>
            </a:tbl>
          </a:graphicData>
        </a:graphic>
      </p:graphicFrame>
      <p:sp>
        <p:nvSpPr>
          <p:cNvPr id="3" name="Rectangle 1"/>
          <p:cNvSpPr>
            <a:spLocks noChangeArrowheads="1"/>
          </p:cNvSpPr>
          <p:nvPr/>
        </p:nvSpPr>
        <p:spPr bwMode="auto">
          <a:xfrm>
            <a:off x="76200" y="641866"/>
            <a:ext cx="87630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Main </a:t>
            </a:r>
            <a:r>
              <a:rPr kumimoji="0" lang="en-US" alt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reactions for syngas production by tri reforming of natural gas</a:t>
            </a: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97686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586</TotalTime>
  <Words>2871</Words>
  <Application>Microsoft Office PowerPoint</Application>
  <PresentationFormat>On-screen Show (4:3)</PresentationFormat>
  <Paragraphs>478</Paragraphs>
  <Slides>35</Slides>
  <Notes>3</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Course on Carbon dioxide to Chemicals and Fuels</vt:lpstr>
      <vt:lpstr>The concept of tri Reforming</vt:lpstr>
      <vt:lpstr>Advantages of Tri Reforming</vt:lpstr>
      <vt:lpstr>PowerPoint Presentation</vt:lpstr>
      <vt:lpstr>PowerPoint Presentation</vt:lpstr>
      <vt:lpstr>PowerPoint Presentation</vt:lpstr>
      <vt:lpstr>PowerPoint Presentation</vt:lpstr>
      <vt:lpstr>The main advantages of Tri reforming 1.Prevention of carbon deposit 2.appropriate CO/H2 ratio 3.more autothemic reaction enthalpy  than dry reforming .  Z.Jiang et al, Phil.Trans.Roy.Soc., A368,3343 (2010)</vt:lpstr>
      <vt:lpstr>PowerPoint Presentation</vt:lpstr>
      <vt:lpstr>PowerPoint Presentation</vt:lpstr>
      <vt:lpstr>PowerPoint Presentation</vt:lpstr>
      <vt:lpstr>REFORMING –STEAM-DRY-BI-TRI</vt:lpstr>
      <vt:lpstr>TRI REFORMING A NEW PROCESS FOR REDUCING CARON DI OXIDE EMISSIONS</vt:lpstr>
      <vt:lpstr>CO2 Emissions from different sectors in USA( in Million metric Tons of carbon)</vt:lpstr>
      <vt:lpstr>Top 10 countries</vt:lpstr>
      <vt:lpstr>Typical Flue Gas Composition</vt:lpstr>
      <vt:lpstr>TRI REFORMING PROCESS</vt:lpstr>
      <vt:lpstr>OTHER REACTIONS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REFORMING –STEAM-DRY-BI-TRI</dc:title>
  <dc:creator>viswanathan</dc:creator>
  <cp:lastModifiedBy>bvnathan</cp:lastModifiedBy>
  <cp:revision>26</cp:revision>
  <dcterms:created xsi:type="dcterms:W3CDTF">2014-03-02T06:20:43Z</dcterms:created>
  <dcterms:modified xsi:type="dcterms:W3CDTF">2014-03-03T06:02:30Z</dcterms:modified>
</cp:coreProperties>
</file>