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64" r:id="rId3"/>
    <p:sldId id="258" r:id="rId4"/>
    <p:sldId id="266" r:id="rId5"/>
    <p:sldId id="267" r:id="rId6"/>
    <p:sldId id="270" r:id="rId7"/>
    <p:sldId id="271" r:id="rId8"/>
    <p:sldId id="272" r:id="rId9"/>
    <p:sldId id="273" r:id="rId10"/>
    <p:sldId id="274" r:id="rId11"/>
    <p:sldId id="275" r:id="rId12"/>
    <p:sldId id="276" r:id="rId13"/>
    <p:sldId id="277" r:id="rId14"/>
    <p:sldId id="279" r:id="rId15"/>
    <p:sldId id="268" r:id="rId16"/>
    <p:sldId id="269" r:id="rId17"/>
    <p:sldId id="260" r:id="rId18"/>
    <p:sldId id="262" r:id="rId19"/>
    <p:sldId id="256" r:id="rId20"/>
    <p:sldId id="25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59" d="100"/>
          <a:sy n="59" d="100"/>
        </p:scale>
        <p:origin x="-252"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12/18/2013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12/18/2013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487362"/>
          </a:xfrm>
          <a:solidFill>
            <a:schemeClr val="tx2"/>
          </a:solidFill>
        </p:spPr>
        <p:txBody>
          <a:bodyPr>
            <a:normAutofit fontScale="90000"/>
          </a:bodyPr>
          <a:lstStyle/>
          <a:p>
            <a:r>
              <a:rPr lang="en-US" dirty="0" smtClean="0">
                <a:solidFill>
                  <a:schemeClr val="bg2"/>
                </a:solidFill>
              </a:rPr>
              <a:t>Clean energy systems</a:t>
            </a:r>
            <a:endParaRPr lang="en-US" dirty="0">
              <a:solidFill>
                <a:schemeClr val="bg2"/>
              </a:solidFill>
            </a:endParaRPr>
          </a:p>
        </p:txBody>
      </p:sp>
      <p:sp>
        <p:nvSpPr>
          <p:cNvPr id="3" name="Content Placeholder 2"/>
          <p:cNvSpPr>
            <a:spLocks noGrp="1"/>
          </p:cNvSpPr>
          <p:nvPr>
            <p:ph idx="1"/>
          </p:nvPr>
        </p:nvSpPr>
        <p:spPr>
          <a:xfrm>
            <a:off x="457200" y="1600200"/>
            <a:ext cx="8458200" cy="4525963"/>
          </a:xfrm>
        </p:spPr>
        <p:txBody>
          <a:bodyPr>
            <a:normAutofit/>
          </a:bodyPr>
          <a:lstStyle/>
          <a:p>
            <a:r>
              <a:rPr lang="en-US" sz="2600" dirty="0" smtClean="0">
                <a:solidFill>
                  <a:schemeClr val="tx2"/>
                </a:solidFill>
              </a:rPr>
              <a:t>Clean energy creates electricity by tapping into natural cycles and systems, turning the ever-present energy around us into usable forms while producing little or no pollution or global warming emissions.</a:t>
            </a:r>
          </a:p>
          <a:p>
            <a:r>
              <a:rPr lang="en-US" sz="2600" dirty="0" smtClean="0">
                <a:solidFill>
                  <a:schemeClr val="tx2"/>
                </a:solidFill>
              </a:rPr>
              <a:t>The movement of wind and water, the heat and light of the sun, warmth in the ground, carbohydrates in plants—all are natural energy sources that can supply electricity in a sustainable way.</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srcRect/>
          <a:stretch>
            <a:fillRect/>
          </a:stretch>
        </p:blipFill>
        <p:spPr bwMode="auto">
          <a:xfrm>
            <a:off x="228600" y="304800"/>
            <a:ext cx="8763000" cy="65532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39762"/>
          </a:xfrm>
          <a:solidFill>
            <a:schemeClr val="tx2"/>
          </a:solidFill>
        </p:spPr>
        <p:txBody>
          <a:bodyPr>
            <a:normAutofit/>
          </a:bodyPr>
          <a:lstStyle/>
          <a:p>
            <a:r>
              <a:rPr lang="en-US" sz="2400" dirty="0" smtClean="0">
                <a:solidFill>
                  <a:schemeClr val="bg2"/>
                </a:solidFill>
              </a:rPr>
              <a:t>Photoelectric effect</a:t>
            </a:r>
            <a:endParaRPr lang="en-US" sz="2400" dirty="0">
              <a:solidFill>
                <a:schemeClr val="bg2"/>
              </a:solidFill>
            </a:endParaRPr>
          </a:p>
        </p:txBody>
      </p:sp>
      <p:sp>
        <p:nvSpPr>
          <p:cNvPr id="3" name="Content Placeholder 2"/>
          <p:cNvSpPr>
            <a:spLocks noGrp="1"/>
          </p:cNvSpPr>
          <p:nvPr>
            <p:ph idx="1"/>
          </p:nvPr>
        </p:nvSpPr>
        <p:spPr>
          <a:xfrm>
            <a:off x="457200" y="1524000"/>
            <a:ext cx="4343400" cy="4602163"/>
          </a:xfrm>
        </p:spPr>
        <p:txBody>
          <a:bodyPr>
            <a:normAutofit lnSpcReduction="10000"/>
          </a:bodyPr>
          <a:lstStyle/>
          <a:p>
            <a:pPr>
              <a:defRPr/>
            </a:pPr>
            <a:r>
              <a:rPr lang="en-US" sz="2200" dirty="0" smtClean="0"/>
              <a:t>The photoelectric effect relies on the principle that whenever light strikes the surface of certain metals electrons are released.</a:t>
            </a:r>
          </a:p>
          <a:p>
            <a:pPr>
              <a:defRPr/>
            </a:pPr>
            <a:r>
              <a:rPr lang="en-US" sz="2200" dirty="0" smtClean="0"/>
              <a:t>In the p-n junction the n-type wafer treated with phosphorus has extra electrons which flow into the holes in the p-type layer that has been treated with boron.</a:t>
            </a:r>
          </a:p>
          <a:p>
            <a:pPr>
              <a:defRPr/>
            </a:pPr>
            <a:r>
              <a:rPr lang="en-US" sz="2200" dirty="0" smtClean="0"/>
              <a:t>Connected by an external circuit electrons flow from the n-side to create electricity and end up in the p-side.</a:t>
            </a:r>
          </a:p>
          <a:p>
            <a:endParaRPr lang="en-US" dirty="0"/>
          </a:p>
        </p:txBody>
      </p:sp>
      <p:pic>
        <p:nvPicPr>
          <p:cNvPr id="4" name="Picture 6" descr="Illustration of n-layer with extra electrons, p-layer with extra holes and the junction between the two layers."/>
          <p:cNvPicPr>
            <a:picLocks noChangeAspect="1" noChangeArrowheads="1"/>
          </p:cNvPicPr>
          <p:nvPr/>
        </p:nvPicPr>
        <p:blipFill>
          <a:blip r:embed="rId2"/>
          <a:srcRect/>
          <a:stretch>
            <a:fillRect/>
          </a:stretch>
        </p:blipFill>
        <p:spPr>
          <a:xfrm>
            <a:off x="4953000" y="1600200"/>
            <a:ext cx="3797300" cy="42672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533400"/>
          </a:xfrm>
          <a:solidFill>
            <a:schemeClr val="tx2"/>
          </a:solidFill>
        </p:spPr>
        <p:txBody>
          <a:bodyPr>
            <a:normAutofit/>
          </a:bodyPr>
          <a:lstStyle/>
          <a:p>
            <a:r>
              <a:rPr lang="en-US" sz="2400" dirty="0" smtClean="0">
                <a:solidFill>
                  <a:schemeClr val="bg2"/>
                </a:solidFill>
              </a:rPr>
              <a:t>Photovoltaic cell</a:t>
            </a:r>
            <a:endParaRPr lang="en-US" sz="2400" dirty="0">
              <a:solidFill>
                <a:schemeClr val="bg2"/>
              </a:solidFill>
            </a:endParaRPr>
          </a:p>
        </p:txBody>
      </p:sp>
      <p:sp>
        <p:nvSpPr>
          <p:cNvPr id="3" name="Content Placeholder 2"/>
          <p:cNvSpPr>
            <a:spLocks noGrp="1"/>
          </p:cNvSpPr>
          <p:nvPr>
            <p:ph idx="1"/>
          </p:nvPr>
        </p:nvSpPr>
        <p:spPr>
          <a:xfrm>
            <a:off x="457200" y="1371600"/>
            <a:ext cx="8229600" cy="4983163"/>
          </a:xfrm>
        </p:spPr>
        <p:txBody>
          <a:bodyPr/>
          <a:lstStyle/>
          <a:p>
            <a:endParaRPr lang="en-US" dirty="0"/>
          </a:p>
        </p:txBody>
      </p:sp>
      <p:pic>
        <p:nvPicPr>
          <p:cNvPr id="4" name="Picture 7" descr="FIGURE1"/>
          <p:cNvPicPr>
            <a:picLocks noChangeAspect="1" noChangeArrowheads="1"/>
          </p:cNvPicPr>
          <p:nvPr/>
        </p:nvPicPr>
        <p:blipFill>
          <a:blip r:embed="rId2"/>
          <a:srcRect/>
          <a:stretch>
            <a:fillRect/>
          </a:stretch>
        </p:blipFill>
        <p:spPr>
          <a:xfrm>
            <a:off x="685800" y="2438400"/>
            <a:ext cx="4572000" cy="2555875"/>
          </a:xfrm>
          <a:prstGeom prst="rect">
            <a:avLst/>
          </a:prstGeom>
          <a:noFill/>
        </p:spPr>
      </p:pic>
      <p:graphicFrame>
        <p:nvGraphicFramePr>
          <p:cNvPr id="5" name="Group 22"/>
          <p:cNvGraphicFramePr>
            <a:graphicFrameLocks noGrp="1"/>
          </p:cNvGraphicFramePr>
          <p:nvPr/>
        </p:nvGraphicFramePr>
        <p:xfrm>
          <a:off x="3113088" y="3133725"/>
          <a:ext cx="1765300" cy="1508760"/>
        </p:xfrm>
        <a:graphic>
          <a:graphicData uri="http://schemas.openxmlformats.org/drawingml/2006/table">
            <a:tbl>
              <a:tblPr/>
              <a:tblGrid>
                <a:gridCol w="1765300"/>
              </a:tblGrid>
              <a:tr h="1447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dirty="0" smtClean="0">
                          <a:ln>
                            <a:noFill/>
                          </a:ln>
                          <a:solidFill>
                            <a:srgbClr val="000000"/>
                          </a:solidFill>
                          <a:effectLst/>
                          <a:latin typeface="Verdana" pitchFamily="8" charset="0"/>
                        </a:rPr>
                        <a:t>  </a:t>
                      </a:r>
                      <a:r>
                        <a:rPr kumimoji="0" lang="en-US" sz="8900" b="0" i="0" u="none" strike="noStrike" cap="none" normalizeH="0" baseline="0" dirty="0" smtClean="0">
                          <a:ln>
                            <a:noFill/>
                          </a:ln>
                          <a:solidFill>
                            <a:srgbClr val="000000"/>
                          </a:solidFill>
                          <a:effectLst/>
                          <a:latin typeface="Verdana" pitchFamily="8" charset="0"/>
                        </a:rPr>
                        <a:t> </a:t>
                      </a:r>
                      <a:r>
                        <a:rPr kumimoji="0" lang="en-US" sz="400" b="0" i="0" u="none" strike="noStrike" cap="none" normalizeH="0" baseline="0" dirty="0" smtClean="0">
                          <a:ln>
                            <a:noFill/>
                          </a:ln>
                          <a:solidFill>
                            <a:srgbClr val="000000"/>
                          </a:solidFill>
                          <a:effectLst/>
                          <a:latin typeface="Verdana" pitchFamily="8" charset="0"/>
                        </a:rPr>
                        <a:t>                                                                                                                                     </a:t>
                      </a:r>
                    </a:p>
                  </a:txBody>
                  <a:tcPr horzOverflow="overflow">
                    <a:lnL cap="flat">
                      <a:noFill/>
                    </a:lnL>
                    <a:lnR cap="flat">
                      <a:noFill/>
                    </a:lnR>
                    <a:lnT cap="flat">
                      <a:noFill/>
                    </a:lnT>
                    <a:lnB cap="flat">
                      <a:noFill/>
                    </a:lnB>
                    <a:lnTlToBr>
                      <a:noFill/>
                    </a:lnTlToBr>
                    <a:lnBlToTr>
                      <a:noFill/>
                    </a:lnBlToTr>
                    <a:noFill/>
                  </a:tcPr>
                </a:tc>
              </a:tr>
            </a:tbl>
          </a:graphicData>
        </a:graphic>
      </p:graphicFrame>
      <p:pic>
        <p:nvPicPr>
          <p:cNvPr id="6" name="Picture 12" descr="Illustration of a typical solar cell: glass, transparent adhesive, antireflection coating, front contact, n-Type semiconductor, p-Type seminconductor and back contact."/>
          <p:cNvPicPr>
            <a:picLocks noChangeAspect="1" noChangeArrowheads="1"/>
          </p:cNvPicPr>
          <p:nvPr/>
        </p:nvPicPr>
        <p:blipFill>
          <a:blip r:embed="rId3"/>
          <a:srcRect/>
          <a:stretch>
            <a:fillRect/>
          </a:stretch>
        </p:blipFill>
        <p:spPr bwMode="auto">
          <a:xfrm>
            <a:off x="5334000" y="2438400"/>
            <a:ext cx="3352800" cy="2514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nodeType="clickEffect">
                                  <p:stCondLst>
                                    <p:cond delay="0"/>
                                  </p:stCondLst>
                                  <p:childTnLst>
                                    <p:animEffect transition="out" filter="diamond(in)">
                                      <p:cBhvr>
                                        <p:cTn id="11" dur="2000"/>
                                        <p:tgtEl>
                                          <p:spTgt spid="6"/>
                                        </p:tgtEl>
                                      </p:cBhvr>
                                    </p:animEffect>
                                    <p:set>
                                      <p:cBhvr>
                                        <p:cTn id="12"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Illustration of Flat-plate modules using both direct and reflected sunlight."/>
          <p:cNvPicPr>
            <a:picLocks noGrp="1" noChangeAspect="1" noChangeArrowheads="1"/>
          </p:cNvPicPr>
          <p:nvPr>
            <p:ph idx="1"/>
          </p:nvPr>
        </p:nvPicPr>
        <p:blipFill>
          <a:blip r:embed="rId2"/>
          <a:srcRect/>
          <a:stretch>
            <a:fillRect/>
          </a:stretch>
        </p:blipFill>
        <p:spPr bwMode="auto">
          <a:xfrm>
            <a:off x="1143000" y="762000"/>
            <a:ext cx="6477000" cy="2982119"/>
          </a:xfrm>
          <a:prstGeom prst="rect">
            <a:avLst/>
          </a:prstGeom>
          <a:noFill/>
          <a:ln w="9525">
            <a:noFill/>
            <a:miter lim="800000"/>
            <a:headEnd/>
            <a:tailEnd/>
          </a:ln>
        </p:spPr>
      </p:pic>
      <p:sp>
        <p:nvSpPr>
          <p:cNvPr id="5" name="Rectangle 4"/>
          <p:cNvSpPr/>
          <p:nvPr/>
        </p:nvSpPr>
        <p:spPr>
          <a:xfrm>
            <a:off x="1066800" y="3886200"/>
            <a:ext cx="7010400" cy="1200329"/>
          </a:xfrm>
          <a:prstGeom prst="rect">
            <a:avLst/>
          </a:prstGeom>
        </p:spPr>
        <p:txBody>
          <a:bodyPr wrap="square">
            <a:spAutoFit/>
          </a:bodyPr>
          <a:lstStyle/>
          <a:p>
            <a:pPr>
              <a:defRPr/>
            </a:pPr>
            <a:r>
              <a:rPr lang="en-US" dirty="0" smtClean="0">
                <a:solidFill>
                  <a:schemeClr val="tx2"/>
                </a:solidFill>
              </a:rPr>
              <a:t>Sunlight is the catalyst of the reaction.</a:t>
            </a:r>
          </a:p>
          <a:p>
            <a:pPr>
              <a:defRPr/>
            </a:pPr>
            <a:r>
              <a:rPr lang="en-US" dirty="0" smtClean="0">
                <a:solidFill>
                  <a:schemeClr val="tx2"/>
                </a:solidFill>
              </a:rPr>
              <a:t>The output current of this reaction is DC (direct) and the amount of energy produced is directly proportional to the amount of sunlight put in.</a:t>
            </a:r>
          </a:p>
          <a:p>
            <a:pPr>
              <a:defRPr/>
            </a:pPr>
            <a:r>
              <a:rPr lang="en-US" dirty="0" smtClean="0">
                <a:solidFill>
                  <a:schemeClr val="tx2"/>
                </a:solidFill>
              </a:rPr>
              <a:t>Cells only have an average efficiency of 30% </a:t>
            </a:r>
          </a:p>
        </p:txBody>
      </p:sp>
      <p:sp>
        <p:nvSpPr>
          <p:cNvPr id="6" name="Rectangle 5"/>
          <p:cNvSpPr/>
          <p:nvPr/>
        </p:nvSpPr>
        <p:spPr>
          <a:xfrm>
            <a:off x="1143000" y="5105400"/>
            <a:ext cx="6934200" cy="1338828"/>
          </a:xfrm>
          <a:prstGeom prst="rect">
            <a:avLst/>
          </a:prstGeom>
        </p:spPr>
        <p:txBody>
          <a:bodyPr wrap="square">
            <a:spAutoFit/>
          </a:bodyPr>
          <a:lstStyle/>
          <a:p>
            <a:pPr>
              <a:lnSpc>
                <a:spcPct val="90000"/>
              </a:lnSpc>
              <a:defRPr/>
            </a:pPr>
            <a:r>
              <a:rPr lang="en-US" dirty="0" smtClean="0">
                <a:solidFill>
                  <a:schemeClr val="tx2"/>
                </a:solidFill>
              </a:rPr>
              <a:t>PV can be designed for a variety of applications</a:t>
            </a:r>
          </a:p>
          <a:p>
            <a:pPr>
              <a:lnSpc>
                <a:spcPct val="90000"/>
              </a:lnSpc>
              <a:defRPr/>
            </a:pPr>
            <a:r>
              <a:rPr lang="en-US" dirty="0" smtClean="0">
                <a:solidFill>
                  <a:schemeClr val="tx2"/>
                </a:solidFill>
              </a:rPr>
              <a:t>No noise or air pollution</a:t>
            </a:r>
          </a:p>
          <a:p>
            <a:pPr>
              <a:lnSpc>
                <a:spcPct val="90000"/>
              </a:lnSpc>
              <a:defRPr/>
            </a:pPr>
            <a:r>
              <a:rPr lang="en-US" dirty="0" smtClean="0">
                <a:solidFill>
                  <a:schemeClr val="tx2"/>
                </a:solidFill>
              </a:rPr>
              <a:t>Require minimal maintenance and have long service life times.</a:t>
            </a:r>
          </a:p>
          <a:p>
            <a:pPr>
              <a:lnSpc>
                <a:spcPct val="90000"/>
              </a:lnSpc>
              <a:defRPr/>
            </a:pPr>
            <a:r>
              <a:rPr lang="en-US" dirty="0" smtClean="0">
                <a:solidFill>
                  <a:schemeClr val="tx2"/>
                </a:solidFill>
              </a:rPr>
              <a:t>Power can be either centralized in individual homes or distributed by electrical companies.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nodeType="clickEffect">
                                  <p:stCondLst>
                                    <p:cond delay="0"/>
                                  </p:stCondLst>
                                  <p:childTnLst>
                                    <p:animEffect transition="out" filter="diamond(in)">
                                      <p:cBhvr>
                                        <p:cTn id="11" dur="2000"/>
                                        <p:tgtEl>
                                          <p:spTgt spid="4"/>
                                        </p:tgtEl>
                                      </p:cBhvr>
                                    </p:animEffect>
                                    <p:set>
                                      <p:cBhvr>
                                        <p:cTn id="12"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563562"/>
          </a:xfrm>
          <a:solidFill>
            <a:schemeClr val="tx2"/>
          </a:solidFill>
        </p:spPr>
        <p:txBody>
          <a:bodyPr>
            <a:normAutofit/>
          </a:bodyPr>
          <a:lstStyle/>
          <a:p>
            <a:r>
              <a:rPr lang="en-US" sz="2400" dirty="0" err="1" smtClean="0">
                <a:solidFill>
                  <a:schemeClr val="bg2"/>
                </a:solidFill>
              </a:rPr>
              <a:t>Photoelectrodes</a:t>
            </a:r>
            <a:r>
              <a:rPr lang="en-US" sz="2400" dirty="0" smtClean="0">
                <a:solidFill>
                  <a:schemeClr val="bg2"/>
                </a:solidFill>
              </a:rPr>
              <a:t> for solar fuel production</a:t>
            </a:r>
            <a:endParaRPr lang="en-US" sz="2400" dirty="0">
              <a:solidFill>
                <a:schemeClr val="bg2"/>
              </a:solidFill>
            </a:endParaRPr>
          </a:p>
        </p:txBody>
      </p:sp>
      <p:sp>
        <p:nvSpPr>
          <p:cNvPr id="3" name="Content Placeholder 2"/>
          <p:cNvSpPr>
            <a:spLocks noGrp="1"/>
          </p:cNvSpPr>
          <p:nvPr>
            <p:ph idx="1"/>
          </p:nvPr>
        </p:nvSpPr>
        <p:spPr>
          <a:xfrm>
            <a:off x="228600" y="1143000"/>
            <a:ext cx="5257800" cy="5410200"/>
          </a:xfrm>
        </p:spPr>
        <p:txBody>
          <a:bodyPr>
            <a:noAutofit/>
          </a:bodyPr>
          <a:lstStyle/>
          <a:p>
            <a:r>
              <a:rPr lang="en-US" sz="1600" dirty="0" smtClean="0">
                <a:solidFill>
                  <a:schemeClr val="tx2"/>
                </a:solidFill>
              </a:rPr>
              <a:t>The </a:t>
            </a:r>
            <a:r>
              <a:rPr lang="en-US" sz="1600" dirty="0" err="1" smtClean="0">
                <a:solidFill>
                  <a:schemeClr val="tx2"/>
                </a:solidFill>
              </a:rPr>
              <a:t>photoelectrochemical</a:t>
            </a:r>
            <a:r>
              <a:rPr lang="en-US" sz="1600" dirty="0" smtClean="0">
                <a:solidFill>
                  <a:schemeClr val="tx2"/>
                </a:solidFill>
              </a:rPr>
              <a:t> reduction of water or CO2 is a promising route to sustainable solar fuels but hinges on the identification of a stable </a:t>
            </a:r>
            <a:r>
              <a:rPr lang="en-US" sz="1600" dirty="0" err="1" smtClean="0">
                <a:solidFill>
                  <a:schemeClr val="tx2"/>
                </a:solidFill>
              </a:rPr>
              <a:t>photoanode</a:t>
            </a:r>
            <a:r>
              <a:rPr lang="en-US" sz="1600" dirty="0" smtClean="0">
                <a:solidFill>
                  <a:schemeClr val="tx2"/>
                </a:solidFill>
              </a:rPr>
              <a:t> for water oxidation.</a:t>
            </a:r>
          </a:p>
          <a:p>
            <a:r>
              <a:rPr lang="en-US" sz="1600" dirty="0" smtClean="0">
                <a:solidFill>
                  <a:schemeClr val="tx2"/>
                </a:solidFill>
              </a:rPr>
              <a:t> Semiconductor oxides like Fe2O3  have been gaining significant attention as promising materials. However, they exhibit a major drawback of a large required </a:t>
            </a:r>
            <a:r>
              <a:rPr lang="en-US" sz="1600" dirty="0" err="1" smtClean="0">
                <a:solidFill>
                  <a:schemeClr val="tx2"/>
                </a:solidFill>
              </a:rPr>
              <a:t>overpotential</a:t>
            </a:r>
            <a:r>
              <a:rPr lang="en-US" sz="1600" dirty="0" smtClean="0">
                <a:solidFill>
                  <a:schemeClr val="tx2"/>
                </a:solidFill>
              </a:rPr>
              <a:t> for solar water oxidation.</a:t>
            </a:r>
          </a:p>
          <a:p>
            <a:r>
              <a:rPr lang="en-US" sz="1600" dirty="0" smtClean="0">
                <a:solidFill>
                  <a:schemeClr val="tx2"/>
                </a:solidFill>
              </a:rPr>
              <a:t>The accumulation of </a:t>
            </a:r>
            <a:r>
              <a:rPr lang="en-US" sz="1600" dirty="0" err="1" smtClean="0">
                <a:solidFill>
                  <a:schemeClr val="tx2"/>
                </a:solidFill>
              </a:rPr>
              <a:t>photogenerated</a:t>
            </a:r>
            <a:r>
              <a:rPr lang="en-US" sz="1600" dirty="0" smtClean="0">
                <a:solidFill>
                  <a:schemeClr val="tx2"/>
                </a:solidFill>
              </a:rPr>
              <a:t> holes at the semiconductor−liquid interface, recently observed with multiple techniques, is rationalized with surface state models. </a:t>
            </a:r>
          </a:p>
          <a:p>
            <a:r>
              <a:rPr lang="en-US" sz="1600" dirty="0" smtClean="0">
                <a:solidFill>
                  <a:schemeClr val="tx2"/>
                </a:solidFill>
              </a:rPr>
              <a:t>Transient absorption spectroscopy and electrochemical impedance spectroscopy suggest that surface treatments designed to either </a:t>
            </a:r>
            <a:r>
              <a:rPr lang="en-US" sz="1600" dirty="0" err="1" smtClean="0">
                <a:solidFill>
                  <a:schemeClr val="tx2"/>
                </a:solidFill>
              </a:rPr>
              <a:t>passivate</a:t>
            </a:r>
            <a:r>
              <a:rPr lang="en-US" sz="1600" dirty="0" smtClean="0">
                <a:solidFill>
                  <a:schemeClr val="tx2"/>
                </a:solidFill>
              </a:rPr>
              <a:t> surface traps or increase reaction rates (as catalysts) actually perform identically. </a:t>
            </a:r>
          </a:p>
          <a:p>
            <a:r>
              <a:rPr lang="en-US" sz="1600" dirty="0" smtClean="0">
                <a:solidFill>
                  <a:schemeClr val="tx2"/>
                </a:solidFill>
              </a:rPr>
              <a:t>This calls into question the definition of a catalyst when coupled to  semiconductor </a:t>
            </a:r>
            <a:r>
              <a:rPr lang="en-US" sz="1600" dirty="0" err="1" smtClean="0">
                <a:solidFill>
                  <a:schemeClr val="tx2"/>
                </a:solidFill>
              </a:rPr>
              <a:t>photoelectrode</a:t>
            </a:r>
            <a:r>
              <a:rPr lang="en-US" sz="1600" dirty="0" smtClean="0">
                <a:solidFill>
                  <a:schemeClr val="tx2"/>
                </a:solidFill>
              </a:rPr>
              <a:t>. </a:t>
            </a:r>
          </a:p>
          <a:p>
            <a:r>
              <a:rPr lang="en-US" sz="1600" dirty="0" smtClean="0">
                <a:solidFill>
                  <a:schemeClr val="tx2"/>
                </a:solidFill>
              </a:rPr>
              <a:t>In contrast, results from transient photocurrent </a:t>
            </a:r>
            <a:r>
              <a:rPr lang="en-US" sz="1600" dirty="0" err="1" smtClean="0">
                <a:solidFill>
                  <a:schemeClr val="tx2"/>
                </a:solidFill>
              </a:rPr>
              <a:t>spectros</a:t>
            </a:r>
            <a:r>
              <a:rPr lang="en-US" sz="1600" dirty="0" smtClean="0">
                <a:solidFill>
                  <a:schemeClr val="tx2"/>
                </a:solidFill>
              </a:rPr>
              <a:t>-copy suggest that two separate loss mechanisms are indeed occurring and can be addressed separately</a:t>
            </a:r>
            <a:endParaRPr lang="en-US" sz="1600" dirty="0">
              <a:solidFill>
                <a:schemeClr val="tx2"/>
              </a:solidFill>
            </a:endParaRPr>
          </a:p>
        </p:txBody>
      </p:sp>
      <p:pic>
        <p:nvPicPr>
          <p:cNvPr id="1026" name="Picture 2"/>
          <p:cNvPicPr>
            <a:picLocks noChangeAspect="1" noChangeArrowheads="1"/>
          </p:cNvPicPr>
          <p:nvPr/>
        </p:nvPicPr>
        <p:blipFill>
          <a:blip r:embed="rId2"/>
          <a:srcRect/>
          <a:stretch>
            <a:fillRect/>
          </a:stretch>
        </p:blipFill>
        <p:spPr bwMode="auto">
          <a:xfrm>
            <a:off x="5867400" y="1600200"/>
            <a:ext cx="3124200" cy="365760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87362"/>
          </a:xfrm>
          <a:solidFill>
            <a:schemeClr val="tx2"/>
          </a:solidFill>
        </p:spPr>
        <p:txBody>
          <a:bodyPr>
            <a:normAutofit fontScale="90000"/>
          </a:bodyPr>
          <a:lstStyle/>
          <a:p>
            <a:r>
              <a:rPr lang="en-US" dirty="0" smtClean="0">
                <a:solidFill>
                  <a:schemeClr val="bg2"/>
                </a:solidFill>
              </a:rPr>
              <a:t>Bio-fuels</a:t>
            </a:r>
            <a:endParaRPr lang="en-US" dirty="0">
              <a:solidFill>
                <a:schemeClr val="bg2"/>
              </a:solidFill>
            </a:endParaRPr>
          </a:p>
        </p:txBody>
      </p:sp>
      <p:sp>
        <p:nvSpPr>
          <p:cNvPr id="3" name="Content Placeholder 2"/>
          <p:cNvSpPr>
            <a:spLocks noGrp="1"/>
          </p:cNvSpPr>
          <p:nvPr>
            <p:ph idx="1"/>
          </p:nvPr>
        </p:nvSpPr>
        <p:spPr>
          <a:xfrm>
            <a:off x="228600" y="685800"/>
            <a:ext cx="6172200" cy="5943600"/>
          </a:xfrm>
        </p:spPr>
        <p:txBody>
          <a:bodyPr>
            <a:noAutofit/>
          </a:bodyPr>
          <a:lstStyle/>
          <a:p>
            <a:r>
              <a:rPr lang="en-US" sz="1600" dirty="0" smtClean="0">
                <a:solidFill>
                  <a:schemeClr val="tx2"/>
                </a:solidFill>
              </a:rPr>
              <a:t>Biofuels can be produced from organic matter like corn, grasses, vegetable oil, agricultural waste, and even garbage. They hold great potential as an oil and climate solution, but their environmental benefits vary depending on the source material and the methods used to produce them. </a:t>
            </a:r>
          </a:p>
          <a:p>
            <a:r>
              <a:rPr lang="en-US" sz="1600" dirty="0" smtClean="0">
                <a:solidFill>
                  <a:schemeClr val="tx2"/>
                </a:solidFill>
              </a:rPr>
              <a:t>Corn-based ethanol is the largest source of biofuel in the United States and the world, but the environmental and food supply problems caused by expanding corn cultivation to produce fuel make it ineffective as a strategy to reduce global warming emissions or create additional oil savings.</a:t>
            </a:r>
          </a:p>
          <a:p>
            <a:r>
              <a:rPr lang="en-US" sz="1600" dirty="0" smtClean="0">
                <a:solidFill>
                  <a:schemeClr val="tx2"/>
                </a:solidFill>
              </a:rPr>
              <a:t>Advanced biofuels made from non-food sources such as perennial grasses, garbage, and waste materials from agriculture and forestry (known as cellulosic biofuels) offer the greatest potential for oil savings and significant global warming emissions reductions with minimal environmental impacts.</a:t>
            </a:r>
          </a:p>
          <a:p>
            <a:r>
              <a:rPr lang="en-US" sz="1600" dirty="0" smtClean="0">
                <a:solidFill>
                  <a:schemeClr val="tx2"/>
                </a:solidFill>
              </a:rPr>
              <a:t>The United States has the potential to dramatically expand the production of these better biofuels and take a significant step toward cutting U.S. oil consumption in half over the next 20 years. By 2030, the United States could sustainably produce enough non-food biomass resources to generate as much as 54 billion gallons of ethanol each year—four times as much corn ethanol as the United States produced in 2010.</a:t>
            </a:r>
            <a:br>
              <a:rPr lang="en-US" sz="1600" dirty="0" smtClean="0">
                <a:solidFill>
                  <a:schemeClr val="tx2"/>
                </a:solidFill>
              </a:rPr>
            </a:br>
            <a:r>
              <a:rPr lang="en-US" sz="1600" dirty="0" smtClean="0">
                <a:solidFill>
                  <a:schemeClr val="tx2"/>
                </a:solidFill>
              </a:rPr>
              <a:t/>
            </a:r>
            <a:br>
              <a:rPr lang="en-US" sz="1600" dirty="0" smtClean="0">
                <a:solidFill>
                  <a:schemeClr val="tx2"/>
                </a:solidFill>
              </a:rPr>
            </a:br>
            <a:endParaRPr lang="en-US" sz="1600" dirty="0" smtClean="0">
              <a:solidFill>
                <a:schemeClr val="tx2"/>
              </a:solidFill>
            </a:endParaRPr>
          </a:p>
          <a:p>
            <a:endParaRPr lang="en-US" sz="1600" dirty="0">
              <a:solidFill>
                <a:schemeClr val="tx2"/>
              </a:solidFill>
            </a:endParaRPr>
          </a:p>
        </p:txBody>
      </p:sp>
      <p:pic>
        <p:nvPicPr>
          <p:cNvPr id="4" name="Picture 9" descr="grasscar%27%27"/>
          <p:cNvPicPr>
            <a:picLocks noChangeAspect="1" noChangeArrowheads="1"/>
          </p:cNvPicPr>
          <p:nvPr/>
        </p:nvPicPr>
        <p:blipFill>
          <a:blip r:embed="rId2">
            <a:lum bright="20000" contrast="6000"/>
          </a:blip>
          <a:srcRect/>
          <a:stretch>
            <a:fillRect/>
          </a:stretch>
        </p:blipFill>
        <p:spPr bwMode="auto">
          <a:xfrm>
            <a:off x="6324600" y="2590800"/>
            <a:ext cx="2819400" cy="21336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39762"/>
          </a:xfrm>
          <a:solidFill>
            <a:schemeClr val="tx2"/>
          </a:solidFill>
        </p:spPr>
        <p:txBody>
          <a:bodyPr>
            <a:normAutofit fontScale="90000"/>
          </a:bodyPr>
          <a:lstStyle/>
          <a:p>
            <a:r>
              <a:rPr lang="en-US" dirty="0" smtClean="0">
                <a:solidFill>
                  <a:schemeClr val="bg2"/>
                </a:solidFill>
              </a:rPr>
              <a:t>Material Genome</a:t>
            </a:r>
            <a:endParaRPr lang="en-US" dirty="0">
              <a:solidFill>
                <a:schemeClr val="bg2"/>
              </a:solidFill>
            </a:endParaRPr>
          </a:p>
        </p:txBody>
      </p:sp>
      <p:sp>
        <p:nvSpPr>
          <p:cNvPr id="3" name="Content Placeholder 2"/>
          <p:cNvSpPr>
            <a:spLocks noGrp="1"/>
          </p:cNvSpPr>
          <p:nvPr>
            <p:ph idx="1"/>
          </p:nvPr>
        </p:nvSpPr>
        <p:spPr>
          <a:xfrm>
            <a:off x="381000" y="1524000"/>
            <a:ext cx="8458200" cy="4525963"/>
          </a:xfrm>
        </p:spPr>
        <p:txBody>
          <a:bodyPr>
            <a:normAutofit fontScale="62500" lnSpcReduction="20000"/>
          </a:bodyPr>
          <a:lstStyle/>
          <a:p>
            <a:r>
              <a:rPr lang="en-US" dirty="0" smtClean="0">
                <a:solidFill>
                  <a:schemeClr val="tx2"/>
                </a:solidFill>
              </a:rPr>
              <a:t>The development of new technologies for solar energy capture and storage depends critically on the development of new, innovative materials – a process that is typically extremely slow. To help accelerate that process, this project is formulating a computational methodology for predicting the electronic, structural, and thermodynamic properties of materials for solar energy capture and storage. </a:t>
            </a:r>
          </a:p>
          <a:p>
            <a:r>
              <a:rPr lang="en-US" dirty="0" smtClean="0">
                <a:solidFill>
                  <a:schemeClr val="tx2"/>
                </a:solidFill>
              </a:rPr>
              <a:t>The new methodology combined with an environment for virtual design and testing will permit hundreds to thousands of materials and structures to be rapidly and systematically evaluated for their potential performance in devices. </a:t>
            </a:r>
          </a:p>
          <a:p>
            <a:r>
              <a:rPr lang="en-US" dirty="0" smtClean="0">
                <a:solidFill>
                  <a:schemeClr val="tx2"/>
                </a:solidFill>
              </a:rPr>
              <a:t>Collaborating experimental teams working on </a:t>
            </a:r>
            <a:r>
              <a:rPr lang="en-US" dirty="0" err="1" smtClean="0">
                <a:solidFill>
                  <a:schemeClr val="tx2"/>
                </a:solidFill>
              </a:rPr>
              <a:t>Eni</a:t>
            </a:r>
            <a:r>
              <a:rPr lang="en-US" dirty="0" smtClean="0">
                <a:solidFill>
                  <a:schemeClr val="tx2"/>
                </a:solidFill>
              </a:rPr>
              <a:t>-MIT projects will use the new methodology to accelerate the design of viable materials and devices for solar energy.</a:t>
            </a:r>
          </a:p>
          <a:p>
            <a:r>
              <a:rPr lang="en-US" dirty="0" smtClean="0">
                <a:solidFill>
                  <a:schemeClr val="tx2"/>
                </a:solidFill>
              </a:rPr>
              <a:t> While this project focuses on solar technology, the methodology will prove valuable to materials innovation well beyond that field.</a:t>
            </a:r>
            <a:endParaRPr lang="en-US" dirty="0">
              <a:solidFill>
                <a:schemeClr val="tx2"/>
              </a:solidFill>
            </a:endParaRPr>
          </a:p>
        </p:txBody>
      </p:sp>
      <p:sp>
        <p:nvSpPr>
          <p:cNvPr id="1026" name="AutoShape 2" descr="The Materials Genome"/>
          <p:cNvSpPr>
            <a:spLocks noChangeAspect="1" noChangeArrowheads="1"/>
          </p:cNvSpPr>
          <p:nvPr/>
        </p:nvSpPr>
        <p:spPr bwMode="auto">
          <a:xfrm>
            <a:off x="155575" y="-868363"/>
            <a:ext cx="3476625" cy="18097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solidFill>
                  <a:schemeClr val="tx2"/>
                </a:solidFill>
              </a:rPr>
              <a:t>The MIT spin-off had hoped to enable the hydrogen economy in developing countries, but is now at work on a flow battery using designer molecules.</a:t>
            </a:r>
            <a:endParaRPr lang="en-US" sz="2000" dirty="0">
              <a:solidFill>
                <a:schemeClr val="tx2"/>
              </a:solidFill>
            </a:endParaRPr>
          </a:p>
        </p:txBody>
      </p:sp>
      <p:sp>
        <p:nvSpPr>
          <p:cNvPr id="3" name="Content Placeholder 2"/>
          <p:cNvSpPr>
            <a:spLocks noGrp="1"/>
          </p:cNvSpPr>
          <p:nvPr>
            <p:ph idx="1"/>
          </p:nvPr>
        </p:nvSpPr>
        <p:spPr>
          <a:xfrm>
            <a:off x="457200" y="1371600"/>
            <a:ext cx="8229600" cy="4525963"/>
          </a:xfrm>
        </p:spPr>
        <p:txBody>
          <a:bodyPr>
            <a:noAutofit/>
          </a:bodyPr>
          <a:lstStyle/>
          <a:p>
            <a:r>
              <a:rPr lang="en-US" sz="1800" dirty="0" smtClean="0">
                <a:solidFill>
                  <a:schemeClr val="tx2"/>
                </a:solidFill>
              </a:rPr>
              <a:t> Cambridge, Massachusetts-based company has spent the last year and a half designing a flow battery for grid storage and plans to have a prototype later this</a:t>
            </a:r>
          </a:p>
          <a:p>
            <a:endParaRPr lang="en-US" sz="1800" dirty="0" smtClean="0">
              <a:solidFill>
                <a:schemeClr val="tx2"/>
              </a:solidFill>
            </a:endParaRPr>
          </a:p>
          <a:p>
            <a:r>
              <a:rPr lang="en-US" sz="1800" dirty="0" smtClean="0">
                <a:solidFill>
                  <a:schemeClr val="tx2"/>
                </a:solidFill>
              </a:rPr>
              <a:t>Flow batteries are one of most attractive battery technologies for storing multiple hours of energy on the grid. They can be used to smooth out the variable supply of wind and solar farms or provide back-up power for buildings or campuses with on-site power generation. </a:t>
            </a:r>
          </a:p>
          <a:p>
            <a:endParaRPr lang="en-US" sz="1800" dirty="0" smtClean="0">
              <a:solidFill>
                <a:schemeClr val="tx2"/>
              </a:solidFill>
            </a:endParaRPr>
          </a:p>
          <a:p>
            <a:r>
              <a:rPr lang="en-US" sz="1800" dirty="0" smtClean="0">
                <a:solidFill>
                  <a:schemeClr val="tx2"/>
                </a:solidFill>
              </a:rPr>
              <a:t>There are already dozens of flow batteries connected to the grid made by companies with vanadium and zinc bromide chemistries. Sun </a:t>
            </a:r>
            <a:r>
              <a:rPr lang="en-US" sz="1800" dirty="0" err="1" smtClean="0">
                <a:solidFill>
                  <a:schemeClr val="tx2"/>
                </a:solidFill>
              </a:rPr>
              <a:t>Catalytix</a:t>
            </a:r>
            <a:r>
              <a:rPr lang="en-US" sz="1800" dirty="0" smtClean="0">
                <a:solidFill>
                  <a:schemeClr val="tx2"/>
                </a:solidFill>
              </a:rPr>
              <a:t> is using “designer molecules” made from abundant materials that are environmentally benign and will yield low costs,. The company is targeting a price of $200 to $250 per kilowatt-hour of capacity, far less than long-lasting batteries now on grid.</a:t>
            </a:r>
          </a:p>
          <a:p>
            <a:r>
              <a:rPr lang="en-US" sz="1800" dirty="0" smtClean="0">
                <a:solidFill>
                  <a:schemeClr val="tx2"/>
                </a:solidFill>
              </a:rPr>
              <a:t>With it, </a:t>
            </a:r>
            <a:r>
              <a:rPr lang="en-US" sz="1800" dirty="0" err="1" smtClean="0">
                <a:solidFill>
                  <a:schemeClr val="tx2"/>
                </a:solidFill>
              </a:rPr>
              <a:t>Nocera</a:t>
            </a:r>
            <a:r>
              <a:rPr lang="en-US" sz="1800" dirty="0" smtClean="0">
                <a:solidFill>
                  <a:schemeClr val="tx2"/>
                </a:solidFill>
              </a:rPr>
              <a:t> envisioned an “artificial leaf” that could cheaply strip the hydrogen from water and use the hydrogen in a fuel cell to make electricity. The company raised venture capital from Polaris Venture Partners and from Indian conglomerate Tata, which expressed interesting in its technology for distributed energy. It also landed an ARPA-E grant for a material that can produce hydrogen from water directly from solar energy</a:t>
            </a:r>
          </a:p>
          <a:p>
            <a:endParaRPr lang="en-US" sz="1800" dirty="0">
              <a:solidFill>
                <a:schemeClr val="tx2"/>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417638"/>
          </a:xfrm>
        </p:spPr>
        <p:txBody>
          <a:bodyPr>
            <a:noAutofit/>
          </a:bodyPr>
          <a:lstStyle/>
          <a:p>
            <a:r>
              <a:rPr lang="en-US" sz="2000" b="1" dirty="0" smtClean="0">
                <a:solidFill>
                  <a:schemeClr val="tx2"/>
                </a:solidFill>
              </a:rPr>
              <a:t>MIT researchers develop solar-to-fuel roadmap for crystalline silicon</a:t>
            </a:r>
            <a:br>
              <a:rPr lang="en-US" sz="2000" b="1" dirty="0" smtClean="0">
                <a:solidFill>
                  <a:schemeClr val="tx2"/>
                </a:solidFill>
              </a:rPr>
            </a:br>
            <a:r>
              <a:rPr lang="en-US" sz="2000" dirty="0" smtClean="0">
                <a:solidFill>
                  <a:schemeClr val="tx2"/>
                </a:solidFill>
              </a:rPr>
              <a:t>New analysis points the way to optimizing efficiency of an integrated system for harvesting sunlight to make storable fuel.</a:t>
            </a:r>
            <a:r>
              <a:rPr lang="en-US" sz="2400" dirty="0" smtClean="0">
                <a:solidFill>
                  <a:schemeClr val="tx2"/>
                </a:solidFill>
              </a:rPr>
              <a:t/>
            </a:r>
            <a:br>
              <a:rPr lang="en-US" sz="2400" dirty="0" smtClean="0">
                <a:solidFill>
                  <a:schemeClr val="tx2"/>
                </a:solidFill>
              </a:rPr>
            </a:br>
            <a:endParaRPr lang="en-US" sz="2400" dirty="0">
              <a:solidFill>
                <a:schemeClr val="tx2"/>
              </a:solidFill>
            </a:endParaRPr>
          </a:p>
        </p:txBody>
      </p:sp>
      <p:sp>
        <p:nvSpPr>
          <p:cNvPr id="3" name="Content Placeholder 2"/>
          <p:cNvSpPr>
            <a:spLocks noGrp="1"/>
          </p:cNvSpPr>
          <p:nvPr>
            <p:ph idx="1"/>
          </p:nvPr>
        </p:nvSpPr>
        <p:spPr/>
        <p:txBody>
          <a:bodyPr>
            <a:normAutofit fontScale="77500" lnSpcReduction="20000"/>
          </a:bodyPr>
          <a:lstStyle/>
          <a:p>
            <a:r>
              <a:rPr lang="en-US" dirty="0" smtClean="0">
                <a:solidFill>
                  <a:schemeClr val="tx2"/>
                </a:solidFill>
              </a:rPr>
              <a:t>Bringing the concept of an “artificial leaf” closer to reality, a team of researchers at MIT has published a detailed analysis of all the factors that could limit the efficiency of such a system. The new analysis lays out a roadmap for a research program to improve the efficiency of these systems, and could quickly lead to the production of a practical, inexpensive and commercially viable prototype.</a:t>
            </a:r>
            <a:br>
              <a:rPr lang="en-US" dirty="0" smtClean="0">
                <a:solidFill>
                  <a:schemeClr val="tx2"/>
                </a:solidFill>
              </a:rPr>
            </a:br>
            <a:r>
              <a:rPr lang="en-US" dirty="0" smtClean="0">
                <a:solidFill>
                  <a:schemeClr val="tx2"/>
                </a:solidFill>
              </a:rPr>
              <a:t/>
            </a:r>
            <a:br>
              <a:rPr lang="en-US" dirty="0" smtClean="0">
                <a:solidFill>
                  <a:schemeClr val="tx2"/>
                </a:solidFill>
              </a:rPr>
            </a:br>
            <a:r>
              <a:rPr lang="en-US" dirty="0" smtClean="0">
                <a:solidFill>
                  <a:schemeClr val="tx2"/>
                </a:solidFill>
              </a:rPr>
              <a:t>Such a system would use sunlight to produce a storable fuel, such as hydrogen, instead of electricity for immediate use. This fuel could then be used on demand to generate electricity through a fuel cell or other device. This process would liberate solar energy for use when the sun isn’t shining, and open up a host of potential new applications</a:t>
            </a:r>
            <a:endParaRPr lang="en-US" dirty="0">
              <a:solidFill>
                <a:schemeClr val="tx2"/>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04801"/>
            <a:ext cx="9144000" cy="762000"/>
          </a:xfrm>
        </p:spPr>
        <p:txBody>
          <a:bodyPr/>
          <a:lstStyle/>
          <a:p>
            <a:endParaRPr lang="en-US" dirty="0"/>
          </a:p>
        </p:txBody>
      </p:sp>
      <p:sp>
        <p:nvSpPr>
          <p:cNvPr id="3" name="Subtitle 2"/>
          <p:cNvSpPr>
            <a:spLocks noGrp="1"/>
          </p:cNvSpPr>
          <p:nvPr>
            <p:ph type="subTitle" idx="1"/>
          </p:nvPr>
        </p:nvSpPr>
        <p:spPr>
          <a:xfrm>
            <a:off x="762000" y="1600200"/>
            <a:ext cx="7924800" cy="4495800"/>
          </a:xfrm>
        </p:spPr>
        <p:txBody>
          <a:bodyPr>
            <a:normAutofit fontScale="70000" lnSpcReduction="20000"/>
          </a:bodyPr>
          <a:lstStyle/>
          <a:p>
            <a:pPr algn="l"/>
            <a:r>
              <a:rPr lang="en-US" dirty="0" smtClean="0">
                <a:solidFill>
                  <a:schemeClr val="tx2"/>
                </a:solidFill>
              </a:rPr>
              <a:t>Photosynthesis, nature’s way of converting sunlight to fuel, happens all around us, from leaves on a tree to the smallest blade of grass. But finding a way to mimic the ability cheaply and efficiently has confounded engineers for decades.</a:t>
            </a:r>
          </a:p>
          <a:p>
            <a:pPr algn="l"/>
            <a:r>
              <a:rPr lang="en-US" dirty="0" smtClean="0">
                <a:solidFill>
                  <a:schemeClr val="tx2"/>
                </a:solidFill>
              </a:rPr>
              <a:t>Now researchers have taken a step toward this elusive feat, with a device that is even more efficient than natural photosynthesis and relies on low-cost, abundant materials.</a:t>
            </a:r>
          </a:p>
          <a:p>
            <a:pPr algn="l"/>
            <a:r>
              <a:rPr lang="en-US" dirty="0" smtClean="0">
                <a:solidFill>
                  <a:schemeClr val="tx2"/>
                </a:solidFill>
              </a:rPr>
              <a:t>Conventional solar cells produce electricity when a photovoltaic material is exposed to light. The new device goes a step further, using the resulting electricity to split water into hydrogen and oxygen, which can be stored and used to generate electricity via a fuel cell. </a:t>
            </a:r>
          </a:p>
          <a:p>
            <a:pPr algn="l"/>
            <a:r>
              <a:rPr lang="en-US" dirty="0" smtClean="0">
                <a:solidFill>
                  <a:schemeClr val="tx2"/>
                </a:solidFill>
              </a:rPr>
              <a:t>The new device is still in early laboratory development, and significant challenges remain before it can be commercialized</a:t>
            </a:r>
            <a:r>
              <a:rPr lang="en-US" dirty="0" smtClean="0"/>
              <a:t>.</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20762"/>
          </a:xfrm>
        </p:spPr>
        <p:txBody>
          <a:bodyPr>
            <a:normAutofit fontScale="90000"/>
          </a:bodyPr>
          <a:lstStyle/>
          <a:p>
            <a:r>
              <a:rPr lang="en-US" sz="2700" b="1" dirty="0" smtClean="0"/>
              <a:t/>
            </a:r>
            <a:br>
              <a:rPr lang="en-US" sz="2700" b="1" dirty="0" smtClean="0"/>
            </a:br>
            <a:r>
              <a:rPr lang="en-US" sz="2700" b="1" dirty="0" smtClean="0">
                <a:solidFill>
                  <a:schemeClr val="tx2"/>
                </a:solidFill>
              </a:rPr>
              <a:t>Why clean energy?  It slows global warming, improves air and water quality, and creates jobs</a:t>
            </a:r>
            <a:r>
              <a:rPr lang="en-US" b="1" dirty="0" smtClean="0"/>
              <a:t/>
            </a:r>
            <a:br>
              <a:rPr lang="en-US" b="1" dirty="0" smtClean="0"/>
            </a:br>
            <a:endParaRPr lang="en-US" dirty="0"/>
          </a:p>
        </p:txBody>
      </p:sp>
      <p:sp>
        <p:nvSpPr>
          <p:cNvPr id="3" name="Content Placeholder 2"/>
          <p:cNvSpPr>
            <a:spLocks noGrp="1"/>
          </p:cNvSpPr>
          <p:nvPr>
            <p:ph idx="1"/>
          </p:nvPr>
        </p:nvSpPr>
        <p:spPr>
          <a:xfrm>
            <a:off x="457200" y="1371600"/>
            <a:ext cx="8229600" cy="4525963"/>
          </a:xfrm>
          <a:ln>
            <a:solidFill>
              <a:schemeClr val="bg2"/>
            </a:solidFill>
          </a:ln>
        </p:spPr>
        <p:txBody>
          <a:bodyPr>
            <a:normAutofit fontScale="70000" lnSpcReduction="20000"/>
          </a:bodyPr>
          <a:lstStyle/>
          <a:p>
            <a:r>
              <a:rPr lang="en-US" dirty="0" smtClean="0">
                <a:solidFill>
                  <a:schemeClr val="tx2"/>
                </a:solidFill>
              </a:rPr>
              <a:t>Manmade emissions are driving up the planet’s temperature. Our air, water, and environment are harmed by pollutants like mercury, arsenic, and sulfur dioxide. </a:t>
            </a:r>
          </a:p>
          <a:p>
            <a:r>
              <a:rPr lang="en-US" dirty="0" smtClean="0">
                <a:solidFill>
                  <a:schemeClr val="tx2"/>
                </a:solidFill>
              </a:rPr>
              <a:t>Power generation from  coal and other fossil fuels produces more than a third of U.S. global warming emissions, contributes significantly to air pollution, and has costly and adverse effects on public health. </a:t>
            </a:r>
            <a:br>
              <a:rPr lang="en-US" dirty="0" smtClean="0">
                <a:solidFill>
                  <a:schemeClr val="tx2"/>
                </a:solidFill>
              </a:rPr>
            </a:br>
            <a:r>
              <a:rPr lang="en-US" dirty="0" smtClean="0">
                <a:solidFill>
                  <a:schemeClr val="tx2"/>
                </a:solidFill>
              </a:rPr>
              <a:t/>
            </a:r>
            <a:br>
              <a:rPr lang="en-US" dirty="0" smtClean="0">
                <a:solidFill>
                  <a:schemeClr val="tx2"/>
                </a:solidFill>
              </a:rPr>
            </a:br>
            <a:r>
              <a:rPr lang="en-US" dirty="0" smtClean="0">
                <a:solidFill>
                  <a:schemeClr val="tx2"/>
                </a:solidFill>
              </a:rPr>
              <a:t>Renewable energy technologies generate electricity with almost no pollution or carbon emissions and have the potential to significantly reduce our reliance on coal and other fossil fuels. By expanding renewable energy, we can improve air quality, reduce global warming emissions, create new industries and jobs, and move America toward a cleaner, safer, and affordable energy future.</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dirty="0" smtClean="0"/>
          </a:p>
          <a:p>
            <a:pPr>
              <a:buNone/>
            </a:pPr>
            <a:r>
              <a:rPr lang="en-US" dirty="0" smtClean="0"/>
              <a:t>                                   Thank You</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144963"/>
          </a:xfrm>
        </p:spPr>
        <p:txBody>
          <a:bodyPr>
            <a:normAutofit fontScale="85000" lnSpcReduction="10000"/>
          </a:bodyPr>
          <a:lstStyle/>
          <a:p>
            <a:r>
              <a:rPr lang="en-US" dirty="0" smtClean="0">
                <a:solidFill>
                  <a:schemeClr val="tx2"/>
                </a:solidFill>
              </a:rPr>
              <a:t>Making carbon dioxide by burning hydrocarbons is easy. A pair of novel catalysts recently made by researchers at the University of Illinois at Chicago could make it far more practical to do the reverse, converting carbon dioxide and water into fuel.</a:t>
            </a:r>
          </a:p>
          <a:p>
            <a:r>
              <a:rPr lang="en-US" dirty="0" smtClean="0">
                <a:solidFill>
                  <a:schemeClr val="tx2"/>
                </a:solidFill>
              </a:rPr>
              <a:t>Because running this reaction normally requires large amounts of energy, it has been economical only in rare cases. But if the process could be done commercially, liquid fuels could be made from the exhaust gases of fossil-fuel power plants.</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tx2"/>
                </a:solidFill>
              </a:rPr>
              <a:t>Is natural gas a clean energy alternative? Not really</a:t>
            </a:r>
            <a:endParaRPr lang="en-US" dirty="0">
              <a:solidFill>
                <a:schemeClr val="tx2"/>
              </a:solidFill>
            </a:endParaRPr>
          </a:p>
        </p:txBody>
      </p:sp>
      <p:sp>
        <p:nvSpPr>
          <p:cNvPr id="3" name="Content Placeholder 2"/>
          <p:cNvSpPr>
            <a:spLocks noGrp="1"/>
          </p:cNvSpPr>
          <p:nvPr>
            <p:ph idx="1"/>
          </p:nvPr>
        </p:nvSpPr>
        <p:spPr/>
        <p:txBody>
          <a:bodyPr>
            <a:normAutofit/>
          </a:bodyPr>
          <a:lstStyle/>
          <a:p>
            <a:r>
              <a:rPr lang="en-US" sz="2200" dirty="0" smtClean="0">
                <a:solidFill>
                  <a:schemeClr val="tx2"/>
                </a:solidFill>
              </a:rPr>
              <a:t>It’s true that natural gas releases fewer pollutants than coal, but it does not represent a long-term solution to our energy needs.</a:t>
            </a:r>
          </a:p>
          <a:p>
            <a:r>
              <a:rPr lang="en-US" sz="2200" dirty="0" smtClean="0">
                <a:solidFill>
                  <a:schemeClr val="tx2"/>
                </a:solidFill>
              </a:rPr>
              <a:t> The supply of natural gas is finite, there are growing environmental concerns associated with its extraction, and it still produces substantial global warming emissions. </a:t>
            </a:r>
          </a:p>
          <a:p>
            <a:r>
              <a:rPr lang="en-US" sz="2200" dirty="0" smtClean="0">
                <a:solidFill>
                  <a:schemeClr val="tx2"/>
                </a:solidFill>
              </a:rPr>
              <a:t>It does have potential, however, to serve as a critical ‘bridge technology’ as we transition toward a sustainable clean energy economy.</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b="1" dirty="0" smtClean="0">
                <a:solidFill>
                  <a:schemeClr val="tx2"/>
                </a:solidFill>
              </a:rPr>
              <a:t>Cleaner Biofuels: Displacing Conventional Gasoline</a:t>
            </a:r>
            <a:br>
              <a:rPr lang="en-US" sz="2000" b="1" dirty="0" smtClean="0">
                <a:solidFill>
                  <a:schemeClr val="tx2"/>
                </a:solidFill>
              </a:rPr>
            </a:br>
            <a:r>
              <a:rPr lang="en-US" sz="2000" b="1" dirty="0" smtClean="0">
                <a:solidFill>
                  <a:schemeClr val="tx2"/>
                </a:solidFill>
              </a:rPr>
              <a:t>----</a:t>
            </a:r>
            <a:r>
              <a:rPr lang="en-US" sz="2000" dirty="0" smtClean="0">
                <a:solidFill>
                  <a:schemeClr val="tx2"/>
                </a:solidFill>
              </a:rPr>
              <a:t>Cellulosic biofuels carry enormous potential for reducing U.S. oil use, benefiting our health, economy, and environment.</a:t>
            </a:r>
            <a:r>
              <a:rPr lang="en-US" sz="2000" dirty="0" smtClean="0"/>
              <a:t/>
            </a:r>
            <a:br>
              <a:rPr lang="en-US" sz="2000" dirty="0" smtClean="0"/>
            </a:br>
            <a:endParaRPr lang="en-US" sz="2000" dirty="0"/>
          </a:p>
        </p:txBody>
      </p:sp>
      <p:sp>
        <p:nvSpPr>
          <p:cNvPr id="3" name="Content Placeholder 2"/>
          <p:cNvSpPr>
            <a:spLocks noGrp="1"/>
          </p:cNvSpPr>
          <p:nvPr>
            <p:ph idx="1"/>
          </p:nvPr>
        </p:nvSpPr>
        <p:spPr/>
        <p:txBody>
          <a:bodyPr>
            <a:normAutofit fontScale="85000" lnSpcReduction="10000"/>
          </a:bodyPr>
          <a:lstStyle/>
          <a:p>
            <a:r>
              <a:rPr lang="en-US" dirty="0" smtClean="0">
                <a:solidFill>
                  <a:schemeClr val="tx2"/>
                </a:solidFill>
              </a:rPr>
              <a:t>We can use less oil by filling up our cars with fuels other than gasoline, including electricity, biofuels, and natural gas. But not all of these substitutes are equally promising. The gas at your local station already contains 10 percent corn ethanol on average — but neither oil nor corn ethanol is the fuel of the future.</a:t>
            </a:r>
          </a:p>
          <a:p>
            <a:r>
              <a:rPr lang="en-US" dirty="0" smtClean="0">
                <a:solidFill>
                  <a:schemeClr val="tx2"/>
                </a:solidFill>
              </a:rPr>
              <a:t>Cleaner cellulosic biofuels, like clean electricity used to power advanced vehicles, offer enormous potential to sustainably reduce U.S. oil consumption, curb global warming emissions, and help put America on a path to cut projected oil use in half in 20 years.</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609600" y="685800"/>
            <a:ext cx="8077200" cy="579120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609600" y="609600"/>
            <a:ext cx="7848599" cy="57150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792162"/>
          </a:xfrm>
          <a:solidFill>
            <a:schemeClr val="tx2"/>
          </a:solidFill>
        </p:spPr>
        <p:txBody>
          <a:bodyPr>
            <a:normAutofit/>
          </a:bodyPr>
          <a:lstStyle/>
          <a:p>
            <a:r>
              <a:rPr lang="en-US" sz="2800" dirty="0" smtClean="0">
                <a:solidFill>
                  <a:schemeClr val="bg2"/>
                </a:solidFill>
              </a:rPr>
              <a:t>Science to Technology Interface</a:t>
            </a:r>
            <a:endParaRPr lang="en-US" sz="2800" dirty="0">
              <a:solidFill>
                <a:schemeClr val="bg2"/>
              </a:solidFill>
            </a:endParaRPr>
          </a:p>
        </p:txBody>
      </p:sp>
      <p:pic>
        <p:nvPicPr>
          <p:cNvPr id="3074" name="Picture 2"/>
          <p:cNvPicPr>
            <a:picLocks noGrp="1" noChangeAspect="1" noChangeArrowheads="1"/>
          </p:cNvPicPr>
          <p:nvPr>
            <p:ph idx="1"/>
          </p:nvPr>
        </p:nvPicPr>
        <p:blipFill>
          <a:blip r:embed="rId2"/>
          <a:srcRect/>
          <a:stretch>
            <a:fillRect/>
          </a:stretch>
        </p:blipFill>
        <p:spPr bwMode="auto">
          <a:xfrm>
            <a:off x="609600" y="1295400"/>
            <a:ext cx="7848600" cy="53340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srcRect/>
          <a:stretch>
            <a:fillRect/>
          </a:stretch>
        </p:blipFill>
        <p:spPr bwMode="auto">
          <a:xfrm>
            <a:off x="609600" y="533400"/>
            <a:ext cx="8077200" cy="6096000"/>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TotalTime>
  <Words>1230</Words>
  <Application>Microsoft Office PowerPoint</Application>
  <PresentationFormat>On-screen Show (4:3)</PresentationFormat>
  <Paragraphs>61</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Clean energy systems</vt:lpstr>
      <vt:lpstr> Why clean energy?  It slows global warming, improves air and water quality, and creates jobs </vt:lpstr>
      <vt:lpstr>Slide 3</vt:lpstr>
      <vt:lpstr>Is natural gas a clean energy alternative? Not really</vt:lpstr>
      <vt:lpstr>Cleaner Biofuels: Displacing Conventional Gasoline ----Cellulosic biofuels carry enormous potential for reducing U.S. oil use, benefiting our health, economy, and environment. </vt:lpstr>
      <vt:lpstr>Slide 6</vt:lpstr>
      <vt:lpstr>Slide 7</vt:lpstr>
      <vt:lpstr>Science to Technology Interface</vt:lpstr>
      <vt:lpstr>Slide 9</vt:lpstr>
      <vt:lpstr>Slide 10</vt:lpstr>
      <vt:lpstr>Photoelectric effect</vt:lpstr>
      <vt:lpstr>Photovoltaic cell</vt:lpstr>
      <vt:lpstr>Slide 13</vt:lpstr>
      <vt:lpstr>Photoelectrodes for solar fuel production</vt:lpstr>
      <vt:lpstr>Bio-fuels</vt:lpstr>
      <vt:lpstr>Material Genome</vt:lpstr>
      <vt:lpstr>The MIT spin-off had hoped to enable the hydrogen economy in developing countries, but is now at work on a flow battery using designer molecules.</vt:lpstr>
      <vt:lpstr>MIT researchers develop solar-to-fuel roadmap for crystalline silicon New analysis points the way to optimizing efficiency of an integrated system for harvesting sunlight to make storable fuel. </vt:lpstr>
      <vt:lpstr>Slide 19</vt:lpstr>
      <vt:lpstr>Slide 20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NCCR - IITM</dc:creator>
  <cp:lastModifiedBy>NCCR</cp:lastModifiedBy>
  <cp:revision>42</cp:revision>
  <dcterms:created xsi:type="dcterms:W3CDTF">2006-08-16T00:00:00Z</dcterms:created>
  <dcterms:modified xsi:type="dcterms:W3CDTF">2013-12-18T03:04:21Z</dcterms:modified>
</cp:coreProperties>
</file>