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5" r:id="rId8"/>
    <p:sldId id="266" r:id="rId9"/>
    <p:sldId id="268"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9ED8C-CC81-46B2-9C11-BEE34DCE6567}"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298120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9ED8C-CC81-46B2-9C11-BEE34DCE6567}"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317178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9ED8C-CC81-46B2-9C11-BEE34DCE6567}"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193528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9ED8C-CC81-46B2-9C11-BEE34DCE6567}"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49743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59ED8C-CC81-46B2-9C11-BEE34DCE6567}" type="datetimeFigureOut">
              <a:rPr lang="en-US" smtClean="0"/>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262915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59ED8C-CC81-46B2-9C11-BEE34DCE6567}"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109875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59ED8C-CC81-46B2-9C11-BEE34DCE6567}" type="datetimeFigureOut">
              <a:rPr lang="en-US" smtClean="0"/>
              <a:t>10/27/2013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2381295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59ED8C-CC81-46B2-9C11-BEE34DCE6567}" type="datetimeFigureOut">
              <a:rPr lang="en-US" smtClean="0"/>
              <a:t>10/27/2013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104734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9ED8C-CC81-46B2-9C11-BEE34DCE6567}" type="datetimeFigureOut">
              <a:rPr lang="en-US" smtClean="0"/>
              <a:t>10/27/2013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286652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9ED8C-CC81-46B2-9C11-BEE34DCE6567}"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1616136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9ED8C-CC81-46B2-9C11-BEE34DCE6567}" type="datetimeFigureOut">
              <a:rPr lang="en-US" smtClean="0"/>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57068-4430-49A6-BD1C-5AC6F4338778}" type="slidenum">
              <a:rPr lang="en-US" smtClean="0"/>
              <a:t>‹#›</a:t>
            </a:fld>
            <a:endParaRPr lang="en-US"/>
          </a:p>
        </p:txBody>
      </p:sp>
    </p:spTree>
    <p:extLst>
      <p:ext uri="{BB962C8B-B14F-4D97-AF65-F5344CB8AC3E}">
        <p14:creationId xmlns:p14="http://schemas.microsoft.com/office/powerpoint/2010/main" val="2080186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9ED8C-CC81-46B2-9C11-BEE34DCE6567}" type="datetimeFigureOut">
              <a:rPr lang="en-US" smtClean="0"/>
              <a:t>10/27/2013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57068-4430-49A6-BD1C-5AC6F4338778}" type="slidenum">
              <a:rPr lang="en-US" smtClean="0"/>
              <a:t>‹#›</a:t>
            </a:fld>
            <a:endParaRPr lang="en-US"/>
          </a:p>
        </p:txBody>
      </p:sp>
    </p:spTree>
    <p:extLst>
      <p:ext uri="{BB962C8B-B14F-4D97-AF65-F5344CB8AC3E}">
        <p14:creationId xmlns:p14="http://schemas.microsoft.com/office/powerpoint/2010/main" val="55329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Hydrogen Storage in </a:t>
            </a:r>
            <a:r>
              <a:rPr lang="en-US" dirty="0"/>
              <a:t>N</a:t>
            </a:r>
            <a:r>
              <a:rPr lang="en-US" dirty="0" smtClean="0"/>
              <a:t>ano-Materials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75621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FF0000"/>
                </a:solidFill>
              </a:rPr>
              <a:t>Some Perspectives</a:t>
            </a:r>
            <a:endParaRPr lang="en-US" dirty="0">
              <a:solidFill>
                <a:srgbClr val="FF0000"/>
              </a:solidFill>
            </a:endParaRPr>
          </a:p>
        </p:txBody>
      </p:sp>
      <p:sp>
        <p:nvSpPr>
          <p:cNvPr id="3" name="Content Placeholder 2"/>
          <p:cNvSpPr>
            <a:spLocks noGrp="1"/>
          </p:cNvSpPr>
          <p:nvPr>
            <p:ph idx="1"/>
          </p:nvPr>
        </p:nvSpPr>
        <p:spPr>
          <a:xfrm>
            <a:off x="0" y="1295400"/>
            <a:ext cx="8991600" cy="4830763"/>
          </a:xfrm>
        </p:spPr>
        <p:txBody>
          <a:bodyPr>
            <a:normAutofit fontScale="55000" lnSpcReduction="20000"/>
          </a:bodyPr>
          <a:lstStyle/>
          <a:p>
            <a:r>
              <a:rPr lang="en-US" b="1" dirty="0">
                <a:latin typeface="Times New Roman" panose="02020603050405020304" pitchFamily="18" charset="0"/>
                <a:cs typeface="Times New Roman" panose="02020603050405020304" pitchFamily="18" charset="0"/>
              </a:rPr>
              <a:t>Even though the enhancement of hydrogen absorption in the </a:t>
            </a:r>
            <a:r>
              <a:rPr lang="en-US" b="1" dirty="0" err="1">
                <a:latin typeface="Times New Roman" panose="02020603050405020304" pitchFamily="18" charset="0"/>
                <a:cs typeface="Times New Roman" panose="02020603050405020304" pitchFamily="18" charset="0"/>
              </a:rPr>
              <a:t>nano</a:t>
            </a:r>
            <a:r>
              <a:rPr lang="en-US" b="1" dirty="0">
                <a:latin typeface="Times New Roman" panose="02020603050405020304" pitchFamily="18" charset="0"/>
                <a:cs typeface="Times New Roman" panose="02020603050405020304" pitchFamily="18" charset="0"/>
              </a:rPr>
              <a:t> state is established unequivocally, the extent of enhancement and if it will reach the level specified by DOE can be realized are still questions to be answered</a:t>
            </a:r>
            <a:r>
              <a:rPr lang="en-US" b="1"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factors like surface to volume ratio and also residual surface tension forces are </a:t>
            </a:r>
            <a:r>
              <a:rPr lang="en-US" b="1" dirty="0" err="1">
                <a:latin typeface="Times New Roman" panose="02020603050405020304" pitchFamily="18" charset="0"/>
                <a:cs typeface="Times New Roman" panose="02020603050405020304" pitchFamily="18" charset="0"/>
              </a:rPr>
              <a:t>favourable</a:t>
            </a:r>
            <a:r>
              <a:rPr lang="en-US" b="1" dirty="0">
                <a:latin typeface="Times New Roman" panose="02020603050405020304" pitchFamily="18" charset="0"/>
                <a:cs typeface="Times New Roman" panose="02020603050405020304" pitchFamily="18" charset="0"/>
              </a:rPr>
              <a:t> for higher hydrogen absorption, the precise manner of operation and how to optimize these residual forces are not yet clearly delineated</a:t>
            </a:r>
            <a:r>
              <a:rPr lang="en-US" b="1"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Hydrogen absorption itself is intriguing since it is the smallest atom, the storage is due to simple trapping by van der Waals forces or due to formation of specific bonds</a:t>
            </a:r>
            <a:r>
              <a:rPr lang="en-US" b="1"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The optimum size of the </a:t>
            </a:r>
            <a:r>
              <a:rPr lang="en-US" b="1" dirty="0" err="1">
                <a:latin typeface="Times New Roman" panose="02020603050405020304" pitchFamily="18" charset="0"/>
                <a:cs typeface="Times New Roman" panose="02020603050405020304" pitchFamily="18" charset="0"/>
              </a:rPr>
              <a:t>nano</a:t>
            </a:r>
            <a:r>
              <a:rPr lang="en-US" b="1" dirty="0">
                <a:latin typeface="Times New Roman" panose="02020603050405020304" pitchFamily="18" charset="0"/>
                <a:cs typeface="Times New Roman" panose="02020603050405020304" pitchFamily="18" charset="0"/>
              </a:rPr>
              <a:t> materials and also the extent of dispersion of </a:t>
            </a:r>
            <a:r>
              <a:rPr lang="en-US" b="1" dirty="0" err="1">
                <a:latin typeface="Times New Roman" panose="02020603050405020304" pitchFamily="18" charset="0"/>
                <a:cs typeface="Times New Roman" panose="02020603050405020304" pitchFamily="18" charset="0"/>
              </a:rPr>
              <a:t>nano</a:t>
            </a:r>
            <a:r>
              <a:rPr lang="en-US" b="1" dirty="0">
                <a:latin typeface="Times New Roman" panose="02020603050405020304" pitchFamily="18" charset="0"/>
                <a:cs typeface="Times New Roman" panose="02020603050405020304" pitchFamily="18" charset="0"/>
              </a:rPr>
              <a:t> catalysts have to be established with respect to individual species</a:t>
            </a:r>
            <a:r>
              <a:rPr lang="en-US" b="1"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In </a:t>
            </a:r>
            <a:r>
              <a:rPr lang="en-US" b="1" dirty="0">
                <a:latin typeface="Times New Roman" panose="02020603050405020304" pitchFamily="18" charset="0"/>
                <a:cs typeface="Times New Roman" panose="02020603050405020304" pitchFamily="18" charset="0"/>
              </a:rPr>
              <a:t>the case of carbon </a:t>
            </a:r>
            <a:r>
              <a:rPr lang="en-US" b="1" dirty="0" err="1">
                <a:latin typeface="Times New Roman" panose="02020603050405020304" pitchFamily="18" charset="0"/>
                <a:cs typeface="Times New Roman" panose="02020603050405020304" pitchFamily="18" charset="0"/>
              </a:rPr>
              <a:t>nano</a:t>
            </a:r>
            <a:r>
              <a:rPr lang="en-US" b="1" dirty="0">
                <a:latin typeface="Times New Roman" panose="02020603050405020304" pitchFamily="18" charset="0"/>
                <a:cs typeface="Times New Roman" panose="02020603050405020304" pitchFamily="18" charset="0"/>
              </a:rPr>
              <a:t> materials the hydrogen storage may have many other implications as stated previously since dimensionality and also possibility of carbon </a:t>
            </a:r>
            <a:r>
              <a:rPr lang="en-US" b="1" dirty="0" err="1">
                <a:latin typeface="Times New Roman" panose="02020603050405020304" pitchFamily="18" charset="0"/>
                <a:cs typeface="Times New Roman" panose="02020603050405020304" pitchFamily="18" charset="0"/>
              </a:rPr>
              <a:t>nano</a:t>
            </a:r>
            <a:r>
              <a:rPr lang="en-US" b="1" dirty="0">
                <a:latin typeface="Times New Roman" panose="02020603050405020304" pitchFamily="18" charset="0"/>
                <a:cs typeface="Times New Roman" panose="02020603050405020304" pitchFamily="18" charset="0"/>
              </a:rPr>
              <a:t> tubes, </a:t>
            </a:r>
            <a:r>
              <a:rPr lang="en-US" b="1" dirty="0" err="1">
                <a:latin typeface="Times New Roman" panose="02020603050405020304" pitchFamily="18" charset="0"/>
                <a:cs typeface="Times New Roman" panose="02020603050405020304" pitchFamily="18" charset="0"/>
              </a:rPr>
              <a:t>nano</a:t>
            </a:r>
            <a:r>
              <a:rPr lang="en-US" b="1" dirty="0">
                <a:latin typeface="Times New Roman" panose="02020603050405020304" pitchFamily="18" charset="0"/>
                <a:cs typeface="Times New Roman" panose="02020603050405020304" pitchFamily="18" charset="0"/>
              </a:rPr>
              <a:t> rods, </a:t>
            </a:r>
            <a:r>
              <a:rPr lang="en-US" b="1" dirty="0" err="1">
                <a:latin typeface="Times New Roman" panose="02020603050405020304" pitchFamily="18" charset="0"/>
                <a:cs typeface="Times New Roman" panose="02020603050405020304" pitchFamily="18" charset="0"/>
              </a:rPr>
              <a:t>nano</a:t>
            </a:r>
            <a:r>
              <a:rPr lang="en-US" b="1" dirty="0">
                <a:latin typeface="Times New Roman" panose="02020603050405020304" pitchFamily="18" charset="0"/>
                <a:cs typeface="Times New Roman" panose="02020603050405020304" pitchFamily="18" charset="0"/>
              </a:rPr>
              <a:t> cones all of them can present various \</a:t>
            </a:r>
            <a:r>
              <a:rPr lang="en-US" b="1" dirty="0" err="1">
                <a:latin typeface="Times New Roman" panose="02020603050405020304" pitchFamily="18" charset="0"/>
                <a:cs typeface="Times New Roman" panose="02020603050405020304" pitchFamily="18" charset="0"/>
              </a:rPr>
              <a:t>textbf</a:t>
            </a:r>
            <a:r>
              <a:rPr lang="en-US" b="1" dirty="0">
                <a:latin typeface="Times New Roman" panose="02020603050405020304" pitchFamily="18" charset="0"/>
                <a:cs typeface="Times New Roman" panose="02020603050405020304" pitchFamily="18" charset="0"/>
              </a:rPr>
              <a:t>{active sites} and thus show enhanced hydrogen absorption. These aspects have to be </a:t>
            </a:r>
            <a:r>
              <a:rPr lang="en-US" b="1" dirty="0" err="1">
                <a:latin typeface="Times New Roman" panose="02020603050405020304" pitchFamily="18" charset="0"/>
                <a:cs typeface="Times New Roman" panose="02020603050405020304" pitchFamily="18" charset="0"/>
              </a:rPr>
              <a:t>establiished</a:t>
            </a:r>
            <a:r>
              <a:rPr lang="en-US" b="1" dirty="0">
                <a:latin typeface="Times New Roman" panose="02020603050405020304" pitchFamily="18" charset="0"/>
                <a:cs typeface="Times New Roman" panose="02020603050405020304" pitchFamily="18" charset="0"/>
              </a:rPr>
              <a:t> unequivocally.</a:t>
            </a:r>
            <a:r>
              <a:rPr lang="en-US" b="1" dirty="0" smtClean="0">
                <a:latin typeface="Times New Roman" panose="02020603050405020304" pitchFamily="18" charset="0"/>
                <a:cs typeface="Times New Roman" panose="02020603050405020304" pitchFamily="18" charset="0"/>
              </a:rPr>
              <a:t> </a:t>
            </a:r>
          </a:p>
          <a:p>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Various levels of theory have been employed at the level of DFT to understand and rationalize the hydrogen absorption in variety of materials and these will also be intensified to formulate and design new materials</a:t>
            </a:r>
            <a:r>
              <a:rPr lang="en-US" b="1"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And many more</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977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Why Nano materials for Hydrogen Storage</a:t>
            </a:r>
            <a:endParaRPr lang="en-US" dirty="0">
              <a:solidFill>
                <a:srgbClr val="FF0000"/>
              </a:solidFill>
            </a:endParaRPr>
          </a:p>
        </p:txBody>
      </p:sp>
      <p:sp>
        <p:nvSpPr>
          <p:cNvPr id="3" name="Content Placeholder 2"/>
          <p:cNvSpPr>
            <a:spLocks noGrp="1"/>
          </p:cNvSpPr>
          <p:nvPr>
            <p:ph idx="1"/>
          </p:nvPr>
        </p:nvSpPr>
        <p:spPr>
          <a:xfrm>
            <a:off x="457200" y="1600200"/>
            <a:ext cx="8229600" cy="4876800"/>
          </a:xfrm>
        </p:spPr>
        <p:txBody>
          <a:bodyPr/>
          <a:lstStyle/>
          <a:p>
            <a:r>
              <a:rPr lang="en-US" dirty="0" smtClean="0"/>
              <a:t>Nano materials have many unique features among them the important ones for hydrogen storage are</a:t>
            </a:r>
          </a:p>
          <a:p>
            <a:pPr marL="514350" indent="-514350">
              <a:buAutoNum type="arabicParenR"/>
            </a:pPr>
            <a:r>
              <a:rPr lang="en-US" b="1" dirty="0" err="1" smtClean="0">
                <a:solidFill>
                  <a:srgbClr val="0070C0"/>
                </a:solidFill>
                <a:latin typeface="Times New Roman" panose="02020603050405020304" pitchFamily="18" charset="0"/>
                <a:cs typeface="Times New Roman" panose="02020603050405020304" pitchFamily="18" charset="0"/>
              </a:rPr>
              <a:t>Favourable</a:t>
            </a:r>
            <a:r>
              <a:rPr lang="en-US" b="1" dirty="0" smtClean="0">
                <a:solidFill>
                  <a:srgbClr val="0070C0"/>
                </a:solidFill>
                <a:latin typeface="Times New Roman" panose="02020603050405020304" pitchFamily="18" charset="0"/>
                <a:cs typeface="Times New Roman" panose="02020603050405020304" pitchFamily="18" charset="0"/>
              </a:rPr>
              <a:t> surface to volume ratio</a:t>
            </a:r>
          </a:p>
          <a:p>
            <a:pPr marL="514350" indent="-514350">
              <a:buAutoNum type="arabicParenR"/>
            </a:pPr>
            <a:r>
              <a:rPr lang="en-US" b="1" dirty="0" smtClean="0">
                <a:solidFill>
                  <a:srgbClr val="0070C0"/>
                </a:solidFill>
                <a:latin typeface="Times New Roman" panose="02020603050405020304" pitchFamily="18" charset="0"/>
                <a:cs typeface="Times New Roman" panose="02020603050405020304" pitchFamily="18" charset="0"/>
              </a:rPr>
              <a:t>Geometrical features with appropriate active sites</a:t>
            </a:r>
          </a:p>
          <a:p>
            <a:pPr marL="514350" indent="-514350">
              <a:buAutoNum type="arabicParenR"/>
            </a:pPr>
            <a:r>
              <a:rPr lang="en-US" b="1" dirty="0" smtClean="0">
                <a:solidFill>
                  <a:srgbClr val="0070C0"/>
                </a:solidFill>
                <a:latin typeface="Times New Roman" panose="02020603050405020304" pitchFamily="18" charset="0"/>
                <a:cs typeface="Times New Roman" panose="02020603050405020304" pitchFamily="18" charset="0"/>
              </a:rPr>
              <a:t>Large container volume within the material like </a:t>
            </a:r>
            <a:r>
              <a:rPr lang="en-US" b="1" dirty="0" err="1" smtClean="0">
                <a:solidFill>
                  <a:srgbClr val="0070C0"/>
                </a:solidFill>
                <a:latin typeface="Times New Roman" panose="02020603050405020304" pitchFamily="18" charset="0"/>
                <a:cs typeface="Times New Roman" panose="02020603050405020304" pitchFamily="18" charset="0"/>
              </a:rPr>
              <a:t>nano</a:t>
            </a:r>
            <a:r>
              <a:rPr lang="en-US" b="1" dirty="0" smtClean="0">
                <a:solidFill>
                  <a:srgbClr val="0070C0"/>
                </a:solidFill>
                <a:latin typeface="Times New Roman" panose="02020603050405020304" pitchFamily="18" charset="0"/>
                <a:cs typeface="Times New Roman" panose="02020603050405020304" pitchFamily="18" charset="0"/>
              </a:rPr>
              <a:t> tubes, </a:t>
            </a:r>
            <a:r>
              <a:rPr lang="en-US" b="1" dirty="0" err="1" smtClean="0">
                <a:solidFill>
                  <a:srgbClr val="0070C0"/>
                </a:solidFill>
                <a:latin typeface="Times New Roman" panose="02020603050405020304" pitchFamily="18" charset="0"/>
                <a:cs typeface="Times New Roman" panose="02020603050405020304" pitchFamily="18" charset="0"/>
              </a:rPr>
              <a:t>nano</a:t>
            </a:r>
            <a:r>
              <a:rPr lang="en-US" b="1" dirty="0" smtClean="0">
                <a:solidFill>
                  <a:srgbClr val="0070C0"/>
                </a:solidFill>
                <a:latin typeface="Times New Roman" panose="02020603050405020304" pitchFamily="18" charset="0"/>
                <a:cs typeface="Times New Roman" panose="02020603050405020304" pitchFamily="18" charset="0"/>
              </a:rPr>
              <a:t> cones</a:t>
            </a:r>
          </a:p>
          <a:p>
            <a:pPr marL="514350" indent="-514350">
              <a:buAutoNum type="arabicParenR"/>
            </a:pPr>
            <a:endParaRPr lang="en-US" dirty="0"/>
          </a:p>
        </p:txBody>
      </p:sp>
    </p:spTree>
    <p:extLst>
      <p:ext uri="{BB962C8B-B14F-4D97-AF65-F5344CB8AC3E}">
        <p14:creationId xmlns:p14="http://schemas.microsoft.com/office/powerpoint/2010/main" val="234786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Evidence of </a:t>
            </a:r>
            <a:r>
              <a:rPr lang="en-US" dirty="0" err="1" smtClean="0">
                <a:solidFill>
                  <a:srgbClr val="FF0000"/>
                </a:solidFill>
              </a:rPr>
              <a:t>nano</a:t>
            </a:r>
            <a:r>
              <a:rPr lang="en-US" dirty="0" smtClean="0">
                <a:solidFill>
                  <a:srgbClr val="FF0000"/>
                </a:solidFill>
              </a:rPr>
              <a:t> state Improving </a:t>
            </a:r>
            <a:r>
              <a:rPr lang="en-US" dirty="0">
                <a:solidFill>
                  <a:srgbClr val="FF0000"/>
                </a:solidFill>
              </a:rPr>
              <a:t>H</a:t>
            </a:r>
            <a:r>
              <a:rPr lang="en-US" dirty="0" smtClean="0">
                <a:solidFill>
                  <a:srgbClr val="FF0000"/>
                </a:solidFill>
              </a:rPr>
              <a:t>ydrogen Storage</a:t>
            </a:r>
            <a:endParaRPr lang="en-US" dirty="0">
              <a:solidFill>
                <a:srgbClr val="FF00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solidFill>
                  <a:srgbClr val="FF0000"/>
                </a:solidFill>
                <a:latin typeface="Times New Roman" panose="02020603050405020304" pitchFamily="18" charset="0"/>
                <a:cs typeface="Times New Roman" panose="02020603050405020304" pitchFamily="18" charset="0"/>
              </a:rPr>
              <a:t>The thermodynamics and Kinetics both are altered in the </a:t>
            </a:r>
            <a:r>
              <a:rPr lang="en-US" dirty="0" err="1" smtClean="0">
                <a:solidFill>
                  <a:srgbClr val="FF0000"/>
                </a:solidFill>
                <a:latin typeface="Times New Roman" panose="02020603050405020304" pitchFamily="18" charset="0"/>
                <a:cs typeface="Times New Roman" panose="02020603050405020304" pitchFamily="18" charset="0"/>
              </a:rPr>
              <a:t>nano</a:t>
            </a:r>
            <a:r>
              <a:rPr lang="en-US" dirty="0" smtClean="0">
                <a:solidFill>
                  <a:srgbClr val="FF0000"/>
                </a:solidFill>
                <a:latin typeface="Times New Roman" panose="02020603050405020304" pitchFamily="18" charset="0"/>
                <a:cs typeface="Times New Roman" panose="02020603050405020304" pitchFamily="18" charset="0"/>
              </a:rPr>
              <a:t> state.</a:t>
            </a:r>
          </a:p>
          <a:p>
            <a:r>
              <a:rPr lang="en-US" dirty="0" smtClean="0">
                <a:solidFill>
                  <a:srgbClr val="FF0000"/>
                </a:solidFill>
                <a:latin typeface="Times New Roman" panose="02020603050405020304" pitchFamily="18" charset="0"/>
                <a:cs typeface="Times New Roman" panose="02020603050405020304" pitchFamily="18" charset="0"/>
              </a:rPr>
              <a:t>Nano-scale catalysis with proper dispersion can generate systems which will reduce the barrier for hydrogen </a:t>
            </a:r>
            <a:r>
              <a:rPr lang="en-US" dirty="0" err="1" smtClean="0">
                <a:solidFill>
                  <a:srgbClr val="FF0000"/>
                </a:solidFill>
                <a:latin typeface="Times New Roman" panose="02020603050405020304" pitchFamily="18" charset="0"/>
                <a:cs typeface="Times New Roman" panose="02020603050405020304" pitchFamily="18" charset="0"/>
              </a:rPr>
              <a:t>absorptiion</a:t>
            </a:r>
            <a:endParaRPr lang="en-US" dirty="0" smtClean="0">
              <a:solidFill>
                <a:srgbClr val="FF0000"/>
              </a:solidFill>
              <a:latin typeface="Times New Roman" panose="02020603050405020304" pitchFamily="18" charset="0"/>
              <a:cs typeface="Times New Roman" panose="02020603050405020304" pitchFamily="18" charset="0"/>
            </a:endParaRPr>
          </a:p>
          <a:p>
            <a:r>
              <a:rPr lang="en-US" dirty="0" smtClean="0">
                <a:solidFill>
                  <a:srgbClr val="FF0000"/>
                </a:solidFill>
                <a:latin typeface="Times New Roman" panose="02020603050405020304" pitchFamily="18" charset="0"/>
                <a:cs typeface="Times New Roman" panose="02020603050405020304" pitchFamily="18" charset="0"/>
              </a:rPr>
              <a:t>In the </a:t>
            </a:r>
            <a:r>
              <a:rPr lang="en-US" dirty="0" err="1" smtClean="0">
                <a:solidFill>
                  <a:srgbClr val="FF0000"/>
                </a:solidFill>
                <a:latin typeface="Times New Roman" panose="02020603050405020304" pitchFamily="18" charset="0"/>
                <a:cs typeface="Times New Roman" panose="02020603050405020304" pitchFamily="18" charset="0"/>
              </a:rPr>
              <a:t>nano</a:t>
            </a:r>
            <a:r>
              <a:rPr lang="en-US" dirty="0" smtClean="0">
                <a:solidFill>
                  <a:srgbClr val="FF0000"/>
                </a:solidFill>
                <a:latin typeface="Times New Roman" panose="02020603050405020304" pitchFamily="18" charset="0"/>
                <a:cs typeface="Times New Roman" panose="02020603050405020304" pitchFamily="18" charset="0"/>
              </a:rPr>
              <a:t> state one can generate new absorbing systems in the form of composites, functional </a:t>
            </a:r>
            <a:r>
              <a:rPr lang="en-US" dirty="0" err="1" smtClean="0">
                <a:solidFill>
                  <a:srgbClr val="FF0000"/>
                </a:solidFill>
                <a:latin typeface="Times New Roman" panose="02020603050405020304" pitchFamily="18" charset="0"/>
                <a:cs typeface="Times New Roman" panose="02020603050405020304" pitchFamily="18" charset="0"/>
              </a:rPr>
              <a:t>nano</a:t>
            </a:r>
            <a:r>
              <a:rPr lang="en-US" dirty="0" smtClean="0">
                <a:solidFill>
                  <a:srgbClr val="FF0000"/>
                </a:solidFill>
                <a:latin typeface="Times New Roman" panose="02020603050405020304" pitchFamily="18" charset="0"/>
                <a:cs typeface="Times New Roman" panose="02020603050405020304" pitchFamily="18" charset="0"/>
              </a:rPr>
              <a:t>-composites, or through </a:t>
            </a:r>
            <a:r>
              <a:rPr lang="en-US" dirty="0" err="1" smtClean="0">
                <a:solidFill>
                  <a:srgbClr val="FF0000"/>
                </a:solidFill>
                <a:latin typeface="Times New Roman" panose="02020603050405020304" pitchFamily="18" charset="0"/>
                <a:cs typeface="Times New Roman" panose="02020603050405020304" pitchFamily="18" charset="0"/>
              </a:rPr>
              <a:t>nano</a:t>
            </a:r>
            <a:r>
              <a:rPr lang="en-US" dirty="0" smtClean="0">
                <a:solidFill>
                  <a:srgbClr val="FF0000"/>
                </a:solidFill>
                <a:latin typeface="Times New Roman" panose="02020603050405020304" pitchFamily="18" charset="0"/>
                <a:cs typeface="Times New Roman" panose="02020603050405020304" pitchFamily="18" charset="0"/>
              </a:rPr>
              <a:t>-scale reactions</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1875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595" y="152400"/>
            <a:ext cx="47244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7200"/>
            <a:ext cx="37338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0" y="5791200"/>
            <a:ext cx="9144000" cy="954107"/>
          </a:xfrm>
          <a:prstGeom prst="rect">
            <a:avLst/>
          </a:prstGeom>
        </p:spPr>
        <p:txBody>
          <a:bodyPr wrap="square">
            <a:spAutoFit/>
          </a:bodyPr>
          <a:lstStyle/>
          <a:p>
            <a:r>
              <a:rPr lang="en-US" sz="2800" b="1" dirty="0">
                <a:solidFill>
                  <a:srgbClr val="FF0000"/>
                </a:solidFill>
              </a:rPr>
              <a:t>Experimental data to show that in the </a:t>
            </a:r>
            <a:r>
              <a:rPr lang="en-US" sz="2800" b="1" dirty="0" err="1">
                <a:solidFill>
                  <a:srgbClr val="FF0000"/>
                </a:solidFill>
              </a:rPr>
              <a:t>nano</a:t>
            </a:r>
            <a:r>
              <a:rPr lang="en-US" sz="2800" b="1" dirty="0">
                <a:solidFill>
                  <a:srgbClr val="FF0000"/>
                </a:solidFill>
              </a:rPr>
              <a:t> state Mg based alloys absorbs more hydrogen as compared to normal state</a:t>
            </a:r>
          </a:p>
        </p:txBody>
      </p:sp>
    </p:spTree>
    <p:extLst>
      <p:ext uri="{BB962C8B-B14F-4D97-AF65-F5344CB8AC3E}">
        <p14:creationId xmlns:p14="http://schemas.microsoft.com/office/powerpoint/2010/main" val="362973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91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6868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3" name="Rectangle 5"/>
          <p:cNvSpPr>
            <a:spLocks noChangeArrowheads="1"/>
          </p:cNvSpPr>
          <p:nvPr/>
        </p:nvSpPr>
        <p:spPr bwMode="auto">
          <a:xfrm>
            <a:off x="0" y="5715000"/>
            <a:ext cx="8991600"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a:solidFill>
                  <a:srgbClr val="FF3300"/>
                </a:solidFill>
                <a:latin typeface="Times New Roman" pitchFamily="18" charset="0"/>
              </a:rPr>
              <a:t>Effect of ball-milling of Mg2NiH4 on the desorption temperature</a:t>
            </a:r>
          </a:p>
          <a:p>
            <a:r>
              <a:rPr lang="en-US" altLang="en-US" sz="2200">
                <a:solidFill>
                  <a:srgbClr val="FF3300"/>
                </a:solidFill>
                <a:latin typeface="Times New Roman" pitchFamily="18" charset="0"/>
              </a:rPr>
              <a:t>of hydrogen, measured by differential scanning calorimetry (heating rate 10 K</a:t>
            </a:r>
            <a:r>
              <a:rPr lang="en-US" altLang="en-US" sz="2200" i="1">
                <a:solidFill>
                  <a:srgbClr val="FF3300"/>
                </a:solidFill>
                <a:latin typeface="Times New Roman" pitchFamily="18" charset="0"/>
              </a:rPr>
              <a:t>/</a:t>
            </a:r>
            <a:r>
              <a:rPr lang="en-US" altLang="en-US" sz="2200">
                <a:solidFill>
                  <a:srgbClr val="FF3300"/>
                </a:solidFill>
                <a:latin typeface="Times New Roman" pitchFamily="18" charset="0"/>
              </a:rPr>
              <a:t>min). (a) As-hydrogenated; (b) after ball-milling of the hydride</a:t>
            </a:r>
          </a:p>
        </p:txBody>
      </p:sp>
    </p:spTree>
    <p:extLst>
      <p:ext uri="{BB962C8B-B14F-4D97-AF65-F5344CB8AC3E}">
        <p14:creationId xmlns:p14="http://schemas.microsoft.com/office/powerpoint/2010/main" val="61408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
            <a:ext cx="8229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7" name="Rectangle 5"/>
          <p:cNvSpPr>
            <a:spLocks noChangeArrowheads="1"/>
          </p:cNvSpPr>
          <p:nvPr/>
        </p:nvSpPr>
        <p:spPr bwMode="auto">
          <a:xfrm>
            <a:off x="228600" y="5667375"/>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a:solidFill>
                  <a:srgbClr val="FF3300"/>
                </a:solidFill>
                <a:latin typeface="Times New Roman" pitchFamily="18" charset="0"/>
              </a:rPr>
              <a:t>Rate of hydrogen absorption by LaNi5. (a) Polycrystalline; (b) nanocrystalline; (c) nano-crystalline with catalyst</a:t>
            </a:r>
          </a:p>
        </p:txBody>
      </p:sp>
    </p:spTree>
    <p:extLst>
      <p:ext uri="{BB962C8B-B14F-4D97-AF65-F5344CB8AC3E}">
        <p14:creationId xmlns:p14="http://schemas.microsoft.com/office/powerpoint/2010/main" val="346001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
            <a:ext cx="81534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Rectangle 5"/>
          <p:cNvSpPr>
            <a:spLocks noChangeArrowheads="1"/>
          </p:cNvSpPr>
          <p:nvPr/>
        </p:nvSpPr>
        <p:spPr bwMode="auto">
          <a:xfrm>
            <a:off x="152400" y="5988050"/>
            <a:ext cx="8991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solidFill>
                  <a:srgbClr val="FF3300"/>
                </a:solidFill>
                <a:latin typeface="Times New Roman" pitchFamily="18" charset="0"/>
              </a:rPr>
              <a:t>Rate of hydrogen absorption and desorption at 220◦C for a mixture of hydrides (65 wt</a:t>
            </a:r>
            <a:r>
              <a:rPr lang="en-US" altLang="en-US" sz="2000" i="1">
                <a:solidFill>
                  <a:srgbClr val="FF3300"/>
                </a:solidFill>
                <a:latin typeface="Times New Roman" pitchFamily="18" charset="0"/>
              </a:rPr>
              <a:t>.</a:t>
            </a:r>
            <a:r>
              <a:rPr lang="en-US" altLang="en-US" sz="2000">
                <a:solidFill>
                  <a:srgbClr val="FF3300"/>
                </a:solidFill>
                <a:latin typeface="Times New Roman" pitchFamily="18" charset="0"/>
              </a:rPr>
              <a:t>% of MgH2 and 35 wt</a:t>
            </a:r>
            <a:r>
              <a:rPr lang="en-US" altLang="en-US" sz="2000" i="1">
                <a:solidFill>
                  <a:srgbClr val="FF3300"/>
                </a:solidFill>
                <a:latin typeface="Times New Roman" pitchFamily="18" charset="0"/>
              </a:rPr>
              <a:t>.</a:t>
            </a:r>
            <a:r>
              <a:rPr lang="en-US" altLang="en-US" sz="2000">
                <a:solidFill>
                  <a:srgbClr val="FF3300"/>
                </a:solidFill>
                <a:latin typeface="Times New Roman" pitchFamily="18" charset="0"/>
              </a:rPr>
              <a:t>% of Mg2 NiH4) after ballmilling in the hydrogenated state</a:t>
            </a:r>
          </a:p>
        </p:txBody>
      </p:sp>
    </p:spTree>
    <p:extLst>
      <p:ext uri="{BB962C8B-B14F-4D97-AF65-F5344CB8AC3E}">
        <p14:creationId xmlns:p14="http://schemas.microsoft.com/office/powerpoint/2010/main" val="367470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152400" y="381000"/>
            <a:ext cx="87630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800" dirty="0" smtClean="0">
                <a:solidFill>
                  <a:srgbClr val="FF6600"/>
                </a:solidFill>
                <a:latin typeface="Times New Roman" pitchFamily="18" charset="0"/>
              </a:rPr>
              <a:t>ACHIEVEMENTS</a:t>
            </a:r>
            <a:endParaRPr lang="en-US" altLang="en-US" sz="2800" dirty="0">
              <a:solidFill>
                <a:srgbClr val="FF6600"/>
              </a:solidFill>
              <a:latin typeface="Times New Roman" pitchFamily="18" charset="0"/>
            </a:endParaRPr>
          </a:p>
          <a:p>
            <a:pPr algn="ctr"/>
            <a:endParaRPr lang="en-US" altLang="en-US" sz="2800" dirty="0">
              <a:solidFill>
                <a:srgbClr val="FF6600"/>
              </a:solidFill>
              <a:latin typeface="Times New Roman" pitchFamily="18" charset="0"/>
            </a:endParaRPr>
          </a:p>
          <a:p>
            <a:r>
              <a:rPr lang="en-US" altLang="en-US" sz="2400" dirty="0">
                <a:latin typeface="Times New Roman" pitchFamily="18" charset="0"/>
              </a:rPr>
              <a:t>1. </a:t>
            </a:r>
            <a:r>
              <a:rPr lang="en-US" altLang="en-US" sz="2400" b="1" dirty="0">
                <a:solidFill>
                  <a:srgbClr val="FF3300"/>
                </a:solidFill>
                <a:latin typeface="Times New Roman" pitchFamily="18" charset="0"/>
              </a:rPr>
              <a:t>How </a:t>
            </a:r>
            <a:r>
              <a:rPr lang="en-US" altLang="en-US" sz="2400" b="1" dirty="0" err="1">
                <a:solidFill>
                  <a:srgbClr val="FF3300"/>
                </a:solidFill>
                <a:latin typeface="Times New Roman" pitchFamily="18" charset="0"/>
              </a:rPr>
              <a:t>nano</a:t>
            </a:r>
            <a:r>
              <a:rPr lang="en-US" altLang="en-US" sz="2400" b="1" dirty="0">
                <a:solidFill>
                  <a:srgbClr val="FF3300"/>
                </a:solidFill>
                <a:latin typeface="Times New Roman" pitchFamily="18" charset="0"/>
              </a:rPr>
              <a:t>-scale processing may be used in a generic way to enhance the performance of known hydrides and to develop entirely new systems. </a:t>
            </a:r>
          </a:p>
          <a:p>
            <a:r>
              <a:rPr lang="en-US" altLang="en-US" sz="2400" b="1" dirty="0">
                <a:latin typeface="Times New Roman" pitchFamily="18" charset="0"/>
              </a:rPr>
              <a:t>2. </a:t>
            </a:r>
            <a:r>
              <a:rPr lang="en-US" altLang="en-US" sz="2400" b="1" dirty="0">
                <a:solidFill>
                  <a:srgbClr val="0000FF"/>
                </a:solidFill>
                <a:latin typeface="Times New Roman" pitchFamily="18" charset="0"/>
              </a:rPr>
              <a:t>Exploitation of these techniques is still in its early days, and one  may expect in the next few years to see a continued refinement of metal hydrides, with more and more materials </a:t>
            </a:r>
            <a:r>
              <a:rPr lang="en-US" altLang="en-US" sz="2400" b="1" dirty="0" err="1">
                <a:solidFill>
                  <a:srgbClr val="0000FF"/>
                </a:solidFill>
                <a:latin typeface="Times New Roman" pitchFamily="18" charset="0"/>
              </a:rPr>
              <a:t>intermetallics</a:t>
            </a:r>
            <a:r>
              <a:rPr lang="en-US" altLang="en-US" sz="2400" b="1" dirty="0">
                <a:solidFill>
                  <a:srgbClr val="0000FF"/>
                </a:solidFill>
                <a:latin typeface="Times New Roman" pitchFamily="18" charset="0"/>
              </a:rPr>
              <a:t>, composites, MOFs and carbon materials  being developed to meet specific performance criteria</a:t>
            </a:r>
            <a:r>
              <a:rPr lang="en-US" altLang="en-US" sz="2400" b="1" dirty="0">
                <a:latin typeface="Times New Roman" pitchFamily="18" charset="0"/>
              </a:rPr>
              <a:t>. </a:t>
            </a:r>
          </a:p>
          <a:p>
            <a:r>
              <a:rPr lang="en-US" altLang="en-US" sz="2400" b="1" dirty="0">
                <a:latin typeface="Times New Roman" pitchFamily="18" charset="0"/>
              </a:rPr>
              <a:t>3.  </a:t>
            </a:r>
            <a:r>
              <a:rPr lang="en-US" altLang="en-US" sz="2400" b="1" dirty="0">
                <a:solidFill>
                  <a:srgbClr val="00CC00"/>
                </a:solidFill>
                <a:latin typeface="Times New Roman" pitchFamily="18" charset="0"/>
              </a:rPr>
              <a:t>Furthermore, the underlying process – ball milling – is already used in industrial production, implying that </a:t>
            </a:r>
            <a:r>
              <a:rPr lang="en-US" altLang="en-US" sz="2400" b="1" dirty="0" err="1">
                <a:solidFill>
                  <a:srgbClr val="00CC00"/>
                </a:solidFill>
                <a:latin typeface="Times New Roman" pitchFamily="18" charset="0"/>
              </a:rPr>
              <a:t>upscaling</a:t>
            </a:r>
            <a:r>
              <a:rPr lang="en-US" altLang="en-US" sz="2400" b="1" dirty="0">
                <a:solidFill>
                  <a:srgbClr val="00CC00"/>
                </a:solidFill>
                <a:latin typeface="Times New Roman" pitchFamily="18" charset="0"/>
              </a:rPr>
              <a:t> the process to large volume should not present any insuperable obstacles</a:t>
            </a:r>
            <a:r>
              <a:rPr lang="en-US" altLang="en-US" sz="2400" b="1" dirty="0">
                <a:latin typeface="Times New Roman" pitchFamily="18" charset="0"/>
              </a:rPr>
              <a:t>.</a:t>
            </a:r>
          </a:p>
          <a:p>
            <a:r>
              <a:rPr lang="en-US" altLang="en-US" sz="2400" b="1" dirty="0">
                <a:latin typeface="Times New Roman" pitchFamily="18" charset="0"/>
              </a:rPr>
              <a:t>4.  </a:t>
            </a:r>
            <a:r>
              <a:rPr lang="en-US" altLang="en-US" sz="2400" b="1" dirty="0">
                <a:solidFill>
                  <a:srgbClr val="FF6600"/>
                </a:solidFill>
                <a:latin typeface="Times New Roman" pitchFamily="18" charset="0"/>
              </a:rPr>
              <a:t>Newer methods using </a:t>
            </a:r>
            <a:r>
              <a:rPr lang="en-US" altLang="en-US" sz="2400" b="1" dirty="0" err="1">
                <a:solidFill>
                  <a:srgbClr val="FF6600"/>
                </a:solidFill>
                <a:latin typeface="Times New Roman" pitchFamily="18" charset="0"/>
              </a:rPr>
              <a:t>vapour</a:t>
            </a:r>
            <a:r>
              <a:rPr lang="en-US" altLang="en-US" sz="2400" b="1" dirty="0">
                <a:solidFill>
                  <a:srgbClr val="FF6600"/>
                </a:solidFill>
                <a:latin typeface="Times New Roman" pitchFamily="18" charset="0"/>
              </a:rPr>
              <a:t> deposition and sputtering technologies will be extensively used for generation of new </a:t>
            </a:r>
            <a:r>
              <a:rPr lang="en-US" altLang="en-US" sz="2400" b="1" dirty="0" err="1">
                <a:solidFill>
                  <a:srgbClr val="FF6600"/>
                </a:solidFill>
                <a:latin typeface="Times New Roman" pitchFamily="18" charset="0"/>
              </a:rPr>
              <a:t>nano</a:t>
            </a:r>
            <a:r>
              <a:rPr lang="en-US" altLang="en-US" sz="2400" b="1" dirty="0">
                <a:solidFill>
                  <a:srgbClr val="FF6600"/>
                </a:solidFill>
                <a:latin typeface="Times New Roman" pitchFamily="18" charset="0"/>
              </a:rPr>
              <a:t> materials for hydrogen storage applications</a:t>
            </a:r>
            <a:r>
              <a:rPr lang="en-US" altLang="en-US" sz="2400" b="1" dirty="0">
                <a:latin typeface="Times New Roman" pitchFamily="18" charset="0"/>
              </a:rPr>
              <a:t>.</a:t>
            </a:r>
          </a:p>
        </p:txBody>
      </p:sp>
    </p:spTree>
    <p:extLst>
      <p:ext uri="{BB962C8B-B14F-4D97-AF65-F5344CB8AC3E}">
        <p14:creationId xmlns:p14="http://schemas.microsoft.com/office/powerpoint/2010/main" val="74076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594</Words>
  <Application>Microsoft Office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Hydrogen Storage in Nano-Materials</vt:lpstr>
      <vt:lpstr>Why Nano materials for Hydrogen Storage</vt:lpstr>
      <vt:lpstr>Evidence of nano state Improving Hydrogen Storage</vt:lpstr>
      <vt:lpstr>PowerPoint Presentation</vt:lpstr>
      <vt:lpstr>PowerPoint Presentation</vt:lpstr>
      <vt:lpstr>PowerPoint Presentation</vt:lpstr>
      <vt:lpstr>PowerPoint Presentation</vt:lpstr>
      <vt:lpstr>PowerPoint Presentation</vt:lpstr>
      <vt:lpstr>PowerPoint Presentation</vt:lpstr>
      <vt:lpstr>Some Perspectives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Hydrogen Storage in Nano-Materials</dc:title>
  <dc:creator>viswanathan</dc:creator>
  <cp:lastModifiedBy>viswanathan</cp:lastModifiedBy>
  <cp:revision>3</cp:revision>
  <dcterms:created xsi:type="dcterms:W3CDTF">2013-10-27T06:27:21Z</dcterms:created>
  <dcterms:modified xsi:type="dcterms:W3CDTF">2013-10-27T07:24:09Z</dcterms:modified>
</cp:coreProperties>
</file>