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7"/>
  </p:notesMasterIdLst>
  <p:sldIdLst>
    <p:sldId id="256" r:id="rId3"/>
    <p:sldId id="257" r:id="rId4"/>
    <p:sldId id="281" r:id="rId5"/>
    <p:sldId id="265" r:id="rId6"/>
    <p:sldId id="276" r:id="rId7"/>
    <p:sldId id="264" r:id="rId8"/>
    <p:sldId id="266" r:id="rId9"/>
    <p:sldId id="294" r:id="rId10"/>
    <p:sldId id="273" r:id="rId11"/>
    <p:sldId id="267" r:id="rId12"/>
    <p:sldId id="268" r:id="rId13"/>
    <p:sldId id="295" r:id="rId14"/>
    <p:sldId id="269" r:id="rId15"/>
    <p:sldId id="274" r:id="rId16"/>
    <p:sldId id="275" r:id="rId17"/>
    <p:sldId id="286" r:id="rId18"/>
    <p:sldId id="270" r:id="rId19"/>
    <p:sldId id="271" r:id="rId20"/>
    <p:sldId id="272" r:id="rId21"/>
    <p:sldId id="289" r:id="rId22"/>
    <p:sldId id="290" r:id="rId23"/>
    <p:sldId id="291" r:id="rId24"/>
    <p:sldId id="287" r:id="rId25"/>
    <p:sldId id="278" r:id="rId26"/>
    <p:sldId id="285" r:id="rId27"/>
    <p:sldId id="277" r:id="rId28"/>
    <p:sldId id="288" r:id="rId29"/>
    <p:sldId id="283" r:id="rId30"/>
    <p:sldId id="284" r:id="rId31"/>
    <p:sldId id="293" r:id="rId32"/>
    <p:sldId id="292" r:id="rId33"/>
    <p:sldId id="282" r:id="rId34"/>
    <p:sldId id="296" r:id="rId35"/>
    <p:sldId id="279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18" autoAdjust="0"/>
  </p:normalViewPr>
  <p:slideViewPr>
    <p:cSldViewPr>
      <p:cViewPr>
        <p:scale>
          <a:sx n="90" d="100"/>
          <a:sy n="90" d="100"/>
        </p:scale>
        <p:origin x="-798" y="-72"/>
      </p:cViewPr>
      <p:guideLst>
        <p:guide orient="horz" pos="21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7E08-92D5-4A13-84D0-7FAF59BFD68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6F34-6461-41F2-8BD3-A65DE765C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6F34-6461-41F2-8BD3-A65DE765CB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C:\Documents and Settings\Admin\Desktop\PNGS\PPP_XBUSI_TLE_Doctor_Beaker_Pou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49530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4953000" cy="10668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0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3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6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F447-2C01-43B7-9F01-B42491B5CD72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358D-1F74-4445-B9F0-408FCAD6DF6A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B715-56CF-48A1-B43C-A582ADA16EBC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636-38F3-432D-8536-0B35467E48B1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3AB9-740B-4550-A85F-7E747D7FC8A4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089-D273-4033-9C9C-08872898F76A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FC73-9A6B-4D4D-9AF4-D661CB7DBECE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0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11C6-2D3C-4ABE-859A-6BC47422AEF5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AD6F-C478-48CD-B51B-598F04A1CB6B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35AD-908E-44DE-81D9-347CF6A9EE90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F64B-CABE-4371-95A9-E5E8BDECE90F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6" name="Picture 4" descr="C:\Documents and Settings\Admin\Desktop\PNGS\PPP_XBUSI_PRT_Doctor_Beaker_Pou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2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9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9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/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8EB9-CC44-4E78-B1FC-95E07CEEE5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9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3" descr="C:\Documents and Settings\Admin\Desktop\PNGS\PPP_XBUSI_TXT1_Doctor_Beaker_Pou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D3B5FC-C1CE-442C-8FAE-C3FE07AA2F5F}" type="datetimeFigureOut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A18EB9-CC44-4E78-B1FC-95E07CEEE557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983A0B3-BACE-4ECE-B9EB-17967A74984C}" type="datetime1">
              <a:rPr lang="x-none" altLang="en-US" smtClean="0"/>
              <a:pPr/>
              <a:t>9/16/2013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24ABB62-4D67-4168-8F1F-882FB881CB72}" type="slidenum">
              <a:rPr lang="x-none" altLang="en-US" smtClean="0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4251" y="115482"/>
            <a:ext cx="7543800" cy="2521155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Application of theoretical chemistry as a tool for understanding catalysis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55076" y="3356967"/>
            <a:ext cx="3961815" cy="13507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Janardhan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science division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PPISR, Bangalore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4" y="475647"/>
            <a:ext cx="6781800" cy="619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 principals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053" y="1123944"/>
                <a:ext cx="8571927" cy="4966695"/>
              </a:xfrm>
            </p:spPr>
            <p:txBody>
              <a:bodyPr/>
              <a:lstStyle/>
              <a:p>
                <a:r>
                  <a:rPr lang="en-US" dirty="0" smtClean="0"/>
                  <a:t>Hamiltonian is represented as 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Ĥ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𝑝𝑎𝑟𝑡𝑖𝑐𝑙𝑒𝑠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baseline="-2500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𝑚𝑖</m:t>
                            </m:r>
                          </m:den>
                        </m:f>
                      </m:e>
                    </m:nary>
                    <m:r>
                      <a:rPr lang="en-US" b="0" i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𝑝𝑎𝑟𝑡𝑖𝑐𝑙𝑒𝑠</m:t>
                        </m:r>
                      </m:sup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𝑗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𝑖𝑗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i="1" baseline="30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i="1" baseline="3000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 baseline="3000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i="1" baseline="3000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 baseline="3000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(</a:t>
                </a:r>
                <a:r>
                  <a:rPr lang="en-US" dirty="0"/>
                  <a:t>Laplacian operator acting on particle </a:t>
                </a:r>
                <a:r>
                  <a:rPr lang="en-US" dirty="0" smtClean="0"/>
                  <a:t>i)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 baseline="-2500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= charge of particle i, j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= mass of particle i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 baseline="-25000">
                        <a:latin typeface="Cambria Math"/>
                      </a:rPr>
                      <m:t>𝑖𝑗</m:t>
                    </m:r>
                  </m:oMath>
                </a14:m>
                <a:r>
                  <a:rPr lang="en-US" dirty="0" smtClean="0"/>
                  <a:t>= distance between particle i and j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053" y="1123944"/>
                <a:ext cx="8571927" cy="4966695"/>
              </a:xfrm>
              <a:blipFill rotWithShape="1">
                <a:blip r:embed="rId2" cstate="print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6200000">
            <a:off x="3671588" y="1736226"/>
            <a:ext cx="432197" cy="20889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5832577" y="1736226"/>
            <a:ext cx="432197" cy="20889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3289" y="3020783"/>
            <a:ext cx="17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 of particles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198" y="3020783"/>
            <a:ext cx="273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due to columbic attraction or repulsion</a:t>
            </a:r>
          </a:p>
        </p:txBody>
      </p:sp>
    </p:spTree>
    <p:extLst>
      <p:ext uri="{BB962C8B-B14F-4D97-AF65-F5344CB8AC3E}">
        <p14:creationId xmlns:p14="http://schemas.microsoft.com/office/powerpoint/2010/main" val="3010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4" y="475647"/>
            <a:ext cx="6781800" cy="619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 principals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4085" y="1123944"/>
                <a:ext cx="8499895" cy="4966695"/>
              </a:xfrm>
            </p:spPr>
            <p:txBody>
              <a:bodyPr/>
              <a:lstStyle/>
              <a:p>
                <a:r>
                  <a:rPr lang="en-US" dirty="0" smtClean="0"/>
                  <a:t>First approximation to solve the QM equation </a:t>
                </a:r>
                <a:r>
                  <a:rPr lang="en-US" dirty="0"/>
                  <a:t>is </a:t>
                </a:r>
                <a:r>
                  <a:rPr lang="en-US" dirty="0" smtClean="0"/>
                  <a:t>born-</a:t>
                </a:r>
                <a:r>
                  <a:rPr lang="en-US" dirty="0" err="1" smtClean="0"/>
                  <a:t>oppenheimer</a:t>
                </a:r>
                <a:r>
                  <a:rPr lang="en-US" dirty="0" smtClean="0"/>
                  <a:t> approximation by considering nucleus as stationary and separating equation into nuclear and electron motion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r>
                  <a:rPr lang="en-US" i="1" dirty="0" smtClean="0"/>
                  <a:t>Ĥ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𝑒𝑙𝑒𝑐𝑡𝑟𝑜𝑛𝑠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 baseline="-2500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b="0" i="0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𝑛𝑢𝑐𝑙𝑒𝑖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𝑒𝑙𝑒𝑐𝑡𝑟𝑜𝑛𝑠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𝑖𝑗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𝑒𝑙𝑒𝑐𝑡𝑟𝑜𝑛𝑠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b="0" i="1" baseline="-25000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r>
                      <a:rPr lang="en-US" b="0" i="1" baseline="-2500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085" y="1123944"/>
                <a:ext cx="8499895" cy="4966695"/>
              </a:xfrm>
              <a:blipFill rotWithShape="1">
                <a:blip r:embed="rId2" cstate="print"/>
                <a:stretch>
                  <a:fillRect l="-1004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618647" y="3573066"/>
            <a:ext cx="6915168" cy="1294630"/>
            <a:chOff x="1618647" y="3573066"/>
            <a:chExt cx="6915168" cy="1294630"/>
          </a:xfrm>
        </p:grpSpPr>
        <p:sp>
          <p:nvSpPr>
            <p:cNvPr id="4" name="Left Brace 3"/>
            <p:cNvSpPr/>
            <p:nvPr/>
          </p:nvSpPr>
          <p:spPr>
            <a:xfrm rot="16200000">
              <a:off x="2338978" y="2852736"/>
              <a:ext cx="432196" cy="187285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7345270" y="2816721"/>
              <a:ext cx="432199" cy="194489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4860133" y="2564607"/>
              <a:ext cx="432197" cy="24491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0679" y="4221365"/>
              <a:ext cx="1728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kinetic </a:t>
              </a:r>
              <a:r>
                <a:rPr lang="en-US" dirty="0" smtClean="0"/>
                <a:t>energy</a:t>
              </a:r>
            </a:p>
            <a:p>
              <a:r>
                <a:rPr lang="en-US" dirty="0" smtClean="0"/>
                <a:t> of electrons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1753" y="4221364"/>
              <a:ext cx="2088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Attraction of electrons to nuclei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2989" y="4221365"/>
              <a:ext cx="1656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Repulsion of electrons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0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83" y="1988340"/>
            <a:ext cx="7923630" cy="1374574"/>
          </a:xfrm>
        </p:spPr>
        <p:txBody>
          <a:bodyPr>
            <a:normAutofit/>
          </a:bodyPr>
          <a:lstStyle/>
          <a:p>
            <a:r>
              <a:rPr lang="en-US" dirty="0" smtClean="0"/>
              <a:t>Approximation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3" y="432198"/>
            <a:ext cx="7707531" cy="619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Approximation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19" y="1123944"/>
            <a:ext cx="8427861" cy="4970277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err="1" smtClean="0"/>
              <a:t>Ab</a:t>
            </a:r>
            <a:r>
              <a:rPr lang="en-US" b="1" i="1" dirty="0" smtClean="0"/>
              <a:t> initio </a:t>
            </a:r>
            <a:r>
              <a:rPr lang="en-US" b="1" dirty="0" smtClean="0"/>
              <a:t>methods </a:t>
            </a:r>
            <a:r>
              <a:rPr lang="en-US" dirty="0" smtClean="0"/>
              <a:t>it is completely based on QM principals,  approximations are done only for mathematical forms. 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Semi empirical methods </a:t>
            </a:r>
            <a:r>
              <a:rPr lang="en-US" dirty="0" smtClean="0"/>
              <a:t>these methods are similar to that of </a:t>
            </a: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but the results are fitted to experimentally determined parameters (parameterization)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Density functional theory methods </a:t>
            </a:r>
            <a:r>
              <a:rPr lang="en-US" dirty="0" smtClean="0"/>
              <a:t>to determine energy of molecule it considers electron density rather than electron wave function this method requires lesser computational power than that of </a:t>
            </a: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methods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10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3" y="432198"/>
            <a:ext cx="7707531" cy="619713"/>
          </a:xfrm>
        </p:spPr>
        <p:txBody>
          <a:bodyPr>
            <a:normAutofit fontScale="90000"/>
          </a:bodyPr>
          <a:lstStyle/>
          <a:p>
            <a:r>
              <a:rPr lang="en-US" dirty="0"/>
              <a:t>Approximation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19" y="1127526"/>
            <a:ext cx="8427861" cy="5254827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Molecular mechanics</a:t>
            </a:r>
            <a:r>
              <a:rPr lang="en-US" dirty="0"/>
              <a:t> </a:t>
            </a:r>
            <a:r>
              <a:rPr lang="en-US" dirty="0" smtClean="0"/>
              <a:t>its </a:t>
            </a:r>
            <a:r>
              <a:rPr lang="en-US" dirty="0"/>
              <a:t>energy expression consists of a simple </a:t>
            </a:r>
            <a:r>
              <a:rPr lang="en-US" dirty="0" smtClean="0"/>
              <a:t>algebraic equation </a:t>
            </a:r>
            <a:r>
              <a:rPr lang="en-US" dirty="0"/>
              <a:t>for the energy of a compound. It does not use a wave function or </a:t>
            </a:r>
            <a:r>
              <a:rPr lang="en-US" dirty="0" smtClean="0"/>
              <a:t>total electron </a:t>
            </a:r>
            <a:r>
              <a:rPr lang="en-US" dirty="0"/>
              <a:t>density. The constants in this equation are obtained either from </a:t>
            </a:r>
            <a:r>
              <a:rPr lang="en-US" dirty="0" smtClean="0"/>
              <a:t>spectroscopic </a:t>
            </a:r>
            <a:r>
              <a:rPr lang="en-US" dirty="0"/>
              <a:t>data or </a:t>
            </a:r>
            <a:r>
              <a:rPr lang="en-US" i="1" dirty="0" err="1"/>
              <a:t>ab</a:t>
            </a:r>
            <a:r>
              <a:rPr lang="en-US" i="1" dirty="0"/>
              <a:t> initio </a:t>
            </a:r>
            <a:r>
              <a:rPr lang="en-US" dirty="0"/>
              <a:t>calculations. A set of equations with their </a:t>
            </a:r>
            <a:r>
              <a:rPr lang="en-US" dirty="0" smtClean="0"/>
              <a:t>associated constants </a:t>
            </a:r>
            <a:r>
              <a:rPr lang="en-US" dirty="0"/>
              <a:t>is called a </a:t>
            </a:r>
            <a:r>
              <a:rPr lang="en-US" b="1" dirty="0" smtClean="0"/>
              <a:t>force field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Molecular dynamics </a:t>
            </a:r>
            <a:r>
              <a:rPr lang="en-US" dirty="0"/>
              <a:t>is a simulation of the time-dependent behavior of a </a:t>
            </a:r>
            <a:r>
              <a:rPr lang="en-US" dirty="0" smtClean="0"/>
              <a:t>molecular </a:t>
            </a:r>
            <a:r>
              <a:rPr lang="en-US" dirty="0"/>
              <a:t>system, such as vibrational motion or Brownian motion. </a:t>
            </a:r>
            <a:r>
              <a:rPr lang="en-US" dirty="0" smtClean="0"/>
              <a:t>MM energy </a:t>
            </a:r>
            <a:r>
              <a:rPr lang="en-US" dirty="0"/>
              <a:t>expression is used to compute the forces on the </a:t>
            </a:r>
            <a:r>
              <a:rPr lang="en-US" dirty="0" smtClean="0"/>
              <a:t>atoms for </a:t>
            </a:r>
            <a:r>
              <a:rPr lang="en-US" dirty="0"/>
              <a:t>any given geometry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3" y="432198"/>
            <a:ext cx="7707531" cy="619713"/>
          </a:xfrm>
        </p:spPr>
        <p:txBody>
          <a:bodyPr>
            <a:normAutofit fontScale="90000"/>
          </a:bodyPr>
          <a:lstStyle/>
          <a:p>
            <a:r>
              <a:rPr lang="en-US" dirty="0"/>
              <a:t>Approximation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19" y="1127527"/>
            <a:ext cx="8427861" cy="4966694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Monte </a:t>
            </a:r>
            <a:r>
              <a:rPr lang="en-US" b="1" dirty="0"/>
              <a:t>Carlo methods </a:t>
            </a:r>
            <a:r>
              <a:rPr lang="en-US" dirty="0"/>
              <a:t>are built around some sort of a </a:t>
            </a:r>
            <a:r>
              <a:rPr lang="en-US" dirty="0" smtClean="0"/>
              <a:t>random sampling. </a:t>
            </a:r>
          </a:p>
          <a:p>
            <a:pPr marL="0" indent="0" algn="just">
              <a:buNone/>
            </a:pPr>
            <a:r>
              <a:rPr lang="en-US" dirty="0" smtClean="0"/>
              <a:t>	The </a:t>
            </a:r>
            <a:r>
              <a:rPr lang="en-US" dirty="0"/>
              <a:t>location, </a:t>
            </a:r>
            <a:r>
              <a:rPr lang="en-US" dirty="0" smtClean="0"/>
              <a:t>orientation, and geometry </a:t>
            </a:r>
            <a:r>
              <a:rPr lang="en-US" dirty="0"/>
              <a:t>of a molecule or collection of molecules are chosen </a:t>
            </a:r>
            <a:r>
              <a:rPr lang="en-US" dirty="0" smtClean="0"/>
              <a:t>according </a:t>
            </a:r>
            <a:r>
              <a:rPr lang="en-US" dirty="0"/>
              <a:t>to a statistical distribution.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/>
              <a:t>example, many possible </a:t>
            </a:r>
            <a:r>
              <a:rPr lang="en-US" dirty="0" smtClean="0"/>
              <a:t>conformations of </a:t>
            </a:r>
            <a:r>
              <a:rPr lang="en-US" dirty="0"/>
              <a:t>a molecule could be examined by choosing the conformation angles </a:t>
            </a:r>
            <a:r>
              <a:rPr lang="en-US" dirty="0" smtClean="0"/>
              <a:t>randomly. If </a:t>
            </a:r>
            <a:r>
              <a:rPr lang="en-US" dirty="0"/>
              <a:t>enough iterations are done and the results are weighted by a Boltzmann </a:t>
            </a:r>
            <a:r>
              <a:rPr lang="en-US" dirty="0" smtClean="0"/>
              <a:t>distribution</a:t>
            </a:r>
            <a:r>
              <a:rPr lang="en-US" dirty="0"/>
              <a:t>, this </a:t>
            </a:r>
            <a:r>
              <a:rPr lang="en-US" b="1" dirty="0"/>
              <a:t>gives a statistically valid result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4086" y="1988340"/>
            <a:ext cx="8643960" cy="10959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zeolite catalysis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5387" r="15999" b="20450"/>
          <a:stretch/>
        </p:blipFill>
        <p:spPr>
          <a:xfrm>
            <a:off x="7763" y="1371476"/>
            <a:ext cx="5716765" cy="243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86" y="475647"/>
            <a:ext cx="8643959" cy="7203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zeolite catalysis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21853" r="8681" b="23042"/>
          <a:stretch/>
        </p:blipFill>
        <p:spPr>
          <a:xfrm>
            <a:off x="1905" y="3861198"/>
            <a:ext cx="3993831" cy="1872858"/>
          </a:xfrm>
        </p:spPr>
      </p:pic>
      <p:sp>
        <p:nvSpPr>
          <p:cNvPr id="5" name="TextBox 4"/>
          <p:cNvSpPr txBox="1"/>
          <p:nvPr/>
        </p:nvSpPr>
        <p:spPr>
          <a:xfrm>
            <a:off x="6156727" y="1268010"/>
            <a:ext cx="2987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Arrangement of various </a:t>
            </a:r>
          </a:p>
          <a:p>
            <a:r>
              <a:rPr lang="en-US" b="1" dirty="0" smtClean="0"/>
              <a:t>Secondary building units </a:t>
            </a:r>
          </a:p>
          <a:p>
            <a:r>
              <a:rPr lang="en-US" b="1" dirty="0" smtClean="0"/>
              <a:t>results in different zeolite </a:t>
            </a:r>
          </a:p>
          <a:p>
            <a:r>
              <a:rPr lang="en-US" b="1" dirty="0" smtClean="0"/>
              <a:t>Structures.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350" y="137147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Primary Building unit from Si, 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954" y="5662023"/>
            <a:ext cx="3757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2-methoxy naphthalene diffusing</a:t>
            </a:r>
          </a:p>
          <a:p>
            <a:r>
              <a:rPr lang="en-US" sz="1600" b="1" dirty="0" smtClean="0"/>
              <a:t> in to the pores of </a:t>
            </a:r>
            <a:r>
              <a:rPr lang="en-US" sz="1600" b="1" dirty="0" err="1" smtClean="0"/>
              <a:t>Zeolite</a:t>
            </a:r>
            <a:r>
              <a:rPr lang="en-US" sz="1600" b="1" dirty="0" smtClean="0"/>
              <a:t> Beta (BEA)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7934" y="5868955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Faujasite</a:t>
            </a:r>
            <a:r>
              <a:rPr lang="en-US" b="1" dirty="0" smtClean="0"/>
              <a:t> (FAU)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09254" y="558999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ZSM-5 (MFI)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 t="276" r="20138" b="20557"/>
          <a:stretch/>
        </p:blipFill>
        <p:spPr>
          <a:xfrm>
            <a:off x="4161888" y="3838932"/>
            <a:ext cx="2396769" cy="1935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409" r="8000" b="24489"/>
          <a:stretch/>
        </p:blipFill>
        <p:spPr>
          <a:xfrm>
            <a:off x="6625351" y="4193454"/>
            <a:ext cx="2404085" cy="12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81" y="259548"/>
            <a:ext cx="6781800" cy="61971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Shape selective catalysis in Zeolites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76530"/>
            <a:ext cx="4599720" cy="4873625"/>
          </a:xfrm>
          <a:prstGeom prst="round2DiagRect">
            <a:avLst>
              <a:gd name="adj1" fmla="val 2037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4" y="547680"/>
            <a:ext cx="6781800" cy="6197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Models for Zeolite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84" y="1340043"/>
            <a:ext cx="7543800" cy="4750596"/>
          </a:xfrm>
        </p:spPr>
        <p:txBody>
          <a:bodyPr/>
          <a:lstStyle/>
          <a:p>
            <a:r>
              <a:rPr lang="en-US" dirty="0" smtClean="0"/>
              <a:t>Small fragments can describe </a:t>
            </a:r>
            <a:r>
              <a:rPr lang="en-US" dirty="0"/>
              <a:t>catalytic active </a:t>
            </a:r>
            <a:r>
              <a:rPr lang="en-US" dirty="0" smtClean="0"/>
              <a:t>sites termed </a:t>
            </a:r>
            <a:r>
              <a:rPr lang="en-US" b="1" dirty="0" smtClean="0"/>
              <a:t>cluster approach</a:t>
            </a:r>
            <a:endParaRPr lang="en-US" b="1" dirty="0"/>
          </a:p>
          <a:p>
            <a:r>
              <a:rPr lang="en-US" b="1" dirty="0" smtClean="0"/>
              <a:t>Quantum </a:t>
            </a:r>
            <a:r>
              <a:rPr lang="en-US" b="1" dirty="0"/>
              <a:t>mechanic - molecular mechanic </a:t>
            </a:r>
            <a:r>
              <a:rPr lang="en-US" b="1" dirty="0" smtClean="0"/>
              <a:t>methods (QM/MM) </a:t>
            </a:r>
            <a:r>
              <a:rPr lang="en-US" dirty="0" smtClean="0"/>
              <a:t>active site is treated quantum mechanically and framework is treated according to Molecular mechanics</a:t>
            </a:r>
            <a:endParaRPr lang="en-US" b="1" dirty="0"/>
          </a:p>
          <a:p>
            <a:r>
              <a:rPr lang="en-US" b="1" dirty="0" smtClean="0"/>
              <a:t>Periodic approach</a:t>
            </a:r>
            <a:r>
              <a:rPr lang="en-US" dirty="0"/>
              <a:t> </a:t>
            </a:r>
            <a:r>
              <a:rPr lang="en-US" dirty="0" smtClean="0"/>
              <a:t>an unit cell of about 300 atoms are treated QM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4"/>
          <a:stretch>
            <a:fillRect/>
          </a:stretch>
        </p:blipFill>
        <p:spPr bwMode="auto">
          <a:xfrm>
            <a:off x="250021" y="-244683"/>
            <a:ext cx="5690606" cy="720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0" y="202605"/>
            <a:ext cx="4402932" cy="6332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apyrus" pitchFamily="66" charset="0"/>
              </a:rPr>
              <a:t>Outline 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49" y="835812"/>
            <a:ext cx="4826212" cy="56185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Introduction</a:t>
            </a:r>
          </a:p>
          <a:p>
            <a:r>
              <a:rPr lang="en-US" sz="2800" b="1" dirty="0" smtClean="0">
                <a:latin typeface="Arial Rounded MT Bold" pitchFamily="34" charset="0"/>
              </a:rPr>
              <a:t>Fundamental principals</a:t>
            </a:r>
          </a:p>
          <a:p>
            <a:r>
              <a:rPr lang="en-US" sz="2800" b="1" dirty="0" smtClean="0">
                <a:latin typeface="Arial Rounded MT Bold" pitchFamily="34" charset="0"/>
              </a:rPr>
              <a:t>Approximation methods</a:t>
            </a:r>
          </a:p>
          <a:p>
            <a:r>
              <a:rPr lang="en-US" sz="2800" b="1" dirty="0" smtClean="0">
                <a:latin typeface="Arial Rounded MT Bold" pitchFamily="34" charset="0"/>
              </a:rPr>
              <a:t>Understanding zeolite catalysis</a:t>
            </a:r>
          </a:p>
          <a:p>
            <a:r>
              <a:rPr lang="en-US" sz="2800" b="1" dirty="0">
                <a:latin typeface="Arial Rounded MT Bold" pitchFamily="34" charset="0"/>
              </a:rPr>
              <a:t>Acid strength of zeolites </a:t>
            </a:r>
            <a:endParaRPr lang="en-US" sz="2800" b="1" dirty="0" smtClean="0">
              <a:latin typeface="Arial Rounded MT Bold" pitchFamily="34" charset="0"/>
            </a:endParaRPr>
          </a:p>
          <a:p>
            <a:r>
              <a:rPr lang="en-US" sz="2800" b="1" dirty="0" smtClean="0">
                <a:latin typeface="Arial Rounded MT Bold" pitchFamily="34" charset="0"/>
              </a:rPr>
              <a:t>Toluene methylation </a:t>
            </a:r>
          </a:p>
          <a:p>
            <a:pPr lvl="1"/>
            <a:r>
              <a:rPr lang="en-US" sz="2800" b="1" dirty="0" smtClean="0">
                <a:latin typeface="Arial Rounded MT Bold" pitchFamily="34" charset="0"/>
              </a:rPr>
              <a:t>Without steric factors </a:t>
            </a:r>
          </a:p>
          <a:p>
            <a:pPr lvl="1"/>
            <a:r>
              <a:rPr lang="en-US" sz="2800" b="1" dirty="0" smtClean="0">
                <a:latin typeface="Arial Rounded MT Bold" pitchFamily="34" charset="0"/>
              </a:rPr>
              <a:t>Over H-MOR</a:t>
            </a:r>
          </a:p>
          <a:p>
            <a:r>
              <a:rPr lang="en-US" sz="2800" b="1" dirty="0" smtClean="0">
                <a:latin typeface="Arial Rounded MT Bold" pitchFamily="34" charset="0"/>
              </a:rPr>
              <a:t>Selective hydrogenation of Butadiene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86" y="1988340"/>
            <a:ext cx="8571926" cy="108644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itchFamily="34" charset="0"/>
              </a:rPr>
              <a:t>Acid strength of </a:t>
            </a:r>
            <a:r>
              <a:rPr lang="en-US" b="1" dirty="0" smtClean="0">
                <a:latin typeface="Arial Rounded MT Bold" pitchFamily="34" charset="0"/>
              </a:rPr>
              <a:t>zeolites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422" y="475647"/>
            <a:ext cx="6547254" cy="654242"/>
          </a:xfrm>
        </p:spPr>
        <p:txBody>
          <a:bodyPr>
            <a:noAutofit/>
          </a:bodyPr>
          <a:lstStyle/>
          <a:p>
            <a:r>
              <a:rPr lang="en-US" sz="4400" dirty="0" smtClean="0"/>
              <a:t>Acid strength of zeolites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2" y="1412076"/>
            <a:ext cx="8499894" cy="3478575"/>
          </a:xfrm>
        </p:spPr>
      </p:pic>
      <p:sp>
        <p:nvSpPr>
          <p:cNvPr id="6" name="TextBox 5"/>
          <p:cNvSpPr txBox="1"/>
          <p:nvPr/>
        </p:nvSpPr>
        <p:spPr>
          <a:xfrm>
            <a:off x="754250" y="5373891"/>
            <a:ext cx="785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Expected acidity: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FAU ≤ LTL  &lt; OFF &lt; </a:t>
            </a:r>
            <a:r>
              <a:rPr lang="en-US" dirty="0">
                <a:solidFill>
                  <a:srgbClr val="002060"/>
                </a:solidFill>
              </a:rPr>
              <a:t>MOR </a:t>
            </a:r>
            <a:r>
              <a:rPr lang="en-US" dirty="0" smtClean="0">
                <a:solidFill>
                  <a:srgbClr val="002060"/>
                </a:solidFill>
              </a:rPr>
              <a:t>≤ </a:t>
            </a:r>
            <a:r>
              <a:rPr lang="en-US" dirty="0">
                <a:solidFill>
                  <a:srgbClr val="002060"/>
                </a:solidFill>
              </a:rPr>
              <a:t>MEL </a:t>
            </a:r>
            <a:r>
              <a:rPr lang="en-US" dirty="0" smtClean="0">
                <a:solidFill>
                  <a:srgbClr val="002060"/>
                </a:solidFill>
              </a:rPr>
              <a:t>&lt; MFI based on electron charges on </a:t>
            </a:r>
            <a:r>
              <a:rPr lang="en-US" b="1" dirty="0" smtClean="0">
                <a:solidFill>
                  <a:srgbClr val="002060"/>
                </a:solidFill>
              </a:rPr>
              <a:t>O*</a:t>
            </a:r>
          </a:p>
        </p:txBody>
      </p:sp>
      <p:sp>
        <p:nvSpPr>
          <p:cNvPr id="7" name="Rectangle 6"/>
          <p:cNvSpPr/>
          <p:nvPr/>
        </p:nvSpPr>
        <p:spPr>
          <a:xfrm>
            <a:off x="775036" y="6373186"/>
            <a:ext cx="3155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doi:10.1016/S0167-2991(08)60997-0</a:t>
            </a:r>
          </a:p>
        </p:txBody>
      </p:sp>
    </p:spTree>
    <p:extLst>
      <p:ext uri="{BB962C8B-B14F-4D97-AF65-F5344CB8AC3E}">
        <p14:creationId xmlns:p14="http://schemas.microsoft.com/office/powerpoint/2010/main" val="19340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482" y="331581"/>
            <a:ext cx="6547254" cy="654242"/>
          </a:xfrm>
        </p:spPr>
        <p:txBody>
          <a:bodyPr>
            <a:noAutofit/>
          </a:bodyPr>
          <a:lstStyle/>
          <a:p>
            <a:r>
              <a:rPr lang="en-US" sz="4400" dirty="0" smtClean="0"/>
              <a:t>Acid strength of zeolites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5" y="1123751"/>
            <a:ext cx="7600085" cy="4466239"/>
          </a:xfrm>
        </p:spPr>
      </p:pic>
      <p:sp>
        <p:nvSpPr>
          <p:cNvPr id="6" name="TextBox 5"/>
          <p:cNvSpPr txBox="1"/>
          <p:nvPr/>
        </p:nvSpPr>
        <p:spPr>
          <a:xfrm>
            <a:off x="970350" y="5589990"/>
            <a:ext cx="4247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Observed Acidity:</a:t>
            </a:r>
          </a:p>
          <a:p>
            <a:r>
              <a:rPr lang="en-US" dirty="0">
                <a:solidFill>
                  <a:srgbClr val="002060"/>
                </a:solidFill>
              </a:rPr>
              <a:t>FAU </a:t>
            </a:r>
            <a:r>
              <a:rPr lang="en-US" dirty="0" smtClean="0">
                <a:solidFill>
                  <a:srgbClr val="002060"/>
                </a:solidFill>
              </a:rPr>
              <a:t>&lt; </a:t>
            </a:r>
            <a:r>
              <a:rPr lang="en-US" dirty="0">
                <a:solidFill>
                  <a:srgbClr val="002060"/>
                </a:solidFill>
              </a:rPr>
              <a:t>LTL  &lt; OFF &lt; </a:t>
            </a:r>
            <a:r>
              <a:rPr lang="en-US" dirty="0" smtClean="0">
                <a:solidFill>
                  <a:srgbClr val="002060"/>
                </a:solidFill>
              </a:rPr>
              <a:t>MOR &lt; MEL &lt; </a:t>
            </a:r>
            <a:r>
              <a:rPr lang="en-US" dirty="0">
                <a:solidFill>
                  <a:srgbClr val="002060"/>
                </a:solidFill>
              </a:rPr>
              <a:t>MFI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0346" y="6373186"/>
            <a:ext cx="3155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doi:10.1016/S0167-2991(08)60997-0</a:t>
            </a:r>
          </a:p>
        </p:txBody>
      </p:sp>
    </p:spTree>
    <p:extLst>
      <p:ext uri="{BB962C8B-B14F-4D97-AF65-F5344CB8AC3E}">
        <p14:creationId xmlns:p14="http://schemas.microsoft.com/office/powerpoint/2010/main" val="23670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0" y="2054427"/>
            <a:ext cx="7627749" cy="101440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itchFamily="34" charset="0"/>
              </a:rPr>
              <a:t>Toluene methylation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2" y="403614"/>
            <a:ext cx="8677881" cy="43219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Toluene methylation without steric hindrance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0" y="907844"/>
            <a:ext cx="8499894" cy="5186377"/>
          </a:xfrm>
        </p:spPr>
      </p:pic>
      <p:sp>
        <p:nvSpPr>
          <p:cNvPr id="6" name="Rectangle 5"/>
          <p:cNvSpPr/>
          <p:nvPr/>
        </p:nvSpPr>
        <p:spPr>
          <a:xfrm>
            <a:off x="1062388" y="6440714"/>
            <a:ext cx="3638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7030A0"/>
                </a:solidFill>
              </a:rPr>
              <a:t>J. Am. Chem. Soc., Vol. 123, No. 12, 2001</a:t>
            </a:r>
          </a:p>
        </p:txBody>
      </p:sp>
    </p:spTree>
    <p:extLst>
      <p:ext uri="{BB962C8B-B14F-4D97-AF65-F5344CB8AC3E}">
        <p14:creationId xmlns:p14="http://schemas.microsoft.com/office/powerpoint/2010/main" val="18493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2" y="403614"/>
            <a:ext cx="8677881" cy="43219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Toluene methylation without steric hindrance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" y="835812"/>
            <a:ext cx="6122805" cy="5040758"/>
          </a:xfrm>
        </p:spPr>
      </p:pic>
      <p:sp>
        <p:nvSpPr>
          <p:cNvPr id="6" name="Rectangle 5"/>
          <p:cNvSpPr/>
          <p:nvPr/>
        </p:nvSpPr>
        <p:spPr>
          <a:xfrm>
            <a:off x="1258482" y="6238287"/>
            <a:ext cx="447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7030A0"/>
                </a:solidFill>
              </a:rPr>
              <a:t>J. Am. Chem. Soc., Vol. 123, No. 12, </a:t>
            </a:r>
            <a:r>
              <a:rPr lang="pt-BR" sz="1400" b="1" dirty="0" smtClean="0">
                <a:solidFill>
                  <a:srgbClr val="7030A0"/>
                </a:solidFill>
              </a:rPr>
              <a:t>2001</a:t>
            </a:r>
          </a:p>
          <a:p>
            <a:r>
              <a:rPr lang="pt-BR" sz="1400" b="1" baseline="30000" dirty="0" smtClean="0">
                <a:solidFill>
                  <a:srgbClr val="7030A0"/>
                </a:solidFill>
              </a:rPr>
              <a:t>a</a:t>
            </a:r>
            <a:r>
              <a:rPr lang="pt-BR" sz="1400" b="1" dirty="0" smtClean="0">
                <a:solidFill>
                  <a:srgbClr val="7030A0"/>
                </a:solidFill>
              </a:rPr>
              <a:t>J</a:t>
            </a:r>
            <a:r>
              <a:rPr lang="pt-BR" sz="1400" b="1" dirty="0">
                <a:solidFill>
                  <a:srgbClr val="7030A0"/>
                </a:solidFill>
              </a:rPr>
              <a:t>. Chem. Soc., Faraday Trans. 1, 1983,79, 297-309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825" y="1916307"/>
            <a:ext cx="285206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Theoretical </a:t>
            </a:r>
            <a:r>
              <a:rPr lang="en-US" b="1" dirty="0" smtClean="0">
                <a:solidFill>
                  <a:srgbClr val="FF0000"/>
                </a:solidFill>
              </a:rPr>
              <a:t>prediction</a:t>
            </a:r>
          </a:p>
          <a:p>
            <a:r>
              <a:rPr lang="en-US" b="1" i="1" dirty="0" err="1">
                <a:solidFill>
                  <a:srgbClr val="7030A0"/>
                </a:solidFill>
              </a:rPr>
              <a:t>o</a:t>
            </a:r>
            <a:r>
              <a:rPr lang="en-US" b="1" i="1" dirty="0" err="1" smtClean="0">
                <a:solidFill>
                  <a:srgbClr val="7030A0"/>
                </a:solidFill>
              </a:rPr>
              <a:t>rtho</a:t>
            </a:r>
            <a:r>
              <a:rPr lang="en-US" b="1" dirty="0" smtClean="0">
                <a:solidFill>
                  <a:srgbClr val="7030A0"/>
                </a:solidFill>
              </a:rPr>
              <a:t> &gt; </a:t>
            </a:r>
            <a:r>
              <a:rPr lang="en-US" b="1" i="1" dirty="0" err="1" smtClean="0">
                <a:solidFill>
                  <a:srgbClr val="7030A0"/>
                </a:solidFill>
              </a:rPr>
              <a:t>para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&gt; </a:t>
            </a:r>
            <a:r>
              <a:rPr lang="en-US" b="1" i="1" dirty="0" smtClean="0">
                <a:solidFill>
                  <a:srgbClr val="7030A0"/>
                </a:solidFill>
              </a:rPr>
              <a:t>meta</a:t>
            </a:r>
          </a:p>
          <a:p>
            <a:endParaRPr lang="en-US" b="1" i="1" dirty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 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Experimental result </a:t>
            </a:r>
            <a:r>
              <a:rPr lang="en-US" b="1" baseline="30000" dirty="0">
                <a:solidFill>
                  <a:srgbClr val="7030A0"/>
                </a:solidFill>
              </a:rPr>
              <a:t>a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 homogeneous phase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without steric hindrance</a:t>
            </a:r>
          </a:p>
          <a:p>
            <a:r>
              <a:rPr lang="en-US" b="1" i="1" dirty="0" err="1"/>
              <a:t>ortho</a:t>
            </a:r>
            <a:r>
              <a:rPr lang="en-US" b="1" dirty="0"/>
              <a:t> </a:t>
            </a:r>
            <a:r>
              <a:rPr lang="en-US" b="1" dirty="0" smtClean="0"/>
              <a:t>= 55-61,</a:t>
            </a:r>
            <a:endParaRPr lang="en-US" b="1" i="1" dirty="0" smtClean="0"/>
          </a:p>
          <a:p>
            <a:r>
              <a:rPr lang="en-US" b="1" i="1" dirty="0" err="1" smtClean="0"/>
              <a:t>para</a:t>
            </a:r>
            <a:r>
              <a:rPr lang="en-US" b="1" dirty="0" smtClean="0"/>
              <a:t> = 25-27, </a:t>
            </a:r>
          </a:p>
          <a:p>
            <a:r>
              <a:rPr lang="en-US" b="1" i="1" dirty="0" smtClean="0"/>
              <a:t>meta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14-16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51" y="288132"/>
            <a:ext cx="8427862" cy="763779"/>
          </a:xfrm>
        </p:spPr>
        <p:txBody>
          <a:bodyPr>
            <a:noAutofit/>
          </a:bodyPr>
          <a:lstStyle/>
          <a:p>
            <a:r>
              <a:rPr lang="en-US" sz="4800" dirty="0" smtClean="0"/>
              <a:t>Toluene Methylation over H-MOR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5" y="1051911"/>
            <a:ext cx="7995663" cy="2952750"/>
          </a:xfrm>
        </p:spPr>
      </p:pic>
      <p:sp>
        <p:nvSpPr>
          <p:cNvPr id="3" name="TextBox 2"/>
          <p:cNvSpPr txBox="1"/>
          <p:nvPr/>
        </p:nvSpPr>
        <p:spPr>
          <a:xfrm>
            <a:off x="610185" y="4005264"/>
            <a:ext cx="8283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Reaction energy diagram of toluene methylation catalyzed by H-MOR, (Energies are in kJ/</a:t>
            </a:r>
            <a:r>
              <a:rPr lang="en-US" sz="1400" b="1" dirty="0" err="1" smtClean="0"/>
              <a:t>Mol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8609" y="4365429"/>
            <a:ext cx="70831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Theoretical prediction </a:t>
            </a:r>
          </a:p>
          <a:p>
            <a:r>
              <a:rPr lang="en-US" sz="1600" b="1" dirty="0" smtClean="0"/>
              <a:t>Activation energy for the formation of  alkyl </a:t>
            </a:r>
            <a:r>
              <a:rPr lang="en-US" sz="1600" b="1" dirty="0" err="1" smtClean="0"/>
              <a:t>transission</a:t>
            </a:r>
            <a:r>
              <a:rPr lang="en-US" sz="1600" b="1" dirty="0" smtClean="0"/>
              <a:t> states in the order  </a:t>
            </a:r>
            <a:r>
              <a:rPr lang="en-US" sz="1600" b="1" dirty="0" err="1" smtClean="0"/>
              <a:t>para</a:t>
            </a:r>
            <a:r>
              <a:rPr lang="en-US" sz="1600" b="1" dirty="0" smtClean="0"/>
              <a:t> &lt; </a:t>
            </a:r>
            <a:r>
              <a:rPr lang="en-US" sz="1600" b="1" dirty="0" err="1" smtClean="0"/>
              <a:t>ortho</a:t>
            </a:r>
            <a:r>
              <a:rPr lang="en-US" sz="1600" b="1" dirty="0" smtClean="0"/>
              <a:t> &lt; meta</a:t>
            </a:r>
          </a:p>
          <a:p>
            <a:r>
              <a:rPr lang="en-US" sz="1600" b="1" dirty="0" smtClean="0"/>
              <a:t>Formation of desorbed product  </a:t>
            </a:r>
            <a:r>
              <a:rPr lang="en-US" sz="1600" b="1" dirty="0" smtClean="0">
                <a:solidFill>
                  <a:srgbClr val="7030A0"/>
                </a:solidFill>
              </a:rPr>
              <a:t>meta &gt; </a:t>
            </a:r>
            <a:r>
              <a:rPr lang="en-US" sz="1600" b="1" dirty="0" err="1" smtClean="0">
                <a:solidFill>
                  <a:srgbClr val="7030A0"/>
                </a:solidFill>
              </a:rPr>
              <a:t>para</a:t>
            </a:r>
            <a:r>
              <a:rPr lang="en-US" sz="1600" b="1" dirty="0" smtClean="0">
                <a:solidFill>
                  <a:srgbClr val="7030A0"/>
                </a:solidFill>
              </a:rPr>
              <a:t> ≥ </a:t>
            </a:r>
            <a:r>
              <a:rPr lang="en-US" sz="1600" b="1" dirty="0" err="1" smtClean="0">
                <a:solidFill>
                  <a:srgbClr val="7030A0"/>
                </a:solidFill>
              </a:rPr>
              <a:t>ortho</a:t>
            </a:r>
            <a:endParaRPr lang="en-US" sz="1600" b="1" dirty="0" smtClean="0">
              <a:solidFill>
                <a:srgbClr val="7030A0"/>
              </a:solidFill>
            </a:endParaRP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Experimental result </a:t>
            </a:r>
            <a:r>
              <a:rPr lang="en-US" sz="1600" b="1" baseline="30000" dirty="0" smtClean="0">
                <a:solidFill>
                  <a:srgbClr val="7030A0"/>
                </a:solidFill>
              </a:rPr>
              <a:t>b</a:t>
            </a:r>
          </a:p>
          <a:p>
            <a:r>
              <a:rPr lang="en-US" sz="1600" b="1" i="1" dirty="0"/>
              <a:t>m</a:t>
            </a:r>
            <a:r>
              <a:rPr lang="en-US" sz="1600" b="1" i="1" dirty="0" smtClean="0"/>
              <a:t>eta</a:t>
            </a:r>
            <a:r>
              <a:rPr lang="en-US" sz="1600" b="1" dirty="0" smtClean="0"/>
              <a:t> = 7.2,  </a:t>
            </a:r>
            <a:r>
              <a:rPr lang="en-US" sz="1600" b="1" i="1" dirty="0" err="1" smtClean="0"/>
              <a:t>para</a:t>
            </a:r>
            <a:r>
              <a:rPr lang="en-US" sz="1600" b="1" dirty="0" smtClean="0"/>
              <a:t> = 3.4, </a:t>
            </a:r>
            <a:r>
              <a:rPr lang="en-US" sz="1600" b="1" i="1" dirty="0" err="1" smtClean="0"/>
              <a:t>ortho</a:t>
            </a:r>
            <a:r>
              <a:rPr lang="en-US" sz="1600" b="1" dirty="0" smtClean="0"/>
              <a:t> = 3.2 (</a:t>
            </a:r>
            <a:r>
              <a:rPr lang="en-US" sz="1600" b="1" dirty="0" err="1" smtClean="0"/>
              <a:t>wt</a:t>
            </a:r>
            <a:r>
              <a:rPr lang="en-US" sz="1600" b="1" dirty="0" smtClean="0"/>
              <a:t>% at 400 °C)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6116" y="190648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para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472" y="175259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ortho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26247" y="160853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meta</a:t>
            </a:r>
            <a:endParaRPr lang="en-US" sz="12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062388" y="6272211"/>
            <a:ext cx="3638240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7030A0"/>
                </a:solidFill>
              </a:rPr>
              <a:t>J. Am. Chem. Soc., Vol. 123, No. 12, </a:t>
            </a:r>
            <a:r>
              <a:rPr lang="pt-BR" sz="1400" b="1" dirty="0" smtClean="0">
                <a:solidFill>
                  <a:srgbClr val="7030A0"/>
                </a:solidFill>
              </a:rPr>
              <a:t>2001</a:t>
            </a:r>
          </a:p>
          <a:p>
            <a:r>
              <a:rPr lang="pt-BR" sz="1400" b="1" baseline="30000" dirty="0">
                <a:solidFill>
                  <a:srgbClr val="7030A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150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87" y="2348505"/>
            <a:ext cx="8860058" cy="87987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Selective hydrogenation of butadiene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06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3" y="331581"/>
            <a:ext cx="7897057" cy="619713"/>
          </a:xfrm>
        </p:spPr>
        <p:txBody>
          <a:bodyPr>
            <a:noAutofit/>
          </a:bodyPr>
          <a:lstStyle/>
          <a:p>
            <a:r>
              <a:rPr lang="en-US" sz="4000" dirty="0" smtClean="0"/>
              <a:t>Hydrogenation of butadiene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" y="3284934"/>
            <a:ext cx="5691196" cy="280928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0659" y="763779"/>
            <a:ext cx="8617387" cy="2088957"/>
            <a:chOff x="105954" y="1412076"/>
            <a:chExt cx="8617387" cy="20539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r="212" b="78173"/>
            <a:stretch/>
          </p:blipFill>
          <p:spPr>
            <a:xfrm>
              <a:off x="105954" y="1916307"/>
              <a:ext cx="5148263" cy="6482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6" t="31055" r="8256" b="-3440"/>
            <a:stretch/>
          </p:blipFill>
          <p:spPr>
            <a:xfrm>
              <a:off x="5437096" y="1412076"/>
              <a:ext cx="3286245" cy="205390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06779" y="2132406"/>
            <a:ext cx="1368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Butadiene adsorbed</a:t>
            </a:r>
          </a:p>
          <a:p>
            <a:r>
              <a:rPr lang="en-US" sz="1400" b="1" dirty="0" smtClean="0"/>
              <a:t> on surface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74592" y="2132406"/>
            <a:ext cx="257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Nonselective hydrogenation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2777" y="2143462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Chemo selectivity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 to 1-butene 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528" y="4077297"/>
            <a:ext cx="34868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150000"/>
              <a:buFont typeface="Wingdings" pitchFamily="2" charset="2"/>
              <a:buChar char="ü"/>
            </a:pPr>
            <a:r>
              <a:rPr lang="en-US" b="1" dirty="0" err="1" smtClean="0"/>
              <a:t>Pt</a:t>
            </a:r>
            <a:r>
              <a:rPr lang="en-US" b="1" dirty="0" smtClean="0"/>
              <a:t> and </a:t>
            </a:r>
            <a:r>
              <a:rPr lang="en-US" b="1" dirty="0" err="1" smtClean="0"/>
              <a:t>Pd</a:t>
            </a:r>
            <a:r>
              <a:rPr lang="en-US" b="1" dirty="0" smtClean="0"/>
              <a:t> both belong to</a:t>
            </a:r>
          </a:p>
          <a:p>
            <a:r>
              <a:rPr lang="en-US" b="1" dirty="0" smtClean="0"/>
              <a:t> Group 10 in periodic table.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SzPct val="150000"/>
              <a:buFont typeface="Arial" pitchFamily="34" charset="0"/>
              <a:buChar char="?"/>
            </a:pPr>
            <a:r>
              <a:rPr lang="en-US" b="1" dirty="0" smtClean="0">
                <a:solidFill>
                  <a:srgbClr val="C00000"/>
                </a:solidFill>
              </a:rPr>
              <a:t>Why they differ so much in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activity and selectivity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343" y="6238287"/>
            <a:ext cx="3350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Topics in Catalysis 13 (2000) 213–219</a:t>
            </a:r>
          </a:p>
        </p:txBody>
      </p:sp>
    </p:spTree>
    <p:extLst>
      <p:ext uri="{BB962C8B-B14F-4D97-AF65-F5344CB8AC3E}">
        <p14:creationId xmlns:p14="http://schemas.microsoft.com/office/powerpoint/2010/main" val="25636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87" y="403614"/>
            <a:ext cx="8860059" cy="792362"/>
          </a:xfrm>
        </p:spPr>
        <p:txBody>
          <a:bodyPr>
            <a:noAutofit/>
          </a:bodyPr>
          <a:lstStyle/>
          <a:p>
            <a:r>
              <a:rPr lang="en-US" sz="4400" dirty="0" smtClean="0"/>
              <a:t>Arrangement of  Atoms on the surface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0" y="1412076"/>
            <a:ext cx="5065780" cy="45359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0" t="4214" r="1072" b="4319"/>
          <a:stretch/>
        </p:blipFill>
        <p:spPr>
          <a:xfrm rot="159405">
            <a:off x="5542594" y="1562751"/>
            <a:ext cx="3493356" cy="43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4" y="432198"/>
            <a:ext cx="7436652" cy="475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</a:rPr>
              <a:t>Catalysis-An interdisciplinary </a:t>
            </a:r>
            <a:r>
              <a:rPr lang="en-US" sz="4000" b="1" dirty="0" smtClean="0">
                <a:solidFill>
                  <a:srgbClr val="000099"/>
                </a:solidFill>
              </a:rPr>
              <a:t>Science</a:t>
            </a:r>
            <a:endParaRPr lang="en-US" sz="40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59163" y="1492058"/>
            <a:ext cx="185737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1418" tIns="45709" rIns="91418" bIns="45709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1163" y="1339658"/>
            <a:ext cx="2136775" cy="923925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Surface Science</a:t>
            </a:r>
          </a:p>
          <a:p>
            <a:pPr>
              <a:buFontTx/>
              <a:buChar char="-"/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Atoms</a:t>
            </a:r>
          </a:p>
          <a:p>
            <a:pPr>
              <a:buFontTx/>
              <a:buChar char="-"/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Interactions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05200" y="1228533"/>
            <a:ext cx="2103438" cy="922338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Inorganic Chemistry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-Metals, non-metals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-Organometallics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35763" y="1371408"/>
            <a:ext cx="1763712" cy="922338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Material Science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-Properties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-Phases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3112896"/>
            <a:ext cx="2408238" cy="923925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Organic Chemistry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-Organic Synthesis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-Reaction mechanisms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68605" y="3262856"/>
            <a:ext cx="2522595" cy="523198"/>
          </a:xfrm>
          <a:prstGeom prst="rect">
            <a:avLst/>
          </a:prstGeom>
          <a:solidFill>
            <a:srgbClr val="FCD5B5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18" tIns="45709" rIns="91418" bIns="45709">
            <a:spAutoFit/>
          </a:bodyPr>
          <a:lstStyle/>
          <a:p>
            <a:pPr algn="ctr" defTabSz="914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CATALYSIS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59563" y="2863658"/>
            <a:ext cx="1965325" cy="1200150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Physical Chemistry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-Kinetics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-Thermodynamics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 Spectroscopy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5288" y="4808346"/>
            <a:ext cx="2301875" cy="646112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Biochemistry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-Enzyme catalysis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13500" y="4616258"/>
            <a:ext cx="2273300" cy="646113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Theoretical Chemistry</a:t>
            </a:r>
            <a:endParaRPr lang="en-US" b="1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-Reaction Modeling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436938" y="4616258"/>
            <a:ext cx="2278062" cy="1477963"/>
          </a:xfrm>
          <a:prstGeom prst="rect">
            <a:avLst/>
          </a:prstGeom>
          <a:solidFill>
            <a:srgbClr val="FFFFA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Chemical Engineering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-Heat &amp; Mass transfer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-Reactor design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-Process technology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-Reactor design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602163" y="2406458"/>
            <a:ext cx="0" cy="7064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985181" y="2549332"/>
            <a:ext cx="566849" cy="563564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608637" y="2293746"/>
            <a:ext cx="1050925" cy="95091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737531" y="3574858"/>
            <a:ext cx="495299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943540" y="3482782"/>
            <a:ext cx="616802" cy="460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2697164" y="3911407"/>
            <a:ext cx="739774" cy="704849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4602162" y="3808220"/>
            <a:ext cx="0" cy="63658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5715000" y="3808219"/>
            <a:ext cx="845344" cy="63658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19" y="331581"/>
            <a:ext cx="8677881" cy="648297"/>
          </a:xfrm>
        </p:spPr>
        <p:txBody>
          <a:bodyPr>
            <a:noAutofit/>
          </a:bodyPr>
          <a:lstStyle/>
          <a:p>
            <a:r>
              <a:rPr lang="en-US" sz="3600" dirty="0" smtClean="0"/>
              <a:t>Adsorption modes of ethylene and butadiene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" y="1375450"/>
            <a:ext cx="3457582" cy="3926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38" y="1195977"/>
            <a:ext cx="5186375" cy="3529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2877" y="5089036"/>
            <a:ext cx="6101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5000"/>
              <a:buBlip>
                <a:blip r:embed="rId5"/>
              </a:buBlip>
            </a:pPr>
            <a:r>
              <a:rPr lang="en-US" sz="1600" b="1" dirty="0" smtClean="0">
                <a:solidFill>
                  <a:srgbClr val="002060"/>
                </a:solidFill>
              </a:rPr>
              <a:t>Ethylene di-</a:t>
            </a:r>
            <a:r>
              <a:rPr lang="el-GR" sz="1600" b="1" dirty="0" smtClean="0">
                <a:solidFill>
                  <a:srgbClr val="002060"/>
                </a:solidFill>
              </a:rPr>
              <a:t>σ</a:t>
            </a:r>
            <a:r>
              <a:rPr lang="en-US" sz="1600" b="1" dirty="0" smtClean="0">
                <a:solidFill>
                  <a:srgbClr val="002060"/>
                </a:solidFill>
              </a:rPr>
              <a:t> mode is preferentially formed on </a:t>
            </a:r>
            <a:r>
              <a:rPr lang="en-US" sz="1600" b="1" dirty="0" err="1" smtClean="0">
                <a:solidFill>
                  <a:srgbClr val="002060"/>
                </a:solidFill>
              </a:rPr>
              <a:t>Pt</a:t>
            </a:r>
            <a:r>
              <a:rPr lang="en-US" sz="1600" b="1" dirty="0" smtClean="0">
                <a:solidFill>
                  <a:srgbClr val="002060"/>
                </a:solidFill>
              </a:rPr>
              <a:t> (111) </a:t>
            </a:r>
          </a:p>
          <a:p>
            <a:pPr marL="285750" indent="-285750">
              <a:buSzPct val="125000"/>
              <a:buBlip>
                <a:blip r:embed="rId5"/>
              </a:buBlip>
            </a:pPr>
            <a:r>
              <a:rPr lang="en-US" sz="1600" b="1" dirty="0">
                <a:solidFill>
                  <a:srgbClr val="002060"/>
                </a:solidFill>
              </a:rPr>
              <a:t>O</a:t>
            </a:r>
            <a:r>
              <a:rPr lang="en-US" sz="1600" b="1" dirty="0" smtClean="0">
                <a:solidFill>
                  <a:srgbClr val="002060"/>
                </a:solidFill>
              </a:rPr>
              <a:t>n </a:t>
            </a:r>
            <a:r>
              <a:rPr lang="en-US" sz="1600" b="1" dirty="0" err="1" smtClean="0">
                <a:solidFill>
                  <a:srgbClr val="002060"/>
                </a:solidFill>
              </a:rPr>
              <a:t>Pd</a:t>
            </a:r>
            <a:r>
              <a:rPr lang="en-US" sz="1600" b="1" dirty="0" smtClean="0">
                <a:solidFill>
                  <a:srgbClr val="002060"/>
                </a:solidFill>
              </a:rPr>
              <a:t> (111) surface di-</a:t>
            </a:r>
            <a:r>
              <a:rPr lang="el-GR" sz="1600" b="1" dirty="0">
                <a:solidFill>
                  <a:srgbClr val="002060"/>
                </a:solidFill>
              </a:rPr>
              <a:t> σ</a:t>
            </a:r>
            <a:r>
              <a:rPr lang="en-US" sz="1600" b="1" dirty="0" smtClean="0">
                <a:solidFill>
                  <a:srgbClr val="002060"/>
                </a:solidFill>
              </a:rPr>
              <a:t> and </a:t>
            </a:r>
            <a:r>
              <a:rPr lang="el-GR" sz="1600" b="1" dirty="0" smtClean="0">
                <a:solidFill>
                  <a:srgbClr val="002060"/>
                </a:solidFill>
              </a:rPr>
              <a:t>π</a:t>
            </a:r>
            <a:r>
              <a:rPr lang="en-US" sz="1600" b="1" dirty="0" smtClean="0">
                <a:solidFill>
                  <a:srgbClr val="002060"/>
                </a:solidFill>
              </a:rPr>
              <a:t> both formed </a:t>
            </a:r>
          </a:p>
          <a:p>
            <a:pPr marL="285750" indent="-285750">
              <a:buSzPct val="125000"/>
              <a:buBlip>
                <a:blip r:embed="rId5"/>
              </a:buBlip>
            </a:pPr>
            <a:r>
              <a:rPr lang="en-US" sz="1600" b="1" dirty="0" smtClean="0">
                <a:solidFill>
                  <a:srgbClr val="002060"/>
                </a:solidFill>
              </a:rPr>
              <a:t>Butadiene has similar probability for all modes on </a:t>
            </a:r>
            <a:r>
              <a:rPr lang="en-US" sz="1600" b="1" dirty="0" err="1" smtClean="0">
                <a:solidFill>
                  <a:srgbClr val="002060"/>
                </a:solidFill>
              </a:rPr>
              <a:t>Pt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(111)</a:t>
            </a:r>
          </a:p>
          <a:p>
            <a:pPr marL="285750" indent="-285750">
              <a:buSzPct val="125000"/>
              <a:buBlip>
                <a:blip r:embed="rId5"/>
              </a:buBlip>
            </a:pPr>
            <a:r>
              <a:rPr lang="en-US" sz="1600" b="1" dirty="0" smtClean="0">
                <a:solidFill>
                  <a:srgbClr val="002060"/>
                </a:solidFill>
              </a:rPr>
              <a:t>On </a:t>
            </a:r>
            <a:r>
              <a:rPr lang="en-US" sz="1600" b="1" dirty="0" err="1" smtClean="0">
                <a:solidFill>
                  <a:srgbClr val="002060"/>
                </a:solidFill>
              </a:rPr>
              <a:t>Pd</a:t>
            </a:r>
            <a:r>
              <a:rPr lang="en-US" sz="1600" b="1" dirty="0" smtClean="0">
                <a:solidFill>
                  <a:srgbClr val="002060"/>
                </a:solidFill>
              </a:rPr>
              <a:t> (111) di-</a:t>
            </a:r>
            <a:r>
              <a:rPr lang="el-GR" sz="1600" b="1" dirty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π</a:t>
            </a:r>
            <a:r>
              <a:rPr lang="en-US" sz="1600" b="1" dirty="0" smtClean="0">
                <a:solidFill>
                  <a:srgbClr val="002060"/>
                </a:solidFill>
              </a:rPr>
              <a:t> mode is preferentially formed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45924"/>
            <a:ext cx="300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Fig. Schematic representation of </a:t>
            </a:r>
          </a:p>
          <a:p>
            <a:r>
              <a:rPr lang="en-US" sz="1400" b="1" dirty="0"/>
              <a:t>a</a:t>
            </a:r>
            <a:r>
              <a:rPr lang="en-US" sz="1400" b="1" dirty="0" smtClean="0"/>
              <a:t>dsorption modes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728343" y="6238287"/>
            <a:ext cx="29047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Topics in Catalysis 13 (2000) 213–219</a:t>
            </a:r>
          </a:p>
        </p:txBody>
      </p:sp>
    </p:spTree>
    <p:extLst>
      <p:ext uri="{BB962C8B-B14F-4D97-AF65-F5344CB8AC3E}">
        <p14:creationId xmlns:p14="http://schemas.microsoft.com/office/powerpoint/2010/main" val="407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51" y="259548"/>
            <a:ext cx="7707532" cy="792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Formation of stable structure 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3" y="1412076"/>
            <a:ext cx="2953353" cy="3457584"/>
          </a:xfrm>
        </p:spPr>
      </p:pic>
      <p:sp>
        <p:nvSpPr>
          <p:cNvPr id="4" name="TextBox 3"/>
          <p:cNvSpPr txBox="1"/>
          <p:nvPr/>
        </p:nvSpPr>
        <p:spPr>
          <a:xfrm>
            <a:off x="3707604" y="1763738"/>
            <a:ext cx="5402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#"/>
            </a:pPr>
            <a:r>
              <a:rPr lang="en-US" b="1" dirty="0" err="1" smtClean="0">
                <a:solidFill>
                  <a:srgbClr val="C00000"/>
                </a:solidFill>
              </a:rPr>
              <a:t>Pd</a:t>
            </a:r>
            <a:r>
              <a:rPr lang="en-US" b="1" dirty="0" smtClean="0">
                <a:solidFill>
                  <a:srgbClr val="C00000"/>
                </a:solidFill>
              </a:rPr>
              <a:t> has smaller radial distribution (size) of d orbitals where as </a:t>
            </a:r>
            <a:r>
              <a:rPr lang="en-US" b="1" dirty="0" err="1" smtClean="0">
                <a:solidFill>
                  <a:srgbClr val="C00000"/>
                </a:solidFill>
              </a:rPr>
              <a:t>Pt</a:t>
            </a:r>
            <a:r>
              <a:rPr lang="en-US" b="1" dirty="0" smtClean="0">
                <a:solidFill>
                  <a:srgbClr val="C00000"/>
                </a:solidFill>
              </a:rPr>
              <a:t> has larger distribution</a:t>
            </a:r>
          </a:p>
          <a:p>
            <a:pPr marL="285750" indent="-285750">
              <a:buFont typeface="Arial" pitchFamily="34" charset="0"/>
              <a:buChar char="#"/>
            </a:pP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#"/>
            </a:pP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di-</a:t>
            </a:r>
            <a:r>
              <a:rPr lang="el-GR" b="1" dirty="0">
                <a:solidFill>
                  <a:srgbClr val="002060"/>
                </a:solidFill>
              </a:rPr>
              <a:t>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mode of ethylene is favored due to lesser electron repulsion on </a:t>
            </a:r>
            <a:r>
              <a:rPr lang="en-US" b="1" dirty="0" err="1">
                <a:solidFill>
                  <a:srgbClr val="002060"/>
                </a:solidFill>
              </a:rPr>
              <a:t>P</a:t>
            </a:r>
            <a:r>
              <a:rPr lang="en-US" b="1" dirty="0" err="1" smtClean="0">
                <a:solidFill>
                  <a:srgbClr val="002060"/>
                </a:solidFill>
              </a:rPr>
              <a:t>t</a:t>
            </a:r>
            <a:r>
              <a:rPr lang="en-US" b="1" dirty="0" smtClean="0">
                <a:solidFill>
                  <a:srgbClr val="002060"/>
                </a:solidFill>
              </a:rPr>
              <a:t> (111)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b="1" dirty="0" smtClean="0">
                <a:solidFill>
                  <a:srgbClr val="002060"/>
                </a:solidFill>
              </a:rPr>
              <a:t>π</a:t>
            </a:r>
            <a:r>
              <a:rPr lang="en-US" b="1" dirty="0" smtClean="0">
                <a:solidFill>
                  <a:srgbClr val="002060"/>
                </a:solidFill>
              </a:rPr>
              <a:t> mode is not formed over </a:t>
            </a:r>
            <a:r>
              <a:rPr lang="en-US" b="1" dirty="0" err="1" smtClean="0">
                <a:solidFill>
                  <a:srgbClr val="002060"/>
                </a:solidFill>
              </a:rPr>
              <a:t>Pt</a:t>
            </a:r>
            <a:r>
              <a:rPr lang="en-US" b="1" dirty="0" smtClean="0">
                <a:solidFill>
                  <a:srgbClr val="002060"/>
                </a:solidFill>
              </a:rPr>
              <a:t> (111) due to greater electron repulsion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di-</a:t>
            </a:r>
            <a:r>
              <a:rPr lang="el-GR" b="1" dirty="0">
                <a:solidFill>
                  <a:srgbClr val="002060"/>
                </a:solidFill>
              </a:rPr>
              <a:t>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and mode </a:t>
            </a:r>
            <a:r>
              <a:rPr lang="el-GR" b="1" dirty="0">
                <a:solidFill>
                  <a:srgbClr val="002060"/>
                </a:solidFill>
              </a:rPr>
              <a:t>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both are equally probable on </a:t>
            </a:r>
            <a:r>
              <a:rPr lang="en-US" b="1" dirty="0" err="1" smtClean="0">
                <a:solidFill>
                  <a:srgbClr val="002060"/>
                </a:solidFill>
              </a:rPr>
              <a:t>Pd</a:t>
            </a:r>
            <a:r>
              <a:rPr lang="en-US" b="1" dirty="0" smtClean="0">
                <a:solidFill>
                  <a:srgbClr val="002060"/>
                </a:solidFill>
              </a:rPr>
              <a:t> (111) due to lesser electronic repulsion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119" y="5085759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Fig. Schematic representation of </a:t>
            </a:r>
          </a:p>
          <a:p>
            <a:r>
              <a:rPr lang="en-US" sz="1400" b="1" dirty="0" smtClean="0"/>
              <a:t>energy levels of surface and alkene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728343" y="6238287"/>
            <a:ext cx="3350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Topics in Catalysis 13 (2000) 213–219</a:t>
            </a:r>
          </a:p>
        </p:txBody>
      </p:sp>
    </p:spTree>
    <p:extLst>
      <p:ext uri="{BB962C8B-B14F-4D97-AF65-F5344CB8AC3E}">
        <p14:creationId xmlns:p14="http://schemas.microsoft.com/office/powerpoint/2010/main" val="34161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4" y="547680"/>
            <a:ext cx="6781800" cy="6197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4560" y="1340043"/>
            <a:ext cx="8617387" cy="2088957"/>
            <a:chOff x="105954" y="1412076"/>
            <a:chExt cx="8617387" cy="20539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r="212" b="78173"/>
            <a:stretch/>
          </p:blipFill>
          <p:spPr>
            <a:xfrm>
              <a:off x="105954" y="1916307"/>
              <a:ext cx="5148263" cy="6482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6" t="31055" r="8256" b="-3440"/>
            <a:stretch/>
          </p:blipFill>
          <p:spPr>
            <a:xfrm>
              <a:off x="5437096" y="1412076"/>
              <a:ext cx="3286245" cy="205390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90680" y="2708670"/>
            <a:ext cx="1368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Butadiene adsorbed</a:t>
            </a:r>
          </a:p>
          <a:p>
            <a:r>
              <a:rPr lang="en-US" sz="1400" b="1" dirty="0" smtClean="0"/>
              <a:t> on surface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58493" y="2708670"/>
            <a:ext cx="257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Nonselective hydrogenation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6678" y="2719726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Chemo selectivity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 to 1-butene 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97" y="3447334"/>
            <a:ext cx="3931878" cy="2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11" y="331581"/>
            <a:ext cx="4602363" cy="7203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19" y="979878"/>
            <a:ext cx="8571927" cy="53304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Understanding of catalysis has increased exponentially in past few decades by using quantum mechanical principles.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Quantum mechanical methods have benefited catalyst studies significantly in understanding catalytic mechanism.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Theoretical chemistry can be used as tool to understand catalytic mechanism.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Usage of appropriate approximation method will be a choice of accuracy v/s time (money).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Theory helps to predict the possible out come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Validity of the result will depend on the model and approximation method used</a:t>
            </a:r>
          </a:p>
        </p:txBody>
      </p:sp>
    </p:spTree>
    <p:extLst>
      <p:ext uri="{BB962C8B-B14F-4D97-AF65-F5344CB8AC3E}">
        <p14:creationId xmlns:p14="http://schemas.microsoft.com/office/powerpoint/2010/main" val="19865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4" y="547680"/>
            <a:ext cx="6781800" cy="619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84" y="1340043"/>
            <a:ext cx="7543800" cy="4750596"/>
          </a:xfrm>
        </p:spPr>
        <p:txBody>
          <a:bodyPr/>
          <a:lstStyle/>
          <a:p>
            <a:r>
              <a:rPr lang="en-US" smtClean="0"/>
              <a:t>Quantum mechanics </a:t>
            </a:r>
            <a:r>
              <a:rPr lang="en-US" dirty="0" smtClean="0"/>
              <a:t>– </a:t>
            </a:r>
          </a:p>
          <a:p>
            <a:r>
              <a:rPr lang="en-US" dirty="0" smtClean="0"/>
              <a:t>Computational chemistry – David C young, John </a:t>
            </a:r>
            <a:r>
              <a:rPr lang="en-US" dirty="0"/>
              <a:t>Wiley &amp; Sons, </a:t>
            </a:r>
            <a:r>
              <a:rPr lang="en-US" dirty="0" err="1" smtClean="0"/>
              <a:t>Inc</a:t>
            </a:r>
            <a:r>
              <a:rPr lang="en-US" dirty="0" smtClean="0"/>
              <a:t> 2001</a:t>
            </a:r>
            <a:endParaRPr lang="en-US" dirty="0"/>
          </a:p>
          <a:p>
            <a:r>
              <a:rPr lang="en-US" dirty="0"/>
              <a:t>Progress in Theoretical Chemistry and Physics </a:t>
            </a:r>
            <a:r>
              <a:rPr lang="en-US" dirty="0" err="1" smtClean="0"/>
              <a:t>vol</a:t>
            </a:r>
            <a:r>
              <a:rPr lang="en-US" dirty="0" smtClean="0"/>
              <a:t> 8 Theoretical aspects of heterogeneous </a:t>
            </a:r>
            <a:r>
              <a:rPr lang="en-US" dirty="0"/>
              <a:t>catalysis </a:t>
            </a:r>
            <a:r>
              <a:rPr lang="en-US" dirty="0" smtClean="0"/>
              <a:t>– Ed. Marco  </a:t>
            </a:r>
            <a:r>
              <a:rPr lang="en-US" dirty="0"/>
              <a:t>Antonio </a:t>
            </a:r>
            <a:r>
              <a:rPr lang="en-US" dirty="0" err="1"/>
              <a:t>Chaer</a:t>
            </a:r>
            <a:r>
              <a:rPr lang="en-US" dirty="0"/>
              <a:t> </a:t>
            </a:r>
            <a:r>
              <a:rPr lang="en-US" dirty="0" err="1" smtClean="0"/>
              <a:t>Nascimento</a:t>
            </a:r>
            <a:r>
              <a:rPr lang="en-US" dirty="0"/>
              <a:t> </a:t>
            </a:r>
            <a:r>
              <a:rPr lang="en-US" dirty="0" smtClean="0"/>
              <a:t>Kluwer </a:t>
            </a:r>
            <a:r>
              <a:rPr lang="en-US" dirty="0"/>
              <a:t>Academic </a:t>
            </a:r>
            <a:r>
              <a:rPr lang="en-US" dirty="0" smtClean="0"/>
              <a:t>Publishers 2002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0185" y="331581"/>
            <a:ext cx="259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77987" y="1340043"/>
            <a:ext cx="5186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Next RSC president predicts that in 15 years no chemist will do bench experiments without computer-</a:t>
            </a:r>
            <a:r>
              <a:rPr lang="en-US" sz="3600" dirty="0" err="1">
                <a:solidFill>
                  <a:srgbClr val="FF0000"/>
                </a:solidFill>
              </a:rPr>
              <a:t>modelling</a:t>
            </a:r>
            <a:r>
              <a:rPr lang="en-US" sz="3600" dirty="0">
                <a:solidFill>
                  <a:srgbClr val="FF0000"/>
                </a:solidFill>
              </a:rPr>
              <a:t> them </a:t>
            </a:r>
            <a:r>
              <a:rPr lang="en-US" sz="3600" dirty="0" smtClean="0">
                <a:solidFill>
                  <a:srgbClr val="FF0000"/>
                </a:solidFill>
              </a:rPr>
              <a:t>first 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20" y="5952121"/>
            <a:ext cx="9110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http://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www.rsc.org/AboutUs/News/PressReleases/2013/Dominic-Tildesley-Royal-Society-of-Chemistry-President-Elect.asp (accessed on Jul 30 2013)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" y="1412076"/>
            <a:ext cx="9038046" cy="5330442"/>
          </a:xfrm>
        </p:spPr>
      </p:pic>
    </p:spTree>
    <p:extLst>
      <p:ext uri="{BB962C8B-B14F-4D97-AF65-F5344CB8AC3E}">
        <p14:creationId xmlns:p14="http://schemas.microsoft.com/office/powerpoint/2010/main" val="2177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71"/>
            <a:ext cx="8229600" cy="7772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912"/>
            <a:ext cx="8229600" cy="5074252"/>
          </a:xfrm>
        </p:spPr>
        <p:txBody>
          <a:bodyPr/>
          <a:lstStyle/>
          <a:p>
            <a:r>
              <a:rPr lang="en-US" sz="3000" dirty="0"/>
              <a:t>The term theoretical chemistry may be </a:t>
            </a:r>
            <a:r>
              <a:rPr lang="en-US" sz="3000" dirty="0" smtClean="0"/>
              <a:t>defined as </a:t>
            </a:r>
            <a:r>
              <a:rPr lang="en-US" sz="3000" dirty="0"/>
              <a:t>the mathematical </a:t>
            </a:r>
            <a:r>
              <a:rPr lang="en-US" sz="3000" dirty="0" smtClean="0"/>
              <a:t>description </a:t>
            </a:r>
            <a:r>
              <a:rPr lang="en-US" sz="3000" dirty="0"/>
              <a:t>of chemistry.</a:t>
            </a:r>
          </a:p>
          <a:p>
            <a:r>
              <a:rPr lang="en-US" sz="3000" dirty="0"/>
              <a:t>Quantum mechanics gives a mathematical description of the behavior </a:t>
            </a:r>
            <a:r>
              <a:rPr lang="en-US" sz="3000" dirty="0" smtClean="0"/>
              <a:t>of electrons and found to be correct always .</a:t>
            </a:r>
          </a:p>
          <a:p>
            <a:r>
              <a:rPr lang="en-US" sz="3000" dirty="0" smtClean="0"/>
              <a:t>Hydrogen atoms are the only systems </a:t>
            </a:r>
            <a:r>
              <a:rPr lang="en-US" sz="3000" smtClean="0"/>
              <a:t>with analytical solution </a:t>
            </a:r>
            <a:r>
              <a:rPr lang="en-US" sz="3000" dirty="0" smtClean="0"/>
              <a:t>for Quantum Mechanical (QM) equations</a:t>
            </a:r>
          </a:p>
          <a:p>
            <a:r>
              <a:rPr lang="en-US" sz="3000" dirty="0" smtClean="0"/>
              <a:t>For other systems approximations are made to solve QM equation with acceptable accuracy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120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4" y="475647"/>
            <a:ext cx="6781800" cy="619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84" y="1340043"/>
            <a:ext cx="7543800" cy="475059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They are able to identify the unsuitability of  90% compounds for their intended use.</a:t>
            </a:r>
          </a:p>
          <a:p>
            <a:pPr lvl="2"/>
            <a:r>
              <a:rPr lang="en-US" sz="2600" dirty="0" smtClean="0"/>
              <a:t>It can save months of lab work</a:t>
            </a:r>
          </a:p>
          <a:p>
            <a:pPr lvl="2"/>
            <a:r>
              <a:rPr lang="en-US" sz="2600" dirty="0" smtClean="0"/>
              <a:t>Raw materials</a:t>
            </a:r>
          </a:p>
          <a:p>
            <a:pPr lvl="2"/>
            <a:r>
              <a:rPr lang="en-US" sz="2600" dirty="0" smtClean="0"/>
              <a:t>Manpower </a:t>
            </a:r>
          </a:p>
          <a:p>
            <a:pPr lvl="2"/>
            <a:r>
              <a:rPr lang="en-US" sz="2600" dirty="0" smtClean="0"/>
              <a:t>Money </a:t>
            </a:r>
          </a:p>
          <a:p>
            <a:pPr marL="640080" lvl="2" indent="0">
              <a:buNone/>
            </a:pPr>
            <a:endParaRPr lang="en-US" sz="2600" dirty="0" smtClean="0"/>
          </a:p>
          <a:p>
            <a:r>
              <a:rPr lang="en-US" sz="3000" dirty="0" smtClean="0"/>
              <a:t>Understanding mechanism of reactions more completely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560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49" y="2204439"/>
            <a:ext cx="7419399" cy="936429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84" y="475647"/>
            <a:ext cx="6781800" cy="619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 principals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84" y="1123944"/>
            <a:ext cx="7543800" cy="4966695"/>
          </a:xfrm>
        </p:spPr>
        <p:txBody>
          <a:bodyPr/>
          <a:lstStyle/>
          <a:p>
            <a:r>
              <a:rPr lang="en-US" dirty="0" smtClean="0"/>
              <a:t>Quantum mechanics represents the </a:t>
            </a:r>
            <a:r>
              <a:rPr lang="en-US" dirty="0"/>
              <a:t>motion </a:t>
            </a:r>
            <a:r>
              <a:rPr lang="en-US" dirty="0" smtClean="0"/>
              <a:t>of electrons as wave motion and represents as wave function </a:t>
            </a:r>
            <a:r>
              <a:rPr lang="el-GR" dirty="0" smtClean="0"/>
              <a:t>ψ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operation on </a:t>
            </a:r>
            <a:r>
              <a:rPr lang="el-GR" dirty="0" smtClean="0"/>
              <a:t>ψ</a:t>
            </a:r>
            <a:r>
              <a:rPr lang="en-US" dirty="0" smtClean="0"/>
              <a:t> yields an Eigen value of the function </a:t>
            </a:r>
          </a:p>
          <a:p>
            <a:r>
              <a:rPr lang="en-US" dirty="0" smtClean="0"/>
              <a:t>This Eigen value is associated with an observable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Ĥ</a:t>
            </a:r>
            <a:r>
              <a:rPr lang="el-GR" dirty="0" smtClean="0"/>
              <a:t>ψ</a:t>
            </a:r>
            <a:r>
              <a:rPr lang="en-US" dirty="0" smtClean="0"/>
              <a:t> = E</a:t>
            </a:r>
            <a:r>
              <a:rPr lang="el-GR" dirty="0" smtClean="0"/>
              <a:t>ψ</a:t>
            </a:r>
            <a:endParaRPr lang="en-US" dirty="0" smtClean="0"/>
          </a:p>
          <a:p>
            <a:pPr marL="0" indent="0">
              <a:buNone/>
            </a:pPr>
            <a:r>
              <a:rPr lang="el-GR" i="1" dirty="0" smtClean="0"/>
              <a:t>Ĥ</a:t>
            </a:r>
            <a:r>
              <a:rPr lang="en-US" i="1" dirty="0" smtClean="0"/>
              <a:t> = </a:t>
            </a:r>
            <a:r>
              <a:rPr lang="en-US" dirty="0" smtClean="0"/>
              <a:t>Hamiltonian operator </a:t>
            </a:r>
          </a:p>
          <a:p>
            <a:pPr marL="0" indent="0">
              <a:buNone/>
            </a:pPr>
            <a:r>
              <a:rPr lang="en-US" dirty="0" smtClean="0"/>
              <a:t>ψ = Wave function </a:t>
            </a:r>
          </a:p>
          <a:p>
            <a:pPr marL="0" indent="0">
              <a:buNone/>
            </a:pPr>
            <a:r>
              <a:rPr lang="en-US" dirty="0" smtClean="0"/>
              <a:t>E = Eigen value = Energy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A19F94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157261121</TotalTime>
  <Pages>0</Pages>
  <Words>1268</Words>
  <Characters>0</Characters>
  <Application>Microsoft Office PowerPoint</Application>
  <DocSecurity>0</DocSecurity>
  <PresentationFormat>On-screen Show (4:3)</PresentationFormat>
  <Lines>0</Lines>
  <Paragraphs>216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NewsPrint</vt:lpstr>
      <vt:lpstr>Application of theoretical chemistry as a tool for understanding catalysis </vt:lpstr>
      <vt:lpstr>Outline </vt:lpstr>
      <vt:lpstr>Catalysis-An interdisciplinary Science</vt:lpstr>
      <vt:lpstr>PowerPoint Presentation</vt:lpstr>
      <vt:lpstr>Introduction </vt:lpstr>
      <vt:lpstr>Introduction </vt:lpstr>
      <vt:lpstr>Introduction</vt:lpstr>
      <vt:lpstr>Fundamental principles</vt:lpstr>
      <vt:lpstr>Fundamental principals </vt:lpstr>
      <vt:lpstr>Fundamental principals </vt:lpstr>
      <vt:lpstr>Fundamental principals </vt:lpstr>
      <vt:lpstr>Approximation methods</vt:lpstr>
      <vt:lpstr>Approximation methods </vt:lpstr>
      <vt:lpstr>Approximation methods </vt:lpstr>
      <vt:lpstr>Approximation methods </vt:lpstr>
      <vt:lpstr>Understanding zeolite catalysis </vt:lpstr>
      <vt:lpstr>Understanding zeolite catalysis </vt:lpstr>
      <vt:lpstr>Shape selective catalysis in Zeolites</vt:lpstr>
      <vt:lpstr>Models for Zeolite study</vt:lpstr>
      <vt:lpstr>Acid strength of zeolites</vt:lpstr>
      <vt:lpstr>Acid strength of zeolites</vt:lpstr>
      <vt:lpstr>Acid strength of zeolites</vt:lpstr>
      <vt:lpstr>Toluene methylation </vt:lpstr>
      <vt:lpstr>Toluene methylation without steric hindrance </vt:lpstr>
      <vt:lpstr>Toluene methylation without steric hindrance </vt:lpstr>
      <vt:lpstr>Toluene Methylation over H-MOR</vt:lpstr>
      <vt:lpstr>Selective hydrogenation of butadiene </vt:lpstr>
      <vt:lpstr>Hydrogenation of butadiene</vt:lpstr>
      <vt:lpstr>Arrangement of  Atoms on the surface</vt:lpstr>
      <vt:lpstr>Adsorption modes of ethylene and butadiene</vt:lpstr>
      <vt:lpstr>Formation of stable structure </vt:lpstr>
      <vt:lpstr>PowerPoint Presentation</vt:lpstr>
      <vt:lpstr>Conclusions</vt:lpstr>
      <vt:lpstr>References</vt:lpstr>
    </vt:vector>
  </TitlesOfParts>
  <Manager/>
  <Company>sohu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qinchangfeng</dc:creator>
  <cp:keywords/>
  <dc:description/>
  <cp:lastModifiedBy>janardhan</cp:lastModifiedBy>
  <cp:revision>212</cp:revision>
  <cp:lastPrinted>1899-12-30T00:00:00Z</cp:lastPrinted>
  <dcterms:created xsi:type="dcterms:W3CDTF">2011-03-14T03:55:00Z</dcterms:created>
  <dcterms:modified xsi:type="dcterms:W3CDTF">2013-09-16T12:51:58Z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