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1" r:id="rId3"/>
    <p:sldId id="368" r:id="rId4"/>
    <p:sldId id="359" r:id="rId5"/>
    <p:sldId id="360" r:id="rId6"/>
    <p:sldId id="257" r:id="rId7"/>
    <p:sldId id="260" r:id="rId8"/>
    <p:sldId id="331" r:id="rId9"/>
    <p:sldId id="337" r:id="rId10"/>
    <p:sldId id="339" r:id="rId11"/>
    <p:sldId id="370" r:id="rId12"/>
    <p:sldId id="371" r:id="rId13"/>
    <p:sldId id="376" r:id="rId14"/>
    <p:sldId id="373" r:id="rId15"/>
    <p:sldId id="333" r:id="rId16"/>
    <p:sldId id="261" r:id="rId17"/>
    <p:sldId id="264" r:id="rId18"/>
    <p:sldId id="335" r:id="rId19"/>
    <p:sldId id="266" r:id="rId20"/>
    <p:sldId id="267" r:id="rId21"/>
    <p:sldId id="374" r:id="rId22"/>
    <p:sldId id="340" r:id="rId23"/>
    <p:sldId id="343" r:id="rId24"/>
    <p:sldId id="344" r:id="rId25"/>
    <p:sldId id="383" r:id="rId26"/>
    <p:sldId id="385" r:id="rId27"/>
    <p:sldId id="387"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6" r:id="rId42"/>
    <p:sldId id="287" r:id="rId43"/>
    <p:sldId id="288" r:id="rId44"/>
    <p:sldId id="289" r:id="rId45"/>
    <p:sldId id="290" r:id="rId46"/>
    <p:sldId id="352" r:id="rId47"/>
    <p:sldId id="308" r:id="rId48"/>
    <p:sldId id="355" r:id="rId49"/>
    <p:sldId id="309" r:id="rId50"/>
    <p:sldId id="310" r:id="rId51"/>
    <p:sldId id="322" r:id="rId52"/>
    <p:sldId id="325" r:id="rId53"/>
    <p:sldId id="330" r:id="rId54"/>
    <p:sldId id="346" r:id="rId55"/>
    <p:sldId id="347" r:id="rId56"/>
    <p:sldId id="348" r:id="rId57"/>
    <p:sldId id="349" r:id="rId58"/>
    <p:sldId id="356" r:id="rId59"/>
    <p:sldId id="357" r:id="rId60"/>
    <p:sldId id="362" r:id="rId61"/>
    <p:sldId id="363" r:id="rId62"/>
    <p:sldId id="364" r:id="rId63"/>
    <p:sldId id="389" r:id="rId64"/>
    <p:sldId id="369" r:id="rId65"/>
    <p:sldId id="365" r:id="rId66"/>
    <p:sldId id="390"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94671" autoAdjust="0"/>
  </p:normalViewPr>
  <p:slideViewPr>
    <p:cSldViewPr>
      <p:cViewPr>
        <p:scale>
          <a:sx n="60" d="100"/>
          <a:sy n="60" d="100"/>
        </p:scale>
        <p:origin x="-1068" y="-294"/>
      </p:cViewPr>
      <p:guideLst>
        <p:guide orient="horz" pos="2160"/>
        <p:guide pos="2880"/>
      </p:guideLst>
    </p:cSldViewPr>
  </p:slideViewPr>
  <p:outlineViewPr>
    <p:cViewPr>
      <p:scale>
        <a:sx n="33" d="100"/>
        <a:sy n="33" d="100"/>
      </p:scale>
      <p:origin x="0" y="95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C05394-427B-416A-8F23-59BF9B600DE9}" type="datetimeFigureOut">
              <a:rPr lang="en-US" smtClean="0"/>
              <a:t>7/28/2013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BFB2B-D7D6-4EF0-A38B-271AE4E14A20}" type="slidenum">
              <a:rPr lang="en-US" smtClean="0"/>
              <a:t>‹#›</a:t>
            </a:fld>
            <a:endParaRPr lang="en-US"/>
          </a:p>
        </p:txBody>
      </p:sp>
    </p:spTree>
    <p:extLst>
      <p:ext uri="{BB962C8B-B14F-4D97-AF65-F5344CB8AC3E}">
        <p14:creationId xmlns:p14="http://schemas.microsoft.com/office/powerpoint/2010/main" val="327996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05394-427B-416A-8F23-59BF9B600DE9}" type="datetimeFigureOut">
              <a:rPr lang="en-US" smtClean="0"/>
              <a:t>7/28/2013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BFB2B-D7D6-4EF0-A38B-271AE4E14A20}" type="slidenum">
              <a:rPr lang="en-US" smtClean="0"/>
              <a:t>‹#›</a:t>
            </a:fld>
            <a:endParaRPr lang="en-US"/>
          </a:p>
        </p:txBody>
      </p:sp>
    </p:spTree>
    <p:extLst>
      <p:ext uri="{BB962C8B-B14F-4D97-AF65-F5344CB8AC3E}">
        <p14:creationId xmlns:p14="http://schemas.microsoft.com/office/powerpoint/2010/main" val="347911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05394-427B-416A-8F23-59BF9B600DE9}" type="datetimeFigureOut">
              <a:rPr lang="en-US" smtClean="0"/>
              <a:t>7/28/2013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BFB2B-D7D6-4EF0-A38B-271AE4E14A20}" type="slidenum">
              <a:rPr lang="en-US" smtClean="0"/>
              <a:t>‹#›</a:t>
            </a:fld>
            <a:endParaRPr lang="en-US"/>
          </a:p>
        </p:txBody>
      </p:sp>
    </p:spTree>
    <p:extLst>
      <p:ext uri="{BB962C8B-B14F-4D97-AF65-F5344CB8AC3E}">
        <p14:creationId xmlns:p14="http://schemas.microsoft.com/office/powerpoint/2010/main" val="131524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05394-427B-416A-8F23-59BF9B600DE9}" type="datetimeFigureOut">
              <a:rPr lang="en-US" smtClean="0"/>
              <a:t>7/28/2013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BFB2B-D7D6-4EF0-A38B-271AE4E14A20}" type="slidenum">
              <a:rPr lang="en-US" smtClean="0"/>
              <a:t>‹#›</a:t>
            </a:fld>
            <a:endParaRPr lang="en-US"/>
          </a:p>
        </p:txBody>
      </p:sp>
    </p:spTree>
    <p:extLst>
      <p:ext uri="{BB962C8B-B14F-4D97-AF65-F5344CB8AC3E}">
        <p14:creationId xmlns:p14="http://schemas.microsoft.com/office/powerpoint/2010/main" val="122777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C05394-427B-416A-8F23-59BF9B600DE9}" type="datetimeFigureOut">
              <a:rPr lang="en-US" smtClean="0"/>
              <a:t>7/28/2013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BFB2B-D7D6-4EF0-A38B-271AE4E14A20}" type="slidenum">
              <a:rPr lang="en-US" smtClean="0"/>
              <a:t>‹#›</a:t>
            </a:fld>
            <a:endParaRPr lang="en-US"/>
          </a:p>
        </p:txBody>
      </p:sp>
    </p:spTree>
    <p:extLst>
      <p:ext uri="{BB962C8B-B14F-4D97-AF65-F5344CB8AC3E}">
        <p14:creationId xmlns:p14="http://schemas.microsoft.com/office/powerpoint/2010/main" val="161580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C05394-427B-416A-8F23-59BF9B600DE9}" type="datetimeFigureOut">
              <a:rPr lang="en-US" smtClean="0"/>
              <a:t>7/28/2013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BFB2B-D7D6-4EF0-A38B-271AE4E14A20}" type="slidenum">
              <a:rPr lang="en-US" smtClean="0"/>
              <a:t>‹#›</a:t>
            </a:fld>
            <a:endParaRPr lang="en-US"/>
          </a:p>
        </p:txBody>
      </p:sp>
    </p:spTree>
    <p:extLst>
      <p:ext uri="{BB962C8B-B14F-4D97-AF65-F5344CB8AC3E}">
        <p14:creationId xmlns:p14="http://schemas.microsoft.com/office/powerpoint/2010/main" val="968653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C05394-427B-416A-8F23-59BF9B600DE9}" type="datetimeFigureOut">
              <a:rPr lang="en-US" smtClean="0"/>
              <a:t>7/28/2013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3BFB2B-D7D6-4EF0-A38B-271AE4E14A20}" type="slidenum">
              <a:rPr lang="en-US" smtClean="0"/>
              <a:t>‹#›</a:t>
            </a:fld>
            <a:endParaRPr lang="en-US"/>
          </a:p>
        </p:txBody>
      </p:sp>
    </p:spTree>
    <p:extLst>
      <p:ext uri="{BB962C8B-B14F-4D97-AF65-F5344CB8AC3E}">
        <p14:creationId xmlns:p14="http://schemas.microsoft.com/office/powerpoint/2010/main" val="88799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C05394-427B-416A-8F23-59BF9B600DE9}" type="datetimeFigureOut">
              <a:rPr lang="en-US" smtClean="0"/>
              <a:t>7/28/2013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3BFB2B-D7D6-4EF0-A38B-271AE4E14A20}" type="slidenum">
              <a:rPr lang="en-US" smtClean="0"/>
              <a:t>‹#›</a:t>
            </a:fld>
            <a:endParaRPr lang="en-US"/>
          </a:p>
        </p:txBody>
      </p:sp>
    </p:spTree>
    <p:extLst>
      <p:ext uri="{BB962C8B-B14F-4D97-AF65-F5344CB8AC3E}">
        <p14:creationId xmlns:p14="http://schemas.microsoft.com/office/powerpoint/2010/main" val="422222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05394-427B-416A-8F23-59BF9B600DE9}" type="datetimeFigureOut">
              <a:rPr lang="en-US" smtClean="0"/>
              <a:t>7/28/2013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3BFB2B-D7D6-4EF0-A38B-271AE4E14A20}" type="slidenum">
              <a:rPr lang="en-US" smtClean="0"/>
              <a:t>‹#›</a:t>
            </a:fld>
            <a:endParaRPr lang="en-US"/>
          </a:p>
        </p:txBody>
      </p:sp>
    </p:spTree>
    <p:extLst>
      <p:ext uri="{BB962C8B-B14F-4D97-AF65-F5344CB8AC3E}">
        <p14:creationId xmlns:p14="http://schemas.microsoft.com/office/powerpoint/2010/main" val="36769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05394-427B-416A-8F23-59BF9B600DE9}" type="datetimeFigureOut">
              <a:rPr lang="en-US" smtClean="0"/>
              <a:t>7/28/2013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BFB2B-D7D6-4EF0-A38B-271AE4E14A20}" type="slidenum">
              <a:rPr lang="en-US" smtClean="0"/>
              <a:t>‹#›</a:t>
            </a:fld>
            <a:endParaRPr lang="en-US"/>
          </a:p>
        </p:txBody>
      </p:sp>
    </p:spTree>
    <p:extLst>
      <p:ext uri="{BB962C8B-B14F-4D97-AF65-F5344CB8AC3E}">
        <p14:creationId xmlns:p14="http://schemas.microsoft.com/office/powerpoint/2010/main" val="45671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05394-427B-416A-8F23-59BF9B600DE9}" type="datetimeFigureOut">
              <a:rPr lang="en-US" smtClean="0"/>
              <a:t>7/28/2013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BFB2B-D7D6-4EF0-A38B-271AE4E14A20}" type="slidenum">
              <a:rPr lang="en-US" smtClean="0"/>
              <a:t>‹#›</a:t>
            </a:fld>
            <a:endParaRPr lang="en-US"/>
          </a:p>
        </p:txBody>
      </p:sp>
    </p:spTree>
    <p:extLst>
      <p:ext uri="{BB962C8B-B14F-4D97-AF65-F5344CB8AC3E}">
        <p14:creationId xmlns:p14="http://schemas.microsoft.com/office/powerpoint/2010/main" val="120554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alpha val="0"/>
              </a:srgbClr>
            </a:gs>
            <a:gs pos="95000">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05394-427B-416A-8F23-59BF9B600DE9}" type="datetimeFigureOut">
              <a:rPr lang="en-US" smtClean="0"/>
              <a:t>7/28/2013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BFB2B-D7D6-4EF0-A38B-271AE4E14A20}" type="slidenum">
              <a:rPr lang="en-US" smtClean="0"/>
              <a:t>‹#›</a:t>
            </a:fld>
            <a:endParaRPr lang="en-US"/>
          </a:p>
        </p:txBody>
      </p:sp>
    </p:spTree>
    <p:extLst>
      <p:ext uri="{BB962C8B-B14F-4D97-AF65-F5344CB8AC3E}">
        <p14:creationId xmlns:p14="http://schemas.microsoft.com/office/powerpoint/2010/main" val="1923366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144000" cy="1470025"/>
          </a:xfrm>
        </p:spPr>
        <p:txBody>
          <a:bodyPr/>
          <a:lstStyle/>
          <a:p>
            <a:r>
              <a:rPr lang="en-US" b="1" i="1" dirty="0">
                <a:solidFill>
                  <a:srgbClr val="FF0000"/>
                </a:solidFill>
                <a:latin typeface="Times New Roman" pitchFamily="18" charset="0"/>
                <a:cs typeface="Times New Roman" pitchFamily="18" charset="0"/>
              </a:rPr>
              <a:t>Alternates to </a:t>
            </a:r>
            <a:r>
              <a:rPr lang="en-US" b="1" i="1" dirty="0" smtClean="0">
                <a:solidFill>
                  <a:srgbClr val="FF0000"/>
                </a:solidFill>
                <a:latin typeface="Times New Roman" pitchFamily="18" charset="0"/>
                <a:cs typeface="Times New Roman" pitchFamily="18" charset="0"/>
              </a:rPr>
              <a:t>Platinum </a:t>
            </a:r>
            <a:r>
              <a:rPr lang="en-US" b="1" i="1" dirty="0">
                <a:solidFill>
                  <a:srgbClr val="FF0000"/>
                </a:solidFill>
                <a:latin typeface="Times New Roman" pitchFamily="18" charset="0"/>
                <a:cs typeface="Times New Roman" pitchFamily="18" charset="0"/>
              </a:rPr>
              <a:t>for </a:t>
            </a:r>
            <a:r>
              <a:rPr lang="en-US" b="1" i="1" dirty="0" smtClean="0">
                <a:solidFill>
                  <a:srgbClr val="FF0000"/>
                </a:solidFill>
                <a:latin typeface="Times New Roman" pitchFamily="18" charset="0"/>
                <a:cs typeface="Times New Roman" pitchFamily="18" charset="0"/>
              </a:rPr>
              <a:t>Electrode Applications</a:t>
            </a:r>
            <a:endParaRPr lang="en-US"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3886200"/>
            <a:ext cx="9144000" cy="1752600"/>
          </a:xfrm>
        </p:spPr>
        <p:txBody>
          <a:bodyPr/>
          <a:lstStyle/>
          <a:p>
            <a:r>
              <a:rPr lang="en-US" dirty="0" smtClean="0">
                <a:solidFill>
                  <a:srgbClr val="C00000"/>
                </a:solidFill>
                <a:latin typeface="Times New Roman" pitchFamily="18" charset="0"/>
                <a:cs typeface="Times New Roman" pitchFamily="18" charset="0"/>
              </a:rPr>
              <a:t>Presentation on the 7</a:t>
            </a:r>
            <a:r>
              <a:rPr lang="en-US" baseline="30000" dirty="0" smtClean="0">
                <a:solidFill>
                  <a:srgbClr val="C00000"/>
                </a:solidFill>
                <a:latin typeface="Times New Roman" pitchFamily="18" charset="0"/>
                <a:cs typeface="Times New Roman" pitchFamily="18" charset="0"/>
              </a:rPr>
              <a:t>th</a:t>
            </a:r>
            <a:r>
              <a:rPr lang="en-US" dirty="0" smtClean="0">
                <a:solidFill>
                  <a:srgbClr val="C00000"/>
                </a:solidFill>
                <a:latin typeface="Times New Roman" pitchFamily="18" charset="0"/>
                <a:cs typeface="Times New Roman" pitchFamily="18" charset="0"/>
              </a:rPr>
              <a:t> Annual day of NCCR</a:t>
            </a:r>
          </a:p>
          <a:p>
            <a:r>
              <a:rPr lang="en-US" dirty="0" smtClean="0">
                <a:solidFill>
                  <a:srgbClr val="C00000"/>
                </a:solidFill>
                <a:latin typeface="Times New Roman" pitchFamily="18" charset="0"/>
                <a:cs typeface="Times New Roman" pitchFamily="18" charset="0"/>
              </a:rPr>
              <a:t>28</a:t>
            </a:r>
            <a:r>
              <a:rPr lang="en-US" baseline="30000" dirty="0" smtClean="0">
                <a:solidFill>
                  <a:srgbClr val="C00000"/>
                </a:solidFill>
                <a:latin typeface="Times New Roman" pitchFamily="18" charset="0"/>
                <a:cs typeface="Times New Roman" pitchFamily="18" charset="0"/>
              </a:rPr>
              <a:t>th</a:t>
            </a:r>
            <a:r>
              <a:rPr lang="en-US" dirty="0" smtClean="0">
                <a:solidFill>
                  <a:srgbClr val="C00000"/>
                </a:solidFill>
                <a:latin typeface="Times New Roman" pitchFamily="18" charset="0"/>
                <a:cs typeface="Times New Roman" pitchFamily="18" charset="0"/>
              </a:rPr>
              <a:t> July 2013</a:t>
            </a:r>
            <a:endParaRPr lang="en-US"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89372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2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5239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762000" y="4572000"/>
            <a:ext cx="7467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24000" y="46482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33600" y="4648200"/>
            <a:ext cx="304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19400" y="4648200"/>
            <a:ext cx="304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29000" y="4648200"/>
            <a:ext cx="304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62400" y="46482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95800" y="4610100"/>
            <a:ext cx="22860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53000" y="46482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86400" y="4610100"/>
            <a:ext cx="22860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43600" y="45720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00800" y="4610100"/>
            <a:ext cx="22860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845300" y="4711700"/>
            <a:ext cx="241300" cy="165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391400" y="4648200"/>
            <a:ext cx="304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924800" y="4610100"/>
            <a:ext cx="228600" cy="18415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606800" y="4195802"/>
            <a:ext cx="1485856" cy="369332"/>
          </a:xfrm>
          <a:prstGeom prst="rect">
            <a:avLst/>
          </a:prstGeom>
        </p:spPr>
        <p:txBody>
          <a:bodyPr wrap="none">
            <a:spAutoFit/>
          </a:bodyPr>
          <a:lstStyle/>
          <a:p>
            <a:r>
              <a:rPr lang="en-US" dirty="0" err="1"/>
              <a:t>HCOOH</a:t>
            </a:r>
            <a:r>
              <a:rPr lang="en-US" baseline="-25000" dirty="0" err="1"/>
              <a:t>adsorbed</a:t>
            </a:r>
            <a:endParaRPr lang="en-US" dirty="0"/>
          </a:p>
        </p:txBody>
      </p:sp>
      <p:cxnSp>
        <p:nvCxnSpPr>
          <p:cNvPr id="36" name="Straight Connector 35"/>
          <p:cNvCxnSpPr/>
          <p:nvPr/>
        </p:nvCxnSpPr>
        <p:spPr>
          <a:xfrm>
            <a:off x="4724400" y="4195802"/>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543800" y="1524000"/>
            <a:ext cx="609600" cy="26718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891206" y="990600"/>
            <a:ext cx="676788" cy="369332"/>
          </a:xfrm>
          <a:prstGeom prst="rect">
            <a:avLst/>
          </a:prstGeom>
        </p:spPr>
        <p:txBody>
          <a:bodyPr wrap="none">
            <a:spAutoFit/>
          </a:bodyPr>
          <a:lstStyle/>
          <a:p>
            <a:r>
              <a:rPr lang="en-US" dirty="0"/>
              <a:t>2H</a:t>
            </a:r>
            <a:r>
              <a:rPr lang="en-US" baseline="-25000" dirty="0"/>
              <a:t>2</a:t>
            </a:r>
            <a:r>
              <a:rPr lang="en-US" dirty="0"/>
              <a:t>O</a:t>
            </a:r>
          </a:p>
        </p:txBody>
      </p:sp>
      <p:sp>
        <p:nvSpPr>
          <p:cNvPr id="40" name="Rectangle 39"/>
          <p:cNvSpPr/>
          <p:nvPr/>
        </p:nvSpPr>
        <p:spPr>
          <a:xfrm>
            <a:off x="7848600" y="3059668"/>
            <a:ext cx="872355" cy="369332"/>
          </a:xfrm>
          <a:prstGeom prst="rect">
            <a:avLst/>
          </a:prstGeom>
        </p:spPr>
        <p:txBody>
          <a:bodyPr wrap="none">
            <a:spAutoFit/>
          </a:bodyPr>
          <a:lstStyle/>
          <a:p>
            <a:r>
              <a:rPr lang="en-US" dirty="0"/>
              <a:t>K</a:t>
            </a:r>
            <a:r>
              <a:rPr lang="en-US" baseline="-25000" dirty="0"/>
              <a:t>3</a:t>
            </a:r>
            <a:r>
              <a:rPr lang="en-US" dirty="0"/>
              <a:t>(+2e)</a:t>
            </a:r>
          </a:p>
        </p:txBody>
      </p:sp>
      <p:cxnSp>
        <p:nvCxnSpPr>
          <p:cNvPr id="42" name="Straight Arrow Connector 41"/>
          <p:cNvCxnSpPr/>
          <p:nvPr/>
        </p:nvCxnSpPr>
        <p:spPr>
          <a:xfrm flipV="1">
            <a:off x="4349728" y="2743200"/>
            <a:ext cx="984272"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4191000" y="2667000"/>
            <a:ext cx="9906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857772" y="2133600"/>
            <a:ext cx="1485856" cy="369332"/>
          </a:xfrm>
          <a:prstGeom prst="rect">
            <a:avLst/>
          </a:prstGeom>
        </p:spPr>
        <p:txBody>
          <a:bodyPr wrap="none">
            <a:spAutoFit/>
          </a:bodyPr>
          <a:lstStyle/>
          <a:p>
            <a:r>
              <a:rPr lang="en-US" dirty="0" err="1"/>
              <a:t>HCOOH</a:t>
            </a:r>
            <a:r>
              <a:rPr lang="en-US" baseline="-25000" dirty="0" err="1"/>
              <a:t>adsorbed</a:t>
            </a:r>
            <a:endParaRPr lang="en-US" dirty="0"/>
          </a:p>
        </p:txBody>
      </p:sp>
      <p:cxnSp>
        <p:nvCxnSpPr>
          <p:cNvPr id="48" name="Straight Arrow Connector 47"/>
          <p:cNvCxnSpPr/>
          <p:nvPr/>
        </p:nvCxnSpPr>
        <p:spPr>
          <a:xfrm flipV="1">
            <a:off x="5486400" y="990600"/>
            <a:ext cx="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910181" y="152400"/>
            <a:ext cx="1769920" cy="646331"/>
          </a:xfrm>
          <a:prstGeom prst="rect">
            <a:avLst/>
          </a:prstGeom>
        </p:spPr>
        <p:txBody>
          <a:bodyPr wrap="square">
            <a:spAutoFit/>
          </a:bodyPr>
          <a:lstStyle/>
          <a:p>
            <a:r>
              <a:rPr lang="en-US" dirty="0"/>
              <a:t> </a:t>
            </a:r>
          </a:p>
          <a:p>
            <a:r>
              <a:rPr lang="en-US" dirty="0" err="1"/>
              <a:t>HCOOH</a:t>
            </a:r>
            <a:r>
              <a:rPr lang="en-US" baseline="-25000" dirty="0" err="1"/>
              <a:t>bulk</a:t>
            </a:r>
            <a:endParaRPr lang="en-US" dirty="0"/>
          </a:p>
        </p:txBody>
      </p:sp>
      <p:sp>
        <p:nvSpPr>
          <p:cNvPr id="50" name="Rectangle 49"/>
          <p:cNvSpPr/>
          <p:nvPr/>
        </p:nvSpPr>
        <p:spPr>
          <a:xfrm>
            <a:off x="5638515" y="1339334"/>
            <a:ext cx="498213" cy="369332"/>
          </a:xfrm>
          <a:prstGeom prst="rect">
            <a:avLst/>
          </a:prstGeom>
        </p:spPr>
        <p:txBody>
          <a:bodyPr wrap="none">
            <a:spAutoFit/>
          </a:bodyPr>
          <a:lstStyle/>
          <a:p>
            <a:r>
              <a:rPr lang="en-US" dirty="0"/>
              <a:t>diff</a:t>
            </a:r>
          </a:p>
        </p:txBody>
      </p:sp>
      <p:sp>
        <p:nvSpPr>
          <p:cNvPr id="51" name="Rectangle 50"/>
          <p:cNvSpPr/>
          <p:nvPr/>
        </p:nvSpPr>
        <p:spPr>
          <a:xfrm>
            <a:off x="2456793" y="475565"/>
            <a:ext cx="774571" cy="369332"/>
          </a:xfrm>
          <a:prstGeom prst="rect">
            <a:avLst/>
          </a:prstGeom>
        </p:spPr>
        <p:txBody>
          <a:bodyPr wrap="none">
            <a:spAutoFit/>
          </a:bodyPr>
          <a:lstStyle/>
          <a:p>
            <a:r>
              <a:rPr lang="en-US" dirty="0"/>
              <a:t>O</a:t>
            </a:r>
            <a:r>
              <a:rPr lang="en-US" baseline="-25000" dirty="0"/>
              <a:t>2(bulk)</a:t>
            </a:r>
            <a:endParaRPr lang="en-US" dirty="0"/>
          </a:p>
        </p:txBody>
      </p:sp>
      <p:cxnSp>
        <p:nvCxnSpPr>
          <p:cNvPr id="56" name="Straight Arrow Connector 55"/>
          <p:cNvCxnSpPr/>
          <p:nvPr/>
        </p:nvCxnSpPr>
        <p:spPr>
          <a:xfrm flipH="1">
            <a:off x="2819400" y="990600"/>
            <a:ext cx="24678" cy="718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2667000" y="844897"/>
            <a:ext cx="0" cy="8637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095500" y="1856601"/>
            <a:ext cx="1143000" cy="369332"/>
          </a:xfrm>
          <a:prstGeom prst="rect">
            <a:avLst/>
          </a:prstGeom>
        </p:spPr>
        <p:txBody>
          <a:bodyPr wrap="square">
            <a:spAutoFit/>
          </a:bodyPr>
          <a:lstStyle/>
          <a:p>
            <a:r>
              <a:rPr lang="en-US" dirty="0"/>
              <a:t> </a:t>
            </a:r>
            <a:r>
              <a:rPr lang="en-US" dirty="0" smtClean="0"/>
              <a:t>O</a:t>
            </a:r>
            <a:r>
              <a:rPr lang="en-US" baseline="-25000" dirty="0" smtClean="0"/>
              <a:t>2 </a:t>
            </a:r>
            <a:r>
              <a:rPr lang="en-US" baseline="-25000" dirty="0"/>
              <a:t>Surface</a:t>
            </a:r>
            <a:endParaRPr lang="en-US" dirty="0"/>
          </a:p>
        </p:txBody>
      </p:sp>
      <p:cxnSp>
        <p:nvCxnSpPr>
          <p:cNvPr id="62" name="Straight Arrow Connector 61"/>
          <p:cNvCxnSpPr/>
          <p:nvPr/>
        </p:nvCxnSpPr>
        <p:spPr>
          <a:xfrm>
            <a:off x="2819400" y="2318266"/>
            <a:ext cx="1257300" cy="1877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2667000" y="2502932"/>
            <a:ext cx="1066800" cy="1692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2243831" y="3387537"/>
            <a:ext cx="950901" cy="369332"/>
          </a:xfrm>
          <a:prstGeom prst="rect">
            <a:avLst/>
          </a:prstGeom>
        </p:spPr>
        <p:txBody>
          <a:bodyPr wrap="none">
            <a:spAutoFit/>
          </a:bodyPr>
          <a:lstStyle/>
          <a:p>
            <a:r>
              <a:rPr lang="en-US" dirty="0" smtClean="0"/>
              <a:t>K-</a:t>
            </a:r>
            <a:r>
              <a:rPr lang="en-US" baseline="-25000" dirty="0" smtClean="0"/>
              <a:t>2</a:t>
            </a:r>
            <a:r>
              <a:rPr lang="en-US" dirty="0" smtClean="0"/>
              <a:t> </a:t>
            </a:r>
            <a:r>
              <a:rPr lang="en-US" dirty="0"/>
              <a:t>(-2e)</a:t>
            </a:r>
          </a:p>
        </p:txBody>
      </p:sp>
      <p:sp>
        <p:nvSpPr>
          <p:cNvPr id="66" name="Rectangle 65"/>
          <p:cNvSpPr/>
          <p:nvPr/>
        </p:nvSpPr>
        <p:spPr>
          <a:xfrm>
            <a:off x="3429000" y="2859901"/>
            <a:ext cx="856325" cy="369332"/>
          </a:xfrm>
          <a:prstGeom prst="rect">
            <a:avLst/>
          </a:prstGeom>
        </p:spPr>
        <p:txBody>
          <a:bodyPr wrap="none">
            <a:spAutoFit/>
          </a:bodyPr>
          <a:lstStyle/>
          <a:p>
            <a:r>
              <a:rPr lang="en-US" dirty="0" smtClean="0"/>
              <a:t>K</a:t>
            </a:r>
            <a:r>
              <a:rPr lang="en-US" baseline="-25000" dirty="0" smtClean="0"/>
              <a:t>-2</a:t>
            </a:r>
            <a:r>
              <a:rPr lang="en-US" dirty="0" smtClean="0"/>
              <a:t> (2e</a:t>
            </a:r>
            <a:r>
              <a:rPr lang="en-US" dirty="0"/>
              <a:t>)</a:t>
            </a:r>
          </a:p>
        </p:txBody>
      </p:sp>
      <p:cxnSp>
        <p:nvCxnSpPr>
          <p:cNvPr id="68" name="Straight Connector 67"/>
          <p:cNvCxnSpPr/>
          <p:nvPr/>
        </p:nvCxnSpPr>
        <p:spPr>
          <a:xfrm>
            <a:off x="2438400" y="2318266"/>
            <a:ext cx="0" cy="7263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295400" y="3044567"/>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1295400" y="1562100"/>
            <a:ext cx="0" cy="14824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964140" y="990600"/>
            <a:ext cx="676788" cy="369332"/>
          </a:xfrm>
          <a:prstGeom prst="rect">
            <a:avLst/>
          </a:prstGeom>
        </p:spPr>
        <p:txBody>
          <a:bodyPr wrap="none">
            <a:spAutoFit/>
          </a:bodyPr>
          <a:lstStyle/>
          <a:p>
            <a:r>
              <a:rPr lang="en-US" dirty="0" smtClean="0"/>
              <a:t>2H</a:t>
            </a:r>
            <a:r>
              <a:rPr lang="en-US" baseline="-25000" dirty="0" smtClean="0"/>
              <a:t>2</a:t>
            </a:r>
            <a:r>
              <a:rPr lang="en-US" dirty="0" smtClean="0"/>
              <a:t>O</a:t>
            </a:r>
            <a:endParaRPr lang="en-US" dirty="0"/>
          </a:p>
        </p:txBody>
      </p:sp>
      <p:sp>
        <p:nvSpPr>
          <p:cNvPr id="74" name="Rectangle 73"/>
          <p:cNvSpPr/>
          <p:nvPr/>
        </p:nvSpPr>
        <p:spPr>
          <a:xfrm>
            <a:off x="357081" y="2223235"/>
            <a:ext cx="809837" cy="369332"/>
          </a:xfrm>
          <a:prstGeom prst="rect">
            <a:avLst/>
          </a:prstGeom>
        </p:spPr>
        <p:txBody>
          <a:bodyPr wrap="none">
            <a:spAutoFit/>
          </a:bodyPr>
          <a:lstStyle/>
          <a:p>
            <a:r>
              <a:rPr lang="en-US" dirty="0"/>
              <a:t>K</a:t>
            </a:r>
            <a:r>
              <a:rPr lang="en-US" baseline="-25000" dirty="0"/>
              <a:t>1</a:t>
            </a:r>
            <a:r>
              <a:rPr lang="en-US" dirty="0"/>
              <a:t> (4e)</a:t>
            </a:r>
          </a:p>
        </p:txBody>
      </p:sp>
      <p:cxnSp>
        <p:nvCxnSpPr>
          <p:cNvPr id="76" name="Straight Connector 75"/>
          <p:cNvCxnSpPr/>
          <p:nvPr/>
        </p:nvCxnSpPr>
        <p:spPr>
          <a:xfrm flipV="1">
            <a:off x="4191000" y="1856601"/>
            <a:ext cx="0" cy="1900268"/>
          </a:xfrm>
          <a:prstGeom prst="line">
            <a:avLst/>
          </a:prstGeom>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936031" y="1192768"/>
            <a:ext cx="559769" cy="369332"/>
          </a:xfrm>
          <a:prstGeom prst="rect">
            <a:avLst/>
          </a:prstGeom>
        </p:spPr>
        <p:txBody>
          <a:bodyPr wrap="none">
            <a:spAutoFit/>
          </a:bodyPr>
          <a:lstStyle/>
          <a:p>
            <a:r>
              <a:rPr lang="en-US" dirty="0"/>
              <a:t>H</a:t>
            </a:r>
            <a:r>
              <a:rPr lang="en-US" baseline="-25000" dirty="0"/>
              <a:t>2</a:t>
            </a:r>
            <a:r>
              <a:rPr lang="en-US" dirty="0"/>
              <a:t>O</a:t>
            </a:r>
          </a:p>
        </p:txBody>
      </p:sp>
      <p:cxnSp>
        <p:nvCxnSpPr>
          <p:cNvPr id="79" name="Straight Arrow Connector 78"/>
          <p:cNvCxnSpPr/>
          <p:nvPr/>
        </p:nvCxnSpPr>
        <p:spPr>
          <a:xfrm flipV="1">
            <a:off x="4191000" y="1708666"/>
            <a:ext cx="24915" cy="1479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4305490" y="1948934"/>
            <a:ext cx="383438" cy="369332"/>
          </a:xfrm>
          <a:prstGeom prst="rect">
            <a:avLst/>
          </a:prstGeom>
        </p:spPr>
        <p:txBody>
          <a:bodyPr wrap="none">
            <a:spAutoFit/>
          </a:bodyPr>
          <a:lstStyle/>
          <a:p>
            <a:r>
              <a:rPr lang="en-US" dirty="0"/>
              <a:t>K</a:t>
            </a:r>
            <a:r>
              <a:rPr lang="en-US" baseline="-25000" dirty="0"/>
              <a:t>4</a:t>
            </a:r>
            <a:endParaRPr lang="en-US" dirty="0"/>
          </a:p>
        </p:txBody>
      </p:sp>
      <p:cxnSp>
        <p:nvCxnSpPr>
          <p:cNvPr id="84" name="Straight Arrow Connector 83"/>
          <p:cNvCxnSpPr/>
          <p:nvPr/>
        </p:nvCxnSpPr>
        <p:spPr>
          <a:xfrm flipH="1">
            <a:off x="3238500" y="2223235"/>
            <a:ext cx="952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433280" y="5410200"/>
            <a:ext cx="8134713" cy="369332"/>
          </a:xfrm>
          <a:prstGeom prst="rect">
            <a:avLst/>
          </a:prstGeom>
        </p:spPr>
        <p:txBody>
          <a:bodyPr wrap="square">
            <a:spAutoFit/>
          </a:bodyPr>
          <a:lstStyle/>
          <a:p>
            <a:r>
              <a:rPr lang="en-US" dirty="0"/>
              <a:t>Schematic presentation of ORR pathway suggested by </a:t>
            </a:r>
            <a:r>
              <a:rPr lang="en-US" dirty="0" err="1"/>
              <a:t>Wroblowa</a:t>
            </a:r>
            <a:endParaRPr lang="en-US" dirty="0"/>
          </a:p>
        </p:txBody>
      </p:sp>
    </p:spTree>
    <p:extLst>
      <p:ext uri="{BB962C8B-B14F-4D97-AF65-F5344CB8AC3E}">
        <p14:creationId xmlns:p14="http://schemas.microsoft.com/office/powerpoint/2010/main" val="116182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471050"/>
            <a:ext cx="492443" cy="523220"/>
          </a:xfrm>
          <a:prstGeom prst="rect">
            <a:avLst/>
          </a:prstGeom>
        </p:spPr>
        <p:txBody>
          <a:bodyPr wrap="none">
            <a:spAutoFit/>
          </a:bodyPr>
          <a:lstStyle/>
          <a:p>
            <a:r>
              <a:rPr lang="en-US" sz="2800" dirty="0"/>
              <a:t>M</a:t>
            </a:r>
          </a:p>
        </p:txBody>
      </p:sp>
      <p:cxnSp>
        <p:nvCxnSpPr>
          <p:cNvPr id="4" name="Straight Connector 3"/>
          <p:cNvCxnSpPr/>
          <p:nvPr/>
        </p:nvCxnSpPr>
        <p:spPr>
          <a:xfrm flipV="1">
            <a:off x="1483043" y="2895600"/>
            <a:ext cx="421957" cy="57545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783797" y="2372380"/>
            <a:ext cx="421910" cy="523220"/>
          </a:xfrm>
          <a:prstGeom prst="rect">
            <a:avLst/>
          </a:prstGeom>
        </p:spPr>
        <p:txBody>
          <a:bodyPr wrap="none">
            <a:spAutoFit/>
          </a:bodyPr>
          <a:lstStyle/>
          <a:p>
            <a:r>
              <a:rPr lang="en-US" sz="2800" dirty="0"/>
              <a:t>O</a:t>
            </a:r>
          </a:p>
        </p:txBody>
      </p:sp>
      <p:cxnSp>
        <p:nvCxnSpPr>
          <p:cNvPr id="7" name="Straight Connector 6"/>
          <p:cNvCxnSpPr>
            <a:endCxn id="5" idx="1"/>
          </p:cNvCxnSpPr>
          <p:nvPr/>
        </p:nvCxnSpPr>
        <p:spPr>
          <a:xfrm>
            <a:off x="990600" y="2633990"/>
            <a:ext cx="793197"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68690" y="2372380"/>
            <a:ext cx="421910" cy="523220"/>
          </a:xfrm>
          <a:prstGeom prst="rect">
            <a:avLst/>
          </a:prstGeom>
        </p:spPr>
        <p:txBody>
          <a:bodyPr wrap="none">
            <a:spAutoFit/>
          </a:bodyPr>
          <a:lstStyle/>
          <a:p>
            <a:r>
              <a:rPr lang="en-US" sz="2800" dirty="0"/>
              <a:t>O</a:t>
            </a:r>
          </a:p>
        </p:txBody>
      </p:sp>
      <p:cxnSp>
        <p:nvCxnSpPr>
          <p:cNvPr id="10" name="Straight Connector 9"/>
          <p:cNvCxnSpPr>
            <a:stCxn id="8" idx="2"/>
          </p:cNvCxnSpPr>
          <p:nvPr/>
        </p:nvCxnSpPr>
        <p:spPr>
          <a:xfrm>
            <a:off x="779645" y="2895600"/>
            <a:ext cx="363355" cy="57545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971800" y="2400548"/>
            <a:ext cx="421910" cy="523220"/>
          </a:xfrm>
          <a:prstGeom prst="rect">
            <a:avLst/>
          </a:prstGeom>
        </p:spPr>
        <p:txBody>
          <a:bodyPr wrap="none">
            <a:spAutoFit/>
          </a:bodyPr>
          <a:lstStyle/>
          <a:p>
            <a:r>
              <a:rPr lang="en-US" sz="2800" dirty="0"/>
              <a:t>O</a:t>
            </a:r>
          </a:p>
        </p:txBody>
      </p:sp>
      <p:cxnSp>
        <p:nvCxnSpPr>
          <p:cNvPr id="13" name="Straight Connector 12"/>
          <p:cNvCxnSpPr>
            <a:stCxn id="11" idx="2"/>
          </p:cNvCxnSpPr>
          <p:nvPr/>
        </p:nvCxnSpPr>
        <p:spPr>
          <a:xfrm>
            <a:off x="3182755" y="2923768"/>
            <a:ext cx="0" cy="547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0"/>
          </p:cNvCxnSpPr>
          <p:nvPr/>
        </p:nvCxnSpPr>
        <p:spPr>
          <a:xfrm flipV="1">
            <a:off x="3182755" y="1905000"/>
            <a:ext cx="398645" cy="49554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671176" y="1524000"/>
            <a:ext cx="421910" cy="523220"/>
          </a:xfrm>
          <a:prstGeom prst="rect">
            <a:avLst/>
          </a:prstGeom>
        </p:spPr>
        <p:txBody>
          <a:bodyPr wrap="none">
            <a:spAutoFit/>
          </a:bodyPr>
          <a:lstStyle/>
          <a:p>
            <a:r>
              <a:rPr lang="en-US" sz="2800" dirty="0"/>
              <a:t>O</a:t>
            </a:r>
          </a:p>
        </p:txBody>
      </p:sp>
      <p:sp>
        <p:nvSpPr>
          <p:cNvPr id="17" name="Rectangle 16"/>
          <p:cNvSpPr/>
          <p:nvPr/>
        </p:nvSpPr>
        <p:spPr>
          <a:xfrm>
            <a:off x="2901267" y="3518347"/>
            <a:ext cx="492443" cy="523220"/>
          </a:xfrm>
          <a:prstGeom prst="rect">
            <a:avLst/>
          </a:prstGeom>
        </p:spPr>
        <p:txBody>
          <a:bodyPr wrap="none">
            <a:spAutoFit/>
          </a:bodyPr>
          <a:lstStyle/>
          <a:p>
            <a:r>
              <a:rPr lang="en-US" sz="2800" dirty="0"/>
              <a:t>M</a:t>
            </a:r>
          </a:p>
        </p:txBody>
      </p:sp>
      <p:sp>
        <p:nvSpPr>
          <p:cNvPr id="18" name="Rectangle 17"/>
          <p:cNvSpPr/>
          <p:nvPr/>
        </p:nvSpPr>
        <p:spPr>
          <a:xfrm>
            <a:off x="7495713" y="3278754"/>
            <a:ext cx="492443" cy="523220"/>
          </a:xfrm>
          <a:prstGeom prst="rect">
            <a:avLst/>
          </a:prstGeom>
        </p:spPr>
        <p:txBody>
          <a:bodyPr wrap="none">
            <a:spAutoFit/>
          </a:bodyPr>
          <a:lstStyle/>
          <a:p>
            <a:r>
              <a:rPr lang="en-US" sz="2800" dirty="0"/>
              <a:t>M</a:t>
            </a:r>
          </a:p>
        </p:txBody>
      </p:sp>
      <p:cxnSp>
        <p:nvCxnSpPr>
          <p:cNvPr id="24" name="Straight Connector 23"/>
          <p:cNvCxnSpPr/>
          <p:nvPr/>
        </p:nvCxnSpPr>
        <p:spPr>
          <a:xfrm flipV="1">
            <a:off x="4873525" y="2743200"/>
            <a:ext cx="308075" cy="501134"/>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024287" y="2110770"/>
            <a:ext cx="421910" cy="523220"/>
          </a:xfrm>
          <a:prstGeom prst="rect">
            <a:avLst/>
          </a:prstGeom>
        </p:spPr>
        <p:txBody>
          <a:bodyPr wrap="none">
            <a:spAutoFit/>
          </a:bodyPr>
          <a:lstStyle/>
          <a:p>
            <a:r>
              <a:rPr lang="en-US" sz="2800" dirty="0"/>
              <a:t>O</a:t>
            </a:r>
          </a:p>
        </p:txBody>
      </p:sp>
      <p:cxnSp>
        <p:nvCxnSpPr>
          <p:cNvPr id="28" name="Straight Connector 27"/>
          <p:cNvCxnSpPr/>
          <p:nvPr/>
        </p:nvCxnSpPr>
        <p:spPr>
          <a:xfrm>
            <a:off x="5638800" y="2372380"/>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720916" y="2167920"/>
            <a:ext cx="421910" cy="523220"/>
          </a:xfrm>
          <a:prstGeom prst="rect">
            <a:avLst/>
          </a:prstGeom>
        </p:spPr>
        <p:txBody>
          <a:bodyPr wrap="none">
            <a:spAutoFit/>
          </a:bodyPr>
          <a:lstStyle/>
          <a:p>
            <a:r>
              <a:rPr lang="en-US" sz="2800" dirty="0"/>
              <a:t>O</a:t>
            </a:r>
          </a:p>
        </p:txBody>
      </p:sp>
      <p:cxnSp>
        <p:nvCxnSpPr>
          <p:cNvPr id="31" name="Straight Connector 30"/>
          <p:cNvCxnSpPr/>
          <p:nvPr/>
        </p:nvCxnSpPr>
        <p:spPr>
          <a:xfrm>
            <a:off x="7142826" y="2633990"/>
            <a:ext cx="477174" cy="610344"/>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627303" y="3308728"/>
            <a:ext cx="492443" cy="523220"/>
          </a:xfrm>
          <a:prstGeom prst="rect">
            <a:avLst/>
          </a:prstGeom>
        </p:spPr>
        <p:txBody>
          <a:bodyPr wrap="none">
            <a:spAutoFit/>
          </a:bodyPr>
          <a:lstStyle/>
          <a:p>
            <a:r>
              <a:rPr lang="en-US" sz="2800" dirty="0"/>
              <a:t>M</a:t>
            </a:r>
          </a:p>
        </p:txBody>
      </p:sp>
      <p:sp>
        <p:nvSpPr>
          <p:cNvPr id="33" name="Rectangle 32"/>
          <p:cNvSpPr/>
          <p:nvPr/>
        </p:nvSpPr>
        <p:spPr>
          <a:xfrm>
            <a:off x="1523164" y="5638800"/>
            <a:ext cx="381836" cy="369332"/>
          </a:xfrm>
          <a:prstGeom prst="rect">
            <a:avLst/>
          </a:prstGeom>
        </p:spPr>
        <p:txBody>
          <a:bodyPr wrap="none">
            <a:spAutoFit/>
          </a:bodyPr>
          <a:lstStyle/>
          <a:p>
            <a:r>
              <a:rPr lang="en-US" dirty="0"/>
              <a:t>M</a:t>
            </a:r>
          </a:p>
        </p:txBody>
      </p:sp>
      <p:cxnSp>
        <p:nvCxnSpPr>
          <p:cNvPr id="35" name="Straight Connector 34"/>
          <p:cNvCxnSpPr/>
          <p:nvPr/>
        </p:nvCxnSpPr>
        <p:spPr>
          <a:xfrm flipV="1">
            <a:off x="1905000" y="5105400"/>
            <a:ext cx="5334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476500" y="4736068"/>
            <a:ext cx="336952" cy="369332"/>
          </a:xfrm>
          <a:prstGeom prst="rect">
            <a:avLst/>
          </a:prstGeom>
        </p:spPr>
        <p:txBody>
          <a:bodyPr wrap="none">
            <a:spAutoFit/>
          </a:bodyPr>
          <a:lstStyle/>
          <a:p>
            <a:r>
              <a:rPr lang="en-US" dirty="0"/>
              <a:t>O</a:t>
            </a:r>
          </a:p>
        </p:txBody>
      </p:sp>
      <p:cxnSp>
        <p:nvCxnSpPr>
          <p:cNvPr id="40" name="Straight Connector 39"/>
          <p:cNvCxnSpPr>
            <a:stCxn id="36" idx="3"/>
          </p:cNvCxnSpPr>
          <p:nvPr/>
        </p:nvCxnSpPr>
        <p:spPr>
          <a:xfrm>
            <a:off x="2813452" y="4920734"/>
            <a:ext cx="1279634"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290351" y="4736068"/>
            <a:ext cx="336952" cy="369332"/>
          </a:xfrm>
          <a:prstGeom prst="rect">
            <a:avLst/>
          </a:prstGeom>
        </p:spPr>
        <p:txBody>
          <a:bodyPr wrap="none">
            <a:spAutoFit/>
          </a:bodyPr>
          <a:lstStyle/>
          <a:p>
            <a:r>
              <a:rPr lang="en-US" dirty="0"/>
              <a:t>O</a:t>
            </a:r>
          </a:p>
        </p:txBody>
      </p:sp>
      <p:cxnSp>
        <p:nvCxnSpPr>
          <p:cNvPr id="43" name="Straight Connector 42"/>
          <p:cNvCxnSpPr>
            <a:stCxn id="41" idx="3"/>
          </p:cNvCxnSpPr>
          <p:nvPr/>
        </p:nvCxnSpPr>
        <p:spPr>
          <a:xfrm flipV="1">
            <a:off x="4627303" y="4419600"/>
            <a:ext cx="607939" cy="501134"/>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423309" y="4056102"/>
            <a:ext cx="492443" cy="523220"/>
          </a:xfrm>
          <a:prstGeom prst="rect">
            <a:avLst/>
          </a:prstGeom>
        </p:spPr>
        <p:txBody>
          <a:bodyPr wrap="none">
            <a:spAutoFit/>
          </a:bodyPr>
          <a:lstStyle/>
          <a:p>
            <a:r>
              <a:rPr lang="en-US" sz="2800" dirty="0"/>
              <a:t>M</a:t>
            </a:r>
          </a:p>
        </p:txBody>
      </p:sp>
      <p:sp>
        <p:nvSpPr>
          <p:cNvPr id="45" name="Rectangle 44"/>
          <p:cNvSpPr/>
          <p:nvPr/>
        </p:nvSpPr>
        <p:spPr>
          <a:xfrm>
            <a:off x="301524" y="609600"/>
            <a:ext cx="8461476" cy="461665"/>
          </a:xfrm>
          <a:prstGeom prst="rect">
            <a:avLst/>
          </a:prstGeom>
        </p:spPr>
        <p:txBody>
          <a:bodyPr wrap="square">
            <a:spAutoFit/>
          </a:bodyPr>
          <a:lstStyle/>
          <a:p>
            <a:r>
              <a:rPr lang="en-US" sz="2400" b="1" dirty="0"/>
              <a:t>Possible configurations of </a:t>
            </a:r>
            <a:r>
              <a:rPr lang="en-US" sz="2400" b="1" dirty="0" err="1"/>
              <a:t>dioxygen</a:t>
            </a:r>
            <a:r>
              <a:rPr lang="en-US" sz="2400" b="1" dirty="0"/>
              <a:t> interaction with a metal</a:t>
            </a:r>
          </a:p>
        </p:txBody>
      </p:sp>
    </p:spTree>
    <p:extLst>
      <p:ext uri="{BB962C8B-B14F-4D97-AF65-F5344CB8AC3E}">
        <p14:creationId xmlns:p14="http://schemas.microsoft.com/office/powerpoint/2010/main" val="73741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62000"/>
          </a:xfrm>
        </p:spPr>
        <p:txBody>
          <a:bodyPr>
            <a:normAutofit/>
          </a:bodyPr>
          <a:lstStyle/>
          <a:p>
            <a:r>
              <a:rPr lang="en-US" sz="3200" dirty="0" smtClean="0">
                <a:latin typeface="Times New Roman" pitchFamily="18" charset="0"/>
                <a:cs typeface="Times New Roman" pitchFamily="18" charset="0"/>
              </a:rPr>
              <a:t>Mechanistic ORR pathways in acid and basic media</a:t>
            </a:r>
            <a:endParaRPr lang="en-US" sz="3200" dirty="0">
              <a:latin typeface="Times New Roman" pitchFamily="18" charset="0"/>
              <a:cs typeface="Times New Roman" pitchFamily="18" charset="0"/>
            </a:endParaRPr>
          </a:p>
        </p:txBody>
      </p:sp>
      <p:sp>
        <p:nvSpPr>
          <p:cNvPr id="5" name="Content Placeholder 4"/>
          <p:cNvSpPr>
            <a:spLocks noGrp="1"/>
          </p:cNvSpPr>
          <p:nvPr>
            <p:ph sz="half" idx="1"/>
          </p:nvPr>
        </p:nvSpPr>
        <p:spPr>
          <a:xfrm>
            <a:off x="0" y="914400"/>
            <a:ext cx="4495800" cy="5943600"/>
          </a:xfrm>
        </p:spPr>
        <p:txBody>
          <a:bodyPr/>
          <a:lstStyle/>
          <a:p>
            <a:pPr marL="457200" lvl="1" indent="0">
              <a:buNone/>
            </a:pPr>
            <a:r>
              <a:rPr lang="en-US" dirty="0" smtClean="0"/>
              <a:t>mode               Acid medium</a:t>
            </a:r>
            <a:endParaRPr lang="en-US" dirty="0"/>
          </a:p>
        </p:txBody>
      </p:sp>
      <p:sp>
        <p:nvSpPr>
          <p:cNvPr id="6" name="Content Placeholder 5"/>
          <p:cNvSpPr>
            <a:spLocks noGrp="1"/>
          </p:cNvSpPr>
          <p:nvPr>
            <p:ph sz="half" idx="2"/>
          </p:nvPr>
        </p:nvSpPr>
        <p:spPr>
          <a:xfrm>
            <a:off x="4648200" y="914400"/>
            <a:ext cx="4495800" cy="5943600"/>
          </a:xfrm>
        </p:spPr>
        <p:txBody>
          <a:bodyPr/>
          <a:lstStyle/>
          <a:p>
            <a:r>
              <a:rPr lang="en-US" dirty="0" smtClean="0"/>
              <a:t>Alkaline medium</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08328828"/>
              </p:ext>
            </p:extLst>
          </p:nvPr>
        </p:nvGraphicFramePr>
        <p:xfrm>
          <a:off x="220717" y="1056290"/>
          <a:ext cx="8671035" cy="5344510"/>
        </p:xfrm>
        <a:graphic>
          <a:graphicData uri="http://schemas.openxmlformats.org/drawingml/2006/table">
            <a:tbl>
              <a:tblPr/>
              <a:tblGrid>
                <a:gridCol w="1513490"/>
                <a:gridCol w="3011214"/>
                <a:gridCol w="4146331"/>
              </a:tblGrid>
              <a:tr h="409903">
                <a:tc>
                  <a:txBody>
                    <a:bodyPr/>
                    <a:lstStyle/>
                    <a:p>
                      <a:endParaRPr lang="en-US"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34607">
                <a:tc>
                  <a:txBody>
                    <a:bodyPr/>
                    <a:lstStyle/>
                    <a:p>
                      <a:r>
                        <a:rPr lang="en-US" dirty="0" smtClean="0"/>
                        <a:t>Bridge or Trans</a:t>
                      </a:r>
                    </a:p>
                    <a:p>
                      <a:endParaRPr lang="en-US" dirty="0" smtClean="0"/>
                    </a:p>
                    <a:p>
                      <a:endParaRPr lang="en-US" dirty="0" smtClean="0"/>
                    </a:p>
                    <a:p>
                      <a:endParaRPr lang="en-US" dirty="0" smtClean="0"/>
                    </a:p>
                    <a:p>
                      <a:endParaRPr lang="en-US" dirty="0" smtClean="0"/>
                    </a:p>
                    <a:p>
                      <a:endParaRPr lang="en-US" dirty="0" smtClean="0"/>
                    </a:p>
                    <a:p>
                      <a:r>
                        <a:rPr lang="en-US" dirty="0" smtClean="0"/>
                        <a:t>End 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r>
                        <a:rPr lang="en-US" dirty="0" smtClean="0"/>
                        <a:t>O</a:t>
                      </a:r>
                      <a:r>
                        <a:rPr lang="en-US" baseline="-25000" dirty="0" smtClean="0"/>
                        <a:t>2</a:t>
                      </a:r>
                      <a:r>
                        <a:rPr lang="en-US" baseline="0" dirty="0" smtClean="0"/>
                        <a:t>+ 2e +2H</a:t>
                      </a:r>
                      <a:r>
                        <a:rPr lang="en-US" baseline="30000" dirty="0" smtClean="0"/>
                        <a:t>+                2OH</a:t>
                      </a:r>
                      <a:r>
                        <a:rPr lang="en-US" baseline="-25000" dirty="0" smtClean="0"/>
                        <a:t>ads</a:t>
                      </a:r>
                      <a:endParaRPr lang="en-US" baseline="0" dirty="0" smtClean="0"/>
                    </a:p>
                    <a:p>
                      <a:r>
                        <a:rPr lang="en-US" baseline="0" dirty="0" smtClean="0"/>
                        <a:t>2OH</a:t>
                      </a:r>
                      <a:r>
                        <a:rPr lang="en-US" baseline="-25000" dirty="0" smtClean="0"/>
                        <a:t>ads</a:t>
                      </a:r>
                      <a:r>
                        <a:rPr lang="en-US" baseline="0" dirty="0" smtClean="0"/>
                        <a:t>+ 2H</a:t>
                      </a:r>
                      <a:r>
                        <a:rPr lang="en-US" baseline="30000" dirty="0" smtClean="0"/>
                        <a:t>+ </a:t>
                      </a:r>
                      <a:r>
                        <a:rPr lang="en-US" baseline="0" dirty="0" smtClean="0"/>
                        <a:t>+ 2e            2H</a:t>
                      </a:r>
                      <a:r>
                        <a:rPr lang="en-US" baseline="-25000" dirty="0" smtClean="0"/>
                        <a:t>2</a:t>
                      </a:r>
                      <a:r>
                        <a:rPr lang="en-US" baseline="0" dirty="0" smtClean="0"/>
                        <a:t>O</a:t>
                      </a:r>
                    </a:p>
                    <a:p>
                      <a:endParaRPr lang="en-US" baseline="0" dirty="0" smtClean="0"/>
                    </a:p>
                    <a:p>
                      <a:r>
                        <a:rPr lang="en-US" baseline="0" dirty="0" err="1" smtClean="0"/>
                        <a:t>E</a:t>
                      </a:r>
                      <a:r>
                        <a:rPr lang="en-US" baseline="30000" dirty="0" err="1" smtClean="0"/>
                        <a:t>o</a:t>
                      </a:r>
                      <a:r>
                        <a:rPr lang="en-US" baseline="0" dirty="0" smtClean="0"/>
                        <a:t> =1.23 V </a:t>
                      </a:r>
                      <a:r>
                        <a:rPr lang="en-US" baseline="0" dirty="0" err="1" smtClean="0"/>
                        <a:t>vs</a:t>
                      </a:r>
                      <a:r>
                        <a:rPr lang="en-US" baseline="0" dirty="0" smtClean="0"/>
                        <a:t> NHE</a:t>
                      </a:r>
                    </a:p>
                    <a:p>
                      <a:endParaRPr lang="en-US" baseline="0" dirty="0" smtClean="0"/>
                    </a:p>
                    <a:p>
                      <a:r>
                        <a:rPr lang="en-US" dirty="0" smtClean="0"/>
                        <a:t>Over all direct reaction</a:t>
                      </a:r>
                    </a:p>
                    <a:p>
                      <a:endParaRPr lang="en-US" dirty="0" smtClean="0"/>
                    </a:p>
                    <a:p>
                      <a:r>
                        <a:rPr lang="en-US" dirty="0" smtClean="0"/>
                        <a:t>O</a:t>
                      </a:r>
                      <a:r>
                        <a:rPr lang="en-US" baseline="-25000" dirty="0" smtClean="0"/>
                        <a:t>2</a:t>
                      </a:r>
                      <a:r>
                        <a:rPr lang="en-US" baseline="0" dirty="0" smtClean="0"/>
                        <a:t> +n2H</a:t>
                      </a:r>
                      <a:r>
                        <a:rPr lang="en-US" baseline="30000" dirty="0" smtClean="0"/>
                        <a:t>+</a:t>
                      </a:r>
                      <a:r>
                        <a:rPr lang="en-US" baseline="0" dirty="0" smtClean="0"/>
                        <a:t> + 2e             H</a:t>
                      </a:r>
                      <a:r>
                        <a:rPr lang="en-US" baseline="-25000" dirty="0" smtClean="0"/>
                        <a:t>2</a:t>
                      </a:r>
                      <a:r>
                        <a:rPr lang="en-US" baseline="0" dirty="0" smtClean="0"/>
                        <a:t>O</a:t>
                      </a:r>
                      <a:r>
                        <a:rPr lang="en-US" baseline="-25000" dirty="0" smtClean="0"/>
                        <a:t>2</a:t>
                      </a:r>
                      <a:endParaRPr lang="en-US" baseline="0" dirty="0" smtClean="0"/>
                    </a:p>
                    <a:p>
                      <a:endParaRPr lang="en-US" baseline="0" dirty="0" smtClean="0"/>
                    </a:p>
                    <a:p>
                      <a:r>
                        <a:rPr lang="en-US" baseline="0" dirty="0" smtClean="0"/>
                        <a:t>E</a:t>
                      </a:r>
                      <a:r>
                        <a:rPr lang="en-US" baseline="30000" dirty="0" smtClean="0"/>
                        <a:t>0</a:t>
                      </a:r>
                      <a:r>
                        <a:rPr lang="en-US" baseline="0" dirty="0" smtClean="0"/>
                        <a:t> = 0.682 </a:t>
                      </a:r>
                      <a:r>
                        <a:rPr lang="en-US" baseline="0" dirty="0" err="1" smtClean="0"/>
                        <a:t>vs</a:t>
                      </a:r>
                      <a:r>
                        <a:rPr lang="en-US" baseline="0" dirty="0" smtClean="0"/>
                        <a:t> NHE</a:t>
                      </a:r>
                    </a:p>
                    <a:p>
                      <a:endParaRPr lang="en-US" baseline="0" dirty="0" smtClean="0"/>
                    </a:p>
                    <a:p>
                      <a:r>
                        <a:rPr lang="en-US" baseline="0" dirty="0" smtClean="0"/>
                        <a:t>With H</a:t>
                      </a:r>
                      <a:r>
                        <a:rPr lang="en-US" baseline="-25000" dirty="0" smtClean="0"/>
                        <a:t>2</a:t>
                      </a:r>
                      <a:r>
                        <a:rPr lang="en-US" baseline="0" dirty="0" smtClean="0"/>
                        <a:t>O</a:t>
                      </a:r>
                      <a:r>
                        <a:rPr lang="en-US" baseline="-25000" dirty="0" smtClean="0"/>
                        <a:t>2</a:t>
                      </a:r>
                      <a:r>
                        <a:rPr lang="en-US" baseline="0" dirty="0" smtClean="0"/>
                        <a:t> + 2H</a:t>
                      </a:r>
                      <a:r>
                        <a:rPr lang="en-US" baseline="30000" dirty="0" smtClean="0"/>
                        <a:t>+</a:t>
                      </a:r>
                      <a:r>
                        <a:rPr lang="en-US" baseline="0" dirty="0" smtClean="0"/>
                        <a:t> +2e        2H</a:t>
                      </a:r>
                      <a:r>
                        <a:rPr lang="en-US" baseline="-25000" dirty="0" smtClean="0"/>
                        <a:t>2</a:t>
                      </a:r>
                      <a:r>
                        <a:rPr lang="en-US" baseline="0" dirty="0" smtClean="0"/>
                        <a:t>O</a:t>
                      </a:r>
                    </a:p>
                    <a:p>
                      <a:r>
                        <a:rPr lang="en-US" baseline="0" dirty="0" smtClean="0"/>
                        <a:t>E</a:t>
                      </a:r>
                      <a:r>
                        <a:rPr lang="en-US" baseline="30000" dirty="0" smtClean="0"/>
                        <a:t>0 </a:t>
                      </a:r>
                      <a:r>
                        <a:rPr lang="en-US" baseline="0" dirty="0" smtClean="0"/>
                        <a:t> = 1.77v </a:t>
                      </a:r>
                      <a:r>
                        <a:rPr lang="en-US" baseline="0" dirty="0" err="1" smtClean="0"/>
                        <a:t>vs</a:t>
                      </a:r>
                      <a:r>
                        <a:rPr lang="en-US" baseline="0" dirty="0" smtClean="0"/>
                        <a:t> NHE</a:t>
                      </a:r>
                    </a:p>
                    <a:p>
                      <a:endParaRPr lang="en-US" baseline="0" dirty="0" smtClean="0"/>
                    </a:p>
                    <a:p>
                      <a:r>
                        <a:rPr lang="en-US" baseline="0" dirty="0" smtClean="0"/>
                        <a:t>Overall indirect reaction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O </a:t>
                      </a:r>
                      <a:r>
                        <a:rPr lang="en-US" baseline="-25000" dirty="0" smtClean="0"/>
                        <a:t>2</a:t>
                      </a:r>
                      <a:r>
                        <a:rPr lang="en-US" baseline="0" dirty="0" smtClean="0"/>
                        <a:t> + 2e +2H</a:t>
                      </a:r>
                      <a:r>
                        <a:rPr lang="en-US" baseline="-25000" dirty="0" smtClean="0"/>
                        <a:t>2</a:t>
                      </a:r>
                      <a:r>
                        <a:rPr lang="en-US" baseline="0" dirty="0" smtClean="0"/>
                        <a:t>O           2OH</a:t>
                      </a:r>
                      <a:r>
                        <a:rPr lang="en-US" baseline="-25000" dirty="0" smtClean="0"/>
                        <a:t>ads</a:t>
                      </a:r>
                      <a:r>
                        <a:rPr lang="en-US" baseline="0" dirty="0" smtClean="0"/>
                        <a:t> +2OH</a:t>
                      </a:r>
                      <a:r>
                        <a:rPr lang="en-US" baseline="30000" dirty="0" smtClean="0"/>
                        <a:t>-</a:t>
                      </a:r>
                    </a:p>
                    <a:p>
                      <a:r>
                        <a:rPr lang="en-US" baseline="0" dirty="0" smtClean="0"/>
                        <a:t>E</a:t>
                      </a:r>
                      <a:r>
                        <a:rPr lang="en-US" baseline="30000" dirty="0" smtClean="0"/>
                        <a:t>0</a:t>
                      </a:r>
                      <a:r>
                        <a:rPr lang="en-US" baseline="0" dirty="0" smtClean="0"/>
                        <a:t> = 0.401 </a:t>
                      </a:r>
                      <a:r>
                        <a:rPr lang="en-US" baseline="0" dirty="0" err="1" smtClean="0"/>
                        <a:t>vs</a:t>
                      </a:r>
                      <a:r>
                        <a:rPr lang="en-US" baseline="0" dirty="0" smtClean="0"/>
                        <a:t> NHE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 all direct reaction</a:t>
                      </a:r>
                    </a:p>
                    <a:p>
                      <a:endParaRPr lang="en-US" baseline="0" dirty="0" smtClean="0"/>
                    </a:p>
                    <a:p>
                      <a:endParaRPr lang="en-US" baseline="0" dirty="0" smtClean="0"/>
                    </a:p>
                    <a:p>
                      <a:endParaRPr lang="en-US" baseline="0" dirty="0" smtClean="0"/>
                    </a:p>
                    <a:p>
                      <a:r>
                        <a:rPr lang="en-US" baseline="0" dirty="0" smtClean="0"/>
                        <a:t>O</a:t>
                      </a:r>
                      <a:r>
                        <a:rPr lang="en-US" baseline="-25000" dirty="0" smtClean="0"/>
                        <a:t>2</a:t>
                      </a:r>
                      <a:r>
                        <a:rPr lang="en-US" baseline="0" dirty="0" smtClean="0"/>
                        <a:t> + H</a:t>
                      </a:r>
                      <a:r>
                        <a:rPr lang="en-US" baseline="-25000" dirty="0" smtClean="0"/>
                        <a:t>2</a:t>
                      </a:r>
                      <a:r>
                        <a:rPr lang="en-US" baseline="0" dirty="0" smtClean="0"/>
                        <a:t>O + 2e               HO</a:t>
                      </a:r>
                      <a:r>
                        <a:rPr lang="en-US" baseline="-25000" dirty="0" smtClean="0"/>
                        <a:t>2</a:t>
                      </a:r>
                      <a:r>
                        <a:rPr lang="en-US" baseline="30000" dirty="0" smtClean="0"/>
                        <a:t>- </a:t>
                      </a:r>
                      <a:r>
                        <a:rPr lang="en-US" baseline="0" dirty="0" smtClean="0"/>
                        <a:t>+ OH</a:t>
                      </a:r>
                      <a:r>
                        <a:rPr lang="en-US" baseline="30000" dirty="0" smtClean="0"/>
                        <a:t>-</a:t>
                      </a:r>
                      <a:endParaRPr lang="en-US" baseline="0" dirty="0" smtClean="0"/>
                    </a:p>
                    <a:p>
                      <a:r>
                        <a:rPr lang="en-US" baseline="0" dirty="0" smtClean="0"/>
                        <a:t>E</a:t>
                      </a:r>
                      <a:r>
                        <a:rPr lang="en-US" baseline="30000" dirty="0" smtClean="0"/>
                        <a:t>0 </a:t>
                      </a:r>
                      <a:r>
                        <a:rPr lang="en-US" baseline="0" dirty="0" smtClean="0"/>
                        <a:t> = 0.076 v </a:t>
                      </a:r>
                      <a:r>
                        <a:rPr lang="en-US" baseline="0" dirty="0" err="1" smtClean="0"/>
                        <a:t>vs</a:t>
                      </a:r>
                      <a:r>
                        <a:rPr lang="en-US" baseline="0" dirty="0" smtClean="0"/>
                        <a:t> NHE</a:t>
                      </a:r>
                    </a:p>
                    <a:p>
                      <a:endParaRPr lang="en-US" baseline="0" dirty="0" smtClean="0"/>
                    </a:p>
                    <a:p>
                      <a:r>
                        <a:rPr lang="en-US" baseline="0" dirty="0" smtClean="0"/>
                        <a:t>HO</a:t>
                      </a:r>
                      <a:r>
                        <a:rPr lang="en-US" baseline="-25000" dirty="0" smtClean="0"/>
                        <a:t>2</a:t>
                      </a:r>
                      <a:r>
                        <a:rPr lang="en-US" baseline="30000" dirty="0" smtClean="0"/>
                        <a:t>-</a:t>
                      </a:r>
                      <a:r>
                        <a:rPr lang="en-US" baseline="0" dirty="0" smtClean="0"/>
                        <a:t> + H</a:t>
                      </a:r>
                      <a:r>
                        <a:rPr lang="en-US" baseline="-25000" dirty="0" smtClean="0"/>
                        <a:t>2</a:t>
                      </a:r>
                      <a:r>
                        <a:rPr lang="en-US" baseline="0" dirty="0" smtClean="0"/>
                        <a:t>O +2e                3OH</a:t>
                      </a:r>
                      <a:r>
                        <a:rPr lang="en-US" baseline="30000" dirty="0" smtClean="0"/>
                        <a:t>-</a:t>
                      </a:r>
                      <a:endParaRPr lang="en-US" baseline="0" dirty="0" smtClean="0"/>
                    </a:p>
                    <a:p>
                      <a:endParaRPr lang="en-US" baseline="0" dirty="0" smtClean="0"/>
                    </a:p>
                    <a:p>
                      <a:r>
                        <a:rPr lang="en-US" baseline="0" dirty="0" smtClean="0"/>
                        <a:t>E</a:t>
                      </a:r>
                      <a:r>
                        <a:rPr lang="en-US" baseline="30000" dirty="0" smtClean="0"/>
                        <a:t>0</a:t>
                      </a:r>
                      <a:r>
                        <a:rPr lang="en-US" baseline="0" dirty="0" smtClean="0"/>
                        <a:t> = 0.88 V </a:t>
                      </a:r>
                      <a:r>
                        <a:rPr lang="en-US" baseline="0" dirty="0" err="1" smtClean="0"/>
                        <a:t>vs</a:t>
                      </a:r>
                      <a:r>
                        <a:rPr lang="en-US" baseline="0" smtClean="0"/>
                        <a:t> NHE</a:t>
                      </a:r>
                      <a:endParaRPr lang="en-US"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0" name="Straight Arrow Connector 9"/>
          <p:cNvCxnSpPr/>
          <p:nvPr/>
        </p:nvCxnSpPr>
        <p:spPr>
          <a:xfrm>
            <a:off x="3124200" y="16764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324600" y="16764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81400" y="19812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276600" y="35814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86200" y="46482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24600" y="3581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515100" y="4419600"/>
            <a:ext cx="495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971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b="1" dirty="0" smtClean="0">
                <a:solidFill>
                  <a:srgbClr val="FF0000"/>
                </a:solidFill>
                <a:latin typeface="Times New Roman" pitchFamily="18" charset="0"/>
                <a:cs typeface="Times New Roman" pitchFamily="18" charset="0"/>
              </a:rPr>
              <a:t>Some Basis of Electrochemistry</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4712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wgHBgkIBwgKCgkLDRYPDQwMDRsUFRAWIB0iIiAdHx8kKDQsJCYxJx8fLT0tMTU3Ojo6Iys/RD84QzQ5OjcBCgoKDQwNGg8PGjclHyU3Nzc3Nzc3Nzc3Nzc3Nzc3Nzc3Nzc3Nzc3Nzc3Nzc3Nzc3Nzc3Nzc3Nzc3Nzc3Nzc3N//AABEIAEoAfQMBEQACEQEDEQH/xAAbAAABBQEBAAAAAAAAAAAAAAAFAAMEBgcBAv/EADwQAAEDAwIDBQUECQUBAAAAAAECAxEABAUSIQYxQRMiUWFxFDKBkbM2UnShBzQ3QmJysdHwFRYjM4NF/8QAGQEAAgMBAAAAAAAAAAAAAAAAAAMBAgQF/8QAMhEAAgECBAMGBQQDAQAAAAAAAAECAxEEEiExE0FRBSIzYXHwFDKhwdEjgZHhNLHxFf/aAAwDAQACEQMRAD8A2PLpvl2hTjFtJfJHec5AfI/0q0Ml+/sQ78gRcW/E61oWzc2rYC5KIBBTr5Huz7vgRT4ywyvmTf8Az8i3xD3bscRIupduWFMdzuqjVGoatwgSYn5gRO9UboOOidyUp31CmXTfLtCnGKbS/I7znICd+hpUHC/f2Lu9tARcMcULUlTFzatkKnSYKSNR592fdjkR8KfB4Zbpso+IeXWOKO2bCLlkMkjUZSVjZUz3IO+nkBsfjUxeHtqtQecP48XCbNoXhSbgJHaFHIq6xsNqzvLd5di6JFQSDsqnIqUwcapkALBdDh5pkbDY9NX5Vem6euch35Ak23FBdaV7Zb6dCe0TCecb6To58onaekbU7Nhsr0ZRqoS8cznUXaTe3DC7fXukRqCdJjkkTvp/PkNqXN0bdxO/v+yVm5jmRRmVXpNgq3FvoAhZhU97UfdP8MfGaIcK3evcHmvoQBbcUh5RN5blsoECEyFx/J7s/GOs0xvDW0TuUtUvcds2eIxeoVdPsG3BTqSI3G0x3ZmZ+B+UTlh8vdTuWSnfUsI5Cs4w7QBmOM4gy7uZyDDl+6ppq8eQhJCe6kLIA5eArpQoU3FOwm76lheyV6lkqFysH0H9qn4en0JuwPwvncpecY+xXV645bezrV2ZCQJBTB2E9TScRShCF0ijm88V72L+9cssEB1xKSqYk86xpN7F51qdN2m7HpDqFpCgdjy2qLF4yUldDftlvqCQ6mSYAnnU5WL+IpXy5lckVA4VAGdZHO5RrjPIWTd64m2bU2ENwmEyhJPSeZNdCjRhKkm1qLbd7Be5yd6i3Kk3KwY5wP7VdYen0Iu+oK4a4kyJfyq71566QwG+zQEAkSYMARPMelJq0I5lGOhFPNKtlvpYvdq8pwEOCFAA7iDv4joaxyVhwL4uzx4dxrd4LYXGt4NaC5oiQTMwfCqSllVxlKnxJZb2K/dce3ltiLbIrxFspD4Srs03x1JCp0k/8UfunkdqVKs401Ua0Z2KXYvFxEqCnqr620035+ZM/R7xU7xBb3LF4gi6tjJWB3VIUTpk+I5ecT4wUK3FV7GftTsyWAnFXumvrz/ouFPOWY9iPtBlfxz/ANRVdil4cfQQWU9qLKXgC5vtO3ParaX0F0s6h3twJwcdPHkkwPZXBPxTWbG+GvUnXPH3yNNuLNm4UhTskpBAIJHPnWCMnFWRathqdaSc91f6jhYbUpsxu2ZT5VF2MdOLcXbbYZGNtg6lzQdSFSnc7VbO7WM/wNDOp21W2pMqhsFQBlGW+3+VgSdTcD/yTXWw3hRETvd2DSytWOBdELKNx4UznoVpObgnPfmCuC19nkcwpRcDaW0uq7JMuEJnZPnv039Kz4hPRk01es/T7mgWIUw+233wh1Cl6Fq1KSQR16zPWsEtU290aWSMhj7PJMhm/tmrhoKCgh1IUAR139TS2rgpOLuin8UWeCxfs9rbYSwcd1JWpCmUwhrV3oHiqCB8T03o6cLbGfGduVMHbNOV5dGxzB3ltw/w+p+yxLotdaluK7VOtRJ5x4fuj0FXjCMVoLq9svEU1iaik1ouV+nXqWXAZZvNY8XjLS2klakaVkTIMdKk0QmpxzIy/EfaHK/jn/qKrsUvDj6Cy1XH/RVkSV7g/T/vxQXGk2jsz6prPi9advMo3+pFe9mXfiK/trJFlqcVDmsNhJTCoTO5KhtHnWbD05SzWWxOIwU8TbLK2X63OYO/ZuMgG0e0JUWlEB1MExpBB3mQSBuB/eKtOUY3ditLAyoTz5rosVZzUKgBUAZTlf2gZP8Anb+mmuth/BiKfzMOXX6or0pnMgCcIrU1dZpxu3W+4lLRQhswskFWyTHPc+PXbxzV0nOKvYrS/wAiz2t9zRca2ELWohfaECS4rUsc+6TMee3jWGo72NLCFUIBGfwbGZQxrWW3GnEqC0/vIkakHyI+Rg0CK+GpV0lUV7HDw1i1WptS092BMlr2lzTPpqoKrCUFBU1HRcidjcda4u1FtYtdmyFFQTqJ3O53O9BoSSVkZRiPtBlfxz/1FV2KXhx9BJZbwumzlCIVtIJ5DrVo7i6rqZe4tSt8PLYb4yWq7JDAtV9oRPLUjnHTxpWITyab3Gxb4scu9/szUnVY32Zkvm37FYAa7SIMjkJ8q5iz3dr3NHeuz1aLsVrUqz7EqAAUpoDkJAEjwgiOlRJSXzEO/MfFwyXiyHUdqBqKJ3A8YqLO1wtpcdoIFQBlGW+3+UMT3m9v/NNdbD+DEVL5mGb1ThtU6E7T3txsKZFJtmecpvLlXPX0BfBiov8AMylxwBpKyw177umYSPmdvKs+IWqfteY6kv1HfoaDZpNvcoZT3UuNqWWtZUEEEQQTvvP5Vhk8yux9rFf/AEkcR3ODxjbNiFIubslKX42aAiTP3t9h6npWSvV4cbpHU7J7PWOrOEnZJfuQWOPLx3Au5T2OzToKgGS+ok6SkGVaYB7wgdaiNZypOpbY0z7Fy4tYbPvzt18r7dXyDnA/EjnE1hdXLtsi3LFwWQlDhXPdSqeQ+9TYSzK5ycRRVGeVO5Y6uIMexH2gyv45/wCoquxS8OPoJRarj/oqyJK9welK+PSladSVWjoIIkRKaz4vw/3FO/Ej6/Y0a/wtrfNstr1IQ0gtpDZA7hABTy5bDz2rBCpKnsbIzcTow9uMc9ZandDwUFrCtKzP8QjxqeLLOpBmd7iRhrVOVOSIWq40BA1KJCQNpE9YJo4s3TVPkDk2rBGllRUAZTlf2gZP+dv6aa62H8GIp/Mw5dfqivSmLcAT+j5lD/EmTQ6nUns2yPI9/cHp+VZcZJpRS8/sVTede+RpTFs0xqLaIKveUSST6k7msDbe48i5zEWucxrtjeolpY2I5oUOSh5iqtJqzL06k6cs0HZgHiVGCwLVstfD1g+X3CgRbtp0wCfu+VRkjbYrVxtWkszk/wCRz/VUYbHMv22FtmGbo6tFu4Ed4iZICOcVdrKjm4jtSFKjGvUTtK1uu3qS+Fc05kbEovf1xkAOkDZczCh6wdvL0qqGYHGxxdPPFbGe4j7QZX8c/wDUVXZp+GvQeizXS1hsJCJSRufCs1StUjiIwUbxe7HwpwdOUm9UQsDbY9niRi4sLtb1+WFBbBRtpJEq+EARNJrVKsk1KNkhU407ws+f5Lbkr67tmAop7NJXCndI7g0yOcjc7T5xWLNOzdjTGEHK1wPb8Qu2z7BfuFv6j/yNgoMJPXYCDuI8d6rRnOcbzVhlenSh8r1LnTjMKgBUAZTlf2gZP+dr6aa6uH8FfuKl8zDTq1KSptQhsAd+KzxrVXiZQy91LQ0OnT4alc8cLW9hbcQXS8TdKuXVtp7VCkx2fOI9ZV16VmrTqygnUVnyEOMOLGz01LKjOtpSQW1uq1lEo0gEgwRud48p5VnzpJZtDXwJS1jsdGcKj3LQlPm6JHynfw39YqyknsT8NUHn7THZ+1aXdMB5tKiUhcgpVuD8eYqxmnBPuyQ2vhvFKQlKrUqSn3QXVkD032ovczyweHkkpQTSHsFimsPj0WrSlLUN3HVc3FdSf82FQkMo0YUY5KasjPMZh8m3nMk6uwuUtuXjy0KLRhSSskEfCurTq01BK5OUsj9jdFiBbOkxy0GpVaF9wySAnCuJyNvxsLm4sbhu39ncHarbITJKYE0nE1IShZMXKEs0fU0lSUrSUqAIIgg8jWA0EJjDY63fDzNq2lYMgxyPiPCgCfQAqAFQBmuSxWRc43yNyixuFW61N6XQ2dJhtIMH1FdKhVgqSTYtrVhi5sbtVsUptnSY5BJq6rQvuRlYO4ExN9a8QZF28snmmVtoCVOIICvfmJ+FZcXOM8qi9iqi86YTv8bd2iUNeyOXjTYAQ42rvR1kc5/zaubUoQqNOXI6dLF5FYhqF4txxmxxdyleiNTpKSn5SIHrRChCDui08XdaFh4axtzYofdu1yu4IUUQO6fONvlTzHKWZ3YboKioAr+dz72Mf7NmwcuYCCoiQO9qiCAfu7+opc5uPK5tw2EjXV3NL+rfkHt8X3S2nVjDPDSklI1qk90H7vKdifT0qqq+RofZsE0uItfz6kwcRPHGuXn+nrlDyGuy1HUQSJVy5QfmDyq2duN7Gf4NcVU862bv6chkcUXS3HUNYtY0JQpJdWpOqenu7KHh5K8N44uuwx4GCSbn1+n7+9Dq+J7pLbSk4pay4sJ0JcOpEmO9KYE8x0I3kVPE8iI4KDbvU296a/yWK0eL9qy9EdohKo32kT13q6d0YZxyyceg7JqSopNAArM5lOLftm1MKc7fV3gYCIHM+W+56CTVZSszTQw/GTd7WIbfFCFl9PsrpLaRpKO+lairTsQPdkiFeBqvE1egx4KXdaktfxf+SCOOWj/898HzUAI7w8P4fz9Jji67Gj/ypb517t+SZZ8VIu8iiyTZuIUogBa1CNwDP9Y8dvGpVRN2EVMDKFLiOSfkef8AdiPa125snG4UsJdeWENnSsoJJI2Ejw57UZ9bWJ+AahnzLlotXqrnscUpUkFNk/JE6VbHmB4RJJ8eqTyMg4i6EPAyT1kvfv8A3zJuLzQyFwppLRQEpJClEjVETEgbbjfwI8TFoyuIq0HSV2wsOVWEHjxqA5nKCTtSV5iqGSuQpoA6OVSQthUEioAUb0AcPP4UEsVUe4cznWKsiDoqWQzhqCUIdKkBwcqAP//Z"/>
          <p:cNvSpPr>
            <a:spLocks noChangeAspect="1" noChangeArrowheads="1"/>
          </p:cNvSpPr>
          <p:nvPr/>
        </p:nvSpPr>
        <p:spPr bwMode="auto">
          <a:xfrm>
            <a:off x="0" y="-280988"/>
            <a:ext cx="990600" cy="590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t3.gstatic.com/images?q=tbn:ANd9GcSXRDQ_Cb_YXqDz-vef3u-ECNBBrCMfl9t_dstNIe6cvpfUUf5S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309564"/>
            <a:ext cx="8343900" cy="631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50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porous-35.com/images/apame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627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458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067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62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4800" y="457200"/>
            <a:ext cx="8229599" cy="5181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5486400"/>
            <a:ext cx="9144000" cy="1371600"/>
          </a:xfrm>
          <a:prstGeom prst="rect">
            <a:avLst/>
          </a:prstGeom>
          <a:noFill/>
          <a:ln w="9525">
            <a:noFill/>
            <a:miter lim="800000"/>
            <a:headEnd/>
            <a:tailEnd/>
          </a:ln>
          <a:effectLst/>
        </p:spPr>
      </p:pic>
    </p:spTree>
    <p:extLst>
      <p:ext uri="{BB962C8B-B14F-4D97-AF65-F5344CB8AC3E}">
        <p14:creationId xmlns:p14="http://schemas.microsoft.com/office/powerpoint/2010/main" val="389298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915400" cy="6202362"/>
          </a:xfrm>
        </p:spPr>
        <p:txBody>
          <a:bodyPr/>
          <a:lstStyle/>
          <a:p>
            <a:pPr algn="l"/>
            <a:r>
              <a:rPr lang="en-US" dirty="0" smtClean="0">
                <a:solidFill>
                  <a:srgbClr val="FF0000"/>
                </a:solidFill>
                <a:latin typeface="Times New Roman" pitchFamily="18" charset="0"/>
                <a:cs typeface="Times New Roman" pitchFamily="18" charset="0"/>
              </a:rPr>
              <a:t>              Why This Topic</a:t>
            </a:r>
            <a:r>
              <a:rPr lang="en-US" dirty="0" smtClean="0"/>
              <a:t>? </a:t>
            </a:r>
            <a:br>
              <a:rPr lang="en-US" dirty="0" smtClean="0"/>
            </a:br>
            <a:r>
              <a:rPr lang="en-US" dirty="0" smtClean="0"/>
              <a:t>With some personal bias</a:t>
            </a:r>
            <a:br>
              <a:rPr lang="en-US" dirty="0" smtClean="0"/>
            </a:br>
            <a:r>
              <a:rPr lang="en-US" dirty="0" smtClean="0"/>
              <a:t>Since Electrochemical devices will not only overcome the energy crisis but also product technology which will be totally green.</a:t>
            </a:r>
            <a:br>
              <a:rPr lang="en-US" dirty="0" smtClean="0"/>
            </a:br>
            <a:r>
              <a:rPr lang="en-US" dirty="0" smtClean="0"/>
              <a:t>Since the metallic electrodes have been examined for various process, it is necessary to look for alternatives</a:t>
            </a:r>
            <a:endParaRPr lang="en-US" dirty="0"/>
          </a:p>
        </p:txBody>
      </p:sp>
    </p:spTree>
    <p:extLst>
      <p:ext uri="{BB962C8B-B14F-4D97-AF65-F5344CB8AC3E}">
        <p14:creationId xmlns:p14="http://schemas.microsoft.com/office/powerpoint/2010/main" val="3830360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85800" y="381000"/>
            <a:ext cx="7772400" cy="4648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0" y="5181600"/>
            <a:ext cx="9144000" cy="1676400"/>
          </a:xfrm>
          <a:prstGeom prst="rect">
            <a:avLst/>
          </a:prstGeom>
          <a:noFill/>
          <a:ln w="9525">
            <a:noFill/>
            <a:miter lim="800000"/>
            <a:headEnd/>
            <a:tailEnd/>
          </a:ln>
          <a:effectLst/>
        </p:spPr>
      </p:pic>
    </p:spTree>
    <p:extLst>
      <p:ext uri="{BB962C8B-B14F-4D97-AF65-F5344CB8AC3E}">
        <p14:creationId xmlns:p14="http://schemas.microsoft.com/office/powerpoint/2010/main" val="97442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lstStyle/>
          <a:p>
            <a:r>
              <a:rPr lang="en-US" b="1" dirty="0" smtClean="0">
                <a:solidFill>
                  <a:srgbClr val="FF0000"/>
                </a:solidFill>
                <a:latin typeface="Times New Roman" pitchFamily="18" charset="0"/>
                <a:cs typeface="Times New Roman" pitchFamily="18" charset="0"/>
              </a:rPr>
              <a:t>Options for replacing </a:t>
            </a:r>
            <a:r>
              <a:rPr lang="en-US" b="1" dirty="0" err="1" smtClean="0">
                <a:solidFill>
                  <a:srgbClr val="FF0000"/>
                </a:solidFill>
                <a:latin typeface="Times New Roman" pitchFamily="18" charset="0"/>
                <a:cs typeface="Times New Roman" pitchFamily="18" charset="0"/>
              </a:rPr>
              <a:t>Pt</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90155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80772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793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410200" y="5105400"/>
            <a:ext cx="3657600" cy="1754326"/>
          </a:xfrm>
          <a:prstGeom prst="rect">
            <a:avLst/>
          </a:prstGeom>
        </p:spPr>
        <p:txBody>
          <a:bodyPr wrap="square">
            <a:spAutoFit/>
          </a:bodyPr>
          <a:lstStyle/>
          <a:p>
            <a:r>
              <a:rPr lang="en-US" b="1" dirty="0">
                <a:solidFill>
                  <a:srgbClr val="FF0000"/>
                </a:solidFill>
              </a:rPr>
              <a:t>A and B combinations can be </a:t>
            </a:r>
            <a:endParaRPr lang="en-US" b="1" dirty="0" smtClean="0">
              <a:solidFill>
                <a:srgbClr val="FF0000"/>
              </a:solidFill>
            </a:endParaRPr>
          </a:p>
          <a:p>
            <a:r>
              <a:rPr lang="en-US" b="1" dirty="0" smtClean="0">
                <a:solidFill>
                  <a:srgbClr val="FF0000"/>
                </a:solidFill>
              </a:rPr>
              <a:t>3</a:t>
            </a:r>
            <a:r>
              <a:rPr lang="en-US" b="1" dirty="0">
                <a:solidFill>
                  <a:srgbClr val="FF0000"/>
                </a:solidFill>
              </a:rPr>
              <a:t>+ and 3+</a:t>
            </a:r>
          </a:p>
          <a:p>
            <a:r>
              <a:rPr lang="en-US" b="1" dirty="0" smtClean="0">
                <a:solidFill>
                  <a:srgbClr val="FF0000"/>
                </a:solidFill>
              </a:rPr>
              <a:t>2</a:t>
            </a:r>
            <a:r>
              <a:rPr lang="en-US" b="1" dirty="0">
                <a:solidFill>
                  <a:srgbClr val="FF0000"/>
                </a:solidFill>
              </a:rPr>
              <a:t>+ and 4+</a:t>
            </a:r>
          </a:p>
          <a:p>
            <a:r>
              <a:rPr lang="en-US" b="1" dirty="0" smtClean="0">
                <a:solidFill>
                  <a:srgbClr val="FF0000"/>
                </a:solidFill>
              </a:rPr>
              <a:t>1</a:t>
            </a:r>
            <a:r>
              <a:rPr lang="en-US" b="1" dirty="0">
                <a:solidFill>
                  <a:srgbClr val="FF0000"/>
                </a:solidFill>
              </a:rPr>
              <a:t>+ and 5+</a:t>
            </a:r>
          </a:p>
          <a:p>
            <a:r>
              <a:rPr lang="en-US" b="1" dirty="0">
                <a:solidFill>
                  <a:srgbClr val="FF0000"/>
                </a:solidFill>
              </a:rPr>
              <a:t>AA’BB’O</a:t>
            </a:r>
            <a:r>
              <a:rPr lang="en-US" b="1" baseline="-25000" dirty="0">
                <a:solidFill>
                  <a:srgbClr val="FF0000"/>
                </a:solidFill>
              </a:rPr>
              <a:t>3 I</a:t>
            </a:r>
            <a:r>
              <a:rPr lang="en-US" b="1" dirty="0">
                <a:solidFill>
                  <a:srgbClr val="FF0000"/>
                </a:solidFill>
              </a:rPr>
              <a:t> is also possible</a:t>
            </a:r>
          </a:p>
          <a:p>
            <a:r>
              <a:rPr lang="en-US" b="1" dirty="0">
                <a:solidFill>
                  <a:srgbClr val="FF0000"/>
                </a:solidFill>
              </a:rPr>
              <a:t>K</a:t>
            </a:r>
            <a:r>
              <a:rPr lang="en-US" b="1" baseline="-25000" dirty="0">
                <a:solidFill>
                  <a:srgbClr val="FF0000"/>
                </a:solidFill>
              </a:rPr>
              <a:t>2</a:t>
            </a:r>
            <a:r>
              <a:rPr lang="en-US" b="1" dirty="0">
                <a:solidFill>
                  <a:srgbClr val="FF0000"/>
                </a:solidFill>
              </a:rPr>
              <a:t>NiF</a:t>
            </a:r>
            <a:r>
              <a:rPr lang="en-US" b="1" baseline="-25000" dirty="0">
                <a:solidFill>
                  <a:srgbClr val="FF0000"/>
                </a:solidFill>
              </a:rPr>
              <a:t>4 </a:t>
            </a:r>
            <a:r>
              <a:rPr lang="en-US" b="1" dirty="0">
                <a:solidFill>
                  <a:srgbClr val="FF0000"/>
                </a:solidFill>
              </a:rPr>
              <a:t> structure is also possible</a:t>
            </a:r>
          </a:p>
        </p:txBody>
      </p:sp>
    </p:spTree>
    <p:extLst>
      <p:ext uri="{BB962C8B-B14F-4D97-AF65-F5344CB8AC3E}">
        <p14:creationId xmlns:p14="http://schemas.microsoft.com/office/powerpoint/2010/main" val="899330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14400"/>
            <a:ext cx="51816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5410200"/>
            <a:ext cx="8938132" cy="707886"/>
          </a:xfrm>
          <a:prstGeom prst="rect">
            <a:avLst/>
          </a:prstGeom>
        </p:spPr>
        <p:txBody>
          <a:bodyPr wrap="square">
            <a:spAutoFit/>
          </a:bodyPr>
          <a:lstStyle/>
          <a:p>
            <a:r>
              <a:rPr lang="en-US" sz="4000" dirty="0" smtClean="0">
                <a:latin typeface="Times New Roman" pitchFamily="18" charset="0"/>
                <a:cs typeface="Times New Roman" pitchFamily="18" charset="0"/>
              </a:rPr>
              <a:t>          The </a:t>
            </a:r>
            <a:r>
              <a:rPr lang="en-US" sz="4000" dirty="0">
                <a:latin typeface="Times New Roman" pitchFamily="18" charset="0"/>
                <a:cs typeface="Times New Roman" pitchFamily="18" charset="0"/>
              </a:rPr>
              <a:t>crystal structure of </a:t>
            </a:r>
            <a:r>
              <a:rPr lang="en-US" sz="4000" dirty="0" err="1">
                <a:latin typeface="Times New Roman" pitchFamily="18" charset="0"/>
                <a:cs typeface="Times New Roman" pitchFamily="18" charset="0"/>
              </a:rPr>
              <a:t>perovskite</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359904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23988"/>
            <a:ext cx="4419600"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5791200"/>
            <a:ext cx="8534400" cy="523220"/>
          </a:xfrm>
          <a:prstGeom prst="rect">
            <a:avLst/>
          </a:prstGeom>
        </p:spPr>
        <p:txBody>
          <a:bodyPr wrap="square">
            <a:spAutoFit/>
          </a:bodyPr>
          <a:lstStyle/>
          <a:p>
            <a:r>
              <a:rPr lang="en-US" sz="2800" dirty="0">
                <a:latin typeface="Times New Roman" pitchFamily="18" charset="0"/>
                <a:cs typeface="Times New Roman" pitchFamily="18" charset="0"/>
              </a:rPr>
              <a:t>Another projection of the crystal structure of </a:t>
            </a:r>
            <a:r>
              <a:rPr lang="en-US" sz="2800" dirty="0" err="1">
                <a:latin typeface="Times New Roman" pitchFamily="18" charset="0"/>
                <a:cs typeface="Times New Roman" pitchFamily="18" charset="0"/>
              </a:rPr>
              <a:t>perovskite</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540847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6200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1290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0"/>
            <a:ext cx="6324600" cy="525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093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1150938"/>
            <a:ext cx="914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sz="1400">
                <a:solidFill>
                  <a:srgbClr val="000080"/>
                </a:solidFill>
                <a:cs typeface="Times New Roman" pitchFamily="18" charset="0"/>
              </a:rPr>
              <a:t> </a:t>
            </a:r>
            <a:endParaRPr lang="en-US" sz="1100">
              <a:latin typeface="Arial" charset="0"/>
              <a:cs typeface="Arial" charset="0"/>
            </a:endParaRPr>
          </a:p>
          <a:p>
            <a:endParaRPr lang="en-US"/>
          </a:p>
        </p:txBody>
      </p:sp>
      <p:sp>
        <p:nvSpPr>
          <p:cNvPr id="3075" name="Rectangle 3"/>
          <p:cNvSpPr>
            <a:spLocks noChangeArrowheads="1"/>
          </p:cNvSpPr>
          <p:nvPr/>
        </p:nvSpPr>
        <p:spPr bwMode="auto">
          <a:xfrm>
            <a:off x="0" y="-176213"/>
            <a:ext cx="9144000" cy="60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228600" algn="just" eaLnBrk="1" hangingPunct="1">
              <a:tabLst>
                <a:tab pos="1143000" algn="l"/>
              </a:tabLst>
            </a:pPr>
            <a:r>
              <a:rPr lang="en-US" sz="2000" b="1" i="1">
                <a:cs typeface="Times New Roman" pitchFamily="18" charset="0"/>
              </a:rPr>
              <a:t>	</a:t>
            </a:r>
          </a:p>
          <a:p>
            <a:pPr indent="-228600" algn="just">
              <a:tabLst>
                <a:tab pos="1143000" algn="l"/>
              </a:tabLst>
            </a:pPr>
            <a:r>
              <a:rPr lang="en-US" sz="2000" b="1" i="1">
                <a:solidFill>
                  <a:srgbClr val="000080"/>
                </a:solidFill>
                <a:cs typeface="Times New Roman" pitchFamily="18" charset="0"/>
              </a:rPr>
              <a:t>	</a:t>
            </a:r>
            <a:r>
              <a:rPr lang="en-US" sz="1100">
                <a:latin typeface="Arial" charset="0"/>
                <a:cs typeface="Arial" charset="0"/>
              </a:rPr>
              <a:t> </a:t>
            </a:r>
          </a:p>
        </p:txBody>
      </p:sp>
      <p:sp>
        <p:nvSpPr>
          <p:cNvPr id="3080" name="Text Box 8"/>
          <p:cNvSpPr txBox="1">
            <a:spLocks noChangeArrowheads="1"/>
          </p:cNvSpPr>
          <p:nvPr/>
        </p:nvSpPr>
        <p:spPr bwMode="auto">
          <a:xfrm>
            <a:off x="703385" y="381000"/>
            <a:ext cx="38686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i="1">
                <a:solidFill>
                  <a:srgbClr val="009900"/>
                </a:solidFill>
                <a:sym typeface="Webdings" pitchFamily="18" charset="2"/>
              </a:rPr>
              <a:t>	</a:t>
            </a:r>
            <a:r>
              <a:rPr lang="en-US" b="1" i="1">
                <a:solidFill>
                  <a:srgbClr val="009900"/>
                </a:solidFill>
              </a:rPr>
              <a:t>Literature</a:t>
            </a:r>
          </a:p>
        </p:txBody>
      </p:sp>
      <p:sp>
        <p:nvSpPr>
          <p:cNvPr id="3081" name="Text Box 9"/>
          <p:cNvSpPr txBox="1">
            <a:spLocks noChangeArrowheads="1"/>
          </p:cNvSpPr>
          <p:nvPr/>
        </p:nvSpPr>
        <p:spPr bwMode="auto">
          <a:xfrm>
            <a:off x="773723" y="990601"/>
            <a:ext cx="7385538" cy="450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a:solidFill>
                  <a:srgbClr val="000080"/>
                </a:solidFill>
                <a:latin typeface="Arial" charset="0"/>
                <a:cs typeface="Arial" charset="0"/>
              </a:rPr>
              <a:t>Non-noble Metal electrodes adopted as anode for methanol oxidation</a:t>
            </a:r>
            <a:r>
              <a:rPr lang="en-US" sz="1400" b="1"/>
              <a:t> </a:t>
            </a:r>
          </a:p>
          <a:p>
            <a:pPr eaLnBrk="1" hangingPunct="1">
              <a:spcBef>
                <a:spcPct val="50000"/>
              </a:spcBef>
            </a:pPr>
            <a:r>
              <a:rPr lang="en-US" b="1">
                <a:solidFill>
                  <a:srgbClr val="990033"/>
                </a:solidFill>
                <a:cs typeface="Arial" charset="0"/>
                <a:sym typeface="Wingdings 2" pitchFamily="18" charset="2"/>
              </a:rPr>
              <a:t>  </a:t>
            </a:r>
            <a:r>
              <a:rPr lang="en-US" b="1">
                <a:solidFill>
                  <a:srgbClr val="990033"/>
                </a:solidFill>
                <a:cs typeface="Times New Roman" pitchFamily="18" charset="0"/>
                <a:sym typeface="Webdings" pitchFamily="18" charset="2"/>
              </a:rPr>
              <a:t>Metallic glasses such as Fe, Co, Ni, Zr and Pd in alkaline medium  </a:t>
            </a:r>
            <a:endParaRPr lang="en-US" b="1">
              <a:solidFill>
                <a:srgbClr val="990033"/>
              </a:solidFill>
              <a:cs typeface="Arial" charset="0"/>
              <a:sym typeface="Webdings" pitchFamily="18" charset="2"/>
            </a:endParaRPr>
          </a:p>
          <a:p>
            <a:pPr eaLnBrk="1" hangingPunct="1">
              <a:spcBef>
                <a:spcPct val="50000"/>
              </a:spcBef>
            </a:pPr>
            <a:r>
              <a:rPr lang="en-US" b="1">
                <a:solidFill>
                  <a:srgbClr val="FF0000"/>
                </a:solidFill>
                <a:cs typeface="Times New Roman" pitchFamily="18" charset="0"/>
                <a:sym typeface="Webdings" pitchFamily="18" charset="2"/>
              </a:rPr>
              <a:t>     Pd+Zr glass  - 50 mA/cm</a:t>
            </a:r>
            <a:r>
              <a:rPr lang="en-US" b="1" baseline="30000">
                <a:solidFill>
                  <a:srgbClr val="FF0000"/>
                </a:solidFill>
                <a:cs typeface="Times New Roman" pitchFamily="18" charset="0"/>
                <a:sym typeface="Webdings" pitchFamily="18" charset="2"/>
              </a:rPr>
              <a:t>2</a:t>
            </a:r>
            <a:r>
              <a:rPr lang="en-US" b="1">
                <a:solidFill>
                  <a:srgbClr val="FF0000"/>
                </a:solidFill>
                <a:cs typeface="Times New Roman" pitchFamily="18" charset="0"/>
                <a:sym typeface="Webdings" pitchFamily="18" charset="2"/>
              </a:rPr>
              <a:t> (apparent) at 0.3 V vs RHE</a:t>
            </a:r>
            <a:endParaRPr lang="en-US" b="1">
              <a:solidFill>
                <a:srgbClr val="FF0000"/>
              </a:solidFill>
              <a:cs typeface="Arial" charset="0"/>
              <a:sym typeface="Webdings" pitchFamily="18" charset="2"/>
            </a:endParaRPr>
          </a:p>
          <a:p>
            <a:pPr eaLnBrk="1" hangingPunct="1">
              <a:spcBef>
                <a:spcPct val="50000"/>
              </a:spcBef>
            </a:pPr>
            <a:r>
              <a:rPr lang="en-US" b="1">
                <a:solidFill>
                  <a:srgbClr val="FF0000"/>
                </a:solidFill>
                <a:cs typeface="Times New Roman" pitchFamily="18" charset="0"/>
                <a:sym typeface="Webdings" pitchFamily="18" charset="2"/>
              </a:rPr>
              <a:t>     Cu+Zr glass  - 40 mA/cm</a:t>
            </a:r>
            <a:r>
              <a:rPr lang="en-US" b="1" baseline="30000">
                <a:solidFill>
                  <a:srgbClr val="FF0000"/>
                </a:solidFill>
                <a:cs typeface="Times New Roman" pitchFamily="18" charset="0"/>
                <a:sym typeface="Webdings" pitchFamily="18" charset="2"/>
              </a:rPr>
              <a:t>2</a:t>
            </a:r>
            <a:r>
              <a:rPr lang="en-US" b="1">
                <a:solidFill>
                  <a:srgbClr val="FF0000"/>
                </a:solidFill>
                <a:cs typeface="Times New Roman" pitchFamily="18" charset="0"/>
                <a:sym typeface="Webdings" pitchFamily="18" charset="2"/>
              </a:rPr>
              <a:t> at +0.2 V vs RHE   </a:t>
            </a:r>
            <a:endParaRPr lang="en-US" b="1">
              <a:solidFill>
                <a:srgbClr val="FF0000"/>
              </a:solidFill>
              <a:cs typeface="Arial" charset="0"/>
              <a:sym typeface="Webdings" pitchFamily="18" charset="2"/>
            </a:endParaRPr>
          </a:p>
          <a:p>
            <a:pPr eaLnBrk="1" hangingPunct="1">
              <a:spcBef>
                <a:spcPct val="50000"/>
              </a:spcBef>
            </a:pPr>
            <a:r>
              <a:rPr lang="en-US" b="1">
                <a:solidFill>
                  <a:srgbClr val="FF0000"/>
                </a:solidFill>
                <a:cs typeface="Times New Roman" pitchFamily="18" charset="0"/>
                <a:sym typeface="Webdings" pitchFamily="18" charset="2"/>
              </a:rPr>
              <a:t>     Cu+Ti glass  - 10 mA/cm</a:t>
            </a:r>
            <a:r>
              <a:rPr lang="en-US" b="1" baseline="30000">
                <a:solidFill>
                  <a:srgbClr val="FF0000"/>
                </a:solidFill>
                <a:cs typeface="Times New Roman" pitchFamily="18" charset="0"/>
                <a:sym typeface="Webdings" pitchFamily="18" charset="2"/>
              </a:rPr>
              <a:t>2</a:t>
            </a:r>
            <a:r>
              <a:rPr lang="en-US" b="1">
                <a:solidFill>
                  <a:srgbClr val="FF0000"/>
                </a:solidFill>
                <a:cs typeface="Times New Roman" pitchFamily="18" charset="0"/>
                <a:sym typeface="Webdings" pitchFamily="18" charset="2"/>
              </a:rPr>
              <a:t> at +0.5 V vs RHE</a:t>
            </a:r>
            <a:endParaRPr lang="en-US" b="1">
              <a:solidFill>
                <a:srgbClr val="FF0000"/>
              </a:solidFill>
              <a:cs typeface="Arial" charset="0"/>
              <a:sym typeface="Webdings" pitchFamily="18" charset="2"/>
            </a:endParaRPr>
          </a:p>
          <a:p>
            <a:pPr eaLnBrk="1" hangingPunct="1">
              <a:spcBef>
                <a:spcPct val="50000"/>
              </a:spcBef>
            </a:pPr>
            <a:r>
              <a:rPr lang="en-US" b="1">
                <a:solidFill>
                  <a:srgbClr val="FF0000"/>
                </a:solidFill>
                <a:cs typeface="Times New Roman" pitchFamily="18" charset="0"/>
                <a:sym typeface="Webdings" pitchFamily="18" charset="2"/>
              </a:rPr>
              <a:t>            -  significant activity but stability problem</a:t>
            </a:r>
          </a:p>
          <a:p>
            <a:pPr eaLnBrk="1" hangingPunct="1">
              <a:spcBef>
                <a:spcPct val="50000"/>
              </a:spcBef>
            </a:pPr>
            <a:r>
              <a:rPr lang="en-US" sz="2800" b="1" i="1">
                <a:solidFill>
                  <a:srgbClr val="9966FF"/>
                </a:solidFill>
                <a:cs typeface="Times New Roman" pitchFamily="18" charset="0"/>
                <a:sym typeface="Webdings" pitchFamily="18" charset="2"/>
              </a:rPr>
              <a:t>K. Machida and M. Enyo, Bull. Chem. Soc., Jpn. 58 (1985) 2043</a:t>
            </a:r>
          </a:p>
          <a:p>
            <a:pPr eaLnBrk="1" hangingPunct="1">
              <a:spcBef>
                <a:spcPct val="50000"/>
              </a:spcBef>
            </a:pPr>
            <a:endParaRPr lang="en-US" sz="2800" b="1"/>
          </a:p>
        </p:txBody>
      </p:sp>
      <p:sp>
        <p:nvSpPr>
          <p:cNvPr id="3082" name="Rectangle 10"/>
          <p:cNvSpPr>
            <a:spLocks noChangeArrowheads="1"/>
          </p:cNvSpPr>
          <p:nvPr/>
        </p:nvSpPr>
        <p:spPr bwMode="auto">
          <a:xfrm>
            <a:off x="492369" y="381000"/>
            <a:ext cx="8088923" cy="5791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69546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492369" y="381000"/>
            <a:ext cx="8088923" cy="5791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3" name="Rectangle 5"/>
          <p:cNvSpPr>
            <a:spLocks noChangeArrowheads="1"/>
          </p:cNvSpPr>
          <p:nvPr/>
        </p:nvSpPr>
        <p:spPr bwMode="auto">
          <a:xfrm>
            <a:off x="773723" y="609601"/>
            <a:ext cx="7315200"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1" hangingPunct="1">
              <a:spcBef>
                <a:spcPct val="50000"/>
              </a:spcBef>
              <a:buFont typeface="Wingdings 2" pitchFamily="18" charset="2"/>
              <a:buChar char="C"/>
            </a:pPr>
            <a:r>
              <a:rPr lang="en-US" sz="2000" b="1">
                <a:solidFill>
                  <a:srgbClr val="FF0000"/>
                </a:solidFill>
                <a:cs typeface="Arial" charset="0"/>
                <a:sym typeface="Wingdings 2" pitchFamily="18" charset="2"/>
              </a:rPr>
              <a:t>Methanol oxidation on NiZr in acid solution </a:t>
            </a:r>
          </a:p>
          <a:p>
            <a:pPr marL="457200" indent="-457200" eaLnBrk="1" hangingPunct="1">
              <a:spcBef>
                <a:spcPct val="50000"/>
              </a:spcBef>
              <a:buFont typeface="Wingdings 2" pitchFamily="18" charset="2"/>
              <a:buNone/>
            </a:pPr>
            <a:r>
              <a:rPr lang="en-US" sz="2000" b="1">
                <a:solidFill>
                  <a:srgbClr val="FF0000"/>
                </a:solidFill>
                <a:cs typeface="Arial" charset="0"/>
                <a:sym typeface="Wingdings 2" pitchFamily="18" charset="2"/>
              </a:rPr>
              <a:t>      -reaction proceeds at surface O</a:t>
            </a:r>
            <a:r>
              <a:rPr lang="en-US" sz="2000" b="1" baseline="30000">
                <a:solidFill>
                  <a:srgbClr val="FF0000"/>
                </a:solidFill>
                <a:cs typeface="Arial" charset="0"/>
                <a:sym typeface="Wingdings 2" pitchFamily="18" charset="2"/>
              </a:rPr>
              <a:t>2-</a:t>
            </a:r>
            <a:r>
              <a:rPr lang="en-US" sz="2000" b="1">
                <a:solidFill>
                  <a:srgbClr val="FF0000"/>
                </a:solidFill>
                <a:cs typeface="Arial" charset="0"/>
                <a:sym typeface="Wingdings 2" pitchFamily="18" charset="2"/>
              </a:rPr>
              <a:t> ions neighboring a Ni</a:t>
            </a:r>
            <a:r>
              <a:rPr lang="en-US" sz="2000" b="1" baseline="30000">
                <a:solidFill>
                  <a:srgbClr val="FF0000"/>
                </a:solidFill>
                <a:cs typeface="Arial" charset="0"/>
                <a:sym typeface="Wingdings 2" pitchFamily="18" charset="2"/>
              </a:rPr>
              <a:t>3+</a:t>
            </a:r>
            <a:r>
              <a:rPr lang="en-US" sz="2000" b="1">
                <a:solidFill>
                  <a:srgbClr val="FF0000"/>
                </a:solidFill>
                <a:cs typeface="Arial" charset="0"/>
                <a:sym typeface="Wingdings 2" pitchFamily="18" charset="2"/>
              </a:rPr>
              <a:t> ion of a thicker passivating film; electron transfer from the surface to the electrode occurs diffusively by the nickel atoms of the film</a:t>
            </a:r>
          </a:p>
          <a:p>
            <a:pPr marL="457200" indent="-457200" eaLnBrk="1" hangingPunct="1">
              <a:spcBef>
                <a:spcPct val="50000"/>
              </a:spcBef>
              <a:buFont typeface="Wingdings 2" pitchFamily="18" charset="2"/>
              <a:buNone/>
            </a:pPr>
            <a:r>
              <a:rPr lang="en-US" sz="2000" b="1">
                <a:solidFill>
                  <a:srgbClr val="9966FF"/>
                </a:solidFill>
                <a:cs typeface="Arial" charset="0"/>
                <a:sym typeface="Wingdings 2" pitchFamily="18" charset="2"/>
              </a:rPr>
              <a:t>J. B. Goodenough  et al  J. Power Sources ., J.Power sources 45 (1993) 291</a:t>
            </a:r>
          </a:p>
          <a:p>
            <a:pPr marL="457200" indent="-457200" eaLnBrk="1" hangingPunct="1">
              <a:spcBef>
                <a:spcPct val="50000"/>
              </a:spcBef>
            </a:pPr>
            <a:r>
              <a:rPr lang="en-US" sz="2000" b="1">
                <a:solidFill>
                  <a:srgbClr val="FF0000"/>
                </a:solidFill>
                <a:cs typeface="Arial" charset="0"/>
                <a:sym typeface="Wingdings 2" pitchFamily="18" charset="2"/>
              </a:rPr>
              <a:t></a:t>
            </a:r>
            <a:r>
              <a:rPr lang="en-US" sz="2000" b="1">
                <a:solidFill>
                  <a:srgbClr val="FF0000"/>
                </a:solidFill>
                <a:cs typeface="Times New Roman" pitchFamily="18" charset="0"/>
                <a:sym typeface="Webdings" pitchFamily="18" charset="2"/>
              </a:rPr>
              <a:t>  Tungsten carbide, Molybdenum carbide</a:t>
            </a:r>
            <a:r>
              <a:rPr lang="en-US" sz="2000" b="1">
                <a:solidFill>
                  <a:srgbClr val="990033"/>
                </a:solidFill>
                <a:latin typeface="Wingdings 2" pitchFamily="18" charset="2"/>
                <a:cs typeface="Times New Roman" pitchFamily="18" charset="0"/>
                <a:sym typeface="Webdings" pitchFamily="18" charset="2"/>
              </a:rPr>
              <a:t> </a:t>
            </a:r>
            <a:r>
              <a:rPr lang="en-US" sz="2000" b="1">
                <a:solidFill>
                  <a:srgbClr val="990033"/>
                </a:solidFill>
                <a:latin typeface="Wingdings 2" pitchFamily="18" charset="2"/>
                <a:cs typeface="Arial" charset="0"/>
                <a:sym typeface="Webdings" pitchFamily="18" charset="2"/>
              </a:rPr>
              <a:t>	</a:t>
            </a:r>
          </a:p>
          <a:p>
            <a:pPr marL="457200" indent="-457200" eaLnBrk="1" hangingPunct="1">
              <a:spcBef>
                <a:spcPct val="50000"/>
              </a:spcBef>
            </a:pPr>
            <a:r>
              <a:rPr lang="en-US" sz="2000" b="1" i="1">
                <a:solidFill>
                  <a:srgbClr val="9966FF"/>
                </a:solidFill>
                <a:cs typeface="Times New Roman" pitchFamily="18" charset="0"/>
                <a:sym typeface="Webdings" pitchFamily="18" charset="2"/>
              </a:rPr>
              <a:t>K. Machida and M. Enyo, J. Electrochem. Soc., 137 (1990) 871</a:t>
            </a:r>
            <a:r>
              <a:rPr lang="en-US" sz="2000" b="1">
                <a:latin typeface="Arial" charset="0"/>
                <a:cs typeface="Arial" charset="0"/>
                <a:sym typeface="Webdings" pitchFamily="18" charset="2"/>
              </a:rPr>
              <a:t> </a:t>
            </a:r>
          </a:p>
          <a:p>
            <a:pPr marL="457200" indent="-457200" eaLnBrk="1" hangingPunct="1">
              <a:spcBef>
                <a:spcPct val="50000"/>
              </a:spcBef>
            </a:pPr>
            <a:r>
              <a:rPr lang="en-US" sz="2000" b="1">
                <a:solidFill>
                  <a:srgbClr val="FF0000"/>
                </a:solidFill>
                <a:latin typeface="Wingdings 2" pitchFamily="18" charset="2"/>
                <a:cs typeface="Arial" charset="0"/>
                <a:sym typeface="Webdings" pitchFamily="18" charset="2"/>
              </a:rPr>
              <a:t>C </a:t>
            </a:r>
            <a:r>
              <a:rPr lang="en-US" sz="2000" b="1">
                <a:solidFill>
                  <a:srgbClr val="FF0000"/>
                </a:solidFill>
                <a:cs typeface="Times New Roman" pitchFamily="18" charset="0"/>
                <a:sym typeface="Webdings" pitchFamily="18" charset="2"/>
              </a:rPr>
              <a:t>SmCoO</a:t>
            </a:r>
            <a:r>
              <a:rPr lang="en-US" sz="2000" b="1" baseline="-30000">
                <a:solidFill>
                  <a:srgbClr val="FF0000"/>
                </a:solidFill>
                <a:cs typeface="Times New Roman" pitchFamily="18" charset="0"/>
                <a:sym typeface="Webdings" pitchFamily="18" charset="2"/>
              </a:rPr>
              <a:t>3</a:t>
            </a:r>
            <a:r>
              <a:rPr lang="en-US" sz="2000" b="1">
                <a:solidFill>
                  <a:srgbClr val="FF0000"/>
                </a:solidFill>
                <a:cs typeface="Times New Roman" pitchFamily="18" charset="0"/>
                <a:sym typeface="Webdings" pitchFamily="18" charset="2"/>
              </a:rPr>
              <a:t> and Pt containing perovskites in PEM mode</a:t>
            </a:r>
            <a:r>
              <a:rPr lang="en-US" sz="3200" b="1">
                <a:latin typeface="Wingdings 2" pitchFamily="18" charset="2"/>
                <a:cs typeface="Arial" charset="0"/>
                <a:sym typeface="Webdings" pitchFamily="18" charset="2"/>
              </a:rPr>
              <a:t> </a:t>
            </a:r>
          </a:p>
          <a:p>
            <a:pPr marL="457200" indent="-457200" eaLnBrk="1" hangingPunct="1">
              <a:spcBef>
                <a:spcPct val="50000"/>
              </a:spcBef>
            </a:pPr>
            <a:r>
              <a:rPr lang="en-US" sz="2000" b="1" i="1">
                <a:solidFill>
                  <a:srgbClr val="9966FF"/>
                </a:solidFill>
                <a:cs typeface="Times New Roman" pitchFamily="18" charset="0"/>
                <a:sym typeface="Webdings" pitchFamily="18" charset="2"/>
              </a:rPr>
              <a:t>J. H. Whites and A. F. Samells, J. Electrochem., Soc. 140 (1993) 2167</a:t>
            </a:r>
            <a:r>
              <a:rPr lang="en-US" sz="2000" b="1">
                <a:solidFill>
                  <a:srgbClr val="FF0000"/>
                </a:solidFill>
                <a:latin typeface="Arial" charset="0"/>
                <a:cs typeface="Arial" charset="0"/>
                <a:sym typeface="Webdings" pitchFamily="18" charset="2"/>
              </a:rPr>
              <a:t> </a:t>
            </a:r>
          </a:p>
          <a:p>
            <a:pPr marL="457200" indent="-457200" eaLnBrk="1" hangingPunct="1">
              <a:spcBef>
                <a:spcPct val="50000"/>
              </a:spcBef>
              <a:buFont typeface="Wingdings 2" pitchFamily="18" charset="2"/>
              <a:buChar char="C"/>
            </a:pPr>
            <a:r>
              <a:rPr lang="en-US" sz="2000" b="1">
                <a:solidFill>
                  <a:srgbClr val="FF0000"/>
                </a:solidFill>
                <a:cs typeface="Times New Roman" pitchFamily="18" charset="0"/>
                <a:sym typeface="Webdings" pitchFamily="18" charset="2"/>
              </a:rPr>
              <a:t>NiO exhibit activity in alkaline medium at high potentials</a:t>
            </a:r>
            <a:r>
              <a:rPr lang="en-US" sz="2000" b="1">
                <a:solidFill>
                  <a:srgbClr val="FF0000"/>
                </a:solidFill>
                <a:cs typeface="Arial" charset="0"/>
                <a:sym typeface="Webdings" pitchFamily="18" charset="2"/>
              </a:rPr>
              <a:t> </a:t>
            </a:r>
          </a:p>
          <a:p>
            <a:pPr marL="457200" indent="-457200" eaLnBrk="1" hangingPunct="1">
              <a:spcBef>
                <a:spcPct val="50000"/>
              </a:spcBef>
              <a:buFontTx/>
              <a:buAutoNum type="alphaUcPeriod"/>
            </a:pPr>
            <a:r>
              <a:rPr lang="en-US" sz="2000">
                <a:solidFill>
                  <a:srgbClr val="9966FF"/>
                </a:solidFill>
                <a:cs typeface="Times New Roman" pitchFamily="18" charset="0"/>
                <a:sym typeface="Webdings" pitchFamily="18" charset="2"/>
              </a:rPr>
              <a:t>A. El-Shafei, J. Electroanal. Chem., 447 (1998) 81 &amp; ,  471 (1999) 89</a:t>
            </a:r>
            <a:r>
              <a:rPr lang="en-US" sz="2000" b="1">
                <a:solidFill>
                  <a:srgbClr val="9966FF"/>
                </a:solidFill>
                <a:cs typeface="Times New Roman" pitchFamily="18" charset="0"/>
                <a:sym typeface="Webdings" pitchFamily="18" charset="2"/>
              </a:rPr>
              <a:t>.</a:t>
            </a:r>
          </a:p>
        </p:txBody>
      </p:sp>
    </p:spTree>
    <p:extLst>
      <p:ext uri="{BB962C8B-B14F-4D97-AF65-F5344CB8AC3E}">
        <p14:creationId xmlns:p14="http://schemas.microsoft.com/office/powerpoint/2010/main" val="1369507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dirty="0" smtClean="0">
                <a:solidFill>
                  <a:srgbClr val="FF0000"/>
                </a:solidFill>
                <a:latin typeface="Times New Roman" pitchFamily="18" charset="0"/>
                <a:cs typeface="Times New Roman" pitchFamily="18" charset="0"/>
              </a:rPr>
              <a:t>Why low temperature energy conversion devices?</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4000" dirty="0" smtClean="0">
                <a:solidFill>
                  <a:srgbClr val="00B050"/>
                </a:solidFill>
                <a:latin typeface="Times New Roman" pitchFamily="18" charset="0"/>
                <a:cs typeface="Times New Roman" pitchFamily="18" charset="0"/>
              </a:rPr>
              <a:t>High conversion efficiency</a:t>
            </a:r>
          </a:p>
          <a:p>
            <a:r>
              <a:rPr lang="en-US" sz="4000" dirty="0" smtClean="0">
                <a:solidFill>
                  <a:srgbClr val="00B050"/>
                </a:solidFill>
                <a:latin typeface="Times New Roman" pitchFamily="18" charset="0"/>
                <a:cs typeface="Times New Roman" pitchFamily="18" charset="0"/>
              </a:rPr>
              <a:t>High power density</a:t>
            </a:r>
          </a:p>
          <a:p>
            <a:r>
              <a:rPr lang="en-US" sz="4000" dirty="0" smtClean="0">
                <a:solidFill>
                  <a:srgbClr val="00B050"/>
                </a:solidFill>
                <a:latin typeface="Times New Roman" pitchFamily="18" charset="0"/>
                <a:cs typeface="Times New Roman" pitchFamily="18" charset="0"/>
              </a:rPr>
              <a:t>Low pollution</a:t>
            </a:r>
          </a:p>
          <a:p>
            <a:r>
              <a:rPr lang="en-US" sz="4000" dirty="0" smtClean="0">
                <a:solidFill>
                  <a:srgbClr val="00B050"/>
                </a:solidFill>
                <a:latin typeface="Times New Roman" pitchFamily="18" charset="0"/>
                <a:cs typeface="Times New Roman" pitchFamily="18" charset="0"/>
              </a:rPr>
              <a:t>Quick start up</a:t>
            </a:r>
          </a:p>
          <a:p>
            <a:r>
              <a:rPr lang="en-US" sz="4000" dirty="0" smtClean="0">
                <a:solidFill>
                  <a:srgbClr val="00B050"/>
                </a:solidFill>
                <a:latin typeface="Times New Roman" pitchFamily="18" charset="0"/>
                <a:cs typeface="Times New Roman" pitchFamily="18" charset="0"/>
              </a:rPr>
              <a:t>No electrolyte loss</a:t>
            </a:r>
          </a:p>
          <a:p>
            <a:r>
              <a:rPr lang="en-US" sz="4000" dirty="0" smtClean="0">
                <a:solidFill>
                  <a:srgbClr val="00B050"/>
                </a:solidFill>
                <a:latin typeface="Times New Roman" pitchFamily="18" charset="0"/>
                <a:cs typeface="Times New Roman" pitchFamily="18" charset="0"/>
              </a:rPr>
              <a:t>Long life time</a:t>
            </a:r>
          </a:p>
          <a:p>
            <a:endParaRPr lang="en-US" dirty="0"/>
          </a:p>
        </p:txBody>
      </p:sp>
      <p:graphicFrame>
        <p:nvGraphicFramePr>
          <p:cNvPr id="5" name="Table 4"/>
          <p:cNvGraphicFramePr>
            <a:graphicFrameLocks noGrp="1"/>
          </p:cNvGraphicFramePr>
          <p:nvPr/>
        </p:nvGraphicFramePr>
        <p:xfrm>
          <a:off x="165100" y="1524000"/>
          <a:ext cx="8940800" cy="4724400"/>
        </p:xfrm>
        <a:graphic>
          <a:graphicData uri="http://schemas.openxmlformats.org/drawingml/2006/table">
            <a:tbl>
              <a:tblPr/>
              <a:tblGrid>
                <a:gridCol w="8940800"/>
              </a:tblGrid>
              <a:tr h="47244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Table 5"/>
          <p:cNvGraphicFramePr>
            <a:graphicFrameLocks noGrp="1"/>
          </p:cNvGraphicFramePr>
          <p:nvPr/>
        </p:nvGraphicFramePr>
        <p:xfrm>
          <a:off x="50800" y="317500"/>
          <a:ext cx="9067800" cy="1079500"/>
        </p:xfrm>
        <a:graphic>
          <a:graphicData uri="http://schemas.openxmlformats.org/drawingml/2006/table">
            <a:tbl>
              <a:tblPr/>
              <a:tblGrid>
                <a:gridCol w="9067800"/>
              </a:tblGrid>
              <a:tr h="10795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376875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703385" y="1143001"/>
            <a:ext cx="73152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1" hangingPunct="1">
              <a:spcBef>
                <a:spcPct val="50000"/>
              </a:spcBef>
              <a:buFont typeface="Wingdings 2" pitchFamily="18" charset="2"/>
              <a:buChar char="C"/>
            </a:pPr>
            <a:r>
              <a:rPr lang="en-US" sz="2000" b="1">
                <a:solidFill>
                  <a:srgbClr val="FF0000"/>
                </a:solidFill>
                <a:cs typeface="Times New Roman" pitchFamily="18" charset="0"/>
                <a:sym typeface="Webdings" pitchFamily="18" charset="2"/>
              </a:rPr>
              <a:t>NiO exhibit activity in alkaline medium at high potentials</a:t>
            </a:r>
            <a:r>
              <a:rPr lang="en-US" sz="2000" b="1">
                <a:solidFill>
                  <a:srgbClr val="FF0000"/>
                </a:solidFill>
                <a:cs typeface="Arial" charset="0"/>
                <a:sym typeface="Webdings" pitchFamily="18" charset="2"/>
              </a:rPr>
              <a:t> </a:t>
            </a:r>
          </a:p>
          <a:p>
            <a:pPr marL="457200" indent="-457200" eaLnBrk="1" hangingPunct="1">
              <a:spcBef>
                <a:spcPct val="50000"/>
              </a:spcBef>
              <a:buFontTx/>
              <a:buAutoNum type="alphaUcPeriod"/>
            </a:pPr>
            <a:r>
              <a:rPr lang="en-US" sz="2000">
                <a:solidFill>
                  <a:srgbClr val="9966FF"/>
                </a:solidFill>
                <a:cs typeface="Times New Roman" pitchFamily="18" charset="0"/>
                <a:sym typeface="Webdings" pitchFamily="18" charset="2"/>
              </a:rPr>
              <a:t>El-Shafei, J. Electroanal. Chem., 447 (1998) 81 &amp; ,  471 (1999) 89</a:t>
            </a:r>
            <a:r>
              <a:rPr lang="en-US" sz="2000" b="1">
                <a:solidFill>
                  <a:srgbClr val="9966FF"/>
                </a:solidFill>
                <a:cs typeface="Times New Roman" pitchFamily="18" charset="0"/>
                <a:sym typeface="Webdings" pitchFamily="18" charset="2"/>
              </a:rPr>
              <a:t>.</a:t>
            </a:r>
          </a:p>
          <a:p>
            <a:pPr marL="457200" indent="-457200" eaLnBrk="1" hangingPunct="1">
              <a:spcBef>
                <a:spcPct val="50000"/>
              </a:spcBef>
            </a:pPr>
            <a:endParaRPr lang="en-US" sz="2000" b="1">
              <a:solidFill>
                <a:srgbClr val="FF0000"/>
              </a:solidFill>
              <a:cs typeface="Times New Roman" pitchFamily="18" charset="0"/>
              <a:sym typeface="Webdings" pitchFamily="18" charset="2"/>
            </a:endParaRPr>
          </a:p>
          <a:p>
            <a:pPr marL="457200" indent="-457200" eaLnBrk="1" hangingPunct="1">
              <a:spcBef>
                <a:spcPct val="50000"/>
              </a:spcBef>
              <a:buFont typeface="Wingdings 2" pitchFamily="18" charset="2"/>
              <a:buChar char="C"/>
            </a:pPr>
            <a:r>
              <a:rPr lang="en-US" sz="2000" b="1">
                <a:solidFill>
                  <a:srgbClr val="FF0000"/>
                </a:solidFill>
                <a:cs typeface="Times New Roman" pitchFamily="18" charset="0"/>
                <a:sym typeface="Webdings" pitchFamily="18" charset="2"/>
              </a:rPr>
              <a:t>oxides  of Ni-Cu</a:t>
            </a:r>
          </a:p>
          <a:p>
            <a:pPr marL="457200" indent="-457200" eaLnBrk="1" hangingPunct="1">
              <a:spcBef>
                <a:spcPct val="50000"/>
              </a:spcBef>
              <a:buFont typeface="Wingdings 2" pitchFamily="18" charset="2"/>
              <a:buNone/>
            </a:pPr>
            <a:r>
              <a:rPr lang="en-US" sz="2000" b="1">
                <a:solidFill>
                  <a:srgbClr val="FF0000"/>
                </a:solidFill>
                <a:cs typeface="Times New Roman" pitchFamily="18" charset="0"/>
                <a:sym typeface="Webdings" pitchFamily="18" charset="2"/>
              </a:rPr>
              <a:t>           - exhibits low overvoltages at 303 K for methanol oxidation.</a:t>
            </a:r>
          </a:p>
          <a:p>
            <a:pPr marL="457200" indent="-457200" eaLnBrk="1" hangingPunct="1">
              <a:spcBef>
                <a:spcPct val="50000"/>
              </a:spcBef>
              <a:buFont typeface="Wingdings 2" pitchFamily="18" charset="2"/>
              <a:buNone/>
            </a:pPr>
            <a:r>
              <a:rPr lang="en-US" sz="2000" b="1">
                <a:solidFill>
                  <a:srgbClr val="FF0000"/>
                </a:solidFill>
                <a:cs typeface="Times New Roman" pitchFamily="18" charset="0"/>
                <a:sym typeface="Webdings" pitchFamily="18" charset="2"/>
              </a:rPr>
              <a:t>           - good corrosion resitance towards electrolyte medium</a:t>
            </a:r>
          </a:p>
          <a:p>
            <a:pPr marL="457200" indent="-457200" eaLnBrk="1" hangingPunct="1">
              <a:spcBef>
                <a:spcPct val="50000"/>
              </a:spcBef>
              <a:buFont typeface="Wingdings 2" pitchFamily="18" charset="2"/>
              <a:buNone/>
            </a:pPr>
            <a:r>
              <a:rPr lang="en-US" sz="2000" b="1">
                <a:solidFill>
                  <a:srgbClr val="3333CC"/>
                </a:solidFill>
                <a:cs typeface="Times New Roman" pitchFamily="18" charset="0"/>
                <a:sym typeface="Webdings" pitchFamily="18" charset="2"/>
              </a:rPr>
              <a:t> </a:t>
            </a:r>
            <a:r>
              <a:rPr lang="en-US" sz="2000" b="1">
                <a:solidFill>
                  <a:srgbClr val="9966FF"/>
                </a:solidFill>
                <a:cs typeface="Times New Roman" pitchFamily="18" charset="0"/>
                <a:sym typeface="Webdings" pitchFamily="18" charset="2"/>
              </a:rPr>
              <a:t>T. shobha et al </a:t>
            </a:r>
            <a:r>
              <a:rPr lang="en-US" sz="2000" b="1" i="1">
                <a:solidFill>
                  <a:srgbClr val="9966FF"/>
                </a:solidFill>
                <a:cs typeface="Times New Roman" pitchFamily="18" charset="0"/>
                <a:sym typeface="Webdings" pitchFamily="18" charset="2"/>
              </a:rPr>
              <a:t>J. Solid State Electrochem., 137 (2003) 871</a:t>
            </a:r>
          </a:p>
          <a:p>
            <a:pPr marL="457200" indent="-457200" eaLnBrk="1" hangingPunct="1">
              <a:spcBef>
                <a:spcPct val="50000"/>
              </a:spcBef>
              <a:buFont typeface="Wingdings 2" pitchFamily="18" charset="2"/>
              <a:buNone/>
            </a:pPr>
            <a:endParaRPr lang="en-US" sz="2000" b="1" i="1">
              <a:solidFill>
                <a:srgbClr val="9966FF"/>
              </a:solidFill>
              <a:cs typeface="Times New Roman" pitchFamily="18" charset="0"/>
              <a:sym typeface="Webdings" pitchFamily="18" charset="2"/>
            </a:endParaRPr>
          </a:p>
          <a:p>
            <a:pPr marL="457200" indent="-457200" eaLnBrk="1" hangingPunct="1">
              <a:spcBef>
                <a:spcPct val="50000"/>
              </a:spcBef>
              <a:buFont typeface="Wingdings 2" pitchFamily="18" charset="2"/>
              <a:buNone/>
            </a:pPr>
            <a:r>
              <a:rPr lang="en-US" sz="2000" b="1" i="1">
                <a:solidFill>
                  <a:srgbClr val="9966FF"/>
                </a:solidFill>
                <a:cs typeface="Times New Roman" pitchFamily="18" charset="0"/>
                <a:sym typeface="Webdings" pitchFamily="18" charset="2"/>
              </a:rPr>
              <a:t> </a:t>
            </a:r>
            <a:r>
              <a:rPr lang="en-US" sz="2000" b="1">
                <a:solidFill>
                  <a:srgbClr val="FF0000"/>
                </a:solidFill>
                <a:cs typeface="Arial" charset="0"/>
                <a:sym typeface="Wingdings 2" pitchFamily="18" charset="2"/>
              </a:rPr>
              <a:t></a:t>
            </a:r>
            <a:r>
              <a:rPr lang="en-US" sz="2000" b="1" i="1">
                <a:solidFill>
                  <a:srgbClr val="9966FF"/>
                </a:solidFill>
                <a:cs typeface="Times New Roman" pitchFamily="18" charset="0"/>
                <a:sym typeface="Webdings" pitchFamily="18" charset="2"/>
              </a:rPr>
              <a:t>  </a:t>
            </a:r>
            <a:r>
              <a:rPr lang="en-US" sz="2000" b="1" i="1">
                <a:solidFill>
                  <a:srgbClr val="FF0000"/>
                </a:solidFill>
                <a:cs typeface="Times New Roman" pitchFamily="18" charset="0"/>
                <a:sym typeface="Webdings" pitchFamily="18" charset="2"/>
              </a:rPr>
              <a:t>Ni–Pd alloy </a:t>
            </a:r>
          </a:p>
          <a:p>
            <a:pPr marL="457200" indent="-457200" eaLnBrk="1" hangingPunct="1">
              <a:spcBef>
                <a:spcPct val="50000"/>
              </a:spcBef>
              <a:buFont typeface="Wingdings 2" pitchFamily="18" charset="2"/>
              <a:buNone/>
            </a:pPr>
            <a:r>
              <a:rPr lang="en-US" sz="2000" b="1">
                <a:solidFill>
                  <a:srgbClr val="3333CC"/>
                </a:solidFill>
                <a:cs typeface="Times New Roman" pitchFamily="18" charset="0"/>
                <a:sym typeface="Webdings" pitchFamily="18" charset="2"/>
              </a:rPr>
              <a:t> </a:t>
            </a:r>
            <a:r>
              <a:rPr lang="en-US" sz="2000" b="1">
                <a:solidFill>
                  <a:srgbClr val="9966FF"/>
                </a:solidFill>
                <a:cs typeface="Times New Roman" pitchFamily="18" charset="0"/>
                <a:sym typeface="Webdings" pitchFamily="18" charset="2"/>
              </a:rPr>
              <a:t>T. shobha et al </a:t>
            </a:r>
            <a:r>
              <a:rPr lang="en-US" sz="2000" b="1" i="1">
                <a:solidFill>
                  <a:srgbClr val="9966FF"/>
                </a:solidFill>
                <a:cs typeface="Times New Roman" pitchFamily="18" charset="0"/>
                <a:sym typeface="Webdings" pitchFamily="18" charset="2"/>
              </a:rPr>
              <a:t> Material chemistry and physics., 80 (2003) 656</a:t>
            </a:r>
            <a:endParaRPr lang="en-US" sz="2000">
              <a:solidFill>
                <a:srgbClr val="9966FF"/>
              </a:solidFill>
              <a:cs typeface="Times New Roman" pitchFamily="18" charset="0"/>
              <a:sym typeface="Webdings" pitchFamily="18" charset="2"/>
            </a:endParaRPr>
          </a:p>
          <a:p>
            <a:pPr marL="457200" indent="-457200" eaLnBrk="1" hangingPunct="1">
              <a:spcBef>
                <a:spcPct val="50000"/>
              </a:spcBef>
              <a:buFont typeface="Wingdings 2" pitchFamily="18" charset="2"/>
              <a:buNone/>
            </a:pPr>
            <a:endParaRPr lang="en-US" sz="2000">
              <a:solidFill>
                <a:srgbClr val="9966FF"/>
              </a:solidFill>
              <a:cs typeface="Times New Roman" pitchFamily="18" charset="0"/>
              <a:sym typeface="Webdings" pitchFamily="18" charset="2"/>
            </a:endParaRPr>
          </a:p>
        </p:txBody>
      </p:sp>
      <p:sp>
        <p:nvSpPr>
          <p:cNvPr id="57347" name="Rectangle 3"/>
          <p:cNvSpPr>
            <a:spLocks noChangeArrowheads="1"/>
          </p:cNvSpPr>
          <p:nvPr/>
        </p:nvSpPr>
        <p:spPr bwMode="auto">
          <a:xfrm>
            <a:off x="492369" y="381000"/>
            <a:ext cx="8088923" cy="5791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8867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914400" y="609600"/>
            <a:ext cx="8229600"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a:solidFill>
                  <a:srgbClr val="FF0000"/>
                </a:solidFill>
                <a:effectLst>
                  <a:outerShdw blurRad="38100" dist="38100" dir="2700000" algn="tl">
                    <a:srgbClr val="000000"/>
                  </a:outerShdw>
                </a:effectLst>
              </a:rPr>
              <a:t>Points to consider</a:t>
            </a:r>
          </a:p>
          <a:p>
            <a:pPr eaLnBrk="1" hangingPunct="1">
              <a:spcBef>
                <a:spcPct val="50000"/>
              </a:spcBef>
              <a:buFont typeface="Wingdings 3" pitchFamily="18" charset="2"/>
              <a:buChar char="u"/>
            </a:pPr>
            <a:r>
              <a:rPr lang="en-US" sz="2000">
                <a:solidFill>
                  <a:srgbClr val="D60093"/>
                </a:solidFill>
                <a:effectLst>
                  <a:outerShdw blurRad="38100" dist="38100" dir="2700000" algn="tl">
                    <a:srgbClr val="000000"/>
                  </a:outerShdw>
                </a:effectLst>
                <a:sym typeface="Wingdings 3" pitchFamily="18" charset="2"/>
              </a:rPr>
              <a:t>Methanol adsorption follows very closely to the desorption of H</a:t>
            </a:r>
            <a:r>
              <a:rPr lang="en-US" sz="2000" baseline="-25000">
                <a:solidFill>
                  <a:srgbClr val="D60093"/>
                </a:solidFill>
                <a:effectLst>
                  <a:outerShdw blurRad="38100" dist="38100" dir="2700000" algn="tl">
                    <a:srgbClr val="000000"/>
                  </a:outerShdw>
                </a:effectLst>
                <a:sym typeface="Wingdings 3" pitchFamily="18" charset="2"/>
              </a:rPr>
              <a:t>2</a:t>
            </a:r>
            <a:r>
              <a:rPr lang="en-US" sz="2000">
                <a:solidFill>
                  <a:srgbClr val="D60093"/>
                </a:solidFill>
                <a:effectLst>
                  <a:outerShdw blurRad="38100" dist="38100" dir="2700000" algn="tl">
                    <a:srgbClr val="000000"/>
                  </a:outerShdw>
                </a:effectLst>
                <a:sym typeface="Wingdings 3" pitchFamily="18" charset="2"/>
              </a:rPr>
              <a:t> on   </a:t>
            </a:r>
          </a:p>
          <a:p>
            <a:pPr eaLnBrk="1" hangingPunct="1">
              <a:spcBef>
                <a:spcPct val="50000"/>
              </a:spcBef>
              <a:buFont typeface="Wingdings 3" pitchFamily="18" charset="2"/>
              <a:buNone/>
            </a:pPr>
            <a:r>
              <a:rPr lang="en-US" sz="2000">
                <a:solidFill>
                  <a:srgbClr val="D60093"/>
                </a:solidFill>
                <a:effectLst>
                  <a:outerShdw blurRad="38100" dist="38100" dir="2700000" algn="tl">
                    <a:srgbClr val="000000"/>
                  </a:outerShdw>
                </a:effectLst>
                <a:sym typeface="Wingdings 3" pitchFamily="18" charset="2"/>
              </a:rPr>
              <a:t>   Pt leaving bare metal sites</a:t>
            </a:r>
          </a:p>
          <a:p>
            <a:pPr eaLnBrk="1" hangingPunct="1">
              <a:spcBef>
                <a:spcPct val="50000"/>
              </a:spcBef>
              <a:buFont typeface="Wingdings 3" pitchFamily="18" charset="2"/>
              <a:buNone/>
            </a:pPr>
            <a:r>
              <a:rPr lang="en-US" sz="2000">
                <a:solidFill>
                  <a:srgbClr val="D60093"/>
                </a:solidFill>
                <a:effectLst>
                  <a:outerShdw blurRad="38100" dist="38100" dir="2700000" algn="tl">
                    <a:srgbClr val="000000"/>
                  </a:outerShdw>
                </a:effectLst>
                <a:sym typeface="Wingdings 3" pitchFamily="18" charset="2"/>
              </a:rPr>
              <a:t>The maximum methanol adsorption will take place in the double layer region.</a:t>
            </a:r>
          </a:p>
          <a:p>
            <a:pPr eaLnBrk="1" hangingPunct="1">
              <a:spcBef>
                <a:spcPct val="50000"/>
              </a:spcBef>
              <a:buFont typeface="Wingdings 3" pitchFamily="18" charset="2"/>
              <a:buNone/>
            </a:pPr>
            <a:r>
              <a:rPr lang="en-US" sz="2000">
                <a:solidFill>
                  <a:srgbClr val="9966FF"/>
                </a:solidFill>
                <a:effectLst>
                  <a:outerShdw blurRad="38100" dist="38100" dir="2700000" algn="tl">
                    <a:srgbClr val="000000"/>
                  </a:outerShdw>
                </a:effectLst>
                <a:sym typeface="Wingdings 3" pitchFamily="18" charset="2"/>
              </a:rPr>
              <a:t>   </a:t>
            </a:r>
            <a:r>
              <a:rPr lang="en-US" sz="2000" i="1">
                <a:solidFill>
                  <a:srgbClr val="9966FF"/>
                </a:solidFill>
                <a:effectLst>
                  <a:outerShdw blurRad="38100" dist="38100" dir="2700000" algn="tl">
                    <a:srgbClr val="000000"/>
                  </a:outerShdw>
                </a:effectLst>
                <a:sym typeface="Wingdings 3" pitchFamily="18" charset="2"/>
              </a:rPr>
              <a:t>Gasteiger, J. Phys. Chem. 97 (1993) 12020</a:t>
            </a:r>
          </a:p>
          <a:p>
            <a:pPr eaLnBrk="1" hangingPunct="1">
              <a:spcBef>
                <a:spcPct val="50000"/>
              </a:spcBef>
              <a:buFont typeface="Wingdings 3" pitchFamily="18" charset="2"/>
              <a:buNone/>
            </a:pPr>
            <a:r>
              <a:rPr lang="en-US" sz="2000">
                <a:solidFill>
                  <a:srgbClr val="D60093"/>
                </a:solidFill>
                <a:effectLst>
                  <a:outerShdw blurRad="38100" dist="38100" dir="2700000" algn="tl">
                    <a:srgbClr val="000000"/>
                  </a:outerShdw>
                </a:effectLst>
                <a:sym typeface="Wingdings 3" pitchFamily="18" charset="2"/>
              </a:rPr>
              <a:t>Most of the transition metals other than Pt &amp; Rh, the desorption of H</a:t>
            </a:r>
            <a:r>
              <a:rPr lang="en-US" sz="2000" baseline="-25000">
                <a:solidFill>
                  <a:srgbClr val="D60093"/>
                </a:solidFill>
                <a:effectLst>
                  <a:outerShdw blurRad="38100" dist="38100" dir="2700000" algn="tl">
                    <a:srgbClr val="000000"/>
                  </a:outerShdw>
                </a:effectLst>
                <a:sym typeface="Wingdings 3" pitchFamily="18" charset="2"/>
              </a:rPr>
              <a:t>2</a:t>
            </a:r>
            <a:r>
              <a:rPr lang="en-US" sz="2000">
                <a:solidFill>
                  <a:srgbClr val="D60093"/>
                </a:solidFill>
                <a:effectLst>
                  <a:outerShdw blurRad="38100" dist="38100" dir="2700000" algn="tl">
                    <a:srgbClr val="000000"/>
                  </a:outerShdw>
                </a:effectLst>
                <a:sym typeface="Wingdings 3" pitchFamily="18" charset="2"/>
              </a:rPr>
              <a:t> is </a:t>
            </a:r>
          </a:p>
          <a:p>
            <a:pPr eaLnBrk="1" hangingPunct="1">
              <a:spcBef>
                <a:spcPct val="50000"/>
              </a:spcBef>
              <a:buFont typeface="Wingdings 3" pitchFamily="18" charset="2"/>
              <a:buNone/>
            </a:pPr>
            <a:r>
              <a:rPr lang="en-US" sz="2000">
                <a:solidFill>
                  <a:srgbClr val="D60093"/>
                </a:solidFill>
                <a:effectLst>
                  <a:outerShdw blurRad="38100" dist="38100" dir="2700000" algn="tl">
                    <a:srgbClr val="000000"/>
                  </a:outerShdw>
                </a:effectLst>
                <a:sym typeface="Wingdings 3" pitchFamily="18" charset="2"/>
              </a:rPr>
              <a:t>   concomitant with the adsorption of oxygen like surface species thus inhibiting </a:t>
            </a:r>
          </a:p>
          <a:p>
            <a:pPr eaLnBrk="1" hangingPunct="1">
              <a:spcBef>
                <a:spcPct val="50000"/>
              </a:spcBef>
              <a:buFont typeface="Wingdings 3" pitchFamily="18" charset="2"/>
              <a:buNone/>
            </a:pPr>
            <a:r>
              <a:rPr lang="en-US" sz="2000">
                <a:solidFill>
                  <a:srgbClr val="D60093"/>
                </a:solidFill>
                <a:effectLst>
                  <a:outerShdw blurRad="38100" dist="38100" dir="2700000" algn="tl">
                    <a:srgbClr val="000000"/>
                  </a:outerShdw>
                </a:effectLst>
                <a:sym typeface="Wingdings 3" pitchFamily="18" charset="2"/>
              </a:rPr>
              <a:t>   methanol adsorption.</a:t>
            </a:r>
          </a:p>
          <a:p>
            <a:pPr eaLnBrk="1" hangingPunct="1">
              <a:spcBef>
                <a:spcPct val="50000"/>
              </a:spcBef>
              <a:buFont typeface="Wingdings 3" pitchFamily="18" charset="2"/>
              <a:buNone/>
            </a:pPr>
            <a:r>
              <a:rPr lang="en-US" sz="2000">
                <a:solidFill>
                  <a:srgbClr val="000099"/>
                </a:solidFill>
                <a:effectLst>
                  <a:outerShdw blurRad="38100" dist="38100" dir="2700000" algn="tl">
                    <a:srgbClr val="000000"/>
                  </a:outerShdw>
                </a:effectLst>
                <a:sym typeface="Wingdings 2" pitchFamily="18" charset="2"/>
              </a:rPr>
              <a:t> Alternate material           Oxide electrodes - a possible choice </a:t>
            </a:r>
            <a:endParaRPr lang="en-US" sz="2000">
              <a:solidFill>
                <a:srgbClr val="000099"/>
              </a:solidFill>
              <a:effectLst>
                <a:outerShdw blurRad="38100" dist="38100" dir="2700000" algn="tl">
                  <a:srgbClr val="000000"/>
                </a:outerShdw>
              </a:effectLst>
              <a:sym typeface="Wingdings 3" pitchFamily="18" charset="2"/>
            </a:endParaRPr>
          </a:p>
          <a:p>
            <a:pPr eaLnBrk="1" hangingPunct="1">
              <a:spcBef>
                <a:spcPct val="50000"/>
              </a:spcBef>
              <a:buFont typeface="Wingdings 3" pitchFamily="18" charset="2"/>
              <a:buNone/>
            </a:pPr>
            <a:r>
              <a:rPr lang="en-US" sz="2000">
                <a:solidFill>
                  <a:srgbClr val="000099"/>
                </a:solidFill>
                <a:effectLst>
                  <a:outerShdw blurRad="38100" dist="38100" dir="2700000" algn="tl">
                    <a:srgbClr val="000000"/>
                  </a:outerShdw>
                </a:effectLst>
              </a:rPr>
              <a:t>			</a:t>
            </a:r>
          </a:p>
          <a:p>
            <a:pPr eaLnBrk="1" hangingPunct="1">
              <a:spcBef>
                <a:spcPct val="50000"/>
              </a:spcBef>
              <a:buFont typeface="Wingdings 3" pitchFamily="18" charset="2"/>
              <a:buNone/>
            </a:pPr>
            <a:r>
              <a:rPr lang="en-US" sz="2000">
                <a:solidFill>
                  <a:srgbClr val="000099"/>
                </a:solidFill>
                <a:effectLst>
                  <a:outerShdw blurRad="38100" dist="38100" dir="2700000" algn="tl">
                    <a:srgbClr val="000000"/>
                  </a:outerShdw>
                </a:effectLst>
              </a:rPr>
              <a:t>		   Semiconductor Electrochemical Concepts adopted</a:t>
            </a:r>
          </a:p>
        </p:txBody>
      </p:sp>
      <p:sp>
        <p:nvSpPr>
          <p:cNvPr id="35843" name="Line 3"/>
          <p:cNvSpPr>
            <a:spLocks noChangeShapeType="1"/>
          </p:cNvSpPr>
          <p:nvPr/>
        </p:nvSpPr>
        <p:spPr bwMode="auto">
          <a:xfrm>
            <a:off x="3270738" y="5029200"/>
            <a:ext cx="492369" cy="0"/>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5" name="Line 5"/>
          <p:cNvSpPr>
            <a:spLocks noChangeShapeType="1"/>
          </p:cNvSpPr>
          <p:nvPr/>
        </p:nvSpPr>
        <p:spPr bwMode="auto">
          <a:xfrm>
            <a:off x="5029200" y="5181600"/>
            <a:ext cx="0" cy="609600"/>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6" name="Rectangle 6"/>
          <p:cNvSpPr>
            <a:spLocks noChangeArrowheads="1"/>
          </p:cNvSpPr>
          <p:nvPr/>
        </p:nvSpPr>
        <p:spPr bwMode="auto">
          <a:xfrm>
            <a:off x="492369" y="381000"/>
            <a:ext cx="8229600" cy="6172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95970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51692" y="304801"/>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800" b="1">
                <a:solidFill>
                  <a:srgbClr val="FF0000"/>
                </a:solidFill>
                <a:effectLst>
                  <a:outerShdw blurRad="38100" dist="38100" dir="2700000" algn="tl">
                    <a:srgbClr val="000000"/>
                  </a:outerShdw>
                </a:effectLst>
                <a:cs typeface="Times New Roman" pitchFamily="18" charset="0"/>
                <a:sym typeface="Webdings" pitchFamily="18" charset="2"/>
              </a:rPr>
              <a:t></a:t>
            </a:r>
            <a:r>
              <a:rPr lang="en-US" sz="1800" b="1">
                <a:solidFill>
                  <a:srgbClr val="FF0000"/>
                </a:solidFill>
                <a:effectLst>
                  <a:outerShdw blurRad="38100" dist="38100" dir="2700000" algn="tl">
                    <a:srgbClr val="000000"/>
                  </a:outerShdw>
                </a:effectLst>
                <a:cs typeface="Times New Roman" pitchFamily="18" charset="0"/>
              </a:rPr>
              <a:t>	</a:t>
            </a:r>
            <a:r>
              <a:rPr lang="en-US" sz="1800" b="1">
                <a:solidFill>
                  <a:srgbClr val="FF0000"/>
                </a:solidFill>
                <a:effectLst>
                  <a:outerShdw blurRad="38100" dist="38100" dir="2700000" algn="tl">
                    <a:srgbClr val="000000"/>
                  </a:outerShdw>
                </a:effectLst>
                <a:cs typeface="Times New Roman" pitchFamily="18" charset="0"/>
                <a:sym typeface="Webdings" pitchFamily="18" charset="2"/>
              </a:rPr>
              <a:t>Metal/Electrolyte Interface</a:t>
            </a:r>
            <a:r>
              <a:rPr lang="en-US" sz="1500">
                <a:solidFill>
                  <a:srgbClr val="FF0000"/>
                </a:solidFill>
                <a:sym typeface="Webdings" pitchFamily="18" charset="2"/>
              </a:rPr>
              <a:t> </a:t>
            </a:r>
            <a:endParaRPr lang="en-US" sz="1800" b="1">
              <a:solidFill>
                <a:srgbClr val="FF0000"/>
              </a:solidFill>
              <a:cs typeface="Times New Roman" pitchFamily="18" charset="0"/>
              <a:sym typeface="Webdings" pitchFamily="18" charset="2"/>
            </a:endParaRPr>
          </a:p>
        </p:txBody>
      </p:sp>
      <p:sp>
        <p:nvSpPr>
          <p:cNvPr id="4100" name="Text Box 4"/>
          <p:cNvSpPr txBox="1">
            <a:spLocks noChangeArrowheads="1"/>
          </p:cNvSpPr>
          <p:nvPr/>
        </p:nvSpPr>
        <p:spPr bwMode="auto">
          <a:xfrm>
            <a:off x="1477107" y="990600"/>
            <a:ext cx="4501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p>
        </p:txBody>
      </p:sp>
      <p:sp>
        <p:nvSpPr>
          <p:cNvPr id="4102" name="Rectangle 6"/>
          <p:cNvSpPr>
            <a:spLocks noChangeArrowheads="1"/>
          </p:cNvSpPr>
          <p:nvPr/>
        </p:nvSpPr>
        <p:spPr bwMode="auto">
          <a:xfrm>
            <a:off x="1912327" y="20002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754" y="800100"/>
            <a:ext cx="5205046" cy="2857500"/>
          </a:xfrm>
          <a:prstGeom prst="rect">
            <a:avLst/>
          </a:prstGeom>
          <a:noFill/>
          <a:extLst>
            <a:ext uri="{909E8E84-426E-40DD-AFC4-6F175D3DCCD1}">
              <a14:hiddenFill xmlns:a14="http://schemas.microsoft.com/office/drawing/2010/main">
                <a:solidFill>
                  <a:srgbClr val="FFFFFF"/>
                </a:solidFill>
              </a14:hiddenFill>
            </a:ext>
          </a:extLst>
        </p:spPr>
      </p:pic>
      <p:sp>
        <p:nvSpPr>
          <p:cNvPr id="4103" name="Text Box 7"/>
          <p:cNvSpPr txBox="1">
            <a:spLocks noChangeArrowheads="1"/>
          </p:cNvSpPr>
          <p:nvPr/>
        </p:nvSpPr>
        <p:spPr bwMode="auto">
          <a:xfrm>
            <a:off x="1055077" y="3886200"/>
            <a:ext cx="6893169"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600" b="1">
                <a:solidFill>
                  <a:srgbClr val="D60093"/>
                </a:solidFill>
                <a:cs typeface="Times New Roman" pitchFamily="18" charset="0"/>
              </a:rPr>
              <a:t>1/C</a:t>
            </a:r>
            <a:r>
              <a:rPr lang="en-US" sz="1600" b="1" baseline="-30000">
                <a:solidFill>
                  <a:srgbClr val="D60093"/>
                </a:solidFill>
                <a:cs typeface="Times New Roman" pitchFamily="18" charset="0"/>
              </a:rPr>
              <a:t>dl</a:t>
            </a:r>
            <a:r>
              <a:rPr lang="en-US" sz="1600" b="1">
                <a:solidFill>
                  <a:srgbClr val="D60093"/>
                </a:solidFill>
                <a:cs typeface="Times New Roman" pitchFamily="18" charset="0"/>
              </a:rPr>
              <a:t>  =  1/C</a:t>
            </a:r>
            <a:r>
              <a:rPr lang="en-US" sz="1600" b="1" baseline="-30000">
                <a:solidFill>
                  <a:srgbClr val="D60093"/>
                </a:solidFill>
                <a:cs typeface="Times New Roman" pitchFamily="18" charset="0"/>
              </a:rPr>
              <a:t>H</a:t>
            </a:r>
            <a:r>
              <a:rPr lang="en-US" sz="1600" b="1">
                <a:solidFill>
                  <a:srgbClr val="D60093"/>
                </a:solidFill>
                <a:cs typeface="Times New Roman" pitchFamily="18" charset="0"/>
              </a:rPr>
              <a:t>  +  1/C</a:t>
            </a:r>
            <a:r>
              <a:rPr lang="en-US" sz="1600" b="1" baseline="-30000">
                <a:solidFill>
                  <a:srgbClr val="D60093"/>
                </a:solidFill>
                <a:cs typeface="Times New Roman" pitchFamily="18" charset="0"/>
              </a:rPr>
              <a:t>GC</a:t>
            </a:r>
            <a:endParaRPr lang="en-US" sz="1600" b="1">
              <a:solidFill>
                <a:srgbClr val="D60093"/>
              </a:solidFill>
              <a:cs typeface="Times New Roman" pitchFamily="18" charset="0"/>
            </a:endParaRPr>
          </a:p>
          <a:p>
            <a:pPr eaLnBrk="1" hangingPunct="1">
              <a:spcBef>
                <a:spcPct val="50000"/>
              </a:spcBef>
            </a:pPr>
            <a:r>
              <a:rPr lang="en-US" sz="1600" b="1">
                <a:solidFill>
                  <a:srgbClr val="D60093"/>
                </a:solidFill>
                <a:cs typeface="Times New Roman" pitchFamily="18" charset="0"/>
              </a:rPr>
              <a:t>				</a:t>
            </a:r>
          </a:p>
          <a:p>
            <a:pPr eaLnBrk="1" hangingPunct="1">
              <a:spcBef>
                <a:spcPct val="50000"/>
              </a:spcBef>
            </a:pPr>
            <a:r>
              <a:rPr lang="en-US" sz="1600" b="1">
                <a:solidFill>
                  <a:srgbClr val="D60093"/>
                </a:solidFill>
                <a:cs typeface="Times New Roman" pitchFamily="18" charset="0"/>
                <a:sym typeface="Webdings" pitchFamily="18" charset="2"/>
              </a:rPr>
              <a:t></a:t>
            </a:r>
            <a:r>
              <a:rPr lang="en-US" sz="1600" b="1">
                <a:solidFill>
                  <a:srgbClr val="D60093"/>
                </a:solidFill>
                <a:cs typeface="Times New Roman" pitchFamily="18" charset="0"/>
              </a:rPr>
              <a:t>	The density of states is 10</a:t>
            </a:r>
            <a:r>
              <a:rPr lang="en-US" sz="1600" b="1" baseline="30000">
                <a:solidFill>
                  <a:srgbClr val="D60093"/>
                </a:solidFill>
                <a:cs typeface="Times New Roman" pitchFamily="18" charset="0"/>
              </a:rPr>
              <a:t>22</a:t>
            </a:r>
            <a:r>
              <a:rPr lang="en-US" sz="1600" b="1">
                <a:solidFill>
                  <a:srgbClr val="D60093"/>
                </a:solidFill>
                <a:cs typeface="Times New Roman" pitchFamily="18" charset="0"/>
              </a:rPr>
              <a:t> cm</a:t>
            </a:r>
            <a:r>
              <a:rPr lang="en-US" sz="1600" b="1" baseline="30000">
                <a:solidFill>
                  <a:srgbClr val="D60093"/>
                </a:solidFill>
                <a:cs typeface="Times New Roman" pitchFamily="18" charset="0"/>
              </a:rPr>
              <a:t>-3</a:t>
            </a:r>
            <a:r>
              <a:rPr lang="en-US" sz="1600" b="1">
                <a:solidFill>
                  <a:srgbClr val="D60093"/>
                </a:solidFill>
                <a:cs typeface="Times New Roman" pitchFamily="18" charset="0"/>
              </a:rPr>
              <a:t>V</a:t>
            </a:r>
            <a:r>
              <a:rPr lang="en-US" sz="1600" b="1" baseline="30000">
                <a:solidFill>
                  <a:srgbClr val="D60093"/>
                </a:solidFill>
                <a:cs typeface="Times New Roman" pitchFamily="18" charset="0"/>
              </a:rPr>
              <a:t>-1</a:t>
            </a:r>
            <a:endParaRPr lang="en-US" sz="1600" b="1">
              <a:solidFill>
                <a:srgbClr val="D60093"/>
              </a:solidFill>
              <a:cs typeface="Times New Roman" pitchFamily="18" charset="0"/>
            </a:endParaRPr>
          </a:p>
          <a:p>
            <a:pPr eaLnBrk="1" hangingPunct="1">
              <a:spcBef>
                <a:spcPct val="50000"/>
              </a:spcBef>
            </a:pPr>
            <a:r>
              <a:rPr lang="en-US" sz="1600" b="1">
                <a:solidFill>
                  <a:srgbClr val="D60093"/>
                </a:solidFill>
                <a:cs typeface="Times New Roman" pitchFamily="18" charset="0"/>
              </a:rPr>
              <a:t> </a:t>
            </a:r>
          </a:p>
          <a:p>
            <a:pPr eaLnBrk="1" hangingPunct="1">
              <a:spcBef>
                <a:spcPct val="50000"/>
              </a:spcBef>
            </a:pPr>
            <a:r>
              <a:rPr lang="en-US" sz="1600" b="1">
                <a:solidFill>
                  <a:srgbClr val="D60093"/>
                </a:solidFill>
                <a:cs typeface="Times New Roman" pitchFamily="18" charset="0"/>
                <a:sym typeface="Webdings" pitchFamily="18" charset="2"/>
              </a:rPr>
              <a:t></a:t>
            </a:r>
            <a:r>
              <a:rPr lang="en-US" sz="1600" b="1">
                <a:solidFill>
                  <a:srgbClr val="D60093"/>
                </a:solidFill>
                <a:cs typeface="Times New Roman" pitchFamily="18" charset="0"/>
              </a:rPr>
              <a:t>	The space charge of the metal is all squeezed onto the surface.</a:t>
            </a:r>
          </a:p>
          <a:p>
            <a:pPr eaLnBrk="1" hangingPunct="1">
              <a:spcBef>
                <a:spcPct val="50000"/>
              </a:spcBef>
            </a:pPr>
            <a:r>
              <a:rPr lang="en-US" sz="1600" b="1">
                <a:solidFill>
                  <a:srgbClr val="D60093"/>
                </a:solidFill>
                <a:cs typeface="Times New Roman" pitchFamily="18" charset="0"/>
              </a:rPr>
              <a:t> </a:t>
            </a:r>
          </a:p>
          <a:p>
            <a:pPr eaLnBrk="1" hangingPunct="1">
              <a:spcBef>
                <a:spcPct val="50000"/>
              </a:spcBef>
            </a:pPr>
            <a:r>
              <a:rPr lang="en-US" sz="1600" b="1">
                <a:solidFill>
                  <a:srgbClr val="D60093"/>
                </a:solidFill>
                <a:cs typeface="Times New Roman" pitchFamily="18" charset="0"/>
                <a:sym typeface="Webdings" pitchFamily="18" charset="2"/>
              </a:rPr>
              <a:t></a:t>
            </a:r>
            <a:r>
              <a:rPr lang="en-US" sz="1600" b="1">
                <a:solidFill>
                  <a:srgbClr val="D60093"/>
                </a:solidFill>
                <a:cs typeface="Times New Roman" pitchFamily="18" charset="0"/>
              </a:rPr>
              <a:t>	Field gradient is absent in the bulk of metal</a:t>
            </a:r>
            <a:r>
              <a:rPr lang="en-US" sz="1600" b="1">
                <a:cs typeface="Times New Roman" pitchFamily="18" charset="0"/>
              </a:rPr>
              <a:t>.</a:t>
            </a:r>
          </a:p>
          <a:p>
            <a:pPr eaLnBrk="1" hangingPunct="1">
              <a:spcBef>
                <a:spcPct val="50000"/>
              </a:spcBef>
            </a:pPr>
            <a:endParaRPr lang="en-US" sz="1600" b="1"/>
          </a:p>
        </p:txBody>
      </p:sp>
      <p:sp>
        <p:nvSpPr>
          <p:cNvPr id="4104" name="Rectangle 8"/>
          <p:cNvSpPr>
            <a:spLocks noChangeArrowheads="1"/>
          </p:cNvSpPr>
          <p:nvPr/>
        </p:nvSpPr>
        <p:spPr bwMode="auto">
          <a:xfrm>
            <a:off x="1195754" y="762000"/>
            <a:ext cx="5134708"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7" name="Rectangle 11"/>
          <p:cNvSpPr>
            <a:spLocks noChangeArrowheads="1"/>
          </p:cNvSpPr>
          <p:nvPr/>
        </p:nvSpPr>
        <p:spPr bwMode="auto">
          <a:xfrm>
            <a:off x="351692" y="228600"/>
            <a:ext cx="8510954" cy="63246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304960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633046" y="533400"/>
            <a:ext cx="7174523" cy="3810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p>
            <a:pPr>
              <a:buClr>
                <a:srgbClr val="000000"/>
              </a:buClr>
              <a:buFont typeface="Webdings" pitchFamily="18" charset="2"/>
              <a:buChar char="2"/>
            </a:pPr>
            <a:r>
              <a:rPr lang="en-US" sz="1800" b="1" i="1">
                <a:solidFill>
                  <a:srgbClr val="FF0000"/>
                </a:solidFill>
              </a:rPr>
              <a:t>     Electron transfer at Metal electrode/electrolyte interface</a:t>
            </a:r>
          </a:p>
          <a:p>
            <a:pPr algn="ctr">
              <a:buClr>
                <a:srgbClr val="000000"/>
              </a:buClr>
              <a:buFont typeface="Webdings" pitchFamily="18" charset="2"/>
              <a:buNone/>
            </a:pPr>
            <a:endParaRPr lang="en-US" sz="1800" b="1" i="1">
              <a:solidFill>
                <a:srgbClr val="FF0000"/>
              </a:solidFill>
            </a:endParaRPr>
          </a:p>
        </p:txBody>
      </p:sp>
      <p:sp>
        <p:nvSpPr>
          <p:cNvPr id="5123" name="Text Box 3"/>
          <p:cNvSpPr txBox="1">
            <a:spLocks noChangeArrowheads="1"/>
          </p:cNvSpPr>
          <p:nvPr/>
        </p:nvSpPr>
        <p:spPr bwMode="auto">
          <a:xfrm>
            <a:off x="703384" y="1066800"/>
            <a:ext cx="42203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p>
        </p:txBody>
      </p:sp>
      <p:sp>
        <p:nvSpPr>
          <p:cNvPr id="5124" name="Text Box 4"/>
          <p:cNvSpPr txBox="1">
            <a:spLocks noChangeArrowheads="1"/>
          </p:cNvSpPr>
          <p:nvPr/>
        </p:nvSpPr>
        <p:spPr bwMode="auto">
          <a:xfrm>
            <a:off x="703385" y="990600"/>
            <a:ext cx="37982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p>
        </p:txBody>
      </p:sp>
      <p:sp>
        <p:nvSpPr>
          <p:cNvPr id="5126" name="Rectangle 6"/>
          <p:cNvSpPr>
            <a:spLocks noChangeArrowheads="1"/>
          </p:cNvSpPr>
          <p:nvPr/>
        </p:nvSpPr>
        <p:spPr bwMode="auto">
          <a:xfrm>
            <a:off x="2013438" y="258127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093" y="914400"/>
            <a:ext cx="4554415" cy="1695450"/>
          </a:xfrm>
          <a:prstGeom prst="rect">
            <a:avLst/>
          </a:prstGeom>
          <a:noFill/>
          <a:extLst>
            <a:ext uri="{909E8E84-426E-40DD-AFC4-6F175D3DCCD1}">
              <a14:hiddenFill xmlns:a14="http://schemas.microsoft.com/office/drawing/2010/main">
                <a:solidFill>
                  <a:srgbClr val="FFFFFF"/>
                </a:solidFill>
              </a14:hiddenFill>
            </a:ext>
          </a:extLst>
        </p:spPr>
      </p:pic>
      <p:sp>
        <p:nvSpPr>
          <p:cNvPr id="5128" name="Text Box 8"/>
          <p:cNvSpPr txBox="1">
            <a:spLocks noChangeArrowheads="1"/>
          </p:cNvSpPr>
          <p:nvPr/>
        </p:nvSpPr>
        <p:spPr bwMode="auto">
          <a:xfrm>
            <a:off x="4994031" y="3352800"/>
            <a:ext cx="1195754"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p>
        </p:txBody>
      </p:sp>
      <p:sp>
        <p:nvSpPr>
          <p:cNvPr id="5130" name="Text Box 10"/>
          <p:cNvSpPr txBox="1">
            <a:spLocks noChangeArrowheads="1"/>
          </p:cNvSpPr>
          <p:nvPr/>
        </p:nvSpPr>
        <p:spPr bwMode="auto">
          <a:xfrm>
            <a:off x="1195754" y="2743201"/>
            <a:ext cx="8018585"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 typeface="Webdings" pitchFamily="18" charset="2"/>
              <a:buChar char="4"/>
            </a:pPr>
            <a:r>
              <a:rPr lang="en-US" sz="1400" b="1">
                <a:solidFill>
                  <a:srgbClr val="3333CC"/>
                </a:solidFill>
                <a:cs typeface="Times New Roman" pitchFamily="18" charset="0"/>
              </a:rPr>
              <a:t>Gurney’s model : 	Electron passes from</a:t>
            </a:r>
          </a:p>
          <a:p>
            <a:pPr eaLnBrk="1" hangingPunct="1">
              <a:spcBef>
                <a:spcPct val="50000"/>
              </a:spcBef>
            </a:pPr>
            <a:r>
              <a:rPr lang="en-US" sz="1400" b="1">
                <a:solidFill>
                  <a:srgbClr val="3333CC"/>
                </a:solidFill>
                <a:cs typeface="Times New Roman" pitchFamily="18" charset="0"/>
              </a:rPr>
              <a:t> 	Oxidation	</a:t>
            </a:r>
            <a:r>
              <a:rPr lang="en-US" sz="1400" b="1">
                <a:solidFill>
                  <a:srgbClr val="3333CC"/>
                </a:solidFill>
                <a:cs typeface="Times New Roman" pitchFamily="18" charset="0"/>
                <a:sym typeface="Symbol" pitchFamily="18" charset="2"/>
              </a:rPr>
              <a:t>     </a:t>
            </a:r>
            <a:r>
              <a:rPr lang="en-US" sz="1400" b="1">
                <a:solidFill>
                  <a:srgbClr val="3333CC"/>
                </a:solidFill>
                <a:cs typeface="Times New Roman" pitchFamily="18" charset="0"/>
              </a:rPr>
              <a:t>Filled donor state of redox species to the Fermi level of the metal</a:t>
            </a:r>
          </a:p>
          <a:p>
            <a:pPr eaLnBrk="1" hangingPunct="1">
              <a:spcBef>
                <a:spcPct val="50000"/>
              </a:spcBef>
            </a:pPr>
            <a:r>
              <a:rPr lang="en-US" sz="1400" b="1">
                <a:solidFill>
                  <a:srgbClr val="3333CC"/>
                </a:solidFill>
                <a:cs typeface="Times New Roman" pitchFamily="18" charset="0"/>
              </a:rPr>
              <a:t>              	Reduction	</a:t>
            </a:r>
            <a:r>
              <a:rPr lang="en-US" sz="1400" b="1">
                <a:solidFill>
                  <a:srgbClr val="3333CC"/>
                </a:solidFill>
                <a:cs typeface="Times New Roman" pitchFamily="18" charset="0"/>
                <a:sym typeface="Symbol" pitchFamily="18" charset="2"/>
              </a:rPr>
              <a:t>    </a:t>
            </a:r>
            <a:r>
              <a:rPr lang="en-US" sz="1400" b="1">
                <a:solidFill>
                  <a:srgbClr val="3333CC"/>
                </a:solidFill>
                <a:cs typeface="Times New Roman" pitchFamily="18" charset="0"/>
              </a:rPr>
              <a:t> Fermi level of the metal to the empty  acceptor states of an oxidant</a:t>
            </a:r>
          </a:p>
          <a:p>
            <a:pPr eaLnBrk="1" hangingPunct="1">
              <a:spcBef>
                <a:spcPct val="50000"/>
              </a:spcBef>
            </a:pPr>
            <a:endParaRPr lang="en-US" sz="1400" b="1">
              <a:solidFill>
                <a:srgbClr val="3333CC"/>
              </a:solidFill>
            </a:endParaRPr>
          </a:p>
        </p:txBody>
      </p:sp>
      <p:sp>
        <p:nvSpPr>
          <p:cNvPr id="5131" name="Text Box 11"/>
          <p:cNvSpPr txBox="1">
            <a:spLocks noChangeArrowheads="1"/>
          </p:cNvSpPr>
          <p:nvPr/>
        </p:nvSpPr>
        <p:spPr bwMode="auto">
          <a:xfrm>
            <a:off x="1166447" y="3779838"/>
            <a:ext cx="42381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solidFill>
                  <a:srgbClr val="CC0066"/>
                </a:solidFill>
                <a:cs typeface="Times New Roman" pitchFamily="18" charset="0"/>
                <a:sym typeface="Webdings" pitchFamily="18" charset="2"/>
              </a:rPr>
              <a:t></a:t>
            </a:r>
            <a:r>
              <a:rPr lang="en-US" sz="1400" b="1" i="1">
                <a:solidFill>
                  <a:srgbClr val="CC0066"/>
                </a:solidFill>
                <a:cs typeface="Times New Roman" pitchFamily="18" charset="0"/>
              </a:rPr>
              <a:t>Electron transfer rate at Metal/electrolyte interface</a:t>
            </a:r>
            <a:r>
              <a:rPr lang="en-US" sz="1400" b="1" i="1"/>
              <a:t> </a:t>
            </a:r>
          </a:p>
        </p:txBody>
      </p:sp>
      <p:pic>
        <p:nvPicPr>
          <p:cNvPr id="513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093" y="4176714"/>
            <a:ext cx="3727938" cy="2452687"/>
          </a:xfrm>
          <a:prstGeom prst="rect">
            <a:avLst/>
          </a:prstGeom>
          <a:noFill/>
          <a:extLst>
            <a:ext uri="{909E8E84-426E-40DD-AFC4-6F175D3DCCD1}">
              <a14:hiddenFill xmlns:a14="http://schemas.microsoft.com/office/drawing/2010/main">
                <a:solidFill>
                  <a:srgbClr val="FFFFFF"/>
                </a:solidFill>
              </a14:hiddenFill>
            </a:ext>
          </a:extLst>
        </p:spPr>
      </p:pic>
      <p:sp>
        <p:nvSpPr>
          <p:cNvPr id="5134" name="Text Box 14"/>
          <p:cNvSpPr txBox="1">
            <a:spLocks noChangeArrowheads="1"/>
          </p:cNvSpPr>
          <p:nvPr/>
        </p:nvSpPr>
        <p:spPr bwMode="auto">
          <a:xfrm>
            <a:off x="5416062" y="4267201"/>
            <a:ext cx="2954215"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 typeface="Webdings" pitchFamily="18" charset="2"/>
              <a:buChar char="4"/>
            </a:pPr>
            <a:r>
              <a:rPr lang="en-US" sz="1400" b="1">
                <a:solidFill>
                  <a:srgbClr val="3333CC"/>
                </a:solidFill>
                <a:cs typeface="Times New Roman" pitchFamily="18" charset="0"/>
              </a:rPr>
              <a:t>The electron transfer occurs in an energy range close to the Fermi level</a:t>
            </a:r>
            <a:r>
              <a:rPr lang="en-US" sz="1400" b="1">
                <a:solidFill>
                  <a:srgbClr val="3333CC"/>
                </a:solidFill>
              </a:rPr>
              <a:t> </a:t>
            </a:r>
          </a:p>
          <a:p>
            <a:pPr eaLnBrk="1" hangingPunct="1">
              <a:spcBef>
                <a:spcPct val="50000"/>
              </a:spcBef>
              <a:buFont typeface="Webdings" pitchFamily="18" charset="2"/>
              <a:buChar char="4"/>
            </a:pPr>
            <a:r>
              <a:rPr lang="en-US" sz="1400" b="1">
                <a:solidFill>
                  <a:srgbClr val="3333CC"/>
                </a:solidFill>
              </a:rPr>
              <a:t> not too far from equilibrium condition – does  not to go to high overvoltages</a:t>
            </a:r>
          </a:p>
        </p:txBody>
      </p:sp>
      <p:sp>
        <p:nvSpPr>
          <p:cNvPr id="5135" name="Rectangle 15"/>
          <p:cNvSpPr>
            <a:spLocks noChangeArrowheads="1"/>
          </p:cNvSpPr>
          <p:nvPr/>
        </p:nvSpPr>
        <p:spPr bwMode="auto">
          <a:xfrm>
            <a:off x="1266092" y="4114800"/>
            <a:ext cx="36576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Rectangle 16"/>
          <p:cNvSpPr>
            <a:spLocks noChangeArrowheads="1"/>
          </p:cNvSpPr>
          <p:nvPr/>
        </p:nvSpPr>
        <p:spPr bwMode="auto">
          <a:xfrm>
            <a:off x="1266092" y="914400"/>
            <a:ext cx="4572000"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Rectangle 17"/>
          <p:cNvSpPr>
            <a:spLocks noChangeArrowheads="1"/>
          </p:cNvSpPr>
          <p:nvPr/>
        </p:nvSpPr>
        <p:spPr bwMode="auto">
          <a:xfrm>
            <a:off x="562708" y="228600"/>
            <a:ext cx="8088923" cy="64008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83598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33046" y="304800"/>
            <a:ext cx="534572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b="1">
                <a:solidFill>
                  <a:srgbClr val="FF0000"/>
                </a:solidFill>
                <a:effectLst>
                  <a:outerShdw blurRad="38100" dist="38100" dir="2700000" algn="tl">
                    <a:srgbClr val="000000"/>
                  </a:outerShdw>
                </a:effectLst>
                <a:cs typeface="Times New Roman" pitchFamily="18" charset="0"/>
                <a:sym typeface="Webdings" pitchFamily="18" charset="2"/>
              </a:rPr>
              <a:t></a:t>
            </a:r>
            <a:r>
              <a:rPr lang="en-US" sz="1600">
                <a:solidFill>
                  <a:srgbClr val="FF0000"/>
                </a:solidFill>
                <a:effectLst>
                  <a:outerShdw blurRad="38100" dist="38100" dir="2700000" algn="tl">
                    <a:srgbClr val="000000"/>
                  </a:outerShdw>
                </a:effectLst>
                <a:cs typeface="Times New Roman" pitchFamily="18" charset="0"/>
              </a:rPr>
              <a:t> </a:t>
            </a:r>
            <a:r>
              <a:rPr lang="en-US" sz="1600" b="1">
                <a:solidFill>
                  <a:srgbClr val="FF0000"/>
                </a:solidFill>
                <a:effectLst>
                  <a:outerShdw blurRad="38100" dist="38100" dir="2700000" algn="tl">
                    <a:srgbClr val="000000"/>
                  </a:outerShdw>
                </a:effectLst>
                <a:cs typeface="Times New Roman" pitchFamily="18" charset="0"/>
              </a:rPr>
              <a:t>Rate equation at Metal electrodes</a:t>
            </a:r>
            <a:r>
              <a:rPr lang="en-US" sz="1600" b="1">
                <a:solidFill>
                  <a:srgbClr val="990033"/>
                </a:solidFill>
              </a:rPr>
              <a:t> </a:t>
            </a:r>
          </a:p>
        </p:txBody>
      </p:sp>
      <p:sp>
        <p:nvSpPr>
          <p:cNvPr id="6148" name="Rectangle 4"/>
          <p:cNvSpPr>
            <a:spLocks noChangeArrowheads="1"/>
          </p:cNvSpPr>
          <p:nvPr/>
        </p:nvSpPr>
        <p:spPr bwMode="auto">
          <a:xfrm>
            <a:off x="1956289" y="4572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723" y="838200"/>
            <a:ext cx="4712677" cy="5410200"/>
          </a:xfrm>
          <a:prstGeom prst="rect">
            <a:avLst/>
          </a:prstGeom>
          <a:noFill/>
          <a:extLst>
            <a:ext uri="{909E8E84-426E-40DD-AFC4-6F175D3DCCD1}">
              <a14:hiddenFill xmlns:a14="http://schemas.microsoft.com/office/drawing/2010/main">
                <a:solidFill>
                  <a:srgbClr val="FFFFFF"/>
                </a:solidFill>
              </a14:hiddenFill>
            </a:ext>
          </a:extLst>
        </p:spPr>
      </p:pic>
      <p:sp>
        <p:nvSpPr>
          <p:cNvPr id="6151" name="Text Box 7"/>
          <p:cNvSpPr txBox="1">
            <a:spLocks noChangeArrowheads="1"/>
          </p:cNvSpPr>
          <p:nvPr/>
        </p:nvSpPr>
        <p:spPr bwMode="auto">
          <a:xfrm>
            <a:off x="5486400" y="1066801"/>
            <a:ext cx="2954215" cy="265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b="1">
                <a:solidFill>
                  <a:srgbClr val="009900"/>
                </a:solidFill>
                <a:cs typeface="Times New Roman" pitchFamily="18" charset="0"/>
                <a:sym typeface="Webdings" pitchFamily="18" charset="2"/>
              </a:rPr>
              <a:t></a:t>
            </a:r>
            <a:r>
              <a:rPr lang="en-US" sz="1600" b="1">
                <a:solidFill>
                  <a:srgbClr val="009900"/>
                </a:solidFill>
                <a:cs typeface="Times New Roman" pitchFamily="18" charset="0"/>
              </a:rPr>
              <a:t>The integrals represents the currents for metal electrodes </a:t>
            </a:r>
          </a:p>
          <a:p>
            <a:pPr eaLnBrk="1" hangingPunct="1">
              <a:spcBef>
                <a:spcPct val="50000"/>
              </a:spcBef>
            </a:pPr>
            <a:r>
              <a:rPr lang="en-US" sz="1600" b="1">
                <a:solidFill>
                  <a:srgbClr val="009900"/>
                </a:solidFill>
                <a:cs typeface="Times New Roman" pitchFamily="18" charset="0"/>
              </a:rPr>
              <a:t>	</a:t>
            </a:r>
            <a:r>
              <a:rPr lang="en-US" sz="1600" b="1">
                <a:solidFill>
                  <a:srgbClr val="009900"/>
                </a:solidFill>
                <a:cs typeface="Times New Roman" pitchFamily="18" charset="0"/>
                <a:sym typeface="Symbol" pitchFamily="18" charset="2"/>
              </a:rPr>
              <a:t></a:t>
            </a:r>
            <a:r>
              <a:rPr lang="en-US" sz="1600" b="1">
                <a:solidFill>
                  <a:srgbClr val="009900"/>
                </a:solidFill>
                <a:cs typeface="Times New Roman" pitchFamily="18" charset="0"/>
              </a:rPr>
              <a:t> probability distribution of energy states in the  Ox</a:t>
            </a:r>
            <a:r>
              <a:rPr lang="en-US" sz="1600" b="1" baseline="30000">
                <a:solidFill>
                  <a:srgbClr val="009900"/>
                </a:solidFill>
                <a:cs typeface="Times New Roman" pitchFamily="18" charset="0"/>
              </a:rPr>
              <a:t>+</a:t>
            </a:r>
            <a:r>
              <a:rPr lang="en-US" sz="1600" b="1">
                <a:solidFill>
                  <a:srgbClr val="009900"/>
                </a:solidFill>
                <a:cs typeface="Times New Roman" pitchFamily="18" charset="0"/>
              </a:rPr>
              <a:t> or Red species.</a:t>
            </a:r>
          </a:p>
          <a:p>
            <a:pPr eaLnBrk="1" hangingPunct="1">
              <a:spcBef>
                <a:spcPct val="50000"/>
              </a:spcBef>
            </a:pPr>
            <a:r>
              <a:rPr lang="en-US" sz="1600" b="1">
                <a:solidFill>
                  <a:srgbClr val="009900"/>
                </a:solidFill>
                <a:cs typeface="Times New Roman" pitchFamily="18" charset="0"/>
                <a:sym typeface="Symbol" pitchFamily="18" charset="2"/>
              </a:rPr>
              <a:t>	</a:t>
            </a:r>
            <a:r>
              <a:rPr lang="en-US" sz="1600" b="1">
                <a:solidFill>
                  <a:srgbClr val="009900"/>
                </a:solidFill>
                <a:cs typeface="Times New Roman" pitchFamily="18" charset="0"/>
              </a:rPr>
              <a:t> density of occupied or vacant electronic states in the solid</a:t>
            </a:r>
          </a:p>
          <a:p>
            <a:pPr eaLnBrk="1" hangingPunct="1">
              <a:spcBef>
                <a:spcPct val="50000"/>
              </a:spcBef>
            </a:pPr>
            <a:endParaRPr lang="en-US" sz="1600" b="1">
              <a:solidFill>
                <a:srgbClr val="009900"/>
              </a:solidFill>
            </a:endParaRPr>
          </a:p>
        </p:txBody>
      </p:sp>
      <p:sp>
        <p:nvSpPr>
          <p:cNvPr id="6153" name="Rectangle 9"/>
          <p:cNvSpPr>
            <a:spLocks noChangeArrowheads="1"/>
          </p:cNvSpPr>
          <p:nvPr/>
        </p:nvSpPr>
        <p:spPr bwMode="auto">
          <a:xfrm>
            <a:off x="773723" y="838200"/>
            <a:ext cx="4712677" cy="5410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Rectangle 10"/>
          <p:cNvSpPr>
            <a:spLocks noChangeArrowheads="1"/>
          </p:cNvSpPr>
          <p:nvPr/>
        </p:nvSpPr>
        <p:spPr bwMode="auto">
          <a:xfrm>
            <a:off x="422031" y="228600"/>
            <a:ext cx="8159262" cy="64008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191726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03385" y="381001"/>
            <a:ext cx="675249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a:solidFill>
                  <a:srgbClr val="FF0000"/>
                </a:solidFill>
                <a:cs typeface="Times New Roman" pitchFamily="18" charset="0"/>
                <a:sym typeface="Webdings" pitchFamily="18" charset="2"/>
              </a:rPr>
              <a:t></a:t>
            </a:r>
            <a:r>
              <a:rPr lang="en-US" sz="1800" b="1">
                <a:solidFill>
                  <a:srgbClr val="FF0000"/>
                </a:solidFill>
                <a:cs typeface="Times New Roman" pitchFamily="18" charset="0"/>
              </a:rPr>
              <a:t>	Semiconductor/Electrolyte Interface</a:t>
            </a:r>
            <a:r>
              <a:rPr lang="en-US" sz="1800" b="1">
                <a:solidFill>
                  <a:srgbClr val="FF0000"/>
                </a:solidFill>
              </a:rPr>
              <a:t> </a:t>
            </a:r>
          </a:p>
        </p:txBody>
      </p:sp>
      <p:sp>
        <p:nvSpPr>
          <p:cNvPr id="7172" name="Rectangle 4"/>
          <p:cNvSpPr>
            <a:spLocks noChangeArrowheads="1"/>
          </p:cNvSpPr>
          <p:nvPr/>
        </p:nvSpPr>
        <p:spPr bwMode="auto">
          <a:xfrm>
            <a:off x="2277208" y="9239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62" y="1076326"/>
            <a:ext cx="3829050" cy="4257675"/>
          </a:xfrm>
          <a:prstGeom prst="rect">
            <a:avLst/>
          </a:prstGeom>
          <a:noFill/>
          <a:extLst>
            <a:ext uri="{909E8E84-426E-40DD-AFC4-6F175D3DCCD1}">
              <a14:hiddenFill xmlns:a14="http://schemas.microsoft.com/office/drawing/2010/main">
                <a:solidFill>
                  <a:srgbClr val="FFFFFF"/>
                </a:solidFill>
              </a14:hiddenFill>
            </a:ext>
          </a:extLst>
        </p:spPr>
      </p:pic>
      <p:sp>
        <p:nvSpPr>
          <p:cNvPr id="7173" name="Text Box 5"/>
          <p:cNvSpPr txBox="1">
            <a:spLocks noChangeArrowheads="1"/>
          </p:cNvSpPr>
          <p:nvPr/>
        </p:nvSpPr>
        <p:spPr bwMode="auto">
          <a:xfrm>
            <a:off x="4853354" y="533401"/>
            <a:ext cx="3938954"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cs typeface="Times New Roman" pitchFamily="18" charset="0"/>
              </a:rPr>
              <a:t> 	</a:t>
            </a:r>
          </a:p>
          <a:p>
            <a:pPr eaLnBrk="1" hangingPunct="1">
              <a:spcBef>
                <a:spcPct val="50000"/>
              </a:spcBef>
            </a:pPr>
            <a:r>
              <a:rPr lang="en-US">
                <a:cs typeface="Times New Roman" pitchFamily="18" charset="0"/>
              </a:rPr>
              <a:t>	</a:t>
            </a:r>
          </a:p>
          <a:p>
            <a:pPr eaLnBrk="1" hangingPunct="1">
              <a:spcBef>
                <a:spcPct val="50000"/>
              </a:spcBef>
            </a:pPr>
            <a:r>
              <a:rPr lang="en-US">
                <a:cs typeface="Times New Roman" pitchFamily="18" charset="0"/>
              </a:rPr>
              <a:t>       </a:t>
            </a:r>
            <a:r>
              <a:rPr lang="en-US" sz="1600" b="1">
                <a:solidFill>
                  <a:srgbClr val="990033"/>
                </a:solidFill>
                <a:cs typeface="Times New Roman" pitchFamily="18" charset="0"/>
              </a:rPr>
              <a:t>1/C</a:t>
            </a:r>
            <a:r>
              <a:rPr lang="en-US" sz="1600" b="1" baseline="-30000">
                <a:solidFill>
                  <a:srgbClr val="990033"/>
                </a:solidFill>
                <a:cs typeface="Times New Roman" pitchFamily="18" charset="0"/>
              </a:rPr>
              <a:t>dl</a:t>
            </a:r>
            <a:r>
              <a:rPr lang="en-US" sz="1600" b="1">
                <a:solidFill>
                  <a:srgbClr val="990033"/>
                </a:solidFill>
                <a:cs typeface="Times New Roman" pitchFamily="18" charset="0"/>
              </a:rPr>
              <a:t>  =  1/C</a:t>
            </a:r>
            <a:r>
              <a:rPr lang="en-US" sz="1600" b="1" baseline="-30000">
                <a:solidFill>
                  <a:srgbClr val="990033"/>
                </a:solidFill>
                <a:cs typeface="Times New Roman" pitchFamily="18" charset="0"/>
              </a:rPr>
              <a:t>SC</a:t>
            </a:r>
            <a:r>
              <a:rPr lang="en-US" sz="1600" b="1">
                <a:solidFill>
                  <a:srgbClr val="990033"/>
                </a:solidFill>
                <a:cs typeface="Times New Roman" pitchFamily="18" charset="0"/>
              </a:rPr>
              <a:t>  +  1/C</a:t>
            </a:r>
            <a:r>
              <a:rPr lang="en-US" sz="1600" b="1" baseline="-30000">
                <a:solidFill>
                  <a:srgbClr val="990033"/>
                </a:solidFill>
                <a:cs typeface="Times New Roman" pitchFamily="18" charset="0"/>
              </a:rPr>
              <a:t>H</a:t>
            </a:r>
            <a:r>
              <a:rPr lang="en-US" sz="1600" b="1">
                <a:solidFill>
                  <a:srgbClr val="990033"/>
                </a:solidFill>
                <a:cs typeface="Times New Roman" pitchFamily="18" charset="0"/>
              </a:rPr>
              <a:t>  +  1/C</a:t>
            </a:r>
            <a:r>
              <a:rPr lang="en-US" sz="1600" b="1" baseline="-30000">
                <a:solidFill>
                  <a:srgbClr val="990033"/>
                </a:solidFill>
                <a:cs typeface="Times New Roman" pitchFamily="18" charset="0"/>
              </a:rPr>
              <a:t>GC</a:t>
            </a:r>
            <a:endParaRPr lang="en-US" sz="1600" b="1">
              <a:solidFill>
                <a:srgbClr val="990033"/>
              </a:solidFill>
              <a:cs typeface="Times New Roman" pitchFamily="18" charset="0"/>
            </a:endParaRPr>
          </a:p>
          <a:p>
            <a:pPr eaLnBrk="1" hangingPunct="1">
              <a:spcBef>
                <a:spcPct val="50000"/>
              </a:spcBef>
            </a:pPr>
            <a:r>
              <a:rPr lang="en-US" sz="1400">
                <a:solidFill>
                  <a:srgbClr val="990033"/>
                </a:solidFill>
                <a:cs typeface="Times New Roman" pitchFamily="18" charset="0"/>
              </a:rPr>
              <a:t> </a:t>
            </a:r>
          </a:p>
          <a:p>
            <a:pPr eaLnBrk="1" hangingPunct="1">
              <a:spcBef>
                <a:spcPct val="50000"/>
              </a:spcBef>
            </a:pPr>
            <a:r>
              <a:rPr lang="en-US" sz="1600" b="1">
                <a:solidFill>
                  <a:srgbClr val="990033"/>
                </a:solidFill>
                <a:cs typeface="Times New Roman" pitchFamily="18" charset="0"/>
                <a:sym typeface="Webdings" pitchFamily="18" charset="2"/>
              </a:rPr>
              <a:t></a:t>
            </a:r>
            <a:r>
              <a:rPr lang="en-US" sz="1600" b="1">
                <a:solidFill>
                  <a:srgbClr val="990033"/>
                </a:solidFill>
                <a:cs typeface="Times New Roman" pitchFamily="18" charset="0"/>
              </a:rPr>
              <a:t>The potential due to atmosphere of holes and electrons is given by</a:t>
            </a:r>
          </a:p>
          <a:p>
            <a:pPr algn="ctr" eaLnBrk="1" hangingPunct="1">
              <a:spcBef>
                <a:spcPct val="50000"/>
              </a:spcBef>
              <a:buFont typeface="Symbol" pitchFamily="18" charset="2"/>
              <a:buChar char="c"/>
            </a:pPr>
            <a:r>
              <a:rPr lang="en-US" sz="1600" b="1">
                <a:solidFill>
                  <a:srgbClr val="990033"/>
                </a:solidFill>
                <a:cs typeface="Times New Roman" pitchFamily="18" charset="0"/>
              </a:rPr>
              <a:t>=  (8</a:t>
            </a:r>
            <a:r>
              <a:rPr lang="en-US" sz="1600" b="1">
                <a:solidFill>
                  <a:srgbClr val="990033"/>
                </a:solidFill>
                <a:cs typeface="Times New Roman" pitchFamily="18" charset="0"/>
                <a:sym typeface="Symbol" pitchFamily="18" charset="2"/>
              </a:rPr>
              <a:t></a:t>
            </a:r>
            <a:r>
              <a:rPr lang="en-US" sz="1600" b="1" baseline="30000">
                <a:solidFill>
                  <a:srgbClr val="990033"/>
                </a:solidFill>
                <a:cs typeface="Times New Roman" pitchFamily="18" charset="0"/>
              </a:rPr>
              <a:t>o</a:t>
            </a:r>
            <a:r>
              <a:rPr lang="en-US" sz="1600" b="1">
                <a:solidFill>
                  <a:srgbClr val="990033"/>
                </a:solidFill>
                <a:cs typeface="Times New Roman" pitchFamily="18" charset="0"/>
              </a:rPr>
              <a:t>e</a:t>
            </a:r>
            <a:r>
              <a:rPr lang="en-US" sz="1600" b="1" baseline="-30000">
                <a:solidFill>
                  <a:srgbClr val="990033"/>
                </a:solidFill>
                <a:cs typeface="Times New Roman" pitchFamily="18" charset="0"/>
              </a:rPr>
              <a:t>o</a:t>
            </a:r>
            <a:r>
              <a:rPr lang="en-US" sz="1600" b="1" baseline="30000">
                <a:solidFill>
                  <a:srgbClr val="990033"/>
                </a:solidFill>
                <a:cs typeface="Times New Roman" pitchFamily="18" charset="0"/>
              </a:rPr>
              <a:t>2</a:t>
            </a:r>
            <a:r>
              <a:rPr lang="en-US" sz="1600" b="1">
                <a:solidFill>
                  <a:srgbClr val="990033"/>
                </a:solidFill>
                <a:cs typeface="Times New Roman" pitchFamily="18" charset="0"/>
              </a:rPr>
              <a:t>/</a:t>
            </a:r>
            <a:r>
              <a:rPr lang="en-US" sz="1600" b="1">
                <a:solidFill>
                  <a:srgbClr val="990033"/>
                </a:solidFill>
                <a:cs typeface="Times New Roman" pitchFamily="18" charset="0"/>
                <a:sym typeface="Symbol" pitchFamily="18" charset="2"/>
              </a:rPr>
              <a:t></a:t>
            </a:r>
            <a:r>
              <a:rPr lang="en-US" sz="1600" b="1">
                <a:solidFill>
                  <a:srgbClr val="990033"/>
                </a:solidFill>
                <a:cs typeface="Times New Roman" pitchFamily="18" charset="0"/>
              </a:rPr>
              <a:t>kT)</a:t>
            </a:r>
            <a:r>
              <a:rPr lang="en-US" sz="1600" b="1" baseline="30000">
                <a:solidFill>
                  <a:srgbClr val="990033"/>
                </a:solidFill>
                <a:cs typeface="Times New Roman" pitchFamily="18" charset="0"/>
              </a:rPr>
              <a:t>1/2</a:t>
            </a:r>
          </a:p>
          <a:p>
            <a:pPr eaLnBrk="1" hangingPunct="1">
              <a:spcBef>
                <a:spcPct val="50000"/>
              </a:spcBef>
              <a:buFont typeface="Symbol" pitchFamily="18" charset="2"/>
              <a:buNone/>
            </a:pPr>
            <a:r>
              <a:rPr lang="en-US" sz="1600" b="1">
                <a:solidFill>
                  <a:srgbClr val="990033"/>
                </a:solidFill>
                <a:cs typeface="Times New Roman" pitchFamily="18" charset="0"/>
              </a:rPr>
              <a:t> </a:t>
            </a:r>
            <a:r>
              <a:rPr lang="en-US" sz="1600" b="1">
                <a:solidFill>
                  <a:srgbClr val="990033"/>
                </a:solidFill>
                <a:cs typeface="Times New Roman" pitchFamily="18" charset="0"/>
                <a:sym typeface="Symbol" pitchFamily="18" charset="2"/>
              </a:rPr>
              <a:t></a:t>
            </a:r>
            <a:r>
              <a:rPr lang="en-US" sz="1600" b="1" baseline="30000">
                <a:solidFill>
                  <a:srgbClr val="990033"/>
                </a:solidFill>
                <a:cs typeface="Times New Roman" pitchFamily="18" charset="0"/>
              </a:rPr>
              <a:t>-1</a:t>
            </a:r>
            <a:r>
              <a:rPr lang="en-US" sz="1600" b="1">
                <a:solidFill>
                  <a:srgbClr val="990033"/>
                </a:solidFill>
                <a:cs typeface="Times New Roman" pitchFamily="18" charset="0"/>
              </a:rPr>
              <a:t> </a:t>
            </a:r>
            <a:r>
              <a:rPr lang="en-US" sz="1600" b="1">
                <a:solidFill>
                  <a:srgbClr val="990033"/>
                </a:solidFill>
                <a:cs typeface="Times New Roman" pitchFamily="18" charset="0"/>
                <a:sym typeface="Symbol" pitchFamily="18" charset="2"/>
              </a:rPr>
              <a:t></a:t>
            </a:r>
            <a:r>
              <a:rPr lang="en-US" sz="1600" b="1">
                <a:solidFill>
                  <a:srgbClr val="990033"/>
                </a:solidFill>
                <a:cs typeface="Times New Roman" pitchFamily="18" charset="0"/>
              </a:rPr>
              <a:t>  Thickness of the Garrett-Brattain space charge inside a semiconductor.</a:t>
            </a:r>
          </a:p>
          <a:p>
            <a:pPr eaLnBrk="1" hangingPunct="1">
              <a:spcBef>
                <a:spcPct val="50000"/>
              </a:spcBef>
            </a:pPr>
            <a:endParaRPr lang="en-US" sz="1600" b="1">
              <a:solidFill>
                <a:srgbClr val="990033"/>
              </a:solidFill>
            </a:endParaRPr>
          </a:p>
        </p:txBody>
      </p:sp>
      <p:sp>
        <p:nvSpPr>
          <p:cNvPr id="7174" name="Rectangle 6"/>
          <p:cNvSpPr>
            <a:spLocks noChangeArrowheads="1"/>
          </p:cNvSpPr>
          <p:nvPr/>
        </p:nvSpPr>
        <p:spPr bwMode="auto">
          <a:xfrm>
            <a:off x="844062" y="1066800"/>
            <a:ext cx="3798277" cy="426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Rectangle 8"/>
          <p:cNvSpPr>
            <a:spLocks noChangeArrowheads="1"/>
          </p:cNvSpPr>
          <p:nvPr/>
        </p:nvSpPr>
        <p:spPr bwMode="auto">
          <a:xfrm>
            <a:off x="422031" y="304800"/>
            <a:ext cx="8299938" cy="6172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14867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73723" y="533401"/>
            <a:ext cx="766689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a:solidFill>
                  <a:srgbClr val="FF0000"/>
                </a:solidFill>
                <a:effectLst>
                  <a:outerShdw blurRad="38100" dist="38100" dir="2700000" algn="tl">
                    <a:srgbClr val="000000"/>
                  </a:outerShdw>
                </a:effectLst>
                <a:cs typeface="Times New Roman" pitchFamily="18" charset="0"/>
                <a:sym typeface="Webdings" pitchFamily="18" charset="2"/>
              </a:rPr>
              <a:t></a:t>
            </a:r>
            <a:r>
              <a:rPr lang="en-US" sz="2000">
                <a:solidFill>
                  <a:srgbClr val="FF0000"/>
                </a:solidFill>
                <a:effectLst>
                  <a:outerShdw blurRad="38100" dist="38100" dir="2700000" algn="tl">
                    <a:srgbClr val="000000"/>
                  </a:outerShdw>
                </a:effectLst>
                <a:cs typeface="Times New Roman" pitchFamily="18" charset="0"/>
              </a:rPr>
              <a:t>	</a:t>
            </a:r>
            <a:r>
              <a:rPr lang="en-US" sz="2000" i="1">
                <a:solidFill>
                  <a:srgbClr val="FF0000"/>
                </a:solidFill>
                <a:effectLst>
                  <a:outerShdw blurRad="38100" dist="38100" dir="2700000" algn="tl">
                    <a:srgbClr val="000000"/>
                  </a:outerShdw>
                </a:effectLst>
                <a:cs typeface="Times New Roman" pitchFamily="18" charset="0"/>
              </a:rPr>
              <a:t>Effect of potential on the Energy levels of the Semiconductor</a:t>
            </a:r>
            <a:r>
              <a:rPr lang="en-US" sz="2000" b="1"/>
              <a:t> </a:t>
            </a:r>
          </a:p>
        </p:txBody>
      </p:sp>
      <p:sp>
        <p:nvSpPr>
          <p:cNvPr id="8195" name="Text Box 3"/>
          <p:cNvSpPr txBox="1">
            <a:spLocks noChangeArrowheads="1"/>
          </p:cNvSpPr>
          <p:nvPr/>
        </p:nvSpPr>
        <p:spPr bwMode="auto">
          <a:xfrm>
            <a:off x="1195754" y="3376614"/>
            <a:ext cx="5486400" cy="364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D60093"/>
                </a:solidFill>
                <a:cs typeface="Times New Roman" pitchFamily="18" charset="0"/>
                <a:sym typeface="Webdings" pitchFamily="18" charset="2"/>
              </a:rPr>
              <a:t></a:t>
            </a:r>
            <a:r>
              <a:rPr lang="en-US" sz="1400" b="1">
                <a:solidFill>
                  <a:srgbClr val="D60093"/>
                </a:solidFill>
                <a:cs typeface="Times New Roman" pitchFamily="18" charset="0"/>
              </a:rPr>
              <a:t>	The energy bands near the surface of the Semiconductor are </a:t>
            </a:r>
          </a:p>
          <a:p>
            <a:pPr eaLnBrk="1" hangingPunct="1">
              <a:spcBef>
                <a:spcPct val="50000"/>
              </a:spcBef>
            </a:pPr>
            <a:r>
              <a:rPr lang="en-US" sz="1400" b="1">
                <a:solidFill>
                  <a:srgbClr val="D60093"/>
                </a:solidFill>
                <a:cs typeface="Times New Roman" pitchFamily="18" charset="0"/>
              </a:rPr>
              <a:t>	disturbed by the existence of the field.</a:t>
            </a:r>
          </a:p>
          <a:p>
            <a:pPr eaLnBrk="1" hangingPunct="1">
              <a:spcBef>
                <a:spcPct val="50000"/>
              </a:spcBef>
            </a:pPr>
            <a:r>
              <a:rPr lang="en-US" sz="1400" b="1">
                <a:solidFill>
                  <a:srgbClr val="D60093"/>
                </a:solidFill>
                <a:cs typeface="Times New Roman" pitchFamily="18" charset="0"/>
              </a:rPr>
              <a:t> </a:t>
            </a:r>
            <a:r>
              <a:rPr lang="en-US" sz="1400" b="1">
                <a:solidFill>
                  <a:srgbClr val="D60093"/>
                </a:solidFill>
                <a:cs typeface="Times New Roman" pitchFamily="18" charset="0"/>
                <a:sym typeface="Webdings" pitchFamily="18" charset="2"/>
              </a:rPr>
              <a:t></a:t>
            </a:r>
            <a:r>
              <a:rPr lang="en-US" sz="1400" b="1">
                <a:solidFill>
                  <a:srgbClr val="D60093"/>
                </a:solidFill>
                <a:cs typeface="Times New Roman" pitchFamily="18" charset="0"/>
              </a:rPr>
              <a:t>	The bending of the bands up or down depends on the sign of </a:t>
            </a:r>
          </a:p>
          <a:p>
            <a:pPr eaLnBrk="1" hangingPunct="1">
              <a:spcBef>
                <a:spcPct val="50000"/>
              </a:spcBef>
            </a:pPr>
            <a:r>
              <a:rPr lang="en-US" sz="1400" b="1">
                <a:solidFill>
                  <a:srgbClr val="D60093"/>
                </a:solidFill>
                <a:cs typeface="Times New Roman" pitchFamily="18" charset="0"/>
              </a:rPr>
              <a:t>	the ionic charge populating the OHP.</a:t>
            </a:r>
          </a:p>
          <a:p>
            <a:pPr eaLnBrk="1" hangingPunct="1">
              <a:spcBef>
                <a:spcPct val="50000"/>
              </a:spcBef>
            </a:pPr>
            <a:r>
              <a:rPr lang="en-US" sz="1400" b="1">
                <a:solidFill>
                  <a:srgbClr val="D60093"/>
                </a:solidFill>
                <a:cs typeface="Times New Roman" pitchFamily="18" charset="0"/>
              </a:rPr>
              <a:t> </a:t>
            </a:r>
            <a:r>
              <a:rPr lang="en-US" sz="1400" b="1">
                <a:solidFill>
                  <a:srgbClr val="D60093"/>
                </a:solidFill>
                <a:cs typeface="Times New Roman" pitchFamily="18" charset="0"/>
                <a:sym typeface="Webdings" pitchFamily="18" charset="2"/>
              </a:rPr>
              <a:t></a:t>
            </a:r>
            <a:r>
              <a:rPr lang="en-US" sz="1400" b="1">
                <a:solidFill>
                  <a:srgbClr val="D60093"/>
                </a:solidFill>
                <a:cs typeface="Times New Roman" pitchFamily="18" charset="0"/>
              </a:rPr>
              <a:t>	Field penetration exists inside the Semiconductor.</a:t>
            </a:r>
          </a:p>
          <a:p>
            <a:pPr eaLnBrk="1" hangingPunct="1">
              <a:spcBef>
                <a:spcPct val="50000"/>
              </a:spcBef>
            </a:pPr>
            <a:r>
              <a:rPr lang="en-US" sz="1400" b="1">
                <a:solidFill>
                  <a:srgbClr val="D60093"/>
                </a:solidFill>
                <a:cs typeface="Times New Roman" pitchFamily="18" charset="0"/>
              </a:rPr>
              <a:t> </a:t>
            </a:r>
            <a:r>
              <a:rPr lang="en-US" sz="1400" b="1">
                <a:solidFill>
                  <a:srgbClr val="D60093"/>
                </a:solidFill>
                <a:cs typeface="Times New Roman" pitchFamily="18" charset="0"/>
                <a:sym typeface="Webdings" pitchFamily="18" charset="2"/>
              </a:rPr>
              <a:t></a:t>
            </a:r>
            <a:r>
              <a:rPr lang="en-US" sz="1400" b="1">
                <a:solidFill>
                  <a:srgbClr val="D60093"/>
                </a:solidFill>
                <a:cs typeface="Times New Roman" pitchFamily="18" charset="0"/>
              </a:rPr>
              <a:t>	Field gradient depends on </a:t>
            </a:r>
          </a:p>
          <a:p>
            <a:pPr eaLnBrk="1" hangingPunct="1">
              <a:spcBef>
                <a:spcPct val="50000"/>
              </a:spcBef>
            </a:pPr>
            <a:r>
              <a:rPr lang="en-US" sz="1400" b="1">
                <a:solidFill>
                  <a:srgbClr val="D60093"/>
                </a:solidFill>
                <a:cs typeface="Times New Roman" pitchFamily="18" charset="0"/>
              </a:rPr>
              <a:t>		(i)    Density of states	</a:t>
            </a:r>
          </a:p>
          <a:p>
            <a:pPr eaLnBrk="1" hangingPunct="1">
              <a:spcBef>
                <a:spcPct val="50000"/>
              </a:spcBef>
            </a:pPr>
            <a:r>
              <a:rPr lang="en-US" sz="1400" b="1">
                <a:solidFill>
                  <a:srgbClr val="D60093"/>
                </a:solidFill>
                <a:cs typeface="Times New Roman" pitchFamily="18" charset="0"/>
              </a:rPr>
              <a:t>		(ii)   Surface states</a:t>
            </a:r>
          </a:p>
          <a:p>
            <a:pPr eaLnBrk="1" hangingPunct="1">
              <a:spcBef>
                <a:spcPct val="50000"/>
              </a:spcBef>
            </a:pPr>
            <a:r>
              <a:rPr lang="en-US" sz="1400" b="1">
                <a:solidFill>
                  <a:srgbClr val="D60093"/>
                </a:solidFill>
                <a:cs typeface="Times New Roman" pitchFamily="18" charset="0"/>
              </a:rPr>
              <a:t>		(iii) Adsorption capacity</a:t>
            </a:r>
          </a:p>
          <a:p>
            <a:pPr eaLnBrk="1" hangingPunct="1">
              <a:spcBef>
                <a:spcPct val="50000"/>
              </a:spcBef>
            </a:pPr>
            <a:endParaRPr lang="en-US" sz="1400" b="1">
              <a:solidFill>
                <a:srgbClr val="D60093"/>
              </a:solidFill>
            </a:endParaRPr>
          </a:p>
        </p:txBody>
      </p:sp>
      <p:sp>
        <p:nvSpPr>
          <p:cNvPr id="8196" name="Rectangle 4"/>
          <p:cNvSpPr>
            <a:spLocks noChangeArrowheads="1"/>
          </p:cNvSpPr>
          <p:nvPr/>
        </p:nvSpPr>
        <p:spPr bwMode="auto">
          <a:xfrm>
            <a:off x="633046" y="381000"/>
            <a:ext cx="8018585" cy="60198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198" name="Object 6"/>
          <p:cNvGraphicFramePr>
            <a:graphicFrameLocks noChangeAspect="1"/>
          </p:cNvGraphicFramePr>
          <p:nvPr/>
        </p:nvGraphicFramePr>
        <p:xfrm>
          <a:off x="2954216" y="971551"/>
          <a:ext cx="3297115" cy="2359025"/>
        </p:xfrm>
        <a:graphic>
          <a:graphicData uri="http://schemas.openxmlformats.org/presentationml/2006/ole">
            <mc:AlternateContent xmlns:mc="http://schemas.openxmlformats.org/markup-compatibility/2006">
              <mc:Choice xmlns:v="urn:schemas-microsoft-com:vml" Requires="v">
                <p:oleObj spid="_x0000_s3107" name="Bitmap Image" r:id="rId3" imgW="3029373" imgH="2000000" progId="Paint.Picture">
                  <p:embed/>
                </p:oleObj>
              </mc:Choice>
              <mc:Fallback>
                <p:oleObj name="Bitmap Image" r:id="rId3" imgW="3029373" imgH="200000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216" y="971551"/>
                        <a:ext cx="329711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Rectangle 7"/>
          <p:cNvSpPr>
            <a:spLocks noChangeArrowheads="1"/>
          </p:cNvSpPr>
          <p:nvPr/>
        </p:nvSpPr>
        <p:spPr bwMode="auto">
          <a:xfrm>
            <a:off x="2954215" y="990600"/>
            <a:ext cx="3305908"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72993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773723" y="533401"/>
            <a:ext cx="759655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i="1">
                <a:solidFill>
                  <a:srgbClr val="009900"/>
                </a:solidFill>
                <a:cs typeface="Times New Roman" pitchFamily="18" charset="0"/>
                <a:sym typeface="Webdings" pitchFamily="18" charset="2"/>
              </a:rPr>
              <a:t></a:t>
            </a:r>
            <a:r>
              <a:rPr lang="en-US" sz="2000" b="1" i="1">
                <a:solidFill>
                  <a:srgbClr val="009900"/>
                </a:solidFill>
              </a:rPr>
              <a:t> </a:t>
            </a:r>
            <a:r>
              <a:rPr lang="en-US" sz="2000" b="1" i="1">
                <a:solidFill>
                  <a:srgbClr val="009900"/>
                </a:solidFill>
                <a:cs typeface="Times New Roman" pitchFamily="18" charset="0"/>
              </a:rPr>
              <a:t>Electron transfer at Semiconductor electrode/electrolyte interface</a:t>
            </a:r>
            <a:r>
              <a:rPr lang="en-US" sz="2000" b="1" i="1"/>
              <a:t> </a:t>
            </a:r>
          </a:p>
        </p:txBody>
      </p:sp>
      <p:sp>
        <p:nvSpPr>
          <p:cNvPr id="9221" name="Rectangle 5"/>
          <p:cNvSpPr>
            <a:spLocks noChangeArrowheads="1"/>
          </p:cNvSpPr>
          <p:nvPr/>
        </p:nvSpPr>
        <p:spPr bwMode="auto">
          <a:xfrm>
            <a:off x="2281604" y="14859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62" y="1485900"/>
            <a:ext cx="3798277" cy="3886200"/>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4853354" y="1524000"/>
            <a:ext cx="3868615" cy="450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990033"/>
                </a:solidFill>
                <a:cs typeface="Times New Roman" pitchFamily="18" charset="0"/>
              </a:rPr>
              <a:t>Redox system 1   </a:t>
            </a:r>
            <a:r>
              <a:rPr lang="en-US" sz="1400" b="1">
                <a:solidFill>
                  <a:srgbClr val="990033"/>
                </a:solidFill>
                <a:cs typeface="Times New Roman" pitchFamily="18" charset="0"/>
                <a:sym typeface="Symbol" pitchFamily="18" charset="2"/>
              </a:rPr>
              <a:t></a:t>
            </a:r>
            <a:r>
              <a:rPr lang="en-US" sz="1400" b="1">
                <a:solidFill>
                  <a:srgbClr val="990033"/>
                </a:solidFill>
                <a:cs typeface="Times New Roman" pitchFamily="18" charset="0"/>
              </a:rPr>
              <a:t>   E</a:t>
            </a:r>
            <a:r>
              <a:rPr lang="en-US" sz="1400" b="1" baseline="30000">
                <a:solidFill>
                  <a:srgbClr val="990033"/>
                </a:solidFill>
                <a:cs typeface="Times New Roman" pitchFamily="18" charset="0"/>
              </a:rPr>
              <a:t>o</a:t>
            </a:r>
            <a:r>
              <a:rPr lang="en-US" sz="1400" b="1" baseline="-30000">
                <a:solidFill>
                  <a:srgbClr val="990033"/>
                </a:solidFill>
                <a:cs typeface="Times New Roman" pitchFamily="18" charset="0"/>
              </a:rPr>
              <a:t>redox</a:t>
            </a:r>
            <a:r>
              <a:rPr lang="en-US" sz="1400" b="1">
                <a:solidFill>
                  <a:srgbClr val="990033"/>
                </a:solidFill>
                <a:cs typeface="Times New Roman" pitchFamily="18" charset="0"/>
              </a:rPr>
              <a:t> close to CB edge</a:t>
            </a:r>
          </a:p>
          <a:p>
            <a:pPr eaLnBrk="1" hangingPunct="1">
              <a:spcBef>
                <a:spcPct val="50000"/>
              </a:spcBef>
            </a:pPr>
            <a:r>
              <a:rPr lang="en-US" sz="1400" b="1">
                <a:solidFill>
                  <a:srgbClr val="990033"/>
                </a:solidFill>
                <a:cs typeface="Times New Roman" pitchFamily="18" charset="0"/>
              </a:rPr>
              <a:t>		Accumulation layer</a:t>
            </a:r>
          </a:p>
          <a:p>
            <a:pPr eaLnBrk="1" hangingPunct="1">
              <a:spcBef>
                <a:spcPct val="50000"/>
              </a:spcBef>
            </a:pPr>
            <a:r>
              <a:rPr lang="en-US" sz="1400" b="1">
                <a:solidFill>
                  <a:srgbClr val="990033"/>
                </a:solidFill>
                <a:cs typeface="Times New Roman" pitchFamily="18" charset="0"/>
              </a:rPr>
              <a:t>		High rate of e</a:t>
            </a:r>
            <a:r>
              <a:rPr lang="en-US" sz="1400" b="1" baseline="30000">
                <a:solidFill>
                  <a:srgbClr val="990033"/>
                </a:solidFill>
                <a:cs typeface="Times New Roman" pitchFamily="18" charset="0"/>
              </a:rPr>
              <a:t>-</a:t>
            </a:r>
            <a:r>
              <a:rPr lang="en-US" sz="1400" b="1">
                <a:solidFill>
                  <a:srgbClr val="990033"/>
                </a:solidFill>
                <a:cs typeface="Times New Roman" pitchFamily="18" charset="0"/>
              </a:rPr>
              <a:t> exchange can 		be expected</a:t>
            </a:r>
          </a:p>
          <a:p>
            <a:pPr eaLnBrk="1" hangingPunct="1">
              <a:spcBef>
                <a:spcPct val="50000"/>
              </a:spcBef>
            </a:pPr>
            <a:r>
              <a:rPr lang="en-US" sz="1400" b="1">
                <a:solidFill>
                  <a:srgbClr val="990033"/>
                </a:solidFill>
                <a:cs typeface="Times New Roman" pitchFamily="18" charset="0"/>
              </a:rPr>
              <a:t> Redox system 2   </a:t>
            </a:r>
            <a:r>
              <a:rPr lang="en-US" sz="1400" b="1">
                <a:solidFill>
                  <a:srgbClr val="990033"/>
                </a:solidFill>
                <a:cs typeface="Times New Roman" pitchFamily="18" charset="0"/>
                <a:sym typeface="Symbol" pitchFamily="18" charset="2"/>
              </a:rPr>
              <a:t></a:t>
            </a:r>
            <a:r>
              <a:rPr lang="en-US" sz="1400" b="1">
                <a:solidFill>
                  <a:srgbClr val="990033"/>
                </a:solidFill>
                <a:cs typeface="Times New Roman" pitchFamily="18" charset="0"/>
              </a:rPr>
              <a:t>   Depletion layer</a:t>
            </a:r>
          </a:p>
          <a:p>
            <a:pPr eaLnBrk="1" hangingPunct="1">
              <a:spcBef>
                <a:spcPct val="50000"/>
              </a:spcBef>
            </a:pPr>
            <a:r>
              <a:rPr lang="en-US" sz="1400" b="1">
                <a:solidFill>
                  <a:srgbClr val="990033"/>
                </a:solidFill>
                <a:cs typeface="Times New Roman" pitchFamily="18" charset="0"/>
              </a:rPr>
              <a:t>		Electron transition to Ox</a:t>
            </a:r>
            <a:r>
              <a:rPr lang="en-US" sz="1400" b="1" baseline="30000">
                <a:solidFill>
                  <a:srgbClr val="990033"/>
                </a:solidFill>
                <a:cs typeface="Times New Roman" pitchFamily="18" charset="0"/>
              </a:rPr>
              <a:t>+</a:t>
            </a:r>
            <a:r>
              <a:rPr lang="en-US" sz="1400" b="1">
                <a:solidFill>
                  <a:srgbClr val="990033"/>
                </a:solidFill>
                <a:cs typeface="Times New Roman" pitchFamily="18" charset="0"/>
              </a:rPr>
              <a:t> 		species nor from reduced 		species reach the conduction 		band energy.</a:t>
            </a:r>
          </a:p>
          <a:p>
            <a:pPr eaLnBrk="1" hangingPunct="1">
              <a:spcBef>
                <a:spcPct val="50000"/>
              </a:spcBef>
            </a:pPr>
            <a:r>
              <a:rPr lang="en-US" sz="1400" b="1">
                <a:solidFill>
                  <a:srgbClr val="990033"/>
                </a:solidFill>
                <a:cs typeface="Times New Roman" pitchFamily="18" charset="0"/>
              </a:rPr>
              <a:t> Redox system  3   </a:t>
            </a:r>
            <a:r>
              <a:rPr lang="en-US" sz="1400" b="1">
                <a:solidFill>
                  <a:srgbClr val="990033"/>
                </a:solidFill>
                <a:cs typeface="Times New Roman" pitchFamily="18" charset="0"/>
                <a:sym typeface="Symbol" pitchFamily="18" charset="2"/>
              </a:rPr>
              <a:t></a:t>
            </a:r>
            <a:r>
              <a:rPr lang="en-US" sz="1400" b="1">
                <a:solidFill>
                  <a:srgbClr val="990033"/>
                </a:solidFill>
                <a:cs typeface="Times New Roman" pitchFamily="18" charset="0"/>
              </a:rPr>
              <a:t>   The barrier height for 		                  electron is even higher </a:t>
            </a:r>
          </a:p>
          <a:p>
            <a:pPr eaLnBrk="1" hangingPunct="1">
              <a:spcBef>
                <a:spcPct val="50000"/>
              </a:spcBef>
            </a:pPr>
            <a:r>
              <a:rPr lang="en-US" sz="1400" b="1">
                <a:solidFill>
                  <a:srgbClr val="990033"/>
                </a:solidFill>
                <a:cs typeface="Times New Roman" pitchFamily="18" charset="0"/>
              </a:rPr>
              <a:t>		(close to E</a:t>
            </a:r>
            <a:r>
              <a:rPr lang="en-US" sz="1400" b="1" baseline="-30000">
                <a:solidFill>
                  <a:srgbClr val="990033"/>
                </a:solidFill>
                <a:cs typeface="Times New Roman" pitchFamily="18" charset="0"/>
              </a:rPr>
              <a:t>g</a:t>
            </a:r>
            <a:r>
              <a:rPr lang="en-US" sz="1400" b="1">
                <a:solidFill>
                  <a:srgbClr val="990033"/>
                </a:solidFill>
                <a:cs typeface="Times New Roman" pitchFamily="18" charset="0"/>
              </a:rPr>
              <a:t> energy)</a:t>
            </a:r>
          </a:p>
          <a:p>
            <a:pPr eaLnBrk="1" hangingPunct="1">
              <a:spcBef>
                <a:spcPct val="50000"/>
              </a:spcBef>
            </a:pPr>
            <a:r>
              <a:rPr lang="en-US" sz="1400" b="1">
                <a:solidFill>
                  <a:srgbClr val="990033"/>
                </a:solidFill>
                <a:cs typeface="Times New Roman" pitchFamily="18" charset="0"/>
              </a:rPr>
              <a:t>		E</a:t>
            </a:r>
            <a:r>
              <a:rPr lang="en-US" sz="1400" b="1" baseline="30000">
                <a:solidFill>
                  <a:srgbClr val="990033"/>
                </a:solidFill>
                <a:cs typeface="Times New Roman" pitchFamily="18" charset="0"/>
              </a:rPr>
              <a:t>o</a:t>
            </a:r>
            <a:r>
              <a:rPr lang="en-US" sz="1400" b="1" baseline="-30000">
                <a:solidFill>
                  <a:srgbClr val="990033"/>
                </a:solidFill>
                <a:cs typeface="Times New Roman" pitchFamily="18" charset="0"/>
              </a:rPr>
              <a:t>redox</a:t>
            </a:r>
            <a:r>
              <a:rPr lang="en-US" sz="1400" b="1">
                <a:solidFill>
                  <a:srgbClr val="990033"/>
                </a:solidFill>
                <a:cs typeface="Times New Roman" pitchFamily="18" charset="0"/>
              </a:rPr>
              <a:t> close to VB edge</a:t>
            </a:r>
          </a:p>
          <a:p>
            <a:pPr eaLnBrk="1" hangingPunct="1">
              <a:spcBef>
                <a:spcPct val="50000"/>
              </a:spcBef>
            </a:pPr>
            <a:r>
              <a:rPr lang="en-US" sz="1400" b="1">
                <a:solidFill>
                  <a:srgbClr val="990033"/>
                </a:solidFill>
                <a:cs typeface="Times New Roman" pitchFamily="18" charset="0"/>
              </a:rPr>
              <a:t>		e</a:t>
            </a:r>
            <a:r>
              <a:rPr lang="en-US" sz="1400" b="1" baseline="30000">
                <a:solidFill>
                  <a:srgbClr val="990033"/>
                </a:solidFill>
                <a:cs typeface="Times New Roman" pitchFamily="18" charset="0"/>
              </a:rPr>
              <a:t>-</a:t>
            </a:r>
            <a:r>
              <a:rPr lang="en-US" sz="1400" b="1">
                <a:solidFill>
                  <a:srgbClr val="990033"/>
                </a:solidFill>
                <a:cs typeface="Times New Roman" pitchFamily="18" charset="0"/>
              </a:rPr>
              <a:t> exchange is possible with 		VB edge.</a:t>
            </a:r>
          </a:p>
          <a:p>
            <a:pPr eaLnBrk="1" hangingPunct="1">
              <a:spcBef>
                <a:spcPct val="50000"/>
              </a:spcBef>
            </a:pPr>
            <a:endParaRPr lang="en-US" sz="1400" b="1">
              <a:solidFill>
                <a:srgbClr val="990033"/>
              </a:solidFill>
            </a:endParaRPr>
          </a:p>
        </p:txBody>
      </p:sp>
      <p:sp>
        <p:nvSpPr>
          <p:cNvPr id="9223" name="Rectangle 7"/>
          <p:cNvSpPr>
            <a:spLocks noChangeArrowheads="1"/>
          </p:cNvSpPr>
          <p:nvPr/>
        </p:nvSpPr>
        <p:spPr bwMode="auto">
          <a:xfrm>
            <a:off x="842597" y="1525589"/>
            <a:ext cx="3796811" cy="38115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Rectangle 8"/>
          <p:cNvSpPr>
            <a:spLocks noChangeArrowheads="1"/>
          </p:cNvSpPr>
          <p:nvPr/>
        </p:nvSpPr>
        <p:spPr bwMode="auto">
          <a:xfrm>
            <a:off x="492369" y="304800"/>
            <a:ext cx="8299938" cy="6172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 name="Text Box 9"/>
          <p:cNvSpPr txBox="1">
            <a:spLocks noChangeArrowheads="1"/>
          </p:cNvSpPr>
          <p:nvPr/>
        </p:nvSpPr>
        <p:spPr bwMode="auto">
          <a:xfrm>
            <a:off x="773723" y="5867400"/>
            <a:ext cx="54160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p>
        </p:txBody>
      </p:sp>
      <p:sp>
        <p:nvSpPr>
          <p:cNvPr id="9226" name="Text Box 10"/>
          <p:cNvSpPr txBox="1">
            <a:spLocks noChangeArrowheads="1"/>
          </p:cNvSpPr>
          <p:nvPr/>
        </p:nvSpPr>
        <p:spPr bwMode="auto">
          <a:xfrm>
            <a:off x="703385" y="5791200"/>
            <a:ext cx="5767754"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sz="1400" b="1" i="1">
                <a:solidFill>
                  <a:schemeClr val="accent2"/>
                </a:solidFill>
                <a:cs typeface="Times New Roman" pitchFamily="18" charset="0"/>
              </a:rPr>
              <a:t>Reference:  H. Gerischer, Electrochimica Acta, 35 (1990) 1677.</a:t>
            </a:r>
          </a:p>
          <a:p>
            <a:pPr eaLnBrk="1" hangingPunct="1">
              <a:spcBef>
                <a:spcPct val="50000"/>
              </a:spcBef>
            </a:pPr>
            <a:endParaRPr lang="en-US" sz="1400">
              <a:solidFill>
                <a:schemeClr val="accent2"/>
              </a:solidFill>
            </a:endParaRPr>
          </a:p>
        </p:txBody>
      </p:sp>
    </p:spTree>
    <p:extLst>
      <p:ext uri="{BB962C8B-B14F-4D97-AF65-F5344CB8AC3E}">
        <p14:creationId xmlns:p14="http://schemas.microsoft.com/office/powerpoint/2010/main" val="24353581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22031" y="533401"/>
            <a:ext cx="8018585" cy="633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i="1" dirty="0">
                <a:solidFill>
                  <a:srgbClr val="FF0000"/>
                </a:solidFill>
                <a:effectLst>
                  <a:outerShdw blurRad="38100" dist="38100" dir="2700000" algn="tl">
                    <a:srgbClr val="000000"/>
                  </a:outerShdw>
                </a:effectLst>
                <a:cs typeface="Times New Roman" pitchFamily="18" charset="0"/>
                <a:sym typeface="Webdings" pitchFamily="18" charset="2"/>
              </a:rPr>
              <a:t></a:t>
            </a:r>
            <a:r>
              <a:rPr lang="en-US" sz="1800" b="1" i="1" dirty="0">
                <a:solidFill>
                  <a:srgbClr val="FF0000"/>
                </a:solidFill>
                <a:effectLst>
                  <a:outerShdw blurRad="38100" dist="38100" dir="2700000" algn="tl">
                    <a:srgbClr val="000000"/>
                  </a:outerShdw>
                </a:effectLst>
                <a:cs typeface="Times New Roman" pitchFamily="18" charset="0"/>
              </a:rPr>
              <a:t>	Electron transfer at the Semiconductor/electrolyte interface:</a:t>
            </a:r>
            <a:endParaRPr lang="en-US" sz="1800" dirty="0">
              <a:solidFill>
                <a:srgbClr val="FF0000"/>
              </a:solidFill>
              <a:effectLst>
                <a:outerShdw blurRad="38100" dist="38100" dir="2700000" algn="tl">
                  <a:srgbClr val="000000"/>
                </a:outerShdw>
              </a:effectLst>
              <a:cs typeface="Times New Roman" pitchFamily="18" charset="0"/>
            </a:endParaRPr>
          </a:p>
          <a:p>
            <a:pPr eaLnBrk="1" hangingPunct="1">
              <a:spcBef>
                <a:spcPct val="50000"/>
              </a:spcBef>
            </a:pPr>
            <a:r>
              <a:rPr lang="en-US" sz="1600" b="1" dirty="0">
                <a:solidFill>
                  <a:srgbClr val="D60093"/>
                </a:solidFill>
                <a:cs typeface="Times New Roman" pitchFamily="18" charset="0"/>
              </a:rPr>
              <a:t> </a:t>
            </a:r>
            <a:r>
              <a:rPr lang="en-US" sz="1600" dirty="0">
                <a:solidFill>
                  <a:srgbClr val="D60093"/>
                </a:solidFill>
                <a:cs typeface="Times New Roman" pitchFamily="18" charset="0"/>
              </a:rPr>
              <a:t>	</a:t>
            </a:r>
            <a:r>
              <a:rPr lang="en-US" sz="1600" b="1" dirty="0">
                <a:solidFill>
                  <a:srgbClr val="D60093"/>
                </a:solidFill>
                <a:cs typeface="Times New Roman" pitchFamily="18" charset="0"/>
              </a:rPr>
              <a:t>Current </a:t>
            </a:r>
            <a:r>
              <a:rPr lang="en-US" sz="1600" b="1" i="1" dirty="0">
                <a:solidFill>
                  <a:srgbClr val="D60093"/>
                </a:solidFill>
                <a:cs typeface="Times New Roman" pitchFamily="18" charset="0"/>
              </a:rPr>
              <a:t>via</a:t>
            </a:r>
            <a:r>
              <a:rPr lang="en-US" sz="1600" b="1" dirty="0">
                <a:solidFill>
                  <a:srgbClr val="D60093"/>
                </a:solidFill>
                <a:cs typeface="Times New Roman" pitchFamily="18" charset="0"/>
              </a:rPr>
              <a:t> the conduction band</a:t>
            </a:r>
          </a:p>
          <a:p>
            <a:pPr eaLnBrk="1" hangingPunct="1">
              <a:spcBef>
                <a:spcPct val="50000"/>
              </a:spcBef>
            </a:pPr>
            <a:r>
              <a:rPr lang="en-US" sz="1600" b="1" dirty="0">
                <a:solidFill>
                  <a:srgbClr val="D60093"/>
                </a:solidFill>
                <a:cs typeface="Times New Roman" pitchFamily="18" charset="0"/>
              </a:rPr>
              <a:t> 			</a:t>
            </a:r>
            <a:r>
              <a:rPr lang="en-US" sz="1600" b="1" dirty="0" err="1">
                <a:solidFill>
                  <a:srgbClr val="D60093"/>
                </a:solidFill>
                <a:cs typeface="Times New Roman" pitchFamily="18" charset="0"/>
              </a:rPr>
              <a:t>j</a:t>
            </a:r>
            <a:r>
              <a:rPr lang="en-US" sz="1600" b="1" baseline="-30000" dirty="0" err="1">
                <a:solidFill>
                  <a:srgbClr val="D60093"/>
                </a:solidFill>
                <a:cs typeface="Times New Roman" pitchFamily="18" charset="0"/>
              </a:rPr>
              <a:t>c</a:t>
            </a:r>
            <a:r>
              <a:rPr lang="en-US" sz="1600" b="1" dirty="0">
                <a:solidFill>
                  <a:srgbClr val="D60093"/>
                </a:solidFill>
                <a:cs typeface="Times New Roman" pitchFamily="18" charset="0"/>
              </a:rPr>
              <a:t> = </a:t>
            </a:r>
            <a:r>
              <a:rPr lang="en-US" sz="1600" b="1" dirty="0" err="1">
                <a:solidFill>
                  <a:srgbClr val="D60093"/>
                </a:solidFill>
                <a:cs typeface="Times New Roman" pitchFamily="18" charset="0"/>
              </a:rPr>
              <a:t>k</a:t>
            </a:r>
            <a:r>
              <a:rPr lang="en-US" sz="1600" b="1" baseline="-30000" dirty="0" err="1">
                <a:solidFill>
                  <a:srgbClr val="D60093"/>
                </a:solidFill>
                <a:cs typeface="Times New Roman" pitchFamily="18" charset="0"/>
              </a:rPr>
              <a:t>c</a:t>
            </a:r>
            <a:r>
              <a:rPr lang="en-US" sz="1600" b="1" baseline="30000" dirty="0">
                <a:solidFill>
                  <a:srgbClr val="D60093"/>
                </a:solidFill>
                <a:cs typeface="Times New Roman" pitchFamily="18" charset="0"/>
              </a:rPr>
              <a:t>+ .</a:t>
            </a:r>
            <a:r>
              <a:rPr lang="en-US" sz="1600" b="1" dirty="0">
                <a:solidFill>
                  <a:srgbClr val="D60093"/>
                </a:solidFill>
                <a:cs typeface="Times New Roman" pitchFamily="18" charset="0"/>
              </a:rPr>
              <a:t> </a:t>
            </a:r>
            <a:r>
              <a:rPr lang="en-US" sz="1600" b="1" dirty="0" err="1">
                <a:solidFill>
                  <a:srgbClr val="D60093"/>
                </a:solidFill>
                <a:cs typeface="Times New Roman" pitchFamily="18" charset="0"/>
              </a:rPr>
              <a:t>N</a:t>
            </a:r>
            <a:r>
              <a:rPr lang="en-US" sz="1600" b="1" baseline="-30000" dirty="0" err="1">
                <a:solidFill>
                  <a:srgbClr val="D60093"/>
                </a:solidFill>
                <a:cs typeface="Times New Roman" pitchFamily="18" charset="0"/>
              </a:rPr>
              <a:t>c</a:t>
            </a:r>
            <a:r>
              <a:rPr lang="en-US" sz="1600" b="1" dirty="0">
                <a:solidFill>
                  <a:srgbClr val="D60093"/>
                </a:solidFill>
                <a:cs typeface="Times New Roman" pitchFamily="18" charset="0"/>
              </a:rPr>
              <a:t> </a:t>
            </a:r>
            <a:r>
              <a:rPr lang="en-US" sz="1600" b="1" baseline="30000" dirty="0">
                <a:solidFill>
                  <a:srgbClr val="D60093"/>
                </a:solidFill>
                <a:cs typeface="Times New Roman" pitchFamily="18" charset="0"/>
              </a:rPr>
              <a:t>.</a:t>
            </a:r>
            <a:r>
              <a:rPr lang="en-US" sz="1600" b="1" dirty="0">
                <a:solidFill>
                  <a:srgbClr val="D60093"/>
                </a:solidFill>
                <a:cs typeface="Times New Roman" pitchFamily="18" charset="0"/>
              </a:rPr>
              <a:t> </a:t>
            </a:r>
            <a:r>
              <a:rPr lang="en-US" sz="1600" b="1" dirty="0" err="1">
                <a:solidFill>
                  <a:srgbClr val="D60093"/>
                </a:solidFill>
                <a:cs typeface="Times New Roman" pitchFamily="18" charset="0"/>
              </a:rPr>
              <a:t>N</a:t>
            </a:r>
            <a:r>
              <a:rPr lang="en-US" sz="1600" b="1" baseline="-30000" dirty="0" err="1">
                <a:solidFill>
                  <a:srgbClr val="D60093"/>
                </a:solidFill>
                <a:cs typeface="Times New Roman" pitchFamily="18" charset="0"/>
              </a:rPr>
              <a:t>red</a:t>
            </a:r>
            <a:r>
              <a:rPr lang="en-US" sz="1600" b="1" dirty="0">
                <a:solidFill>
                  <a:srgbClr val="D60093"/>
                </a:solidFill>
                <a:cs typeface="Times New Roman" pitchFamily="18" charset="0"/>
              </a:rPr>
              <a:t> – </a:t>
            </a:r>
            <a:r>
              <a:rPr lang="en-US" sz="1600" b="1" dirty="0" err="1">
                <a:solidFill>
                  <a:srgbClr val="D60093"/>
                </a:solidFill>
                <a:cs typeface="Times New Roman" pitchFamily="18" charset="0"/>
              </a:rPr>
              <a:t>k</a:t>
            </a:r>
            <a:r>
              <a:rPr lang="en-US" sz="1600" b="1" baseline="-30000" dirty="0" err="1">
                <a:solidFill>
                  <a:srgbClr val="D60093"/>
                </a:solidFill>
                <a:cs typeface="Times New Roman" pitchFamily="18" charset="0"/>
              </a:rPr>
              <a:t>c</a:t>
            </a:r>
            <a:r>
              <a:rPr lang="en-US" sz="1600" b="1" baseline="30000" dirty="0">
                <a:solidFill>
                  <a:srgbClr val="D60093"/>
                </a:solidFill>
                <a:cs typeface="Times New Roman" pitchFamily="18" charset="0"/>
              </a:rPr>
              <a:t>-</a:t>
            </a:r>
            <a:r>
              <a:rPr lang="en-US" sz="1600" b="1" dirty="0">
                <a:solidFill>
                  <a:srgbClr val="D60093"/>
                </a:solidFill>
                <a:cs typeface="Times New Roman" pitchFamily="18" charset="0"/>
              </a:rPr>
              <a:t> </a:t>
            </a:r>
            <a:r>
              <a:rPr lang="en-US" sz="1600" b="1" baseline="30000" dirty="0">
                <a:solidFill>
                  <a:srgbClr val="D60093"/>
                </a:solidFill>
                <a:cs typeface="Times New Roman" pitchFamily="18" charset="0"/>
              </a:rPr>
              <a:t>.</a:t>
            </a:r>
            <a:r>
              <a:rPr lang="en-US" sz="1600" b="1" dirty="0">
                <a:solidFill>
                  <a:srgbClr val="D60093"/>
                </a:solidFill>
                <a:cs typeface="Times New Roman" pitchFamily="18" charset="0"/>
              </a:rPr>
              <a:t> n</a:t>
            </a:r>
            <a:r>
              <a:rPr lang="en-US" sz="1600" b="1" baseline="-30000" dirty="0">
                <a:solidFill>
                  <a:srgbClr val="D60093"/>
                </a:solidFill>
                <a:cs typeface="Times New Roman" pitchFamily="18" charset="0"/>
              </a:rPr>
              <a:t>s</a:t>
            </a:r>
            <a:r>
              <a:rPr lang="en-US" sz="1600" b="1" dirty="0">
                <a:solidFill>
                  <a:srgbClr val="D60093"/>
                </a:solidFill>
                <a:cs typeface="Times New Roman" pitchFamily="18" charset="0"/>
              </a:rPr>
              <a:t> . </a:t>
            </a:r>
            <a:r>
              <a:rPr lang="en-US" sz="1600" b="1" dirty="0" err="1">
                <a:solidFill>
                  <a:srgbClr val="D60093"/>
                </a:solidFill>
                <a:cs typeface="Times New Roman" pitchFamily="18" charset="0"/>
              </a:rPr>
              <a:t>N</a:t>
            </a:r>
            <a:r>
              <a:rPr lang="en-US" sz="1600" b="1" baseline="-30000" dirty="0" err="1">
                <a:solidFill>
                  <a:srgbClr val="D60093"/>
                </a:solidFill>
                <a:cs typeface="Times New Roman" pitchFamily="18" charset="0"/>
              </a:rPr>
              <a:t>ox</a:t>
            </a:r>
            <a:endParaRPr lang="en-US" sz="1600" b="1" dirty="0">
              <a:solidFill>
                <a:srgbClr val="D60093"/>
              </a:solidFill>
              <a:cs typeface="Times New Roman" pitchFamily="18" charset="0"/>
            </a:endParaRPr>
          </a:p>
          <a:p>
            <a:pPr eaLnBrk="1" hangingPunct="1">
              <a:spcBef>
                <a:spcPct val="50000"/>
              </a:spcBef>
            </a:pPr>
            <a:r>
              <a:rPr lang="en-US" sz="1600" b="1" dirty="0">
                <a:solidFill>
                  <a:srgbClr val="D60093"/>
                </a:solidFill>
                <a:cs typeface="Times New Roman" pitchFamily="18" charset="0"/>
              </a:rPr>
              <a:t>			    n</a:t>
            </a:r>
            <a:r>
              <a:rPr lang="en-US" sz="1600" b="1" baseline="-30000" dirty="0">
                <a:solidFill>
                  <a:srgbClr val="D60093"/>
                </a:solidFill>
                <a:cs typeface="Times New Roman" pitchFamily="18" charset="0"/>
              </a:rPr>
              <a:t>s</a:t>
            </a:r>
            <a:r>
              <a:rPr lang="en-US" sz="1600" b="1" dirty="0">
                <a:solidFill>
                  <a:srgbClr val="D60093"/>
                </a:solidFill>
                <a:cs typeface="Times New Roman" pitchFamily="18" charset="0"/>
              </a:rPr>
              <a:t> = n</a:t>
            </a:r>
            <a:r>
              <a:rPr lang="en-US" sz="1600" b="1" baseline="-30000" dirty="0">
                <a:solidFill>
                  <a:srgbClr val="D60093"/>
                </a:solidFill>
                <a:cs typeface="Times New Roman" pitchFamily="18" charset="0"/>
              </a:rPr>
              <a:t>o</a:t>
            </a:r>
            <a:r>
              <a:rPr lang="en-US" sz="1600" b="1" dirty="0">
                <a:solidFill>
                  <a:srgbClr val="D60093"/>
                </a:solidFill>
                <a:cs typeface="Times New Roman" pitchFamily="18" charset="0"/>
              </a:rPr>
              <a:t> </a:t>
            </a:r>
            <a:r>
              <a:rPr lang="en-US" sz="1600" b="1" baseline="30000" dirty="0">
                <a:solidFill>
                  <a:srgbClr val="D60093"/>
                </a:solidFill>
                <a:cs typeface="Times New Roman" pitchFamily="18" charset="0"/>
              </a:rPr>
              <a:t>.</a:t>
            </a:r>
            <a:r>
              <a:rPr lang="en-US" sz="1600" b="1" dirty="0">
                <a:solidFill>
                  <a:srgbClr val="D60093"/>
                </a:solidFill>
                <a:cs typeface="Times New Roman" pitchFamily="18" charset="0"/>
              </a:rPr>
              <a:t> </a:t>
            </a:r>
            <a:r>
              <a:rPr lang="en-US" sz="1600" b="1" dirty="0" err="1">
                <a:solidFill>
                  <a:srgbClr val="D60093"/>
                </a:solidFill>
                <a:cs typeface="Times New Roman" pitchFamily="18" charset="0"/>
              </a:rPr>
              <a:t>exp</a:t>
            </a:r>
            <a:r>
              <a:rPr lang="en-US" sz="1600" b="1" dirty="0">
                <a:solidFill>
                  <a:srgbClr val="D60093"/>
                </a:solidFill>
                <a:cs typeface="Times New Roman" pitchFamily="18" charset="0"/>
              </a:rPr>
              <a:t>(</a:t>
            </a:r>
            <a:r>
              <a:rPr lang="en-US" sz="1600" b="1" dirty="0" err="1">
                <a:solidFill>
                  <a:srgbClr val="D60093"/>
                </a:solidFill>
                <a:cs typeface="Times New Roman" pitchFamily="18" charset="0"/>
              </a:rPr>
              <a:t>e</a:t>
            </a:r>
            <a:r>
              <a:rPr lang="en-US" sz="1600" b="1" baseline="-30000" dirty="0" err="1">
                <a:solidFill>
                  <a:srgbClr val="D60093"/>
                </a:solidFill>
                <a:cs typeface="Times New Roman" pitchFamily="18" charset="0"/>
              </a:rPr>
              <a:t>o</a:t>
            </a:r>
            <a:r>
              <a:rPr lang="en-US" sz="1600" b="1" dirty="0">
                <a:solidFill>
                  <a:srgbClr val="D60093"/>
                </a:solidFill>
                <a:cs typeface="Times New Roman" pitchFamily="18" charset="0"/>
                <a:sym typeface="Symbol" pitchFamily="18" charset="2"/>
              </a:rPr>
              <a:t></a:t>
            </a:r>
            <a:r>
              <a:rPr lang="en-US" sz="1600" b="1" baseline="-30000" dirty="0">
                <a:solidFill>
                  <a:srgbClr val="D60093"/>
                </a:solidFill>
                <a:cs typeface="Times New Roman" pitchFamily="18" charset="0"/>
              </a:rPr>
              <a:t>SC</a:t>
            </a:r>
            <a:r>
              <a:rPr lang="en-US" sz="1600" b="1" dirty="0">
                <a:solidFill>
                  <a:srgbClr val="D60093"/>
                </a:solidFill>
                <a:cs typeface="Times New Roman" pitchFamily="18" charset="0"/>
              </a:rPr>
              <a:t>/</a:t>
            </a:r>
            <a:r>
              <a:rPr lang="en-US" sz="1600" b="1" dirty="0" err="1">
                <a:solidFill>
                  <a:srgbClr val="D60093"/>
                </a:solidFill>
                <a:cs typeface="Times New Roman" pitchFamily="18" charset="0"/>
              </a:rPr>
              <a:t>kT</a:t>
            </a:r>
            <a:r>
              <a:rPr lang="en-US" sz="1600" b="1" dirty="0">
                <a:solidFill>
                  <a:srgbClr val="D60093"/>
                </a:solidFill>
                <a:cs typeface="Times New Roman" pitchFamily="18" charset="0"/>
              </a:rPr>
              <a:t>)</a:t>
            </a:r>
          </a:p>
          <a:p>
            <a:pPr algn="ctr" eaLnBrk="1" hangingPunct="1">
              <a:spcBef>
                <a:spcPct val="50000"/>
              </a:spcBef>
            </a:pPr>
            <a:r>
              <a:rPr lang="en-US" sz="1600" b="1" dirty="0">
                <a:solidFill>
                  <a:srgbClr val="D60093"/>
                </a:solidFill>
                <a:cs typeface="Times New Roman" pitchFamily="18" charset="0"/>
              </a:rPr>
              <a:t>where n</a:t>
            </a:r>
            <a:r>
              <a:rPr lang="en-US" sz="1600" b="1" baseline="-30000" dirty="0">
                <a:solidFill>
                  <a:srgbClr val="D60093"/>
                </a:solidFill>
                <a:cs typeface="Times New Roman" pitchFamily="18" charset="0"/>
              </a:rPr>
              <a:t>s</a:t>
            </a:r>
            <a:r>
              <a:rPr lang="en-US" sz="1600" b="1" dirty="0">
                <a:solidFill>
                  <a:srgbClr val="D60093"/>
                </a:solidFill>
                <a:cs typeface="Times New Roman" pitchFamily="18" charset="0"/>
              </a:rPr>
              <a:t> is surface concentration of electrons</a:t>
            </a:r>
          </a:p>
          <a:p>
            <a:pPr eaLnBrk="1" hangingPunct="1">
              <a:spcBef>
                <a:spcPct val="50000"/>
              </a:spcBef>
            </a:pPr>
            <a:r>
              <a:rPr lang="en-US" sz="1600" b="1" dirty="0">
                <a:solidFill>
                  <a:srgbClr val="D60093"/>
                </a:solidFill>
                <a:cs typeface="Times New Roman" pitchFamily="18" charset="0"/>
              </a:rPr>
              <a:t> 	Current </a:t>
            </a:r>
            <a:r>
              <a:rPr lang="en-US" sz="1600" b="1" i="1" dirty="0">
                <a:solidFill>
                  <a:srgbClr val="D60093"/>
                </a:solidFill>
                <a:cs typeface="Times New Roman" pitchFamily="18" charset="0"/>
              </a:rPr>
              <a:t>via</a:t>
            </a:r>
            <a:r>
              <a:rPr lang="en-US" sz="1600" b="1" dirty="0">
                <a:solidFill>
                  <a:srgbClr val="D60093"/>
                </a:solidFill>
                <a:cs typeface="Times New Roman" pitchFamily="18" charset="0"/>
              </a:rPr>
              <a:t> the valence band</a:t>
            </a:r>
          </a:p>
          <a:p>
            <a:pPr eaLnBrk="1" hangingPunct="1">
              <a:spcBef>
                <a:spcPct val="50000"/>
              </a:spcBef>
            </a:pPr>
            <a:r>
              <a:rPr lang="en-US" sz="1600" b="1" dirty="0">
                <a:solidFill>
                  <a:srgbClr val="D60093"/>
                </a:solidFill>
                <a:cs typeface="Times New Roman" pitchFamily="18" charset="0"/>
              </a:rPr>
              <a:t> 			</a:t>
            </a:r>
            <a:r>
              <a:rPr lang="en-US" sz="1600" b="1" dirty="0" err="1">
                <a:solidFill>
                  <a:srgbClr val="D60093"/>
                </a:solidFill>
                <a:cs typeface="Times New Roman" pitchFamily="18" charset="0"/>
              </a:rPr>
              <a:t>j</a:t>
            </a:r>
            <a:r>
              <a:rPr lang="en-US" sz="1600" b="1" baseline="-30000" dirty="0" err="1">
                <a:solidFill>
                  <a:srgbClr val="D60093"/>
                </a:solidFill>
                <a:cs typeface="Times New Roman" pitchFamily="18" charset="0"/>
              </a:rPr>
              <a:t>v</a:t>
            </a:r>
            <a:r>
              <a:rPr lang="en-US" sz="1600" b="1" dirty="0">
                <a:solidFill>
                  <a:srgbClr val="D60093"/>
                </a:solidFill>
                <a:cs typeface="Times New Roman" pitchFamily="18" charset="0"/>
              </a:rPr>
              <a:t> = </a:t>
            </a:r>
            <a:r>
              <a:rPr lang="en-US" sz="1600" b="1" dirty="0" err="1">
                <a:solidFill>
                  <a:srgbClr val="D60093"/>
                </a:solidFill>
                <a:cs typeface="Times New Roman" pitchFamily="18" charset="0"/>
              </a:rPr>
              <a:t>k</a:t>
            </a:r>
            <a:r>
              <a:rPr lang="en-US" sz="1600" b="1" baseline="-30000" dirty="0" err="1">
                <a:solidFill>
                  <a:srgbClr val="D60093"/>
                </a:solidFill>
                <a:cs typeface="Times New Roman" pitchFamily="18" charset="0"/>
              </a:rPr>
              <a:t>v</a:t>
            </a:r>
            <a:r>
              <a:rPr lang="en-US" sz="1600" b="1" baseline="30000" dirty="0">
                <a:solidFill>
                  <a:srgbClr val="D60093"/>
                </a:solidFill>
                <a:cs typeface="Times New Roman" pitchFamily="18" charset="0"/>
              </a:rPr>
              <a:t>+ .</a:t>
            </a:r>
            <a:r>
              <a:rPr lang="en-US" sz="1600" b="1" dirty="0">
                <a:solidFill>
                  <a:srgbClr val="D60093"/>
                </a:solidFill>
                <a:cs typeface="Times New Roman" pitchFamily="18" charset="0"/>
              </a:rPr>
              <a:t> </a:t>
            </a:r>
            <a:r>
              <a:rPr lang="en-US" sz="1600" b="1" dirty="0" err="1">
                <a:solidFill>
                  <a:srgbClr val="D60093"/>
                </a:solidFill>
                <a:cs typeface="Times New Roman" pitchFamily="18" charset="0"/>
              </a:rPr>
              <a:t>p</a:t>
            </a:r>
            <a:r>
              <a:rPr lang="en-US" sz="1600" b="1" baseline="-30000" dirty="0" err="1">
                <a:solidFill>
                  <a:srgbClr val="D60093"/>
                </a:solidFill>
                <a:cs typeface="Times New Roman" pitchFamily="18" charset="0"/>
              </a:rPr>
              <a:t>s</a:t>
            </a:r>
            <a:r>
              <a:rPr lang="en-US" sz="1600" b="1" dirty="0">
                <a:solidFill>
                  <a:srgbClr val="D60093"/>
                </a:solidFill>
                <a:cs typeface="Times New Roman" pitchFamily="18" charset="0"/>
              </a:rPr>
              <a:t> </a:t>
            </a:r>
            <a:r>
              <a:rPr lang="en-US" sz="1600" b="1" baseline="30000" dirty="0">
                <a:solidFill>
                  <a:srgbClr val="D60093"/>
                </a:solidFill>
                <a:cs typeface="Times New Roman" pitchFamily="18" charset="0"/>
              </a:rPr>
              <a:t>.</a:t>
            </a:r>
            <a:r>
              <a:rPr lang="en-US" sz="1600" b="1" dirty="0">
                <a:solidFill>
                  <a:srgbClr val="D60093"/>
                </a:solidFill>
                <a:cs typeface="Times New Roman" pitchFamily="18" charset="0"/>
              </a:rPr>
              <a:t> </a:t>
            </a:r>
            <a:r>
              <a:rPr lang="en-US" sz="1600" b="1" dirty="0" err="1">
                <a:solidFill>
                  <a:srgbClr val="D60093"/>
                </a:solidFill>
                <a:cs typeface="Times New Roman" pitchFamily="18" charset="0"/>
              </a:rPr>
              <a:t>N</a:t>
            </a:r>
            <a:r>
              <a:rPr lang="en-US" sz="1600" b="1" baseline="-30000" dirty="0" err="1">
                <a:solidFill>
                  <a:srgbClr val="D60093"/>
                </a:solidFill>
                <a:cs typeface="Times New Roman" pitchFamily="18" charset="0"/>
              </a:rPr>
              <a:t>ox</a:t>
            </a:r>
            <a:r>
              <a:rPr lang="en-US" sz="1600" b="1" dirty="0">
                <a:solidFill>
                  <a:srgbClr val="D60093"/>
                </a:solidFill>
                <a:cs typeface="Times New Roman" pitchFamily="18" charset="0"/>
              </a:rPr>
              <a:t> – </a:t>
            </a:r>
            <a:r>
              <a:rPr lang="en-US" sz="1600" b="1" dirty="0" err="1">
                <a:solidFill>
                  <a:srgbClr val="D60093"/>
                </a:solidFill>
                <a:cs typeface="Times New Roman" pitchFamily="18" charset="0"/>
              </a:rPr>
              <a:t>k</a:t>
            </a:r>
            <a:r>
              <a:rPr lang="en-US" sz="1600" b="1" baseline="-30000" dirty="0" err="1">
                <a:solidFill>
                  <a:srgbClr val="D60093"/>
                </a:solidFill>
                <a:cs typeface="Times New Roman" pitchFamily="18" charset="0"/>
              </a:rPr>
              <a:t>v</a:t>
            </a:r>
            <a:r>
              <a:rPr lang="en-US" sz="1600" b="1" baseline="30000" dirty="0">
                <a:solidFill>
                  <a:srgbClr val="D60093"/>
                </a:solidFill>
                <a:cs typeface="Times New Roman" pitchFamily="18" charset="0"/>
              </a:rPr>
              <a:t>-</a:t>
            </a:r>
            <a:r>
              <a:rPr lang="en-US" sz="1600" b="1" dirty="0">
                <a:solidFill>
                  <a:srgbClr val="D60093"/>
                </a:solidFill>
                <a:cs typeface="Times New Roman" pitchFamily="18" charset="0"/>
              </a:rPr>
              <a:t> </a:t>
            </a:r>
            <a:r>
              <a:rPr lang="en-US" sz="1600" b="1" baseline="30000" dirty="0">
                <a:solidFill>
                  <a:srgbClr val="D60093"/>
                </a:solidFill>
                <a:cs typeface="Times New Roman" pitchFamily="18" charset="0"/>
              </a:rPr>
              <a:t>.</a:t>
            </a:r>
            <a:r>
              <a:rPr lang="en-US" sz="1600" b="1" dirty="0">
                <a:solidFill>
                  <a:srgbClr val="D60093"/>
                </a:solidFill>
                <a:cs typeface="Times New Roman" pitchFamily="18" charset="0"/>
              </a:rPr>
              <a:t> </a:t>
            </a:r>
            <a:r>
              <a:rPr lang="en-US" sz="1600" b="1" dirty="0" err="1">
                <a:solidFill>
                  <a:srgbClr val="D60093"/>
                </a:solidFill>
                <a:cs typeface="Times New Roman" pitchFamily="18" charset="0"/>
              </a:rPr>
              <a:t>N</a:t>
            </a:r>
            <a:r>
              <a:rPr lang="en-US" sz="1600" b="1" baseline="-30000" dirty="0" err="1">
                <a:solidFill>
                  <a:srgbClr val="D60093"/>
                </a:solidFill>
                <a:cs typeface="Times New Roman" pitchFamily="18" charset="0"/>
              </a:rPr>
              <a:t>v</a:t>
            </a:r>
            <a:r>
              <a:rPr lang="en-US" sz="1600" b="1" dirty="0">
                <a:solidFill>
                  <a:srgbClr val="D60093"/>
                </a:solidFill>
                <a:cs typeface="Times New Roman" pitchFamily="18" charset="0"/>
              </a:rPr>
              <a:t> . </a:t>
            </a:r>
            <a:r>
              <a:rPr lang="en-US" sz="1600" b="1" dirty="0" err="1">
                <a:solidFill>
                  <a:srgbClr val="D60093"/>
                </a:solidFill>
                <a:cs typeface="Times New Roman" pitchFamily="18" charset="0"/>
              </a:rPr>
              <a:t>N</a:t>
            </a:r>
            <a:r>
              <a:rPr lang="en-US" sz="1600" b="1" baseline="-30000" dirty="0" err="1">
                <a:solidFill>
                  <a:srgbClr val="D60093"/>
                </a:solidFill>
                <a:cs typeface="Times New Roman" pitchFamily="18" charset="0"/>
              </a:rPr>
              <a:t>ox</a:t>
            </a:r>
            <a:endParaRPr lang="en-US" sz="1600" b="1" dirty="0">
              <a:solidFill>
                <a:srgbClr val="D60093"/>
              </a:solidFill>
              <a:cs typeface="Times New Roman" pitchFamily="18" charset="0"/>
            </a:endParaRPr>
          </a:p>
          <a:p>
            <a:pPr eaLnBrk="1" hangingPunct="1">
              <a:spcBef>
                <a:spcPct val="50000"/>
              </a:spcBef>
            </a:pPr>
            <a:r>
              <a:rPr lang="en-US" sz="1600" b="1" dirty="0">
                <a:solidFill>
                  <a:srgbClr val="D60093"/>
                </a:solidFill>
                <a:cs typeface="Times New Roman" pitchFamily="18" charset="0"/>
              </a:rPr>
              <a:t>			    </a:t>
            </a:r>
            <a:r>
              <a:rPr lang="en-US" sz="1600" b="1" dirty="0" err="1">
                <a:solidFill>
                  <a:srgbClr val="D60093"/>
                </a:solidFill>
                <a:cs typeface="Times New Roman" pitchFamily="18" charset="0"/>
              </a:rPr>
              <a:t>p</a:t>
            </a:r>
            <a:r>
              <a:rPr lang="en-US" sz="1600" b="1" baseline="-30000" dirty="0" err="1">
                <a:solidFill>
                  <a:srgbClr val="D60093"/>
                </a:solidFill>
                <a:cs typeface="Times New Roman" pitchFamily="18" charset="0"/>
              </a:rPr>
              <a:t>s</a:t>
            </a:r>
            <a:r>
              <a:rPr lang="en-US" sz="1600" b="1" dirty="0">
                <a:solidFill>
                  <a:srgbClr val="D60093"/>
                </a:solidFill>
                <a:cs typeface="Times New Roman" pitchFamily="18" charset="0"/>
              </a:rPr>
              <a:t> = </a:t>
            </a:r>
            <a:r>
              <a:rPr lang="en-US" sz="1600" b="1" dirty="0" err="1">
                <a:solidFill>
                  <a:srgbClr val="D60093"/>
                </a:solidFill>
                <a:cs typeface="Times New Roman" pitchFamily="18" charset="0"/>
              </a:rPr>
              <a:t>p</a:t>
            </a:r>
            <a:r>
              <a:rPr lang="en-US" sz="1600" b="1" baseline="-30000" dirty="0" err="1">
                <a:solidFill>
                  <a:srgbClr val="D60093"/>
                </a:solidFill>
                <a:cs typeface="Times New Roman" pitchFamily="18" charset="0"/>
              </a:rPr>
              <a:t>o</a:t>
            </a:r>
            <a:r>
              <a:rPr lang="en-US" sz="1600" b="1" dirty="0">
                <a:solidFill>
                  <a:srgbClr val="D60093"/>
                </a:solidFill>
                <a:cs typeface="Times New Roman" pitchFamily="18" charset="0"/>
              </a:rPr>
              <a:t> </a:t>
            </a:r>
            <a:r>
              <a:rPr lang="en-US" sz="1600" b="1" baseline="30000" dirty="0">
                <a:solidFill>
                  <a:srgbClr val="D60093"/>
                </a:solidFill>
                <a:cs typeface="Times New Roman" pitchFamily="18" charset="0"/>
              </a:rPr>
              <a:t>.</a:t>
            </a:r>
            <a:r>
              <a:rPr lang="en-US" sz="1600" b="1" dirty="0">
                <a:solidFill>
                  <a:srgbClr val="D60093"/>
                </a:solidFill>
                <a:cs typeface="Times New Roman" pitchFamily="18" charset="0"/>
              </a:rPr>
              <a:t> </a:t>
            </a:r>
            <a:r>
              <a:rPr lang="en-US" sz="1600" b="1" dirty="0" err="1">
                <a:solidFill>
                  <a:srgbClr val="D60093"/>
                </a:solidFill>
                <a:cs typeface="Times New Roman" pitchFamily="18" charset="0"/>
              </a:rPr>
              <a:t>exp</a:t>
            </a:r>
            <a:r>
              <a:rPr lang="en-US" sz="1600" b="1" dirty="0">
                <a:solidFill>
                  <a:srgbClr val="D60093"/>
                </a:solidFill>
                <a:cs typeface="Times New Roman" pitchFamily="18" charset="0"/>
              </a:rPr>
              <a:t>(</a:t>
            </a:r>
            <a:r>
              <a:rPr lang="en-US" sz="1600" b="1" dirty="0" err="1">
                <a:solidFill>
                  <a:srgbClr val="D60093"/>
                </a:solidFill>
                <a:cs typeface="Times New Roman" pitchFamily="18" charset="0"/>
              </a:rPr>
              <a:t>e</a:t>
            </a:r>
            <a:r>
              <a:rPr lang="en-US" sz="1600" b="1" baseline="-30000" dirty="0" err="1">
                <a:solidFill>
                  <a:srgbClr val="D60093"/>
                </a:solidFill>
                <a:cs typeface="Times New Roman" pitchFamily="18" charset="0"/>
              </a:rPr>
              <a:t>o</a:t>
            </a:r>
            <a:r>
              <a:rPr lang="en-US" sz="1600" b="1" dirty="0">
                <a:solidFill>
                  <a:srgbClr val="D60093"/>
                </a:solidFill>
                <a:cs typeface="Times New Roman" pitchFamily="18" charset="0"/>
                <a:sym typeface="Symbol" pitchFamily="18" charset="2"/>
              </a:rPr>
              <a:t></a:t>
            </a:r>
            <a:r>
              <a:rPr lang="en-US" sz="1600" b="1" baseline="-30000" dirty="0">
                <a:solidFill>
                  <a:srgbClr val="D60093"/>
                </a:solidFill>
                <a:cs typeface="Times New Roman" pitchFamily="18" charset="0"/>
              </a:rPr>
              <a:t>SC</a:t>
            </a:r>
            <a:r>
              <a:rPr lang="en-US" sz="1600" b="1" dirty="0">
                <a:solidFill>
                  <a:srgbClr val="D60093"/>
                </a:solidFill>
                <a:cs typeface="Times New Roman" pitchFamily="18" charset="0"/>
              </a:rPr>
              <a:t>/</a:t>
            </a:r>
            <a:r>
              <a:rPr lang="en-US" sz="1600" b="1" dirty="0" err="1">
                <a:solidFill>
                  <a:srgbClr val="D60093"/>
                </a:solidFill>
                <a:cs typeface="Times New Roman" pitchFamily="18" charset="0"/>
              </a:rPr>
              <a:t>kT</a:t>
            </a:r>
            <a:r>
              <a:rPr lang="en-US" sz="1600" b="1" dirty="0">
                <a:solidFill>
                  <a:srgbClr val="D60093"/>
                </a:solidFill>
                <a:cs typeface="Times New Roman" pitchFamily="18" charset="0"/>
              </a:rPr>
              <a:t>)</a:t>
            </a:r>
          </a:p>
          <a:p>
            <a:pPr eaLnBrk="1" hangingPunct="1">
              <a:spcBef>
                <a:spcPct val="50000"/>
              </a:spcBef>
            </a:pPr>
            <a:r>
              <a:rPr lang="en-US" sz="1600" b="1" dirty="0">
                <a:solidFill>
                  <a:srgbClr val="D60093"/>
                </a:solidFill>
                <a:cs typeface="Times New Roman" pitchFamily="18" charset="0"/>
              </a:rPr>
              <a:t>		          where </a:t>
            </a:r>
            <a:r>
              <a:rPr lang="en-US" sz="1600" b="1" dirty="0" err="1">
                <a:solidFill>
                  <a:srgbClr val="D60093"/>
                </a:solidFill>
                <a:cs typeface="Times New Roman" pitchFamily="18" charset="0"/>
              </a:rPr>
              <a:t>p</a:t>
            </a:r>
            <a:r>
              <a:rPr lang="en-US" sz="1600" b="1" baseline="-30000" dirty="0" err="1">
                <a:solidFill>
                  <a:srgbClr val="D60093"/>
                </a:solidFill>
                <a:cs typeface="Times New Roman" pitchFamily="18" charset="0"/>
              </a:rPr>
              <a:t>s</a:t>
            </a:r>
            <a:r>
              <a:rPr lang="en-US" sz="1600" b="1" dirty="0">
                <a:solidFill>
                  <a:srgbClr val="D60093"/>
                </a:solidFill>
                <a:cs typeface="Times New Roman" pitchFamily="18" charset="0"/>
              </a:rPr>
              <a:t> is surface concentration of holes</a:t>
            </a:r>
          </a:p>
          <a:p>
            <a:pPr eaLnBrk="1" hangingPunct="1">
              <a:spcBef>
                <a:spcPct val="50000"/>
              </a:spcBef>
            </a:pPr>
            <a:r>
              <a:rPr lang="en-US" sz="1600" b="1" dirty="0">
                <a:solidFill>
                  <a:srgbClr val="D60093"/>
                </a:solidFill>
                <a:cs typeface="Times New Roman" pitchFamily="18" charset="0"/>
              </a:rPr>
              <a:t>  </a:t>
            </a:r>
            <a:r>
              <a:rPr lang="en-US" sz="1600" b="1" dirty="0" smtClean="0">
                <a:solidFill>
                  <a:srgbClr val="D60093"/>
                </a:solidFill>
                <a:cs typeface="Times New Roman" pitchFamily="18" charset="0"/>
                <a:sym typeface="Webdings" pitchFamily="18" charset="2"/>
              </a:rPr>
              <a:t> </a:t>
            </a:r>
            <a:r>
              <a:rPr lang="en-US" sz="1600" b="1" dirty="0" smtClean="0">
                <a:solidFill>
                  <a:srgbClr val="D60093"/>
                </a:solidFill>
                <a:cs typeface="Times New Roman" pitchFamily="18" charset="0"/>
              </a:rPr>
              <a:t>Equilibrium </a:t>
            </a:r>
            <a:r>
              <a:rPr lang="en-US" sz="1600" b="1" dirty="0">
                <a:solidFill>
                  <a:srgbClr val="D60093"/>
                </a:solidFill>
                <a:cs typeface="Times New Roman" pitchFamily="18" charset="0"/>
              </a:rPr>
              <a:t>between the Semiconductor electrode and a redox system/depolarizer in </a:t>
            </a:r>
            <a:r>
              <a:rPr lang="en-US" sz="1600" b="1" dirty="0" smtClean="0">
                <a:solidFill>
                  <a:srgbClr val="D60093"/>
                </a:solidFill>
                <a:cs typeface="Times New Roman" pitchFamily="18" charset="0"/>
              </a:rPr>
              <a:t>        solution </a:t>
            </a:r>
            <a:r>
              <a:rPr lang="en-US" sz="1600" b="1" dirty="0">
                <a:solidFill>
                  <a:srgbClr val="D60093"/>
                </a:solidFill>
                <a:cs typeface="Times New Roman" pitchFamily="18" charset="0"/>
              </a:rPr>
              <a:t>can result in a situation where the Fermi level is located in the band gap of the 	semiconductor.</a:t>
            </a:r>
          </a:p>
          <a:p>
            <a:pPr eaLnBrk="1" hangingPunct="1">
              <a:spcBef>
                <a:spcPct val="50000"/>
              </a:spcBef>
            </a:pPr>
            <a:r>
              <a:rPr lang="en-US" sz="1600" b="1" dirty="0">
                <a:solidFill>
                  <a:srgbClr val="D60093"/>
                </a:solidFill>
                <a:cs typeface="Times New Roman" pitchFamily="18" charset="0"/>
                <a:sym typeface="Webdings" pitchFamily="18" charset="2"/>
              </a:rPr>
              <a:t>  </a:t>
            </a:r>
            <a:r>
              <a:rPr lang="en-US" sz="1600" b="1" dirty="0">
                <a:solidFill>
                  <a:srgbClr val="D60093"/>
                </a:solidFill>
                <a:cs typeface="Times New Roman" pitchFamily="18" charset="0"/>
              </a:rPr>
              <a:t> </a:t>
            </a:r>
            <a:r>
              <a:rPr lang="en-US" sz="1600" b="1" dirty="0" smtClean="0">
                <a:solidFill>
                  <a:srgbClr val="D60093"/>
                </a:solidFill>
                <a:cs typeface="Times New Roman" pitchFamily="18" charset="0"/>
              </a:rPr>
              <a:t>Considerable </a:t>
            </a:r>
            <a:r>
              <a:rPr lang="en-US" sz="1600" b="1" dirty="0">
                <a:solidFill>
                  <a:srgbClr val="D60093"/>
                </a:solidFill>
                <a:cs typeface="Times New Roman" pitchFamily="18" charset="0"/>
              </a:rPr>
              <a:t>electron transfer can occur only if the redox potential of the redox system 	is located close to the band edges of a semiconductor. </a:t>
            </a:r>
          </a:p>
          <a:p>
            <a:pPr eaLnBrk="1" hangingPunct="1">
              <a:spcBef>
                <a:spcPct val="50000"/>
              </a:spcBef>
            </a:pPr>
            <a:r>
              <a:rPr lang="en-US" sz="1600" b="1" dirty="0" smtClean="0">
                <a:solidFill>
                  <a:srgbClr val="D60093"/>
                </a:solidFill>
                <a:cs typeface="Times New Roman" pitchFamily="18" charset="0"/>
                <a:sym typeface="Webdings" pitchFamily="18" charset="2"/>
              </a:rPr>
              <a:t></a:t>
            </a:r>
            <a:r>
              <a:rPr lang="en-US" sz="1600" b="1" dirty="0" smtClean="0">
                <a:solidFill>
                  <a:srgbClr val="D60093"/>
                </a:solidFill>
                <a:cs typeface="Times New Roman" pitchFamily="18" charset="0"/>
              </a:rPr>
              <a:t>The </a:t>
            </a:r>
            <a:r>
              <a:rPr lang="en-US" sz="1600" b="1" dirty="0">
                <a:solidFill>
                  <a:srgbClr val="D60093"/>
                </a:solidFill>
                <a:cs typeface="Times New Roman" pitchFamily="18" charset="0"/>
              </a:rPr>
              <a:t>rate of electron transfer across the semiconductor/depolarizer depends only the         	surface concentration of the charge carriers (density of states</a:t>
            </a:r>
            <a:r>
              <a:rPr lang="en-US" sz="1600" b="1" dirty="0">
                <a:cs typeface="Times New Roman" pitchFamily="18" charset="0"/>
              </a:rPr>
              <a:t>). </a:t>
            </a:r>
          </a:p>
          <a:p>
            <a:pPr algn="just" eaLnBrk="1" hangingPunct="1">
              <a:spcBef>
                <a:spcPct val="50000"/>
              </a:spcBef>
            </a:pPr>
            <a:r>
              <a:rPr lang="en-US" sz="1400" b="1" i="1" dirty="0">
                <a:solidFill>
                  <a:schemeClr val="accent2"/>
                </a:solidFill>
                <a:cs typeface="Times New Roman" pitchFamily="18" charset="0"/>
              </a:rPr>
              <a:t> H. </a:t>
            </a:r>
            <a:r>
              <a:rPr lang="en-US" sz="1400" b="1" i="1" dirty="0" err="1">
                <a:solidFill>
                  <a:schemeClr val="accent2"/>
                </a:solidFill>
                <a:cs typeface="Times New Roman" pitchFamily="18" charset="0"/>
              </a:rPr>
              <a:t>Gerischer</a:t>
            </a:r>
            <a:r>
              <a:rPr lang="en-US" sz="1400" b="1" i="1" dirty="0">
                <a:solidFill>
                  <a:schemeClr val="accent2"/>
                </a:solidFill>
                <a:cs typeface="Times New Roman" pitchFamily="18" charset="0"/>
              </a:rPr>
              <a:t>, </a:t>
            </a:r>
            <a:r>
              <a:rPr lang="en-US" sz="1400" b="1" i="1" dirty="0" err="1">
                <a:solidFill>
                  <a:schemeClr val="accent2"/>
                </a:solidFill>
                <a:cs typeface="Times New Roman" pitchFamily="18" charset="0"/>
              </a:rPr>
              <a:t>Electrochimica</a:t>
            </a:r>
            <a:r>
              <a:rPr lang="en-US" sz="1400" b="1" i="1" dirty="0">
                <a:solidFill>
                  <a:schemeClr val="accent2"/>
                </a:solidFill>
                <a:cs typeface="Times New Roman" pitchFamily="18" charset="0"/>
              </a:rPr>
              <a:t> </a:t>
            </a:r>
            <a:r>
              <a:rPr lang="en-US" sz="1400" b="1" i="1" dirty="0" err="1">
                <a:solidFill>
                  <a:schemeClr val="accent2"/>
                </a:solidFill>
                <a:cs typeface="Times New Roman" pitchFamily="18" charset="0"/>
              </a:rPr>
              <a:t>Acta</a:t>
            </a:r>
            <a:r>
              <a:rPr lang="en-US" sz="1400" b="1" i="1" dirty="0">
                <a:solidFill>
                  <a:schemeClr val="accent2"/>
                </a:solidFill>
                <a:cs typeface="Times New Roman" pitchFamily="18" charset="0"/>
              </a:rPr>
              <a:t>, 35 (1990) 1677</a:t>
            </a:r>
          </a:p>
          <a:p>
            <a:pPr algn="just" eaLnBrk="1" hangingPunct="1">
              <a:spcBef>
                <a:spcPct val="50000"/>
              </a:spcBef>
            </a:pPr>
            <a:r>
              <a:rPr lang="en-US" sz="1400" b="1" i="1" dirty="0">
                <a:solidFill>
                  <a:schemeClr val="accent2"/>
                </a:solidFill>
                <a:cs typeface="Times New Roman" pitchFamily="18" charset="0"/>
              </a:rPr>
              <a:t>A. M. </a:t>
            </a:r>
            <a:r>
              <a:rPr lang="en-US" sz="1400" b="1" i="1" dirty="0" err="1">
                <a:solidFill>
                  <a:schemeClr val="accent2"/>
                </a:solidFill>
                <a:cs typeface="Times New Roman" pitchFamily="18" charset="0"/>
              </a:rPr>
              <a:t>Kuznetsov</a:t>
            </a:r>
            <a:r>
              <a:rPr lang="en-US" sz="1400" b="1" i="1" dirty="0">
                <a:solidFill>
                  <a:schemeClr val="accent2"/>
                </a:solidFill>
                <a:cs typeface="Times New Roman" pitchFamily="18" charset="0"/>
              </a:rPr>
              <a:t> and J. </a:t>
            </a:r>
            <a:r>
              <a:rPr lang="en-US" sz="1400" b="1" i="1" dirty="0" err="1">
                <a:solidFill>
                  <a:schemeClr val="accent2"/>
                </a:solidFill>
                <a:cs typeface="Times New Roman" pitchFamily="18" charset="0"/>
              </a:rPr>
              <a:t>Ulstrup</a:t>
            </a:r>
            <a:r>
              <a:rPr lang="en-US" sz="1400" b="1" i="1" dirty="0">
                <a:solidFill>
                  <a:schemeClr val="accent2"/>
                </a:solidFill>
                <a:cs typeface="Times New Roman" pitchFamily="18" charset="0"/>
              </a:rPr>
              <a:t>, </a:t>
            </a:r>
            <a:r>
              <a:rPr lang="en-US" sz="1400" b="1" i="1" dirty="0" err="1">
                <a:solidFill>
                  <a:schemeClr val="accent2"/>
                </a:solidFill>
                <a:cs typeface="Times New Roman" pitchFamily="18" charset="0"/>
              </a:rPr>
              <a:t>Electrochimica</a:t>
            </a:r>
            <a:r>
              <a:rPr lang="en-US" sz="1400" b="1" i="1" dirty="0">
                <a:solidFill>
                  <a:schemeClr val="accent2"/>
                </a:solidFill>
                <a:cs typeface="Times New Roman" pitchFamily="18" charset="0"/>
              </a:rPr>
              <a:t> </a:t>
            </a:r>
            <a:r>
              <a:rPr lang="en-US" sz="1400" b="1" i="1" dirty="0" err="1">
                <a:solidFill>
                  <a:schemeClr val="accent2"/>
                </a:solidFill>
                <a:cs typeface="Times New Roman" pitchFamily="18" charset="0"/>
              </a:rPr>
              <a:t>Acta</a:t>
            </a:r>
            <a:r>
              <a:rPr lang="en-US" sz="1400" b="1" i="1" dirty="0">
                <a:solidFill>
                  <a:schemeClr val="accent2"/>
                </a:solidFill>
                <a:cs typeface="Times New Roman" pitchFamily="18" charset="0"/>
              </a:rPr>
              <a:t>, 45 (2000) 2339</a:t>
            </a:r>
            <a:endParaRPr lang="en-US" sz="1400" b="1" i="1" dirty="0">
              <a:solidFill>
                <a:schemeClr val="accent2"/>
              </a:solidFill>
              <a:cs typeface="Arial" charset="0"/>
            </a:endParaRPr>
          </a:p>
          <a:p>
            <a:pPr eaLnBrk="1" hangingPunct="1">
              <a:spcBef>
                <a:spcPct val="50000"/>
              </a:spcBef>
            </a:pPr>
            <a:endParaRPr lang="en-US" sz="1400" b="1" i="1" dirty="0">
              <a:solidFill>
                <a:schemeClr val="accent2"/>
              </a:solidFill>
            </a:endParaRPr>
          </a:p>
        </p:txBody>
      </p:sp>
      <p:sp>
        <p:nvSpPr>
          <p:cNvPr id="10243" name="Rectangle 3"/>
          <p:cNvSpPr>
            <a:spLocks noChangeArrowheads="1"/>
          </p:cNvSpPr>
          <p:nvPr/>
        </p:nvSpPr>
        <p:spPr bwMode="auto">
          <a:xfrm>
            <a:off x="281354" y="304800"/>
            <a:ext cx="8370277" cy="62484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46427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81354" y="609600"/>
            <a:ext cx="7807569"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dirty="0">
                <a:solidFill>
                  <a:srgbClr val="FF0000"/>
                </a:solidFill>
                <a:effectLst>
                  <a:outerShdw blurRad="38100" dist="38100" dir="2700000" algn="tl">
                    <a:srgbClr val="000000"/>
                  </a:outerShdw>
                </a:effectLst>
                <a:cs typeface="Times New Roman" pitchFamily="18" charset="0"/>
                <a:sym typeface="Webdings" pitchFamily="18" charset="2"/>
              </a:rPr>
              <a:t></a:t>
            </a:r>
            <a:r>
              <a:rPr lang="en-US" sz="2000" dirty="0">
                <a:solidFill>
                  <a:srgbClr val="FF0000"/>
                </a:solidFill>
                <a:effectLst>
                  <a:outerShdw blurRad="38100" dist="38100" dir="2700000" algn="tl">
                    <a:srgbClr val="000000"/>
                  </a:outerShdw>
                </a:effectLst>
                <a:cs typeface="Times New Roman" pitchFamily="18" charset="0"/>
              </a:rPr>
              <a:t>	</a:t>
            </a:r>
            <a:r>
              <a:rPr lang="en-US" sz="2000" i="1" dirty="0">
                <a:solidFill>
                  <a:srgbClr val="FF0000"/>
                </a:solidFill>
                <a:effectLst>
                  <a:outerShdw blurRad="38100" dist="38100" dir="2700000" algn="tl">
                    <a:srgbClr val="000000"/>
                  </a:outerShdw>
                </a:effectLst>
                <a:cs typeface="Times New Roman" pitchFamily="18" charset="0"/>
              </a:rPr>
              <a:t>Fermi level and Density of states</a:t>
            </a:r>
            <a:endParaRPr lang="en-US" sz="2000" dirty="0">
              <a:solidFill>
                <a:srgbClr val="FF0000"/>
              </a:solidFill>
              <a:effectLst>
                <a:outerShdw blurRad="38100" dist="38100" dir="2700000" algn="tl">
                  <a:srgbClr val="000000"/>
                </a:outerShdw>
              </a:effectLst>
              <a:cs typeface="Times New Roman" pitchFamily="18" charset="0"/>
            </a:endParaRPr>
          </a:p>
          <a:p>
            <a:pPr eaLnBrk="1" hangingPunct="1">
              <a:spcBef>
                <a:spcPct val="50000"/>
              </a:spcBef>
            </a:pPr>
            <a:r>
              <a:rPr lang="en-US" sz="2000" dirty="0">
                <a:solidFill>
                  <a:srgbClr val="FF0000"/>
                </a:solidFill>
                <a:cs typeface="Times New Roman" pitchFamily="18" charset="0"/>
              </a:rPr>
              <a:t>  </a:t>
            </a:r>
          </a:p>
          <a:p>
            <a:pPr eaLnBrk="1" hangingPunct="1">
              <a:spcBef>
                <a:spcPct val="50000"/>
              </a:spcBef>
            </a:pPr>
            <a:r>
              <a:rPr lang="en-US" sz="1600" dirty="0">
                <a:cs typeface="Times New Roman" pitchFamily="18" charset="0"/>
                <a:sym typeface="Webdings" pitchFamily="18" charset="2"/>
              </a:rPr>
              <a:t>	</a:t>
            </a:r>
            <a:r>
              <a:rPr lang="en-US" sz="1600" b="1" dirty="0" smtClean="0">
                <a:solidFill>
                  <a:srgbClr val="9966FF"/>
                </a:solidFill>
                <a:cs typeface="Times New Roman" pitchFamily="18" charset="0"/>
                <a:sym typeface="Webdings" pitchFamily="18" charset="2"/>
              </a:rPr>
              <a:t></a:t>
            </a:r>
            <a:r>
              <a:rPr lang="en-US" sz="1600" b="1" dirty="0" smtClean="0">
                <a:solidFill>
                  <a:srgbClr val="9966FF"/>
                </a:solidFill>
                <a:cs typeface="Times New Roman" pitchFamily="18" charset="0"/>
              </a:rPr>
              <a:t>The </a:t>
            </a:r>
            <a:r>
              <a:rPr lang="en-US" sz="1600" b="1" dirty="0">
                <a:solidFill>
                  <a:srgbClr val="9966FF"/>
                </a:solidFill>
                <a:cs typeface="Times New Roman" pitchFamily="18" charset="0"/>
              </a:rPr>
              <a:t>position of the Fermi level determines the chemisorption properties 			of the surface and controls the equilibrium population of the various 			species created by the adsorbed species.</a:t>
            </a:r>
          </a:p>
          <a:p>
            <a:pPr eaLnBrk="1" hangingPunct="1">
              <a:spcBef>
                <a:spcPct val="50000"/>
              </a:spcBef>
            </a:pPr>
            <a:r>
              <a:rPr lang="en-US" sz="1600" b="1" dirty="0">
                <a:solidFill>
                  <a:srgbClr val="9966FF"/>
                </a:solidFill>
                <a:cs typeface="Times New Roman" pitchFamily="18" charset="0"/>
              </a:rPr>
              <a:t>	</a:t>
            </a:r>
            <a:r>
              <a:rPr lang="en-US" sz="1600" b="1" dirty="0" smtClean="0">
                <a:solidFill>
                  <a:srgbClr val="9966FF"/>
                </a:solidFill>
                <a:cs typeface="Times New Roman" pitchFamily="18" charset="0"/>
                <a:sym typeface="Webdings" pitchFamily="18" charset="2"/>
              </a:rPr>
              <a:t></a:t>
            </a:r>
            <a:r>
              <a:rPr lang="en-US" sz="1600" b="1" dirty="0" smtClean="0">
                <a:solidFill>
                  <a:srgbClr val="9966FF"/>
                </a:solidFill>
                <a:cs typeface="Times New Roman" pitchFamily="18" charset="0"/>
              </a:rPr>
              <a:t>By </a:t>
            </a:r>
            <a:r>
              <a:rPr lang="en-US" sz="1600" b="1" dirty="0">
                <a:solidFill>
                  <a:srgbClr val="9966FF"/>
                </a:solidFill>
                <a:cs typeface="Times New Roman" pitchFamily="18" charset="0"/>
              </a:rPr>
              <a:t>suitable doping of oxides with small amounts of foreign atoms alters 		the Fermi level which reflects the availability of carrier concentration 			(density of  states)  at the surface.</a:t>
            </a:r>
          </a:p>
          <a:p>
            <a:pPr eaLnBrk="1" hangingPunct="1">
              <a:spcBef>
                <a:spcPct val="50000"/>
              </a:spcBef>
            </a:pPr>
            <a:r>
              <a:rPr lang="en-US" sz="1600" b="1" dirty="0">
                <a:solidFill>
                  <a:srgbClr val="9966FF"/>
                </a:solidFill>
                <a:cs typeface="Times New Roman" pitchFamily="18" charset="0"/>
              </a:rPr>
              <a:t> 			</a:t>
            </a:r>
            <a:r>
              <a:rPr lang="en-US" sz="1600" b="1" dirty="0">
                <a:solidFill>
                  <a:srgbClr val="9966FF"/>
                </a:solidFill>
                <a:cs typeface="Times New Roman" pitchFamily="18" charset="0"/>
                <a:sym typeface="Symbol" pitchFamily="18" charset="2"/>
              </a:rPr>
              <a:t></a:t>
            </a:r>
            <a:r>
              <a:rPr lang="en-US" sz="1600" b="1" dirty="0">
                <a:solidFill>
                  <a:srgbClr val="9966FF"/>
                </a:solidFill>
                <a:cs typeface="Times New Roman" pitchFamily="18" charset="0"/>
              </a:rPr>
              <a:t> 	accelerated by the rise of F.L – availability of </a:t>
            </a:r>
          </a:p>
          <a:p>
            <a:pPr eaLnBrk="1" hangingPunct="1">
              <a:spcBef>
                <a:spcPct val="50000"/>
              </a:spcBef>
            </a:pPr>
            <a:r>
              <a:rPr lang="en-US" sz="1600" b="1" dirty="0">
                <a:solidFill>
                  <a:srgbClr val="9966FF"/>
                </a:solidFill>
                <a:cs typeface="Times New Roman" pitchFamily="18" charset="0"/>
              </a:rPr>
              <a:t>				electrons – n-class or acceptor reaction</a:t>
            </a:r>
          </a:p>
          <a:p>
            <a:pPr eaLnBrk="1" hangingPunct="1">
              <a:spcBef>
                <a:spcPct val="50000"/>
              </a:spcBef>
            </a:pPr>
            <a:r>
              <a:rPr lang="en-US" sz="1600" b="1" dirty="0">
                <a:solidFill>
                  <a:srgbClr val="9966FF"/>
                </a:solidFill>
                <a:cs typeface="Times New Roman" pitchFamily="18" charset="0"/>
              </a:rPr>
              <a:t>			</a:t>
            </a:r>
            <a:r>
              <a:rPr lang="en-US" sz="1600" b="1" dirty="0">
                <a:solidFill>
                  <a:srgbClr val="9966FF"/>
                </a:solidFill>
                <a:cs typeface="Times New Roman" pitchFamily="18" charset="0"/>
                <a:sym typeface="Symbol" pitchFamily="18" charset="2"/>
              </a:rPr>
              <a:t></a:t>
            </a:r>
            <a:r>
              <a:rPr lang="en-US" sz="1600" b="1" dirty="0">
                <a:solidFill>
                  <a:srgbClr val="9966FF"/>
                </a:solidFill>
                <a:cs typeface="Times New Roman" pitchFamily="18" charset="0"/>
              </a:rPr>
              <a:t>              accelerated by lowering of F.L – availability </a:t>
            </a:r>
          </a:p>
          <a:p>
            <a:pPr eaLnBrk="1" hangingPunct="1">
              <a:spcBef>
                <a:spcPct val="50000"/>
              </a:spcBef>
            </a:pPr>
            <a:r>
              <a:rPr lang="en-US" sz="1600" b="1" dirty="0">
                <a:solidFill>
                  <a:srgbClr val="9966FF"/>
                </a:solidFill>
                <a:cs typeface="Times New Roman" pitchFamily="18" charset="0"/>
              </a:rPr>
              <a:t>				of  holes – p-class or donor reactions.</a:t>
            </a:r>
          </a:p>
          <a:p>
            <a:pPr eaLnBrk="1" hangingPunct="1">
              <a:spcBef>
                <a:spcPct val="50000"/>
              </a:spcBef>
            </a:pPr>
            <a:r>
              <a:rPr lang="en-US" sz="1600" b="1" dirty="0">
                <a:solidFill>
                  <a:srgbClr val="9966FF"/>
                </a:solidFill>
                <a:cs typeface="Times New Roman" pitchFamily="18" charset="0"/>
              </a:rPr>
              <a:t> 	</a:t>
            </a:r>
            <a:r>
              <a:rPr lang="en-US" sz="1600" b="1" dirty="0" smtClean="0">
                <a:solidFill>
                  <a:srgbClr val="9966FF"/>
                </a:solidFill>
                <a:cs typeface="Times New Roman" pitchFamily="18" charset="0"/>
                <a:sym typeface="Webdings" pitchFamily="18" charset="2"/>
              </a:rPr>
              <a:t> </a:t>
            </a:r>
            <a:r>
              <a:rPr lang="en-US" sz="1600" b="1" dirty="0" smtClean="0">
                <a:solidFill>
                  <a:srgbClr val="9966FF"/>
                </a:solidFill>
                <a:cs typeface="Times New Roman" pitchFamily="18" charset="0"/>
              </a:rPr>
              <a:t>States </a:t>
            </a:r>
            <a:r>
              <a:rPr lang="en-US" sz="1600" b="1" dirty="0">
                <a:solidFill>
                  <a:srgbClr val="9966FF"/>
                </a:solidFill>
                <a:cs typeface="Times New Roman" pitchFamily="18" charset="0"/>
              </a:rPr>
              <a:t>without intervention of foreign atoms – broken bonds on the 			surface.</a:t>
            </a:r>
          </a:p>
          <a:p>
            <a:pPr eaLnBrk="1" hangingPunct="1">
              <a:spcBef>
                <a:spcPct val="50000"/>
              </a:spcBef>
            </a:pPr>
            <a:endParaRPr lang="en-US" sz="1600" b="1" dirty="0">
              <a:solidFill>
                <a:srgbClr val="9966FF"/>
              </a:solidFill>
            </a:endParaRPr>
          </a:p>
        </p:txBody>
      </p:sp>
      <p:sp>
        <p:nvSpPr>
          <p:cNvPr id="11267" name="Rectangle 3"/>
          <p:cNvSpPr>
            <a:spLocks noChangeArrowheads="1"/>
          </p:cNvSpPr>
          <p:nvPr/>
        </p:nvSpPr>
        <p:spPr bwMode="auto">
          <a:xfrm>
            <a:off x="0" y="381000"/>
            <a:ext cx="9143999" cy="59436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57262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429000" y="2209800"/>
            <a:ext cx="2460171"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imes New Roman" pitchFamily="18" charset="0"/>
                <a:cs typeface="Times New Roman" pitchFamily="18" charset="0"/>
              </a:rPr>
              <a:t>Non </a:t>
            </a:r>
            <a:r>
              <a:rPr lang="en-US" b="1" dirty="0" err="1" smtClean="0">
                <a:solidFill>
                  <a:srgbClr val="FF0000"/>
                </a:solidFill>
                <a:latin typeface="Times New Roman" pitchFamily="18" charset="0"/>
                <a:cs typeface="Times New Roman" pitchFamily="18" charset="0"/>
              </a:rPr>
              <a:t>Pt</a:t>
            </a:r>
            <a:r>
              <a:rPr lang="en-US" b="1" dirty="0" smtClean="0">
                <a:solidFill>
                  <a:srgbClr val="FF0000"/>
                </a:solidFill>
                <a:latin typeface="Times New Roman" pitchFamily="18" charset="0"/>
                <a:cs typeface="Times New Roman" pitchFamily="18" charset="0"/>
              </a:rPr>
              <a:t> Electro-catalyst</a:t>
            </a:r>
            <a:endParaRPr lang="en-US" b="1" dirty="0">
              <a:solidFill>
                <a:srgbClr val="FF0000"/>
              </a:solidFill>
              <a:latin typeface="Times New Roman" pitchFamily="18" charset="0"/>
              <a:cs typeface="Times New Roman" pitchFamily="18" charset="0"/>
            </a:endParaRPr>
          </a:p>
        </p:txBody>
      </p:sp>
      <p:cxnSp>
        <p:nvCxnSpPr>
          <p:cNvPr id="4" name="Straight Arrow Connector 3"/>
          <p:cNvCxnSpPr/>
          <p:nvPr/>
        </p:nvCxnSpPr>
        <p:spPr>
          <a:xfrm flipV="1">
            <a:off x="5943600" y="16002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858000" y="1066800"/>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Cathode</a:t>
            </a:r>
            <a:endParaRPr lang="en-US" b="1" dirty="0">
              <a:solidFill>
                <a:srgbClr val="FF0000"/>
              </a:solidFill>
            </a:endParaRPr>
          </a:p>
        </p:txBody>
      </p:sp>
      <p:cxnSp>
        <p:nvCxnSpPr>
          <p:cNvPr id="7" name="Straight Arrow Connector 6"/>
          <p:cNvCxnSpPr/>
          <p:nvPr/>
        </p:nvCxnSpPr>
        <p:spPr>
          <a:xfrm>
            <a:off x="7581900" y="16002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58000" y="25146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Metal Nitrides</a:t>
            </a:r>
            <a:endParaRPr lang="en-US" b="1" dirty="0">
              <a:solidFill>
                <a:srgbClr val="FF0000"/>
              </a:solidFill>
            </a:endParaRPr>
          </a:p>
        </p:txBody>
      </p:sp>
      <p:cxnSp>
        <p:nvCxnSpPr>
          <p:cNvPr id="13" name="Straight Arrow Connector 12"/>
          <p:cNvCxnSpPr/>
          <p:nvPr/>
        </p:nvCxnSpPr>
        <p:spPr>
          <a:xfrm>
            <a:off x="7772400" y="30480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858000" y="3962400"/>
            <a:ext cx="1981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Metal Oxides</a:t>
            </a:r>
            <a:endParaRPr lang="en-US" b="1" dirty="0">
              <a:solidFill>
                <a:srgbClr val="FF0000"/>
              </a:solidFill>
            </a:endParaRPr>
          </a:p>
        </p:txBody>
      </p:sp>
      <p:cxnSp>
        <p:nvCxnSpPr>
          <p:cNvPr id="16" name="Straight Arrow Connector 15"/>
          <p:cNvCxnSpPr>
            <a:stCxn id="14" idx="2"/>
          </p:cNvCxnSpPr>
          <p:nvPr/>
        </p:nvCxnSpPr>
        <p:spPr>
          <a:xfrm>
            <a:off x="7848600" y="44196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248400" y="5257800"/>
            <a:ext cx="2590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Transition metal Macro-</a:t>
            </a:r>
            <a:r>
              <a:rPr lang="en-US" b="1" dirty="0" err="1" smtClean="0">
                <a:solidFill>
                  <a:srgbClr val="FF0000"/>
                </a:solidFill>
              </a:rPr>
              <a:t>cylic</a:t>
            </a:r>
            <a:r>
              <a:rPr lang="en-US" b="1" dirty="0" smtClean="0">
                <a:solidFill>
                  <a:srgbClr val="FF0000"/>
                </a:solidFill>
              </a:rPr>
              <a:t> compounds</a:t>
            </a:r>
            <a:endParaRPr lang="en-US" b="1" dirty="0">
              <a:solidFill>
                <a:srgbClr val="FF0000"/>
              </a:solidFill>
            </a:endParaRPr>
          </a:p>
        </p:txBody>
      </p:sp>
      <p:cxnSp>
        <p:nvCxnSpPr>
          <p:cNvPr id="19" name="Straight Arrow Connector 18"/>
          <p:cNvCxnSpPr/>
          <p:nvPr/>
        </p:nvCxnSpPr>
        <p:spPr>
          <a:xfrm>
            <a:off x="2830286" y="1959429"/>
            <a:ext cx="1665514" cy="13171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600200" y="14478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Anodes</a:t>
            </a:r>
            <a:endParaRPr lang="en-US" b="1" dirty="0">
              <a:solidFill>
                <a:srgbClr val="FF0000"/>
              </a:solidFill>
            </a:endParaRPr>
          </a:p>
        </p:txBody>
      </p:sp>
      <p:cxnSp>
        <p:nvCxnSpPr>
          <p:cNvPr id="23" name="Straight Arrow Connector 22"/>
          <p:cNvCxnSpPr/>
          <p:nvPr/>
        </p:nvCxnSpPr>
        <p:spPr>
          <a:xfrm>
            <a:off x="2362200" y="19050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371600" y="2743200"/>
            <a:ext cx="175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Metal carbides</a:t>
            </a:r>
            <a:endParaRPr lang="en-US" b="1" dirty="0">
              <a:solidFill>
                <a:srgbClr val="FF0000"/>
              </a:solidFill>
            </a:endParaRPr>
          </a:p>
        </p:txBody>
      </p:sp>
      <p:cxnSp>
        <p:nvCxnSpPr>
          <p:cNvPr id="27" name="Straight Arrow Connector 26"/>
          <p:cNvCxnSpPr>
            <a:stCxn id="25" idx="2"/>
          </p:cNvCxnSpPr>
          <p:nvPr/>
        </p:nvCxnSpPr>
        <p:spPr>
          <a:xfrm>
            <a:off x="2247900" y="32766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295400" y="4191000"/>
            <a:ext cx="2133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rPr>
              <a:t>Pd</a:t>
            </a:r>
            <a:r>
              <a:rPr lang="en-US" b="1" dirty="0" smtClean="0">
                <a:solidFill>
                  <a:srgbClr val="FF0000"/>
                </a:solidFill>
              </a:rPr>
              <a:t> alloy</a:t>
            </a:r>
            <a:endParaRPr lang="en-US" b="1" dirty="0">
              <a:solidFill>
                <a:srgbClr val="FF0000"/>
              </a:solidFill>
            </a:endParaRPr>
          </a:p>
        </p:txBody>
      </p:sp>
      <p:cxnSp>
        <p:nvCxnSpPr>
          <p:cNvPr id="30" name="Straight Arrow Connector 29"/>
          <p:cNvCxnSpPr/>
          <p:nvPr/>
        </p:nvCxnSpPr>
        <p:spPr>
          <a:xfrm>
            <a:off x="2362200" y="4838700"/>
            <a:ext cx="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295400" y="5410200"/>
            <a:ext cx="2367643"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rPr>
              <a:t>Perovskite</a:t>
            </a:r>
            <a:r>
              <a:rPr lang="en-US" b="1" dirty="0" smtClean="0">
                <a:solidFill>
                  <a:srgbClr val="FF0000"/>
                </a:solidFill>
              </a:rPr>
              <a:t> oxides</a:t>
            </a:r>
            <a:endParaRPr lang="en-US" b="1" dirty="0">
              <a:solidFill>
                <a:srgbClr val="FF0000"/>
              </a:solidFill>
            </a:endParaRPr>
          </a:p>
        </p:txBody>
      </p:sp>
      <p:cxnSp>
        <p:nvCxnSpPr>
          <p:cNvPr id="33" name="Straight Arrow Connector 32"/>
          <p:cNvCxnSpPr/>
          <p:nvPr/>
        </p:nvCxnSpPr>
        <p:spPr>
          <a:xfrm flipH="1">
            <a:off x="1143000" y="3276600"/>
            <a:ext cx="2286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15962" y="3657600"/>
            <a:ext cx="1141338" cy="369332"/>
          </a:xfrm>
          <a:prstGeom prst="rect">
            <a:avLst/>
          </a:prstGeom>
        </p:spPr>
        <p:txBody>
          <a:bodyPr wrap="none">
            <a:spAutoFit/>
          </a:bodyPr>
          <a:lstStyle/>
          <a:p>
            <a:r>
              <a:rPr lang="en-US" dirty="0"/>
              <a:t>WC, Mo</a:t>
            </a:r>
            <a:r>
              <a:rPr lang="en-US" baseline="-25000" dirty="0"/>
              <a:t>2</a:t>
            </a:r>
            <a:r>
              <a:rPr lang="en-US" dirty="0"/>
              <a:t>C</a:t>
            </a:r>
          </a:p>
        </p:txBody>
      </p:sp>
      <p:cxnSp>
        <p:nvCxnSpPr>
          <p:cNvPr id="36" name="Straight Arrow Connector 35"/>
          <p:cNvCxnSpPr/>
          <p:nvPr/>
        </p:nvCxnSpPr>
        <p:spPr>
          <a:xfrm flipH="1">
            <a:off x="914400" y="4724400"/>
            <a:ext cx="342900" cy="323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14300" y="5020270"/>
            <a:ext cx="2362200" cy="369332"/>
          </a:xfrm>
          <a:prstGeom prst="rect">
            <a:avLst/>
          </a:prstGeom>
        </p:spPr>
        <p:txBody>
          <a:bodyPr wrap="square">
            <a:spAutoFit/>
          </a:bodyPr>
          <a:lstStyle/>
          <a:p>
            <a:r>
              <a:rPr lang="en-US" dirty="0"/>
              <a:t> </a:t>
            </a:r>
            <a:r>
              <a:rPr lang="en-US" dirty="0" err="1" smtClean="0"/>
              <a:t>Pd</a:t>
            </a:r>
            <a:r>
              <a:rPr lang="en-US" dirty="0" smtClean="0"/>
              <a:t>-M (</a:t>
            </a:r>
            <a:r>
              <a:rPr lang="en-US" dirty="0" err="1" smtClean="0"/>
              <a:t>Fe,Co,Ni,Mo</a:t>
            </a:r>
            <a:r>
              <a:rPr lang="en-US" dirty="0"/>
              <a:t>)</a:t>
            </a:r>
          </a:p>
        </p:txBody>
      </p:sp>
      <p:sp>
        <p:nvSpPr>
          <p:cNvPr id="38" name="Rectangle 37"/>
          <p:cNvSpPr/>
          <p:nvPr/>
        </p:nvSpPr>
        <p:spPr>
          <a:xfrm>
            <a:off x="0" y="5963557"/>
            <a:ext cx="4572000" cy="923330"/>
          </a:xfrm>
          <a:prstGeom prst="rect">
            <a:avLst/>
          </a:prstGeom>
        </p:spPr>
        <p:txBody>
          <a:bodyPr>
            <a:spAutoFit/>
          </a:bodyPr>
          <a:lstStyle/>
          <a:p>
            <a:r>
              <a:rPr lang="en-US" dirty="0"/>
              <a:t>ABO</a:t>
            </a:r>
            <a:r>
              <a:rPr lang="en-US" baseline="-25000" dirty="0"/>
              <a:t>3</a:t>
            </a:r>
            <a:r>
              <a:rPr lang="en-US" dirty="0"/>
              <a:t> &amp; A</a:t>
            </a:r>
            <a:r>
              <a:rPr lang="en-US" baseline="-25000" dirty="0"/>
              <a:t>2</a:t>
            </a:r>
            <a:r>
              <a:rPr lang="en-US" dirty="0"/>
              <a:t>BO</a:t>
            </a:r>
            <a:r>
              <a:rPr lang="en-US" baseline="-25000" dirty="0"/>
              <a:t>4</a:t>
            </a:r>
            <a:endParaRPr lang="en-US" dirty="0"/>
          </a:p>
          <a:p>
            <a:r>
              <a:rPr lang="en-US" dirty="0"/>
              <a:t>A:  </a:t>
            </a:r>
            <a:r>
              <a:rPr lang="en-US" dirty="0" err="1"/>
              <a:t>Sr,Ba,La,Ce</a:t>
            </a:r>
            <a:endParaRPr lang="en-US" dirty="0"/>
          </a:p>
          <a:p>
            <a:r>
              <a:rPr lang="en-US" dirty="0"/>
              <a:t>B:  </a:t>
            </a:r>
            <a:r>
              <a:rPr lang="en-US" dirty="0" err="1"/>
              <a:t>Co,Fe,Ni,Cu,Ru</a:t>
            </a:r>
            <a:endParaRPr lang="en-US" dirty="0"/>
          </a:p>
        </p:txBody>
      </p:sp>
      <p:cxnSp>
        <p:nvCxnSpPr>
          <p:cNvPr id="40" name="Straight Arrow Connector 39"/>
          <p:cNvCxnSpPr/>
          <p:nvPr/>
        </p:nvCxnSpPr>
        <p:spPr>
          <a:xfrm flipH="1">
            <a:off x="1143000" y="5791200"/>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684308" y="3244334"/>
            <a:ext cx="1737783" cy="369332"/>
          </a:xfrm>
          <a:prstGeom prst="rect">
            <a:avLst/>
          </a:prstGeom>
        </p:spPr>
        <p:txBody>
          <a:bodyPr wrap="none">
            <a:spAutoFit/>
          </a:bodyPr>
          <a:lstStyle/>
          <a:p>
            <a:r>
              <a:rPr lang="en-US" dirty="0"/>
              <a:t>Co-N-C &amp; Fe-N-C</a:t>
            </a:r>
          </a:p>
        </p:txBody>
      </p:sp>
      <p:cxnSp>
        <p:nvCxnSpPr>
          <p:cNvPr id="43" name="Straight Arrow Connector 42"/>
          <p:cNvCxnSpPr/>
          <p:nvPr/>
        </p:nvCxnSpPr>
        <p:spPr>
          <a:xfrm flipH="1">
            <a:off x="6858000" y="3009900"/>
            <a:ext cx="152400" cy="2344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571189" y="4516993"/>
            <a:ext cx="673582" cy="369332"/>
          </a:xfrm>
          <a:prstGeom prst="rect">
            <a:avLst/>
          </a:prstGeom>
        </p:spPr>
        <p:txBody>
          <a:bodyPr wrap="none">
            <a:spAutoFit/>
          </a:bodyPr>
          <a:lstStyle/>
          <a:p>
            <a:r>
              <a:rPr lang="en-US" dirty="0"/>
              <a:t>ABO</a:t>
            </a:r>
            <a:r>
              <a:rPr lang="en-US" baseline="-25000" dirty="0"/>
              <a:t>3</a:t>
            </a:r>
            <a:endParaRPr lang="en-US" dirty="0"/>
          </a:p>
        </p:txBody>
      </p:sp>
      <p:cxnSp>
        <p:nvCxnSpPr>
          <p:cNvPr id="46" name="Straight Arrow Connector 45"/>
          <p:cNvCxnSpPr/>
          <p:nvPr/>
        </p:nvCxnSpPr>
        <p:spPr>
          <a:xfrm flipH="1">
            <a:off x="6324600" y="4191000"/>
            <a:ext cx="381001" cy="325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731986" y="3500735"/>
            <a:ext cx="1839203" cy="923330"/>
          </a:xfrm>
          <a:prstGeom prst="rect">
            <a:avLst/>
          </a:prstGeom>
        </p:spPr>
        <p:txBody>
          <a:bodyPr wrap="square">
            <a:spAutoFit/>
          </a:bodyPr>
          <a:lstStyle/>
          <a:p>
            <a:r>
              <a:rPr lang="en-US" dirty="0"/>
              <a:t>High activity</a:t>
            </a:r>
          </a:p>
          <a:p>
            <a:r>
              <a:rPr lang="en-US" dirty="0"/>
              <a:t>High selectivity</a:t>
            </a:r>
          </a:p>
          <a:p>
            <a:r>
              <a:rPr lang="en-US" dirty="0"/>
              <a:t>High stability</a:t>
            </a:r>
          </a:p>
        </p:txBody>
      </p:sp>
      <p:cxnSp>
        <p:nvCxnSpPr>
          <p:cNvPr id="51" name="Straight Arrow Connector 50"/>
          <p:cNvCxnSpPr>
            <a:endCxn id="49" idx="0"/>
          </p:cNvCxnSpPr>
          <p:nvPr/>
        </p:nvCxnSpPr>
        <p:spPr>
          <a:xfrm>
            <a:off x="4651587" y="3352800"/>
            <a:ext cx="1" cy="1479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526971" y="5969978"/>
            <a:ext cx="2797629" cy="923330"/>
          </a:xfrm>
          <a:prstGeom prst="rect">
            <a:avLst/>
          </a:prstGeom>
        </p:spPr>
        <p:txBody>
          <a:bodyPr wrap="square">
            <a:spAutoFit/>
          </a:bodyPr>
          <a:lstStyle/>
          <a:p>
            <a:r>
              <a:rPr lang="en-US" dirty="0"/>
              <a:t>Active sites</a:t>
            </a:r>
          </a:p>
          <a:p>
            <a:r>
              <a:rPr lang="en-US" dirty="0"/>
              <a:t>Metal support interactions</a:t>
            </a:r>
          </a:p>
          <a:p>
            <a:r>
              <a:rPr lang="en-US" dirty="0"/>
              <a:t>Treatment conditions</a:t>
            </a:r>
          </a:p>
        </p:txBody>
      </p:sp>
      <p:sp>
        <p:nvSpPr>
          <p:cNvPr id="53" name="Curved Left Arrow 52"/>
          <p:cNvSpPr/>
          <p:nvPr/>
        </p:nvSpPr>
        <p:spPr>
          <a:xfrm>
            <a:off x="7010400" y="6096000"/>
            <a:ext cx="571500"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5" name="Table 54"/>
          <p:cNvGraphicFramePr>
            <a:graphicFrameLocks noGrp="1"/>
          </p:cNvGraphicFramePr>
          <p:nvPr>
            <p:extLst>
              <p:ext uri="{D42A27DB-BD31-4B8C-83A1-F6EECF244321}">
                <p14:modId xmlns:p14="http://schemas.microsoft.com/office/powerpoint/2010/main" val="2687832065"/>
              </p:ext>
            </p:extLst>
          </p:nvPr>
        </p:nvGraphicFramePr>
        <p:xfrm>
          <a:off x="3771900" y="3568700"/>
          <a:ext cx="1778000" cy="901700"/>
        </p:xfrm>
        <a:graphic>
          <a:graphicData uri="http://schemas.openxmlformats.org/drawingml/2006/table">
            <a:tbl>
              <a:tblPr/>
              <a:tblGrid>
                <a:gridCol w="1778000"/>
              </a:tblGrid>
              <a:tr h="9017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3157593000"/>
              </p:ext>
            </p:extLst>
          </p:nvPr>
        </p:nvGraphicFramePr>
        <p:xfrm>
          <a:off x="3441700" y="6032500"/>
          <a:ext cx="2959100" cy="850900"/>
        </p:xfrm>
        <a:graphic>
          <a:graphicData uri="http://schemas.openxmlformats.org/drawingml/2006/table">
            <a:tbl>
              <a:tblPr/>
              <a:tblGrid>
                <a:gridCol w="2959100"/>
              </a:tblGrid>
              <a:tr h="8509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3197557141"/>
              </p:ext>
            </p:extLst>
          </p:nvPr>
        </p:nvGraphicFramePr>
        <p:xfrm>
          <a:off x="63500" y="6019800"/>
          <a:ext cx="1905000" cy="812800"/>
        </p:xfrm>
        <a:graphic>
          <a:graphicData uri="http://schemas.openxmlformats.org/drawingml/2006/table">
            <a:tbl>
              <a:tblPr/>
              <a:tblGrid>
                <a:gridCol w="1905000"/>
              </a:tblGrid>
              <a:tr h="8128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4243658284"/>
              </p:ext>
            </p:extLst>
          </p:nvPr>
        </p:nvGraphicFramePr>
        <p:xfrm>
          <a:off x="12700" y="5016500"/>
          <a:ext cx="1879600" cy="393700"/>
        </p:xfrm>
        <a:graphic>
          <a:graphicData uri="http://schemas.openxmlformats.org/drawingml/2006/table">
            <a:tbl>
              <a:tblPr/>
              <a:tblGrid>
                <a:gridCol w="1879600"/>
              </a:tblGrid>
              <a:tr h="3937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9" name="Table 58"/>
          <p:cNvGraphicFramePr>
            <a:graphicFrameLocks noGrp="1"/>
          </p:cNvGraphicFramePr>
          <p:nvPr/>
        </p:nvGraphicFramePr>
        <p:xfrm>
          <a:off x="152400" y="3670300"/>
          <a:ext cx="1193800" cy="365760"/>
        </p:xfrm>
        <a:graphic>
          <a:graphicData uri="http://schemas.openxmlformats.org/drawingml/2006/table">
            <a:tbl>
              <a:tblPr/>
              <a:tblGrid>
                <a:gridCol w="1193800"/>
              </a:tblGrid>
              <a:tr h="3429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val="3235547339"/>
              </p:ext>
            </p:extLst>
          </p:nvPr>
        </p:nvGraphicFramePr>
        <p:xfrm>
          <a:off x="5791200" y="3314700"/>
          <a:ext cx="1638300" cy="365760"/>
        </p:xfrm>
        <a:graphic>
          <a:graphicData uri="http://schemas.openxmlformats.org/drawingml/2006/table">
            <a:tbl>
              <a:tblPr/>
              <a:tblGrid>
                <a:gridCol w="1638300"/>
              </a:tblGrid>
              <a:tr h="3175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2" name="Table 61"/>
          <p:cNvGraphicFramePr>
            <a:graphicFrameLocks noGrp="1"/>
          </p:cNvGraphicFramePr>
          <p:nvPr/>
        </p:nvGraphicFramePr>
        <p:xfrm>
          <a:off x="5575300" y="4546600"/>
          <a:ext cx="711200" cy="381000"/>
        </p:xfrm>
        <a:graphic>
          <a:graphicData uri="http://schemas.openxmlformats.org/drawingml/2006/table">
            <a:tbl>
              <a:tblPr/>
              <a:tblGrid>
                <a:gridCol w="711200"/>
              </a:tblGrid>
              <a:tr h="3810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Rectangle 2"/>
          <p:cNvSpPr/>
          <p:nvPr/>
        </p:nvSpPr>
        <p:spPr>
          <a:xfrm>
            <a:off x="204952" y="228600"/>
            <a:ext cx="8610600" cy="584775"/>
          </a:xfrm>
          <a:prstGeom prst="rect">
            <a:avLst/>
          </a:prstGeom>
        </p:spPr>
        <p:txBody>
          <a:bodyPr wrap="square">
            <a:spAutoFit/>
          </a:bodyPr>
          <a:lstStyle/>
          <a:p>
            <a:pPr algn="ctr"/>
            <a:r>
              <a:rPr lang="en-US" sz="2800" dirty="0">
                <a:solidFill>
                  <a:srgbClr val="FF0000"/>
                </a:solidFill>
              </a:rPr>
              <a:t> </a:t>
            </a:r>
            <a:r>
              <a:rPr lang="en-US" sz="3200" dirty="0" smtClean="0">
                <a:solidFill>
                  <a:srgbClr val="FF0000"/>
                </a:solidFill>
              </a:rPr>
              <a:t>Options </a:t>
            </a:r>
            <a:r>
              <a:rPr lang="en-US" sz="3200" dirty="0">
                <a:solidFill>
                  <a:srgbClr val="FF0000"/>
                </a:solidFill>
              </a:rPr>
              <a:t>for </a:t>
            </a:r>
            <a:r>
              <a:rPr lang="en-US" sz="3200" dirty="0" err="1">
                <a:solidFill>
                  <a:srgbClr val="FF0000"/>
                </a:solidFill>
              </a:rPr>
              <a:t>Pt</a:t>
            </a:r>
            <a:r>
              <a:rPr lang="en-US" sz="3200" dirty="0">
                <a:solidFill>
                  <a:srgbClr val="FF0000"/>
                </a:solidFill>
              </a:rPr>
              <a:t> for use in low temperature fuel cells</a:t>
            </a:r>
          </a:p>
        </p:txBody>
      </p:sp>
    </p:spTree>
    <p:extLst>
      <p:ext uri="{BB962C8B-B14F-4D97-AF65-F5344CB8AC3E}">
        <p14:creationId xmlns:p14="http://schemas.microsoft.com/office/powerpoint/2010/main" val="3280108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73723" y="609601"/>
            <a:ext cx="7455877"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i="1">
                <a:solidFill>
                  <a:srgbClr val="FF0000"/>
                </a:solidFill>
                <a:cs typeface="Times New Roman" pitchFamily="18" charset="0"/>
                <a:sym typeface="Webdings" pitchFamily="18" charset="2"/>
              </a:rPr>
              <a:t></a:t>
            </a:r>
            <a:r>
              <a:rPr lang="en-US" sz="2000" b="1" i="1">
                <a:solidFill>
                  <a:srgbClr val="FF0000"/>
                </a:solidFill>
                <a:cs typeface="Times New Roman" pitchFamily="18" charset="0"/>
              </a:rPr>
              <a:t>	Selection criteria for Multicomponent system</a:t>
            </a:r>
            <a:endParaRPr lang="en-US" sz="2000" b="1">
              <a:solidFill>
                <a:srgbClr val="FF0000"/>
              </a:solidFill>
              <a:cs typeface="Times New Roman" pitchFamily="18" charset="0"/>
            </a:endParaRPr>
          </a:p>
          <a:p>
            <a:pPr eaLnBrk="1" hangingPunct="1">
              <a:spcBef>
                <a:spcPct val="50000"/>
              </a:spcBef>
            </a:pPr>
            <a:r>
              <a:rPr lang="en-US" sz="2000" b="1">
                <a:solidFill>
                  <a:srgbClr val="9966FF"/>
                </a:solidFill>
                <a:cs typeface="Times New Roman" pitchFamily="18" charset="0"/>
              </a:rPr>
              <a:t> 		1.    Field gradient</a:t>
            </a:r>
          </a:p>
          <a:p>
            <a:pPr eaLnBrk="1" hangingPunct="1">
              <a:spcBef>
                <a:spcPct val="50000"/>
              </a:spcBef>
            </a:pPr>
            <a:r>
              <a:rPr lang="en-US" sz="2000" b="1">
                <a:solidFill>
                  <a:srgbClr val="9966FF"/>
                </a:solidFill>
                <a:cs typeface="Times New Roman" pitchFamily="18" charset="0"/>
              </a:rPr>
              <a:t> 			Insulators (10</a:t>
            </a:r>
            <a:r>
              <a:rPr lang="en-US" sz="2000" b="1" baseline="30000">
                <a:solidFill>
                  <a:srgbClr val="9966FF"/>
                </a:solidFill>
                <a:cs typeface="Times New Roman" pitchFamily="18" charset="0"/>
              </a:rPr>
              <a:t>5</a:t>
            </a:r>
            <a:r>
              <a:rPr lang="en-US" sz="2000" b="1">
                <a:solidFill>
                  <a:srgbClr val="9966FF"/>
                </a:solidFill>
                <a:cs typeface="Times New Roman" pitchFamily="18" charset="0"/>
              </a:rPr>
              <a:t> V/cm)</a:t>
            </a:r>
          </a:p>
          <a:p>
            <a:pPr eaLnBrk="1" hangingPunct="1">
              <a:spcBef>
                <a:spcPct val="50000"/>
              </a:spcBef>
            </a:pPr>
            <a:r>
              <a:rPr lang="en-US" sz="2000" b="1">
                <a:solidFill>
                  <a:srgbClr val="9966FF"/>
                </a:solidFill>
                <a:cs typeface="Times New Roman" pitchFamily="18" charset="0"/>
              </a:rPr>
              <a:t>			Semiconductors</a:t>
            </a:r>
          </a:p>
          <a:p>
            <a:pPr eaLnBrk="1" hangingPunct="1">
              <a:spcBef>
                <a:spcPct val="50000"/>
              </a:spcBef>
            </a:pPr>
            <a:r>
              <a:rPr lang="en-US" sz="2000" b="1">
                <a:solidFill>
                  <a:srgbClr val="9966FF"/>
                </a:solidFill>
                <a:cs typeface="Times New Roman" pitchFamily="18" charset="0"/>
              </a:rPr>
              <a:t>			Metals (10</a:t>
            </a:r>
            <a:r>
              <a:rPr lang="en-US" sz="2000" b="1" baseline="30000">
                <a:solidFill>
                  <a:srgbClr val="9966FF"/>
                </a:solidFill>
                <a:cs typeface="Times New Roman" pitchFamily="18" charset="0"/>
              </a:rPr>
              <a:t>7</a:t>
            </a:r>
            <a:r>
              <a:rPr lang="en-US" sz="2000" b="1">
                <a:solidFill>
                  <a:srgbClr val="9966FF"/>
                </a:solidFill>
                <a:cs typeface="Times New Roman" pitchFamily="18" charset="0"/>
              </a:rPr>
              <a:t>-10</a:t>
            </a:r>
            <a:r>
              <a:rPr lang="en-US" sz="2000" b="1" baseline="30000">
                <a:solidFill>
                  <a:srgbClr val="9966FF"/>
                </a:solidFill>
                <a:cs typeface="Times New Roman" pitchFamily="18" charset="0"/>
              </a:rPr>
              <a:t>8</a:t>
            </a:r>
            <a:r>
              <a:rPr lang="en-US" sz="2000" b="1">
                <a:solidFill>
                  <a:srgbClr val="9966FF"/>
                </a:solidFill>
                <a:cs typeface="Times New Roman" pitchFamily="18" charset="0"/>
              </a:rPr>
              <a:t> V/cm)</a:t>
            </a:r>
          </a:p>
          <a:p>
            <a:pPr eaLnBrk="1" hangingPunct="1">
              <a:spcBef>
                <a:spcPct val="50000"/>
              </a:spcBef>
            </a:pPr>
            <a:r>
              <a:rPr lang="en-US" sz="2000" b="1">
                <a:solidFill>
                  <a:srgbClr val="9966FF"/>
                </a:solidFill>
                <a:cs typeface="Times New Roman" pitchFamily="18" charset="0"/>
              </a:rPr>
              <a:t> 		2.   Adsorption capacity depends on the nature of</a:t>
            </a:r>
          </a:p>
          <a:p>
            <a:pPr eaLnBrk="1" hangingPunct="1">
              <a:spcBef>
                <a:spcPct val="50000"/>
              </a:spcBef>
            </a:pPr>
            <a:r>
              <a:rPr lang="en-US" sz="2000" b="1">
                <a:solidFill>
                  <a:srgbClr val="9966FF"/>
                </a:solidFill>
                <a:cs typeface="Times New Roman" pitchFamily="18" charset="0"/>
              </a:rPr>
              <a:t> 			active site</a:t>
            </a:r>
          </a:p>
          <a:p>
            <a:pPr eaLnBrk="1" hangingPunct="1">
              <a:spcBef>
                <a:spcPct val="50000"/>
              </a:spcBef>
            </a:pPr>
            <a:r>
              <a:rPr lang="en-US" sz="2000" b="1">
                <a:solidFill>
                  <a:srgbClr val="9966FF"/>
                </a:solidFill>
                <a:cs typeface="Times New Roman" pitchFamily="18" charset="0"/>
              </a:rPr>
              <a:t>			depolarizer</a:t>
            </a:r>
          </a:p>
          <a:p>
            <a:pPr eaLnBrk="1" hangingPunct="1">
              <a:spcBef>
                <a:spcPct val="50000"/>
              </a:spcBef>
            </a:pPr>
            <a:r>
              <a:rPr lang="en-US" sz="2000" b="1">
                <a:solidFill>
                  <a:srgbClr val="9966FF"/>
                </a:solidFill>
                <a:cs typeface="Times New Roman" pitchFamily="18" charset="0"/>
              </a:rPr>
              <a:t> 		3.   Potential range of application</a:t>
            </a:r>
          </a:p>
          <a:p>
            <a:pPr eaLnBrk="1" hangingPunct="1">
              <a:spcBef>
                <a:spcPct val="50000"/>
              </a:spcBef>
            </a:pPr>
            <a:r>
              <a:rPr lang="en-US" sz="2000" b="1">
                <a:solidFill>
                  <a:srgbClr val="9966FF"/>
                </a:solidFill>
                <a:cs typeface="Times New Roman" pitchFamily="18" charset="0"/>
              </a:rPr>
              <a:t> 		4.   Identifying the possible candidates</a:t>
            </a:r>
            <a:r>
              <a:rPr lang="en-US" sz="2000" b="1">
                <a:solidFill>
                  <a:srgbClr val="9966FF"/>
                </a:solidFill>
              </a:rPr>
              <a:t> </a:t>
            </a:r>
          </a:p>
        </p:txBody>
      </p:sp>
      <p:sp>
        <p:nvSpPr>
          <p:cNvPr id="12291" name="Rectangle 3"/>
          <p:cNvSpPr>
            <a:spLocks noChangeArrowheads="1"/>
          </p:cNvSpPr>
          <p:nvPr/>
        </p:nvSpPr>
        <p:spPr bwMode="auto">
          <a:xfrm>
            <a:off x="633046" y="457200"/>
            <a:ext cx="7948246" cy="58674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Text Box 4"/>
          <p:cNvSpPr txBox="1">
            <a:spLocks noChangeArrowheads="1"/>
          </p:cNvSpPr>
          <p:nvPr/>
        </p:nvSpPr>
        <p:spPr bwMode="auto">
          <a:xfrm>
            <a:off x="914400" y="5334001"/>
            <a:ext cx="710418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a:solidFill>
                  <a:srgbClr val="000099"/>
                </a:solidFill>
                <a:sym typeface="Wingdings 2" pitchFamily="18" charset="2"/>
              </a:rPr>
              <a:t>	</a:t>
            </a:r>
            <a:r>
              <a:rPr lang="en-US" sz="2000" b="1">
                <a:solidFill>
                  <a:srgbClr val="000099"/>
                </a:solidFill>
              </a:rPr>
              <a:t>Perovskites, Pyrochlores and Spinels -  satisfies the above  	condition to some extent</a:t>
            </a:r>
          </a:p>
        </p:txBody>
      </p:sp>
    </p:spTree>
    <p:extLst>
      <p:ext uri="{BB962C8B-B14F-4D97-AF65-F5344CB8AC3E}">
        <p14:creationId xmlns:p14="http://schemas.microsoft.com/office/powerpoint/2010/main" val="815781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92369" y="838200"/>
            <a:ext cx="8440615"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solidFill>
                  <a:srgbClr val="FF0000"/>
                </a:solidFill>
                <a:effectLst>
                  <a:outerShdw blurRad="38100" dist="38100" dir="2700000" algn="tl">
                    <a:srgbClr val="000000"/>
                  </a:outerShdw>
                </a:effectLst>
              </a:rPr>
              <a:t>Why La</a:t>
            </a:r>
            <a:r>
              <a:rPr lang="en-US" baseline="-25000">
                <a:solidFill>
                  <a:srgbClr val="FF0000"/>
                </a:solidFill>
                <a:effectLst>
                  <a:outerShdw blurRad="38100" dist="38100" dir="2700000" algn="tl">
                    <a:srgbClr val="000000"/>
                  </a:outerShdw>
                </a:effectLst>
              </a:rPr>
              <a:t>2-x</a:t>
            </a:r>
            <a:r>
              <a:rPr lang="en-US">
                <a:solidFill>
                  <a:srgbClr val="FF0000"/>
                </a:solidFill>
                <a:effectLst>
                  <a:outerShdw blurRad="38100" dist="38100" dir="2700000" algn="tl">
                    <a:srgbClr val="000000"/>
                  </a:outerShdw>
                </a:effectLst>
              </a:rPr>
              <a:t>M</a:t>
            </a:r>
            <a:r>
              <a:rPr lang="en-US" baseline="-25000">
                <a:solidFill>
                  <a:srgbClr val="FF0000"/>
                </a:solidFill>
                <a:effectLst>
                  <a:outerShdw blurRad="38100" dist="38100" dir="2700000" algn="tl">
                    <a:srgbClr val="000000"/>
                  </a:outerShdw>
                </a:effectLst>
              </a:rPr>
              <a:t>x</a:t>
            </a:r>
            <a:r>
              <a:rPr lang="en-US">
                <a:solidFill>
                  <a:srgbClr val="FF0000"/>
                </a:solidFill>
                <a:effectLst>
                  <a:outerShdw blurRad="38100" dist="38100" dir="2700000" algn="tl">
                    <a:srgbClr val="000000"/>
                  </a:outerShdw>
                </a:effectLst>
              </a:rPr>
              <a:t>Cu</a:t>
            </a:r>
            <a:r>
              <a:rPr lang="en-US" baseline="-25000">
                <a:solidFill>
                  <a:srgbClr val="FF0000"/>
                </a:solidFill>
                <a:effectLst>
                  <a:outerShdw blurRad="38100" dist="38100" dir="2700000" algn="tl">
                    <a:srgbClr val="000000"/>
                  </a:outerShdw>
                </a:effectLst>
              </a:rPr>
              <a:t>1-y</a:t>
            </a:r>
            <a:r>
              <a:rPr lang="en-US">
                <a:solidFill>
                  <a:srgbClr val="FF0000"/>
                </a:solidFill>
                <a:effectLst>
                  <a:outerShdw blurRad="38100" dist="38100" dir="2700000" algn="tl">
                    <a:srgbClr val="000000"/>
                  </a:outerShdw>
                </a:effectLst>
              </a:rPr>
              <a:t>M’</a:t>
            </a:r>
            <a:r>
              <a:rPr lang="en-US" baseline="-25000">
                <a:solidFill>
                  <a:srgbClr val="FF0000"/>
                </a:solidFill>
                <a:effectLst>
                  <a:outerShdw blurRad="38100" dist="38100" dir="2700000" algn="tl">
                    <a:srgbClr val="000000"/>
                  </a:outerShdw>
                </a:effectLst>
              </a:rPr>
              <a:t>1-y</a:t>
            </a:r>
            <a:r>
              <a:rPr lang="en-US">
                <a:solidFill>
                  <a:srgbClr val="FF0000"/>
                </a:solidFill>
                <a:effectLst>
                  <a:outerShdw blurRad="38100" dist="38100" dir="2700000" algn="tl">
                    <a:srgbClr val="000000"/>
                  </a:outerShdw>
                </a:effectLst>
              </a:rPr>
              <a:t>CuO</a:t>
            </a:r>
            <a:r>
              <a:rPr lang="en-US" baseline="-25000">
                <a:solidFill>
                  <a:srgbClr val="FF0000"/>
                </a:solidFill>
                <a:effectLst>
                  <a:outerShdw blurRad="38100" dist="38100" dir="2700000" algn="tl">
                    <a:srgbClr val="000000"/>
                  </a:outerShdw>
                </a:effectLst>
              </a:rPr>
              <a:t>4  </a:t>
            </a:r>
            <a:r>
              <a:rPr lang="en-US">
                <a:solidFill>
                  <a:srgbClr val="FF0000"/>
                </a:solidFill>
                <a:effectLst>
                  <a:outerShdw blurRad="38100" dist="38100" dir="2700000" algn="tl">
                    <a:srgbClr val="000000"/>
                  </a:outerShdw>
                </a:effectLst>
              </a:rPr>
              <a:t>?</a:t>
            </a:r>
          </a:p>
          <a:p>
            <a:pPr eaLnBrk="1" hangingPunct="1">
              <a:spcBef>
                <a:spcPct val="50000"/>
              </a:spcBef>
            </a:pPr>
            <a:endParaRPr lang="en-US">
              <a:solidFill>
                <a:srgbClr val="FF0000"/>
              </a:solidFill>
              <a:effectLst>
                <a:outerShdw blurRad="38100" dist="38100" dir="2700000" algn="tl">
                  <a:srgbClr val="000000"/>
                </a:outerShdw>
              </a:effectLst>
            </a:endParaRPr>
          </a:p>
          <a:p>
            <a:pPr eaLnBrk="1" hangingPunct="1">
              <a:spcBef>
                <a:spcPct val="50000"/>
              </a:spcBef>
              <a:buFont typeface="Wingdings 2" pitchFamily="18" charset="2"/>
              <a:buChar char="C"/>
            </a:pPr>
            <a:r>
              <a:rPr lang="en-US">
                <a:solidFill>
                  <a:srgbClr val="990033"/>
                </a:solidFill>
                <a:effectLst>
                  <a:outerShdw blurRad="38100" dist="38100" dir="2700000" algn="tl">
                    <a:srgbClr val="000000"/>
                  </a:outerShdw>
                </a:effectLst>
                <a:sym typeface="Wingdings 2" pitchFamily="18" charset="2"/>
              </a:rPr>
              <a:t>Oxide surface is coordinatively unsaturated hence covered with water    molecules in aqueous solution</a:t>
            </a:r>
          </a:p>
          <a:p>
            <a:pPr eaLnBrk="1" hangingPunct="1">
              <a:spcBef>
                <a:spcPct val="50000"/>
              </a:spcBef>
              <a:buFont typeface="Wingdings 2" pitchFamily="18" charset="2"/>
              <a:buChar char="C"/>
            </a:pPr>
            <a:r>
              <a:rPr lang="en-US">
                <a:solidFill>
                  <a:srgbClr val="990033"/>
                </a:solidFill>
                <a:effectLst>
                  <a:outerShdw blurRad="38100" dist="38100" dir="2700000" algn="tl">
                    <a:srgbClr val="000000"/>
                  </a:outerShdw>
                </a:effectLst>
                <a:sym typeface="Wingdings 2" pitchFamily="18" charset="2"/>
              </a:rPr>
              <a:t> In order for the depolariser (methanol) to adsorb, the M-OH bond strength should be weak.</a:t>
            </a:r>
          </a:p>
          <a:p>
            <a:pPr eaLnBrk="1" hangingPunct="1">
              <a:spcBef>
                <a:spcPct val="50000"/>
              </a:spcBef>
              <a:buFont typeface="Wingdings 2" pitchFamily="18" charset="2"/>
              <a:buChar char="C"/>
            </a:pPr>
            <a:r>
              <a:rPr lang="en-US">
                <a:solidFill>
                  <a:srgbClr val="990033"/>
                </a:solidFill>
                <a:effectLst>
                  <a:outerShdw blurRad="38100" dist="38100" dir="2700000" algn="tl">
                    <a:srgbClr val="000000"/>
                  </a:outerShdw>
                </a:effectLst>
                <a:sym typeface="Wingdings 2" pitchFamily="18" charset="2"/>
              </a:rPr>
              <a:t> M-OH bond strength weak       copper containing rare earth perovskite </a:t>
            </a:r>
          </a:p>
          <a:p>
            <a:pPr eaLnBrk="1" hangingPunct="1">
              <a:spcBef>
                <a:spcPct val="50000"/>
              </a:spcBef>
              <a:buFont typeface="Wingdings 2" pitchFamily="18" charset="2"/>
              <a:buNone/>
            </a:pPr>
            <a:endParaRPr lang="en-US">
              <a:solidFill>
                <a:srgbClr val="990033"/>
              </a:solidFill>
              <a:effectLst>
                <a:outerShdw blurRad="38100" dist="38100" dir="2700000" algn="tl">
                  <a:srgbClr val="000000"/>
                </a:outerShdw>
              </a:effectLst>
            </a:endParaRPr>
          </a:p>
          <a:p>
            <a:pPr eaLnBrk="1" hangingPunct="1">
              <a:spcBef>
                <a:spcPct val="50000"/>
              </a:spcBef>
              <a:buFont typeface="Wingdings 2" pitchFamily="18" charset="2"/>
              <a:buNone/>
            </a:pPr>
            <a:r>
              <a:rPr lang="en-US" sz="1600" b="1" i="1">
                <a:solidFill>
                  <a:schemeClr val="accent2"/>
                </a:solidFill>
              </a:rPr>
              <a:t>J. O’M. Bockris and T. Otagawa, J. Electrochem. Soc., 131 (1984) 290.</a:t>
            </a:r>
          </a:p>
        </p:txBody>
      </p:sp>
      <p:sp>
        <p:nvSpPr>
          <p:cNvPr id="37891" name="Line 3"/>
          <p:cNvSpPr>
            <a:spLocks noChangeShapeType="1"/>
          </p:cNvSpPr>
          <p:nvPr/>
        </p:nvSpPr>
        <p:spPr bwMode="auto">
          <a:xfrm>
            <a:off x="3938954" y="4038600"/>
            <a:ext cx="42203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2" name="Rectangle 4"/>
          <p:cNvSpPr>
            <a:spLocks noChangeArrowheads="1"/>
          </p:cNvSpPr>
          <p:nvPr/>
        </p:nvSpPr>
        <p:spPr bwMode="auto">
          <a:xfrm>
            <a:off x="281354" y="381000"/>
            <a:ext cx="8651631" cy="61722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460106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422031" y="1143000"/>
          <a:ext cx="4079631" cy="4286250"/>
        </p:xfrm>
        <a:graphic>
          <a:graphicData uri="http://schemas.openxmlformats.org/presentationml/2006/ole">
            <mc:AlternateContent xmlns:mc="http://schemas.openxmlformats.org/markup-compatibility/2006">
              <mc:Choice xmlns:v="urn:schemas-microsoft-com:vml" Requires="v">
                <p:oleObj spid="_x0000_s4131" name="Bitmap Image" r:id="rId3" imgW="2523810" imgH="2448267" progId="Paint.Picture">
                  <p:embed/>
                </p:oleObj>
              </mc:Choice>
              <mc:Fallback>
                <p:oleObj name="Bitmap Image" r:id="rId3" imgW="2523810" imgH="2448267" progId="Paint.Picture">
                  <p:embed/>
                  <p:pic>
                    <p:nvPicPr>
                      <p:cNvPr id="0" name=""/>
                      <p:cNvPicPr>
                        <a:picLocks noChangeAspect="1" noChangeArrowheads="1"/>
                      </p:cNvPicPr>
                      <p:nvPr/>
                    </p:nvPicPr>
                    <p:blipFill>
                      <a:blip r:embed="rId4">
                        <a:lum contrast="20000"/>
                        <a:grayscl/>
                        <a:extLst>
                          <a:ext uri="{28A0092B-C50C-407E-A947-70E740481C1C}">
                            <a14:useLocalDpi xmlns:a14="http://schemas.microsoft.com/office/drawing/2010/main" val="0"/>
                          </a:ext>
                        </a:extLst>
                      </a:blip>
                      <a:srcRect/>
                      <a:stretch>
                        <a:fillRect/>
                      </a:stretch>
                    </p:blipFill>
                    <p:spPr bwMode="auto">
                      <a:xfrm>
                        <a:off x="422031" y="1143000"/>
                        <a:ext cx="4079631" cy="42862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7" name="Text Box 3"/>
          <p:cNvSpPr txBox="1">
            <a:spLocks noChangeArrowheads="1"/>
          </p:cNvSpPr>
          <p:nvPr/>
        </p:nvSpPr>
        <p:spPr bwMode="auto">
          <a:xfrm>
            <a:off x="773723" y="381000"/>
            <a:ext cx="6471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p>
        </p:txBody>
      </p:sp>
      <p:sp>
        <p:nvSpPr>
          <p:cNvPr id="31748" name="Text Box 4"/>
          <p:cNvSpPr txBox="1">
            <a:spLocks noChangeArrowheads="1"/>
          </p:cNvSpPr>
          <p:nvPr/>
        </p:nvSpPr>
        <p:spPr bwMode="auto">
          <a:xfrm>
            <a:off x="1055077" y="304801"/>
            <a:ext cx="6893169"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1" i="1">
                <a:solidFill>
                  <a:srgbClr val="FF0000"/>
                </a:solidFill>
                <a:effectLst>
                  <a:outerShdw blurRad="38100" dist="38100" dir="2700000" algn="tl">
                    <a:srgbClr val="000000"/>
                  </a:outerShdw>
                </a:effectLst>
              </a:rPr>
              <a:t>Electrochemical studies on bulk Sr substituted Lanthanum cuprates</a:t>
            </a:r>
          </a:p>
        </p:txBody>
      </p:sp>
      <p:sp>
        <p:nvSpPr>
          <p:cNvPr id="31749" name="Text Box 5"/>
          <p:cNvSpPr txBox="1">
            <a:spLocks noChangeArrowheads="1"/>
          </p:cNvSpPr>
          <p:nvPr/>
        </p:nvSpPr>
        <p:spPr bwMode="auto">
          <a:xfrm>
            <a:off x="422031" y="5638800"/>
            <a:ext cx="731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FF0000"/>
                </a:solidFill>
              </a:rPr>
              <a:t>Cyclic Voltammogram of bulk cuprate in (a) 3 M KOH and (b) 1 M CH</a:t>
            </a:r>
            <a:r>
              <a:rPr lang="en-US" sz="1400" b="1" baseline="-25000">
                <a:solidFill>
                  <a:srgbClr val="FF0000"/>
                </a:solidFill>
              </a:rPr>
              <a:t>3</a:t>
            </a:r>
            <a:r>
              <a:rPr lang="en-US" sz="1400" b="1">
                <a:solidFill>
                  <a:srgbClr val="FF0000"/>
                </a:solidFill>
              </a:rPr>
              <a:t>OH at a scan rate of 25 mVs</a:t>
            </a:r>
            <a:r>
              <a:rPr lang="en-US" sz="1400" b="1" baseline="30000">
                <a:solidFill>
                  <a:srgbClr val="FF0000"/>
                </a:solidFill>
              </a:rPr>
              <a:t>-1</a:t>
            </a:r>
            <a:endParaRPr lang="en-US" sz="1400" b="1">
              <a:solidFill>
                <a:srgbClr val="FF0000"/>
              </a:solidFill>
            </a:endParaRPr>
          </a:p>
        </p:txBody>
      </p:sp>
      <p:sp>
        <p:nvSpPr>
          <p:cNvPr id="31750" name="Text Box 6"/>
          <p:cNvSpPr txBox="1">
            <a:spLocks noChangeArrowheads="1"/>
          </p:cNvSpPr>
          <p:nvPr/>
        </p:nvSpPr>
        <p:spPr bwMode="auto">
          <a:xfrm>
            <a:off x="4572000" y="4419601"/>
            <a:ext cx="35872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200" b="1" i="1">
                <a:solidFill>
                  <a:schemeClr val="accent2"/>
                </a:solidFill>
              </a:rPr>
              <a:t>V.Raghuveer, K.R. Thampi, N. Xanthapolous, H.J. Mathieu and B. Viswanathan, Solid State Ionics 140 (2001) 263</a:t>
            </a:r>
          </a:p>
        </p:txBody>
      </p:sp>
      <p:sp>
        <p:nvSpPr>
          <p:cNvPr id="31751" name="Rectangle 7"/>
          <p:cNvSpPr>
            <a:spLocks noChangeArrowheads="1"/>
          </p:cNvSpPr>
          <p:nvPr/>
        </p:nvSpPr>
        <p:spPr bwMode="auto">
          <a:xfrm>
            <a:off x="281354" y="304800"/>
            <a:ext cx="8440615" cy="62484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2" name="Rectangle 8"/>
          <p:cNvSpPr>
            <a:spLocks noChangeArrowheads="1"/>
          </p:cNvSpPr>
          <p:nvPr/>
        </p:nvSpPr>
        <p:spPr bwMode="auto">
          <a:xfrm>
            <a:off x="422031" y="1143000"/>
            <a:ext cx="4079631" cy="4267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3" name="Rectangle 9"/>
          <p:cNvSpPr>
            <a:spLocks noChangeArrowheads="1"/>
          </p:cNvSpPr>
          <p:nvPr/>
        </p:nvSpPr>
        <p:spPr bwMode="auto">
          <a:xfrm>
            <a:off x="984739" y="1447800"/>
            <a:ext cx="3235569" cy="3276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4" name="Text Box 10"/>
          <p:cNvSpPr txBox="1">
            <a:spLocks noChangeArrowheads="1"/>
          </p:cNvSpPr>
          <p:nvPr/>
        </p:nvSpPr>
        <p:spPr bwMode="auto">
          <a:xfrm>
            <a:off x="4572000" y="1600201"/>
            <a:ext cx="3868615"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666633"/>
                </a:solidFill>
                <a:sym typeface="Webdings" pitchFamily="18" charset="2"/>
              </a:rPr>
              <a:t>Anodic peak between +0.26 V - +0.5 V </a:t>
            </a:r>
          </a:p>
          <a:p>
            <a:pPr eaLnBrk="1" hangingPunct="1">
              <a:spcBef>
                <a:spcPct val="50000"/>
              </a:spcBef>
            </a:pPr>
            <a:r>
              <a:rPr lang="en-US" sz="1400" b="1">
                <a:solidFill>
                  <a:srgbClr val="666633"/>
                </a:solidFill>
                <a:sym typeface="Webdings" pitchFamily="18" charset="2"/>
              </a:rPr>
              <a:t>	</a:t>
            </a:r>
            <a:r>
              <a:rPr lang="en-US" sz="1400" b="1">
                <a:solidFill>
                  <a:srgbClr val="666633"/>
                </a:solidFill>
                <a:sym typeface="Symbol" pitchFamily="18" charset="2"/>
              </a:rPr>
              <a:t> Cu(2+) Cu(3+)</a:t>
            </a:r>
          </a:p>
          <a:p>
            <a:pPr eaLnBrk="1" hangingPunct="1">
              <a:spcBef>
                <a:spcPct val="50000"/>
              </a:spcBef>
            </a:pPr>
            <a:endParaRPr lang="en-US" sz="1400" b="1">
              <a:solidFill>
                <a:srgbClr val="666633"/>
              </a:solidFill>
              <a:sym typeface="Symbol" pitchFamily="18" charset="2"/>
            </a:endParaRPr>
          </a:p>
          <a:p>
            <a:pPr eaLnBrk="1" hangingPunct="1">
              <a:spcBef>
                <a:spcPct val="50000"/>
              </a:spcBef>
            </a:pPr>
            <a:r>
              <a:rPr lang="en-US" sz="1400" b="1">
                <a:solidFill>
                  <a:srgbClr val="666633"/>
                </a:solidFill>
                <a:sym typeface="Webdings" pitchFamily="18" charset="2"/>
              </a:rPr>
              <a:t>Methanol oxidation starts at ~0.46 V vs Hg/HgO</a:t>
            </a:r>
          </a:p>
          <a:p>
            <a:pPr eaLnBrk="1" hangingPunct="1">
              <a:spcBef>
                <a:spcPct val="50000"/>
              </a:spcBef>
            </a:pPr>
            <a:endParaRPr lang="en-US" sz="1400" b="1">
              <a:solidFill>
                <a:srgbClr val="666633"/>
              </a:solidFill>
              <a:sym typeface="Webdings" pitchFamily="18" charset="2"/>
            </a:endParaRPr>
          </a:p>
          <a:p>
            <a:pPr eaLnBrk="1" hangingPunct="1">
              <a:spcBef>
                <a:spcPct val="50000"/>
              </a:spcBef>
            </a:pPr>
            <a:r>
              <a:rPr lang="en-US" sz="1400" b="1">
                <a:solidFill>
                  <a:srgbClr val="666633"/>
                </a:solidFill>
                <a:sym typeface="Webdings" pitchFamily="18" charset="2"/>
              </a:rPr>
              <a:t>Methanol oxidation to CO</a:t>
            </a:r>
            <a:r>
              <a:rPr lang="en-US" sz="1400" b="1" baseline="-25000">
                <a:solidFill>
                  <a:srgbClr val="666633"/>
                </a:solidFill>
                <a:sym typeface="Webdings" pitchFamily="18" charset="2"/>
              </a:rPr>
              <a:t>2</a:t>
            </a:r>
            <a:r>
              <a:rPr lang="en-US" sz="1400" b="1">
                <a:solidFill>
                  <a:srgbClr val="666633"/>
                </a:solidFill>
                <a:sym typeface="Webdings" pitchFamily="18" charset="2"/>
              </a:rPr>
              <a:t> was confirmed by charging measurements and carbonate estimation.</a:t>
            </a:r>
            <a:endParaRPr lang="en-US" sz="1400" b="1">
              <a:solidFill>
                <a:srgbClr val="666633"/>
              </a:solidFill>
              <a:sym typeface="Symbol" pitchFamily="18" charset="2"/>
            </a:endParaRPr>
          </a:p>
        </p:txBody>
      </p:sp>
    </p:spTree>
    <p:extLst>
      <p:ext uri="{BB962C8B-B14F-4D97-AF65-F5344CB8AC3E}">
        <p14:creationId xmlns:p14="http://schemas.microsoft.com/office/powerpoint/2010/main" val="2207337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Line 3"/>
          <p:cNvSpPr>
            <a:spLocks noChangeShapeType="1"/>
          </p:cNvSpPr>
          <p:nvPr/>
        </p:nvSpPr>
        <p:spPr bwMode="auto">
          <a:xfrm>
            <a:off x="2883877" y="3733800"/>
            <a:ext cx="70338" cy="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0" name="Line 4"/>
          <p:cNvSpPr>
            <a:spLocks noChangeShapeType="1"/>
          </p:cNvSpPr>
          <p:nvPr/>
        </p:nvSpPr>
        <p:spPr bwMode="auto">
          <a:xfrm>
            <a:off x="2883877" y="4648200"/>
            <a:ext cx="70338" cy="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Text Box 5"/>
          <p:cNvSpPr txBox="1">
            <a:spLocks noChangeArrowheads="1"/>
          </p:cNvSpPr>
          <p:nvPr/>
        </p:nvSpPr>
        <p:spPr bwMode="auto">
          <a:xfrm>
            <a:off x="2954215" y="3581400"/>
            <a:ext cx="844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800000"/>
                </a:solidFill>
              </a:rPr>
              <a:t>-0.0</a:t>
            </a:r>
          </a:p>
        </p:txBody>
      </p:sp>
      <p:sp>
        <p:nvSpPr>
          <p:cNvPr id="14342" name="Text Box 6"/>
          <p:cNvSpPr txBox="1">
            <a:spLocks noChangeArrowheads="1"/>
          </p:cNvSpPr>
          <p:nvPr/>
        </p:nvSpPr>
        <p:spPr bwMode="auto">
          <a:xfrm>
            <a:off x="2954215" y="4495800"/>
            <a:ext cx="844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800000"/>
                </a:solidFill>
              </a:rPr>
              <a:t>-0.4</a:t>
            </a:r>
          </a:p>
        </p:txBody>
      </p:sp>
      <p:sp>
        <p:nvSpPr>
          <p:cNvPr id="14343" name="Line 7"/>
          <p:cNvSpPr>
            <a:spLocks noChangeShapeType="1"/>
          </p:cNvSpPr>
          <p:nvPr/>
        </p:nvSpPr>
        <p:spPr bwMode="auto">
          <a:xfrm>
            <a:off x="2883877" y="3733800"/>
            <a:ext cx="0" cy="914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a:off x="2883877" y="5562600"/>
            <a:ext cx="70338" cy="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a:off x="2883877" y="6477000"/>
            <a:ext cx="70338" cy="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Text Box 10"/>
          <p:cNvSpPr txBox="1">
            <a:spLocks noChangeArrowheads="1"/>
          </p:cNvSpPr>
          <p:nvPr/>
        </p:nvSpPr>
        <p:spPr bwMode="auto">
          <a:xfrm>
            <a:off x="2954215" y="5410200"/>
            <a:ext cx="844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800000"/>
                </a:solidFill>
              </a:rPr>
              <a:t>-0.6</a:t>
            </a:r>
          </a:p>
        </p:txBody>
      </p:sp>
      <p:sp>
        <p:nvSpPr>
          <p:cNvPr id="14347" name="Text Box 11"/>
          <p:cNvSpPr txBox="1">
            <a:spLocks noChangeArrowheads="1"/>
          </p:cNvSpPr>
          <p:nvPr/>
        </p:nvSpPr>
        <p:spPr bwMode="auto">
          <a:xfrm>
            <a:off x="2954215" y="6324600"/>
            <a:ext cx="844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800000"/>
                </a:solidFill>
              </a:rPr>
              <a:t>-0.8</a:t>
            </a:r>
          </a:p>
        </p:txBody>
      </p:sp>
      <p:sp>
        <p:nvSpPr>
          <p:cNvPr id="14348" name="Line 12"/>
          <p:cNvSpPr>
            <a:spLocks noChangeShapeType="1"/>
          </p:cNvSpPr>
          <p:nvPr/>
        </p:nvSpPr>
        <p:spPr bwMode="auto">
          <a:xfrm flipV="1">
            <a:off x="2813539" y="4038600"/>
            <a:ext cx="211015" cy="2286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Line 13"/>
          <p:cNvSpPr>
            <a:spLocks noChangeShapeType="1"/>
          </p:cNvSpPr>
          <p:nvPr/>
        </p:nvSpPr>
        <p:spPr bwMode="auto">
          <a:xfrm flipV="1">
            <a:off x="2813539" y="4114800"/>
            <a:ext cx="211015" cy="2286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0" name="Line 14"/>
          <p:cNvSpPr>
            <a:spLocks noChangeShapeType="1"/>
          </p:cNvSpPr>
          <p:nvPr/>
        </p:nvSpPr>
        <p:spPr bwMode="auto">
          <a:xfrm>
            <a:off x="2883877" y="1905000"/>
            <a:ext cx="70338" cy="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Line 15"/>
          <p:cNvSpPr>
            <a:spLocks noChangeShapeType="1"/>
          </p:cNvSpPr>
          <p:nvPr/>
        </p:nvSpPr>
        <p:spPr bwMode="auto">
          <a:xfrm>
            <a:off x="2883877" y="990600"/>
            <a:ext cx="70338" cy="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Line 16"/>
          <p:cNvSpPr>
            <a:spLocks noChangeShapeType="1"/>
          </p:cNvSpPr>
          <p:nvPr/>
        </p:nvSpPr>
        <p:spPr bwMode="auto">
          <a:xfrm flipV="1">
            <a:off x="2813539" y="3124200"/>
            <a:ext cx="211015" cy="2286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Line 17"/>
          <p:cNvSpPr>
            <a:spLocks noChangeShapeType="1"/>
          </p:cNvSpPr>
          <p:nvPr/>
        </p:nvSpPr>
        <p:spPr bwMode="auto">
          <a:xfrm flipV="1">
            <a:off x="2813539" y="3200400"/>
            <a:ext cx="211015" cy="2286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Text Box 18"/>
          <p:cNvSpPr txBox="1">
            <a:spLocks noChangeArrowheads="1"/>
          </p:cNvSpPr>
          <p:nvPr/>
        </p:nvSpPr>
        <p:spPr bwMode="auto">
          <a:xfrm>
            <a:off x="2954215" y="2667000"/>
            <a:ext cx="844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800000"/>
                </a:solidFill>
              </a:rPr>
              <a:t>0.4</a:t>
            </a:r>
          </a:p>
        </p:txBody>
      </p:sp>
      <p:sp>
        <p:nvSpPr>
          <p:cNvPr id="14355" name="Text Box 19"/>
          <p:cNvSpPr txBox="1">
            <a:spLocks noChangeArrowheads="1"/>
          </p:cNvSpPr>
          <p:nvPr/>
        </p:nvSpPr>
        <p:spPr bwMode="auto">
          <a:xfrm>
            <a:off x="2954215" y="1752600"/>
            <a:ext cx="844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800000"/>
                </a:solidFill>
              </a:rPr>
              <a:t>0.6</a:t>
            </a:r>
          </a:p>
        </p:txBody>
      </p:sp>
      <p:sp>
        <p:nvSpPr>
          <p:cNvPr id="14356" name="Line 20"/>
          <p:cNvSpPr>
            <a:spLocks noChangeShapeType="1"/>
          </p:cNvSpPr>
          <p:nvPr/>
        </p:nvSpPr>
        <p:spPr bwMode="auto">
          <a:xfrm>
            <a:off x="2883877" y="5562600"/>
            <a:ext cx="0" cy="914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21"/>
          <p:cNvSpPr>
            <a:spLocks noChangeShapeType="1"/>
          </p:cNvSpPr>
          <p:nvPr/>
        </p:nvSpPr>
        <p:spPr bwMode="auto">
          <a:xfrm>
            <a:off x="2883877" y="4648200"/>
            <a:ext cx="0" cy="914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22"/>
          <p:cNvSpPr>
            <a:spLocks noChangeShapeType="1"/>
          </p:cNvSpPr>
          <p:nvPr/>
        </p:nvSpPr>
        <p:spPr bwMode="auto">
          <a:xfrm>
            <a:off x="2883877" y="2819400"/>
            <a:ext cx="0" cy="914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23"/>
          <p:cNvSpPr>
            <a:spLocks noChangeShapeType="1"/>
          </p:cNvSpPr>
          <p:nvPr/>
        </p:nvSpPr>
        <p:spPr bwMode="auto">
          <a:xfrm>
            <a:off x="2883877" y="1905000"/>
            <a:ext cx="0" cy="914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0" name="Line 24"/>
          <p:cNvSpPr>
            <a:spLocks noChangeShapeType="1"/>
          </p:cNvSpPr>
          <p:nvPr/>
        </p:nvSpPr>
        <p:spPr bwMode="auto">
          <a:xfrm>
            <a:off x="2883877" y="2819400"/>
            <a:ext cx="70338" cy="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1" name="Line 25"/>
          <p:cNvSpPr>
            <a:spLocks noChangeShapeType="1"/>
          </p:cNvSpPr>
          <p:nvPr/>
        </p:nvSpPr>
        <p:spPr bwMode="auto">
          <a:xfrm>
            <a:off x="2883877" y="990600"/>
            <a:ext cx="0" cy="914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2" name="Text Box 26"/>
          <p:cNvSpPr txBox="1">
            <a:spLocks noChangeArrowheads="1"/>
          </p:cNvSpPr>
          <p:nvPr/>
        </p:nvSpPr>
        <p:spPr bwMode="auto">
          <a:xfrm>
            <a:off x="2954215" y="838200"/>
            <a:ext cx="844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800000"/>
                </a:solidFill>
              </a:rPr>
              <a:t>0.8</a:t>
            </a:r>
          </a:p>
        </p:txBody>
      </p:sp>
      <p:sp>
        <p:nvSpPr>
          <p:cNvPr id="14363" name="Line 27"/>
          <p:cNvSpPr>
            <a:spLocks noChangeShapeType="1"/>
          </p:cNvSpPr>
          <p:nvPr/>
        </p:nvSpPr>
        <p:spPr bwMode="auto">
          <a:xfrm>
            <a:off x="1266093" y="3733800"/>
            <a:ext cx="70338" cy="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4" name="Line 28"/>
          <p:cNvSpPr>
            <a:spLocks noChangeShapeType="1"/>
          </p:cNvSpPr>
          <p:nvPr/>
        </p:nvSpPr>
        <p:spPr bwMode="auto">
          <a:xfrm>
            <a:off x="1266093" y="4572000"/>
            <a:ext cx="70338" cy="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5" name="Text Box 29"/>
          <p:cNvSpPr txBox="1">
            <a:spLocks noChangeArrowheads="1"/>
          </p:cNvSpPr>
          <p:nvPr/>
        </p:nvSpPr>
        <p:spPr bwMode="auto">
          <a:xfrm>
            <a:off x="1336431" y="3581400"/>
            <a:ext cx="844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800000"/>
                </a:solidFill>
              </a:rPr>
              <a:t>-4.5</a:t>
            </a:r>
          </a:p>
        </p:txBody>
      </p:sp>
      <p:sp>
        <p:nvSpPr>
          <p:cNvPr id="14366" name="Text Box 30"/>
          <p:cNvSpPr txBox="1">
            <a:spLocks noChangeArrowheads="1"/>
          </p:cNvSpPr>
          <p:nvPr/>
        </p:nvSpPr>
        <p:spPr bwMode="auto">
          <a:xfrm>
            <a:off x="1336431" y="4419600"/>
            <a:ext cx="844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800000"/>
                </a:solidFill>
              </a:rPr>
              <a:t>-0.4</a:t>
            </a:r>
          </a:p>
        </p:txBody>
      </p:sp>
      <p:sp>
        <p:nvSpPr>
          <p:cNvPr id="14367" name="Line 31"/>
          <p:cNvSpPr>
            <a:spLocks noChangeShapeType="1"/>
          </p:cNvSpPr>
          <p:nvPr/>
        </p:nvSpPr>
        <p:spPr bwMode="auto">
          <a:xfrm>
            <a:off x="1266092" y="3657600"/>
            <a:ext cx="0" cy="914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8" name="Line 32"/>
          <p:cNvSpPr>
            <a:spLocks noChangeShapeType="1"/>
          </p:cNvSpPr>
          <p:nvPr/>
        </p:nvSpPr>
        <p:spPr bwMode="auto">
          <a:xfrm>
            <a:off x="1266093" y="5486400"/>
            <a:ext cx="70338" cy="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9" name="Line 33"/>
          <p:cNvSpPr>
            <a:spLocks noChangeShapeType="1"/>
          </p:cNvSpPr>
          <p:nvPr/>
        </p:nvSpPr>
        <p:spPr bwMode="auto">
          <a:xfrm>
            <a:off x="1266093" y="6400800"/>
            <a:ext cx="70338" cy="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0" name="Text Box 34"/>
          <p:cNvSpPr txBox="1">
            <a:spLocks noChangeArrowheads="1"/>
          </p:cNvSpPr>
          <p:nvPr/>
        </p:nvSpPr>
        <p:spPr bwMode="auto">
          <a:xfrm>
            <a:off x="1336431" y="5334000"/>
            <a:ext cx="844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800000"/>
                </a:solidFill>
              </a:rPr>
              <a:t>-0.6</a:t>
            </a:r>
          </a:p>
        </p:txBody>
      </p:sp>
      <p:sp>
        <p:nvSpPr>
          <p:cNvPr id="14371" name="Text Box 35"/>
          <p:cNvSpPr txBox="1">
            <a:spLocks noChangeArrowheads="1"/>
          </p:cNvSpPr>
          <p:nvPr/>
        </p:nvSpPr>
        <p:spPr bwMode="auto">
          <a:xfrm>
            <a:off x="1336431" y="6248400"/>
            <a:ext cx="844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800000"/>
                </a:solidFill>
              </a:rPr>
              <a:t>-0.8</a:t>
            </a:r>
          </a:p>
        </p:txBody>
      </p:sp>
      <p:sp>
        <p:nvSpPr>
          <p:cNvPr id="14372" name="Line 36"/>
          <p:cNvSpPr>
            <a:spLocks noChangeShapeType="1"/>
          </p:cNvSpPr>
          <p:nvPr/>
        </p:nvSpPr>
        <p:spPr bwMode="auto">
          <a:xfrm flipV="1">
            <a:off x="1195754" y="3962400"/>
            <a:ext cx="211015" cy="2286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3" name="Line 37"/>
          <p:cNvSpPr>
            <a:spLocks noChangeShapeType="1"/>
          </p:cNvSpPr>
          <p:nvPr/>
        </p:nvSpPr>
        <p:spPr bwMode="auto">
          <a:xfrm flipV="1">
            <a:off x="1195754" y="4038600"/>
            <a:ext cx="211015" cy="2286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4" name="Line 38"/>
          <p:cNvSpPr>
            <a:spLocks noChangeShapeType="1"/>
          </p:cNvSpPr>
          <p:nvPr/>
        </p:nvSpPr>
        <p:spPr bwMode="auto">
          <a:xfrm>
            <a:off x="1266093" y="1828800"/>
            <a:ext cx="70338" cy="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5" name="Line 39"/>
          <p:cNvSpPr>
            <a:spLocks noChangeShapeType="1"/>
          </p:cNvSpPr>
          <p:nvPr/>
        </p:nvSpPr>
        <p:spPr bwMode="auto">
          <a:xfrm>
            <a:off x="1266093" y="914400"/>
            <a:ext cx="70338" cy="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6" name="Line 40"/>
          <p:cNvSpPr>
            <a:spLocks noChangeShapeType="1"/>
          </p:cNvSpPr>
          <p:nvPr/>
        </p:nvSpPr>
        <p:spPr bwMode="auto">
          <a:xfrm flipV="1">
            <a:off x="1195754" y="3048000"/>
            <a:ext cx="211015" cy="2286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7" name="Line 41"/>
          <p:cNvSpPr>
            <a:spLocks noChangeShapeType="1"/>
          </p:cNvSpPr>
          <p:nvPr/>
        </p:nvSpPr>
        <p:spPr bwMode="auto">
          <a:xfrm flipV="1">
            <a:off x="1195754" y="3124200"/>
            <a:ext cx="211015" cy="2286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8" name="Text Box 42"/>
          <p:cNvSpPr txBox="1">
            <a:spLocks noChangeArrowheads="1"/>
          </p:cNvSpPr>
          <p:nvPr/>
        </p:nvSpPr>
        <p:spPr bwMode="auto">
          <a:xfrm>
            <a:off x="1336431" y="2590800"/>
            <a:ext cx="844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800000"/>
                </a:solidFill>
              </a:rPr>
              <a:t>-4.1</a:t>
            </a:r>
          </a:p>
        </p:txBody>
      </p:sp>
      <p:sp>
        <p:nvSpPr>
          <p:cNvPr id="14379" name="Text Box 43"/>
          <p:cNvSpPr txBox="1">
            <a:spLocks noChangeArrowheads="1"/>
          </p:cNvSpPr>
          <p:nvPr/>
        </p:nvSpPr>
        <p:spPr bwMode="auto">
          <a:xfrm>
            <a:off x="1336431" y="1676400"/>
            <a:ext cx="844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800000"/>
                </a:solidFill>
              </a:rPr>
              <a:t>-3.9</a:t>
            </a:r>
          </a:p>
        </p:txBody>
      </p:sp>
      <p:sp>
        <p:nvSpPr>
          <p:cNvPr id="14380" name="Line 44"/>
          <p:cNvSpPr>
            <a:spLocks noChangeShapeType="1"/>
          </p:cNvSpPr>
          <p:nvPr/>
        </p:nvSpPr>
        <p:spPr bwMode="auto">
          <a:xfrm>
            <a:off x="1266092" y="5486400"/>
            <a:ext cx="0" cy="914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1" name="Line 45"/>
          <p:cNvSpPr>
            <a:spLocks noChangeShapeType="1"/>
          </p:cNvSpPr>
          <p:nvPr/>
        </p:nvSpPr>
        <p:spPr bwMode="auto">
          <a:xfrm>
            <a:off x="1266092" y="4572000"/>
            <a:ext cx="0" cy="914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2" name="Line 46"/>
          <p:cNvSpPr>
            <a:spLocks noChangeShapeType="1"/>
          </p:cNvSpPr>
          <p:nvPr/>
        </p:nvSpPr>
        <p:spPr bwMode="auto">
          <a:xfrm>
            <a:off x="1266092" y="2743200"/>
            <a:ext cx="0" cy="914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3" name="Line 47"/>
          <p:cNvSpPr>
            <a:spLocks noChangeShapeType="1"/>
          </p:cNvSpPr>
          <p:nvPr/>
        </p:nvSpPr>
        <p:spPr bwMode="auto">
          <a:xfrm>
            <a:off x="1266092" y="1828800"/>
            <a:ext cx="0" cy="914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4" name="Line 48"/>
          <p:cNvSpPr>
            <a:spLocks noChangeShapeType="1"/>
          </p:cNvSpPr>
          <p:nvPr/>
        </p:nvSpPr>
        <p:spPr bwMode="auto">
          <a:xfrm>
            <a:off x="1266093" y="2743200"/>
            <a:ext cx="70338" cy="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5" name="Line 49"/>
          <p:cNvSpPr>
            <a:spLocks noChangeShapeType="1"/>
          </p:cNvSpPr>
          <p:nvPr/>
        </p:nvSpPr>
        <p:spPr bwMode="auto">
          <a:xfrm>
            <a:off x="1266092" y="914400"/>
            <a:ext cx="0" cy="914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6" name="Text Box 50"/>
          <p:cNvSpPr txBox="1">
            <a:spLocks noChangeArrowheads="1"/>
          </p:cNvSpPr>
          <p:nvPr/>
        </p:nvSpPr>
        <p:spPr bwMode="auto">
          <a:xfrm>
            <a:off x="1334966" y="757238"/>
            <a:ext cx="844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800000"/>
                </a:solidFill>
              </a:rPr>
              <a:t>-3.7</a:t>
            </a:r>
          </a:p>
        </p:txBody>
      </p:sp>
      <p:sp>
        <p:nvSpPr>
          <p:cNvPr id="14387" name="Line 51"/>
          <p:cNvSpPr>
            <a:spLocks noChangeShapeType="1"/>
          </p:cNvSpPr>
          <p:nvPr/>
        </p:nvSpPr>
        <p:spPr bwMode="auto">
          <a:xfrm>
            <a:off x="1266092" y="381000"/>
            <a:ext cx="0" cy="533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8" name="Line 52"/>
          <p:cNvSpPr>
            <a:spLocks noChangeShapeType="1"/>
          </p:cNvSpPr>
          <p:nvPr/>
        </p:nvSpPr>
        <p:spPr bwMode="auto">
          <a:xfrm flipV="1">
            <a:off x="1195754" y="457200"/>
            <a:ext cx="211015" cy="2286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9" name="Line 53"/>
          <p:cNvSpPr>
            <a:spLocks noChangeShapeType="1"/>
          </p:cNvSpPr>
          <p:nvPr/>
        </p:nvSpPr>
        <p:spPr bwMode="auto">
          <a:xfrm flipV="1">
            <a:off x="1195754" y="533400"/>
            <a:ext cx="211015" cy="2286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0" name="Text Box 54"/>
          <p:cNvSpPr txBox="1">
            <a:spLocks noChangeArrowheads="1"/>
          </p:cNvSpPr>
          <p:nvPr/>
        </p:nvSpPr>
        <p:spPr bwMode="auto">
          <a:xfrm>
            <a:off x="914400" y="152400"/>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a:solidFill>
                  <a:srgbClr val="800000"/>
                </a:solidFill>
              </a:rPr>
              <a:t>    </a:t>
            </a:r>
            <a:r>
              <a:rPr lang="en-US" sz="1400" b="1">
                <a:solidFill>
                  <a:srgbClr val="800000"/>
                </a:solidFill>
              </a:rPr>
              <a:t>0 (vacuum level)</a:t>
            </a:r>
          </a:p>
        </p:txBody>
      </p:sp>
      <p:sp>
        <p:nvSpPr>
          <p:cNvPr id="14391" name="Text Box 55"/>
          <p:cNvSpPr txBox="1">
            <a:spLocks noChangeArrowheads="1"/>
          </p:cNvSpPr>
          <p:nvPr/>
        </p:nvSpPr>
        <p:spPr bwMode="auto">
          <a:xfrm>
            <a:off x="3024554" y="273050"/>
            <a:ext cx="203981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b="1">
                <a:solidFill>
                  <a:srgbClr val="800000"/>
                </a:solidFill>
              </a:rPr>
              <a:t>E</a:t>
            </a:r>
            <a:r>
              <a:rPr lang="en-US" sz="1600" b="1" baseline="-25000">
                <a:solidFill>
                  <a:srgbClr val="800000"/>
                </a:solidFill>
              </a:rPr>
              <a:t>(Cu(3+/2+)</a:t>
            </a:r>
            <a:endParaRPr lang="en-US" sz="1600" b="1">
              <a:solidFill>
                <a:srgbClr val="800000"/>
              </a:solidFill>
            </a:endParaRPr>
          </a:p>
        </p:txBody>
      </p:sp>
      <p:sp>
        <p:nvSpPr>
          <p:cNvPr id="14392" name="Text Box 56"/>
          <p:cNvSpPr txBox="1">
            <a:spLocks noChangeArrowheads="1"/>
          </p:cNvSpPr>
          <p:nvPr/>
        </p:nvSpPr>
        <p:spPr bwMode="auto">
          <a:xfrm>
            <a:off x="3376246" y="4495800"/>
            <a:ext cx="1336431"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solidFill>
                  <a:srgbClr val="800000"/>
                </a:solidFill>
              </a:rPr>
              <a:t>SrSb</a:t>
            </a:r>
          </a:p>
          <a:p>
            <a:pPr eaLnBrk="1" hangingPunct="1">
              <a:spcBef>
                <a:spcPct val="50000"/>
              </a:spcBef>
            </a:pPr>
            <a:r>
              <a:rPr lang="en-US" sz="1400">
                <a:solidFill>
                  <a:srgbClr val="800000"/>
                </a:solidFill>
              </a:rPr>
              <a:t>Sr</a:t>
            </a:r>
          </a:p>
          <a:p>
            <a:pPr eaLnBrk="1" hangingPunct="1">
              <a:spcBef>
                <a:spcPct val="50000"/>
              </a:spcBef>
            </a:pPr>
            <a:r>
              <a:rPr lang="en-US" sz="1400">
                <a:solidFill>
                  <a:srgbClr val="800000"/>
                </a:solidFill>
              </a:rPr>
              <a:t>Ca</a:t>
            </a:r>
          </a:p>
          <a:p>
            <a:pPr eaLnBrk="1" hangingPunct="1">
              <a:spcBef>
                <a:spcPct val="50000"/>
              </a:spcBef>
            </a:pPr>
            <a:endParaRPr lang="en-US" sz="1400">
              <a:solidFill>
                <a:srgbClr val="800000"/>
              </a:solidFill>
            </a:endParaRPr>
          </a:p>
          <a:p>
            <a:pPr eaLnBrk="1" hangingPunct="1">
              <a:spcBef>
                <a:spcPct val="50000"/>
              </a:spcBef>
            </a:pPr>
            <a:endParaRPr lang="en-US" sz="1400">
              <a:solidFill>
                <a:srgbClr val="800000"/>
              </a:solidFill>
            </a:endParaRPr>
          </a:p>
        </p:txBody>
      </p:sp>
      <p:sp>
        <p:nvSpPr>
          <p:cNvPr id="14393" name="Text Box 57"/>
          <p:cNvSpPr txBox="1">
            <a:spLocks noChangeArrowheads="1"/>
          </p:cNvSpPr>
          <p:nvPr/>
        </p:nvSpPr>
        <p:spPr bwMode="auto">
          <a:xfrm>
            <a:off x="3235569" y="5562600"/>
            <a:ext cx="1195754"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solidFill>
                  <a:srgbClr val="800000"/>
                </a:solidFill>
              </a:rPr>
              <a:t>   Ba</a:t>
            </a:r>
          </a:p>
          <a:p>
            <a:pPr eaLnBrk="1" hangingPunct="1">
              <a:spcBef>
                <a:spcPct val="50000"/>
              </a:spcBef>
            </a:pPr>
            <a:r>
              <a:rPr lang="en-US" sz="1400">
                <a:solidFill>
                  <a:srgbClr val="800000"/>
                </a:solidFill>
              </a:rPr>
              <a:t>   SrRu</a:t>
            </a:r>
          </a:p>
        </p:txBody>
      </p:sp>
      <p:sp>
        <p:nvSpPr>
          <p:cNvPr id="14394" name="Line 58"/>
          <p:cNvSpPr>
            <a:spLocks noChangeShapeType="1"/>
          </p:cNvSpPr>
          <p:nvPr/>
        </p:nvSpPr>
        <p:spPr bwMode="auto">
          <a:xfrm>
            <a:off x="2883877" y="457200"/>
            <a:ext cx="0" cy="5334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5" name="Line 59"/>
          <p:cNvSpPr>
            <a:spLocks noChangeShapeType="1"/>
          </p:cNvSpPr>
          <p:nvPr/>
        </p:nvSpPr>
        <p:spPr bwMode="auto">
          <a:xfrm flipV="1">
            <a:off x="2813539" y="533400"/>
            <a:ext cx="211015" cy="2286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6" name="Line 60"/>
          <p:cNvSpPr>
            <a:spLocks noChangeShapeType="1"/>
          </p:cNvSpPr>
          <p:nvPr/>
        </p:nvSpPr>
        <p:spPr bwMode="auto">
          <a:xfrm flipV="1">
            <a:off x="2743200" y="533400"/>
            <a:ext cx="211015" cy="228600"/>
          </a:xfrm>
          <a:prstGeom prst="line">
            <a:avLst/>
          </a:prstGeom>
          <a:noFill/>
          <a:ln w="952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7" name="Text Box 61"/>
          <p:cNvSpPr txBox="1">
            <a:spLocks noChangeArrowheads="1"/>
          </p:cNvSpPr>
          <p:nvPr/>
        </p:nvSpPr>
        <p:spPr bwMode="auto">
          <a:xfrm>
            <a:off x="1758462" y="990600"/>
            <a:ext cx="126609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sz="1400">
              <a:solidFill>
                <a:srgbClr val="800000"/>
              </a:solidFill>
            </a:endParaRPr>
          </a:p>
          <a:p>
            <a:pPr eaLnBrk="1" hangingPunct="1">
              <a:spcBef>
                <a:spcPct val="50000"/>
              </a:spcBef>
            </a:pPr>
            <a:r>
              <a:rPr lang="en-US" sz="1400">
                <a:solidFill>
                  <a:srgbClr val="800000"/>
                </a:solidFill>
              </a:rPr>
              <a:t> SrRu</a:t>
            </a:r>
          </a:p>
          <a:p>
            <a:pPr eaLnBrk="1" hangingPunct="1">
              <a:spcBef>
                <a:spcPct val="50000"/>
              </a:spcBef>
            </a:pPr>
            <a:endParaRPr lang="en-US" sz="1400">
              <a:solidFill>
                <a:srgbClr val="800000"/>
              </a:solidFill>
            </a:endParaRPr>
          </a:p>
          <a:p>
            <a:pPr eaLnBrk="1" hangingPunct="1">
              <a:spcBef>
                <a:spcPct val="50000"/>
              </a:spcBef>
            </a:pPr>
            <a:endParaRPr lang="en-US" sz="1400">
              <a:solidFill>
                <a:srgbClr val="800000"/>
              </a:solidFill>
            </a:endParaRPr>
          </a:p>
          <a:p>
            <a:pPr eaLnBrk="1" hangingPunct="1">
              <a:spcBef>
                <a:spcPct val="50000"/>
              </a:spcBef>
            </a:pPr>
            <a:endParaRPr lang="en-US">
              <a:solidFill>
                <a:srgbClr val="800000"/>
              </a:solidFill>
            </a:endParaRPr>
          </a:p>
        </p:txBody>
      </p:sp>
      <p:sp>
        <p:nvSpPr>
          <p:cNvPr id="14398" name="Text Box 62"/>
          <p:cNvSpPr txBox="1">
            <a:spLocks noChangeArrowheads="1"/>
          </p:cNvSpPr>
          <p:nvPr/>
        </p:nvSpPr>
        <p:spPr bwMode="auto">
          <a:xfrm>
            <a:off x="1828800" y="1905000"/>
            <a:ext cx="1055077"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solidFill>
                  <a:srgbClr val="800000"/>
                </a:solidFill>
              </a:rPr>
              <a:t>Ba</a:t>
            </a:r>
          </a:p>
          <a:p>
            <a:pPr eaLnBrk="1" hangingPunct="1">
              <a:spcBef>
                <a:spcPct val="50000"/>
              </a:spcBef>
            </a:pPr>
            <a:endParaRPr lang="en-US" sz="1400">
              <a:solidFill>
                <a:srgbClr val="800000"/>
              </a:solidFill>
            </a:endParaRPr>
          </a:p>
        </p:txBody>
      </p:sp>
      <p:sp>
        <p:nvSpPr>
          <p:cNvPr id="14399" name="Text Box 63"/>
          <p:cNvSpPr txBox="1">
            <a:spLocks noChangeArrowheads="1"/>
          </p:cNvSpPr>
          <p:nvPr/>
        </p:nvSpPr>
        <p:spPr bwMode="auto">
          <a:xfrm>
            <a:off x="1828800" y="2133600"/>
            <a:ext cx="56270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solidFill>
                  <a:srgbClr val="800000"/>
                </a:solidFill>
              </a:rPr>
              <a:t>Ca</a:t>
            </a:r>
          </a:p>
        </p:txBody>
      </p:sp>
      <p:sp>
        <p:nvSpPr>
          <p:cNvPr id="14400" name="Text Box 64"/>
          <p:cNvSpPr txBox="1">
            <a:spLocks noChangeArrowheads="1"/>
          </p:cNvSpPr>
          <p:nvPr/>
        </p:nvSpPr>
        <p:spPr bwMode="auto">
          <a:xfrm>
            <a:off x="1828800" y="2362200"/>
            <a:ext cx="70338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solidFill>
                  <a:srgbClr val="800000"/>
                </a:solidFill>
              </a:rPr>
              <a:t>Sr</a:t>
            </a:r>
          </a:p>
        </p:txBody>
      </p:sp>
      <p:sp>
        <p:nvSpPr>
          <p:cNvPr id="14401" name="Text Box 65"/>
          <p:cNvSpPr txBox="1">
            <a:spLocks noChangeArrowheads="1"/>
          </p:cNvSpPr>
          <p:nvPr/>
        </p:nvSpPr>
        <p:spPr bwMode="auto">
          <a:xfrm>
            <a:off x="1758462" y="2590800"/>
            <a:ext cx="77372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solidFill>
                  <a:srgbClr val="800000"/>
                </a:solidFill>
              </a:rPr>
              <a:t>  SrSb</a:t>
            </a:r>
          </a:p>
        </p:txBody>
      </p:sp>
      <p:sp>
        <p:nvSpPr>
          <p:cNvPr id="14402" name="Line 66"/>
          <p:cNvSpPr>
            <a:spLocks noChangeShapeType="1"/>
          </p:cNvSpPr>
          <p:nvPr/>
        </p:nvSpPr>
        <p:spPr bwMode="auto">
          <a:xfrm>
            <a:off x="3938954" y="1219200"/>
            <a:ext cx="844062" cy="0"/>
          </a:xfrm>
          <a:prstGeom prst="line">
            <a:avLst/>
          </a:prstGeom>
          <a:noFill/>
          <a:ln w="9525">
            <a:solidFill>
              <a:srgbClr val="8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3" name="Text Box 67"/>
          <p:cNvSpPr txBox="1">
            <a:spLocks noChangeArrowheads="1"/>
          </p:cNvSpPr>
          <p:nvPr/>
        </p:nvSpPr>
        <p:spPr bwMode="auto">
          <a:xfrm>
            <a:off x="4853354" y="10668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1">
                <a:solidFill>
                  <a:srgbClr val="800000"/>
                </a:solidFill>
              </a:rPr>
              <a:t>E</a:t>
            </a:r>
            <a:r>
              <a:rPr lang="en-US" sz="1400" b="1" baseline="30000">
                <a:solidFill>
                  <a:srgbClr val="800000"/>
                </a:solidFill>
              </a:rPr>
              <a:t>o</a:t>
            </a:r>
            <a:r>
              <a:rPr lang="en-US" sz="1400" b="1" baseline="-25000">
                <a:solidFill>
                  <a:srgbClr val="800000"/>
                </a:solidFill>
              </a:rPr>
              <a:t>red </a:t>
            </a:r>
            <a:r>
              <a:rPr lang="en-US" sz="1400" b="1">
                <a:solidFill>
                  <a:srgbClr val="800000"/>
                </a:solidFill>
              </a:rPr>
              <a:t>(CH</a:t>
            </a:r>
            <a:r>
              <a:rPr lang="en-US" sz="1400" b="1" baseline="-25000">
                <a:solidFill>
                  <a:srgbClr val="800000"/>
                </a:solidFill>
              </a:rPr>
              <a:t>3</a:t>
            </a:r>
            <a:r>
              <a:rPr lang="en-US" sz="1400" b="1">
                <a:solidFill>
                  <a:srgbClr val="800000"/>
                </a:solidFill>
              </a:rPr>
              <a:t>OH)</a:t>
            </a:r>
          </a:p>
        </p:txBody>
      </p:sp>
      <p:sp>
        <p:nvSpPr>
          <p:cNvPr id="14404" name="Line 68"/>
          <p:cNvSpPr>
            <a:spLocks noChangeShapeType="1"/>
          </p:cNvSpPr>
          <p:nvPr/>
        </p:nvSpPr>
        <p:spPr bwMode="auto">
          <a:xfrm>
            <a:off x="4079631" y="1219200"/>
            <a:ext cx="0" cy="3429000"/>
          </a:xfrm>
          <a:prstGeom prst="line">
            <a:avLst/>
          </a:prstGeom>
          <a:noFill/>
          <a:ln w="9525">
            <a:solidFill>
              <a:srgbClr val="8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5" name="Line 69"/>
          <p:cNvSpPr>
            <a:spLocks noChangeShapeType="1"/>
          </p:cNvSpPr>
          <p:nvPr/>
        </p:nvSpPr>
        <p:spPr bwMode="auto">
          <a:xfrm>
            <a:off x="4220308" y="1219200"/>
            <a:ext cx="0" cy="3733800"/>
          </a:xfrm>
          <a:prstGeom prst="line">
            <a:avLst/>
          </a:prstGeom>
          <a:noFill/>
          <a:ln w="9525">
            <a:solidFill>
              <a:srgbClr val="8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6" name="Line 70"/>
          <p:cNvSpPr>
            <a:spLocks noChangeShapeType="1"/>
          </p:cNvSpPr>
          <p:nvPr/>
        </p:nvSpPr>
        <p:spPr bwMode="auto">
          <a:xfrm>
            <a:off x="4360985" y="1219200"/>
            <a:ext cx="0" cy="4038600"/>
          </a:xfrm>
          <a:prstGeom prst="line">
            <a:avLst/>
          </a:prstGeom>
          <a:noFill/>
          <a:ln w="9525">
            <a:solidFill>
              <a:srgbClr val="8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7" name="Line 71"/>
          <p:cNvSpPr>
            <a:spLocks noChangeShapeType="1"/>
          </p:cNvSpPr>
          <p:nvPr/>
        </p:nvSpPr>
        <p:spPr bwMode="auto">
          <a:xfrm>
            <a:off x="4501662" y="1219200"/>
            <a:ext cx="0" cy="4572000"/>
          </a:xfrm>
          <a:prstGeom prst="line">
            <a:avLst/>
          </a:prstGeom>
          <a:noFill/>
          <a:ln w="9525">
            <a:solidFill>
              <a:srgbClr val="8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8" name="Line 72"/>
          <p:cNvSpPr>
            <a:spLocks noChangeShapeType="1"/>
          </p:cNvSpPr>
          <p:nvPr/>
        </p:nvSpPr>
        <p:spPr bwMode="auto">
          <a:xfrm>
            <a:off x="4642338" y="1219200"/>
            <a:ext cx="0" cy="4876800"/>
          </a:xfrm>
          <a:prstGeom prst="line">
            <a:avLst/>
          </a:prstGeom>
          <a:noFill/>
          <a:ln w="9525">
            <a:solidFill>
              <a:srgbClr val="8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9" name="Text Box 73"/>
          <p:cNvSpPr txBox="1">
            <a:spLocks noChangeArrowheads="1"/>
          </p:cNvSpPr>
          <p:nvPr/>
        </p:nvSpPr>
        <p:spPr bwMode="auto">
          <a:xfrm>
            <a:off x="4642338" y="381000"/>
            <a:ext cx="35872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600" b="1">
                <a:solidFill>
                  <a:srgbClr val="FF0000"/>
                </a:solidFill>
                <a:effectLst>
                  <a:outerShdw blurRad="38100" dist="38100" dir="2700000" algn="tl">
                    <a:srgbClr val="000000"/>
                  </a:outerShdw>
                </a:effectLst>
              </a:rPr>
              <a:t>Correlation of Redox potential &amp; Fermi level of the electrode with redox potential of methanol</a:t>
            </a:r>
          </a:p>
        </p:txBody>
      </p:sp>
      <p:sp>
        <p:nvSpPr>
          <p:cNvPr id="14410" name="Text Box 74"/>
          <p:cNvSpPr txBox="1">
            <a:spLocks noChangeArrowheads="1"/>
          </p:cNvSpPr>
          <p:nvPr/>
        </p:nvSpPr>
        <p:spPr bwMode="auto">
          <a:xfrm>
            <a:off x="5275385" y="2154238"/>
            <a:ext cx="2883877"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solidFill>
                  <a:srgbClr val="008000"/>
                </a:solidFill>
                <a:effectLst>
                  <a:outerShdw blurRad="38100" dist="38100" dir="2700000" algn="tl">
                    <a:srgbClr val="000000"/>
                  </a:outerShdw>
                </a:effectLst>
                <a:sym typeface="Webdings" pitchFamily="18" charset="2"/>
              </a:rPr>
              <a:t></a:t>
            </a:r>
            <a:r>
              <a:rPr lang="en-US" sz="1400">
                <a:solidFill>
                  <a:srgbClr val="008000"/>
                </a:solidFill>
                <a:effectLst>
                  <a:outerShdw blurRad="38100" dist="38100" dir="2700000" algn="tl">
                    <a:srgbClr val="000000"/>
                  </a:outerShdw>
                </a:effectLst>
              </a:rPr>
              <a:t>E</a:t>
            </a:r>
            <a:r>
              <a:rPr lang="en-US" sz="1400" baseline="-25000">
                <a:solidFill>
                  <a:srgbClr val="008000"/>
                </a:solidFill>
                <a:effectLst>
                  <a:outerShdw blurRad="38100" dist="38100" dir="2700000" algn="tl">
                    <a:srgbClr val="000000"/>
                  </a:outerShdw>
                </a:effectLst>
              </a:rPr>
              <a:t>F</a:t>
            </a:r>
            <a:r>
              <a:rPr lang="en-US" sz="1400">
                <a:solidFill>
                  <a:srgbClr val="008000"/>
                </a:solidFill>
                <a:effectLst>
                  <a:outerShdw blurRad="38100" dist="38100" dir="2700000" algn="tl">
                    <a:srgbClr val="000000"/>
                  </a:outerShdw>
                </a:effectLst>
              </a:rPr>
              <a:t> = -(4.5eV + eE</a:t>
            </a:r>
            <a:r>
              <a:rPr lang="en-US" sz="1400" baseline="-25000">
                <a:solidFill>
                  <a:srgbClr val="008000"/>
                </a:solidFill>
                <a:effectLst>
                  <a:outerShdw blurRad="38100" dist="38100" dir="2700000" algn="tl">
                    <a:srgbClr val="000000"/>
                  </a:outerShdw>
                </a:effectLst>
              </a:rPr>
              <a:t>redox</a:t>
            </a:r>
            <a:r>
              <a:rPr lang="en-US" sz="1400">
                <a:solidFill>
                  <a:srgbClr val="008000"/>
                </a:solidFill>
                <a:effectLst>
                  <a:outerShdw blurRad="38100" dist="38100" dir="2700000" algn="tl">
                    <a:srgbClr val="000000"/>
                  </a:outerShdw>
                </a:effectLst>
              </a:rPr>
              <a:t>)</a:t>
            </a:r>
          </a:p>
          <a:p>
            <a:pPr eaLnBrk="1" hangingPunct="1">
              <a:spcBef>
                <a:spcPct val="50000"/>
              </a:spcBef>
            </a:pPr>
            <a:endParaRPr lang="en-US" sz="1400">
              <a:solidFill>
                <a:srgbClr val="008000"/>
              </a:solidFill>
              <a:effectLst>
                <a:outerShdw blurRad="38100" dist="38100" dir="2700000" algn="tl">
                  <a:srgbClr val="000000"/>
                </a:outerShdw>
              </a:effectLst>
            </a:endParaRPr>
          </a:p>
          <a:p>
            <a:pPr eaLnBrk="1" hangingPunct="1">
              <a:spcBef>
                <a:spcPct val="50000"/>
              </a:spcBef>
            </a:pPr>
            <a:r>
              <a:rPr lang="en-US" sz="1400">
                <a:solidFill>
                  <a:srgbClr val="008000"/>
                </a:solidFill>
                <a:effectLst>
                  <a:outerShdw blurRad="38100" dist="38100" dir="2700000" algn="tl">
                    <a:srgbClr val="000000"/>
                  </a:outerShdw>
                </a:effectLst>
                <a:sym typeface="Webdings" pitchFamily="18" charset="2"/>
              </a:rPr>
              <a:t>For effective charge transfer </a:t>
            </a:r>
          </a:p>
          <a:p>
            <a:pPr eaLnBrk="1" hangingPunct="1">
              <a:spcBef>
                <a:spcPct val="50000"/>
              </a:spcBef>
            </a:pPr>
            <a:r>
              <a:rPr lang="en-US" sz="1400">
                <a:solidFill>
                  <a:srgbClr val="008000"/>
                </a:solidFill>
                <a:effectLst>
                  <a:outerShdw blurRad="38100" dist="38100" dir="2700000" algn="tl">
                    <a:srgbClr val="000000"/>
                  </a:outerShdw>
                </a:effectLst>
                <a:sym typeface="Webdings" pitchFamily="18" charset="2"/>
              </a:rPr>
              <a:t>     process  to  occur – potential has to </a:t>
            </a:r>
          </a:p>
          <a:p>
            <a:pPr eaLnBrk="1" hangingPunct="1">
              <a:spcBef>
                <a:spcPct val="50000"/>
              </a:spcBef>
            </a:pPr>
            <a:r>
              <a:rPr lang="en-US" sz="1400">
                <a:solidFill>
                  <a:srgbClr val="008000"/>
                </a:solidFill>
                <a:effectLst>
                  <a:outerShdw blurRad="38100" dist="38100" dir="2700000" algn="tl">
                    <a:srgbClr val="000000"/>
                  </a:outerShdw>
                </a:effectLst>
                <a:sym typeface="Webdings" pitchFamily="18" charset="2"/>
              </a:rPr>
              <a:t>     be applied  to bring the redox </a:t>
            </a:r>
          </a:p>
          <a:p>
            <a:pPr eaLnBrk="1" hangingPunct="1">
              <a:spcBef>
                <a:spcPct val="50000"/>
              </a:spcBef>
            </a:pPr>
            <a:r>
              <a:rPr lang="en-US" sz="1400">
                <a:solidFill>
                  <a:srgbClr val="008000"/>
                </a:solidFill>
                <a:effectLst>
                  <a:outerShdw blurRad="38100" dist="38100" dir="2700000" algn="tl">
                    <a:srgbClr val="000000"/>
                  </a:outerShdw>
                </a:effectLst>
                <a:sym typeface="Webdings" pitchFamily="18" charset="2"/>
              </a:rPr>
              <a:t>     potential of the  electrode higher </a:t>
            </a:r>
          </a:p>
          <a:p>
            <a:pPr eaLnBrk="1" hangingPunct="1">
              <a:spcBef>
                <a:spcPct val="50000"/>
              </a:spcBef>
            </a:pPr>
            <a:r>
              <a:rPr lang="en-US" sz="1400">
                <a:solidFill>
                  <a:srgbClr val="008000"/>
                </a:solidFill>
                <a:effectLst>
                  <a:outerShdw blurRad="38100" dist="38100" dir="2700000" algn="tl">
                    <a:srgbClr val="000000"/>
                  </a:outerShdw>
                </a:effectLst>
                <a:sym typeface="Webdings" pitchFamily="18" charset="2"/>
              </a:rPr>
              <a:t>     than that of the  redox potential of  </a:t>
            </a:r>
          </a:p>
          <a:p>
            <a:pPr eaLnBrk="1" hangingPunct="1">
              <a:spcBef>
                <a:spcPct val="50000"/>
              </a:spcBef>
            </a:pPr>
            <a:r>
              <a:rPr lang="en-US" sz="1400">
                <a:solidFill>
                  <a:srgbClr val="008000"/>
                </a:solidFill>
                <a:effectLst>
                  <a:outerShdw blurRad="38100" dist="38100" dir="2700000" algn="tl">
                    <a:srgbClr val="000000"/>
                  </a:outerShdw>
                </a:effectLst>
                <a:sym typeface="Webdings" pitchFamily="18" charset="2"/>
              </a:rPr>
              <a:t>    the methanol.</a:t>
            </a:r>
            <a:endParaRPr lang="en-US" sz="1400">
              <a:solidFill>
                <a:srgbClr val="008000"/>
              </a:solidFill>
              <a:effectLst>
                <a:outerShdw blurRad="38100" dist="38100" dir="2700000" algn="tl">
                  <a:srgbClr val="000000"/>
                </a:outerShdw>
              </a:effectLst>
            </a:endParaRPr>
          </a:p>
          <a:p>
            <a:pPr eaLnBrk="1" hangingPunct="1">
              <a:spcBef>
                <a:spcPct val="50000"/>
              </a:spcBef>
            </a:pPr>
            <a:endParaRPr lang="en-US" sz="1400">
              <a:solidFill>
                <a:srgbClr val="008000"/>
              </a:solidFill>
              <a:effectLst>
                <a:outerShdw blurRad="38100" dist="38100" dir="2700000" algn="tl">
                  <a:srgbClr val="000000"/>
                </a:outerShdw>
              </a:effectLst>
            </a:endParaRPr>
          </a:p>
        </p:txBody>
      </p:sp>
      <p:sp>
        <p:nvSpPr>
          <p:cNvPr id="14411" name="Text Box 75"/>
          <p:cNvSpPr txBox="1">
            <a:spLocks noChangeArrowheads="1"/>
          </p:cNvSpPr>
          <p:nvPr/>
        </p:nvSpPr>
        <p:spPr bwMode="auto">
          <a:xfrm>
            <a:off x="5064369" y="4924426"/>
            <a:ext cx="31652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solidFill>
                  <a:srgbClr val="008000"/>
                </a:solidFill>
                <a:effectLst>
                  <a:outerShdw blurRad="38100" dist="38100" dir="2700000" algn="tl">
                    <a:srgbClr val="000000"/>
                  </a:outerShdw>
                </a:effectLst>
                <a:sym typeface="Webdings" pitchFamily="18" charset="2"/>
              </a:rPr>
              <a:t>    Overpotential required for methanol       </a:t>
            </a:r>
          </a:p>
          <a:p>
            <a:pPr eaLnBrk="1" hangingPunct="1">
              <a:spcBef>
                <a:spcPct val="50000"/>
              </a:spcBef>
            </a:pPr>
            <a:r>
              <a:rPr lang="en-US" sz="1400">
                <a:solidFill>
                  <a:srgbClr val="008000"/>
                </a:solidFill>
                <a:effectLst>
                  <a:outerShdw blurRad="38100" dist="38100" dir="2700000" algn="tl">
                    <a:srgbClr val="000000"/>
                  </a:outerShdw>
                </a:effectLst>
                <a:sym typeface="Webdings" pitchFamily="18" charset="2"/>
              </a:rPr>
              <a:t>         oxidation onset follows the order</a:t>
            </a:r>
          </a:p>
          <a:p>
            <a:pPr algn="ctr" eaLnBrk="1" hangingPunct="1">
              <a:spcBef>
                <a:spcPct val="50000"/>
              </a:spcBef>
            </a:pPr>
            <a:r>
              <a:rPr lang="en-US" sz="1400">
                <a:solidFill>
                  <a:srgbClr val="008000"/>
                </a:solidFill>
                <a:effectLst>
                  <a:outerShdw blurRad="38100" dist="38100" dir="2700000" algn="tl">
                    <a:srgbClr val="000000"/>
                  </a:outerShdw>
                </a:effectLst>
                <a:sym typeface="Webdings" pitchFamily="18" charset="2"/>
              </a:rPr>
              <a:t>SrSb &lt; Sr &lt; Ca &lt; Ba &lt; SrRu</a:t>
            </a:r>
            <a:endParaRPr lang="en-US" sz="1400">
              <a:solidFill>
                <a:srgbClr val="008000"/>
              </a:solidFill>
              <a:effectLst>
                <a:outerShdw blurRad="38100" dist="38100" dir="2700000" algn="tl">
                  <a:srgbClr val="000000"/>
                </a:outerShdw>
              </a:effectLst>
            </a:endParaRPr>
          </a:p>
        </p:txBody>
      </p:sp>
    </p:spTree>
    <p:extLst>
      <p:ext uri="{BB962C8B-B14F-4D97-AF65-F5344CB8AC3E}">
        <p14:creationId xmlns:p14="http://schemas.microsoft.com/office/powerpoint/2010/main" val="2952500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1" name="Text Box 41"/>
          <p:cNvSpPr txBox="1">
            <a:spLocks noChangeArrowheads="1"/>
          </p:cNvSpPr>
          <p:nvPr/>
        </p:nvSpPr>
        <p:spPr bwMode="auto">
          <a:xfrm>
            <a:off x="1266092" y="914400"/>
            <a:ext cx="62601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solidFill>
                <a:srgbClr val="9966FF"/>
              </a:solidFill>
            </a:endParaRPr>
          </a:p>
        </p:txBody>
      </p:sp>
      <p:sp>
        <p:nvSpPr>
          <p:cNvPr id="15402" name="Text Box 42"/>
          <p:cNvSpPr txBox="1">
            <a:spLocks noChangeArrowheads="1"/>
          </p:cNvSpPr>
          <p:nvPr/>
        </p:nvSpPr>
        <p:spPr bwMode="auto">
          <a:xfrm>
            <a:off x="984738" y="304801"/>
            <a:ext cx="68228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i="1">
                <a:solidFill>
                  <a:srgbClr val="FF0000"/>
                </a:solidFill>
                <a:effectLst>
                  <a:outerShdw blurRad="38100" dist="38100" dir="2700000" algn="tl">
                    <a:srgbClr val="000000"/>
                  </a:outerShdw>
                </a:effectLst>
              </a:rPr>
              <a:t>Speculative Mechanism of Methanol Oxidation on the Oxide Surface</a:t>
            </a:r>
          </a:p>
        </p:txBody>
      </p:sp>
      <p:sp>
        <p:nvSpPr>
          <p:cNvPr id="15403" name="Text Box 43"/>
          <p:cNvSpPr txBox="1">
            <a:spLocks noChangeArrowheads="1"/>
          </p:cNvSpPr>
          <p:nvPr/>
        </p:nvSpPr>
        <p:spPr bwMode="auto">
          <a:xfrm>
            <a:off x="914400" y="990600"/>
            <a:ext cx="7174523"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a:solidFill>
                  <a:srgbClr val="9966FF"/>
                </a:solidFill>
              </a:rPr>
              <a:t>				       </a:t>
            </a:r>
            <a:r>
              <a:rPr lang="en-US" sz="1400">
                <a:solidFill>
                  <a:srgbClr val="9966FF"/>
                </a:solidFill>
              </a:rPr>
              <a:t>  </a:t>
            </a:r>
            <a:r>
              <a:rPr lang="en-US" sz="1400" baseline="30000">
                <a:solidFill>
                  <a:srgbClr val="9966FF"/>
                </a:solidFill>
              </a:rPr>
              <a:t>-</a:t>
            </a:r>
            <a:r>
              <a:rPr lang="en-US" sz="1400">
                <a:solidFill>
                  <a:srgbClr val="9966FF"/>
                </a:solidFill>
              </a:rPr>
              <a:t>OH</a:t>
            </a:r>
          </a:p>
          <a:p>
            <a:pPr eaLnBrk="1" hangingPunct="1">
              <a:spcBef>
                <a:spcPct val="50000"/>
              </a:spcBef>
            </a:pPr>
            <a:r>
              <a:rPr lang="en-US" sz="1400">
                <a:solidFill>
                  <a:srgbClr val="9966FF"/>
                </a:solidFill>
              </a:rPr>
              <a:t> O</a:t>
            </a:r>
            <a:r>
              <a:rPr lang="en-US" sz="1400" baseline="30000">
                <a:solidFill>
                  <a:srgbClr val="9966FF"/>
                </a:solidFill>
              </a:rPr>
              <a:t>2-</a:t>
            </a:r>
            <a:r>
              <a:rPr lang="en-US" sz="1400">
                <a:solidFill>
                  <a:srgbClr val="9966FF"/>
                </a:solidFill>
                <a:sym typeface="Symbol" pitchFamily="18" charset="2"/>
              </a:rPr>
              <a:t>Cu</a:t>
            </a:r>
            <a:r>
              <a:rPr lang="en-US" sz="1400" baseline="30000">
                <a:solidFill>
                  <a:srgbClr val="9966FF"/>
                </a:solidFill>
                <a:sym typeface="Symbol" pitchFamily="18" charset="2"/>
              </a:rPr>
              <a:t>2+ </a:t>
            </a:r>
            <a:r>
              <a:rPr lang="en-US" sz="1400">
                <a:solidFill>
                  <a:srgbClr val="9966FF"/>
                </a:solidFill>
                <a:sym typeface="Symbol" pitchFamily="18" charset="2"/>
              </a:rPr>
              <a:t>O</a:t>
            </a:r>
            <a:r>
              <a:rPr lang="en-US" sz="1400" baseline="30000">
                <a:solidFill>
                  <a:srgbClr val="9966FF"/>
                </a:solidFill>
                <a:sym typeface="Symbol" pitchFamily="18" charset="2"/>
              </a:rPr>
              <a:t>2-</a:t>
            </a:r>
            <a:r>
              <a:rPr lang="en-US" sz="1400">
                <a:solidFill>
                  <a:srgbClr val="9966FF"/>
                </a:solidFill>
                <a:sym typeface="Symbol" pitchFamily="18" charset="2"/>
              </a:rPr>
              <a:t>             +       OH</a:t>
            </a:r>
            <a:r>
              <a:rPr lang="en-US" sz="1400" baseline="30000">
                <a:solidFill>
                  <a:srgbClr val="9966FF"/>
                </a:solidFill>
                <a:sym typeface="Symbol" pitchFamily="18" charset="2"/>
              </a:rPr>
              <a:t>-</a:t>
            </a:r>
            <a:r>
              <a:rPr lang="en-US" sz="1400">
                <a:solidFill>
                  <a:srgbClr val="9966FF"/>
                </a:solidFill>
                <a:sym typeface="Symbol" pitchFamily="18" charset="2"/>
              </a:rPr>
              <a:t>                        </a:t>
            </a:r>
            <a:r>
              <a:rPr lang="en-US" sz="1400">
                <a:solidFill>
                  <a:srgbClr val="9966FF"/>
                </a:solidFill>
              </a:rPr>
              <a:t>O</a:t>
            </a:r>
            <a:r>
              <a:rPr lang="en-US" sz="1400" baseline="30000">
                <a:solidFill>
                  <a:srgbClr val="9966FF"/>
                </a:solidFill>
              </a:rPr>
              <a:t>2-</a:t>
            </a:r>
            <a:r>
              <a:rPr lang="en-US" sz="1400">
                <a:solidFill>
                  <a:srgbClr val="9966FF"/>
                </a:solidFill>
                <a:sym typeface="Symbol" pitchFamily="18" charset="2"/>
              </a:rPr>
              <a:t>Cu</a:t>
            </a:r>
            <a:r>
              <a:rPr lang="en-US" sz="1400" baseline="30000">
                <a:solidFill>
                  <a:srgbClr val="9966FF"/>
                </a:solidFill>
                <a:sym typeface="Symbol" pitchFamily="18" charset="2"/>
              </a:rPr>
              <a:t>2+ </a:t>
            </a:r>
            <a:r>
              <a:rPr lang="en-US" sz="1400">
                <a:solidFill>
                  <a:srgbClr val="9966FF"/>
                </a:solidFill>
                <a:sym typeface="Symbol" pitchFamily="18" charset="2"/>
              </a:rPr>
              <a:t>O</a:t>
            </a:r>
            <a:r>
              <a:rPr lang="en-US" sz="1400" baseline="30000">
                <a:solidFill>
                  <a:srgbClr val="9966FF"/>
                </a:solidFill>
                <a:sym typeface="Symbol" pitchFamily="18" charset="2"/>
              </a:rPr>
              <a:t>2-    	                                </a:t>
            </a:r>
            <a:r>
              <a:rPr lang="en-US" sz="1400">
                <a:solidFill>
                  <a:srgbClr val="9966FF"/>
                </a:solidFill>
                <a:sym typeface="Symbol" pitchFamily="18" charset="2"/>
              </a:rPr>
              <a:t>--------- (1)</a:t>
            </a:r>
            <a:r>
              <a:rPr lang="en-US" sz="1400" baseline="30000">
                <a:solidFill>
                  <a:srgbClr val="9966FF"/>
                </a:solidFill>
                <a:sym typeface="Symbol" pitchFamily="18" charset="2"/>
              </a:rPr>
              <a:t>	                     </a:t>
            </a:r>
          </a:p>
        </p:txBody>
      </p:sp>
      <p:sp>
        <p:nvSpPr>
          <p:cNvPr id="15404" name="Line 44"/>
          <p:cNvSpPr>
            <a:spLocks noChangeShapeType="1"/>
          </p:cNvSpPr>
          <p:nvPr/>
        </p:nvSpPr>
        <p:spPr bwMode="auto">
          <a:xfrm>
            <a:off x="4923692" y="1219200"/>
            <a:ext cx="0" cy="2286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5" name="Text Box 45"/>
          <p:cNvSpPr txBox="1">
            <a:spLocks noChangeArrowheads="1"/>
          </p:cNvSpPr>
          <p:nvPr/>
        </p:nvSpPr>
        <p:spPr bwMode="auto">
          <a:xfrm>
            <a:off x="1055077" y="1676400"/>
            <a:ext cx="597876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sz="1400">
              <a:solidFill>
                <a:srgbClr val="9966FF"/>
              </a:solidFill>
            </a:endParaRPr>
          </a:p>
        </p:txBody>
      </p:sp>
      <p:sp>
        <p:nvSpPr>
          <p:cNvPr id="15406" name="Text Box 46"/>
          <p:cNvSpPr txBox="1">
            <a:spLocks noChangeArrowheads="1"/>
          </p:cNvSpPr>
          <p:nvPr/>
        </p:nvSpPr>
        <p:spPr bwMode="auto">
          <a:xfrm>
            <a:off x="984738" y="1676400"/>
            <a:ext cx="7596554"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solidFill>
                  <a:srgbClr val="9966FF"/>
                </a:solidFill>
              </a:rPr>
              <a:t>        OH</a:t>
            </a:r>
            <a:r>
              <a:rPr lang="en-US" sz="1400" baseline="30000">
                <a:solidFill>
                  <a:srgbClr val="9966FF"/>
                </a:solidFill>
              </a:rPr>
              <a:t>-	                              			             -</a:t>
            </a:r>
            <a:r>
              <a:rPr lang="en-US" sz="1400">
                <a:solidFill>
                  <a:srgbClr val="9966FF"/>
                </a:solidFill>
              </a:rPr>
              <a:t>OH</a:t>
            </a:r>
          </a:p>
          <a:p>
            <a:pPr eaLnBrk="1" hangingPunct="1">
              <a:spcBef>
                <a:spcPct val="50000"/>
              </a:spcBef>
            </a:pPr>
            <a:r>
              <a:rPr lang="en-US" sz="1400">
                <a:solidFill>
                  <a:srgbClr val="9966FF"/>
                </a:solidFill>
              </a:rPr>
              <a:t>O</a:t>
            </a:r>
            <a:r>
              <a:rPr lang="en-US" sz="1400" baseline="30000">
                <a:solidFill>
                  <a:srgbClr val="9966FF"/>
                </a:solidFill>
              </a:rPr>
              <a:t>2-</a:t>
            </a:r>
            <a:r>
              <a:rPr lang="en-US" sz="1400">
                <a:solidFill>
                  <a:srgbClr val="9966FF"/>
                </a:solidFill>
                <a:sym typeface="Symbol" pitchFamily="18" charset="2"/>
              </a:rPr>
              <a:t>Cu</a:t>
            </a:r>
            <a:r>
              <a:rPr lang="en-US" sz="1400" baseline="30000">
                <a:solidFill>
                  <a:srgbClr val="9966FF"/>
                </a:solidFill>
                <a:sym typeface="Symbol" pitchFamily="18" charset="2"/>
              </a:rPr>
              <a:t>2+ </a:t>
            </a:r>
            <a:r>
              <a:rPr lang="en-US" sz="1400">
                <a:solidFill>
                  <a:srgbClr val="9966FF"/>
                </a:solidFill>
                <a:sym typeface="Symbol" pitchFamily="18" charset="2"/>
              </a:rPr>
              <a:t>O</a:t>
            </a:r>
            <a:r>
              <a:rPr lang="en-US" sz="1400" baseline="30000">
                <a:solidFill>
                  <a:srgbClr val="9966FF"/>
                </a:solidFill>
                <a:sym typeface="Symbol" pitchFamily="18" charset="2"/>
              </a:rPr>
              <a:t>2-</a:t>
            </a:r>
            <a:r>
              <a:rPr lang="en-US" sz="1400">
                <a:solidFill>
                  <a:srgbClr val="9966FF"/>
                </a:solidFill>
                <a:sym typeface="Symbol" pitchFamily="18" charset="2"/>
              </a:rPr>
              <a:t>            +		    	</a:t>
            </a:r>
            <a:r>
              <a:rPr lang="en-US" sz="1400">
                <a:solidFill>
                  <a:srgbClr val="9966FF"/>
                </a:solidFill>
              </a:rPr>
              <a:t>O</a:t>
            </a:r>
            <a:r>
              <a:rPr lang="en-US" sz="1400" baseline="30000">
                <a:solidFill>
                  <a:srgbClr val="9966FF"/>
                </a:solidFill>
              </a:rPr>
              <a:t>2-</a:t>
            </a:r>
            <a:r>
              <a:rPr lang="en-US" sz="1400">
                <a:solidFill>
                  <a:srgbClr val="9966FF"/>
                </a:solidFill>
                <a:sym typeface="Symbol" pitchFamily="18" charset="2"/>
              </a:rPr>
              <a:t>Cu</a:t>
            </a:r>
            <a:r>
              <a:rPr lang="en-US" sz="1400" baseline="30000">
                <a:solidFill>
                  <a:srgbClr val="9966FF"/>
                </a:solidFill>
                <a:sym typeface="Symbol" pitchFamily="18" charset="2"/>
              </a:rPr>
              <a:t>3+ </a:t>
            </a:r>
            <a:r>
              <a:rPr lang="en-US" sz="1400">
                <a:solidFill>
                  <a:srgbClr val="9966FF"/>
                </a:solidFill>
                <a:sym typeface="Symbol" pitchFamily="18" charset="2"/>
              </a:rPr>
              <a:t>O</a:t>
            </a:r>
            <a:r>
              <a:rPr lang="en-US" sz="1400" baseline="30000">
                <a:solidFill>
                  <a:srgbClr val="9966FF"/>
                </a:solidFill>
                <a:sym typeface="Symbol" pitchFamily="18" charset="2"/>
              </a:rPr>
              <a:t>2-	        </a:t>
            </a:r>
            <a:r>
              <a:rPr lang="en-US" sz="1400">
                <a:solidFill>
                  <a:srgbClr val="9966FF"/>
                </a:solidFill>
                <a:sym typeface="Symbol" pitchFamily="18" charset="2"/>
              </a:rPr>
              <a:t>+   e</a:t>
            </a:r>
            <a:r>
              <a:rPr lang="en-US" sz="1400" baseline="30000">
                <a:solidFill>
                  <a:srgbClr val="9966FF"/>
                </a:solidFill>
                <a:sym typeface="Symbol" pitchFamily="18" charset="2"/>
              </a:rPr>
              <a:t>-</a:t>
            </a:r>
            <a:r>
              <a:rPr lang="en-US" sz="1400">
                <a:solidFill>
                  <a:srgbClr val="9966FF"/>
                </a:solidFill>
                <a:sym typeface="Symbol" pitchFamily="18" charset="2"/>
              </a:rPr>
              <a:t> </a:t>
            </a:r>
            <a:r>
              <a:rPr lang="en-US" sz="1400" baseline="30000">
                <a:solidFill>
                  <a:srgbClr val="9966FF"/>
                </a:solidFill>
                <a:sym typeface="Symbol" pitchFamily="18" charset="2"/>
              </a:rPr>
              <a:t>         _</a:t>
            </a:r>
            <a:r>
              <a:rPr lang="en-US" sz="1400">
                <a:solidFill>
                  <a:srgbClr val="9966FF"/>
                </a:solidFill>
                <a:sym typeface="Symbol" pitchFamily="18" charset="2"/>
              </a:rPr>
              <a:t>--------</a:t>
            </a:r>
            <a:r>
              <a:rPr lang="en-US" sz="1400" baseline="30000">
                <a:solidFill>
                  <a:srgbClr val="9966FF"/>
                </a:solidFill>
                <a:sym typeface="Symbol" pitchFamily="18" charset="2"/>
              </a:rPr>
              <a:t> </a:t>
            </a:r>
            <a:r>
              <a:rPr lang="en-US" sz="1400">
                <a:solidFill>
                  <a:srgbClr val="9966FF"/>
                </a:solidFill>
                <a:sym typeface="Symbol" pitchFamily="18" charset="2"/>
              </a:rPr>
              <a:t>(2)</a:t>
            </a:r>
            <a:r>
              <a:rPr lang="en-US" sz="1400" baseline="30000">
                <a:solidFill>
                  <a:srgbClr val="9966FF"/>
                </a:solidFill>
                <a:sym typeface="Symbol" pitchFamily="18" charset="2"/>
              </a:rPr>
              <a:t>   </a:t>
            </a:r>
          </a:p>
        </p:txBody>
      </p:sp>
      <p:sp>
        <p:nvSpPr>
          <p:cNvPr id="15407" name="Line 47"/>
          <p:cNvSpPr>
            <a:spLocks noChangeShapeType="1"/>
          </p:cNvSpPr>
          <p:nvPr/>
        </p:nvSpPr>
        <p:spPr bwMode="auto">
          <a:xfrm>
            <a:off x="4923692" y="1905000"/>
            <a:ext cx="0" cy="1524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8" name="Text Box 48"/>
          <p:cNvSpPr txBox="1">
            <a:spLocks noChangeArrowheads="1"/>
          </p:cNvSpPr>
          <p:nvPr/>
        </p:nvSpPr>
        <p:spPr bwMode="auto">
          <a:xfrm>
            <a:off x="984738" y="2438400"/>
            <a:ext cx="7596554"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aseline="30000">
                <a:solidFill>
                  <a:srgbClr val="9966FF"/>
                </a:solidFill>
              </a:rPr>
              <a:t>            -</a:t>
            </a:r>
            <a:r>
              <a:rPr lang="en-US" sz="1400">
                <a:solidFill>
                  <a:srgbClr val="9966FF"/>
                </a:solidFill>
              </a:rPr>
              <a:t>OH				       </a:t>
            </a:r>
            <a:r>
              <a:rPr lang="en-US" sz="1400" baseline="30000">
                <a:solidFill>
                  <a:srgbClr val="9966FF"/>
                </a:solidFill>
              </a:rPr>
              <a:t>-</a:t>
            </a:r>
            <a:r>
              <a:rPr lang="en-US" sz="1400">
                <a:solidFill>
                  <a:srgbClr val="9966FF"/>
                </a:solidFill>
              </a:rPr>
              <a:t>OCH</a:t>
            </a:r>
            <a:r>
              <a:rPr lang="en-US" sz="1400" baseline="-25000">
                <a:solidFill>
                  <a:srgbClr val="9966FF"/>
                </a:solidFill>
              </a:rPr>
              <a:t>3</a:t>
            </a:r>
            <a:endParaRPr lang="en-US" sz="1400">
              <a:solidFill>
                <a:srgbClr val="9966FF"/>
              </a:solidFill>
            </a:endParaRPr>
          </a:p>
          <a:p>
            <a:pPr eaLnBrk="1" hangingPunct="1">
              <a:spcBef>
                <a:spcPct val="50000"/>
              </a:spcBef>
            </a:pPr>
            <a:r>
              <a:rPr lang="en-US" sz="1400">
                <a:solidFill>
                  <a:srgbClr val="9966FF"/>
                </a:solidFill>
              </a:rPr>
              <a:t>O</a:t>
            </a:r>
            <a:r>
              <a:rPr lang="en-US" sz="1400" baseline="30000">
                <a:solidFill>
                  <a:srgbClr val="9966FF"/>
                </a:solidFill>
              </a:rPr>
              <a:t>2-</a:t>
            </a:r>
            <a:r>
              <a:rPr lang="en-US" sz="1400">
                <a:solidFill>
                  <a:srgbClr val="9966FF"/>
                </a:solidFill>
                <a:sym typeface="Symbol" pitchFamily="18" charset="2"/>
              </a:rPr>
              <a:t>Cu</a:t>
            </a:r>
            <a:r>
              <a:rPr lang="en-US" sz="1400" baseline="30000">
                <a:solidFill>
                  <a:srgbClr val="9966FF"/>
                </a:solidFill>
                <a:sym typeface="Symbol" pitchFamily="18" charset="2"/>
              </a:rPr>
              <a:t>3+ </a:t>
            </a:r>
            <a:r>
              <a:rPr lang="en-US" sz="1400">
                <a:solidFill>
                  <a:srgbClr val="9966FF"/>
                </a:solidFill>
                <a:sym typeface="Symbol" pitchFamily="18" charset="2"/>
              </a:rPr>
              <a:t>O</a:t>
            </a:r>
            <a:r>
              <a:rPr lang="en-US" sz="1400" baseline="30000">
                <a:solidFill>
                  <a:srgbClr val="9966FF"/>
                </a:solidFill>
                <a:sym typeface="Symbol" pitchFamily="18" charset="2"/>
              </a:rPr>
              <a:t>2-</a:t>
            </a:r>
            <a:r>
              <a:rPr lang="en-US" sz="1400">
                <a:solidFill>
                  <a:srgbClr val="9966FF"/>
                </a:solidFill>
                <a:sym typeface="Symbol" pitchFamily="18" charset="2"/>
              </a:rPr>
              <a:t>            +        CH</a:t>
            </a:r>
            <a:r>
              <a:rPr lang="en-US" sz="1400" baseline="-25000">
                <a:solidFill>
                  <a:srgbClr val="9966FF"/>
                </a:solidFill>
                <a:sym typeface="Symbol" pitchFamily="18" charset="2"/>
              </a:rPr>
              <a:t>3</a:t>
            </a:r>
            <a:r>
              <a:rPr lang="en-US" sz="1400">
                <a:solidFill>
                  <a:srgbClr val="9966FF"/>
                </a:solidFill>
                <a:sym typeface="Symbol" pitchFamily="18" charset="2"/>
              </a:rPr>
              <a:t>OH                </a:t>
            </a:r>
            <a:r>
              <a:rPr lang="en-US" sz="1400">
                <a:solidFill>
                  <a:srgbClr val="9966FF"/>
                </a:solidFill>
              </a:rPr>
              <a:t>O</a:t>
            </a:r>
            <a:r>
              <a:rPr lang="en-US" sz="1400" baseline="30000">
                <a:solidFill>
                  <a:srgbClr val="9966FF"/>
                </a:solidFill>
              </a:rPr>
              <a:t>2-</a:t>
            </a:r>
            <a:r>
              <a:rPr lang="en-US" sz="1400">
                <a:solidFill>
                  <a:srgbClr val="9966FF"/>
                </a:solidFill>
                <a:sym typeface="Symbol" pitchFamily="18" charset="2"/>
              </a:rPr>
              <a:t>Cu</a:t>
            </a:r>
            <a:r>
              <a:rPr lang="en-US" sz="1400" baseline="30000">
                <a:solidFill>
                  <a:srgbClr val="9966FF"/>
                </a:solidFill>
                <a:sym typeface="Symbol" pitchFamily="18" charset="2"/>
              </a:rPr>
              <a:t>3+ </a:t>
            </a:r>
            <a:r>
              <a:rPr lang="en-US" sz="1400">
                <a:solidFill>
                  <a:srgbClr val="9966FF"/>
                </a:solidFill>
                <a:sym typeface="Symbol" pitchFamily="18" charset="2"/>
              </a:rPr>
              <a:t>O</a:t>
            </a:r>
            <a:r>
              <a:rPr lang="en-US" sz="1400" baseline="30000">
                <a:solidFill>
                  <a:srgbClr val="9966FF"/>
                </a:solidFill>
                <a:sym typeface="Symbol" pitchFamily="18" charset="2"/>
              </a:rPr>
              <a:t>2-                                  </a:t>
            </a:r>
            <a:r>
              <a:rPr lang="en-US" sz="1400">
                <a:solidFill>
                  <a:srgbClr val="9966FF"/>
                </a:solidFill>
                <a:sym typeface="Symbol" pitchFamily="18" charset="2"/>
              </a:rPr>
              <a:t>+   H</a:t>
            </a:r>
            <a:r>
              <a:rPr lang="en-US" sz="1400" baseline="-25000">
                <a:solidFill>
                  <a:srgbClr val="9966FF"/>
                </a:solidFill>
                <a:sym typeface="Symbol" pitchFamily="18" charset="2"/>
              </a:rPr>
              <a:t>2</a:t>
            </a:r>
            <a:r>
              <a:rPr lang="en-US" sz="1400">
                <a:solidFill>
                  <a:srgbClr val="9966FF"/>
                </a:solidFill>
                <a:sym typeface="Symbol" pitchFamily="18" charset="2"/>
              </a:rPr>
              <a:t>O  -------   (3)</a:t>
            </a:r>
            <a:endParaRPr lang="en-US" sz="1400" baseline="30000">
              <a:solidFill>
                <a:srgbClr val="9966FF"/>
              </a:solidFill>
              <a:sym typeface="Symbol" pitchFamily="18" charset="2"/>
            </a:endParaRPr>
          </a:p>
        </p:txBody>
      </p:sp>
      <p:sp>
        <p:nvSpPr>
          <p:cNvPr id="15409" name="Line 49"/>
          <p:cNvSpPr>
            <a:spLocks noChangeShapeType="1"/>
          </p:cNvSpPr>
          <p:nvPr/>
        </p:nvSpPr>
        <p:spPr bwMode="auto">
          <a:xfrm>
            <a:off x="1547446" y="2667000"/>
            <a:ext cx="0" cy="1524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0" name="Line 50"/>
          <p:cNvSpPr>
            <a:spLocks noChangeShapeType="1"/>
          </p:cNvSpPr>
          <p:nvPr/>
        </p:nvSpPr>
        <p:spPr bwMode="auto">
          <a:xfrm>
            <a:off x="4853354" y="2667000"/>
            <a:ext cx="0" cy="1524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1" name="Text Box 51"/>
          <p:cNvSpPr txBox="1">
            <a:spLocks noChangeArrowheads="1"/>
          </p:cNvSpPr>
          <p:nvPr/>
        </p:nvSpPr>
        <p:spPr bwMode="auto">
          <a:xfrm>
            <a:off x="984738" y="3109914"/>
            <a:ext cx="7596554"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baseline="30000">
                <a:solidFill>
                  <a:srgbClr val="9966FF"/>
                </a:solidFill>
              </a:rPr>
              <a:t>           -</a:t>
            </a:r>
            <a:r>
              <a:rPr lang="en-US" sz="1400">
                <a:solidFill>
                  <a:srgbClr val="9966FF"/>
                </a:solidFill>
              </a:rPr>
              <a:t>OCH</a:t>
            </a:r>
            <a:r>
              <a:rPr lang="en-US" sz="1400" baseline="-25000">
                <a:solidFill>
                  <a:srgbClr val="9966FF"/>
                </a:solidFill>
              </a:rPr>
              <a:t>3</a:t>
            </a:r>
            <a:r>
              <a:rPr lang="en-US" sz="1400">
                <a:solidFill>
                  <a:srgbClr val="9966FF"/>
                </a:solidFill>
              </a:rPr>
              <a:t>				        OC</a:t>
            </a:r>
          </a:p>
          <a:p>
            <a:pPr eaLnBrk="1" hangingPunct="1">
              <a:spcBef>
                <a:spcPct val="50000"/>
              </a:spcBef>
            </a:pPr>
            <a:r>
              <a:rPr lang="en-US" sz="1400">
                <a:solidFill>
                  <a:srgbClr val="9966FF"/>
                </a:solidFill>
              </a:rPr>
              <a:t>O</a:t>
            </a:r>
            <a:r>
              <a:rPr lang="en-US" sz="1400" baseline="30000">
                <a:solidFill>
                  <a:srgbClr val="9966FF"/>
                </a:solidFill>
              </a:rPr>
              <a:t>2-</a:t>
            </a:r>
            <a:r>
              <a:rPr lang="en-US" sz="1400">
                <a:solidFill>
                  <a:srgbClr val="9966FF"/>
                </a:solidFill>
                <a:sym typeface="Symbol" pitchFamily="18" charset="2"/>
              </a:rPr>
              <a:t>Cu</a:t>
            </a:r>
            <a:r>
              <a:rPr lang="en-US" sz="1400" baseline="30000">
                <a:solidFill>
                  <a:srgbClr val="9966FF"/>
                </a:solidFill>
                <a:sym typeface="Symbol" pitchFamily="18" charset="2"/>
              </a:rPr>
              <a:t>3+ </a:t>
            </a:r>
            <a:r>
              <a:rPr lang="en-US" sz="1400">
                <a:solidFill>
                  <a:srgbClr val="9966FF"/>
                </a:solidFill>
                <a:sym typeface="Symbol" pitchFamily="18" charset="2"/>
              </a:rPr>
              <a:t>O</a:t>
            </a:r>
            <a:r>
              <a:rPr lang="en-US" sz="1400" baseline="30000">
                <a:solidFill>
                  <a:srgbClr val="9966FF"/>
                </a:solidFill>
                <a:sym typeface="Symbol" pitchFamily="18" charset="2"/>
              </a:rPr>
              <a:t>2-</a:t>
            </a:r>
            <a:r>
              <a:rPr lang="en-US" sz="1400">
                <a:solidFill>
                  <a:srgbClr val="9966FF"/>
                </a:solidFill>
                <a:sym typeface="Symbol" pitchFamily="18" charset="2"/>
              </a:rPr>
              <a:t>            +         3OH</a:t>
            </a:r>
            <a:r>
              <a:rPr lang="en-US" sz="1400" baseline="30000">
                <a:solidFill>
                  <a:srgbClr val="9966FF"/>
                </a:solidFill>
                <a:sym typeface="Symbol" pitchFamily="18" charset="2"/>
              </a:rPr>
              <a:t>-</a:t>
            </a:r>
            <a:r>
              <a:rPr lang="en-US" sz="1400">
                <a:solidFill>
                  <a:srgbClr val="9966FF"/>
                </a:solidFill>
                <a:sym typeface="Symbol" pitchFamily="18" charset="2"/>
              </a:rPr>
              <a:t>                   </a:t>
            </a:r>
            <a:r>
              <a:rPr lang="en-US" sz="1400">
                <a:solidFill>
                  <a:srgbClr val="9966FF"/>
                </a:solidFill>
              </a:rPr>
              <a:t>O</a:t>
            </a:r>
            <a:r>
              <a:rPr lang="en-US" sz="1400" baseline="30000">
                <a:solidFill>
                  <a:srgbClr val="9966FF"/>
                </a:solidFill>
              </a:rPr>
              <a:t>2-</a:t>
            </a:r>
            <a:r>
              <a:rPr lang="en-US" sz="1400">
                <a:solidFill>
                  <a:srgbClr val="9966FF"/>
                </a:solidFill>
                <a:sym typeface="Symbol" pitchFamily="18" charset="2"/>
              </a:rPr>
              <a:t>Cu</a:t>
            </a:r>
            <a:r>
              <a:rPr lang="en-US" sz="1400" baseline="30000">
                <a:solidFill>
                  <a:srgbClr val="9966FF"/>
                </a:solidFill>
                <a:sym typeface="Symbol" pitchFamily="18" charset="2"/>
              </a:rPr>
              <a:t>3+ </a:t>
            </a:r>
            <a:r>
              <a:rPr lang="en-US" sz="1400">
                <a:solidFill>
                  <a:srgbClr val="9966FF"/>
                </a:solidFill>
                <a:sym typeface="Symbol" pitchFamily="18" charset="2"/>
              </a:rPr>
              <a:t>O</a:t>
            </a:r>
            <a:r>
              <a:rPr lang="en-US" sz="1400" baseline="30000">
                <a:solidFill>
                  <a:srgbClr val="9966FF"/>
                </a:solidFill>
                <a:sym typeface="Symbol" pitchFamily="18" charset="2"/>
              </a:rPr>
              <a:t>2-         </a:t>
            </a:r>
            <a:r>
              <a:rPr lang="en-US" sz="1400">
                <a:solidFill>
                  <a:srgbClr val="9966FF"/>
                </a:solidFill>
                <a:sym typeface="Symbol" pitchFamily="18" charset="2"/>
              </a:rPr>
              <a:t>+   3H</a:t>
            </a:r>
            <a:r>
              <a:rPr lang="en-US" sz="1400" baseline="-25000">
                <a:solidFill>
                  <a:srgbClr val="9966FF"/>
                </a:solidFill>
                <a:sym typeface="Symbol" pitchFamily="18" charset="2"/>
              </a:rPr>
              <a:t>2</a:t>
            </a:r>
            <a:r>
              <a:rPr lang="en-US" sz="1400">
                <a:solidFill>
                  <a:srgbClr val="9966FF"/>
                </a:solidFill>
                <a:sym typeface="Symbol" pitchFamily="18" charset="2"/>
              </a:rPr>
              <a:t>O  +       4e</a:t>
            </a:r>
            <a:r>
              <a:rPr lang="en-US" sz="1400" baseline="30000">
                <a:solidFill>
                  <a:srgbClr val="9966FF"/>
                </a:solidFill>
                <a:sym typeface="Symbol" pitchFamily="18" charset="2"/>
              </a:rPr>
              <a:t>-</a:t>
            </a:r>
            <a:r>
              <a:rPr lang="en-US" sz="1400">
                <a:solidFill>
                  <a:srgbClr val="9966FF"/>
                </a:solidFill>
                <a:sym typeface="Symbol" pitchFamily="18" charset="2"/>
              </a:rPr>
              <a:t> -------   (4)</a:t>
            </a:r>
            <a:endParaRPr lang="en-US" sz="1400" baseline="30000">
              <a:solidFill>
                <a:srgbClr val="9966FF"/>
              </a:solidFill>
              <a:sym typeface="Symbol" pitchFamily="18" charset="2"/>
            </a:endParaRPr>
          </a:p>
        </p:txBody>
      </p:sp>
      <p:sp>
        <p:nvSpPr>
          <p:cNvPr id="15412" name="Line 52"/>
          <p:cNvSpPr>
            <a:spLocks noChangeShapeType="1"/>
          </p:cNvSpPr>
          <p:nvPr/>
        </p:nvSpPr>
        <p:spPr bwMode="auto">
          <a:xfrm>
            <a:off x="1477108" y="1905000"/>
            <a:ext cx="0" cy="2286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3" name="Line 53"/>
          <p:cNvSpPr>
            <a:spLocks noChangeShapeType="1"/>
          </p:cNvSpPr>
          <p:nvPr/>
        </p:nvSpPr>
        <p:spPr bwMode="auto">
          <a:xfrm>
            <a:off x="1477108" y="3352800"/>
            <a:ext cx="0" cy="1524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4" name="Line 54"/>
          <p:cNvSpPr>
            <a:spLocks noChangeShapeType="1"/>
          </p:cNvSpPr>
          <p:nvPr/>
        </p:nvSpPr>
        <p:spPr bwMode="auto">
          <a:xfrm>
            <a:off x="4853354" y="3352800"/>
            <a:ext cx="0" cy="1524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5" name="Text Box 55"/>
          <p:cNvSpPr txBox="1">
            <a:spLocks noChangeArrowheads="1"/>
          </p:cNvSpPr>
          <p:nvPr/>
        </p:nvSpPr>
        <p:spPr bwMode="auto">
          <a:xfrm>
            <a:off x="984738" y="3719514"/>
            <a:ext cx="7596554"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solidFill>
                  <a:srgbClr val="9966FF"/>
                </a:solidFill>
              </a:rPr>
              <a:t>           OC</a:t>
            </a:r>
          </a:p>
          <a:p>
            <a:pPr eaLnBrk="1" hangingPunct="1">
              <a:spcBef>
                <a:spcPct val="50000"/>
              </a:spcBef>
            </a:pPr>
            <a:r>
              <a:rPr lang="en-US" sz="1400">
                <a:solidFill>
                  <a:srgbClr val="9966FF"/>
                </a:solidFill>
              </a:rPr>
              <a:t>O</a:t>
            </a:r>
            <a:r>
              <a:rPr lang="en-US" sz="1400" baseline="30000">
                <a:solidFill>
                  <a:srgbClr val="9966FF"/>
                </a:solidFill>
              </a:rPr>
              <a:t>2-</a:t>
            </a:r>
            <a:r>
              <a:rPr lang="en-US" sz="1400">
                <a:solidFill>
                  <a:srgbClr val="9966FF"/>
                </a:solidFill>
                <a:sym typeface="Symbol" pitchFamily="18" charset="2"/>
              </a:rPr>
              <a:t>Cu</a:t>
            </a:r>
            <a:r>
              <a:rPr lang="en-US" sz="1400" baseline="30000">
                <a:solidFill>
                  <a:srgbClr val="9966FF"/>
                </a:solidFill>
                <a:sym typeface="Symbol" pitchFamily="18" charset="2"/>
              </a:rPr>
              <a:t>3+ </a:t>
            </a:r>
            <a:r>
              <a:rPr lang="en-US" sz="1400">
                <a:solidFill>
                  <a:srgbClr val="9966FF"/>
                </a:solidFill>
                <a:sym typeface="Symbol" pitchFamily="18" charset="2"/>
              </a:rPr>
              <a:t>O</a:t>
            </a:r>
            <a:r>
              <a:rPr lang="en-US" sz="1400" baseline="30000">
                <a:solidFill>
                  <a:srgbClr val="9966FF"/>
                </a:solidFill>
                <a:sym typeface="Symbol" pitchFamily="18" charset="2"/>
              </a:rPr>
              <a:t>2-	                                        </a:t>
            </a:r>
            <a:r>
              <a:rPr lang="en-US" sz="1400">
                <a:solidFill>
                  <a:srgbClr val="9966FF"/>
                </a:solidFill>
                <a:sym typeface="Symbol" pitchFamily="18" charset="2"/>
              </a:rPr>
              <a:t> </a:t>
            </a:r>
            <a:r>
              <a:rPr lang="en-US" sz="1400" baseline="30000">
                <a:solidFill>
                  <a:srgbClr val="9966FF"/>
                </a:solidFill>
                <a:sym typeface="Symbol" pitchFamily="18" charset="2"/>
              </a:rPr>
              <a:t>	</a:t>
            </a:r>
            <a:r>
              <a:rPr lang="en-US" sz="1400">
                <a:solidFill>
                  <a:srgbClr val="9966FF"/>
                </a:solidFill>
                <a:sym typeface="Symbol" pitchFamily="18" charset="2"/>
              </a:rPr>
              <a:t>O</a:t>
            </a:r>
            <a:r>
              <a:rPr lang="en-US" sz="1400" baseline="30000">
                <a:solidFill>
                  <a:srgbClr val="9966FF"/>
                </a:solidFill>
                <a:sym typeface="Symbol" pitchFamily="18" charset="2"/>
              </a:rPr>
              <a:t>2- </a:t>
            </a:r>
            <a:r>
              <a:rPr lang="en-US" sz="1400">
                <a:solidFill>
                  <a:srgbClr val="9966FF"/>
                </a:solidFill>
                <a:sym typeface="Symbol" pitchFamily="18" charset="2"/>
              </a:rPr>
              <a:t>Cu</a:t>
            </a:r>
            <a:r>
              <a:rPr lang="en-US" sz="1400" baseline="30000">
                <a:solidFill>
                  <a:srgbClr val="9966FF"/>
                </a:solidFill>
                <a:sym typeface="Symbol" pitchFamily="18" charset="2"/>
              </a:rPr>
              <a:t>3+ </a:t>
            </a:r>
            <a:r>
              <a:rPr lang="en-US" sz="1400">
                <a:solidFill>
                  <a:srgbClr val="9966FF"/>
                </a:solidFill>
                <a:sym typeface="Symbol" pitchFamily="18" charset="2"/>
              </a:rPr>
              <a:t></a:t>
            </a:r>
            <a:r>
              <a:rPr lang="en-US" sz="1400">
                <a:solidFill>
                  <a:srgbClr val="9966FF"/>
                </a:solidFill>
                <a:cs typeface="Times New Roman" pitchFamily="18" charset="0"/>
                <a:sym typeface="Symbol" pitchFamily="18" charset="2"/>
              </a:rPr>
              <a:t>       +  CO</a:t>
            </a:r>
            <a:r>
              <a:rPr lang="en-US" sz="1400" baseline="-25000">
                <a:solidFill>
                  <a:srgbClr val="9966FF"/>
                </a:solidFill>
                <a:cs typeface="Times New Roman" pitchFamily="18" charset="0"/>
                <a:sym typeface="Symbol" pitchFamily="18" charset="2"/>
              </a:rPr>
              <a:t>2</a:t>
            </a:r>
            <a:r>
              <a:rPr lang="en-US" sz="1400">
                <a:solidFill>
                  <a:srgbClr val="9966FF"/>
                </a:solidFill>
                <a:cs typeface="Times New Roman" pitchFamily="18" charset="0"/>
                <a:sym typeface="Symbol" pitchFamily="18" charset="2"/>
              </a:rPr>
              <a:t>     +  2e</a:t>
            </a:r>
            <a:r>
              <a:rPr lang="en-US" sz="1400" baseline="30000">
                <a:solidFill>
                  <a:srgbClr val="9966FF"/>
                </a:solidFill>
                <a:cs typeface="Times New Roman" pitchFamily="18" charset="0"/>
                <a:sym typeface="Symbol" pitchFamily="18" charset="2"/>
              </a:rPr>
              <a:t>-      </a:t>
            </a:r>
            <a:r>
              <a:rPr lang="en-US" sz="1400">
                <a:solidFill>
                  <a:srgbClr val="9966FF"/>
                </a:solidFill>
                <a:cs typeface="Times New Roman" pitchFamily="18" charset="0"/>
                <a:sym typeface="Symbol" pitchFamily="18" charset="2"/>
              </a:rPr>
              <a:t> ------   (5)</a:t>
            </a:r>
            <a:endParaRPr lang="en-US" sz="1400">
              <a:solidFill>
                <a:srgbClr val="9966FF"/>
              </a:solidFill>
              <a:sym typeface="Symbol" pitchFamily="18" charset="2"/>
            </a:endParaRPr>
          </a:p>
        </p:txBody>
      </p:sp>
      <p:sp>
        <p:nvSpPr>
          <p:cNvPr id="15416" name="Line 56"/>
          <p:cNvSpPr>
            <a:spLocks noChangeShapeType="1"/>
          </p:cNvSpPr>
          <p:nvPr/>
        </p:nvSpPr>
        <p:spPr bwMode="auto">
          <a:xfrm>
            <a:off x="1547446" y="3962400"/>
            <a:ext cx="0" cy="1524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7" name="Text Box 57"/>
          <p:cNvSpPr txBox="1">
            <a:spLocks noChangeArrowheads="1"/>
          </p:cNvSpPr>
          <p:nvPr/>
        </p:nvSpPr>
        <p:spPr bwMode="auto">
          <a:xfrm>
            <a:off x="984738" y="4252914"/>
            <a:ext cx="7596554"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sz="1400">
              <a:solidFill>
                <a:srgbClr val="9966FF"/>
              </a:solidFill>
              <a:sym typeface="Symbol" pitchFamily="18" charset="2"/>
            </a:endParaRPr>
          </a:p>
          <a:p>
            <a:pPr eaLnBrk="1" hangingPunct="1">
              <a:spcBef>
                <a:spcPct val="50000"/>
              </a:spcBef>
            </a:pPr>
            <a:r>
              <a:rPr lang="en-US" sz="1400">
                <a:solidFill>
                  <a:srgbClr val="9966FF"/>
                </a:solidFill>
                <a:sym typeface="Symbol" pitchFamily="18" charset="2"/>
              </a:rPr>
              <a:t>O</a:t>
            </a:r>
            <a:r>
              <a:rPr lang="en-US" sz="1400" baseline="30000">
                <a:solidFill>
                  <a:srgbClr val="9966FF"/>
                </a:solidFill>
                <a:sym typeface="Symbol" pitchFamily="18" charset="2"/>
              </a:rPr>
              <a:t>2- </a:t>
            </a:r>
            <a:r>
              <a:rPr lang="en-US" sz="1400">
                <a:solidFill>
                  <a:srgbClr val="9966FF"/>
                </a:solidFill>
                <a:sym typeface="Symbol" pitchFamily="18" charset="2"/>
              </a:rPr>
              <a:t>Cu</a:t>
            </a:r>
            <a:r>
              <a:rPr lang="en-US" sz="1400" baseline="30000">
                <a:solidFill>
                  <a:srgbClr val="9966FF"/>
                </a:solidFill>
                <a:sym typeface="Symbol" pitchFamily="18" charset="2"/>
              </a:rPr>
              <a:t>3+ </a:t>
            </a:r>
            <a:r>
              <a:rPr lang="en-US" sz="1400">
                <a:solidFill>
                  <a:srgbClr val="9966FF"/>
                </a:solidFill>
                <a:sym typeface="Symbol" pitchFamily="18" charset="2"/>
              </a:rPr>
              <a:t></a:t>
            </a:r>
            <a:r>
              <a:rPr lang="en-US" sz="1400">
                <a:solidFill>
                  <a:srgbClr val="9966FF"/>
                </a:solidFill>
                <a:cs typeface="Times New Roman" pitchFamily="18" charset="0"/>
                <a:sym typeface="Symbol" pitchFamily="18" charset="2"/>
              </a:rPr>
              <a:t>             +         2OH</a:t>
            </a:r>
            <a:r>
              <a:rPr lang="en-US" sz="1400" baseline="30000">
                <a:solidFill>
                  <a:srgbClr val="9966FF"/>
                </a:solidFill>
                <a:cs typeface="Times New Roman" pitchFamily="18" charset="0"/>
                <a:sym typeface="Symbol" pitchFamily="18" charset="2"/>
              </a:rPr>
              <a:t>-</a:t>
            </a:r>
            <a:r>
              <a:rPr lang="en-US" sz="1400">
                <a:solidFill>
                  <a:srgbClr val="9966FF"/>
                </a:solidFill>
                <a:cs typeface="Times New Roman" pitchFamily="18" charset="0"/>
                <a:sym typeface="Symbol" pitchFamily="18" charset="2"/>
              </a:rPr>
              <a:t>       </a:t>
            </a:r>
            <a:r>
              <a:rPr lang="en-US" sz="1400">
                <a:solidFill>
                  <a:srgbClr val="9966FF"/>
                </a:solidFill>
                <a:sym typeface="Symbol" pitchFamily="18" charset="2"/>
              </a:rPr>
              <a:t>           O</a:t>
            </a:r>
            <a:r>
              <a:rPr lang="en-US" sz="1400" baseline="30000">
                <a:solidFill>
                  <a:srgbClr val="9966FF"/>
                </a:solidFill>
                <a:sym typeface="Symbol" pitchFamily="18" charset="2"/>
              </a:rPr>
              <a:t>2- </a:t>
            </a:r>
            <a:r>
              <a:rPr lang="en-US" sz="1400">
                <a:solidFill>
                  <a:srgbClr val="9966FF"/>
                </a:solidFill>
                <a:sym typeface="Symbol" pitchFamily="18" charset="2"/>
              </a:rPr>
              <a:t>Cu</a:t>
            </a:r>
            <a:r>
              <a:rPr lang="en-US" sz="1400" baseline="30000">
                <a:solidFill>
                  <a:srgbClr val="9966FF"/>
                </a:solidFill>
                <a:sym typeface="Symbol" pitchFamily="18" charset="2"/>
              </a:rPr>
              <a:t>3+ </a:t>
            </a:r>
            <a:r>
              <a:rPr lang="en-US" sz="1400">
                <a:solidFill>
                  <a:srgbClr val="9966FF"/>
                </a:solidFill>
                <a:sym typeface="Symbol" pitchFamily="18" charset="2"/>
              </a:rPr>
              <a:t></a:t>
            </a:r>
            <a:r>
              <a:rPr lang="en-US" sz="1400">
                <a:solidFill>
                  <a:srgbClr val="9966FF"/>
                </a:solidFill>
                <a:cs typeface="Times New Roman" pitchFamily="18" charset="0"/>
                <a:sym typeface="Symbol" pitchFamily="18" charset="2"/>
              </a:rPr>
              <a:t>O</a:t>
            </a:r>
            <a:r>
              <a:rPr lang="en-US" sz="1400" baseline="30000">
                <a:solidFill>
                  <a:srgbClr val="9966FF"/>
                </a:solidFill>
                <a:cs typeface="Times New Roman" pitchFamily="18" charset="0"/>
                <a:sym typeface="Symbol" pitchFamily="18" charset="2"/>
              </a:rPr>
              <a:t>2-</a:t>
            </a:r>
            <a:r>
              <a:rPr lang="en-US" sz="1400">
                <a:solidFill>
                  <a:srgbClr val="9966FF"/>
                </a:solidFill>
                <a:cs typeface="Times New Roman" pitchFamily="18" charset="0"/>
                <a:sym typeface="Symbol" pitchFamily="18" charset="2"/>
              </a:rPr>
              <a:t>      +   H</a:t>
            </a:r>
            <a:r>
              <a:rPr lang="en-US" sz="1400" baseline="-25000">
                <a:solidFill>
                  <a:srgbClr val="9966FF"/>
                </a:solidFill>
                <a:cs typeface="Times New Roman" pitchFamily="18" charset="0"/>
                <a:sym typeface="Symbol" pitchFamily="18" charset="2"/>
              </a:rPr>
              <a:t>2</a:t>
            </a:r>
            <a:r>
              <a:rPr lang="en-US" sz="1400">
                <a:solidFill>
                  <a:srgbClr val="9966FF"/>
                </a:solidFill>
                <a:cs typeface="Times New Roman" pitchFamily="18" charset="0"/>
                <a:sym typeface="Symbol" pitchFamily="18" charset="2"/>
              </a:rPr>
              <a:t>O                  --------  (6)</a:t>
            </a:r>
          </a:p>
        </p:txBody>
      </p:sp>
      <p:sp>
        <p:nvSpPr>
          <p:cNvPr id="15418" name="Text Box 58"/>
          <p:cNvSpPr txBox="1">
            <a:spLocks noChangeArrowheads="1"/>
          </p:cNvSpPr>
          <p:nvPr/>
        </p:nvSpPr>
        <p:spPr bwMode="auto">
          <a:xfrm>
            <a:off x="984738" y="4862514"/>
            <a:ext cx="7596554"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solidFill>
                  <a:srgbClr val="9966FF"/>
                </a:solidFill>
                <a:sym typeface="Symbol" pitchFamily="18" charset="2"/>
              </a:rPr>
              <a:t>    				         OH</a:t>
            </a:r>
            <a:r>
              <a:rPr lang="en-US" sz="1400" baseline="30000">
                <a:solidFill>
                  <a:srgbClr val="9966FF"/>
                </a:solidFill>
                <a:sym typeface="Symbol" pitchFamily="18" charset="2"/>
              </a:rPr>
              <a:t>-</a:t>
            </a:r>
            <a:endParaRPr lang="en-US" sz="1400">
              <a:solidFill>
                <a:srgbClr val="9966FF"/>
              </a:solidFill>
              <a:sym typeface="Symbol" pitchFamily="18" charset="2"/>
            </a:endParaRPr>
          </a:p>
          <a:p>
            <a:pPr eaLnBrk="1" hangingPunct="1">
              <a:spcBef>
                <a:spcPct val="50000"/>
              </a:spcBef>
            </a:pPr>
            <a:r>
              <a:rPr lang="en-US" sz="1400">
                <a:solidFill>
                  <a:srgbClr val="9966FF"/>
                </a:solidFill>
                <a:sym typeface="Symbol" pitchFamily="18" charset="2"/>
              </a:rPr>
              <a:t>O</a:t>
            </a:r>
            <a:r>
              <a:rPr lang="en-US" sz="1400" baseline="30000">
                <a:solidFill>
                  <a:srgbClr val="9966FF"/>
                </a:solidFill>
                <a:sym typeface="Symbol" pitchFamily="18" charset="2"/>
              </a:rPr>
              <a:t>2- </a:t>
            </a:r>
            <a:r>
              <a:rPr lang="en-US" sz="1400">
                <a:solidFill>
                  <a:srgbClr val="9966FF"/>
                </a:solidFill>
                <a:sym typeface="Symbol" pitchFamily="18" charset="2"/>
              </a:rPr>
              <a:t>Cu</a:t>
            </a:r>
            <a:r>
              <a:rPr lang="en-US" sz="1400" baseline="30000">
                <a:solidFill>
                  <a:srgbClr val="9966FF"/>
                </a:solidFill>
                <a:sym typeface="Symbol" pitchFamily="18" charset="2"/>
              </a:rPr>
              <a:t>3+ </a:t>
            </a:r>
            <a:r>
              <a:rPr lang="en-US" sz="1400">
                <a:solidFill>
                  <a:srgbClr val="9966FF"/>
                </a:solidFill>
                <a:sym typeface="Symbol" pitchFamily="18" charset="2"/>
              </a:rPr>
              <a:t></a:t>
            </a:r>
            <a:r>
              <a:rPr lang="en-US" sz="1400">
                <a:solidFill>
                  <a:srgbClr val="9966FF"/>
                </a:solidFill>
                <a:cs typeface="Times New Roman" pitchFamily="18" charset="0"/>
                <a:sym typeface="Symbol" pitchFamily="18" charset="2"/>
              </a:rPr>
              <a:t>O</a:t>
            </a:r>
            <a:r>
              <a:rPr lang="en-US" sz="1400" baseline="30000">
                <a:solidFill>
                  <a:srgbClr val="9966FF"/>
                </a:solidFill>
                <a:cs typeface="Times New Roman" pitchFamily="18" charset="0"/>
                <a:sym typeface="Symbol" pitchFamily="18" charset="2"/>
              </a:rPr>
              <a:t>2-                </a:t>
            </a:r>
            <a:r>
              <a:rPr lang="en-US" sz="1400">
                <a:solidFill>
                  <a:srgbClr val="9966FF"/>
                </a:solidFill>
                <a:cs typeface="Times New Roman" pitchFamily="18" charset="0"/>
                <a:sym typeface="Symbol" pitchFamily="18" charset="2"/>
              </a:rPr>
              <a:t> +         OH</a:t>
            </a:r>
            <a:r>
              <a:rPr lang="en-US" sz="1400" baseline="30000">
                <a:solidFill>
                  <a:srgbClr val="9966FF"/>
                </a:solidFill>
                <a:cs typeface="Times New Roman" pitchFamily="18" charset="0"/>
                <a:sym typeface="Symbol" pitchFamily="18" charset="2"/>
              </a:rPr>
              <a:t>-</a:t>
            </a:r>
            <a:r>
              <a:rPr lang="en-US" sz="1400">
                <a:solidFill>
                  <a:srgbClr val="9966FF"/>
                </a:solidFill>
                <a:cs typeface="Times New Roman" pitchFamily="18" charset="0"/>
                <a:sym typeface="Symbol" pitchFamily="18" charset="2"/>
              </a:rPr>
              <a:t>          </a:t>
            </a:r>
            <a:r>
              <a:rPr lang="en-US" sz="1400">
                <a:solidFill>
                  <a:srgbClr val="9966FF"/>
                </a:solidFill>
                <a:sym typeface="Symbol" pitchFamily="18" charset="2"/>
              </a:rPr>
              <a:t>           O</a:t>
            </a:r>
            <a:r>
              <a:rPr lang="en-US" sz="1400" baseline="30000">
                <a:solidFill>
                  <a:srgbClr val="9966FF"/>
                </a:solidFill>
                <a:sym typeface="Symbol" pitchFamily="18" charset="2"/>
              </a:rPr>
              <a:t>2- </a:t>
            </a:r>
            <a:r>
              <a:rPr lang="en-US" sz="1400">
                <a:solidFill>
                  <a:srgbClr val="9966FF"/>
                </a:solidFill>
                <a:sym typeface="Symbol" pitchFamily="18" charset="2"/>
              </a:rPr>
              <a:t>Cu</a:t>
            </a:r>
            <a:r>
              <a:rPr lang="en-US" sz="1400" baseline="30000">
                <a:solidFill>
                  <a:srgbClr val="9966FF"/>
                </a:solidFill>
                <a:sym typeface="Symbol" pitchFamily="18" charset="2"/>
              </a:rPr>
              <a:t>3+ </a:t>
            </a:r>
            <a:r>
              <a:rPr lang="en-US" sz="1400">
                <a:solidFill>
                  <a:srgbClr val="9966FF"/>
                </a:solidFill>
                <a:sym typeface="Symbol" pitchFamily="18" charset="2"/>
              </a:rPr>
              <a:t></a:t>
            </a:r>
            <a:r>
              <a:rPr lang="en-US" sz="1400">
                <a:solidFill>
                  <a:srgbClr val="9966FF"/>
                </a:solidFill>
                <a:cs typeface="Times New Roman" pitchFamily="18" charset="0"/>
                <a:sym typeface="Symbol" pitchFamily="18" charset="2"/>
              </a:rPr>
              <a:t>O</a:t>
            </a:r>
            <a:r>
              <a:rPr lang="en-US" sz="1400" baseline="30000">
                <a:solidFill>
                  <a:srgbClr val="9966FF"/>
                </a:solidFill>
                <a:cs typeface="Times New Roman" pitchFamily="18" charset="0"/>
                <a:sym typeface="Symbol" pitchFamily="18" charset="2"/>
              </a:rPr>
              <a:t>2-</a:t>
            </a:r>
            <a:r>
              <a:rPr lang="en-US" sz="1400">
                <a:solidFill>
                  <a:srgbClr val="9966FF"/>
                </a:solidFill>
                <a:cs typeface="Times New Roman" pitchFamily="18" charset="0"/>
                <a:sym typeface="Symbol" pitchFamily="18" charset="2"/>
              </a:rPr>
              <a:t>                                   --------  (7)</a:t>
            </a:r>
          </a:p>
        </p:txBody>
      </p:sp>
      <p:sp>
        <p:nvSpPr>
          <p:cNvPr id="15419" name="Line 59"/>
          <p:cNvSpPr>
            <a:spLocks noChangeShapeType="1"/>
          </p:cNvSpPr>
          <p:nvPr/>
        </p:nvSpPr>
        <p:spPr bwMode="auto">
          <a:xfrm>
            <a:off x="844062" y="5715000"/>
            <a:ext cx="7455877"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20" name="Line 60"/>
          <p:cNvSpPr>
            <a:spLocks noChangeShapeType="1"/>
          </p:cNvSpPr>
          <p:nvPr/>
        </p:nvSpPr>
        <p:spPr bwMode="auto">
          <a:xfrm>
            <a:off x="4853354" y="5105400"/>
            <a:ext cx="0" cy="1524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21" name="Text Box 61"/>
          <p:cNvSpPr txBox="1">
            <a:spLocks noChangeArrowheads="1"/>
          </p:cNvSpPr>
          <p:nvPr/>
        </p:nvSpPr>
        <p:spPr bwMode="auto">
          <a:xfrm>
            <a:off x="914400" y="5853114"/>
            <a:ext cx="7596554"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solidFill>
                  <a:srgbClr val="9966FF"/>
                </a:solidFill>
                <a:sym typeface="Symbol" pitchFamily="18" charset="2"/>
              </a:rPr>
              <a:t>            OH</a:t>
            </a:r>
            <a:r>
              <a:rPr lang="en-US" sz="1400" baseline="30000">
                <a:solidFill>
                  <a:srgbClr val="9966FF"/>
                </a:solidFill>
                <a:sym typeface="Symbol" pitchFamily="18" charset="2"/>
              </a:rPr>
              <a:t>-					                  </a:t>
            </a:r>
            <a:r>
              <a:rPr lang="en-US" sz="1400">
                <a:solidFill>
                  <a:srgbClr val="9966FF"/>
                </a:solidFill>
                <a:sym typeface="Symbol" pitchFamily="18" charset="2"/>
              </a:rPr>
              <a:t>OH</a:t>
            </a:r>
            <a:r>
              <a:rPr lang="en-US" sz="1400" baseline="30000">
                <a:solidFill>
                  <a:srgbClr val="9966FF"/>
                </a:solidFill>
                <a:sym typeface="Symbol" pitchFamily="18" charset="2"/>
              </a:rPr>
              <a:t>-</a:t>
            </a:r>
            <a:endParaRPr lang="en-US" sz="1400">
              <a:solidFill>
                <a:srgbClr val="9966FF"/>
              </a:solidFill>
              <a:sym typeface="Symbol" pitchFamily="18" charset="2"/>
            </a:endParaRPr>
          </a:p>
          <a:p>
            <a:pPr eaLnBrk="1" hangingPunct="1">
              <a:spcBef>
                <a:spcPct val="50000"/>
              </a:spcBef>
            </a:pPr>
            <a:r>
              <a:rPr lang="en-US" sz="1400">
                <a:solidFill>
                  <a:srgbClr val="9966FF"/>
                </a:solidFill>
                <a:sym typeface="Symbol" pitchFamily="18" charset="2"/>
              </a:rPr>
              <a:t> O</a:t>
            </a:r>
            <a:r>
              <a:rPr lang="en-US" sz="1400" baseline="30000">
                <a:solidFill>
                  <a:srgbClr val="9966FF"/>
                </a:solidFill>
                <a:sym typeface="Symbol" pitchFamily="18" charset="2"/>
              </a:rPr>
              <a:t>2- </a:t>
            </a:r>
            <a:r>
              <a:rPr lang="en-US" sz="1400">
                <a:solidFill>
                  <a:srgbClr val="9966FF"/>
                </a:solidFill>
                <a:sym typeface="Symbol" pitchFamily="18" charset="2"/>
              </a:rPr>
              <a:t>Cu</a:t>
            </a:r>
            <a:r>
              <a:rPr lang="en-US" sz="1400" baseline="30000">
                <a:solidFill>
                  <a:srgbClr val="9966FF"/>
                </a:solidFill>
                <a:sym typeface="Symbol" pitchFamily="18" charset="2"/>
              </a:rPr>
              <a:t>3+ </a:t>
            </a:r>
            <a:r>
              <a:rPr lang="en-US" sz="1400">
                <a:solidFill>
                  <a:srgbClr val="9966FF"/>
                </a:solidFill>
                <a:sym typeface="Symbol" pitchFamily="18" charset="2"/>
              </a:rPr>
              <a:t></a:t>
            </a:r>
            <a:r>
              <a:rPr lang="en-US" sz="1400">
                <a:solidFill>
                  <a:srgbClr val="9966FF"/>
                </a:solidFill>
                <a:cs typeface="Times New Roman" pitchFamily="18" charset="0"/>
                <a:sym typeface="Symbol" pitchFamily="18" charset="2"/>
              </a:rPr>
              <a:t>O</a:t>
            </a:r>
            <a:r>
              <a:rPr lang="en-US" sz="1400" baseline="30000">
                <a:solidFill>
                  <a:srgbClr val="9966FF"/>
                </a:solidFill>
                <a:cs typeface="Times New Roman" pitchFamily="18" charset="0"/>
                <a:sym typeface="Symbol" pitchFamily="18" charset="2"/>
              </a:rPr>
              <a:t>2-       </a:t>
            </a:r>
            <a:r>
              <a:rPr lang="en-US" sz="1400">
                <a:solidFill>
                  <a:srgbClr val="9966FF"/>
                </a:solidFill>
                <a:cs typeface="Times New Roman" pitchFamily="18" charset="0"/>
                <a:sym typeface="Symbol" pitchFamily="18" charset="2"/>
              </a:rPr>
              <a:t>+        CH</a:t>
            </a:r>
            <a:r>
              <a:rPr lang="en-US" sz="1400" baseline="-25000">
                <a:solidFill>
                  <a:srgbClr val="9966FF"/>
                </a:solidFill>
                <a:cs typeface="Times New Roman" pitchFamily="18" charset="0"/>
                <a:sym typeface="Symbol" pitchFamily="18" charset="2"/>
              </a:rPr>
              <a:t>3</a:t>
            </a:r>
            <a:r>
              <a:rPr lang="en-US" sz="1400">
                <a:solidFill>
                  <a:srgbClr val="9966FF"/>
                </a:solidFill>
                <a:cs typeface="Times New Roman" pitchFamily="18" charset="0"/>
                <a:sym typeface="Symbol" pitchFamily="18" charset="2"/>
              </a:rPr>
              <a:t>OH       +        6OH</a:t>
            </a:r>
            <a:r>
              <a:rPr lang="en-US" sz="1400" baseline="30000">
                <a:solidFill>
                  <a:srgbClr val="9966FF"/>
                </a:solidFill>
                <a:cs typeface="Times New Roman" pitchFamily="18" charset="0"/>
                <a:sym typeface="Symbol" pitchFamily="18" charset="2"/>
              </a:rPr>
              <a:t> -   </a:t>
            </a:r>
            <a:r>
              <a:rPr lang="en-US" sz="1400">
                <a:solidFill>
                  <a:srgbClr val="9966FF"/>
                </a:solidFill>
                <a:cs typeface="Times New Roman" pitchFamily="18" charset="0"/>
                <a:sym typeface="Symbol" pitchFamily="18" charset="2"/>
              </a:rPr>
              <a:t>      </a:t>
            </a:r>
            <a:r>
              <a:rPr lang="en-US" sz="1400">
                <a:solidFill>
                  <a:srgbClr val="9966FF"/>
                </a:solidFill>
                <a:sym typeface="Symbol" pitchFamily="18" charset="2"/>
              </a:rPr>
              <a:t>           O</a:t>
            </a:r>
            <a:r>
              <a:rPr lang="en-US" sz="1400" baseline="30000">
                <a:solidFill>
                  <a:srgbClr val="9966FF"/>
                </a:solidFill>
                <a:sym typeface="Symbol" pitchFamily="18" charset="2"/>
              </a:rPr>
              <a:t>2- </a:t>
            </a:r>
            <a:r>
              <a:rPr lang="en-US" sz="1400">
                <a:solidFill>
                  <a:srgbClr val="9966FF"/>
                </a:solidFill>
                <a:sym typeface="Symbol" pitchFamily="18" charset="2"/>
              </a:rPr>
              <a:t>Cu</a:t>
            </a:r>
            <a:r>
              <a:rPr lang="en-US" sz="1400" baseline="30000">
                <a:solidFill>
                  <a:srgbClr val="9966FF"/>
                </a:solidFill>
                <a:sym typeface="Symbol" pitchFamily="18" charset="2"/>
              </a:rPr>
              <a:t>3+ </a:t>
            </a:r>
            <a:r>
              <a:rPr lang="en-US" sz="1400">
                <a:solidFill>
                  <a:srgbClr val="9966FF"/>
                </a:solidFill>
                <a:sym typeface="Symbol" pitchFamily="18" charset="2"/>
              </a:rPr>
              <a:t></a:t>
            </a:r>
            <a:r>
              <a:rPr lang="en-US" sz="1400">
                <a:solidFill>
                  <a:srgbClr val="9966FF"/>
                </a:solidFill>
                <a:cs typeface="Times New Roman" pitchFamily="18" charset="0"/>
                <a:sym typeface="Symbol" pitchFamily="18" charset="2"/>
              </a:rPr>
              <a:t>O</a:t>
            </a:r>
            <a:r>
              <a:rPr lang="en-US" sz="1400" baseline="30000">
                <a:solidFill>
                  <a:srgbClr val="9966FF"/>
                </a:solidFill>
                <a:cs typeface="Times New Roman" pitchFamily="18" charset="0"/>
                <a:sym typeface="Symbol" pitchFamily="18" charset="2"/>
              </a:rPr>
              <a:t>2-</a:t>
            </a:r>
            <a:r>
              <a:rPr lang="en-US" sz="1400">
                <a:solidFill>
                  <a:srgbClr val="9966FF"/>
                </a:solidFill>
                <a:cs typeface="Times New Roman" pitchFamily="18" charset="0"/>
                <a:sym typeface="Symbol" pitchFamily="18" charset="2"/>
              </a:rPr>
              <a:t> + CO</a:t>
            </a:r>
            <a:r>
              <a:rPr lang="en-US" sz="1400" baseline="-25000">
                <a:solidFill>
                  <a:srgbClr val="9966FF"/>
                </a:solidFill>
                <a:cs typeface="Times New Roman" pitchFamily="18" charset="0"/>
                <a:sym typeface="Symbol" pitchFamily="18" charset="2"/>
              </a:rPr>
              <a:t>2</a:t>
            </a:r>
            <a:r>
              <a:rPr lang="en-US" sz="1400">
                <a:solidFill>
                  <a:srgbClr val="9966FF"/>
                </a:solidFill>
                <a:cs typeface="Times New Roman" pitchFamily="18" charset="0"/>
                <a:sym typeface="Symbol" pitchFamily="18" charset="2"/>
              </a:rPr>
              <a:t> + 5H</a:t>
            </a:r>
            <a:r>
              <a:rPr lang="en-US" sz="1400" baseline="-25000">
                <a:solidFill>
                  <a:srgbClr val="9966FF"/>
                </a:solidFill>
                <a:cs typeface="Times New Roman" pitchFamily="18" charset="0"/>
                <a:sym typeface="Symbol" pitchFamily="18" charset="2"/>
              </a:rPr>
              <a:t>2</a:t>
            </a:r>
            <a:r>
              <a:rPr lang="en-US" sz="1400">
                <a:solidFill>
                  <a:srgbClr val="9966FF"/>
                </a:solidFill>
                <a:cs typeface="Times New Roman" pitchFamily="18" charset="0"/>
                <a:sym typeface="Symbol" pitchFamily="18" charset="2"/>
              </a:rPr>
              <a:t>O + 6e</a:t>
            </a:r>
            <a:r>
              <a:rPr lang="en-US" sz="1400" baseline="30000">
                <a:solidFill>
                  <a:srgbClr val="9966FF"/>
                </a:solidFill>
                <a:cs typeface="Times New Roman" pitchFamily="18" charset="0"/>
                <a:sym typeface="Symbol" pitchFamily="18" charset="2"/>
              </a:rPr>
              <a:t>-</a:t>
            </a:r>
            <a:endParaRPr lang="en-US" sz="1400">
              <a:solidFill>
                <a:srgbClr val="9966FF"/>
              </a:solidFill>
              <a:cs typeface="Times New Roman" pitchFamily="18" charset="0"/>
              <a:sym typeface="Symbol" pitchFamily="18" charset="2"/>
            </a:endParaRPr>
          </a:p>
        </p:txBody>
      </p:sp>
      <p:sp>
        <p:nvSpPr>
          <p:cNvPr id="15422" name="Line 62"/>
          <p:cNvSpPr>
            <a:spLocks noChangeShapeType="1"/>
          </p:cNvSpPr>
          <p:nvPr/>
        </p:nvSpPr>
        <p:spPr bwMode="auto">
          <a:xfrm>
            <a:off x="5767754" y="6096000"/>
            <a:ext cx="0" cy="1524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23" name="Line 63"/>
          <p:cNvSpPr>
            <a:spLocks noChangeShapeType="1"/>
          </p:cNvSpPr>
          <p:nvPr/>
        </p:nvSpPr>
        <p:spPr bwMode="auto">
          <a:xfrm>
            <a:off x="1547446" y="6096000"/>
            <a:ext cx="0" cy="1524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24" name="Line 64"/>
          <p:cNvSpPr>
            <a:spLocks noChangeShapeType="1"/>
          </p:cNvSpPr>
          <p:nvPr/>
        </p:nvSpPr>
        <p:spPr bwMode="auto">
          <a:xfrm>
            <a:off x="844062" y="6553200"/>
            <a:ext cx="738553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25" name="Rectangle 65"/>
          <p:cNvSpPr>
            <a:spLocks noChangeArrowheads="1"/>
          </p:cNvSpPr>
          <p:nvPr/>
        </p:nvSpPr>
        <p:spPr bwMode="auto">
          <a:xfrm>
            <a:off x="422031" y="304800"/>
            <a:ext cx="8370277" cy="63246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9995741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597877" y="533400"/>
          <a:ext cx="7772400" cy="6019800"/>
        </p:xfrm>
        <a:graphic>
          <a:graphicData uri="http://schemas.openxmlformats.org/presentationml/2006/ole">
            <mc:AlternateContent xmlns:mc="http://schemas.openxmlformats.org/markup-compatibility/2006">
              <mc:Choice xmlns:v="urn:schemas-microsoft-com:vml" Requires="v">
                <p:oleObj spid="_x0000_s5155" name="Document" r:id="rId3" imgW="8999280" imgH="6842160" progId="Word.Document.8">
                  <p:embed/>
                </p:oleObj>
              </mc:Choice>
              <mc:Fallback>
                <p:oleObj name="Document" r:id="rId3" imgW="8999280" imgH="68421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877" y="533400"/>
                        <a:ext cx="7772400" cy="601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5" name="Line 3"/>
          <p:cNvSpPr>
            <a:spLocks noChangeShapeType="1"/>
          </p:cNvSpPr>
          <p:nvPr/>
        </p:nvSpPr>
        <p:spPr bwMode="auto">
          <a:xfrm>
            <a:off x="8370277" y="838200"/>
            <a:ext cx="0" cy="541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6" name="Text Box 4"/>
          <p:cNvSpPr txBox="1">
            <a:spLocks noChangeArrowheads="1"/>
          </p:cNvSpPr>
          <p:nvPr/>
        </p:nvSpPr>
        <p:spPr bwMode="auto">
          <a:xfrm>
            <a:off x="668216" y="6019800"/>
            <a:ext cx="5380892" cy="64633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buSzPts val="1000"/>
              <a:buFontTx/>
              <a:buChar char="•"/>
            </a:pPr>
            <a:r>
              <a:rPr lang="en-US" sz="1200">
                <a:solidFill>
                  <a:srgbClr val="9966FF"/>
                </a:solidFill>
              </a:rPr>
              <a:t>CCeramic method, Disk type electrode, Experimental Condition : 3M KOH and 1M CH</a:t>
            </a:r>
            <a:r>
              <a:rPr lang="en-US" sz="1200" baseline="-25000">
                <a:solidFill>
                  <a:srgbClr val="9966FF"/>
                </a:solidFill>
              </a:rPr>
              <a:t>3</a:t>
            </a:r>
            <a:r>
              <a:rPr lang="en-US" sz="1200">
                <a:solidFill>
                  <a:srgbClr val="9966FF"/>
                </a:solidFill>
              </a:rPr>
              <a:t>OH </a:t>
            </a:r>
          </a:p>
          <a:p>
            <a:pPr>
              <a:buSzPts val="1000"/>
              <a:buFontTx/>
              <a:buChar char="•"/>
            </a:pPr>
            <a:r>
              <a:rPr lang="en-US" sz="1200" baseline="30000">
                <a:solidFill>
                  <a:srgbClr val="9966FF"/>
                </a:solidFill>
                <a:sym typeface="MT Extra" pitchFamily="18" charset="2"/>
              </a:rPr>
              <a:t></a:t>
            </a:r>
            <a:r>
              <a:rPr lang="en-US" sz="1200">
                <a:solidFill>
                  <a:srgbClr val="9966FF"/>
                </a:solidFill>
              </a:rPr>
              <a:t>  at +0.08 V </a:t>
            </a:r>
            <a:r>
              <a:rPr lang="en-US" sz="1200" i="1">
                <a:solidFill>
                  <a:srgbClr val="9966FF"/>
                </a:solidFill>
              </a:rPr>
              <a:t>vs</a:t>
            </a:r>
            <a:r>
              <a:rPr lang="en-US" sz="1200">
                <a:solidFill>
                  <a:srgbClr val="9966FF"/>
                </a:solidFill>
              </a:rPr>
              <a:t> Hg/HgO </a:t>
            </a:r>
          </a:p>
        </p:txBody>
      </p:sp>
      <p:sp>
        <p:nvSpPr>
          <p:cNvPr id="13317" name="Text Box 5"/>
          <p:cNvSpPr txBox="1">
            <a:spLocks noChangeArrowheads="1"/>
          </p:cNvSpPr>
          <p:nvPr/>
        </p:nvSpPr>
        <p:spPr bwMode="auto">
          <a:xfrm>
            <a:off x="1125415" y="92076"/>
            <a:ext cx="6682154" cy="70167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lgn="ctr"/>
            <a:r>
              <a:rPr lang="en-US" sz="2000" b="1">
                <a:solidFill>
                  <a:srgbClr val="FF0000"/>
                </a:solidFill>
                <a:effectLst>
                  <a:outerShdw blurRad="38100" dist="38100" dir="2700000" algn="tl">
                    <a:srgbClr val="000000"/>
                  </a:outerShdw>
                </a:effectLst>
              </a:rPr>
              <a:t>Sr Substituted Lanthanum Cuprates as Electrode For Methanol Oxidation and Its Comparison with Platinum</a:t>
            </a:r>
          </a:p>
        </p:txBody>
      </p:sp>
    </p:spTree>
    <p:extLst>
      <p:ext uri="{BB962C8B-B14F-4D97-AF65-F5344CB8AC3E}">
        <p14:creationId xmlns:p14="http://schemas.microsoft.com/office/powerpoint/2010/main" val="2094617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a:grpSpLocks/>
          </p:cNvGrpSpPr>
          <p:nvPr/>
        </p:nvGrpSpPr>
        <p:grpSpPr bwMode="auto">
          <a:xfrm>
            <a:off x="304800" y="1447800"/>
            <a:ext cx="8618538" cy="3511550"/>
            <a:chOff x="-3" y="881"/>
            <a:chExt cx="5237" cy="1732"/>
          </a:xfrm>
        </p:grpSpPr>
        <p:grpSp>
          <p:nvGrpSpPr>
            <p:cNvPr id="3" name="Group 45"/>
            <p:cNvGrpSpPr>
              <a:grpSpLocks/>
            </p:cNvGrpSpPr>
            <p:nvPr/>
          </p:nvGrpSpPr>
          <p:grpSpPr bwMode="auto">
            <a:xfrm>
              <a:off x="0" y="884"/>
              <a:ext cx="5231" cy="1726"/>
              <a:chOff x="0" y="884"/>
              <a:chExt cx="5231" cy="1726"/>
            </a:xfrm>
          </p:grpSpPr>
          <p:grpSp>
            <p:nvGrpSpPr>
              <p:cNvPr id="5" name="Group 18"/>
              <p:cNvGrpSpPr>
                <a:grpSpLocks/>
              </p:cNvGrpSpPr>
              <p:nvPr/>
            </p:nvGrpSpPr>
            <p:grpSpPr bwMode="auto">
              <a:xfrm>
                <a:off x="0" y="884"/>
                <a:ext cx="911" cy="633"/>
                <a:chOff x="0" y="884"/>
                <a:chExt cx="911" cy="633"/>
              </a:xfrm>
            </p:grpSpPr>
            <p:sp>
              <p:nvSpPr>
                <p:cNvPr id="45" name="Rectangle 3"/>
                <p:cNvSpPr>
                  <a:spLocks noChangeArrowheads="1"/>
                </p:cNvSpPr>
                <p:nvPr/>
              </p:nvSpPr>
              <p:spPr bwMode="auto">
                <a:xfrm>
                  <a:off x="43" y="884"/>
                  <a:ext cx="825"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a:solidFill>
                        <a:srgbClr val="9966FF"/>
                      </a:solidFill>
                      <a:cs typeface="Times New Roman" pitchFamily="18" charset="0"/>
                    </a:rPr>
                    <a:t>Electrocatalyst</a:t>
                  </a:r>
                  <a:r>
                    <a:rPr lang="en-US" sz="1400" baseline="30000">
                      <a:solidFill>
                        <a:srgbClr val="9966FF"/>
                      </a:solidFill>
                      <a:cs typeface="Times New Roman" pitchFamily="18" charset="0"/>
                    </a:rPr>
                    <a:t>a</a:t>
                  </a:r>
                  <a:endParaRPr lang="en-US" sz="1300">
                    <a:solidFill>
                      <a:srgbClr val="9966FF"/>
                    </a:solidFill>
                    <a:latin typeface="Arial" charset="0"/>
                    <a:cs typeface="Arial" charset="0"/>
                  </a:endParaRPr>
                </a:p>
                <a:p>
                  <a:endParaRPr lang="en-US" sz="2800">
                    <a:solidFill>
                      <a:srgbClr val="9966FF"/>
                    </a:solidFill>
                  </a:endParaRPr>
                </a:p>
              </p:txBody>
            </p:sp>
            <p:sp>
              <p:nvSpPr>
                <p:cNvPr id="46" name="Rectangle 17"/>
                <p:cNvSpPr>
                  <a:spLocks noChangeArrowheads="1"/>
                </p:cNvSpPr>
                <p:nvPr/>
              </p:nvSpPr>
              <p:spPr bwMode="auto">
                <a:xfrm>
                  <a:off x="0" y="884"/>
                  <a:ext cx="911" cy="633"/>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 name="Group 20"/>
              <p:cNvGrpSpPr>
                <a:grpSpLocks/>
              </p:cNvGrpSpPr>
              <p:nvPr/>
            </p:nvGrpSpPr>
            <p:grpSpPr bwMode="auto">
              <a:xfrm>
                <a:off x="911" y="884"/>
                <a:ext cx="965" cy="633"/>
                <a:chOff x="911" y="884"/>
                <a:chExt cx="965" cy="633"/>
              </a:xfrm>
            </p:grpSpPr>
            <p:sp>
              <p:nvSpPr>
                <p:cNvPr id="43" name="Rectangle 4"/>
                <p:cNvSpPr>
                  <a:spLocks noChangeArrowheads="1"/>
                </p:cNvSpPr>
                <p:nvPr/>
              </p:nvSpPr>
              <p:spPr bwMode="auto">
                <a:xfrm>
                  <a:off x="954" y="884"/>
                  <a:ext cx="879"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200">
                      <a:solidFill>
                        <a:srgbClr val="9966FF"/>
                      </a:solidFill>
                      <a:cs typeface="Times New Roman" pitchFamily="18" charset="0"/>
                    </a:rPr>
                    <a:t>E</a:t>
                  </a:r>
                  <a:r>
                    <a:rPr lang="en-US" sz="1200" baseline="-30000">
                      <a:solidFill>
                        <a:srgbClr val="9966FF"/>
                      </a:solidFill>
                      <a:cs typeface="Times New Roman" pitchFamily="18" charset="0"/>
                    </a:rPr>
                    <a:t>fb</a:t>
                  </a:r>
                  <a:endParaRPr lang="en-US" sz="1100">
                    <a:solidFill>
                      <a:srgbClr val="9966FF"/>
                    </a:solidFill>
                    <a:latin typeface="Arial" charset="0"/>
                    <a:cs typeface="Arial" charset="0"/>
                  </a:endParaRPr>
                </a:p>
                <a:p>
                  <a:pPr algn="ctr"/>
                  <a:r>
                    <a:rPr lang="en-US" sz="1200">
                      <a:solidFill>
                        <a:srgbClr val="9966FF"/>
                      </a:solidFill>
                      <a:cs typeface="Times New Roman" pitchFamily="18" charset="0"/>
                    </a:rPr>
                    <a:t>( V vs Hg/HgO)</a:t>
                  </a:r>
                  <a:endParaRPr lang="en-US" sz="1100">
                    <a:solidFill>
                      <a:srgbClr val="9966FF"/>
                    </a:solidFill>
                    <a:latin typeface="Arial" charset="0"/>
                    <a:cs typeface="Arial" charset="0"/>
                  </a:endParaRPr>
                </a:p>
                <a:p>
                  <a:pPr algn="ctr"/>
                  <a:endParaRPr lang="en-US">
                    <a:solidFill>
                      <a:srgbClr val="9966FF"/>
                    </a:solidFill>
                  </a:endParaRPr>
                </a:p>
              </p:txBody>
            </p:sp>
            <p:sp>
              <p:nvSpPr>
                <p:cNvPr id="44" name="Rectangle 19"/>
                <p:cNvSpPr>
                  <a:spLocks noChangeArrowheads="1"/>
                </p:cNvSpPr>
                <p:nvPr/>
              </p:nvSpPr>
              <p:spPr bwMode="auto">
                <a:xfrm>
                  <a:off x="911" y="884"/>
                  <a:ext cx="965" cy="633"/>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 name="Group 22"/>
              <p:cNvGrpSpPr>
                <a:grpSpLocks/>
              </p:cNvGrpSpPr>
              <p:nvPr/>
            </p:nvGrpSpPr>
            <p:grpSpPr bwMode="auto">
              <a:xfrm>
                <a:off x="1876" y="884"/>
                <a:ext cx="531" cy="633"/>
                <a:chOff x="1876" y="884"/>
                <a:chExt cx="531" cy="633"/>
              </a:xfrm>
            </p:grpSpPr>
            <p:sp>
              <p:nvSpPr>
                <p:cNvPr id="41" name="Rectangle 5"/>
                <p:cNvSpPr>
                  <a:spLocks noChangeArrowheads="1"/>
                </p:cNvSpPr>
                <p:nvPr/>
              </p:nvSpPr>
              <p:spPr bwMode="auto">
                <a:xfrm>
                  <a:off x="1919" y="884"/>
                  <a:ext cx="445"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400">
                      <a:solidFill>
                        <a:srgbClr val="9966FF"/>
                      </a:solidFill>
                      <a:cs typeface="Times New Roman" pitchFamily="18" charset="0"/>
                    </a:rPr>
                    <a:t>E</a:t>
                  </a:r>
                  <a:r>
                    <a:rPr lang="en-US" sz="1400" baseline="-30000">
                      <a:solidFill>
                        <a:srgbClr val="9966FF"/>
                      </a:solidFill>
                      <a:cs typeface="Times New Roman" pitchFamily="18" charset="0"/>
                    </a:rPr>
                    <a:t>F</a:t>
                  </a:r>
                  <a:endParaRPr lang="en-US" sz="1300">
                    <a:solidFill>
                      <a:srgbClr val="9966FF"/>
                    </a:solidFill>
                    <a:latin typeface="Arial" charset="0"/>
                    <a:cs typeface="Arial" charset="0"/>
                  </a:endParaRPr>
                </a:p>
                <a:p>
                  <a:pPr algn="ctr"/>
                  <a:r>
                    <a:rPr lang="en-US" sz="1400">
                      <a:solidFill>
                        <a:srgbClr val="9966FF"/>
                      </a:solidFill>
                      <a:cs typeface="Times New Roman" pitchFamily="18" charset="0"/>
                    </a:rPr>
                    <a:t>(eV)</a:t>
                  </a:r>
                  <a:endParaRPr lang="en-US" sz="1300">
                    <a:solidFill>
                      <a:srgbClr val="9966FF"/>
                    </a:solidFill>
                    <a:latin typeface="Arial" charset="0"/>
                    <a:cs typeface="Arial" charset="0"/>
                  </a:endParaRPr>
                </a:p>
                <a:p>
                  <a:pPr algn="ctr"/>
                  <a:endParaRPr lang="en-US" sz="2800">
                    <a:solidFill>
                      <a:srgbClr val="9966FF"/>
                    </a:solidFill>
                  </a:endParaRPr>
                </a:p>
              </p:txBody>
            </p:sp>
            <p:sp>
              <p:nvSpPr>
                <p:cNvPr id="42" name="Rectangle 21"/>
                <p:cNvSpPr>
                  <a:spLocks noChangeArrowheads="1"/>
                </p:cNvSpPr>
                <p:nvPr/>
              </p:nvSpPr>
              <p:spPr bwMode="auto">
                <a:xfrm>
                  <a:off x="1876" y="884"/>
                  <a:ext cx="531" cy="633"/>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8" name="Group 24"/>
              <p:cNvGrpSpPr>
                <a:grpSpLocks/>
              </p:cNvGrpSpPr>
              <p:nvPr/>
            </p:nvGrpSpPr>
            <p:grpSpPr bwMode="auto">
              <a:xfrm>
                <a:off x="2407" y="884"/>
                <a:ext cx="694" cy="633"/>
                <a:chOff x="2407" y="884"/>
                <a:chExt cx="694" cy="633"/>
              </a:xfrm>
            </p:grpSpPr>
            <p:sp>
              <p:nvSpPr>
                <p:cNvPr id="39" name="Rectangle 6"/>
                <p:cNvSpPr>
                  <a:spLocks noChangeArrowheads="1"/>
                </p:cNvSpPr>
                <p:nvPr/>
              </p:nvSpPr>
              <p:spPr bwMode="auto">
                <a:xfrm>
                  <a:off x="2450" y="884"/>
                  <a:ext cx="6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a:solidFill>
                        <a:srgbClr val="9966FF"/>
                      </a:solidFill>
                      <a:cs typeface="Times New Roman" pitchFamily="18" charset="0"/>
                    </a:rPr>
                    <a:t>N</a:t>
                  </a:r>
                  <a:r>
                    <a:rPr lang="en-US" sz="1400" baseline="-30000">
                      <a:solidFill>
                        <a:srgbClr val="9966FF"/>
                      </a:solidFill>
                      <a:cs typeface="Times New Roman" pitchFamily="18" charset="0"/>
                    </a:rPr>
                    <a:t>D</a:t>
                  </a:r>
                  <a:r>
                    <a:rPr lang="en-US" sz="1400" baseline="30000">
                      <a:solidFill>
                        <a:srgbClr val="9966FF"/>
                      </a:solidFill>
                      <a:cs typeface="Times New Roman" pitchFamily="18" charset="0"/>
                    </a:rPr>
                    <a:t>*</a:t>
                  </a:r>
                  <a:endParaRPr lang="en-US" sz="1300">
                    <a:solidFill>
                      <a:srgbClr val="9966FF"/>
                    </a:solidFill>
                    <a:latin typeface="Arial" charset="0"/>
                    <a:cs typeface="Arial" charset="0"/>
                  </a:endParaRPr>
                </a:p>
                <a:p>
                  <a:r>
                    <a:rPr lang="en-US" sz="1400">
                      <a:solidFill>
                        <a:srgbClr val="9966FF"/>
                      </a:solidFill>
                      <a:cs typeface="Times New Roman" pitchFamily="18" charset="0"/>
                    </a:rPr>
                    <a:t>(cm</a:t>
                  </a:r>
                  <a:r>
                    <a:rPr lang="en-US" sz="1400" baseline="30000">
                      <a:solidFill>
                        <a:srgbClr val="9966FF"/>
                      </a:solidFill>
                      <a:cs typeface="Times New Roman" pitchFamily="18" charset="0"/>
                    </a:rPr>
                    <a:t>-3</a:t>
                  </a:r>
                  <a:r>
                    <a:rPr lang="en-US" sz="1400">
                      <a:solidFill>
                        <a:srgbClr val="9966FF"/>
                      </a:solidFill>
                      <a:cs typeface="Times New Roman" pitchFamily="18" charset="0"/>
                    </a:rPr>
                    <a:t>)</a:t>
                  </a:r>
                  <a:endParaRPr lang="en-US" sz="1300">
                    <a:solidFill>
                      <a:srgbClr val="9966FF"/>
                    </a:solidFill>
                    <a:latin typeface="Arial" charset="0"/>
                    <a:cs typeface="Arial" charset="0"/>
                  </a:endParaRPr>
                </a:p>
                <a:p>
                  <a:r>
                    <a:rPr lang="en-US" sz="1300">
                      <a:solidFill>
                        <a:srgbClr val="9966FF"/>
                      </a:solidFill>
                      <a:latin typeface="Arial" charset="0"/>
                      <a:cs typeface="Arial" charset="0"/>
                    </a:rPr>
                    <a:t> </a:t>
                  </a:r>
                </a:p>
                <a:p>
                  <a:endParaRPr lang="en-US" sz="2800">
                    <a:solidFill>
                      <a:srgbClr val="9966FF"/>
                    </a:solidFill>
                  </a:endParaRPr>
                </a:p>
              </p:txBody>
            </p:sp>
            <p:sp>
              <p:nvSpPr>
                <p:cNvPr id="40" name="Rectangle 23"/>
                <p:cNvSpPr>
                  <a:spLocks noChangeArrowheads="1"/>
                </p:cNvSpPr>
                <p:nvPr/>
              </p:nvSpPr>
              <p:spPr bwMode="auto">
                <a:xfrm>
                  <a:off x="2407" y="884"/>
                  <a:ext cx="694" cy="633"/>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9" name="Group 26"/>
              <p:cNvGrpSpPr>
                <a:grpSpLocks/>
              </p:cNvGrpSpPr>
              <p:nvPr/>
            </p:nvGrpSpPr>
            <p:grpSpPr bwMode="auto">
              <a:xfrm>
                <a:off x="3101" y="884"/>
                <a:ext cx="694" cy="633"/>
                <a:chOff x="3101" y="884"/>
                <a:chExt cx="694" cy="633"/>
              </a:xfrm>
            </p:grpSpPr>
            <p:sp>
              <p:nvSpPr>
                <p:cNvPr id="37" name="Rectangle 7"/>
                <p:cNvSpPr>
                  <a:spLocks noChangeArrowheads="1"/>
                </p:cNvSpPr>
                <p:nvPr/>
              </p:nvSpPr>
              <p:spPr bwMode="auto">
                <a:xfrm>
                  <a:off x="3144" y="884"/>
                  <a:ext cx="60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a:solidFill>
                        <a:srgbClr val="9966FF"/>
                      </a:solidFill>
                      <a:cs typeface="Times New Roman" pitchFamily="18" charset="0"/>
                    </a:rPr>
                    <a:t>N</a:t>
                  </a:r>
                  <a:r>
                    <a:rPr lang="en-US" sz="1400" baseline="-30000">
                      <a:solidFill>
                        <a:srgbClr val="9966FF"/>
                      </a:solidFill>
                      <a:cs typeface="Times New Roman" pitchFamily="18" charset="0"/>
                    </a:rPr>
                    <a:t>D</a:t>
                  </a:r>
                  <a:r>
                    <a:rPr lang="en-US" sz="1400" baseline="30000">
                      <a:solidFill>
                        <a:srgbClr val="9966FF"/>
                      </a:solidFill>
                      <a:cs typeface="Times New Roman" pitchFamily="18" charset="0"/>
                    </a:rPr>
                    <a:t>@</a:t>
                  </a:r>
                  <a:endParaRPr lang="en-US" sz="1300">
                    <a:solidFill>
                      <a:srgbClr val="9966FF"/>
                    </a:solidFill>
                    <a:latin typeface="Arial" charset="0"/>
                    <a:cs typeface="Arial" charset="0"/>
                  </a:endParaRPr>
                </a:p>
                <a:p>
                  <a:r>
                    <a:rPr lang="en-US" sz="1400">
                      <a:solidFill>
                        <a:srgbClr val="9966FF"/>
                      </a:solidFill>
                      <a:cs typeface="Times New Roman" pitchFamily="18" charset="0"/>
                    </a:rPr>
                    <a:t>(cm</a:t>
                  </a:r>
                  <a:r>
                    <a:rPr lang="en-US" sz="1400" baseline="30000">
                      <a:solidFill>
                        <a:srgbClr val="9966FF"/>
                      </a:solidFill>
                      <a:cs typeface="Times New Roman" pitchFamily="18" charset="0"/>
                    </a:rPr>
                    <a:t>-3</a:t>
                  </a:r>
                  <a:r>
                    <a:rPr lang="en-US" sz="1400">
                      <a:solidFill>
                        <a:srgbClr val="9966FF"/>
                      </a:solidFill>
                      <a:cs typeface="Times New Roman" pitchFamily="18" charset="0"/>
                    </a:rPr>
                    <a:t>)</a:t>
                  </a:r>
                  <a:endParaRPr lang="en-US" sz="1300">
                    <a:solidFill>
                      <a:srgbClr val="9966FF"/>
                    </a:solidFill>
                    <a:latin typeface="Arial" charset="0"/>
                    <a:cs typeface="Arial" charset="0"/>
                  </a:endParaRPr>
                </a:p>
                <a:p>
                  <a:endParaRPr lang="en-US" sz="2800">
                    <a:solidFill>
                      <a:srgbClr val="9966FF"/>
                    </a:solidFill>
                  </a:endParaRPr>
                </a:p>
              </p:txBody>
            </p:sp>
            <p:sp>
              <p:nvSpPr>
                <p:cNvPr id="38" name="Rectangle 25"/>
                <p:cNvSpPr>
                  <a:spLocks noChangeArrowheads="1"/>
                </p:cNvSpPr>
                <p:nvPr/>
              </p:nvSpPr>
              <p:spPr bwMode="auto">
                <a:xfrm>
                  <a:off x="3101" y="884"/>
                  <a:ext cx="694" cy="633"/>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 name="Group 28"/>
              <p:cNvGrpSpPr>
                <a:grpSpLocks/>
              </p:cNvGrpSpPr>
              <p:nvPr/>
            </p:nvGrpSpPr>
            <p:grpSpPr bwMode="auto">
              <a:xfrm>
                <a:off x="3795" y="884"/>
                <a:ext cx="802" cy="633"/>
                <a:chOff x="3795" y="884"/>
                <a:chExt cx="802" cy="633"/>
              </a:xfrm>
            </p:grpSpPr>
            <p:sp>
              <p:nvSpPr>
                <p:cNvPr id="35" name="Rectangle 8"/>
                <p:cNvSpPr>
                  <a:spLocks noChangeArrowheads="1"/>
                </p:cNvSpPr>
                <p:nvPr/>
              </p:nvSpPr>
              <p:spPr bwMode="auto">
                <a:xfrm>
                  <a:off x="3838" y="884"/>
                  <a:ext cx="71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a:solidFill>
                        <a:srgbClr val="9966FF"/>
                      </a:solidFill>
                      <a:cs typeface="Times New Roman" pitchFamily="18" charset="0"/>
                    </a:rPr>
                    <a:t>Hole concentration (cm</a:t>
                  </a:r>
                  <a:r>
                    <a:rPr lang="en-US" sz="1400" baseline="30000">
                      <a:solidFill>
                        <a:srgbClr val="9966FF"/>
                      </a:solidFill>
                      <a:cs typeface="Times New Roman" pitchFamily="18" charset="0"/>
                    </a:rPr>
                    <a:t>-3</a:t>
                  </a:r>
                  <a:r>
                    <a:rPr lang="en-US" sz="1400">
                      <a:solidFill>
                        <a:srgbClr val="9966FF"/>
                      </a:solidFill>
                      <a:cs typeface="Times New Roman" pitchFamily="18" charset="0"/>
                    </a:rPr>
                    <a:t>)</a:t>
                  </a:r>
                  <a:endParaRPr lang="en-US" sz="1300">
                    <a:solidFill>
                      <a:srgbClr val="9966FF"/>
                    </a:solidFill>
                    <a:latin typeface="Arial" charset="0"/>
                    <a:cs typeface="Arial" charset="0"/>
                  </a:endParaRPr>
                </a:p>
                <a:p>
                  <a:endParaRPr lang="en-US" sz="2800">
                    <a:solidFill>
                      <a:srgbClr val="9966FF"/>
                    </a:solidFill>
                  </a:endParaRPr>
                </a:p>
              </p:txBody>
            </p:sp>
            <p:sp>
              <p:nvSpPr>
                <p:cNvPr id="36" name="Rectangle 27"/>
                <p:cNvSpPr>
                  <a:spLocks noChangeArrowheads="1"/>
                </p:cNvSpPr>
                <p:nvPr/>
              </p:nvSpPr>
              <p:spPr bwMode="auto">
                <a:xfrm>
                  <a:off x="3795" y="884"/>
                  <a:ext cx="802" cy="633"/>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 name="Group 30"/>
              <p:cNvGrpSpPr>
                <a:grpSpLocks/>
              </p:cNvGrpSpPr>
              <p:nvPr/>
            </p:nvGrpSpPr>
            <p:grpSpPr bwMode="auto">
              <a:xfrm>
                <a:off x="4597" y="884"/>
                <a:ext cx="634" cy="633"/>
                <a:chOff x="4597" y="884"/>
                <a:chExt cx="634" cy="633"/>
              </a:xfrm>
            </p:grpSpPr>
            <p:sp>
              <p:nvSpPr>
                <p:cNvPr id="33" name="Rectangle 9"/>
                <p:cNvSpPr>
                  <a:spLocks noChangeArrowheads="1"/>
                </p:cNvSpPr>
                <p:nvPr/>
              </p:nvSpPr>
              <p:spPr bwMode="auto">
                <a:xfrm>
                  <a:off x="4640" y="884"/>
                  <a:ext cx="54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a:solidFill>
                        <a:srgbClr val="9966FF"/>
                      </a:solidFill>
                      <a:cs typeface="Times New Roman" pitchFamily="18" charset="0"/>
                    </a:rPr>
                    <a:t>Activity</a:t>
                  </a:r>
                  <a:r>
                    <a:rPr lang="en-US" sz="1400" baseline="30000">
                      <a:solidFill>
                        <a:srgbClr val="9966FF"/>
                      </a:solidFill>
                      <a:cs typeface="Times New Roman" pitchFamily="18" charset="0"/>
                    </a:rPr>
                    <a:t>c</a:t>
                  </a:r>
                  <a:endParaRPr lang="en-US" sz="1300">
                    <a:solidFill>
                      <a:srgbClr val="9966FF"/>
                    </a:solidFill>
                    <a:latin typeface="Arial" charset="0"/>
                    <a:cs typeface="Arial" charset="0"/>
                  </a:endParaRPr>
                </a:p>
                <a:p>
                  <a:r>
                    <a:rPr lang="en-US" sz="1400">
                      <a:solidFill>
                        <a:srgbClr val="9966FF"/>
                      </a:solidFill>
                      <a:cs typeface="Times New Roman" pitchFamily="18" charset="0"/>
                    </a:rPr>
                    <a:t>I</a:t>
                  </a:r>
                  <a:endParaRPr lang="en-US" sz="1300">
                    <a:solidFill>
                      <a:srgbClr val="9966FF"/>
                    </a:solidFill>
                    <a:latin typeface="Arial" charset="0"/>
                    <a:cs typeface="Arial" charset="0"/>
                  </a:endParaRPr>
                </a:p>
                <a:p>
                  <a:r>
                    <a:rPr lang="en-US" sz="1400">
                      <a:solidFill>
                        <a:srgbClr val="9966FF"/>
                      </a:solidFill>
                      <a:cs typeface="Times New Roman" pitchFamily="18" charset="0"/>
                    </a:rPr>
                    <a:t>(mA/cm</a:t>
                  </a:r>
                  <a:r>
                    <a:rPr lang="en-US" sz="1400" baseline="30000">
                      <a:solidFill>
                        <a:srgbClr val="9966FF"/>
                      </a:solidFill>
                      <a:cs typeface="Times New Roman" pitchFamily="18" charset="0"/>
                    </a:rPr>
                    <a:t>2</a:t>
                  </a:r>
                  <a:r>
                    <a:rPr lang="en-US" sz="1400">
                      <a:solidFill>
                        <a:srgbClr val="9966FF"/>
                      </a:solidFill>
                      <a:cs typeface="Times New Roman" pitchFamily="18" charset="0"/>
                    </a:rPr>
                    <a:t>)</a:t>
                  </a:r>
                  <a:endParaRPr lang="en-US" sz="1300">
                    <a:solidFill>
                      <a:srgbClr val="9966FF"/>
                    </a:solidFill>
                    <a:latin typeface="Arial" charset="0"/>
                    <a:cs typeface="Arial" charset="0"/>
                  </a:endParaRPr>
                </a:p>
                <a:p>
                  <a:endParaRPr lang="en-US" sz="2800">
                    <a:solidFill>
                      <a:srgbClr val="9966FF"/>
                    </a:solidFill>
                  </a:endParaRPr>
                </a:p>
              </p:txBody>
            </p:sp>
            <p:sp>
              <p:nvSpPr>
                <p:cNvPr id="34" name="Rectangle 29"/>
                <p:cNvSpPr>
                  <a:spLocks noChangeArrowheads="1"/>
                </p:cNvSpPr>
                <p:nvPr/>
              </p:nvSpPr>
              <p:spPr bwMode="auto">
                <a:xfrm>
                  <a:off x="4597" y="884"/>
                  <a:ext cx="634" cy="633"/>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2" name="Group 32"/>
              <p:cNvGrpSpPr>
                <a:grpSpLocks/>
              </p:cNvGrpSpPr>
              <p:nvPr/>
            </p:nvGrpSpPr>
            <p:grpSpPr bwMode="auto">
              <a:xfrm>
                <a:off x="0" y="1517"/>
                <a:ext cx="911" cy="1093"/>
                <a:chOff x="0" y="1517"/>
                <a:chExt cx="911" cy="1093"/>
              </a:xfrm>
            </p:grpSpPr>
            <p:sp>
              <p:nvSpPr>
                <p:cNvPr id="31" name="Rectangle 10"/>
                <p:cNvSpPr>
                  <a:spLocks noChangeArrowheads="1"/>
                </p:cNvSpPr>
                <p:nvPr/>
              </p:nvSpPr>
              <p:spPr bwMode="auto">
                <a:xfrm>
                  <a:off x="43" y="1517"/>
                  <a:ext cx="825"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a:solidFill>
                        <a:srgbClr val="9966FF"/>
                      </a:solidFill>
                      <a:cs typeface="Times New Roman" pitchFamily="18" charset="0"/>
                    </a:rPr>
                    <a:t>La</a:t>
                  </a:r>
                  <a:r>
                    <a:rPr lang="en-US" sz="1400" baseline="-30000">
                      <a:solidFill>
                        <a:srgbClr val="9966FF"/>
                      </a:solidFill>
                      <a:cs typeface="Times New Roman" pitchFamily="18" charset="0"/>
                    </a:rPr>
                    <a:t>2</a:t>
                  </a:r>
                  <a:r>
                    <a:rPr lang="en-US" sz="1400">
                      <a:solidFill>
                        <a:srgbClr val="9966FF"/>
                      </a:solidFill>
                      <a:cs typeface="Times New Roman" pitchFamily="18" charset="0"/>
                    </a:rPr>
                    <a:t>CuO</a:t>
                  </a:r>
                  <a:r>
                    <a:rPr lang="en-US" sz="1400" baseline="-30000">
                      <a:solidFill>
                        <a:srgbClr val="9966FF"/>
                      </a:solidFill>
                      <a:cs typeface="Times New Roman" pitchFamily="18" charset="0"/>
                    </a:rPr>
                    <a:t>4</a:t>
                  </a:r>
                  <a:endParaRPr lang="en-US" sz="1300">
                    <a:solidFill>
                      <a:srgbClr val="9966FF"/>
                    </a:solidFill>
                    <a:latin typeface="Arial" charset="0"/>
                    <a:cs typeface="Arial" charset="0"/>
                  </a:endParaRPr>
                </a:p>
                <a:p>
                  <a:r>
                    <a:rPr lang="en-US" sz="1400">
                      <a:solidFill>
                        <a:srgbClr val="9966FF"/>
                      </a:solidFill>
                      <a:cs typeface="Times New Roman" pitchFamily="18" charset="0"/>
                    </a:rPr>
                    <a:t>La</a:t>
                  </a:r>
                  <a:r>
                    <a:rPr lang="en-US" sz="1400" baseline="-30000">
                      <a:solidFill>
                        <a:srgbClr val="9966FF"/>
                      </a:solidFill>
                      <a:cs typeface="Times New Roman" pitchFamily="18" charset="0"/>
                    </a:rPr>
                    <a:t>1.9</a:t>
                  </a:r>
                  <a:r>
                    <a:rPr lang="en-US" sz="1400">
                      <a:solidFill>
                        <a:srgbClr val="9966FF"/>
                      </a:solidFill>
                      <a:cs typeface="Times New Roman" pitchFamily="18" charset="0"/>
                    </a:rPr>
                    <a:t>Sr</a:t>
                  </a:r>
                  <a:r>
                    <a:rPr lang="en-US" sz="1400" baseline="-30000">
                      <a:solidFill>
                        <a:srgbClr val="9966FF"/>
                      </a:solidFill>
                      <a:cs typeface="Times New Roman" pitchFamily="18" charset="0"/>
                    </a:rPr>
                    <a:t>0.1</a:t>
                  </a:r>
                  <a:r>
                    <a:rPr lang="en-US" sz="1400">
                      <a:solidFill>
                        <a:srgbClr val="9966FF"/>
                      </a:solidFill>
                      <a:cs typeface="Times New Roman" pitchFamily="18" charset="0"/>
                    </a:rPr>
                    <a:t>CuO</a:t>
                  </a:r>
                  <a:r>
                    <a:rPr lang="en-US" sz="1400" baseline="-30000">
                      <a:solidFill>
                        <a:srgbClr val="9966FF"/>
                      </a:solidFill>
                      <a:cs typeface="Times New Roman" pitchFamily="18" charset="0"/>
                    </a:rPr>
                    <a:t>4</a:t>
                  </a:r>
                  <a:endParaRPr lang="en-US" sz="1300">
                    <a:solidFill>
                      <a:srgbClr val="9966FF"/>
                    </a:solidFill>
                    <a:latin typeface="Arial" charset="0"/>
                    <a:cs typeface="Arial" charset="0"/>
                  </a:endParaRPr>
                </a:p>
                <a:p>
                  <a:r>
                    <a:rPr lang="en-US" sz="1400">
                      <a:solidFill>
                        <a:srgbClr val="9966FF"/>
                      </a:solidFill>
                      <a:cs typeface="Times New Roman" pitchFamily="18" charset="0"/>
                    </a:rPr>
                    <a:t>La</a:t>
                  </a:r>
                  <a:r>
                    <a:rPr lang="en-US" sz="1400" baseline="-30000">
                      <a:solidFill>
                        <a:srgbClr val="9966FF"/>
                      </a:solidFill>
                      <a:cs typeface="Times New Roman" pitchFamily="18" charset="0"/>
                    </a:rPr>
                    <a:t>1.8</a:t>
                  </a:r>
                  <a:r>
                    <a:rPr lang="en-US" sz="1400">
                      <a:solidFill>
                        <a:srgbClr val="9966FF"/>
                      </a:solidFill>
                      <a:cs typeface="Times New Roman" pitchFamily="18" charset="0"/>
                    </a:rPr>
                    <a:t>Sr</a:t>
                  </a:r>
                  <a:r>
                    <a:rPr lang="en-US" sz="1400" baseline="-30000">
                      <a:solidFill>
                        <a:srgbClr val="9966FF"/>
                      </a:solidFill>
                      <a:cs typeface="Times New Roman" pitchFamily="18" charset="0"/>
                    </a:rPr>
                    <a:t>0.2</a:t>
                  </a:r>
                  <a:r>
                    <a:rPr lang="en-US" sz="1400">
                      <a:solidFill>
                        <a:srgbClr val="9966FF"/>
                      </a:solidFill>
                      <a:cs typeface="Times New Roman" pitchFamily="18" charset="0"/>
                    </a:rPr>
                    <a:t>CuO</a:t>
                  </a:r>
                  <a:r>
                    <a:rPr lang="en-US" sz="1400" baseline="-30000">
                      <a:solidFill>
                        <a:srgbClr val="9966FF"/>
                      </a:solidFill>
                      <a:cs typeface="Times New Roman" pitchFamily="18" charset="0"/>
                    </a:rPr>
                    <a:t>4</a:t>
                  </a:r>
                  <a:endParaRPr lang="en-US" sz="1300">
                    <a:solidFill>
                      <a:srgbClr val="9966FF"/>
                    </a:solidFill>
                    <a:latin typeface="Arial" charset="0"/>
                    <a:cs typeface="Arial" charset="0"/>
                  </a:endParaRPr>
                </a:p>
                <a:p>
                  <a:r>
                    <a:rPr lang="en-US" sz="1400">
                      <a:solidFill>
                        <a:srgbClr val="9966FF"/>
                      </a:solidFill>
                      <a:cs typeface="Times New Roman" pitchFamily="18" charset="0"/>
                    </a:rPr>
                    <a:t>La</a:t>
                  </a:r>
                  <a:r>
                    <a:rPr lang="en-US" sz="1400" baseline="-30000">
                      <a:solidFill>
                        <a:srgbClr val="9966FF"/>
                      </a:solidFill>
                      <a:cs typeface="Times New Roman" pitchFamily="18" charset="0"/>
                    </a:rPr>
                    <a:t>1.7</a:t>
                  </a:r>
                  <a:r>
                    <a:rPr lang="en-US" sz="1400">
                      <a:solidFill>
                        <a:srgbClr val="9966FF"/>
                      </a:solidFill>
                      <a:cs typeface="Times New Roman" pitchFamily="18" charset="0"/>
                    </a:rPr>
                    <a:t>Sr</a:t>
                  </a:r>
                  <a:r>
                    <a:rPr lang="en-US" sz="1400" baseline="-30000">
                      <a:solidFill>
                        <a:srgbClr val="9966FF"/>
                      </a:solidFill>
                      <a:cs typeface="Times New Roman" pitchFamily="18" charset="0"/>
                    </a:rPr>
                    <a:t>0.3</a:t>
                  </a:r>
                  <a:r>
                    <a:rPr lang="en-US" sz="1400">
                      <a:solidFill>
                        <a:srgbClr val="9966FF"/>
                      </a:solidFill>
                      <a:cs typeface="Times New Roman" pitchFamily="18" charset="0"/>
                    </a:rPr>
                    <a:t>CuO</a:t>
                  </a:r>
                  <a:r>
                    <a:rPr lang="en-US" sz="1400" baseline="-30000">
                      <a:solidFill>
                        <a:srgbClr val="9966FF"/>
                      </a:solidFill>
                      <a:cs typeface="Times New Roman" pitchFamily="18" charset="0"/>
                    </a:rPr>
                    <a:t>4</a:t>
                  </a:r>
                  <a:endParaRPr lang="en-US" sz="1300">
                    <a:solidFill>
                      <a:srgbClr val="9966FF"/>
                    </a:solidFill>
                    <a:latin typeface="Arial" charset="0"/>
                    <a:cs typeface="Arial" charset="0"/>
                  </a:endParaRPr>
                </a:p>
                <a:p>
                  <a:r>
                    <a:rPr lang="en-US" sz="1400">
                      <a:solidFill>
                        <a:srgbClr val="9966FF"/>
                      </a:solidFill>
                      <a:cs typeface="Times New Roman" pitchFamily="18" charset="0"/>
                    </a:rPr>
                    <a:t>La</a:t>
                  </a:r>
                  <a:r>
                    <a:rPr lang="en-US" sz="1400" baseline="-30000">
                      <a:solidFill>
                        <a:srgbClr val="9966FF"/>
                      </a:solidFill>
                      <a:cs typeface="Times New Roman" pitchFamily="18" charset="0"/>
                    </a:rPr>
                    <a:t>1.6</a:t>
                  </a:r>
                  <a:r>
                    <a:rPr lang="en-US" sz="1400">
                      <a:solidFill>
                        <a:srgbClr val="9966FF"/>
                      </a:solidFill>
                      <a:cs typeface="Times New Roman" pitchFamily="18" charset="0"/>
                    </a:rPr>
                    <a:t>Sr</a:t>
                  </a:r>
                  <a:r>
                    <a:rPr lang="en-US" sz="1400" baseline="-30000">
                      <a:solidFill>
                        <a:srgbClr val="9966FF"/>
                      </a:solidFill>
                      <a:cs typeface="Times New Roman" pitchFamily="18" charset="0"/>
                    </a:rPr>
                    <a:t>0.4</a:t>
                  </a:r>
                  <a:r>
                    <a:rPr lang="en-US" sz="1400">
                      <a:solidFill>
                        <a:srgbClr val="9966FF"/>
                      </a:solidFill>
                      <a:cs typeface="Times New Roman" pitchFamily="18" charset="0"/>
                    </a:rPr>
                    <a:t>CuO</a:t>
                  </a:r>
                  <a:r>
                    <a:rPr lang="en-US" sz="1400" baseline="-30000">
                      <a:solidFill>
                        <a:srgbClr val="9966FF"/>
                      </a:solidFill>
                      <a:cs typeface="Times New Roman" pitchFamily="18" charset="0"/>
                    </a:rPr>
                    <a:t>4</a:t>
                  </a:r>
                  <a:endParaRPr lang="en-US" sz="1300">
                    <a:solidFill>
                      <a:srgbClr val="9966FF"/>
                    </a:solidFill>
                    <a:latin typeface="Arial" charset="0"/>
                    <a:cs typeface="Arial" charset="0"/>
                  </a:endParaRPr>
                </a:p>
                <a:p>
                  <a:r>
                    <a:rPr lang="en-US" sz="1400">
                      <a:solidFill>
                        <a:srgbClr val="9966FF"/>
                      </a:solidFill>
                      <a:cs typeface="Times New Roman" pitchFamily="18" charset="0"/>
                    </a:rPr>
                    <a:t>La</a:t>
                  </a:r>
                  <a:r>
                    <a:rPr lang="en-US" sz="1400" baseline="-30000">
                      <a:solidFill>
                        <a:srgbClr val="9966FF"/>
                      </a:solidFill>
                      <a:cs typeface="Times New Roman" pitchFamily="18" charset="0"/>
                    </a:rPr>
                    <a:t>1.9</a:t>
                  </a:r>
                  <a:r>
                    <a:rPr lang="en-US" sz="1400">
                      <a:solidFill>
                        <a:srgbClr val="9966FF"/>
                      </a:solidFill>
                      <a:cs typeface="Times New Roman" pitchFamily="18" charset="0"/>
                    </a:rPr>
                    <a:t>Ca</a:t>
                  </a:r>
                  <a:r>
                    <a:rPr lang="en-US" sz="1400" baseline="-30000">
                      <a:solidFill>
                        <a:srgbClr val="9966FF"/>
                      </a:solidFill>
                      <a:cs typeface="Times New Roman" pitchFamily="18" charset="0"/>
                    </a:rPr>
                    <a:t>0.2</a:t>
                  </a:r>
                  <a:r>
                    <a:rPr lang="en-US" sz="1400">
                      <a:solidFill>
                        <a:srgbClr val="9966FF"/>
                      </a:solidFill>
                      <a:cs typeface="Times New Roman" pitchFamily="18" charset="0"/>
                    </a:rPr>
                    <a:t>CuO</a:t>
                  </a:r>
                  <a:r>
                    <a:rPr lang="en-US" sz="1400" baseline="-30000">
                      <a:solidFill>
                        <a:srgbClr val="9966FF"/>
                      </a:solidFill>
                      <a:cs typeface="Times New Roman" pitchFamily="18" charset="0"/>
                    </a:rPr>
                    <a:t>4</a:t>
                  </a:r>
                  <a:endParaRPr lang="en-US" sz="1300">
                    <a:solidFill>
                      <a:srgbClr val="9966FF"/>
                    </a:solidFill>
                    <a:latin typeface="Arial" charset="0"/>
                    <a:cs typeface="Arial" charset="0"/>
                  </a:endParaRPr>
                </a:p>
                <a:p>
                  <a:r>
                    <a:rPr lang="en-US" sz="1400">
                      <a:solidFill>
                        <a:srgbClr val="9966FF"/>
                      </a:solidFill>
                      <a:cs typeface="Times New Roman" pitchFamily="18" charset="0"/>
                    </a:rPr>
                    <a:t>La</a:t>
                  </a:r>
                  <a:r>
                    <a:rPr lang="en-US" sz="1400" baseline="-30000">
                      <a:solidFill>
                        <a:srgbClr val="9966FF"/>
                      </a:solidFill>
                      <a:cs typeface="Times New Roman" pitchFamily="18" charset="0"/>
                    </a:rPr>
                    <a:t>1.9</a:t>
                  </a:r>
                  <a:r>
                    <a:rPr lang="en-US" sz="1400">
                      <a:solidFill>
                        <a:srgbClr val="9966FF"/>
                      </a:solidFill>
                      <a:cs typeface="Times New Roman" pitchFamily="18" charset="0"/>
                    </a:rPr>
                    <a:t>Ba</a:t>
                  </a:r>
                  <a:r>
                    <a:rPr lang="en-US" sz="1400" baseline="-30000">
                      <a:solidFill>
                        <a:srgbClr val="9966FF"/>
                      </a:solidFill>
                      <a:cs typeface="Times New Roman" pitchFamily="18" charset="0"/>
                    </a:rPr>
                    <a:t>0.1</a:t>
                  </a:r>
                  <a:r>
                    <a:rPr lang="en-US" sz="1400">
                      <a:solidFill>
                        <a:srgbClr val="9966FF"/>
                      </a:solidFill>
                      <a:cs typeface="Times New Roman" pitchFamily="18" charset="0"/>
                    </a:rPr>
                    <a:t>CuO</a:t>
                  </a:r>
                  <a:r>
                    <a:rPr lang="en-US" sz="1400" baseline="-30000">
                      <a:solidFill>
                        <a:srgbClr val="9966FF"/>
                      </a:solidFill>
                      <a:cs typeface="Times New Roman" pitchFamily="18" charset="0"/>
                    </a:rPr>
                    <a:t>4</a:t>
                  </a:r>
                  <a:endParaRPr lang="en-US" sz="1300">
                    <a:solidFill>
                      <a:srgbClr val="9966FF"/>
                    </a:solidFill>
                    <a:latin typeface="Arial" charset="0"/>
                    <a:cs typeface="Arial" charset="0"/>
                  </a:endParaRPr>
                </a:p>
                <a:p>
                  <a:endParaRPr lang="en-US" sz="2800">
                    <a:solidFill>
                      <a:srgbClr val="9966FF"/>
                    </a:solidFill>
                  </a:endParaRPr>
                </a:p>
              </p:txBody>
            </p:sp>
            <p:sp>
              <p:nvSpPr>
                <p:cNvPr id="32" name="Rectangle 31"/>
                <p:cNvSpPr>
                  <a:spLocks noChangeArrowheads="1"/>
                </p:cNvSpPr>
                <p:nvPr/>
              </p:nvSpPr>
              <p:spPr bwMode="auto">
                <a:xfrm>
                  <a:off x="0" y="1517"/>
                  <a:ext cx="911" cy="1093"/>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3" name="Group 34"/>
              <p:cNvGrpSpPr>
                <a:grpSpLocks/>
              </p:cNvGrpSpPr>
              <p:nvPr/>
            </p:nvGrpSpPr>
            <p:grpSpPr bwMode="auto">
              <a:xfrm>
                <a:off x="911" y="1517"/>
                <a:ext cx="965" cy="1093"/>
                <a:chOff x="911" y="1517"/>
                <a:chExt cx="965" cy="1093"/>
              </a:xfrm>
            </p:grpSpPr>
            <p:sp>
              <p:nvSpPr>
                <p:cNvPr id="29" name="Rectangle 11"/>
                <p:cNvSpPr>
                  <a:spLocks noChangeArrowheads="1"/>
                </p:cNvSpPr>
                <p:nvPr/>
              </p:nvSpPr>
              <p:spPr bwMode="auto">
                <a:xfrm>
                  <a:off x="954" y="1517"/>
                  <a:ext cx="879"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a:solidFill>
                        <a:srgbClr val="9966FF"/>
                      </a:solidFill>
                      <a:cs typeface="Times New Roman" pitchFamily="18" charset="0"/>
                    </a:rPr>
                    <a:t>-0.055</a:t>
                  </a:r>
                  <a:endParaRPr lang="en-US" sz="1300">
                    <a:solidFill>
                      <a:srgbClr val="9966FF"/>
                    </a:solidFill>
                    <a:latin typeface="Arial" charset="0"/>
                    <a:cs typeface="Arial" charset="0"/>
                  </a:endParaRPr>
                </a:p>
                <a:p>
                  <a:r>
                    <a:rPr lang="en-US" sz="1400">
                      <a:cs typeface="Times New Roman" pitchFamily="18" charset="0"/>
                    </a:rPr>
                    <a:t>-</a:t>
                  </a:r>
                  <a:r>
                    <a:rPr lang="en-US" sz="1400">
                      <a:solidFill>
                        <a:srgbClr val="9966FF"/>
                      </a:solidFill>
                      <a:cs typeface="Times New Roman" pitchFamily="18" charset="0"/>
                    </a:rPr>
                    <a:t>0.050</a:t>
                  </a:r>
                  <a:endParaRPr lang="en-US" sz="1300">
                    <a:solidFill>
                      <a:srgbClr val="9966FF"/>
                    </a:solidFill>
                    <a:latin typeface="Arial" charset="0"/>
                    <a:cs typeface="Arial" charset="0"/>
                  </a:endParaRPr>
                </a:p>
                <a:p>
                  <a:r>
                    <a:rPr lang="en-US" sz="1400">
                      <a:solidFill>
                        <a:srgbClr val="9966FF"/>
                      </a:solidFill>
                      <a:cs typeface="Times New Roman" pitchFamily="18" charset="0"/>
                    </a:rPr>
                    <a:t>-0.050</a:t>
                  </a:r>
                  <a:endParaRPr lang="en-US" sz="1300">
                    <a:solidFill>
                      <a:srgbClr val="9966FF"/>
                    </a:solidFill>
                    <a:latin typeface="Arial" charset="0"/>
                    <a:cs typeface="Arial" charset="0"/>
                  </a:endParaRPr>
                </a:p>
                <a:p>
                  <a:r>
                    <a:rPr lang="en-US" sz="1400">
                      <a:solidFill>
                        <a:srgbClr val="9966FF"/>
                      </a:solidFill>
                      <a:cs typeface="Times New Roman" pitchFamily="18" charset="0"/>
                    </a:rPr>
                    <a:t>-0.050</a:t>
                  </a:r>
                  <a:endParaRPr lang="en-US" sz="1300">
                    <a:solidFill>
                      <a:srgbClr val="9966FF"/>
                    </a:solidFill>
                    <a:latin typeface="Arial" charset="0"/>
                    <a:cs typeface="Arial" charset="0"/>
                  </a:endParaRPr>
                </a:p>
                <a:p>
                  <a:r>
                    <a:rPr lang="en-US" sz="1400">
                      <a:solidFill>
                        <a:srgbClr val="9966FF"/>
                      </a:solidFill>
                      <a:cs typeface="Times New Roman" pitchFamily="18" charset="0"/>
                    </a:rPr>
                    <a:t> </a:t>
                  </a:r>
                  <a:endParaRPr lang="en-US" sz="1300">
                    <a:solidFill>
                      <a:srgbClr val="9966FF"/>
                    </a:solidFill>
                    <a:latin typeface="Arial" charset="0"/>
                    <a:cs typeface="Arial" charset="0"/>
                  </a:endParaRPr>
                </a:p>
                <a:p>
                  <a:r>
                    <a:rPr lang="en-US" sz="1400">
                      <a:solidFill>
                        <a:srgbClr val="9966FF"/>
                      </a:solidFill>
                      <a:cs typeface="Times New Roman" pitchFamily="18" charset="0"/>
                    </a:rPr>
                    <a:t>-0.115</a:t>
                  </a:r>
                  <a:endParaRPr lang="en-US" sz="1300">
                    <a:solidFill>
                      <a:srgbClr val="9966FF"/>
                    </a:solidFill>
                    <a:latin typeface="Arial" charset="0"/>
                    <a:cs typeface="Arial" charset="0"/>
                  </a:endParaRPr>
                </a:p>
                <a:p>
                  <a:r>
                    <a:rPr lang="en-US" sz="1400">
                      <a:solidFill>
                        <a:srgbClr val="9966FF"/>
                      </a:solidFill>
                      <a:cs typeface="Times New Roman" pitchFamily="18" charset="0"/>
                    </a:rPr>
                    <a:t>-0.088</a:t>
                  </a:r>
                  <a:endParaRPr lang="en-US" sz="1300">
                    <a:solidFill>
                      <a:srgbClr val="9966FF"/>
                    </a:solidFill>
                    <a:latin typeface="Arial" charset="0"/>
                    <a:cs typeface="Arial" charset="0"/>
                  </a:endParaRPr>
                </a:p>
                <a:p>
                  <a:endParaRPr lang="en-US" sz="2800">
                    <a:solidFill>
                      <a:srgbClr val="9966FF"/>
                    </a:solidFill>
                  </a:endParaRPr>
                </a:p>
              </p:txBody>
            </p:sp>
            <p:sp>
              <p:nvSpPr>
                <p:cNvPr id="30" name="Rectangle 33"/>
                <p:cNvSpPr>
                  <a:spLocks noChangeArrowheads="1"/>
                </p:cNvSpPr>
                <p:nvPr/>
              </p:nvSpPr>
              <p:spPr bwMode="auto">
                <a:xfrm>
                  <a:off x="911" y="1517"/>
                  <a:ext cx="965" cy="1093"/>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4" name="Group 36"/>
              <p:cNvGrpSpPr>
                <a:grpSpLocks/>
              </p:cNvGrpSpPr>
              <p:nvPr/>
            </p:nvGrpSpPr>
            <p:grpSpPr bwMode="auto">
              <a:xfrm>
                <a:off x="1876" y="1517"/>
                <a:ext cx="531" cy="1093"/>
                <a:chOff x="1876" y="1517"/>
                <a:chExt cx="531" cy="1093"/>
              </a:xfrm>
            </p:grpSpPr>
            <p:sp>
              <p:nvSpPr>
                <p:cNvPr id="27" name="Rectangle 12"/>
                <p:cNvSpPr>
                  <a:spLocks noChangeArrowheads="1"/>
                </p:cNvSpPr>
                <p:nvPr/>
              </p:nvSpPr>
              <p:spPr bwMode="auto">
                <a:xfrm>
                  <a:off x="1919" y="1517"/>
                  <a:ext cx="445"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a:cs typeface="Times New Roman" pitchFamily="18" charset="0"/>
                    </a:rPr>
                    <a:t>-</a:t>
                  </a:r>
                  <a:r>
                    <a:rPr lang="en-US" sz="1400">
                      <a:solidFill>
                        <a:srgbClr val="9966FF"/>
                      </a:solidFill>
                      <a:cs typeface="Times New Roman" pitchFamily="18" charset="0"/>
                    </a:rPr>
                    <a:t>4.40</a:t>
                  </a:r>
                  <a:endParaRPr lang="en-US" sz="1300">
                    <a:solidFill>
                      <a:srgbClr val="9966FF"/>
                    </a:solidFill>
                    <a:latin typeface="Arial" charset="0"/>
                    <a:cs typeface="Arial" charset="0"/>
                  </a:endParaRPr>
                </a:p>
                <a:p>
                  <a:r>
                    <a:rPr lang="en-US" sz="1400">
                      <a:solidFill>
                        <a:srgbClr val="9966FF"/>
                      </a:solidFill>
                      <a:cs typeface="Times New Roman" pitchFamily="18" charset="0"/>
                    </a:rPr>
                    <a:t>-4.45</a:t>
                  </a:r>
                  <a:endParaRPr lang="en-US" sz="1300">
                    <a:solidFill>
                      <a:srgbClr val="9966FF"/>
                    </a:solidFill>
                    <a:latin typeface="Arial" charset="0"/>
                    <a:cs typeface="Arial" charset="0"/>
                  </a:endParaRPr>
                </a:p>
                <a:p>
                  <a:r>
                    <a:rPr lang="en-US" sz="1400">
                      <a:solidFill>
                        <a:srgbClr val="9966FF"/>
                      </a:solidFill>
                      <a:cs typeface="Times New Roman" pitchFamily="18" charset="0"/>
                    </a:rPr>
                    <a:t>-4.45</a:t>
                  </a:r>
                  <a:endParaRPr lang="en-US" sz="1300">
                    <a:solidFill>
                      <a:srgbClr val="9966FF"/>
                    </a:solidFill>
                    <a:latin typeface="Arial" charset="0"/>
                    <a:cs typeface="Arial" charset="0"/>
                  </a:endParaRPr>
                </a:p>
                <a:p>
                  <a:r>
                    <a:rPr lang="en-US" sz="1400">
                      <a:solidFill>
                        <a:srgbClr val="9966FF"/>
                      </a:solidFill>
                      <a:cs typeface="Times New Roman" pitchFamily="18" charset="0"/>
                    </a:rPr>
                    <a:t>-4.45</a:t>
                  </a:r>
                  <a:endParaRPr lang="en-US" sz="1300">
                    <a:solidFill>
                      <a:srgbClr val="9966FF"/>
                    </a:solidFill>
                    <a:latin typeface="Arial" charset="0"/>
                    <a:cs typeface="Arial" charset="0"/>
                  </a:endParaRPr>
                </a:p>
                <a:p>
                  <a:r>
                    <a:rPr lang="en-US" sz="1400">
                      <a:solidFill>
                        <a:srgbClr val="9966FF"/>
                      </a:solidFill>
                      <a:cs typeface="Times New Roman" pitchFamily="18" charset="0"/>
                    </a:rPr>
                    <a:t>-</a:t>
                  </a:r>
                  <a:endParaRPr lang="en-US" sz="1300">
                    <a:solidFill>
                      <a:srgbClr val="9966FF"/>
                    </a:solidFill>
                    <a:latin typeface="Arial" charset="0"/>
                    <a:cs typeface="Arial" charset="0"/>
                  </a:endParaRPr>
                </a:p>
                <a:p>
                  <a:r>
                    <a:rPr lang="en-US" sz="1400">
                      <a:solidFill>
                        <a:srgbClr val="9966FF"/>
                      </a:solidFill>
                      <a:cs typeface="Times New Roman" pitchFamily="18" charset="0"/>
                    </a:rPr>
                    <a:t>-4.46</a:t>
                  </a:r>
                  <a:endParaRPr lang="en-US" sz="1300">
                    <a:solidFill>
                      <a:srgbClr val="9966FF"/>
                    </a:solidFill>
                    <a:latin typeface="Arial" charset="0"/>
                    <a:cs typeface="Arial" charset="0"/>
                  </a:endParaRPr>
                </a:p>
                <a:p>
                  <a:r>
                    <a:rPr lang="en-US" sz="1400">
                      <a:solidFill>
                        <a:srgbClr val="9966FF"/>
                      </a:solidFill>
                      <a:cs typeface="Times New Roman" pitchFamily="18" charset="0"/>
                    </a:rPr>
                    <a:t>-4.40</a:t>
                  </a:r>
                  <a:endParaRPr lang="en-US" sz="1300">
                    <a:solidFill>
                      <a:srgbClr val="9966FF"/>
                    </a:solidFill>
                    <a:latin typeface="Arial" charset="0"/>
                    <a:cs typeface="Arial" charset="0"/>
                  </a:endParaRPr>
                </a:p>
                <a:p>
                  <a:endParaRPr lang="en-US" sz="2800">
                    <a:solidFill>
                      <a:srgbClr val="9966FF"/>
                    </a:solidFill>
                  </a:endParaRPr>
                </a:p>
              </p:txBody>
            </p:sp>
            <p:sp>
              <p:nvSpPr>
                <p:cNvPr id="28" name="Rectangle 35"/>
                <p:cNvSpPr>
                  <a:spLocks noChangeArrowheads="1"/>
                </p:cNvSpPr>
                <p:nvPr/>
              </p:nvSpPr>
              <p:spPr bwMode="auto">
                <a:xfrm>
                  <a:off x="1876" y="1517"/>
                  <a:ext cx="531" cy="1093"/>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5" name="Group 38"/>
              <p:cNvGrpSpPr>
                <a:grpSpLocks/>
              </p:cNvGrpSpPr>
              <p:nvPr/>
            </p:nvGrpSpPr>
            <p:grpSpPr bwMode="auto">
              <a:xfrm>
                <a:off x="2407" y="1517"/>
                <a:ext cx="694" cy="1093"/>
                <a:chOff x="2407" y="1517"/>
                <a:chExt cx="694" cy="1093"/>
              </a:xfrm>
            </p:grpSpPr>
            <p:sp>
              <p:nvSpPr>
                <p:cNvPr id="25" name="Rectangle 13"/>
                <p:cNvSpPr>
                  <a:spLocks noChangeArrowheads="1"/>
                </p:cNvSpPr>
                <p:nvPr/>
              </p:nvSpPr>
              <p:spPr bwMode="auto">
                <a:xfrm>
                  <a:off x="2450" y="1517"/>
                  <a:ext cx="608"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a:solidFill>
                        <a:srgbClr val="9966FF"/>
                      </a:solidFill>
                      <a:cs typeface="Times New Roman" pitchFamily="18" charset="0"/>
                    </a:rPr>
                    <a:t>5.86 x 10</a:t>
                  </a:r>
                  <a:r>
                    <a:rPr lang="en-US" sz="1400" baseline="30000">
                      <a:solidFill>
                        <a:srgbClr val="9966FF"/>
                      </a:solidFill>
                      <a:cs typeface="Times New Roman" pitchFamily="18" charset="0"/>
                    </a:rPr>
                    <a:t>20</a:t>
                  </a:r>
                  <a:endParaRPr lang="en-US" sz="1300">
                    <a:solidFill>
                      <a:srgbClr val="9966FF"/>
                    </a:solidFill>
                    <a:latin typeface="Arial" charset="0"/>
                    <a:cs typeface="Arial" charset="0"/>
                  </a:endParaRPr>
                </a:p>
                <a:p>
                  <a:r>
                    <a:rPr lang="en-US" sz="1400">
                      <a:solidFill>
                        <a:srgbClr val="9966FF"/>
                      </a:solidFill>
                      <a:cs typeface="Times New Roman" pitchFamily="18" charset="0"/>
                    </a:rPr>
                    <a:t>1.08 x 10</a:t>
                  </a:r>
                  <a:r>
                    <a:rPr lang="en-US" sz="1400" baseline="30000">
                      <a:solidFill>
                        <a:srgbClr val="9966FF"/>
                      </a:solidFill>
                      <a:cs typeface="Times New Roman" pitchFamily="18" charset="0"/>
                    </a:rPr>
                    <a:t>22</a:t>
                  </a:r>
                  <a:endParaRPr lang="en-US" sz="1300">
                    <a:solidFill>
                      <a:srgbClr val="9966FF"/>
                    </a:solidFill>
                    <a:latin typeface="Arial" charset="0"/>
                    <a:cs typeface="Arial" charset="0"/>
                  </a:endParaRPr>
                </a:p>
                <a:p>
                  <a:r>
                    <a:rPr lang="en-US" sz="1400">
                      <a:solidFill>
                        <a:srgbClr val="9966FF"/>
                      </a:solidFill>
                      <a:cs typeface="Times New Roman" pitchFamily="18" charset="0"/>
                    </a:rPr>
                    <a:t>2.53 x 10</a:t>
                  </a:r>
                  <a:r>
                    <a:rPr lang="en-US" sz="1400" baseline="30000">
                      <a:solidFill>
                        <a:srgbClr val="9966FF"/>
                      </a:solidFill>
                      <a:cs typeface="Times New Roman" pitchFamily="18" charset="0"/>
                    </a:rPr>
                    <a:t>22</a:t>
                  </a:r>
                  <a:endParaRPr lang="en-US" sz="1300">
                    <a:solidFill>
                      <a:srgbClr val="9966FF"/>
                    </a:solidFill>
                    <a:latin typeface="Arial" charset="0"/>
                    <a:cs typeface="Arial" charset="0"/>
                  </a:endParaRPr>
                </a:p>
                <a:p>
                  <a:r>
                    <a:rPr lang="en-US" sz="1400">
                      <a:solidFill>
                        <a:srgbClr val="9966FF"/>
                      </a:solidFill>
                      <a:cs typeface="Times New Roman" pitchFamily="18" charset="0"/>
                    </a:rPr>
                    <a:t>4.43 x 10</a:t>
                  </a:r>
                  <a:r>
                    <a:rPr lang="en-US" sz="1400" baseline="30000">
                      <a:solidFill>
                        <a:srgbClr val="9966FF"/>
                      </a:solidFill>
                      <a:cs typeface="Times New Roman" pitchFamily="18" charset="0"/>
                    </a:rPr>
                    <a:t>20</a:t>
                  </a:r>
                  <a:endParaRPr lang="en-US" sz="1300">
                    <a:solidFill>
                      <a:srgbClr val="9966FF"/>
                    </a:solidFill>
                    <a:latin typeface="Arial" charset="0"/>
                    <a:cs typeface="Arial" charset="0"/>
                  </a:endParaRPr>
                </a:p>
                <a:p>
                  <a:r>
                    <a:rPr lang="en-US" sz="1400">
                      <a:solidFill>
                        <a:srgbClr val="9966FF"/>
                      </a:solidFill>
                      <a:cs typeface="Times New Roman" pitchFamily="18" charset="0"/>
                    </a:rPr>
                    <a:t>-</a:t>
                  </a:r>
                  <a:endParaRPr lang="en-US" sz="1300">
                    <a:solidFill>
                      <a:srgbClr val="9966FF"/>
                    </a:solidFill>
                    <a:latin typeface="Arial" charset="0"/>
                    <a:cs typeface="Arial" charset="0"/>
                  </a:endParaRPr>
                </a:p>
                <a:p>
                  <a:r>
                    <a:rPr lang="en-US" sz="1400">
                      <a:solidFill>
                        <a:srgbClr val="9966FF"/>
                      </a:solidFill>
                      <a:cs typeface="Times New Roman" pitchFamily="18" charset="0"/>
                    </a:rPr>
                    <a:t>7.48 x 10</a:t>
                  </a:r>
                  <a:r>
                    <a:rPr lang="en-US" sz="1400" baseline="30000">
                      <a:solidFill>
                        <a:srgbClr val="9966FF"/>
                      </a:solidFill>
                      <a:cs typeface="Times New Roman" pitchFamily="18" charset="0"/>
                    </a:rPr>
                    <a:t>19</a:t>
                  </a:r>
                  <a:endParaRPr lang="en-US" sz="1300">
                    <a:solidFill>
                      <a:srgbClr val="9966FF"/>
                    </a:solidFill>
                    <a:latin typeface="Arial" charset="0"/>
                    <a:cs typeface="Arial" charset="0"/>
                  </a:endParaRPr>
                </a:p>
                <a:p>
                  <a:r>
                    <a:rPr lang="en-US" sz="1400">
                      <a:solidFill>
                        <a:srgbClr val="9966FF"/>
                      </a:solidFill>
                      <a:cs typeface="Times New Roman" pitchFamily="18" charset="0"/>
                    </a:rPr>
                    <a:t>1.32 x 10</a:t>
                  </a:r>
                  <a:r>
                    <a:rPr lang="en-US" sz="1400" baseline="30000">
                      <a:solidFill>
                        <a:srgbClr val="9966FF"/>
                      </a:solidFill>
                      <a:cs typeface="Times New Roman" pitchFamily="18" charset="0"/>
                    </a:rPr>
                    <a:t>22</a:t>
                  </a:r>
                  <a:endParaRPr lang="en-US" sz="1300">
                    <a:solidFill>
                      <a:srgbClr val="9966FF"/>
                    </a:solidFill>
                    <a:latin typeface="Arial" charset="0"/>
                    <a:cs typeface="Arial" charset="0"/>
                  </a:endParaRPr>
                </a:p>
                <a:p>
                  <a:endParaRPr lang="en-US" sz="2800">
                    <a:solidFill>
                      <a:srgbClr val="9966FF"/>
                    </a:solidFill>
                  </a:endParaRPr>
                </a:p>
              </p:txBody>
            </p:sp>
            <p:sp>
              <p:nvSpPr>
                <p:cNvPr id="26" name="Rectangle 37"/>
                <p:cNvSpPr>
                  <a:spLocks noChangeArrowheads="1"/>
                </p:cNvSpPr>
                <p:nvPr/>
              </p:nvSpPr>
              <p:spPr bwMode="auto">
                <a:xfrm>
                  <a:off x="2407" y="1517"/>
                  <a:ext cx="694" cy="1093"/>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6" name="Group 40"/>
              <p:cNvGrpSpPr>
                <a:grpSpLocks/>
              </p:cNvGrpSpPr>
              <p:nvPr/>
            </p:nvGrpSpPr>
            <p:grpSpPr bwMode="auto">
              <a:xfrm>
                <a:off x="3101" y="1517"/>
                <a:ext cx="694" cy="1093"/>
                <a:chOff x="3101" y="1517"/>
                <a:chExt cx="694" cy="1093"/>
              </a:xfrm>
            </p:grpSpPr>
            <p:sp>
              <p:nvSpPr>
                <p:cNvPr id="23" name="Rectangle 14"/>
                <p:cNvSpPr>
                  <a:spLocks noChangeArrowheads="1"/>
                </p:cNvSpPr>
                <p:nvPr/>
              </p:nvSpPr>
              <p:spPr bwMode="auto">
                <a:xfrm>
                  <a:off x="3144" y="1517"/>
                  <a:ext cx="608"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a:solidFill>
                        <a:srgbClr val="9966FF"/>
                      </a:solidFill>
                      <a:cs typeface="Times New Roman" pitchFamily="18" charset="0"/>
                    </a:rPr>
                    <a:t>5.86 x 10</a:t>
                  </a:r>
                  <a:r>
                    <a:rPr lang="en-US" sz="1400" baseline="30000">
                      <a:solidFill>
                        <a:srgbClr val="9966FF"/>
                      </a:solidFill>
                      <a:cs typeface="Times New Roman" pitchFamily="18" charset="0"/>
                    </a:rPr>
                    <a:t>20</a:t>
                  </a:r>
                  <a:endParaRPr lang="en-US" sz="1300">
                    <a:solidFill>
                      <a:srgbClr val="9966FF"/>
                    </a:solidFill>
                    <a:latin typeface="Arial" charset="0"/>
                    <a:cs typeface="Arial" charset="0"/>
                  </a:endParaRPr>
                </a:p>
                <a:p>
                  <a:r>
                    <a:rPr lang="en-US" sz="1400">
                      <a:solidFill>
                        <a:srgbClr val="9966FF"/>
                      </a:solidFill>
                      <a:cs typeface="Times New Roman" pitchFamily="18" charset="0"/>
                    </a:rPr>
                    <a:t>5 x 10</a:t>
                  </a:r>
                  <a:r>
                    <a:rPr lang="en-US" sz="1400" baseline="30000">
                      <a:solidFill>
                        <a:srgbClr val="9966FF"/>
                      </a:solidFill>
                      <a:cs typeface="Times New Roman" pitchFamily="18" charset="0"/>
                    </a:rPr>
                    <a:t>21</a:t>
                  </a:r>
                  <a:endParaRPr lang="en-US" sz="1300">
                    <a:solidFill>
                      <a:srgbClr val="9966FF"/>
                    </a:solidFill>
                    <a:latin typeface="Arial" charset="0"/>
                    <a:cs typeface="Arial" charset="0"/>
                  </a:endParaRPr>
                </a:p>
                <a:p>
                  <a:r>
                    <a:rPr lang="en-US" sz="1400">
                      <a:solidFill>
                        <a:srgbClr val="9966FF"/>
                      </a:solidFill>
                      <a:cs typeface="Times New Roman" pitchFamily="18" charset="0"/>
                    </a:rPr>
                    <a:t>7.75 x 10</a:t>
                  </a:r>
                  <a:r>
                    <a:rPr lang="en-US" sz="1400" baseline="30000">
                      <a:solidFill>
                        <a:srgbClr val="9966FF"/>
                      </a:solidFill>
                      <a:cs typeface="Times New Roman" pitchFamily="18" charset="0"/>
                    </a:rPr>
                    <a:t>21</a:t>
                  </a:r>
                  <a:endParaRPr lang="en-US" sz="1300">
                    <a:solidFill>
                      <a:srgbClr val="9966FF"/>
                    </a:solidFill>
                    <a:latin typeface="Arial" charset="0"/>
                    <a:cs typeface="Arial" charset="0"/>
                  </a:endParaRPr>
                </a:p>
                <a:p>
                  <a:r>
                    <a:rPr lang="en-US" sz="1400">
                      <a:solidFill>
                        <a:srgbClr val="9966FF"/>
                      </a:solidFill>
                      <a:cs typeface="Times New Roman" pitchFamily="18" charset="0"/>
                    </a:rPr>
                    <a:t>1.01 x 10</a:t>
                  </a:r>
                  <a:r>
                    <a:rPr lang="en-US" sz="1400" baseline="30000">
                      <a:solidFill>
                        <a:srgbClr val="9966FF"/>
                      </a:solidFill>
                      <a:cs typeface="Times New Roman" pitchFamily="18" charset="0"/>
                    </a:rPr>
                    <a:t>21</a:t>
                  </a:r>
                  <a:endParaRPr lang="en-US" sz="1300">
                    <a:solidFill>
                      <a:srgbClr val="9966FF"/>
                    </a:solidFill>
                    <a:latin typeface="Arial" charset="0"/>
                    <a:cs typeface="Arial" charset="0"/>
                  </a:endParaRPr>
                </a:p>
                <a:p>
                  <a:r>
                    <a:rPr lang="en-US" sz="1400">
                      <a:solidFill>
                        <a:srgbClr val="9966FF"/>
                      </a:solidFill>
                      <a:cs typeface="Times New Roman" pitchFamily="18" charset="0"/>
                    </a:rPr>
                    <a:t>-</a:t>
                  </a:r>
                  <a:endParaRPr lang="en-US" sz="1300">
                    <a:solidFill>
                      <a:srgbClr val="9966FF"/>
                    </a:solidFill>
                    <a:latin typeface="Arial" charset="0"/>
                    <a:cs typeface="Arial" charset="0"/>
                  </a:endParaRPr>
                </a:p>
                <a:p>
                  <a:r>
                    <a:rPr lang="en-US" sz="1400">
                      <a:solidFill>
                        <a:srgbClr val="9966FF"/>
                      </a:solidFill>
                      <a:cs typeface="Times New Roman" pitchFamily="18" charset="0"/>
                    </a:rPr>
                    <a:t>2.76 x 10</a:t>
                  </a:r>
                  <a:r>
                    <a:rPr lang="en-US" sz="1400" baseline="30000">
                      <a:solidFill>
                        <a:srgbClr val="9966FF"/>
                      </a:solidFill>
                      <a:cs typeface="Times New Roman" pitchFamily="18" charset="0"/>
                    </a:rPr>
                    <a:t>20</a:t>
                  </a:r>
                  <a:endParaRPr lang="en-US" sz="1300">
                    <a:solidFill>
                      <a:srgbClr val="9966FF"/>
                    </a:solidFill>
                    <a:latin typeface="Arial" charset="0"/>
                    <a:cs typeface="Arial" charset="0"/>
                  </a:endParaRPr>
                </a:p>
                <a:p>
                  <a:r>
                    <a:rPr lang="en-US" sz="1400">
                      <a:solidFill>
                        <a:srgbClr val="9966FF"/>
                      </a:solidFill>
                      <a:cs typeface="Times New Roman" pitchFamily="18" charset="0"/>
                    </a:rPr>
                    <a:t>8.80 x 10</a:t>
                  </a:r>
                  <a:r>
                    <a:rPr lang="en-US" sz="1400" baseline="30000">
                      <a:solidFill>
                        <a:srgbClr val="9966FF"/>
                      </a:solidFill>
                      <a:cs typeface="Times New Roman" pitchFamily="18" charset="0"/>
                    </a:rPr>
                    <a:t>21</a:t>
                  </a:r>
                  <a:endParaRPr lang="en-US" sz="1300">
                    <a:solidFill>
                      <a:srgbClr val="9966FF"/>
                    </a:solidFill>
                    <a:latin typeface="Arial" charset="0"/>
                    <a:cs typeface="Arial" charset="0"/>
                  </a:endParaRPr>
                </a:p>
                <a:p>
                  <a:endParaRPr lang="en-US" sz="2800">
                    <a:solidFill>
                      <a:srgbClr val="9966FF"/>
                    </a:solidFill>
                  </a:endParaRPr>
                </a:p>
              </p:txBody>
            </p:sp>
            <p:sp>
              <p:nvSpPr>
                <p:cNvPr id="24" name="Rectangle 39"/>
                <p:cNvSpPr>
                  <a:spLocks noChangeArrowheads="1"/>
                </p:cNvSpPr>
                <p:nvPr/>
              </p:nvSpPr>
              <p:spPr bwMode="auto">
                <a:xfrm>
                  <a:off x="3101" y="1517"/>
                  <a:ext cx="694" cy="1093"/>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7" name="Group 42"/>
              <p:cNvGrpSpPr>
                <a:grpSpLocks/>
              </p:cNvGrpSpPr>
              <p:nvPr/>
            </p:nvGrpSpPr>
            <p:grpSpPr bwMode="auto">
              <a:xfrm>
                <a:off x="3795" y="1517"/>
                <a:ext cx="802" cy="1093"/>
                <a:chOff x="3795" y="1517"/>
                <a:chExt cx="802" cy="1093"/>
              </a:xfrm>
            </p:grpSpPr>
            <p:sp>
              <p:nvSpPr>
                <p:cNvPr id="21" name="Rectangle 15"/>
                <p:cNvSpPr>
                  <a:spLocks noChangeArrowheads="1"/>
                </p:cNvSpPr>
                <p:nvPr/>
              </p:nvSpPr>
              <p:spPr bwMode="auto">
                <a:xfrm>
                  <a:off x="3838" y="1517"/>
                  <a:ext cx="716"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a:solidFill>
                        <a:srgbClr val="9966FF"/>
                      </a:solidFill>
                      <a:cs typeface="Times New Roman" pitchFamily="18" charset="0"/>
                    </a:rPr>
                    <a:t>-</a:t>
                  </a:r>
                  <a:endParaRPr lang="en-US" sz="1300">
                    <a:solidFill>
                      <a:srgbClr val="9966FF"/>
                    </a:solidFill>
                    <a:latin typeface="Arial" charset="0"/>
                    <a:cs typeface="Arial" charset="0"/>
                  </a:endParaRPr>
                </a:p>
                <a:p>
                  <a:r>
                    <a:rPr lang="en-US" sz="1400">
                      <a:solidFill>
                        <a:srgbClr val="9966FF"/>
                      </a:solidFill>
                      <a:cs typeface="Times New Roman" pitchFamily="18" charset="0"/>
                    </a:rPr>
                    <a:t>1.99 X 10</a:t>
                  </a:r>
                  <a:r>
                    <a:rPr lang="en-US" sz="1400" baseline="30000">
                      <a:solidFill>
                        <a:srgbClr val="9966FF"/>
                      </a:solidFill>
                      <a:cs typeface="Times New Roman" pitchFamily="18" charset="0"/>
                    </a:rPr>
                    <a:t>20</a:t>
                  </a:r>
                  <a:endParaRPr lang="en-US" sz="1300">
                    <a:solidFill>
                      <a:srgbClr val="9966FF"/>
                    </a:solidFill>
                    <a:latin typeface="Arial" charset="0"/>
                    <a:cs typeface="Arial" charset="0"/>
                  </a:endParaRPr>
                </a:p>
                <a:p>
                  <a:r>
                    <a:rPr lang="en-US" sz="1400">
                      <a:solidFill>
                        <a:srgbClr val="9966FF"/>
                      </a:solidFill>
                      <a:cs typeface="Times New Roman" pitchFamily="18" charset="0"/>
                    </a:rPr>
                    <a:t>3.69 X 10</a:t>
                  </a:r>
                  <a:r>
                    <a:rPr lang="en-US" sz="1400" baseline="30000">
                      <a:solidFill>
                        <a:srgbClr val="9966FF"/>
                      </a:solidFill>
                      <a:cs typeface="Times New Roman" pitchFamily="18" charset="0"/>
                    </a:rPr>
                    <a:t>20</a:t>
                  </a:r>
                  <a:endParaRPr lang="en-US" sz="1300">
                    <a:solidFill>
                      <a:srgbClr val="9966FF"/>
                    </a:solidFill>
                    <a:latin typeface="Arial" charset="0"/>
                    <a:cs typeface="Arial" charset="0"/>
                  </a:endParaRPr>
                </a:p>
                <a:p>
                  <a:r>
                    <a:rPr lang="en-US" sz="1400">
                      <a:solidFill>
                        <a:srgbClr val="9966FF"/>
                      </a:solidFill>
                      <a:cs typeface="Times New Roman" pitchFamily="18" charset="0"/>
                    </a:rPr>
                    <a:t>1.89 X 10</a:t>
                  </a:r>
                  <a:r>
                    <a:rPr lang="en-US" sz="1400" baseline="30000">
                      <a:solidFill>
                        <a:srgbClr val="9966FF"/>
                      </a:solidFill>
                      <a:cs typeface="Times New Roman" pitchFamily="18" charset="0"/>
                    </a:rPr>
                    <a:t>20</a:t>
                  </a:r>
                  <a:endParaRPr lang="en-US" sz="1300">
                    <a:solidFill>
                      <a:srgbClr val="9966FF"/>
                    </a:solidFill>
                    <a:latin typeface="Arial" charset="0"/>
                    <a:cs typeface="Arial" charset="0"/>
                  </a:endParaRPr>
                </a:p>
                <a:p>
                  <a:r>
                    <a:rPr lang="en-US" sz="1400">
                      <a:solidFill>
                        <a:srgbClr val="9966FF"/>
                      </a:solidFill>
                      <a:cs typeface="Times New Roman" pitchFamily="18" charset="0"/>
                    </a:rPr>
                    <a:t>6.75 X 10</a:t>
                  </a:r>
                  <a:r>
                    <a:rPr lang="en-US" sz="1400" baseline="30000">
                      <a:solidFill>
                        <a:srgbClr val="9966FF"/>
                      </a:solidFill>
                      <a:cs typeface="Times New Roman" pitchFamily="18" charset="0"/>
                    </a:rPr>
                    <a:t>19</a:t>
                  </a:r>
                  <a:endParaRPr lang="en-US" sz="1300">
                    <a:solidFill>
                      <a:srgbClr val="9966FF"/>
                    </a:solidFill>
                    <a:latin typeface="Arial" charset="0"/>
                    <a:cs typeface="Arial" charset="0"/>
                  </a:endParaRPr>
                </a:p>
                <a:p>
                  <a:r>
                    <a:rPr lang="en-US" sz="1400">
                      <a:solidFill>
                        <a:srgbClr val="9966FF"/>
                      </a:solidFill>
                      <a:cs typeface="Times New Roman" pitchFamily="18" charset="0"/>
                    </a:rPr>
                    <a:t>8.76 X 10</a:t>
                  </a:r>
                  <a:r>
                    <a:rPr lang="en-US" sz="1400" baseline="30000">
                      <a:solidFill>
                        <a:srgbClr val="9966FF"/>
                      </a:solidFill>
                      <a:cs typeface="Times New Roman" pitchFamily="18" charset="0"/>
                    </a:rPr>
                    <a:t>19</a:t>
                  </a:r>
                  <a:endParaRPr lang="en-US" sz="1300">
                    <a:solidFill>
                      <a:srgbClr val="9966FF"/>
                    </a:solidFill>
                    <a:latin typeface="Arial" charset="0"/>
                    <a:cs typeface="Arial" charset="0"/>
                  </a:endParaRPr>
                </a:p>
                <a:p>
                  <a:r>
                    <a:rPr lang="en-US" sz="1400">
                      <a:solidFill>
                        <a:srgbClr val="9966FF"/>
                      </a:solidFill>
                      <a:cs typeface="Times New Roman" pitchFamily="18" charset="0"/>
                    </a:rPr>
                    <a:t>2.40 X 10</a:t>
                  </a:r>
                  <a:r>
                    <a:rPr lang="en-US" sz="1400" baseline="30000">
                      <a:solidFill>
                        <a:srgbClr val="9966FF"/>
                      </a:solidFill>
                      <a:cs typeface="Times New Roman" pitchFamily="18" charset="0"/>
                    </a:rPr>
                    <a:t>20</a:t>
                  </a:r>
                  <a:endParaRPr lang="en-US" sz="1300">
                    <a:solidFill>
                      <a:srgbClr val="9966FF"/>
                    </a:solidFill>
                    <a:latin typeface="Arial" charset="0"/>
                    <a:cs typeface="Arial" charset="0"/>
                  </a:endParaRPr>
                </a:p>
                <a:p>
                  <a:endParaRPr lang="en-US" sz="2800">
                    <a:solidFill>
                      <a:srgbClr val="9966FF"/>
                    </a:solidFill>
                  </a:endParaRPr>
                </a:p>
              </p:txBody>
            </p:sp>
            <p:sp>
              <p:nvSpPr>
                <p:cNvPr id="22" name="Rectangle 41"/>
                <p:cNvSpPr>
                  <a:spLocks noChangeArrowheads="1"/>
                </p:cNvSpPr>
                <p:nvPr/>
              </p:nvSpPr>
              <p:spPr bwMode="auto">
                <a:xfrm>
                  <a:off x="3795" y="1517"/>
                  <a:ext cx="802" cy="1093"/>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8" name="Group 44"/>
              <p:cNvGrpSpPr>
                <a:grpSpLocks/>
              </p:cNvGrpSpPr>
              <p:nvPr/>
            </p:nvGrpSpPr>
            <p:grpSpPr bwMode="auto">
              <a:xfrm>
                <a:off x="4597" y="1517"/>
                <a:ext cx="634" cy="1093"/>
                <a:chOff x="4597" y="1517"/>
                <a:chExt cx="634" cy="1093"/>
              </a:xfrm>
            </p:grpSpPr>
            <p:sp>
              <p:nvSpPr>
                <p:cNvPr id="19" name="Rectangle 16"/>
                <p:cNvSpPr>
                  <a:spLocks noChangeArrowheads="1"/>
                </p:cNvSpPr>
                <p:nvPr/>
              </p:nvSpPr>
              <p:spPr bwMode="auto">
                <a:xfrm>
                  <a:off x="4640" y="1517"/>
                  <a:ext cx="548"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1400">
                      <a:solidFill>
                        <a:srgbClr val="9966FF"/>
                      </a:solidFill>
                      <a:cs typeface="Times New Roman" pitchFamily="18" charset="0"/>
                    </a:rPr>
                    <a:t>4.0</a:t>
                  </a:r>
                  <a:endParaRPr lang="en-US" sz="1300">
                    <a:solidFill>
                      <a:srgbClr val="9966FF"/>
                    </a:solidFill>
                    <a:latin typeface="Arial" charset="0"/>
                    <a:cs typeface="Arial" charset="0"/>
                  </a:endParaRPr>
                </a:p>
                <a:p>
                  <a:r>
                    <a:rPr lang="en-US" sz="1400">
                      <a:solidFill>
                        <a:srgbClr val="9966FF"/>
                      </a:solidFill>
                      <a:cs typeface="Times New Roman" pitchFamily="18" charset="0"/>
                    </a:rPr>
                    <a:t>8.0</a:t>
                  </a:r>
                  <a:endParaRPr lang="en-US" sz="1300">
                    <a:solidFill>
                      <a:srgbClr val="9966FF"/>
                    </a:solidFill>
                    <a:latin typeface="Arial" charset="0"/>
                    <a:cs typeface="Arial" charset="0"/>
                  </a:endParaRPr>
                </a:p>
                <a:p>
                  <a:r>
                    <a:rPr lang="en-US" sz="1400">
                      <a:solidFill>
                        <a:srgbClr val="9966FF"/>
                      </a:solidFill>
                      <a:cs typeface="Times New Roman" pitchFamily="18" charset="0"/>
                    </a:rPr>
                    <a:t>14</a:t>
                  </a:r>
                  <a:endParaRPr lang="en-US" sz="1300">
                    <a:solidFill>
                      <a:srgbClr val="9966FF"/>
                    </a:solidFill>
                    <a:latin typeface="Arial" charset="0"/>
                    <a:cs typeface="Arial" charset="0"/>
                  </a:endParaRPr>
                </a:p>
                <a:p>
                  <a:r>
                    <a:rPr lang="en-US" sz="1400">
                      <a:solidFill>
                        <a:srgbClr val="9966FF"/>
                      </a:solidFill>
                      <a:cs typeface="Times New Roman" pitchFamily="18" charset="0"/>
                    </a:rPr>
                    <a:t>0.6</a:t>
                  </a:r>
                  <a:endParaRPr lang="en-US" sz="1300">
                    <a:solidFill>
                      <a:srgbClr val="9966FF"/>
                    </a:solidFill>
                    <a:latin typeface="Arial" charset="0"/>
                    <a:cs typeface="Arial" charset="0"/>
                  </a:endParaRPr>
                </a:p>
                <a:p>
                  <a:r>
                    <a:rPr lang="en-US" sz="1400">
                      <a:solidFill>
                        <a:srgbClr val="9966FF"/>
                      </a:solidFill>
                      <a:cs typeface="Times New Roman" pitchFamily="18" charset="0"/>
                    </a:rPr>
                    <a:t>0.5</a:t>
                  </a:r>
                  <a:endParaRPr lang="en-US" sz="1300">
                    <a:solidFill>
                      <a:srgbClr val="9966FF"/>
                    </a:solidFill>
                    <a:latin typeface="Arial" charset="0"/>
                    <a:cs typeface="Arial" charset="0"/>
                  </a:endParaRPr>
                </a:p>
                <a:p>
                  <a:r>
                    <a:rPr lang="en-US" sz="1400">
                      <a:solidFill>
                        <a:srgbClr val="9966FF"/>
                      </a:solidFill>
                      <a:cs typeface="Times New Roman" pitchFamily="18" charset="0"/>
                    </a:rPr>
                    <a:t>3.3</a:t>
                  </a:r>
                  <a:endParaRPr lang="en-US" sz="1300">
                    <a:solidFill>
                      <a:srgbClr val="9966FF"/>
                    </a:solidFill>
                    <a:latin typeface="Arial" charset="0"/>
                    <a:cs typeface="Arial" charset="0"/>
                  </a:endParaRPr>
                </a:p>
                <a:p>
                  <a:r>
                    <a:rPr lang="en-US" sz="1400">
                      <a:solidFill>
                        <a:srgbClr val="9966FF"/>
                      </a:solidFill>
                      <a:cs typeface="Times New Roman" pitchFamily="18" charset="0"/>
                    </a:rPr>
                    <a:t>1.8</a:t>
                  </a:r>
                  <a:endParaRPr lang="en-US" sz="1300">
                    <a:solidFill>
                      <a:srgbClr val="9966FF"/>
                    </a:solidFill>
                    <a:latin typeface="Arial" charset="0"/>
                    <a:cs typeface="Arial" charset="0"/>
                  </a:endParaRPr>
                </a:p>
                <a:p>
                  <a:endParaRPr lang="en-US" sz="2800">
                    <a:solidFill>
                      <a:srgbClr val="9966FF"/>
                    </a:solidFill>
                  </a:endParaRPr>
                </a:p>
              </p:txBody>
            </p:sp>
            <p:sp>
              <p:nvSpPr>
                <p:cNvPr id="20" name="Rectangle 43"/>
                <p:cNvSpPr>
                  <a:spLocks noChangeArrowheads="1"/>
                </p:cNvSpPr>
                <p:nvPr/>
              </p:nvSpPr>
              <p:spPr bwMode="auto">
                <a:xfrm>
                  <a:off x="4597" y="1517"/>
                  <a:ext cx="634" cy="1093"/>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sp>
          <p:nvSpPr>
            <p:cNvPr id="4" name="Rectangle 46"/>
            <p:cNvSpPr>
              <a:spLocks noChangeArrowheads="1"/>
            </p:cNvSpPr>
            <p:nvPr/>
          </p:nvSpPr>
          <p:spPr bwMode="auto">
            <a:xfrm>
              <a:off x="-3" y="881"/>
              <a:ext cx="5237" cy="1732"/>
            </a:xfrm>
            <a:prstGeom prst="rect">
              <a:avLst/>
            </a:prstGeom>
            <a:noFill/>
            <a:ln w="11112">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92" name="Rectangle 91"/>
          <p:cNvSpPr/>
          <p:nvPr/>
        </p:nvSpPr>
        <p:spPr>
          <a:xfrm>
            <a:off x="304800" y="228600"/>
            <a:ext cx="8618538" cy="369332"/>
          </a:xfrm>
          <a:prstGeom prst="rect">
            <a:avLst/>
          </a:prstGeom>
        </p:spPr>
        <p:txBody>
          <a:bodyPr wrap="square">
            <a:spAutoFit/>
          </a:bodyPr>
          <a:lstStyle/>
          <a:p>
            <a:pPr algn="ctr"/>
            <a:r>
              <a:rPr lang="en-US" b="1" dirty="0" err="1">
                <a:solidFill>
                  <a:srgbClr val="FF0000"/>
                </a:solidFill>
                <a:cs typeface="Times New Roman" pitchFamily="18" charset="0"/>
              </a:rPr>
              <a:t>Electrophysical</a:t>
            </a:r>
            <a:r>
              <a:rPr lang="en-US" b="1" dirty="0">
                <a:solidFill>
                  <a:srgbClr val="FF0000"/>
                </a:solidFill>
                <a:cs typeface="Times New Roman" pitchFamily="18" charset="0"/>
              </a:rPr>
              <a:t> and Electrochemical characteristics of substituted lanthanum </a:t>
            </a:r>
            <a:r>
              <a:rPr lang="en-US" b="1" dirty="0" err="1">
                <a:solidFill>
                  <a:srgbClr val="FF0000"/>
                </a:solidFill>
                <a:cs typeface="Times New Roman" pitchFamily="18" charset="0"/>
              </a:rPr>
              <a:t>cuprates</a:t>
            </a:r>
            <a:endParaRPr lang="en-US" b="1" dirty="0">
              <a:solidFill>
                <a:srgbClr val="FF0000"/>
              </a:solidFill>
              <a:cs typeface="Times New Roman" pitchFamily="18" charset="0"/>
            </a:endParaRPr>
          </a:p>
        </p:txBody>
      </p:sp>
      <p:sp>
        <p:nvSpPr>
          <p:cNvPr id="93" name="Rectangle 92"/>
          <p:cNvSpPr/>
          <p:nvPr/>
        </p:nvSpPr>
        <p:spPr>
          <a:xfrm>
            <a:off x="268514" y="5181600"/>
            <a:ext cx="8579122" cy="923330"/>
          </a:xfrm>
          <a:prstGeom prst="rect">
            <a:avLst/>
          </a:prstGeom>
        </p:spPr>
        <p:txBody>
          <a:bodyPr wrap="square">
            <a:spAutoFit/>
          </a:bodyPr>
          <a:lstStyle/>
          <a:p>
            <a:r>
              <a:rPr lang="en-US" baseline="30000" dirty="0">
                <a:solidFill>
                  <a:srgbClr val="FF0000"/>
                </a:solidFill>
                <a:cs typeface="Times New Roman" pitchFamily="18" charset="0"/>
              </a:rPr>
              <a:t>a  </a:t>
            </a:r>
            <a:r>
              <a:rPr lang="en-US" dirty="0">
                <a:solidFill>
                  <a:srgbClr val="FF0000"/>
                </a:solidFill>
                <a:cs typeface="Times New Roman" pitchFamily="18" charset="0"/>
              </a:rPr>
              <a:t>prepared by conventional ceramic method; </a:t>
            </a:r>
            <a:r>
              <a:rPr lang="en-US" baseline="30000" dirty="0">
                <a:solidFill>
                  <a:srgbClr val="FF0000"/>
                </a:solidFill>
                <a:cs typeface="Times New Roman" pitchFamily="18" charset="0"/>
              </a:rPr>
              <a:t>b</a:t>
            </a:r>
            <a:r>
              <a:rPr lang="en-US" dirty="0">
                <a:solidFill>
                  <a:srgbClr val="FF0000"/>
                </a:solidFill>
                <a:latin typeface="Arial" charset="0"/>
                <a:cs typeface="Arial" charset="0"/>
              </a:rPr>
              <a:t> </a:t>
            </a:r>
            <a:r>
              <a:rPr lang="en-US" dirty="0">
                <a:solidFill>
                  <a:srgbClr val="FF0000"/>
                </a:solidFill>
                <a:cs typeface="Times New Roman" pitchFamily="18" charset="0"/>
              </a:rPr>
              <a:t>determined </a:t>
            </a:r>
            <a:r>
              <a:rPr lang="en-US" dirty="0" err="1">
                <a:solidFill>
                  <a:srgbClr val="FF0000"/>
                </a:solidFill>
                <a:cs typeface="Times New Roman" pitchFamily="18" charset="0"/>
              </a:rPr>
              <a:t>Iodometrically</a:t>
            </a:r>
            <a:r>
              <a:rPr lang="en-US" dirty="0">
                <a:solidFill>
                  <a:srgbClr val="FF0000"/>
                </a:solidFill>
                <a:cs typeface="Times New Roman" pitchFamily="18" charset="0"/>
              </a:rPr>
              <a:t> [14]; </a:t>
            </a:r>
            <a:endParaRPr lang="en-US" dirty="0">
              <a:solidFill>
                <a:srgbClr val="FF0000"/>
              </a:solidFill>
              <a:latin typeface="Arial" charset="0"/>
              <a:cs typeface="Arial" charset="0"/>
            </a:endParaRPr>
          </a:p>
          <a:p>
            <a:r>
              <a:rPr lang="en-US" baseline="30000" dirty="0">
                <a:solidFill>
                  <a:srgbClr val="FF0000"/>
                </a:solidFill>
                <a:cs typeface="Times New Roman" pitchFamily="18" charset="0"/>
              </a:rPr>
              <a:t>c</a:t>
            </a:r>
            <a:r>
              <a:rPr lang="en-US" dirty="0">
                <a:solidFill>
                  <a:srgbClr val="FF0000"/>
                </a:solidFill>
                <a:latin typeface="Arial" charset="0"/>
                <a:cs typeface="Arial" charset="0"/>
              </a:rPr>
              <a:t> </a:t>
            </a:r>
            <a:r>
              <a:rPr lang="en-US" dirty="0">
                <a:solidFill>
                  <a:srgbClr val="FF0000"/>
                </a:solidFill>
                <a:cs typeface="Times New Roman" pitchFamily="18" charset="0"/>
              </a:rPr>
              <a:t>at +0.6 V </a:t>
            </a:r>
            <a:r>
              <a:rPr lang="en-US" dirty="0" err="1">
                <a:solidFill>
                  <a:srgbClr val="FF0000"/>
                </a:solidFill>
                <a:cs typeface="Times New Roman" pitchFamily="18" charset="0"/>
              </a:rPr>
              <a:t>vs</a:t>
            </a:r>
            <a:r>
              <a:rPr lang="en-US" dirty="0">
                <a:solidFill>
                  <a:srgbClr val="FF0000"/>
                </a:solidFill>
                <a:cs typeface="Times New Roman" pitchFamily="18" charset="0"/>
              </a:rPr>
              <a:t> Hg/</a:t>
            </a:r>
            <a:r>
              <a:rPr lang="en-US" dirty="0" err="1">
                <a:solidFill>
                  <a:srgbClr val="FF0000"/>
                </a:solidFill>
                <a:cs typeface="Times New Roman" pitchFamily="18" charset="0"/>
              </a:rPr>
              <a:t>HgO</a:t>
            </a:r>
            <a:r>
              <a:rPr lang="en-US" dirty="0">
                <a:solidFill>
                  <a:srgbClr val="FF0000"/>
                </a:solidFill>
                <a:cs typeface="Times New Roman" pitchFamily="18" charset="0"/>
              </a:rPr>
              <a:t>; * w.r.t. ‘</a:t>
            </a:r>
            <a:r>
              <a:rPr lang="en-US" dirty="0">
                <a:solidFill>
                  <a:srgbClr val="FF0000"/>
                </a:solidFill>
                <a:ea typeface="MS Mincho" pitchFamily="49" charset="-128"/>
                <a:sym typeface="Symbol" pitchFamily="18" charset="2"/>
              </a:rPr>
              <a:t></a:t>
            </a:r>
            <a:r>
              <a:rPr lang="en-US" dirty="0">
                <a:solidFill>
                  <a:srgbClr val="FF0000"/>
                </a:solidFill>
                <a:cs typeface="Times New Roman" pitchFamily="18" charset="0"/>
              </a:rPr>
              <a:t>’ of</a:t>
            </a:r>
            <a:r>
              <a:rPr lang="en-US" dirty="0">
                <a:solidFill>
                  <a:srgbClr val="FF0000"/>
                </a:solidFill>
                <a:cs typeface="Times New Roman" pitchFamily="18" charset="0"/>
                <a:sym typeface="Symbol" pitchFamily="18" charset="2"/>
              </a:rPr>
              <a:t>  La</a:t>
            </a:r>
            <a:r>
              <a:rPr lang="en-US" baseline="-30000" dirty="0">
                <a:solidFill>
                  <a:srgbClr val="FF0000"/>
                </a:solidFill>
                <a:cs typeface="Times New Roman" pitchFamily="18" charset="0"/>
                <a:sym typeface="Symbol" pitchFamily="18" charset="2"/>
              </a:rPr>
              <a:t>2</a:t>
            </a:r>
            <a:r>
              <a:rPr lang="en-US" dirty="0">
                <a:solidFill>
                  <a:srgbClr val="FF0000"/>
                </a:solidFill>
                <a:cs typeface="Times New Roman" pitchFamily="18" charset="0"/>
                <a:sym typeface="Symbol" pitchFamily="18" charset="2"/>
              </a:rPr>
              <a:t>CuO</a:t>
            </a:r>
            <a:r>
              <a:rPr lang="en-US" baseline="-30000" dirty="0">
                <a:solidFill>
                  <a:srgbClr val="FF0000"/>
                </a:solidFill>
                <a:cs typeface="Times New Roman" pitchFamily="18" charset="0"/>
                <a:sym typeface="Symbol" pitchFamily="18" charset="2"/>
              </a:rPr>
              <a:t>4 </a:t>
            </a:r>
            <a:r>
              <a:rPr lang="en-US" dirty="0">
                <a:solidFill>
                  <a:srgbClr val="FF0000"/>
                </a:solidFill>
                <a:cs typeface="Times New Roman" pitchFamily="18" charset="0"/>
                <a:sym typeface="Symbol" pitchFamily="18" charset="2"/>
              </a:rPr>
              <a:t>; </a:t>
            </a:r>
            <a:r>
              <a:rPr lang="en-US" baseline="30000" dirty="0">
                <a:solidFill>
                  <a:srgbClr val="FF0000"/>
                </a:solidFill>
                <a:cs typeface="Times New Roman" pitchFamily="18" charset="0"/>
                <a:sym typeface="Symbol" pitchFamily="18" charset="2"/>
              </a:rPr>
              <a:t>@</a:t>
            </a:r>
            <a:r>
              <a:rPr lang="en-US" dirty="0">
                <a:solidFill>
                  <a:srgbClr val="FF0000"/>
                </a:solidFill>
                <a:cs typeface="Times New Roman" pitchFamily="18" charset="0"/>
                <a:sym typeface="Symbol" pitchFamily="18" charset="2"/>
              </a:rPr>
              <a:t> ‘</a:t>
            </a:r>
            <a:r>
              <a:rPr lang="en-US" dirty="0">
                <a:solidFill>
                  <a:srgbClr val="FF0000"/>
                </a:solidFill>
                <a:ea typeface="MS Mincho" pitchFamily="49" charset="-128"/>
                <a:sym typeface="Symbol" pitchFamily="18" charset="2"/>
              </a:rPr>
              <a:t></a:t>
            </a:r>
            <a:r>
              <a:rPr lang="en-US" dirty="0">
                <a:solidFill>
                  <a:srgbClr val="FF0000"/>
                </a:solidFill>
                <a:cs typeface="Times New Roman" pitchFamily="18" charset="0"/>
              </a:rPr>
              <a:t>’ was calculated for all compositions using the formula:</a:t>
            </a:r>
            <a:endParaRPr lang="en-US" dirty="0">
              <a:solidFill>
                <a:srgbClr val="FF0000"/>
              </a:solidFill>
              <a:latin typeface="Arial" charset="0"/>
              <a:cs typeface="Arial" charset="0"/>
              <a:sym typeface="Symbol" pitchFamily="18" charset="2"/>
            </a:endParaRPr>
          </a:p>
        </p:txBody>
      </p:sp>
    </p:spTree>
    <p:extLst>
      <p:ext uri="{BB962C8B-B14F-4D97-AF65-F5344CB8AC3E}">
        <p14:creationId xmlns:p14="http://schemas.microsoft.com/office/powerpoint/2010/main" val="916698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1"/>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1" dirty="0" err="1">
                <a:solidFill>
                  <a:srgbClr val="FF0000"/>
                </a:solidFill>
                <a:cs typeface="Times New Roman" pitchFamily="18" charset="0"/>
              </a:rPr>
              <a:t>Electrophysical</a:t>
            </a:r>
            <a:r>
              <a:rPr lang="en-US" sz="2800" b="1" dirty="0">
                <a:solidFill>
                  <a:srgbClr val="FF0000"/>
                </a:solidFill>
                <a:cs typeface="Times New Roman" pitchFamily="18" charset="0"/>
              </a:rPr>
              <a:t> and Electrochemical characteristics of bulk and       </a:t>
            </a:r>
            <a:r>
              <a:rPr lang="en-US" sz="2800" b="1" dirty="0" err="1">
                <a:solidFill>
                  <a:srgbClr val="FF0000"/>
                </a:solidFill>
                <a:cs typeface="Times New Roman" pitchFamily="18" charset="0"/>
              </a:rPr>
              <a:t>nanocrystalline</a:t>
            </a:r>
            <a:r>
              <a:rPr lang="en-US" sz="2800" b="1" dirty="0">
                <a:solidFill>
                  <a:srgbClr val="FF0000"/>
                </a:solidFill>
                <a:cs typeface="Times New Roman" pitchFamily="18" charset="0"/>
              </a:rPr>
              <a:t> strontium substituted lanthanum </a:t>
            </a:r>
            <a:r>
              <a:rPr lang="en-US" sz="2800" b="1" dirty="0" err="1">
                <a:solidFill>
                  <a:srgbClr val="FF0000"/>
                </a:solidFill>
                <a:cs typeface="Times New Roman" pitchFamily="18" charset="0"/>
              </a:rPr>
              <a:t>cuprate</a:t>
            </a:r>
            <a:endParaRPr lang="en-US" sz="2800" b="1" dirty="0">
              <a:solidFill>
                <a:srgbClr val="FF0000"/>
              </a:solidFill>
              <a:cs typeface="Times New Roman" pitchFamily="18" charset="0"/>
            </a:endParaRPr>
          </a:p>
          <a:p>
            <a:r>
              <a:rPr lang="en-US" sz="1000" dirty="0">
                <a:solidFill>
                  <a:srgbClr val="FF0000"/>
                </a:solidFill>
                <a:cs typeface="Times New Roman" pitchFamily="18" charset="0"/>
              </a:rPr>
              <a:t> </a:t>
            </a:r>
          </a:p>
          <a:p>
            <a:r>
              <a:rPr lang="en-US" sz="1000" dirty="0">
                <a:cs typeface="Times New Roman" pitchFamily="18" charset="0"/>
              </a:rPr>
              <a:t> </a:t>
            </a:r>
            <a:endParaRPr lang="en-US" sz="1000" dirty="0" smtClean="0">
              <a:cs typeface="Times New Roman" pitchFamily="18" charset="0"/>
            </a:endParaRPr>
          </a:p>
          <a:p>
            <a:endParaRPr lang="en-US" sz="1000" dirty="0">
              <a:cs typeface="Times New Roman" pitchFamily="18" charset="0"/>
            </a:endParaRPr>
          </a:p>
          <a:p>
            <a:endParaRPr lang="en-US" dirty="0"/>
          </a:p>
        </p:txBody>
      </p:sp>
      <p:grpSp>
        <p:nvGrpSpPr>
          <p:cNvPr id="60419" name="Group 3"/>
          <p:cNvGrpSpPr>
            <a:grpSpLocks/>
          </p:cNvGrpSpPr>
          <p:nvPr/>
        </p:nvGrpSpPr>
        <p:grpSpPr bwMode="auto">
          <a:xfrm>
            <a:off x="-139487" y="1371600"/>
            <a:ext cx="8915400" cy="4267201"/>
            <a:chOff x="-3" y="-3"/>
            <a:chExt cx="4374" cy="2455"/>
          </a:xfrm>
        </p:grpSpPr>
        <p:grpSp>
          <p:nvGrpSpPr>
            <p:cNvPr id="60420" name="Group 4"/>
            <p:cNvGrpSpPr>
              <a:grpSpLocks/>
            </p:cNvGrpSpPr>
            <p:nvPr/>
          </p:nvGrpSpPr>
          <p:grpSpPr bwMode="auto">
            <a:xfrm>
              <a:off x="0" y="0"/>
              <a:ext cx="4368" cy="2452"/>
              <a:chOff x="0" y="0"/>
              <a:chExt cx="4368" cy="2452"/>
            </a:xfrm>
          </p:grpSpPr>
          <p:grpSp>
            <p:nvGrpSpPr>
              <p:cNvPr id="60421" name="Group 5"/>
              <p:cNvGrpSpPr>
                <a:grpSpLocks/>
              </p:cNvGrpSpPr>
              <p:nvPr/>
            </p:nvGrpSpPr>
            <p:grpSpPr bwMode="auto">
              <a:xfrm>
                <a:off x="0" y="0"/>
                <a:ext cx="900" cy="479"/>
                <a:chOff x="0" y="0"/>
                <a:chExt cx="900" cy="479"/>
              </a:xfrm>
            </p:grpSpPr>
            <p:sp>
              <p:nvSpPr>
                <p:cNvPr id="60422" name="Rectangle 6"/>
                <p:cNvSpPr>
                  <a:spLocks noChangeArrowheads="1"/>
                </p:cNvSpPr>
                <p:nvPr/>
              </p:nvSpPr>
              <p:spPr bwMode="auto">
                <a:xfrm>
                  <a:off x="43" y="0"/>
                  <a:ext cx="814"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dirty="0">
                      <a:cs typeface="Times New Roman" pitchFamily="18" charset="0"/>
                    </a:rPr>
                    <a:t> </a:t>
                  </a:r>
                  <a:endParaRPr lang="en-US" sz="1000" dirty="0">
                    <a:cs typeface="Times New Roman" pitchFamily="18" charset="0"/>
                  </a:endParaRPr>
                </a:p>
                <a:p>
                  <a:pPr algn="ctr">
                    <a:tabLst>
                      <a:tab pos="3028950" algn="l"/>
                    </a:tabLst>
                  </a:pPr>
                  <a:r>
                    <a:rPr lang="en-US" sz="1400" dirty="0">
                      <a:cs typeface="Times New Roman" pitchFamily="18" charset="0"/>
                    </a:rPr>
                    <a:t> </a:t>
                  </a:r>
                  <a:endParaRPr lang="en-US" sz="1000" dirty="0">
                    <a:cs typeface="Times New Roman" pitchFamily="18" charset="0"/>
                  </a:endParaRPr>
                </a:p>
                <a:p>
                  <a:pPr algn="ctr">
                    <a:tabLst>
                      <a:tab pos="3028950" algn="l"/>
                    </a:tabLst>
                  </a:pPr>
                  <a:r>
                    <a:rPr lang="en-US" sz="1400" dirty="0" err="1">
                      <a:solidFill>
                        <a:srgbClr val="9966FF"/>
                      </a:solidFill>
                      <a:cs typeface="Times New Roman" pitchFamily="18" charset="0"/>
                    </a:rPr>
                    <a:t>Electrocatalyst</a:t>
                  </a:r>
                  <a:endParaRPr lang="en-US" sz="1000" dirty="0">
                    <a:solidFill>
                      <a:srgbClr val="9966FF"/>
                    </a:solidFill>
                    <a:cs typeface="Times New Roman" pitchFamily="18" charset="0"/>
                  </a:endParaRPr>
                </a:p>
                <a:p>
                  <a:pPr algn="ctr">
                    <a:tabLst>
                      <a:tab pos="3028950" algn="l"/>
                    </a:tabLst>
                  </a:pPr>
                  <a:endParaRPr lang="en-US" dirty="0">
                    <a:solidFill>
                      <a:srgbClr val="9966FF"/>
                    </a:solidFill>
                  </a:endParaRPr>
                </a:p>
              </p:txBody>
            </p:sp>
            <p:sp>
              <p:nvSpPr>
                <p:cNvPr id="60423" name="Rectangle 7"/>
                <p:cNvSpPr>
                  <a:spLocks noChangeArrowheads="1"/>
                </p:cNvSpPr>
                <p:nvPr/>
              </p:nvSpPr>
              <p:spPr bwMode="auto">
                <a:xfrm>
                  <a:off x="0" y="0"/>
                  <a:ext cx="900" cy="271"/>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0424" name="Group 8"/>
              <p:cNvGrpSpPr>
                <a:grpSpLocks/>
              </p:cNvGrpSpPr>
              <p:nvPr/>
            </p:nvGrpSpPr>
            <p:grpSpPr bwMode="auto">
              <a:xfrm>
                <a:off x="900" y="0"/>
                <a:ext cx="900" cy="567"/>
                <a:chOff x="900" y="0"/>
                <a:chExt cx="900" cy="567"/>
              </a:xfrm>
            </p:grpSpPr>
            <p:sp>
              <p:nvSpPr>
                <p:cNvPr id="60425" name="Rectangle 9"/>
                <p:cNvSpPr>
                  <a:spLocks noChangeArrowheads="1"/>
                </p:cNvSpPr>
                <p:nvPr/>
              </p:nvSpPr>
              <p:spPr bwMode="auto">
                <a:xfrm>
                  <a:off x="943" y="0"/>
                  <a:ext cx="814" cy="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dirty="0">
                      <a:solidFill>
                        <a:srgbClr val="9966FF"/>
                      </a:solidFill>
                      <a:cs typeface="Times New Roman" pitchFamily="18" charset="0"/>
                    </a:rPr>
                    <a:t>Methanol Oxidation Onset potential(v</a:t>
                  </a:r>
                  <a:r>
                    <a:rPr lang="en-US" sz="1400" dirty="0" smtClean="0">
                      <a:solidFill>
                        <a:srgbClr val="9966FF"/>
                      </a:solidFill>
                      <a:cs typeface="Times New Roman" pitchFamily="18" charset="0"/>
                    </a:rPr>
                    <a:t>)</a:t>
                  </a:r>
                </a:p>
                <a:p>
                  <a:pPr algn="ctr" eaLnBrk="1" hangingPunct="1">
                    <a:tabLst>
                      <a:tab pos="3028950" algn="l"/>
                    </a:tabLst>
                  </a:pPr>
                  <a:endParaRPr lang="en-US" sz="1000" dirty="0">
                    <a:solidFill>
                      <a:srgbClr val="9966FF"/>
                    </a:solidFill>
                    <a:cs typeface="Times New Roman" pitchFamily="18" charset="0"/>
                  </a:endParaRPr>
                </a:p>
                <a:p>
                  <a:pPr algn="ctr">
                    <a:tabLst>
                      <a:tab pos="3028950" algn="l"/>
                    </a:tabLst>
                  </a:pPr>
                  <a:r>
                    <a:rPr lang="en-US" sz="1400" dirty="0" err="1">
                      <a:solidFill>
                        <a:srgbClr val="9966FF"/>
                      </a:solidFill>
                      <a:cs typeface="Times New Roman" pitchFamily="18" charset="0"/>
                    </a:rPr>
                    <a:t>Vs</a:t>
                  </a:r>
                  <a:r>
                    <a:rPr lang="en-US" sz="1400" dirty="0">
                      <a:solidFill>
                        <a:srgbClr val="9966FF"/>
                      </a:solidFill>
                      <a:cs typeface="Times New Roman" pitchFamily="18" charset="0"/>
                    </a:rPr>
                    <a:t> Ag/</a:t>
                  </a:r>
                  <a:r>
                    <a:rPr lang="en-US" sz="1400" dirty="0" err="1">
                      <a:solidFill>
                        <a:srgbClr val="9966FF"/>
                      </a:solidFill>
                      <a:cs typeface="Times New Roman" pitchFamily="18" charset="0"/>
                    </a:rPr>
                    <a:t>Agcl</a:t>
                  </a:r>
                  <a:endParaRPr lang="en-US" sz="1000" dirty="0">
                    <a:solidFill>
                      <a:srgbClr val="9966FF"/>
                    </a:solidFill>
                    <a:cs typeface="Times New Roman" pitchFamily="18" charset="0"/>
                  </a:endParaRPr>
                </a:p>
                <a:p>
                  <a:pPr algn="ctr">
                    <a:tabLst>
                      <a:tab pos="3028950" algn="l"/>
                    </a:tabLst>
                  </a:pPr>
                  <a:endParaRPr lang="en-US" dirty="0">
                    <a:solidFill>
                      <a:srgbClr val="9966FF"/>
                    </a:solidFill>
                  </a:endParaRPr>
                </a:p>
              </p:txBody>
            </p:sp>
            <p:sp>
              <p:nvSpPr>
                <p:cNvPr id="60426" name="Rectangle 10"/>
                <p:cNvSpPr>
                  <a:spLocks noChangeArrowheads="1"/>
                </p:cNvSpPr>
                <p:nvPr/>
              </p:nvSpPr>
              <p:spPr bwMode="auto">
                <a:xfrm>
                  <a:off x="900" y="0"/>
                  <a:ext cx="900" cy="271"/>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0427" name="Group 11"/>
              <p:cNvGrpSpPr>
                <a:grpSpLocks/>
              </p:cNvGrpSpPr>
              <p:nvPr/>
            </p:nvGrpSpPr>
            <p:grpSpPr bwMode="auto">
              <a:xfrm>
                <a:off x="1800" y="0"/>
                <a:ext cx="661" cy="958"/>
                <a:chOff x="1800" y="0"/>
                <a:chExt cx="661" cy="958"/>
              </a:xfrm>
            </p:grpSpPr>
            <p:sp>
              <p:nvSpPr>
                <p:cNvPr id="60428" name="Rectangle 12"/>
                <p:cNvSpPr>
                  <a:spLocks noChangeArrowheads="1"/>
                </p:cNvSpPr>
                <p:nvPr/>
              </p:nvSpPr>
              <p:spPr bwMode="auto">
                <a:xfrm>
                  <a:off x="1843" y="0"/>
                  <a:ext cx="575" cy="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dirty="0">
                      <a:cs typeface="Times New Roman" pitchFamily="18" charset="0"/>
                    </a:rPr>
                    <a:t> </a:t>
                  </a:r>
                  <a:endParaRPr lang="en-US" sz="1000" dirty="0">
                    <a:cs typeface="Times New Roman" pitchFamily="18" charset="0"/>
                  </a:endParaRPr>
                </a:p>
                <a:p>
                  <a:pPr algn="ctr">
                    <a:tabLst>
                      <a:tab pos="3028950" algn="l"/>
                    </a:tabLst>
                  </a:pPr>
                  <a:r>
                    <a:rPr lang="en-US" sz="1400" dirty="0">
                      <a:solidFill>
                        <a:srgbClr val="9966FF"/>
                      </a:solidFill>
                      <a:cs typeface="Times New Roman" pitchFamily="18" charset="0"/>
                    </a:rPr>
                    <a:t>Activity I (mA/cm</a:t>
                  </a:r>
                  <a:r>
                    <a:rPr lang="en-US" sz="1400" baseline="30000" dirty="0">
                      <a:solidFill>
                        <a:srgbClr val="9966FF"/>
                      </a:solidFill>
                      <a:cs typeface="Times New Roman" pitchFamily="18" charset="0"/>
                    </a:rPr>
                    <a:t>2</a:t>
                  </a:r>
                  <a:r>
                    <a:rPr lang="en-US" sz="1400" dirty="0">
                      <a:solidFill>
                        <a:srgbClr val="9966FF"/>
                      </a:solidFill>
                      <a:cs typeface="Times New Roman" pitchFamily="18" charset="0"/>
                    </a:rPr>
                    <a:t>) at +0.6 V</a:t>
                  </a:r>
                  <a:endParaRPr lang="en-US" sz="1000" dirty="0">
                    <a:solidFill>
                      <a:srgbClr val="9966FF"/>
                    </a:solidFill>
                    <a:cs typeface="Times New Roman" pitchFamily="18" charset="0"/>
                  </a:endParaRPr>
                </a:p>
                <a:p>
                  <a:pPr algn="ctr">
                    <a:tabLst>
                      <a:tab pos="3028950" algn="l"/>
                    </a:tabLst>
                  </a:pPr>
                  <a:endParaRPr lang="en-US" dirty="0">
                    <a:solidFill>
                      <a:srgbClr val="9966FF"/>
                    </a:solidFill>
                  </a:endParaRPr>
                </a:p>
              </p:txBody>
            </p:sp>
            <p:sp>
              <p:nvSpPr>
                <p:cNvPr id="60429" name="Rectangle 13"/>
                <p:cNvSpPr>
                  <a:spLocks noChangeArrowheads="1"/>
                </p:cNvSpPr>
                <p:nvPr/>
              </p:nvSpPr>
              <p:spPr bwMode="auto">
                <a:xfrm>
                  <a:off x="1800" y="0"/>
                  <a:ext cx="661" cy="271"/>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0430" name="Group 14"/>
              <p:cNvGrpSpPr>
                <a:grpSpLocks/>
              </p:cNvGrpSpPr>
              <p:nvPr/>
            </p:nvGrpSpPr>
            <p:grpSpPr bwMode="auto">
              <a:xfrm>
                <a:off x="2461" y="0"/>
                <a:ext cx="655" cy="958"/>
                <a:chOff x="2461" y="0"/>
                <a:chExt cx="655" cy="958"/>
              </a:xfrm>
            </p:grpSpPr>
            <p:sp>
              <p:nvSpPr>
                <p:cNvPr id="60431" name="Rectangle 15"/>
                <p:cNvSpPr>
                  <a:spLocks noChangeArrowheads="1"/>
                </p:cNvSpPr>
                <p:nvPr/>
              </p:nvSpPr>
              <p:spPr bwMode="auto">
                <a:xfrm>
                  <a:off x="2504" y="0"/>
                  <a:ext cx="569" cy="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a:cs typeface="Times New Roman" pitchFamily="18" charset="0"/>
                    </a:rPr>
                    <a:t> </a:t>
                  </a:r>
                  <a:endParaRPr lang="en-US" sz="1000">
                    <a:cs typeface="Times New Roman" pitchFamily="18" charset="0"/>
                  </a:endParaRPr>
                </a:p>
                <a:p>
                  <a:pPr algn="ctr">
                    <a:tabLst>
                      <a:tab pos="3028950" algn="l"/>
                    </a:tabLst>
                  </a:pPr>
                  <a:r>
                    <a:rPr lang="en-US" sz="1400">
                      <a:solidFill>
                        <a:srgbClr val="9966FF"/>
                      </a:solidFill>
                      <a:cs typeface="Times New Roman" pitchFamily="18" charset="0"/>
                    </a:rPr>
                    <a:t>Internal resistance     </a:t>
                  </a:r>
                  <a:r>
                    <a:rPr lang="en-US" sz="1600">
                      <a:solidFill>
                        <a:srgbClr val="9966FF"/>
                      </a:solidFill>
                      <a:cs typeface="Times New Roman" pitchFamily="18" charset="0"/>
                    </a:rPr>
                    <a:t>(</a:t>
                  </a:r>
                  <a:r>
                    <a:rPr lang="en-US" sz="1600">
                      <a:solidFill>
                        <a:srgbClr val="9966FF"/>
                      </a:solidFill>
                      <a:cs typeface="Arial" charset="0"/>
                      <a:sym typeface="Symbol" pitchFamily="18" charset="2"/>
                    </a:rPr>
                    <a:t></a:t>
                  </a:r>
                  <a:r>
                    <a:rPr lang="en-US" sz="1600">
                      <a:solidFill>
                        <a:srgbClr val="9966FF"/>
                      </a:solidFill>
                      <a:cs typeface="Times New Roman" pitchFamily="18" charset="0"/>
                    </a:rPr>
                    <a:t>cm</a:t>
                  </a:r>
                  <a:r>
                    <a:rPr lang="en-US" sz="1600" baseline="30000">
                      <a:solidFill>
                        <a:srgbClr val="9966FF"/>
                      </a:solidFill>
                      <a:cs typeface="Times New Roman" pitchFamily="18" charset="0"/>
                      <a:sym typeface="Symbol" pitchFamily="18" charset="2"/>
                    </a:rPr>
                    <a:t>2</a:t>
                  </a:r>
                  <a:r>
                    <a:rPr lang="en-US" sz="1600">
                      <a:solidFill>
                        <a:srgbClr val="9966FF"/>
                      </a:solidFill>
                      <a:cs typeface="Times New Roman" pitchFamily="18" charset="0"/>
                      <a:sym typeface="Symbol" pitchFamily="18" charset="2"/>
                    </a:rPr>
                    <a:t>)</a:t>
                  </a:r>
                </a:p>
                <a:p>
                  <a:pPr algn="ctr">
                    <a:tabLst>
                      <a:tab pos="3028950" algn="l"/>
                    </a:tabLst>
                  </a:pPr>
                  <a:endParaRPr lang="en-US" sz="1000">
                    <a:solidFill>
                      <a:srgbClr val="9966FF"/>
                    </a:solidFill>
                    <a:cs typeface="Times New Roman" pitchFamily="18" charset="0"/>
                  </a:endParaRPr>
                </a:p>
                <a:p>
                  <a:pPr algn="ctr">
                    <a:tabLst>
                      <a:tab pos="3028950" algn="l"/>
                    </a:tabLst>
                  </a:pPr>
                  <a:endParaRPr lang="en-US">
                    <a:solidFill>
                      <a:srgbClr val="9966FF"/>
                    </a:solidFill>
                  </a:endParaRPr>
                </a:p>
              </p:txBody>
            </p:sp>
            <p:sp>
              <p:nvSpPr>
                <p:cNvPr id="60432" name="Rectangle 16"/>
                <p:cNvSpPr>
                  <a:spLocks noChangeArrowheads="1"/>
                </p:cNvSpPr>
                <p:nvPr/>
              </p:nvSpPr>
              <p:spPr bwMode="auto">
                <a:xfrm>
                  <a:off x="2461" y="0"/>
                  <a:ext cx="655" cy="271"/>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0433" name="Group 17"/>
              <p:cNvGrpSpPr>
                <a:grpSpLocks/>
              </p:cNvGrpSpPr>
              <p:nvPr/>
            </p:nvGrpSpPr>
            <p:grpSpPr bwMode="auto">
              <a:xfrm>
                <a:off x="3116" y="0"/>
                <a:ext cx="662" cy="958"/>
                <a:chOff x="3116" y="0"/>
                <a:chExt cx="662" cy="958"/>
              </a:xfrm>
            </p:grpSpPr>
            <p:sp>
              <p:nvSpPr>
                <p:cNvPr id="60434" name="Rectangle 18"/>
                <p:cNvSpPr>
                  <a:spLocks noChangeArrowheads="1"/>
                </p:cNvSpPr>
                <p:nvPr/>
              </p:nvSpPr>
              <p:spPr bwMode="auto">
                <a:xfrm>
                  <a:off x="3159" y="0"/>
                  <a:ext cx="576" cy="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a:cs typeface="Times New Roman" pitchFamily="18" charset="0"/>
                    </a:rPr>
                    <a:t> </a:t>
                  </a:r>
                  <a:endParaRPr lang="en-US" sz="1000">
                    <a:cs typeface="Times New Roman" pitchFamily="18" charset="0"/>
                  </a:endParaRPr>
                </a:p>
                <a:p>
                  <a:pPr algn="ctr">
                    <a:tabLst>
                      <a:tab pos="3028950" algn="l"/>
                    </a:tabLst>
                  </a:pPr>
                  <a:r>
                    <a:rPr lang="en-US" sz="1400">
                      <a:solidFill>
                        <a:srgbClr val="9966FF"/>
                      </a:solidFill>
                      <a:cs typeface="Times New Roman" pitchFamily="18" charset="0"/>
                    </a:rPr>
                    <a:t>Efb(V) Vs NHE</a:t>
                  </a:r>
                  <a:endParaRPr lang="en-US" sz="1000">
                    <a:solidFill>
                      <a:srgbClr val="9966FF"/>
                    </a:solidFill>
                    <a:cs typeface="Times New Roman" pitchFamily="18" charset="0"/>
                  </a:endParaRPr>
                </a:p>
                <a:p>
                  <a:pPr algn="ctr">
                    <a:tabLst>
                      <a:tab pos="3028950" algn="l"/>
                    </a:tabLst>
                  </a:pPr>
                  <a:endParaRPr lang="en-US">
                    <a:solidFill>
                      <a:srgbClr val="9966FF"/>
                    </a:solidFill>
                  </a:endParaRPr>
                </a:p>
              </p:txBody>
            </p:sp>
            <p:sp>
              <p:nvSpPr>
                <p:cNvPr id="60435" name="Rectangle 19"/>
                <p:cNvSpPr>
                  <a:spLocks noChangeArrowheads="1"/>
                </p:cNvSpPr>
                <p:nvPr/>
              </p:nvSpPr>
              <p:spPr bwMode="auto">
                <a:xfrm>
                  <a:off x="3116" y="0"/>
                  <a:ext cx="662" cy="271"/>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0436" name="Group 20"/>
              <p:cNvGrpSpPr>
                <a:grpSpLocks/>
              </p:cNvGrpSpPr>
              <p:nvPr/>
            </p:nvGrpSpPr>
            <p:grpSpPr bwMode="auto">
              <a:xfrm>
                <a:off x="3778" y="0"/>
                <a:ext cx="590" cy="958"/>
                <a:chOff x="3778" y="0"/>
                <a:chExt cx="590" cy="958"/>
              </a:xfrm>
            </p:grpSpPr>
            <p:sp>
              <p:nvSpPr>
                <p:cNvPr id="60437" name="Rectangle 21"/>
                <p:cNvSpPr>
                  <a:spLocks noChangeArrowheads="1"/>
                </p:cNvSpPr>
                <p:nvPr/>
              </p:nvSpPr>
              <p:spPr bwMode="auto">
                <a:xfrm>
                  <a:off x="3821" y="0"/>
                  <a:ext cx="504" cy="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a:cs typeface="Times New Roman" pitchFamily="18" charset="0"/>
                    </a:rPr>
                    <a:t> </a:t>
                  </a:r>
                  <a:endParaRPr lang="en-US" sz="1000">
                    <a:cs typeface="Times New Roman" pitchFamily="18" charset="0"/>
                  </a:endParaRPr>
                </a:p>
                <a:p>
                  <a:pPr algn="ctr">
                    <a:tabLst>
                      <a:tab pos="3028950" algn="l"/>
                    </a:tabLst>
                  </a:pPr>
                  <a:r>
                    <a:rPr lang="en-US" sz="1400">
                      <a:solidFill>
                        <a:srgbClr val="9966FF"/>
                      </a:solidFill>
                      <a:cs typeface="Times New Roman" pitchFamily="18" charset="0"/>
                    </a:rPr>
                    <a:t>N</a:t>
                  </a:r>
                  <a:r>
                    <a:rPr lang="en-US" sz="1400" baseline="-30000">
                      <a:solidFill>
                        <a:srgbClr val="9966FF"/>
                      </a:solidFill>
                      <a:cs typeface="Times New Roman" pitchFamily="18" charset="0"/>
                    </a:rPr>
                    <a:t>D</a:t>
                  </a:r>
                  <a:endParaRPr lang="en-US" sz="1000">
                    <a:solidFill>
                      <a:srgbClr val="9966FF"/>
                    </a:solidFill>
                    <a:cs typeface="Times New Roman" pitchFamily="18" charset="0"/>
                  </a:endParaRPr>
                </a:p>
                <a:p>
                  <a:pPr algn="ctr">
                    <a:tabLst>
                      <a:tab pos="3028950" algn="l"/>
                    </a:tabLst>
                  </a:pPr>
                  <a:r>
                    <a:rPr lang="en-US" sz="2000" baseline="-30000">
                      <a:solidFill>
                        <a:srgbClr val="9966FF"/>
                      </a:solidFill>
                      <a:cs typeface="Times New Roman" pitchFamily="18" charset="0"/>
                    </a:rPr>
                    <a:t>(cm</a:t>
                  </a:r>
                  <a:r>
                    <a:rPr lang="en-US" sz="2000" baseline="30000">
                      <a:solidFill>
                        <a:srgbClr val="9966FF"/>
                      </a:solidFill>
                      <a:cs typeface="Times New Roman" pitchFamily="18" charset="0"/>
                    </a:rPr>
                    <a:t>-3</a:t>
                  </a:r>
                  <a:r>
                    <a:rPr lang="en-US" sz="2000" baseline="-30000">
                      <a:solidFill>
                        <a:srgbClr val="9966FF"/>
                      </a:solidFill>
                      <a:cs typeface="Times New Roman" pitchFamily="18" charset="0"/>
                    </a:rPr>
                    <a:t>)</a:t>
                  </a:r>
                  <a:endParaRPr lang="en-US" sz="1000">
                    <a:solidFill>
                      <a:srgbClr val="9966FF"/>
                    </a:solidFill>
                    <a:cs typeface="Times New Roman" pitchFamily="18" charset="0"/>
                  </a:endParaRPr>
                </a:p>
                <a:p>
                  <a:pPr algn="ctr">
                    <a:tabLst>
                      <a:tab pos="3028950" algn="l"/>
                    </a:tabLst>
                  </a:pPr>
                  <a:endParaRPr lang="en-US">
                    <a:solidFill>
                      <a:srgbClr val="9966FF"/>
                    </a:solidFill>
                  </a:endParaRPr>
                </a:p>
              </p:txBody>
            </p:sp>
            <p:sp>
              <p:nvSpPr>
                <p:cNvPr id="60438" name="Rectangle 22"/>
                <p:cNvSpPr>
                  <a:spLocks noChangeArrowheads="1"/>
                </p:cNvSpPr>
                <p:nvPr/>
              </p:nvSpPr>
              <p:spPr bwMode="auto">
                <a:xfrm>
                  <a:off x="3778" y="0"/>
                  <a:ext cx="590" cy="271"/>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60440" name="Rectangle 24"/>
              <p:cNvSpPr>
                <a:spLocks noChangeArrowheads="1"/>
              </p:cNvSpPr>
              <p:nvPr/>
            </p:nvSpPr>
            <p:spPr bwMode="auto">
              <a:xfrm>
                <a:off x="43" y="958"/>
                <a:ext cx="814" cy="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dirty="0">
                    <a:cs typeface="Times New Roman" pitchFamily="18" charset="0"/>
                  </a:rPr>
                  <a:t> </a:t>
                </a:r>
                <a:endParaRPr lang="en-US" sz="1000" dirty="0">
                  <a:cs typeface="Times New Roman" pitchFamily="18" charset="0"/>
                </a:endParaRPr>
              </a:p>
              <a:p>
                <a:pPr algn="ctr">
                  <a:tabLst>
                    <a:tab pos="3028950" algn="l"/>
                  </a:tabLst>
                </a:pPr>
                <a:endParaRPr lang="en-US" sz="1600" dirty="0" smtClean="0">
                  <a:solidFill>
                    <a:srgbClr val="9966FF"/>
                  </a:solidFill>
                  <a:cs typeface="Times New Roman" pitchFamily="18" charset="0"/>
                </a:endParaRPr>
              </a:p>
              <a:p>
                <a:pPr algn="ctr">
                  <a:tabLst>
                    <a:tab pos="3028950" algn="l"/>
                  </a:tabLst>
                </a:pPr>
                <a:r>
                  <a:rPr lang="en-US" sz="1600" dirty="0" smtClean="0">
                    <a:solidFill>
                      <a:srgbClr val="9966FF"/>
                    </a:solidFill>
                    <a:cs typeface="Times New Roman" pitchFamily="18" charset="0"/>
                  </a:rPr>
                  <a:t>Bulk</a:t>
                </a:r>
                <a:endParaRPr lang="en-US" sz="1200" dirty="0">
                  <a:solidFill>
                    <a:srgbClr val="9966FF"/>
                  </a:solidFill>
                  <a:cs typeface="Times New Roman" pitchFamily="18" charset="0"/>
                </a:endParaRPr>
              </a:p>
              <a:p>
                <a:pPr algn="ctr">
                  <a:tabLst>
                    <a:tab pos="3028950" algn="l"/>
                  </a:tabLst>
                </a:pPr>
                <a:r>
                  <a:rPr lang="en-US" sz="1600" dirty="0">
                    <a:solidFill>
                      <a:srgbClr val="9966FF"/>
                    </a:solidFill>
                    <a:cs typeface="Times New Roman" pitchFamily="18" charset="0"/>
                  </a:rPr>
                  <a:t>La</a:t>
                </a:r>
                <a:r>
                  <a:rPr lang="en-US" sz="1600" baseline="-30000" dirty="0">
                    <a:solidFill>
                      <a:srgbClr val="9966FF"/>
                    </a:solidFill>
                    <a:cs typeface="Times New Roman" pitchFamily="18" charset="0"/>
                  </a:rPr>
                  <a:t>1.8</a:t>
                </a:r>
                <a:r>
                  <a:rPr lang="en-US" sz="1600" dirty="0">
                    <a:solidFill>
                      <a:srgbClr val="9966FF"/>
                    </a:solidFill>
                    <a:cs typeface="Times New Roman" pitchFamily="18" charset="0"/>
                  </a:rPr>
                  <a:t> Sr</a:t>
                </a:r>
                <a:r>
                  <a:rPr lang="en-US" sz="1600" baseline="-30000" dirty="0">
                    <a:solidFill>
                      <a:srgbClr val="9966FF"/>
                    </a:solidFill>
                    <a:cs typeface="Times New Roman" pitchFamily="18" charset="0"/>
                  </a:rPr>
                  <a:t>0.2</a:t>
                </a:r>
                <a:r>
                  <a:rPr lang="en-US" sz="1600" dirty="0">
                    <a:solidFill>
                      <a:srgbClr val="9966FF"/>
                    </a:solidFill>
                    <a:cs typeface="Times New Roman" pitchFamily="18" charset="0"/>
                  </a:rPr>
                  <a:t> CuO</a:t>
                </a:r>
                <a:r>
                  <a:rPr lang="en-US" sz="1600" baseline="-30000" dirty="0">
                    <a:solidFill>
                      <a:srgbClr val="9966FF"/>
                    </a:solidFill>
                    <a:cs typeface="Times New Roman" pitchFamily="18" charset="0"/>
                  </a:rPr>
                  <a:t>4</a:t>
                </a:r>
                <a:endParaRPr lang="en-US" sz="1200" dirty="0">
                  <a:solidFill>
                    <a:srgbClr val="9966FF"/>
                  </a:solidFill>
                  <a:cs typeface="Times New Roman" pitchFamily="18" charset="0"/>
                </a:endParaRPr>
              </a:p>
              <a:p>
                <a:pPr algn="ctr">
                  <a:tabLst>
                    <a:tab pos="3028950" algn="l"/>
                  </a:tabLst>
                </a:pPr>
                <a:r>
                  <a:rPr lang="en-US" sz="1600" baseline="-30000" dirty="0">
                    <a:solidFill>
                      <a:srgbClr val="9966FF"/>
                    </a:solidFill>
                    <a:cs typeface="Times New Roman" pitchFamily="18" charset="0"/>
                  </a:rPr>
                  <a:t> </a:t>
                </a:r>
                <a:endParaRPr lang="en-US" sz="1200" dirty="0">
                  <a:solidFill>
                    <a:srgbClr val="9966FF"/>
                  </a:solidFill>
                  <a:cs typeface="Times New Roman" pitchFamily="18" charset="0"/>
                </a:endParaRPr>
              </a:p>
              <a:p>
                <a:pPr algn="ctr">
                  <a:tabLst>
                    <a:tab pos="3028950" algn="l"/>
                  </a:tabLst>
                </a:pPr>
                <a:r>
                  <a:rPr lang="en-US" sz="1600" dirty="0" err="1">
                    <a:solidFill>
                      <a:srgbClr val="9966FF"/>
                    </a:solidFill>
                    <a:cs typeface="Times New Roman" pitchFamily="18" charset="0"/>
                  </a:rPr>
                  <a:t>Nanocrystalline</a:t>
                </a:r>
                <a:endParaRPr lang="en-US" sz="1200" dirty="0">
                  <a:solidFill>
                    <a:srgbClr val="9966FF"/>
                  </a:solidFill>
                  <a:cs typeface="Times New Roman" pitchFamily="18" charset="0"/>
                </a:endParaRPr>
              </a:p>
              <a:p>
                <a:pPr algn="ctr">
                  <a:tabLst>
                    <a:tab pos="3028950" algn="l"/>
                  </a:tabLst>
                </a:pPr>
                <a:r>
                  <a:rPr lang="en-US" sz="1600" dirty="0">
                    <a:solidFill>
                      <a:srgbClr val="9966FF"/>
                    </a:solidFill>
                    <a:cs typeface="Times New Roman" pitchFamily="18" charset="0"/>
                  </a:rPr>
                  <a:t>La</a:t>
                </a:r>
                <a:r>
                  <a:rPr lang="en-US" sz="1600" baseline="-30000" dirty="0">
                    <a:solidFill>
                      <a:srgbClr val="9966FF"/>
                    </a:solidFill>
                    <a:cs typeface="Times New Roman" pitchFamily="18" charset="0"/>
                  </a:rPr>
                  <a:t>1.8</a:t>
                </a:r>
                <a:r>
                  <a:rPr lang="en-US" sz="1600" dirty="0">
                    <a:solidFill>
                      <a:srgbClr val="9966FF"/>
                    </a:solidFill>
                    <a:cs typeface="Times New Roman" pitchFamily="18" charset="0"/>
                  </a:rPr>
                  <a:t> Sr</a:t>
                </a:r>
                <a:r>
                  <a:rPr lang="en-US" sz="1600" baseline="-30000" dirty="0">
                    <a:solidFill>
                      <a:srgbClr val="9966FF"/>
                    </a:solidFill>
                    <a:cs typeface="Times New Roman" pitchFamily="18" charset="0"/>
                  </a:rPr>
                  <a:t>0.2</a:t>
                </a:r>
                <a:r>
                  <a:rPr lang="en-US" sz="1600" dirty="0">
                    <a:solidFill>
                      <a:srgbClr val="9966FF"/>
                    </a:solidFill>
                    <a:cs typeface="Times New Roman" pitchFamily="18" charset="0"/>
                  </a:rPr>
                  <a:t> CuO</a:t>
                </a:r>
                <a:r>
                  <a:rPr lang="en-US" sz="1600" baseline="-30000" dirty="0">
                    <a:solidFill>
                      <a:srgbClr val="9966FF"/>
                    </a:solidFill>
                    <a:cs typeface="Times New Roman" pitchFamily="18" charset="0"/>
                  </a:rPr>
                  <a:t>4</a:t>
                </a:r>
                <a:endParaRPr lang="en-US" sz="1200" dirty="0">
                  <a:solidFill>
                    <a:srgbClr val="9966FF"/>
                  </a:solidFill>
                  <a:cs typeface="Times New Roman" pitchFamily="18" charset="0"/>
                </a:endParaRPr>
              </a:p>
              <a:p>
                <a:pPr algn="ctr">
                  <a:tabLst>
                    <a:tab pos="3028950" algn="l"/>
                  </a:tabLst>
                </a:pPr>
                <a:endParaRPr lang="en-US" sz="2800" dirty="0">
                  <a:solidFill>
                    <a:srgbClr val="9966FF"/>
                  </a:solidFill>
                </a:endParaRPr>
              </a:p>
            </p:txBody>
          </p:sp>
          <p:sp>
            <p:nvSpPr>
              <p:cNvPr id="60443" name="Rectangle 27"/>
              <p:cNvSpPr>
                <a:spLocks noChangeArrowheads="1"/>
              </p:cNvSpPr>
              <p:nvPr/>
            </p:nvSpPr>
            <p:spPr bwMode="auto">
              <a:xfrm>
                <a:off x="943" y="958"/>
                <a:ext cx="814" cy="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dirty="0">
                    <a:solidFill>
                      <a:srgbClr val="9966FF"/>
                    </a:solidFill>
                    <a:cs typeface="Times New Roman" pitchFamily="18" charset="0"/>
                  </a:rPr>
                  <a:t> </a:t>
                </a:r>
                <a:endParaRPr lang="en-US" sz="1000" dirty="0">
                  <a:solidFill>
                    <a:srgbClr val="9966FF"/>
                  </a:solidFill>
                  <a:cs typeface="Times New Roman" pitchFamily="18" charset="0"/>
                </a:endParaRPr>
              </a:p>
              <a:p>
                <a:pPr algn="ctr">
                  <a:tabLst>
                    <a:tab pos="3028950" algn="l"/>
                  </a:tabLst>
                </a:pPr>
                <a:endParaRPr lang="en-US" sz="1400" dirty="0" smtClean="0">
                  <a:solidFill>
                    <a:srgbClr val="9966FF"/>
                  </a:solidFill>
                  <a:cs typeface="Times New Roman" pitchFamily="18" charset="0"/>
                </a:endParaRPr>
              </a:p>
              <a:p>
                <a:pPr algn="ctr">
                  <a:tabLst>
                    <a:tab pos="3028950" algn="l"/>
                  </a:tabLst>
                </a:pPr>
                <a:r>
                  <a:rPr lang="en-US" sz="1400" dirty="0" smtClean="0">
                    <a:solidFill>
                      <a:srgbClr val="9966FF"/>
                    </a:solidFill>
                    <a:cs typeface="Times New Roman" pitchFamily="18" charset="0"/>
                  </a:rPr>
                  <a:t>0.480</a:t>
                </a:r>
                <a:endParaRPr lang="en-US" sz="1000" dirty="0">
                  <a:solidFill>
                    <a:srgbClr val="9966FF"/>
                  </a:solidFill>
                  <a:cs typeface="Times New Roman" pitchFamily="18" charset="0"/>
                </a:endParaRPr>
              </a:p>
              <a:p>
                <a:pPr algn="ctr">
                  <a:tabLst>
                    <a:tab pos="3028950" algn="l"/>
                  </a:tabLst>
                </a:pPr>
                <a:r>
                  <a:rPr lang="en-US" sz="1400" dirty="0">
                    <a:solidFill>
                      <a:srgbClr val="9966FF"/>
                    </a:solidFill>
                    <a:cs typeface="Times New Roman" pitchFamily="18" charset="0"/>
                  </a:rPr>
                  <a:t> </a:t>
                </a:r>
                <a:endParaRPr lang="en-US" sz="1000" dirty="0">
                  <a:solidFill>
                    <a:srgbClr val="9966FF"/>
                  </a:solidFill>
                  <a:cs typeface="Times New Roman" pitchFamily="18" charset="0"/>
                </a:endParaRPr>
              </a:p>
              <a:p>
                <a:pPr algn="ctr">
                  <a:tabLst>
                    <a:tab pos="3028950" algn="l"/>
                  </a:tabLst>
                </a:pPr>
                <a:r>
                  <a:rPr lang="en-US" sz="1400" dirty="0">
                    <a:solidFill>
                      <a:srgbClr val="9966FF"/>
                    </a:solidFill>
                    <a:cs typeface="Times New Roman" pitchFamily="18" charset="0"/>
                  </a:rPr>
                  <a:t> </a:t>
                </a:r>
                <a:endParaRPr lang="en-US" sz="1000" dirty="0">
                  <a:solidFill>
                    <a:srgbClr val="9966FF"/>
                  </a:solidFill>
                  <a:cs typeface="Times New Roman" pitchFamily="18" charset="0"/>
                </a:endParaRPr>
              </a:p>
              <a:p>
                <a:pPr algn="ctr">
                  <a:tabLst>
                    <a:tab pos="3028950" algn="l"/>
                  </a:tabLst>
                </a:pPr>
                <a:endParaRPr lang="en-US" sz="1400" dirty="0">
                  <a:solidFill>
                    <a:srgbClr val="9966FF"/>
                  </a:solidFill>
                  <a:cs typeface="Times New Roman" pitchFamily="18" charset="0"/>
                </a:endParaRPr>
              </a:p>
              <a:p>
                <a:pPr algn="ctr">
                  <a:tabLst>
                    <a:tab pos="3028950" algn="l"/>
                  </a:tabLst>
                </a:pPr>
                <a:endParaRPr lang="en-US" sz="1400" dirty="0">
                  <a:solidFill>
                    <a:srgbClr val="9966FF"/>
                  </a:solidFill>
                  <a:cs typeface="Times New Roman" pitchFamily="18" charset="0"/>
                </a:endParaRPr>
              </a:p>
              <a:p>
                <a:pPr algn="ctr">
                  <a:tabLst>
                    <a:tab pos="3028950" algn="l"/>
                  </a:tabLst>
                </a:pPr>
                <a:r>
                  <a:rPr lang="en-US" sz="1400" dirty="0">
                    <a:solidFill>
                      <a:srgbClr val="9966FF"/>
                    </a:solidFill>
                    <a:cs typeface="Times New Roman" pitchFamily="18" charset="0"/>
                  </a:rPr>
                  <a:t>0.400</a:t>
                </a:r>
                <a:endParaRPr lang="en-US" sz="1000" dirty="0">
                  <a:solidFill>
                    <a:srgbClr val="9966FF"/>
                  </a:solidFill>
                  <a:cs typeface="Times New Roman" pitchFamily="18" charset="0"/>
                </a:endParaRPr>
              </a:p>
              <a:p>
                <a:pPr algn="ctr">
                  <a:tabLst>
                    <a:tab pos="3028950" algn="l"/>
                  </a:tabLst>
                </a:pPr>
                <a:endParaRPr lang="en-US" dirty="0">
                  <a:solidFill>
                    <a:srgbClr val="9966FF"/>
                  </a:solidFill>
                </a:endParaRPr>
              </a:p>
            </p:txBody>
          </p:sp>
          <p:sp>
            <p:nvSpPr>
              <p:cNvPr id="60446" name="Rectangle 30"/>
              <p:cNvSpPr>
                <a:spLocks noChangeArrowheads="1"/>
              </p:cNvSpPr>
              <p:nvPr/>
            </p:nvSpPr>
            <p:spPr bwMode="auto">
              <a:xfrm>
                <a:off x="1843" y="958"/>
                <a:ext cx="575" cy="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dirty="0">
                    <a:solidFill>
                      <a:srgbClr val="9966FF"/>
                    </a:solidFill>
                    <a:cs typeface="Times New Roman" pitchFamily="18" charset="0"/>
                  </a:rPr>
                  <a:t> </a:t>
                </a:r>
                <a:endParaRPr lang="en-US" sz="1000" dirty="0">
                  <a:solidFill>
                    <a:srgbClr val="9966FF"/>
                  </a:solidFill>
                  <a:cs typeface="Times New Roman" pitchFamily="18" charset="0"/>
                </a:endParaRPr>
              </a:p>
              <a:p>
                <a:pPr algn="ctr">
                  <a:tabLst>
                    <a:tab pos="3028950" algn="l"/>
                  </a:tabLst>
                </a:pPr>
                <a:endParaRPr lang="en-US" sz="1400" dirty="0" smtClean="0">
                  <a:solidFill>
                    <a:srgbClr val="9966FF"/>
                  </a:solidFill>
                  <a:cs typeface="Times New Roman" pitchFamily="18" charset="0"/>
                </a:endParaRPr>
              </a:p>
              <a:p>
                <a:pPr algn="ctr">
                  <a:tabLst>
                    <a:tab pos="3028950" algn="l"/>
                  </a:tabLst>
                </a:pPr>
                <a:r>
                  <a:rPr lang="en-US" sz="1400" dirty="0" smtClean="0">
                    <a:solidFill>
                      <a:srgbClr val="9966FF"/>
                    </a:solidFill>
                    <a:cs typeface="Times New Roman" pitchFamily="18" charset="0"/>
                  </a:rPr>
                  <a:t>1.9(1</a:t>
                </a:r>
                <a:r>
                  <a:rPr lang="en-US" sz="1400" dirty="0">
                    <a:solidFill>
                      <a:srgbClr val="9966FF"/>
                    </a:solidFill>
                    <a:cs typeface="Times New Roman" pitchFamily="18" charset="0"/>
                  </a:rPr>
                  <a:t>)</a:t>
                </a:r>
                <a:endParaRPr lang="en-US" sz="1000" dirty="0">
                  <a:solidFill>
                    <a:srgbClr val="9966FF"/>
                  </a:solidFill>
                  <a:cs typeface="Times New Roman" pitchFamily="18" charset="0"/>
                </a:endParaRPr>
              </a:p>
              <a:p>
                <a:pPr algn="ctr">
                  <a:tabLst>
                    <a:tab pos="3028950" algn="l"/>
                  </a:tabLst>
                </a:pPr>
                <a:r>
                  <a:rPr lang="en-US" sz="1400" dirty="0">
                    <a:solidFill>
                      <a:srgbClr val="9966FF"/>
                    </a:solidFill>
                    <a:cs typeface="Times New Roman" pitchFamily="18" charset="0"/>
                  </a:rPr>
                  <a:t> </a:t>
                </a:r>
                <a:endParaRPr lang="en-US" sz="1000" dirty="0">
                  <a:solidFill>
                    <a:srgbClr val="9966FF"/>
                  </a:solidFill>
                  <a:cs typeface="Times New Roman" pitchFamily="18" charset="0"/>
                </a:endParaRPr>
              </a:p>
              <a:p>
                <a:pPr algn="ctr">
                  <a:tabLst>
                    <a:tab pos="3028950" algn="l"/>
                  </a:tabLst>
                </a:pPr>
                <a:r>
                  <a:rPr lang="en-US" sz="1400" dirty="0">
                    <a:solidFill>
                      <a:srgbClr val="9966FF"/>
                    </a:solidFill>
                    <a:cs typeface="Times New Roman" pitchFamily="18" charset="0"/>
                  </a:rPr>
                  <a:t> </a:t>
                </a:r>
                <a:endParaRPr lang="en-US" sz="1000" dirty="0">
                  <a:solidFill>
                    <a:srgbClr val="9966FF"/>
                  </a:solidFill>
                  <a:cs typeface="Times New Roman" pitchFamily="18" charset="0"/>
                </a:endParaRPr>
              </a:p>
              <a:p>
                <a:pPr algn="ctr">
                  <a:tabLst>
                    <a:tab pos="3028950" algn="l"/>
                  </a:tabLst>
                </a:pPr>
                <a:endParaRPr lang="en-US" sz="1400" dirty="0">
                  <a:solidFill>
                    <a:srgbClr val="9966FF"/>
                  </a:solidFill>
                  <a:cs typeface="Times New Roman" pitchFamily="18" charset="0"/>
                </a:endParaRPr>
              </a:p>
              <a:p>
                <a:pPr algn="ctr">
                  <a:tabLst>
                    <a:tab pos="3028950" algn="l"/>
                  </a:tabLst>
                </a:pPr>
                <a:endParaRPr lang="en-US" sz="1400" dirty="0">
                  <a:solidFill>
                    <a:srgbClr val="9966FF"/>
                  </a:solidFill>
                  <a:cs typeface="Times New Roman" pitchFamily="18" charset="0"/>
                </a:endParaRPr>
              </a:p>
              <a:p>
                <a:pPr algn="ctr">
                  <a:tabLst>
                    <a:tab pos="3028950" algn="l"/>
                  </a:tabLst>
                </a:pPr>
                <a:r>
                  <a:rPr lang="en-US" sz="1400" dirty="0">
                    <a:solidFill>
                      <a:srgbClr val="9966FF"/>
                    </a:solidFill>
                    <a:cs typeface="Times New Roman" pitchFamily="18" charset="0"/>
                  </a:rPr>
                  <a:t>5.2(2.7)</a:t>
                </a:r>
                <a:endParaRPr lang="en-US" sz="1000" dirty="0">
                  <a:solidFill>
                    <a:srgbClr val="9966FF"/>
                  </a:solidFill>
                  <a:cs typeface="Times New Roman" pitchFamily="18" charset="0"/>
                </a:endParaRPr>
              </a:p>
              <a:p>
                <a:pPr algn="ctr">
                  <a:tabLst>
                    <a:tab pos="3028950" algn="l"/>
                  </a:tabLst>
                </a:pPr>
                <a:endParaRPr lang="en-US" dirty="0">
                  <a:solidFill>
                    <a:srgbClr val="9966FF"/>
                  </a:solidFill>
                </a:endParaRPr>
              </a:p>
            </p:txBody>
          </p:sp>
          <p:sp>
            <p:nvSpPr>
              <p:cNvPr id="60449" name="Rectangle 33"/>
              <p:cNvSpPr>
                <a:spLocks noChangeArrowheads="1"/>
              </p:cNvSpPr>
              <p:nvPr/>
            </p:nvSpPr>
            <p:spPr bwMode="auto">
              <a:xfrm>
                <a:off x="2504" y="958"/>
                <a:ext cx="569" cy="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dirty="0">
                    <a:solidFill>
                      <a:srgbClr val="9966FF"/>
                    </a:solidFill>
                    <a:cs typeface="Times New Roman" pitchFamily="18" charset="0"/>
                  </a:rPr>
                  <a:t> </a:t>
                </a:r>
                <a:endParaRPr lang="en-US" sz="1000" dirty="0">
                  <a:solidFill>
                    <a:srgbClr val="9966FF"/>
                  </a:solidFill>
                  <a:cs typeface="Times New Roman" pitchFamily="18" charset="0"/>
                </a:endParaRPr>
              </a:p>
              <a:p>
                <a:pPr algn="ctr">
                  <a:tabLst>
                    <a:tab pos="3028950" algn="l"/>
                  </a:tabLst>
                </a:pPr>
                <a:endParaRPr lang="en-US" sz="1400" dirty="0" smtClean="0">
                  <a:solidFill>
                    <a:srgbClr val="9966FF"/>
                  </a:solidFill>
                  <a:cs typeface="Times New Roman" pitchFamily="18" charset="0"/>
                </a:endParaRPr>
              </a:p>
              <a:p>
                <a:pPr algn="ctr">
                  <a:tabLst>
                    <a:tab pos="3028950" algn="l"/>
                  </a:tabLst>
                </a:pPr>
                <a:r>
                  <a:rPr lang="en-US" sz="1400" dirty="0" smtClean="0">
                    <a:solidFill>
                      <a:srgbClr val="9966FF"/>
                    </a:solidFill>
                    <a:cs typeface="Times New Roman" pitchFamily="18" charset="0"/>
                  </a:rPr>
                  <a:t>0.9</a:t>
                </a:r>
                <a:endParaRPr lang="en-US" sz="1000" dirty="0">
                  <a:solidFill>
                    <a:srgbClr val="9966FF"/>
                  </a:solidFill>
                  <a:cs typeface="Times New Roman" pitchFamily="18" charset="0"/>
                </a:endParaRPr>
              </a:p>
              <a:p>
                <a:pPr algn="ctr">
                  <a:tabLst>
                    <a:tab pos="3028950" algn="l"/>
                  </a:tabLst>
                </a:pPr>
                <a:r>
                  <a:rPr lang="en-US" sz="1400" dirty="0">
                    <a:solidFill>
                      <a:srgbClr val="9966FF"/>
                    </a:solidFill>
                    <a:cs typeface="Times New Roman" pitchFamily="18" charset="0"/>
                  </a:rPr>
                  <a:t> </a:t>
                </a:r>
                <a:endParaRPr lang="en-US" sz="1000" dirty="0">
                  <a:solidFill>
                    <a:srgbClr val="9966FF"/>
                  </a:solidFill>
                  <a:cs typeface="Times New Roman" pitchFamily="18" charset="0"/>
                </a:endParaRPr>
              </a:p>
              <a:p>
                <a:pPr algn="ctr">
                  <a:tabLst>
                    <a:tab pos="3028950" algn="l"/>
                  </a:tabLst>
                </a:pPr>
                <a:r>
                  <a:rPr lang="en-US" sz="1400" dirty="0">
                    <a:solidFill>
                      <a:srgbClr val="9966FF"/>
                    </a:solidFill>
                    <a:cs typeface="Times New Roman" pitchFamily="18" charset="0"/>
                  </a:rPr>
                  <a:t> </a:t>
                </a:r>
                <a:endParaRPr lang="en-US" sz="1000" dirty="0">
                  <a:solidFill>
                    <a:srgbClr val="9966FF"/>
                  </a:solidFill>
                  <a:cs typeface="Times New Roman" pitchFamily="18" charset="0"/>
                </a:endParaRPr>
              </a:p>
              <a:p>
                <a:pPr algn="ctr">
                  <a:tabLst>
                    <a:tab pos="3028950" algn="l"/>
                  </a:tabLst>
                </a:pPr>
                <a:endParaRPr lang="en-US" sz="1400" dirty="0">
                  <a:solidFill>
                    <a:srgbClr val="9966FF"/>
                  </a:solidFill>
                  <a:cs typeface="Times New Roman" pitchFamily="18" charset="0"/>
                </a:endParaRPr>
              </a:p>
              <a:p>
                <a:pPr algn="ctr">
                  <a:tabLst>
                    <a:tab pos="3028950" algn="l"/>
                  </a:tabLst>
                </a:pPr>
                <a:endParaRPr lang="en-US" sz="1400" dirty="0">
                  <a:solidFill>
                    <a:srgbClr val="9966FF"/>
                  </a:solidFill>
                  <a:cs typeface="Times New Roman" pitchFamily="18" charset="0"/>
                </a:endParaRPr>
              </a:p>
              <a:p>
                <a:pPr algn="ctr">
                  <a:tabLst>
                    <a:tab pos="3028950" algn="l"/>
                  </a:tabLst>
                </a:pPr>
                <a:r>
                  <a:rPr lang="en-US" sz="1400" dirty="0">
                    <a:solidFill>
                      <a:srgbClr val="9966FF"/>
                    </a:solidFill>
                    <a:cs typeface="Times New Roman" pitchFamily="18" charset="0"/>
                  </a:rPr>
                  <a:t>3.2</a:t>
                </a:r>
                <a:endParaRPr lang="en-US" sz="1000" dirty="0">
                  <a:solidFill>
                    <a:srgbClr val="9966FF"/>
                  </a:solidFill>
                  <a:cs typeface="Times New Roman" pitchFamily="18" charset="0"/>
                </a:endParaRPr>
              </a:p>
              <a:p>
                <a:pPr algn="ctr">
                  <a:tabLst>
                    <a:tab pos="3028950" algn="l"/>
                  </a:tabLst>
                </a:pPr>
                <a:endParaRPr lang="en-US" dirty="0">
                  <a:solidFill>
                    <a:srgbClr val="9966FF"/>
                  </a:solidFill>
                </a:endParaRPr>
              </a:p>
            </p:txBody>
          </p:sp>
          <p:sp>
            <p:nvSpPr>
              <p:cNvPr id="60452" name="Rectangle 36"/>
              <p:cNvSpPr>
                <a:spLocks noChangeArrowheads="1"/>
              </p:cNvSpPr>
              <p:nvPr/>
            </p:nvSpPr>
            <p:spPr bwMode="auto">
              <a:xfrm>
                <a:off x="3159" y="958"/>
                <a:ext cx="576" cy="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dirty="0">
                    <a:solidFill>
                      <a:srgbClr val="9966FF"/>
                    </a:solidFill>
                    <a:cs typeface="Times New Roman" pitchFamily="18" charset="0"/>
                  </a:rPr>
                  <a:t> </a:t>
                </a:r>
                <a:endParaRPr lang="en-US" sz="1000" dirty="0">
                  <a:solidFill>
                    <a:srgbClr val="9966FF"/>
                  </a:solidFill>
                  <a:cs typeface="Times New Roman" pitchFamily="18" charset="0"/>
                </a:endParaRPr>
              </a:p>
              <a:p>
                <a:pPr algn="ctr">
                  <a:tabLst>
                    <a:tab pos="3028950" algn="l"/>
                  </a:tabLst>
                </a:pPr>
                <a:endParaRPr lang="en-US" sz="1400" dirty="0" smtClean="0">
                  <a:solidFill>
                    <a:srgbClr val="9966FF"/>
                  </a:solidFill>
                  <a:cs typeface="Times New Roman" pitchFamily="18" charset="0"/>
                </a:endParaRPr>
              </a:p>
              <a:p>
                <a:pPr algn="ctr">
                  <a:tabLst>
                    <a:tab pos="3028950" algn="l"/>
                  </a:tabLst>
                </a:pPr>
                <a:r>
                  <a:rPr lang="en-US" sz="1400" dirty="0" smtClean="0">
                    <a:solidFill>
                      <a:srgbClr val="9966FF"/>
                    </a:solidFill>
                    <a:cs typeface="Times New Roman" pitchFamily="18" charset="0"/>
                  </a:rPr>
                  <a:t>0.09</a:t>
                </a:r>
                <a:endParaRPr lang="en-US" sz="1000" dirty="0">
                  <a:solidFill>
                    <a:srgbClr val="9966FF"/>
                  </a:solidFill>
                  <a:cs typeface="Times New Roman" pitchFamily="18" charset="0"/>
                </a:endParaRPr>
              </a:p>
              <a:p>
                <a:pPr algn="ctr">
                  <a:tabLst>
                    <a:tab pos="3028950" algn="l"/>
                  </a:tabLst>
                </a:pPr>
                <a:r>
                  <a:rPr lang="en-US" sz="1400" dirty="0">
                    <a:solidFill>
                      <a:srgbClr val="9966FF"/>
                    </a:solidFill>
                    <a:cs typeface="Times New Roman" pitchFamily="18" charset="0"/>
                  </a:rPr>
                  <a:t>(-4.590)*</a:t>
                </a:r>
                <a:endParaRPr lang="en-US" sz="1000" dirty="0">
                  <a:solidFill>
                    <a:srgbClr val="9966FF"/>
                  </a:solidFill>
                  <a:cs typeface="Times New Roman" pitchFamily="18" charset="0"/>
                </a:endParaRPr>
              </a:p>
              <a:p>
                <a:pPr algn="ctr">
                  <a:tabLst>
                    <a:tab pos="3028950" algn="l"/>
                  </a:tabLst>
                </a:pPr>
                <a:r>
                  <a:rPr lang="en-US" sz="1400" dirty="0">
                    <a:solidFill>
                      <a:srgbClr val="9966FF"/>
                    </a:solidFill>
                    <a:cs typeface="Times New Roman" pitchFamily="18" charset="0"/>
                  </a:rPr>
                  <a:t> </a:t>
                </a:r>
                <a:endParaRPr lang="en-US" sz="1000" dirty="0">
                  <a:solidFill>
                    <a:srgbClr val="9966FF"/>
                  </a:solidFill>
                  <a:cs typeface="Times New Roman" pitchFamily="18" charset="0"/>
                </a:endParaRPr>
              </a:p>
              <a:p>
                <a:pPr algn="ctr">
                  <a:tabLst>
                    <a:tab pos="3028950" algn="l"/>
                  </a:tabLst>
                </a:pPr>
                <a:endParaRPr lang="en-US" sz="1400" dirty="0">
                  <a:solidFill>
                    <a:srgbClr val="9966FF"/>
                  </a:solidFill>
                  <a:cs typeface="Times New Roman" pitchFamily="18" charset="0"/>
                </a:endParaRPr>
              </a:p>
              <a:p>
                <a:pPr algn="ctr">
                  <a:tabLst>
                    <a:tab pos="3028950" algn="l"/>
                  </a:tabLst>
                </a:pPr>
                <a:endParaRPr lang="en-US" sz="1400" dirty="0">
                  <a:solidFill>
                    <a:srgbClr val="9966FF"/>
                  </a:solidFill>
                  <a:cs typeface="Times New Roman" pitchFamily="18" charset="0"/>
                </a:endParaRPr>
              </a:p>
              <a:p>
                <a:pPr algn="ctr">
                  <a:tabLst>
                    <a:tab pos="3028950" algn="l"/>
                  </a:tabLst>
                </a:pPr>
                <a:r>
                  <a:rPr lang="en-US" sz="1400" dirty="0">
                    <a:solidFill>
                      <a:srgbClr val="9966FF"/>
                    </a:solidFill>
                    <a:cs typeface="Times New Roman" pitchFamily="18" charset="0"/>
                  </a:rPr>
                  <a:t>0.065</a:t>
                </a:r>
                <a:endParaRPr lang="en-US" sz="1000" dirty="0">
                  <a:solidFill>
                    <a:srgbClr val="9966FF"/>
                  </a:solidFill>
                  <a:cs typeface="Times New Roman" pitchFamily="18" charset="0"/>
                </a:endParaRPr>
              </a:p>
              <a:p>
                <a:pPr algn="ctr">
                  <a:tabLst>
                    <a:tab pos="3028950" algn="l"/>
                  </a:tabLst>
                </a:pPr>
                <a:r>
                  <a:rPr lang="en-US" sz="1400" dirty="0">
                    <a:solidFill>
                      <a:srgbClr val="9966FF"/>
                    </a:solidFill>
                    <a:cs typeface="Times New Roman" pitchFamily="18" charset="0"/>
                  </a:rPr>
                  <a:t>(-4.610)*</a:t>
                </a:r>
                <a:endParaRPr lang="en-US" sz="1000" dirty="0">
                  <a:solidFill>
                    <a:srgbClr val="9966FF"/>
                  </a:solidFill>
                  <a:cs typeface="Times New Roman" pitchFamily="18" charset="0"/>
                </a:endParaRPr>
              </a:p>
              <a:p>
                <a:pPr algn="ctr">
                  <a:tabLst>
                    <a:tab pos="3028950" algn="l"/>
                  </a:tabLst>
                </a:pPr>
                <a:r>
                  <a:rPr lang="en-US" sz="1400" dirty="0">
                    <a:solidFill>
                      <a:srgbClr val="9966FF"/>
                    </a:solidFill>
                    <a:cs typeface="Times New Roman" pitchFamily="18" charset="0"/>
                  </a:rPr>
                  <a:t> </a:t>
                </a:r>
                <a:endParaRPr lang="en-US" sz="1000" dirty="0">
                  <a:solidFill>
                    <a:srgbClr val="9966FF"/>
                  </a:solidFill>
                  <a:cs typeface="Times New Roman" pitchFamily="18" charset="0"/>
                </a:endParaRPr>
              </a:p>
              <a:p>
                <a:pPr algn="ctr">
                  <a:tabLst>
                    <a:tab pos="3028950" algn="l"/>
                  </a:tabLst>
                </a:pPr>
                <a:r>
                  <a:rPr lang="en-US" sz="1000" dirty="0">
                    <a:solidFill>
                      <a:srgbClr val="9966FF"/>
                    </a:solidFill>
                    <a:cs typeface="Times New Roman" pitchFamily="18" charset="0"/>
                  </a:rPr>
                  <a:t> </a:t>
                </a:r>
              </a:p>
              <a:p>
                <a:pPr algn="ctr">
                  <a:tabLst>
                    <a:tab pos="3028950" algn="l"/>
                  </a:tabLst>
                </a:pPr>
                <a:endParaRPr lang="en-US" dirty="0">
                  <a:solidFill>
                    <a:srgbClr val="9966FF"/>
                  </a:solidFill>
                </a:endParaRPr>
              </a:p>
            </p:txBody>
          </p:sp>
          <p:sp>
            <p:nvSpPr>
              <p:cNvPr id="60455" name="Rectangle 39"/>
              <p:cNvSpPr>
                <a:spLocks noChangeArrowheads="1"/>
              </p:cNvSpPr>
              <p:nvPr/>
            </p:nvSpPr>
            <p:spPr bwMode="auto">
              <a:xfrm>
                <a:off x="3821" y="958"/>
                <a:ext cx="504" cy="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dirty="0">
                    <a:solidFill>
                      <a:srgbClr val="9966FF"/>
                    </a:solidFill>
                    <a:cs typeface="Times New Roman" pitchFamily="18" charset="0"/>
                  </a:rPr>
                  <a:t> </a:t>
                </a:r>
                <a:endParaRPr lang="en-US" sz="1000" dirty="0">
                  <a:solidFill>
                    <a:srgbClr val="9966FF"/>
                  </a:solidFill>
                  <a:cs typeface="Times New Roman" pitchFamily="18" charset="0"/>
                </a:endParaRPr>
              </a:p>
              <a:p>
                <a:pPr algn="ctr">
                  <a:tabLst>
                    <a:tab pos="3028950" algn="l"/>
                  </a:tabLst>
                </a:pPr>
                <a:endParaRPr lang="en-US" sz="1400" dirty="0" smtClean="0">
                  <a:solidFill>
                    <a:srgbClr val="9966FF"/>
                  </a:solidFill>
                  <a:cs typeface="Times New Roman" pitchFamily="18" charset="0"/>
                </a:endParaRPr>
              </a:p>
              <a:p>
                <a:pPr algn="ctr">
                  <a:tabLst>
                    <a:tab pos="3028950" algn="l"/>
                  </a:tabLst>
                </a:pPr>
                <a:r>
                  <a:rPr lang="en-US" sz="1400" dirty="0" smtClean="0">
                    <a:solidFill>
                      <a:srgbClr val="9966FF"/>
                    </a:solidFill>
                    <a:cs typeface="Times New Roman" pitchFamily="18" charset="0"/>
                  </a:rPr>
                  <a:t>6.9x10</a:t>
                </a:r>
                <a:r>
                  <a:rPr lang="en-US" sz="1400" baseline="30000" dirty="0" smtClean="0">
                    <a:solidFill>
                      <a:srgbClr val="9966FF"/>
                    </a:solidFill>
                    <a:cs typeface="Times New Roman" pitchFamily="18" charset="0"/>
                  </a:rPr>
                  <a:t>21</a:t>
                </a:r>
                <a:endParaRPr lang="en-US" sz="1000" dirty="0">
                  <a:solidFill>
                    <a:srgbClr val="9966FF"/>
                  </a:solidFill>
                  <a:cs typeface="Times New Roman" pitchFamily="18" charset="0"/>
                </a:endParaRPr>
              </a:p>
              <a:p>
                <a:pPr algn="ctr">
                  <a:tabLst>
                    <a:tab pos="3028950" algn="l"/>
                  </a:tabLst>
                </a:pPr>
                <a:r>
                  <a:rPr lang="en-US" sz="1400" baseline="30000" dirty="0">
                    <a:solidFill>
                      <a:srgbClr val="9966FF"/>
                    </a:solidFill>
                    <a:cs typeface="Times New Roman" pitchFamily="18" charset="0"/>
                  </a:rPr>
                  <a:t> </a:t>
                </a:r>
                <a:endParaRPr lang="en-US" sz="1000" dirty="0">
                  <a:solidFill>
                    <a:srgbClr val="9966FF"/>
                  </a:solidFill>
                  <a:cs typeface="Times New Roman" pitchFamily="18" charset="0"/>
                </a:endParaRPr>
              </a:p>
              <a:p>
                <a:pPr algn="ctr">
                  <a:tabLst>
                    <a:tab pos="3028950" algn="l"/>
                  </a:tabLst>
                </a:pPr>
                <a:r>
                  <a:rPr lang="en-US" sz="1400" baseline="30000" dirty="0">
                    <a:solidFill>
                      <a:srgbClr val="9966FF"/>
                    </a:solidFill>
                    <a:cs typeface="Times New Roman" pitchFamily="18" charset="0"/>
                  </a:rPr>
                  <a:t> </a:t>
                </a:r>
                <a:endParaRPr lang="en-US" sz="1000" dirty="0">
                  <a:solidFill>
                    <a:srgbClr val="9966FF"/>
                  </a:solidFill>
                  <a:cs typeface="Times New Roman" pitchFamily="18" charset="0"/>
                </a:endParaRPr>
              </a:p>
              <a:p>
                <a:pPr algn="ctr">
                  <a:tabLst>
                    <a:tab pos="3028950" algn="l"/>
                  </a:tabLst>
                </a:pPr>
                <a:endParaRPr lang="en-US" sz="1400" dirty="0">
                  <a:solidFill>
                    <a:srgbClr val="9966FF"/>
                  </a:solidFill>
                  <a:cs typeface="Times New Roman" pitchFamily="18" charset="0"/>
                </a:endParaRPr>
              </a:p>
              <a:p>
                <a:pPr algn="ctr">
                  <a:tabLst>
                    <a:tab pos="3028950" algn="l"/>
                  </a:tabLst>
                </a:pPr>
                <a:endParaRPr lang="en-US" sz="1400" dirty="0">
                  <a:solidFill>
                    <a:srgbClr val="9966FF"/>
                  </a:solidFill>
                  <a:cs typeface="Times New Roman" pitchFamily="18" charset="0"/>
                </a:endParaRPr>
              </a:p>
              <a:p>
                <a:pPr algn="ctr">
                  <a:tabLst>
                    <a:tab pos="3028950" algn="l"/>
                  </a:tabLst>
                </a:pPr>
                <a:r>
                  <a:rPr lang="en-US" sz="1400" dirty="0">
                    <a:solidFill>
                      <a:srgbClr val="9966FF"/>
                    </a:solidFill>
                    <a:cs typeface="Times New Roman" pitchFamily="18" charset="0"/>
                  </a:rPr>
                  <a:t>1.6x10</a:t>
                </a:r>
                <a:r>
                  <a:rPr lang="en-US" sz="1400" baseline="30000" dirty="0">
                    <a:solidFill>
                      <a:srgbClr val="9966FF"/>
                    </a:solidFill>
                    <a:cs typeface="Times New Roman" pitchFamily="18" charset="0"/>
                  </a:rPr>
                  <a:t>21</a:t>
                </a:r>
                <a:endParaRPr lang="en-US" sz="1000" dirty="0">
                  <a:solidFill>
                    <a:srgbClr val="9966FF"/>
                  </a:solidFill>
                  <a:cs typeface="Times New Roman" pitchFamily="18" charset="0"/>
                </a:endParaRPr>
              </a:p>
              <a:p>
                <a:pPr algn="ctr">
                  <a:tabLst>
                    <a:tab pos="3028950" algn="l"/>
                  </a:tabLst>
                </a:pPr>
                <a:r>
                  <a:rPr lang="en-US" sz="1000" dirty="0">
                    <a:solidFill>
                      <a:srgbClr val="9966FF"/>
                    </a:solidFill>
                    <a:cs typeface="Times New Roman" pitchFamily="18" charset="0"/>
                  </a:rPr>
                  <a:t> </a:t>
                </a:r>
              </a:p>
              <a:p>
                <a:pPr algn="ctr">
                  <a:tabLst>
                    <a:tab pos="3028950" algn="l"/>
                  </a:tabLst>
                </a:pPr>
                <a:endParaRPr lang="en-US" dirty="0">
                  <a:solidFill>
                    <a:srgbClr val="9966FF"/>
                  </a:solidFill>
                </a:endParaRPr>
              </a:p>
            </p:txBody>
          </p:sp>
        </p:grpSp>
        <p:sp>
          <p:nvSpPr>
            <p:cNvPr id="60457" name="Rectangle 41"/>
            <p:cNvSpPr>
              <a:spLocks noChangeArrowheads="1"/>
            </p:cNvSpPr>
            <p:nvPr/>
          </p:nvSpPr>
          <p:spPr bwMode="auto">
            <a:xfrm>
              <a:off x="-3" y="-3"/>
              <a:ext cx="4374" cy="271"/>
            </a:xfrm>
            <a:prstGeom prst="rect">
              <a:avLst/>
            </a:prstGeom>
            <a:noFill/>
            <a:ln w="11112">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60458" name="Rectangle 42"/>
          <p:cNvSpPr>
            <a:spLocks noChangeArrowheads="1"/>
          </p:cNvSpPr>
          <p:nvPr/>
        </p:nvSpPr>
        <p:spPr bwMode="auto">
          <a:xfrm>
            <a:off x="228600" y="6172200"/>
            <a:ext cx="9144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baseline="30000" dirty="0">
                <a:cs typeface="Times New Roman" pitchFamily="18" charset="0"/>
              </a:rPr>
              <a:t>*</a:t>
            </a:r>
            <a:r>
              <a:rPr lang="en-US" dirty="0">
                <a:cs typeface="Times New Roman" pitchFamily="18" charset="0"/>
              </a:rPr>
              <a:t> Values in the bracket represents E</a:t>
            </a:r>
            <a:r>
              <a:rPr lang="en-US" baseline="-30000" dirty="0">
                <a:cs typeface="Times New Roman" pitchFamily="18" charset="0"/>
              </a:rPr>
              <a:t>F</a:t>
            </a:r>
            <a:r>
              <a:rPr lang="en-US" dirty="0">
                <a:cs typeface="Times New Roman" pitchFamily="18" charset="0"/>
              </a:rPr>
              <a:t>(</a:t>
            </a:r>
            <a:r>
              <a:rPr lang="en-US" dirty="0" err="1">
                <a:cs typeface="Times New Roman" pitchFamily="18" charset="0"/>
              </a:rPr>
              <a:t>eV</a:t>
            </a:r>
            <a:r>
              <a:rPr lang="en-US" dirty="0">
                <a:cs typeface="Times New Roman" pitchFamily="18" charset="0"/>
              </a:rPr>
              <a:t>)</a:t>
            </a:r>
            <a:r>
              <a:rPr lang="en-US" sz="2500" dirty="0"/>
              <a:t> </a:t>
            </a:r>
            <a:endParaRPr lang="en-US" sz="4000" dirty="0"/>
          </a:p>
        </p:txBody>
      </p:sp>
    </p:spTree>
    <p:extLst>
      <p:ext uri="{BB962C8B-B14F-4D97-AF65-F5344CB8AC3E}">
        <p14:creationId xmlns:p14="http://schemas.microsoft.com/office/powerpoint/2010/main" val="119836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0" y="1295400"/>
            <a:ext cx="9082960" cy="2719388"/>
            <a:chOff x="-3" y="-3"/>
            <a:chExt cx="6891" cy="1794"/>
          </a:xfrm>
        </p:grpSpPr>
        <p:grpSp>
          <p:nvGrpSpPr>
            <p:cNvPr id="3" name="Group 39"/>
            <p:cNvGrpSpPr>
              <a:grpSpLocks/>
            </p:cNvGrpSpPr>
            <p:nvPr/>
          </p:nvGrpSpPr>
          <p:grpSpPr bwMode="auto">
            <a:xfrm>
              <a:off x="0" y="0"/>
              <a:ext cx="6885" cy="1788"/>
              <a:chOff x="0" y="0"/>
              <a:chExt cx="6885" cy="1788"/>
            </a:xfrm>
          </p:grpSpPr>
          <p:grpSp>
            <p:nvGrpSpPr>
              <p:cNvPr id="5" name="Group 16"/>
              <p:cNvGrpSpPr>
                <a:grpSpLocks/>
              </p:cNvGrpSpPr>
              <p:nvPr/>
            </p:nvGrpSpPr>
            <p:grpSpPr bwMode="auto">
              <a:xfrm>
                <a:off x="0" y="0"/>
                <a:ext cx="1760" cy="596"/>
                <a:chOff x="0" y="0"/>
                <a:chExt cx="1760" cy="596"/>
              </a:xfrm>
            </p:grpSpPr>
            <p:sp>
              <p:nvSpPr>
                <p:cNvPr id="39" name="Rectangle 3"/>
                <p:cNvSpPr>
                  <a:spLocks noChangeArrowheads="1"/>
                </p:cNvSpPr>
                <p:nvPr/>
              </p:nvSpPr>
              <p:spPr bwMode="auto">
                <a:xfrm>
                  <a:off x="43" y="0"/>
                  <a:ext cx="1674"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600" b="1">
                      <a:solidFill>
                        <a:srgbClr val="9966FF"/>
                      </a:solidFill>
                      <a:cs typeface="Times New Roman" pitchFamily="18" charset="0"/>
                    </a:rPr>
                    <a:t>Electrocatalyst</a:t>
                  </a:r>
                  <a:endParaRPr lang="en-US" sz="1100">
                    <a:solidFill>
                      <a:srgbClr val="9966FF"/>
                    </a:solidFill>
                    <a:latin typeface="Arial" charset="0"/>
                    <a:cs typeface="Arial" charset="0"/>
                  </a:endParaRPr>
                </a:p>
                <a:p>
                  <a:pPr algn="ctr"/>
                  <a:endParaRPr lang="en-US">
                    <a:solidFill>
                      <a:srgbClr val="9966FF"/>
                    </a:solidFill>
                  </a:endParaRPr>
                </a:p>
              </p:txBody>
            </p:sp>
            <p:sp>
              <p:nvSpPr>
                <p:cNvPr id="40" name="Rectangle 15"/>
                <p:cNvSpPr>
                  <a:spLocks noChangeArrowheads="1"/>
                </p:cNvSpPr>
                <p:nvPr/>
              </p:nvSpPr>
              <p:spPr bwMode="auto">
                <a:xfrm>
                  <a:off x="0" y="0"/>
                  <a:ext cx="1760"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 name="Group 18"/>
              <p:cNvGrpSpPr>
                <a:grpSpLocks/>
              </p:cNvGrpSpPr>
              <p:nvPr/>
            </p:nvGrpSpPr>
            <p:grpSpPr bwMode="auto">
              <a:xfrm>
                <a:off x="1760" y="0"/>
                <a:ext cx="1709" cy="596"/>
                <a:chOff x="1760" y="0"/>
                <a:chExt cx="1709" cy="596"/>
              </a:xfrm>
            </p:grpSpPr>
            <p:sp>
              <p:nvSpPr>
                <p:cNvPr id="37" name="Rectangle 4"/>
                <p:cNvSpPr>
                  <a:spLocks noChangeArrowheads="1"/>
                </p:cNvSpPr>
                <p:nvPr/>
              </p:nvSpPr>
              <p:spPr bwMode="auto">
                <a:xfrm>
                  <a:off x="1803" y="0"/>
                  <a:ext cx="1623"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600" b="1">
                      <a:solidFill>
                        <a:srgbClr val="9966FF"/>
                      </a:solidFill>
                      <a:cs typeface="Times New Roman" pitchFamily="18" charset="0"/>
                    </a:rPr>
                    <a:t>Crystallite Size (nm)</a:t>
                  </a:r>
                  <a:endParaRPr lang="en-US" sz="1100">
                    <a:solidFill>
                      <a:srgbClr val="9966FF"/>
                    </a:solidFill>
                    <a:latin typeface="Arial" charset="0"/>
                    <a:cs typeface="Arial" charset="0"/>
                  </a:endParaRPr>
                </a:p>
                <a:p>
                  <a:pPr algn="ctr"/>
                  <a:endParaRPr lang="en-US">
                    <a:solidFill>
                      <a:srgbClr val="9966FF"/>
                    </a:solidFill>
                  </a:endParaRPr>
                </a:p>
              </p:txBody>
            </p:sp>
            <p:sp>
              <p:nvSpPr>
                <p:cNvPr id="38" name="Rectangle 17"/>
                <p:cNvSpPr>
                  <a:spLocks noChangeArrowheads="1"/>
                </p:cNvSpPr>
                <p:nvPr/>
              </p:nvSpPr>
              <p:spPr bwMode="auto">
                <a:xfrm>
                  <a:off x="1760" y="0"/>
                  <a:ext cx="1709"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 name="Group 20"/>
              <p:cNvGrpSpPr>
                <a:grpSpLocks/>
              </p:cNvGrpSpPr>
              <p:nvPr/>
            </p:nvGrpSpPr>
            <p:grpSpPr bwMode="auto">
              <a:xfrm>
                <a:off x="3469" y="0"/>
                <a:ext cx="1708" cy="596"/>
                <a:chOff x="3469" y="0"/>
                <a:chExt cx="1708" cy="596"/>
              </a:xfrm>
            </p:grpSpPr>
            <p:sp>
              <p:nvSpPr>
                <p:cNvPr id="35" name="Rectangle 5"/>
                <p:cNvSpPr>
                  <a:spLocks noChangeArrowheads="1"/>
                </p:cNvSpPr>
                <p:nvPr/>
              </p:nvSpPr>
              <p:spPr bwMode="auto">
                <a:xfrm>
                  <a:off x="3512" y="0"/>
                  <a:ext cx="162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600" b="1">
                      <a:solidFill>
                        <a:srgbClr val="9966FF"/>
                      </a:solidFill>
                      <a:cs typeface="Times New Roman" pitchFamily="18" charset="0"/>
                    </a:rPr>
                    <a:t>Methanol Oxidation Onset Potential</a:t>
                  </a:r>
                </a:p>
                <a:p>
                  <a:pPr algn="ctr" eaLnBrk="1" hangingPunct="1"/>
                  <a:r>
                    <a:rPr lang="en-US" sz="1600" b="1">
                      <a:solidFill>
                        <a:srgbClr val="9966FF"/>
                      </a:solidFill>
                      <a:cs typeface="Times New Roman" pitchFamily="18" charset="0"/>
                    </a:rPr>
                    <a:t> ( V vs Ag/AgCl)</a:t>
                  </a:r>
                  <a:endParaRPr lang="en-US" sz="1100">
                    <a:solidFill>
                      <a:srgbClr val="9966FF"/>
                    </a:solidFill>
                    <a:latin typeface="Arial" charset="0"/>
                    <a:cs typeface="Arial" charset="0"/>
                  </a:endParaRPr>
                </a:p>
                <a:p>
                  <a:pPr algn="ctr"/>
                  <a:endParaRPr lang="en-US">
                    <a:solidFill>
                      <a:srgbClr val="9966FF"/>
                    </a:solidFill>
                  </a:endParaRPr>
                </a:p>
              </p:txBody>
            </p:sp>
            <p:sp>
              <p:nvSpPr>
                <p:cNvPr id="36" name="Rectangle 19"/>
                <p:cNvSpPr>
                  <a:spLocks noChangeArrowheads="1"/>
                </p:cNvSpPr>
                <p:nvPr/>
              </p:nvSpPr>
              <p:spPr bwMode="auto">
                <a:xfrm>
                  <a:off x="3469" y="0"/>
                  <a:ext cx="1708"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 name="Group 22"/>
              <p:cNvGrpSpPr>
                <a:grpSpLocks/>
              </p:cNvGrpSpPr>
              <p:nvPr/>
            </p:nvGrpSpPr>
            <p:grpSpPr bwMode="auto">
              <a:xfrm>
                <a:off x="5177" y="0"/>
                <a:ext cx="1708" cy="596"/>
                <a:chOff x="5177" y="0"/>
                <a:chExt cx="1708" cy="596"/>
              </a:xfrm>
            </p:grpSpPr>
            <p:sp>
              <p:nvSpPr>
                <p:cNvPr id="33" name="Rectangle 6"/>
                <p:cNvSpPr>
                  <a:spLocks noChangeArrowheads="1"/>
                </p:cNvSpPr>
                <p:nvPr/>
              </p:nvSpPr>
              <p:spPr bwMode="auto">
                <a:xfrm>
                  <a:off x="5220" y="0"/>
                  <a:ext cx="162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600" b="1">
                      <a:solidFill>
                        <a:srgbClr val="9966FF"/>
                      </a:solidFill>
                      <a:cs typeface="Times New Roman" pitchFamily="18" charset="0"/>
                    </a:rPr>
                    <a:t>Activity at 0.6 V (mA/cm</a:t>
                  </a:r>
                  <a:r>
                    <a:rPr lang="en-US" sz="1600" b="1" baseline="30000">
                      <a:solidFill>
                        <a:srgbClr val="9966FF"/>
                      </a:solidFill>
                      <a:cs typeface="Times New Roman" pitchFamily="18" charset="0"/>
                    </a:rPr>
                    <a:t>2</a:t>
                  </a:r>
                  <a:r>
                    <a:rPr lang="en-US" sz="1600" b="1">
                      <a:solidFill>
                        <a:srgbClr val="9966FF"/>
                      </a:solidFill>
                      <a:cs typeface="Times New Roman" pitchFamily="18" charset="0"/>
                    </a:rPr>
                    <a:t>)</a:t>
                  </a:r>
                  <a:endParaRPr lang="en-US" sz="1100">
                    <a:solidFill>
                      <a:srgbClr val="9966FF"/>
                    </a:solidFill>
                    <a:latin typeface="Arial" charset="0"/>
                    <a:cs typeface="Arial" charset="0"/>
                  </a:endParaRPr>
                </a:p>
                <a:p>
                  <a:pPr algn="ctr"/>
                  <a:endParaRPr lang="en-US">
                    <a:solidFill>
                      <a:srgbClr val="9966FF"/>
                    </a:solidFill>
                  </a:endParaRPr>
                </a:p>
              </p:txBody>
            </p:sp>
            <p:sp>
              <p:nvSpPr>
                <p:cNvPr id="34" name="Rectangle 21"/>
                <p:cNvSpPr>
                  <a:spLocks noChangeArrowheads="1"/>
                </p:cNvSpPr>
                <p:nvPr/>
              </p:nvSpPr>
              <p:spPr bwMode="auto">
                <a:xfrm>
                  <a:off x="5177" y="0"/>
                  <a:ext cx="1708"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 name="Group 24"/>
              <p:cNvGrpSpPr>
                <a:grpSpLocks/>
              </p:cNvGrpSpPr>
              <p:nvPr/>
            </p:nvGrpSpPr>
            <p:grpSpPr bwMode="auto">
              <a:xfrm>
                <a:off x="0" y="596"/>
                <a:ext cx="1760" cy="596"/>
                <a:chOff x="0" y="596"/>
                <a:chExt cx="1760" cy="596"/>
              </a:xfrm>
            </p:grpSpPr>
            <p:sp>
              <p:nvSpPr>
                <p:cNvPr id="31" name="Rectangle 7"/>
                <p:cNvSpPr>
                  <a:spLocks noChangeArrowheads="1"/>
                </p:cNvSpPr>
                <p:nvPr/>
              </p:nvSpPr>
              <p:spPr bwMode="auto">
                <a:xfrm>
                  <a:off x="43" y="596"/>
                  <a:ext cx="1674"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600" b="1">
                      <a:solidFill>
                        <a:srgbClr val="9966FF"/>
                      </a:solidFill>
                      <a:cs typeface="Times New Roman" pitchFamily="18" charset="0"/>
                    </a:rPr>
                    <a:t>La</a:t>
                  </a:r>
                  <a:r>
                    <a:rPr lang="en-US" sz="1600" b="1" baseline="-30000">
                      <a:solidFill>
                        <a:srgbClr val="9966FF"/>
                      </a:solidFill>
                      <a:cs typeface="Times New Roman" pitchFamily="18" charset="0"/>
                    </a:rPr>
                    <a:t>1.8</a:t>
                  </a:r>
                  <a:r>
                    <a:rPr lang="en-US" sz="1600" b="1">
                      <a:solidFill>
                        <a:srgbClr val="9966FF"/>
                      </a:solidFill>
                      <a:cs typeface="Times New Roman" pitchFamily="18" charset="0"/>
                    </a:rPr>
                    <a:t>Sr</a:t>
                  </a:r>
                  <a:r>
                    <a:rPr lang="en-US" sz="1600" b="1" baseline="-30000">
                      <a:solidFill>
                        <a:srgbClr val="9966FF"/>
                      </a:solidFill>
                      <a:cs typeface="Times New Roman" pitchFamily="18" charset="0"/>
                    </a:rPr>
                    <a:t>0.2</a:t>
                  </a:r>
                  <a:r>
                    <a:rPr lang="en-US" sz="1600" b="1">
                      <a:solidFill>
                        <a:srgbClr val="9966FF"/>
                      </a:solidFill>
                      <a:cs typeface="Times New Roman" pitchFamily="18" charset="0"/>
                    </a:rPr>
                    <a:t>CuO</a:t>
                  </a:r>
                  <a:r>
                    <a:rPr lang="en-US" sz="1600" b="1" baseline="-30000">
                      <a:solidFill>
                        <a:srgbClr val="9966FF"/>
                      </a:solidFill>
                      <a:cs typeface="Times New Roman" pitchFamily="18" charset="0"/>
                    </a:rPr>
                    <a:t>4</a:t>
                  </a:r>
                  <a:endParaRPr lang="en-US" sz="1100">
                    <a:solidFill>
                      <a:srgbClr val="9966FF"/>
                    </a:solidFill>
                    <a:latin typeface="Arial" charset="0"/>
                    <a:cs typeface="Arial" charset="0"/>
                  </a:endParaRPr>
                </a:p>
                <a:p>
                  <a:pPr algn="ctr"/>
                  <a:r>
                    <a:rPr lang="en-US" sz="1600" b="1">
                      <a:solidFill>
                        <a:srgbClr val="9966FF"/>
                      </a:solidFill>
                      <a:cs typeface="Times New Roman" pitchFamily="18" charset="0"/>
                    </a:rPr>
                    <a:t>(Nanocrystalline)</a:t>
                  </a:r>
                  <a:endParaRPr lang="en-US" sz="1100">
                    <a:solidFill>
                      <a:srgbClr val="9966FF"/>
                    </a:solidFill>
                    <a:latin typeface="Arial" charset="0"/>
                    <a:cs typeface="Arial" charset="0"/>
                  </a:endParaRPr>
                </a:p>
                <a:p>
                  <a:pPr algn="ctr"/>
                  <a:endParaRPr lang="en-US">
                    <a:solidFill>
                      <a:srgbClr val="9966FF"/>
                    </a:solidFill>
                  </a:endParaRPr>
                </a:p>
              </p:txBody>
            </p:sp>
            <p:sp>
              <p:nvSpPr>
                <p:cNvPr id="32" name="Rectangle 23"/>
                <p:cNvSpPr>
                  <a:spLocks noChangeArrowheads="1"/>
                </p:cNvSpPr>
                <p:nvPr/>
              </p:nvSpPr>
              <p:spPr bwMode="auto">
                <a:xfrm>
                  <a:off x="0" y="596"/>
                  <a:ext cx="1760"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 name="Group 26"/>
              <p:cNvGrpSpPr>
                <a:grpSpLocks/>
              </p:cNvGrpSpPr>
              <p:nvPr/>
            </p:nvGrpSpPr>
            <p:grpSpPr bwMode="auto">
              <a:xfrm>
                <a:off x="1760" y="596"/>
                <a:ext cx="1709" cy="596"/>
                <a:chOff x="1760" y="596"/>
                <a:chExt cx="1709" cy="596"/>
              </a:xfrm>
            </p:grpSpPr>
            <p:sp>
              <p:nvSpPr>
                <p:cNvPr id="29" name="Rectangle 8"/>
                <p:cNvSpPr>
                  <a:spLocks noChangeArrowheads="1"/>
                </p:cNvSpPr>
                <p:nvPr/>
              </p:nvSpPr>
              <p:spPr bwMode="auto">
                <a:xfrm>
                  <a:off x="1803" y="596"/>
                  <a:ext cx="1623"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600" b="1">
                      <a:solidFill>
                        <a:srgbClr val="9966FF"/>
                      </a:solidFill>
                      <a:cs typeface="Times New Roman" pitchFamily="18" charset="0"/>
                    </a:rPr>
                    <a:t>1-14</a:t>
                  </a:r>
                  <a:endParaRPr lang="en-US" sz="1100">
                    <a:solidFill>
                      <a:srgbClr val="9966FF"/>
                    </a:solidFill>
                    <a:latin typeface="Arial" charset="0"/>
                    <a:cs typeface="Arial" charset="0"/>
                  </a:endParaRPr>
                </a:p>
                <a:p>
                  <a:pPr algn="ctr"/>
                  <a:endParaRPr lang="en-US">
                    <a:solidFill>
                      <a:srgbClr val="9966FF"/>
                    </a:solidFill>
                  </a:endParaRPr>
                </a:p>
              </p:txBody>
            </p:sp>
            <p:sp>
              <p:nvSpPr>
                <p:cNvPr id="30" name="Rectangle 25"/>
                <p:cNvSpPr>
                  <a:spLocks noChangeArrowheads="1"/>
                </p:cNvSpPr>
                <p:nvPr/>
              </p:nvSpPr>
              <p:spPr bwMode="auto">
                <a:xfrm>
                  <a:off x="1760" y="596"/>
                  <a:ext cx="1709"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 name="Group 28"/>
              <p:cNvGrpSpPr>
                <a:grpSpLocks/>
              </p:cNvGrpSpPr>
              <p:nvPr/>
            </p:nvGrpSpPr>
            <p:grpSpPr bwMode="auto">
              <a:xfrm>
                <a:off x="3469" y="596"/>
                <a:ext cx="1708" cy="596"/>
                <a:chOff x="3469" y="596"/>
                <a:chExt cx="1708" cy="596"/>
              </a:xfrm>
            </p:grpSpPr>
            <p:sp>
              <p:nvSpPr>
                <p:cNvPr id="27" name="Rectangle 9"/>
                <p:cNvSpPr>
                  <a:spLocks noChangeArrowheads="1"/>
                </p:cNvSpPr>
                <p:nvPr/>
              </p:nvSpPr>
              <p:spPr bwMode="auto">
                <a:xfrm>
                  <a:off x="3512" y="596"/>
                  <a:ext cx="162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600" b="1">
                      <a:solidFill>
                        <a:srgbClr val="9966FF"/>
                      </a:solidFill>
                      <a:cs typeface="Times New Roman" pitchFamily="18" charset="0"/>
                    </a:rPr>
                    <a:t>0.400</a:t>
                  </a:r>
                  <a:endParaRPr lang="en-US" sz="1100">
                    <a:solidFill>
                      <a:srgbClr val="9966FF"/>
                    </a:solidFill>
                    <a:latin typeface="Arial" charset="0"/>
                    <a:cs typeface="Arial" charset="0"/>
                  </a:endParaRPr>
                </a:p>
                <a:p>
                  <a:pPr algn="ctr"/>
                  <a:endParaRPr lang="en-US">
                    <a:solidFill>
                      <a:srgbClr val="9966FF"/>
                    </a:solidFill>
                  </a:endParaRPr>
                </a:p>
              </p:txBody>
            </p:sp>
            <p:sp>
              <p:nvSpPr>
                <p:cNvPr id="28" name="Rectangle 27"/>
                <p:cNvSpPr>
                  <a:spLocks noChangeArrowheads="1"/>
                </p:cNvSpPr>
                <p:nvPr/>
              </p:nvSpPr>
              <p:spPr bwMode="auto">
                <a:xfrm>
                  <a:off x="3469" y="596"/>
                  <a:ext cx="1708"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30"/>
              <p:cNvGrpSpPr>
                <a:grpSpLocks/>
              </p:cNvGrpSpPr>
              <p:nvPr/>
            </p:nvGrpSpPr>
            <p:grpSpPr bwMode="auto">
              <a:xfrm>
                <a:off x="5177" y="596"/>
                <a:ext cx="1708" cy="596"/>
                <a:chOff x="5177" y="596"/>
                <a:chExt cx="1708" cy="596"/>
              </a:xfrm>
            </p:grpSpPr>
            <p:sp>
              <p:nvSpPr>
                <p:cNvPr id="25" name="Rectangle 10"/>
                <p:cNvSpPr>
                  <a:spLocks noChangeArrowheads="1"/>
                </p:cNvSpPr>
                <p:nvPr/>
              </p:nvSpPr>
              <p:spPr bwMode="auto">
                <a:xfrm>
                  <a:off x="5220" y="596"/>
                  <a:ext cx="162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600" b="1" u="sng">
                      <a:solidFill>
                        <a:srgbClr val="9966FF"/>
                      </a:solidFill>
                      <a:cs typeface="Times New Roman" pitchFamily="18" charset="0"/>
                    </a:rPr>
                    <a:t>5.2 (3)</a:t>
                  </a:r>
                  <a:endParaRPr lang="en-US" sz="1100">
                    <a:solidFill>
                      <a:srgbClr val="9966FF"/>
                    </a:solidFill>
                    <a:latin typeface="Arial" charset="0"/>
                    <a:cs typeface="Arial" charset="0"/>
                  </a:endParaRPr>
                </a:p>
                <a:p>
                  <a:pPr algn="ctr"/>
                  <a:endParaRPr lang="en-US">
                    <a:solidFill>
                      <a:srgbClr val="9966FF"/>
                    </a:solidFill>
                  </a:endParaRPr>
                </a:p>
              </p:txBody>
            </p:sp>
            <p:sp>
              <p:nvSpPr>
                <p:cNvPr id="26" name="Rectangle 29"/>
                <p:cNvSpPr>
                  <a:spLocks noChangeArrowheads="1"/>
                </p:cNvSpPr>
                <p:nvPr/>
              </p:nvSpPr>
              <p:spPr bwMode="auto">
                <a:xfrm>
                  <a:off x="5177" y="596"/>
                  <a:ext cx="1708"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 name="Group 32"/>
              <p:cNvGrpSpPr>
                <a:grpSpLocks/>
              </p:cNvGrpSpPr>
              <p:nvPr/>
            </p:nvGrpSpPr>
            <p:grpSpPr bwMode="auto">
              <a:xfrm>
                <a:off x="0" y="1192"/>
                <a:ext cx="1760" cy="596"/>
                <a:chOff x="0" y="1192"/>
                <a:chExt cx="1760" cy="596"/>
              </a:xfrm>
            </p:grpSpPr>
            <p:sp>
              <p:nvSpPr>
                <p:cNvPr id="23" name="Rectangle 11"/>
                <p:cNvSpPr>
                  <a:spLocks noChangeArrowheads="1"/>
                </p:cNvSpPr>
                <p:nvPr/>
              </p:nvSpPr>
              <p:spPr bwMode="auto">
                <a:xfrm>
                  <a:off x="43" y="1192"/>
                  <a:ext cx="1674"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600" b="1">
                      <a:solidFill>
                        <a:srgbClr val="9966FF"/>
                      </a:solidFill>
                      <a:cs typeface="Times New Roman" pitchFamily="18" charset="0"/>
                    </a:rPr>
                    <a:t>Bulk La</a:t>
                  </a:r>
                  <a:r>
                    <a:rPr lang="en-US" sz="1600" b="1" baseline="-30000">
                      <a:solidFill>
                        <a:srgbClr val="9966FF"/>
                      </a:solidFill>
                      <a:cs typeface="Times New Roman" pitchFamily="18" charset="0"/>
                    </a:rPr>
                    <a:t>1.8</a:t>
                  </a:r>
                  <a:r>
                    <a:rPr lang="en-US" sz="1600" b="1">
                      <a:solidFill>
                        <a:srgbClr val="9966FF"/>
                      </a:solidFill>
                      <a:cs typeface="Times New Roman" pitchFamily="18" charset="0"/>
                    </a:rPr>
                    <a:t>Sr</a:t>
                  </a:r>
                  <a:r>
                    <a:rPr lang="en-US" sz="1600" b="1" baseline="-30000">
                      <a:solidFill>
                        <a:srgbClr val="9966FF"/>
                      </a:solidFill>
                      <a:cs typeface="Times New Roman" pitchFamily="18" charset="0"/>
                    </a:rPr>
                    <a:t>0.2</a:t>
                  </a:r>
                  <a:r>
                    <a:rPr lang="en-US" sz="1600" b="1">
                      <a:solidFill>
                        <a:srgbClr val="9966FF"/>
                      </a:solidFill>
                      <a:cs typeface="Times New Roman" pitchFamily="18" charset="0"/>
                    </a:rPr>
                    <a:t>CuO</a:t>
                  </a:r>
                  <a:r>
                    <a:rPr lang="en-US" sz="1600" b="1" baseline="-30000">
                      <a:solidFill>
                        <a:srgbClr val="9966FF"/>
                      </a:solidFill>
                      <a:cs typeface="Times New Roman" pitchFamily="18" charset="0"/>
                    </a:rPr>
                    <a:t>4</a:t>
                  </a:r>
                  <a:endParaRPr lang="en-US" sz="1100">
                    <a:solidFill>
                      <a:srgbClr val="9966FF"/>
                    </a:solidFill>
                    <a:latin typeface="Arial" charset="0"/>
                    <a:cs typeface="Arial" charset="0"/>
                  </a:endParaRPr>
                </a:p>
                <a:p>
                  <a:pPr algn="ctr"/>
                  <a:r>
                    <a:rPr lang="en-US" sz="1600" b="1">
                      <a:solidFill>
                        <a:srgbClr val="9966FF"/>
                      </a:solidFill>
                      <a:cs typeface="Times New Roman" pitchFamily="18" charset="0"/>
                    </a:rPr>
                    <a:t>(ceramic method)</a:t>
                  </a:r>
                  <a:endParaRPr lang="en-US" sz="1100">
                    <a:solidFill>
                      <a:srgbClr val="9966FF"/>
                    </a:solidFill>
                    <a:latin typeface="Arial" charset="0"/>
                    <a:cs typeface="Arial" charset="0"/>
                  </a:endParaRPr>
                </a:p>
                <a:p>
                  <a:pPr algn="ctr"/>
                  <a:endParaRPr lang="en-US">
                    <a:solidFill>
                      <a:srgbClr val="9966FF"/>
                    </a:solidFill>
                  </a:endParaRPr>
                </a:p>
              </p:txBody>
            </p:sp>
            <p:sp>
              <p:nvSpPr>
                <p:cNvPr id="24" name="Rectangle 31"/>
                <p:cNvSpPr>
                  <a:spLocks noChangeArrowheads="1"/>
                </p:cNvSpPr>
                <p:nvPr/>
              </p:nvSpPr>
              <p:spPr bwMode="auto">
                <a:xfrm>
                  <a:off x="0" y="1192"/>
                  <a:ext cx="1760"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 name="Group 34"/>
              <p:cNvGrpSpPr>
                <a:grpSpLocks/>
              </p:cNvGrpSpPr>
              <p:nvPr/>
            </p:nvGrpSpPr>
            <p:grpSpPr bwMode="auto">
              <a:xfrm>
                <a:off x="1760" y="1192"/>
                <a:ext cx="1709" cy="596"/>
                <a:chOff x="1760" y="1192"/>
                <a:chExt cx="1709" cy="596"/>
              </a:xfrm>
            </p:grpSpPr>
            <p:sp>
              <p:nvSpPr>
                <p:cNvPr id="21" name="Rectangle 12"/>
                <p:cNvSpPr>
                  <a:spLocks noChangeArrowheads="1"/>
                </p:cNvSpPr>
                <p:nvPr/>
              </p:nvSpPr>
              <p:spPr bwMode="auto">
                <a:xfrm>
                  <a:off x="1803" y="1192"/>
                  <a:ext cx="1623"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600" b="1">
                      <a:solidFill>
                        <a:srgbClr val="9966FF"/>
                      </a:solidFill>
                      <a:cs typeface="Times New Roman" pitchFamily="18" charset="0"/>
                    </a:rPr>
                    <a:t>200-800</a:t>
                  </a:r>
                  <a:endParaRPr lang="en-US" sz="1100">
                    <a:solidFill>
                      <a:srgbClr val="9966FF"/>
                    </a:solidFill>
                    <a:latin typeface="Arial" charset="0"/>
                    <a:cs typeface="Arial" charset="0"/>
                  </a:endParaRPr>
                </a:p>
                <a:p>
                  <a:pPr algn="ctr"/>
                  <a:endParaRPr lang="en-US">
                    <a:solidFill>
                      <a:srgbClr val="9966FF"/>
                    </a:solidFill>
                  </a:endParaRPr>
                </a:p>
              </p:txBody>
            </p:sp>
            <p:sp>
              <p:nvSpPr>
                <p:cNvPr id="22" name="Rectangle 33"/>
                <p:cNvSpPr>
                  <a:spLocks noChangeArrowheads="1"/>
                </p:cNvSpPr>
                <p:nvPr/>
              </p:nvSpPr>
              <p:spPr bwMode="auto">
                <a:xfrm>
                  <a:off x="1760" y="1192"/>
                  <a:ext cx="1709"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 name="Group 36"/>
              <p:cNvGrpSpPr>
                <a:grpSpLocks/>
              </p:cNvGrpSpPr>
              <p:nvPr/>
            </p:nvGrpSpPr>
            <p:grpSpPr bwMode="auto">
              <a:xfrm>
                <a:off x="3469" y="1192"/>
                <a:ext cx="1708" cy="596"/>
                <a:chOff x="3469" y="1192"/>
                <a:chExt cx="1708" cy="596"/>
              </a:xfrm>
            </p:grpSpPr>
            <p:sp>
              <p:nvSpPr>
                <p:cNvPr id="19" name="Rectangle 13"/>
                <p:cNvSpPr>
                  <a:spLocks noChangeArrowheads="1"/>
                </p:cNvSpPr>
                <p:nvPr/>
              </p:nvSpPr>
              <p:spPr bwMode="auto">
                <a:xfrm>
                  <a:off x="3512" y="1192"/>
                  <a:ext cx="162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600" b="1">
                      <a:solidFill>
                        <a:srgbClr val="9966FF"/>
                      </a:solidFill>
                      <a:cs typeface="Times New Roman" pitchFamily="18" charset="0"/>
                    </a:rPr>
                    <a:t>0.480</a:t>
                  </a:r>
                  <a:endParaRPr lang="en-US" sz="1100">
                    <a:solidFill>
                      <a:srgbClr val="9966FF"/>
                    </a:solidFill>
                    <a:latin typeface="Arial" charset="0"/>
                    <a:cs typeface="Arial" charset="0"/>
                  </a:endParaRPr>
                </a:p>
                <a:p>
                  <a:pPr algn="ctr"/>
                  <a:endParaRPr lang="en-US">
                    <a:solidFill>
                      <a:srgbClr val="9966FF"/>
                    </a:solidFill>
                  </a:endParaRPr>
                </a:p>
              </p:txBody>
            </p:sp>
            <p:sp>
              <p:nvSpPr>
                <p:cNvPr id="20" name="Rectangle 35"/>
                <p:cNvSpPr>
                  <a:spLocks noChangeArrowheads="1"/>
                </p:cNvSpPr>
                <p:nvPr/>
              </p:nvSpPr>
              <p:spPr bwMode="auto">
                <a:xfrm>
                  <a:off x="3469" y="1192"/>
                  <a:ext cx="1708"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 name="Group 38"/>
              <p:cNvGrpSpPr>
                <a:grpSpLocks/>
              </p:cNvGrpSpPr>
              <p:nvPr/>
            </p:nvGrpSpPr>
            <p:grpSpPr bwMode="auto">
              <a:xfrm>
                <a:off x="5177" y="1192"/>
                <a:ext cx="1708" cy="596"/>
                <a:chOff x="5177" y="1192"/>
                <a:chExt cx="1708" cy="596"/>
              </a:xfrm>
            </p:grpSpPr>
            <p:sp>
              <p:nvSpPr>
                <p:cNvPr id="17" name="Rectangle 14"/>
                <p:cNvSpPr>
                  <a:spLocks noChangeArrowheads="1"/>
                </p:cNvSpPr>
                <p:nvPr/>
              </p:nvSpPr>
              <p:spPr bwMode="auto">
                <a:xfrm>
                  <a:off x="5220" y="1192"/>
                  <a:ext cx="162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600" b="1">
                      <a:solidFill>
                        <a:srgbClr val="9966FF"/>
                      </a:solidFill>
                      <a:cs typeface="Times New Roman" pitchFamily="18" charset="0"/>
                    </a:rPr>
                    <a:t>1.9 (1)</a:t>
                  </a:r>
                  <a:endParaRPr lang="en-US" sz="1100">
                    <a:solidFill>
                      <a:srgbClr val="9966FF"/>
                    </a:solidFill>
                    <a:latin typeface="Arial" charset="0"/>
                    <a:cs typeface="Arial" charset="0"/>
                  </a:endParaRPr>
                </a:p>
                <a:p>
                  <a:pPr algn="ctr"/>
                  <a:endParaRPr lang="en-US">
                    <a:solidFill>
                      <a:srgbClr val="9966FF"/>
                    </a:solidFill>
                  </a:endParaRPr>
                </a:p>
              </p:txBody>
            </p:sp>
            <p:sp>
              <p:nvSpPr>
                <p:cNvPr id="18" name="Rectangle 37"/>
                <p:cNvSpPr>
                  <a:spLocks noChangeArrowheads="1"/>
                </p:cNvSpPr>
                <p:nvPr/>
              </p:nvSpPr>
              <p:spPr bwMode="auto">
                <a:xfrm>
                  <a:off x="5177" y="1192"/>
                  <a:ext cx="1708"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 name="Rectangle 40"/>
            <p:cNvSpPr>
              <a:spLocks noChangeArrowheads="1"/>
            </p:cNvSpPr>
            <p:nvPr/>
          </p:nvSpPr>
          <p:spPr bwMode="auto">
            <a:xfrm>
              <a:off x="-3" y="-3"/>
              <a:ext cx="6891" cy="1794"/>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 name="Rectangle 40"/>
          <p:cNvSpPr/>
          <p:nvPr/>
        </p:nvSpPr>
        <p:spPr>
          <a:xfrm>
            <a:off x="60631" y="304800"/>
            <a:ext cx="8961695" cy="369332"/>
          </a:xfrm>
          <a:prstGeom prst="rect">
            <a:avLst/>
          </a:prstGeom>
        </p:spPr>
        <p:txBody>
          <a:bodyPr wrap="square">
            <a:spAutoFit/>
          </a:bodyPr>
          <a:lstStyle/>
          <a:p>
            <a:pPr algn="just"/>
            <a:r>
              <a:rPr lang="en-US" dirty="0">
                <a:solidFill>
                  <a:srgbClr val="FF0000"/>
                </a:solidFill>
                <a:effectLst>
                  <a:outerShdw blurRad="38100" dist="38100" dir="2700000" algn="tl">
                    <a:srgbClr val="000000"/>
                  </a:outerShdw>
                </a:effectLst>
                <a:cs typeface="Times New Roman" pitchFamily="18" charset="0"/>
              </a:rPr>
              <a:t>Comparison of </a:t>
            </a:r>
            <a:r>
              <a:rPr lang="en-US" dirty="0" err="1">
                <a:solidFill>
                  <a:srgbClr val="FF0000"/>
                </a:solidFill>
                <a:effectLst>
                  <a:outerShdw blurRad="38100" dist="38100" dir="2700000" algn="tl">
                    <a:srgbClr val="000000"/>
                  </a:outerShdw>
                </a:effectLst>
                <a:cs typeface="Times New Roman" pitchFamily="18" charset="0"/>
              </a:rPr>
              <a:t>Nanocrystalline</a:t>
            </a:r>
            <a:r>
              <a:rPr lang="en-US" dirty="0">
                <a:solidFill>
                  <a:srgbClr val="FF0000"/>
                </a:solidFill>
                <a:effectLst>
                  <a:outerShdw blurRad="38100" dist="38100" dir="2700000" algn="tl">
                    <a:srgbClr val="000000"/>
                  </a:outerShdw>
                </a:effectLst>
                <a:cs typeface="Times New Roman" pitchFamily="18" charset="0"/>
              </a:rPr>
              <a:t> material</a:t>
            </a:r>
            <a:r>
              <a:rPr lang="en-US" dirty="0">
                <a:solidFill>
                  <a:srgbClr val="FF0000"/>
                </a:solidFill>
                <a:effectLst>
                  <a:outerShdw blurRad="38100" dist="38100" dir="2700000" algn="tl">
                    <a:srgbClr val="000000"/>
                  </a:outerShdw>
                </a:effectLst>
                <a:cs typeface="Times New Roman" pitchFamily="18" charset="0"/>
                <a:sym typeface="Webdings" pitchFamily="18" charset="2"/>
              </a:rPr>
              <a:t>  with bulk  for methanol  oxidation</a:t>
            </a:r>
            <a:endParaRPr lang="en-US" dirty="0">
              <a:solidFill>
                <a:srgbClr val="FF0000"/>
              </a:solidFill>
              <a:effectLst>
                <a:outerShdw blurRad="38100" dist="38100" dir="2700000" algn="tl">
                  <a:srgbClr val="000000"/>
                </a:outerShdw>
              </a:effectLst>
              <a:cs typeface="Arial" charset="0"/>
              <a:sym typeface="Webdings" pitchFamily="18" charset="2"/>
            </a:endParaRPr>
          </a:p>
        </p:txBody>
      </p:sp>
      <p:sp>
        <p:nvSpPr>
          <p:cNvPr id="42" name="Rectangle 41"/>
          <p:cNvSpPr/>
          <p:nvPr/>
        </p:nvSpPr>
        <p:spPr>
          <a:xfrm>
            <a:off x="47840" y="4572000"/>
            <a:ext cx="9096160" cy="646331"/>
          </a:xfrm>
          <a:prstGeom prst="rect">
            <a:avLst/>
          </a:prstGeom>
        </p:spPr>
        <p:txBody>
          <a:bodyPr wrap="square">
            <a:spAutoFit/>
          </a:bodyPr>
          <a:lstStyle/>
          <a:p>
            <a:r>
              <a:rPr lang="en-US" b="1" i="1" dirty="0">
                <a:solidFill>
                  <a:srgbClr val="9966FF"/>
                </a:solidFill>
                <a:cs typeface="Times New Roman" pitchFamily="18" charset="0"/>
              </a:rPr>
              <a:t>Oxide/GC, </a:t>
            </a:r>
            <a:r>
              <a:rPr lang="en-US" b="1" i="1" dirty="0" err="1">
                <a:solidFill>
                  <a:srgbClr val="9966FF"/>
                </a:solidFill>
                <a:cs typeface="Times New Roman" pitchFamily="18" charset="0"/>
              </a:rPr>
              <a:t>Nafion</a:t>
            </a:r>
            <a:r>
              <a:rPr lang="en-US" b="1" i="1" dirty="0">
                <a:solidFill>
                  <a:srgbClr val="9966FF"/>
                </a:solidFill>
                <a:cs typeface="Times New Roman" pitchFamily="18" charset="0"/>
              </a:rPr>
              <a:t> Binder, catalyst amount – 200 </a:t>
            </a:r>
            <a:r>
              <a:rPr lang="en-US" b="1" i="1" dirty="0">
                <a:solidFill>
                  <a:srgbClr val="9966FF"/>
                </a:solidFill>
                <a:cs typeface="Times New Roman" pitchFamily="18" charset="0"/>
                <a:sym typeface="Symbol" pitchFamily="18" charset="2"/>
              </a:rPr>
              <a:t>g</a:t>
            </a:r>
            <a:endParaRPr lang="en-US" b="1" i="1" dirty="0">
              <a:solidFill>
                <a:srgbClr val="9966FF"/>
              </a:solidFill>
              <a:cs typeface="Times New Roman" pitchFamily="18" charset="0"/>
            </a:endParaRPr>
          </a:p>
          <a:p>
            <a:r>
              <a:rPr lang="en-US" b="1" i="1" dirty="0">
                <a:solidFill>
                  <a:srgbClr val="9966FF"/>
                </a:solidFill>
                <a:cs typeface="Times New Roman" pitchFamily="18" charset="0"/>
              </a:rPr>
              <a:t>Experimental Condition : 1M KOH and 1M CH</a:t>
            </a:r>
            <a:r>
              <a:rPr lang="en-US" b="1" i="1" baseline="-30000" dirty="0">
                <a:solidFill>
                  <a:srgbClr val="9966FF"/>
                </a:solidFill>
                <a:cs typeface="Times New Roman" pitchFamily="18" charset="0"/>
              </a:rPr>
              <a:t>3</a:t>
            </a:r>
            <a:r>
              <a:rPr lang="en-US" b="1" i="1" dirty="0">
                <a:solidFill>
                  <a:srgbClr val="9966FF"/>
                </a:solidFill>
                <a:cs typeface="Times New Roman" pitchFamily="18" charset="0"/>
              </a:rPr>
              <a:t>OH</a:t>
            </a:r>
            <a:endParaRPr lang="en-US" b="1" i="1" dirty="0">
              <a:solidFill>
                <a:srgbClr val="9966FF"/>
              </a:solidFill>
              <a:cs typeface="Arial" charset="0"/>
            </a:endParaRPr>
          </a:p>
        </p:txBody>
      </p:sp>
    </p:spTree>
    <p:extLst>
      <p:ext uri="{BB962C8B-B14F-4D97-AF65-F5344CB8AC3E}">
        <p14:creationId xmlns:p14="http://schemas.microsoft.com/office/powerpoint/2010/main" val="2461557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758461" y="533401"/>
            <a:ext cx="527538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b="1">
                <a:solidFill>
                  <a:srgbClr val="FF0000"/>
                </a:solidFill>
                <a:effectLst>
                  <a:outerShdw blurRad="38100" dist="38100" dir="2700000" algn="tl">
                    <a:srgbClr val="000000"/>
                  </a:outerShdw>
                </a:effectLst>
                <a:cs typeface="Arial" charset="0"/>
              </a:rPr>
              <a:t>Summary and Conclusions</a:t>
            </a:r>
            <a:r>
              <a:rPr lang="en-US" sz="2000" b="1">
                <a:solidFill>
                  <a:srgbClr val="FF0000"/>
                </a:solidFill>
                <a:effectLst>
                  <a:outerShdw blurRad="38100" dist="38100" dir="2700000" algn="tl">
                    <a:srgbClr val="000000"/>
                  </a:outerShdw>
                </a:effectLst>
              </a:rPr>
              <a:t> </a:t>
            </a:r>
          </a:p>
        </p:txBody>
      </p:sp>
      <p:sp>
        <p:nvSpPr>
          <p:cNvPr id="29699" name="Text Box 3"/>
          <p:cNvSpPr txBox="1">
            <a:spLocks noChangeArrowheads="1"/>
          </p:cNvSpPr>
          <p:nvPr/>
        </p:nvSpPr>
        <p:spPr bwMode="auto">
          <a:xfrm>
            <a:off x="773723" y="1158876"/>
            <a:ext cx="7807569"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Font typeface="Wingdings 2" pitchFamily="18" charset="2"/>
              <a:buChar char="C"/>
            </a:pPr>
            <a:r>
              <a:rPr lang="en-US" sz="1600">
                <a:solidFill>
                  <a:srgbClr val="0066FF"/>
                </a:solidFill>
              </a:rPr>
              <a:t> Alternative electrode material                        oxide electrodes – a possible candidate</a:t>
            </a:r>
          </a:p>
          <a:p>
            <a:pPr algn="just" eaLnBrk="1" hangingPunct="1">
              <a:spcBef>
                <a:spcPct val="50000"/>
              </a:spcBef>
              <a:buFont typeface="Wingdings 2" pitchFamily="18" charset="2"/>
              <a:buChar char="C"/>
            </a:pPr>
            <a:r>
              <a:rPr lang="en-US" sz="1600">
                <a:solidFill>
                  <a:srgbClr val="0066FF"/>
                </a:solidFill>
              </a:rPr>
              <a:t> Semiconductor electrodes -</a:t>
            </a:r>
            <a:r>
              <a:rPr lang="en-US" sz="1600">
                <a:solidFill>
                  <a:srgbClr val="0066FF"/>
                </a:solidFill>
                <a:cs typeface="Times New Roman" pitchFamily="18" charset="0"/>
              </a:rPr>
              <a:t> The inherent possibility of altering the valence and the </a:t>
            </a:r>
          </a:p>
          <a:p>
            <a:pPr algn="just" eaLnBrk="1" hangingPunct="1">
              <a:spcBef>
                <a:spcPct val="50000"/>
              </a:spcBef>
              <a:buFont typeface="Wingdings 2" pitchFamily="18" charset="2"/>
              <a:buNone/>
            </a:pPr>
            <a:r>
              <a:rPr lang="en-US" sz="1600">
                <a:solidFill>
                  <a:srgbClr val="0066FF"/>
                </a:solidFill>
                <a:cs typeface="Times New Roman" pitchFamily="18" charset="0"/>
              </a:rPr>
              <a:t>     conduction  band positions can be utilized for effective redox processes.</a:t>
            </a:r>
          </a:p>
          <a:p>
            <a:pPr algn="just" eaLnBrk="1" hangingPunct="1">
              <a:spcBef>
                <a:spcPct val="50000"/>
              </a:spcBef>
              <a:buFont typeface="Wingdings 2" pitchFamily="18" charset="2"/>
              <a:buChar char="C"/>
            </a:pPr>
            <a:r>
              <a:rPr lang="en-US" sz="1600">
                <a:solidFill>
                  <a:srgbClr val="0066FF"/>
                </a:solidFill>
                <a:cs typeface="Times New Roman" pitchFamily="18" charset="0"/>
              </a:rPr>
              <a:t> Equilibrium between the semiconductor electrode and a redox system in solution depends </a:t>
            </a:r>
          </a:p>
          <a:p>
            <a:pPr algn="just" eaLnBrk="1" hangingPunct="1">
              <a:spcBef>
                <a:spcPct val="50000"/>
              </a:spcBef>
              <a:buFont typeface="Wingdings 2" pitchFamily="18" charset="2"/>
              <a:buNone/>
            </a:pPr>
            <a:r>
              <a:rPr lang="en-US" sz="1600">
                <a:solidFill>
                  <a:srgbClr val="0066FF"/>
                </a:solidFill>
                <a:cs typeface="Times New Roman" pitchFamily="18" charset="0"/>
              </a:rPr>
              <a:t>     on the location of  Fermi level in the band gap of the semiconductor</a:t>
            </a:r>
            <a:endParaRPr lang="en-US" sz="1600">
              <a:solidFill>
                <a:srgbClr val="0066FF"/>
              </a:solidFill>
              <a:cs typeface="Times New Roman" pitchFamily="18" charset="0"/>
              <a:sym typeface="Wingdings 2" pitchFamily="18" charset="2"/>
            </a:endParaRPr>
          </a:p>
          <a:p>
            <a:pPr algn="just" eaLnBrk="1" hangingPunct="1">
              <a:spcBef>
                <a:spcPct val="50000"/>
              </a:spcBef>
            </a:pPr>
            <a:r>
              <a:rPr lang="en-US" sz="1600">
                <a:solidFill>
                  <a:srgbClr val="0066FF"/>
                </a:solidFill>
                <a:cs typeface="Times New Roman" pitchFamily="18" charset="0"/>
                <a:sym typeface="Wingdings 2" pitchFamily="18" charset="2"/>
              </a:rPr>
              <a:t></a:t>
            </a:r>
            <a:r>
              <a:rPr lang="en-US" sz="1600">
                <a:solidFill>
                  <a:srgbClr val="0066FF"/>
                </a:solidFill>
                <a:cs typeface="Times New Roman" pitchFamily="18" charset="0"/>
              </a:rPr>
              <a:t> The required characteristics for semiconductor/multicomponent system for electrode    </a:t>
            </a:r>
          </a:p>
          <a:p>
            <a:pPr algn="just" eaLnBrk="1" hangingPunct="1">
              <a:spcBef>
                <a:spcPct val="50000"/>
              </a:spcBef>
            </a:pPr>
            <a:r>
              <a:rPr lang="en-US" sz="1600">
                <a:solidFill>
                  <a:srgbClr val="0066FF"/>
                </a:solidFill>
                <a:cs typeface="Times New Roman" pitchFamily="18" charset="0"/>
              </a:rPr>
              <a:t>     application  involves</a:t>
            </a:r>
          </a:p>
          <a:p>
            <a:pPr algn="just" eaLnBrk="1" hangingPunct="1">
              <a:spcBef>
                <a:spcPct val="50000"/>
              </a:spcBef>
            </a:pPr>
            <a:r>
              <a:rPr lang="en-US" sz="1600">
                <a:solidFill>
                  <a:srgbClr val="0066FF"/>
                </a:solidFill>
                <a:cs typeface="Times New Roman" pitchFamily="18" charset="0"/>
              </a:rPr>
              <a:t>			1.     Electronic conductivity </a:t>
            </a:r>
          </a:p>
          <a:p>
            <a:pPr algn="just" eaLnBrk="1" hangingPunct="1">
              <a:spcBef>
                <a:spcPct val="50000"/>
              </a:spcBef>
            </a:pPr>
            <a:r>
              <a:rPr lang="en-US" sz="1600">
                <a:solidFill>
                  <a:srgbClr val="0066FF"/>
                </a:solidFill>
                <a:cs typeface="Times New Roman" pitchFamily="18" charset="0"/>
              </a:rPr>
              <a:t>			2.     Considerable density of states so as to give requisite 				        field penetration.</a:t>
            </a:r>
          </a:p>
          <a:p>
            <a:pPr algn="just" eaLnBrk="1" hangingPunct="1">
              <a:spcBef>
                <a:spcPct val="50000"/>
              </a:spcBef>
            </a:pPr>
            <a:r>
              <a:rPr lang="en-US" sz="1600">
                <a:solidFill>
                  <a:srgbClr val="0066FF"/>
                </a:solidFill>
                <a:cs typeface="Times New Roman" pitchFamily="18" charset="0"/>
              </a:rPr>
              <a:t>			3.     Amenable for alteration of the Fermi level by suitable 		        		        substitutions at cationic lattice  positions.</a:t>
            </a:r>
            <a:r>
              <a:rPr lang="en-US" sz="1600">
                <a:solidFill>
                  <a:srgbClr val="0066FF"/>
                </a:solidFill>
              </a:rPr>
              <a:t> </a:t>
            </a:r>
          </a:p>
          <a:p>
            <a:pPr algn="just" eaLnBrk="1" hangingPunct="1">
              <a:spcBef>
                <a:spcPct val="50000"/>
              </a:spcBef>
              <a:buFont typeface="Wingdings 2" pitchFamily="18" charset="2"/>
              <a:buChar char="C"/>
            </a:pPr>
            <a:r>
              <a:rPr lang="en-US" sz="1600">
                <a:solidFill>
                  <a:srgbClr val="0066FF"/>
                </a:solidFill>
                <a:cs typeface="Times New Roman" pitchFamily="18" charset="0"/>
              </a:rPr>
              <a:t> Mixed oxides like perovskites, spinels and pyrochlores to some extent  satisfy the above                </a:t>
            </a:r>
          </a:p>
          <a:p>
            <a:pPr algn="just" eaLnBrk="1" hangingPunct="1">
              <a:spcBef>
                <a:spcPct val="50000"/>
              </a:spcBef>
              <a:buFont typeface="Wingdings 2" pitchFamily="18" charset="2"/>
              <a:buNone/>
            </a:pPr>
            <a:r>
              <a:rPr lang="en-US" sz="1600">
                <a:solidFill>
                  <a:srgbClr val="0066FF"/>
                </a:solidFill>
                <a:cs typeface="Times New Roman" pitchFamily="18" charset="0"/>
              </a:rPr>
              <a:t>     necessary conditions.</a:t>
            </a:r>
            <a:r>
              <a:rPr lang="en-US" sz="1600">
                <a:solidFill>
                  <a:srgbClr val="0066FF"/>
                </a:solidFill>
              </a:rPr>
              <a:t> </a:t>
            </a:r>
          </a:p>
          <a:p>
            <a:pPr algn="just" eaLnBrk="1" hangingPunct="1">
              <a:spcBef>
                <a:spcPct val="50000"/>
              </a:spcBef>
            </a:pPr>
            <a:endParaRPr lang="en-US" sz="1600">
              <a:solidFill>
                <a:srgbClr val="0066FF"/>
              </a:solidFill>
            </a:endParaRPr>
          </a:p>
          <a:p>
            <a:pPr algn="just" eaLnBrk="1" hangingPunct="1">
              <a:spcBef>
                <a:spcPct val="50000"/>
              </a:spcBef>
            </a:pPr>
            <a:r>
              <a:rPr lang="en-US" sz="1600">
                <a:solidFill>
                  <a:srgbClr val="0066FF"/>
                </a:solidFill>
                <a:cs typeface="Times New Roman" pitchFamily="18" charset="0"/>
              </a:rPr>
              <a:t>	</a:t>
            </a:r>
          </a:p>
        </p:txBody>
      </p:sp>
      <p:sp>
        <p:nvSpPr>
          <p:cNvPr id="29701" name="Rectangle 5"/>
          <p:cNvSpPr>
            <a:spLocks noChangeArrowheads="1"/>
          </p:cNvSpPr>
          <p:nvPr/>
        </p:nvSpPr>
        <p:spPr bwMode="auto">
          <a:xfrm>
            <a:off x="562708" y="457200"/>
            <a:ext cx="8088923" cy="59436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3" name="Line 7"/>
          <p:cNvSpPr>
            <a:spLocks noChangeShapeType="1"/>
          </p:cNvSpPr>
          <p:nvPr/>
        </p:nvSpPr>
        <p:spPr bwMode="auto">
          <a:xfrm>
            <a:off x="3446585" y="13716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23682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ISSUES !</a:t>
            </a:r>
            <a:endParaRPr lang="en-US"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p:txBody>
          <a:bodyPr>
            <a:normAutofit fontScale="92500" lnSpcReduction="20000"/>
          </a:bodyPr>
          <a:lstStyle/>
          <a:p>
            <a:r>
              <a:rPr lang="en-US" dirty="0" smtClean="0"/>
              <a:t>MATERIAL – WHICH ONE AND WHY?</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241050228"/>
              </p:ext>
            </p:extLst>
          </p:nvPr>
        </p:nvGraphicFramePr>
        <p:xfrm>
          <a:off x="457200" y="2174875"/>
          <a:ext cx="4040188" cy="4480560"/>
        </p:xfrm>
        <a:graphic>
          <a:graphicData uri="http://schemas.openxmlformats.org/drawingml/2006/table">
            <a:tbl>
              <a:tblPr/>
              <a:tblGrid>
                <a:gridCol w="4040188"/>
              </a:tblGrid>
              <a:tr h="685800">
                <a:tc>
                  <a:txBody>
                    <a:bodyPr/>
                    <a:lstStyle/>
                    <a:p>
                      <a:r>
                        <a:rPr lang="en-US" b="1" dirty="0" smtClean="0">
                          <a:latin typeface="Times New Roman" pitchFamily="18" charset="0"/>
                          <a:cs typeface="Times New Roman" pitchFamily="18" charset="0"/>
                        </a:rPr>
                        <a:t>COST CONSIDERATION</a:t>
                      </a:r>
                    </a:p>
                    <a:p>
                      <a:r>
                        <a:rPr lang="en-US" b="1" dirty="0" smtClean="0">
                          <a:latin typeface="Times New Roman" pitchFamily="18" charset="0"/>
                          <a:cs typeface="Times New Roman" pitchFamily="18" charset="0"/>
                        </a:rPr>
                        <a:t>AVAILABILITY</a:t>
                      </a:r>
                    </a:p>
                    <a:p>
                      <a:r>
                        <a:rPr lang="en-US" b="1" dirty="0" smtClean="0">
                          <a:latin typeface="Times New Roman" pitchFamily="18" charset="0"/>
                          <a:cs typeface="Times New Roman" pitchFamily="18" charset="0"/>
                        </a:rPr>
                        <a:t>STRINGENT CONDITIONS (T,P)</a:t>
                      </a:r>
                    </a:p>
                    <a:p>
                      <a:r>
                        <a:rPr lang="en-US" b="1" dirty="0" smtClean="0">
                          <a:latin typeface="Times New Roman" pitchFamily="18" charset="0"/>
                          <a:cs typeface="Times New Roman" pitchFamily="18" charset="0"/>
                        </a:rPr>
                        <a:t>TOO MANY REAGENTS</a:t>
                      </a:r>
                    </a:p>
                    <a:p>
                      <a:endParaRPr lang="en-US" dirty="0" smtClean="0"/>
                    </a:p>
                    <a:p>
                      <a:r>
                        <a:rPr lang="en-US" b="1" dirty="0" smtClean="0">
                          <a:latin typeface="Times New Roman" pitchFamily="18" charset="0"/>
                          <a:cs typeface="Times New Roman" pitchFamily="18" charset="0"/>
                        </a:rPr>
                        <a:t>OXIDES</a:t>
                      </a:r>
                      <a:r>
                        <a:rPr lang="en-US" b="1" baseline="0" dirty="0" smtClean="0">
                          <a:latin typeface="Times New Roman" pitchFamily="18" charset="0"/>
                          <a:cs typeface="Times New Roman" pitchFamily="18" charset="0"/>
                        </a:rPr>
                        <a:t> APPEALING FROM CERTAIN POINT OF VIEW BUT ELECTROCHEMICAL WINDOW AND MEDIUM ARE STILL ISSUES</a:t>
                      </a:r>
                    </a:p>
                    <a:p>
                      <a:r>
                        <a:rPr lang="en-US" b="1" baseline="0" dirty="0" smtClean="0">
                          <a:latin typeface="Times New Roman" pitchFamily="18" charset="0"/>
                          <a:cs typeface="Times New Roman" pitchFamily="18" charset="0"/>
                        </a:rPr>
                        <a:t>CARBIDES NITRIDES POSSIBLY WILL SATISFY BUT PREPARTION REPRODUCIBLY ARE DIFFICULT</a:t>
                      </a:r>
                    </a:p>
                    <a:p>
                      <a:r>
                        <a:rPr lang="en-US" b="1" baseline="0" dirty="0" smtClean="0">
                          <a:latin typeface="Times New Roman" pitchFamily="18" charset="0"/>
                          <a:cs typeface="Times New Roman" pitchFamily="18" charset="0"/>
                        </a:rPr>
                        <a:t>MACROCYCLES – COST, SYNTHETIC DIFFICULTY, RETAINING THEM IN THE MEDIUM  QUESTIONABLE?</a:t>
                      </a:r>
                      <a:endParaRPr lang="en-US" b="1" dirty="0">
                        <a:latin typeface="Times New Roman" pitchFamily="18" charset="0"/>
                        <a:cs typeface="Times New Roman" pitchFamily="18" charset="0"/>
                      </a:endParaRPr>
                    </a:p>
                  </a:txBody>
                  <a:tcPr marL="90340" marR="9034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Text Placeholder 4"/>
          <p:cNvSpPr>
            <a:spLocks noGrp="1"/>
          </p:cNvSpPr>
          <p:nvPr>
            <p:ph type="body" sz="quarter" idx="3"/>
          </p:nvPr>
        </p:nvSpPr>
        <p:spPr>
          <a:xfrm>
            <a:off x="4645025" y="1295400"/>
            <a:ext cx="4041775" cy="879475"/>
          </a:xfrm>
        </p:spPr>
        <p:txBody>
          <a:bodyPr>
            <a:normAutofit/>
          </a:bodyPr>
          <a:lstStyle/>
          <a:p>
            <a:r>
              <a:rPr lang="en-US" dirty="0" smtClean="0"/>
              <a:t>POSSIBLE ISSUES WITH EACH OF THEM</a:t>
            </a:r>
            <a:endParaRPr lang="en-US"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2041383057"/>
              </p:ext>
            </p:extLst>
          </p:nvPr>
        </p:nvGraphicFramePr>
        <p:xfrm>
          <a:off x="4645025" y="2174875"/>
          <a:ext cx="4041775" cy="4754880"/>
        </p:xfrm>
        <a:graphic>
          <a:graphicData uri="http://schemas.openxmlformats.org/drawingml/2006/table">
            <a:tbl>
              <a:tblPr/>
              <a:tblGrid>
                <a:gridCol w="4041775"/>
              </a:tblGrid>
              <a:tr h="596900">
                <a:tc>
                  <a:txBody>
                    <a:bodyPr/>
                    <a:lstStyle/>
                    <a:p>
                      <a:r>
                        <a:rPr lang="en-US" b="1" dirty="0" smtClean="0">
                          <a:latin typeface="Times New Roman" pitchFamily="18" charset="0"/>
                          <a:cs typeface="Times New Roman" pitchFamily="18" charset="0"/>
                        </a:rPr>
                        <a:t>PREPARATION</a:t>
                      </a:r>
                      <a:r>
                        <a:rPr lang="en-US" b="1" baseline="0" dirty="0" smtClean="0">
                          <a:latin typeface="Times New Roman" pitchFamily="18" charset="0"/>
                          <a:cs typeface="Times New Roman" pitchFamily="18" charset="0"/>
                        </a:rPr>
                        <a:t> METHODS ARE STILL NOT YET SIMPLE</a:t>
                      </a:r>
                    </a:p>
                    <a:p>
                      <a:r>
                        <a:rPr lang="en-US" b="1" baseline="0" dirty="0" smtClean="0">
                          <a:latin typeface="Times New Roman" pitchFamily="18" charset="0"/>
                          <a:cs typeface="Times New Roman" pitchFamily="18" charset="0"/>
                        </a:rPr>
                        <a:t>RELATIVELY LOW CATALYTIC ACTIVITY,DISPERSING THE ACTIVE COMPONENT IN NANO SCALE IS STILL DIFFICULT AND EXPENSIVE</a:t>
                      </a:r>
                    </a:p>
                    <a:p>
                      <a:r>
                        <a:rPr lang="en-US" b="1" baseline="0" dirty="0" smtClean="0">
                          <a:latin typeface="Times New Roman" pitchFamily="18" charset="0"/>
                          <a:cs typeface="Times New Roman" pitchFamily="18" charset="0"/>
                        </a:rPr>
                        <a:t>CARBON MATERIALS UNIQUE PROPERTIES REQUIRED- MULTIDIMENSIONAL CARBON MATERIALS,OPTIMIZING SYNTHETIC CONDITIONS, PARTICLE SIZE, DISPERSION, MORPHOOLOGY,SURFACE CHARACTERISTICS, ACTIVE SITES</a:t>
                      </a:r>
                    </a:p>
                    <a:p>
                      <a:endParaRPr lang="en-US" dirty="0"/>
                    </a:p>
                  </a:txBody>
                  <a:tcPr marL="92974" marR="92974">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9" name="Table 8"/>
          <p:cNvGraphicFramePr>
            <a:graphicFrameLocks noGrp="1"/>
          </p:cNvGraphicFramePr>
          <p:nvPr/>
        </p:nvGraphicFramePr>
        <p:xfrm>
          <a:off x="4648200" y="1473200"/>
          <a:ext cx="4076700" cy="685800"/>
        </p:xfrm>
        <a:graphic>
          <a:graphicData uri="http://schemas.openxmlformats.org/drawingml/2006/table">
            <a:tbl>
              <a:tblPr/>
              <a:tblGrid>
                <a:gridCol w="4076700"/>
              </a:tblGrid>
              <a:tr h="6858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890143110"/>
              </p:ext>
            </p:extLst>
          </p:nvPr>
        </p:nvGraphicFramePr>
        <p:xfrm>
          <a:off x="368300" y="1435100"/>
          <a:ext cx="4114800" cy="711200"/>
        </p:xfrm>
        <a:graphic>
          <a:graphicData uri="http://schemas.openxmlformats.org/drawingml/2006/table">
            <a:tbl>
              <a:tblPr/>
              <a:tblGrid>
                <a:gridCol w="4114800"/>
              </a:tblGrid>
              <a:tr h="7112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1" name="Table 10"/>
          <p:cNvGraphicFramePr>
            <a:graphicFrameLocks noGrp="1"/>
          </p:cNvGraphicFramePr>
          <p:nvPr/>
        </p:nvGraphicFramePr>
        <p:xfrm>
          <a:off x="1054100" y="546100"/>
          <a:ext cx="7823200" cy="749300"/>
        </p:xfrm>
        <a:graphic>
          <a:graphicData uri="http://schemas.openxmlformats.org/drawingml/2006/table">
            <a:tbl>
              <a:tblPr/>
              <a:tblGrid>
                <a:gridCol w="7823200"/>
              </a:tblGrid>
              <a:tr h="7493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4484685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62707" y="457200"/>
            <a:ext cx="8159262"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sz="1600">
                <a:solidFill>
                  <a:srgbClr val="0066FF"/>
                </a:solidFill>
                <a:cs typeface="Times New Roman" pitchFamily="18" charset="0"/>
                <a:sym typeface="Wingdings 2" pitchFamily="18" charset="2"/>
              </a:rPr>
              <a:t> The Fermi level and density of states can be altered by </a:t>
            </a:r>
          </a:p>
          <a:p>
            <a:pPr algn="just" eaLnBrk="1" hangingPunct="1">
              <a:spcBef>
                <a:spcPct val="50000"/>
              </a:spcBef>
            </a:pPr>
            <a:r>
              <a:rPr lang="en-US" sz="1600">
                <a:solidFill>
                  <a:srgbClr val="0066FF"/>
                </a:solidFill>
                <a:cs typeface="Times New Roman" pitchFamily="18" charset="0"/>
                <a:sym typeface="Wingdings 2" pitchFamily="18" charset="2"/>
              </a:rPr>
              <a:t>			(i)   suitable substitution at A and/or B site</a:t>
            </a:r>
          </a:p>
          <a:p>
            <a:pPr algn="just" eaLnBrk="1" hangingPunct="1">
              <a:spcBef>
                <a:spcPct val="50000"/>
              </a:spcBef>
            </a:pPr>
            <a:r>
              <a:rPr lang="en-US" sz="1600">
                <a:solidFill>
                  <a:srgbClr val="0066FF"/>
                </a:solidFill>
                <a:cs typeface="Times New Roman" pitchFamily="18" charset="0"/>
                <a:sym typeface="Wingdings 2" pitchFamily="18" charset="2"/>
              </a:rPr>
              <a:t>			(ii)  decreasing/controlling the particle size</a:t>
            </a:r>
          </a:p>
          <a:p>
            <a:pPr algn="just" eaLnBrk="1" hangingPunct="1">
              <a:spcBef>
                <a:spcPct val="50000"/>
              </a:spcBef>
            </a:pPr>
            <a:r>
              <a:rPr lang="en-US" sz="1600">
                <a:solidFill>
                  <a:srgbClr val="0066FF"/>
                </a:solidFill>
                <a:cs typeface="Times New Roman" pitchFamily="18" charset="0"/>
                <a:sym typeface="Wingdings 2" pitchFamily="18" charset="2"/>
              </a:rPr>
              <a:t>			(iii)  electrode structure</a:t>
            </a:r>
          </a:p>
          <a:p>
            <a:pPr algn="just" eaLnBrk="1" hangingPunct="1">
              <a:spcBef>
                <a:spcPct val="50000"/>
              </a:spcBef>
            </a:pPr>
            <a:r>
              <a:rPr lang="en-US" sz="1600">
                <a:solidFill>
                  <a:srgbClr val="0066FF"/>
                </a:solidFill>
                <a:cs typeface="Times New Roman" pitchFamily="18" charset="0"/>
                <a:sym typeface="Wingdings 2" pitchFamily="18" charset="2"/>
              </a:rPr>
              <a:t>Can La</a:t>
            </a:r>
            <a:r>
              <a:rPr lang="en-US" sz="1600" baseline="-25000">
                <a:solidFill>
                  <a:srgbClr val="0066FF"/>
                </a:solidFill>
                <a:cs typeface="Times New Roman" pitchFamily="18" charset="0"/>
                <a:sym typeface="Wingdings 2" pitchFamily="18" charset="2"/>
              </a:rPr>
              <a:t>2-x</a:t>
            </a:r>
            <a:r>
              <a:rPr lang="en-US" sz="1600">
                <a:solidFill>
                  <a:srgbClr val="0066FF"/>
                </a:solidFill>
                <a:cs typeface="Times New Roman" pitchFamily="18" charset="0"/>
                <a:sym typeface="Wingdings 2" pitchFamily="18" charset="2"/>
              </a:rPr>
              <a:t>Sr</a:t>
            </a:r>
            <a:r>
              <a:rPr lang="en-US" sz="1600" baseline="-25000">
                <a:solidFill>
                  <a:srgbClr val="0066FF"/>
                </a:solidFill>
                <a:cs typeface="Times New Roman" pitchFamily="18" charset="0"/>
                <a:sym typeface="Wingdings 2" pitchFamily="18" charset="2"/>
              </a:rPr>
              <a:t>x</a:t>
            </a:r>
            <a:r>
              <a:rPr lang="en-US" sz="1600">
                <a:solidFill>
                  <a:srgbClr val="0066FF"/>
                </a:solidFill>
                <a:cs typeface="Times New Roman" pitchFamily="18" charset="0"/>
                <a:sym typeface="Wingdings 2" pitchFamily="18" charset="2"/>
              </a:rPr>
              <a:t>CuO</a:t>
            </a:r>
            <a:r>
              <a:rPr lang="en-US" sz="1600" baseline="-25000">
                <a:solidFill>
                  <a:srgbClr val="0066FF"/>
                </a:solidFill>
                <a:cs typeface="Times New Roman" pitchFamily="18" charset="0"/>
                <a:sym typeface="Wingdings 2" pitchFamily="18" charset="2"/>
              </a:rPr>
              <a:t>4</a:t>
            </a:r>
            <a:r>
              <a:rPr lang="en-US" sz="1600">
                <a:solidFill>
                  <a:srgbClr val="0066FF"/>
                </a:solidFill>
                <a:cs typeface="Times New Roman" pitchFamily="18" charset="0"/>
                <a:sym typeface="Wingdings 2" pitchFamily="18" charset="2"/>
              </a:rPr>
              <a:t> be used as anodes for methanol fuel cells?</a:t>
            </a:r>
          </a:p>
          <a:p>
            <a:pPr algn="just" eaLnBrk="1" hangingPunct="1">
              <a:spcBef>
                <a:spcPct val="50000"/>
              </a:spcBef>
              <a:buFont typeface="Wingdings 2" pitchFamily="18" charset="2"/>
              <a:buChar char="C"/>
            </a:pPr>
            <a:r>
              <a:rPr lang="en-US" sz="1600">
                <a:solidFill>
                  <a:srgbClr val="0066FF"/>
                </a:solidFill>
                <a:cs typeface="Times New Roman" pitchFamily="18" charset="0"/>
                <a:sym typeface="Wingdings 2" pitchFamily="18" charset="2"/>
              </a:rPr>
              <a:t> Lanthanum cuprates cannot be used as anode material at this stage because the methanol </a:t>
            </a:r>
          </a:p>
          <a:p>
            <a:pPr algn="just" eaLnBrk="1" hangingPunct="1">
              <a:spcBef>
                <a:spcPct val="50000"/>
              </a:spcBef>
              <a:buFont typeface="Wingdings 2" pitchFamily="18" charset="2"/>
              <a:buNone/>
            </a:pPr>
            <a:r>
              <a:rPr lang="en-US" sz="1600">
                <a:solidFill>
                  <a:srgbClr val="0066FF"/>
                </a:solidFill>
                <a:cs typeface="Times New Roman" pitchFamily="18" charset="0"/>
                <a:sym typeface="Wingdings 2" pitchFamily="18" charset="2"/>
              </a:rPr>
              <a:t>     oxidation takes place at higher potential (though reduced to some extent) compared to that of </a:t>
            </a:r>
          </a:p>
          <a:p>
            <a:pPr algn="just" eaLnBrk="1" hangingPunct="1">
              <a:spcBef>
                <a:spcPct val="50000"/>
              </a:spcBef>
              <a:buFont typeface="Wingdings 2" pitchFamily="18" charset="2"/>
              <a:buNone/>
            </a:pPr>
            <a:r>
              <a:rPr lang="en-US" sz="1600">
                <a:solidFill>
                  <a:srgbClr val="0066FF"/>
                </a:solidFill>
                <a:cs typeface="Times New Roman" pitchFamily="18" charset="0"/>
                <a:sym typeface="Wingdings 2" pitchFamily="18" charset="2"/>
              </a:rPr>
              <a:t>     noble metal. </a:t>
            </a:r>
          </a:p>
          <a:p>
            <a:pPr algn="just" eaLnBrk="1" hangingPunct="1">
              <a:spcBef>
                <a:spcPct val="50000"/>
              </a:spcBef>
              <a:buFont typeface="Wingdings 2" pitchFamily="18" charset="2"/>
              <a:buChar char="C"/>
            </a:pPr>
            <a:r>
              <a:rPr lang="en-US" sz="1600">
                <a:solidFill>
                  <a:srgbClr val="0066FF"/>
                </a:solidFill>
                <a:cs typeface="Times New Roman" pitchFamily="18" charset="0"/>
                <a:sym typeface="Wingdings 2" pitchFamily="18" charset="2"/>
              </a:rPr>
              <a:t> The present study </a:t>
            </a:r>
            <a:r>
              <a:rPr lang="en-US" sz="1600">
                <a:solidFill>
                  <a:srgbClr val="0066FF"/>
                </a:solidFill>
                <a:cs typeface="Arial" charset="0"/>
                <a:sym typeface="Wingdings 2" pitchFamily="18" charset="2"/>
              </a:rPr>
              <a:t>provides a possible  selection criteria for arriving at alternative material as </a:t>
            </a:r>
          </a:p>
          <a:p>
            <a:pPr algn="just" eaLnBrk="1" hangingPunct="1">
              <a:spcBef>
                <a:spcPct val="50000"/>
              </a:spcBef>
              <a:buFont typeface="Wingdings 2" pitchFamily="18" charset="2"/>
              <a:buNone/>
            </a:pPr>
            <a:r>
              <a:rPr lang="en-US" sz="1600">
                <a:solidFill>
                  <a:srgbClr val="0066FF"/>
                </a:solidFill>
                <a:cs typeface="Arial" charset="0"/>
                <a:sym typeface="Wingdings 2" pitchFamily="18" charset="2"/>
              </a:rPr>
              <a:t>     electrode for fuel cell applications</a:t>
            </a:r>
            <a:r>
              <a:rPr lang="en-US" sz="1600">
                <a:solidFill>
                  <a:srgbClr val="0066FF"/>
                </a:solidFill>
                <a:cs typeface="Times New Roman" pitchFamily="18" charset="0"/>
                <a:sym typeface="Wingdings 2" pitchFamily="18" charset="2"/>
              </a:rPr>
              <a:t> </a:t>
            </a:r>
          </a:p>
          <a:p>
            <a:pPr algn="just" eaLnBrk="1" hangingPunct="1">
              <a:spcBef>
                <a:spcPct val="50000"/>
              </a:spcBef>
            </a:pPr>
            <a:endParaRPr lang="en-US" sz="1600">
              <a:solidFill>
                <a:srgbClr val="0066FF"/>
              </a:solidFill>
            </a:endParaRPr>
          </a:p>
          <a:p>
            <a:pPr eaLnBrk="1" hangingPunct="1">
              <a:spcBef>
                <a:spcPct val="50000"/>
              </a:spcBef>
            </a:pPr>
            <a:endParaRPr lang="en-US" sz="1600">
              <a:solidFill>
                <a:srgbClr val="0066FF"/>
              </a:solidFill>
            </a:endParaRPr>
          </a:p>
        </p:txBody>
      </p:sp>
      <p:sp>
        <p:nvSpPr>
          <p:cNvPr id="39939" name="Rectangle 3"/>
          <p:cNvSpPr>
            <a:spLocks noChangeArrowheads="1"/>
          </p:cNvSpPr>
          <p:nvPr/>
        </p:nvSpPr>
        <p:spPr bwMode="auto">
          <a:xfrm>
            <a:off x="422031" y="304800"/>
            <a:ext cx="8299938" cy="60198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962784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1"/>
            <a:ext cx="91440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tabLst>
                <a:tab pos="3028950" algn="l"/>
              </a:tabLst>
            </a:pPr>
            <a:r>
              <a:rPr lang="en-US" sz="2800" b="1">
                <a:solidFill>
                  <a:srgbClr val="FF0000"/>
                </a:solidFill>
                <a:cs typeface="Times New Roman" pitchFamily="18" charset="0"/>
              </a:rPr>
              <a:t>Methanol oxidation activity comparison of Pt-W</a:t>
            </a:r>
            <a:r>
              <a:rPr lang="en-US" sz="2800" b="1" baseline="-30000">
                <a:solidFill>
                  <a:srgbClr val="FF0000"/>
                </a:solidFill>
                <a:cs typeface="Times New Roman" pitchFamily="18" charset="0"/>
              </a:rPr>
              <a:t>1-x</a:t>
            </a:r>
            <a:r>
              <a:rPr lang="en-US" sz="2800" b="1">
                <a:solidFill>
                  <a:srgbClr val="FF0000"/>
                </a:solidFill>
                <a:cs typeface="Times New Roman" pitchFamily="18" charset="0"/>
              </a:rPr>
              <a:t> Ti</a:t>
            </a:r>
            <a:r>
              <a:rPr lang="en-US" sz="2800" b="1" baseline="-30000">
                <a:solidFill>
                  <a:srgbClr val="FF0000"/>
                </a:solidFill>
                <a:cs typeface="Times New Roman" pitchFamily="18" charset="0"/>
              </a:rPr>
              <a:t>x</a:t>
            </a:r>
            <a:r>
              <a:rPr lang="en-US" sz="2800" b="1">
                <a:solidFill>
                  <a:srgbClr val="FF0000"/>
                </a:solidFill>
                <a:cs typeface="Times New Roman" pitchFamily="18" charset="0"/>
              </a:rPr>
              <a:t>O</a:t>
            </a:r>
            <a:r>
              <a:rPr lang="en-US" sz="2800" b="1" baseline="-30000">
                <a:solidFill>
                  <a:srgbClr val="FF0000"/>
                </a:solidFill>
                <a:cs typeface="Times New Roman" pitchFamily="18" charset="0"/>
              </a:rPr>
              <a:t>3</a:t>
            </a:r>
            <a:endParaRPr lang="en-US" sz="1800">
              <a:solidFill>
                <a:srgbClr val="FF0000"/>
              </a:solidFill>
              <a:cs typeface="Times New Roman" pitchFamily="18" charset="0"/>
            </a:endParaRPr>
          </a:p>
          <a:p>
            <a:pPr>
              <a:tabLst>
                <a:tab pos="3028950" algn="l"/>
              </a:tabLst>
            </a:pPr>
            <a:endParaRPr lang="en-US" sz="4000">
              <a:solidFill>
                <a:srgbClr val="FF0000"/>
              </a:solidFill>
            </a:endParaRPr>
          </a:p>
        </p:txBody>
      </p:sp>
      <p:grpSp>
        <p:nvGrpSpPr>
          <p:cNvPr id="61471" name="Group 31"/>
          <p:cNvGrpSpPr>
            <a:grpSpLocks/>
          </p:cNvGrpSpPr>
          <p:nvPr/>
        </p:nvGrpSpPr>
        <p:grpSpPr bwMode="auto">
          <a:xfrm>
            <a:off x="235080" y="1823066"/>
            <a:ext cx="8771640" cy="3886354"/>
            <a:chOff x="0" y="0"/>
            <a:chExt cx="4061" cy="2166"/>
          </a:xfrm>
        </p:grpSpPr>
        <p:grpSp>
          <p:nvGrpSpPr>
            <p:cNvPr id="61469" name="Group 29"/>
            <p:cNvGrpSpPr>
              <a:grpSpLocks/>
            </p:cNvGrpSpPr>
            <p:nvPr/>
          </p:nvGrpSpPr>
          <p:grpSpPr bwMode="auto">
            <a:xfrm>
              <a:off x="0" y="0"/>
              <a:ext cx="4051" cy="2166"/>
              <a:chOff x="0" y="0"/>
              <a:chExt cx="4051" cy="2166"/>
            </a:xfrm>
          </p:grpSpPr>
          <p:grpSp>
            <p:nvGrpSpPr>
              <p:cNvPr id="61454" name="Group 14"/>
              <p:cNvGrpSpPr>
                <a:grpSpLocks/>
              </p:cNvGrpSpPr>
              <p:nvPr/>
            </p:nvGrpSpPr>
            <p:grpSpPr bwMode="auto">
              <a:xfrm>
                <a:off x="0" y="0"/>
                <a:ext cx="985" cy="690"/>
                <a:chOff x="0" y="0"/>
                <a:chExt cx="985" cy="690"/>
              </a:xfrm>
            </p:grpSpPr>
            <p:sp>
              <p:nvSpPr>
                <p:cNvPr id="61443" name="Rectangle 3"/>
                <p:cNvSpPr>
                  <a:spLocks noChangeArrowheads="1"/>
                </p:cNvSpPr>
                <p:nvPr/>
              </p:nvSpPr>
              <p:spPr bwMode="auto">
                <a:xfrm>
                  <a:off x="43" y="0"/>
                  <a:ext cx="899"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eaLnBrk="1" hangingPunct="1"/>
                  <a:r>
                    <a:rPr lang="en-US" sz="2000" dirty="0" err="1">
                      <a:cs typeface="Times New Roman" pitchFamily="18" charset="0"/>
                    </a:rPr>
                    <a:t>Electrocatalyst</a:t>
                  </a:r>
                  <a:endParaRPr lang="en-US" sz="2000" dirty="0">
                    <a:cs typeface="Times New Roman" pitchFamily="18" charset="0"/>
                  </a:endParaRPr>
                </a:p>
                <a:p>
                  <a:pPr algn="ctr"/>
                  <a:endParaRPr lang="en-US" dirty="0"/>
                </a:p>
              </p:txBody>
            </p:sp>
            <p:sp>
              <p:nvSpPr>
                <p:cNvPr id="61453" name="Rectangle 13"/>
                <p:cNvSpPr>
                  <a:spLocks noChangeArrowheads="1"/>
                </p:cNvSpPr>
                <p:nvPr/>
              </p:nvSpPr>
              <p:spPr bwMode="auto">
                <a:xfrm>
                  <a:off x="0" y="0"/>
                  <a:ext cx="985" cy="199"/>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1456" name="Group 16"/>
              <p:cNvGrpSpPr>
                <a:grpSpLocks/>
              </p:cNvGrpSpPr>
              <p:nvPr/>
            </p:nvGrpSpPr>
            <p:grpSpPr bwMode="auto">
              <a:xfrm>
                <a:off x="985" y="0"/>
                <a:ext cx="997" cy="690"/>
                <a:chOff x="985" y="0"/>
                <a:chExt cx="997" cy="690"/>
              </a:xfrm>
            </p:grpSpPr>
            <p:sp>
              <p:nvSpPr>
                <p:cNvPr id="61444" name="Rectangle 4"/>
                <p:cNvSpPr>
                  <a:spLocks noChangeArrowheads="1"/>
                </p:cNvSpPr>
                <p:nvPr/>
              </p:nvSpPr>
              <p:spPr bwMode="auto">
                <a:xfrm>
                  <a:off x="1028" y="0"/>
                  <a:ext cx="911"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600" dirty="0">
                      <a:cs typeface="Times New Roman" pitchFamily="18" charset="0"/>
                    </a:rPr>
                    <a:t>Amount of platinum</a:t>
                  </a:r>
                </a:p>
                <a:p>
                  <a:pPr algn="ctr" eaLnBrk="1" hangingPunct="1">
                    <a:buFontTx/>
                    <a:buChar char="µ"/>
                    <a:tabLst>
                      <a:tab pos="3028950" algn="l"/>
                    </a:tabLst>
                  </a:pPr>
                  <a:r>
                    <a:rPr lang="en-US" sz="1600" dirty="0">
                      <a:cs typeface="Times New Roman" pitchFamily="18" charset="0"/>
                    </a:rPr>
                    <a:t>g)</a:t>
                  </a:r>
                  <a:endParaRPr lang="en-US" sz="1200" dirty="0">
                    <a:cs typeface="Times New Roman" pitchFamily="18" charset="0"/>
                  </a:endParaRPr>
                </a:p>
                <a:p>
                  <a:pPr algn="ctr">
                    <a:tabLst>
                      <a:tab pos="3028950" algn="l"/>
                    </a:tabLst>
                  </a:pPr>
                  <a:endParaRPr lang="en-US" sz="2800" dirty="0"/>
                </a:p>
              </p:txBody>
            </p:sp>
            <p:sp>
              <p:nvSpPr>
                <p:cNvPr id="61455" name="Rectangle 15"/>
                <p:cNvSpPr>
                  <a:spLocks noChangeArrowheads="1"/>
                </p:cNvSpPr>
                <p:nvPr/>
              </p:nvSpPr>
              <p:spPr bwMode="auto">
                <a:xfrm>
                  <a:off x="985" y="0"/>
                  <a:ext cx="997" cy="199"/>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1458" name="Group 18"/>
              <p:cNvGrpSpPr>
                <a:grpSpLocks/>
              </p:cNvGrpSpPr>
              <p:nvPr/>
            </p:nvGrpSpPr>
            <p:grpSpPr bwMode="auto">
              <a:xfrm>
                <a:off x="1982" y="0"/>
                <a:ext cx="924" cy="690"/>
                <a:chOff x="1982" y="0"/>
                <a:chExt cx="924" cy="690"/>
              </a:xfrm>
            </p:grpSpPr>
            <p:sp>
              <p:nvSpPr>
                <p:cNvPr id="61445" name="Rectangle 5"/>
                <p:cNvSpPr>
                  <a:spLocks noChangeArrowheads="1"/>
                </p:cNvSpPr>
                <p:nvPr/>
              </p:nvSpPr>
              <p:spPr bwMode="auto">
                <a:xfrm>
                  <a:off x="2025" y="0"/>
                  <a:ext cx="838"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600">
                      <a:cs typeface="Times New Roman" pitchFamily="18" charset="0"/>
                    </a:rPr>
                    <a:t>Activity at</a:t>
                  </a:r>
                </a:p>
                <a:p>
                  <a:pPr algn="ctr" eaLnBrk="1" hangingPunct="1">
                    <a:tabLst>
                      <a:tab pos="3028950" algn="l"/>
                    </a:tabLst>
                  </a:pPr>
                  <a:r>
                    <a:rPr lang="en-US" sz="1600">
                      <a:cs typeface="Times New Roman" pitchFamily="18" charset="0"/>
                    </a:rPr>
                    <a:t> +0.6 V </a:t>
                  </a:r>
                </a:p>
                <a:p>
                  <a:pPr algn="ctr" eaLnBrk="1" hangingPunct="1">
                    <a:tabLst>
                      <a:tab pos="3028950" algn="l"/>
                    </a:tabLst>
                  </a:pPr>
                  <a:r>
                    <a:rPr lang="en-US" sz="1600">
                      <a:cs typeface="Times New Roman" pitchFamily="18" charset="0"/>
                    </a:rPr>
                    <a:t>I (mA/cm</a:t>
                  </a:r>
                  <a:r>
                    <a:rPr lang="en-US" sz="1600" baseline="30000">
                      <a:cs typeface="Times New Roman" pitchFamily="18" charset="0"/>
                    </a:rPr>
                    <a:t>2</a:t>
                  </a:r>
                  <a:r>
                    <a:rPr lang="en-US" sz="1600">
                      <a:cs typeface="Times New Roman" pitchFamily="18" charset="0"/>
                    </a:rPr>
                    <a:t>)</a:t>
                  </a:r>
                  <a:endParaRPr lang="en-US" sz="1200">
                    <a:cs typeface="Times New Roman" pitchFamily="18" charset="0"/>
                  </a:endParaRPr>
                </a:p>
                <a:p>
                  <a:pPr algn="ctr">
                    <a:tabLst>
                      <a:tab pos="3028950" algn="l"/>
                    </a:tabLst>
                  </a:pPr>
                  <a:endParaRPr lang="en-US" sz="2800"/>
                </a:p>
              </p:txBody>
            </p:sp>
            <p:sp>
              <p:nvSpPr>
                <p:cNvPr id="61457" name="Rectangle 17"/>
                <p:cNvSpPr>
                  <a:spLocks noChangeArrowheads="1"/>
                </p:cNvSpPr>
                <p:nvPr/>
              </p:nvSpPr>
              <p:spPr bwMode="auto">
                <a:xfrm>
                  <a:off x="1982" y="0"/>
                  <a:ext cx="924" cy="199"/>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1460" name="Group 20"/>
              <p:cNvGrpSpPr>
                <a:grpSpLocks/>
              </p:cNvGrpSpPr>
              <p:nvPr/>
            </p:nvGrpSpPr>
            <p:grpSpPr bwMode="auto">
              <a:xfrm>
                <a:off x="2906" y="0"/>
                <a:ext cx="1145" cy="690"/>
                <a:chOff x="2906" y="0"/>
                <a:chExt cx="1145" cy="690"/>
              </a:xfrm>
            </p:grpSpPr>
            <p:sp>
              <p:nvSpPr>
                <p:cNvPr id="61446" name="Rectangle 6"/>
                <p:cNvSpPr>
                  <a:spLocks noChangeArrowheads="1"/>
                </p:cNvSpPr>
                <p:nvPr/>
              </p:nvSpPr>
              <p:spPr bwMode="auto">
                <a:xfrm>
                  <a:off x="2949" y="0"/>
                  <a:ext cx="1059"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600">
                      <a:cs typeface="Times New Roman" pitchFamily="18" charset="0"/>
                    </a:rPr>
                    <a:t>Activity at +0.6 V</a:t>
                  </a:r>
                  <a:endParaRPr lang="en-US" sz="1200">
                    <a:cs typeface="Times New Roman" pitchFamily="18" charset="0"/>
                  </a:endParaRPr>
                </a:p>
                <a:p>
                  <a:pPr algn="ctr">
                    <a:tabLst>
                      <a:tab pos="3028950" algn="l"/>
                    </a:tabLst>
                  </a:pPr>
                  <a:r>
                    <a:rPr lang="en-US" sz="1600">
                      <a:cs typeface="Times New Roman" pitchFamily="18" charset="0"/>
                    </a:rPr>
                    <a:t>per mg of platinum (mA/cm</a:t>
                  </a:r>
                  <a:r>
                    <a:rPr lang="en-US" sz="1600" baseline="30000">
                      <a:cs typeface="Times New Roman" pitchFamily="18" charset="0"/>
                    </a:rPr>
                    <a:t>2</a:t>
                  </a:r>
                  <a:r>
                    <a:rPr lang="en-US" sz="1600">
                      <a:cs typeface="Times New Roman" pitchFamily="18" charset="0"/>
                    </a:rPr>
                    <a:t>)</a:t>
                  </a:r>
                  <a:endParaRPr lang="en-US" sz="1200">
                    <a:cs typeface="Times New Roman" pitchFamily="18" charset="0"/>
                  </a:endParaRPr>
                </a:p>
                <a:p>
                  <a:pPr algn="ctr">
                    <a:tabLst>
                      <a:tab pos="3028950" algn="l"/>
                    </a:tabLst>
                  </a:pPr>
                  <a:endParaRPr lang="en-US" sz="2800"/>
                </a:p>
              </p:txBody>
            </p:sp>
            <p:sp>
              <p:nvSpPr>
                <p:cNvPr id="61459" name="Rectangle 19"/>
                <p:cNvSpPr>
                  <a:spLocks noChangeArrowheads="1"/>
                </p:cNvSpPr>
                <p:nvPr/>
              </p:nvSpPr>
              <p:spPr bwMode="auto">
                <a:xfrm>
                  <a:off x="2906" y="0"/>
                  <a:ext cx="1145" cy="199"/>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1449" name="Group 9"/>
              <p:cNvGrpSpPr>
                <a:grpSpLocks/>
              </p:cNvGrpSpPr>
              <p:nvPr/>
            </p:nvGrpSpPr>
            <p:grpSpPr bwMode="auto">
              <a:xfrm>
                <a:off x="43" y="690"/>
                <a:ext cx="899" cy="708"/>
                <a:chOff x="0" y="1197"/>
                <a:chExt cx="899" cy="708"/>
              </a:xfrm>
            </p:grpSpPr>
            <p:sp>
              <p:nvSpPr>
                <p:cNvPr id="61447" name="Rectangle 7"/>
                <p:cNvSpPr>
                  <a:spLocks noChangeArrowheads="1"/>
                </p:cNvSpPr>
                <p:nvPr/>
              </p:nvSpPr>
              <p:spPr bwMode="auto">
                <a:xfrm>
                  <a:off x="0" y="1197"/>
                  <a:ext cx="899"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tabLst>
                      <a:tab pos="3028950" algn="l"/>
                    </a:tabLst>
                  </a:pPr>
                  <a:r>
                    <a:rPr lang="en-US" sz="1600" b="1">
                      <a:cs typeface="Times New Roman" pitchFamily="18" charset="0"/>
                    </a:rPr>
                    <a:t> </a:t>
                  </a:r>
                  <a:endParaRPr lang="en-US" sz="1000">
                    <a:cs typeface="Times New Roman" pitchFamily="18" charset="0"/>
                  </a:endParaRPr>
                </a:p>
                <a:p>
                  <a:pPr algn="ctr">
                    <a:tabLst>
                      <a:tab pos="3028950" algn="l"/>
                    </a:tabLst>
                  </a:pPr>
                  <a:endParaRPr lang="en-US"/>
                </a:p>
              </p:txBody>
            </p:sp>
            <p:sp>
              <p:nvSpPr>
                <p:cNvPr id="61448" name="Rectangle 8"/>
                <p:cNvSpPr>
                  <a:spLocks noChangeArrowheads="1"/>
                </p:cNvSpPr>
                <p:nvPr/>
              </p:nvSpPr>
              <p:spPr bwMode="auto">
                <a:xfrm>
                  <a:off x="0" y="1640"/>
                  <a:ext cx="899"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tabLst>
                      <a:tab pos="3028950" algn="l"/>
                    </a:tabLst>
                  </a:pPr>
                  <a:endParaRPr lang="en-US" sz="3200"/>
                </a:p>
              </p:txBody>
            </p:sp>
          </p:grpSp>
          <p:sp>
            <p:nvSpPr>
              <p:cNvPr id="61450" name="Rectangle 10"/>
              <p:cNvSpPr>
                <a:spLocks noChangeArrowheads="1"/>
              </p:cNvSpPr>
              <p:nvPr/>
            </p:nvSpPr>
            <p:spPr bwMode="auto">
              <a:xfrm>
                <a:off x="1028" y="690"/>
                <a:ext cx="911" cy="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600" b="1">
                    <a:cs typeface="Times New Roman" pitchFamily="18" charset="0"/>
                  </a:rPr>
                  <a:t> </a:t>
                </a:r>
                <a:endParaRPr lang="en-US"/>
              </a:p>
            </p:txBody>
          </p:sp>
          <p:sp>
            <p:nvSpPr>
              <p:cNvPr id="61451" name="Rectangle 11"/>
              <p:cNvSpPr>
                <a:spLocks noChangeArrowheads="1"/>
              </p:cNvSpPr>
              <p:nvPr/>
            </p:nvSpPr>
            <p:spPr bwMode="auto">
              <a:xfrm>
                <a:off x="2025" y="690"/>
                <a:ext cx="838" cy="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a:cs typeface="Times New Roman" pitchFamily="18" charset="0"/>
                  </a:rPr>
                  <a:t> </a:t>
                </a:r>
                <a:endParaRPr lang="en-US" sz="1000">
                  <a:cs typeface="Times New Roman" pitchFamily="18" charset="0"/>
                </a:endParaRPr>
              </a:p>
              <a:p>
                <a:pPr algn="ctr">
                  <a:tabLst>
                    <a:tab pos="3028950" algn="l"/>
                  </a:tabLst>
                </a:pPr>
                <a:endParaRPr lang="en-US" sz="1000">
                  <a:cs typeface="Times New Roman" pitchFamily="18" charset="0"/>
                </a:endParaRPr>
              </a:p>
              <a:p>
                <a:pPr algn="ctr">
                  <a:tabLst>
                    <a:tab pos="3028950" algn="l"/>
                  </a:tabLst>
                </a:pPr>
                <a:endParaRPr lang="en-US"/>
              </a:p>
            </p:txBody>
          </p:sp>
          <p:sp>
            <p:nvSpPr>
              <p:cNvPr id="61452" name="Rectangle 12"/>
              <p:cNvSpPr>
                <a:spLocks noChangeArrowheads="1"/>
              </p:cNvSpPr>
              <p:nvPr/>
            </p:nvSpPr>
            <p:spPr bwMode="auto">
              <a:xfrm>
                <a:off x="2949" y="690"/>
                <a:ext cx="1059" cy="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tabLst>
                    <a:tab pos="3028950" algn="l"/>
                  </a:tabLst>
                </a:pPr>
                <a:endParaRPr lang="en-US"/>
              </a:p>
            </p:txBody>
          </p:sp>
        </p:grpSp>
        <p:sp>
          <p:nvSpPr>
            <p:cNvPr id="61470" name="Rectangle 30"/>
            <p:cNvSpPr>
              <a:spLocks noChangeArrowheads="1"/>
            </p:cNvSpPr>
            <p:nvPr/>
          </p:nvSpPr>
          <p:spPr bwMode="auto">
            <a:xfrm>
              <a:off x="4" y="29"/>
              <a:ext cx="4057" cy="199"/>
            </a:xfrm>
            <a:prstGeom prst="rect">
              <a:avLst/>
            </a:prstGeom>
            <a:noFill/>
            <a:ln w="11112">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61472" name="Text Box 32"/>
          <p:cNvSpPr txBox="1">
            <a:spLocks noChangeArrowheads="1"/>
          </p:cNvSpPr>
          <p:nvPr/>
        </p:nvSpPr>
        <p:spPr bwMode="auto">
          <a:xfrm>
            <a:off x="1040423" y="2781300"/>
            <a:ext cx="1814664"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sz="1800" dirty="0">
              <a:cs typeface="Times New Roman" pitchFamily="18" charset="0"/>
            </a:endParaRPr>
          </a:p>
          <a:p>
            <a:pPr eaLnBrk="1" hangingPunct="1"/>
            <a:r>
              <a:rPr lang="en-US" sz="1800" dirty="0" err="1">
                <a:cs typeface="Times New Roman" pitchFamily="18" charset="0"/>
              </a:rPr>
              <a:t>Pt</a:t>
            </a:r>
            <a:r>
              <a:rPr lang="en-US" sz="1800" dirty="0">
                <a:cs typeface="Times New Roman" pitchFamily="18" charset="0"/>
              </a:rPr>
              <a:t>/C</a:t>
            </a:r>
          </a:p>
          <a:p>
            <a:pPr eaLnBrk="1" hangingPunct="1"/>
            <a:endParaRPr lang="en-US" sz="1800" dirty="0">
              <a:cs typeface="Times New Roman" pitchFamily="18" charset="0"/>
            </a:endParaRPr>
          </a:p>
          <a:p>
            <a:r>
              <a:rPr lang="en-US" sz="1800" dirty="0">
                <a:cs typeface="Times New Roman" pitchFamily="18" charset="0"/>
              </a:rPr>
              <a:t>Pt-WO</a:t>
            </a:r>
            <a:r>
              <a:rPr lang="en-US" sz="1800" baseline="-30000" dirty="0">
                <a:cs typeface="Times New Roman" pitchFamily="18" charset="0"/>
              </a:rPr>
              <a:t>3</a:t>
            </a:r>
            <a:r>
              <a:rPr lang="en-US" sz="1800" dirty="0">
                <a:cs typeface="Times New Roman" pitchFamily="18" charset="0"/>
              </a:rPr>
              <a:t>/C</a:t>
            </a:r>
          </a:p>
          <a:p>
            <a:endParaRPr lang="en-US" sz="1400" dirty="0">
              <a:cs typeface="Times New Roman" pitchFamily="18" charset="0"/>
            </a:endParaRPr>
          </a:p>
          <a:p>
            <a:r>
              <a:rPr lang="en-US" sz="1800" dirty="0">
                <a:cs typeface="Times New Roman" pitchFamily="18" charset="0"/>
              </a:rPr>
              <a:t>Pt-W</a:t>
            </a:r>
            <a:r>
              <a:rPr lang="en-US" sz="1800" baseline="-30000" dirty="0">
                <a:cs typeface="Times New Roman" pitchFamily="18" charset="0"/>
              </a:rPr>
              <a:t>0.95</a:t>
            </a:r>
            <a:r>
              <a:rPr lang="en-US" sz="1800" dirty="0">
                <a:cs typeface="Times New Roman" pitchFamily="18" charset="0"/>
              </a:rPr>
              <a:t>Ti</a:t>
            </a:r>
            <a:r>
              <a:rPr lang="en-US" sz="1800" baseline="-30000" dirty="0">
                <a:cs typeface="Times New Roman" pitchFamily="18" charset="0"/>
              </a:rPr>
              <a:t>0.05</a:t>
            </a:r>
            <a:r>
              <a:rPr lang="en-US" sz="1800" dirty="0">
                <a:cs typeface="Times New Roman" pitchFamily="18" charset="0"/>
              </a:rPr>
              <a:t>O</a:t>
            </a:r>
            <a:r>
              <a:rPr lang="en-US" sz="1800" baseline="-30000" dirty="0">
                <a:cs typeface="Times New Roman" pitchFamily="18" charset="0"/>
              </a:rPr>
              <a:t>3</a:t>
            </a:r>
            <a:r>
              <a:rPr lang="en-US" sz="1800" dirty="0">
                <a:cs typeface="Times New Roman" pitchFamily="18" charset="0"/>
              </a:rPr>
              <a:t>/C</a:t>
            </a:r>
          </a:p>
          <a:p>
            <a:endParaRPr lang="en-US" sz="1400" dirty="0">
              <a:cs typeface="Times New Roman" pitchFamily="18" charset="0"/>
            </a:endParaRPr>
          </a:p>
          <a:p>
            <a:r>
              <a:rPr lang="en-US" sz="1800" dirty="0">
                <a:cs typeface="Times New Roman" pitchFamily="18" charset="0"/>
              </a:rPr>
              <a:t>Pt-W</a:t>
            </a:r>
            <a:r>
              <a:rPr lang="en-US" sz="1800" baseline="-30000" dirty="0">
                <a:cs typeface="Times New Roman" pitchFamily="18" charset="0"/>
              </a:rPr>
              <a:t>0.91</a:t>
            </a:r>
            <a:r>
              <a:rPr lang="en-US" sz="1800" dirty="0">
                <a:cs typeface="Times New Roman" pitchFamily="18" charset="0"/>
              </a:rPr>
              <a:t>Ti</a:t>
            </a:r>
            <a:r>
              <a:rPr lang="en-US" sz="1800" baseline="-30000" dirty="0">
                <a:cs typeface="Times New Roman" pitchFamily="18" charset="0"/>
              </a:rPr>
              <a:t>0.09</a:t>
            </a:r>
            <a:r>
              <a:rPr lang="en-US" sz="1800" dirty="0">
                <a:cs typeface="Times New Roman" pitchFamily="18" charset="0"/>
              </a:rPr>
              <a:t>O</a:t>
            </a:r>
            <a:r>
              <a:rPr lang="en-US" sz="1800" baseline="-30000" dirty="0">
                <a:cs typeface="Times New Roman" pitchFamily="18" charset="0"/>
              </a:rPr>
              <a:t>3</a:t>
            </a:r>
            <a:r>
              <a:rPr lang="en-US" sz="1800" dirty="0">
                <a:cs typeface="Times New Roman" pitchFamily="18" charset="0"/>
              </a:rPr>
              <a:t>/C</a:t>
            </a:r>
          </a:p>
          <a:p>
            <a:endParaRPr lang="en-US" sz="1400" dirty="0">
              <a:cs typeface="Times New Roman" pitchFamily="18" charset="0"/>
            </a:endParaRPr>
          </a:p>
          <a:p>
            <a:r>
              <a:rPr lang="en-US" sz="1800" dirty="0">
                <a:cs typeface="Times New Roman" pitchFamily="18" charset="0"/>
              </a:rPr>
              <a:t>Pt-W</a:t>
            </a:r>
            <a:r>
              <a:rPr lang="en-US" sz="1800" baseline="-30000" dirty="0">
                <a:cs typeface="Times New Roman" pitchFamily="18" charset="0"/>
              </a:rPr>
              <a:t>0.83</a:t>
            </a:r>
            <a:r>
              <a:rPr lang="en-US" sz="1800" dirty="0">
                <a:cs typeface="Times New Roman" pitchFamily="18" charset="0"/>
              </a:rPr>
              <a:t>Ti</a:t>
            </a:r>
            <a:r>
              <a:rPr lang="en-US" sz="1800" baseline="-30000" dirty="0">
                <a:cs typeface="Times New Roman" pitchFamily="18" charset="0"/>
              </a:rPr>
              <a:t>0.17</a:t>
            </a:r>
            <a:r>
              <a:rPr lang="en-US" sz="1800" dirty="0">
                <a:cs typeface="Times New Roman" pitchFamily="18" charset="0"/>
              </a:rPr>
              <a:t>O</a:t>
            </a:r>
            <a:r>
              <a:rPr lang="en-US" sz="1800" baseline="-30000" dirty="0">
                <a:cs typeface="Times New Roman" pitchFamily="18" charset="0"/>
              </a:rPr>
              <a:t>3</a:t>
            </a:r>
            <a:r>
              <a:rPr lang="en-US" sz="1800" dirty="0">
                <a:cs typeface="Times New Roman" pitchFamily="18" charset="0"/>
              </a:rPr>
              <a:t>/C</a:t>
            </a:r>
            <a:endParaRPr lang="en-US" sz="1400" dirty="0">
              <a:cs typeface="Times New Roman" pitchFamily="18" charset="0"/>
            </a:endParaRPr>
          </a:p>
          <a:p>
            <a:endParaRPr lang="en-US" sz="3200" dirty="0"/>
          </a:p>
          <a:p>
            <a:endParaRPr lang="en-US" dirty="0"/>
          </a:p>
        </p:txBody>
      </p:sp>
      <p:sp>
        <p:nvSpPr>
          <p:cNvPr id="61474" name="Text Box 34"/>
          <p:cNvSpPr txBox="1">
            <a:spLocks noChangeArrowheads="1"/>
          </p:cNvSpPr>
          <p:nvPr/>
        </p:nvSpPr>
        <p:spPr bwMode="auto">
          <a:xfrm>
            <a:off x="2813539" y="3048001"/>
            <a:ext cx="984738" cy="328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600">
                <a:cs typeface="Times New Roman" pitchFamily="18" charset="0"/>
              </a:rPr>
              <a:t>         40</a:t>
            </a:r>
            <a:endParaRPr lang="en-US" sz="1200">
              <a:cs typeface="Times New Roman" pitchFamily="18" charset="0"/>
            </a:endParaRPr>
          </a:p>
          <a:p>
            <a:r>
              <a:rPr lang="en-US" sz="1600">
                <a:cs typeface="Times New Roman" pitchFamily="18" charset="0"/>
              </a:rPr>
              <a:t> </a:t>
            </a:r>
            <a:endParaRPr lang="en-US" sz="1200">
              <a:cs typeface="Times New Roman" pitchFamily="18" charset="0"/>
            </a:endParaRPr>
          </a:p>
          <a:p>
            <a:r>
              <a:rPr lang="en-US" sz="1600">
                <a:cs typeface="Times New Roman" pitchFamily="18" charset="0"/>
              </a:rPr>
              <a:t>         60</a:t>
            </a:r>
            <a:endParaRPr lang="en-US" sz="1200">
              <a:cs typeface="Times New Roman" pitchFamily="18" charset="0"/>
            </a:endParaRPr>
          </a:p>
          <a:p>
            <a:r>
              <a:rPr lang="en-US" sz="900">
                <a:cs typeface="Times New Roman" pitchFamily="18" charset="0"/>
              </a:rPr>
              <a:t> </a:t>
            </a:r>
            <a:endParaRPr lang="en-US" sz="1200">
              <a:cs typeface="Times New Roman" pitchFamily="18" charset="0"/>
            </a:endParaRPr>
          </a:p>
          <a:p>
            <a:endParaRPr lang="en-US" sz="1600">
              <a:cs typeface="Times New Roman" pitchFamily="18" charset="0"/>
            </a:endParaRPr>
          </a:p>
          <a:p>
            <a:r>
              <a:rPr lang="en-US" sz="1600">
                <a:cs typeface="Times New Roman" pitchFamily="18" charset="0"/>
              </a:rPr>
              <a:t>         60</a:t>
            </a:r>
            <a:endParaRPr lang="en-US" sz="1200">
              <a:cs typeface="Times New Roman" pitchFamily="18" charset="0"/>
            </a:endParaRPr>
          </a:p>
          <a:p>
            <a:r>
              <a:rPr lang="en-US" sz="900">
                <a:cs typeface="Times New Roman" pitchFamily="18" charset="0"/>
              </a:rPr>
              <a:t> </a:t>
            </a:r>
            <a:endParaRPr lang="en-US" sz="1200">
              <a:cs typeface="Times New Roman" pitchFamily="18" charset="0"/>
            </a:endParaRPr>
          </a:p>
          <a:p>
            <a:r>
              <a:rPr lang="en-US" sz="1600">
                <a:cs typeface="Times New Roman" pitchFamily="18" charset="0"/>
              </a:rPr>
              <a:t>         45</a:t>
            </a:r>
            <a:endParaRPr lang="en-US" sz="1200">
              <a:cs typeface="Times New Roman" pitchFamily="18" charset="0"/>
            </a:endParaRPr>
          </a:p>
          <a:p>
            <a:r>
              <a:rPr lang="en-US" sz="700">
                <a:cs typeface="Times New Roman" pitchFamily="18" charset="0"/>
              </a:rPr>
              <a:t>  </a:t>
            </a:r>
            <a:endParaRPr lang="en-US" sz="1200">
              <a:cs typeface="Times New Roman" pitchFamily="18" charset="0"/>
            </a:endParaRPr>
          </a:p>
          <a:p>
            <a:endParaRPr lang="en-US" sz="1600">
              <a:cs typeface="Times New Roman" pitchFamily="18" charset="0"/>
            </a:endParaRPr>
          </a:p>
          <a:p>
            <a:r>
              <a:rPr lang="en-US" sz="1600">
                <a:cs typeface="Times New Roman" pitchFamily="18" charset="0"/>
              </a:rPr>
              <a:t>         21</a:t>
            </a:r>
            <a:endParaRPr lang="en-US" sz="1200">
              <a:cs typeface="Times New Roman" pitchFamily="18" charset="0"/>
            </a:endParaRPr>
          </a:p>
          <a:p>
            <a:endParaRPr lang="en-US" sz="2800"/>
          </a:p>
          <a:p>
            <a:endParaRPr lang="en-US" sz="2800"/>
          </a:p>
        </p:txBody>
      </p:sp>
      <p:sp>
        <p:nvSpPr>
          <p:cNvPr id="61475" name="Text Box 35"/>
          <p:cNvSpPr txBox="1">
            <a:spLocks noChangeArrowheads="1"/>
          </p:cNvSpPr>
          <p:nvPr/>
        </p:nvSpPr>
        <p:spPr bwMode="auto">
          <a:xfrm>
            <a:off x="4768362" y="3059113"/>
            <a:ext cx="999392"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cs typeface="Times New Roman" pitchFamily="18" charset="0"/>
              </a:rPr>
              <a:t>   43</a:t>
            </a:r>
            <a:endParaRPr lang="en-US" sz="1200">
              <a:cs typeface="Times New Roman" pitchFamily="18" charset="0"/>
            </a:endParaRPr>
          </a:p>
          <a:p>
            <a:r>
              <a:rPr lang="en-US" sz="1300">
                <a:cs typeface="Times New Roman" pitchFamily="18" charset="0"/>
              </a:rPr>
              <a:t> </a:t>
            </a:r>
            <a:endParaRPr lang="en-US" sz="1200">
              <a:cs typeface="Times New Roman" pitchFamily="18" charset="0"/>
            </a:endParaRPr>
          </a:p>
          <a:p>
            <a:r>
              <a:rPr lang="en-US" sz="1600">
                <a:cs typeface="Times New Roman" pitchFamily="18" charset="0"/>
              </a:rPr>
              <a:t>  106</a:t>
            </a:r>
            <a:endParaRPr lang="en-US" sz="1200">
              <a:cs typeface="Times New Roman" pitchFamily="18" charset="0"/>
            </a:endParaRPr>
          </a:p>
          <a:p>
            <a:r>
              <a:rPr lang="en-US" sz="800">
                <a:cs typeface="Times New Roman" pitchFamily="18" charset="0"/>
              </a:rPr>
              <a:t> </a:t>
            </a:r>
            <a:endParaRPr lang="en-US" sz="1200">
              <a:cs typeface="Times New Roman" pitchFamily="18" charset="0"/>
            </a:endParaRPr>
          </a:p>
          <a:p>
            <a:endParaRPr lang="en-US" sz="1600">
              <a:cs typeface="Times New Roman" pitchFamily="18" charset="0"/>
            </a:endParaRPr>
          </a:p>
          <a:p>
            <a:r>
              <a:rPr lang="en-US" sz="1600">
                <a:cs typeface="Times New Roman" pitchFamily="18" charset="0"/>
              </a:rPr>
              <a:t>   33</a:t>
            </a:r>
            <a:endParaRPr lang="en-US" sz="1200">
              <a:cs typeface="Times New Roman" pitchFamily="18" charset="0"/>
            </a:endParaRPr>
          </a:p>
          <a:p>
            <a:r>
              <a:rPr lang="en-US" sz="1200">
                <a:cs typeface="Times New Roman" pitchFamily="18" charset="0"/>
              </a:rPr>
              <a:t> </a:t>
            </a:r>
          </a:p>
          <a:p>
            <a:r>
              <a:rPr lang="en-US" sz="1600">
                <a:cs typeface="Times New Roman" pitchFamily="18" charset="0"/>
              </a:rPr>
              <a:t>   24</a:t>
            </a:r>
            <a:endParaRPr lang="en-US" sz="1200">
              <a:cs typeface="Times New Roman" pitchFamily="18" charset="0"/>
            </a:endParaRPr>
          </a:p>
          <a:p>
            <a:r>
              <a:rPr lang="en-US" sz="1200">
                <a:cs typeface="Times New Roman" pitchFamily="18" charset="0"/>
              </a:rPr>
              <a:t> </a:t>
            </a:r>
          </a:p>
          <a:p>
            <a:r>
              <a:rPr lang="en-US" sz="1600">
                <a:cs typeface="Times New Roman" pitchFamily="18" charset="0"/>
              </a:rPr>
              <a:t>  </a:t>
            </a:r>
          </a:p>
          <a:p>
            <a:r>
              <a:rPr lang="en-US" sz="1600">
                <a:cs typeface="Times New Roman" pitchFamily="18" charset="0"/>
              </a:rPr>
              <a:t>   41</a:t>
            </a:r>
          </a:p>
        </p:txBody>
      </p:sp>
      <p:sp>
        <p:nvSpPr>
          <p:cNvPr id="61476" name="Text Box 36"/>
          <p:cNvSpPr txBox="1">
            <a:spLocks noChangeArrowheads="1"/>
          </p:cNvSpPr>
          <p:nvPr/>
        </p:nvSpPr>
        <p:spPr bwMode="auto">
          <a:xfrm>
            <a:off x="6682154" y="31242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1477" name="Text Box 37"/>
          <p:cNvSpPr txBox="1">
            <a:spLocks noChangeArrowheads="1"/>
          </p:cNvSpPr>
          <p:nvPr/>
        </p:nvSpPr>
        <p:spPr bwMode="auto">
          <a:xfrm>
            <a:off x="6611815" y="3048000"/>
            <a:ext cx="590226"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cs typeface="Times New Roman" pitchFamily="18" charset="0"/>
              </a:rPr>
              <a:t> 1075</a:t>
            </a:r>
            <a:endParaRPr lang="en-US" sz="1000">
              <a:cs typeface="Times New Roman" pitchFamily="18" charset="0"/>
            </a:endParaRPr>
          </a:p>
          <a:p>
            <a:r>
              <a:rPr lang="en-US" sz="500">
                <a:cs typeface="Times New Roman" pitchFamily="18" charset="0"/>
              </a:rPr>
              <a:t> </a:t>
            </a:r>
            <a:endParaRPr lang="en-US" sz="1000">
              <a:cs typeface="Times New Roman" pitchFamily="18" charset="0"/>
            </a:endParaRPr>
          </a:p>
          <a:p>
            <a:r>
              <a:rPr lang="en-US" sz="1400">
                <a:cs typeface="Times New Roman" pitchFamily="18" charset="0"/>
              </a:rPr>
              <a:t> </a:t>
            </a:r>
          </a:p>
          <a:p>
            <a:r>
              <a:rPr lang="en-US" sz="1400">
                <a:cs typeface="Times New Roman" pitchFamily="18" charset="0"/>
              </a:rPr>
              <a:t>1766</a:t>
            </a:r>
            <a:endParaRPr lang="en-US" sz="1000">
              <a:cs typeface="Times New Roman" pitchFamily="18" charset="0"/>
            </a:endParaRPr>
          </a:p>
          <a:p>
            <a:r>
              <a:rPr lang="en-US" sz="700">
                <a:cs typeface="Times New Roman" pitchFamily="18" charset="0"/>
              </a:rPr>
              <a:t>  </a:t>
            </a:r>
            <a:endParaRPr lang="en-US" sz="1000">
              <a:cs typeface="Times New Roman" pitchFamily="18" charset="0"/>
            </a:endParaRPr>
          </a:p>
          <a:p>
            <a:endParaRPr lang="en-US" sz="1400">
              <a:cs typeface="Times New Roman" pitchFamily="18" charset="0"/>
            </a:endParaRPr>
          </a:p>
          <a:p>
            <a:r>
              <a:rPr lang="en-US" sz="1400">
                <a:cs typeface="Times New Roman" pitchFamily="18" charset="0"/>
              </a:rPr>
              <a:t> 550</a:t>
            </a:r>
            <a:endParaRPr lang="en-US" sz="1000">
              <a:cs typeface="Times New Roman" pitchFamily="18" charset="0"/>
            </a:endParaRPr>
          </a:p>
          <a:p>
            <a:r>
              <a:rPr lang="en-US" sz="900">
                <a:cs typeface="Times New Roman" pitchFamily="18" charset="0"/>
              </a:rPr>
              <a:t> </a:t>
            </a:r>
            <a:endParaRPr lang="en-US" sz="1000">
              <a:cs typeface="Times New Roman" pitchFamily="18" charset="0"/>
            </a:endParaRPr>
          </a:p>
          <a:p>
            <a:r>
              <a:rPr lang="en-US" sz="1400">
                <a:cs typeface="Times New Roman" pitchFamily="18" charset="0"/>
              </a:rPr>
              <a:t> </a:t>
            </a:r>
          </a:p>
          <a:p>
            <a:r>
              <a:rPr lang="en-US" sz="1400">
                <a:cs typeface="Times New Roman" pitchFamily="18" charset="0"/>
              </a:rPr>
              <a:t> 533</a:t>
            </a:r>
            <a:endParaRPr lang="en-US" sz="1000">
              <a:cs typeface="Times New Roman" pitchFamily="18" charset="0"/>
            </a:endParaRPr>
          </a:p>
          <a:p>
            <a:r>
              <a:rPr lang="en-US" sz="1200">
                <a:cs typeface="Times New Roman" pitchFamily="18" charset="0"/>
              </a:rPr>
              <a:t> </a:t>
            </a:r>
            <a:endParaRPr lang="en-US" sz="1000">
              <a:cs typeface="Times New Roman" pitchFamily="18" charset="0"/>
            </a:endParaRPr>
          </a:p>
          <a:p>
            <a:endParaRPr lang="en-US" sz="1400">
              <a:cs typeface="Times New Roman" pitchFamily="18" charset="0"/>
            </a:endParaRPr>
          </a:p>
          <a:p>
            <a:r>
              <a:rPr lang="en-US" sz="1400">
                <a:cs typeface="Times New Roman" pitchFamily="18" charset="0"/>
              </a:rPr>
              <a:t>1952</a:t>
            </a:r>
            <a:endParaRPr lang="en-US" sz="1000">
              <a:cs typeface="Times New Roman" pitchFamily="18" charset="0"/>
            </a:endParaRPr>
          </a:p>
          <a:p>
            <a:endParaRPr lang="en-US"/>
          </a:p>
          <a:p>
            <a:endParaRPr lang="en-US"/>
          </a:p>
        </p:txBody>
      </p:sp>
    </p:spTree>
    <p:extLst>
      <p:ext uri="{BB962C8B-B14F-4D97-AF65-F5344CB8AC3E}">
        <p14:creationId xmlns:p14="http://schemas.microsoft.com/office/powerpoint/2010/main" val="3433004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70338" y="228601"/>
            <a:ext cx="914400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tabLst>
                <a:tab pos="3028950" algn="l"/>
              </a:tabLst>
            </a:pPr>
            <a:r>
              <a:rPr lang="en-US" sz="1600" b="1">
                <a:cs typeface="Times New Roman" pitchFamily="18" charset="0"/>
              </a:rPr>
              <a:t> </a:t>
            </a:r>
            <a:r>
              <a:rPr lang="en-US" b="1">
                <a:solidFill>
                  <a:srgbClr val="FF0000"/>
                </a:solidFill>
                <a:cs typeface="Times New Roman" pitchFamily="18" charset="0"/>
              </a:rPr>
              <a:t>Rate of deactivation of Pt-W</a:t>
            </a:r>
            <a:r>
              <a:rPr lang="en-US" b="1" baseline="-30000">
                <a:solidFill>
                  <a:srgbClr val="FF0000"/>
                </a:solidFill>
                <a:cs typeface="Times New Roman" pitchFamily="18" charset="0"/>
              </a:rPr>
              <a:t>1-x </a:t>
            </a:r>
            <a:r>
              <a:rPr lang="en-US" b="1">
                <a:solidFill>
                  <a:srgbClr val="FF0000"/>
                </a:solidFill>
                <a:cs typeface="Times New Roman" pitchFamily="18" charset="0"/>
              </a:rPr>
              <a:t>Ti</a:t>
            </a:r>
            <a:r>
              <a:rPr lang="en-US" b="1" baseline="-30000">
                <a:solidFill>
                  <a:srgbClr val="FF0000"/>
                </a:solidFill>
                <a:cs typeface="Times New Roman" pitchFamily="18" charset="0"/>
              </a:rPr>
              <a:t>X</a:t>
            </a:r>
            <a:r>
              <a:rPr lang="en-US" b="1">
                <a:solidFill>
                  <a:srgbClr val="FF0000"/>
                </a:solidFill>
                <a:cs typeface="Times New Roman" pitchFamily="18" charset="0"/>
              </a:rPr>
              <a:t>O</a:t>
            </a:r>
            <a:r>
              <a:rPr lang="en-US" b="1" baseline="-30000">
                <a:solidFill>
                  <a:srgbClr val="FF0000"/>
                </a:solidFill>
                <a:cs typeface="Times New Roman" pitchFamily="18" charset="0"/>
              </a:rPr>
              <a:t>3</a:t>
            </a:r>
            <a:r>
              <a:rPr lang="en-US" b="1">
                <a:solidFill>
                  <a:srgbClr val="FF0000"/>
                </a:solidFill>
                <a:cs typeface="Times New Roman" pitchFamily="18" charset="0"/>
              </a:rPr>
              <a:t>/C (where X=0.0, 0.05, 0.09 and 0.17) for methanol oxidation in acid medium during anodic polarization</a:t>
            </a:r>
            <a:r>
              <a:rPr lang="en-US" sz="2100">
                <a:solidFill>
                  <a:srgbClr val="FF0000"/>
                </a:solidFill>
              </a:rPr>
              <a:t> </a:t>
            </a:r>
            <a:endParaRPr lang="en-US" sz="3600">
              <a:solidFill>
                <a:srgbClr val="FF0000"/>
              </a:solidFill>
            </a:endParaRPr>
          </a:p>
        </p:txBody>
      </p:sp>
      <p:grpSp>
        <p:nvGrpSpPr>
          <p:cNvPr id="62481" name="Group 17"/>
          <p:cNvGrpSpPr>
            <a:grpSpLocks/>
          </p:cNvGrpSpPr>
          <p:nvPr/>
        </p:nvGrpSpPr>
        <p:grpSpPr bwMode="auto">
          <a:xfrm>
            <a:off x="2391508" y="1918866"/>
            <a:ext cx="4426927" cy="3651568"/>
            <a:chOff x="-3" y="-3"/>
            <a:chExt cx="3021" cy="1816"/>
          </a:xfrm>
        </p:grpSpPr>
        <p:grpSp>
          <p:nvGrpSpPr>
            <p:cNvPr id="62479" name="Group 15"/>
            <p:cNvGrpSpPr>
              <a:grpSpLocks/>
            </p:cNvGrpSpPr>
            <p:nvPr/>
          </p:nvGrpSpPr>
          <p:grpSpPr bwMode="auto">
            <a:xfrm>
              <a:off x="0" y="0"/>
              <a:ext cx="3015" cy="1813"/>
              <a:chOff x="0" y="0"/>
              <a:chExt cx="3015" cy="1813"/>
            </a:xfrm>
          </p:grpSpPr>
          <p:grpSp>
            <p:nvGrpSpPr>
              <p:cNvPr id="62472" name="Group 8"/>
              <p:cNvGrpSpPr>
                <a:grpSpLocks/>
              </p:cNvGrpSpPr>
              <p:nvPr/>
            </p:nvGrpSpPr>
            <p:grpSpPr bwMode="auto">
              <a:xfrm>
                <a:off x="0" y="0"/>
                <a:ext cx="1440" cy="690"/>
                <a:chOff x="0" y="0"/>
                <a:chExt cx="1440" cy="690"/>
              </a:xfrm>
            </p:grpSpPr>
            <p:sp>
              <p:nvSpPr>
                <p:cNvPr id="62467" name="Rectangle 3"/>
                <p:cNvSpPr>
                  <a:spLocks noChangeArrowheads="1"/>
                </p:cNvSpPr>
                <p:nvPr/>
              </p:nvSpPr>
              <p:spPr bwMode="auto">
                <a:xfrm>
                  <a:off x="43" y="0"/>
                  <a:ext cx="1354"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endParaRPr lang="en-US" sz="1800" dirty="0">
                    <a:cs typeface="Times New Roman" pitchFamily="18" charset="0"/>
                  </a:endParaRPr>
                </a:p>
                <a:p>
                  <a:pPr algn="ctr">
                    <a:tabLst>
                      <a:tab pos="3028950" algn="l"/>
                    </a:tabLst>
                  </a:pPr>
                  <a:endParaRPr lang="en-US" sz="2800" dirty="0"/>
                </a:p>
              </p:txBody>
            </p:sp>
            <p:sp>
              <p:nvSpPr>
                <p:cNvPr id="62471" name="Rectangle 7"/>
                <p:cNvSpPr>
                  <a:spLocks noChangeArrowheads="1"/>
                </p:cNvSpPr>
                <p:nvPr/>
              </p:nvSpPr>
              <p:spPr bwMode="auto">
                <a:xfrm>
                  <a:off x="0" y="0"/>
                  <a:ext cx="1440" cy="184"/>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2474" name="Group 10"/>
              <p:cNvGrpSpPr>
                <a:grpSpLocks/>
              </p:cNvGrpSpPr>
              <p:nvPr/>
            </p:nvGrpSpPr>
            <p:grpSpPr bwMode="auto">
              <a:xfrm>
                <a:off x="1440" y="0"/>
                <a:ext cx="1575" cy="690"/>
                <a:chOff x="1440" y="0"/>
                <a:chExt cx="1575" cy="690"/>
              </a:xfrm>
            </p:grpSpPr>
            <p:sp>
              <p:nvSpPr>
                <p:cNvPr id="62468" name="Rectangle 4"/>
                <p:cNvSpPr>
                  <a:spLocks noChangeArrowheads="1"/>
                </p:cNvSpPr>
                <p:nvPr/>
              </p:nvSpPr>
              <p:spPr bwMode="auto">
                <a:xfrm>
                  <a:off x="1483" y="0"/>
                  <a:ext cx="1489" cy="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600">
                      <a:cs typeface="Times New Roman" pitchFamily="18" charset="0"/>
                    </a:rPr>
                    <a:t>Rate of deactivation (mA/min)Polarized at +0.4V vs Ag/AgCl</a:t>
                  </a:r>
                  <a:endParaRPr lang="en-US" sz="1200">
                    <a:cs typeface="Times New Roman" pitchFamily="18" charset="0"/>
                  </a:endParaRPr>
                </a:p>
                <a:p>
                  <a:pPr algn="ctr">
                    <a:tabLst>
                      <a:tab pos="3028950" algn="l"/>
                    </a:tabLst>
                  </a:pPr>
                  <a:endParaRPr lang="en-US" sz="2800"/>
                </a:p>
              </p:txBody>
            </p:sp>
            <p:sp>
              <p:nvSpPr>
                <p:cNvPr id="62473" name="Rectangle 9"/>
                <p:cNvSpPr>
                  <a:spLocks noChangeArrowheads="1"/>
                </p:cNvSpPr>
                <p:nvPr/>
              </p:nvSpPr>
              <p:spPr bwMode="auto">
                <a:xfrm>
                  <a:off x="1440" y="0"/>
                  <a:ext cx="1575" cy="184"/>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62469" name="Rectangle 5"/>
              <p:cNvSpPr>
                <a:spLocks noChangeArrowheads="1"/>
              </p:cNvSpPr>
              <p:nvPr/>
            </p:nvSpPr>
            <p:spPr bwMode="auto">
              <a:xfrm>
                <a:off x="43" y="690"/>
                <a:ext cx="1354" cy="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600" b="1">
                    <a:cs typeface="Times New Roman" pitchFamily="18" charset="0"/>
                  </a:rPr>
                  <a:t> </a:t>
                </a:r>
                <a:endParaRPr lang="en-US" sz="1000">
                  <a:cs typeface="Times New Roman" pitchFamily="18" charset="0"/>
                </a:endParaRPr>
              </a:p>
              <a:p>
                <a:pPr algn="ctr">
                  <a:tabLst>
                    <a:tab pos="3028950" algn="l"/>
                  </a:tabLst>
                </a:pPr>
                <a:r>
                  <a:rPr lang="en-US" sz="1400">
                    <a:cs typeface="Times New Roman" pitchFamily="18" charset="0"/>
                  </a:rPr>
                  <a:t>Pt-WO</a:t>
                </a:r>
                <a:r>
                  <a:rPr lang="en-US" sz="1400" baseline="-30000">
                    <a:cs typeface="Times New Roman" pitchFamily="18" charset="0"/>
                  </a:rPr>
                  <a:t>3</a:t>
                </a:r>
                <a:r>
                  <a:rPr lang="en-US" sz="1400">
                    <a:cs typeface="Times New Roman" pitchFamily="18" charset="0"/>
                  </a:rPr>
                  <a:t>/C</a:t>
                </a:r>
              </a:p>
              <a:p>
                <a:pPr algn="ctr">
                  <a:tabLst>
                    <a:tab pos="3028950" algn="l"/>
                  </a:tabLst>
                </a:pPr>
                <a:endParaRPr lang="en-US" sz="1000">
                  <a:cs typeface="Times New Roman" pitchFamily="18" charset="0"/>
                </a:endParaRPr>
              </a:p>
              <a:p>
                <a:pPr algn="ctr">
                  <a:tabLst>
                    <a:tab pos="3028950" algn="l"/>
                  </a:tabLst>
                </a:pPr>
                <a:r>
                  <a:rPr lang="en-US" sz="1400">
                    <a:cs typeface="Times New Roman" pitchFamily="18" charset="0"/>
                  </a:rPr>
                  <a:t>Pt-W</a:t>
                </a:r>
                <a:r>
                  <a:rPr lang="en-US" sz="1400" baseline="-30000">
                    <a:cs typeface="Times New Roman" pitchFamily="18" charset="0"/>
                  </a:rPr>
                  <a:t>0.95</a:t>
                </a:r>
                <a:r>
                  <a:rPr lang="en-US" sz="1400">
                    <a:cs typeface="Times New Roman" pitchFamily="18" charset="0"/>
                  </a:rPr>
                  <a:t>Ti</a:t>
                </a:r>
                <a:r>
                  <a:rPr lang="en-US" sz="1400" baseline="-30000">
                    <a:cs typeface="Times New Roman" pitchFamily="18" charset="0"/>
                  </a:rPr>
                  <a:t>0.05</a:t>
                </a:r>
                <a:r>
                  <a:rPr lang="en-US" sz="1400">
                    <a:cs typeface="Times New Roman" pitchFamily="18" charset="0"/>
                  </a:rPr>
                  <a:t>O</a:t>
                </a:r>
                <a:r>
                  <a:rPr lang="en-US" sz="1400" baseline="-30000">
                    <a:cs typeface="Times New Roman" pitchFamily="18" charset="0"/>
                  </a:rPr>
                  <a:t>3</a:t>
                </a:r>
                <a:r>
                  <a:rPr lang="en-US" sz="1400">
                    <a:cs typeface="Times New Roman" pitchFamily="18" charset="0"/>
                  </a:rPr>
                  <a:t>/C</a:t>
                </a:r>
              </a:p>
              <a:p>
                <a:pPr algn="ctr">
                  <a:tabLst>
                    <a:tab pos="3028950" algn="l"/>
                  </a:tabLst>
                </a:pPr>
                <a:endParaRPr lang="en-US" sz="1000">
                  <a:cs typeface="Times New Roman" pitchFamily="18" charset="0"/>
                </a:endParaRPr>
              </a:p>
              <a:p>
                <a:pPr algn="ctr">
                  <a:tabLst>
                    <a:tab pos="3028950" algn="l"/>
                  </a:tabLst>
                </a:pPr>
                <a:r>
                  <a:rPr lang="en-US" sz="1400">
                    <a:cs typeface="Times New Roman" pitchFamily="18" charset="0"/>
                  </a:rPr>
                  <a:t>Pt-W</a:t>
                </a:r>
                <a:r>
                  <a:rPr lang="en-US" sz="1400" baseline="-30000">
                    <a:cs typeface="Times New Roman" pitchFamily="18" charset="0"/>
                  </a:rPr>
                  <a:t>0.91</a:t>
                </a:r>
                <a:r>
                  <a:rPr lang="en-US" sz="1400">
                    <a:cs typeface="Times New Roman" pitchFamily="18" charset="0"/>
                  </a:rPr>
                  <a:t>Ti</a:t>
                </a:r>
                <a:r>
                  <a:rPr lang="en-US" sz="1400" baseline="-30000">
                    <a:cs typeface="Times New Roman" pitchFamily="18" charset="0"/>
                  </a:rPr>
                  <a:t>0.09</a:t>
                </a:r>
                <a:r>
                  <a:rPr lang="en-US" sz="1400">
                    <a:cs typeface="Times New Roman" pitchFamily="18" charset="0"/>
                  </a:rPr>
                  <a:t>O</a:t>
                </a:r>
                <a:r>
                  <a:rPr lang="en-US" sz="1400" baseline="-30000">
                    <a:cs typeface="Times New Roman" pitchFamily="18" charset="0"/>
                  </a:rPr>
                  <a:t>3</a:t>
                </a:r>
                <a:r>
                  <a:rPr lang="en-US" sz="1400">
                    <a:cs typeface="Times New Roman" pitchFamily="18" charset="0"/>
                  </a:rPr>
                  <a:t>/C</a:t>
                </a:r>
              </a:p>
              <a:p>
                <a:pPr algn="ctr">
                  <a:tabLst>
                    <a:tab pos="3028950" algn="l"/>
                  </a:tabLst>
                </a:pPr>
                <a:endParaRPr lang="en-US" sz="1000">
                  <a:cs typeface="Times New Roman" pitchFamily="18" charset="0"/>
                </a:endParaRPr>
              </a:p>
              <a:p>
                <a:pPr algn="ctr">
                  <a:tabLst>
                    <a:tab pos="3028950" algn="l"/>
                  </a:tabLst>
                </a:pPr>
                <a:r>
                  <a:rPr lang="en-US" sz="1400">
                    <a:cs typeface="Times New Roman" pitchFamily="18" charset="0"/>
                  </a:rPr>
                  <a:t>Pt-W</a:t>
                </a:r>
                <a:r>
                  <a:rPr lang="en-US" sz="1400" baseline="-30000">
                    <a:cs typeface="Times New Roman" pitchFamily="18" charset="0"/>
                  </a:rPr>
                  <a:t>0.83</a:t>
                </a:r>
                <a:r>
                  <a:rPr lang="en-US" sz="1400">
                    <a:cs typeface="Times New Roman" pitchFamily="18" charset="0"/>
                  </a:rPr>
                  <a:t>Ti</a:t>
                </a:r>
                <a:r>
                  <a:rPr lang="en-US" sz="1400" baseline="-30000">
                    <a:cs typeface="Times New Roman" pitchFamily="18" charset="0"/>
                  </a:rPr>
                  <a:t>0.17</a:t>
                </a:r>
                <a:r>
                  <a:rPr lang="en-US" sz="1400">
                    <a:cs typeface="Times New Roman" pitchFamily="18" charset="0"/>
                  </a:rPr>
                  <a:t>O</a:t>
                </a:r>
                <a:r>
                  <a:rPr lang="en-US" sz="1400" baseline="-30000">
                    <a:cs typeface="Times New Roman" pitchFamily="18" charset="0"/>
                  </a:rPr>
                  <a:t>3</a:t>
                </a:r>
                <a:r>
                  <a:rPr lang="en-US" sz="1400">
                    <a:cs typeface="Times New Roman" pitchFamily="18" charset="0"/>
                  </a:rPr>
                  <a:t>/C</a:t>
                </a:r>
                <a:endParaRPr lang="en-US" sz="1000">
                  <a:cs typeface="Times New Roman" pitchFamily="18" charset="0"/>
                </a:endParaRPr>
              </a:p>
              <a:p>
                <a:pPr algn="ctr">
                  <a:tabLst>
                    <a:tab pos="3028950" algn="l"/>
                  </a:tabLst>
                </a:pPr>
                <a:endParaRPr lang="en-US"/>
              </a:p>
            </p:txBody>
          </p:sp>
          <p:sp>
            <p:nvSpPr>
              <p:cNvPr id="62470" name="Rectangle 6"/>
              <p:cNvSpPr>
                <a:spLocks noChangeArrowheads="1"/>
              </p:cNvSpPr>
              <p:nvPr/>
            </p:nvSpPr>
            <p:spPr bwMode="auto">
              <a:xfrm>
                <a:off x="1483" y="690"/>
                <a:ext cx="1489" cy="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600" b="1">
                    <a:cs typeface="Times New Roman" pitchFamily="18" charset="0"/>
                  </a:rPr>
                  <a:t> </a:t>
                </a:r>
                <a:endParaRPr lang="en-US" sz="1000">
                  <a:cs typeface="Times New Roman" pitchFamily="18" charset="0"/>
                </a:endParaRPr>
              </a:p>
            </p:txBody>
          </p:sp>
        </p:grpSp>
        <p:sp>
          <p:nvSpPr>
            <p:cNvPr id="62480" name="Rectangle 16"/>
            <p:cNvSpPr>
              <a:spLocks noChangeArrowheads="1"/>
            </p:cNvSpPr>
            <p:nvPr/>
          </p:nvSpPr>
          <p:spPr bwMode="auto">
            <a:xfrm>
              <a:off x="-3" y="-3"/>
              <a:ext cx="3021" cy="184"/>
            </a:xfrm>
            <a:prstGeom prst="rect">
              <a:avLst/>
            </a:prstGeom>
            <a:noFill/>
            <a:ln w="11112">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62482" name="Text Box 18"/>
          <p:cNvSpPr txBox="1">
            <a:spLocks noChangeArrowheads="1"/>
          </p:cNvSpPr>
          <p:nvPr/>
        </p:nvSpPr>
        <p:spPr bwMode="auto">
          <a:xfrm>
            <a:off x="5049716" y="3581400"/>
            <a:ext cx="63511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a:cs typeface="Times New Roman" pitchFamily="18" charset="0"/>
              </a:rPr>
              <a:t> 0.05</a:t>
            </a:r>
          </a:p>
          <a:p>
            <a:endParaRPr lang="en-US" sz="1000">
              <a:cs typeface="Times New Roman" pitchFamily="18" charset="0"/>
            </a:endParaRPr>
          </a:p>
          <a:p>
            <a:r>
              <a:rPr lang="en-US" sz="400">
                <a:cs typeface="Times New Roman" pitchFamily="18" charset="0"/>
              </a:rPr>
              <a:t> </a:t>
            </a:r>
            <a:r>
              <a:rPr lang="en-US" sz="1500">
                <a:cs typeface="Times New Roman" pitchFamily="18" charset="0"/>
              </a:rPr>
              <a:t>0.006</a:t>
            </a:r>
            <a:endParaRPr lang="en-US" sz="1000">
              <a:cs typeface="Times New Roman" pitchFamily="18" charset="0"/>
            </a:endParaRPr>
          </a:p>
          <a:p>
            <a:r>
              <a:rPr lang="en-US" sz="300">
                <a:cs typeface="Times New Roman" pitchFamily="18" charset="0"/>
              </a:rPr>
              <a:t> </a:t>
            </a:r>
            <a:endParaRPr lang="en-US" sz="1000">
              <a:cs typeface="Times New Roman" pitchFamily="18" charset="0"/>
            </a:endParaRPr>
          </a:p>
          <a:p>
            <a:r>
              <a:rPr lang="en-US" sz="1500">
                <a:cs typeface="Times New Roman" pitchFamily="18" charset="0"/>
              </a:rPr>
              <a:t>0.014</a:t>
            </a:r>
            <a:endParaRPr lang="en-US" sz="1000">
              <a:cs typeface="Times New Roman" pitchFamily="18" charset="0"/>
            </a:endParaRPr>
          </a:p>
          <a:p>
            <a:r>
              <a:rPr lang="en-US" sz="400">
                <a:cs typeface="Times New Roman" pitchFamily="18" charset="0"/>
              </a:rPr>
              <a:t> </a:t>
            </a:r>
            <a:endParaRPr lang="en-US" sz="1000">
              <a:cs typeface="Times New Roman" pitchFamily="18" charset="0"/>
            </a:endParaRPr>
          </a:p>
          <a:p>
            <a:endParaRPr lang="en-US" sz="1500">
              <a:cs typeface="Times New Roman" pitchFamily="18" charset="0"/>
            </a:endParaRPr>
          </a:p>
          <a:p>
            <a:r>
              <a:rPr lang="en-US" sz="1500">
                <a:cs typeface="Times New Roman" pitchFamily="18" charset="0"/>
              </a:rPr>
              <a:t>0.04</a:t>
            </a:r>
            <a:endParaRPr lang="en-US" sz="1000">
              <a:cs typeface="Times New Roman" pitchFamily="18" charset="0"/>
            </a:endParaRPr>
          </a:p>
          <a:p>
            <a:endParaRPr lang="en-US"/>
          </a:p>
          <a:p>
            <a:endParaRPr lang="en-US"/>
          </a:p>
        </p:txBody>
      </p:sp>
      <p:sp>
        <p:nvSpPr>
          <p:cNvPr id="2" name="Rectangle 1"/>
          <p:cNvSpPr/>
          <p:nvPr/>
        </p:nvSpPr>
        <p:spPr>
          <a:xfrm>
            <a:off x="2677789" y="1933197"/>
            <a:ext cx="1546384" cy="369332"/>
          </a:xfrm>
          <a:prstGeom prst="rect">
            <a:avLst/>
          </a:prstGeom>
        </p:spPr>
        <p:txBody>
          <a:bodyPr wrap="none">
            <a:spAutoFit/>
          </a:bodyPr>
          <a:lstStyle/>
          <a:p>
            <a:pPr algn="ctr">
              <a:tabLst>
                <a:tab pos="3028950" algn="l"/>
              </a:tabLst>
            </a:pPr>
            <a:r>
              <a:rPr lang="en-US" dirty="0" err="1">
                <a:cs typeface="Times New Roman" pitchFamily="18" charset="0"/>
              </a:rPr>
              <a:t>Electrocatalyst</a:t>
            </a:r>
            <a:endParaRPr lang="en-US" sz="1400" dirty="0">
              <a:cs typeface="Times New Roman" pitchFamily="18" charset="0"/>
            </a:endParaRPr>
          </a:p>
        </p:txBody>
      </p:sp>
    </p:spTree>
    <p:extLst>
      <p:ext uri="{BB962C8B-B14F-4D97-AF65-F5344CB8AC3E}">
        <p14:creationId xmlns:p14="http://schemas.microsoft.com/office/powerpoint/2010/main" val="2290304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1846" y="76200"/>
            <a:ext cx="4431323" cy="5943600"/>
          </a:xfrm>
          <a:prstGeom prst="rect">
            <a:avLst/>
          </a:prstGeom>
          <a:noFill/>
          <a:ln w="12700">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63" name="Text Box 3"/>
          <p:cNvSpPr txBox="1">
            <a:spLocks noChangeArrowheads="1"/>
          </p:cNvSpPr>
          <p:nvPr/>
        </p:nvSpPr>
        <p:spPr bwMode="auto">
          <a:xfrm>
            <a:off x="196361" y="6061076"/>
            <a:ext cx="73763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66FF"/>
                </a:solidFill>
              </a:rPr>
              <a:t>Schematic representation for the formation of nanosized particles in reverse </a:t>
            </a:r>
          </a:p>
          <a:p>
            <a:r>
              <a:rPr lang="en-US">
                <a:solidFill>
                  <a:srgbClr val="FF66FF"/>
                </a:solidFill>
              </a:rPr>
              <a:t>micellar technique for the composition</a:t>
            </a:r>
            <a:r>
              <a:rPr lang="en-US"/>
              <a:t> </a:t>
            </a:r>
            <a:r>
              <a:rPr lang="en-US" b="1">
                <a:solidFill>
                  <a:srgbClr val="FF66FF"/>
                </a:solidFill>
              </a:rPr>
              <a:t>Pb</a:t>
            </a:r>
            <a:r>
              <a:rPr lang="en-US" b="1" baseline="-25000">
                <a:solidFill>
                  <a:srgbClr val="FF66FF"/>
                </a:solidFill>
              </a:rPr>
              <a:t>2</a:t>
            </a:r>
            <a:r>
              <a:rPr lang="en-US" b="1">
                <a:solidFill>
                  <a:srgbClr val="FF66FF"/>
                </a:solidFill>
              </a:rPr>
              <a:t>Ru </a:t>
            </a:r>
            <a:r>
              <a:rPr lang="en-US" b="1" baseline="-25000">
                <a:solidFill>
                  <a:srgbClr val="FF66FF"/>
                </a:solidFill>
              </a:rPr>
              <a:t>1.95</a:t>
            </a:r>
            <a:r>
              <a:rPr lang="en-US" b="1">
                <a:solidFill>
                  <a:srgbClr val="FF66FF"/>
                </a:solidFill>
              </a:rPr>
              <a:t> Pb </a:t>
            </a:r>
            <a:r>
              <a:rPr lang="en-US" b="1" baseline="-25000">
                <a:solidFill>
                  <a:srgbClr val="FF66FF"/>
                </a:solidFill>
              </a:rPr>
              <a:t>0.05</a:t>
            </a:r>
            <a:r>
              <a:rPr lang="en-US" b="1">
                <a:solidFill>
                  <a:srgbClr val="FF66FF"/>
                </a:solidFill>
              </a:rPr>
              <a:t> O</a:t>
            </a:r>
            <a:r>
              <a:rPr lang="en-US" b="1" baseline="-25000">
                <a:solidFill>
                  <a:srgbClr val="FF66FF"/>
                </a:solidFill>
              </a:rPr>
              <a:t>7</a:t>
            </a:r>
            <a:r>
              <a:rPr lang="en-US"/>
              <a:t> </a:t>
            </a:r>
          </a:p>
        </p:txBody>
      </p:sp>
    </p:spTree>
    <p:extLst>
      <p:ext uri="{BB962C8B-B14F-4D97-AF65-F5344CB8AC3E}">
        <p14:creationId xmlns:p14="http://schemas.microsoft.com/office/powerpoint/2010/main" val="341990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3058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0220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915400" cy="662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3821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8991600" cy="632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6399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76200"/>
            <a:ext cx="8839200" cy="655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9363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81000" y="1447800"/>
            <a:ext cx="8043863" cy="3352800"/>
            <a:chOff x="-3" y="-3"/>
            <a:chExt cx="4374" cy="2458"/>
          </a:xfrm>
        </p:grpSpPr>
        <p:grpSp>
          <p:nvGrpSpPr>
            <p:cNvPr id="3" name="Group 4"/>
            <p:cNvGrpSpPr>
              <a:grpSpLocks/>
            </p:cNvGrpSpPr>
            <p:nvPr/>
          </p:nvGrpSpPr>
          <p:grpSpPr bwMode="auto">
            <a:xfrm>
              <a:off x="0" y="0"/>
              <a:ext cx="4368" cy="2452"/>
              <a:chOff x="0" y="0"/>
              <a:chExt cx="4368" cy="2452"/>
            </a:xfrm>
          </p:grpSpPr>
          <p:grpSp>
            <p:nvGrpSpPr>
              <p:cNvPr id="5" name="Group 5"/>
              <p:cNvGrpSpPr>
                <a:grpSpLocks/>
              </p:cNvGrpSpPr>
              <p:nvPr/>
            </p:nvGrpSpPr>
            <p:grpSpPr bwMode="auto">
              <a:xfrm>
                <a:off x="0" y="0"/>
                <a:ext cx="900" cy="958"/>
                <a:chOff x="0" y="0"/>
                <a:chExt cx="900" cy="958"/>
              </a:xfrm>
            </p:grpSpPr>
            <p:sp>
              <p:nvSpPr>
                <p:cNvPr id="39" name="Rectangle 6"/>
                <p:cNvSpPr>
                  <a:spLocks noChangeArrowheads="1"/>
                </p:cNvSpPr>
                <p:nvPr/>
              </p:nvSpPr>
              <p:spPr bwMode="auto">
                <a:xfrm>
                  <a:off x="43" y="0"/>
                  <a:ext cx="814" cy="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a:cs typeface="Times New Roman" pitchFamily="18" charset="0"/>
                    </a:rPr>
                    <a:t> </a:t>
                  </a:r>
                  <a:endParaRPr lang="en-US" sz="1000">
                    <a:cs typeface="Times New Roman" pitchFamily="18" charset="0"/>
                  </a:endParaRPr>
                </a:p>
                <a:p>
                  <a:pPr algn="ctr">
                    <a:tabLst>
                      <a:tab pos="3028950" algn="l"/>
                    </a:tabLst>
                  </a:pPr>
                  <a:r>
                    <a:rPr lang="en-US" sz="1400">
                      <a:cs typeface="Times New Roman" pitchFamily="18" charset="0"/>
                    </a:rPr>
                    <a:t> </a:t>
                  </a:r>
                  <a:endParaRPr lang="en-US" sz="1000">
                    <a:cs typeface="Times New Roman" pitchFamily="18" charset="0"/>
                  </a:endParaRPr>
                </a:p>
                <a:p>
                  <a:pPr algn="ctr">
                    <a:tabLst>
                      <a:tab pos="3028950" algn="l"/>
                    </a:tabLst>
                  </a:pPr>
                  <a:r>
                    <a:rPr lang="en-US" sz="1400">
                      <a:solidFill>
                        <a:srgbClr val="9966FF"/>
                      </a:solidFill>
                      <a:cs typeface="Times New Roman" pitchFamily="18" charset="0"/>
                    </a:rPr>
                    <a:t>Electrocatalyst</a:t>
                  </a:r>
                  <a:endParaRPr lang="en-US" sz="1000">
                    <a:solidFill>
                      <a:srgbClr val="9966FF"/>
                    </a:solidFill>
                    <a:cs typeface="Times New Roman" pitchFamily="18" charset="0"/>
                  </a:endParaRPr>
                </a:p>
                <a:p>
                  <a:pPr algn="ctr">
                    <a:tabLst>
                      <a:tab pos="3028950" algn="l"/>
                    </a:tabLst>
                  </a:pPr>
                  <a:endParaRPr lang="en-US">
                    <a:solidFill>
                      <a:srgbClr val="9966FF"/>
                    </a:solidFill>
                  </a:endParaRPr>
                </a:p>
              </p:txBody>
            </p:sp>
            <p:sp>
              <p:nvSpPr>
                <p:cNvPr id="40" name="Rectangle 7"/>
                <p:cNvSpPr>
                  <a:spLocks noChangeArrowheads="1"/>
                </p:cNvSpPr>
                <p:nvPr/>
              </p:nvSpPr>
              <p:spPr bwMode="auto">
                <a:xfrm>
                  <a:off x="0" y="0"/>
                  <a:ext cx="900" cy="958"/>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 name="Group 8"/>
              <p:cNvGrpSpPr>
                <a:grpSpLocks/>
              </p:cNvGrpSpPr>
              <p:nvPr/>
            </p:nvGrpSpPr>
            <p:grpSpPr bwMode="auto">
              <a:xfrm>
                <a:off x="900" y="0"/>
                <a:ext cx="900" cy="958"/>
                <a:chOff x="900" y="0"/>
                <a:chExt cx="900" cy="958"/>
              </a:xfrm>
            </p:grpSpPr>
            <p:sp>
              <p:nvSpPr>
                <p:cNvPr id="37" name="Rectangle 9"/>
                <p:cNvSpPr>
                  <a:spLocks noChangeArrowheads="1"/>
                </p:cNvSpPr>
                <p:nvPr/>
              </p:nvSpPr>
              <p:spPr bwMode="auto">
                <a:xfrm>
                  <a:off x="943" y="0"/>
                  <a:ext cx="814" cy="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a:solidFill>
                        <a:srgbClr val="9966FF"/>
                      </a:solidFill>
                      <a:cs typeface="Times New Roman" pitchFamily="18" charset="0"/>
                    </a:rPr>
                    <a:t>Methanol Oxidation Onset potential(v)</a:t>
                  </a:r>
                  <a:endParaRPr lang="en-US" sz="10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Vs Ag/Agcl</a:t>
                  </a:r>
                  <a:endParaRPr lang="en-US" sz="1000">
                    <a:solidFill>
                      <a:srgbClr val="9966FF"/>
                    </a:solidFill>
                    <a:cs typeface="Times New Roman" pitchFamily="18" charset="0"/>
                  </a:endParaRPr>
                </a:p>
                <a:p>
                  <a:pPr algn="ctr">
                    <a:tabLst>
                      <a:tab pos="3028950" algn="l"/>
                    </a:tabLst>
                  </a:pPr>
                  <a:endParaRPr lang="en-US">
                    <a:solidFill>
                      <a:srgbClr val="9966FF"/>
                    </a:solidFill>
                  </a:endParaRPr>
                </a:p>
              </p:txBody>
            </p:sp>
            <p:sp>
              <p:nvSpPr>
                <p:cNvPr id="38" name="Rectangle 10"/>
                <p:cNvSpPr>
                  <a:spLocks noChangeArrowheads="1"/>
                </p:cNvSpPr>
                <p:nvPr/>
              </p:nvSpPr>
              <p:spPr bwMode="auto">
                <a:xfrm>
                  <a:off x="900" y="0"/>
                  <a:ext cx="900" cy="958"/>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 name="Group 11"/>
              <p:cNvGrpSpPr>
                <a:grpSpLocks/>
              </p:cNvGrpSpPr>
              <p:nvPr/>
            </p:nvGrpSpPr>
            <p:grpSpPr bwMode="auto">
              <a:xfrm>
                <a:off x="1800" y="0"/>
                <a:ext cx="661" cy="958"/>
                <a:chOff x="1800" y="0"/>
                <a:chExt cx="661" cy="958"/>
              </a:xfrm>
            </p:grpSpPr>
            <p:sp>
              <p:nvSpPr>
                <p:cNvPr id="35" name="Rectangle 12"/>
                <p:cNvSpPr>
                  <a:spLocks noChangeArrowheads="1"/>
                </p:cNvSpPr>
                <p:nvPr/>
              </p:nvSpPr>
              <p:spPr bwMode="auto">
                <a:xfrm>
                  <a:off x="1843" y="0"/>
                  <a:ext cx="575" cy="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a:cs typeface="Times New Roman" pitchFamily="18" charset="0"/>
                    </a:rPr>
                    <a:t> </a:t>
                  </a:r>
                  <a:endParaRPr lang="en-US" sz="1000">
                    <a:cs typeface="Times New Roman" pitchFamily="18" charset="0"/>
                  </a:endParaRPr>
                </a:p>
                <a:p>
                  <a:pPr algn="ctr">
                    <a:tabLst>
                      <a:tab pos="3028950" algn="l"/>
                    </a:tabLst>
                  </a:pPr>
                  <a:r>
                    <a:rPr lang="en-US" sz="1400">
                      <a:solidFill>
                        <a:srgbClr val="9966FF"/>
                      </a:solidFill>
                      <a:cs typeface="Times New Roman" pitchFamily="18" charset="0"/>
                    </a:rPr>
                    <a:t>Activity I (mA/cm</a:t>
                  </a:r>
                  <a:r>
                    <a:rPr lang="en-US" sz="1400" baseline="30000">
                      <a:solidFill>
                        <a:srgbClr val="9966FF"/>
                      </a:solidFill>
                      <a:cs typeface="Times New Roman" pitchFamily="18" charset="0"/>
                    </a:rPr>
                    <a:t>2</a:t>
                  </a:r>
                  <a:r>
                    <a:rPr lang="en-US" sz="1400">
                      <a:solidFill>
                        <a:srgbClr val="9966FF"/>
                      </a:solidFill>
                      <a:cs typeface="Times New Roman" pitchFamily="18" charset="0"/>
                    </a:rPr>
                    <a:t>) at +0.6 V</a:t>
                  </a:r>
                  <a:endParaRPr lang="en-US" sz="1000">
                    <a:solidFill>
                      <a:srgbClr val="9966FF"/>
                    </a:solidFill>
                    <a:cs typeface="Times New Roman" pitchFamily="18" charset="0"/>
                  </a:endParaRPr>
                </a:p>
                <a:p>
                  <a:pPr algn="ctr">
                    <a:tabLst>
                      <a:tab pos="3028950" algn="l"/>
                    </a:tabLst>
                  </a:pPr>
                  <a:endParaRPr lang="en-US">
                    <a:solidFill>
                      <a:srgbClr val="9966FF"/>
                    </a:solidFill>
                  </a:endParaRPr>
                </a:p>
              </p:txBody>
            </p:sp>
            <p:sp>
              <p:nvSpPr>
                <p:cNvPr id="36" name="Rectangle 13"/>
                <p:cNvSpPr>
                  <a:spLocks noChangeArrowheads="1"/>
                </p:cNvSpPr>
                <p:nvPr/>
              </p:nvSpPr>
              <p:spPr bwMode="auto">
                <a:xfrm>
                  <a:off x="1800" y="0"/>
                  <a:ext cx="661" cy="958"/>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8" name="Group 14"/>
              <p:cNvGrpSpPr>
                <a:grpSpLocks/>
              </p:cNvGrpSpPr>
              <p:nvPr/>
            </p:nvGrpSpPr>
            <p:grpSpPr bwMode="auto">
              <a:xfrm>
                <a:off x="2461" y="0"/>
                <a:ext cx="655" cy="958"/>
                <a:chOff x="2461" y="0"/>
                <a:chExt cx="655" cy="958"/>
              </a:xfrm>
            </p:grpSpPr>
            <p:sp>
              <p:nvSpPr>
                <p:cNvPr id="33" name="Rectangle 15"/>
                <p:cNvSpPr>
                  <a:spLocks noChangeArrowheads="1"/>
                </p:cNvSpPr>
                <p:nvPr/>
              </p:nvSpPr>
              <p:spPr bwMode="auto">
                <a:xfrm>
                  <a:off x="2504" y="0"/>
                  <a:ext cx="569" cy="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a:cs typeface="Times New Roman" pitchFamily="18" charset="0"/>
                    </a:rPr>
                    <a:t> </a:t>
                  </a:r>
                  <a:endParaRPr lang="en-US" sz="1000">
                    <a:cs typeface="Times New Roman" pitchFamily="18" charset="0"/>
                  </a:endParaRPr>
                </a:p>
                <a:p>
                  <a:pPr algn="ctr">
                    <a:tabLst>
                      <a:tab pos="3028950" algn="l"/>
                    </a:tabLst>
                  </a:pPr>
                  <a:r>
                    <a:rPr lang="en-US" sz="1400">
                      <a:solidFill>
                        <a:srgbClr val="9966FF"/>
                      </a:solidFill>
                      <a:cs typeface="Times New Roman" pitchFamily="18" charset="0"/>
                    </a:rPr>
                    <a:t>Internal resistance     </a:t>
                  </a:r>
                  <a:r>
                    <a:rPr lang="en-US" sz="1600">
                      <a:solidFill>
                        <a:srgbClr val="9966FF"/>
                      </a:solidFill>
                      <a:cs typeface="Times New Roman" pitchFamily="18" charset="0"/>
                    </a:rPr>
                    <a:t>(</a:t>
                  </a:r>
                  <a:r>
                    <a:rPr lang="en-US" sz="1600">
                      <a:solidFill>
                        <a:srgbClr val="9966FF"/>
                      </a:solidFill>
                      <a:cs typeface="Arial" charset="0"/>
                      <a:sym typeface="Symbol" pitchFamily="18" charset="2"/>
                    </a:rPr>
                    <a:t></a:t>
                  </a:r>
                  <a:r>
                    <a:rPr lang="en-US" sz="1600">
                      <a:solidFill>
                        <a:srgbClr val="9966FF"/>
                      </a:solidFill>
                      <a:cs typeface="Times New Roman" pitchFamily="18" charset="0"/>
                    </a:rPr>
                    <a:t>cm</a:t>
                  </a:r>
                  <a:r>
                    <a:rPr lang="en-US" sz="1600" baseline="30000">
                      <a:solidFill>
                        <a:srgbClr val="9966FF"/>
                      </a:solidFill>
                      <a:cs typeface="Times New Roman" pitchFamily="18" charset="0"/>
                      <a:sym typeface="Symbol" pitchFamily="18" charset="2"/>
                    </a:rPr>
                    <a:t>2</a:t>
                  </a:r>
                  <a:r>
                    <a:rPr lang="en-US" sz="1600">
                      <a:solidFill>
                        <a:srgbClr val="9966FF"/>
                      </a:solidFill>
                      <a:cs typeface="Times New Roman" pitchFamily="18" charset="0"/>
                      <a:sym typeface="Symbol" pitchFamily="18" charset="2"/>
                    </a:rPr>
                    <a:t>)</a:t>
                  </a:r>
                </a:p>
                <a:p>
                  <a:pPr algn="ctr">
                    <a:tabLst>
                      <a:tab pos="3028950" algn="l"/>
                    </a:tabLst>
                  </a:pPr>
                  <a:endParaRPr lang="en-US" sz="1000">
                    <a:solidFill>
                      <a:srgbClr val="9966FF"/>
                    </a:solidFill>
                    <a:cs typeface="Times New Roman" pitchFamily="18" charset="0"/>
                  </a:endParaRPr>
                </a:p>
                <a:p>
                  <a:pPr algn="ctr">
                    <a:tabLst>
                      <a:tab pos="3028950" algn="l"/>
                    </a:tabLst>
                  </a:pPr>
                  <a:endParaRPr lang="en-US">
                    <a:solidFill>
                      <a:srgbClr val="9966FF"/>
                    </a:solidFill>
                  </a:endParaRPr>
                </a:p>
              </p:txBody>
            </p:sp>
            <p:sp>
              <p:nvSpPr>
                <p:cNvPr id="34" name="Rectangle 16"/>
                <p:cNvSpPr>
                  <a:spLocks noChangeArrowheads="1"/>
                </p:cNvSpPr>
                <p:nvPr/>
              </p:nvSpPr>
              <p:spPr bwMode="auto">
                <a:xfrm>
                  <a:off x="2461" y="0"/>
                  <a:ext cx="655" cy="958"/>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9" name="Group 17"/>
              <p:cNvGrpSpPr>
                <a:grpSpLocks/>
              </p:cNvGrpSpPr>
              <p:nvPr/>
            </p:nvGrpSpPr>
            <p:grpSpPr bwMode="auto">
              <a:xfrm>
                <a:off x="3116" y="0"/>
                <a:ext cx="662" cy="958"/>
                <a:chOff x="3116" y="0"/>
                <a:chExt cx="662" cy="958"/>
              </a:xfrm>
            </p:grpSpPr>
            <p:sp>
              <p:nvSpPr>
                <p:cNvPr id="31" name="Rectangle 18"/>
                <p:cNvSpPr>
                  <a:spLocks noChangeArrowheads="1"/>
                </p:cNvSpPr>
                <p:nvPr/>
              </p:nvSpPr>
              <p:spPr bwMode="auto">
                <a:xfrm>
                  <a:off x="3159" y="0"/>
                  <a:ext cx="576" cy="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a:cs typeface="Times New Roman" pitchFamily="18" charset="0"/>
                    </a:rPr>
                    <a:t> </a:t>
                  </a:r>
                  <a:endParaRPr lang="en-US" sz="1000">
                    <a:cs typeface="Times New Roman" pitchFamily="18" charset="0"/>
                  </a:endParaRPr>
                </a:p>
                <a:p>
                  <a:pPr algn="ctr">
                    <a:tabLst>
                      <a:tab pos="3028950" algn="l"/>
                    </a:tabLst>
                  </a:pPr>
                  <a:r>
                    <a:rPr lang="en-US" sz="1400">
                      <a:solidFill>
                        <a:srgbClr val="9966FF"/>
                      </a:solidFill>
                      <a:cs typeface="Times New Roman" pitchFamily="18" charset="0"/>
                    </a:rPr>
                    <a:t>Efb(V) Vs NHE</a:t>
                  </a:r>
                  <a:endParaRPr lang="en-US" sz="1000">
                    <a:solidFill>
                      <a:srgbClr val="9966FF"/>
                    </a:solidFill>
                    <a:cs typeface="Times New Roman" pitchFamily="18" charset="0"/>
                  </a:endParaRPr>
                </a:p>
                <a:p>
                  <a:pPr algn="ctr">
                    <a:tabLst>
                      <a:tab pos="3028950" algn="l"/>
                    </a:tabLst>
                  </a:pPr>
                  <a:endParaRPr lang="en-US">
                    <a:solidFill>
                      <a:srgbClr val="9966FF"/>
                    </a:solidFill>
                  </a:endParaRPr>
                </a:p>
              </p:txBody>
            </p:sp>
            <p:sp>
              <p:nvSpPr>
                <p:cNvPr id="32" name="Rectangle 19"/>
                <p:cNvSpPr>
                  <a:spLocks noChangeArrowheads="1"/>
                </p:cNvSpPr>
                <p:nvPr/>
              </p:nvSpPr>
              <p:spPr bwMode="auto">
                <a:xfrm>
                  <a:off x="3116" y="0"/>
                  <a:ext cx="662" cy="958"/>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 name="Group 20"/>
              <p:cNvGrpSpPr>
                <a:grpSpLocks/>
              </p:cNvGrpSpPr>
              <p:nvPr/>
            </p:nvGrpSpPr>
            <p:grpSpPr bwMode="auto">
              <a:xfrm>
                <a:off x="3778" y="0"/>
                <a:ext cx="590" cy="958"/>
                <a:chOff x="3778" y="0"/>
                <a:chExt cx="590" cy="958"/>
              </a:xfrm>
            </p:grpSpPr>
            <p:sp>
              <p:nvSpPr>
                <p:cNvPr id="29" name="Rectangle 21"/>
                <p:cNvSpPr>
                  <a:spLocks noChangeArrowheads="1"/>
                </p:cNvSpPr>
                <p:nvPr/>
              </p:nvSpPr>
              <p:spPr bwMode="auto">
                <a:xfrm>
                  <a:off x="3821" y="0"/>
                  <a:ext cx="504" cy="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a:cs typeface="Times New Roman" pitchFamily="18" charset="0"/>
                    </a:rPr>
                    <a:t> </a:t>
                  </a:r>
                  <a:endParaRPr lang="en-US" sz="1000">
                    <a:cs typeface="Times New Roman" pitchFamily="18" charset="0"/>
                  </a:endParaRPr>
                </a:p>
                <a:p>
                  <a:pPr algn="ctr">
                    <a:tabLst>
                      <a:tab pos="3028950" algn="l"/>
                    </a:tabLst>
                  </a:pPr>
                  <a:r>
                    <a:rPr lang="en-US" sz="1400">
                      <a:solidFill>
                        <a:srgbClr val="9966FF"/>
                      </a:solidFill>
                      <a:cs typeface="Times New Roman" pitchFamily="18" charset="0"/>
                    </a:rPr>
                    <a:t>N</a:t>
                  </a:r>
                  <a:r>
                    <a:rPr lang="en-US" sz="1400" baseline="-30000">
                      <a:solidFill>
                        <a:srgbClr val="9966FF"/>
                      </a:solidFill>
                      <a:cs typeface="Times New Roman" pitchFamily="18" charset="0"/>
                    </a:rPr>
                    <a:t>D</a:t>
                  </a:r>
                  <a:endParaRPr lang="en-US" sz="1000">
                    <a:solidFill>
                      <a:srgbClr val="9966FF"/>
                    </a:solidFill>
                    <a:cs typeface="Times New Roman" pitchFamily="18" charset="0"/>
                  </a:endParaRPr>
                </a:p>
                <a:p>
                  <a:pPr algn="ctr">
                    <a:tabLst>
                      <a:tab pos="3028950" algn="l"/>
                    </a:tabLst>
                  </a:pPr>
                  <a:r>
                    <a:rPr lang="en-US" sz="2000" baseline="-30000">
                      <a:solidFill>
                        <a:srgbClr val="9966FF"/>
                      </a:solidFill>
                      <a:cs typeface="Times New Roman" pitchFamily="18" charset="0"/>
                    </a:rPr>
                    <a:t>(cm</a:t>
                  </a:r>
                  <a:r>
                    <a:rPr lang="en-US" sz="2000" baseline="30000">
                      <a:solidFill>
                        <a:srgbClr val="9966FF"/>
                      </a:solidFill>
                      <a:cs typeface="Times New Roman" pitchFamily="18" charset="0"/>
                    </a:rPr>
                    <a:t>-3</a:t>
                  </a:r>
                  <a:r>
                    <a:rPr lang="en-US" sz="2000" baseline="-30000">
                      <a:solidFill>
                        <a:srgbClr val="9966FF"/>
                      </a:solidFill>
                      <a:cs typeface="Times New Roman" pitchFamily="18" charset="0"/>
                    </a:rPr>
                    <a:t>)</a:t>
                  </a:r>
                  <a:endParaRPr lang="en-US" sz="1000">
                    <a:solidFill>
                      <a:srgbClr val="9966FF"/>
                    </a:solidFill>
                    <a:cs typeface="Times New Roman" pitchFamily="18" charset="0"/>
                  </a:endParaRPr>
                </a:p>
                <a:p>
                  <a:pPr algn="ctr">
                    <a:tabLst>
                      <a:tab pos="3028950" algn="l"/>
                    </a:tabLst>
                  </a:pPr>
                  <a:endParaRPr lang="en-US">
                    <a:solidFill>
                      <a:srgbClr val="9966FF"/>
                    </a:solidFill>
                  </a:endParaRPr>
                </a:p>
              </p:txBody>
            </p:sp>
            <p:sp>
              <p:nvSpPr>
                <p:cNvPr id="30" name="Rectangle 22"/>
                <p:cNvSpPr>
                  <a:spLocks noChangeArrowheads="1"/>
                </p:cNvSpPr>
                <p:nvPr/>
              </p:nvSpPr>
              <p:spPr bwMode="auto">
                <a:xfrm>
                  <a:off x="3778" y="0"/>
                  <a:ext cx="590" cy="958"/>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 name="Group 23"/>
              <p:cNvGrpSpPr>
                <a:grpSpLocks/>
              </p:cNvGrpSpPr>
              <p:nvPr/>
            </p:nvGrpSpPr>
            <p:grpSpPr bwMode="auto">
              <a:xfrm>
                <a:off x="0" y="958"/>
                <a:ext cx="900" cy="1494"/>
                <a:chOff x="0" y="958"/>
                <a:chExt cx="900" cy="1494"/>
              </a:xfrm>
            </p:grpSpPr>
            <p:sp>
              <p:nvSpPr>
                <p:cNvPr id="27" name="Rectangle 24"/>
                <p:cNvSpPr>
                  <a:spLocks noChangeArrowheads="1"/>
                </p:cNvSpPr>
                <p:nvPr/>
              </p:nvSpPr>
              <p:spPr bwMode="auto">
                <a:xfrm>
                  <a:off x="43" y="958"/>
                  <a:ext cx="814" cy="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a:cs typeface="Times New Roman" pitchFamily="18" charset="0"/>
                    </a:rPr>
                    <a:t> </a:t>
                  </a:r>
                  <a:endParaRPr lang="en-US" sz="1000">
                    <a:cs typeface="Times New Roman" pitchFamily="18" charset="0"/>
                  </a:endParaRPr>
                </a:p>
                <a:p>
                  <a:pPr algn="ctr">
                    <a:tabLst>
                      <a:tab pos="3028950" algn="l"/>
                    </a:tabLst>
                  </a:pPr>
                  <a:r>
                    <a:rPr lang="en-US" sz="1600">
                      <a:solidFill>
                        <a:srgbClr val="9966FF"/>
                      </a:solidFill>
                      <a:cs typeface="Times New Roman" pitchFamily="18" charset="0"/>
                    </a:rPr>
                    <a:t>Bulk</a:t>
                  </a:r>
                  <a:endParaRPr lang="en-US" sz="1200">
                    <a:solidFill>
                      <a:srgbClr val="9966FF"/>
                    </a:solidFill>
                    <a:cs typeface="Times New Roman" pitchFamily="18" charset="0"/>
                  </a:endParaRPr>
                </a:p>
                <a:p>
                  <a:pPr algn="ctr">
                    <a:tabLst>
                      <a:tab pos="3028950" algn="l"/>
                    </a:tabLst>
                  </a:pPr>
                  <a:r>
                    <a:rPr lang="en-US" sz="1600">
                      <a:solidFill>
                        <a:srgbClr val="9966FF"/>
                      </a:solidFill>
                      <a:cs typeface="Times New Roman" pitchFamily="18" charset="0"/>
                    </a:rPr>
                    <a:t>La</a:t>
                  </a:r>
                  <a:r>
                    <a:rPr lang="en-US" sz="1600" baseline="-30000">
                      <a:solidFill>
                        <a:srgbClr val="9966FF"/>
                      </a:solidFill>
                      <a:cs typeface="Times New Roman" pitchFamily="18" charset="0"/>
                    </a:rPr>
                    <a:t>1.8</a:t>
                  </a:r>
                  <a:r>
                    <a:rPr lang="en-US" sz="1600">
                      <a:solidFill>
                        <a:srgbClr val="9966FF"/>
                      </a:solidFill>
                      <a:cs typeface="Times New Roman" pitchFamily="18" charset="0"/>
                    </a:rPr>
                    <a:t> Sr</a:t>
                  </a:r>
                  <a:r>
                    <a:rPr lang="en-US" sz="1600" baseline="-30000">
                      <a:solidFill>
                        <a:srgbClr val="9966FF"/>
                      </a:solidFill>
                      <a:cs typeface="Times New Roman" pitchFamily="18" charset="0"/>
                    </a:rPr>
                    <a:t>0.2</a:t>
                  </a:r>
                  <a:r>
                    <a:rPr lang="en-US" sz="1600">
                      <a:solidFill>
                        <a:srgbClr val="9966FF"/>
                      </a:solidFill>
                      <a:cs typeface="Times New Roman" pitchFamily="18" charset="0"/>
                    </a:rPr>
                    <a:t> CuO</a:t>
                  </a:r>
                  <a:r>
                    <a:rPr lang="en-US" sz="1600" baseline="-30000">
                      <a:solidFill>
                        <a:srgbClr val="9966FF"/>
                      </a:solidFill>
                      <a:cs typeface="Times New Roman" pitchFamily="18" charset="0"/>
                    </a:rPr>
                    <a:t>4</a:t>
                  </a:r>
                  <a:endParaRPr lang="en-US" sz="1200">
                    <a:solidFill>
                      <a:srgbClr val="9966FF"/>
                    </a:solidFill>
                    <a:cs typeface="Times New Roman" pitchFamily="18" charset="0"/>
                  </a:endParaRPr>
                </a:p>
                <a:p>
                  <a:pPr algn="ctr">
                    <a:tabLst>
                      <a:tab pos="3028950" algn="l"/>
                    </a:tabLst>
                  </a:pPr>
                  <a:r>
                    <a:rPr lang="en-US" sz="1600" baseline="-30000">
                      <a:solidFill>
                        <a:srgbClr val="9966FF"/>
                      </a:solidFill>
                      <a:cs typeface="Times New Roman" pitchFamily="18" charset="0"/>
                    </a:rPr>
                    <a:t> </a:t>
                  </a:r>
                  <a:endParaRPr lang="en-US" sz="1200">
                    <a:solidFill>
                      <a:srgbClr val="9966FF"/>
                    </a:solidFill>
                    <a:cs typeface="Times New Roman" pitchFamily="18" charset="0"/>
                  </a:endParaRPr>
                </a:p>
                <a:p>
                  <a:pPr algn="ctr">
                    <a:tabLst>
                      <a:tab pos="3028950" algn="l"/>
                    </a:tabLst>
                  </a:pPr>
                  <a:r>
                    <a:rPr lang="en-US" sz="1600">
                      <a:solidFill>
                        <a:srgbClr val="9966FF"/>
                      </a:solidFill>
                      <a:cs typeface="Times New Roman" pitchFamily="18" charset="0"/>
                    </a:rPr>
                    <a:t>Nanocrystalline</a:t>
                  </a:r>
                  <a:endParaRPr lang="en-US" sz="1200">
                    <a:solidFill>
                      <a:srgbClr val="9966FF"/>
                    </a:solidFill>
                    <a:cs typeface="Times New Roman" pitchFamily="18" charset="0"/>
                  </a:endParaRPr>
                </a:p>
                <a:p>
                  <a:pPr algn="ctr">
                    <a:tabLst>
                      <a:tab pos="3028950" algn="l"/>
                    </a:tabLst>
                  </a:pPr>
                  <a:r>
                    <a:rPr lang="en-US" sz="1600">
                      <a:solidFill>
                        <a:srgbClr val="9966FF"/>
                      </a:solidFill>
                      <a:cs typeface="Times New Roman" pitchFamily="18" charset="0"/>
                    </a:rPr>
                    <a:t>La</a:t>
                  </a:r>
                  <a:r>
                    <a:rPr lang="en-US" sz="1600" baseline="-30000">
                      <a:solidFill>
                        <a:srgbClr val="9966FF"/>
                      </a:solidFill>
                      <a:cs typeface="Times New Roman" pitchFamily="18" charset="0"/>
                    </a:rPr>
                    <a:t>1.8</a:t>
                  </a:r>
                  <a:r>
                    <a:rPr lang="en-US" sz="1600">
                      <a:solidFill>
                        <a:srgbClr val="9966FF"/>
                      </a:solidFill>
                      <a:cs typeface="Times New Roman" pitchFamily="18" charset="0"/>
                    </a:rPr>
                    <a:t> Sr</a:t>
                  </a:r>
                  <a:r>
                    <a:rPr lang="en-US" sz="1600" baseline="-30000">
                      <a:solidFill>
                        <a:srgbClr val="9966FF"/>
                      </a:solidFill>
                      <a:cs typeface="Times New Roman" pitchFamily="18" charset="0"/>
                    </a:rPr>
                    <a:t>0.2</a:t>
                  </a:r>
                  <a:r>
                    <a:rPr lang="en-US" sz="1600">
                      <a:solidFill>
                        <a:srgbClr val="9966FF"/>
                      </a:solidFill>
                      <a:cs typeface="Times New Roman" pitchFamily="18" charset="0"/>
                    </a:rPr>
                    <a:t> CuO</a:t>
                  </a:r>
                  <a:r>
                    <a:rPr lang="en-US" sz="1600" baseline="-30000">
                      <a:solidFill>
                        <a:srgbClr val="9966FF"/>
                      </a:solidFill>
                      <a:cs typeface="Times New Roman" pitchFamily="18" charset="0"/>
                    </a:rPr>
                    <a:t>4</a:t>
                  </a:r>
                  <a:endParaRPr lang="en-US" sz="1200">
                    <a:solidFill>
                      <a:srgbClr val="9966FF"/>
                    </a:solidFill>
                    <a:cs typeface="Times New Roman" pitchFamily="18" charset="0"/>
                  </a:endParaRPr>
                </a:p>
                <a:p>
                  <a:pPr algn="ctr">
                    <a:tabLst>
                      <a:tab pos="3028950" algn="l"/>
                    </a:tabLst>
                  </a:pPr>
                  <a:endParaRPr lang="en-US" sz="2800">
                    <a:solidFill>
                      <a:srgbClr val="9966FF"/>
                    </a:solidFill>
                  </a:endParaRPr>
                </a:p>
              </p:txBody>
            </p:sp>
            <p:sp>
              <p:nvSpPr>
                <p:cNvPr id="28" name="Rectangle 25"/>
                <p:cNvSpPr>
                  <a:spLocks noChangeArrowheads="1"/>
                </p:cNvSpPr>
                <p:nvPr/>
              </p:nvSpPr>
              <p:spPr bwMode="auto">
                <a:xfrm>
                  <a:off x="0" y="958"/>
                  <a:ext cx="900" cy="1494"/>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2" name="Group 26"/>
              <p:cNvGrpSpPr>
                <a:grpSpLocks/>
              </p:cNvGrpSpPr>
              <p:nvPr/>
            </p:nvGrpSpPr>
            <p:grpSpPr bwMode="auto">
              <a:xfrm>
                <a:off x="900" y="958"/>
                <a:ext cx="900" cy="1494"/>
                <a:chOff x="900" y="958"/>
                <a:chExt cx="900" cy="1494"/>
              </a:xfrm>
            </p:grpSpPr>
            <p:sp>
              <p:nvSpPr>
                <p:cNvPr id="25" name="Rectangle 27"/>
                <p:cNvSpPr>
                  <a:spLocks noChangeArrowheads="1"/>
                </p:cNvSpPr>
                <p:nvPr/>
              </p:nvSpPr>
              <p:spPr bwMode="auto">
                <a:xfrm>
                  <a:off x="943" y="958"/>
                  <a:ext cx="814" cy="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a:solidFill>
                        <a:srgbClr val="9966FF"/>
                      </a:solidFill>
                      <a:cs typeface="Times New Roman" pitchFamily="18" charset="0"/>
                    </a:rPr>
                    <a:t> </a:t>
                  </a:r>
                  <a:endParaRPr lang="en-US" sz="10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0.480</a:t>
                  </a:r>
                  <a:endParaRPr lang="en-US" sz="10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 </a:t>
                  </a:r>
                  <a:endParaRPr lang="en-US" sz="10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 </a:t>
                  </a:r>
                  <a:endParaRPr lang="en-US" sz="1000">
                    <a:solidFill>
                      <a:srgbClr val="9966FF"/>
                    </a:solidFill>
                    <a:cs typeface="Times New Roman" pitchFamily="18" charset="0"/>
                  </a:endParaRPr>
                </a:p>
                <a:p>
                  <a:pPr algn="ctr">
                    <a:tabLst>
                      <a:tab pos="3028950" algn="l"/>
                    </a:tabLst>
                  </a:pPr>
                  <a:endParaRPr lang="en-US" sz="1400">
                    <a:solidFill>
                      <a:srgbClr val="9966FF"/>
                    </a:solidFill>
                    <a:cs typeface="Times New Roman" pitchFamily="18" charset="0"/>
                  </a:endParaRPr>
                </a:p>
                <a:p>
                  <a:pPr algn="ctr">
                    <a:tabLst>
                      <a:tab pos="3028950" algn="l"/>
                    </a:tabLst>
                  </a:pPr>
                  <a:endParaRPr lang="en-US" sz="14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0.400</a:t>
                  </a:r>
                  <a:endParaRPr lang="en-US" sz="1000">
                    <a:solidFill>
                      <a:srgbClr val="9966FF"/>
                    </a:solidFill>
                    <a:cs typeface="Times New Roman" pitchFamily="18" charset="0"/>
                  </a:endParaRPr>
                </a:p>
                <a:p>
                  <a:pPr algn="ctr">
                    <a:tabLst>
                      <a:tab pos="3028950" algn="l"/>
                    </a:tabLst>
                  </a:pPr>
                  <a:endParaRPr lang="en-US">
                    <a:solidFill>
                      <a:srgbClr val="9966FF"/>
                    </a:solidFill>
                  </a:endParaRPr>
                </a:p>
              </p:txBody>
            </p:sp>
            <p:sp>
              <p:nvSpPr>
                <p:cNvPr id="26" name="Rectangle 28"/>
                <p:cNvSpPr>
                  <a:spLocks noChangeArrowheads="1"/>
                </p:cNvSpPr>
                <p:nvPr/>
              </p:nvSpPr>
              <p:spPr bwMode="auto">
                <a:xfrm>
                  <a:off x="900" y="958"/>
                  <a:ext cx="900" cy="1494"/>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3" name="Group 29"/>
              <p:cNvGrpSpPr>
                <a:grpSpLocks/>
              </p:cNvGrpSpPr>
              <p:nvPr/>
            </p:nvGrpSpPr>
            <p:grpSpPr bwMode="auto">
              <a:xfrm>
                <a:off x="1800" y="958"/>
                <a:ext cx="661" cy="1494"/>
                <a:chOff x="1800" y="958"/>
                <a:chExt cx="661" cy="1494"/>
              </a:xfrm>
            </p:grpSpPr>
            <p:sp>
              <p:nvSpPr>
                <p:cNvPr id="23" name="Rectangle 30"/>
                <p:cNvSpPr>
                  <a:spLocks noChangeArrowheads="1"/>
                </p:cNvSpPr>
                <p:nvPr/>
              </p:nvSpPr>
              <p:spPr bwMode="auto">
                <a:xfrm>
                  <a:off x="1843" y="958"/>
                  <a:ext cx="575" cy="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a:solidFill>
                        <a:srgbClr val="9966FF"/>
                      </a:solidFill>
                      <a:cs typeface="Times New Roman" pitchFamily="18" charset="0"/>
                    </a:rPr>
                    <a:t> </a:t>
                  </a:r>
                  <a:endParaRPr lang="en-US" sz="10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1.9(1)</a:t>
                  </a:r>
                  <a:endParaRPr lang="en-US" sz="10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 </a:t>
                  </a:r>
                  <a:endParaRPr lang="en-US" sz="10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 </a:t>
                  </a:r>
                  <a:endParaRPr lang="en-US" sz="1000">
                    <a:solidFill>
                      <a:srgbClr val="9966FF"/>
                    </a:solidFill>
                    <a:cs typeface="Times New Roman" pitchFamily="18" charset="0"/>
                  </a:endParaRPr>
                </a:p>
                <a:p>
                  <a:pPr algn="ctr">
                    <a:tabLst>
                      <a:tab pos="3028950" algn="l"/>
                    </a:tabLst>
                  </a:pPr>
                  <a:endParaRPr lang="en-US" sz="1400">
                    <a:solidFill>
                      <a:srgbClr val="9966FF"/>
                    </a:solidFill>
                    <a:cs typeface="Times New Roman" pitchFamily="18" charset="0"/>
                  </a:endParaRPr>
                </a:p>
                <a:p>
                  <a:pPr algn="ctr">
                    <a:tabLst>
                      <a:tab pos="3028950" algn="l"/>
                    </a:tabLst>
                  </a:pPr>
                  <a:endParaRPr lang="en-US" sz="14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5.2(2.7)</a:t>
                  </a:r>
                  <a:endParaRPr lang="en-US" sz="1000">
                    <a:solidFill>
                      <a:srgbClr val="9966FF"/>
                    </a:solidFill>
                    <a:cs typeface="Times New Roman" pitchFamily="18" charset="0"/>
                  </a:endParaRPr>
                </a:p>
                <a:p>
                  <a:pPr algn="ctr">
                    <a:tabLst>
                      <a:tab pos="3028950" algn="l"/>
                    </a:tabLst>
                  </a:pPr>
                  <a:endParaRPr lang="en-US">
                    <a:solidFill>
                      <a:srgbClr val="9966FF"/>
                    </a:solidFill>
                  </a:endParaRPr>
                </a:p>
              </p:txBody>
            </p:sp>
            <p:sp>
              <p:nvSpPr>
                <p:cNvPr id="24" name="Rectangle 31"/>
                <p:cNvSpPr>
                  <a:spLocks noChangeArrowheads="1"/>
                </p:cNvSpPr>
                <p:nvPr/>
              </p:nvSpPr>
              <p:spPr bwMode="auto">
                <a:xfrm>
                  <a:off x="1800" y="958"/>
                  <a:ext cx="661" cy="1494"/>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4" name="Group 32"/>
              <p:cNvGrpSpPr>
                <a:grpSpLocks/>
              </p:cNvGrpSpPr>
              <p:nvPr/>
            </p:nvGrpSpPr>
            <p:grpSpPr bwMode="auto">
              <a:xfrm>
                <a:off x="2461" y="958"/>
                <a:ext cx="655" cy="1494"/>
                <a:chOff x="2461" y="958"/>
                <a:chExt cx="655" cy="1494"/>
              </a:xfrm>
            </p:grpSpPr>
            <p:sp>
              <p:nvSpPr>
                <p:cNvPr id="21" name="Rectangle 33"/>
                <p:cNvSpPr>
                  <a:spLocks noChangeArrowheads="1"/>
                </p:cNvSpPr>
                <p:nvPr/>
              </p:nvSpPr>
              <p:spPr bwMode="auto">
                <a:xfrm>
                  <a:off x="2504" y="958"/>
                  <a:ext cx="569" cy="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a:solidFill>
                        <a:srgbClr val="9966FF"/>
                      </a:solidFill>
                      <a:cs typeface="Times New Roman" pitchFamily="18" charset="0"/>
                    </a:rPr>
                    <a:t> </a:t>
                  </a:r>
                  <a:endParaRPr lang="en-US" sz="10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0.9</a:t>
                  </a:r>
                  <a:endParaRPr lang="en-US" sz="10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 </a:t>
                  </a:r>
                  <a:endParaRPr lang="en-US" sz="10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 </a:t>
                  </a:r>
                  <a:endParaRPr lang="en-US" sz="1000">
                    <a:solidFill>
                      <a:srgbClr val="9966FF"/>
                    </a:solidFill>
                    <a:cs typeface="Times New Roman" pitchFamily="18" charset="0"/>
                  </a:endParaRPr>
                </a:p>
                <a:p>
                  <a:pPr algn="ctr">
                    <a:tabLst>
                      <a:tab pos="3028950" algn="l"/>
                    </a:tabLst>
                  </a:pPr>
                  <a:endParaRPr lang="en-US" sz="1400">
                    <a:solidFill>
                      <a:srgbClr val="9966FF"/>
                    </a:solidFill>
                    <a:cs typeface="Times New Roman" pitchFamily="18" charset="0"/>
                  </a:endParaRPr>
                </a:p>
                <a:p>
                  <a:pPr algn="ctr">
                    <a:tabLst>
                      <a:tab pos="3028950" algn="l"/>
                    </a:tabLst>
                  </a:pPr>
                  <a:endParaRPr lang="en-US" sz="14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3.2</a:t>
                  </a:r>
                  <a:endParaRPr lang="en-US" sz="1000">
                    <a:solidFill>
                      <a:srgbClr val="9966FF"/>
                    </a:solidFill>
                    <a:cs typeface="Times New Roman" pitchFamily="18" charset="0"/>
                  </a:endParaRPr>
                </a:p>
                <a:p>
                  <a:pPr algn="ctr">
                    <a:tabLst>
                      <a:tab pos="3028950" algn="l"/>
                    </a:tabLst>
                  </a:pPr>
                  <a:endParaRPr lang="en-US">
                    <a:solidFill>
                      <a:srgbClr val="9966FF"/>
                    </a:solidFill>
                  </a:endParaRPr>
                </a:p>
              </p:txBody>
            </p:sp>
            <p:sp>
              <p:nvSpPr>
                <p:cNvPr id="22" name="Rectangle 34"/>
                <p:cNvSpPr>
                  <a:spLocks noChangeArrowheads="1"/>
                </p:cNvSpPr>
                <p:nvPr/>
              </p:nvSpPr>
              <p:spPr bwMode="auto">
                <a:xfrm>
                  <a:off x="2461" y="958"/>
                  <a:ext cx="655" cy="1494"/>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5" name="Group 35"/>
              <p:cNvGrpSpPr>
                <a:grpSpLocks/>
              </p:cNvGrpSpPr>
              <p:nvPr/>
            </p:nvGrpSpPr>
            <p:grpSpPr bwMode="auto">
              <a:xfrm>
                <a:off x="3116" y="958"/>
                <a:ext cx="662" cy="1494"/>
                <a:chOff x="3116" y="958"/>
                <a:chExt cx="662" cy="1494"/>
              </a:xfrm>
            </p:grpSpPr>
            <p:sp>
              <p:nvSpPr>
                <p:cNvPr id="19" name="Rectangle 36"/>
                <p:cNvSpPr>
                  <a:spLocks noChangeArrowheads="1"/>
                </p:cNvSpPr>
                <p:nvPr/>
              </p:nvSpPr>
              <p:spPr bwMode="auto">
                <a:xfrm>
                  <a:off x="3159" y="958"/>
                  <a:ext cx="576" cy="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a:solidFill>
                        <a:srgbClr val="9966FF"/>
                      </a:solidFill>
                      <a:cs typeface="Times New Roman" pitchFamily="18" charset="0"/>
                    </a:rPr>
                    <a:t> </a:t>
                  </a:r>
                  <a:endParaRPr lang="en-US" sz="10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0.09</a:t>
                  </a:r>
                  <a:endParaRPr lang="en-US" sz="10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(-4.590)*</a:t>
                  </a:r>
                  <a:endParaRPr lang="en-US" sz="10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 </a:t>
                  </a:r>
                  <a:endParaRPr lang="en-US" sz="1000">
                    <a:solidFill>
                      <a:srgbClr val="9966FF"/>
                    </a:solidFill>
                    <a:cs typeface="Times New Roman" pitchFamily="18" charset="0"/>
                  </a:endParaRPr>
                </a:p>
                <a:p>
                  <a:pPr algn="ctr">
                    <a:tabLst>
                      <a:tab pos="3028950" algn="l"/>
                    </a:tabLst>
                  </a:pPr>
                  <a:endParaRPr lang="en-US" sz="1400">
                    <a:solidFill>
                      <a:srgbClr val="9966FF"/>
                    </a:solidFill>
                    <a:cs typeface="Times New Roman" pitchFamily="18" charset="0"/>
                  </a:endParaRPr>
                </a:p>
                <a:p>
                  <a:pPr algn="ctr">
                    <a:tabLst>
                      <a:tab pos="3028950" algn="l"/>
                    </a:tabLst>
                  </a:pPr>
                  <a:endParaRPr lang="en-US" sz="14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0.065</a:t>
                  </a:r>
                  <a:endParaRPr lang="en-US" sz="10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(-4.610)*</a:t>
                  </a:r>
                  <a:endParaRPr lang="en-US" sz="10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 </a:t>
                  </a:r>
                  <a:endParaRPr lang="en-US" sz="1000">
                    <a:solidFill>
                      <a:srgbClr val="9966FF"/>
                    </a:solidFill>
                    <a:cs typeface="Times New Roman" pitchFamily="18" charset="0"/>
                  </a:endParaRPr>
                </a:p>
                <a:p>
                  <a:pPr algn="ctr">
                    <a:tabLst>
                      <a:tab pos="3028950" algn="l"/>
                    </a:tabLst>
                  </a:pPr>
                  <a:r>
                    <a:rPr lang="en-US" sz="1000">
                      <a:solidFill>
                        <a:srgbClr val="9966FF"/>
                      </a:solidFill>
                      <a:cs typeface="Times New Roman" pitchFamily="18" charset="0"/>
                    </a:rPr>
                    <a:t> </a:t>
                  </a:r>
                </a:p>
                <a:p>
                  <a:pPr algn="ctr">
                    <a:tabLst>
                      <a:tab pos="3028950" algn="l"/>
                    </a:tabLst>
                  </a:pPr>
                  <a:endParaRPr lang="en-US">
                    <a:solidFill>
                      <a:srgbClr val="9966FF"/>
                    </a:solidFill>
                  </a:endParaRPr>
                </a:p>
              </p:txBody>
            </p:sp>
            <p:sp>
              <p:nvSpPr>
                <p:cNvPr id="20" name="Rectangle 37"/>
                <p:cNvSpPr>
                  <a:spLocks noChangeArrowheads="1"/>
                </p:cNvSpPr>
                <p:nvPr/>
              </p:nvSpPr>
              <p:spPr bwMode="auto">
                <a:xfrm>
                  <a:off x="3116" y="958"/>
                  <a:ext cx="662" cy="1494"/>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6" name="Group 38"/>
              <p:cNvGrpSpPr>
                <a:grpSpLocks/>
              </p:cNvGrpSpPr>
              <p:nvPr/>
            </p:nvGrpSpPr>
            <p:grpSpPr bwMode="auto">
              <a:xfrm>
                <a:off x="3778" y="958"/>
                <a:ext cx="590" cy="1494"/>
                <a:chOff x="3778" y="958"/>
                <a:chExt cx="590" cy="1494"/>
              </a:xfrm>
            </p:grpSpPr>
            <p:sp>
              <p:nvSpPr>
                <p:cNvPr id="17" name="Rectangle 39"/>
                <p:cNvSpPr>
                  <a:spLocks noChangeArrowheads="1"/>
                </p:cNvSpPr>
                <p:nvPr/>
              </p:nvSpPr>
              <p:spPr bwMode="auto">
                <a:xfrm>
                  <a:off x="3821" y="958"/>
                  <a:ext cx="504" cy="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3028950" algn="l"/>
                    </a:tabLst>
                  </a:pPr>
                  <a:r>
                    <a:rPr lang="en-US" sz="1400">
                      <a:solidFill>
                        <a:srgbClr val="9966FF"/>
                      </a:solidFill>
                      <a:cs typeface="Times New Roman" pitchFamily="18" charset="0"/>
                    </a:rPr>
                    <a:t> </a:t>
                  </a:r>
                  <a:endParaRPr lang="en-US" sz="10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6.9x10</a:t>
                  </a:r>
                  <a:r>
                    <a:rPr lang="en-US" sz="1400" baseline="30000">
                      <a:solidFill>
                        <a:srgbClr val="9966FF"/>
                      </a:solidFill>
                      <a:cs typeface="Times New Roman" pitchFamily="18" charset="0"/>
                    </a:rPr>
                    <a:t>21</a:t>
                  </a:r>
                  <a:endParaRPr lang="en-US" sz="1000">
                    <a:solidFill>
                      <a:srgbClr val="9966FF"/>
                    </a:solidFill>
                    <a:cs typeface="Times New Roman" pitchFamily="18" charset="0"/>
                  </a:endParaRPr>
                </a:p>
                <a:p>
                  <a:pPr algn="ctr">
                    <a:tabLst>
                      <a:tab pos="3028950" algn="l"/>
                    </a:tabLst>
                  </a:pPr>
                  <a:r>
                    <a:rPr lang="en-US" sz="1400" baseline="30000">
                      <a:solidFill>
                        <a:srgbClr val="9966FF"/>
                      </a:solidFill>
                      <a:cs typeface="Times New Roman" pitchFamily="18" charset="0"/>
                    </a:rPr>
                    <a:t> </a:t>
                  </a:r>
                  <a:endParaRPr lang="en-US" sz="1000">
                    <a:solidFill>
                      <a:srgbClr val="9966FF"/>
                    </a:solidFill>
                    <a:cs typeface="Times New Roman" pitchFamily="18" charset="0"/>
                  </a:endParaRPr>
                </a:p>
                <a:p>
                  <a:pPr algn="ctr">
                    <a:tabLst>
                      <a:tab pos="3028950" algn="l"/>
                    </a:tabLst>
                  </a:pPr>
                  <a:r>
                    <a:rPr lang="en-US" sz="1400" baseline="30000">
                      <a:solidFill>
                        <a:srgbClr val="9966FF"/>
                      </a:solidFill>
                      <a:cs typeface="Times New Roman" pitchFamily="18" charset="0"/>
                    </a:rPr>
                    <a:t> </a:t>
                  </a:r>
                  <a:endParaRPr lang="en-US" sz="1000">
                    <a:solidFill>
                      <a:srgbClr val="9966FF"/>
                    </a:solidFill>
                    <a:cs typeface="Times New Roman" pitchFamily="18" charset="0"/>
                  </a:endParaRPr>
                </a:p>
                <a:p>
                  <a:pPr algn="ctr">
                    <a:tabLst>
                      <a:tab pos="3028950" algn="l"/>
                    </a:tabLst>
                  </a:pPr>
                  <a:endParaRPr lang="en-US" sz="1400">
                    <a:solidFill>
                      <a:srgbClr val="9966FF"/>
                    </a:solidFill>
                    <a:cs typeface="Times New Roman" pitchFamily="18" charset="0"/>
                  </a:endParaRPr>
                </a:p>
                <a:p>
                  <a:pPr algn="ctr">
                    <a:tabLst>
                      <a:tab pos="3028950" algn="l"/>
                    </a:tabLst>
                  </a:pPr>
                  <a:endParaRPr lang="en-US" sz="1400">
                    <a:solidFill>
                      <a:srgbClr val="9966FF"/>
                    </a:solidFill>
                    <a:cs typeface="Times New Roman" pitchFamily="18" charset="0"/>
                  </a:endParaRPr>
                </a:p>
                <a:p>
                  <a:pPr algn="ctr">
                    <a:tabLst>
                      <a:tab pos="3028950" algn="l"/>
                    </a:tabLst>
                  </a:pPr>
                  <a:r>
                    <a:rPr lang="en-US" sz="1400">
                      <a:solidFill>
                        <a:srgbClr val="9966FF"/>
                      </a:solidFill>
                      <a:cs typeface="Times New Roman" pitchFamily="18" charset="0"/>
                    </a:rPr>
                    <a:t>1.6x10</a:t>
                  </a:r>
                  <a:r>
                    <a:rPr lang="en-US" sz="1400" baseline="30000">
                      <a:solidFill>
                        <a:srgbClr val="9966FF"/>
                      </a:solidFill>
                      <a:cs typeface="Times New Roman" pitchFamily="18" charset="0"/>
                    </a:rPr>
                    <a:t>21</a:t>
                  </a:r>
                  <a:endParaRPr lang="en-US" sz="1000">
                    <a:solidFill>
                      <a:srgbClr val="9966FF"/>
                    </a:solidFill>
                    <a:cs typeface="Times New Roman" pitchFamily="18" charset="0"/>
                  </a:endParaRPr>
                </a:p>
                <a:p>
                  <a:pPr algn="ctr">
                    <a:tabLst>
                      <a:tab pos="3028950" algn="l"/>
                    </a:tabLst>
                  </a:pPr>
                  <a:r>
                    <a:rPr lang="en-US" sz="1000">
                      <a:solidFill>
                        <a:srgbClr val="9966FF"/>
                      </a:solidFill>
                      <a:cs typeface="Times New Roman" pitchFamily="18" charset="0"/>
                    </a:rPr>
                    <a:t> </a:t>
                  </a:r>
                </a:p>
                <a:p>
                  <a:pPr algn="ctr">
                    <a:tabLst>
                      <a:tab pos="3028950" algn="l"/>
                    </a:tabLst>
                  </a:pPr>
                  <a:endParaRPr lang="en-US">
                    <a:solidFill>
                      <a:srgbClr val="9966FF"/>
                    </a:solidFill>
                  </a:endParaRPr>
                </a:p>
              </p:txBody>
            </p:sp>
            <p:sp>
              <p:nvSpPr>
                <p:cNvPr id="18" name="Rectangle 40"/>
                <p:cNvSpPr>
                  <a:spLocks noChangeArrowheads="1"/>
                </p:cNvSpPr>
                <p:nvPr/>
              </p:nvSpPr>
              <p:spPr bwMode="auto">
                <a:xfrm>
                  <a:off x="3778" y="958"/>
                  <a:ext cx="590" cy="1494"/>
                </a:xfrm>
                <a:prstGeom prst="rect">
                  <a:avLst/>
                </a:prstGeom>
                <a:noFill/>
                <a:ln w="7">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sp>
          <p:nvSpPr>
            <p:cNvPr id="4" name="Rectangle 41"/>
            <p:cNvSpPr>
              <a:spLocks noChangeArrowheads="1"/>
            </p:cNvSpPr>
            <p:nvPr/>
          </p:nvSpPr>
          <p:spPr bwMode="auto">
            <a:xfrm>
              <a:off x="-3" y="-3"/>
              <a:ext cx="4374" cy="2458"/>
            </a:xfrm>
            <a:prstGeom prst="rect">
              <a:avLst/>
            </a:prstGeom>
            <a:noFill/>
            <a:ln w="11112">
              <a:solidFill>
                <a:srgbClr val="A0A0A0"/>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41" name="Rectangle 40"/>
          <p:cNvSpPr/>
          <p:nvPr/>
        </p:nvSpPr>
        <p:spPr>
          <a:xfrm>
            <a:off x="152400" y="304800"/>
            <a:ext cx="8839200" cy="646331"/>
          </a:xfrm>
          <a:prstGeom prst="rect">
            <a:avLst/>
          </a:prstGeom>
        </p:spPr>
        <p:txBody>
          <a:bodyPr wrap="square">
            <a:spAutoFit/>
          </a:bodyPr>
          <a:lstStyle/>
          <a:p>
            <a:r>
              <a:rPr lang="en-US" b="1" dirty="0" err="1" smtClean="0">
                <a:solidFill>
                  <a:srgbClr val="FF0000"/>
                </a:solidFill>
                <a:cs typeface="Times New Roman" pitchFamily="18" charset="0"/>
              </a:rPr>
              <a:t>Electrophysical</a:t>
            </a:r>
            <a:r>
              <a:rPr lang="en-US" b="1" dirty="0" smtClean="0">
                <a:solidFill>
                  <a:srgbClr val="FF0000"/>
                </a:solidFill>
                <a:cs typeface="Times New Roman" pitchFamily="18" charset="0"/>
              </a:rPr>
              <a:t> and Electrochemical characteristics of bulk and       </a:t>
            </a:r>
            <a:r>
              <a:rPr lang="en-US" b="1" dirty="0" err="1" smtClean="0">
                <a:solidFill>
                  <a:srgbClr val="FF0000"/>
                </a:solidFill>
                <a:cs typeface="Times New Roman" pitchFamily="18" charset="0"/>
              </a:rPr>
              <a:t>nanocrystalline</a:t>
            </a:r>
            <a:r>
              <a:rPr lang="en-US" b="1" dirty="0" smtClean="0">
                <a:solidFill>
                  <a:srgbClr val="FF0000"/>
                </a:solidFill>
                <a:cs typeface="Times New Roman" pitchFamily="18" charset="0"/>
              </a:rPr>
              <a:t> strontium substituted lanthanum </a:t>
            </a:r>
            <a:r>
              <a:rPr lang="en-US" b="1" dirty="0" err="1" smtClean="0">
                <a:solidFill>
                  <a:srgbClr val="FF0000"/>
                </a:solidFill>
                <a:cs typeface="Times New Roman" pitchFamily="18" charset="0"/>
              </a:rPr>
              <a:t>cuprate</a:t>
            </a:r>
            <a:endParaRPr lang="en-US" b="1" dirty="0">
              <a:solidFill>
                <a:srgbClr val="FF0000"/>
              </a:solidFill>
              <a:cs typeface="Times New Roman" pitchFamily="18" charset="0"/>
            </a:endParaRPr>
          </a:p>
        </p:txBody>
      </p:sp>
      <p:sp>
        <p:nvSpPr>
          <p:cNvPr id="42" name="Rectangle 41"/>
          <p:cNvSpPr/>
          <p:nvPr/>
        </p:nvSpPr>
        <p:spPr>
          <a:xfrm>
            <a:off x="465595" y="5486400"/>
            <a:ext cx="3997505" cy="400110"/>
          </a:xfrm>
          <a:prstGeom prst="rect">
            <a:avLst/>
          </a:prstGeom>
        </p:spPr>
        <p:txBody>
          <a:bodyPr wrap="none">
            <a:spAutoFit/>
          </a:bodyPr>
          <a:lstStyle/>
          <a:p>
            <a:r>
              <a:rPr lang="en-US" baseline="30000" dirty="0">
                <a:cs typeface="Times New Roman" pitchFamily="18" charset="0"/>
              </a:rPr>
              <a:t>*</a:t>
            </a:r>
            <a:r>
              <a:rPr lang="en-US" dirty="0">
                <a:cs typeface="Times New Roman" pitchFamily="18" charset="0"/>
              </a:rPr>
              <a:t> Values in the bracket represents E</a:t>
            </a:r>
            <a:r>
              <a:rPr lang="en-US" baseline="-30000" dirty="0">
                <a:cs typeface="Times New Roman" pitchFamily="18" charset="0"/>
              </a:rPr>
              <a:t>F</a:t>
            </a:r>
            <a:r>
              <a:rPr lang="en-US" dirty="0">
                <a:cs typeface="Times New Roman" pitchFamily="18" charset="0"/>
              </a:rPr>
              <a:t>(</a:t>
            </a:r>
            <a:r>
              <a:rPr lang="en-US" dirty="0" err="1">
                <a:cs typeface="Times New Roman" pitchFamily="18" charset="0"/>
              </a:rPr>
              <a:t>eV</a:t>
            </a:r>
            <a:r>
              <a:rPr lang="en-US" dirty="0">
                <a:cs typeface="Times New Roman" pitchFamily="18" charset="0"/>
              </a:rPr>
              <a:t>)</a:t>
            </a:r>
            <a:r>
              <a:rPr lang="en-US" sz="2000" dirty="0"/>
              <a:t> </a:t>
            </a:r>
            <a:endParaRPr lang="en-US" sz="3200" dirty="0"/>
          </a:p>
        </p:txBody>
      </p:sp>
    </p:spTree>
    <p:extLst>
      <p:ext uri="{BB962C8B-B14F-4D97-AF65-F5344CB8AC3E}">
        <p14:creationId xmlns:p14="http://schemas.microsoft.com/office/powerpoint/2010/main" val="37059402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26971" y="2209800"/>
            <a:ext cx="2362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Non </a:t>
            </a:r>
            <a:r>
              <a:rPr lang="en-US" b="1" dirty="0" err="1" smtClean="0">
                <a:solidFill>
                  <a:srgbClr val="FF0000"/>
                </a:solidFill>
              </a:rPr>
              <a:t>Pt</a:t>
            </a:r>
            <a:r>
              <a:rPr lang="en-US" b="1" dirty="0" smtClean="0">
                <a:solidFill>
                  <a:srgbClr val="FF0000"/>
                </a:solidFill>
              </a:rPr>
              <a:t> Electro-catalyst</a:t>
            </a:r>
            <a:endParaRPr lang="en-US" b="1" dirty="0">
              <a:solidFill>
                <a:srgbClr val="FF0000"/>
              </a:solidFill>
            </a:endParaRPr>
          </a:p>
        </p:txBody>
      </p:sp>
      <p:cxnSp>
        <p:nvCxnSpPr>
          <p:cNvPr id="4" name="Straight Arrow Connector 3"/>
          <p:cNvCxnSpPr/>
          <p:nvPr/>
        </p:nvCxnSpPr>
        <p:spPr>
          <a:xfrm flipV="1">
            <a:off x="5943600" y="16002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858000" y="1066800"/>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Cathode</a:t>
            </a:r>
            <a:endParaRPr lang="en-US" b="1" dirty="0">
              <a:solidFill>
                <a:srgbClr val="FF0000"/>
              </a:solidFill>
            </a:endParaRPr>
          </a:p>
        </p:txBody>
      </p:sp>
      <p:cxnSp>
        <p:nvCxnSpPr>
          <p:cNvPr id="7" name="Straight Arrow Connector 6"/>
          <p:cNvCxnSpPr/>
          <p:nvPr/>
        </p:nvCxnSpPr>
        <p:spPr>
          <a:xfrm>
            <a:off x="7581900" y="16002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58000" y="25146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Metal Nitrides</a:t>
            </a:r>
            <a:endParaRPr lang="en-US" b="1" dirty="0">
              <a:solidFill>
                <a:srgbClr val="FF0000"/>
              </a:solidFill>
            </a:endParaRPr>
          </a:p>
        </p:txBody>
      </p:sp>
      <p:cxnSp>
        <p:nvCxnSpPr>
          <p:cNvPr id="13" name="Straight Arrow Connector 12"/>
          <p:cNvCxnSpPr/>
          <p:nvPr/>
        </p:nvCxnSpPr>
        <p:spPr>
          <a:xfrm>
            <a:off x="7772400" y="30480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858000" y="3962400"/>
            <a:ext cx="1981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Metal Oxides</a:t>
            </a:r>
            <a:endParaRPr lang="en-US" b="1" dirty="0">
              <a:solidFill>
                <a:srgbClr val="FF0000"/>
              </a:solidFill>
            </a:endParaRPr>
          </a:p>
        </p:txBody>
      </p:sp>
      <p:cxnSp>
        <p:nvCxnSpPr>
          <p:cNvPr id="16" name="Straight Arrow Connector 15"/>
          <p:cNvCxnSpPr>
            <a:stCxn id="14" idx="2"/>
          </p:cNvCxnSpPr>
          <p:nvPr/>
        </p:nvCxnSpPr>
        <p:spPr>
          <a:xfrm>
            <a:off x="7848600" y="44196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248400" y="5257800"/>
            <a:ext cx="2590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Transition metal Macro-</a:t>
            </a:r>
            <a:r>
              <a:rPr lang="en-US" b="1" dirty="0" err="1" smtClean="0">
                <a:solidFill>
                  <a:srgbClr val="FF0000"/>
                </a:solidFill>
              </a:rPr>
              <a:t>cylic</a:t>
            </a:r>
            <a:r>
              <a:rPr lang="en-US" b="1" dirty="0" smtClean="0">
                <a:solidFill>
                  <a:srgbClr val="FF0000"/>
                </a:solidFill>
              </a:rPr>
              <a:t> compounds</a:t>
            </a:r>
            <a:endParaRPr lang="en-US" b="1" dirty="0">
              <a:solidFill>
                <a:srgbClr val="FF0000"/>
              </a:solidFill>
            </a:endParaRPr>
          </a:p>
        </p:txBody>
      </p:sp>
      <p:cxnSp>
        <p:nvCxnSpPr>
          <p:cNvPr id="19" name="Straight Arrow Connector 18"/>
          <p:cNvCxnSpPr/>
          <p:nvPr/>
        </p:nvCxnSpPr>
        <p:spPr>
          <a:xfrm>
            <a:off x="2830286" y="1959429"/>
            <a:ext cx="1665514" cy="13171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600200" y="14478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Anodes</a:t>
            </a:r>
            <a:endParaRPr lang="en-US" b="1" dirty="0">
              <a:solidFill>
                <a:srgbClr val="FF0000"/>
              </a:solidFill>
            </a:endParaRPr>
          </a:p>
        </p:txBody>
      </p:sp>
      <p:cxnSp>
        <p:nvCxnSpPr>
          <p:cNvPr id="23" name="Straight Arrow Connector 22"/>
          <p:cNvCxnSpPr/>
          <p:nvPr/>
        </p:nvCxnSpPr>
        <p:spPr>
          <a:xfrm>
            <a:off x="2362200" y="19050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371600" y="2743200"/>
            <a:ext cx="175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Metal carbides</a:t>
            </a:r>
            <a:endParaRPr lang="en-US" b="1" dirty="0">
              <a:solidFill>
                <a:srgbClr val="FF0000"/>
              </a:solidFill>
            </a:endParaRPr>
          </a:p>
        </p:txBody>
      </p:sp>
      <p:cxnSp>
        <p:nvCxnSpPr>
          <p:cNvPr id="27" name="Straight Arrow Connector 26"/>
          <p:cNvCxnSpPr>
            <a:stCxn id="25" idx="2"/>
          </p:cNvCxnSpPr>
          <p:nvPr/>
        </p:nvCxnSpPr>
        <p:spPr>
          <a:xfrm>
            <a:off x="2247900" y="32766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295400" y="4191000"/>
            <a:ext cx="2133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rPr>
              <a:t>Pd</a:t>
            </a:r>
            <a:r>
              <a:rPr lang="en-US" b="1" dirty="0" smtClean="0">
                <a:solidFill>
                  <a:srgbClr val="FF0000"/>
                </a:solidFill>
              </a:rPr>
              <a:t> alloy</a:t>
            </a:r>
            <a:endParaRPr lang="en-US" b="1" dirty="0">
              <a:solidFill>
                <a:srgbClr val="FF0000"/>
              </a:solidFill>
            </a:endParaRPr>
          </a:p>
        </p:txBody>
      </p:sp>
      <p:cxnSp>
        <p:nvCxnSpPr>
          <p:cNvPr id="30" name="Straight Arrow Connector 29"/>
          <p:cNvCxnSpPr/>
          <p:nvPr/>
        </p:nvCxnSpPr>
        <p:spPr>
          <a:xfrm>
            <a:off x="2362200" y="4838700"/>
            <a:ext cx="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295400" y="5410200"/>
            <a:ext cx="2367643"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rPr>
              <a:t>Perovskite</a:t>
            </a:r>
            <a:r>
              <a:rPr lang="en-US" b="1" dirty="0" smtClean="0">
                <a:solidFill>
                  <a:srgbClr val="FF0000"/>
                </a:solidFill>
              </a:rPr>
              <a:t> oxides</a:t>
            </a:r>
            <a:endParaRPr lang="en-US" b="1" dirty="0">
              <a:solidFill>
                <a:srgbClr val="FF0000"/>
              </a:solidFill>
            </a:endParaRPr>
          </a:p>
        </p:txBody>
      </p:sp>
      <p:cxnSp>
        <p:nvCxnSpPr>
          <p:cNvPr id="33" name="Straight Arrow Connector 32"/>
          <p:cNvCxnSpPr/>
          <p:nvPr/>
        </p:nvCxnSpPr>
        <p:spPr>
          <a:xfrm flipH="1">
            <a:off x="1143000" y="3276600"/>
            <a:ext cx="2286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15962" y="3657600"/>
            <a:ext cx="1141338" cy="369332"/>
          </a:xfrm>
          <a:prstGeom prst="rect">
            <a:avLst/>
          </a:prstGeom>
        </p:spPr>
        <p:txBody>
          <a:bodyPr wrap="none">
            <a:spAutoFit/>
          </a:bodyPr>
          <a:lstStyle/>
          <a:p>
            <a:r>
              <a:rPr lang="en-US" dirty="0"/>
              <a:t>WC, Mo</a:t>
            </a:r>
            <a:r>
              <a:rPr lang="en-US" baseline="-25000" dirty="0"/>
              <a:t>2</a:t>
            </a:r>
            <a:r>
              <a:rPr lang="en-US" dirty="0"/>
              <a:t>C</a:t>
            </a:r>
          </a:p>
        </p:txBody>
      </p:sp>
      <p:cxnSp>
        <p:nvCxnSpPr>
          <p:cNvPr id="36" name="Straight Arrow Connector 35"/>
          <p:cNvCxnSpPr/>
          <p:nvPr/>
        </p:nvCxnSpPr>
        <p:spPr>
          <a:xfrm flipH="1">
            <a:off x="914400" y="4724400"/>
            <a:ext cx="342900" cy="323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14300" y="5020270"/>
            <a:ext cx="2362200" cy="369332"/>
          </a:xfrm>
          <a:prstGeom prst="rect">
            <a:avLst/>
          </a:prstGeom>
        </p:spPr>
        <p:txBody>
          <a:bodyPr wrap="square">
            <a:spAutoFit/>
          </a:bodyPr>
          <a:lstStyle/>
          <a:p>
            <a:r>
              <a:rPr lang="en-US" dirty="0"/>
              <a:t> </a:t>
            </a:r>
            <a:r>
              <a:rPr lang="en-US" dirty="0" err="1" smtClean="0"/>
              <a:t>Pd</a:t>
            </a:r>
            <a:r>
              <a:rPr lang="en-US" dirty="0" smtClean="0"/>
              <a:t>-M (</a:t>
            </a:r>
            <a:r>
              <a:rPr lang="en-US" dirty="0" err="1" smtClean="0"/>
              <a:t>Fe,Co,Ni,Mo</a:t>
            </a:r>
            <a:r>
              <a:rPr lang="en-US" dirty="0"/>
              <a:t>)</a:t>
            </a:r>
          </a:p>
        </p:txBody>
      </p:sp>
      <p:sp>
        <p:nvSpPr>
          <p:cNvPr id="38" name="Rectangle 37"/>
          <p:cNvSpPr/>
          <p:nvPr/>
        </p:nvSpPr>
        <p:spPr>
          <a:xfrm>
            <a:off x="0" y="5963557"/>
            <a:ext cx="4572000" cy="923330"/>
          </a:xfrm>
          <a:prstGeom prst="rect">
            <a:avLst/>
          </a:prstGeom>
        </p:spPr>
        <p:txBody>
          <a:bodyPr>
            <a:spAutoFit/>
          </a:bodyPr>
          <a:lstStyle/>
          <a:p>
            <a:r>
              <a:rPr lang="en-US" dirty="0"/>
              <a:t>ABO</a:t>
            </a:r>
            <a:r>
              <a:rPr lang="en-US" baseline="-25000" dirty="0"/>
              <a:t>3</a:t>
            </a:r>
            <a:r>
              <a:rPr lang="en-US" dirty="0"/>
              <a:t> &amp; A</a:t>
            </a:r>
            <a:r>
              <a:rPr lang="en-US" baseline="-25000" dirty="0"/>
              <a:t>2</a:t>
            </a:r>
            <a:r>
              <a:rPr lang="en-US" dirty="0"/>
              <a:t>BO</a:t>
            </a:r>
            <a:r>
              <a:rPr lang="en-US" baseline="-25000" dirty="0"/>
              <a:t>4</a:t>
            </a:r>
            <a:endParaRPr lang="en-US" dirty="0"/>
          </a:p>
          <a:p>
            <a:r>
              <a:rPr lang="en-US" dirty="0"/>
              <a:t>A:  </a:t>
            </a:r>
            <a:r>
              <a:rPr lang="en-US" dirty="0" err="1"/>
              <a:t>Sr,Ba,La,Ce</a:t>
            </a:r>
            <a:endParaRPr lang="en-US" dirty="0"/>
          </a:p>
          <a:p>
            <a:r>
              <a:rPr lang="en-US" dirty="0"/>
              <a:t>B:  </a:t>
            </a:r>
            <a:r>
              <a:rPr lang="en-US" dirty="0" err="1"/>
              <a:t>Co,Fe,Ni,Cu,Ru</a:t>
            </a:r>
            <a:endParaRPr lang="en-US" dirty="0"/>
          </a:p>
        </p:txBody>
      </p:sp>
      <p:cxnSp>
        <p:nvCxnSpPr>
          <p:cNvPr id="40" name="Straight Arrow Connector 39"/>
          <p:cNvCxnSpPr/>
          <p:nvPr/>
        </p:nvCxnSpPr>
        <p:spPr>
          <a:xfrm flipH="1">
            <a:off x="1143000" y="5791200"/>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684308" y="3244334"/>
            <a:ext cx="1737783" cy="369332"/>
          </a:xfrm>
          <a:prstGeom prst="rect">
            <a:avLst/>
          </a:prstGeom>
        </p:spPr>
        <p:txBody>
          <a:bodyPr wrap="none">
            <a:spAutoFit/>
          </a:bodyPr>
          <a:lstStyle/>
          <a:p>
            <a:r>
              <a:rPr lang="en-US" dirty="0"/>
              <a:t>Co-N-C &amp; Fe-N-C</a:t>
            </a:r>
          </a:p>
        </p:txBody>
      </p:sp>
      <p:cxnSp>
        <p:nvCxnSpPr>
          <p:cNvPr id="43" name="Straight Arrow Connector 42"/>
          <p:cNvCxnSpPr/>
          <p:nvPr/>
        </p:nvCxnSpPr>
        <p:spPr>
          <a:xfrm flipH="1">
            <a:off x="6858000" y="3009900"/>
            <a:ext cx="152400" cy="2344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571189" y="4516993"/>
            <a:ext cx="673582" cy="369332"/>
          </a:xfrm>
          <a:prstGeom prst="rect">
            <a:avLst/>
          </a:prstGeom>
        </p:spPr>
        <p:txBody>
          <a:bodyPr wrap="none">
            <a:spAutoFit/>
          </a:bodyPr>
          <a:lstStyle/>
          <a:p>
            <a:r>
              <a:rPr lang="en-US" dirty="0"/>
              <a:t>ABO</a:t>
            </a:r>
            <a:r>
              <a:rPr lang="en-US" baseline="-25000" dirty="0"/>
              <a:t>3</a:t>
            </a:r>
            <a:endParaRPr lang="en-US" dirty="0"/>
          </a:p>
        </p:txBody>
      </p:sp>
      <p:cxnSp>
        <p:nvCxnSpPr>
          <p:cNvPr id="46" name="Straight Arrow Connector 45"/>
          <p:cNvCxnSpPr/>
          <p:nvPr/>
        </p:nvCxnSpPr>
        <p:spPr>
          <a:xfrm flipH="1">
            <a:off x="6324600" y="4191000"/>
            <a:ext cx="381001" cy="325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731986" y="3500735"/>
            <a:ext cx="1839203" cy="923330"/>
          </a:xfrm>
          <a:prstGeom prst="rect">
            <a:avLst/>
          </a:prstGeom>
        </p:spPr>
        <p:txBody>
          <a:bodyPr wrap="square">
            <a:spAutoFit/>
          </a:bodyPr>
          <a:lstStyle/>
          <a:p>
            <a:r>
              <a:rPr lang="en-US" dirty="0"/>
              <a:t>High activity</a:t>
            </a:r>
          </a:p>
          <a:p>
            <a:r>
              <a:rPr lang="en-US" dirty="0"/>
              <a:t>High selectivity</a:t>
            </a:r>
          </a:p>
          <a:p>
            <a:r>
              <a:rPr lang="en-US" dirty="0"/>
              <a:t>High stability</a:t>
            </a:r>
          </a:p>
        </p:txBody>
      </p:sp>
      <p:cxnSp>
        <p:nvCxnSpPr>
          <p:cNvPr id="51" name="Straight Arrow Connector 50"/>
          <p:cNvCxnSpPr>
            <a:endCxn id="49" idx="0"/>
          </p:cNvCxnSpPr>
          <p:nvPr/>
        </p:nvCxnSpPr>
        <p:spPr>
          <a:xfrm>
            <a:off x="4651587" y="3352800"/>
            <a:ext cx="1" cy="1479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526971" y="5969978"/>
            <a:ext cx="2797629" cy="923330"/>
          </a:xfrm>
          <a:prstGeom prst="rect">
            <a:avLst/>
          </a:prstGeom>
        </p:spPr>
        <p:txBody>
          <a:bodyPr wrap="square">
            <a:spAutoFit/>
          </a:bodyPr>
          <a:lstStyle/>
          <a:p>
            <a:r>
              <a:rPr lang="en-US" dirty="0"/>
              <a:t>Active sites</a:t>
            </a:r>
          </a:p>
          <a:p>
            <a:r>
              <a:rPr lang="en-US" dirty="0"/>
              <a:t>Metal support interactions</a:t>
            </a:r>
          </a:p>
          <a:p>
            <a:r>
              <a:rPr lang="en-US" dirty="0"/>
              <a:t>Treatment conditions</a:t>
            </a:r>
          </a:p>
        </p:txBody>
      </p:sp>
      <p:sp>
        <p:nvSpPr>
          <p:cNvPr id="53" name="Curved Left Arrow 52"/>
          <p:cNvSpPr/>
          <p:nvPr/>
        </p:nvSpPr>
        <p:spPr>
          <a:xfrm>
            <a:off x="7010400" y="6096000"/>
            <a:ext cx="571500"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5" name="Table 54"/>
          <p:cNvGraphicFramePr>
            <a:graphicFrameLocks noGrp="1"/>
          </p:cNvGraphicFramePr>
          <p:nvPr>
            <p:extLst>
              <p:ext uri="{D42A27DB-BD31-4B8C-83A1-F6EECF244321}">
                <p14:modId xmlns:p14="http://schemas.microsoft.com/office/powerpoint/2010/main" val="3541809758"/>
              </p:ext>
            </p:extLst>
          </p:nvPr>
        </p:nvGraphicFramePr>
        <p:xfrm>
          <a:off x="3771900" y="3568700"/>
          <a:ext cx="1778000" cy="901700"/>
        </p:xfrm>
        <a:graphic>
          <a:graphicData uri="http://schemas.openxmlformats.org/drawingml/2006/table">
            <a:tbl>
              <a:tblPr/>
              <a:tblGrid>
                <a:gridCol w="1778000"/>
              </a:tblGrid>
              <a:tr h="9017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4254120313"/>
              </p:ext>
            </p:extLst>
          </p:nvPr>
        </p:nvGraphicFramePr>
        <p:xfrm>
          <a:off x="3441700" y="6032500"/>
          <a:ext cx="2959100" cy="850900"/>
        </p:xfrm>
        <a:graphic>
          <a:graphicData uri="http://schemas.openxmlformats.org/drawingml/2006/table">
            <a:tbl>
              <a:tblPr/>
              <a:tblGrid>
                <a:gridCol w="2959100"/>
              </a:tblGrid>
              <a:tr h="8509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876917899"/>
              </p:ext>
            </p:extLst>
          </p:nvPr>
        </p:nvGraphicFramePr>
        <p:xfrm>
          <a:off x="63500" y="6019800"/>
          <a:ext cx="1905000" cy="812800"/>
        </p:xfrm>
        <a:graphic>
          <a:graphicData uri="http://schemas.openxmlformats.org/drawingml/2006/table">
            <a:tbl>
              <a:tblPr/>
              <a:tblGrid>
                <a:gridCol w="1905000"/>
              </a:tblGrid>
              <a:tr h="8128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2293959175"/>
              </p:ext>
            </p:extLst>
          </p:nvPr>
        </p:nvGraphicFramePr>
        <p:xfrm>
          <a:off x="12700" y="5016500"/>
          <a:ext cx="1879600" cy="393700"/>
        </p:xfrm>
        <a:graphic>
          <a:graphicData uri="http://schemas.openxmlformats.org/drawingml/2006/table">
            <a:tbl>
              <a:tblPr/>
              <a:tblGrid>
                <a:gridCol w="1879600"/>
              </a:tblGrid>
              <a:tr h="3937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9" name="Table 58"/>
          <p:cNvGraphicFramePr>
            <a:graphicFrameLocks noGrp="1"/>
          </p:cNvGraphicFramePr>
          <p:nvPr/>
        </p:nvGraphicFramePr>
        <p:xfrm>
          <a:off x="152400" y="3670300"/>
          <a:ext cx="1193800" cy="365760"/>
        </p:xfrm>
        <a:graphic>
          <a:graphicData uri="http://schemas.openxmlformats.org/drawingml/2006/table">
            <a:tbl>
              <a:tblPr/>
              <a:tblGrid>
                <a:gridCol w="1193800"/>
              </a:tblGrid>
              <a:tr h="3429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val="1148343236"/>
              </p:ext>
            </p:extLst>
          </p:nvPr>
        </p:nvGraphicFramePr>
        <p:xfrm>
          <a:off x="5791200" y="3314700"/>
          <a:ext cx="1638300" cy="365760"/>
        </p:xfrm>
        <a:graphic>
          <a:graphicData uri="http://schemas.openxmlformats.org/drawingml/2006/table">
            <a:tbl>
              <a:tblPr/>
              <a:tblGrid>
                <a:gridCol w="1638300"/>
              </a:tblGrid>
              <a:tr h="3175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2" name="Table 61"/>
          <p:cNvGraphicFramePr>
            <a:graphicFrameLocks noGrp="1"/>
          </p:cNvGraphicFramePr>
          <p:nvPr/>
        </p:nvGraphicFramePr>
        <p:xfrm>
          <a:off x="5575300" y="4546600"/>
          <a:ext cx="711200" cy="381000"/>
        </p:xfrm>
        <a:graphic>
          <a:graphicData uri="http://schemas.openxmlformats.org/drawingml/2006/table">
            <a:tbl>
              <a:tblPr/>
              <a:tblGrid>
                <a:gridCol w="711200"/>
              </a:tblGrid>
              <a:tr h="3810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76693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0"/>
            <a:ext cx="9144000" cy="1143000"/>
          </a:xfrm>
        </p:spPr>
        <p:txBody>
          <a:bodyPr>
            <a:normAutofit/>
          </a:bodyPr>
          <a:lstStyle/>
          <a:p>
            <a:r>
              <a:rPr lang="en-US" dirty="0" smtClean="0">
                <a:solidFill>
                  <a:srgbClr val="FF0000"/>
                </a:solidFill>
                <a:latin typeface="Times New Roman" pitchFamily="18" charset="0"/>
                <a:cs typeface="Times New Roman" pitchFamily="18" charset="0"/>
              </a:rPr>
              <a:t>Why do we look for alternate to </a:t>
            </a:r>
            <a:r>
              <a:rPr lang="en-US" dirty="0" err="1" smtClean="0">
                <a:solidFill>
                  <a:srgbClr val="FF0000"/>
                </a:solidFill>
                <a:latin typeface="Times New Roman" pitchFamily="18" charset="0"/>
                <a:cs typeface="Times New Roman" pitchFamily="18" charset="0"/>
              </a:rPr>
              <a:t>Pt</a:t>
            </a:r>
            <a:r>
              <a:rPr lang="en-US" dirty="0" smtClean="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9144000" cy="5638800"/>
          </a:xfrm>
        </p:spPr>
        <p:txBody>
          <a:bodyPr>
            <a:normAutofit fontScale="70000" lnSpcReduction="20000"/>
          </a:bodyPr>
          <a:lstStyle/>
          <a:p>
            <a:r>
              <a:rPr lang="en-US" dirty="0" smtClean="0"/>
              <a:t>1.Pt </a:t>
            </a:r>
            <a:r>
              <a:rPr lang="en-US" dirty="0"/>
              <a:t>being a noble metal, the economics of using this material in </a:t>
            </a:r>
            <a:r>
              <a:rPr lang="en-US" dirty="0" smtClean="0"/>
              <a:t>electrochemical  </a:t>
            </a:r>
            <a:r>
              <a:rPr lang="en-US" dirty="0"/>
              <a:t>cells is not </a:t>
            </a:r>
            <a:r>
              <a:rPr lang="en-US" dirty="0" err="1"/>
              <a:t>favourable</a:t>
            </a:r>
            <a:r>
              <a:rPr lang="en-US" dirty="0"/>
              <a:t> for large scale adaptation</a:t>
            </a:r>
            <a:r>
              <a:rPr lang="en-US" dirty="0" smtClean="0"/>
              <a:t>.</a:t>
            </a:r>
          </a:p>
          <a:p>
            <a:r>
              <a:rPr lang="en-US" dirty="0" smtClean="0"/>
              <a:t> </a:t>
            </a:r>
            <a:r>
              <a:rPr lang="en-US" dirty="0"/>
              <a:t>2. </a:t>
            </a:r>
            <a:r>
              <a:rPr lang="en-US" dirty="0" err="1"/>
              <a:t>Pt</a:t>
            </a:r>
            <a:r>
              <a:rPr lang="en-US" dirty="0"/>
              <a:t> being noble metal, the available resources are limited and hence large scale usage may not be </a:t>
            </a:r>
            <a:r>
              <a:rPr lang="en-US" dirty="0" smtClean="0"/>
              <a:t>possible</a:t>
            </a:r>
          </a:p>
          <a:p>
            <a:r>
              <a:rPr lang="en-US" dirty="0" smtClean="0"/>
              <a:t> </a:t>
            </a:r>
            <a:r>
              <a:rPr lang="en-US" dirty="0"/>
              <a:t>3. </a:t>
            </a:r>
            <a:r>
              <a:rPr lang="en-US" dirty="0" err="1"/>
              <a:t>Pt</a:t>
            </a:r>
            <a:r>
              <a:rPr lang="en-US" dirty="0"/>
              <a:t> metal is susceptible for deactivation by impurities normally present (especially CO) in the feed of the fuel inlet or formed during oxidation of the fuel</a:t>
            </a:r>
            <a:r>
              <a:rPr lang="en-US" dirty="0" smtClean="0"/>
              <a:t>.</a:t>
            </a:r>
          </a:p>
          <a:p>
            <a:r>
              <a:rPr lang="en-US" dirty="0" smtClean="0"/>
              <a:t> </a:t>
            </a:r>
            <a:r>
              <a:rPr lang="en-US" dirty="0"/>
              <a:t>4. Since the source of </a:t>
            </a:r>
            <a:r>
              <a:rPr lang="en-US" dirty="0" err="1"/>
              <a:t>Pt</a:t>
            </a:r>
            <a:r>
              <a:rPr lang="en-US" dirty="0"/>
              <a:t> is limited, it is essential that the dispersion(low loading and maximum active site formation) has to be effective and such synthetic strategy is not highly reproducible</a:t>
            </a:r>
            <a:r>
              <a:rPr lang="en-US" dirty="0" smtClean="0"/>
              <a:t>.</a:t>
            </a:r>
          </a:p>
          <a:p>
            <a:r>
              <a:rPr lang="en-US" dirty="0" smtClean="0"/>
              <a:t> </a:t>
            </a:r>
            <a:r>
              <a:rPr lang="en-US" dirty="0"/>
              <a:t>5. </a:t>
            </a:r>
            <a:r>
              <a:rPr lang="en-US" dirty="0" smtClean="0"/>
              <a:t>Since </a:t>
            </a:r>
            <a:r>
              <a:rPr lang="en-US" dirty="0"/>
              <a:t>the active metal has to be supported on a suitable conducting support (usually carbon) it is possible that potential induced aggregation may take place even if fine dispersion is obtained while synthesis of the electrode</a:t>
            </a:r>
            <a:r>
              <a:rPr lang="en-US" dirty="0" smtClean="0"/>
              <a:t>.</a:t>
            </a:r>
          </a:p>
          <a:p>
            <a:r>
              <a:rPr lang="en-US" dirty="0" smtClean="0"/>
              <a:t> </a:t>
            </a:r>
            <a:r>
              <a:rPr lang="en-US" dirty="0"/>
              <a:t>6. It has been estimated that if the all the vehicles on the road were to be powered by performing Hydrogen air fuel cells, then the requirement of </a:t>
            </a:r>
            <a:r>
              <a:rPr lang="en-US" dirty="0" err="1"/>
              <a:t>Pt</a:t>
            </a:r>
            <a:r>
              <a:rPr lang="en-US" dirty="0"/>
              <a:t> would still be about five times the total amount that has been mined to </a:t>
            </a:r>
            <a:r>
              <a:rPr lang="en-US" dirty="0" smtClean="0"/>
              <a:t>date {ref: Appleby} </a:t>
            </a:r>
            <a:endParaRPr lang="en-US" dirty="0"/>
          </a:p>
        </p:txBody>
      </p:sp>
    </p:spTree>
    <p:extLst>
      <p:ext uri="{BB962C8B-B14F-4D97-AF65-F5344CB8AC3E}">
        <p14:creationId xmlns:p14="http://schemas.microsoft.com/office/powerpoint/2010/main" val="17647369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ISSUES !</a:t>
            </a:r>
            <a:endParaRPr lang="en-US"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p:txBody>
          <a:bodyPr>
            <a:normAutofit fontScale="92500" lnSpcReduction="20000"/>
          </a:bodyPr>
          <a:lstStyle/>
          <a:p>
            <a:r>
              <a:rPr lang="en-US" dirty="0" smtClean="0"/>
              <a:t>MATERIAL – WHICH ONE AND WHY?</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155039355"/>
              </p:ext>
            </p:extLst>
          </p:nvPr>
        </p:nvGraphicFramePr>
        <p:xfrm>
          <a:off x="457200" y="2174875"/>
          <a:ext cx="4040188" cy="4480560"/>
        </p:xfrm>
        <a:graphic>
          <a:graphicData uri="http://schemas.openxmlformats.org/drawingml/2006/table">
            <a:tbl>
              <a:tblPr/>
              <a:tblGrid>
                <a:gridCol w="4040188"/>
              </a:tblGrid>
              <a:tr h="685800">
                <a:tc>
                  <a:txBody>
                    <a:bodyPr/>
                    <a:lstStyle/>
                    <a:p>
                      <a:r>
                        <a:rPr lang="en-US" b="1" dirty="0" smtClean="0">
                          <a:latin typeface="Times New Roman" pitchFamily="18" charset="0"/>
                          <a:cs typeface="Times New Roman" pitchFamily="18" charset="0"/>
                        </a:rPr>
                        <a:t>COST CONSIDERATION</a:t>
                      </a:r>
                    </a:p>
                    <a:p>
                      <a:r>
                        <a:rPr lang="en-US" b="1" dirty="0" smtClean="0">
                          <a:latin typeface="Times New Roman" pitchFamily="18" charset="0"/>
                          <a:cs typeface="Times New Roman" pitchFamily="18" charset="0"/>
                        </a:rPr>
                        <a:t>AVAILABILITY</a:t>
                      </a:r>
                    </a:p>
                    <a:p>
                      <a:r>
                        <a:rPr lang="en-US" b="1" dirty="0" smtClean="0">
                          <a:latin typeface="Times New Roman" pitchFamily="18" charset="0"/>
                          <a:cs typeface="Times New Roman" pitchFamily="18" charset="0"/>
                        </a:rPr>
                        <a:t>STRINGENT CONDITIONS (T,P)</a:t>
                      </a:r>
                    </a:p>
                    <a:p>
                      <a:r>
                        <a:rPr lang="en-US" b="1" dirty="0" smtClean="0">
                          <a:latin typeface="Times New Roman" pitchFamily="18" charset="0"/>
                          <a:cs typeface="Times New Roman" pitchFamily="18" charset="0"/>
                        </a:rPr>
                        <a:t>TOO MANY REAGENTS</a:t>
                      </a:r>
                    </a:p>
                    <a:p>
                      <a:endParaRPr lang="en-US" dirty="0" smtClean="0"/>
                    </a:p>
                    <a:p>
                      <a:r>
                        <a:rPr lang="en-US" b="1" dirty="0" smtClean="0">
                          <a:latin typeface="Times New Roman" pitchFamily="18" charset="0"/>
                          <a:cs typeface="Times New Roman" pitchFamily="18" charset="0"/>
                        </a:rPr>
                        <a:t>OXIDES</a:t>
                      </a:r>
                      <a:r>
                        <a:rPr lang="en-US" b="1" baseline="0" dirty="0" smtClean="0">
                          <a:latin typeface="Times New Roman" pitchFamily="18" charset="0"/>
                          <a:cs typeface="Times New Roman" pitchFamily="18" charset="0"/>
                        </a:rPr>
                        <a:t> APPEALING FROM CERTAIN POINTS OF VIEW BUT ELECTROCHEMICAL WINDOW AND MEDIUM ARE STILL ISSUES</a:t>
                      </a:r>
                    </a:p>
                    <a:p>
                      <a:r>
                        <a:rPr lang="en-US" b="1" baseline="0" dirty="0" smtClean="0">
                          <a:latin typeface="Times New Roman" pitchFamily="18" charset="0"/>
                          <a:cs typeface="Times New Roman" pitchFamily="18" charset="0"/>
                        </a:rPr>
                        <a:t>CARBIDES NITRIDES POSSIBLY WILL SATISFY BUT PREPARTION REPRODUCIBLY IS DIFFICULT</a:t>
                      </a:r>
                    </a:p>
                    <a:p>
                      <a:r>
                        <a:rPr lang="en-US" b="1" baseline="0" dirty="0" smtClean="0">
                          <a:latin typeface="Times New Roman" pitchFamily="18" charset="0"/>
                          <a:cs typeface="Times New Roman" pitchFamily="18" charset="0"/>
                        </a:rPr>
                        <a:t>MACROCYCLES – COST, SYNTHETIC DIFFICULTY, RETAINING THEM IN THE MEDIUM IS QUESTIONABLE</a:t>
                      </a:r>
                      <a:endParaRPr lang="en-US" b="1" dirty="0">
                        <a:latin typeface="Times New Roman" pitchFamily="18" charset="0"/>
                        <a:cs typeface="Times New Roman" pitchFamily="18" charset="0"/>
                      </a:endParaRPr>
                    </a:p>
                  </a:txBody>
                  <a:tcPr marL="90340" marR="9034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Text Placeholder 4"/>
          <p:cNvSpPr>
            <a:spLocks noGrp="1"/>
          </p:cNvSpPr>
          <p:nvPr>
            <p:ph type="body" sz="quarter" idx="3"/>
          </p:nvPr>
        </p:nvSpPr>
        <p:spPr>
          <a:xfrm>
            <a:off x="4645025" y="1295400"/>
            <a:ext cx="4041775" cy="879475"/>
          </a:xfrm>
        </p:spPr>
        <p:txBody>
          <a:bodyPr>
            <a:normAutofit/>
          </a:bodyPr>
          <a:lstStyle/>
          <a:p>
            <a:r>
              <a:rPr lang="en-US" dirty="0" smtClean="0"/>
              <a:t>POSSIBLE ISSUES WITH EACH OF THEM</a:t>
            </a:r>
            <a:endParaRPr lang="en-US"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3950393899"/>
              </p:ext>
            </p:extLst>
          </p:nvPr>
        </p:nvGraphicFramePr>
        <p:xfrm>
          <a:off x="4645025" y="2174875"/>
          <a:ext cx="4041775" cy="4480560"/>
        </p:xfrm>
        <a:graphic>
          <a:graphicData uri="http://schemas.openxmlformats.org/drawingml/2006/table">
            <a:tbl>
              <a:tblPr/>
              <a:tblGrid>
                <a:gridCol w="4041775"/>
              </a:tblGrid>
              <a:tr h="596900">
                <a:tc>
                  <a:txBody>
                    <a:bodyPr/>
                    <a:lstStyle/>
                    <a:p>
                      <a:r>
                        <a:rPr lang="en-US" b="1" dirty="0" smtClean="0">
                          <a:latin typeface="Times New Roman" pitchFamily="18" charset="0"/>
                          <a:cs typeface="Times New Roman" pitchFamily="18" charset="0"/>
                        </a:rPr>
                        <a:t>PREPARATION</a:t>
                      </a:r>
                      <a:r>
                        <a:rPr lang="en-US" b="1" baseline="0" dirty="0" smtClean="0">
                          <a:latin typeface="Times New Roman" pitchFamily="18" charset="0"/>
                          <a:cs typeface="Times New Roman" pitchFamily="18" charset="0"/>
                        </a:rPr>
                        <a:t> METHODS ARE STILL NOT YET SIMPLE</a:t>
                      </a:r>
                    </a:p>
                    <a:p>
                      <a:r>
                        <a:rPr lang="en-US" b="1" baseline="0" dirty="0" smtClean="0">
                          <a:latin typeface="Times New Roman" pitchFamily="18" charset="0"/>
                          <a:cs typeface="Times New Roman" pitchFamily="18" charset="0"/>
                        </a:rPr>
                        <a:t>RELATIVELY LOW CATALYTIC ACTIVITY,DISPERSING THE ACTIVE COMPONENT IN NANO SCALE IS STILL DIFFICULT AND EXPENSIVE</a:t>
                      </a:r>
                    </a:p>
                    <a:p>
                      <a:r>
                        <a:rPr lang="en-US" b="1" baseline="0" dirty="0" smtClean="0">
                          <a:latin typeface="Times New Roman" pitchFamily="18" charset="0"/>
                          <a:cs typeface="Times New Roman" pitchFamily="18" charset="0"/>
                        </a:rPr>
                        <a:t>CARBON MATERIALS UNIQUE PROPERTIES REQUIRED- MULTIDIMENSIONAL CARBON MATERIALS,OPTIMIZING SYNTHETIC CONDITIONS, PARTICLE SIZE, DISPERSION, MORPHOOLOGY,SURFACE CHARACTERISTICS, ACTIVE SITES</a:t>
                      </a:r>
                      <a:endParaRPr lang="en-US" dirty="0"/>
                    </a:p>
                  </a:txBody>
                  <a:tcPr marL="92974" marR="92974">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9" name="Table 8"/>
          <p:cNvGraphicFramePr>
            <a:graphicFrameLocks noGrp="1"/>
          </p:cNvGraphicFramePr>
          <p:nvPr/>
        </p:nvGraphicFramePr>
        <p:xfrm>
          <a:off x="4648200" y="1473200"/>
          <a:ext cx="4076700" cy="685800"/>
        </p:xfrm>
        <a:graphic>
          <a:graphicData uri="http://schemas.openxmlformats.org/drawingml/2006/table">
            <a:tbl>
              <a:tblPr/>
              <a:tblGrid>
                <a:gridCol w="4076700"/>
              </a:tblGrid>
              <a:tr h="6858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68327999"/>
              </p:ext>
            </p:extLst>
          </p:nvPr>
        </p:nvGraphicFramePr>
        <p:xfrm>
          <a:off x="368300" y="1435100"/>
          <a:ext cx="4114800" cy="711200"/>
        </p:xfrm>
        <a:graphic>
          <a:graphicData uri="http://schemas.openxmlformats.org/drawingml/2006/table">
            <a:tbl>
              <a:tblPr/>
              <a:tblGrid>
                <a:gridCol w="4114800"/>
              </a:tblGrid>
              <a:tr h="7112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1" name="Table 10"/>
          <p:cNvGraphicFramePr>
            <a:graphicFrameLocks noGrp="1"/>
          </p:cNvGraphicFramePr>
          <p:nvPr/>
        </p:nvGraphicFramePr>
        <p:xfrm>
          <a:off x="1054100" y="546100"/>
          <a:ext cx="7823200" cy="749300"/>
        </p:xfrm>
        <a:graphic>
          <a:graphicData uri="http://schemas.openxmlformats.org/drawingml/2006/table">
            <a:tbl>
              <a:tblPr/>
              <a:tblGrid>
                <a:gridCol w="7823200"/>
              </a:tblGrid>
              <a:tr h="7493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9561204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9144000" cy="1143000"/>
          </a:xfrm>
        </p:spPr>
        <p:txBody>
          <a:bodyPr>
            <a:normAutofit fontScale="90000"/>
          </a:bodyPr>
          <a:lstStyle/>
          <a:p>
            <a:r>
              <a:rPr lang="en-US" dirty="0" smtClean="0">
                <a:latin typeface="Times New Roman" pitchFamily="18" charset="0"/>
                <a:cs typeface="Times New Roman" pitchFamily="18" charset="0"/>
              </a:rPr>
              <a:t>Transition Metal Macro-cyclic Compounds</a:t>
            </a:r>
            <a:endParaRPr lang="en-US" dirty="0">
              <a:latin typeface="Times New Roman" pitchFamily="18" charset="0"/>
              <a:cs typeface="Times New Roman" pitchFamily="18" charset="0"/>
            </a:endParaRPr>
          </a:p>
        </p:txBody>
      </p:sp>
      <p:sp>
        <p:nvSpPr>
          <p:cNvPr id="8" name="Content Placeholder 7"/>
          <p:cNvSpPr>
            <a:spLocks noGrp="1"/>
          </p:cNvSpPr>
          <p:nvPr>
            <p:ph idx="1"/>
          </p:nvPr>
        </p:nvSpPr>
        <p:spPr/>
        <p:txBody>
          <a:bodyPr/>
          <a:lstStyle/>
          <a:p>
            <a:r>
              <a:rPr lang="en-US" dirty="0" smtClean="0"/>
              <a:t>New synthetic methods like microwave</a:t>
            </a:r>
          </a:p>
          <a:p>
            <a:r>
              <a:rPr lang="en-US" dirty="0" smtClean="0"/>
              <a:t>Increasing active sites like </a:t>
            </a:r>
            <a:r>
              <a:rPr lang="en-US" dirty="0" err="1" smtClean="0"/>
              <a:t>sulfidizing</a:t>
            </a:r>
            <a:endParaRPr lang="en-US" dirty="0" smtClean="0"/>
          </a:p>
          <a:p>
            <a:r>
              <a:rPr lang="en-US" dirty="0" smtClean="0"/>
              <a:t>New reaction media-ionic liquids</a:t>
            </a:r>
          </a:p>
          <a:p>
            <a:pPr marL="0" indent="0">
              <a:buNone/>
            </a:pPr>
            <a:r>
              <a:rPr lang="en-US" dirty="0" smtClean="0"/>
              <a:t>Electrochemical performance of non-</a:t>
            </a:r>
            <a:r>
              <a:rPr lang="en-US" dirty="0" err="1" smtClean="0"/>
              <a:t>Pt</a:t>
            </a:r>
            <a:r>
              <a:rPr lang="en-US" dirty="0" smtClean="0"/>
              <a:t> catalysts</a:t>
            </a:r>
          </a:p>
          <a:p>
            <a:pPr marL="0" indent="0">
              <a:buNone/>
            </a:pP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084071557"/>
              </p:ext>
            </p:extLst>
          </p:nvPr>
        </p:nvGraphicFramePr>
        <p:xfrm>
          <a:off x="1371600" y="4343400"/>
          <a:ext cx="6080760" cy="1156716"/>
        </p:xfrm>
        <a:graphic>
          <a:graphicData uri="http://schemas.openxmlformats.org/drawingml/2006/table">
            <a:tbl>
              <a:tblPr firstRow="1" firstCol="1" bandRow="1">
                <a:tableStyleId>{5C22544A-7EE6-4342-B048-85BDC9FD1C3A}</a:tableStyleId>
              </a:tblPr>
              <a:tblGrid>
                <a:gridCol w="2125980"/>
                <a:gridCol w="800100"/>
                <a:gridCol w="914400"/>
                <a:gridCol w="971550"/>
                <a:gridCol w="685800"/>
                <a:gridCol w="582930"/>
              </a:tblGrid>
              <a:tr h="0">
                <a:tc>
                  <a:txBody>
                    <a:bodyPr/>
                    <a:lstStyle/>
                    <a:p>
                      <a:pPr marL="0" marR="0">
                        <a:lnSpc>
                          <a:spcPct val="115000"/>
                        </a:lnSpc>
                        <a:spcBef>
                          <a:spcPts val="0"/>
                        </a:spcBef>
                        <a:spcAft>
                          <a:spcPts val="0"/>
                        </a:spcAft>
                      </a:pPr>
                      <a:r>
                        <a:rPr lang="en-US" sz="1100">
                          <a:effectLst/>
                        </a:rPr>
                        <a:t>catalyst</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E</a:t>
                      </a:r>
                      <a:r>
                        <a:rPr lang="en-US" sz="1100" baseline="-25000">
                          <a:effectLst/>
                        </a:rPr>
                        <a:t>1/2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E</a:t>
                      </a:r>
                      <a:r>
                        <a:rPr lang="en-US" sz="1100" baseline="-25000">
                          <a:effectLst/>
                        </a:rPr>
                        <a:t>1/2 methanol</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ΔE</a:t>
                      </a:r>
                      <a:r>
                        <a:rPr lang="en-US" sz="1100" baseline="-25000">
                          <a:effectLst/>
                        </a:rPr>
                        <a:t>methanol</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E</a:t>
                      </a:r>
                      <a:r>
                        <a:rPr lang="en-US" sz="1100" baseline="-25000">
                          <a:effectLst/>
                        </a:rPr>
                        <a:t>1/2 formic</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ΔE</a:t>
                      </a:r>
                      <a:r>
                        <a:rPr lang="en-US" sz="1100" baseline="-25000">
                          <a:effectLst/>
                        </a:rPr>
                        <a:t>formic</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CoTMPP(none)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0.44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0.36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0.08</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0.26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0.18</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CoTMPP(KOH)</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0.42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0.39</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0.03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0.34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0.08</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CoTMPP(HCl)</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0.41</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036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0.05</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0.39</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0.02</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CoTMPP (H</a:t>
                      </a:r>
                      <a:r>
                        <a:rPr lang="en-US" sz="1100" baseline="-25000">
                          <a:effectLst/>
                        </a:rPr>
                        <a:t>2</a:t>
                      </a:r>
                      <a:r>
                        <a:rPr lang="en-US" sz="1100">
                          <a:effectLst/>
                        </a:rPr>
                        <a:t>SO</a:t>
                      </a:r>
                      <a:r>
                        <a:rPr lang="en-US" sz="1100" baseline="-25000">
                          <a:effectLst/>
                        </a:rPr>
                        <a:t>4</a:t>
                      </a:r>
                      <a:r>
                        <a:rPr lang="en-US" sz="1100">
                          <a:effectLst/>
                        </a:rPr>
                        <a:t>)</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0.42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0.34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0.08</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0.39</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0.03</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CoH</a:t>
                      </a:r>
                      <a:r>
                        <a:rPr lang="en-US" sz="1100" baseline="-25000">
                          <a:effectLst/>
                        </a:rPr>
                        <a:t>2</a:t>
                      </a:r>
                      <a:r>
                        <a:rPr lang="en-US" sz="1100">
                          <a:effectLst/>
                        </a:rPr>
                        <a:t>TMP(none)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0.45</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0.41</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0.04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0.40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0.05</a:t>
                      </a:r>
                      <a:endParaRPr lang="en-US" sz="1100" dirty="0">
                        <a:effectLst/>
                        <a:latin typeface="Calibri"/>
                        <a:ea typeface="Calibri"/>
                        <a:cs typeface="Times New Roman"/>
                      </a:endParaRPr>
                    </a:p>
                  </a:txBody>
                  <a:tcPr marL="68580" marR="68580" marT="0" marB="0"/>
                </a:tc>
              </a:tr>
            </a:tbl>
          </a:graphicData>
        </a:graphic>
      </p:graphicFrame>
      <p:sp>
        <p:nvSpPr>
          <p:cNvPr id="12" name="Rectangle 2"/>
          <p:cNvSpPr>
            <a:spLocks noChangeArrowheads="1"/>
          </p:cNvSpPr>
          <p:nvPr/>
        </p:nvSpPr>
        <p:spPr bwMode="auto">
          <a:xfrm>
            <a:off x="1531938" y="3284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260292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Metal Carbides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Cost, </a:t>
            </a:r>
          </a:p>
          <a:p>
            <a:r>
              <a:rPr lang="en-US" dirty="0" smtClean="0">
                <a:latin typeface="Times New Roman" pitchFamily="18" charset="0"/>
                <a:cs typeface="Times New Roman" pitchFamily="18" charset="0"/>
              </a:rPr>
              <a:t>Environment-friendly, </a:t>
            </a:r>
          </a:p>
          <a:p>
            <a:r>
              <a:rPr lang="en-US" dirty="0" smtClean="0">
                <a:latin typeface="Times New Roman" pitchFamily="18" charset="0"/>
                <a:cs typeface="Times New Roman" pitchFamily="18" charset="0"/>
              </a:rPr>
              <a:t>energy low </a:t>
            </a:r>
          </a:p>
          <a:p>
            <a:r>
              <a:rPr lang="en-US" dirty="0" smtClean="0">
                <a:latin typeface="Times New Roman" pitchFamily="18" charset="0"/>
                <a:cs typeface="Times New Roman" pitchFamily="18" charset="0"/>
              </a:rPr>
              <a:t>to optimize </a:t>
            </a:r>
          </a:p>
          <a:p>
            <a:r>
              <a:rPr lang="en-US" dirty="0" smtClean="0">
                <a:latin typeface="Times New Roman" pitchFamily="18" charset="0"/>
                <a:cs typeface="Times New Roman" pitchFamily="18" charset="0"/>
              </a:rPr>
              <a:t>surface area, </a:t>
            </a:r>
          </a:p>
          <a:p>
            <a:r>
              <a:rPr lang="en-US" dirty="0" smtClean="0">
                <a:latin typeface="Times New Roman" pitchFamily="18" charset="0"/>
                <a:cs typeface="Times New Roman" pitchFamily="18" charset="0"/>
              </a:rPr>
              <a:t>catalytic structure ( read active sites) doping or surface modification, improved catalytic activity </a:t>
            </a:r>
            <a:r>
              <a:rPr lang="en-US" dirty="0" err="1" smtClean="0">
                <a:latin typeface="Times New Roman" pitchFamily="18" charset="0"/>
                <a:cs typeface="Times New Roman" pitchFamily="18" charset="0"/>
              </a:rPr>
              <a:t>synergestically</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419100" y="1587500"/>
          <a:ext cx="8420100" cy="4648200"/>
        </p:xfrm>
        <a:graphic>
          <a:graphicData uri="http://schemas.openxmlformats.org/drawingml/2006/table">
            <a:tbl>
              <a:tblPr/>
              <a:tblGrid>
                <a:gridCol w="8420100"/>
              </a:tblGrid>
              <a:tr h="46482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Table 5"/>
          <p:cNvGraphicFramePr>
            <a:graphicFrameLocks noGrp="1"/>
          </p:cNvGraphicFramePr>
          <p:nvPr/>
        </p:nvGraphicFramePr>
        <p:xfrm>
          <a:off x="927100" y="419100"/>
          <a:ext cx="7886700" cy="876300"/>
        </p:xfrm>
        <a:graphic>
          <a:graphicData uri="http://schemas.openxmlformats.org/drawingml/2006/table">
            <a:tbl>
              <a:tblPr/>
              <a:tblGrid>
                <a:gridCol w="7886700"/>
              </a:tblGrid>
              <a:tr h="8763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7628426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430962"/>
          </a:xfrm>
        </p:spPr>
        <p:txBody>
          <a:bodyPr>
            <a:normAutofit fontScale="90000"/>
          </a:bodyPr>
          <a:lstStyle/>
          <a:p>
            <a:pPr marL="742950" indent="-742950" algn="l">
              <a:buFont typeface="+mj-lt"/>
              <a:buAutoNum type="arabicPeriod"/>
            </a:pPr>
            <a:r>
              <a:rPr lang="en-US" dirty="0" smtClean="0"/>
              <a:t>WC and Mo</a:t>
            </a:r>
            <a:r>
              <a:rPr lang="en-US" baseline="-25000" dirty="0" smtClean="0"/>
              <a:t>2</a:t>
            </a:r>
            <a:r>
              <a:rPr lang="en-US" dirty="0" smtClean="0"/>
              <a:t>C</a:t>
            </a:r>
            <a:br>
              <a:rPr lang="en-US" dirty="0" smtClean="0"/>
            </a:br>
            <a:r>
              <a:rPr lang="en-US" sz="4000" dirty="0" smtClean="0"/>
              <a:t>unstable catalytic </a:t>
            </a:r>
            <a:r>
              <a:rPr lang="en-US" sz="4000" dirty="0" err="1" smtClean="0"/>
              <a:t>behaviour</a:t>
            </a:r>
            <a:r>
              <a:rPr lang="en-US" sz="4000" dirty="0" smtClean="0"/>
              <a:t/>
            </a:r>
            <a:br>
              <a:rPr lang="en-US" sz="4000" dirty="0" smtClean="0"/>
            </a:br>
            <a:r>
              <a:rPr lang="en-US" sz="4000" dirty="0" smtClean="0"/>
              <a:t>multiple metal containing carbides</a:t>
            </a:r>
            <a:br>
              <a:rPr lang="en-US" sz="4000" dirty="0" smtClean="0"/>
            </a:br>
            <a:r>
              <a:rPr lang="en-US" sz="4000" dirty="0" err="1" smtClean="0"/>
              <a:t>nanocomposite</a:t>
            </a:r>
            <a:r>
              <a:rPr lang="en-US" sz="4000" dirty="0" smtClean="0"/>
              <a:t> metal carbides</a:t>
            </a:r>
            <a:br>
              <a:rPr lang="en-US" sz="4000" dirty="0" smtClean="0"/>
            </a:br>
            <a:r>
              <a:rPr lang="en-US" sz="4000" dirty="0" smtClean="0"/>
              <a:t>morphology and structure</a:t>
            </a:r>
            <a:br>
              <a:rPr lang="en-US" sz="4000" dirty="0" smtClean="0"/>
            </a:br>
            <a:r>
              <a:rPr lang="en-US" sz="4000" dirty="0" err="1" smtClean="0"/>
              <a:t>adsoprtion</a:t>
            </a:r>
            <a:r>
              <a:rPr lang="en-US" sz="4000" dirty="0" smtClean="0"/>
              <a:t> properties</a:t>
            </a:r>
            <a:br>
              <a:rPr lang="en-US" sz="4000" dirty="0" smtClean="0"/>
            </a:br>
            <a:r>
              <a:rPr lang="en-US" sz="4000" dirty="0" smtClean="0"/>
              <a:t>Rh/Ni/Au/WC</a:t>
            </a:r>
            <a:br>
              <a:rPr lang="en-US" sz="4000" dirty="0" smtClean="0"/>
            </a:br>
            <a:r>
              <a:rPr lang="en-US" sz="4000" dirty="0" smtClean="0"/>
              <a:t>catalytic activity for {o} of methanol</a:t>
            </a:r>
            <a:br>
              <a:rPr lang="en-US" sz="4000" dirty="0" smtClean="0"/>
            </a:br>
            <a:r>
              <a:rPr lang="en-US" sz="4000" dirty="0" smtClean="0"/>
              <a:t>Co tolerance</a:t>
            </a:r>
            <a:br>
              <a:rPr lang="en-US" sz="4000" dirty="0" smtClean="0"/>
            </a:br>
            <a:r>
              <a:rPr lang="en-US" sz="4000" dirty="0" smtClean="0"/>
              <a:t>new method of preparation low cost/energy consumption environment</a:t>
            </a:r>
            <a:endParaRPr lang="en-US" sz="4000" dirty="0"/>
          </a:p>
        </p:txBody>
      </p:sp>
    </p:spTree>
    <p:extLst>
      <p:ext uri="{BB962C8B-B14F-4D97-AF65-F5344CB8AC3E}">
        <p14:creationId xmlns:p14="http://schemas.microsoft.com/office/powerpoint/2010/main" val="4192550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201" y="1138535"/>
            <a:ext cx="5448299"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73200" y="4953000"/>
            <a:ext cx="5448299" cy="646331"/>
          </a:xfrm>
          <a:prstGeom prst="rect">
            <a:avLst/>
          </a:prstGeom>
        </p:spPr>
        <p:txBody>
          <a:bodyPr wrap="square">
            <a:spAutoFit/>
          </a:bodyPr>
          <a:lstStyle/>
          <a:p>
            <a:r>
              <a:rPr lang="en-US" dirty="0"/>
              <a:t>Density of states for </a:t>
            </a:r>
            <a:r>
              <a:rPr lang="en-US" dirty="0" err="1"/>
              <a:t>Pt</a:t>
            </a:r>
            <a:r>
              <a:rPr lang="en-US" dirty="0"/>
              <a:t> and WC above and below the Fermi level ( reproduced from ref 13}</a:t>
            </a:r>
          </a:p>
        </p:txBody>
      </p:sp>
    </p:spTree>
    <p:extLst>
      <p:ext uri="{BB962C8B-B14F-4D97-AF65-F5344CB8AC3E}">
        <p14:creationId xmlns:p14="http://schemas.microsoft.com/office/powerpoint/2010/main" val="9164675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Pd</a:t>
            </a:r>
            <a:r>
              <a:rPr lang="en-US" dirty="0" smtClean="0">
                <a:latin typeface="Times New Roman" pitchFamily="18" charset="0"/>
                <a:cs typeface="Times New Roman" pitchFamily="18" charset="0"/>
              </a:rPr>
              <a:t> based Alloys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Current density must be increased</a:t>
            </a:r>
          </a:p>
          <a:p>
            <a:r>
              <a:rPr lang="en-US" dirty="0" smtClean="0">
                <a:latin typeface="Times New Roman" pitchFamily="18" charset="0"/>
                <a:cs typeface="Times New Roman" pitchFamily="18" charset="0"/>
              </a:rPr>
              <a:t>Electrochemical stability should be improved</a:t>
            </a:r>
          </a:p>
          <a:p>
            <a:r>
              <a:rPr lang="en-US" dirty="0" smtClean="0">
                <a:latin typeface="Times New Roman" pitchFamily="18" charset="0"/>
                <a:cs typeface="Times New Roman" pitchFamily="18" charset="0"/>
              </a:rPr>
              <a:t>Particle size control</a:t>
            </a:r>
          </a:p>
          <a:p>
            <a:r>
              <a:rPr lang="en-US" dirty="0" smtClean="0">
                <a:latin typeface="Times New Roman" pitchFamily="18" charset="0"/>
                <a:cs typeface="Times New Roman" pitchFamily="18" charset="0"/>
              </a:rPr>
              <a:t>Support on carbides</a:t>
            </a:r>
          </a:p>
          <a:p>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orphology</a:t>
            </a:r>
          </a:p>
          <a:p>
            <a:r>
              <a:rPr lang="en-US" dirty="0" smtClean="0">
                <a:latin typeface="Times New Roman" pitchFamily="18" charset="0"/>
                <a:cs typeface="Times New Roman" pitchFamily="18" charset="0"/>
              </a:rPr>
              <a:t>C-C bond break in DAFCs</a:t>
            </a:r>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016000" y="546100"/>
          <a:ext cx="7607300" cy="800100"/>
        </p:xfrm>
        <a:graphic>
          <a:graphicData uri="http://schemas.openxmlformats.org/drawingml/2006/table">
            <a:tbl>
              <a:tblPr/>
              <a:tblGrid>
                <a:gridCol w="7607300"/>
              </a:tblGrid>
              <a:tr h="8001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 name="Table 4"/>
          <p:cNvGraphicFramePr>
            <a:graphicFrameLocks noGrp="1"/>
          </p:cNvGraphicFramePr>
          <p:nvPr/>
        </p:nvGraphicFramePr>
        <p:xfrm>
          <a:off x="254000" y="1625600"/>
          <a:ext cx="8597900" cy="4711700"/>
        </p:xfrm>
        <a:graphic>
          <a:graphicData uri="http://schemas.openxmlformats.org/drawingml/2006/table">
            <a:tbl>
              <a:tblPr/>
              <a:tblGrid>
                <a:gridCol w="8597900"/>
              </a:tblGrid>
              <a:tr h="47117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3987849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858000"/>
          </a:xfrm>
        </p:spPr>
        <p:txBody>
          <a:bodyPr>
            <a:normAutofit fontScale="90000"/>
          </a:bodyPr>
          <a:lstStyle/>
          <a:p>
            <a:r>
              <a:rPr lang="en-US" smtClean="0">
                <a:solidFill>
                  <a:srgbClr val="FF0000"/>
                </a:solidFill>
                <a:latin typeface="Times New Roman" pitchFamily="18" charset="0"/>
                <a:cs typeface="Times New Roman" pitchFamily="18" charset="0"/>
              </a:rPr>
              <a:t>PERCEPTIONS</a:t>
            </a:r>
            <a:r>
              <a:rPr lang="en-US" dirty="0" smtClean="0">
                <a:solidFill>
                  <a:srgbClr val="FF0000"/>
                </a:solidFill>
                <a:latin typeface="Times New Roman" pitchFamily="18" charset="0"/>
                <a:cs typeface="Times New Roman" pitchFamily="18" charset="0"/>
              </a:rPr>
              <a:t/>
            </a:r>
            <a:br>
              <a:rPr lang="en-US"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MAIN CONCERN HAS BEEN ELECTRONIC PROPERTY</a:t>
            </a:r>
            <a:br>
              <a:rPr lang="en-US"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BUT FIELD STRNGTH FACTOR NOT CONSIDERED</a:t>
            </a:r>
            <a:br>
              <a:rPr lang="en-US"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WELL DEFINED ELECTRODES</a:t>
            </a:r>
            <a:br>
              <a:rPr lang="en-US"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ARE NOT APPROPRIATE</a:t>
            </a:r>
            <a:br>
              <a:rPr lang="en-US"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CHEMICAL IDENTITY NOT THE APPROPRITE PARAMETER</a:t>
            </a:r>
            <a:br>
              <a:rPr lang="en-US"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ELECTRODE/ELECTROLYTE INTERFACE</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8044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fontScale="90000"/>
          </a:bodyPr>
          <a:lstStyle/>
          <a:p>
            <a:r>
              <a:rPr lang="en-US" dirty="0" smtClean="0">
                <a:solidFill>
                  <a:srgbClr val="FF0000"/>
                </a:solidFill>
                <a:latin typeface="Times New Roman" pitchFamily="18" charset="0"/>
                <a:cs typeface="Times New Roman" pitchFamily="18" charset="0"/>
              </a:rPr>
              <a:t>Characteristics </a:t>
            </a:r>
            <a:r>
              <a:rPr lang="en-US" dirty="0">
                <a:solidFill>
                  <a:srgbClr val="FF0000"/>
                </a:solidFill>
                <a:latin typeface="Times New Roman" pitchFamily="18" charset="0"/>
                <a:cs typeface="Times New Roman" pitchFamily="18" charset="0"/>
              </a:rPr>
              <a:t>of a </a:t>
            </a:r>
            <a:r>
              <a:rPr lang="en-US" dirty="0" smtClean="0">
                <a:solidFill>
                  <a:srgbClr val="FF0000"/>
                </a:solidFill>
                <a:latin typeface="Times New Roman" pitchFamily="18" charset="0"/>
                <a:cs typeface="Times New Roman" pitchFamily="18" charset="0"/>
              </a:rPr>
              <a:t>Material </a:t>
            </a:r>
            <a:r>
              <a:rPr lang="en-US" dirty="0">
                <a:solidFill>
                  <a:srgbClr val="FF0000"/>
                </a:solidFill>
                <a:latin typeface="Times New Roman" pitchFamily="18" charset="0"/>
                <a:cs typeface="Times New Roman" pitchFamily="18" charset="0"/>
              </a:rPr>
              <a:t>that can be </a:t>
            </a:r>
            <a:r>
              <a:rPr lang="en-US" dirty="0" smtClean="0">
                <a:solidFill>
                  <a:srgbClr val="FF0000"/>
                </a:solidFill>
                <a:latin typeface="Times New Roman" pitchFamily="18" charset="0"/>
                <a:cs typeface="Times New Roman" pitchFamily="18" charset="0"/>
              </a:rPr>
              <a:t>Potential Electrode </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5105400"/>
          </a:xfrm>
        </p:spPr>
        <p:txBody>
          <a:bodyPr>
            <a:normAutofit fontScale="77500" lnSpcReduction="20000"/>
          </a:bodyPr>
          <a:lstStyle/>
          <a:p>
            <a:r>
              <a:rPr lang="en-US" dirty="0"/>
              <a:t>1. They must be capable of being employed in both acid and alkaline media</a:t>
            </a:r>
            <a:r>
              <a:rPr lang="en-US" dirty="0" smtClean="0"/>
              <a:t>.</a:t>
            </a:r>
          </a:p>
          <a:p>
            <a:r>
              <a:rPr lang="en-US" dirty="0" smtClean="0"/>
              <a:t> </a:t>
            </a:r>
            <a:r>
              <a:rPr lang="en-US" dirty="0"/>
              <a:t>2. The potential window that is available must be suitable for most of the electron transfer process and the electrode itself should not undergo any reaction within this potential </a:t>
            </a:r>
            <a:r>
              <a:rPr lang="en-US" dirty="0" smtClean="0"/>
              <a:t>window.</a:t>
            </a:r>
          </a:p>
          <a:p>
            <a:r>
              <a:rPr lang="en-US" dirty="0" smtClean="0"/>
              <a:t>3</a:t>
            </a:r>
            <a:r>
              <a:rPr lang="en-US" dirty="0"/>
              <a:t>. The charge transfer between the electrode and electrolyte should be a reversible process. This may mean that the Fermi level (free energy of the electrons) of the electrode should be such that the charge transfer process becomes feasible</a:t>
            </a:r>
            <a:r>
              <a:rPr lang="en-US" dirty="0" smtClean="0"/>
              <a:t>.</a:t>
            </a:r>
          </a:p>
          <a:p>
            <a:r>
              <a:rPr lang="en-US" dirty="0" smtClean="0"/>
              <a:t> </a:t>
            </a:r>
            <a:r>
              <a:rPr lang="en-US" dirty="0"/>
              <a:t>4. The electrode material employed must not be too expensive</a:t>
            </a:r>
            <a:r>
              <a:rPr lang="en-US" dirty="0" smtClean="0"/>
              <a:t>.</a:t>
            </a:r>
          </a:p>
          <a:p>
            <a:r>
              <a:rPr lang="en-US" dirty="0" smtClean="0"/>
              <a:t> </a:t>
            </a:r>
            <a:r>
              <a:rPr lang="en-US" dirty="0"/>
              <a:t>5. The material employed should be as inert as possible and should promote only electro-chemical reactions and should not undergo reaction with the depolarizer used for electron transfer.</a:t>
            </a:r>
          </a:p>
        </p:txBody>
      </p:sp>
    </p:spTree>
    <p:extLst>
      <p:ext uri="{BB962C8B-B14F-4D97-AF65-F5344CB8AC3E}">
        <p14:creationId xmlns:p14="http://schemas.microsoft.com/office/powerpoint/2010/main" val="30000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0000"/>
                </a:solidFill>
                <a:latin typeface="Times New Roman" pitchFamily="18" charset="0"/>
                <a:cs typeface="Times New Roman" pitchFamily="18" charset="0"/>
              </a:rPr>
              <a:t>Some of the Prominent Low Temperature Electrochemical Process</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5029200"/>
          </a:xfrm>
        </p:spPr>
        <p:txBody>
          <a:bodyPr>
            <a:normAutofit/>
          </a:bodyPr>
          <a:lstStyle/>
          <a:p>
            <a:pPr marL="0" indent="0">
              <a:buNone/>
            </a:pPr>
            <a:r>
              <a:rPr lang="en-US" dirty="0" smtClean="0">
                <a:solidFill>
                  <a:srgbClr val="FF0000"/>
                </a:solidFill>
              </a:rPr>
              <a:t>1. Energy </a:t>
            </a:r>
            <a:r>
              <a:rPr lang="en-US" dirty="0">
                <a:solidFill>
                  <a:srgbClr val="FF0000"/>
                </a:solidFill>
              </a:rPr>
              <a:t>C</a:t>
            </a:r>
            <a:r>
              <a:rPr lang="en-US" dirty="0" smtClean="0">
                <a:solidFill>
                  <a:srgbClr val="FF0000"/>
                </a:solidFill>
              </a:rPr>
              <a:t>onversion Processes</a:t>
            </a:r>
          </a:p>
          <a:p>
            <a:r>
              <a:rPr lang="en-US" dirty="0" smtClean="0">
                <a:solidFill>
                  <a:srgbClr val="FF0000"/>
                </a:solidFill>
              </a:rPr>
              <a:t>PEM fuel cell</a:t>
            </a:r>
          </a:p>
          <a:p>
            <a:r>
              <a:rPr lang="en-US" dirty="0" smtClean="0">
                <a:solidFill>
                  <a:srgbClr val="FF0000"/>
                </a:solidFill>
              </a:rPr>
              <a:t>DMFC</a:t>
            </a:r>
          </a:p>
          <a:p>
            <a:r>
              <a:rPr lang="en-US" dirty="0" smtClean="0">
                <a:solidFill>
                  <a:srgbClr val="FF0000"/>
                </a:solidFill>
              </a:rPr>
              <a:t>ORR</a:t>
            </a:r>
          </a:p>
          <a:p>
            <a:pPr marL="0" indent="0">
              <a:buNone/>
            </a:pPr>
            <a:r>
              <a:rPr lang="en-US" dirty="0" smtClean="0">
                <a:solidFill>
                  <a:srgbClr val="FF0000"/>
                </a:solidFill>
              </a:rPr>
              <a:t>2. Electrochemical organic and inorganic Syntheses </a:t>
            </a:r>
          </a:p>
          <a:p>
            <a:pPr marL="0" indent="0">
              <a:buNone/>
            </a:pPr>
            <a:r>
              <a:rPr lang="en-US" dirty="0" smtClean="0">
                <a:solidFill>
                  <a:srgbClr val="FF0000"/>
                </a:solidFill>
              </a:rPr>
              <a:t>3. Electrochemical Oxidation and Reduction reactions</a:t>
            </a:r>
          </a:p>
          <a:p>
            <a:pPr marL="0" indent="0">
              <a:buNone/>
            </a:pPr>
            <a:r>
              <a:rPr lang="en-US" dirty="0">
                <a:solidFill>
                  <a:srgbClr val="FF0000"/>
                </a:solidFill>
              </a:rPr>
              <a:t>a</a:t>
            </a:r>
            <a:r>
              <a:rPr lang="en-US" dirty="0" smtClean="0">
                <a:solidFill>
                  <a:srgbClr val="FF0000"/>
                </a:solidFill>
              </a:rPr>
              <a:t>nd so on </a:t>
            </a:r>
          </a:p>
          <a:p>
            <a:pPr marL="0" indent="0">
              <a:buNone/>
            </a:pPr>
            <a:endParaRPr lang="en-US" dirty="0" smtClean="0">
              <a:solidFill>
                <a:srgbClr val="FF0000"/>
              </a:solidFill>
            </a:endParaRPr>
          </a:p>
          <a:p>
            <a:endParaRPr lang="en-US" dirty="0" smtClean="0">
              <a:solidFill>
                <a:srgbClr val="FF0000"/>
              </a:solidFill>
            </a:endParaRPr>
          </a:p>
          <a:p>
            <a:endParaRPr lang="en-US" dirty="0"/>
          </a:p>
        </p:txBody>
      </p:sp>
    </p:spTree>
    <p:extLst>
      <p:ext uri="{BB962C8B-B14F-4D97-AF65-F5344CB8AC3E}">
        <p14:creationId xmlns:p14="http://schemas.microsoft.com/office/powerpoint/2010/main" val="214336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8229600" cy="594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518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1382</TotalTime>
  <Words>2327</Words>
  <Application>Microsoft Office PowerPoint</Application>
  <PresentationFormat>On-screen Show (4:3)</PresentationFormat>
  <Paragraphs>762</Paragraphs>
  <Slides>66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69" baseType="lpstr">
      <vt:lpstr>Office Theme</vt:lpstr>
      <vt:lpstr>Bitmap Image</vt:lpstr>
      <vt:lpstr>Document</vt:lpstr>
      <vt:lpstr>Alternates to Platinum for Electrode Applications</vt:lpstr>
      <vt:lpstr>              Why This Topic?  With some personal bias Since Electrochemical devices will not only overcome the energy crisis but also product technology which will be totally green. Since the metallic electrodes have been examined for various process, it is necessary to look for alternatives</vt:lpstr>
      <vt:lpstr>Why low temperature energy conversion devices?</vt:lpstr>
      <vt:lpstr>PowerPoint Presentation</vt:lpstr>
      <vt:lpstr>ISSUES !</vt:lpstr>
      <vt:lpstr>Why do we look for alternate to Pt?</vt:lpstr>
      <vt:lpstr>Characteristics of a Material that can be Potential Electrode </vt:lpstr>
      <vt:lpstr>Some of the Prominent Low Temperature Electrochemical Process</vt:lpstr>
      <vt:lpstr>PowerPoint Presentation</vt:lpstr>
      <vt:lpstr>PowerPoint Presentation</vt:lpstr>
      <vt:lpstr>PowerPoint Presentation</vt:lpstr>
      <vt:lpstr>PowerPoint Presentation</vt:lpstr>
      <vt:lpstr>Mechanistic ORR pathways in acid and basic media</vt:lpstr>
      <vt:lpstr>Some Basis of Electrochemistry</vt:lpstr>
      <vt:lpstr>PowerPoint Presentation</vt:lpstr>
      <vt:lpstr>PowerPoint Presentation</vt:lpstr>
      <vt:lpstr>PowerPoint Presentation</vt:lpstr>
      <vt:lpstr>PowerPoint Presentation</vt:lpstr>
      <vt:lpstr>PowerPoint Presentation</vt:lpstr>
      <vt:lpstr>PowerPoint Presentation</vt:lpstr>
      <vt:lpstr>Options for replacing 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ISSUES !</vt:lpstr>
      <vt:lpstr>Transition Metal Macro-cyclic Compounds</vt:lpstr>
      <vt:lpstr>Metal Carbides</vt:lpstr>
      <vt:lpstr>WC and Mo2C unstable catalytic behaviour multiple metal containing carbides nanocomposite metal carbides morphology and structure adsoprtion properties Rh/Ni/Au/WC catalytic activity for {o} of methanol Co tolerance new method of preparation low cost/energy consumption environment</vt:lpstr>
      <vt:lpstr>PowerPoint Presentation</vt:lpstr>
      <vt:lpstr>Pd based Alloys</vt:lpstr>
      <vt:lpstr>PERCEPTIONS MAIN CONCERN HAS BEEN ELECTRONIC PROPERTY BUT FIELD STRNGTH FACTOR NOT CONSIDERED WELL DEFINED ELECTRODES ARE NOT APPROPRIATE CHEMICAL IDENTITY NOT THE APPROPRITE PARAMETER ELECTRODE/ELECTROLYTE INTERFACE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Alternates to Platinum for Electrode Applications</dc:title>
  <dc:creator>viswanathan</dc:creator>
  <cp:lastModifiedBy>viswanathan</cp:lastModifiedBy>
  <cp:revision>57</cp:revision>
  <dcterms:created xsi:type="dcterms:W3CDTF">2013-07-24T10:07:55Z</dcterms:created>
  <dcterms:modified xsi:type="dcterms:W3CDTF">2013-07-28T02:41:53Z</dcterms:modified>
</cp:coreProperties>
</file>