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78" r:id="rId9"/>
    <p:sldId id="280" r:id="rId10"/>
    <p:sldId id="281" r:id="rId11"/>
    <p:sldId id="282" r:id="rId12"/>
    <p:sldId id="266" r:id="rId13"/>
    <p:sldId id="267" r:id="rId14"/>
    <p:sldId id="265" r:id="rId15"/>
    <p:sldId id="269" r:id="rId16"/>
    <p:sldId id="270" r:id="rId17"/>
    <p:sldId id="268" r:id="rId18"/>
    <p:sldId id="283" r:id="rId19"/>
    <p:sldId id="284" r:id="rId20"/>
    <p:sldId id="285" r:id="rId21"/>
    <p:sldId id="286" r:id="rId22"/>
    <p:sldId id="271" r:id="rId23"/>
    <p:sldId id="274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AFD0-775A-4E83-8EAE-E4C489D5A51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9CD57-65E5-4379-925B-9ED428F9B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904E8-8B35-4024-B649-E4CD7933FC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1929C-F35C-4466-AB78-2A5D29720DCA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790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CC74D-3172-40A0-82C0-D3172D75F667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904E8-8B35-4024-B649-E4CD7933FC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904E8-8B35-4024-B649-E4CD7933FC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NCCR-The road ahead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06963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algn="ctr" eaLnBrk="1" hangingPunct="1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Annual Day Meet</a:t>
            </a:r>
          </a:p>
          <a:p>
            <a:pPr algn="ctr" eaLnBrk="1" hangingPunct="1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National Centre for Catalysis Research, IITM</a:t>
            </a:r>
          </a:p>
          <a:p>
            <a:pPr algn="ctr" eaLnBrk="1" hangingPunct="1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July, 2013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"/>
          <a:stretch>
            <a:fillRect/>
          </a:stretch>
        </p:blipFill>
        <p:spPr bwMode="auto">
          <a:xfrm>
            <a:off x="3962400" y="33528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638800"/>
          </a:xfrm>
          <a:ln>
            <a:solidFill>
              <a:srgbClr val="009900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</a:rPr>
              <a:t>Surface reaction pathways- Theoretical approach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28600"/>
            <a:ext cx="7461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IIT logo 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227013"/>
            <a:ext cx="828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/>
          </p:cNvSpPr>
          <p:nvPr/>
        </p:nvSpPr>
        <p:spPr bwMode="auto">
          <a:xfrm>
            <a:off x="1447800" y="2286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724694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Times New Roman" pitchFamily="18" charset="0"/>
              </a:rPr>
              <a:t>Selective oxidation of ethylene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1566585"/>
            <a:ext cx="4657726" cy="252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3" y="1654175"/>
            <a:ext cx="33051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" y="3088481"/>
            <a:ext cx="2781859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135" y="6063734"/>
            <a:ext cx="7157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Reactivity of  </a:t>
            </a:r>
            <a:r>
              <a:rPr lang="en-US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oxametallacycle</a:t>
            </a:r>
            <a:r>
              <a:rPr lang="en-US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determines the EO selectivity</a:t>
            </a:r>
            <a:endParaRPr lang="en-IN" sz="2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258" y="4286544"/>
            <a:ext cx="43892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00FF"/>
                </a:solidFill>
              </a:rPr>
              <a:t>Potential energy surfaces for transformation of </a:t>
            </a:r>
          </a:p>
          <a:p>
            <a:pPr algn="just"/>
            <a:r>
              <a:rPr lang="en-US" sz="1400" dirty="0" smtClean="0">
                <a:solidFill>
                  <a:srgbClr val="0000FF"/>
                </a:solidFill>
              </a:rPr>
              <a:t>OMC to  AC &amp; EO on a) Ag(111) &amp;  b) Ag (100)</a:t>
            </a:r>
          </a:p>
          <a:p>
            <a:pPr algn="just"/>
            <a:r>
              <a:rPr lang="en-US" sz="1400" dirty="0" smtClean="0">
                <a:solidFill>
                  <a:srgbClr val="0000FF"/>
                </a:solidFill>
              </a:rPr>
              <a:t>Difference in activation barrier for formation of  EO &amp; </a:t>
            </a:r>
          </a:p>
          <a:p>
            <a:pPr algn="just"/>
            <a:r>
              <a:rPr lang="en-US" sz="1400" dirty="0" smtClean="0">
                <a:solidFill>
                  <a:srgbClr val="0000FF"/>
                </a:solidFill>
              </a:rPr>
              <a:t> AC is higher by 0.1 </a:t>
            </a:r>
            <a:r>
              <a:rPr lang="en-US" sz="1400" dirty="0" err="1" smtClean="0">
                <a:solidFill>
                  <a:srgbClr val="0000FF"/>
                </a:solidFill>
              </a:rPr>
              <a:t>ev</a:t>
            </a:r>
            <a:r>
              <a:rPr lang="en-US" sz="1400" dirty="0" smtClean="0">
                <a:solidFill>
                  <a:srgbClr val="0000FF"/>
                </a:solidFill>
              </a:rPr>
              <a:t>  on  Ag(100) than on Ag(111)</a:t>
            </a:r>
          </a:p>
          <a:p>
            <a:pPr algn="just"/>
            <a:r>
              <a:rPr lang="en-US" sz="1400" dirty="0" smtClean="0">
                <a:solidFill>
                  <a:srgbClr val="0000FF"/>
                </a:solidFill>
              </a:rPr>
              <a:t>Ag(100) more selective towards EO</a:t>
            </a:r>
            <a:endParaRPr lang="en-IN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2545" y="3088481"/>
            <a:ext cx="1912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ook Antiqua" pitchFamily="18" charset="0"/>
              </a:rPr>
              <a:t>Oxametallacycle</a:t>
            </a:r>
            <a:r>
              <a:rPr lang="en-US" sz="1200" dirty="0" smtClean="0">
                <a:latin typeface="Book Antiqua" pitchFamily="18" charset="0"/>
              </a:rPr>
              <a:t>-  (OMC)</a:t>
            </a:r>
            <a:endParaRPr lang="en-IN" sz="1200" dirty="0"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2450" y="5559623"/>
            <a:ext cx="2938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Book Antiqua" pitchFamily="18" charset="0"/>
              </a:rPr>
              <a:t>JACS,125,4034,2003;130,11264,2008</a:t>
            </a:r>
            <a:endParaRPr lang="en-IN" sz="14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6" y="4549520"/>
            <a:ext cx="3549485" cy="11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0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28600"/>
            <a:ext cx="8985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IIT logo 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399"/>
            <a:ext cx="8286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/>
          </p:cNvSpPr>
          <p:nvPr/>
        </p:nvSpPr>
        <p:spPr bwMode="auto">
          <a:xfrm>
            <a:off x="1447800" y="2286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724694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Times New Roman" pitchFamily="18" charset="0"/>
              </a:rPr>
              <a:t>Selective oxidation of ethylene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8" y="1219200"/>
            <a:ext cx="33528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31083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5181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Book Antiqua" pitchFamily="18" charset="0"/>
              </a:rPr>
              <a:t>Role of Nano Ag shape</a:t>
            </a:r>
          </a:p>
          <a:p>
            <a:pPr marL="285750" indent="-285750">
              <a:buBlip>
                <a:blip r:embed="rId7"/>
              </a:buBlip>
            </a:pP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Conventional Ag particles expose (111)</a:t>
            </a:r>
          </a:p>
          <a:p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    planes </a:t>
            </a:r>
          </a:p>
          <a:p>
            <a:pPr marL="342900" indent="-342900">
              <a:buBlip>
                <a:blip r:embed="rId7"/>
              </a:buBlip>
            </a:pP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Ag nanowire preferentially expose (100)</a:t>
            </a:r>
          </a:p>
          <a:p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    planes-higher surface to volume ratio</a:t>
            </a:r>
          </a:p>
          <a:p>
            <a:pPr marL="285750" indent="-285750">
              <a:buBlip>
                <a:blip r:embed="rId7"/>
              </a:buBlip>
            </a:pPr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Nanowire &amp; </a:t>
            </a: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Nano cube </a:t>
            </a:r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shaped Ag </a:t>
            </a:r>
          </a:p>
          <a:p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     display higher selectivity w.r.t </a:t>
            </a: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 spherical</a:t>
            </a:r>
            <a:endParaRPr lang="en-US" sz="2000" dirty="0">
              <a:solidFill>
                <a:srgbClr val="0000FF"/>
              </a:solidFill>
              <a:latin typeface="Book Antiqua" pitchFamily="18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     shaped </a:t>
            </a: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Ag-  </a:t>
            </a:r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65 % </a:t>
            </a:r>
            <a:r>
              <a:rPr lang="en-US" sz="2000" dirty="0" err="1">
                <a:solidFill>
                  <a:srgbClr val="0000FF"/>
                </a:solidFill>
                <a:latin typeface="Book Antiqua" pitchFamily="18" charset="0"/>
              </a:rPr>
              <a:t>Vs</a:t>
            </a:r>
            <a:r>
              <a:rPr lang="en-US" sz="2000" dirty="0">
                <a:solidFill>
                  <a:srgbClr val="0000FF"/>
                </a:solidFill>
                <a:latin typeface="Book Antiqua" pitchFamily="18" charset="0"/>
              </a:rPr>
              <a:t> 47% </a:t>
            </a:r>
            <a:endParaRPr lang="en-US" sz="2000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marL="342900" indent="-342900">
              <a:buBlip>
                <a:blip r:embed="rId7"/>
              </a:buBlip>
            </a:pP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Results supported by  transition state adsorption energy calculations for EO &amp; AC on  Ag(111) &amp; Ag(100) </a:t>
            </a:r>
          </a:p>
          <a:p>
            <a:pPr marL="342900" indent="-342900">
              <a:buBlip>
                <a:blip r:embed="rId7"/>
              </a:buBlip>
            </a:pPr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Theoretical predictions validated by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Book Antiqua" pitchFamily="18" charset="0"/>
              </a:rPr>
              <a:t>      experimental results </a:t>
            </a:r>
            <a:endParaRPr lang="en-US" sz="2000" dirty="0">
              <a:solidFill>
                <a:srgbClr val="0000FF"/>
              </a:solidFill>
              <a:latin typeface="Book Antiqua" pitchFamily="18" charset="0"/>
            </a:endParaRPr>
          </a:p>
          <a:p>
            <a:endParaRPr lang="en-US" sz="2000" dirty="0" smtClean="0">
              <a:solidFill>
                <a:srgbClr val="0000FF"/>
              </a:solidFill>
              <a:latin typeface="Book Antiqua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  <a:endParaRPr lang="en-IN" sz="20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38" y="632608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CC"/>
                </a:solidFill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Book Antiqua" pitchFamily="18" charset="0"/>
              </a:rPr>
              <a:t>Surface Structure-Size-Shape .Vs.  Activity &amp; Selectivity</a:t>
            </a:r>
            <a:endParaRPr lang="en-US" sz="2400" b="1" dirty="0">
              <a:solidFill>
                <a:srgbClr val="0066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6018311"/>
            <a:ext cx="2938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Book Antiqua" pitchFamily="18" charset="0"/>
              </a:rPr>
              <a:t>JACS,125,4034,2003;130,11264,2008</a:t>
            </a:r>
            <a:endParaRPr lang="en-IN" sz="1400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4864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Nano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materials in agriculture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211763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4478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19400" y="6248400"/>
            <a:ext cx="4102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J. Agric. Food Chem. 2012, 60, 9781−9792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562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Nano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materials in agriculture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906963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752600"/>
            <a:ext cx="76962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19400" y="6248400"/>
            <a:ext cx="4102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J. Agric. Food Chem. 2012, 60, 9781−9792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4864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Nano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materials in agriculture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906963"/>
          </a:xfrm>
          <a:ln>
            <a:solidFill>
              <a:srgbClr val="33CC33"/>
            </a:solidFill>
          </a:ln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1371600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Slow /controlled release of  N,P, Ca etc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Carrier for micronutrients, pesticides, inhibitors-delivery/removal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(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Colloids and Surfaces B: Bio interfaces 62 (2008) 42–50)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Protection against microbial diseases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Photo catalytic- N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fixation, nitrate reduction,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Promote photo synthesis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57912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Bio-mass to Chemicals &amp; Fuels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1"/>
            <a:ext cx="8305800" cy="5029200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0" y="6324600"/>
            <a:ext cx="2406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ACS </a:t>
            </a:r>
            <a:r>
              <a:rPr lang="en-US" sz="1400" dirty="0" err="1" smtClean="0"/>
              <a:t>Catal</a:t>
            </a:r>
            <a:r>
              <a:rPr lang="en-US" sz="1400" dirty="0" smtClean="0"/>
              <a:t>. 2012, 2, 1487−1499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56388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Bio-mass to platform chemicals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906963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828800"/>
            <a:ext cx="5026547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Furan platform- HMF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1"/>
            <a:ext cx="8001000" cy="4953000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998" y="1600200"/>
            <a:ext cx="7772399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124200" y="6400800"/>
            <a:ext cx="2406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ACS </a:t>
            </a:r>
            <a:r>
              <a:rPr lang="en-US" sz="1400" dirty="0" err="1" smtClean="0"/>
              <a:t>Catal</a:t>
            </a:r>
            <a:r>
              <a:rPr lang="en-US" sz="1400" dirty="0" smtClean="0"/>
              <a:t>. 2012, 2, 1487−1499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57054" y="31242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Renewable p-X,PTA,PET</a:t>
            </a:r>
            <a:endParaRPr lang="en-IN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17526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4724400" y="17526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6608618" y="17526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684645" y="16764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4800600" y="31242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ounded Rectangle 16"/>
          <p:cNvSpPr/>
          <p:nvPr/>
        </p:nvSpPr>
        <p:spPr>
          <a:xfrm>
            <a:off x="3784600" y="44196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Arrow Connector 20"/>
          <p:cNvCxnSpPr>
            <a:stCxn id="12" idx="3"/>
          </p:cNvCxnSpPr>
          <p:nvPr/>
        </p:nvCxnSpPr>
        <p:spPr>
          <a:xfrm>
            <a:off x="2132445" y="2133600"/>
            <a:ext cx="6107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  <a:endCxn id="10" idx="3"/>
          </p:cNvCxnSpPr>
          <p:nvPr/>
        </p:nvCxnSpPr>
        <p:spPr>
          <a:xfrm flipH="1">
            <a:off x="6172200" y="2209800"/>
            <a:ext cx="4364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4646" y="1810433"/>
            <a:ext cx="1105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Bio 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feedstock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86100" y="1810434"/>
            <a:ext cx="59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Bio 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P-X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6400" y="1886634"/>
            <a:ext cx="113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Bio</a:t>
            </a:r>
          </a:p>
          <a:p>
            <a:r>
              <a:rPr lang="en-US" b="1" dirty="0">
                <a:solidFill>
                  <a:srgbClr val="00B050"/>
                </a:solidFill>
              </a:rPr>
              <a:t>Feedstock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8700" y="188663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Bio ethanol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31055" y="3396734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Bio-PTA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5148817" y="3251368"/>
            <a:ext cx="6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Bio</a:t>
            </a:r>
          </a:p>
          <a:p>
            <a:r>
              <a:rPr lang="en-US" dirty="0"/>
              <a:t>MEG</a:t>
            </a:r>
            <a:endParaRPr lang="en-IN" dirty="0"/>
          </a:p>
        </p:txBody>
      </p:sp>
      <p:cxnSp>
        <p:nvCxnSpPr>
          <p:cNvPr id="33" name="Straight Arrow Connector 32"/>
          <p:cNvCxnSpPr>
            <a:stCxn id="8" idx="2"/>
            <a:endCxn id="14" idx="0"/>
          </p:cNvCxnSpPr>
          <p:nvPr/>
        </p:nvCxnSpPr>
        <p:spPr>
          <a:xfrm>
            <a:off x="3467100" y="2667000"/>
            <a:ext cx="1385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</p:cNvCxnSpPr>
          <p:nvPr/>
        </p:nvCxnSpPr>
        <p:spPr>
          <a:xfrm>
            <a:off x="5448300" y="2667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2"/>
            <a:endCxn id="17" idx="0"/>
          </p:cNvCxnSpPr>
          <p:nvPr/>
        </p:nvCxnSpPr>
        <p:spPr>
          <a:xfrm>
            <a:off x="3480954" y="4038600"/>
            <a:ext cx="1027546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17" idx="0"/>
          </p:cNvCxnSpPr>
          <p:nvPr/>
        </p:nvCxnSpPr>
        <p:spPr>
          <a:xfrm flipH="1">
            <a:off x="4508500" y="4038600"/>
            <a:ext cx="1016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8315" y="4540934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Bio PET</a:t>
            </a:r>
          </a:p>
          <a:p>
            <a:r>
              <a:rPr lang="en-US" dirty="0"/>
              <a:t> resin</a:t>
            </a:r>
            <a:endParaRPr lang="en-IN" dirty="0"/>
          </a:p>
        </p:txBody>
      </p:sp>
      <p:sp>
        <p:nvSpPr>
          <p:cNvPr id="41" name="Rounded Rectangle 40"/>
          <p:cNvSpPr/>
          <p:nvPr/>
        </p:nvSpPr>
        <p:spPr>
          <a:xfrm>
            <a:off x="3725971" y="5715000"/>
            <a:ext cx="1447800" cy="914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49871" y="5334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50138" y="5849034"/>
            <a:ext cx="96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Plant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Bottle</a:t>
            </a:r>
            <a:endParaRPr lang="en-IN" sz="2400" b="1" dirty="0">
              <a:solidFill>
                <a:srgbClr val="00B050"/>
              </a:solidFill>
            </a:endParaRPr>
          </a:p>
        </p:txBody>
      </p:sp>
      <p:pic>
        <p:nvPicPr>
          <p:cNvPr id="26" name="Picture 1" descr="IIT logo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78" y="152400"/>
            <a:ext cx="10668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68" y="143333"/>
            <a:ext cx="1003960" cy="9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p-Xylene from Biomass</a:t>
            </a:r>
            <a:endParaRPr lang="en-IN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Anellotech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Inc.Process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“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Biomass to Aromatics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®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Catalytic high temperature pyrolysis of  bio-mass (wood waste, corn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stover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sugarcane bagasse) in fluid bed, in the absence of oxygen, with zeolite catalyst. Process at demonstration stage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Inc. Process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First step consists of low temperature fermentation of sugar solution, enzymatic conversion to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iso-butanol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In the second step, a series of dehydration, dimerization and cyclization leads to p-Xylene. Conversion to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Iso-butanol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proven commercially. Second step under development.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Virnet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Energy Systems Inc. Process- </a:t>
            </a:r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Bioforming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®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Aqueous phase reforming of C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/ C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sugars to aromatics. Process proven at Pilot scale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6324600"/>
            <a:ext cx="265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Chemsystems,March,2012</a:t>
            </a:r>
            <a:endParaRPr lang="en-IN" dirty="0">
              <a:solidFill>
                <a:srgbClr val="7030A0"/>
              </a:solidFill>
            </a:endParaRPr>
          </a:p>
        </p:txBody>
      </p:sp>
      <p:pic>
        <p:nvPicPr>
          <p:cNvPr id="5" name="Picture 1" descr="IIT logo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78" y="152400"/>
            <a:ext cx="10668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68" y="143333"/>
            <a:ext cx="1003960" cy="9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1905000" y="359226"/>
            <a:ext cx="5562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NCCR-Progress in a Nutshell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364163"/>
          </a:xfrm>
          <a:ln>
            <a:solidFill>
              <a:srgbClr val="33CC33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M Tech &amp; Ph D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programmes</a:t>
            </a:r>
            <a:endParaRPr lang="en-US" sz="2400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Orientation Course for research scholars 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Special/Refresher/Capsule courses for Students, Faculty &amp; Industry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Training:  &gt; 500 persons at different levels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Establishing facilities for research in Catalysis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Contributions:  &gt; 200 publications in Journals,  11 patents  and 14 books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Analytical services:  &gt; 200, to institutions across the nation and many research scholars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Collaboration with Indian and foreign Universities</a:t>
            </a:r>
          </a:p>
          <a:p>
            <a:pPr eaLnBrk="1" hangingPunct="1">
              <a:buFont typeface="Arial" charset="0"/>
              <a:buBlip>
                <a:blip r:embed="rId4"/>
              </a:buBlip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Many collaborative research projects with Industry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    and Govt. &amp; other Institutions in India and abroad </a:t>
            </a:r>
            <a:endParaRPr lang="en-US" sz="24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3338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346200"/>
            <a:ext cx="2857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3048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Cyclo</a:t>
            </a:r>
            <a:r>
              <a:rPr lang="e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addition </a:t>
            </a:r>
            <a:r>
              <a:rPr lang="en-I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Biomass-Derived Furans for </a:t>
            </a:r>
            <a:endParaRPr lang="en-IN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Catalytic </a:t>
            </a:r>
            <a:r>
              <a:rPr lang="en-I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Production </a:t>
            </a:r>
            <a:r>
              <a:rPr lang="e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Renewable </a:t>
            </a:r>
            <a:r>
              <a:rPr lang="en-I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p-Xylene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0" y="5867400"/>
            <a:ext cx="280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7030A0"/>
                </a:solidFill>
              </a:rPr>
              <a:t>ACS </a:t>
            </a:r>
            <a:r>
              <a:rPr lang="en-IN" dirty="0" err="1">
                <a:solidFill>
                  <a:srgbClr val="7030A0"/>
                </a:solidFill>
              </a:rPr>
              <a:t>Catal</a:t>
            </a:r>
            <a:r>
              <a:rPr lang="en-IN" dirty="0">
                <a:solidFill>
                  <a:srgbClr val="7030A0"/>
                </a:solidFill>
              </a:rPr>
              <a:t>. 2012, 2, 935−939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038600" cy="292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IIT logo colo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74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172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6448425"/>
            <a:ext cx="23145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28600"/>
            <a:ext cx="627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P-Xylene from DMF &amp;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Acrolein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 Bio Glycerol</a:t>
            </a:r>
            <a:endParaRPr lang="en-IN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IIT logo 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524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0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DMF to p-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Xylene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87963"/>
          </a:xfrm>
          <a:ln>
            <a:solidFill>
              <a:srgbClr val="33CC33"/>
            </a:solidFill>
          </a:ln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1600" dirty="0" smtClean="0"/>
              <a:t>Green Chemistry-DOI: 10.1039/c0xx00000x-2013 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295400"/>
            <a:ext cx="4038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295400"/>
            <a:ext cx="4029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67788" y="5210175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&gt; 90 % yield of p-Xylene</a:t>
            </a:r>
            <a:endParaRPr lang="en-IN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Research facilities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906963"/>
          </a:xfrm>
          <a:ln>
            <a:solidFill>
              <a:srgbClr val="33CC33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i="1" dirty="0" smtClean="0">
                <a:solidFill>
                  <a:srgbClr val="3333FF"/>
                </a:solidFill>
                <a:latin typeface="Times New Roman" pitchFamily="18" charset="0"/>
              </a:rPr>
              <a:t> in-situ- 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reaction studies by Spectroscopy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Investigations on reaction mechanism</a:t>
            </a: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17961" y="2667000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Thank you </a:t>
            </a:r>
            <a:r>
              <a:rPr lang="en-US" sz="2800" b="1" dirty="0" smtClean="0">
                <a:solidFill>
                  <a:srgbClr val="0000FF"/>
                </a:solidFill>
                <a:latin typeface="Book Antiqua" pitchFamily="18" charset="0"/>
              </a:rPr>
              <a:t>!</a:t>
            </a:r>
            <a:endParaRPr lang="en-US" sz="28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Progress in a Nutshell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287963"/>
          </a:xfrm>
          <a:ln>
            <a:solidFill>
              <a:srgbClr val="33CC33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NCCR has successfully completed the mandates</a:t>
            </a:r>
          </a:p>
          <a:p>
            <a:pPr algn="ctr">
              <a:buNone/>
            </a:pPr>
            <a:endParaRPr lang="en-US" sz="28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Developing Human resources through educational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Setting up advanced research facilities in Catalysis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Initiating research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frontier areas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Establishing vibrant academia-industry partnership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Charting out a road map for future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Mission accomplished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NCCR-Focus areas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6963"/>
          </a:xfrm>
          <a:ln>
            <a:solidFill>
              <a:srgbClr val="33CC33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buBlip>
                <a:blip r:embed="rId4"/>
              </a:buBlip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Educational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programmes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buBlip>
                <a:blip r:embed="rId4"/>
              </a:buBlip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Research areas relevant to the current &amp; future perspectives</a:t>
            </a:r>
          </a:p>
          <a:p>
            <a:pPr lvl="1">
              <a:buFont typeface="Arial" charset="0"/>
              <a:buBlip>
                <a:blip r:embed="rId5"/>
              </a:buBlip>
            </a:pP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</a:rPr>
              <a:t>Energy &amp; Environment </a:t>
            </a:r>
          </a:p>
          <a:p>
            <a:pPr lvl="1">
              <a:buFont typeface="Arial" charset="0"/>
              <a:buBlip>
                <a:blip r:embed="rId5"/>
              </a:buBlip>
            </a:pP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</a:rPr>
              <a:t>New materials</a:t>
            </a:r>
          </a:p>
          <a:p>
            <a:pPr lvl="1">
              <a:buFont typeface="Arial" charset="0"/>
              <a:buBlip>
                <a:blip r:embed="rId5"/>
              </a:buBlip>
            </a:pP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</a:rPr>
              <a:t>Surface science</a:t>
            </a:r>
          </a:p>
          <a:p>
            <a:pPr lvl="1">
              <a:buFont typeface="Arial" charset="0"/>
              <a:buBlip>
                <a:blip r:embed="rId5"/>
              </a:buBlip>
            </a:pPr>
            <a:r>
              <a:rPr lang="en-US" dirty="0" smtClean="0">
                <a:solidFill>
                  <a:srgbClr val="3333FF"/>
                </a:solidFill>
                <a:latin typeface="Times New Roman" pitchFamily="18" charset="0"/>
              </a:rPr>
              <a:t>Theoretical Science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en-US" sz="2800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eaLnBrk="1" hangingPunct="1">
              <a:buNone/>
            </a:pPr>
            <a:endParaRPr lang="en-US" sz="2800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algn="ctr" eaLnBrk="1" hangingPunct="1">
              <a:buNone/>
            </a:pPr>
            <a:endParaRPr lang="en-US" sz="2800" b="1" i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 algn="ctr" eaLnBrk="1" hangingPunct="1">
              <a:buNone/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</a:rPr>
              <a:t>Poised to take on new challenges</a:t>
            </a:r>
            <a:endParaRPr lang="en-US" sz="2800" b="1" i="1" dirty="0" smtClean="0">
              <a:solidFill>
                <a:srgbClr val="006600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New vistas for research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01000" cy="4906963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Few selected topics-</a:t>
            </a:r>
          </a:p>
          <a:p>
            <a:pPr>
              <a:buBlip>
                <a:blip r:embed="rId4"/>
              </a:buBlip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Concepts and design of active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centres</a:t>
            </a:r>
            <a:endParaRPr lang="en-US" sz="2800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Relevance of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nano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structures and shapes</a:t>
            </a:r>
          </a:p>
          <a:p>
            <a:pPr>
              <a:buBlip>
                <a:blip r:embed="rId4"/>
              </a:buBlip>
            </a:pP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</a:rPr>
              <a:t>Nano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 materials in agriculture</a:t>
            </a:r>
          </a:p>
          <a:p>
            <a:pPr>
              <a:buBlip>
                <a:blip r:embed="rId4"/>
              </a:buBlip>
            </a:pP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</a:rPr>
              <a:t>Bio-routes for fuels &amp; chemicals</a:t>
            </a:r>
          </a:p>
          <a:p>
            <a:pPr>
              <a:buBlip>
                <a:blip r:embed="rId4"/>
              </a:buBlip>
            </a:pPr>
            <a:endParaRPr lang="en-US" sz="2800" dirty="0">
              <a:solidFill>
                <a:srgbClr val="3333FF"/>
              </a:solidFill>
              <a:latin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800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</a:rPr>
              <a:t>The best is yet to come </a:t>
            </a:r>
            <a:endParaRPr lang="en-US" sz="2800" b="1" i="1" dirty="0" smtClean="0">
              <a:solidFill>
                <a:srgbClr val="006600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Design of Catalysts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906963"/>
          </a:xfrm>
          <a:ln>
            <a:solidFill>
              <a:srgbClr val="33CC33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approach ……..</a:t>
            </a:r>
          </a:p>
          <a:p>
            <a:pPr marL="360000">
              <a:spcBef>
                <a:spcPts val="6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Basic functionalities to be built in : Activity, Selectivity, Life, </a:t>
            </a:r>
            <a:r>
              <a:rPr lang="en-US" sz="2800" dirty="0" err="1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Regenerability</a:t>
            </a:r>
            <a:r>
              <a:rPr lang="en-US" sz="28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, Thermal &amp; Mechanical stability</a:t>
            </a:r>
          </a:p>
          <a:p>
            <a:pPr marL="360000">
              <a:spcBef>
                <a:spcPts val="6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Selection of catalytic components that generate the functionalities for a specific process- Empirical </a:t>
            </a:r>
            <a:r>
              <a:rPr lang="en-US" sz="2800" dirty="0" smtClean="0">
                <a:solidFill>
                  <a:srgbClr val="0000FF"/>
                </a:solidFill>
                <a:latin typeface="Book Antiqua"/>
                <a:cs typeface="Times New Roman" pitchFamily="18" charset="0"/>
              </a:rPr>
              <a:t>→ Rational</a:t>
            </a:r>
          </a:p>
          <a:p>
            <a:pPr marL="360000">
              <a:spcBef>
                <a:spcPts val="6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Architectural approach in effective integration of the components. </a:t>
            </a:r>
          </a:p>
          <a:p>
            <a:pPr marL="360000">
              <a:spcBef>
                <a:spcPts val="600"/>
              </a:spcBef>
              <a:buBlip>
                <a:blip r:embed="rId4"/>
              </a:buBlip>
            </a:pPr>
            <a:r>
              <a:rPr lang="en-US" sz="2800" dirty="0" smtClean="0">
                <a:solidFill>
                  <a:srgbClr val="0000FF"/>
                </a:solidFill>
                <a:latin typeface="Book Antiqua" pitchFamily="18" charset="0"/>
                <a:cs typeface="Times New Roman" pitchFamily="18" charset="0"/>
              </a:rPr>
              <a:t>Scientific basis for selection &amp; integration-theoretical &amp; experimental validation</a:t>
            </a:r>
            <a:r>
              <a:rPr lang="en-US" sz="28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Book Antiqua" pitchFamily="18" charset="0"/>
              </a:rPr>
              <a:t>Significant progress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Concept of active centre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basis for catalyst design</a:t>
            </a: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1816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Catalysts-The components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211763"/>
          </a:xfrm>
          <a:ln>
            <a:solidFill>
              <a:srgbClr val="33CC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9747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 descr="IIT logo colo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447800"/>
            <a:ext cx="7693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56269" y="6007290"/>
            <a:ext cx="6939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Functional integration of the components- Catalyst architecture</a:t>
            </a:r>
            <a:endParaRPr lang="en-US" sz="20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0200" y="171449"/>
            <a:ext cx="9144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IIT logo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152399"/>
            <a:ext cx="914401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/>
          </p:cNvSpPr>
          <p:nvPr/>
        </p:nvSpPr>
        <p:spPr bwMode="auto">
          <a:xfrm>
            <a:off x="1447800" y="2286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1865" y="208358"/>
            <a:ext cx="5315228" cy="724694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Times New Roman" pitchFamily="18" charset="0"/>
              </a:rPr>
              <a:t>Design of active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Times New Roman" pitchFamily="18" charset="0"/>
              </a:rPr>
              <a:t>centres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5799" y="5015015"/>
            <a:ext cx="3166251" cy="1200329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Well defined morphology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Size &amp; Shape </a:t>
            </a:r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control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 Exposure of specific planes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Analytical techniques</a:t>
            </a:r>
            <a:endParaRPr 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0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445024" y="5015015"/>
            <a:ext cx="2057400" cy="1200329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Adsorption</a:t>
            </a:r>
            <a:endParaRPr lang="en-US" sz="1800" b="1" dirty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Activation</a:t>
            </a:r>
            <a:endParaRPr lang="en-US" sz="1800" b="1" dirty="0">
              <a:solidFill>
                <a:schemeClr val="tx2"/>
              </a:solidFill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Surface </a:t>
            </a:r>
            <a:r>
              <a:rPr lang="en-US" sz="1800" b="1" dirty="0">
                <a:solidFill>
                  <a:schemeClr val="tx2"/>
                </a:solidFill>
                <a:latin typeface="Book Antiqua" pitchFamily="18" charset="0"/>
              </a:rPr>
              <a:t>reactions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Desorption</a:t>
            </a:r>
            <a:endParaRPr lang="en-US" sz="18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02714" y="5153515"/>
            <a:ext cx="1415772" cy="92333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 Activity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 Selectivity</a:t>
            </a:r>
          </a:p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  </a:t>
            </a:r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Stability</a:t>
            </a:r>
            <a:endParaRPr 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513510" y="5494022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>
            <a:off x="3852050" y="5494021"/>
            <a:ext cx="55190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29439" y="1110170"/>
            <a:ext cx="1085162" cy="40011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  <a:latin typeface="Book Antiqua" pitchFamily="18" charset="0"/>
              </a:rPr>
              <a:t>Process</a:t>
            </a:r>
            <a:endParaRPr lang="en-US" sz="2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403956" y="4191000"/>
            <a:ext cx="2024913" cy="36933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Surface </a:t>
            </a:r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reactivity</a:t>
            </a:r>
            <a:endParaRPr 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901860" y="4191000"/>
            <a:ext cx="1505540" cy="36933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Performance</a:t>
            </a:r>
            <a:endParaRPr 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09600" y="1860389"/>
            <a:ext cx="2846641" cy="40011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  <a:latin typeface="Book Antiqua" pitchFamily="18" charset="0"/>
              </a:rPr>
              <a:t>Mechanistic pathways</a:t>
            </a:r>
            <a:endParaRPr lang="en-US" sz="2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052120" y="3441290"/>
            <a:ext cx="2057400" cy="36933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Book Antiqua" pitchFamily="18" charset="0"/>
              </a:rPr>
              <a:t>Surface structure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86409" y="4191000"/>
            <a:ext cx="2569833" cy="36933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Preparation methods</a:t>
            </a:r>
            <a:endParaRPr 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16220" y="2618591"/>
            <a:ext cx="2529201" cy="40011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/>
                </a:solidFill>
                <a:latin typeface="Book Antiqua" pitchFamily="18" charset="0"/>
              </a:rPr>
              <a:t>Theoretical studies</a:t>
            </a:r>
            <a:endParaRPr lang="en-US" sz="2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000022" y="2356981"/>
            <a:ext cx="2057400" cy="92333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Energetics of Reactant-surface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Book Antiqua" pitchFamily="18" charset="0"/>
              </a:rPr>
              <a:t>interactions</a:t>
            </a:r>
            <a:endParaRPr 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345421" y="2718619"/>
            <a:ext cx="654601" cy="2000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 flipH="1">
            <a:off x="1852218" y="1491237"/>
            <a:ext cx="228602" cy="369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Down Arrow 25"/>
          <p:cNvSpPr/>
          <p:nvPr/>
        </p:nvSpPr>
        <p:spPr>
          <a:xfrm flipH="1">
            <a:off x="1852218" y="2260498"/>
            <a:ext cx="234103" cy="358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Down Arrow 27"/>
          <p:cNvSpPr/>
          <p:nvPr/>
        </p:nvSpPr>
        <p:spPr>
          <a:xfrm flipH="1">
            <a:off x="1888544" y="3810622"/>
            <a:ext cx="228602" cy="359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Up-Down Arrow 11"/>
          <p:cNvSpPr/>
          <p:nvPr/>
        </p:nvSpPr>
        <p:spPr>
          <a:xfrm>
            <a:off x="1888544" y="4524507"/>
            <a:ext cx="197778" cy="4905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Up-Down Arrow 24"/>
          <p:cNvSpPr/>
          <p:nvPr/>
        </p:nvSpPr>
        <p:spPr>
          <a:xfrm>
            <a:off x="1919368" y="3006756"/>
            <a:ext cx="197778" cy="4345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3285701" y="6332248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Modern approaches</a:t>
            </a:r>
            <a:endParaRPr lang="en-IN" sz="2400" b="1" i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Up-Down Arrow 26"/>
          <p:cNvSpPr/>
          <p:nvPr/>
        </p:nvSpPr>
        <p:spPr>
          <a:xfrm>
            <a:off x="5181600" y="4572000"/>
            <a:ext cx="197778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Up-Down Arrow 28"/>
          <p:cNvSpPr/>
          <p:nvPr/>
        </p:nvSpPr>
        <p:spPr>
          <a:xfrm>
            <a:off x="7543800" y="4572000"/>
            <a:ext cx="197778" cy="5667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7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13" y="1054746"/>
            <a:ext cx="8305800" cy="5562600"/>
          </a:xfrm>
          <a:ln>
            <a:solidFill>
              <a:srgbClr val="009900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None/>
              <a:defRPr/>
            </a:pPr>
            <a:endParaRPr lang="en-US" sz="2000" b="1" dirty="0" smtClean="0">
              <a:solidFill>
                <a:srgbClr val="0000FF"/>
              </a:solidFill>
              <a:latin typeface="Book Antiqua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None/>
              <a:defRPr/>
            </a:pPr>
            <a:endParaRPr lang="en-US" sz="2000" b="1" dirty="0">
              <a:solidFill>
                <a:srgbClr val="0000FF"/>
              </a:solidFill>
              <a:latin typeface="Book Antiqua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None/>
              <a:defRPr/>
            </a:pPr>
            <a:endParaRPr lang="en-US" sz="2000" b="1" dirty="0" smtClean="0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0200" y="171449"/>
            <a:ext cx="9144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IIT logo 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152399"/>
            <a:ext cx="914401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/>
          </p:cNvSpPr>
          <p:nvPr/>
        </p:nvSpPr>
        <p:spPr bwMode="auto">
          <a:xfrm>
            <a:off x="1447800" y="228600"/>
            <a:ext cx="624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309837" cy="724694"/>
          </a:xfrm>
          <a:solidFill>
            <a:srgbClr val="FFFF0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Times New Roman" pitchFamily="18" charset="0"/>
              </a:rPr>
              <a:t>Role of catalyst architecture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1" y="1143001"/>
            <a:ext cx="4267202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377214"/>
            <a:ext cx="40100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143001"/>
            <a:ext cx="40386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008000"/>
                </a:solidFill>
                <a:latin typeface="Book Antiqua" pitchFamily="18" charset="0"/>
              </a:rPr>
              <a:t>Nano particle shape .Vs.  Facets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Tetrahedral      (111) planes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Cubic                (100) planes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>
                <a:solidFill>
                  <a:srgbClr val="0000FF"/>
                </a:solidFill>
                <a:latin typeface="Book Antiqua" pitchFamily="18" charset="0"/>
              </a:rPr>
              <a:t>Different surface structures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Arrangement of </a:t>
            </a:r>
            <a:r>
              <a:rPr lang="en-US" dirty="0" err="1" smtClean="0">
                <a:solidFill>
                  <a:srgbClr val="0000FF"/>
                </a:solidFill>
                <a:latin typeface="Book Antiqua" pitchFamily="18" charset="0"/>
              </a:rPr>
              <a:t>Pt</a:t>
            </a: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 atoms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Interaction with olefins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Theoretical prediction of  right surface structure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Thermodynamics favors -</a:t>
            </a:r>
            <a:r>
              <a:rPr lang="en-US" b="1" i="1" dirty="0" smtClean="0">
                <a:solidFill>
                  <a:srgbClr val="0000FF"/>
                </a:solidFill>
                <a:latin typeface="Book Antiqua" pitchFamily="18" charset="0"/>
              </a:rPr>
              <a:t>trans</a:t>
            </a:r>
            <a:r>
              <a:rPr lang="en-US" b="1" dirty="0" smtClean="0">
                <a:solidFill>
                  <a:srgbClr val="0000FF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isomer</a:t>
            </a:r>
          </a:p>
          <a:p>
            <a:pPr marL="342900" indent="-342900">
              <a:spcAft>
                <a:spcPts val="600"/>
              </a:spcAft>
              <a:buBlip>
                <a:blip r:embed="rId7"/>
              </a:buBlip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Specific surface structure yields -</a:t>
            </a:r>
            <a:r>
              <a:rPr lang="en-US" b="1" i="1" dirty="0" err="1" smtClean="0">
                <a:solidFill>
                  <a:srgbClr val="0000FF"/>
                </a:solidFill>
                <a:latin typeface="Book Antiqua" pitchFamily="18" charset="0"/>
              </a:rPr>
              <a:t>cis</a:t>
            </a: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 isomer</a:t>
            </a:r>
          </a:p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latin typeface="Book Antiqua" pitchFamily="18" charset="0"/>
              </a:rPr>
              <a:t>      </a:t>
            </a:r>
            <a:r>
              <a:rPr lang="en-US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Tuning surface structures with </a:t>
            </a:r>
            <a:r>
              <a:rPr lang="en-US" sz="2000" b="1" i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nano</a:t>
            </a:r>
            <a:r>
              <a:rPr lang="en-US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science based</a:t>
            </a:r>
          </a:p>
          <a:p>
            <a:pPr algn="ctr">
              <a:spcAft>
                <a:spcPts val="0"/>
              </a:spcAft>
            </a:pPr>
            <a:r>
              <a:rPr lang="en-US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Preparation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28835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897</Words>
  <Application>Microsoft Office PowerPoint</Application>
  <PresentationFormat>On-screen Show (4:3)</PresentationFormat>
  <Paragraphs>205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NCCR-The road ahead</vt:lpstr>
      <vt:lpstr>NCCR-Progress in a Nutshell</vt:lpstr>
      <vt:lpstr>Progress in a Nutshell</vt:lpstr>
      <vt:lpstr>NCCR-Focus areas</vt:lpstr>
      <vt:lpstr>New vistas for research</vt:lpstr>
      <vt:lpstr>Design of Catalysts</vt:lpstr>
      <vt:lpstr>Catalysts-The components</vt:lpstr>
      <vt:lpstr>Design of active centres</vt:lpstr>
      <vt:lpstr>Role of catalyst architecture</vt:lpstr>
      <vt:lpstr>Selective oxidation of ethylene</vt:lpstr>
      <vt:lpstr>Selective oxidation of ethylene</vt:lpstr>
      <vt:lpstr>Nano materials in agriculture</vt:lpstr>
      <vt:lpstr>Nano materials in agriculture</vt:lpstr>
      <vt:lpstr>Nano materials in agriculture</vt:lpstr>
      <vt:lpstr>Bio-mass to Chemicals &amp; Fuels</vt:lpstr>
      <vt:lpstr>Bio-mass to platform chemicals</vt:lpstr>
      <vt:lpstr>Furan platform- HMF</vt:lpstr>
      <vt:lpstr>Renewable p-X,PTA,PET</vt:lpstr>
      <vt:lpstr>p-Xylene from Biomass</vt:lpstr>
      <vt:lpstr>PowerPoint Presentation</vt:lpstr>
      <vt:lpstr>PowerPoint Presentation</vt:lpstr>
      <vt:lpstr>DMF to p-Xylene</vt:lpstr>
      <vt:lpstr>Research facilities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NCCR-The road ahead</dc:title>
  <dc:creator>K R Krishnamurthy</dc:creator>
  <cp:lastModifiedBy>K R Krishnamurthy</cp:lastModifiedBy>
  <cp:revision>39</cp:revision>
  <dcterms:created xsi:type="dcterms:W3CDTF">2006-08-16T00:00:00Z</dcterms:created>
  <dcterms:modified xsi:type="dcterms:W3CDTF">2013-07-28T02:59:23Z</dcterms:modified>
</cp:coreProperties>
</file>