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5" r:id="rId18"/>
    <p:sldId id="271"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2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824AF-67AF-4A0F-B672-1BA863FB9785}" type="datetimeFigureOut">
              <a:rPr lang="en-US" smtClean="0"/>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361522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824AF-67AF-4A0F-B672-1BA863FB9785}" type="datetimeFigureOut">
              <a:rPr lang="en-US" smtClean="0"/>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240315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824AF-67AF-4A0F-B672-1BA863FB9785}" type="datetimeFigureOut">
              <a:rPr lang="en-US" smtClean="0"/>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419989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824AF-67AF-4A0F-B672-1BA863FB9785}" type="datetimeFigureOut">
              <a:rPr lang="en-US" smtClean="0"/>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33783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824AF-67AF-4A0F-B672-1BA863FB9785}" type="datetimeFigureOut">
              <a:rPr lang="en-US" smtClean="0"/>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252880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824AF-67AF-4A0F-B672-1BA863FB9785}" type="datetimeFigureOut">
              <a:rPr lang="en-US" smtClean="0"/>
              <a:t>7/12/2013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100832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824AF-67AF-4A0F-B672-1BA863FB9785}" type="datetimeFigureOut">
              <a:rPr lang="en-US" smtClean="0"/>
              <a:t>7/12/2013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225393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824AF-67AF-4A0F-B672-1BA863FB9785}" type="datetimeFigureOut">
              <a:rPr lang="en-US" smtClean="0"/>
              <a:t>7/12/2013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290192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824AF-67AF-4A0F-B672-1BA863FB9785}" type="datetimeFigureOut">
              <a:rPr lang="en-US" smtClean="0"/>
              <a:t>7/12/2013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285011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824AF-67AF-4A0F-B672-1BA863FB9785}" type="datetimeFigureOut">
              <a:rPr lang="en-US" smtClean="0"/>
              <a:t>7/12/2013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212530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824AF-67AF-4A0F-B672-1BA863FB9785}" type="datetimeFigureOut">
              <a:rPr lang="en-US" smtClean="0"/>
              <a:t>7/12/2013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6789C-477C-44DD-B05A-32DB950BF4F0}" type="slidenum">
              <a:rPr lang="en-US" smtClean="0"/>
              <a:t>‹#›</a:t>
            </a:fld>
            <a:endParaRPr lang="en-US"/>
          </a:p>
        </p:txBody>
      </p:sp>
    </p:spTree>
    <p:extLst>
      <p:ext uri="{BB962C8B-B14F-4D97-AF65-F5344CB8AC3E}">
        <p14:creationId xmlns:p14="http://schemas.microsoft.com/office/powerpoint/2010/main" val="39392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824AF-67AF-4A0F-B672-1BA863FB9785}" type="datetimeFigureOut">
              <a:rPr lang="en-US" smtClean="0"/>
              <a:t>7/12/2013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6789C-477C-44DD-B05A-32DB950BF4F0}" type="slidenum">
              <a:rPr lang="en-US" smtClean="0"/>
              <a:t>‹#›</a:t>
            </a:fld>
            <a:endParaRPr lang="en-US"/>
          </a:p>
        </p:txBody>
      </p:sp>
    </p:spTree>
    <p:extLst>
      <p:ext uri="{BB962C8B-B14F-4D97-AF65-F5344CB8AC3E}">
        <p14:creationId xmlns:p14="http://schemas.microsoft.com/office/powerpoint/2010/main" val="234279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ubs.acs.org/action/showImage?doi=10.1021%2Fjz100978u&amp;iName=master.img-000.jpg&amp;type=maste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1"/>
            <a:ext cx="8991600" cy="3219450"/>
          </a:xfrm>
        </p:spPr>
        <p:txBody>
          <a:bodyPr>
            <a:normAutofit/>
          </a:bodyPr>
          <a:lstStyle/>
          <a:p>
            <a:r>
              <a:rPr lang="en-US" b="1" dirty="0" err="1" smtClean="0">
                <a:solidFill>
                  <a:srgbClr val="FF0000"/>
                </a:solidFill>
                <a:latin typeface="Times New Roman" pitchFamily="18" charset="0"/>
                <a:cs typeface="Times New Roman" pitchFamily="18" charset="0"/>
              </a:rPr>
              <a:t>Graphene</a:t>
            </a:r>
            <a:r>
              <a:rPr lang="en-US" b="1" dirty="0" smtClean="0">
                <a:solidFill>
                  <a:srgbClr val="FF0000"/>
                </a:solidFill>
                <a:latin typeface="Times New Roman" pitchFamily="18" charset="0"/>
                <a:cs typeface="Times New Roman" pitchFamily="18" charset="0"/>
              </a:rPr>
              <a:t> and its derivatives for the development of solar cells, PEC and PC applications</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3886200"/>
            <a:ext cx="9144000" cy="1752600"/>
          </a:xfrm>
        </p:spPr>
        <p:txBody>
          <a:bodyPr>
            <a:normAutofit/>
          </a:bodyPr>
          <a:lstStyle/>
          <a:p>
            <a:r>
              <a:rPr lang="en-US" sz="3600" dirty="0" smtClean="0">
                <a:solidFill>
                  <a:srgbClr val="00B0F0"/>
                </a:solidFill>
                <a:latin typeface="Times New Roman" pitchFamily="18" charset="0"/>
                <a:cs typeface="Times New Roman" pitchFamily="18" charset="0"/>
              </a:rPr>
              <a:t>De Chen, </a:t>
            </a:r>
            <a:r>
              <a:rPr lang="en-US" sz="3600" dirty="0" err="1" smtClean="0">
                <a:solidFill>
                  <a:srgbClr val="00B0F0"/>
                </a:solidFill>
                <a:latin typeface="Times New Roman" pitchFamily="18" charset="0"/>
                <a:cs typeface="Times New Roman" pitchFamily="18" charset="0"/>
              </a:rPr>
              <a:t>Hao</a:t>
            </a:r>
            <a:r>
              <a:rPr lang="en-US" sz="3600" dirty="0" smtClean="0">
                <a:solidFill>
                  <a:srgbClr val="00B0F0"/>
                </a:solidFill>
                <a:latin typeface="Times New Roman" pitchFamily="18" charset="0"/>
                <a:cs typeface="Times New Roman" pitchFamily="18" charset="0"/>
              </a:rPr>
              <a:t> Zhang, Yang Liu and </a:t>
            </a:r>
            <a:r>
              <a:rPr lang="en-US" sz="3600" dirty="0" err="1" smtClean="0">
                <a:solidFill>
                  <a:srgbClr val="00B0F0"/>
                </a:solidFill>
                <a:latin typeface="Times New Roman" pitchFamily="18" charset="0"/>
                <a:cs typeface="Times New Roman" pitchFamily="18" charset="0"/>
              </a:rPr>
              <a:t>Jinghong</a:t>
            </a:r>
            <a:r>
              <a:rPr lang="en-US" sz="3600" dirty="0" smtClean="0">
                <a:solidFill>
                  <a:srgbClr val="00B0F0"/>
                </a:solidFill>
                <a:latin typeface="Times New Roman" pitchFamily="18" charset="0"/>
                <a:cs typeface="Times New Roman" pitchFamily="18" charset="0"/>
              </a:rPr>
              <a:t> Li</a:t>
            </a:r>
          </a:p>
          <a:p>
            <a:r>
              <a:rPr lang="en-US" sz="3600" dirty="0" smtClean="0">
                <a:solidFill>
                  <a:srgbClr val="00B0F0"/>
                </a:solidFill>
                <a:latin typeface="Times New Roman" pitchFamily="18" charset="0"/>
                <a:cs typeface="Times New Roman" pitchFamily="18" charset="0"/>
              </a:rPr>
              <a:t>Energy and Environment Sci.,6,1362 (2013)</a:t>
            </a:r>
            <a:endParaRPr lang="en-US" sz="36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78846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15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700" y="4953000"/>
            <a:ext cx="9144000" cy="1754326"/>
          </a:xfrm>
          <a:prstGeom prst="rect">
            <a:avLst/>
          </a:prstGeom>
        </p:spPr>
        <p:txBody>
          <a:bodyPr wrap="square">
            <a:spAutoFit/>
          </a:bodyPr>
          <a:lstStyle/>
          <a:p>
            <a:r>
              <a:rPr lang="en-US" dirty="0"/>
              <a:t>Differences between (A and C) 1D and (B and D) 2D </a:t>
            </a:r>
            <a:r>
              <a:rPr lang="en-US" dirty="0" smtClean="0"/>
              <a:t>nanomaterial composite </a:t>
            </a:r>
            <a:r>
              <a:rPr lang="en-US" dirty="0"/>
              <a:t>electrodes. In 2D nanomaterial composite electrodes (</a:t>
            </a:r>
            <a:r>
              <a:rPr lang="en-US" dirty="0" err="1" smtClean="0"/>
              <a:t>graphene</a:t>
            </a:r>
            <a:r>
              <a:rPr lang="en-US" dirty="0" smtClean="0"/>
              <a:t> bridges</a:t>
            </a:r>
            <a:r>
              <a:rPr lang="en-US" dirty="0"/>
              <a:t>), the TiO2 particles can anchor in the </a:t>
            </a:r>
            <a:r>
              <a:rPr lang="en-US" dirty="0" err="1"/>
              <a:t>graphene</a:t>
            </a:r>
            <a:r>
              <a:rPr lang="en-US" dirty="0"/>
              <a:t> better, and the </a:t>
            </a:r>
            <a:r>
              <a:rPr lang="en-US" dirty="0" err="1" smtClean="0"/>
              <a:t>photoinduced</a:t>
            </a:r>
            <a:r>
              <a:rPr lang="en-US" dirty="0" smtClean="0"/>
              <a:t> electrons </a:t>
            </a:r>
            <a:r>
              <a:rPr lang="en-US" dirty="0"/>
              <a:t>can be captured and transferred by the </a:t>
            </a:r>
            <a:r>
              <a:rPr lang="en-US" dirty="0" err="1"/>
              <a:t>graphene</a:t>
            </a:r>
            <a:r>
              <a:rPr lang="en-US" dirty="0"/>
              <a:t>; however, </a:t>
            </a:r>
            <a:r>
              <a:rPr lang="en-US" dirty="0" smtClean="0"/>
              <a:t>with the </a:t>
            </a:r>
            <a:r>
              <a:rPr lang="en-US" dirty="0"/>
              <a:t>1D nanomaterial compositing, there are less intermolecular forces </a:t>
            </a:r>
            <a:r>
              <a:rPr lang="en-US" dirty="0" smtClean="0"/>
              <a:t>and connection </a:t>
            </a:r>
            <a:r>
              <a:rPr lang="en-US" dirty="0"/>
              <a:t>between TiO2 and the 1D nanomaterial; therefore, the transfer barrier</a:t>
            </a:r>
          </a:p>
          <a:p>
            <a:r>
              <a:rPr lang="en-US" dirty="0"/>
              <a:t>is larger and it is much easier for the recombination to happen</a:t>
            </a:r>
          </a:p>
        </p:txBody>
      </p:sp>
    </p:spTree>
    <p:extLst>
      <p:ext uri="{BB962C8B-B14F-4D97-AF65-F5344CB8AC3E}">
        <p14:creationId xmlns:p14="http://schemas.microsoft.com/office/powerpoint/2010/main" val="398795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826675"/>
            <a:ext cx="8991600" cy="2031325"/>
          </a:xfrm>
          <a:prstGeom prst="rect">
            <a:avLst/>
          </a:prstGeom>
        </p:spPr>
        <p:txBody>
          <a:bodyPr wrap="square">
            <a:spAutoFit/>
          </a:bodyPr>
          <a:lstStyle/>
          <a:p>
            <a:r>
              <a:rPr lang="en-US" dirty="0"/>
              <a:t>(A) Scheme of in situ growth of </a:t>
            </a:r>
            <a:r>
              <a:rPr lang="en-US" dirty="0" err="1"/>
              <a:t>CdS</a:t>
            </a:r>
            <a:r>
              <a:rPr lang="en-US" dirty="0"/>
              <a:t> QDs on </a:t>
            </a:r>
            <a:r>
              <a:rPr lang="en-US" dirty="0" err="1"/>
              <a:t>graphene</a:t>
            </a:r>
            <a:r>
              <a:rPr lang="en-US" dirty="0"/>
              <a:t> and QDs sensitized </a:t>
            </a:r>
            <a:r>
              <a:rPr lang="en-US" dirty="0" err="1"/>
              <a:t>graphene</a:t>
            </a:r>
            <a:r>
              <a:rPr lang="en-US" dirty="0"/>
              <a:t> </a:t>
            </a:r>
            <a:r>
              <a:rPr lang="en-US" dirty="0" err="1"/>
              <a:t>photoelectrodes</a:t>
            </a:r>
            <a:r>
              <a:rPr lang="en-US" dirty="0"/>
              <a:t>. (B) Monochromatic IPCE (380–600 nm) of PB–</a:t>
            </a:r>
            <a:r>
              <a:rPr lang="en-US" dirty="0" err="1"/>
              <a:t>graphene</a:t>
            </a:r>
            <a:endParaRPr lang="en-US" dirty="0"/>
          </a:p>
          <a:p>
            <a:r>
              <a:rPr lang="en-US" dirty="0"/>
              <a:t>(a), </a:t>
            </a:r>
            <a:r>
              <a:rPr lang="en-US" dirty="0" err="1"/>
              <a:t>CdS</a:t>
            </a:r>
            <a:r>
              <a:rPr lang="en-US" dirty="0"/>
              <a:t> QDs (b) and </a:t>
            </a:r>
            <a:r>
              <a:rPr lang="en-US" dirty="0" err="1"/>
              <a:t>CdS</a:t>
            </a:r>
            <a:r>
              <a:rPr lang="en-US" dirty="0"/>
              <a:t> QDs sensitized </a:t>
            </a:r>
            <a:r>
              <a:rPr lang="en-US" dirty="0" err="1"/>
              <a:t>graphene</a:t>
            </a:r>
            <a:r>
              <a:rPr lang="en-US" dirty="0"/>
              <a:t> </a:t>
            </a:r>
            <a:r>
              <a:rPr lang="en-US" dirty="0" err="1"/>
              <a:t>photoelectrodes</a:t>
            </a:r>
            <a:r>
              <a:rPr lang="en-US" dirty="0"/>
              <a:t> (c). (C) Diffuse reflectance spectra of </a:t>
            </a:r>
            <a:r>
              <a:rPr lang="en-US" dirty="0" err="1"/>
              <a:t>CdS</a:t>
            </a:r>
            <a:r>
              <a:rPr lang="en-US" dirty="0"/>
              <a:t> QDs and </a:t>
            </a:r>
            <a:r>
              <a:rPr lang="en-US" dirty="0" err="1"/>
              <a:t>CdS</a:t>
            </a:r>
            <a:r>
              <a:rPr lang="en-US" dirty="0"/>
              <a:t> QDs/PB–</a:t>
            </a:r>
            <a:r>
              <a:rPr lang="en-US" dirty="0" err="1"/>
              <a:t>graphene</a:t>
            </a:r>
            <a:r>
              <a:rPr lang="en-US" dirty="0"/>
              <a:t>. (D) </a:t>
            </a:r>
            <a:r>
              <a:rPr lang="en-US" dirty="0" err="1"/>
              <a:t>Nyquist</a:t>
            </a:r>
            <a:r>
              <a:rPr lang="en-US" dirty="0"/>
              <a:t> plots of </a:t>
            </a:r>
            <a:r>
              <a:rPr lang="en-US" dirty="0" err="1" smtClean="0"/>
              <a:t>CdS</a:t>
            </a:r>
            <a:r>
              <a:rPr lang="en-US" dirty="0" smtClean="0"/>
              <a:t> QDs </a:t>
            </a:r>
            <a:r>
              <a:rPr lang="en-US" dirty="0"/>
              <a:t>(a) and </a:t>
            </a:r>
            <a:r>
              <a:rPr lang="en-US" dirty="0" err="1"/>
              <a:t>CdS</a:t>
            </a:r>
            <a:r>
              <a:rPr lang="en-US" dirty="0"/>
              <a:t> QDs/PB–</a:t>
            </a:r>
            <a:r>
              <a:rPr lang="en-US" dirty="0" err="1"/>
              <a:t>graphene</a:t>
            </a:r>
            <a:r>
              <a:rPr lang="en-US" dirty="0"/>
              <a:t> (b) film on ITO. Electrolyte: 5mM[Fe(CN)6]3/4 aqueous solution with 100mMKCl. Frequency: from 0.1 Hz to 100 kHz, Amplitude</a:t>
            </a:r>
            <a:r>
              <a:rPr lang="en-US" dirty="0" smtClean="0"/>
              <a:t>: 10 </a:t>
            </a:r>
            <a:r>
              <a:rPr lang="en-US" dirty="0"/>
              <a:t>mV. Inset: general equivalent circuit.</a:t>
            </a:r>
          </a:p>
        </p:txBody>
      </p:sp>
    </p:spTree>
    <p:extLst>
      <p:ext uri="{BB962C8B-B14F-4D97-AF65-F5344CB8AC3E}">
        <p14:creationId xmlns:p14="http://schemas.microsoft.com/office/powerpoint/2010/main" val="331497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5486400"/>
            <a:ext cx="9067800" cy="1477328"/>
          </a:xfrm>
          <a:prstGeom prst="rect">
            <a:avLst/>
          </a:prstGeom>
        </p:spPr>
        <p:txBody>
          <a:bodyPr wrap="square">
            <a:spAutoFit/>
          </a:bodyPr>
          <a:lstStyle/>
          <a:p>
            <a:r>
              <a:rPr lang="en-US" dirty="0"/>
              <a:t>(A) Schematic diagrams for energy level matching in the </a:t>
            </a:r>
            <a:r>
              <a:rPr lang="en-US" dirty="0" err="1" smtClean="0"/>
              <a:t>graphene</a:t>
            </a:r>
            <a:r>
              <a:rPr lang="en-US" dirty="0" smtClean="0"/>
              <a:t>–</a:t>
            </a:r>
            <a:r>
              <a:rPr lang="en-US" dirty="0" err="1" smtClean="0"/>
              <a:t>CdSe</a:t>
            </a:r>
            <a:r>
              <a:rPr lang="en-US" dirty="0" smtClean="0"/>
              <a:t> based </a:t>
            </a:r>
            <a:r>
              <a:rPr lang="en-US" dirty="0"/>
              <a:t>QDSSCs. </a:t>
            </a:r>
            <a:r>
              <a:rPr lang="en-US" dirty="0" smtClean="0"/>
              <a:t> </a:t>
            </a:r>
            <a:r>
              <a:rPr lang="en-US" dirty="0"/>
              <a:t>(B) Electron transfer routes from </a:t>
            </a:r>
            <a:r>
              <a:rPr lang="en-US" dirty="0" err="1"/>
              <a:t>photoexcited</a:t>
            </a:r>
            <a:r>
              <a:rPr lang="en-US" dirty="0"/>
              <a:t> </a:t>
            </a:r>
            <a:r>
              <a:rPr lang="en-US" dirty="0" err="1" smtClean="0"/>
              <a:t>CdSe</a:t>
            </a:r>
            <a:r>
              <a:rPr lang="en-US" dirty="0" smtClean="0"/>
              <a:t> QDs </a:t>
            </a:r>
            <a:r>
              <a:rPr lang="en-US" dirty="0"/>
              <a:t>to a current-collecting electrode. Electron hopping leads to poor </a:t>
            </a:r>
            <a:r>
              <a:rPr lang="en-US" dirty="0" smtClean="0"/>
              <a:t>film conductivity </a:t>
            </a:r>
            <a:r>
              <a:rPr lang="en-US" dirty="0"/>
              <a:t>in thicker QD films (middle QD cluster). The addition of </a:t>
            </a:r>
            <a:r>
              <a:rPr lang="en-US" dirty="0" err="1"/>
              <a:t>graphene</a:t>
            </a:r>
            <a:r>
              <a:rPr lang="en-US" dirty="0"/>
              <a:t> </a:t>
            </a:r>
            <a:r>
              <a:rPr lang="en-US" dirty="0" smtClean="0"/>
              <a:t>to QD </a:t>
            </a:r>
            <a:r>
              <a:rPr lang="en-US" dirty="0"/>
              <a:t>films should promote improved electron transport to the electrode (right</a:t>
            </a:r>
          </a:p>
          <a:p>
            <a:r>
              <a:rPr lang="en-US" dirty="0"/>
              <a:t>cluster). (C) IPCE of </a:t>
            </a:r>
            <a:r>
              <a:rPr lang="en-US" dirty="0" err="1"/>
              <a:t>CdSe</a:t>
            </a:r>
            <a:r>
              <a:rPr lang="en-US" dirty="0"/>
              <a:t>, </a:t>
            </a:r>
            <a:r>
              <a:rPr lang="en-US" dirty="0" err="1"/>
              <a:t>CdSe</a:t>
            </a:r>
            <a:r>
              <a:rPr lang="en-US" dirty="0"/>
              <a:t>–GO and </a:t>
            </a:r>
            <a:r>
              <a:rPr lang="en-US" dirty="0" err="1"/>
              <a:t>CdSe</a:t>
            </a:r>
            <a:r>
              <a:rPr lang="en-US" dirty="0"/>
              <a:t>–RGO films. (B and C) </a:t>
            </a:r>
          </a:p>
        </p:txBody>
      </p:sp>
    </p:spTree>
    <p:extLst>
      <p:ext uri="{BB962C8B-B14F-4D97-AF65-F5344CB8AC3E}">
        <p14:creationId xmlns:p14="http://schemas.microsoft.com/office/powerpoint/2010/main" val="230194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35846"/>
            <a:ext cx="8991600" cy="7294305"/>
          </a:xfrm>
          <a:prstGeom prst="rect">
            <a:avLst/>
          </a:prstGeom>
        </p:spPr>
        <p:txBody>
          <a:bodyPr wrap="square">
            <a:spAutoFit/>
          </a:bodyPr>
          <a:lstStyle/>
          <a:p>
            <a:r>
              <a:rPr lang="en-US" dirty="0" smtClean="0"/>
              <a:t> This group reported the photo-degradation </a:t>
            </a:r>
            <a:r>
              <a:rPr lang="en-US" dirty="0"/>
              <a:t>of </a:t>
            </a:r>
            <a:r>
              <a:rPr lang="en-US" dirty="0" smtClean="0"/>
              <a:t>organic compounds </a:t>
            </a:r>
            <a:r>
              <a:rPr lang="en-US" dirty="0"/>
              <a:t>(methylene blue (MB)) using TiO2 (commercial P25</a:t>
            </a:r>
            <a:r>
              <a:rPr lang="en-US" dirty="0" smtClean="0"/>
              <a:t>, Degussa</a:t>
            </a:r>
            <a:r>
              <a:rPr lang="en-US" dirty="0"/>
              <a:t>)–</a:t>
            </a:r>
            <a:r>
              <a:rPr lang="en-US" dirty="0" err="1"/>
              <a:t>graphene</a:t>
            </a:r>
            <a:r>
              <a:rPr lang="en-US" dirty="0"/>
              <a:t> (P25–GR) </a:t>
            </a:r>
            <a:r>
              <a:rPr lang="en-US" dirty="0" err="1"/>
              <a:t>nanocomposites</a:t>
            </a:r>
            <a:r>
              <a:rPr lang="en-US" dirty="0"/>
              <a:t> for the </a:t>
            </a:r>
            <a:r>
              <a:rPr lang="en-US" dirty="0" smtClean="0"/>
              <a:t>first </a:t>
            </a:r>
            <a:r>
              <a:rPr lang="en-US" dirty="0"/>
              <a:t>time.</a:t>
            </a:r>
          </a:p>
          <a:p>
            <a:r>
              <a:rPr lang="en-US" dirty="0"/>
              <a:t>P25–</a:t>
            </a:r>
            <a:r>
              <a:rPr lang="en-US" dirty="0" err="1"/>
              <a:t>graphene</a:t>
            </a:r>
            <a:r>
              <a:rPr lang="en-US" dirty="0"/>
              <a:t> (P25–GR) </a:t>
            </a:r>
            <a:r>
              <a:rPr lang="en-US" dirty="0" err="1"/>
              <a:t>nanocomposites</a:t>
            </a:r>
            <a:r>
              <a:rPr lang="en-US" dirty="0"/>
              <a:t> were obtained via </a:t>
            </a:r>
            <a:r>
              <a:rPr lang="en-US" dirty="0" smtClean="0"/>
              <a:t>a facile</a:t>
            </a:r>
            <a:r>
              <a:rPr lang="en-US" dirty="0"/>
              <a:t>, one-step hydrothermal method using P25 and GO as </a:t>
            </a:r>
            <a:r>
              <a:rPr lang="en-US" dirty="0" smtClean="0"/>
              <a:t>the starting </a:t>
            </a:r>
            <a:r>
              <a:rPr lang="en-US" dirty="0"/>
              <a:t>materials. Compared to the bare P25 catalyst, the P25</a:t>
            </a:r>
            <a:r>
              <a:rPr lang="en-US" dirty="0" smtClean="0"/>
              <a:t>– GR </a:t>
            </a:r>
            <a:r>
              <a:rPr lang="en-US" dirty="0"/>
              <a:t>composite exhibited three advantages. First, the </a:t>
            </a:r>
            <a:r>
              <a:rPr lang="en-US" dirty="0" smtClean="0"/>
              <a:t>pi–pi stacking </a:t>
            </a:r>
            <a:r>
              <a:rPr lang="en-US" dirty="0"/>
              <a:t>between MB and the aromatic regions of </a:t>
            </a:r>
            <a:r>
              <a:rPr lang="en-US" dirty="0" err="1" smtClean="0"/>
              <a:t>graphene</a:t>
            </a:r>
            <a:r>
              <a:rPr lang="en-US" dirty="0" smtClean="0"/>
              <a:t> enhanced </a:t>
            </a:r>
            <a:r>
              <a:rPr lang="en-US" dirty="0"/>
              <a:t>the </a:t>
            </a:r>
            <a:r>
              <a:rPr lang="en-US" dirty="0" err="1"/>
              <a:t>adsorptivity</a:t>
            </a:r>
            <a:r>
              <a:rPr lang="en-US" dirty="0"/>
              <a:t> of the dyes on the surface of the</a:t>
            </a:r>
          </a:p>
          <a:p>
            <a:r>
              <a:rPr lang="en-US" dirty="0"/>
              <a:t>catalysts (Fig. 7(A)), leading to a synergetic effect </a:t>
            </a:r>
            <a:r>
              <a:rPr lang="en-US" dirty="0" smtClean="0"/>
              <a:t>between </a:t>
            </a:r>
            <a:r>
              <a:rPr lang="en-US" dirty="0" err="1" smtClean="0"/>
              <a:t>adsorptivity</a:t>
            </a:r>
            <a:r>
              <a:rPr lang="en-US" dirty="0" smtClean="0"/>
              <a:t> </a:t>
            </a:r>
            <a:r>
              <a:rPr lang="en-US" dirty="0"/>
              <a:t>and </a:t>
            </a:r>
            <a:r>
              <a:rPr lang="en-US" dirty="0" err="1"/>
              <a:t>photoreactivity</a:t>
            </a:r>
            <a:r>
              <a:rPr lang="en-US" dirty="0"/>
              <a:t>. Second, the introduction </a:t>
            </a:r>
            <a:r>
              <a:rPr lang="en-US" dirty="0" smtClean="0"/>
              <a:t>of </a:t>
            </a:r>
            <a:r>
              <a:rPr lang="en-US" dirty="0" err="1"/>
              <a:t>graphene</a:t>
            </a:r>
            <a:r>
              <a:rPr lang="en-US" dirty="0"/>
              <a:t> extended the light responding range of P25 by 30–</a:t>
            </a:r>
          </a:p>
          <a:p>
            <a:r>
              <a:rPr lang="en-US" dirty="0"/>
              <a:t>40 nm (Fig. 7(B)), facilitating a more efficient visible light </a:t>
            </a:r>
            <a:r>
              <a:rPr lang="en-US" dirty="0" smtClean="0"/>
              <a:t>driven </a:t>
            </a:r>
            <a:r>
              <a:rPr lang="en-US" dirty="0" err="1" smtClean="0"/>
              <a:t>photocatalysis</a:t>
            </a:r>
            <a:r>
              <a:rPr lang="en-US" dirty="0"/>
              <a:t>. The red </a:t>
            </a:r>
            <a:r>
              <a:rPr lang="en-US" dirty="0" err="1"/>
              <a:t>shi</a:t>
            </a:r>
            <a:r>
              <a:rPr lang="en-US" dirty="0"/>
              <a:t> could be attributed to the </a:t>
            </a:r>
            <a:r>
              <a:rPr lang="en-US" dirty="0" smtClean="0"/>
              <a:t>formation of </a:t>
            </a:r>
            <a:r>
              <a:rPr lang="en-US" dirty="0"/>
              <a:t>the Ti–O–C bonds during the preparation.202 Last but </a:t>
            </a:r>
            <a:r>
              <a:rPr lang="en-US" dirty="0" smtClean="0"/>
              <a:t>not least</a:t>
            </a:r>
            <a:r>
              <a:rPr lang="en-US" dirty="0"/>
              <a:t>, P25–</a:t>
            </a:r>
            <a:r>
              <a:rPr lang="en-US" dirty="0" err="1"/>
              <a:t>graphene</a:t>
            </a:r>
            <a:r>
              <a:rPr lang="en-US" dirty="0"/>
              <a:t> showed a decrease in the solid </a:t>
            </a:r>
            <a:r>
              <a:rPr lang="en-US" dirty="0" smtClean="0"/>
              <a:t>state interface </a:t>
            </a:r>
            <a:r>
              <a:rPr lang="en-US" dirty="0"/>
              <a:t>layer resistance and the charge transfer resistance </a:t>
            </a:r>
            <a:r>
              <a:rPr lang="en-US" dirty="0" smtClean="0"/>
              <a:t>on the </a:t>
            </a:r>
            <a:r>
              <a:rPr lang="en-US" dirty="0"/>
              <a:t>surface compared to bare P25, according to the </a:t>
            </a:r>
            <a:r>
              <a:rPr lang="en-US" dirty="0" smtClean="0"/>
              <a:t>electrochemical impedance </a:t>
            </a:r>
            <a:r>
              <a:rPr lang="en-US" dirty="0"/>
              <a:t>spectra (EIS) (Fig. 7(C)). Thus, </a:t>
            </a:r>
            <a:r>
              <a:rPr lang="en-US" dirty="0" smtClean="0"/>
              <a:t>P25–GR </a:t>
            </a:r>
            <a:r>
              <a:rPr lang="en-US" dirty="0" err="1" smtClean="0"/>
              <a:t>nanocomposites</a:t>
            </a:r>
            <a:r>
              <a:rPr lang="en-US" dirty="0" smtClean="0"/>
              <a:t> </a:t>
            </a:r>
            <a:r>
              <a:rPr lang="en-US" dirty="0"/>
              <a:t>demonstrated </a:t>
            </a:r>
            <a:r>
              <a:rPr lang="en-US" dirty="0" smtClean="0"/>
              <a:t>significant </a:t>
            </a:r>
            <a:r>
              <a:rPr lang="en-US" dirty="0"/>
              <a:t>advancement </a:t>
            </a:r>
            <a:r>
              <a:rPr lang="en-US" dirty="0" smtClean="0"/>
              <a:t>over bare </a:t>
            </a:r>
            <a:r>
              <a:rPr lang="en-US" dirty="0"/>
              <a:t>P25 in the </a:t>
            </a:r>
            <a:r>
              <a:rPr lang="en-US" dirty="0" err="1"/>
              <a:t>photodegradation</a:t>
            </a:r>
            <a:r>
              <a:rPr lang="en-US" dirty="0"/>
              <a:t> of MB dye under both UV </a:t>
            </a:r>
            <a:r>
              <a:rPr lang="en-US" dirty="0" smtClean="0"/>
              <a:t>and visible </a:t>
            </a:r>
            <a:r>
              <a:rPr lang="en-US" dirty="0"/>
              <a:t>light irradiation (Fig. 7(D) and (E)). In view of the high</a:t>
            </a:r>
          </a:p>
          <a:p>
            <a:r>
              <a:rPr lang="en-US" dirty="0"/>
              <a:t>efficiency achieved in the P25–</a:t>
            </a:r>
            <a:r>
              <a:rPr lang="en-US" dirty="0" err="1"/>
              <a:t>graphene</a:t>
            </a:r>
            <a:r>
              <a:rPr lang="en-US" dirty="0"/>
              <a:t> catalyst, many </a:t>
            </a:r>
            <a:r>
              <a:rPr lang="en-US" dirty="0" smtClean="0"/>
              <a:t>efforts have </a:t>
            </a:r>
            <a:r>
              <a:rPr lang="en-US" dirty="0"/>
              <a:t>been devoted to the growth of TiO2 nanostructures </a:t>
            </a:r>
            <a:r>
              <a:rPr lang="en-US" dirty="0" smtClean="0"/>
              <a:t>on </a:t>
            </a:r>
            <a:r>
              <a:rPr lang="en-US" dirty="0" err="1" smtClean="0"/>
              <a:t>graphene</a:t>
            </a:r>
            <a:r>
              <a:rPr lang="en-US" dirty="0" smtClean="0"/>
              <a:t> </a:t>
            </a:r>
            <a:r>
              <a:rPr lang="en-US" dirty="0"/>
              <a:t>through in situ or one-pot routes. In most studies,</a:t>
            </a:r>
          </a:p>
          <a:p>
            <a:r>
              <a:rPr lang="en-US" dirty="0"/>
              <a:t>TiO2 nanostructures were fabricated on </a:t>
            </a:r>
            <a:r>
              <a:rPr lang="en-US" dirty="0" err="1"/>
              <a:t>graphene</a:t>
            </a:r>
            <a:r>
              <a:rPr lang="en-US" dirty="0"/>
              <a:t> via: </a:t>
            </a:r>
            <a:r>
              <a:rPr lang="en-US" dirty="0" smtClean="0"/>
              <a:t>the hydrolysis </a:t>
            </a:r>
            <a:r>
              <a:rPr lang="en-US" dirty="0"/>
              <a:t>of various Ti precursors including TiF4,203 titanium</a:t>
            </a:r>
            <a:r>
              <a:rPr lang="en-US" dirty="0" smtClean="0"/>
              <a:t>( IV</a:t>
            </a:r>
            <a:r>
              <a:rPr lang="en-US" dirty="0"/>
              <a:t>) ammonium </a:t>
            </a:r>
            <a:r>
              <a:rPr lang="en-US" dirty="0" smtClean="0"/>
              <a:t>oxalate </a:t>
            </a:r>
            <a:r>
              <a:rPr lang="en-US" dirty="0"/>
              <a:t>and </a:t>
            </a:r>
            <a:r>
              <a:rPr lang="en-US" dirty="0" smtClean="0"/>
              <a:t>TiCl4 on </a:t>
            </a:r>
            <a:r>
              <a:rPr lang="en-US" dirty="0" err="1"/>
              <a:t>graphene</a:t>
            </a:r>
            <a:r>
              <a:rPr lang="en-US" dirty="0"/>
              <a:t>; the </a:t>
            </a:r>
            <a:r>
              <a:rPr lang="en-US" dirty="0" err="1"/>
              <a:t>solvothermal</a:t>
            </a:r>
            <a:endParaRPr lang="en-US" dirty="0"/>
          </a:p>
          <a:p>
            <a:r>
              <a:rPr lang="en-US" dirty="0"/>
              <a:t>process;206 or the two step method (hydrolysis of a </a:t>
            </a:r>
            <a:r>
              <a:rPr lang="en-US" dirty="0" smtClean="0"/>
              <a:t>Ti precursor</a:t>
            </a:r>
            <a:r>
              <a:rPr lang="en-US" dirty="0"/>
              <a:t>, e.g. Ti(</a:t>
            </a:r>
            <a:r>
              <a:rPr lang="en-US" dirty="0" err="1"/>
              <a:t>BuO</a:t>
            </a:r>
            <a:r>
              <a:rPr lang="en-US" dirty="0"/>
              <a:t>)4, in the presence of GO, followed by </a:t>
            </a:r>
            <a:r>
              <a:rPr lang="en-US" dirty="0" smtClean="0"/>
              <a:t>the </a:t>
            </a:r>
            <a:r>
              <a:rPr lang="en-US" dirty="0" err="1" smtClean="0"/>
              <a:t>solvothermal</a:t>
            </a:r>
            <a:r>
              <a:rPr lang="en-US" dirty="0" smtClean="0"/>
              <a:t> reaction. </a:t>
            </a:r>
            <a:r>
              <a:rPr lang="en-US" dirty="0"/>
              <a:t>Moreover, </a:t>
            </a:r>
            <a:r>
              <a:rPr lang="en-US" dirty="0" err="1"/>
              <a:t>Kamat</a:t>
            </a:r>
            <a:r>
              <a:rPr lang="en-US" dirty="0"/>
              <a:t> et </a:t>
            </a:r>
            <a:r>
              <a:rPr lang="en-US" dirty="0" smtClean="0"/>
              <a:t>al. </a:t>
            </a:r>
            <a:r>
              <a:rPr lang="en-US" dirty="0"/>
              <a:t>and Ng</a:t>
            </a:r>
          </a:p>
          <a:p>
            <a:r>
              <a:rPr lang="en-US" dirty="0"/>
              <a:t>et </a:t>
            </a:r>
            <a:r>
              <a:rPr lang="en-US" dirty="0" smtClean="0"/>
              <a:t>al. </a:t>
            </a:r>
            <a:r>
              <a:rPr lang="en-US" dirty="0"/>
              <a:t>developed the fabrication of TiO2–</a:t>
            </a:r>
            <a:r>
              <a:rPr lang="en-US" dirty="0" err="1"/>
              <a:t>graphene</a:t>
            </a:r>
            <a:r>
              <a:rPr lang="en-US" dirty="0"/>
              <a:t> </a:t>
            </a:r>
            <a:r>
              <a:rPr lang="en-US" dirty="0" smtClean="0"/>
              <a:t>composites by </a:t>
            </a:r>
            <a:r>
              <a:rPr lang="en-US" dirty="0"/>
              <a:t>carrying out UV-assisted </a:t>
            </a:r>
            <a:r>
              <a:rPr lang="en-US" dirty="0" err="1"/>
              <a:t>photocatalytic</a:t>
            </a:r>
            <a:r>
              <a:rPr lang="en-US" dirty="0"/>
              <a:t> reduction of </a:t>
            </a:r>
            <a:r>
              <a:rPr lang="en-US" dirty="0" smtClean="0"/>
              <a:t>graphite oxide </a:t>
            </a:r>
            <a:r>
              <a:rPr lang="en-US" dirty="0"/>
              <a:t>using TiO2 nanoparticles. In addition, other methods</a:t>
            </a:r>
            <a:r>
              <a:rPr lang="en-US" dirty="0" smtClean="0"/>
              <a:t>, such </a:t>
            </a:r>
            <a:r>
              <a:rPr lang="en-US" dirty="0"/>
              <a:t>as the microwave-assisted synthesis211 and the </a:t>
            </a:r>
            <a:r>
              <a:rPr lang="en-US" dirty="0" smtClean="0"/>
              <a:t>redox reaction </a:t>
            </a:r>
            <a:r>
              <a:rPr lang="en-US" dirty="0"/>
              <a:t>between Ti3+ and </a:t>
            </a:r>
            <a:r>
              <a:rPr lang="en-US" dirty="0" smtClean="0"/>
              <a:t>GO, </a:t>
            </a:r>
            <a:r>
              <a:rPr lang="en-US" dirty="0"/>
              <a:t>can be also adopted </a:t>
            </a:r>
            <a:r>
              <a:rPr lang="en-US" dirty="0" smtClean="0"/>
              <a:t>to form </a:t>
            </a:r>
            <a:r>
              <a:rPr lang="en-US" dirty="0"/>
              <a:t>the TiO2–</a:t>
            </a:r>
            <a:r>
              <a:rPr lang="en-US" dirty="0" err="1"/>
              <a:t>graphene</a:t>
            </a:r>
            <a:r>
              <a:rPr lang="en-US" dirty="0"/>
              <a:t> composites.</a:t>
            </a:r>
          </a:p>
        </p:txBody>
      </p:sp>
    </p:spTree>
    <p:extLst>
      <p:ext uri="{BB962C8B-B14F-4D97-AF65-F5344CB8AC3E}">
        <p14:creationId xmlns:p14="http://schemas.microsoft.com/office/powerpoint/2010/main" val="275041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90677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 y="5270500"/>
            <a:ext cx="8991600" cy="1754326"/>
          </a:xfrm>
          <a:prstGeom prst="rect">
            <a:avLst/>
          </a:prstGeom>
        </p:spPr>
        <p:txBody>
          <a:bodyPr wrap="square">
            <a:spAutoFit/>
          </a:bodyPr>
          <a:lstStyle/>
          <a:p>
            <a:r>
              <a:rPr lang="en-US" dirty="0"/>
              <a:t>(A) Schematic structure of the P25–</a:t>
            </a:r>
            <a:r>
              <a:rPr lang="en-US" dirty="0" err="1"/>
              <a:t>graphene</a:t>
            </a:r>
            <a:r>
              <a:rPr lang="en-US" dirty="0"/>
              <a:t> composite and tentative processes of the </a:t>
            </a:r>
            <a:r>
              <a:rPr lang="en-US" dirty="0" smtClean="0"/>
              <a:t> </a:t>
            </a:r>
            <a:r>
              <a:rPr lang="en-US" dirty="0" err="1" smtClean="0"/>
              <a:t>photodegradation</a:t>
            </a:r>
            <a:r>
              <a:rPr lang="en-US" dirty="0" smtClean="0"/>
              <a:t> </a:t>
            </a:r>
            <a:r>
              <a:rPr lang="en-US" dirty="0"/>
              <a:t>of MB, illustrating adsorption of MB on </a:t>
            </a:r>
            <a:r>
              <a:rPr lang="en-US" dirty="0" err="1" smtClean="0"/>
              <a:t>graphene</a:t>
            </a:r>
            <a:r>
              <a:rPr lang="en-US" dirty="0" smtClean="0"/>
              <a:t> sheets</a:t>
            </a:r>
            <a:r>
              <a:rPr lang="en-US" dirty="0"/>
              <a:t>, and the role of </a:t>
            </a:r>
            <a:r>
              <a:rPr lang="en-US" dirty="0" err="1"/>
              <a:t>graphene</a:t>
            </a:r>
            <a:r>
              <a:rPr lang="en-US" dirty="0"/>
              <a:t>. (B) Diffuse reflectance absorption spectra and (C) electrochemical impedance of (1) P25 and (2) P25–GR, respectively. Comparison </a:t>
            </a:r>
            <a:r>
              <a:rPr lang="en-US" dirty="0" smtClean="0"/>
              <a:t>of </a:t>
            </a:r>
            <a:r>
              <a:rPr lang="en-US" dirty="0" err="1" smtClean="0"/>
              <a:t>photocatalytic</a:t>
            </a:r>
            <a:r>
              <a:rPr lang="en-US" dirty="0" smtClean="0"/>
              <a:t> </a:t>
            </a:r>
            <a:r>
              <a:rPr lang="en-US" dirty="0"/>
              <a:t>activity in the degradation of MB under (D) UV light and (E) visible light over (1) P25, (2) P25–CNTs, and (3) P25–GR </a:t>
            </a:r>
            <a:r>
              <a:rPr lang="en-US" dirty="0" err="1"/>
              <a:t>photocatalysts</a:t>
            </a:r>
            <a:endParaRPr lang="en-US" dirty="0"/>
          </a:p>
        </p:txBody>
      </p:sp>
    </p:spTree>
    <p:extLst>
      <p:ext uri="{BB962C8B-B14F-4D97-AF65-F5344CB8AC3E}">
        <p14:creationId xmlns:p14="http://schemas.microsoft.com/office/powerpoint/2010/main" val="387423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8839199"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 y="4811217"/>
            <a:ext cx="9144000" cy="2031325"/>
          </a:xfrm>
          <a:prstGeom prst="rect">
            <a:avLst/>
          </a:prstGeom>
        </p:spPr>
        <p:txBody>
          <a:bodyPr wrap="square">
            <a:spAutoFit/>
          </a:bodyPr>
          <a:lstStyle/>
          <a:p>
            <a:r>
              <a:rPr lang="en-US" dirty="0"/>
              <a:t>(A) Schematic illustration of the charge separation and transfer in the semiconductor nanoparticle (</a:t>
            </a:r>
            <a:r>
              <a:rPr lang="en-US" dirty="0" err="1"/>
              <a:t>CdS</a:t>
            </a:r>
            <a:r>
              <a:rPr lang="en-US" dirty="0"/>
              <a:t> or TiO2)–</a:t>
            </a:r>
            <a:r>
              <a:rPr lang="en-US" dirty="0" err="1"/>
              <a:t>graphene</a:t>
            </a:r>
            <a:r>
              <a:rPr lang="en-US" dirty="0"/>
              <a:t> system under irradiation; (B</a:t>
            </a:r>
            <a:r>
              <a:rPr lang="en-US" dirty="0" smtClean="0"/>
              <a:t>) hydrogen </a:t>
            </a:r>
            <a:r>
              <a:rPr lang="en-US" dirty="0"/>
              <a:t>production based on </a:t>
            </a:r>
            <a:r>
              <a:rPr lang="en-US" dirty="0" err="1"/>
              <a:t>CdS</a:t>
            </a:r>
            <a:r>
              <a:rPr lang="en-US" dirty="0"/>
              <a:t> nanoparticles, </a:t>
            </a:r>
            <a:r>
              <a:rPr lang="en-US" dirty="0" err="1"/>
              <a:t>CdS-mG</a:t>
            </a:r>
            <a:r>
              <a:rPr lang="en-US" dirty="0"/>
              <a:t> and </a:t>
            </a:r>
            <a:r>
              <a:rPr lang="en-US" dirty="0" err="1"/>
              <a:t>CdS</a:t>
            </a:r>
            <a:r>
              <a:rPr lang="en-US" dirty="0"/>
              <a:t>–</a:t>
            </a:r>
            <a:r>
              <a:rPr lang="en-US" dirty="0" err="1"/>
              <a:t>Pt</a:t>
            </a:r>
            <a:r>
              <a:rPr lang="en-US" dirty="0"/>
              <a:t> composite </a:t>
            </a:r>
            <a:r>
              <a:rPr lang="en-US" dirty="0" smtClean="0"/>
              <a:t>photo-catalysts </a:t>
            </a:r>
            <a:r>
              <a:rPr lang="en-US" dirty="0"/>
              <a:t>in 20 mL Na2S (0.05 M) and Na2SO3 (0.07 M) aqueous solution as </a:t>
            </a:r>
            <a:r>
              <a:rPr lang="en-US" dirty="0" smtClean="0"/>
              <a:t>a function </a:t>
            </a:r>
            <a:r>
              <a:rPr lang="en-US" dirty="0"/>
              <a:t>of irradiation time under visible light irradiation (l &gt; 380 nm); (C and D) hydrogen production based on P25 and its composite </a:t>
            </a:r>
            <a:r>
              <a:rPr lang="en-US" dirty="0" smtClean="0"/>
              <a:t>photo-catalysts </a:t>
            </a:r>
            <a:r>
              <a:rPr lang="en-US" dirty="0"/>
              <a:t>in 30 mL </a:t>
            </a:r>
            <a:r>
              <a:rPr lang="en-US" dirty="0" smtClean="0"/>
              <a:t>water and </a:t>
            </a:r>
            <a:r>
              <a:rPr lang="en-US" dirty="0"/>
              <a:t>methanol (v/v ¼ 2 : 1) solution upon irradiation with (C) UV-</a:t>
            </a:r>
            <a:r>
              <a:rPr lang="en-US" dirty="0" err="1"/>
              <a:t>vis</a:t>
            </a:r>
            <a:r>
              <a:rPr lang="en-US" dirty="0"/>
              <a:t> and (D) visible light irradiation (l &gt; 380 nm), respectively</a:t>
            </a:r>
          </a:p>
        </p:txBody>
      </p:sp>
    </p:spTree>
    <p:extLst>
      <p:ext uri="{BB962C8B-B14F-4D97-AF65-F5344CB8AC3E}">
        <p14:creationId xmlns:p14="http://schemas.microsoft.com/office/powerpoint/2010/main" val="315218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983200"/>
            <a:ext cx="9296400" cy="21975247"/>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Photo-catalytic </a:t>
            </a:r>
            <a:r>
              <a:rPr lang="en-US" dirty="0"/>
              <a:t>decomposition of organic </a:t>
            </a:r>
            <a:r>
              <a:rPr lang="en-US" dirty="0" smtClean="0"/>
              <a:t>pollutants: TiO2-graphene </a:t>
            </a:r>
            <a:r>
              <a:rPr lang="en-US" dirty="0"/>
              <a:t>based </a:t>
            </a:r>
            <a:r>
              <a:rPr lang="en-US" dirty="0" err="1"/>
              <a:t>photocatalysts</a:t>
            </a:r>
            <a:r>
              <a:rPr lang="en-US" dirty="0"/>
              <a:t>. The </a:t>
            </a:r>
            <a:r>
              <a:rPr lang="en-US" dirty="0" smtClean="0"/>
              <a:t>photo-catalytic decomposition </a:t>
            </a:r>
            <a:r>
              <a:rPr lang="en-US" dirty="0"/>
              <a:t>(also known as </a:t>
            </a:r>
            <a:r>
              <a:rPr lang="en-US" dirty="0" err="1"/>
              <a:t>photodegradation</a:t>
            </a:r>
            <a:r>
              <a:rPr lang="en-US" dirty="0"/>
              <a:t>) </a:t>
            </a:r>
            <a:r>
              <a:rPr lang="en-US" dirty="0" smtClean="0"/>
              <a:t>of the </a:t>
            </a:r>
            <a:r>
              <a:rPr lang="en-US" dirty="0"/>
              <a:t>organic pollutants has been considered as an </a:t>
            </a:r>
            <a:r>
              <a:rPr lang="en-US" dirty="0" smtClean="0"/>
              <a:t>energy-effective pathway </a:t>
            </a:r>
            <a:r>
              <a:rPr lang="en-US" dirty="0"/>
              <a:t>for environmental remediation. The </a:t>
            </a:r>
            <a:r>
              <a:rPr lang="en-US" dirty="0" err="1" smtClean="0"/>
              <a:t>photodegradation</a:t>
            </a:r>
            <a:r>
              <a:rPr lang="en-US" dirty="0" smtClean="0"/>
              <a:t> process </a:t>
            </a:r>
            <a:r>
              <a:rPr lang="en-US" dirty="0"/>
              <a:t>is mainly achieved by the oxidation </a:t>
            </a:r>
            <a:r>
              <a:rPr lang="en-US" dirty="0" smtClean="0"/>
              <a:t>of organic </a:t>
            </a:r>
            <a:r>
              <a:rPr lang="en-US" dirty="0"/>
              <a:t>pollutants by </a:t>
            </a:r>
            <a:r>
              <a:rPr lang="en-US" dirty="0" err="1"/>
              <a:t>photogenerated</a:t>
            </a:r>
            <a:r>
              <a:rPr lang="en-US" dirty="0"/>
              <a:t> radicals (</a:t>
            </a:r>
            <a:r>
              <a:rPr lang="en-US" dirty="0" err="1" smtClean="0"/>
              <a:t>e.g.OH</a:t>
            </a:r>
            <a:r>
              <a:rPr lang="en-US" dirty="0" smtClean="0"/>
              <a:t> radical anion, _superoxide ion radical) from </a:t>
            </a:r>
            <a:r>
              <a:rPr lang="en-US" dirty="0"/>
              <a:t>semiconductor </a:t>
            </a:r>
            <a:r>
              <a:rPr lang="en-US" dirty="0" smtClean="0"/>
              <a:t>photo-catalysts</a:t>
            </a:r>
            <a:r>
              <a:rPr lang="en-US" dirty="0"/>
              <a:t>. Among all the </a:t>
            </a:r>
            <a:r>
              <a:rPr lang="en-US" dirty="0" smtClean="0"/>
              <a:t>photo-catalysts used </a:t>
            </a:r>
            <a:r>
              <a:rPr lang="en-US" dirty="0"/>
              <a:t>in </a:t>
            </a:r>
            <a:r>
              <a:rPr lang="en-US" dirty="0" err="1"/>
              <a:t>photodegradation</a:t>
            </a:r>
            <a:r>
              <a:rPr lang="en-US" dirty="0"/>
              <a:t>, TiO2 is considered as </a:t>
            </a:r>
            <a:r>
              <a:rPr lang="en-US" dirty="0" smtClean="0"/>
              <a:t>the dominant </a:t>
            </a:r>
            <a:r>
              <a:rPr lang="en-US" dirty="0" err="1"/>
              <a:t>photocatalyst</a:t>
            </a:r>
            <a:r>
              <a:rPr lang="en-US" dirty="0"/>
              <a:t> due to its high oxidation power, </a:t>
            </a:r>
            <a:r>
              <a:rPr lang="en-US" dirty="0" smtClean="0"/>
              <a:t>low cost </a:t>
            </a:r>
            <a:r>
              <a:rPr lang="en-US" dirty="0"/>
              <a:t>and long term </a:t>
            </a:r>
            <a:r>
              <a:rPr lang="en-US" dirty="0" smtClean="0"/>
              <a:t>stability. </a:t>
            </a:r>
            <a:r>
              <a:rPr lang="en-US" dirty="0"/>
              <a:t>However, a large band-gap</a:t>
            </a:r>
          </a:p>
          <a:p>
            <a:r>
              <a:rPr lang="en-US" dirty="0"/>
              <a:t>(3.2 </a:t>
            </a:r>
            <a:r>
              <a:rPr lang="en-US" dirty="0" err="1"/>
              <a:t>eV</a:t>
            </a:r>
            <a:r>
              <a:rPr lang="en-US" dirty="0"/>
              <a:t>) of </a:t>
            </a:r>
            <a:r>
              <a:rPr lang="en-US" dirty="0" err="1"/>
              <a:t>anatase</a:t>
            </a:r>
            <a:r>
              <a:rPr lang="en-US" dirty="0"/>
              <a:t> TiO2 restricts its use only to the narrow </a:t>
            </a:r>
            <a:r>
              <a:rPr lang="en-US" dirty="0" smtClean="0"/>
              <a:t>light responding range </a:t>
            </a:r>
            <a:r>
              <a:rPr lang="en-US" dirty="0"/>
              <a:t>of ultra-violet (&lt;5% of sunlight). In addition</a:t>
            </a:r>
            <a:r>
              <a:rPr lang="en-US" dirty="0" smtClean="0"/>
              <a:t>, the </a:t>
            </a:r>
            <a:r>
              <a:rPr lang="en-US" dirty="0"/>
              <a:t>carrier recombination in TiO2 should also be suppressed for</a:t>
            </a:r>
          </a:p>
          <a:p>
            <a:r>
              <a:rPr lang="en-US" dirty="0"/>
              <a:t>a higher efficiency. </a:t>
            </a:r>
            <a:r>
              <a:rPr lang="en-US" dirty="0" err="1"/>
              <a:t>Graphene</a:t>
            </a:r>
            <a:r>
              <a:rPr lang="en-US" dirty="0"/>
              <a:t> </a:t>
            </a:r>
            <a:r>
              <a:rPr lang="en-US" dirty="0" err="1"/>
              <a:t>nanosheets</a:t>
            </a:r>
            <a:r>
              <a:rPr lang="en-US" dirty="0"/>
              <a:t> have been </a:t>
            </a:r>
            <a:r>
              <a:rPr lang="en-US" dirty="0" smtClean="0"/>
              <a:t>incorporated with </a:t>
            </a:r>
            <a:r>
              <a:rPr lang="en-US" dirty="0"/>
              <a:t>TiO2 to form composite catalysts, which </a:t>
            </a:r>
            <a:r>
              <a:rPr lang="en-US" dirty="0" smtClean="0"/>
              <a:t>exhibit significantly </a:t>
            </a:r>
            <a:r>
              <a:rPr lang="en-US" dirty="0"/>
              <a:t>enhanced activities in the </a:t>
            </a:r>
            <a:r>
              <a:rPr lang="en-US" dirty="0" err="1"/>
              <a:t>photodegradation</a:t>
            </a:r>
            <a:r>
              <a:rPr lang="en-US" dirty="0"/>
              <a:t> of the</a:t>
            </a:r>
          </a:p>
          <a:p>
            <a:r>
              <a:rPr lang="en-US" dirty="0"/>
              <a:t>organic pollutants</a:t>
            </a:r>
            <a:r>
              <a:rPr lang="en-US" dirty="0" smtClean="0"/>
              <a:t>.</a:t>
            </a:r>
            <a:endParaRPr lang="en-US" dirty="0"/>
          </a:p>
        </p:txBody>
      </p:sp>
    </p:spTree>
    <p:extLst>
      <p:ext uri="{BB962C8B-B14F-4D97-AF65-F5344CB8AC3E}">
        <p14:creationId xmlns:p14="http://schemas.microsoft.com/office/powerpoint/2010/main" val="425091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dirty="0" err="1" smtClean="0"/>
              <a:t>Graphene</a:t>
            </a:r>
            <a:r>
              <a:rPr lang="en-US" dirty="0" smtClean="0"/>
              <a:t> based materials as electron acceptors- EA and electron donor</a:t>
            </a:r>
            <a:br>
              <a:rPr lang="en-US" dirty="0" smtClean="0"/>
            </a:br>
            <a:r>
              <a:rPr lang="en-US" dirty="0" smtClean="0"/>
              <a:t>Hole transporting layer</a:t>
            </a:r>
            <a:br>
              <a:rPr lang="en-US" dirty="0" smtClean="0"/>
            </a:br>
            <a:r>
              <a:rPr lang="en-US" dirty="0" smtClean="0"/>
              <a:t>tandem OPV</a:t>
            </a:r>
            <a:br>
              <a:rPr lang="en-US" dirty="0" smtClean="0"/>
            </a:br>
            <a:r>
              <a:rPr lang="en-US" dirty="0" smtClean="0"/>
              <a:t>Dye sensitized solar cells</a:t>
            </a:r>
            <a:br>
              <a:rPr lang="en-US" dirty="0" smtClean="0"/>
            </a:br>
            <a:r>
              <a:rPr lang="en-US" dirty="0" smtClean="0"/>
              <a:t>Transparent electrodes</a:t>
            </a:r>
            <a:br>
              <a:rPr lang="en-US" dirty="0" smtClean="0"/>
            </a:br>
            <a:r>
              <a:rPr lang="en-US" dirty="0" smtClean="0"/>
              <a:t>Quantum dot sensitized solar cells</a:t>
            </a:r>
            <a:endParaRPr lang="en-US" dirty="0"/>
          </a:p>
        </p:txBody>
      </p:sp>
    </p:spTree>
    <p:extLst>
      <p:ext uri="{BB962C8B-B14F-4D97-AF65-F5344CB8AC3E}">
        <p14:creationId xmlns:p14="http://schemas.microsoft.com/office/powerpoint/2010/main" val="263664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5973762"/>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Conclusion &amp; Prospects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err="1" smtClean="0">
                <a:latin typeface="Times New Roman" pitchFamily="18" charset="0"/>
                <a:cs typeface="Times New Roman" pitchFamily="18" charset="0"/>
              </a:rPr>
              <a:t>Graphene</a:t>
            </a:r>
            <a:r>
              <a:rPr lang="en-US" dirty="0" smtClean="0">
                <a:latin typeface="Times New Roman" pitchFamily="18" charset="0"/>
                <a:cs typeface="Times New Roman" pitchFamily="18" charset="0"/>
              </a:rPr>
              <a:t> 2004 -1/2D </a:t>
            </a:r>
            <a:r>
              <a:rPr lang="en-US" dirty="0" err="1" smtClean="0">
                <a:latin typeface="Times New Roman" pitchFamily="18" charset="0"/>
                <a:cs typeface="Times New Roman" pitchFamily="18" charset="0"/>
              </a:rPr>
              <a:t>e,T,m,o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properies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I,Sc</a:t>
            </a:r>
            <a:r>
              <a:rPr lang="en-US" dirty="0" smtClean="0">
                <a:latin typeface="Times New Roman" pitchFamily="18" charset="0"/>
                <a:cs typeface="Times New Roman" pitchFamily="18" charset="0"/>
              </a:rPr>
              <a:t>, M [O]/[R] Chemical modification, couple </a:t>
            </a:r>
            <a:r>
              <a:rPr lang="en-US" dirty="0" err="1" smtClean="0">
                <a:latin typeface="Times New Roman" pitchFamily="18" charset="0"/>
                <a:cs typeface="Times New Roman" pitchFamily="18" charset="0"/>
              </a:rPr>
              <a:t>graphene</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Sc</a:t>
            </a:r>
            <a:r>
              <a:rPr lang="en-US" dirty="0" smtClean="0">
                <a:latin typeface="Times New Roman" pitchFamily="18" charset="0"/>
                <a:cs typeface="Times New Roman" pitchFamily="18" charset="0"/>
              </a:rPr>
              <a:t> PEC,PC</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1.Facile synthesis/processing</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2.Surface microstructure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3.Structural </a:t>
            </a:r>
            <a:r>
              <a:rPr lang="en-US" dirty="0" err="1" smtClean="0">
                <a:latin typeface="Times New Roman" pitchFamily="18" charset="0"/>
                <a:cs typeface="Times New Roman" pitchFamily="18" charset="0"/>
              </a:rPr>
              <a:t>optimizaton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4.Device fabrication</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22957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1999"/>
            <a:ext cx="8839200" cy="10895290"/>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This </a:t>
            </a:r>
            <a:r>
              <a:rPr lang="en-US" dirty="0"/>
              <a:t>group reported the </a:t>
            </a:r>
            <a:r>
              <a:rPr lang="en-US" dirty="0" err="1"/>
              <a:t>photodegradation</a:t>
            </a:r>
            <a:r>
              <a:rPr lang="en-US" dirty="0"/>
              <a:t> of organic compounds (methylene blue (MB)) using TiO2 (commercial P25, Degussa)–</a:t>
            </a:r>
            <a:r>
              <a:rPr lang="en-US" dirty="0" err="1"/>
              <a:t>graphene</a:t>
            </a:r>
            <a:r>
              <a:rPr lang="en-US" dirty="0"/>
              <a:t> (P25–GR) </a:t>
            </a:r>
            <a:r>
              <a:rPr lang="en-US" dirty="0" err="1"/>
              <a:t>nanocomposites</a:t>
            </a:r>
            <a:r>
              <a:rPr lang="en-US" dirty="0"/>
              <a:t> for the first time.</a:t>
            </a:r>
          </a:p>
          <a:p>
            <a:r>
              <a:rPr lang="en-US" dirty="0"/>
              <a:t>P25–</a:t>
            </a:r>
            <a:r>
              <a:rPr lang="en-US" dirty="0" err="1"/>
              <a:t>graphene</a:t>
            </a:r>
            <a:r>
              <a:rPr lang="en-US" dirty="0"/>
              <a:t> (P25–GR) </a:t>
            </a:r>
            <a:r>
              <a:rPr lang="en-US" dirty="0" err="1"/>
              <a:t>nanocomposites</a:t>
            </a:r>
            <a:r>
              <a:rPr lang="en-US" dirty="0"/>
              <a:t> were obtained via a facile, one-step hydrothermal method using P25 and GO as the starting materials. Compared to the bare P25 catalyst, the P25</a:t>
            </a:r>
            <a:r>
              <a:rPr lang="en-US" dirty="0" smtClean="0"/>
              <a:t>– GR </a:t>
            </a:r>
            <a:r>
              <a:rPr lang="en-US" dirty="0"/>
              <a:t>composite exhibited three advantages. First, the pi–pi stacking between MB and the aromatic regions of </a:t>
            </a:r>
            <a:r>
              <a:rPr lang="en-US" dirty="0" err="1"/>
              <a:t>graphene</a:t>
            </a:r>
            <a:r>
              <a:rPr lang="en-US" dirty="0"/>
              <a:t> enhanced the </a:t>
            </a:r>
            <a:r>
              <a:rPr lang="en-US" dirty="0" err="1"/>
              <a:t>adsorptivity</a:t>
            </a:r>
            <a:r>
              <a:rPr lang="en-US" dirty="0"/>
              <a:t> of the dyes on the surface of the</a:t>
            </a:r>
          </a:p>
          <a:p>
            <a:r>
              <a:rPr lang="en-US" dirty="0"/>
              <a:t>Catalysts. leading to a synergetic effect between </a:t>
            </a:r>
            <a:r>
              <a:rPr lang="en-US" dirty="0" err="1"/>
              <a:t>adsorptivity</a:t>
            </a:r>
            <a:r>
              <a:rPr lang="en-US" dirty="0"/>
              <a:t> and </a:t>
            </a:r>
            <a:r>
              <a:rPr lang="en-US" dirty="0" err="1"/>
              <a:t>photoreactivity</a:t>
            </a:r>
            <a:r>
              <a:rPr lang="en-US" dirty="0"/>
              <a:t>. Second, the introduction of </a:t>
            </a:r>
            <a:r>
              <a:rPr lang="en-US" dirty="0" err="1"/>
              <a:t>graphene</a:t>
            </a:r>
            <a:r>
              <a:rPr lang="en-US" dirty="0"/>
              <a:t> extended the light responding range of P25 by 30–</a:t>
            </a:r>
          </a:p>
          <a:p>
            <a:r>
              <a:rPr lang="en-US" dirty="0"/>
              <a:t>40 nm , facilitating a more efficient visible light driven </a:t>
            </a:r>
            <a:r>
              <a:rPr lang="en-US" dirty="0" err="1"/>
              <a:t>photocatalysis</a:t>
            </a:r>
            <a:r>
              <a:rPr lang="en-US" dirty="0"/>
              <a:t>. The red shift could be attributed to the formation of the Ti–O–C bonds during the preparation.202 Last but not</a:t>
            </a:r>
          </a:p>
          <a:p>
            <a:r>
              <a:rPr lang="en-US" dirty="0"/>
              <a:t>least, P25–</a:t>
            </a:r>
            <a:r>
              <a:rPr lang="en-US" dirty="0" err="1"/>
              <a:t>graphene</a:t>
            </a:r>
            <a:r>
              <a:rPr lang="en-US" dirty="0"/>
              <a:t> showed a decrease in the solid state interface layer resistance and the charge transfer resistance on the surface compared to bare P25, according to the </a:t>
            </a:r>
            <a:r>
              <a:rPr lang="en-US" dirty="0" smtClean="0"/>
              <a:t>electrochemical </a:t>
            </a:r>
            <a:r>
              <a:rPr lang="en-US" dirty="0"/>
              <a:t>impedance spectra (EIS).  Thus, P25–GR </a:t>
            </a:r>
            <a:r>
              <a:rPr lang="en-US" dirty="0" err="1"/>
              <a:t>nanocomposites</a:t>
            </a:r>
            <a:r>
              <a:rPr lang="en-US" dirty="0"/>
              <a:t> demonstrated </a:t>
            </a:r>
            <a:r>
              <a:rPr lang="en-US" dirty="0" smtClean="0"/>
              <a:t>significant </a:t>
            </a:r>
            <a:r>
              <a:rPr lang="en-US" dirty="0"/>
              <a:t>advancement over bare P25 in the </a:t>
            </a:r>
            <a:r>
              <a:rPr lang="en-US" dirty="0" err="1"/>
              <a:t>photodegradation</a:t>
            </a:r>
            <a:r>
              <a:rPr lang="en-US" dirty="0"/>
              <a:t> of MB dye under both UV </a:t>
            </a:r>
            <a:r>
              <a:rPr lang="en-US" dirty="0" smtClean="0"/>
              <a:t>and visible </a:t>
            </a:r>
            <a:r>
              <a:rPr lang="en-US" dirty="0"/>
              <a:t>light irradiation. In view of the high efficiency achieved in the P25–</a:t>
            </a:r>
            <a:r>
              <a:rPr lang="en-US" dirty="0" err="1"/>
              <a:t>graphene</a:t>
            </a:r>
            <a:r>
              <a:rPr lang="en-US" dirty="0"/>
              <a:t> catalyst, many efforts have been devoted to the growth of TiO2 nanostructures on </a:t>
            </a:r>
            <a:r>
              <a:rPr lang="en-US" dirty="0" err="1"/>
              <a:t>graphene</a:t>
            </a:r>
            <a:r>
              <a:rPr lang="en-US" dirty="0"/>
              <a:t> through in situ or one-pot routes. In most studies, TiO2 nanostructures were fabricated on </a:t>
            </a:r>
            <a:r>
              <a:rPr lang="en-US" dirty="0" err="1"/>
              <a:t>graphene</a:t>
            </a:r>
            <a:r>
              <a:rPr lang="en-US" dirty="0"/>
              <a:t> via: </a:t>
            </a:r>
            <a:r>
              <a:rPr lang="en-US" dirty="0" smtClean="0"/>
              <a:t>the hydrolysis </a:t>
            </a:r>
            <a:r>
              <a:rPr lang="en-US" dirty="0"/>
              <a:t>of various Ti precursors including TiF4,203 titanium(IV) ammonium oxalate204 and TiCl4 205 on </a:t>
            </a:r>
            <a:r>
              <a:rPr lang="en-US" dirty="0" err="1"/>
              <a:t>graphene</a:t>
            </a:r>
            <a:r>
              <a:rPr lang="en-US" dirty="0"/>
              <a:t>; the </a:t>
            </a:r>
            <a:r>
              <a:rPr lang="en-US" dirty="0" err="1"/>
              <a:t>solvothermal</a:t>
            </a:r>
            <a:r>
              <a:rPr lang="en-US" dirty="0"/>
              <a:t> process;206 or the two step method (hydrolysis of a </a:t>
            </a:r>
            <a:r>
              <a:rPr lang="en-US" dirty="0" smtClean="0"/>
              <a:t>Ti precursor</a:t>
            </a:r>
            <a:r>
              <a:rPr lang="en-US" dirty="0"/>
              <a:t>, e.g. Ti(</a:t>
            </a:r>
            <a:r>
              <a:rPr lang="en-US" dirty="0" err="1"/>
              <a:t>BuO</a:t>
            </a:r>
            <a:r>
              <a:rPr lang="en-US" dirty="0"/>
              <a:t>)4, in the presence of GO, followed by the </a:t>
            </a:r>
            <a:r>
              <a:rPr lang="en-US" dirty="0" err="1"/>
              <a:t>solvothermal</a:t>
            </a:r>
            <a:r>
              <a:rPr lang="en-US" dirty="0"/>
              <a:t> </a:t>
            </a:r>
            <a:r>
              <a:rPr lang="en-US" dirty="0" smtClean="0"/>
              <a:t>reaction).. </a:t>
            </a:r>
            <a:endParaRPr lang="en-US" dirty="0"/>
          </a:p>
        </p:txBody>
      </p:sp>
    </p:spTree>
    <p:extLst>
      <p:ext uri="{BB962C8B-B14F-4D97-AF65-F5344CB8AC3E}">
        <p14:creationId xmlns:p14="http://schemas.microsoft.com/office/powerpoint/2010/main" val="182358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Graphene</a:t>
            </a:r>
            <a:r>
              <a:rPr lang="en-US" dirty="0" smtClean="0">
                <a:latin typeface="Times New Roman" pitchFamily="18" charset="0"/>
                <a:cs typeface="Times New Roman" pitchFamily="18" charset="0"/>
              </a:rPr>
              <a:t> –Rising star in material Science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10600" cy="4876800"/>
          </a:xfrm>
        </p:spPr>
        <p:txBody>
          <a:bodyPr>
            <a:normAutofit fontScale="92500" lnSpcReduction="20000"/>
          </a:bodyPr>
          <a:lstStyle/>
          <a:p>
            <a:r>
              <a:rPr lang="en-US" dirty="0" smtClean="0">
                <a:latin typeface="Times New Roman" pitchFamily="18" charset="0"/>
                <a:cs typeface="Times New Roman" pitchFamily="18" charset="0"/>
              </a:rPr>
              <a:t>Conductivity, electron mobility, chemical stability, S/V ratio</a:t>
            </a:r>
          </a:p>
          <a:p>
            <a:r>
              <a:rPr lang="en-US" dirty="0" smtClean="0">
                <a:latin typeface="Times New Roman" pitchFamily="18" charset="0"/>
                <a:cs typeface="Times New Roman" pitchFamily="18" charset="0"/>
              </a:rPr>
              <a:t>Single layer of carbon atoms in 2D honey comb network of six membered rings</a:t>
            </a:r>
          </a:p>
          <a:p>
            <a:r>
              <a:rPr lang="en-US" dirty="0" smtClean="0">
                <a:latin typeface="Times New Roman" pitchFamily="18" charset="0"/>
                <a:cs typeface="Times New Roman" pitchFamily="18" charset="0"/>
              </a:rPr>
              <a:t>High transparency, 2600m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/g ballistic transport (massless relativistic particle </a:t>
            </a:r>
            <a:r>
              <a:rPr lang="en-US" dirty="0" err="1" smtClean="0">
                <a:latin typeface="Times New Roman" pitchFamily="18" charset="0"/>
                <a:cs typeface="Times New Roman" pitchFamily="18" charset="0"/>
              </a:rPr>
              <a:t>mobilities</a:t>
            </a:r>
            <a:r>
              <a:rPr lang="en-US" dirty="0" smtClean="0">
                <a:latin typeface="Times New Roman" pitchFamily="18" charset="0"/>
                <a:cs typeface="Times New Roman" pitchFamily="18" charset="0"/>
              </a:rPr>
              <a:t> 15000 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V</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s</a:t>
            </a:r>
            <a:r>
              <a:rPr lang="en-US" baseline="30000" dirty="0" smtClean="0">
                <a:latin typeface="Times New Roman" pitchFamily="18" charset="0"/>
                <a:cs typeface="Times New Roman" pitchFamily="18" charset="0"/>
              </a:rPr>
              <a:t>-1</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Hall effect, </a:t>
            </a:r>
            <a:r>
              <a:rPr lang="en-US" dirty="0" err="1" smtClean="0">
                <a:latin typeface="Times New Roman" pitchFamily="18" charset="0"/>
                <a:cs typeface="Times New Roman" pitchFamily="18" charset="0"/>
              </a:rPr>
              <a:t>Direac</a:t>
            </a:r>
            <a:r>
              <a:rPr lang="en-US" dirty="0" smtClean="0">
                <a:latin typeface="Times New Roman" pitchFamily="18" charset="0"/>
                <a:cs typeface="Times New Roman" pitchFamily="18" charset="0"/>
              </a:rPr>
              <a:t> fermions</a:t>
            </a:r>
          </a:p>
          <a:p>
            <a:r>
              <a:rPr lang="en-US" dirty="0" smtClean="0">
                <a:latin typeface="Times New Roman" pitchFamily="18" charset="0"/>
                <a:cs typeface="Times New Roman" pitchFamily="18" charset="0"/>
              </a:rPr>
              <a:t>Surface properties energy storage, sensors, Drug delivery, catalysis</a:t>
            </a:r>
          </a:p>
          <a:p>
            <a:r>
              <a:rPr lang="en-US" dirty="0" smtClean="0"/>
              <a:t> </a:t>
            </a:r>
            <a:endParaRPr lang="en-US" dirty="0"/>
          </a:p>
        </p:txBody>
      </p:sp>
    </p:spTree>
    <p:extLst>
      <p:ext uri="{BB962C8B-B14F-4D97-AF65-F5344CB8AC3E}">
        <p14:creationId xmlns:p14="http://schemas.microsoft.com/office/powerpoint/2010/main" val="295487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36339"/>
            <a:ext cx="8991600" cy="1200329"/>
          </a:xfrm>
          <a:prstGeom prst="rect">
            <a:avLst/>
          </a:prstGeom>
        </p:spPr>
        <p:txBody>
          <a:bodyPr wrap="square">
            <a:spAutoFit/>
          </a:bodyPr>
          <a:lstStyle/>
          <a:p>
            <a:r>
              <a:rPr lang="en-US" dirty="0"/>
              <a:t>Moreover</a:t>
            </a:r>
            <a:r>
              <a:rPr lang="en-US" dirty="0" smtClean="0"/>
              <a:t>, others </a:t>
            </a:r>
            <a:r>
              <a:rPr lang="en-US" dirty="0"/>
              <a:t>have developed the fabrication of TiO2–</a:t>
            </a:r>
            <a:r>
              <a:rPr lang="en-US" dirty="0" err="1"/>
              <a:t>graphene</a:t>
            </a:r>
            <a:r>
              <a:rPr lang="en-US" dirty="0"/>
              <a:t> composites by carrying out UV-assisted </a:t>
            </a:r>
            <a:r>
              <a:rPr lang="en-US" dirty="0" err="1"/>
              <a:t>photocatalytic</a:t>
            </a:r>
            <a:r>
              <a:rPr lang="en-US" dirty="0"/>
              <a:t> reduction of graphite oxide using TiO2 nanoparticles. In addition, other methods, such as the microwave-assisted synthesis and the redox reaction between Ti3+ and GO, can be also adopted to form the TiO2–</a:t>
            </a:r>
            <a:r>
              <a:rPr lang="en-US" dirty="0" err="1"/>
              <a:t>graphene</a:t>
            </a:r>
            <a:r>
              <a:rPr lang="en-US" dirty="0"/>
              <a:t> composites</a:t>
            </a:r>
            <a:endParaRPr lang="en-US" dirty="0"/>
          </a:p>
        </p:txBody>
      </p:sp>
    </p:spTree>
    <p:extLst>
      <p:ext uri="{BB962C8B-B14F-4D97-AF65-F5344CB8AC3E}">
        <p14:creationId xmlns:p14="http://schemas.microsoft.com/office/powerpoint/2010/main" val="24799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rmal.img-0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324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18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943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87648"/>
            <a:ext cx="8839200" cy="5078313"/>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r>
              <a:rPr lang="en-US" dirty="0" smtClean="0"/>
              <a:t>GO </a:t>
            </a:r>
            <a:r>
              <a:rPr lang="en-US" dirty="0"/>
              <a:t>also has some other interesting properties. It is an </a:t>
            </a:r>
            <a:r>
              <a:rPr lang="en-US" dirty="0" err="1"/>
              <a:t>amphiphile</a:t>
            </a:r>
            <a:r>
              <a:rPr lang="en-US" dirty="0"/>
              <a:t> with hydrophilic edges that </a:t>
            </a:r>
            <a:r>
              <a:rPr lang="en-US" dirty="0" smtClean="0"/>
              <a:t>can act </a:t>
            </a:r>
            <a:r>
              <a:rPr lang="en-US" dirty="0"/>
              <a:t>as surfactant </a:t>
            </a:r>
            <a:r>
              <a:rPr lang="en-US" dirty="0" smtClean="0"/>
              <a:t>, </a:t>
            </a:r>
            <a:r>
              <a:rPr lang="en-US" dirty="0"/>
              <a:t>it is water permeable and ferromagnetic (which is believed to be produced by </a:t>
            </a:r>
            <a:r>
              <a:rPr lang="en-US" dirty="0" smtClean="0"/>
              <a:t>the defects </a:t>
            </a:r>
            <a:r>
              <a:rPr lang="en-US" dirty="0"/>
              <a:t>on </a:t>
            </a:r>
            <a:r>
              <a:rPr lang="en-US" dirty="0" err="1"/>
              <a:t>graphene</a:t>
            </a:r>
            <a:r>
              <a:rPr lang="en-US" dirty="0"/>
              <a:t> structure</a:t>
            </a:r>
            <a:r>
              <a:rPr lang="en-US" dirty="0" smtClean="0"/>
              <a:t>). </a:t>
            </a:r>
            <a:r>
              <a:rPr lang="en-US" dirty="0"/>
              <a:t>Monolayer GO has a lower Young Modulus value than </a:t>
            </a:r>
            <a:r>
              <a:rPr lang="en-US" dirty="0" smtClean="0"/>
              <a:t>pristine </a:t>
            </a:r>
            <a:r>
              <a:rPr lang="en-US" dirty="0" err="1" smtClean="0"/>
              <a:t>graphene</a:t>
            </a:r>
            <a:r>
              <a:rPr lang="en-US" dirty="0" smtClean="0"/>
              <a:t> </a:t>
            </a:r>
            <a:r>
              <a:rPr lang="en-US" dirty="0"/>
              <a:t>with a value of approximately 207 </a:t>
            </a:r>
            <a:r>
              <a:rPr lang="en-US" dirty="0" err="1"/>
              <a:t>GPa</a:t>
            </a:r>
            <a:r>
              <a:rPr lang="en-US" dirty="0"/>
              <a:t> and a pre-stress oscillating between 39.7 </a:t>
            </a:r>
            <a:r>
              <a:rPr lang="en-US" dirty="0" smtClean="0"/>
              <a:t>and 76.8 </a:t>
            </a:r>
            <a:r>
              <a:rPr lang="en-US" dirty="0" err="1"/>
              <a:t>MPa</a:t>
            </a:r>
            <a:r>
              <a:rPr lang="en-US" dirty="0"/>
              <a:t> when an average thickness of 0.7 nm of the sample is tested </a:t>
            </a:r>
            <a:r>
              <a:rPr lang="en-US" dirty="0" smtClean="0"/>
              <a:t>. </a:t>
            </a:r>
            <a:r>
              <a:rPr lang="en-US" dirty="0"/>
              <a:t>Moreover, it is </a:t>
            </a:r>
            <a:r>
              <a:rPr lang="en-US" dirty="0" smtClean="0"/>
              <a:t>an insulating </a:t>
            </a:r>
            <a:r>
              <a:rPr lang="en-US" dirty="0"/>
              <a:t>material (the C–O bonds break the conjugation in the lattice, lateral resistivity values </a:t>
            </a:r>
            <a:r>
              <a:rPr lang="en-US" dirty="0" smtClean="0"/>
              <a:t>of 105 </a:t>
            </a:r>
            <a:r>
              <a:rPr lang="en-US" dirty="0"/>
              <a:t>Ω·cm−1 </a:t>
            </a:r>
            <a:r>
              <a:rPr lang="en-US" dirty="0" smtClean="0"/>
              <a:t> </a:t>
            </a:r>
            <a:r>
              <a:rPr lang="en-US" dirty="0"/>
              <a:t>but, by means of a controlled process of </a:t>
            </a:r>
            <a:r>
              <a:rPr lang="en-US" dirty="0" err="1"/>
              <a:t>deoxidation</a:t>
            </a:r>
            <a:r>
              <a:rPr lang="en-US" dirty="0"/>
              <a:t>, an optically and </a:t>
            </a:r>
            <a:r>
              <a:rPr lang="en-US" dirty="0" smtClean="0"/>
              <a:t>electrically active </a:t>
            </a:r>
            <a:r>
              <a:rPr lang="en-US" dirty="0"/>
              <a:t>material can be produced, turning it into a transparent and conductive sample </a:t>
            </a:r>
            <a:r>
              <a:rPr lang="en-US" dirty="0" smtClean="0"/>
              <a:t>. </a:t>
            </a:r>
            <a:r>
              <a:rPr lang="en-US" dirty="0"/>
              <a:t>The </a:t>
            </a:r>
            <a:r>
              <a:rPr lang="en-US" dirty="0" smtClean="0"/>
              <a:t>vertical resistivity </a:t>
            </a:r>
            <a:r>
              <a:rPr lang="en-US" dirty="0"/>
              <a:t>of GO is an order of magnitude lower than the lateral resistivity </a:t>
            </a:r>
            <a:r>
              <a:rPr lang="en-US" dirty="0" smtClean="0"/>
              <a:t>. </a:t>
            </a:r>
            <a:r>
              <a:rPr lang="en-US" dirty="0"/>
              <a:t>These low values </a:t>
            </a:r>
            <a:r>
              <a:rPr lang="en-US" dirty="0" smtClean="0"/>
              <a:t>of electrical </a:t>
            </a:r>
            <a:r>
              <a:rPr lang="en-US" dirty="0"/>
              <a:t>conductivity are maintained in aqueous solutions, where it shows a value of 17 S/m, a </a:t>
            </a:r>
            <a:r>
              <a:rPr lang="en-US" dirty="0" smtClean="0"/>
              <a:t>very small </a:t>
            </a:r>
            <a:r>
              <a:rPr lang="en-US" dirty="0"/>
              <a:t>value compared to reduced </a:t>
            </a:r>
            <a:r>
              <a:rPr lang="en-US" dirty="0" err="1"/>
              <a:t>graphene</a:t>
            </a:r>
            <a:r>
              <a:rPr lang="en-US" dirty="0"/>
              <a:t> oxide in the same conditions (1250 S/m). This proves a</a:t>
            </a:r>
          </a:p>
          <a:p>
            <a:r>
              <a:rPr lang="en-US" dirty="0"/>
              <a:t>restoration of the conjugated system </a:t>
            </a:r>
            <a:r>
              <a:rPr lang="en-US" dirty="0" smtClean="0"/>
              <a:t>.</a:t>
            </a:r>
            <a:endParaRPr lang="en-US" dirty="0"/>
          </a:p>
        </p:txBody>
      </p:sp>
    </p:spTree>
    <p:extLst>
      <p:ext uri="{BB962C8B-B14F-4D97-AF65-F5344CB8AC3E}">
        <p14:creationId xmlns:p14="http://schemas.microsoft.com/office/powerpoint/2010/main" val="281178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150"/>
            <a:ext cx="85344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5546636"/>
            <a:ext cx="8915400" cy="646331"/>
          </a:xfrm>
          <a:prstGeom prst="rect">
            <a:avLst/>
          </a:prstGeom>
        </p:spPr>
        <p:txBody>
          <a:bodyPr wrap="square">
            <a:spAutoFit/>
          </a:bodyPr>
          <a:lstStyle/>
          <a:p>
            <a:r>
              <a:rPr lang="en-US" dirty="0"/>
              <a:t>The introduced 2D </a:t>
            </a:r>
            <a:r>
              <a:rPr lang="en-US" dirty="0" err="1"/>
              <a:t>rGO</a:t>
            </a:r>
            <a:r>
              <a:rPr lang="en-US" dirty="0"/>
              <a:t> bridges perform as an electron acceptor and transfer the</a:t>
            </a:r>
          </a:p>
          <a:p>
            <a:r>
              <a:rPr lang="en-US" dirty="0"/>
              <a:t>electrons quickly. Hence, the recombination and back reaction are suppressed. </a:t>
            </a:r>
            <a:endParaRPr lang="en-US" dirty="0"/>
          </a:p>
        </p:txBody>
      </p:sp>
    </p:spTree>
    <p:extLst>
      <p:ext uri="{BB962C8B-B14F-4D97-AF65-F5344CB8AC3E}">
        <p14:creationId xmlns:p14="http://schemas.microsoft.com/office/powerpoint/2010/main" val="263066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238999"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5410200"/>
            <a:ext cx="8839200" cy="646331"/>
          </a:xfrm>
          <a:prstGeom prst="rect">
            <a:avLst/>
          </a:prstGeom>
        </p:spPr>
        <p:txBody>
          <a:bodyPr wrap="square">
            <a:spAutoFit/>
          </a:bodyPr>
          <a:lstStyle/>
          <a:p>
            <a:r>
              <a:rPr lang="en-US" dirty="0"/>
              <a:t>Schematic diagrams of the energy levels in the reduced </a:t>
            </a:r>
            <a:r>
              <a:rPr lang="en-US" dirty="0" err="1"/>
              <a:t>graphene</a:t>
            </a:r>
            <a:r>
              <a:rPr lang="en-US" dirty="0"/>
              <a:t> oxide-</a:t>
            </a:r>
            <a:r>
              <a:rPr lang="en-US" dirty="0" err="1"/>
              <a:t>CdSe</a:t>
            </a:r>
            <a:endParaRPr lang="en-US" dirty="0"/>
          </a:p>
          <a:p>
            <a:r>
              <a:rPr lang="en-US" dirty="0"/>
              <a:t>based quantum dot sensitized solar cell</a:t>
            </a:r>
            <a:endParaRPr lang="en-US" dirty="0"/>
          </a:p>
        </p:txBody>
      </p:sp>
    </p:spTree>
    <p:extLst>
      <p:ext uri="{BB962C8B-B14F-4D97-AF65-F5344CB8AC3E}">
        <p14:creationId xmlns:p14="http://schemas.microsoft.com/office/powerpoint/2010/main" val="1171327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619999"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5334000"/>
            <a:ext cx="8991600" cy="369332"/>
          </a:xfrm>
          <a:prstGeom prst="rect">
            <a:avLst/>
          </a:prstGeom>
        </p:spPr>
        <p:txBody>
          <a:bodyPr wrap="square">
            <a:spAutoFit/>
          </a:bodyPr>
          <a:lstStyle/>
          <a:p>
            <a:r>
              <a:rPr lang="en-US" dirty="0"/>
              <a:t>Degradation of Rh. B as a function of catalysis and irradiation time</a:t>
            </a:r>
            <a:endParaRPr lang="en-US" dirty="0"/>
          </a:p>
        </p:txBody>
      </p:sp>
    </p:spTree>
    <p:extLst>
      <p:ext uri="{BB962C8B-B14F-4D97-AF65-F5344CB8AC3E}">
        <p14:creationId xmlns:p14="http://schemas.microsoft.com/office/powerpoint/2010/main" val="92027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496145"/>
            <a:ext cx="7162800" cy="399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500" y="4648200"/>
            <a:ext cx="9067800" cy="2308324"/>
          </a:xfrm>
          <a:prstGeom prst="rect">
            <a:avLst/>
          </a:prstGeom>
        </p:spPr>
        <p:txBody>
          <a:bodyPr wrap="square">
            <a:spAutoFit/>
          </a:bodyPr>
          <a:lstStyle/>
          <a:p>
            <a:r>
              <a:rPr lang="en-US" dirty="0"/>
              <a:t>Schematic representation of photo-generated electron transfer processes in a</a:t>
            </a:r>
          </a:p>
          <a:p>
            <a:r>
              <a:rPr lang="en-US" dirty="0"/>
              <a:t>layered reduced </a:t>
            </a:r>
            <a:r>
              <a:rPr lang="en-US" dirty="0" err="1"/>
              <a:t>graphene</a:t>
            </a:r>
            <a:r>
              <a:rPr lang="en-US" dirty="0"/>
              <a:t> oxide/quantum dot (QD) structure with </a:t>
            </a:r>
            <a:r>
              <a:rPr lang="en-US" dirty="0" err="1"/>
              <a:t>TiO</a:t>
            </a:r>
            <a:r>
              <a:rPr lang="en-US" i="1" dirty="0" err="1"/>
              <a:t>x</a:t>
            </a:r>
            <a:r>
              <a:rPr lang="en-US" i="1" dirty="0"/>
              <a:t> </a:t>
            </a:r>
            <a:r>
              <a:rPr lang="en-US" dirty="0"/>
              <a:t>interlayer (</a:t>
            </a:r>
            <a:r>
              <a:rPr lang="en-US" b="1" dirty="0"/>
              <a:t>a</a:t>
            </a:r>
            <a:r>
              <a:rPr lang="en-US" dirty="0"/>
              <a:t>) and</a:t>
            </a:r>
          </a:p>
          <a:p>
            <a:r>
              <a:rPr lang="en-US" dirty="0"/>
              <a:t>the Energy Band Diagram (</a:t>
            </a:r>
            <a:r>
              <a:rPr lang="en-US" b="1" dirty="0"/>
              <a:t>b</a:t>
            </a:r>
            <a:r>
              <a:rPr lang="en-US" dirty="0"/>
              <a:t>) showing the main electronic processes at the interface in</a:t>
            </a:r>
          </a:p>
          <a:p>
            <a:r>
              <a:rPr lang="en-US" dirty="0"/>
              <a:t>QDs: (1) Electron injection; (2) electron transfer; (3) Trapping of the electron at surface</a:t>
            </a:r>
          </a:p>
          <a:p>
            <a:r>
              <a:rPr lang="en-US" dirty="0"/>
              <a:t>states; the two charge recombination pathways of trapped electron recombination with;</a:t>
            </a:r>
          </a:p>
          <a:p>
            <a:r>
              <a:rPr lang="en-US" dirty="0"/>
              <a:t>(4) the hole at the valence band of QDs and; (5) the oxidized redox couple; (6) hole extraction.</a:t>
            </a:r>
          </a:p>
          <a:p>
            <a:r>
              <a:rPr lang="en-US" dirty="0"/>
              <a:t>The recombination between the electron at Fermi level of </a:t>
            </a:r>
            <a:r>
              <a:rPr lang="en-US" dirty="0" err="1"/>
              <a:t>rGO</a:t>
            </a:r>
            <a:r>
              <a:rPr lang="en-US" dirty="0"/>
              <a:t> and the hole at the valence</a:t>
            </a:r>
          </a:p>
          <a:p>
            <a:r>
              <a:rPr lang="en-US" dirty="0"/>
              <a:t>band of QDs and the oxidized redox couple was inhibited by </a:t>
            </a:r>
            <a:r>
              <a:rPr lang="en-US" dirty="0" err="1"/>
              <a:t>TiO</a:t>
            </a:r>
            <a:r>
              <a:rPr lang="en-US" i="1" dirty="0" err="1"/>
              <a:t>x</a:t>
            </a:r>
            <a:r>
              <a:rPr lang="en-US" i="1" dirty="0"/>
              <a:t> </a:t>
            </a:r>
            <a:r>
              <a:rPr lang="en-US" dirty="0"/>
              <a:t>layer</a:t>
            </a:r>
            <a:endParaRPr lang="en-US" dirty="0"/>
          </a:p>
        </p:txBody>
      </p:sp>
    </p:spTree>
    <p:extLst>
      <p:ext uri="{BB962C8B-B14F-4D97-AF65-F5344CB8AC3E}">
        <p14:creationId xmlns:p14="http://schemas.microsoft.com/office/powerpoint/2010/main" val="325439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9212"/>
            <a:ext cx="79248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500" y="4951413"/>
            <a:ext cx="9080500" cy="1754326"/>
          </a:xfrm>
          <a:prstGeom prst="rect">
            <a:avLst/>
          </a:prstGeom>
        </p:spPr>
        <p:txBody>
          <a:bodyPr wrap="square">
            <a:spAutoFit/>
          </a:bodyPr>
          <a:lstStyle/>
          <a:p>
            <a:r>
              <a:rPr lang="en-US" dirty="0"/>
              <a:t>Two proposed mechanisms for the </a:t>
            </a:r>
            <a:r>
              <a:rPr lang="en-US" dirty="0" err="1"/>
              <a:t>photodegradation</a:t>
            </a:r>
            <a:r>
              <a:rPr lang="en-US" dirty="0"/>
              <a:t> of MB by </a:t>
            </a:r>
            <a:r>
              <a:rPr lang="en-US" dirty="0" err="1"/>
              <a:t>rGO</a:t>
            </a:r>
            <a:r>
              <a:rPr lang="en-US" dirty="0"/>
              <a:t>/</a:t>
            </a:r>
            <a:r>
              <a:rPr lang="en-US" dirty="0" err="1"/>
              <a:t>ZnO</a:t>
            </a:r>
            <a:endParaRPr lang="en-US" dirty="0"/>
          </a:p>
          <a:p>
            <a:r>
              <a:rPr lang="en-US" dirty="0"/>
              <a:t>composite under visible light and energy diagram of excited MB, </a:t>
            </a:r>
            <a:r>
              <a:rPr lang="en-US" dirty="0" err="1"/>
              <a:t>graphene</a:t>
            </a:r>
            <a:r>
              <a:rPr lang="en-US" dirty="0"/>
              <a:t> and the</a:t>
            </a:r>
          </a:p>
          <a:p>
            <a:r>
              <a:rPr lang="en-US" dirty="0"/>
              <a:t>conduction band of </a:t>
            </a:r>
            <a:r>
              <a:rPr lang="en-US" dirty="0" err="1"/>
              <a:t>ZnO</a:t>
            </a:r>
            <a:r>
              <a:rPr lang="en-US" dirty="0"/>
              <a:t>. (</a:t>
            </a:r>
            <a:r>
              <a:rPr lang="en-US" b="1" dirty="0"/>
              <a:t>a</a:t>
            </a:r>
            <a:r>
              <a:rPr lang="en-US" dirty="0"/>
              <a:t>) The excitation of the semiconductor produced by light</a:t>
            </a:r>
          </a:p>
          <a:p>
            <a:r>
              <a:rPr lang="en-US" dirty="0"/>
              <a:t>irradiation generates an electron-hole pair. The reaction with the organic pollutant takes place</a:t>
            </a:r>
          </a:p>
          <a:p>
            <a:r>
              <a:rPr lang="en-US" dirty="0"/>
              <a:t>in the movement of those charges towards the particle surface. (</a:t>
            </a:r>
            <a:r>
              <a:rPr lang="en-US" b="1" dirty="0"/>
              <a:t>b</a:t>
            </a:r>
            <a:r>
              <a:rPr lang="en-US" dirty="0"/>
              <a:t>) The dye, which act as a light</a:t>
            </a:r>
          </a:p>
          <a:p>
            <a:r>
              <a:rPr lang="en-US" dirty="0"/>
              <a:t>sensitizer, is excited and transfers electrons. It becomes a cationic radical that self-degrades</a:t>
            </a:r>
            <a:endParaRPr lang="en-US" dirty="0"/>
          </a:p>
        </p:txBody>
      </p:sp>
    </p:spTree>
    <p:extLst>
      <p:ext uri="{BB962C8B-B14F-4D97-AF65-F5344CB8AC3E}">
        <p14:creationId xmlns:p14="http://schemas.microsoft.com/office/powerpoint/2010/main" val="220036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3841"/>
            <a:ext cx="8915400" cy="3785652"/>
          </a:xfrm>
          <a:prstGeom prst="rect">
            <a:avLst/>
          </a:prstGeom>
        </p:spPr>
        <p:txBody>
          <a:bodyPr wrap="square">
            <a:spAutoFit/>
          </a:bodyPr>
          <a:lstStyle/>
          <a:p>
            <a:r>
              <a:rPr lang="en-US" sz="2400" dirty="0" err="1"/>
              <a:t>Graphene</a:t>
            </a:r>
            <a:r>
              <a:rPr lang="en-US" sz="2400" dirty="0"/>
              <a:t> and its derivatives combine a numerous range of </a:t>
            </a:r>
            <a:r>
              <a:rPr lang="en-US" sz="2400" dirty="0">
                <a:solidFill>
                  <a:srgbClr val="FF0000"/>
                </a:solidFill>
              </a:rPr>
              <a:t>supreme </a:t>
            </a:r>
            <a:r>
              <a:rPr lang="en-US" sz="2400" dirty="0" smtClean="0">
                <a:solidFill>
                  <a:srgbClr val="FF0000"/>
                </a:solidFill>
              </a:rPr>
              <a:t>properties </a:t>
            </a:r>
            <a:r>
              <a:rPr lang="en-US" sz="2400" dirty="0" smtClean="0"/>
              <a:t>that </a:t>
            </a:r>
            <a:r>
              <a:rPr lang="en-US" sz="2400" dirty="0"/>
              <a:t>can be useful in many applications. The purpose of </a:t>
            </a:r>
            <a:r>
              <a:rPr lang="en-US" sz="2400" dirty="0" smtClean="0"/>
              <a:t>this presentation is </a:t>
            </a:r>
            <a:r>
              <a:rPr lang="en-US" sz="2400" dirty="0"/>
              <a:t>to </a:t>
            </a:r>
            <a:r>
              <a:rPr lang="en-US" sz="2400" dirty="0" err="1"/>
              <a:t>analyse</a:t>
            </a:r>
            <a:r>
              <a:rPr lang="en-US" sz="2400" dirty="0"/>
              <a:t> </a:t>
            </a:r>
            <a:r>
              <a:rPr lang="en-US" sz="2400" dirty="0" smtClean="0"/>
              <a:t>the </a:t>
            </a:r>
            <a:r>
              <a:rPr lang="en-US" sz="2400" dirty="0" err="1" smtClean="0">
                <a:solidFill>
                  <a:srgbClr val="FF0000"/>
                </a:solidFill>
              </a:rPr>
              <a:t>photoelectrochemical</a:t>
            </a:r>
            <a:r>
              <a:rPr lang="en-US" sz="2400" dirty="0" smtClean="0">
                <a:solidFill>
                  <a:srgbClr val="FF0000"/>
                </a:solidFill>
              </a:rPr>
              <a:t> </a:t>
            </a:r>
            <a:r>
              <a:rPr lang="en-US" sz="2400" dirty="0">
                <a:solidFill>
                  <a:srgbClr val="FF0000"/>
                </a:solidFill>
              </a:rPr>
              <a:t>properties </a:t>
            </a:r>
            <a:r>
              <a:rPr lang="en-US" sz="2400" dirty="0"/>
              <a:t>of </a:t>
            </a:r>
            <a:r>
              <a:rPr lang="en-US" sz="2400" dirty="0">
                <a:solidFill>
                  <a:srgbClr val="FF0000"/>
                </a:solidFill>
              </a:rPr>
              <a:t>pristine </a:t>
            </a:r>
            <a:r>
              <a:rPr lang="en-US" sz="2400" dirty="0" err="1">
                <a:solidFill>
                  <a:srgbClr val="FF0000"/>
                </a:solidFill>
              </a:rPr>
              <a:t>graphene</a:t>
            </a:r>
            <a:r>
              <a:rPr lang="en-US" sz="2400" dirty="0">
                <a:solidFill>
                  <a:srgbClr val="FF0000"/>
                </a:solidFill>
              </a:rPr>
              <a:t>, </a:t>
            </a:r>
            <a:r>
              <a:rPr lang="en-US" sz="2400" dirty="0" err="1">
                <a:solidFill>
                  <a:srgbClr val="FF0000"/>
                </a:solidFill>
              </a:rPr>
              <a:t>graphene</a:t>
            </a:r>
            <a:r>
              <a:rPr lang="en-US" sz="2400" dirty="0">
                <a:solidFill>
                  <a:srgbClr val="FF0000"/>
                </a:solidFill>
              </a:rPr>
              <a:t> oxide (GO) and reduced</a:t>
            </a:r>
          </a:p>
          <a:p>
            <a:r>
              <a:rPr lang="en-US" sz="2400" dirty="0" err="1">
                <a:solidFill>
                  <a:srgbClr val="FF0000"/>
                </a:solidFill>
              </a:rPr>
              <a:t>graphene</a:t>
            </a:r>
            <a:r>
              <a:rPr lang="en-US" sz="2400" dirty="0">
                <a:solidFill>
                  <a:srgbClr val="FF0000"/>
                </a:solidFill>
              </a:rPr>
              <a:t> oxide (</a:t>
            </a:r>
            <a:r>
              <a:rPr lang="en-US" sz="2400" dirty="0" err="1">
                <a:solidFill>
                  <a:srgbClr val="FF0000"/>
                </a:solidFill>
              </a:rPr>
              <a:t>rGO</a:t>
            </a:r>
            <a:r>
              <a:rPr lang="en-US" sz="2400" dirty="0"/>
              <a:t>) and their impact on </a:t>
            </a:r>
            <a:r>
              <a:rPr lang="en-US" sz="2400" dirty="0">
                <a:solidFill>
                  <a:srgbClr val="FF0000"/>
                </a:solidFill>
              </a:rPr>
              <a:t>semiconductor catalysts/quantum dots</a:t>
            </a:r>
            <a:r>
              <a:rPr lang="en-US" sz="2400" dirty="0"/>
              <a:t>. </a:t>
            </a:r>
            <a:r>
              <a:rPr lang="en-US" sz="2400" dirty="0" smtClean="0"/>
              <a:t>The mechanism </a:t>
            </a:r>
            <a:r>
              <a:rPr lang="en-US" sz="2400" dirty="0"/>
              <a:t>that this group of materials follows to improve their performance will </a:t>
            </a:r>
            <a:r>
              <a:rPr lang="en-US" sz="2400" dirty="0" smtClean="0"/>
              <a:t>be cleared </a:t>
            </a:r>
            <a:r>
              <a:rPr lang="en-US" sz="2400" dirty="0"/>
              <a:t>by explaining how those properties can be exploited in several applications such as</a:t>
            </a:r>
          </a:p>
          <a:p>
            <a:r>
              <a:rPr lang="en-US" sz="2400" dirty="0"/>
              <a:t>photo-catalysts (degradation of pollutants) and </a:t>
            </a:r>
            <a:r>
              <a:rPr lang="en-US" sz="2400" dirty="0" smtClean="0"/>
              <a:t>photo-</a:t>
            </a:r>
            <a:r>
              <a:rPr lang="en-US" sz="2400" dirty="0" err="1" smtClean="0"/>
              <a:t>voltaics</a:t>
            </a:r>
            <a:r>
              <a:rPr lang="en-US" sz="2400" dirty="0" smtClean="0"/>
              <a:t> </a:t>
            </a:r>
            <a:r>
              <a:rPr lang="en-US" sz="2400" dirty="0"/>
              <a:t>(solar cells).</a:t>
            </a:r>
            <a:endParaRPr lang="en-US" sz="2400" dirty="0"/>
          </a:p>
        </p:txBody>
      </p:sp>
    </p:spTree>
    <p:extLst>
      <p:ext uri="{BB962C8B-B14F-4D97-AF65-F5344CB8AC3E}">
        <p14:creationId xmlns:p14="http://schemas.microsoft.com/office/powerpoint/2010/main" val="290983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PEC</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SC, TiO</a:t>
            </a:r>
            <a:r>
              <a:rPr lang="en-US" baseline="-25000" dirty="0" smtClean="0"/>
              <a:t>2</a:t>
            </a:r>
            <a:r>
              <a:rPr lang="en-US" dirty="0" smtClean="0"/>
              <a:t>,ZnO,Fe</a:t>
            </a:r>
            <a:r>
              <a:rPr lang="en-US" baseline="-25000" dirty="0" smtClean="0"/>
              <a:t>2</a:t>
            </a:r>
            <a:r>
              <a:rPr lang="en-US" dirty="0" smtClean="0"/>
              <a:t>O</a:t>
            </a:r>
            <a:r>
              <a:rPr lang="en-US" baseline="-25000" dirty="0" smtClean="0"/>
              <a:t>3</a:t>
            </a:r>
            <a:r>
              <a:rPr lang="en-US" dirty="0" smtClean="0"/>
              <a:t>,WO</a:t>
            </a:r>
            <a:r>
              <a:rPr lang="en-US" baseline="-25000" dirty="0" smtClean="0"/>
              <a:t>3</a:t>
            </a:r>
            <a:r>
              <a:rPr lang="en-US" dirty="0" smtClean="0"/>
              <a:t>,CdS,Bi</a:t>
            </a:r>
            <a:r>
              <a:rPr lang="en-US" baseline="-25000" dirty="0" smtClean="0"/>
              <a:t>2</a:t>
            </a:r>
            <a:r>
              <a:rPr lang="en-US" dirty="0" smtClean="0"/>
              <a:t>WO</a:t>
            </a:r>
            <a:r>
              <a:rPr lang="en-US" baseline="-25000" dirty="0" smtClean="0"/>
              <a:t>4</a:t>
            </a:r>
            <a:r>
              <a:rPr lang="en-US" dirty="0" smtClean="0"/>
              <a:t>,NaTaO</a:t>
            </a:r>
            <a:r>
              <a:rPr lang="en-US" baseline="-25000" dirty="0" smtClean="0"/>
              <a:t>3</a:t>
            </a:r>
          </a:p>
          <a:p>
            <a:r>
              <a:rPr lang="en-US" dirty="0" smtClean="0"/>
              <a:t>Proven materials but still there are issues economic feasibility, conversion efficiency,</a:t>
            </a:r>
          </a:p>
          <a:p>
            <a:r>
              <a:rPr lang="en-US" dirty="0" smtClean="0"/>
              <a:t>Various modifications, metal loading doping, (anion &amp;</a:t>
            </a:r>
            <a:r>
              <a:rPr lang="en-US" dirty="0" err="1" smtClean="0"/>
              <a:t>cation</a:t>
            </a:r>
            <a:r>
              <a:rPr lang="en-US" dirty="0" smtClean="0"/>
              <a:t>), sensitization, composite SCs.</a:t>
            </a:r>
          </a:p>
          <a:p>
            <a:r>
              <a:rPr lang="en-US" dirty="0" err="1" smtClean="0"/>
              <a:t>Graphene</a:t>
            </a:r>
            <a:r>
              <a:rPr lang="en-US" dirty="0" smtClean="0"/>
              <a:t> conductive </a:t>
            </a:r>
            <a:r>
              <a:rPr lang="en-US" dirty="0" err="1" smtClean="0"/>
              <a:t>electrodes,PEC</a:t>
            </a:r>
            <a:r>
              <a:rPr lang="en-US" dirty="0" smtClean="0"/>
              <a:t>, PC.</a:t>
            </a:r>
          </a:p>
          <a:p>
            <a:endParaRPr lang="en-US" dirty="0"/>
          </a:p>
        </p:txBody>
      </p:sp>
    </p:spTree>
    <p:extLst>
      <p:ext uri="{BB962C8B-B14F-4D97-AF65-F5344CB8AC3E}">
        <p14:creationId xmlns:p14="http://schemas.microsoft.com/office/powerpoint/2010/main" val="3182117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34636"/>
            <a:ext cx="9144000" cy="10341293"/>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smtClean="0"/>
              <a:t>Graphene</a:t>
            </a:r>
            <a:r>
              <a:rPr lang="en-US" dirty="0"/>
              <a:t>, a single layer or few layers of graphite with sp2 carbon atoms packed in a honeycomb</a:t>
            </a:r>
          </a:p>
          <a:p>
            <a:r>
              <a:rPr lang="en-US" dirty="0"/>
              <a:t>crystal lattice </a:t>
            </a:r>
            <a:r>
              <a:rPr lang="en-US" dirty="0" smtClean="0"/>
              <a:t>, </a:t>
            </a:r>
            <a:r>
              <a:rPr lang="en-US" dirty="0"/>
              <a:t>has unique </a:t>
            </a:r>
            <a:r>
              <a:rPr lang="en-US" dirty="0" smtClean="0"/>
              <a:t>properties, since </a:t>
            </a:r>
            <a:r>
              <a:rPr lang="en-US" dirty="0"/>
              <a:t>it was </a:t>
            </a:r>
            <a:r>
              <a:rPr lang="en-US" dirty="0" smtClean="0"/>
              <a:t>first isolated </a:t>
            </a:r>
            <a:r>
              <a:rPr lang="en-US" dirty="0"/>
              <a:t>in 2004 </a:t>
            </a:r>
            <a:r>
              <a:rPr lang="en-US" dirty="0" smtClean="0"/>
              <a:t>. </a:t>
            </a:r>
            <a:r>
              <a:rPr lang="en-US" dirty="0"/>
              <a:t>In order to exploit these properties, potential applications are being developed.</a:t>
            </a:r>
          </a:p>
          <a:p>
            <a:r>
              <a:rPr lang="en-US" dirty="0"/>
              <a:t>An example of that is photo-detectors and </a:t>
            </a:r>
            <a:r>
              <a:rPr lang="en-US" dirty="0" err="1"/>
              <a:t>plasmonic</a:t>
            </a:r>
            <a:r>
              <a:rPr lang="en-US" dirty="0"/>
              <a:t> devices, which are based on its electrical </a:t>
            </a:r>
            <a:r>
              <a:rPr lang="en-US" dirty="0" smtClean="0"/>
              <a:t>and optical properties. </a:t>
            </a:r>
            <a:r>
              <a:rPr lang="en-US" dirty="0"/>
              <a:t>The material has different interesting properties such as large surface </a:t>
            </a:r>
            <a:r>
              <a:rPr lang="en-US" dirty="0" smtClean="0"/>
              <a:t>area (</a:t>
            </a:r>
            <a:r>
              <a:rPr lang="en-US" dirty="0"/>
              <a:t>2630 m2 g−1) </a:t>
            </a:r>
            <a:r>
              <a:rPr lang="en-US" dirty="0" smtClean="0"/>
              <a:t>, </a:t>
            </a:r>
            <a:r>
              <a:rPr lang="en-US" dirty="0"/>
              <a:t>gas impermeability, very high thermal conductivity (&gt;3000 W mK−1), and</a:t>
            </a:r>
          </a:p>
          <a:p>
            <a:r>
              <a:rPr lang="en-US" dirty="0"/>
              <a:t>extremely high Young’s Modulus (1 </a:t>
            </a:r>
            <a:r>
              <a:rPr lang="en-US" dirty="0" err="1"/>
              <a:t>TPa</a:t>
            </a:r>
            <a:r>
              <a:rPr lang="en-US" dirty="0"/>
              <a:t>), amongst others </a:t>
            </a:r>
            <a:r>
              <a:rPr lang="en-US" dirty="0" smtClean="0"/>
              <a:t>.</a:t>
            </a:r>
            <a:endParaRPr lang="en-US" dirty="0"/>
          </a:p>
          <a:p>
            <a:r>
              <a:rPr lang="en-US" dirty="0"/>
              <a:t>Electrical and optical properties are two of the most novel convenient advances </a:t>
            </a:r>
            <a:r>
              <a:rPr lang="en-US" dirty="0" smtClean="0"/>
              <a:t>for </a:t>
            </a:r>
            <a:r>
              <a:rPr lang="en-US" dirty="0" err="1" smtClean="0"/>
              <a:t>photocatalysis</a:t>
            </a:r>
            <a:r>
              <a:rPr lang="en-US" dirty="0" smtClean="0"/>
              <a:t>. Since </a:t>
            </a:r>
            <a:r>
              <a:rPr lang="en-US" dirty="0"/>
              <a:t>the electronic structure of a single layer of </a:t>
            </a:r>
            <a:r>
              <a:rPr lang="en-US" dirty="0" err="1"/>
              <a:t>graphene</a:t>
            </a:r>
            <a:r>
              <a:rPr lang="en-US" dirty="0"/>
              <a:t> (SLG) overlap between two conical </a:t>
            </a:r>
            <a:r>
              <a:rPr lang="en-US" dirty="0" smtClean="0"/>
              <a:t>points in </a:t>
            </a:r>
            <a:r>
              <a:rPr lang="en-US" dirty="0"/>
              <a:t>the </a:t>
            </a:r>
            <a:r>
              <a:rPr lang="en-US" dirty="0" err="1"/>
              <a:t>Brillouin</a:t>
            </a:r>
            <a:r>
              <a:rPr lang="en-US" dirty="0"/>
              <a:t> zone, the charge carriers can be understood as mass-less electrons or </a:t>
            </a:r>
            <a:r>
              <a:rPr lang="en-US" dirty="0" smtClean="0"/>
              <a:t>Dirac fermions . </a:t>
            </a:r>
            <a:r>
              <a:rPr lang="en-US" dirty="0" err="1"/>
              <a:t>Graphene</a:t>
            </a:r>
            <a:r>
              <a:rPr lang="en-US" dirty="0"/>
              <a:t> monolayers have an electrical conductivity of (4.84–5.30) 103 W mK−1 </a:t>
            </a:r>
            <a:r>
              <a:rPr lang="en-US" dirty="0" smtClean="0"/>
              <a:t>and charge </a:t>
            </a:r>
            <a:r>
              <a:rPr lang="en-US" dirty="0"/>
              <a:t>mobility of ≈200,000 cm2 V s−1. Besides, charge density can be controlled with a gate </a:t>
            </a:r>
            <a:r>
              <a:rPr lang="en-US" dirty="0" smtClean="0"/>
              <a:t>electrode and </a:t>
            </a:r>
            <a:r>
              <a:rPr lang="en-US" dirty="0"/>
              <a:t>it has ballistic transport (negligible electrical resistivity</a:t>
            </a:r>
            <a:r>
              <a:rPr lang="en-US" dirty="0" smtClean="0"/>
              <a:t>).  </a:t>
            </a:r>
            <a:r>
              <a:rPr lang="en-US" dirty="0"/>
              <a:t>It is </a:t>
            </a:r>
            <a:r>
              <a:rPr lang="en-US" dirty="0" err="1"/>
              <a:t>ambipolar</a:t>
            </a:r>
            <a:r>
              <a:rPr lang="en-US" dirty="0"/>
              <a:t> (“charge </a:t>
            </a:r>
            <a:r>
              <a:rPr lang="en-US" dirty="0" smtClean="0"/>
              <a:t>carriers can </a:t>
            </a:r>
            <a:r>
              <a:rPr lang="en-US" dirty="0"/>
              <a:t>be alternated between holes and electrons depending upon the nature of the gate voltage”) and</a:t>
            </a:r>
            <a:r>
              <a:rPr lang="en-US" dirty="0" smtClean="0"/>
              <a:t>, finally</a:t>
            </a:r>
            <a:r>
              <a:rPr lang="en-US" dirty="0"/>
              <a:t>, has anomalous quantum hall effect </a:t>
            </a:r>
            <a:r>
              <a:rPr lang="en-US" dirty="0" smtClean="0"/>
              <a:t>. </a:t>
            </a:r>
            <a:r>
              <a:rPr lang="en-US" dirty="0"/>
              <a:t>Regarding the optical properties of </a:t>
            </a:r>
            <a:r>
              <a:rPr lang="en-US" dirty="0" err="1"/>
              <a:t>graphene</a:t>
            </a:r>
            <a:r>
              <a:rPr lang="en-US" dirty="0"/>
              <a:t>, </a:t>
            </a:r>
            <a:r>
              <a:rPr lang="en-US" dirty="0" smtClean="0"/>
              <a:t>it almost </a:t>
            </a:r>
            <a:r>
              <a:rPr lang="en-US" dirty="0"/>
              <a:t>has total transparency. A SLG can absorb a 2.3% fraction of light with a very wide </a:t>
            </a:r>
            <a:r>
              <a:rPr lang="en-US" dirty="0" smtClean="0"/>
              <a:t>spectral width</a:t>
            </a:r>
            <a:r>
              <a:rPr lang="en-US" dirty="0"/>
              <a:t>. Besides, its high operating bandwidth allows to process data at high velocities </a:t>
            </a:r>
            <a:r>
              <a:rPr lang="en-US" dirty="0" smtClean="0"/>
              <a:t>. </a:t>
            </a:r>
            <a:r>
              <a:rPr lang="en-US" dirty="0"/>
              <a:t>Moreover</a:t>
            </a:r>
            <a:r>
              <a:rPr lang="en-US" dirty="0" smtClean="0"/>
              <a:t>, the </a:t>
            </a:r>
            <a:r>
              <a:rPr lang="en-US" dirty="0"/>
              <a:t>absorption range can be modified in double-layer </a:t>
            </a:r>
            <a:r>
              <a:rPr lang="en-US" dirty="0" err="1"/>
              <a:t>graphene</a:t>
            </a:r>
            <a:r>
              <a:rPr lang="en-US" dirty="0"/>
              <a:t> by tuning the electrical gating</a:t>
            </a:r>
            <a:r>
              <a:rPr lang="en-US" dirty="0" smtClean="0"/>
              <a:t>. Therefore</a:t>
            </a:r>
            <a:r>
              <a:rPr lang="en-US" dirty="0"/>
              <a:t>, by means of an external gate field, the Fermi energy levels of </a:t>
            </a:r>
            <a:r>
              <a:rPr lang="en-US" dirty="0" err="1"/>
              <a:t>graphene</a:t>
            </a:r>
            <a:r>
              <a:rPr lang="en-US" dirty="0"/>
              <a:t> are changed</a:t>
            </a:r>
            <a:endParaRPr lang="en-US" dirty="0"/>
          </a:p>
        </p:txBody>
      </p:sp>
    </p:spTree>
    <p:extLst>
      <p:ext uri="{BB962C8B-B14F-4D97-AF65-F5344CB8AC3E}">
        <p14:creationId xmlns:p14="http://schemas.microsoft.com/office/powerpoint/2010/main" val="4134352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pPr algn="l"/>
            <a:r>
              <a:rPr lang="en-US" dirty="0" smtClean="0"/>
              <a:t>Functionalization</a:t>
            </a:r>
            <a:br>
              <a:rPr lang="en-US" dirty="0" smtClean="0"/>
            </a:br>
            <a:r>
              <a:rPr lang="en-US" sz="3600" dirty="0" err="1"/>
              <a:t>graphene</a:t>
            </a:r>
            <a:r>
              <a:rPr lang="en-US" sz="3600" dirty="0"/>
              <a:t> by functionalization </a:t>
            </a:r>
            <a:r>
              <a:rPr lang="en-US" sz="3600" dirty="0" smtClean="0"/>
              <a:t>. </a:t>
            </a:r>
            <a:r>
              <a:rPr lang="en-US" sz="3600" dirty="0"/>
              <a:t>The</a:t>
            </a:r>
            <a:br>
              <a:rPr lang="en-US" sz="3600" dirty="0"/>
            </a:br>
            <a:r>
              <a:rPr lang="en-US" sz="3600" dirty="0"/>
              <a:t>reactivity of </a:t>
            </a:r>
            <a:r>
              <a:rPr lang="en-US" sz="3600" dirty="0" err="1"/>
              <a:t>graphene</a:t>
            </a:r>
            <a:r>
              <a:rPr lang="en-US" sz="3600" dirty="0"/>
              <a:t> is not fully understood yet but in order to generate covalent bonds from </a:t>
            </a:r>
            <a:r>
              <a:rPr lang="en-US" sz="3600" dirty="0" smtClean="0"/>
              <a:t>pristine </a:t>
            </a:r>
            <a:r>
              <a:rPr lang="en-US" sz="3600" dirty="0" err="1" smtClean="0"/>
              <a:t>graphene</a:t>
            </a:r>
            <a:r>
              <a:rPr lang="en-US" sz="3600" dirty="0"/>
              <a:t>, it requires the breaking of a sp2 bond. In the adjacent regions to that break point, reactivity </a:t>
            </a:r>
            <a:r>
              <a:rPr lang="en-US" sz="3600" dirty="0" smtClean="0"/>
              <a:t>is enhanced</a:t>
            </a:r>
            <a:r>
              <a:rPr lang="en-US" sz="3600" dirty="0"/>
              <a:t>, as well as the geometrically strained </a:t>
            </a:r>
            <a:r>
              <a:rPr lang="en-US" sz="3600" dirty="0" smtClean="0"/>
              <a:t>regions. </a:t>
            </a:r>
            <a:r>
              <a:rPr lang="en-US" sz="3600" dirty="0"/>
              <a:t>However, it is remarkable that </a:t>
            </a:r>
            <a:r>
              <a:rPr lang="en-US" sz="3600" dirty="0" err="1"/>
              <a:t>rGO</a:t>
            </a:r>
            <a:r>
              <a:rPr lang="en-US" sz="3600"/>
              <a:t> </a:t>
            </a:r>
            <a:r>
              <a:rPr lang="en-US" sz="3600" smtClean="0"/>
              <a:t>and graphene</a:t>
            </a:r>
            <a:r>
              <a:rPr lang="en-US" sz="3600" dirty="0" smtClean="0"/>
              <a:t> </a:t>
            </a:r>
            <a:r>
              <a:rPr lang="en-US" sz="3600" dirty="0"/>
              <a:t>oxide (GO) have oxygen groups that act as reactive regions.</a:t>
            </a:r>
            <a:br>
              <a:rPr lang="en-US" sz="3600" dirty="0"/>
            </a:br>
            <a:endParaRPr lang="en-US" sz="3600" dirty="0"/>
          </a:p>
        </p:txBody>
      </p:sp>
    </p:spTree>
    <p:extLst>
      <p:ext uri="{BB962C8B-B14F-4D97-AF65-F5344CB8AC3E}">
        <p14:creationId xmlns:p14="http://schemas.microsoft.com/office/powerpoint/2010/main" val="302685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727700"/>
            <a:ext cx="9102725" cy="1200329"/>
          </a:xfrm>
          <a:prstGeom prst="rect">
            <a:avLst/>
          </a:prstGeom>
        </p:spPr>
        <p:txBody>
          <a:bodyPr wrap="square">
            <a:spAutoFit/>
          </a:bodyPr>
          <a:lstStyle/>
          <a:p>
            <a:r>
              <a:rPr lang="en-US" dirty="0"/>
              <a:t>Schematic illustration of </a:t>
            </a:r>
            <a:r>
              <a:rPr lang="en-US" dirty="0" err="1"/>
              <a:t>graphene</a:t>
            </a:r>
            <a:r>
              <a:rPr lang="en-US" dirty="0"/>
              <a:t>-based materials for a wide range </a:t>
            </a:r>
            <a:r>
              <a:rPr lang="en-US" dirty="0" smtClean="0"/>
              <a:t>of applications </a:t>
            </a:r>
            <a:r>
              <a:rPr lang="en-US" dirty="0"/>
              <a:t>in </a:t>
            </a:r>
            <a:r>
              <a:rPr lang="en-US" dirty="0" smtClean="0"/>
              <a:t>PEC, </a:t>
            </a:r>
            <a:r>
              <a:rPr lang="en-US" dirty="0"/>
              <a:t>including </a:t>
            </a:r>
            <a:r>
              <a:rPr lang="en-US" dirty="0" err="1"/>
              <a:t>photoelectrochemical</a:t>
            </a:r>
            <a:r>
              <a:rPr lang="en-US" dirty="0"/>
              <a:t> solar cells</a:t>
            </a:r>
            <a:r>
              <a:rPr lang="en-US" dirty="0" smtClean="0"/>
              <a:t>, </a:t>
            </a:r>
            <a:r>
              <a:rPr lang="en-US" dirty="0" err="1" smtClean="0"/>
              <a:t>photocatalytic</a:t>
            </a:r>
            <a:r>
              <a:rPr lang="en-US" dirty="0" smtClean="0"/>
              <a:t> </a:t>
            </a:r>
            <a:r>
              <a:rPr lang="en-US" dirty="0"/>
              <a:t>degradation of organic pollutants, </a:t>
            </a:r>
            <a:r>
              <a:rPr lang="en-US" dirty="0" err="1"/>
              <a:t>photocatalytic</a:t>
            </a:r>
            <a:r>
              <a:rPr lang="en-US" dirty="0"/>
              <a:t> splitting of </a:t>
            </a:r>
            <a:r>
              <a:rPr lang="en-US" dirty="0" smtClean="0"/>
              <a:t>H2O for </a:t>
            </a:r>
            <a:r>
              <a:rPr lang="en-US" dirty="0"/>
              <a:t>H2 production, </a:t>
            </a:r>
            <a:r>
              <a:rPr lang="en-US" dirty="0" err="1"/>
              <a:t>photocatalytic</a:t>
            </a:r>
            <a:r>
              <a:rPr lang="en-US" dirty="0"/>
              <a:t> conversion of CO2 for fuels, and so on</a:t>
            </a:r>
          </a:p>
        </p:txBody>
      </p:sp>
    </p:spTree>
    <p:extLst>
      <p:ext uri="{BB962C8B-B14F-4D97-AF65-F5344CB8AC3E}">
        <p14:creationId xmlns:p14="http://schemas.microsoft.com/office/powerpoint/2010/main" val="21056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763000" cy="369332"/>
          </a:xfrm>
          <a:prstGeom prst="rect">
            <a:avLst/>
          </a:prstGeom>
        </p:spPr>
        <p:txBody>
          <a:bodyPr wrap="square">
            <a:spAutoFit/>
          </a:bodyPr>
          <a:lstStyle/>
          <a:p>
            <a:r>
              <a:rPr lang="en-US" dirty="0" smtClean="0"/>
              <a:t>Photo-electrochemical </a:t>
            </a:r>
            <a:r>
              <a:rPr lang="en-US" dirty="0"/>
              <a:t>properties </a:t>
            </a:r>
            <a:r>
              <a:rPr lang="en-US" dirty="0" smtClean="0"/>
              <a:t>and processes </a:t>
            </a:r>
            <a:r>
              <a:rPr lang="en-US" dirty="0"/>
              <a:t>of </a:t>
            </a:r>
            <a:r>
              <a:rPr lang="en-US" dirty="0" err="1"/>
              <a:t>graphene</a:t>
            </a:r>
            <a:r>
              <a:rPr lang="en-US" dirty="0"/>
              <a:t>-based materials</a:t>
            </a:r>
          </a:p>
        </p:txBody>
      </p:sp>
      <p:sp>
        <p:nvSpPr>
          <p:cNvPr id="3" name="Rectangle 2"/>
          <p:cNvSpPr/>
          <p:nvPr/>
        </p:nvSpPr>
        <p:spPr>
          <a:xfrm>
            <a:off x="76200" y="1152267"/>
            <a:ext cx="9067800" cy="369332"/>
          </a:xfrm>
          <a:prstGeom prst="rect">
            <a:avLst/>
          </a:prstGeom>
        </p:spPr>
        <p:txBody>
          <a:bodyPr wrap="square">
            <a:spAutoFit/>
          </a:bodyPr>
          <a:lstStyle/>
          <a:p>
            <a:r>
              <a:rPr lang="en-US" dirty="0"/>
              <a:t>The </a:t>
            </a:r>
            <a:r>
              <a:rPr lang="en-US" dirty="0" smtClean="0"/>
              <a:t>first </a:t>
            </a:r>
            <a:r>
              <a:rPr lang="en-US" dirty="0"/>
              <a:t>key process is the absorption of photons to </a:t>
            </a:r>
            <a:r>
              <a:rPr lang="en-US" dirty="0" smtClean="0"/>
              <a:t>create electron–hole </a:t>
            </a:r>
            <a:r>
              <a:rPr lang="en-US" dirty="0"/>
              <a:t>pairs</a:t>
            </a:r>
          </a:p>
        </p:txBody>
      </p:sp>
      <p:sp>
        <p:nvSpPr>
          <p:cNvPr id="4" name="Rectangle 3"/>
          <p:cNvSpPr/>
          <p:nvPr/>
        </p:nvSpPr>
        <p:spPr>
          <a:xfrm>
            <a:off x="76200" y="1997839"/>
            <a:ext cx="9067800" cy="1477328"/>
          </a:xfrm>
          <a:prstGeom prst="rect">
            <a:avLst/>
          </a:prstGeom>
        </p:spPr>
        <p:txBody>
          <a:bodyPr wrap="square">
            <a:spAutoFit/>
          </a:bodyPr>
          <a:lstStyle/>
          <a:p>
            <a:r>
              <a:rPr lang="en-US" dirty="0"/>
              <a:t>The </a:t>
            </a:r>
            <a:r>
              <a:rPr lang="en-US" dirty="0" smtClean="0"/>
              <a:t>second key </a:t>
            </a:r>
            <a:r>
              <a:rPr lang="en-US" dirty="0"/>
              <a:t>process is the separation and migration of the </a:t>
            </a:r>
            <a:r>
              <a:rPr lang="en-US" dirty="0" smtClean="0"/>
              <a:t>photo-generated electrons </a:t>
            </a:r>
            <a:r>
              <a:rPr lang="en-US" dirty="0"/>
              <a:t>and holes to surface reaction sites, </a:t>
            </a:r>
            <a:r>
              <a:rPr lang="en-US" dirty="0" smtClean="0"/>
              <a:t>or recombination</a:t>
            </a:r>
            <a:r>
              <a:rPr lang="en-US" dirty="0"/>
              <a:t>. The most widely used parameters to </a:t>
            </a:r>
            <a:r>
              <a:rPr lang="en-US" dirty="0" smtClean="0"/>
              <a:t>characterize this </a:t>
            </a:r>
            <a:r>
              <a:rPr lang="en-US" dirty="0"/>
              <a:t>type of transport are the diffusion length of holes </a:t>
            </a:r>
            <a:r>
              <a:rPr lang="en-US" dirty="0" smtClean="0"/>
              <a:t>and electrons</a:t>
            </a:r>
            <a:r>
              <a:rPr lang="en-US" dirty="0"/>
              <a:t>, and the recombination rate. It has been revealed </a:t>
            </a:r>
            <a:r>
              <a:rPr lang="en-US" dirty="0" smtClean="0"/>
              <a:t>by time resolved spectroscopy  </a:t>
            </a:r>
            <a:r>
              <a:rPr lang="en-US" dirty="0"/>
              <a:t>(of the order of </a:t>
            </a:r>
            <a:r>
              <a:rPr lang="en-US" dirty="0" smtClean="0"/>
              <a:t>10 </a:t>
            </a:r>
            <a:r>
              <a:rPr lang="en-US" baseline="30000" dirty="0" smtClean="0"/>
              <a:t>-6</a:t>
            </a:r>
            <a:r>
              <a:rPr lang="en-US" dirty="0" smtClean="0"/>
              <a:t> </a:t>
            </a:r>
            <a:r>
              <a:rPr lang="en-US" dirty="0"/>
              <a:t>to</a:t>
            </a:r>
          </a:p>
          <a:p>
            <a:r>
              <a:rPr lang="en-US" dirty="0" smtClean="0"/>
              <a:t>10 </a:t>
            </a:r>
            <a:r>
              <a:rPr lang="en-US" baseline="30000" dirty="0" smtClean="0"/>
              <a:t>-15</a:t>
            </a:r>
            <a:r>
              <a:rPr lang="en-US" dirty="0" smtClean="0"/>
              <a:t> </a:t>
            </a:r>
            <a:r>
              <a:rPr lang="en-US" dirty="0"/>
              <a:t>s</a:t>
            </a:r>
            <a:r>
              <a:rPr lang="en-US" dirty="0" smtClean="0"/>
              <a:t>),which </a:t>
            </a:r>
            <a:r>
              <a:rPr lang="en-US" dirty="0"/>
              <a:t>can substantially lower the </a:t>
            </a:r>
            <a:r>
              <a:rPr lang="en-US" dirty="0" smtClean="0"/>
              <a:t>photo-electrochemical activity</a:t>
            </a:r>
            <a:r>
              <a:rPr lang="en-US" dirty="0"/>
              <a:t>.</a:t>
            </a:r>
          </a:p>
        </p:txBody>
      </p:sp>
      <p:sp>
        <p:nvSpPr>
          <p:cNvPr id="5" name="Rectangle 4"/>
          <p:cNvSpPr/>
          <p:nvPr/>
        </p:nvSpPr>
        <p:spPr>
          <a:xfrm>
            <a:off x="76200" y="3581400"/>
            <a:ext cx="9067800" cy="1200329"/>
          </a:xfrm>
          <a:prstGeom prst="rect">
            <a:avLst/>
          </a:prstGeom>
        </p:spPr>
        <p:txBody>
          <a:bodyPr wrap="square">
            <a:spAutoFit/>
          </a:bodyPr>
          <a:lstStyle/>
          <a:p>
            <a:r>
              <a:rPr lang="en-US" dirty="0"/>
              <a:t>The </a:t>
            </a:r>
            <a:r>
              <a:rPr lang="en-US" dirty="0" smtClean="0"/>
              <a:t>final </a:t>
            </a:r>
            <a:r>
              <a:rPr lang="en-US" dirty="0"/>
              <a:t>key </a:t>
            </a:r>
            <a:r>
              <a:rPr lang="en-US" dirty="0" smtClean="0"/>
              <a:t>process involves </a:t>
            </a:r>
            <a:r>
              <a:rPr lang="en-US" dirty="0"/>
              <a:t>the surface chemical reactions, usually including at</a:t>
            </a:r>
          </a:p>
          <a:p>
            <a:r>
              <a:rPr lang="en-US" dirty="0"/>
              <a:t>least two reactions, i.e., oxidation by </a:t>
            </a:r>
            <a:r>
              <a:rPr lang="en-US" dirty="0" smtClean="0"/>
              <a:t>photo-generated </a:t>
            </a:r>
            <a:r>
              <a:rPr lang="en-US" dirty="0"/>
              <a:t>holes </a:t>
            </a:r>
            <a:r>
              <a:rPr lang="en-US" dirty="0" smtClean="0"/>
              <a:t>and reduction </a:t>
            </a:r>
            <a:r>
              <a:rPr lang="en-US" dirty="0"/>
              <a:t>by </a:t>
            </a:r>
            <a:r>
              <a:rPr lang="en-US" dirty="0" smtClean="0"/>
              <a:t>photo-generated </a:t>
            </a:r>
            <a:r>
              <a:rPr lang="en-US" dirty="0"/>
              <a:t>electrons, in which several </a:t>
            </a:r>
            <a:r>
              <a:rPr lang="en-US" dirty="0" smtClean="0"/>
              <a:t>highly reactive </a:t>
            </a:r>
            <a:r>
              <a:rPr lang="en-US" dirty="0"/>
              <a:t>species (such as </a:t>
            </a:r>
            <a:r>
              <a:rPr lang="en-US" dirty="0" smtClean="0"/>
              <a:t>OH radical, O </a:t>
            </a:r>
            <a:r>
              <a:rPr lang="en-US" baseline="-25000" dirty="0" smtClean="0"/>
              <a:t>2</a:t>
            </a:r>
            <a:r>
              <a:rPr lang="en-US" baseline="30000" dirty="0" smtClean="0"/>
              <a:t>-.</a:t>
            </a:r>
            <a:r>
              <a:rPr lang="en-US" dirty="0" smtClean="0"/>
              <a:t> , </a:t>
            </a:r>
            <a:r>
              <a:rPr lang="en-US" dirty="0"/>
              <a:t>and </a:t>
            </a:r>
            <a:r>
              <a:rPr lang="en-US" dirty="0" smtClean="0"/>
              <a:t>H2O2 </a:t>
            </a:r>
            <a:r>
              <a:rPr lang="en-US" dirty="0"/>
              <a:t>are </a:t>
            </a:r>
            <a:r>
              <a:rPr lang="en-US" dirty="0" smtClean="0"/>
              <a:t>usually involved.</a:t>
            </a:r>
            <a:endParaRPr lang="en-US" dirty="0"/>
          </a:p>
        </p:txBody>
      </p:sp>
      <p:sp>
        <p:nvSpPr>
          <p:cNvPr id="6" name="Rectangle 5"/>
          <p:cNvSpPr/>
          <p:nvPr/>
        </p:nvSpPr>
        <p:spPr>
          <a:xfrm>
            <a:off x="50800" y="4813658"/>
            <a:ext cx="8991600" cy="1754326"/>
          </a:xfrm>
          <a:prstGeom prst="rect">
            <a:avLst/>
          </a:prstGeom>
        </p:spPr>
        <p:txBody>
          <a:bodyPr wrap="square">
            <a:spAutoFit/>
          </a:bodyPr>
          <a:lstStyle/>
          <a:p>
            <a:r>
              <a:rPr lang="en-US" dirty="0"/>
              <a:t>minimization of electron–hole recombination</a:t>
            </a:r>
            <a:r>
              <a:rPr lang="en-US" dirty="0" smtClean="0"/>
              <a:t>; band </a:t>
            </a:r>
            <a:r>
              <a:rPr lang="en-US" dirty="0"/>
              <a:t>gap tuning; provision of high quality highly </a:t>
            </a:r>
            <a:r>
              <a:rPr lang="en-US" dirty="0" smtClean="0"/>
              <a:t>adsorptive active </a:t>
            </a:r>
            <a:r>
              <a:rPr lang="en-US" dirty="0"/>
              <a:t>sites; and photosensitization. In fact, all four factors </a:t>
            </a:r>
            <a:r>
              <a:rPr lang="en-US" dirty="0" smtClean="0"/>
              <a:t>were well </a:t>
            </a:r>
            <a:r>
              <a:rPr lang="en-US" dirty="0"/>
              <a:t>established in other carbon-based </a:t>
            </a:r>
            <a:r>
              <a:rPr lang="en-US" dirty="0" smtClean="0"/>
              <a:t>photo-catalysts</a:t>
            </a:r>
            <a:r>
              <a:rPr lang="en-US" dirty="0"/>
              <a:t>, and </a:t>
            </a:r>
            <a:r>
              <a:rPr lang="en-US" dirty="0" smtClean="0"/>
              <a:t>the previous literature </a:t>
            </a:r>
            <a:r>
              <a:rPr lang="en-US" dirty="0"/>
              <a:t>has strongly shown </a:t>
            </a:r>
            <a:r>
              <a:rPr lang="en-US" dirty="0" smtClean="0"/>
              <a:t>that </a:t>
            </a:r>
            <a:r>
              <a:rPr lang="en-US" dirty="0" err="1" smtClean="0"/>
              <a:t>graphene</a:t>
            </a:r>
            <a:r>
              <a:rPr lang="en-US" dirty="0" smtClean="0"/>
              <a:t>-based </a:t>
            </a:r>
            <a:r>
              <a:rPr lang="en-US" dirty="0"/>
              <a:t>semiconductor </a:t>
            </a:r>
            <a:r>
              <a:rPr lang="en-US" dirty="0" smtClean="0"/>
              <a:t>photo-catalysts </a:t>
            </a:r>
            <a:r>
              <a:rPr lang="en-US" dirty="0"/>
              <a:t>are in essence the same as </a:t>
            </a:r>
            <a:r>
              <a:rPr lang="en-US" dirty="0" smtClean="0"/>
              <a:t>other carbon </a:t>
            </a:r>
            <a:r>
              <a:rPr lang="en-US" dirty="0"/>
              <a:t>(carbon nanotubes, fullerenes, and activated carbon</a:t>
            </a:r>
            <a:r>
              <a:rPr lang="en-US" dirty="0" smtClean="0"/>
              <a:t>)- based </a:t>
            </a:r>
            <a:r>
              <a:rPr lang="en-US" dirty="0"/>
              <a:t>semiconductor </a:t>
            </a:r>
            <a:r>
              <a:rPr lang="en-US" dirty="0" smtClean="0"/>
              <a:t>photo-catalysts </a:t>
            </a:r>
            <a:r>
              <a:rPr lang="en-US" dirty="0"/>
              <a:t>in the enhancement </a:t>
            </a:r>
            <a:r>
              <a:rPr lang="en-US" dirty="0" smtClean="0"/>
              <a:t>of photo-catalytic </a:t>
            </a:r>
            <a:r>
              <a:rPr lang="en-US" dirty="0"/>
              <a:t>activity.</a:t>
            </a:r>
          </a:p>
        </p:txBody>
      </p:sp>
    </p:spTree>
    <p:extLst>
      <p:ext uri="{BB962C8B-B14F-4D97-AF65-F5344CB8AC3E}">
        <p14:creationId xmlns:p14="http://schemas.microsoft.com/office/powerpoint/2010/main" val="201345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7200"/>
            <a:ext cx="8839200" cy="1754326"/>
          </a:xfrm>
          <a:prstGeom prst="rect">
            <a:avLst/>
          </a:prstGeom>
        </p:spPr>
        <p:txBody>
          <a:bodyPr wrap="square">
            <a:spAutoFit/>
          </a:bodyPr>
          <a:lstStyle/>
          <a:p>
            <a:r>
              <a:rPr lang="en-US" dirty="0" smtClean="0"/>
              <a:t>Photo-electrochemical applications – Photo-electrochemical </a:t>
            </a:r>
            <a:r>
              <a:rPr lang="en-US" dirty="0"/>
              <a:t>solar </a:t>
            </a:r>
            <a:r>
              <a:rPr lang="en-US" dirty="0" smtClean="0"/>
              <a:t>cells  OPV</a:t>
            </a:r>
          </a:p>
          <a:p>
            <a:r>
              <a:rPr lang="en-US" dirty="0" err="1" smtClean="0"/>
              <a:t>Graphene</a:t>
            </a:r>
            <a:r>
              <a:rPr lang="en-US" dirty="0" smtClean="0"/>
              <a:t> based materials as the transparent electrode (80% transparency) proper work </a:t>
            </a:r>
            <a:r>
              <a:rPr lang="en-US" dirty="0" err="1" smtClean="0"/>
              <a:t>fucntion</a:t>
            </a:r>
            <a:r>
              <a:rPr lang="en-US" dirty="0" smtClean="0"/>
              <a:t> 4.5 to 5.2 </a:t>
            </a:r>
            <a:r>
              <a:rPr lang="en-US" dirty="0" err="1" smtClean="0"/>
              <a:t>eV</a:t>
            </a:r>
            <a:endParaRPr lang="en-US" dirty="0" smtClean="0"/>
          </a:p>
          <a:p>
            <a:r>
              <a:rPr lang="en-US" dirty="0" smtClean="0"/>
              <a:t>ITO 90% transparency R</a:t>
            </a:r>
            <a:r>
              <a:rPr lang="en-US" baseline="-25000" dirty="0" smtClean="0"/>
              <a:t>s</a:t>
            </a:r>
            <a:r>
              <a:rPr lang="en-US" dirty="0" smtClean="0"/>
              <a:t>10-30 ohm per square scare indium, acid reactive brittle nature of oxide</a:t>
            </a:r>
          </a:p>
          <a:p>
            <a:r>
              <a:rPr lang="en-US" dirty="0" err="1" smtClean="0"/>
              <a:t>Graphene</a:t>
            </a:r>
            <a:r>
              <a:rPr lang="en-US" dirty="0" smtClean="0"/>
              <a:t> is used and the data are shown in Table 1</a:t>
            </a:r>
            <a:endParaRPr lang="en-US" dirty="0"/>
          </a:p>
        </p:txBody>
      </p:sp>
    </p:spTree>
    <p:extLst>
      <p:ext uri="{BB962C8B-B14F-4D97-AF65-F5344CB8AC3E}">
        <p14:creationId xmlns:p14="http://schemas.microsoft.com/office/powerpoint/2010/main" val="163290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8152"/>
            <a:ext cx="8991600" cy="6186309"/>
          </a:xfrm>
          <a:prstGeom prst="rect">
            <a:avLst/>
          </a:prstGeom>
        </p:spPr>
        <p:txBody>
          <a:bodyPr wrap="square">
            <a:spAutoFit/>
          </a:bodyPr>
          <a:lstStyle/>
          <a:p>
            <a:endParaRPr lang="en-US" dirty="0" smtClean="0"/>
          </a:p>
          <a:p>
            <a:endParaRPr lang="en-US" dirty="0"/>
          </a:p>
          <a:p>
            <a:r>
              <a:rPr lang="en-US" dirty="0" smtClean="0"/>
              <a:t>Table </a:t>
            </a:r>
            <a:r>
              <a:rPr lang="en-US" dirty="0"/>
              <a:t>1 Summary of </a:t>
            </a:r>
            <a:r>
              <a:rPr lang="en-US" dirty="0" err="1"/>
              <a:t>graphene</a:t>
            </a:r>
            <a:r>
              <a:rPr lang="en-US" dirty="0"/>
              <a:t>-based transparent electrodes and the PCEs of the corresponding OPVs</a:t>
            </a:r>
          </a:p>
          <a:p>
            <a:r>
              <a:rPr lang="en-US" dirty="0" smtClean="0"/>
              <a:t>----------------------------------------------------------------------------------------------------------------------------</a:t>
            </a:r>
          </a:p>
          <a:p>
            <a:r>
              <a:rPr lang="en-US" dirty="0" err="1" smtClean="0"/>
              <a:t>Graphene</a:t>
            </a:r>
            <a:r>
              <a:rPr lang="en-US" dirty="0" smtClean="0"/>
              <a:t> </a:t>
            </a:r>
            <a:r>
              <a:rPr lang="en-US" dirty="0"/>
              <a:t>material </a:t>
            </a:r>
            <a:r>
              <a:rPr lang="en-US" dirty="0" smtClean="0"/>
              <a:t>   </a:t>
            </a:r>
            <a:r>
              <a:rPr lang="en-US" dirty="0" err="1" smtClean="0"/>
              <a:t>Rs</a:t>
            </a:r>
            <a:r>
              <a:rPr lang="en-US" dirty="0" smtClean="0"/>
              <a:t> </a:t>
            </a:r>
            <a:r>
              <a:rPr lang="en-US" dirty="0"/>
              <a:t>(</a:t>
            </a:r>
            <a:r>
              <a:rPr lang="en-US" dirty="0" err="1" smtClean="0"/>
              <a:t>kohm</a:t>
            </a:r>
            <a:r>
              <a:rPr lang="en-US" dirty="0" smtClean="0"/>
              <a:t> </a:t>
            </a:r>
            <a:r>
              <a:rPr lang="en-US" dirty="0"/>
              <a:t>per square) </a:t>
            </a:r>
            <a:r>
              <a:rPr lang="en-US" dirty="0" smtClean="0"/>
              <a:t>     T </a:t>
            </a:r>
            <a:r>
              <a:rPr lang="en-US" dirty="0"/>
              <a:t>(%) </a:t>
            </a:r>
            <a:r>
              <a:rPr lang="en-US" dirty="0" smtClean="0"/>
              <a:t>          Device structure                 PCE </a:t>
            </a:r>
            <a:r>
              <a:rPr lang="en-US" dirty="0"/>
              <a:t>(%) </a:t>
            </a:r>
            <a:endParaRPr lang="en-US" dirty="0" smtClean="0"/>
          </a:p>
          <a:p>
            <a:r>
              <a:rPr lang="en-US" dirty="0" smtClean="0"/>
              <a:t>----------------------------------------------------------------------------------------------------------------------------</a:t>
            </a:r>
          </a:p>
          <a:p>
            <a:r>
              <a:rPr lang="en-US" dirty="0" err="1" smtClean="0"/>
              <a:t>rGO</a:t>
            </a:r>
            <a:r>
              <a:rPr lang="en-US" dirty="0" smtClean="0"/>
              <a:t>                                100–500                          85–95            G/</a:t>
            </a:r>
            <a:r>
              <a:rPr lang="en-US" dirty="0" err="1" smtClean="0"/>
              <a:t>CuPc</a:t>
            </a:r>
            <a:r>
              <a:rPr lang="en-US" dirty="0" smtClean="0"/>
              <a:t>/C60/BCP/Ag           0.4 </a:t>
            </a:r>
            <a:endParaRPr lang="en-US" dirty="0"/>
          </a:p>
          <a:p>
            <a:r>
              <a:rPr lang="en-US" dirty="0" err="1"/>
              <a:t>rGO</a:t>
            </a:r>
            <a:r>
              <a:rPr lang="en-US" dirty="0"/>
              <a:t> </a:t>
            </a:r>
            <a:r>
              <a:rPr lang="en-US" dirty="0" smtClean="0"/>
              <a:t>                                1.6                                  55 </a:t>
            </a:r>
            <a:r>
              <a:rPr lang="en-US" dirty="0"/>
              <a:t>G/PEDOT:PSS/P3HT:PCBM/TiO2/Al </a:t>
            </a:r>
            <a:r>
              <a:rPr lang="en-US" dirty="0" smtClean="0"/>
              <a:t>  0.78 </a:t>
            </a:r>
            <a:endParaRPr lang="en-US" dirty="0"/>
          </a:p>
          <a:p>
            <a:r>
              <a:rPr lang="en-US" dirty="0"/>
              <a:t>CVD </a:t>
            </a:r>
            <a:r>
              <a:rPr lang="en-US" dirty="0" smtClean="0"/>
              <a:t>                             0.23–8.3                           </a:t>
            </a:r>
            <a:r>
              <a:rPr lang="en-US" dirty="0"/>
              <a:t>72–91 G/PEDOT:PSS/</a:t>
            </a:r>
            <a:r>
              <a:rPr lang="en-US" dirty="0" err="1"/>
              <a:t>CuPc</a:t>
            </a:r>
            <a:r>
              <a:rPr lang="en-US" dirty="0"/>
              <a:t>/C60/BCP/Al 1.18 </a:t>
            </a:r>
          </a:p>
          <a:p>
            <a:r>
              <a:rPr lang="en-US" dirty="0"/>
              <a:t>CVD—multilayer </a:t>
            </a:r>
            <a:r>
              <a:rPr lang="en-US" dirty="0" smtClean="0"/>
              <a:t>        0.374                                84.2 </a:t>
            </a:r>
            <a:r>
              <a:rPr lang="en-US" dirty="0"/>
              <a:t>G/PEDOT:PSS/P3HT:PCBM/</a:t>
            </a:r>
            <a:r>
              <a:rPr lang="en-US" dirty="0" err="1"/>
              <a:t>Ca:Al</a:t>
            </a:r>
            <a:r>
              <a:rPr lang="en-US" dirty="0"/>
              <a:t> </a:t>
            </a:r>
            <a:r>
              <a:rPr lang="en-US" dirty="0" smtClean="0"/>
              <a:t>   1.17 </a:t>
            </a:r>
            <a:endParaRPr lang="en-US" dirty="0"/>
          </a:p>
          <a:p>
            <a:r>
              <a:rPr lang="en-US" dirty="0"/>
              <a:t>CVD—AuCl3 </a:t>
            </a:r>
            <a:r>
              <a:rPr lang="en-US" dirty="0" smtClean="0"/>
              <a:t>doped     </a:t>
            </a:r>
            <a:r>
              <a:rPr lang="en-US" dirty="0"/>
              <a:t>0.5–0.3 </a:t>
            </a:r>
            <a:r>
              <a:rPr lang="en-US" dirty="0" smtClean="0"/>
              <a:t>                           97.1</a:t>
            </a:r>
            <a:r>
              <a:rPr lang="en-US" dirty="0"/>
              <a:t>, 91.2 G/PEDOT:PSS/</a:t>
            </a:r>
            <a:r>
              <a:rPr lang="en-US" dirty="0" err="1"/>
              <a:t>CuPc</a:t>
            </a:r>
            <a:r>
              <a:rPr lang="en-US" dirty="0"/>
              <a:t>/C60/BCP/Ag 1.63 </a:t>
            </a:r>
          </a:p>
          <a:p>
            <a:r>
              <a:rPr lang="en-US" dirty="0"/>
              <a:t>CVD—acid doped </a:t>
            </a:r>
            <a:r>
              <a:rPr lang="en-US" dirty="0" smtClean="0"/>
              <a:t>        0.08 </a:t>
            </a:r>
            <a:r>
              <a:rPr lang="en-US" dirty="0"/>
              <a:t>90 </a:t>
            </a:r>
            <a:r>
              <a:rPr lang="en-US" dirty="0" smtClean="0"/>
              <a:t>                           90  G/MoO3/PEDOT:PSS/P3HT:PCBM/</a:t>
            </a:r>
            <a:r>
              <a:rPr lang="en-US" dirty="0" err="1" smtClean="0"/>
              <a:t>LiF</a:t>
            </a:r>
            <a:r>
              <a:rPr lang="en-US" dirty="0" smtClean="0"/>
              <a:t>/Al 2.5</a:t>
            </a:r>
          </a:p>
          <a:p>
            <a:r>
              <a:rPr lang="en-US" dirty="0" smtClean="0"/>
              <a:t>CVD—organic </a:t>
            </a:r>
            <a:r>
              <a:rPr lang="en-US" dirty="0"/>
              <a:t>molecules doped </a:t>
            </a:r>
            <a:r>
              <a:rPr lang="en-US" dirty="0" smtClean="0"/>
              <a:t>0.278              </a:t>
            </a:r>
            <a:r>
              <a:rPr lang="en-US" dirty="0"/>
              <a:t>92.2 G/PEDOT:PSS/P3HT:PCBM/</a:t>
            </a:r>
            <a:r>
              <a:rPr lang="en-US" dirty="0" err="1"/>
              <a:t>Ca:Al</a:t>
            </a:r>
            <a:r>
              <a:rPr lang="en-US" dirty="0"/>
              <a:t> </a:t>
            </a:r>
            <a:r>
              <a:rPr lang="en-US" dirty="0" smtClean="0"/>
              <a:t>       2.58 </a:t>
            </a:r>
            <a:endParaRPr lang="en-US" dirty="0"/>
          </a:p>
          <a:p>
            <a:r>
              <a:rPr lang="en-US" dirty="0" err="1" smtClean="0"/>
              <a:t>rGO</a:t>
            </a:r>
            <a:r>
              <a:rPr lang="en-US" dirty="0" smtClean="0"/>
              <a:t>/CNTs                         </a:t>
            </a:r>
            <a:r>
              <a:rPr lang="en-US" dirty="0"/>
              <a:t>0.24 </a:t>
            </a:r>
            <a:r>
              <a:rPr lang="en-US" dirty="0" smtClean="0"/>
              <a:t>                              86 G/PEDOT:PSS/P3HT:PCBM/</a:t>
            </a:r>
            <a:r>
              <a:rPr lang="en-US" dirty="0" err="1" smtClean="0"/>
              <a:t>Ca:Al</a:t>
            </a:r>
            <a:r>
              <a:rPr lang="en-US" dirty="0" smtClean="0"/>
              <a:t>          </a:t>
            </a:r>
            <a:r>
              <a:rPr lang="en-US" dirty="0"/>
              <a:t>0.85 </a:t>
            </a:r>
          </a:p>
          <a:p>
            <a:endParaRPr lang="en-US" dirty="0" smtClean="0"/>
          </a:p>
          <a:p>
            <a:endParaRPr lang="en-US" dirty="0"/>
          </a:p>
          <a:p>
            <a:endParaRPr lang="en-US" dirty="0" smtClean="0"/>
          </a:p>
          <a:p>
            <a:endParaRPr lang="en-US" dirty="0"/>
          </a:p>
          <a:p>
            <a:endParaRPr lang="en-US" dirty="0" smtClean="0"/>
          </a:p>
          <a:p>
            <a:r>
              <a:rPr lang="en-US" dirty="0" smtClean="0"/>
              <a:t>a </a:t>
            </a:r>
            <a:r>
              <a:rPr lang="en-US" dirty="0"/>
              <a:t>G represents </a:t>
            </a:r>
            <a:r>
              <a:rPr lang="en-US" dirty="0" err="1"/>
              <a:t>graphene</a:t>
            </a:r>
            <a:r>
              <a:rPr lang="en-US" dirty="0"/>
              <a:t> or its derivatives (including reduced </a:t>
            </a:r>
            <a:r>
              <a:rPr lang="en-US" dirty="0" err="1"/>
              <a:t>graphene</a:t>
            </a:r>
            <a:r>
              <a:rPr lang="en-US" dirty="0"/>
              <a:t> oxide (</a:t>
            </a:r>
            <a:r>
              <a:rPr lang="en-US" dirty="0" err="1"/>
              <a:t>rGO</a:t>
            </a:r>
            <a:r>
              <a:rPr lang="en-US" dirty="0"/>
              <a:t>), doped </a:t>
            </a:r>
            <a:r>
              <a:rPr lang="en-US" dirty="0" err="1"/>
              <a:t>graphene</a:t>
            </a:r>
            <a:r>
              <a:rPr lang="en-US" dirty="0"/>
              <a:t>, or multilayered </a:t>
            </a:r>
            <a:r>
              <a:rPr lang="en-US" dirty="0" err="1"/>
              <a:t>graphene</a:t>
            </a:r>
            <a:r>
              <a:rPr lang="en-US" dirty="0"/>
              <a:t>, etc.)-</a:t>
            </a:r>
            <a:r>
              <a:rPr lang="en-US" dirty="0" smtClean="0"/>
              <a:t>based transparent electrode</a:t>
            </a:r>
            <a:endParaRPr lang="en-US" dirty="0"/>
          </a:p>
        </p:txBody>
      </p:sp>
    </p:spTree>
    <p:extLst>
      <p:ext uri="{BB962C8B-B14F-4D97-AF65-F5344CB8AC3E}">
        <p14:creationId xmlns:p14="http://schemas.microsoft.com/office/powerpoint/2010/main" val="6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5257800"/>
            <a:ext cx="9067800" cy="1477328"/>
          </a:xfrm>
          <a:prstGeom prst="rect">
            <a:avLst/>
          </a:prstGeom>
        </p:spPr>
        <p:txBody>
          <a:bodyPr wrap="square">
            <a:spAutoFit/>
          </a:bodyPr>
          <a:lstStyle/>
          <a:p>
            <a:r>
              <a:rPr lang="en-US" dirty="0"/>
              <a:t>(A) Photograph of </a:t>
            </a:r>
            <a:r>
              <a:rPr lang="en-US" dirty="0" err="1"/>
              <a:t>rGO</a:t>
            </a:r>
            <a:r>
              <a:rPr lang="en-US" dirty="0"/>
              <a:t>/PET; (B) schematic representation of the </a:t>
            </a:r>
            <a:r>
              <a:rPr lang="en-US" dirty="0" smtClean="0"/>
              <a:t>layer structure </a:t>
            </a:r>
            <a:r>
              <a:rPr lang="en-US" dirty="0"/>
              <a:t>of the device, i.e., </a:t>
            </a:r>
            <a:r>
              <a:rPr lang="en-US" dirty="0" err="1"/>
              <a:t>rGO</a:t>
            </a:r>
            <a:r>
              <a:rPr lang="en-US" dirty="0"/>
              <a:t>/PEDOT:PSS/P3HT:PCBM/TiO2/Al, with </a:t>
            </a:r>
            <a:r>
              <a:rPr lang="en-US" dirty="0" err="1"/>
              <a:t>rGO</a:t>
            </a:r>
            <a:r>
              <a:rPr lang="en-US" dirty="0"/>
              <a:t> as </a:t>
            </a:r>
            <a:r>
              <a:rPr lang="en-US" dirty="0" smtClean="0"/>
              <a:t>the transparent </a:t>
            </a:r>
            <a:r>
              <a:rPr lang="en-US" dirty="0"/>
              <a:t>electrode; (C) current density–voltage (J–V) curves of the device </a:t>
            </a:r>
            <a:r>
              <a:rPr lang="en-US" dirty="0" smtClean="0"/>
              <a:t>after applying </a:t>
            </a:r>
            <a:r>
              <a:rPr lang="en-US" dirty="0"/>
              <a:t>(I) 400, (II) 800, and (III) 1200 cycles of bending; (D) the </a:t>
            </a:r>
            <a:r>
              <a:rPr lang="en-US" dirty="0" smtClean="0"/>
              <a:t>short-circuit current </a:t>
            </a:r>
            <a:r>
              <a:rPr lang="en-US" dirty="0"/>
              <a:t>density (</a:t>
            </a:r>
            <a:r>
              <a:rPr lang="en-US" dirty="0" err="1"/>
              <a:t>Jsc</a:t>
            </a:r>
            <a:r>
              <a:rPr lang="en-US" dirty="0"/>
              <a:t>), overall power conversion efficiency (h), and the sheet </a:t>
            </a:r>
            <a:r>
              <a:rPr lang="en-US" dirty="0" smtClean="0"/>
              <a:t>resistance (</a:t>
            </a:r>
            <a:r>
              <a:rPr lang="en-US" dirty="0"/>
              <a:t>RSR) of the device as a function of bending cycles</a:t>
            </a:r>
          </a:p>
        </p:txBody>
      </p:sp>
    </p:spTree>
    <p:extLst>
      <p:ext uri="{BB962C8B-B14F-4D97-AF65-F5344CB8AC3E}">
        <p14:creationId xmlns:p14="http://schemas.microsoft.com/office/powerpoint/2010/main" val="120343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724400"/>
            <a:ext cx="9144000" cy="2031325"/>
          </a:xfrm>
          <a:prstGeom prst="rect">
            <a:avLst/>
          </a:prstGeom>
        </p:spPr>
        <p:txBody>
          <a:bodyPr wrap="square">
            <a:spAutoFit/>
          </a:bodyPr>
          <a:lstStyle/>
          <a:p>
            <a:r>
              <a:rPr lang="en-US" dirty="0"/>
              <a:t>(A) Schematic of the photovoltaic device structure consisting of the following</a:t>
            </a:r>
            <a:r>
              <a:rPr lang="en-US" dirty="0" smtClean="0"/>
              <a:t>: ITO/GO/P3HT:PCBM/Al</a:t>
            </a:r>
            <a:r>
              <a:rPr lang="en-US" dirty="0"/>
              <a:t>. (B) Energy level diagrams of the bottom electrode ITO</a:t>
            </a:r>
            <a:r>
              <a:rPr lang="en-US" dirty="0" smtClean="0"/>
              <a:t>, interlayer </a:t>
            </a:r>
            <a:r>
              <a:rPr lang="en-US" dirty="0"/>
              <a:t>materials (PEDOT:PSS, GO), P3HT (donor), and PCBM (acceptor), and the top electrode Al. (C) J–V characteristics of photovoltaic devices with no hole </a:t>
            </a:r>
            <a:r>
              <a:rPr lang="en-US" dirty="0" smtClean="0"/>
              <a:t>transport layer </a:t>
            </a:r>
            <a:r>
              <a:rPr lang="en-US" dirty="0"/>
              <a:t>(curve labeled as ITO), with a 30 nm PEDOT:PSS layer, and a 2 nm thick GO film. (D) J–V characteristics of ITO/GO/P3HT:PCBM/Al devices with different </a:t>
            </a:r>
            <a:r>
              <a:rPr lang="en-US" dirty="0" smtClean="0"/>
              <a:t>GO thickness</a:t>
            </a:r>
            <a:r>
              <a:rPr lang="en-US" dirty="0"/>
              <a:t>. All of the measurements were under simulated A.M. 1.5 illumination at 100mW </a:t>
            </a:r>
            <a:r>
              <a:rPr lang="en-US" dirty="0" smtClean="0"/>
              <a:t>cm</a:t>
            </a:r>
            <a:r>
              <a:rPr lang="en-US" baseline="30000" dirty="0" smtClean="0"/>
              <a:t>-2</a:t>
            </a:r>
            <a:r>
              <a:rPr lang="en-US" dirty="0" smtClean="0"/>
              <a:t>.</a:t>
            </a:r>
            <a:endParaRPr lang="en-US" dirty="0"/>
          </a:p>
        </p:txBody>
      </p:sp>
    </p:spTree>
    <p:extLst>
      <p:ext uri="{BB962C8B-B14F-4D97-AF65-F5344CB8AC3E}">
        <p14:creationId xmlns:p14="http://schemas.microsoft.com/office/powerpoint/2010/main" val="9985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3087</Words>
  <Application>Microsoft Office PowerPoint</Application>
  <PresentationFormat>On-screen Show (4:3)</PresentationFormat>
  <Paragraphs>211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Graphene and its derivatives for the development of solar cells, PEC and PC applications</vt:lpstr>
      <vt:lpstr>Graphene –Rising star in material Science</vt:lpstr>
      <vt:lpstr>PEC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Graphene based materials as electron acceptors- EA and electron donor Hole transporting layer tandem OPV Dye sensitized solar cells Transparent electrodes Quantum dot sensitized solar cells</vt:lpstr>
      <vt:lpstr> Conclusion &amp; Prospects  Graphene 2004 -1/2D e,T,m,o properies, I,Sc, M [O]/[R] Chemical modification, couple graphene/Sc PEC,PC 1.Facile synthesis/processing 2.Surface microstructure 3.Structural optimizaton 4.Device fabrication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Functionalization graphene by functionalization . The reactivity of graphene is not fully understood yet but in order to generate covalent bonds from pristine graphene, it requires the breaking of a sp2 bond. In the adjacent regions to that break point, reactivity is enhanced, as well as the geometrically strained regions. However, it is remarkable that rGO and graphene oxide (GO) have oxygen groups that act as reactive regions.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Graphene and its derivatives for the development of solar cells, PEC and PC applications</dc:title>
  <dc:creator>viswanathan</dc:creator>
  <cp:lastModifiedBy>viswanathan</cp:lastModifiedBy>
  <cp:revision>27</cp:revision>
  <dcterms:created xsi:type="dcterms:W3CDTF">2013-07-10T11:53:43Z</dcterms:created>
  <dcterms:modified xsi:type="dcterms:W3CDTF">2013-07-12T08:19:08Z</dcterms:modified>
</cp:coreProperties>
</file>