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74" r:id="rId2"/>
    <p:sldId id="257" r:id="rId3"/>
    <p:sldId id="258" r:id="rId4"/>
    <p:sldId id="259" r:id="rId5"/>
    <p:sldId id="260" r:id="rId6"/>
    <p:sldId id="261" r:id="rId7"/>
    <p:sldId id="263" r:id="rId8"/>
    <p:sldId id="264" r:id="rId9"/>
    <p:sldId id="273" r:id="rId10"/>
    <p:sldId id="266" r:id="rId11"/>
    <p:sldId id="267" r:id="rId12"/>
    <p:sldId id="269" r:id="rId13"/>
    <p:sldId id="270" r:id="rId14"/>
    <p:sldId id="300" r:id="rId15"/>
    <p:sldId id="275" r:id="rId16"/>
    <p:sldId id="277" r:id="rId17"/>
    <p:sldId id="276" r:id="rId18"/>
    <p:sldId id="281" r:id="rId19"/>
    <p:sldId id="278" r:id="rId20"/>
    <p:sldId id="282" r:id="rId21"/>
    <p:sldId id="280" r:id="rId22"/>
    <p:sldId id="279" r:id="rId23"/>
    <p:sldId id="283" r:id="rId24"/>
    <p:sldId id="284" r:id="rId25"/>
    <p:sldId id="285" r:id="rId26"/>
    <p:sldId id="286" r:id="rId27"/>
    <p:sldId id="287" r:id="rId28"/>
    <p:sldId id="289" r:id="rId29"/>
    <p:sldId id="301" r:id="rId30"/>
    <p:sldId id="303" r:id="rId31"/>
    <p:sldId id="290" r:id="rId32"/>
    <p:sldId id="292" r:id="rId33"/>
    <p:sldId id="293" r:id="rId34"/>
    <p:sldId id="291" r:id="rId35"/>
    <p:sldId id="271" r:id="rId36"/>
    <p:sldId id="294" r:id="rId37"/>
    <p:sldId id="304" r:id="rId38"/>
    <p:sldId id="305" r:id="rId39"/>
    <p:sldId id="295" r:id="rId40"/>
    <p:sldId id="296" r:id="rId41"/>
    <p:sldId id="298" r:id="rId42"/>
    <p:sldId id="297" r:id="rId43"/>
    <p:sldId id="272" r:id="rId44"/>
    <p:sldId id="306" r:id="rId45"/>
    <p:sldId id="299" r:id="rId46"/>
    <p:sldId id="30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2208"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4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81D52-DB2A-4D58-B0F1-82ECC2490245}"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33B20FA7-4AD7-4727-9280-C8EB00AF82E8}">
      <dgm:prSet phldrT="[Text]" custT="1"/>
      <dgm:spPr>
        <a:xfrm rot="5400000">
          <a:off x="-153539" y="153539"/>
          <a:ext cx="1023595" cy="716517"/>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800" dirty="0">
              <a:solidFill>
                <a:sysClr val="window" lastClr="FFFFFF"/>
              </a:solidFill>
              <a:latin typeface="Calibri"/>
              <a:ea typeface="+mn-ea"/>
              <a:cs typeface="+mn-cs"/>
            </a:rPr>
            <a:t>Step 1</a:t>
          </a:r>
        </a:p>
        <a:p>
          <a:r>
            <a:rPr lang="en-US" sz="1800" dirty="0">
              <a:solidFill>
                <a:sysClr val="window" lastClr="FFFFFF"/>
              </a:solidFill>
              <a:latin typeface="Calibri"/>
              <a:ea typeface="+mn-ea"/>
              <a:cs typeface="+mn-cs"/>
            </a:rPr>
            <a:t> Dissolve in 45mL water</a:t>
          </a:r>
        </a:p>
      </dgm:t>
    </dgm:pt>
    <dgm:pt modelId="{0E8D8555-5729-43EC-86A1-900D39F22520}" type="parTrans" cxnId="{CB089221-F58E-4A6C-9EB6-6818221D4D9E}">
      <dgm:prSet/>
      <dgm:spPr/>
      <dgm:t>
        <a:bodyPr/>
        <a:lstStyle/>
        <a:p>
          <a:endParaRPr lang="en-US"/>
        </a:p>
      </dgm:t>
    </dgm:pt>
    <dgm:pt modelId="{224770BC-CD65-4B78-8BC3-6609D2A38C3E}" type="sibTrans" cxnId="{CB089221-F58E-4A6C-9EB6-6818221D4D9E}">
      <dgm:prSet/>
      <dgm:spPr/>
      <dgm:t>
        <a:bodyPr/>
        <a:lstStyle/>
        <a:p>
          <a:endParaRPr lang="en-US"/>
        </a:p>
      </dgm:t>
    </dgm:pt>
    <dgm:pt modelId="{E125DF99-EACC-4EAB-8D25-E779A07D80D6}">
      <dgm:prSet phldrT="[Text]" custT="1"/>
      <dgm:spPr>
        <a:xfrm rot="5400000">
          <a:off x="2343164" y="-1623789"/>
          <a:ext cx="665687" cy="3918982"/>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gm:spPr>
      <dgm:t>
        <a:bodyPr/>
        <a:lstStyle/>
        <a:p>
          <a:r>
            <a:rPr lang="en-US" sz="1800" dirty="0" smtClean="0">
              <a:solidFill>
                <a:sysClr val="windowText" lastClr="000000">
                  <a:hueOff val="0"/>
                  <a:satOff val="0"/>
                  <a:lumOff val="0"/>
                  <a:alphaOff val="0"/>
                </a:sysClr>
              </a:solidFill>
              <a:latin typeface="Calibri"/>
              <a:ea typeface="+mn-ea"/>
              <a:cs typeface="+mn-cs"/>
            </a:rPr>
            <a:t>0.750g</a:t>
          </a:r>
          <a:r>
            <a:rPr lang="en-US" sz="1800" dirty="0" smtClean="0">
              <a:solidFill>
                <a:srgbClr val="FF0000"/>
              </a:solidFill>
              <a:latin typeface="Calibri"/>
              <a:ea typeface="+mn-ea"/>
              <a:cs typeface="+mn-cs"/>
            </a:rPr>
            <a:t>(2.93 </a:t>
          </a:r>
          <a:r>
            <a:rPr lang="en-US" sz="1800" dirty="0" err="1" smtClean="0">
              <a:solidFill>
                <a:srgbClr val="FF0000"/>
              </a:solidFill>
              <a:latin typeface="Calibri"/>
              <a:ea typeface="+mn-ea"/>
              <a:cs typeface="+mn-cs"/>
            </a:rPr>
            <a:t>mmoles</a:t>
          </a:r>
          <a:r>
            <a:rPr lang="en-US" sz="1800" dirty="0" smtClean="0">
              <a:solidFill>
                <a:srgbClr val="FF0000"/>
              </a:solidFill>
              <a:latin typeface="Calibri"/>
              <a:ea typeface="+mn-ea"/>
              <a:cs typeface="+mn-cs"/>
            </a:rPr>
            <a:t>)</a:t>
          </a:r>
          <a:r>
            <a:rPr lang="en-US" sz="1800" dirty="0" smtClean="0">
              <a:solidFill>
                <a:sysClr val="windowText" lastClr="000000">
                  <a:hueOff val="0"/>
                  <a:satOff val="0"/>
                  <a:lumOff val="0"/>
                  <a:alphaOff val="0"/>
                </a:sysClr>
              </a:solidFill>
              <a:latin typeface="Calibri"/>
              <a:ea typeface="+mn-ea"/>
              <a:cs typeface="+mn-cs"/>
            </a:rPr>
            <a:t> </a:t>
          </a:r>
          <a:r>
            <a:rPr lang="en-US" sz="1800" dirty="0">
              <a:solidFill>
                <a:sysClr val="windowText" lastClr="000000">
                  <a:hueOff val="0"/>
                  <a:satOff val="0"/>
                  <a:lumOff val="0"/>
                  <a:alphaOff val="0"/>
                </a:sysClr>
              </a:solidFill>
              <a:latin typeface="Calibri"/>
              <a:ea typeface="+mn-ea"/>
              <a:cs typeface="+mn-cs"/>
            </a:rPr>
            <a:t>of Mg(NO</a:t>
          </a:r>
          <a:r>
            <a:rPr lang="en-US" sz="1800" baseline="-25000" dirty="0">
              <a:solidFill>
                <a:sysClr val="windowText" lastClr="000000">
                  <a:hueOff val="0"/>
                  <a:satOff val="0"/>
                  <a:lumOff val="0"/>
                  <a:alphaOff val="0"/>
                </a:sysClr>
              </a:solidFill>
              <a:latin typeface="Calibri"/>
              <a:ea typeface="+mn-ea"/>
              <a:cs typeface="+mn-cs"/>
            </a:rPr>
            <a:t>3</a:t>
          </a:r>
          <a:r>
            <a:rPr lang="en-US" sz="1800" dirty="0">
              <a:solidFill>
                <a:sysClr val="windowText" lastClr="000000">
                  <a:hueOff val="0"/>
                  <a:satOff val="0"/>
                  <a:lumOff val="0"/>
                  <a:alphaOff val="0"/>
                </a:sysClr>
              </a:solidFill>
              <a:latin typeface="Calibri"/>
              <a:ea typeface="+mn-ea"/>
              <a:cs typeface="+mn-cs"/>
            </a:rPr>
            <a:t>)</a:t>
          </a:r>
          <a:r>
            <a:rPr lang="en-US" sz="1800" baseline="-25000" dirty="0">
              <a:solidFill>
                <a:sysClr val="windowText" lastClr="000000">
                  <a:hueOff val="0"/>
                  <a:satOff val="0"/>
                  <a:lumOff val="0"/>
                  <a:alphaOff val="0"/>
                </a:sysClr>
              </a:solidFill>
              <a:latin typeface="Calibri"/>
              <a:ea typeface="+mn-ea"/>
              <a:cs typeface="+mn-cs"/>
            </a:rPr>
            <a:t>2</a:t>
          </a:r>
          <a:r>
            <a:rPr lang="en-US" sz="1800" dirty="0">
              <a:solidFill>
                <a:sysClr val="windowText" lastClr="000000">
                  <a:hueOff val="0"/>
                  <a:satOff val="0"/>
                  <a:lumOff val="0"/>
                  <a:alphaOff val="0"/>
                </a:sysClr>
              </a:solidFill>
              <a:latin typeface="Calibri"/>
              <a:ea typeface="+mn-ea"/>
              <a:cs typeface="+mn-cs"/>
            </a:rPr>
            <a:t> ·6H</a:t>
          </a:r>
          <a:r>
            <a:rPr lang="en-US" sz="1800" baseline="-25000" dirty="0">
              <a:solidFill>
                <a:sysClr val="windowText" lastClr="000000">
                  <a:hueOff val="0"/>
                  <a:satOff val="0"/>
                  <a:lumOff val="0"/>
                  <a:alphaOff val="0"/>
                </a:sysClr>
              </a:solidFill>
              <a:latin typeface="Calibri"/>
              <a:ea typeface="+mn-ea"/>
              <a:cs typeface="+mn-cs"/>
            </a:rPr>
            <a:t>2</a:t>
          </a:r>
          <a:r>
            <a:rPr lang="en-US" sz="1800" dirty="0">
              <a:solidFill>
                <a:sysClr val="windowText" lastClr="000000">
                  <a:hueOff val="0"/>
                  <a:satOff val="0"/>
                  <a:lumOff val="0"/>
                  <a:alphaOff val="0"/>
                </a:sysClr>
              </a:solidFill>
              <a:latin typeface="Calibri"/>
              <a:ea typeface="+mn-ea"/>
              <a:cs typeface="+mn-cs"/>
            </a:rPr>
            <a:t>O</a:t>
          </a:r>
        </a:p>
      </dgm:t>
    </dgm:pt>
    <dgm:pt modelId="{C166B05A-D16D-4F17-8333-269EDABAE6C4}" type="parTrans" cxnId="{BFE99DD2-E432-4CE5-B06D-62DAB4CCE5C0}">
      <dgm:prSet/>
      <dgm:spPr/>
      <dgm:t>
        <a:bodyPr/>
        <a:lstStyle/>
        <a:p>
          <a:endParaRPr lang="en-US"/>
        </a:p>
      </dgm:t>
    </dgm:pt>
    <dgm:pt modelId="{D3367D9A-C05A-4C77-B1D7-A2302830AF04}" type="sibTrans" cxnId="{BFE99DD2-E432-4CE5-B06D-62DAB4CCE5C0}">
      <dgm:prSet/>
      <dgm:spPr/>
      <dgm:t>
        <a:bodyPr/>
        <a:lstStyle/>
        <a:p>
          <a:endParaRPr lang="en-US"/>
        </a:p>
      </dgm:t>
    </dgm:pt>
    <dgm:pt modelId="{0D6A96B1-C1F9-472B-8DBF-74F8D9A83782}">
      <dgm:prSet phldrT="[Text]" custT="1"/>
      <dgm:spPr>
        <a:xfrm rot="5400000">
          <a:off x="2343164" y="-1623789"/>
          <a:ext cx="665687" cy="3918982"/>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gm:spPr>
      <dgm:t>
        <a:bodyPr/>
        <a:lstStyle/>
        <a:p>
          <a:r>
            <a:rPr lang="en-US" sz="1800" dirty="0" smtClean="0">
              <a:solidFill>
                <a:sysClr val="windowText" lastClr="000000">
                  <a:hueOff val="0"/>
                  <a:satOff val="0"/>
                  <a:lumOff val="0"/>
                  <a:alphaOff val="0"/>
                </a:sysClr>
              </a:solidFill>
              <a:latin typeface="Calibri"/>
              <a:ea typeface="+mn-ea"/>
              <a:cs typeface="+mn-cs"/>
            </a:rPr>
            <a:t>0.5485g</a:t>
          </a:r>
          <a:r>
            <a:rPr lang="en-US" sz="1800" dirty="0" smtClean="0">
              <a:solidFill>
                <a:srgbClr val="FF0000"/>
              </a:solidFill>
              <a:latin typeface="Calibri"/>
              <a:ea typeface="+mn-ea"/>
              <a:cs typeface="+mn-cs"/>
            </a:rPr>
            <a:t>(1.46 </a:t>
          </a:r>
          <a:r>
            <a:rPr lang="en-US" sz="1800" dirty="0" err="1" smtClean="0">
              <a:solidFill>
                <a:srgbClr val="FF0000"/>
              </a:solidFill>
              <a:latin typeface="Calibri"/>
              <a:ea typeface="+mn-ea"/>
              <a:cs typeface="+mn-cs"/>
            </a:rPr>
            <a:t>mmoles</a:t>
          </a:r>
          <a:r>
            <a:rPr lang="en-US" sz="1800" dirty="0" smtClean="0">
              <a:solidFill>
                <a:sysClr val="windowText" lastClr="000000">
                  <a:hueOff val="0"/>
                  <a:satOff val="0"/>
                  <a:lumOff val="0"/>
                  <a:alphaOff val="0"/>
                </a:sysClr>
              </a:solidFill>
              <a:latin typeface="Calibri"/>
              <a:ea typeface="+mn-ea"/>
              <a:cs typeface="+mn-cs"/>
            </a:rPr>
            <a:t> </a:t>
          </a:r>
          <a:r>
            <a:rPr lang="en-US" sz="1800" dirty="0">
              <a:solidFill>
                <a:sysClr val="windowText" lastClr="000000">
                  <a:hueOff val="0"/>
                  <a:satOff val="0"/>
                  <a:lumOff val="0"/>
                  <a:alphaOff val="0"/>
                </a:sysClr>
              </a:solidFill>
              <a:latin typeface="Calibri"/>
              <a:ea typeface="+mn-ea"/>
              <a:cs typeface="+mn-cs"/>
            </a:rPr>
            <a:t>of  Al(No</a:t>
          </a:r>
          <a:r>
            <a:rPr lang="en-US" sz="1800" baseline="-25000" dirty="0">
              <a:solidFill>
                <a:sysClr val="windowText" lastClr="000000">
                  <a:hueOff val="0"/>
                  <a:satOff val="0"/>
                  <a:lumOff val="0"/>
                  <a:alphaOff val="0"/>
                </a:sysClr>
              </a:solidFill>
              <a:latin typeface="Calibri"/>
              <a:ea typeface="+mn-ea"/>
              <a:cs typeface="+mn-cs"/>
            </a:rPr>
            <a:t>3</a:t>
          </a:r>
          <a:r>
            <a:rPr lang="en-US" sz="1800" baseline="0" dirty="0">
              <a:solidFill>
                <a:sysClr val="windowText" lastClr="000000">
                  <a:hueOff val="0"/>
                  <a:satOff val="0"/>
                  <a:lumOff val="0"/>
                  <a:alphaOff val="0"/>
                </a:sysClr>
              </a:solidFill>
              <a:latin typeface="Calibri"/>
              <a:ea typeface="+mn-ea"/>
              <a:cs typeface="+mn-cs"/>
            </a:rPr>
            <a:t>)</a:t>
          </a:r>
          <a:r>
            <a:rPr lang="en-US" sz="1800" baseline="-25000" dirty="0">
              <a:solidFill>
                <a:sysClr val="windowText" lastClr="000000">
                  <a:hueOff val="0"/>
                  <a:satOff val="0"/>
                  <a:lumOff val="0"/>
                  <a:alphaOff val="0"/>
                </a:sysClr>
              </a:solidFill>
              <a:latin typeface="Calibri"/>
              <a:ea typeface="+mn-ea"/>
              <a:cs typeface="+mn-cs"/>
            </a:rPr>
            <a:t>3 </a:t>
          </a:r>
          <a:r>
            <a:rPr lang="en-US" sz="1800" baseline="0" dirty="0">
              <a:solidFill>
                <a:sysClr val="windowText" lastClr="000000">
                  <a:hueOff val="0"/>
                  <a:satOff val="0"/>
                  <a:lumOff val="0"/>
                  <a:alphaOff val="0"/>
                </a:sysClr>
              </a:solidFill>
              <a:latin typeface="Calibri"/>
              <a:ea typeface="+mn-ea"/>
              <a:cs typeface="+mn-cs"/>
            </a:rPr>
            <a:t>.9H</a:t>
          </a:r>
          <a:r>
            <a:rPr lang="en-US" sz="1800" baseline="-25000" dirty="0">
              <a:solidFill>
                <a:sysClr val="windowText" lastClr="000000">
                  <a:hueOff val="0"/>
                  <a:satOff val="0"/>
                  <a:lumOff val="0"/>
                  <a:alphaOff val="0"/>
                </a:sysClr>
              </a:solidFill>
              <a:latin typeface="Calibri"/>
              <a:ea typeface="+mn-ea"/>
              <a:cs typeface="+mn-cs"/>
            </a:rPr>
            <a:t>2</a:t>
          </a:r>
          <a:r>
            <a:rPr lang="en-US" sz="1800" baseline="0" dirty="0">
              <a:solidFill>
                <a:sysClr val="windowText" lastClr="000000">
                  <a:hueOff val="0"/>
                  <a:satOff val="0"/>
                  <a:lumOff val="0"/>
                  <a:alphaOff val="0"/>
                </a:sysClr>
              </a:solidFill>
              <a:latin typeface="Calibri"/>
              <a:ea typeface="+mn-ea"/>
              <a:cs typeface="+mn-cs"/>
            </a:rPr>
            <a:t>o</a:t>
          </a:r>
          <a:endParaRPr lang="en-US" sz="1800" dirty="0">
            <a:solidFill>
              <a:sysClr val="windowText" lastClr="000000">
                <a:hueOff val="0"/>
                <a:satOff val="0"/>
                <a:lumOff val="0"/>
                <a:alphaOff val="0"/>
              </a:sysClr>
            </a:solidFill>
            <a:latin typeface="Calibri"/>
            <a:ea typeface="+mn-ea"/>
            <a:cs typeface="+mn-cs"/>
          </a:endParaRPr>
        </a:p>
      </dgm:t>
    </dgm:pt>
    <dgm:pt modelId="{93981AE3-670B-4C91-9E07-8AD8445AA538}" type="parTrans" cxnId="{77E83433-149C-40A3-A56F-03DD38F555CF}">
      <dgm:prSet/>
      <dgm:spPr/>
      <dgm:t>
        <a:bodyPr/>
        <a:lstStyle/>
        <a:p>
          <a:endParaRPr lang="en-US"/>
        </a:p>
      </dgm:t>
    </dgm:pt>
    <dgm:pt modelId="{680DE796-E2E3-47CA-91E8-A0C2C9EB390A}" type="sibTrans" cxnId="{77E83433-149C-40A3-A56F-03DD38F555CF}">
      <dgm:prSet/>
      <dgm:spPr/>
      <dgm:t>
        <a:bodyPr/>
        <a:lstStyle/>
        <a:p>
          <a:endParaRPr lang="en-US"/>
        </a:p>
      </dgm:t>
    </dgm:pt>
    <dgm:pt modelId="{F27B34FF-8D50-4816-BC68-B79CE26E7253}">
      <dgm:prSet phldrT="[Text]" custT="1"/>
      <dgm:spPr>
        <a:xfrm rot="5400000">
          <a:off x="-153539" y="1029741"/>
          <a:ext cx="1023595" cy="716517"/>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800" dirty="0">
              <a:solidFill>
                <a:sysClr val="window" lastClr="FFFFFF"/>
              </a:solidFill>
              <a:latin typeface="Calibri"/>
              <a:ea typeface="+mn-ea"/>
              <a:cs typeface="+mn-cs"/>
            </a:rPr>
            <a:t>Step 2</a:t>
          </a:r>
        </a:p>
        <a:p>
          <a:r>
            <a:rPr lang="en-US" sz="1800" dirty="0">
              <a:solidFill>
                <a:sysClr val="window" lastClr="FFFFFF"/>
              </a:solidFill>
              <a:latin typeface="Calibri"/>
              <a:ea typeface="+mn-ea"/>
              <a:cs typeface="+mn-cs"/>
            </a:rPr>
            <a:t> </a:t>
          </a:r>
          <a:r>
            <a:rPr lang="en-US" sz="1800" dirty="0" err="1">
              <a:solidFill>
                <a:sysClr val="window" lastClr="FFFFFF"/>
              </a:solidFill>
              <a:latin typeface="Calibri"/>
              <a:ea typeface="+mn-ea"/>
              <a:cs typeface="+mn-cs"/>
            </a:rPr>
            <a:t>Disolve</a:t>
          </a:r>
          <a:r>
            <a:rPr lang="en-US" sz="1800" dirty="0">
              <a:solidFill>
                <a:sysClr val="window" lastClr="FFFFFF"/>
              </a:solidFill>
              <a:latin typeface="Calibri"/>
              <a:ea typeface="+mn-ea"/>
              <a:cs typeface="+mn-cs"/>
            </a:rPr>
            <a:t> in 5mL water</a:t>
          </a:r>
        </a:p>
      </dgm:t>
    </dgm:pt>
    <dgm:pt modelId="{36B3762C-E3CC-4371-9FDF-41AD50920D53}" type="parTrans" cxnId="{148796D3-ACF0-4DB3-ABF2-162AF1813D83}">
      <dgm:prSet/>
      <dgm:spPr/>
      <dgm:t>
        <a:bodyPr/>
        <a:lstStyle/>
        <a:p>
          <a:endParaRPr lang="en-US"/>
        </a:p>
      </dgm:t>
    </dgm:pt>
    <dgm:pt modelId="{0D5B85D8-52D8-4195-9815-BBE922364EAC}" type="sibTrans" cxnId="{148796D3-ACF0-4DB3-ABF2-162AF1813D83}">
      <dgm:prSet/>
      <dgm:spPr/>
      <dgm:t>
        <a:bodyPr/>
        <a:lstStyle/>
        <a:p>
          <a:endParaRPr lang="en-US"/>
        </a:p>
      </dgm:t>
    </dgm:pt>
    <dgm:pt modelId="{A84CE4A3-23FE-4D29-AA3D-8EF4090B0019}">
      <dgm:prSet phldrT="[Text]" custT="1"/>
      <dgm:spPr>
        <a:xfrm rot="5400000">
          <a:off x="2343339" y="-750620"/>
          <a:ext cx="665337" cy="3918982"/>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gm:spPr>
      <dgm:t>
        <a:bodyPr/>
        <a:lstStyle/>
        <a:p>
          <a:r>
            <a:rPr lang="en-US" sz="1800" b="1" dirty="0">
              <a:solidFill>
                <a:sysClr val="windowText" lastClr="000000">
                  <a:hueOff val="0"/>
                  <a:satOff val="0"/>
                  <a:lumOff val="0"/>
                  <a:alphaOff val="0"/>
                </a:sysClr>
              </a:solidFill>
              <a:latin typeface="Calibri"/>
              <a:ea typeface="+mn-ea"/>
              <a:cs typeface="+mn-cs"/>
            </a:rPr>
            <a:t>Solution B</a:t>
          </a:r>
          <a:r>
            <a:rPr lang="en-US" sz="1800" dirty="0">
              <a:solidFill>
                <a:sysClr val="windowText" lastClr="000000">
                  <a:hueOff val="0"/>
                  <a:satOff val="0"/>
                  <a:lumOff val="0"/>
                  <a:alphaOff val="0"/>
                </a:sysClr>
              </a:solidFill>
              <a:latin typeface="Calibri"/>
              <a:ea typeface="+mn-ea"/>
              <a:cs typeface="+mn-cs"/>
            </a:rPr>
            <a:t> </a:t>
          </a:r>
        </a:p>
      </dgm:t>
    </dgm:pt>
    <dgm:pt modelId="{A9F08DC7-E8DC-4C6F-8C70-C9F805E678F7}" type="parTrans" cxnId="{518D38E0-CABF-40AC-897E-F70D4DAC888A}">
      <dgm:prSet/>
      <dgm:spPr/>
      <dgm:t>
        <a:bodyPr/>
        <a:lstStyle/>
        <a:p>
          <a:endParaRPr lang="en-US"/>
        </a:p>
      </dgm:t>
    </dgm:pt>
    <dgm:pt modelId="{E58480F1-98B2-4192-8C12-10599FC4C7BE}" type="sibTrans" cxnId="{518D38E0-CABF-40AC-897E-F70D4DAC888A}">
      <dgm:prSet/>
      <dgm:spPr/>
      <dgm:t>
        <a:bodyPr/>
        <a:lstStyle/>
        <a:p>
          <a:endParaRPr lang="en-US"/>
        </a:p>
      </dgm:t>
    </dgm:pt>
    <dgm:pt modelId="{AC9D7951-E546-465B-9BD1-43B852422383}">
      <dgm:prSet phldrT="[Text]" custT="1"/>
      <dgm:spPr>
        <a:xfrm rot="5400000">
          <a:off x="2343339" y="-750620"/>
          <a:ext cx="665337" cy="3918982"/>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gm:spPr>
      <dgm:t>
        <a:bodyPr/>
        <a:lstStyle/>
        <a:p>
          <a:r>
            <a:rPr lang="en-US" sz="1800" dirty="0" smtClean="0">
              <a:solidFill>
                <a:sysClr val="windowText" lastClr="000000">
                  <a:hueOff val="0"/>
                  <a:satOff val="0"/>
                  <a:lumOff val="0"/>
                  <a:alphaOff val="0"/>
                </a:sysClr>
              </a:solidFill>
              <a:latin typeface="Calibri"/>
              <a:ea typeface="+mn-ea"/>
              <a:cs typeface="+mn-cs"/>
            </a:rPr>
            <a:t>0.01571g</a:t>
          </a:r>
          <a:r>
            <a:rPr lang="en-US" sz="1800" dirty="0" smtClean="0">
              <a:solidFill>
                <a:srgbClr val="FF0000"/>
              </a:solidFill>
              <a:latin typeface="Calibri"/>
              <a:ea typeface="+mn-ea"/>
              <a:cs typeface="+mn-cs"/>
            </a:rPr>
            <a:t>(0.0884 </a:t>
          </a:r>
          <a:r>
            <a:rPr lang="en-US" sz="1800" dirty="0" err="1" smtClean="0">
              <a:solidFill>
                <a:srgbClr val="FF0000"/>
              </a:solidFill>
              <a:latin typeface="Calibri"/>
              <a:ea typeface="+mn-ea"/>
              <a:cs typeface="+mn-cs"/>
            </a:rPr>
            <a:t>mmol</a:t>
          </a:r>
          <a:r>
            <a:rPr lang="en-US" sz="1800" dirty="0" smtClean="0">
              <a:solidFill>
                <a:srgbClr val="FF0000"/>
              </a:solidFill>
              <a:latin typeface="Calibri"/>
              <a:ea typeface="+mn-ea"/>
              <a:cs typeface="+mn-cs"/>
            </a:rPr>
            <a:t>)</a:t>
          </a:r>
          <a:r>
            <a:rPr lang="en-US" sz="1800" dirty="0" smtClean="0">
              <a:solidFill>
                <a:sysClr val="windowText" lastClr="000000">
                  <a:hueOff val="0"/>
                  <a:satOff val="0"/>
                  <a:lumOff val="0"/>
                  <a:alphaOff val="0"/>
                </a:sysClr>
              </a:solidFill>
              <a:latin typeface="Calibri"/>
              <a:ea typeface="+mn-ea"/>
              <a:cs typeface="+mn-cs"/>
            </a:rPr>
            <a:t> </a:t>
          </a:r>
          <a:r>
            <a:rPr lang="en-US" sz="1800" dirty="0">
              <a:solidFill>
                <a:sysClr val="windowText" lastClr="000000">
                  <a:hueOff val="0"/>
                  <a:satOff val="0"/>
                  <a:lumOff val="0"/>
                  <a:alphaOff val="0"/>
                </a:sysClr>
              </a:solidFill>
              <a:latin typeface="Calibri"/>
              <a:ea typeface="+mn-ea"/>
              <a:cs typeface="+mn-cs"/>
            </a:rPr>
            <a:t>PdCl</a:t>
          </a:r>
          <a:r>
            <a:rPr lang="en-US" sz="1800" baseline="-25000" dirty="0">
              <a:solidFill>
                <a:sysClr val="windowText" lastClr="000000">
                  <a:hueOff val="0"/>
                  <a:satOff val="0"/>
                  <a:lumOff val="0"/>
                  <a:alphaOff val="0"/>
                </a:sysClr>
              </a:solidFill>
              <a:latin typeface="Calibri"/>
              <a:ea typeface="+mn-ea"/>
              <a:cs typeface="+mn-cs"/>
            </a:rPr>
            <a:t>2</a:t>
          </a:r>
          <a:endParaRPr lang="en-US" sz="1800" dirty="0">
            <a:solidFill>
              <a:sysClr val="windowText" lastClr="000000">
                <a:hueOff val="0"/>
                <a:satOff val="0"/>
                <a:lumOff val="0"/>
                <a:alphaOff val="0"/>
              </a:sysClr>
            </a:solidFill>
            <a:latin typeface="Calibri"/>
            <a:ea typeface="+mn-ea"/>
            <a:cs typeface="+mn-cs"/>
          </a:endParaRPr>
        </a:p>
      </dgm:t>
    </dgm:pt>
    <dgm:pt modelId="{81F4BC68-BC0D-4A7B-AC47-D2363B515261}" type="parTrans" cxnId="{F89C4319-93CF-4C61-AB1C-3FE27B196176}">
      <dgm:prSet/>
      <dgm:spPr/>
      <dgm:t>
        <a:bodyPr/>
        <a:lstStyle/>
        <a:p>
          <a:endParaRPr lang="en-US"/>
        </a:p>
      </dgm:t>
    </dgm:pt>
    <dgm:pt modelId="{609C37E0-BC1C-4FCB-896A-A996C00C7D79}" type="sibTrans" cxnId="{F89C4319-93CF-4C61-AB1C-3FE27B196176}">
      <dgm:prSet/>
      <dgm:spPr/>
      <dgm:t>
        <a:bodyPr/>
        <a:lstStyle/>
        <a:p>
          <a:endParaRPr lang="en-US"/>
        </a:p>
      </dgm:t>
    </dgm:pt>
    <dgm:pt modelId="{C92B5BCD-DCD6-4EFB-BBDD-9A6025F5C4AB}">
      <dgm:prSet phldrT="[Text]" custT="1"/>
      <dgm:spPr>
        <a:xfrm rot="5400000">
          <a:off x="-153539" y="1903086"/>
          <a:ext cx="1023595" cy="716517"/>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800" dirty="0">
              <a:solidFill>
                <a:sysClr val="window" lastClr="FFFFFF"/>
              </a:solidFill>
              <a:latin typeface="Calibri"/>
              <a:ea typeface="+mn-ea"/>
              <a:cs typeface="+mn-cs"/>
            </a:rPr>
            <a:t>Step 3  mix Sol A and Sol B </a:t>
          </a:r>
        </a:p>
      </dgm:t>
    </dgm:pt>
    <dgm:pt modelId="{1B9A9B15-3442-46E3-9F1E-615C0F594BDF}" type="parTrans" cxnId="{8806B05B-BA15-4E38-85DE-4E899C52E296}">
      <dgm:prSet/>
      <dgm:spPr/>
      <dgm:t>
        <a:bodyPr/>
        <a:lstStyle/>
        <a:p>
          <a:endParaRPr lang="en-US"/>
        </a:p>
      </dgm:t>
    </dgm:pt>
    <dgm:pt modelId="{24EEFAC9-EEDA-4842-926B-80AD6957C43A}" type="sibTrans" cxnId="{8806B05B-BA15-4E38-85DE-4E899C52E296}">
      <dgm:prSet/>
      <dgm:spPr/>
      <dgm:t>
        <a:bodyPr/>
        <a:lstStyle/>
        <a:p>
          <a:endParaRPr lang="en-US"/>
        </a:p>
      </dgm:t>
    </dgm:pt>
    <dgm:pt modelId="{9ABDF10A-256E-4C0F-A2E8-577344EEC1C2}">
      <dgm:prSet phldrT="[Text]" custT="1"/>
      <dgm:spPr>
        <a:xfrm rot="5400000">
          <a:off x="2343164" y="-1623789"/>
          <a:ext cx="665687" cy="3918982"/>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gm:spPr>
      <dgm:t>
        <a:bodyPr/>
        <a:lstStyle/>
        <a:p>
          <a:r>
            <a:rPr lang="en-US" sz="1800" dirty="0" smtClean="0">
              <a:solidFill>
                <a:sysClr val="windowText" lastClr="000000">
                  <a:hueOff val="0"/>
                  <a:satOff val="0"/>
                  <a:lumOff val="0"/>
                  <a:alphaOff val="0"/>
                </a:sysClr>
              </a:solidFill>
              <a:latin typeface="Calibri"/>
              <a:ea typeface="+mn-ea"/>
              <a:cs typeface="+mn-cs"/>
            </a:rPr>
            <a:t>1.439g</a:t>
          </a:r>
          <a:r>
            <a:rPr lang="en-US" sz="1800" dirty="0" smtClean="0">
              <a:solidFill>
                <a:srgbClr val="FF0000"/>
              </a:solidFill>
              <a:latin typeface="Calibri"/>
              <a:ea typeface="+mn-ea"/>
              <a:cs typeface="+mn-cs"/>
            </a:rPr>
            <a:t>(10.2mmoles)</a:t>
          </a:r>
          <a:r>
            <a:rPr lang="en-US" sz="1800" dirty="0" smtClean="0">
              <a:solidFill>
                <a:sysClr val="windowText" lastClr="000000">
                  <a:hueOff val="0"/>
                  <a:satOff val="0"/>
                  <a:lumOff val="0"/>
                  <a:alphaOff val="0"/>
                </a:sysClr>
              </a:solidFill>
              <a:latin typeface="Calibri"/>
              <a:ea typeface="+mn-ea"/>
              <a:cs typeface="+mn-cs"/>
            </a:rPr>
            <a:t> </a:t>
          </a:r>
          <a:r>
            <a:rPr lang="en-US" sz="1800" dirty="0">
              <a:solidFill>
                <a:sysClr val="windowText" lastClr="000000">
                  <a:hueOff val="0"/>
                  <a:satOff val="0"/>
                  <a:lumOff val="0"/>
                  <a:alphaOff val="0"/>
                </a:sysClr>
              </a:solidFill>
              <a:latin typeface="Calibri"/>
              <a:ea typeface="+mn-ea"/>
              <a:cs typeface="+mn-cs"/>
            </a:rPr>
            <a:t>of </a:t>
          </a:r>
          <a:r>
            <a:rPr lang="en-US" sz="1800" b="1" dirty="0">
              <a:solidFill>
                <a:srgbClr val="FF0000"/>
              </a:solidFill>
              <a:latin typeface="Calibri"/>
              <a:ea typeface="+mn-ea"/>
              <a:cs typeface="+mn-cs"/>
            </a:rPr>
            <a:t>HMT</a:t>
          </a:r>
        </a:p>
      </dgm:t>
    </dgm:pt>
    <dgm:pt modelId="{886C0FB7-51B4-453D-A756-52445EBE1369}" type="parTrans" cxnId="{25C58056-C5C5-46FE-8500-8ABF923DCB57}">
      <dgm:prSet/>
      <dgm:spPr/>
      <dgm:t>
        <a:bodyPr/>
        <a:lstStyle/>
        <a:p>
          <a:endParaRPr lang="en-US"/>
        </a:p>
      </dgm:t>
    </dgm:pt>
    <dgm:pt modelId="{1BEF9574-8E7B-4441-B291-20748C85B138}" type="sibTrans" cxnId="{25C58056-C5C5-46FE-8500-8ABF923DCB57}">
      <dgm:prSet/>
      <dgm:spPr/>
      <dgm:t>
        <a:bodyPr/>
        <a:lstStyle/>
        <a:p>
          <a:endParaRPr lang="en-US"/>
        </a:p>
      </dgm:t>
    </dgm:pt>
    <dgm:pt modelId="{73AB0708-07BA-4D4F-A67F-4F9AFF38FBCC}">
      <dgm:prSet phldrT="[Text]" custT="1"/>
      <dgm:spPr>
        <a:xfrm rot="5400000">
          <a:off x="2343164" y="-1623789"/>
          <a:ext cx="665687" cy="3918982"/>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gm:spPr>
      <dgm:t>
        <a:bodyPr/>
        <a:lstStyle/>
        <a:p>
          <a:r>
            <a:rPr lang="en-US" sz="1800" b="1" dirty="0">
              <a:solidFill>
                <a:sysClr val="windowText" lastClr="000000">
                  <a:hueOff val="0"/>
                  <a:satOff val="0"/>
                  <a:lumOff val="0"/>
                  <a:alphaOff val="0"/>
                </a:sysClr>
              </a:solidFill>
              <a:latin typeface="Calibri"/>
              <a:ea typeface="+mn-ea"/>
              <a:cs typeface="+mn-cs"/>
            </a:rPr>
            <a:t>Solution A</a:t>
          </a:r>
        </a:p>
      </dgm:t>
    </dgm:pt>
    <dgm:pt modelId="{724CD2CB-886B-44CE-AB45-52BEAD7EA441}" type="parTrans" cxnId="{0E2EB459-B9FC-42C8-851F-758E4E4979A9}">
      <dgm:prSet/>
      <dgm:spPr/>
      <dgm:t>
        <a:bodyPr/>
        <a:lstStyle/>
        <a:p>
          <a:endParaRPr lang="en-US"/>
        </a:p>
      </dgm:t>
    </dgm:pt>
    <dgm:pt modelId="{720CF2C6-B2EB-4474-958D-9A4B4E644E08}" type="sibTrans" cxnId="{0E2EB459-B9FC-42C8-851F-758E4E4979A9}">
      <dgm:prSet/>
      <dgm:spPr/>
      <dgm:t>
        <a:bodyPr/>
        <a:lstStyle/>
        <a:p>
          <a:endParaRPr lang="en-US"/>
        </a:p>
      </dgm:t>
    </dgm:pt>
    <dgm:pt modelId="{CE079C1F-9EEA-412C-BE42-5EE53D799353}">
      <dgm:prSet phldrT="[Text]" custT="1"/>
      <dgm:spPr>
        <a:xfrm rot="5400000">
          <a:off x="2343339" y="-750620"/>
          <a:ext cx="665337" cy="3918982"/>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gm:spPr>
      <dgm:t>
        <a:bodyPr/>
        <a:lstStyle/>
        <a:p>
          <a:r>
            <a:rPr lang="en-US" sz="1800" dirty="0" smtClean="0">
              <a:solidFill>
                <a:sysClr val="windowText" lastClr="000000">
                  <a:hueOff val="0"/>
                  <a:satOff val="0"/>
                  <a:lumOff val="0"/>
                  <a:alphaOff val="0"/>
                </a:sysClr>
              </a:solidFill>
              <a:latin typeface="Calibri"/>
              <a:ea typeface="+mn-ea"/>
              <a:cs typeface="+mn-cs"/>
            </a:rPr>
            <a:t>0.01035g</a:t>
          </a:r>
          <a:r>
            <a:rPr lang="en-US" sz="1800" dirty="0" smtClean="0">
              <a:solidFill>
                <a:srgbClr val="FF0000"/>
              </a:solidFill>
              <a:latin typeface="Calibri"/>
              <a:ea typeface="+mn-ea"/>
              <a:cs typeface="+mn-cs"/>
            </a:rPr>
            <a:t>(0.17 </a:t>
          </a:r>
          <a:r>
            <a:rPr lang="en-US" sz="1800" dirty="0" err="1" smtClean="0">
              <a:solidFill>
                <a:srgbClr val="FF0000"/>
              </a:solidFill>
              <a:latin typeface="Calibri"/>
              <a:ea typeface="+mn-ea"/>
              <a:cs typeface="+mn-cs"/>
            </a:rPr>
            <a:t>mmol</a:t>
          </a:r>
          <a:r>
            <a:rPr lang="en-US" sz="1800" dirty="0" smtClean="0">
              <a:solidFill>
                <a:srgbClr val="FF0000"/>
              </a:solidFill>
              <a:latin typeface="Calibri"/>
              <a:ea typeface="+mn-ea"/>
              <a:cs typeface="+mn-cs"/>
            </a:rPr>
            <a:t>)</a:t>
          </a:r>
          <a:r>
            <a:rPr lang="en-US" sz="1800" dirty="0" smtClean="0">
              <a:solidFill>
                <a:sysClr val="windowText" lastClr="000000">
                  <a:hueOff val="0"/>
                  <a:satOff val="0"/>
                  <a:lumOff val="0"/>
                  <a:alphaOff val="0"/>
                </a:sysClr>
              </a:solidFill>
              <a:latin typeface="Calibri"/>
              <a:ea typeface="+mn-ea"/>
              <a:cs typeface="+mn-cs"/>
            </a:rPr>
            <a:t> </a:t>
          </a:r>
          <a:r>
            <a:rPr lang="en-US" sz="1800" dirty="0">
              <a:solidFill>
                <a:sysClr val="windowText" lastClr="000000">
                  <a:hueOff val="0"/>
                  <a:satOff val="0"/>
                  <a:lumOff val="0"/>
                  <a:alphaOff val="0"/>
                </a:sysClr>
              </a:solidFill>
              <a:latin typeface="Calibri"/>
              <a:ea typeface="+mn-ea"/>
              <a:cs typeface="+mn-cs"/>
            </a:rPr>
            <a:t>of </a:t>
          </a:r>
          <a:r>
            <a:rPr lang="en-US" sz="1800" dirty="0" err="1">
              <a:solidFill>
                <a:sysClr val="windowText" lastClr="000000">
                  <a:hueOff val="0"/>
                  <a:satOff val="0"/>
                  <a:lumOff val="0"/>
                  <a:alphaOff val="0"/>
                </a:sysClr>
              </a:solidFill>
              <a:latin typeface="Calibri"/>
              <a:ea typeface="+mn-ea"/>
              <a:cs typeface="+mn-cs"/>
            </a:rPr>
            <a:t>NaCl</a:t>
          </a:r>
          <a:endParaRPr lang="en-US" sz="1800" dirty="0">
            <a:solidFill>
              <a:sysClr val="windowText" lastClr="000000">
                <a:hueOff val="0"/>
                <a:satOff val="0"/>
                <a:lumOff val="0"/>
                <a:alphaOff val="0"/>
              </a:sysClr>
            </a:solidFill>
            <a:latin typeface="Calibri"/>
            <a:ea typeface="+mn-ea"/>
            <a:cs typeface="+mn-cs"/>
          </a:endParaRPr>
        </a:p>
      </dgm:t>
    </dgm:pt>
    <dgm:pt modelId="{74DAA34E-3FEA-4AE0-B4E4-13173F8BF1F8}" type="parTrans" cxnId="{7C15844E-C1AF-469D-B494-109C987D5924}">
      <dgm:prSet/>
      <dgm:spPr/>
      <dgm:t>
        <a:bodyPr/>
        <a:lstStyle/>
        <a:p>
          <a:endParaRPr lang="en-US"/>
        </a:p>
      </dgm:t>
    </dgm:pt>
    <dgm:pt modelId="{47228D11-2147-45E5-9DD3-13C8655437D1}" type="sibTrans" cxnId="{7C15844E-C1AF-469D-B494-109C987D5924}">
      <dgm:prSet/>
      <dgm:spPr/>
      <dgm:t>
        <a:bodyPr/>
        <a:lstStyle/>
        <a:p>
          <a:endParaRPr lang="en-US"/>
        </a:p>
      </dgm:t>
    </dgm:pt>
    <dgm:pt modelId="{9E86C377-EE46-4C51-8ED0-C6A21D7C7486}">
      <dgm:prSet custT="1"/>
      <dgm:spPr>
        <a:xfrm rot="5400000">
          <a:off x="2343339" y="122723"/>
          <a:ext cx="665337" cy="3918982"/>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gm:spPr>
      <dgm:t>
        <a:bodyPr/>
        <a:lstStyle/>
        <a:p>
          <a:r>
            <a:rPr lang="en-US" sz="1800" dirty="0" smtClean="0">
              <a:solidFill>
                <a:sysClr val="windowText" lastClr="000000">
                  <a:hueOff val="0"/>
                  <a:satOff val="0"/>
                  <a:lumOff val="0"/>
                  <a:alphaOff val="0"/>
                </a:sysClr>
              </a:solidFill>
              <a:latin typeface="Calibri"/>
              <a:ea typeface="+mn-ea"/>
              <a:cs typeface="+mn-cs"/>
            </a:rPr>
            <a:t>Transfer </a:t>
          </a:r>
          <a:r>
            <a:rPr lang="en-US" sz="1800" dirty="0">
              <a:solidFill>
                <a:sysClr val="windowText" lastClr="000000">
                  <a:hueOff val="0"/>
                  <a:satOff val="0"/>
                  <a:lumOff val="0"/>
                  <a:alphaOff val="0"/>
                </a:sysClr>
              </a:solidFill>
              <a:latin typeface="Calibri"/>
              <a:ea typeface="+mn-ea"/>
              <a:cs typeface="+mn-cs"/>
            </a:rPr>
            <a:t>sol A + Sol B into 100mL autoclave  and keep at 150 </a:t>
          </a:r>
          <a:r>
            <a:rPr lang="en-US" sz="1800" baseline="30000" dirty="0">
              <a:solidFill>
                <a:sysClr val="windowText" lastClr="000000">
                  <a:hueOff val="0"/>
                  <a:satOff val="0"/>
                  <a:lumOff val="0"/>
                  <a:alphaOff val="0"/>
                </a:sysClr>
              </a:solidFill>
              <a:latin typeface="Calibri"/>
              <a:ea typeface="+mn-ea"/>
              <a:cs typeface="+mn-cs"/>
            </a:rPr>
            <a:t>O</a:t>
          </a:r>
          <a:r>
            <a:rPr lang="en-US" sz="1800" baseline="0" dirty="0">
              <a:solidFill>
                <a:sysClr val="windowText" lastClr="000000">
                  <a:hueOff val="0"/>
                  <a:satOff val="0"/>
                  <a:lumOff val="0"/>
                  <a:alphaOff val="0"/>
                </a:sysClr>
              </a:solidFill>
              <a:latin typeface="Calibri"/>
              <a:ea typeface="+mn-ea"/>
              <a:cs typeface="+mn-cs"/>
            </a:rPr>
            <a:t>C  oven for 6 h.</a:t>
          </a:r>
          <a:endParaRPr lang="en-US" sz="1800" dirty="0">
            <a:solidFill>
              <a:sysClr val="windowText" lastClr="000000">
                <a:hueOff val="0"/>
                <a:satOff val="0"/>
                <a:lumOff val="0"/>
                <a:alphaOff val="0"/>
              </a:sysClr>
            </a:solidFill>
            <a:latin typeface="Calibri"/>
            <a:ea typeface="+mn-ea"/>
            <a:cs typeface="+mn-cs"/>
          </a:endParaRPr>
        </a:p>
      </dgm:t>
    </dgm:pt>
    <dgm:pt modelId="{4A015103-CD15-4D11-90DC-300669D60185}" type="parTrans" cxnId="{DEA169CF-60A6-4750-926A-919065420F9A}">
      <dgm:prSet/>
      <dgm:spPr/>
      <dgm:t>
        <a:bodyPr/>
        <a:lstStyle/>
        <a:p>
          <a:endParaRPr lang="en-US"/>
        </a:p>
      </dgm:t>
    </dgm:pt>
    <dgm:pt modelId="{AB3ACDCD-C912-4BCF-AA45-02CADCC8EBA6}" type="sibTrans" cxnId="{DEA169CF-60A6-4750-926A-919065420F9A}">
      <dgm:prSet/>
      <dgm:spPr/>
      <dgm:t>
        <a:bodyPr/>
        <a:lstStyle/>
        <a:p>
          <a:endParaRPr lang="en-US"/>
        </a:p>
      </dgm:t>
    </dgm:pt>
    <dgm:pt modelId="{E3A44D6E-5F4F-4F29-841A-ABB793799604}">
      <dgm:prSet custT="1"/>
      <dgm:spPr>
        <a:xfrm rot="5400000">
          <a:off x="-153539" y="2776430"/>
          <a:ext cx="1023595" cy="716517"/>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800" dirty="0">
              <a:solidFill>
                <a:sysClr val="window" lastClr="FFFFFF"/>
              </a:solidFill>
              <a:latin typeface="Calibri"/>
              <a:ea typeface="+mn-ea"/>
              <a:cs typeface="+mn-cs"/>
            </a:rPr>
            <a:t>Step 4</a:t>
          </a:r>
        </a:p>
      </dgm:t>
    </dgm:pt>
    <dgm:pt modelId="{72E95F7C-D954-456B-9457-721E3057453C}" type="sibTrans" cxnId="{1845E4FF-7D43-439A-8E83-D025151D8A28}">
      <dgm:prSet/>
      <dgm:spPr/>
      <dgm:t>
        <a:bodyPr/>
        <a:lstStyle/>
        <a:p>
          <a:endParaRPr lang="en-US"/>
        </a:p>
      </dgm:t>
    </dgm:pt>
    <dgm:pt modelId="{DF05CB0E-08CD-41EA-99FD-A46BA7EF47EF}" type="parTrans" cxnId="{1845E4FF-7D43-439A-8E83-D025151D8A28}">
      <dgm:prSet/>
      <dgm:spPr/>
      <dgm:t>
        <a:bodyPr/>
        <a:lstStyle/>
        <a:p>
          <a:endParaRPr lang="en-US"/>
        </a:p>
      </dgm:t>
    </dgm:pt>
    <dgm:pt modelId="{8F67E634-9509-455F-9166-600723DB46A2}">
      <dgm:prSet custT="1"/>
      <dgm:spPr>
        <a:xfrm rot="5400000">
          <a:off x="2343339" y="996068"/>
          <a:ext cx="665337" cy="3918982"/>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gm:spPr>
      <dgm:t>
        <a:bodyPr/>
        <a:lstStyle/>
        <a:p>
          <a:r>
            <a:rPr lang="en-US" sz="1800" dirty="0">
              <a:solidFill>
                <a:sysClr val="windowText" lastClr="000000">
                  <a:hueOff val="0"/>
                  <a:satOff val="0"/>
                  <a:lumOff val="0"/>
                  <a:alphaOff val="0"/>
                </a:sysClr>
              </a:solidFill>
              <a:latin typeface="Calibri"/>
              <a:ea typeface="+mn-ea"/>
              <a:cs typeface="+mn-cs"/>
            </a:rPr>
            <a:t>allow  Autoclave to cool, than wash the </a:t>
          </a:r>
          <a:r>
            <a:rPr lang="en-US" sz="1800" dirty="0" err="1">
              <a:solidFill>
                <a:sysClr val="windowText" lastClr="000000">
                  <a:hueOff val="0"/>
                  <a:satOff val="0"/>
                  <a:lumOff val="0"/>
                  <a:alphaOff val="0"/>
                </a:sysClr>
              </a:solidFill>
              <a:latin typeface="Calibri"/>
              <a:ea typeface="+mn-ea"/>
              <a:cs typeface="+mn-cs"/>
            </a:rPr>
            <a:t>ppt</a:t>
          </a:r>
          <a:r>
            <a:rPr lang="en-US" sz="1800" dirty="0">
              <a:solidFill>
                <a:sysClr val="windowText" lastClr="000000">
                  <a:hueOff val="0"/>
                  <a:satOff val="0"/>
                  <a:lumOff val="0"/>
                  <a:alphaOff val="0"/>
                </a:sysClr>
              </a:solidFill>
              <a:latin typeface="Calibri"/>
              <a:ea typeface="+mn-ea"/>
              <a:cs typeface="+mn-cs"/>
            </a:rPr>
            <a:t> </a:t>
          </a:r>
          <a:r>
            <a:rPr lang="en-US" sz="1800" dirty="0">
              <a:solidFill>
                <a:srgbClr val="FF0000"/>
              </a:solidFill>
              <a:latin typeface="Calibri"/>
              <a:ea typeface="+mn-ea"/>
              <a:cs typeface="+mn-cs"/>
            </a:rPr>
            <a:t>till </a:t>
          </a:r>
          <a:r>
            <a:rPr lang="en-US" sz="1800" dirty="0" smtClean="0">
              <a:solidFill>
                <a:srgbClr val="FF0000"/>
              </a:solidFill>
              <a:latin typeface="Calibri"/>
              <a:ea typeface="+mn-ea"/>
              <a:cs typeface="+mn-cs"/>
            </a:rPr>
            <a:t>filtrate </a:t>
          </a:r>
          <a:r>
            <a:rPr lang="en-US" sz="1800" dirty="0">
              <a:solidFill>
                <a:srgbClr val="FF0000"/>
              </a:solidFill>
              <a:latin typeface="Calibri"/>
              <a:ea typeface="+mn-ea"/>
              <a:cs typeface="+mn-cs"/>
            </a:rPr>
            <a:t>pH=7</a:t>
          </a:r>
          <a:r>
            <a:rPr lang="en-US" sz="1800" dirty="0">
              <a:solidFill>
                <a:sysClr val="windowText" lastClr="000000">
                  <a:hueOff val="0"/>
                  <a:satOff val="0"/>
                  <a:lumOff val="0"/>
                  <a:alphaOff val="0"/>
                </a:sysClr>
              </a:solidFill>
              <a:latin typeface="Calibri"/>
              <a:ea typeface="+mn-ea"/>
              <a:cs typeface="+mn-cs"/>
            </a:rPr>
            <a:t>, than dry the </a:t>
          </a:r>
          <a:r>
            <a:rPr lang="en-US" sz="1800" dirty="0" err="1">
              <a:solidFill>
                <a:sysClr val="windowText" lastClr="000000">
                  <a:hueOff val="0"/>
                  <a:satOff val="0"/>
                  <a:lumOff val="0"/>
                  <a:alphaOff val="0"/>
                </a:sysClr>
              </a:solidFill>
              <a:latin typeface="Calibri"/>
              <a:ea typeface="+mn-ea"/>
              <a:cs typeface="+mn-cs"/>
            </a:rPr>
            <a:t>ppt</a:t>
          </a:r>
          <a:r>
            <a:rPr lang="en-US" sz="1800" dirty="0">
              <a:solidFill>
                <a:sysClr val="windowText" lastClr="000000">
                  <a:hueOff val="0"/>
                  <a:satOff val="0"/>
                  <a:lumOff val="0"/>
                  <a:alphaOff val="0"/>
                </a:sysClr>
              </a:solidFill>
              <a:latin typeface="Calibri"/>
              <a:ea typeface="+mn-ea"/>
              <a:cs typeface="+mn-cs"/>
            </a:rPr>
            <a:t> over night at </a:t>
          </a:r>
          <a:r>
            <a:rPr lang="en-US" sz="1800" dirty="0" smtClean="0">
              <a:solidFill>
                <a:sysClr val="windowText" lastClr="000000">
                  <a:hueOff val="0"/>
                  <a:satOff val="0"/>
                  <a:lumOff val="0"/>
                  <a:alphaOff val="0"/>
                </a:sysClr>
              </a:solidFill>
              <a:latin typeface="Calibri"/>
              <a:ea typeface="+mn-ea"/>
              <a:cs typeface="+mn-cs"/>
            </a:rPr>
            <a:t>100 </a:t>
          </a:r>
          <a:r>
            <a:rPr lang="en-US" sz="1800" baseline="30000" dirty="0">
              <a:solidFill>
                <a:sysClr val="windowText" lastClr="000000">
                  <a:hueOff val="0"/>
                  <a:satOff val="0"/>
                  <a:lumOff val="0"/>
                  <a:alphaOff val="0"/>
                </a:sysClr>
              </a:solidFill>
              <a:latin typeface="Calibri"/>
              <a:ea typeface="+mn-ea"/>
              <a:cs typeface="+mn-cs"/>
            </a:rPr>
            <a:t>O</a:t>
          </a:r>
          <a:r>
            <a:rPr lang="en-US" sz="1800" baseline="0" dirty="0">
              <a:solidFill>
                <a:sysClr val="windowText" lastClr="000000">
                  <a:hueOff val="0"/>
                  <a:satOff val="0"/>
                  <a:lumOff val="0"/>
                  <a:alphaOff val="0"/>
                </a:sysClr>
              </a:solidFill>
              <a:latin typeface="Calibri"/>
              <a:ea typeface="+mn-ea"/>
              <a:cs typeface="+mn-cs"/>
            </a:rPr>
            <a:t>C.</a:t>
          </a:r>
          <a:endParaRPr lang="en-US" sz="1800" dirty="0">
            <a:solidFill>
              <a:sysClr val="windowText" lastClr="000000">
                <a:hueOff val="0"/>
                <a:satOff val="0"/>
                <a:lumOff val="0"/>
                <a:alphaOff val="0"/>
              </a:sysClr>
            </a:solidFill>
            <a:latin typeface="Calibri"/>
            <a:ea typeface="+mn-ea"/>
            <a:cs typeface="+mn-cs"/>
          </a:endParaRPr>
        </a:p>
      </dgm:t>
    </dgm:pt>
    <dgm:pt modelId="{CB8A0732-50E0-48C4-B42C-083A6FC56B8B}" type="parTrans" cxnId="{2B9ABD24-E7C8-4DE6-86DE-84617B2D8FAB}">
      <dgm:prSet/>
      <dgm:spPr/>
      <dgm:t>
        <a:bodyPr/>
        <a:lstStyle/>
        <a:p>
          <a:endParaRPr lang="en-US"/>
        </a:p>
      </dgm:t>
    </dgm:pt>
    <dgm:pt modelId="{793D6A65-86F6-4F17-A617-6C3BB721FFD8}" type="sibTrans" cxnId="{2B9ABD24-E7C8-4DE6-86DE-84617B2D8FAB}">
      <dgm:prSet/>
      <dgm:spPr/>
      <dgm:t>
        <a:bodyPr/>
        <a:lstStyle/>
        <a:p>
          <a:endParaRPr lang="en-US"/>
        </a:p>
      </dgm:t>
    </dgm:pt>
    <dgm:pt modelId="{7C317AE5-E2E4-4B24-8C2D-8444BD245512}" type="pres">
      <dgm:prSet presAssocID="{73E81D52-DB2A-4D58-B0F1-82ECC2490245}" presName="Name0" presStyleCnt="0">
        <dgm:presLayoutVars>
          <dgm:dir/>
          <dgm:animLvl val="lvl"/>
          <dgm:resizeHandles val="exact"/>
        </dgm:presLayoutVars>
      </dgm:prSet>
      <dgm:spPr/>
      <dgm:t>
        <a:bodyPr/>
        <a:lstStyle/>
        <a:p>
          <a:endParaRPr lang="en-US"/>
        </a:p>
      </dgm:t>
    </dgm:pt>
    <dgm:pt modelId="{19A6973E-1201-4B03-BBA3-E3B9A3890D56}" type="pres">
      <dgm:prSet presAssocID="{33B20FA7-4AD7-4727-9280-C8EB00AF82E8}" presName="linNode" presStyleCnt="0"/>
      <dgm:spPr/>
    </dgm:pt>
    <dgm:pt modelId="{F148848B-4DAC-450C-967C-4D40D6E2E269}" type="pres">
      <dgm:prSet presAssocID="{33B20FA7-4AD7-4727-9280-C8EB00AF82E8}" presName="parentText" presStyleLbl="node1" presStyleIdx="0" presStyleCnt="4">
        <dgm:presLayoutVars>
          <dgm:chMax val="1"/>
          <dgm:bulletEnabled val="1"/>
        </dgm:presLayoutVars>
      </dgm:prSet>
      <dgm:spPr>
        <a:prstGeom prst="chevron">
          <a:avLst/>
        </a:prstGeom>
      </dgm:spPr>
      <dgm:t>
        <a:bodyPr/>
        <a:lstStyle/>
        <a:p>
          <a:endParaRPr lang="en-US"/>
        </a:p>
      </dgm:t>
    </dgm:pt>
    <dgm:pt modelId="{F2E89813-9DD3-4125-94FE-7F46F8FEE645}" type="pres">
      <dgm:prSet presAssocID="{33B20FA7-4AD7-4727-9280-C8EB00AF82E8}" presName="descendantText" presStyleLbl="alignAccFollowNode1" presStyleIdx="0" presStyleCnt="4" custScaleY="156679">
        <dgm:presLayoutVars>
          <dgm:bulletEnabled val="1"/>
        </dgm:presLayoutVars>
      </dgm:prSet>
      <dgm:spPr>
        <a:prstGeom prst="round2SameRect">
          <a:avLst/>
        </a:prstGeom>
      </dgm:spPr>
      <dgm:t>
        <a:bodyPr/>
        <a:lstStyle/>
        <a:p>
          <a:endParaRPr lang="en-US"/>
        </a:p>
      </dgm:t>
    </dgm:pt>
    <dgm:pt modelId="{A219C03C-65C1-4065-8CF2-9E7C1E24304E}" type="pres">
      <dgm:prSet presAssocID="{224770BC-CD65-4B78-8BC3-6609D2A38C3E}" presName="sp" presStyleCnt="0"/>
      <dgm:spPr/>
    </dgm:pt>
    <dgm:pt modelId="{9698B7DA-058A-48FA-B1FD-D393BE1FA68E}" type="pres">
      <dgm:prSet presAssocID="{F27B34FF-8D50-4816-BC68-B79CE26E7253}" presName="linNode" presStyleCnt="0"/>
      <dgm:spPr/>
    </dgm:pt>
    <dgm:pt modelId="{C05073A6-FA98-44A8-8894-86F1B694BB8F}" type="pres">
      <dgm:prSet presAssocID="{F27B34FF-8D50-4816-BC68-B79CE26E7253}" presName="parentText" presStyleLbl="node1" presStyleIdx="1" presStyleCnt="4">
        <dgm:presLayoutVars>
          <dgm:chMax val="1"/>
          <dgm:bulletEnabled val="1"/>
        </dgm:presLayoutVars>
      </dgm:prSet>
      <dgm:spPr>
        <a:prstGeom prst="chevron">
          <a:avLst/>
        </a:prstGeom>
      </dgm:spPr>
      <dgm:t>
        <a:bodyPr/>
        <a:lstStyle/>
        <a:p>
          <a:endParaRPr lang="en-US"/>
        </a:p>
      </dgm:t>
    </dgm:pt>
    <dgm:pt modelId="{145003C9-47BC-4E62-8F65-E6C503576DF0}" type="pres">
      <dgm:prSet presAssocID="{F27B34FF-8D50-4816-BC68-B79CE26E7253}" presName="descendantText" presStyleLbl="alignAccFollowNode1" presStyleIdx="1" presStyleCnt="4">
        <dgm:presLayoutVars>
          <dgm:bulletEnabled val="1"/>
        </dgm:presLayoutVars>
      </dgm:prSet>
      <dgm:spPr>
        <a:prstGeom prst="round2SameRect">
          <a:avLst/>
        </a:prstGeom>
      </dgm:spPr>
      <dgm:t>
        <a:bodyPr/>
        <a:lstStyle/>
        <a:p>
          <a:endParaRPr lang="en-US"/>
        </a:p>
      </dgm:t>
    </dgm:pt>
    <dgm:pt modelId="{C0575CF2-F6B0-400C-8CEC-C3A580ECC614}" type="pres">
      <dgm:prSet presAssocID="{0D5B85D8-52D8-4195-9815-BBE922364EAC}" presName="sp" presStyleCnt="0"/>
      <dgm:spPr/>
    </dgm:pt>
    <dgm:pt modelId="{499F8263-41A5-4542-B4A9-7F1F944E2572}" type="pres">
      <dgm:prSet presAssocID="{C92B5BCD-DCD6-4EFB-BBDD-9A6025F5C4AB}" presName="linNode" presStyleCnt="0"/>
      <dgm:spPr/>
    </dgm:pt>
    <dgm:pt modelId="{480C5711-49E7-4CE4-8F48-96A30BFFA9A1}" type="pres">
      <dgm:prSet presAssocID="{C92B5BCD-DCD6-4EFB-BBDD-9A6025F5C4AB}" presName="parentText" presStyleLbl="node1" presStyleIdx="2" presStyleCnt="4">
        <dgm:presLayoutVars>
          <dgm:chMax val="1"/>
          <dgm:bulletEnabled val="1"/>
        </dgm:presLayoutVars>
      </dgm:prSet>
      <dgm:spPr>
        <a:prstGeom prst="chevron">
          <a:avLst/>
        </a:prstGeom>
      </dgm:spPr>
      <dgm:t>
        <a:bodyPr/>
        <a:lstStyle/>
        <a:p>
          <a:endParaRPr lang="en-US"/>
        </a:p>
      </dgm:t>
    </dgm:pt>
    <dgm:pt modelId="{8BD9874D-9DB2-45C9-AEE7-8B193F477EA3}" type="pres">
      <dgm:prSet presAssocID="{C92B5BCD-DCD6-4EFB-BBDD-9A6025F5C4AB}" presName="descendantText" presStyleLbl="alignAccFollowNode1" presStyleIdx="2" presStyleCnt="4">
        <dgm:presLayoutVars>
          <dgm:bulletEnabled val="1"/>
        </dgm:presLayoutVars>
      </dgm:prSet>
      <dgm:spPr>
        <a:prstGeom prst="round2SameRect">
          <a:avLst/>
        </a:prstGeom>
      </dgm:spPr>
      <dgm:t>
        <a:bodyPr/>
        <a:lstStyle/>
        <a:p>
          <a:endParaRPr lang="en-US"/>
        </a:p>
      </dgm:t>
    </dgm:pt>
    <dgm:pt modelId="{970A274E-A6F5-4A75-B867-A991EFEFA583}" type="pres">
      <dgm:prSet presAssocID="{24EEFAC9-EEDA-4842-926B-80AD6957C43A}" presName="sp" presStyleCnt="0"/>
      <dgm:spPr/>
    </dgm:pt>
    <dgm:pt modelId="{269B1546-449E-4EC0-A50D-7017C211EA23}" type="pres">
      <dgm:prSet presAssocID="{E3A44D6E-5F4F-4F29-841A-ABB793799604}" presName="linNode" presStyleCnt="0"/>
      <dgm:spPr/>
    </dgm:pt>
    <dgm:pt modelId="{EE08B000-E1F5-46E1-9589-ACE728AD4380}" type="pres">
      <dgm:prSet presAssocID="{E3A44D6E-5F4F-4F29-841A-ABB793799604}" presName="parentText" presStyleLbl="node1" presStyleIdx="3" presStyleCnt="4">
        <dgm:presLayoutVars>
          <dgm:chMax val="1"/>
          <dgm:bulletEnabled val="1"/>
        </dgm:presLayoutVars>
      </dgm:prSet>
      <dgm:spPr>
        <a:prstGeom prst="chevron">
          <a:avLst/>
        </a:prstGeom>
      </dgm:spPr>
      <dgm:t>
        <a:bodyPr/>
        <a:lstStyle/>
        <a:p>
          <a:endParaRPr lang="en-US"/>
        </a:p>
      </dgm:t>
    </dgm:pt>
    <dgm:pt modelId="{285E5A79-123A-4D3C-AD93-26BD036C3353}" type="pres">
      <dgm:prSet presAssocID="{E3A44D6E-5F4F-4F29-841A-ABB793799604}" presName="descendantText" presStyleLbl="alignAccFollowNode1" presStyleIdx="3" presStyleCnt="4">
        <dgm:presLayoutVars>
          <dgm:bulletEnabled val="1"/>
        </dgm:presLayoutVars>
      </dgm:prSet>
      <dgm:spPr>
        <a:prstGeom prst="round2SameRect">
          <a:avLst/>
        </a:prstGeom>
      </dgm:spPr>
      <dgm:t>
        <a:bodyPr/>
        <a:lstStyle/>
        <a:p>
          <a:endParaRPr lang="en-US"/>
        </a:p>
      </dgm:t>
    </dgm:pt>
  </dgm:ptLst>
  <dgm:cxnLst>
    <dgm:cxn modelId="{E521D493-C36E-49C9-9983-1CCB869B00E5}" type="presOf" srcId="{9ABDF10A-256E-4C0F-A2E8-577344EEC1C2}" destId="{F2E89813-9DD3-4125-94FE-7F46F8FEE645}" srcOrd="0" destOrd="3" presId="urn:microsoft.com/office/officeart/2005/8/layout/vList5"/>
    <dgm:cxn modelId="{8806B05B-BA15-4E38-85DE-4E899C52E296}" srcId="{73E81D52-DB2A-4D58-B0F1-82ECC2490245}" destId="{C92B5BCD-DCD6-4EFB-BBDD-9A6025F5C4AB}" srcOrd="2" destOrd="0" parTransId="{1B9A9B15-3442-46E3-9F1E-615C0F594BDF}" sibTransId="{24EEFAC9-EEDA-4842-926B-80AD6957C43A}"/>
    <dgm:cxn modelId="{D16E56A5-AB12-458E-B90B-3EF7AD780F17}" type="presOf" srcId="{E125DF99-EACC-4EAB-8D25-E779A07D80D6}" destId="{F2E89813-9DD3-4125-94FE-7F46F8FEE645}" srcOrd="0" destOrd="1" presId="urn:microsoft.com/office/officeart/2005/8/layout/vList5"/>
    <dgm:cxn modelId="{77E83433-149C-40A3-A56F-03DD38F555CF}" srcId="{33B20FA7-4AD7-4727-9280-C8EB00AF82E8}" destId="{0D6A96B1-C1F9-472B-8DBF-74F8D9A83782}" srcOrd="2" destOrd="0" parTransId="{93981AE3-670B-4C91-9E07-8AD8445AA538}" sibTransId="{680DE796-E2E3-47CA-91E8-A0C2C9EB390A}"/>
    <dgm:cxn modelId="{BC82A523-2DA5-46CD-90C7-EA097B492D4F}" type="presOf" srcId="{73E81D52-DB2A-4D58-B0F1-82ECC2490245}" destId="{7C317AE5-E2E4-4B24-8C2D-8444BD245512}" srcOrd="0" destOrd="0" presId="urn:microsoft.com/office/officeart/2005/8/layout/vList5"/>
    <dgm:cxn modelId="{1845E4FF-7D43-439A-8E83-D025151D8A28}" srcId="{73E81D52-DB2A-4D58-B0F1-82ECC2490245}" destId="{E3A44D6E-5F4F-4F29-841A-ABB793799604}" srcOrd="3" destOrd="0" parTransId="{DF05CB0E-08CD-41EA-99FD-A46BA7EF47EF}" sibTransId="{72E95F7C-D954-456B-9457-721E3057453C}"/>
    <dgm:cxn modelId="{C088986A-EB95-468E-802F-0B158978F520}" type="presOf" srcId="{A84CE4A3-23FE-4D29-AA3D-8EF4090B0019}" destId="{145003C9-47BC-4E62-8F65-E6C503576DF0}" srcOrd="0" destOrd="0" presId="urn:microsoft.com/office/officeart/2005/8/layout/vList5"/>
    <dgm:cxn modelId="{252A29E0-571F-4D78-BB74-7CCEF700DF50}" type="presOf" srcId="{F27B34FF-8D50-4816-BC68-B79CE26E7253}" destId="{C05073A6-FA98-44A8-8894-86F1B694BB8F}" srcOrd="0" destOrd="0" presId="urn:microsoft.com/office/officeart/2005/8/layout/vList5"/>
    <dgm:cxn modelId="{2B9ABD24-E7C8-4DE6-86DE-84617B2D8FAB}" srcId="{E3A44D6E-5F4F-4F29-841A-ABB793799604}" destId="{8F67E634-9509-455F-9166-600723DB46A2}" srcOrd="0" destOrd="0" parTransId="{CB8A0732-50E0-48C4-B42C-083A6FC56B8B}" sibTransId="{793D6A65-86F6-4F17-A617-6C3BB721FFD8}"/>
    <dgm:cxn modelId="{0E2EB459-B9FC-42C8-851F-758E4E4979A9}" srcId="{33B20FA7-4AD7-4727-9280-C8EB00AF82E8}" destId="{73AB0708-07BA-4D4F-A67F-4F9AFF38FBCC}" srcOrd="0" destOrd="0" parTransId="{724CD2CB-886B-44CE-AB45-52BEAD7EA441}" sibTransId="{720CF2C6-B2EB-4474-958D-9A4B4E644E08}"/>
    <dgm:cxn modelId="{35576B5C-3214-427E-B3E6-9298F69371F8}" type="presOf" srcId="{CE079C1F-9EEA-412C-BE42-5EE53D799353}" destId="{145003C9-47BC-4E62-8F65-E6C503576DF0}" srcOrd="0" destOrd="2" presId="urn:microsoft.com/office/officeart/2005/8/layout/vList5"/>
    <dgm:cxn modelId="{B325A9B4-7E7A-494C-85E7-D4D221E9079F}" type="presOf" srcId="{0D6A96B1-C1F9-472B-8DBF-74F8D9A83782}" destId="{F2E89813-9DD3-4125-94FE-7F46F8FEE645}" srcOrd="0" destOrd="2" presId="urn:microsoft.com/office/officeart/2005/8/layout/vList5"/>
    <dgm:cxn modelId="{25C58056-C5C5-46FE-8500-8ABF923DCB57}" srcId="{33B20FA7-4AD7-4727-9280-C8EB00AF82E8}" destId="{9ABDF10A-256E-4C0F-A2E8-577344EEC1C2}" srcOrd="3" destOrd="0" parTransId="{886C0FB7-51B4-453D-A756-52445EBE1369}" sibTransId="{1BEF9574-8E7B-4441-B291-20748C85B138}"/>
    <dgm:cxn modelId="{7C15844E-C1AF-469D-B494-109C987D5924}" srcId="{F27B34FF-8D50-4816-BC68-B79CE26E7253}" destId="{CE079C1F-9EEA-412C-BE42-5EE53D799353}" srcOrd="2" destOrd="0" parTransId="{74DAA34E-3FEA-4AE0-B4E4-13173F8BF1F8}" sibTransId="{47228D11-2147-45E5-9DD3-13C8655437D1}"/>
    <dgm:cxn modelId="{DEA169CF-60A6-4750-926A-919065420F9A}" srcId="{C92B5BCD-DCD6-4EFB-BBDD-9A6025F5C4AB}" destId="{9E86C377-EE46-4C51-8ED0-C6A21D7C7486}" srcOrd="0" destOrd="0" parTransId="{4A015103-CD15-4D11-90DC-300669D60185}" sibTransId="{AB3ACDCD-C912-4BCF-AA45-02CADCC8EBA6}"/>
    <dgm:cxn modelId="{9878A9C7-66D3-4626-A34C-EF8766ED406D}" type="presOf" srcId="{E3A44D6E-5F4F-4F29-841A-ABB793799604}" destId="{EE08B000-E1F5-46E1-9589-ACE728AD4380}" srcOrd="0" destOrd="0" presId="urn:microsoft.com/office/officeart/2005/8/layout/vList5"/>
    <dgm:cxn modelId="{518D38E0-CABF-40AC-897E-F70D4DAC888A}" srcId="{F27B34FF-8D50-4816-BC68-B79CE26E7253}" destId="{A84CE4A3-23FE-4D29-AA3D-8EF4090B0019}" srcOrd="0" destOrd="0" parTransId="{A9F08DC7-E8DC-4C6F-8C70-C9F805E678F7}" sibTransId="{E58480F1-98B2-4192-8C12-10599FC4C7BE}"/>
    <dgm:cxn modelId="{BFE99DD2-E432-4CE5-B06D-62DAB4CCE5C0}" srcId="{33B20FA7-4AD7-4727-9280-C8EB00AF82E8}" destId="{E125DF99-EACC-4EAB-8D25-E779A07D80D6}" srcOrd="1" destOrd="0" parTransId="{C166B05A-D16D-4F17-8333-269EDABAE6C4}" sibTransId="{D3367D9A-C05A-4C77-B1D7-A2302830AF04}"/>
    <dgm:cxn modelId="{148796D3-ACF0-4DB3-ABF2-162AF1813D83}" srcId="{73E81D52-DB2A-4D58-B0F1-82ECC2490245}" destId="{F27B34FF-8D50-4816-BC68-B79CE26E7253}" srcOrd="1" destOrd="0" parTransId="{36B3762C-E3CC-4371-9FDF-41AD50920D53}" sibTransId="{0D5B85D8-52D8-4195-9815-BBE922364EAC}"/>
    <dgm:cxn modelId="{F89C4319-93CF-4C61-AB1C-3FE27B196176}" srcId="{F27B34FF-8D50-4816-BC68-B79CE26E7253}" destId="{AC9D7951-E546-465B-9BD1-43B852422383}" srcOrd="1" destOrd="0" parTransId="{81F4BC68-BC0D-4A7B-AC47-D2363B515261}" sibTransId="{609C37E0-BC1C-4FCB-896A-A996C00C7D79}"/>
    <dgm:cxn modelId="{EFC4C2DE-2728-4AA3-90CD-BB2E78C8F1A3}" type="presOf" srcId="{73AB0708-07BA-4D4F-A67F-4F9AFF38FBCC}" destId="{F2E89813-9DD3-4125-94FE-7F46F8FEE645}" srcOrd="0" destOrd="0" presId="urn:microsoft.com/office/officeart/2005/8/layout/vList5"/>
    <dgm:cxn modelId="{8D2B7F58-D981-4C64-A0C5-8FEEF3E01EAD}" type="presOf" srcId="{8F67E634-9509-455F-9166-600723DB46A2}" destId="{285E5A79-123A-4D3C-AD93-26BD036C3353}" srcOrd="0" destOrd="0" presId="urn:microsoft.com/office/officeart/2005/8/layout/vList5"/>
    <dgm:cxn modelId="{18275EB2-A6D5-44A3-85D9-CC8E86AF981D}" type="presOf" srcId="{33B20FA7-4AD7-4727-9280-C8EB00AF82E8}" destId="{F148848B-4DAC-450C-967C-4D40D6E2E269}" srcOrd="0" destOrd="0" presId="urn:microsoft.com/office/officeart/2005/8/layout/vList5"/>
    <dgm:cxn modelId="{C96ABFBB-655D-4A79-B6E3-8B268781627E}" type="presOf" srcId="{AC9D7951-E546-465B-9BD1-43B852422383}" destId="{145003C9-47BC-4E62-8F65-E6C503576DF0}" srcOrd="0" destOrd="1" presId="urn:microsoft.com/office/officeart/2005/8/layout/vList5"/>
    <dgm:cxn modelId="{CB089221-F58E-4A6C-9EB6-6818221D4D9E}" srcId="{73E81D52-DB2A-4D58-B0F1-82ECC2490245}" destId="{33B20FA7-4AD7-4727-9280-C8EB00AF82E8}" srcOrd="0" destOrd="0" parTransId="{0E8D8555-5729-43EC-86A1-900D39F22520}" sibTransId="{224770BC-CD65-4B78-8BC3-6609D2A38C3E}"/>
    <dgm:cxn modelId="{CFFE48B4-541A-401D-93B9-32C441BD9008}" type="presOf" srcId="{9E86C377-EE46-4C51-8ED0-C6A21D7C7486}" destId="{8BD9874D-9DB2-45C9-AEE7-8B193F477EA3}" srcOrd="0" destOrd="0" presId="urn:microsoft.com/office/officeart/2005/8/layout/vList5"/>
    <dgm:cxn modelId="{1880FE65-C92F-4FB8-89C3-1A9C94A26960}" type="presOf" srcId="{C92B5BCD-DCD6-4EFB-BBDD-9A6025F5C4AB}" destId="{480C5711-49E7-4CE4-8F48-96A30BFFA9A1}" srcOrd="0" destOrd="0" presId="urn:microsoft.com/office/officeart/2005/8/layout/vList5"/>
    <dgm:cxn modelId="{6A063C54-9C1C-4EB2-B27B-500A999D5166}" type="presParOf" srcId="{7C317AE5-E2E4-4B24-8C2D-8444BD245512}" destId="{19A6973E-1201-4B03-BBA3-E3B9A3890D56}" srcOrd="0" destOrd="0" presId="urn:microsoft.com/office/officeart/2005/8/layout/vList5"/>
    <dgm:cxn modelId="{381AA976-96B1-4199-ABDC-76CB1757C3F6}" type="presParOf" srcId="{19A6973E-1201-4B03-BBA3-E3B9A3890D56}" destId="{F148848B-4DAC-450C-967C-4D40D6E2E269}" srcOrd="0" destOrd="0" presId="urn:microsoft.com/office/officeart/2005/8/layout/vList5"/>
    <dgm:cxn modelId="{5679A4E5-8D49-45A0-B388-0D39FF548929}" type="presParOf" srcId="{19A6973E-1201-4B03-BBA3-E3B9A3890D56}" destId="{F2E89813-9DD3-4125-94FE-7F46F8FEE645}" srcOrd="1" destOrd="0" presId="urn:microsoft.com/office/officeart/2005/8/layout/vList5"/>
    <dgm:cxn modelId="{62919B05-0CC4-4A8D-9797-BFADB31F67E9}" type="presParOf" srcId="{7C317AE5-E2E4-4B24-8C2D-8444BD245512}" destId="{A219C03C-65C1-4065-8CF2-9E7C1E24304E}" srcOrd="1" destOrd="0" presId="urn:microsoft.com/office/officeart/2005/8/layout/vList5"/>
    <dgm:cxn modelId="{AD26695B-4B37-4F43-8E3E-2357F105ABA5}" type="presParOf" srcId="{7C317AE5-E2E4-4B24-8C2D-8444BD245512}" destId="{9698B7DA-058A-48FA-B1FD-D393BE1FA68E}" srcOrd="2" destOrd="0" presId="urn:microsoft.com/office/officeart/2005/8/layout/vList5"/>
    <dgm:cxn modelId="{32F290F1-358F-461E-8EB9-F5E3F9DA7A7A}" type="presParOf" srcId="{9698B7DA-058A-48FA-B1FD-D393BE1FA68E}" destId="{C05073A6-FA98-44A8-8894-86F1B694BB8F}" srcOrd="0" destOrd="0" presId="urn:microsoft.com/office/officeart/2005/8/layout/vList5"/>
    <dgm:cxn modelId="{687B22A2-1F71-4533-BE20-BFD1EC319690}" type="presParOf" srcId="{9698B7DA-058A-48FA-B1FD-D393BE1FA68E}" destId="{145003C9-47BC-4E62-8F65-E6C503576DF0}" srcOrd="1" destOrd="0" presId="urn:microsoft.com/office/officeart/2005/8/layout/vList5"/>
    <dgm:cxn modelId="{2DFAD4C4-C60C-4664-BACE-85427C8D270A}" type="presParOf" srcId="{7C317AE5-E2E4-4B24-8C2D-8444BD245512}" destId="{C0575CF2-F6B0-400C-8CEC-C3A580ECC614}" srcOrd="3" destOrd="0" presId="urn:microsoft.com/office/officeart/2005/8/layout/vList5"/>
    <dgm:cxn modelId="{9FD008FF-C3B7-4CC9-A08C-1B3E9F2824E2}" type="presParOf" srcId="{7C317AE5-E2E4-4B24-8C2D-8444BD245512}" destId="{499F8263-41A5-4542-B4A9-7F1F944E2572}" srcOrd="4" destOrd="0" presId="urn:microsoft.com/office/officeart/2005/8/layout/vList5"/>
    <dgm:cxn modelId="{5AD0C9E5-D0E6-4541-83E0-35B76708327C}" type="presParOf" srcId="{499F8263-41A5-4542-B4A9-7F1F944E2572}" destId="{480C5711-49E7-4CE4-8F48-96A30BFFA9A1}" srcOrd="0" destOrd="0" presId="urn:microsoft.com/office/officeart/2005/8/layout/vList5"/>
    <dgm:cxn modelId="{7F1788D3-FF8F-49EC-9FEB-8B181C4A5593}" type="presParOf" srcId="{499F8263-41A5-4542-B4A9-7F1F944E2572}" destId="{8BD9874D-9DB2-45C9-AEE7-8B193F477EA3}" srcOrd="1" destOrd="0" presId="urn:microsoft.com/office/officeart/2005/8/layout/vList5"/>
    <dgm:cxn modelId="{E6C6DD6F-7F28-4F2C-83DE-DDE016A5F6D3}" type="presParOf" srcId="{7C317AE5-E2E4-4B24-8C2D-8444BD245512}" destId="{970A274E-A6F5-4A75-B867-A991EFEFA583}" srcOrd="5" destOrd="0" presId="urn:microsoft.com/office/officeart/2005/8/layout/vList5"/>
    <dgm:cxn modelId="{3B0D43F6-FDD9-4F42-8158-F775712B1B7B}" type="presParOf" srcId="{7C317AE5-E2E4-4B24-8C2D-8444BD245512}" destId="{269B1546-449E-4EC0-A50D-7017C211EA23}" srcOrd="6" destOrd="0" presId="urn:microsoft.com/office/officeart/2005/8/layout/vList5"/>
    <dgm:cxn modelId="{797798B4-DF56-42BB-BB4E-A9E6B469C619}" type="presParOf" srcId="{269B1546-449E-4EC0-A50D-7017C211EA23}" destId="{EE08B000-E1F5-46E1-9589-ACE728AD4380}" srcOrd="0" destOrd="0" presId="urn:microsoft.com/office/officeart/2005/8/layout/vList5"/>
    <dgm:cxn modelId="{EBCE5E27-4839-4559-9ED1-A1D07ECE7FE7}" type="presParOf" srcId="{269B1546-449E-4EC0-A50D-7017C211EA23}" destId="{285E5A79-123A-4D3C-AD93-26BD036C335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CAE00E-8D03-4A9B-B3D6-F2B55E134542}" type="doc">
      <dgm:prSet loTypeId="urn:microsoft.com/office/officeart/2005/8/layout/process4" loCatId="process" qsTypeId="urn:microsoft.com/office/officeart/2005/8/quickstyle/simple3" qsCatId="simple" csTypeId="urn:microsoft.com/office/officeart/2005/8/colors/accent1_2" csCatId="accent1" phldr="1"/>
      <dgm:spPr/>
    </dgm:pt>
    <dgm:pt modelId="{2030754F-3F8C-437C-A8B5-5BDAE4A0F173}">
      <dgm:prSet custT="1"/>
      <dgm:spPr/>
      <dgm:t>
        <a:bodyPr/>
        <a:lstStyle/>
        <a:p>
          <a:r>
            <a:rPr lang="en-US" sz="2000" dirty="0" smtClean="0"/>
            <a:t>Add</a:t>
          </a:r>
          <a:r>
            <a:rPr lang="en-US" sz="2000" dirty="0" smtClean="0">
              <a:solidFill>
                <a:srgbClr val="FF0000"/>
              </a:solidFill>
            </a:rPr>
            <a:t>(250mmoles)</a:t>
          </a:r>
          <a:r>
            <a:rPr lang="en-US" sz="2000" dirty="0" smtClean="0"/>
            <a:t> 15 ml </a:t>
          </a:r>
          <a:r>
            <a:rPr lang="en-US" sz="2000" dirty="0" smtClean="0">
              <a:solidFill>
                <a:srgbClr val="FF0000"/>
              </a:solidFill>
            </a:rPr>
            <a:t>Ethylene glycol </a:t>
          </a:r>
          <a:endParaRPr lang="en-US" sz="2000" dirty="0">
            <a:solidFill>
              <a:srgbClr val="FF0000"/>
            </a:solidFill>
          </a:endParaRPr>
        </a:p>
      </dgm:t>
    </dgm:pt>
    <dgm:pt modelId="{EB0F274D-4EA0-4096-9926-EDF8553DC2CE}" type="parTrans" cxnId="{5B144C70-293A-4C5F-8C0C-465A41EE614F}">
      <dgm:prSet/>
      <dgm:spPr/>
      <dgm:t>
        <a:bodyPr/>
        <a:lstStyle/>
        <a:p>
          <a:endParaRPr lang="en-US"/>
        </a:p>
      </dgm:t>
    </dgm:pt>
    <dgm:pt modelId="{6B7E8631-CBF9-41A2-9D5E-B8435A3C6C16}" type="sibTrans" cxnId="{5B144C70-293A-4C5F-8C0C-465A41EE614F}">
      <dgm:prSet/>
      <dgm:spPr/>
      <dgm:t>
        <a:bodyPr/>
        <a:lstStyle/>
        <a:p>
          <a:endParaRPr lang="en-US"/>
        </a:p>
      </dgm:t>
    </dgm:pt>
    <dgm:pt modelId="{403D673D-8E82-4436-AEC9-9FFD9DB17D11}">
      <dgm:prSet custT="1"/>
      <dgm:spPr/>
      <dgm:t>
        <a:bodyPr/>
        <a:lstStyle/>
        <a:p>
          <a:r>
            <a:rPr lang="en-US" sz="2000" dirty="0"/>
            <a:t>Dissolve </a:t>
          </a:r>
          <a:r>
            <a:rPr lang="en-US" sz="2000" dirty="0" smtClean="0">
              <a:solidFill>
                <a:srgbClr val="FF0000"/>
              </a:solidFill>
            </a:rPr>
            <a:t>(1.25μmoles)</a:t>
          </a:r>
          <a:r>
            <a:rPr lang="en-US" sz="2000" dirty="0" smtClean="0"/>
            <a:t> 50 milligrams </a:t>
          </a:r>
          <a:r>
            <a:rPr lang="en-US" sz="2000" dirty="0"/>
            <a:t>of  PVP      </a:t>
          </a:r>
        </a:p>
      </dgm:t>
    </dgm:pt>
    <dgm:pt modelId="{F718243A-BA4D-4894-8EEC-1875D0AB7F46}" type="parTrans" cxnId="{BBA283F8-03E9-4B6F-ABFC-C8DF29A7301B}">
      <dgm:prSet/>
      <dgm:spPr/>
      <dgm:t>
        <a:bodyPr/>
        <a:lstStyle/>
        <a:p>
          <a:endParaRPr lang="en-US"/>
        </a:p>
      </dgm:t>
    </dgm:pt>
    <dgm:pt modelId="{C32CF9F8-40E8-4949-9ECE-141543D035DF}" type="sibTrans" cxnId="{BBA283F8-03E9-4B6F-ABFC-C8DF29A7301B}">
      <dgm:prSet/>
      <dgm:spPr/>
      <dgm:t>
        <a:bodyPr/>
        <a:lstStyle/>
        <a:p>
          <a:endParaRPr lang="en-US"/>
        </a:p>
      </dgm:t>
    </dgm:pt>
    <dgm:pt modelId="{37C4C92D-21E2-4364-A7BA-00596E01A15E}">
      <dgm:prSet custT="1"/>
      <dgm:spPr/>
      <dgm:t>
        <a:bodyPr/>
        <a:lstStyle/>
        <a:p>
          <a:r>
            <a:rPr lang="en-US" sz="2000" dirty="0" smtClean="0"/>
            <a:t>Lastly add 0.31M </a:t>
          </a:r>
          <a:r>
            <a:rPr lang="en-US" sz="2000" dirty="0" err="1" smtClean="0">
              <a:solidFill>
                <a:srgbClr val="FF0000"/>
              </a:solidFill>
            </a:rPr>
            <a:t>NaOH</a:t>
          </a:r>
          <a:r>
            <a:rPr lang="en-US" sz="2000" dirty="0" smtClean="0"/>
            <a:t> (1.5mL) Stir the  mix for ½ h at 60 </a:t>
          </a:r>
          <a:r>
            <a:rPr lang="en-US" sz="2000" baseline="30000" dirty="0" err="1" smtClean="0"/>
            <a:t>o</a:t>
          </a:r>
          <a:r>
            <a:rPr lang="en-US" sz="2000" baseline="0" dirty="0" err="1" smtClean="0"/>
            <a:t>C</a:t>
          </a:r>
          <a:endParaRPr lang="en-US" sz="2000" dirty="0" smtClean="0"/>
        </a:p>
        <a:p>
          <a:r>
            <a:rPr lang="en-US" sz="2000" dirty="0" smtClean="0"/>
            <a:t>followed by impregnation of Pd colloid  on 1.98g of TiO</a:t>
          </a:r>
          <a:r>
            <a:rPr lang="en-US" sz="2000" baseline="-25000" dirty="0" smtClean="0"/>
            <a:t>2</a:t>
          </a:r>
          <a:r>
            <a:rPr lang="en-US" sz="2000" baseline="0" dirty="0" smtClean="0"/>
            <a:t>-P25</a:t>
          </a:r>
          <a:r>
            <a:rPr lang="en-US" sz="2000" dirty="0" smtClean="0"/>
            <a:t>                                                                  </a:t>
          </a:r>
          <a:endParaRPr lang="en-US" sz="2000" dirty="0"/>
        </a:p>
      </dgm:t>
    </dgm:pt>
    <dgm:pt modelId="{9FF79F41-E51F-43CF-B909-068724A965F0}" type="parTrans" cxnId="{845608B2-799F-4CAB-BAC3-1D87EC4ABA08}">
      <dgm:prSet/>
      <dgm:spPr/>
      <dgm:t>
        <a:bodyPr/>
        <a:lstStyle/>
        <a:p>
          <a:endParaRPr lang="en-US"/>
        </a:p>
      </dgm:t>
    </dgm:pt>
    <dgm:pt modelId="{6F7711FB-5671-4ABF-8269-8BABE3C35765}" type="sibTrans" cxnId="{845608B2-799F-4CAB-BAC3-1D87EC4ABA08}">
      <dgm:prSet/>
      <dgm:spPr/>
      <dgm:t>
        <a:bodyPr/>
        <a:lstStyle/>
        <a:p>
          <a:endParaRPr lang="en-US"/>
        </a:p>
      </dgm:t>
    </dgm:pt>
    <dgm:pt modelId="{D219C8E4-BC32-4A7A-BC4E-72EDFC051A38}">
      <dgm:prSet custT="1"/>
      <dgm:spPr/>
      <dgm:t>
        <a:bodyPr/>
        <a:lstStyle/>
        <a:p>
          <a:r>
            <a:rPr lang="en-US" sz="2000" dirty="0"/>
            <a:t>Preparation of H</a:t>
          </a:r>
          <a:r>
            <a:rPr lang="en-US" sz="2000" baseline="-25000" dirty="0"/>
            <a:t>2</a:t>
          </a:r>
          <a:r>
            <a:rPr lang="en-US" sz="2000" dirty="0"/>
            <a:t>Pdcl</a:t>
          </a:r>
          <a:r>
            <a:rPr lang="en-US" sz="2000" baseline="-25000" dirty="0"/>
            <a:t>4  </a:t>
          </a:r>
          <a:r>
            <a:rPr lang="en-US" sz="2000" dirty="0"/>
            <a:t>(in RB flask)</a:t>
          </a:r>
          <a:r>
            <a:rPr lang="en-US" sz="2000" baseline="-25000" dirty="0"/>
            <a:t>  </a:t>
          </a:r>
          <a:r>
            <a:rPr lang="en-US" sz="2000" baseline="-25000" dirty="0" smtClean="0"/>
            <a:t>                                                          </a:t>
          </a:r>
          <a:r>
            <a:rPr lang="en-US" sz="2000" dirty="0" smtClean="0"/>
            <a:t> </a:t>
          </a:r>
          <a:r>
            <a:rPr lang="en-US" sz="2000" dirty="0" err="1" smtClean="0"/>
            <a:t>Conc.HCl</a:t>
          </a:r>
          <a:r>
            <a:rPr lang="en-US" sz="2000" dirty="0" smtClean="0">
              <a:solidFill>
                <a:srgbClr val="FF0000"/>
              </a:solidFill>
            </a:rPr>
            <a:t>(0.608mmoles)</a:t>
          </a:r>
          <a:r>
            <a:rPr lang="en-US" sz="2000" dirty="0" smtClean="0"/>
            <a:t>(50μl</a:t>
          </a:r>
          <a:r>
            <a:rPr lang="en-US" sz="2000" dirty="0"/>
            <a:t>) + </a:t>
          </a:r>
          <a:r>
            <a:rPr lang="en-US" sz="2000" dirty="0" smtClean="0"/>
            <a:t>PdCl2</a:t>
          </a:r>
          <a:r>
            <a:rPr lang="en-US" sz="2000" dirty="0" smtClean="0">
              <a:solidFill>
                <a:srgbClr val="FF0000"/>
              </a:solidFill>
            </a:rPr>
            <a:t>(0.282mmoles)</a:t>
          </a:r>
          <a:r>
            <a:rPr lang="en-US" sz="2000" dirty="0" smtClean="0"/>
            <a:t>(50mgram</a:t>
          </a:r>
          <a:r>
            <a:rPr lang="en-US" sz="2000" dirty="0"/>
            <a:t>)</a:t>
          </a:r>
        </a:p>
      </dgm:t>
    </dgm:pt>
    <dgm:pt modelId="{C8171D2D-66DD-49B1-83D7-E23605E84950}" type="parTrans" cxnId="{8DCAC03C-7467-4899-B259-9E83708730D2}">
      <dgm:prSet/>
      <dgm:spPr/>
      <dgm:t>
        <a:bodyPr/>
        <a:lstStyle/>
        <a:p>
          <a:endParaRPr lang="en-US"/>
        </a:p>
      </dgm:t>
    </dgm:pt>
    <dgm:pt modelId="{B25FCEB8-A6D7-41FD-87EB-45E1428E13F9}" type="sibTrans" cxnId="{8DCAC03C-7467-4899-B259-9E83708730D2}">
      <dgm:prSet/>
      <dgm:spPr/>
      <dgm:t>
        <a:bodyPr/>
        <a:lstStyle/>
        <a:p>
          <a:endParaRPr lang="en-US"/>
        </a:p>
      </dgm:t>
    </dgm:pt>
    <dgm:pt modelId="{9B3EA1B2-18B3-4ABF-8F19-D8765D8B8523}" type="pres">
      <dgm:prSet presAssocID="{D7CAE00E-8D03-4A9B-B3D6-F2B55E134542}" presName="Name0" presStyleCnt="0">
        <dgm:presLayoutVars>
          <dgm:dir/>
          <dgm:animLvl val="lvl"/>
          <dgm:resizeHandles val="exact"/>
        </dgm:presLayoutVars>
      </dgm:prSet>
      <dgm:spPr/>
    </dgm:pt>
    <dgm:pt modelId="{85F76501-5AB8-463C-B511-BB99F10732F0}" type="pres">
      <dgm:prSet presAssocID="{37C4C92D-21E2-4364-A7BA-00596E01A15E}" presName="boxAndChildren" presStyleCnt="0"/>
      <dgm:spPr/>
    </dgm:pt>
    <dgm:pt modelId="{3EFF8180-7062-48C5-88F7-F26671D5339F}" type="pres">
      <dgm:prSet presAssocID="{37C4C92D-21E2-4364-A7BA-00596E01A15E}" presName="parentTextBox" presStyleLbl="node1" presStyleIdx="0" presStyleCnt="4"/>
      <dgm:spPr/>
      <dgm:t>
        <a:bodyPr/>
        <a:lstStyle/>
        <a:p>
          <a:endParaRPr lang="en-US"/>
        </a:p>
      </dgm:t>
    </dgm:pt>
    <dgm:pt modelId="{F5DCB23A-D66A-4B6A-BB39-F5297E20BCA8}" type="pres">
      <dgm:prSet presAssocID="{C32CF9F8-40E8-4949-9ECE-141543D035DF}" presName="sp" presStyleCnt="0"/>
      <dgm:spPr/>
    </dgm:pt>
    <dgm:pt modelId="{C6422E0E-A3C5-4AFD-A397-0A70F7BBE8C2}" type="pres">
      <dgm:prSet presAssocID="{403D673D-8E82-4436-AEC9-9FFD9DB17D11}" presName="arrowAndChildren" presStyleCnt="0"/>
      <dgm:spPr/>
    </dgm:pt>
    <dgm:pt modelId="{469F6B17-4676-455F-9F9B-CC35A1E5C754}" type="pres">
      <dgm:prSet presAssocID="{403D673D-8E82-4436-AEC9-9FFD9DB17D11}" presName="parentTextArrow" presStyleLbl="node1" presStyleIdx="1" presStyleCnt="4"/>
      <dgm:spPr/>
      <dgm:t>
        <a:bodyPr/>
        <a:lstStyle/>
        <a:p>
          <a:endParaRPr lang="en-US"/>
        </a:p>
      </dgm:t>
    </dgm:pt>
    <dgm:pt modelId="{CA3113AD-4760-4E6A-933B-150F88AF0156}" type="pres">
      <dgm:prSet presAssocID="{6B7E8631-CBF9-41A2-9D5E-B8435A3C6C16}" presName="sp" presStyleCnt="0"/>
      <dgm:spPr/>
    </dgm:pt>
    <dgm:pt modelId="{833D5B3C-F8CA-475B-9348-9F106D61F0ED}" type="pres">
      <dgm:prSet presAssocID="{2030754F-3F8C-437C-A8B5-5BDAE4A0F173}" presName="arrowAndChildren" presStyleCnt="0"/>
      <dgm:spPr/>
    </dgm:pt>
    <dgm:pt modelId="{1E312AC8-5DCE-4570-9B54-6182028647C2}" type="pres">
      <dgm:prSet presAssocID="{2030754F-3F8C-437C-A8B5-5BDAE4A0F173}" presName="parentTextArrow" presStyleLbl="node1" presStyleIdx="2" presStyleCnt="4"/>
      <dgm:spPr/>
      <dgm:t>
        <a:bodyPr/>
        <a:lstStyle/>
        <a:p>
          <a:endParaRPr lang="en-US"/>
        </a:p>
      </dgm:t>
    </dgm:pt>
    <dgm:pt modelId="{602EA2DC-DA16-4045-8870-5F62036A451B}" type="pres">
      <dgm:prSet presAssocID="{B25FCEB8-A6D7-41FD-87EB-45E1428E13F9}" presName="sp" presStyleCnt="0"/>
      <dgm:spPr/>
    </dgm:pt>
    <dgm:pt modelId="{E24DEA54-EE58-4DEC-AF72-08B3409B48EF}" type="pres">
      <dgm:prSet presAssocID="{D219C8E4-BC32-4A7A-BC4E-72EDFC051A38}" presName="arrowAndChildren" presStyleCnt="0"/>
      <dgm:spPr/>
    </dgm:pt>
    <dgm:pt modelId="{F702DF77-ED72-4BEE-BE9B-1BE9711851D2}" type="pres">
      <dgm:prSet presAssocID="{D219C8E4-BC32-4A7A-BC4E-72EDFC051A38}" presName="parentTextArrow" presStyleLbl="node1" presStyleIdx="3" presStyleCnt="4"/>
      <dgm:spPr/>
      <dgm:t>
        <a:bodyPr/>
        <a:lstStyle/>
        <a:p>
          <a:endParaRPr lang="en-US"/>
        </a:p>
      </dgm:t>
    </dgm:pt>
  </dgm:ptLst>
  <dgm:cxnLst>
    <dgm:cxn modelId="{26F00DF0-CE60-4769-952A-B74F228FED8F}" type="presOf" srcId="{403D673D-8E82-4436-AEC9-9FFD9DB17D11}" destId="{469F6B17-4676-455F-9F9B-CC35A1E5C754}" srcOrd="0" destOrd="0" presId="urn:microsoft.com/office/officeart/2005/8/layout/process4"/>
    <dgm:cxn modelId="{32F03DD5-E28E-49FE-9ACA-914C1B348F40}" type="presOf" srcId="{2030754F-3F8C-437C-A8B5-5BDAE4A0F173}" destId="{1E312AC8-5DCE-4570-9B54-6182028647C2}" srcOrd="0" destOrd="0" presId="urn:microsoft.com/office/officeart/2005/8/layout/process4"/>
    <dgm:cxn modelId="{8DCAC03C-7467-4899-B259-9E83708730D2}" srcId="{D7CAE00E-8D03-4A9B-B3D6-F2B55E134542}" destId="{D219C8E4-BC32-4A7A-BC4E-72EDFC051A38}" srcOrd="0" destOrd="0" parTransId="{C8171D2D-66DD-49B1-83D7-E23605E84950}" sibTransId="{B25FCEB8-A6D7-41FD-87EB-45E1428E13F9}"/>
    <dgm:cxn modelId="{8573033F-9F8B-430F-A17D-ED304F315755}" type="presOf" srcId="{D219C8E4-BC32-4A7A-BC4E-72EDFC051A38}" destId="{F702DF77-ED72-4BEE-BE9B-1BE9711851D2}" srcOrd="0" destOrd="0" presId="urn:microsoft.com/office/officeart/2005/8/layout/process4"/>
    <dgm:cxn modelId="{BBA283F8-03E9-4B6F-ABFC-C8DF29A7301B}" srcId="{D7CAE00E-8D03-4A9B-B3D6-F2B55E134542}" destId="{403D673D-8E82-4436-AEC9-9FFD9DB17D11}" srcOrd="2" destOrd="0" parTransId="{F718243A-BA4D-4894-8EEC-1875D0AB7F46}" sibTransId="{C32CF9F8-40E8-4949-9ECE-141543D035DF}"/>
    <dgm:cxn modelId="{4C112A1A-0003-4874-BC84-576827E375F3}" type="presOf" srcId="{37C4C92D-21E2-4364-A7BA-00596E01A15E}" destId="{3EFF8180-7062-48C5-88F7-F26671D5339F}" srcOrd="0" destOrd="0" presId="urn:microsoft.com/office/officeart/2005/8/layout/process4"/>
    <dgm:cxn modelId="{5B144C70-293A-4C5F-8C0C-465A41EE614F}" srcId="{D7CAE00E-8D03-4A9B-B3D6-F2B55E134542}" destId="{2030754F-3F8C-437C-A8B5-5BDAE4A0F173}" srcOrd="1" destOrd="0" parTransId="{EB0F274D-4EA0-4096-9926-EDF8553DC2CE}" sibTransId="{6B7E8631-CBF9-41A2-9D5E-B8435A3C6C16}"/>
    <dgm:cxn modelId="{79DE044E-7030-4C3A-8878-407245CBC2A4}" type="presOf" srcId="{D7CAE00E-8D03-4A9B-B3D6-F2B55E134542}" destId="{9B3EA1B2-18B3-4ABF-8F19-D8765D8B8523}" srcOrd="0" destOrd="0" presId="urn:microsoft.com/office/officeart/2005/8/layout/process4"/>
    <dgm:cxn modelId="{845608B2-799F-4CAB-BAC3-1D87EC4ABA08}" srcId="{D7CAE00E-8D03-4A9B-B3D6-F2B55E134542}" destId="{37C4C92D-21E2-4364-A7BA-00596E01A15E}" srcOrd="3" destOrd="0" parTransId="{9FF79F41-E51F-43CF-B909-068724A965F0}" sibTransId="{6F7711FB-5671-4ABF-8269-8BABE3C35765}"/>
    <dgm:cxn modelId="{87EA9B1D-2DE9-4C72-A6ED-07EC509D3AF7}" type="presParOf" srcId="{9B3EA1B2-18B3-4ABF-8F19-D8765D8B8523}" destId="{85F76501-5AB8-463C-B511-BB99F10732F0}" srcOrd="0" destOrd="0" presId="urn:microsoft.com/office/officeart/2005/8/layout/process4"/>
    <dgm:cxn modelId="{ABA4F1FB-0A6E-460E-A56D-7FFD8E51AC2B}" type="presParOf" srcId="{85F76501-5AB8-463C-B511-BB99F10732F0}" destId="{3EFF8180-7062-48C5-88F7-F26671D5339F}" srcOrd="0" destOrd="0" presId="urn:microsoft.com/office/officeart/2005/8/layout/process4"/>
    <dgm:cxn modelId="{B529C97C-F963-4AB6-AC74-135F64D0D98F}" type="presParOf" srcId="{9B3EA1B2-18B3-4ABF-8F19-D8765D8B8523}" destId="{F5DCB23A-D66A-4B6A-BB39-F5297E20BCA8}" srcOrd="1" destOrd="0" presId="urn:microsoft.com/office/officeart/2005/8/layout/process4"/>
    <dgm:cxn modelId="{17E2F414-CADA-44E8-BFBB-2FE88FCDA004}" type="presParOf" srcId="{9B3EA1B2-18B3-4ABF-8F19-D8765D8B8523}" destId="{C6422E0E-A3C5-4AFD-A397-0A70F7BBE8C2}" srcOrd="2" destOrd="0" presId="urn:microsoft.com/office/officeart/2005/8/layout/process4"/>
    <dgm:cxn modelId="{159F1B5A-E194-4642-BA24-ECBD32A3C3C5}" type="presParOf" srcId="{C6422E0E-A3C5-4AFD-A397-0A70F7BBE8C2}" destId="{469F6B17-4676-455F-9F9B-CC35A1E5C754}" srcOrd="0" destOrd="0" presId="urn:microsoft.com/office/officeart/2005/8/layout/process4"/>
    <dgm:cxn modelId="{0E5E2D49-DA76-4E1B-959C-1C326D89340B}" type="presParOf" srcId="{9B3EA1B2-18B3-4ABF-8F19-D8765D8B8523}" destId="{CA3113AD-4760-4E6A-933B-150F88AF0156}" srcOrd="3" destOrd="0" presId="urn:microsoft.com/office/officeart/2005/8/layout/process4"/>
    <dgm:cxn modelId="{B96B71A4-A68A-44E8-A9AD-18E49553C6E1}" type="presParOf" srcId="{9B3EA1B2-18B3-4ABF-8F19-D8765D8B8523}" destId="{833D5B3C-F8CA-475B-9348-9F106D61F0ED}" srcOrd="4" destOrd="0" presId="urn:microsoft.com/office/officeart/2005/8/layout/process4"/>
    <dgm:cxn modelId="{2405DA29-29F4-4ACC-B13B-A1F52870981D}" type="presParOf" srcId="{833D5B3C-F8CA-475B-9348-9F106D61F0ED}" destId="{1E312AC8-5DCE-4570-9B54-6182028647C2}" srcOrd="0" destOrd="0" presId="urn:microsoft.com/office/officeart/2005/8/layout/process4"/>
    <dgm:cxn modelId="{9BBC154B-5FAF-4537-95B2-FB5B0FCC9611}" type="presParOf" srcId="{9B3EA1B2-18B3-4ABF-8F19-D8765D8B8523}" destId="{602EA2DC-DA16-4045-8870-5F62036A451B}" srcOrd="5" destOrd="0" presId="urn:microsoft.com/office/officeart/2005/8/layout/process4"/>
    <dgm:cxn modelId="{42C16F97-9FF7-4830-A789-4CB873C10281}" type="presParOf" srcId="{9B3EA1B2-18B3-4ABF-8F19-D8765D8B8523}" destId="{E24DEA54-EE58-4DEC-AF72-08B3409B48EF}" srcOrd="6" destOrd="0" presId="urn:microsoft.com/office/officeart/2005/8/layout/process4"/>
    <dgm:cxn modelId="{94C1F4DE-13F8-4D3E-B271-8EAFE581DA75}" type="presParOf" srcId="{E24DEA54-EE58-4DEC-AF72-08B3409B48EF}" destId="{F702DF77-ED72-4BEE-BE9B-1BE9711851D2}"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89813-9DD3-4125-94FE-7F46F8FEE645}">
      <dsp:nvSpPr>
        <dsp:cNvPr id="0" name=""/>
        <dsp:cNvSpPr/>
      </dsp:nvSpPr>
      <dsp:spPr>
        <a:xfrm rot="5400000">
          <a:off x="4473493" y="-1691322"/>
          <a:ext cx="1561389" cy="4945118"/>
        </a:xfrm>
        <a:prstGeom prst="round2Same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ysClr val="windowText" lastClr="000000">
                  <a:hueOff val="0"/>
                  <a:satOff val="0"/>
                  <a:lumOff val="0"/>
                  <a:alphaOff val="0"/>
                </a:sysClr>
              </a:solidFill>
              <a:latin typeface="Calibri"/>
              <a:ea typeface="+mn-ea"/>
              <a:cs typeface="+mn-cs"/>
            </a:rPr>
            <a:t>Solution A</a:t>
          </a:r>
        </a:p>
        <a:p>
          <a:pPr marL="171450" lvl="1"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Calibri"/>
              <a:ea typeface="+mn-ea"/>
              <a:cs typeface="+mn-cs"/>
            </a:rPr>
            <a:t>0.750g</a:t>
          </a:r>
          <a:r>
            <a:rPr lang="en-US" sz="1800" kern="1200" dirty="0" smtClean="0">
              <a:solidFill>
                <a:srgbClr val="FF0000"/>
              </a:solidFill>
              <a:latin typeface="Calibri"/>
              <a:ea typeface="+mn-ea"/>
              <a:cs typeface="+mn-cs"/>
            </a:rPr>
            <a:t>(2.93 </a:t>
          </a:r>
          <a:r>
            <a:rPr lang="en-US" sz="1800" kern="1200" dirty="0" err="1" smtClean="0">
              <a:solidFill>
                <a:srgbClr val="FF0000"/>
              </a:solidFill>
              <a:latin typeface="Calibri"/>
              <a:ea typeface="+mn-ea"/>
              <a:cs typeface="+mn-cs"/>
            </a:rPr>
            <a:t>mmoles</a:t>
          </a:r>
          <a:r>
            <a:rPr lang="en-US" sz="1800" kern="1200" dirty="0" smtClean="0">
              <a:solidFill>
                <a:srgbClr val="FF0000"/>
              </a:solidFill>
              <a:latin typeface="Calibri"/>
              <a:ea typeface="+mn-ea"/>
              <a:cs typeface="+mn-cs"/>
            </a:rPr>
            <a:t>)</a:t>
          </a:r>
          <a:r>
            <a:rPr lang="en-US" sz="1800" kern="1200" dirty="0" smtClean="0">
              <a:solidFill>
                <a:sysClr val="windowText" lastClr="000000">
                  <a:hueOff val="0"/>
                  <a:satOff val="0"/>
                  <a:lumOff val="0"/>
                  <a:alphaOff val="0"/>
                </a:sysClr>
              </a:solidFill>
              <a:latin typeface="Calibri"/>
              <a:ea typeface="+mn-ea"/>
              <a:cs typeface="+mn-cs"/>
            </a:rPr>
            <a:t> </a:t>
          </a:r>
          <a:r>
            <a:rPr lang="en-US" sz="1800" kern="1200" dirty="0">
              <a:solidFill>
                <a:sysClr val="windowText" lastClr="000000">
                  <a:hueOff val="0"/>
                  <a:satOff val="0"/>
                  <a:lumOff val="0"/>
                  <a:alphaOff val="0"/>
                </a:sysClr>
              </a:solidFill>
              <a:latin typeface="Calibri"/>
              <a:ea typeface="+mn-ea"/>
              <a:cs typeface="+mn-cs"/>
            </a:rPr>
            <a:t>of Mg(NO</a:t>
          </a:r>
          <a:r>
            <a:rPr lang="en-US" sz="1800" kern="1200" baseline="-25000" dirty="0">
              <a:solidFill>
                <a:sysClr val="windowText" lastClr="000000">
                  <a:hueOff val="0"/>
                  <a:satOff val="0"/>
                  <a:lumOff val="0"/>
                  <a:alphaOff val="0"/>
                </a:sysClr>
              </a:solidFill>
              <a:latin typeface="Calibri"/>
              <a:ea typeface="+mn-ea"/>
              <a:cs typeface="+mn-cs"/>
            </a:rPr>
            <a:t>3</a:t>
          </a:r>
          <a:r>
            <a:rPr lang="en-US" sz="1800" kern="1200" dirty="0">
              <a:solidFill>
                <a:sysClr val="windowText" lastClr="000000">
                  <a:hueOff val="0"/>
                  <a:satOff val="0"/>
                  <a:lumOff val="0"/>
                  <a:alphaOff val="0"/>
                </a:sysClr>
              </a:solidFill>
              <a:latin typeface="Calibri"/>
              <a:ea typeface="+mn-ea"/>
              <a:cs typeface="+mn-cs"/>
            </a:rPr>
            <a:t>)</a:t>
          </a:r>
          <a:r>
            <a:rPr lang="en-US" sz="1800" kern="1200" baseline="-25000" dirty="0">
              <a:solidFill>
                <a:sysClr val="windowText" lastClr="000000">
                  <a:hueOff val="0"/>
                  <a:satOff val="0"/>
                  <a:lumOff val="0"/>
                  <a:alphaOff val="0"/>
                </a:sysClr>
              </a:solidFill>
              <a:latin typeface="Calibri"/>
              <a:ea typeface="+mn-ea"/>
              <a:cs typeface="+mn-cs"/>
            </a:rPr>
            <a:t>2</a:t>
          </a:r>
          <a:r>
            <a:rPr lang="en-US" sz="1800" kern="1200" dirty="0">
              <a:solidFill>
                <a:sysClr val="windowText" lastClr="000000">
                  <a:hueOff val="0"/>
                  <a:satOff val="0"/>
                  <a:lumOff val="0"/>
                  <a:alphaOff val="0"/>
                </a:sysClr>
              </a:solidFill>
              <a:latin typeface="Calibri"/>
              <a:ea typeface="+mn-ea"/>
              <a:cs typeface="+mn-cs"/>
            </a:rPr>
            <a:t> ·6H</a:t>
          </a:r>
          <a:r>
            <a:rPr lang="en-US" sz="1800" kern="1200" baseline="-25000" dirty="0">
              <a:solidFill>
                <a:sysClr val="windowText" lastClr="000000">
                  <a:hueOff val="0"/>
                  <a:satOff val="0"/>
                  <a:lumOff val="0"/>
                  <a:alphaOff val="0"/>
                </a:sysClr>
              </a:solidFill>
              <a:latin typeface="Calibri"/>
              <a:ea typeface="+mn-ea"/>
              <a:cs typeface="+mn-cs"/>
            </a:rPr>
            <a:t>2</a:t>
          </a:r>
          <a:r>
            <a:rPr lang="en-US" sz="1800" kern="1200" dirty="0">
              <a:solidFill>
                <a:sysClr val="windowText" lastClr="000000">
                  <a:hueOff val="0"/>
                  <a:satOff val="0"/>
                  <a:lumOff val="0"/>
                  <a:alphaOff val="0"/>
                </a:sysClr>
              </a:solidFill>
              <a:latin typeface="Calibri"/>
              <a:ea typeface="+mn-ea"/>
              <a:cs typeface="+mn-cs"/>
            </a:rPr>
            <a:t>O</a:t>
          </a:r>
        </a:p>
        <a:p>
          <a:pPr marL="171450" lvl="1"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Calibri"/>
              <a:ea typeface="+mn-ea"/>
              <a:cs typeface="+mn-cs"/>
            </a:rPr>
            <a:t>0.5485g</a:t>
          </a:r>
          <a:r>
            <a:rPr lang="en-US" sz="1800" kern="1200" dirty="0" smtClean="0">
              <a:solidFill>
                <a:srgbClr val="FF0000"/>
              </a:solidFill>
              <a:latin typeface="Calibri"/>
              <a:ea typeface="+mn-ea"/>
              <a:cs typeface="+mn-cs"/>
            </a:rPr>
            <a:t>(1.46 </a:t>
          </a:r>
          <a:r>
            <a:rPr lang="en-US" sz="1800" kern="1200" dirty="0" err="1" smtClean="0">
              <a:solidFill>
                <a:srgbClr val="FF0000"/>
              </a:solidFill>
              <a:latin typeface="Calibri"/>
              <a:ea typeface="+mn-ea"/>
              <a:cs typeface="+mn-cs"/>
            </a:rPr>
            <a:t>mmoles</a:t>
          </a:r>
          <a:r>
            <a:rPr lang="en-US" sz="1800" kern="1200" dirty="0" smtClean="0">
              <a:solidFill>
                <a:sysClr val="windowText" lastClr="000000">
                  <a:hueOff val="0"/>
                  <a:satOff val="0"/>
                  <a:lumOff val="0"/>
                  <a:alphaOff val="0"/>
                </a:sysClr>
              </a:solidFill>
              <a:latin typeface="Calibri"/>
              <a:ea typeface="+mn-ea"/>
              <a:cs typeface="+mn-cs"/>
            </a:rPr>
            <a:t> </a:t>
          </a:r>
          <a:r>
            <a:rPr lang="en-US" sz="1800" kern="1200" dirty="0">
              <a:solidFill>
                <a:sysClr val="windowText" lastClr="000000">
                  <a:hueOff val="0"/>
                  <a:satOff val="0"/>
                  <a:lumOff val="0"/>
                  <a:alphaOff val="0"/>
                </a:sysClr>
              </a:solidFill>
              <a:latin typeface="Calibri"/>
              <a:ea typeface="+mn-ea"/>
              <a:cs typeface="+mn-cs"/>
            </a:rPr>
            <a:t>of  Al(No</a:t>
          </a:r>
          <a:r>
            <a:rPr lang="en-US" sz="1800" kern="1200" baseline="-25000" dirty="0">
              <a:solidFill>
                <a:sysClr val="windowText" lastClr="000000">
                  <a:hueOff val="0"/>
                  <a:satOff val="0"/>
                  <a:lumOff val="0"/>
                  <a:alphaOff val="0"/>
                </a:sysClr>
              </a:solidFill>
              <a:latin typeface="Calibri"/>
              <a:ea typeface="+mn-ea"/>
              <a:cs typeface="+mn-cs"/>
            </a:rPr>
            <a:t>3</a:t>
          </a:r>
          <a:r>
            <a:rPr lang="en-US" sz="1800" kern="1200" baseline="0" dirty="0">
              <a:solidFill>
                <a:sysClr val="windowText" lastClr="000000">
                  <a:hueOff val="0"/>
                  <a:satOff val="0"/>
                  <a:lumOff val="0"/>
                  <a:alphaOff val="0"/>
                </a:sysClr>
              </a:solidFill>
              <a:latin typeface="Calibri"/>
              <a:ea typeface="+mn-ea"/>
              <a:cs typeface="+mn-cs"/>
            </a:rPr>
            <a:t>)</a:t>
          </a:r>
          <a:r>
            <a:rPr lang="en-US" sz="1800" kern="1200" baseline="-25000" dirty="0">
              <a:solidFill>
                <a:sysClr val="windowText" lastClr="000000">
                  <a:hueOff val="0"/>
                  <a:satOff val="0"/>
                  <a:lumOff val="0"/>
                  <a:alphaOff val="0"/>
                </a:sysClr>
              </a:solidFill>
              <a:latin typeface="Calibri"/>
              <a:ea typeface="+mn-ea"/>
              <a:cs typeface="+mn-cs"/>
            </a:rPr>
            <a:t>3 </a:t>
          </a:r>
          <a:r>
            <a:rPr lang="en-US" sz="1800" kern="1200" baseline="0" dirty="0">
              <a:solidFill>
                <a:sysClr val="windowText" lastClr="000000">
                  <a:hueOff val="0"/>
                  <a:satOff val="0"/>
                  <a:lumOff val="0"/>
                  <a:alphaOff val="0"/>
                </a:sysClr>
              </a:solidFill>
              <a:latin typeface="Calibri"/>
              <a:ea typeface="+mn-ea"/>
              <a:cs typeface="+mn-cs"/>
            </a:rPr>
            <a:t>.9H</a:t>
          </a:r>
          <a:r>
            <a:rPr lang="en-US" sz="1800" kern="1200" baseline="-25000" dirty="0">
              <a:solidFill>
                <a:sysClr val="windowText" lastClr="000000">
                  <a:hueOff val="0"/>
                  <a:satOff val="0"/>
                  <a:lumOff val="0"/>
                  <a:alphaOff val="0"/>
                </a:sysClr>
              </a:solidFill>
              <a:latin typeface="Calibri"/>
              <a:ea typeface="+mn-ea"/>
              <a:cs typeface="+mn-cs"/>
            </a:rPr>
            <a:t>2</a:t>
          </a:r>
          <a:r>
            <a:rPr lang="en-US" sz="1800" kern="1200" baseline="0" dirty="0">
              <a:solidFill>
                <a:sysClr val="windowText" lastClr="000000">
                  <a:hueOff val="0"/>
                  <a:satOff val="0"/>
                  <a:lumOff val="0"/>
                  <a:alphaOff val="0"/>
                </a:sysClr>
              </a:solidFill>
              <a:latin typeface="Calibri"/>
              <a:ea typeface="+mn-ea"/>
              <a:cs typeface="+mn-cs"/>
            </a:rPr>
            <a:t>o</a:t>
          </a:r>
          <a:endParaRPr lang="en-US" sz="1800" kern="1200" dirty="0">
            <a:solidFill>
              <a:sysClr val="windowText" lastClr="000000">
                <a:hueOff val="0"/>
                <a:satOff val="0"/>
                <a:lumOff val="0"/>
                <a:alphaOff val="0"/>
              </a:sysClr>
            </a:solidFill>
            <a:latin typeface="Calibri"/>
            <a:ea typeface="+mn-ea"/>
            <a:cs typeface="+mn-cs"/>
          </a:endParaRPr>
        </a:p>
        <a:p>
          <a:pPr marL="171450" lvl="1"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Calibri"/>
              <a:ea typeface="+mn-ea"/>
              <a:cs typeface="+mn-cs"/>
            </a:rPr>
            <a:t>1.439g</a:t>
          </a:r>
          <a:r>
            <a:rPr lang="en-US" sz="1800" kern="1200" dirty="0" smtClean="0">
              <a:solidFill>
                <a:srgbClr val="FF0000"/>
              </a:solidFill>
              <a:latin typeface="Calibri"/>
              <a:ea typeface="+mn-ea"/>
              <a:cs typeface="+mn-cs"/>
            </a:rPr>
            <a:t>(10.2mmoles)</a:t>
          </a:r>
          <a:r>
            <a:rPr lang="en-US" sz="1800" kern="1200" dirty="0" smtClean="0">
              <a:solidFill>
                <a:sysClr val="windowText" lastClr="000000">
                  <a:hueOff val="0"/>
                  <a:satOff val="0"/>
                  <a:lumOff val="0"/>
                  <a:alphaOff val="0"/>
                </a:sysClr>
              </a:solidFill>
              <a:latin typeface="Calibri"/>
              <a:ea typeface="+mn-ea"/>
              <a:cs typeface="+mn-cs"/>
            </a:rPr>
            <a:t> </a:t>
          </a:r>
          <a:r>
            <a:rPr lang="en-US" sz="1800" kern="1200" dirty="0">
              <a:solidFill>
                <a:sysClr val="windowText" lastClr="000000">
                  <a:hueOff val="0"/>
                  <a:satOff val="0"/>
                  <a:lumOff val="0"/>
                  <a:alphaOff val="0"/>
                </a:sysClr>
              </a:solidFill>
              <a:latin typeface="Calibri"/>
              <a:ea typeface="+mn-ea"/>
              <a:cs typeface="+mn-cs"/>
            </a:rPr>
            <a:t>of </a:t>
          </a:r>
          <a:r>
            <a:rPr lang="en-US" sz="1800" b="1" kern="1200" dirty="0">
              <a:solidFill>
                <a:srgbClr val="FF0000"/>
              </a:solidFill>
              <a:latin typeface="Calibri"/>
              <a:ea typeface="+mn-ea"/>
              <a:cs typeface="+mn-cs"/>
            </a:rPr>
            <a:t>HMT</a:t>
          </a:r>
        </a:p>
      </dsp:txBody>
      <dsp:txXfrm rot="-5400000">
        <a:off x="2781629" y="76763"/>
        <a:ext cx="4868897" cy="1408947"/>
      </dsp:txXfrm>
    </dsp:sp>
    <dsp:sp modelId="{F148848B-4DAC-450C-967C-4D40D6E2E269}">
      <dsp:nvSpPr>
        <dsp:cNvPr id="0" name=""/>
        <dsp:cNvSpPr/>
      </dsp:nvSpPr>
      <dsp:spPr>
        <a:xfrm>
          <a:off x="0" y="158390"/>
          <a:ext cx="2781628" cy="1245691"/>
        </a:xfrm>
        <a:prstGeom prst="chevron">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a:solidFill>
                <a:sysClr val="window" lastClr="FFFFFF"/>
              </a:solidFill>
              <a:latin typeface="Calibri"/>
              <a:ea typeface="+mn-ea"/>
              <a:cs typeface="+mn-cs"/>
            </a:rPr>
            <a:t>Step 1</a:t>
          </a:r>
        </a:p>
        <a:p>
          <a:pPr lvl="0" algn="ctr" defTabSz="800100">
            <a:lnSpc>
              <a:spcPct val="90000"/>
            </a:lnSpc>
            <a:spcBef>
              <a:spcPct val="0"/>
            </a:spcBef>
            <a:spcAft>
              <a:spcPct val="35000"/>
            </a:spcAft>
          </a:pPr>
          <a:r>
            <a:rPr lang="en-US" sz="1800" kern="1200" dirty="0">
              <a:solidFill>
                <a:sysClr val="window" lastClr="FFFFFF"/>
              </a:solidFill>
              <a:latin typeface="Calibri"/>
              <a:ea typeface="+mn-ea"/>
              <a:cs typeface="+mn-cs"/>
            </a:rPr>
            <a:t> Dissolve in 45mL water</a:t>
          </a:r>
        </a:p>
      </dsp:txBody>
      <dsp:txXfrm>
        <a:off x="622846" y="158390"/>
        <a:ext cx="1535937" cy="1245691"/>
      </dsp:txXfrm>
    </dsp:sp>
    <dsp:sp modelId="{145003C9-47BC-4E62-8F65-E6C503576DF0}">
      <dsp:nvSpPr>
        <dsp:cNvPr id="0" name=""/>
        <dsp:cNvSpPr/>
      </dsp:nvSpPr>
      <dsp:spPr>
        <a:xfrm rot="5400000">
          <a:off x="4761047" y="-227914"/>
          <a:ext cx="996553" cy="4949952"/>
        </a:xfrm>
        <a:prstGeom prst="round2Same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ysClr val="windowText" lastClr="000000">
                  <a:hueOff val="0"/>
                  <a:satOff val="0"/>
                  <a:lumOff val="0"/>
                  <a:alphaOff val="0"/>
                </a:sysClr>
              </a:solidFill>
              <a:latin typeface="Calibri"/>
              <a:ea typeface="+mn-ea"/>
              <a:cs typeface="+mn-cs"/>
            </a:rPr>
            <a:t>Solution B</a:t>
          </a:r>
          <a:r>
            <a:rPr lang="en-US" sz="1800" kern="1200" dirty="0">
              <a:solidFill>
                <a:sysClr val="windowText" lastClr="000000">
                  <a:hueOff val="0"/>
                  <a:satOff val="0"/>
                  <a:lumOff val="0"/>
                  <a:alphaOff val="0"/>
                </a:sysClr>
              </a:solidFill>
              <a:latin typeface="Calibri"/>
              <a:ea typeface="+mn-ea"/>
              <a:cs typeface="+mn-cs"/>
            </a:rPr>
            <a:t> </a:t>
          </a:r>
        </a:p>
        <a:p>
          <a:pPr marL="171450" lvl="1"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Calibri"/>
              <a:ea typeface="+mn-ea"/>
              <a:cs typeface="+mn-cs"/>
            </a:rPr>
            <a:t>0.01571g</a:t>
          </a:r>
          <a:r>
            <a:rPr lang="en-US" sz="1800" kern="1200" dirty="0" smtClean="0">
              <a:solidFill>
                <a:srgbClr val="FF0000"/>
              </a:solidFill>
              <a:latin typeface="Calibri"/>
              <a:ea typeface="+mn-ea"/>
              <a:cs typeface="+mn-cs"/>
            </a:rPr>
            <a:t>(0.0884 </a:t>
          </a:r>
          <a:r>
            <a:rPr lang="en-US" sz="1800" kern="1200" dirty="0" err="1" smtClean="0">
              <a:solidFill>
                <a:srgbClr val="FF0000"/>
              </a:solidFill>
              <a:latin typeface="Calibri"/>
              <a:ea typeface="+mn-ea"/>
              <a:cs typeface="+mn-cs"/>
            </a:rPr>
            <a:t>mmol</a:t>
          </a:r>
          <a:r>
            <a:rPr lang="en-US" sz="1800" kern="1200" dirty="0" smtClean="0">
              <a:solidFill>
                <a:srgbClr val="FF0000"/>
              </a:solidFill>
              <a:latin typeface="Calibri"/>
              <a:ea typeface="+mn-ea"/>
              <a:cs typeface="+mn-cs"/>
            </a:rPr>
            <a:t>)</a:t>
          </a:r>
          <a:r>
            <a:rPr lang="en-US" sz="1800" kern="1200" dirty="0" smtClean="0">
              <a:solidFill>
                <a:sysClr val="windowText" lastClr="000000">
                  <a:hueOff val="0"/>
                  <a:satOff val="0"/>
                  <a:lumOff val="0"/>
                  <a:alphaOff val="0"/>
                </a:sysClr>
              </a:solidFill>
              <a:latin typeface="Calibri"/>
              <a:ea typeface="+mn-ea"/>
              <a:cs typeface="+mn-cs"/>
            </a:rPr>
            <a:t> </a:t>
          </a:r>
          <a:r>
            <a:rPr lang="en-US" sz="1800" kern="1200" dirty="0">
              <a:solidFill>
                <a:sysClr val="windowText" lastClr="000000">
                  <a:hueOff val="0"/>
                  <a:satOff val="0"/>
                  <a:lumOff val="0"/>
                  <a:alphaOff val="0"/>
                </a:sysClr>
              </a:solidFill>
              <a:latin typeface="Calibri"/>
              <a:ea typeface="+mn-ea"/>
              <a:cs typeface="+mn-cs"/>
            </a:rPr>
            <a:t>PdCl</a:t>
          </a:r>
          <a:r>
            <a:rPr lang="en-US" sz="1800" kern="1200" baseline="-25000" dirty="0">
              <a:solidFill>
                <a:sysClr val="windowText" lastClr="000000">
                  <a:hueOff val="0"/>
                  <a:satOff val="0"/>
                  <a:lumOff val="0"/>
                  <a:alphaOff val="0"/>
                </a:sysClr>
              </a:solidFill>
              <a:latin typeface="Calibri"/>
              <a:ea typeface="+mn-ea"/>
              <a:cs typeface="+mn-cs"/>
            </a:rPr>
            <a:t>2</a:t>
          </a:r>
          <a:endParaRPr lang="en-US" sz="1800" kern="1200" dirty="0">
            <a:solidFill>
              <a:sysClr val="windowText" lastClr="000000">
                <a:hueOff val="0"/>
                <a:satOff val="0"/>
                <a:lumOff val="0"/>
                <a:alphaOff val="0"/>
              </a:sysClr>
            </a:solidFill>
            <a:latin typeface="Calibri"/>
            <a:ea typeface="+mn-ea"/>
            <a:cs typeface="+mn-cs"/>
          </a:endParaRPr>
        </a:p>
        <a:p>
          <a:pPr marL="171450" lvl="1"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Calibri"/>
              <a:ea typeface="+mn-ea"/>
              <a:cs typeface="+mn-cs"/>
            </a:rPr>
            <a:t>0.01035g</a:t>
          </a:r>
          <a:r>
            <a:rPr lang="en-US" sz="1800" kern="1200" dirty="0" smtClean="0">
              <a:solidFill>
                <a:srgbClr val="FF0000"/>
              </a:solidFill>
              <a:latin typeface="Calibri"/>
              <a:ea typeface="+mn-ea"/>
              <a:cs typeface="+mn-cs"/>
            </a:rPr>
            <a:t>(0.17 </a:t>
          </a:r>
          <a:r>
            <a:rPr lang="en-US" sz="1800" kern="1200" dirty="0" err="1" smtClean="0">
              <a:solidFill>
                <a:srgbClr val="FF0000"/>
              </a:solidFill>
              <a:latin typeface="Calibri"/>
              <a:ea typeface="+mn-ea"/>
              <a:cs typeface="+mn-cs"/>
            </a:rPr>
            <a:t>mmol</a:t>
          </a:r>
          <a:r>
            <a:rPr lang="en-US" sz="1800" kern="1200" dirty="0" smtClean="0">
              <a:solidFill>
                <a:srgbClr val="FF0000"/>
              </a:solidFill>
              <a:latin typeface="Calibri"/>
              <a:ea typeface="+mn-ea"/>
              <a:cs typeface="+mn-cs"/>
            </a:rPr>
            <a:t>)</a:t>
          </a:r>
          <a:r>
            <a:rPr lang="en-US" sz="1800" kern="1200" dirty="0" smtClean="0">
              <a:solidFill>
                <a:sysClr val="windowText" lastClr="000000">
                  <a:hueOff val="0"/>
                  <a:satOff val="0"/>
                  <a:lumOff val="0"/>
                  <a:alphaOff val="0"/>
                </a:sysClr>
              </a:solidFill>
              <a:latin typeface="Calibri"/>
              <a:ea typeface="+mn-ea"/>
              <a:cs typeface="+mn-cs"/>
            </a:rPr>
            <a:t> </a:t>
          </a:r>
          <a:r>
            <a:rPr lang="en-US" sz="1800" kern="1200" dirty="0">
              <a:solidFill>
                <a:sysClr val="windowText" lastClr="000000">
                  <a:hueOff val="0"/>
                  <a:satOff val="0"/>
                  <a:lumOff val="0"/>
                  <a:alphaOff val="0"/>
                </a:sysClr>
              </a:solidFill>
              <a:latin typeface="Calibri"/>
              <a:ea typeface="+mn-ea"/>
              <a:cs typeface="+mn-cs"/>
            </a:rPr>
            <a:t>of </a:t>
          </a:r>
          <a:r>
            <a:rPr lang="en-US" sz="1800" kern="1200" dirty="0" err="1">
              <a:solidFill>
                <a:sysClr val="windowText" lastClr="000000">
                  <a:hueOff val="0"/>
                  <a:satOff val="0"/>
                  <a:lumOff val="0"/>
                  <a:alphaOff val="0"/>
                </a:sysClr>
              </a:solidFill>
              <a:latin typeface="Calibri"/>
              <a:ea typeface="+mn-ea"/>
              <a:cs typeface="+mn-cs"/>
            </a:rPr>
            <a:t>NaCl</a:t>
          </a:r>
          <a:endParaRPr lang="en-US" sz="1800" kern="1200" dirty="0">
            <a:solidFill>
              <a:sysClr val="windowText" lastClr="000000">
                <a:hueOff val="0"/>
                <a:satOff val="0"/>
                <a:lumOff val="0"/>
                <a:alphaOff val="0"/>
              </a:sysClr>
            </a:solidFill>
            <a:latin typeface="Calibri"/>
            <a:ea typeface="+mn-ea"/>
            <a:cs typeface="+mn-cs"/>
          </a:endParaRPr>
        </a:p>
      </dsp:txBody>
      <dsp:txXfrm rot="-5400000">
        <a:off x="2784348" y="1797433"/>
        <a:ext cx="4901304" cy="899257"/>
      </dsp:txXfrm>
    </dsp:sp>
    <dsp:sp modelId="{C05073A6-FA98-44A8-8894-86F1B694BB8F}">
      <dsp:nvSpPr>
        <dsp:cNvPr id="0" name=""/>
        <dsp:cNvSpPr/>
      </dsp:nvSpPr>
      <dsp:spPr>
        <a:xfrm>
          <a:off x="0" y="1624215"/>
          <a:ext cx="2784348" cy="1245691"/>
        </a:xfrm>
        <a:prstGeom prst="chevron">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a:solidFill>
                <a:sysClr val="window" lastClr="FFFFFF"/>
              </a:solidFill>
              <a:latin typeface="Calibri"/>
              <a:ea typeface="+mn-ea"/>
              <a:cs typeface="+mn-cs"/>
            </a:rPr>
            <a:t>Step 2</a:t>
          </a:r>
        </a:p>
        <a:p>
          <a:pPr lvl="0" algn="ctr" defTabSz="800100">
            <a:lnSpc>
              <a:spcPct val="90000"/>
            </a:lnSpc>
            <a:spcBef>
              <a:spcPct val="0"/>
            </a:spcBef>
            <a:spcAft>
              <a:spcPct val="35000"/>
            </a:spcAft>
          </a:pPr>
          <a:r>
            <a:rPr lang="en-US" sz="1800" kern="1200" dirty="0">
              <a:solidFill>
                <a:sysClr val="window" lastClr="FFFFFF"/>
              </a:solidFill>
              <a:latin typeface="Calibri"/>
              <a:ea typeface="+mn-ea"/>
              <a:cs typeface="+mn-cs"/>
            </a:rPr>
            <a:t> </a:t>
          </a:r>
          <a:r>
            <a:rPr lang="en-US" sz="1800" kern="1200" dirty="0" err="1">
              <a:solidFill>
                <a:sysClr val="window" lastClr="FFFFFF"/>
              </a:solidFill>
              <a:latin typeface="Calibri"/>
              <a:ea typeface="+mn-ea"/>
              <a:cs typeface="+mn-cs"/>
            </a:rPr>
            <a:t>Disolve</a:t>
          </a:r>
          <a:r>
            <a:rPr lang="en-US" sz="1800" kern="1200" dirty="0">
              <a:solidFill>
                <a:sysClr val="window" lastClr="FFFFFF"/>
              </a:solidFill>
              <a:latin typeface="Calibri"/>
              <a:ea typeface="+mn-ea"/>
              <a:cs typeface="+mn-cs"/>
            </a:rPr>
            <a:t> in 5mL water</a:t>
          </a:r>
        </a:p>
      </dsp:txBody>
      <dsp:txXfrm>
        <a:off x="622846" y="1624215"/>
        <a:ext cx="1538657" cy="1245691"/>
      </dsp:txXfrm>
    </dsp:sp>
    <dsp:sp modelId="{8BD9874D-9DB2-45C9-AEE7-8B193F477EA3}">
      <dsp:nvSpPr>
        <dsp:cNvPr id="0" name=""/>
        <dsp:cNvSpPr/>
      </dsp:nvSpPr>
      <dsp:spPr>
        <a:xfrm rot="5400000">
          <a:off x="4761047" y="1080061"/>
          <a:ext cx="996553" cy="4949952"/>
        </a:xfrm>
        <a:prstGeom prst="round2Same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Calibri"/>
              <a:ea typeface="+mn-ea"/>
              <a:cs typeface="+mn-cs"/>
            </a:rPr>
            <a:t>Transfer </a:t>
          </a:r>
          <a:r>
            <a:rPr lang="en-US" sz="1800" kern="1200" dirty="0">
              <a:solidFill>
                <a:sysClr val="windowText" lastClr="000000">
                  <a:hueOff val="0"/>
                  <a:satOff val="0"/>
                  <a:lumOff val="0"/>
                  <a:alphaOff val="0"/>
                </a:sysClr>
              </a:solidFill>
              <a:latin typeface="Calibri"/>
              <a:ea typeface="+mn-ea"/>
              <a:cs typeface="+mn-cs"/>
            </a:rPr>
            <a:t>sol A + Sol B into 100mL autoclave  and keep at 150 </a:t>
          </a:r>
          <a:r>
            <a:rPr lang="en-US" sz="1800" kern="1200" baseline="30000" dirty="0">
              <a:solidFill>
                <a:sysClr val="windowText" lastClr="000000">
                  <a:hueOff val="0"/>
                  <a:satOff val="0"/>
                  <a:lumOff val="0"/>
                  <a:alphaOff val="0"/>
                </a:sysClr>
              </a:solidFill>
              <a:latin typeface="Calibri"/>
              <a:ea typeface="+mn-ea"/>
              <a:cs typeface="+mn-cs"/>
            </a:rPr>
            <a:t>O</a:t>
          </a:r>
          <a:r>
            <a:rPr lang="en-US" sz="1800" kern="1200" baseline="0" dirty="0">
              <a:solidFill>
                <a:sysClr val="windowText" lastClr="000000">
                  <a:hueOff val="0"/>
                  <a:satOff val="0"/>
                  <a:lumOff val="0"/>
                  <a:alphaOff val="0"/>
                </a:sysClr>
              </a:solidFill>
              <a:latin typeface="Calibri"/>
              <a:ea typeface="+mn-ea"/>
              <a:cs typeface="+mn-cs"/>
            </a:rPr>
            <a:t>C  oven for 6 h.</a:t>
          </a:r>
          <a:endParaRPr lang="en-US" sz="1800" kern="1200" dirty="0">
            <a:solidFill>
              <a:sysClr val="windowText" lastClr="000000">
                <a:hueOff val="0"/>
                <a:satOff val="0"/>
                <a:lumOff val="0"/>
                <a:alphaOff val="0"/>
              </a:sysClr>
            </a:solidFill>
            <a:latin typeface="Calibri"/>
            <a:ea typeface="+mn-ea"/>
            <a:cs typeface="+mn-cs"/>
          </a:endParaRPr>
        </a:p>
      </dsp:txBody>
      <dsp:txXfrm rot="-5400000">
        <a:off x="2784348" y="3105408"/>
        <a:ext cx="4901304" cy="899257"/>
      </dsp:txXfrm>
    </dsp:sp>
    <dsp:sp modelId="{480C5711-49E7-4CE4-8F48-96A30BFFA9A1}">
      <dsp:nvSpPr>
        <dsp:cNvPr id="0" name=""/>
        <dsp:cNvSpPr/>
      </dsp:nvSpPr>
      <dsp:spPr>
        <a:xfrm>
          <a:off x="0" y="2932191"/>
          <a:ext cx="2784348" cy="1245691"/>
        </a:xfrm>
        <a:prstGeom prst="chevron">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a:solidFill>
                <a:sysClr val="window" lastClr="FFFFFF"/>
              </a:solidFill>
              <a:latin typeface="Calibri"/>
              <a:ea typeface="+mn-ea"/>
              <a:cs typeface="+mn-cs"/>
            </a:rPr>
            <a:t>Step 3  mix Sol A and Sol B </a:t>
          </a:r>
        </a:p>
      </dsp:txBody>
      <dsp:txXfrm>
        <a:off x="622846" y="2932191"/>
        <a:ext cx="1538657" cy="1245691"/>
      </dsp:txXfrm>
    </dsp:sp>
    <dsp:sp modelId="{285E5A79-123A-4D3C-AD93-26BD036C3353}">
      <dsp:nvSpPr>
        <dsp:cNvPr id="0" name=""/>
        <dsp:cNvSpPr/>
      </dsp:nvSpPr>
      <dsp:spPr>
        <a:xfrm rot="5400000">
          <a:off x="4761047" y="2388036"/>
          <a:ext cx="996553" cy="4949952"/>
        </a:xfrm>
        <a:prstGeom prst="round2Same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Calibri"/>
              <a:ea typeface="+mn-ea"/>
              <a:cs typeface="+mn-cs"/>
            </a:rPr>
            <a:t>allow  Autoclave to cool, than wash the </a:t>
          </a:r>
          <a:r>
            <a:rPr lang="en-US" sz="1800" kern="1200" dirty="0" err="1">
              <a:solidFill>
                <a:sysClr val="windowText" lastClr="000000">
                  <a:hueOff val="0"/>
                  <a:satOff val="0"/>
                  <a:lumOff val="0"/>
                  <a:alphaOff val="0"/>
                </a:sysClr>
              </a:solidFill>
              <a:latin typeface="Calibri"/>
              <a:ea typeface="+mn-ea"/>
              <a:cs typeface="+mn-cs"/>
            </a:rPr>
            <a:t>ppt</a:t>
          </a:r>
          <a:r>
            <a:rPr lang="en-US" sz="1800" kern="1200" dirty="0">
              <a:solidFill>
                <a:sysClr val="windowText" lastClr="000000">
                  <a:hueOff val="0"/>
                  <a:satOff val="0"/>
                  <a:lumOff val="0"/>
                  <a:alphaOff val="0"/>
                </a:sysClr>
              </a:solidFill>
              <a:latin typeface="Calibri"/>
              <a:ea typeface="+mn-ea"/>
              <a:cs typeface="+mn-cs"/>
            </a:rPr>
            <a:t> </a:t>
          </a:r>
          <a:r>
            <a:rPr lang="en-US" sz="1800" kern="1200" dirty="0">
              <a:solidFill>
                <a:srgbClr val="FF0000"/>
              </a:solidFill>
              <a:latin typeface="Calibri"/>
              <a:ea typeface="+mn-ea"/>
              <a:cs typeface="+mn-cs"/>
            </a:rPr>
            <a:t>till </a:t>
          </a:r>
          <a:r>
            <a:rPr lang="en-US" sz="1800" kern="1200" dirty="0" smtClean="0">
              <a:solidFill>
                <a:srgbClr val="FF0000"/>
              </a:solidFill>
              <a:latin typeface="Calibri"/>
              <a:ea typeface="+mn-ea"/>
              <a:cs typeface="+mn-cs"/>
            </a:rPr>
            <a:t>filtrate </a:t>
          </a:r>
          <a:r>
            <a:rPr lang="en-US" sz="1800" kern="1200" dirty="0">
              <a:solidFill>
                <a:srgbClr val="FF0000"/>
              </a:solidFill>
              <a:latin typeface="Calibri"/>
              <a:ea typeface="+mn-ea"/>
              <a:cs typeface="+mn-cs"/>
            </a:rPr>
            <a:t>pH=7</a:t>
          </a:r>
          <a:r>
            <a:rPr lang="en-US" sz="1800" kern="1200" dirty="0">
              <a:solidFill>
                <a:sysClr val="windowText" lastClr="000000">
                  <a:hueOff val="0"/>
                  <a:satOff val="0"/>
                  <a:lumOff val="0"/>
                  <a:alphaOff val="0"/>
                </a:sysClr>
              </a:solidFill>
              <a:latin typeface="Calibri"/>
              <a:ea typeface="+mn-ea"/>
              <a:cs typeface="+mn-cs"/>
            </a:rPr>
            <a:t>, than dry the </a:t>
          </a:r>
          <a:r>
            <a:rPr lang="en-US" sz="1800" kern="1200" dirty="0" err="1">
              <a:solidFill>
                <a:sysClr val="windowText" lastClr="000000">
                  <a:hueOff val="0"/>
                  <a:satOff val="0"/>
                  <a:lumOff val="0"/>
                  <a:alphaOff val="0"/>
                </a:sysClr>
              </a:solidFill>
              <a:latin typeface="Calibri"/>
              <a:ea typeface="+mn-ea"/>
              <a:cs typeface="+mn-cs"/>
            </a:rPr>
            <a:t>ppt</a:t>
          </a:r>
          <a:r>
            <a:rPr lang="en-US" sz="1800" kern="1200" dirty="0">
              <a:solidFill>
                <a:sysClr val="windowText" lastClr="000000">
                  <a:hueOff val="0"/>
                  <a:satOff val="0"/>
                  <a:lumOff val="0"/>
                  <a:alphaOff val="0"/>
                </a:sysClr>
              </a:solidFill>
              <a:latin typeface="Calibri"/>
              <a:ea typeface="+mn-ea"/>
              <a:cs typeface="+mn-cs"/>
            </a:rPr>
            <a:t> over night at </a:t>
          </a:r>
          <a:r>
            <a:rPr lang="en-US" sz="1800" kern="1200" dirty="0" smtClean="0">
              <a:solidFill>
                <a:sysClr val="windowText" lastClr="000000">
                  <a:hueOff val="0"/>
                  <a:satOff val="0"/>
                  <a:lumOff val="0"/>
                  <a:alphaOff val="0"/>
                </a:sysClr>
              </a:solidFill>
              <a:latin typeface="Calibri"/>
              <a:ea typeface="+mn-ea"/>
              <a:cs typeface="+mn-cs"/>
            </a:rPr>
            <a:t>100 </a:t>
          </a:r>
          <a:r>
            <a:rPr lang="en-US" sz="1800" kern="1200" baseline="30000" dirty="0">
              <a:solidFill>
                <a:sysClr val="windowText" lastClr="000000">
                  <a:hueOff val="0"/>
                  <a:satOff val="0"/>
                  <a:lumOff val="0"/>
                  <a:alphaOff val="0"/>
                </a:sysClr>
              </a:solidFill>
              <a:latin typeface="Calibri"/>
              <a:ea typeface="+mn-ea"/>
              <a:cs typeface="+mn-cs"/>
            </a:rPr>
            <a:t>O</a:t>
          </a:r>
          <a:r>
            <a:rPr lang="en-US" sz="1800" kern="1200" baseline="0" dirty="0">
              <a:solidFill>
                <a:sysClr val="windowText" lastClr="000000">
                  <a:hueOff val="0"/>
                  <a:satOff val="0"/>
                  <a:lumOff val="0"/>
                  <a:alphaOff val="0"/>
                </a:sysClr>
              </a:solidFill>
              <a:latin typeface="Calibri"/>
              <a:ea typeface="+mn-ea"/>
              <a:cs typeface="+mn-cs"/>
            </a:rPr>
            <a:t>C.</a:t>
          </a:r>
          <a:endParaRPr lang="en-US" sz="1800" kern="1200" dirty="0">
            <a:solidFill>
              <a:sysClr val="windowText" lastClr="000000">
                <a:hueOff val="0"/>
                <a:satOff val="0"/>
                <a:lumOff val="0"/>
                <a:alphaOff val="0"/>
              </a:sysClr>
            </a:solidFill>
            <a:latin typeface="Calibri"/>
            <a:ea typeface="+mn-ea"/>
            <a:cs typeface="+mn-cs"/>
          </a:endParaRPr>
        </a:p>
      </dsp:txBody>
      <dsp:txXfrm rot="-5400000">
        <a:off x="2784348" y="4413383"/>
        <a:ext cx="4901304" cy="899257"/>
      </dsp:txXfrm>
    </dsp:sp>
    <dsp:sp modelId="{EE08B000-E1F5-46E1-9589-ACE728AD4380}">
      <dsp:nvSpPr>
        <dsp:cNvPr id="0" name=""/>
        <dsp:cNvSpPr/>
      </dsp:nvSpPr>
      <dsp:spPr>
        <a:xfrm>
          <a:off x="0" y="4240167"/>
          <a:ext cx="2784348" cy="1245691"/>
        </a:xfrm>
        <a:prstGeom prst="chevron">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a:solidFill>
                <a:sysClr val="window" lastClr="FFFFFF"/>
              </a:solidFill>
              <a:latin typeface="Calibri"/>
              <a:ea typeface="+mn-ea"/>
              <a:cs typeface="+mn-cs"/>
            </a:rPr>
            <a:t>Step 4</a:t>
          </a:r>
        </a:p>
      </dsp:txBody>
      <dsp:txXfrm>
        <a:off x="622846" y="4240167"/>
        <a:ext cx="1538657" cy="1245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F8180-7062-48C5-88F7-F26671D5339F}">
      <dsp:nvSpPr>
        <dsp:cNvPr id="0" name=""/>
        <dsp:cNvSpPr/>
      </dsp:nvSpPr>
      <dsp:spPr>
        <a:xfrm>
          <a:off x="0" y="3250026"/>
          <a:ext cx="8193723" cy="7110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Lastly add 0.31M </a:t>
          </a:r>
          <a:r>
            <a:rPr lang="en-US" sz="2000" kern="1200" dirty="0" err="1" smtClean="0">
              <a:solidFill>
                <a:srgbClr val="FF0000"/>
              </a:solidFill>
            </a:rPr>
            <a:t>NaOH</a:t>
          </a:r>
          <a:r>
            <a:rPr lang="en-US" sz="2000" kern="1200" dirty="0" smtClean="0"/>
            <a:t> (1.5mL) Stir the  mix for ½ h at 60 </a:t>
          </a:r>
          <a:r>
            <a:rPr lang="en-US" sz="2000" kern="1200" baseline="30000" dirty="0" err="1" smtClean="0"/>
            <a:t>o</a:t>
          </a:r>
          <a:r>
            <a:rPr lang="en-US" sz="2000" kern="1200" baseline="0" dirty="0" err="1" smtClean="0"/>
            <a:t>C</a:t>
          </a:r>
          <a:endParaRPr lang="en-US" sz="2000" kern="1200" dirty="0" smtClean="0"/>
        </a:p>
        <a:p>
          <a:pPr lvl="0" algn="ctr" defTabSz="889000">
            <a:lnSpc>
              <a:spcPct val="90000"/>
            </a:lnSpc>
            <a:spcBef>
              <a:spcPct val="0"/>
            </a:spcBef>
            <a:spcAft>
              <a:spcPct val="35000"/>
            </a:spcAft>
          </a:pPr>
          <a:r>
            <a:rPr lang="en-US" sz="2000" kern="1200" dirty="0" smtClean="0"/>
            <a:t>followed by impregnation of Pd colloid  on 1.98g of TiO</a:t>
          </a:r>
          <a:r>
            <a:rPr lang="en-US" sz="2000" kern="1200" baseline="-25000" dirty="0" smtClean="0"/>
            <a:t>2</a:t>
          </a:r>
          <a:r>
            <a:rPr lang="en-US" sz="2000" kern="1200" baseline="0" dirty="0" smtClean="0"/>
            <a:t>-P25</a:t>
          </a:r>
          <a:r>
            <a:rPr lang="en-US" sz="2000" kern="1200" dirty="0" smtClean="0"/>
            <a:t>                                                                  </a:t>
          </a:r>
          <a:endParaRPr lang="en-US" sz="2000" kern="1200" dirty="0"/>
        </a:p>
      </dsp:txBody>
      <dsp:txXfrm>
        <a:off x="0" y="3250026"/>
        <a:ext cx="8193723" cy="711026"/>
      </dsp:txXfrm>
    </dsp:sp>
    <dsp:sp modelId="{469F6B17-4676-455F-9F9B-CC35A1E5C754}">
      <dsp:nvSpPr>
        <dsp:cNvPr id="0" name=""/>
        <dsp:cNvSpPr/>
      </dsp:nvSpPr>
      <dsp:spPr>
        <a:xfrm rot="10800000">
          <a:off x="0" y="2167133"/>
          <a:ext cx="8193723" cy="1093558"/>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Dissolve </a:t>
          </a:r>
          <a:r>
            <a:rPr lang="en-US" sz="2000" kern="1200" dirty="0" smtClean="0">
              <a:solidFill>
                <a:srgbClr val="FF0000"/>
              </a:solidFill>
            </a:rPr>
            <a:t>(1.25μmoles)</a:t>
          </a:r>
          <a:r>
            <a:rPr lang="en-US" sz="2000" kern="1200" dirty="0" smtClean="0"/>
            <a:t> 50 milligrams </a:t>
          </a:r>
          <a:r>
            <a:rPr lang="en-US" sz="2000" kern="1200" dirty="0"/>
            <a:t>of  PVP      </a:t>
          </a:r>
        </a:p>
      </dsp:txBody>
      <dsp:txXfrm rot="10800000">
        <a:off x="0" y="2167133"/>
        <a:ext cx="8193723" cy="710561"/>
      </dsp:txXfrm>
    </dsp:sp>
    <dsp:sp modelId="{1E312AC8-5DCE-4570-9B54-6182028647C2}">
      <dsp:nvSpPr>
        <dsp:cNvPr id="0" name=""/>
        <dsp:cNvSpPr/>
      </dsp:nvSpPr>
      <dsp:spPr>
        <a:xfrm rot="10800000">
          <a:off x="0" y="1084240"/>
          <a:ext cx="8193723" cy="1093558"/>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Add</a:t>
          </a:r>
          <a:r>
            <a:rPr lang="en-US" sz="2000" kern="1200" dirty="0" smtClean="0">
              <a:solidFill>
                <a:srgbClr val="FF0000"/>
              </a:solidFill>
            </a:rPr>
            <a:t>(250mmoles)</a:t>
          </a:r>
          <a:r>
            <a:rPr lang="en-US" sz="2000" kern="1200" dirty="0" smtClean="0"/>
            <a:t> 15 ml </a:t>
          </a:r>
          <a:r>
            <a:rPr lang="en-US" sz="2000" kern="1200" dirty="0" smtClean="0">
              <a:solidFill>
                <a:srgbClr val="FF0000"/>
              </a:solidFill>
            </a:rPr>
            <a:t>Ethylene glycol </a:t>
          </a:r>
          <a:endParaRPr lang="en-US" sz="2000" kern="1200" dirty="0">
            <a:solidFill>
              <a:srgbClr val="FF0000"/>
            </a:solidFill>
          </a:endParaRPr>
        </a:p>
      </dsp:txBody>
      <dsp:txXfrm rot="10800000">
        <a:off x="0" y="1084240"/>
        <a:ext cx="8193723" cy="710561"/>
      </dsp:txXfrm>
    </dsp:sp>
    <dsp:sp modelId="{F702DF77-ED72-4BEE-BE9B-1BE9711851D2}">
      <dsp:nvSpPr>
        <dsp:cNvPr id="0" name=""/>
        <dsp:cNvSpPr/>
      </dsp:nvSpPr>
      <dsp:spPr>
        <a:xfrm rot="10800000">
          <a:off x="0" y="1347"/>
          <a:ext cx="8193723" cy="1093558"/>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Preparation of H</a:t>
          </a:r>
          <a:r>
            <a:rPr lang="en-US" sz="2000" kern="1200" baseline="-25000" dirty="0"/>
            <a:t>2</a:t>
          </a:r>
          <a:r>
            <a:rPr lang="en-US" sz="2000" kern="1200" dirty="0"/>
            <a:t>Pdcl</a:t>
          </a:r>
          <a:r>
            <a:rPr lang="en-US" sz="2000" kern="1200" baseline="-25000" dirty="0"/>
            <a:t>4  </a:t>
          </a:r>
          <a:r>
            <a:rPr lang="en-US" sz="2000" kern="1200" dirty="0"/>
            <a:t>(in RB flask)</a:t>
          </a:r>
          <a:r>
            <a:rPr lang="en-US" sz="2000" kern="1200" baseline="-25000" dirty="0"/>
            <a:t>  </a:t>
          </a:r>
          <a:r>
            <a:rPr lang="en-US" sz="2000" kern="1200" baseline="-25000" dirty="0" smtClean="0"/>
            <a:t>                                                          </a:t>
          </a:r>
          <a:r>
            <a:rPr lang="en-US" sz="2000" kern="1200" dirty="0" smtClean="0"/>
            <a:t> </a:t>
          </a:r>
          <a:r>
            <a:rPr lang="en-US" sz="2000" kern="1200" dirty="0" err="1" smtClean="0"/>
            <a:t>Conc.HCl</a:t>
          </a:r>
          <a:r>
            <a:rPr lang="en-US" sz="2000" kern="1200" dirty="0" smtClean="0">
              <a:solidFill>
                <a:srgbClr val="FF0000"/>
              </a:solidFill>
            </a:rPr>
            <a:t>(0.608mmoles)</a:t>
          </a:r>
          <a:r>
            <a:rPr lang="en-US" sz="2000" kern="1200" dirty="0" smtClean="0"/>
            <a:t>(50μl</a:t>
          </a:r>
          <a:r>
            <a:rPr lang="en-US" sz="2000" kern="1200" dirty="0"/>
            <a:t>) + </a:t>
          </a:r>
          <a:r>
            <a:rPr lang="en-US" sz="2000" kern="1200" dirty="0" smtClean="0"/>
            <a:t>PdCl2</a:t>
          </a:r>
          <a:r>
            <a:rPr lang="en-US" sz="2000" kern="1200" dirty="0" smtClean="0">
              <a:solidFill>
                <a:srgbClr val="FF0000"/>
              </a:solidFill>
            </a:rPr>
            <a:t>(0.282mmoles)</a:t>
          </a:r>
          <a:r>
            <a:rPr lang="en-US" sz="2000" kern="1200" dirty="0" smtClean="0"/>
            <a:t>(50mgram</a:t>
          </a:r>
          <a:r>
            <a:rPr lang="en-US" sz="2000" kern="1200" dirty="0"/>
            <a:t>)</a:t>
          </a:r>
        </a:p>
      </dsp:txBody>
      <dsp:txXfrm rot="10800000">
        <a:off x="0" y="1347"/>
        <a:ext cx="8193723" cy="71056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B4BCC9-E8ED-4B2E-9132-C0B8B3BF5229}" type="datetimeFigureOut">
              <a:rPr lang="en-US" smtClean="0"/>
              <a:t>5/13/2013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ACE8DC-C297-48D3-A1B2-16FBC354B942}" type="slidenum">
              <a:rPr lang="en-US" smtClean="0"/>
              <a:t>‹#›</a:t>
            </a:fld>
            <a:endParaRPr lang="en-US"/>
          </a:p>
        </p:txBody>
      </p:sp>
    </p:spTree>
    <p:extLst>
      <p:ext uri="{BB962C8B-B14F-4D97-AF65-F5344CB8AC3E}">
        <p14:creationId xmlns:p14="http://schemas.microsoft.com/office/powerpoint/2010/main" val="1648151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Antibiotic </a:t>
            </a:r>
            <a:r>
              <a:rPr lang="en-US" dirty="0" err="1" smtClean="0"/>
              <a:t>chloromyctin</a:t>
            </a:r>
            <a:r>
              <a:rPr lang="en-US" dirty="0" smtClean="0"/>
              <a:t>, </a:t>
            </a:r>
            <a:r>
              <a:rPr lang="en-US" dirty="0" err="1" smtClean="0"/>
              <a:t>cinamates</a:t>
            </a:r>
            <a:r>
              <a:rPr lang="en-US" dirty="0" smtClean="0"/>
              <a:t>(ester)</a:t>
            </a:r>
            <a:r>
              <a:rPr lang="en-US" baseline="0" dirty="0" smtClean="0"/>
              <a:t> in flavor and fragrance, --- HCAL – cinnamic acid – protease inhibitor for treatment of AIDS</a:t>
            </a:r>
            <a:endParaRPr lang="en-US" dirty="0"/>
          </a:p>
        </p:txBody>
      </p:sp>
      <p:sp>
        <p:nvSpPr>
          <p:cNvPr id="4" name="Slide Number Placeholder 3"/>
          <p:cNvSpPr>
            <a:spLocks noGrp="1"/>
          </p:cNvSpPr>
          <p:nvPr>
            <p:ph type="sldNum" sz="quarter" idx="10"/>
          </p:nvPr>
        </p:nvSpPr>
        <p:spPr/>
        <p:txBody>
          <a:bodyPr/>
          <a:lstStyle/>
          <a:p>
            <a:fld id="{C6ACE8DC-C297-48D3-A1B2-16FBC354B942}" type="slidenum">
              <a:rPr lang="en-US" smtClean="0"/>
              <a:t>2</a:t>
            </a:fld>
            <a:endParaRPr lang="en-US"/>
          </a:p>
        </p:txBody>
      </p:sp>
    </p:spTree>
    <p:extLst>
      <p:ext uri="{BB962C8B-B14F-4D97-AF65-F5344CB8AC3E}">
        <p14:creationId xmlns:p14="http://schemas.microsoft.com/office/powerpoint/2010/main" val="280555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Hydrotalcite</a:t>
            </a:r>
            <a:r>
              <a:rPr lang="en-US" dirty="0" smtClean="0"/>
              <a:t> is a LDH</a:t>
            </a:r>
            <a:r>
              <a:rPr lang="en-US" baseline="0" dirty="0" smtClean="0"/>
              <a:t> support, it is highly basic in nature because of presence of large no of hydroxyl groups,  Shape controlled </a:t>
            </a:r>
            <a:r>
              <a:rPr lang="en-US" baseline="0" dirty="0" err="1" smtClean="0"/>
              <a:t>Pd</a:t>
            </a:r>
            <a:r>
              <a:rPr lang="en-US" baseline="0" dirty="0" smtClean="0"/>
              <a:t>- different shapes have different edges corners hence different dispersion and different plane facets giving rise to different activity. </a:t>
            </a:r>
            <a:endParaRPr lang="en-US" dirty="0"/>
          </a:p>
        </p:txBody>
      </p:sp>
      <p:sp>
        <p:nvSpPr>
          <p:cNvPr id="4" name="Slide Number Placeholder 3"/>
          <p:cNvSpPr>
            <a:spLocks noGrp="1"/>
          </p:cNvSpPr>
          <p:nvPr>
            <p:ph type="sldNum" sz="quarter" idx="10"/>
          </p:nvPr>
        </p:nvSpPr>
        <p:spPr/>
        <p:txBody>
          <a:bodyPr/>
          <a:lstStyle/>
          <a:p>
            <a:fld id="{2ACB17F0-236D-4FE4-A7D9-AE883BE6CA4C}" type="slidenum">
              <a:rPr lang="en-US" smtClean="0"/>
              <a:pPr/>
              <a:t>7</a:t>
            </a:fld>
            <a:endParaRPr lang="en-US"/>
          </a:p>
        </p:txBody>
      </p:sp>
    </p:spTree>
    <p:extLst>
      <p:ext uri="{BB962C8B-B14F-4D97-AF65-F5344CB8AC3E}">
        <p14:creationId xmlns:p14="http://schemas.microsoft.com/office/powerpoint/2010/main" val="97528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Decomposition of HMT</a:t>
            </a:r>
            <a:r>
              <a:rPr lang="en-US" baseline="0" dirty="0" smtClean="0"/>
              <a:t> gives ammonia and formaldehyde – ammonia increases PH as a result Al</a:t>
            </a:r>
            <a:r>
              <a:rPr lang="en-US" baseline="30000" dirty="0" smtClean="0"/>
              <a:t>+3</a:t>
            </a:r>
            <a:r>
              <a:rPr lang="en-US" baseline="0" dirty="0" smtClean="0"/>
              <a:t> and mg</a:t>
            </a:r>
            <a:r>
              <a:rPr lang="en-US" baseline="30000" dirty="0" smtClean="0"/>
              <a:t>+2</a:t>
            </a:r>
            <a:r>
              <a:rPr lang="en-US" baseline="0" dirty="0" smtClean="0"/>
              <a:t> </a:t>
            </a:r>
            <a:r>
              <a:rPr lang="en-US" baseline="0" dirty="0" err="1" smtClean="0"/>
              <a:t>getS</a:t>
            </a:r>
            <a:r>
              <a:rPr lang="en-US" baseline="0" dirty="0" smtClean="0"/>
              <a:t> </a:t>
            </a:r>
            <a:r>
              <a:rPr lang="en-US" baseline="0" dirty="0" err="1" smtClean="0"/>
              <a:t>ppt</a:t>
            </a:r>
            <a:r>
              <a:rPr lang="en-US" baseline="0" dirty="0" smtClean="0"/>
              <a:t> as hydroxides, formaldehyde reduces Pd</a:t>
            </a:r>
            <a:r>
              <a:rPr lang="en-US" baseline="30000" dirty="0" smtClean="0"/>
              <a:t>+2</a:t>
            </a:r>
            <a:r>
              <a:rPr lang="en-US" baseline="0" dirty="0" smtClean="0"/>
              <a:t> ,</a:t>
            </a:r>
          </a:p>
          <a:p>
            <a:r>
              <a:rPr lang="en-US" dirty="0" smtClean="0"/>
              <a:t>The shape</a:t>
            </a:r>
            <a:r>
              <a:rPr lang="en-US" baseline="0" dirty="0" smtClean="0"/>
              <a:t> of particle can be controlled either thermodynamically or kinetically based on the rate of reducing agent production in-</a:t>
            </a:r>
            <a:r>
              <a:rPr lang="en-US" baseline="0" dirty="0" err="1" smtClean="0"/>
              <a:t>situely</a:t>
            </a:r>
            <a:r>
              <a:rPr lang="en-US" baseline="0" dirty="0" smtClean="0"/>
              <a:t>, when decomposition of HMT is high formaldehyde production is high so reduction is high rate so kinetic control and anisotropic structures may form when rate of reduction is low than thermodynamically </a:t>
            </a:r>
            <a:r>
              <a:rPr lang="en-US" baseline="0" dirty="0" err="1" smtClean="0"/>
              <a:t>favotred</a:t>
            </a:r>
            <a:r>
              <a:rPr lang="en-US" baseline="0" dirty="0" smtClean="0"/>
              <a:t> </a:t>
            </a:r>
            <a:r>
              <a:rPr lang="en-US" baseline="0" dirty="0" err="1" smtClean="0"/>
              <a:t>tertahedral</a:t>
            </a:r>
            <a:r>
              <a:rPr lang="en-US" baseline="0" dirty="0" smtClean="0"/>
              <a:t> geometry are obtained.  When CTAB is used the bromide ions adsorb to the palladium seeds and alter their surface free energy and lead to formation of octahedral </a:t>
            </a:r>
            <a:r>
              <a:rPr lang="en-US" baseline="0" dirty="0" err="1" smtClean="0"/>
              <a:t>morpholohy</a:t>
            </a:r>
            <a:r>
              <a:rPr lang="en-US" baseline="0" dirty="0" smtClean="0"/>
              <a:t>, in </a:t>
            </a:r>
            <a:r>
              <a:rPr lang="en-US" baseline="0" dirty="0" err="1" smtClean="0"/>
              <a:t>terahedral</a:t>
            </a:r>
            <a:r>
              <a:rPr lang="en-US" baseline="0" dirty="0" smtClean="0"/>
              <a:t> we see only 111 plane whereas in octahedral we see both 111 and 100 planes.</a:t>
            </a:r>
          </a:p>
          <a:p>
            <a:r>
              <a:rPr lang="en-US" baseline="0" dirty="0" smtClean="0"/>
              <a:t>When CTAB  is added the bromide ions present in CTAB adsorb on seed of Pd and  alter the free energy and we get octahedral geometry.</a:t>
            </a:r>
            <a:endParaRPr lang="en-US" dirty="0"/>
          </a:p>
        </p:txBody>
      </p:sp>
      <p:sp>
        <p:nvSpPr>
          <p:cNvPr id="4" name="Slide Number Placeholder 3"/>
          <p:cNvSpPr>
            <a:spLocks noGrp="1"/>
          </p:cNvSpPr>
          <p:nvPr>
            <p:ph type="sldNum" sz="quarter" idx="10"/>
          </p:nvPr>
        </p:nvSpPr>
        <p:spPr/>
        <p:txBody>
          <a:bodyPr/>
          <a:lstStyle/>
          <a:p>
            <a:fld id="{2ACB17F0-236D-4FE4-A7D9-AE883BE6CA4C}" type="slidenum">
              <a:rPr lang="en-US" smtClean="0"/>
              <a:pPr/>
              <a:t>9</a:t>
            </a:fld>
            <a:endParaRPr lang="en-US"/>
          </a:p>
        </p:txBody>
      </p:sp>
    </p:spTree>
    <p:extLst>
      <p:ext uri="{BB962C8B-B14F-4D97-AF65-F5344CB8AC3E}">
        <p14:creationId xmlns:p14="http://schemas.microsoft.com/office/powerpoint/2010/main" val="2055011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a:t>
            </a:r>
            <a:r>
              <a:rPr lang="en-US" baseline="0" dirty="0" smtClean="0"/>
              <a:t> see small sliver of </a:t>
            </a:r>
            <a:r>
              <a:rPr lang="en-US" baseline="0" dirty="0" err="1" smtClean="0"/>
              <a:t>pd</a:t>
            </a:r>
            <a:r>
              <a:rPr lang="en-US" baseline="0" dirty="0" smtClean="0"/>
              <a:t> 111 at angle 40, this sliver is less instance in octahedral because some </a:t>
            </a:r>
            <a:r>
              <a:rPr lang="en-US" baseline="0" dirty="0" err="1" smtClean="0"/>
              <a:t>pd</a:t>
            </a:r>
            <a:r>
              <a:rPr lang="en-US" baseline="0" dirty="0" smtClean="0"/>
              <a:t> are also present. For the selectivity 111 are important as the configuration of cinnamaldehyde is approaching end-on onto 111 which we shell see in simulation part, and it is observed in acetylene hydrogenation that from P111 is selective because ethylene gest desorbed quickly from 111  and presence of 100 is not good for selectivity because they enhance presence of subsurface hydrogen which are highly reactive and will further hydrogenate unsaturated alcohol to saturated alcohol.</a:t>
            </a:r>
            <a:endParaRPr lang="en-US" dirty="0"/>
          </a:p>
        </p:txBody>
      </p:sp>
      <p:sp>
        <p:nvSpPr>
          <p:cNvPr id="4" name="Slide Number Placeholder 3"/>
          <p:cNvSpPr>
            <a:spLocks noGrp="1"/>
          </p:cNvSpPr>
          <p:nvPr>
            <p:ph type="sldNum" sz="quarter" idx="10"/>
          </p:nvPr>
        </p:nvSpPr>
        <p:spPr/>
        <p:txBody>
          <a:bodyPr/>
          <a:lstStyle/>
          <a:p>
            <a:fld id="{2ACB17F0-236D-4FE4-A7D9-AE883BE6CA4C}" type="slidenum">
              <a:rPr lang="en-US" smtClean="0"/>
              <a:pPr/>
              <a:t>10</a:t>
            </a:fld>
            <a:endParaRPr lang="en-US"/>
          </a:p>
        </p:txBody>
      </p:sp>
    </p:spTree>
    <p:extLst>
      <p:ext uri="{BB962C8B-B14F-4D97-AF65-F5344CB8AC3E}">
        <p14:creationId xmlns:p14="http://schemas.microsoft.com/office/powerpoint/2010/main" val="222054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PVP – importance</a:t>
            </a:r>
            <a:r>
              <a:rPr lang="en-US" baseline="0" dirty="0" smtClean="0"/>
              <a:t> of PVP, it helps control the size of colloid depending on temp, PH, reduction time.., it protects colloid not to get agglomerated. Ethylene glycol – acts as a solvent and reducing agent.</a:t>
            </a:r>
          </a:p>
          <a:p>
            <a:r>
              <a:rPr lang="en-US" baseline="0" dirty="0" err="1" smtClean="0"/>
              <a:t>NaoH</a:t>
            </a:r>
            <a:r>
              <a:rPr lang="en-US" baseline="0" dirty="0" smtClean="0"/>
              <a:t> importance – it helps accelerate the reduction  by enhancing the decomposition of ethylene glycol and control the size depending on concentration.</a:t>
            </a:r>
          </a:p>
          <a:p>
            <a:r>
              <a:rPr lang="en-US" baseline="0" dirty="0" smtClean="0"/>
              <a:t>Green process as no need to spend energy for hearing the </a:t>
            </a:r>
            <a:r>
              <a:rPr lang="en-US" baseline="0" dirty="0" err="1" smtClean="0"/>
              <a:t>rex</a:t>
            </a:r>
            <a:r>
              <a:rPr lang="en-US" baseline="0" dirty="0" smtClean="0"/>
              <a:t> as </a:t>
            </a:r>
            <a:r>
              <a:rPr lang="en-US" baseline="0" dirty="0" err="1" smtClean="0"/>
              <a:t>reductoin</a:t>
            </a:r>
            <a:r>
              <a:rPr lang="en-US" baseline="0" dirty="0" smtClean="0"/>
              <a:t> occurs at room temp, no need of further </a:t>
            </a:r>
            <a:r>
              <a:rPr lang="en-US" baseline="0" dirty="0" err="1" smtClean="0"/>
              <a:t>calcinatoin</a:t>
            </a:r>
            <a:r>
              <a:rPr lang="en-US" baseline="0" dirty="0" smtClean="0"/>
              <a:t>.</a:t>
            </a:r>
          </a:p>
          <a:p>
            <a:r>
              <a:rPr lang="pt-BR" dirty="0" smtClean="0"/>
              <a:t>Ethanol &lt;=&gt; Acetaldehyde + 2H</a:t>
            </a:r>
            <a:r>
              <a:rPr lang="pt-BR" baseline="30000" dirty="0" smtClean="0"/>
              <a:t>+</a:t>
            </a:r>
            <a:r>
              <a:rPr lang="pt-BR" dirty="0" smtClean="0"/>
              <a:t> + 2e</a:t>
            </a:r>
            <a:r>
              <a:rPr lang="pt-BR" baseline="30000" dirty="0" smtClean="0"/>
              <a:t>-</a:t>
            </a:r>
            <a:r>
              <a:rPr lang="pt-BR" dirty="0" smtClean="0"/>
              <a:t> (E0' = +0.197 V) aldehyde</a:t>
            </a:r>
            <a:r>
              <a:rPr lang="pt-BR" baseline="0" dirty="0" smtClean="0"/>
              <a:t> to acetate is 0.6 pd+2 ------ pd is 0.95</a:t>
            </a:r>
          </a:p>
          <a:p>
            <a:endParaRPr lang="en-US" dirty="0"/>
          </a:p>
        </p:txBody>
      </p:sp>
      <p:sp>
        <p:nvSpPr>
          <p:cNvPr id="4" name="Slide Number Placeholder 3"/>
          <p:cNvSpPr>
            <a:spLocks noGrp="1"/>
          </p:cNvSpPr>
          <p:nvPr>
            <p:ph type="sldNum" sz="quarter" idx="10"/>
          </p:nvPr>
        </p:nvSpPr>
        <p:spPr/>
        <p:txBody>
          <a:bodyPr/>
          <a:lstStyle/>
          <a:p>
            <a:fld id="{2ACB17F0-236D-4FE4-A7D9-AE883BE6CA4C}" type="slidenum">
              <a:rPr lang="en-US" smtClean="0"/>
              <a:pPr/>
              <a:t>15</a:t>
            </a:fld>
            <a:endParaRPr lang="en-US"/>
          </a:p>
        </p:txBody>
      </p:sp>
    </p:spTree>
    <p:extLst>
      <p:ext uri="{BB962C8B-B14F-4D97-AF65-F5344CB8AC3E}">
        <p14:creationId xmlns:p14="http://schemas.microsoft.com/office/powerpoint/2010/main" val="1989024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a:t>
            </a:r>
            <a:r>
              <a:rPr lang="en-US" baseline="30000" dirty="0" smtClean="0"/>
              <a:t>+2 </a:t>
            </a:r>
            <a:r>
              <a:rPr lang="en-US" baseline="0" dirty="0" smtClean="0"/>
              <a:t>shows d-d inter band transitions (pd+2=4s2, 4p6, 4d7, 5s1) at 325 nm and 440nm. And disappearance means reduced Pd is present. While recording one must be careful about the concentration – it should be low in the range of </a:t>
            </a:r>
            <a:r>
              <a:rPr lang="en-US" baseline="0" dirty="0" err="1" smtClean="0"/>
              <a:t>milimoles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ACB17F0-236D-4FE4-A7D9-AE883BE6CA4C}" type="slidenum">
              <a:rPr lang="en-US" smtClean="0"/>
              <a:pPr/>
              <a:t>17</a:t>
            </a:fld>
            <a:endParaRPr lang="en-US"/>
          </a:p>
        </p:txBody>
      </p:sp>
    </p:spTree>
    <p:extLst>
      <p:ext uri="{BB962C8B-B14F-4D97-AF65-F5344CB8AC3E}">
        <p14:creationId xmlns:p14="http://schemas.microsoft.com/office/powerpoint/2010/main" val="3963425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363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063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2.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8.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0.w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3.emf"/><Relationship Id="rId4" Type="http://schemas.openxmlformats.org/officeDocument/2006/relationships/diagramData" Target="../diagrams/data2.xml"/><Relationship Id="rId9"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9.png"/><Relationship Id="rId5" Type="http://schemas.openxmlformats.org/officeDocument/2006/relationships/image" Target="../media/image27.w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0.wmf"/><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2.w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4.w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6.w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3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40.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41.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image" Target="../media/image4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image" Target="../media/image43.wm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image" Target="../media/image44.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45.wmf"/></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7.tif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48.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4.png"/><Relationship Id="rId3" Type="http://schemas.openxmlformats.org/officeDocument/2006/relationships/notesSlide" Target="../notesSlides/notesSlide3.xml"/><Relationship Id="rId7" Type="http://schemas.openxmlformats.org/officeDocument/2006/relationships/image" Target="../media/image7.wmf"/><Relationship Id="rId12" Type="http://schemas.openxmlformats.org/officeDocument/2006/relationships/image" Target="../media/image11.png"/><Relationship Id="rId2" Type="http://schemas.openxmlformats.org/officeDocument/2006/relationships/slideLayout" Target="../slideLayouts/slideLayout2.xml"/><Relationship Id="rId16" Type="http://schemas.openxmlformats.org/officeDocument/2006/relationships/image" Target="../media/image10.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emf"/><Relationship Id="rId5" Type="http://schemas.openxmlformats.org/officeDocument/2006/relationships/image" Target="../media/image6.wmf"/><Relationship Id="rId15" Type="http://schemas.openxmlformats.org/officeDocument/2006/relationships/oleObject" Target="../embeddings/oleObject5.bin"/><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wmf"/><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smtClean="0"/>
              <a:t>Selective hydrogenation of cinnamaldehyde </a:t>
            </a:r>
            <a:br>
              <a:rPr lang="en-US" sz="3200" dirty="0" smtClean="0"/>
            </a:br>
            <a:r>
              <a:rPr lang="en-US" sz="3200" dirty="0" smtClean="0"/>
              <a:t>to </a:t>
            </a:r>
            <a:br>
              <a:rPr lang="en-US" sz="3200" dirty="0" smtClean="0"/>
            </a:br>
            <a:r>
              <a:rPr lang="en-US" sz="3200" dirty="0" smtClean="0"/>
              <a:t>cinnamyl alcohol</a:t>
            </a:r>
            <a:endParaRPr lang="en-US" sz="3200" dirty="0"/>
          </a:p>
        </p:txBody>
      </p:sp>
      <p:sp>
        <p:nvSpPr>
          <p:cNvPr id="3" name="Subtitle 2"/>
          <p:cNvSpPr>
            <a:spLocks noGrp="1"/>
          </p:cNvSpPr>
          <p:nvPr>
            <p:ph type="subTitle" idx="1"/>
          </p:nvPr>
        </p:nvSpPr>
        <p:spPr>
          <a:xfrm>
            <a:off x="990600" y="3886200"/>
            <a:ext cx="7315200" cy="2514600"/>
          </a:xfrm>
        </p:spPr>
        <p:txBody>
          <a:bodyPr>
            <a:normAutofit fontScale="62500" lnSpcReduction="20000"/>
          </a:bodyPr>
          <a:lstStyle/>
          <a:p>
            <a:r>
              <a:rPr lang="en-US" dirty="0"/>
              <a:t>Presented by </a:t>
            </a:r>
          </a:p>
          <a:p>
            <a:r>
              <a:rPr lang="en-US" dirty="0"/>
              <a:t>V </a:t>
            </a:r>
            <a:r>
              <a:rPr lang="en-US" dirty="0" smtClean="0"/>
              <a:t>Surya Kumar </a:t>
            </a:r>
            <a:r>
              <a:rPr lang="en-US" dirty="0"/>
              <a:t>(CA11M005)</a:t>
            </a:r>
          </a:p>
          <a:p>
            <a:r>
              <a:rPr lang="en-US" b="1" dirty="0" smtClean="0"/>
              <a:t>Under the guidance of </a:t>
            </a:r>
          </a:p>
          <a:p>
            <a:r>
              <a:rPr lang="en-US" dirty="0" smtClean="0">
                <a:solidFill>
                  <a:schemeClr val="hlink"/>
                </a:solidFill>
              </a:rPr>
              <a:t>Dr. </a:t>
            </a:r>
            <a:r>
              <a:rPr lang="en-US" dirty="0" err="1" smtClean="0">
                <a:solidFill>
                  <a:schemeClr val="hlink"/>
                </a:solidFill>
              </a:rPr>
              <a:t>K.R.Krishnamurthy</a:t>
            </a:r>
            <a:endParaRPr lang="en-US" dirty="0" smtClean="0">
              <a:solidFill>
                <a:schemeClr val="hlink"/>
              </a:solidFill>
            </a:endParaRPr>
          </a:p>
          <a:p>
            <a:r>
              <a:rPr lang="en-US" dirty="0">
                <a:solidFill>
                  <a:schemeClr val="accent4"/>
                </a:solidFill>
              </a:rPr>
              <a:t>&amp;</a:t>
            </a:r>
          </a:p>
          <a:p>
            <a:r>
              <a:rPr lang="en-US" b="1" dirty="0" smtClean="0">
                <a:solidFill>
                  <a:schemeClr val="accent4"/>
                </a:solidFill>
              </a:rPr>
              <a:t>Dr. </a:t>
            </a:r>
            <a:r>
              <a:rPr lang="en-US" b="1" dirty="0" err="1">
                <a:solidFill>
                  <a:schemeClr val="accent4"/>
                </a:solidFill>
              </a:rPr>
              <a:t>Preeti</a:t>
            </a:r>
            <a:r>
              <a:rPr lang="en-US" b="1" dirty="0">
                <a:solidFill>
                  <a:schemeClr val="accent4"/>
                </a:solidFill>
              </a:rPr>
              <a:t> </a:t>
            </a:r>
            <a:r>
              <a:rPr lang="en-US" b="1" dirty="0" err="1">
                <a:solidFill>
                  <a:schemeClr val="accent4"/>
                </a:solidFill>
              </a:rPr>
              <a:t>Aghalayam</a:t>
            </a:r>
            <a:endParaRPr lang="en-US" b="1" dirty="0">
              <a:solidFill>
                <a:schemeClr val="accent4"/>
              </a:solidFill>
            </a:endParaRPr>
          </a:p>
          <a:p>
            <a:r>
              <a:rPr lang="en-US" dirty="0" smtClean="0">
                <a:solidFill>
                  <a:schemeClr val="hlink"/>
                </a:solidFill>
              </a:rPr>
              <a:t>National Centre for Catalysis Research </a:t>
            </a:r>
          </a:p>
          <a:p>
            <a:r>
              <a:rPr lang="en-US" b="1" dirty="0" smtClean="0">
                <a:solidFill>
                  <a:schemeClr val="accent2">
                    <a:lumMod val="60000"/>
                    <a:lumOff val="40000"/>
                  </a:schemeClr>
                </a:solidFill>
              </a:rPr>
              <a:t>Indian Institute of Technology, Madras</a:t>
            </a:r>
          </a:p>
        </p:txBody>
      </p:sp>
    </p:spTree>
    <p:extLst>
      <p:ext uri="{BB962C8B-B14F-4D97-AF65-F5344CB8AC3E}">
        <p14:creationId xmlns:p14="http://schemas.microsoft.com/office/powerpoint/2010/main" val="3410632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762000" y="742890"/>
            <a:ext cx="8915400" cy="707886"/>
          </a:xfrm>
          <a:prstGeom prst="rect">
            <a:avLst/>
          </a:prstGeom>
        </p:spPr>
        <p:txBody>
          <a:bodyPr wrap="square">
            <a:spAutoFit/>
          </a:bodyPr>
          <a:lstStyle/>
          <a:p>
            <a:r>
              <a:rPr lang="en-US" sz="2000" dirty="0"/>
              <a:t>XRD comparing a) </a:t>
            </a:r>
            <a:r>
              <a:rPr lang="en-US" sz="2000" b="1" dirty="0">
                <a:solidFill>
                  <a:srgbClr val="C00000"/>
                </a:solidFill>
              </a:rPr>
              <a:t>Octahedral Pd/HT </a:t>
            </a:r>
            <a:r>
              <a:rPr lang="en-US" sz="2000" dirty="0"/>
              <a:t>b) </a:t>
            </a:r>
            <a:r>
              <a:rPr lang="en-US" sz="2000" b="1" dirty="0">
                <a:solidFill>
                  <a:schemeClr val="accent1"/>
                </a:solidFill>
              </a:rPr>
              <a:t>Tetrahedral Pd/HT</a:t>
            </a:r>
            <a:r>
              <a:rPr lang="en-US" sz="2000" dirty="0">
                <a:solidFill>
                  <a:schemeClr val="accent1"/>
                </a:solidFill>
              </a:rPr>
              <a:t>  </a:t>
            </a:r>
            <a:r>
              <a:rPr lang="en-US" sz="2000" dirty="0" smtClean="0"/>
              <a:t>c) </a:t>
            </a:r>
            <a:r>
              <a:rPr lang="en-US" sz="2000" b="1" dirty="0" smtClean="0">
                <a:solidFill>
                  <a:schemeClr val="accent3"/>
                </a:solidFill>
              </a:rPr>
              <a:t>Hydrotalcite</a:t>
            </a:r>
          </a:p>
          <a:p>
            <a:r>
              <a:rPr lang="en-US" sz="2000" b="1" dirty="0" smtClean="0"/>
              <a:t>D)</a:t>
            </a:r>
            <a:r>
              <a:rPr lang="en-US" sz="2000" b="1" dirty="0" smtClean="0">
                <a:solidFill>
                  <a:srgbClr val="FF0000"/>
                </a:solidFill>
              </a:rPr>
              <a:t> </a:t>
            </a:r>
            <a:r>
              <a:rPr lang="en-US" sz="2000" b="1" dirty="0" err="1" smtClean="0">
                <a:solidFill>
                  <a:srgbClr val="FF0000"/>
                </a:solidFill>
              </a:rPr>
              <a:t>Incert</a:t>
            </a:r>
            <a:r>
              <a:rPr lang="en-US" sz="2000" b="1" dirty="0" smtClean="0">
                <a:solidFill>
                  <a:srgbClr val="FF0000"/>
                </a:solidFill>
              </a:rPr>
              <a:t> view(38-42. 2 theta angle)</a:t>
            </a:r>
            <a:endParaRPr lang="en-US" sz="2000" b="1" dirty="0">
              <a:solidFill>
                <a:srgbClr val="FF0000"/>
              </a:solidFill>
            </a:endParaRPr>
          </a:p>
        </p:txBody>
      </p:sp>
      <p:grpSp>
        <p:nvGrpSpPr>
          <p:cNvPr id="6" name="Group 5"/>
          <p:cNvGrpSpPr/>
          <p:nvPr/>
        </p:nvGrpSpPr>
        <p:grpSpPr>
          <a:xfrm>
            <a:off x="381000" y="381000"/>
            <a:ext cx="8077200" cy="6629400"/>
            <a:chOff x="-457200" y="76200"/>
            <a:chExt cx="8077200" cy="6629400"/>
          </a:xfrm>
        </p:grpSpPr>
        <p:graphicFrame>
          <p:nvGraphicFramePr>
            <p:cNvPr id="3" name="Object 2"/>
            <p:cNvGraphicFramePr>
              <a:graphicFrameLocks noChangeAspect="1"/>
            </p:cNvGraphicFramePr>
            <p:nvPr>
              <p:extLst>
                <p:ext uri="{D42A27DB-BD31-4B8C-83A1-F6EECF244321}">
                  <p14:modId xmlns:p14="http://schemas.microsoft.com/office/powerpoint/2010/main" val="1881016405"/>
                </p:ext>
              </p:extLst>
            </p:nvPr>
          </p:nvGraphicFramePr>
          <p:xfrm>
            <a:off x="-457200" y="1002989"/>
            <a:ext cx="8077200" cy="5702611"/>
          </p:xfrm>
          <a:graphic>
            <a:graphicData uri="http://schemas.openxmlformats.org/presentationml/2006/ole">
              <mc:AlternateContent xmlns:mc="http://schemas.openxmlformats.org/markup-compatibility/2006">
                <mc:Choice xmlns:v="urn:schemas-microsoft-com:vml" Requires="v">
                  <p:oleObj spid="_x0000_s2508" name="Graph" r:id="rId4" imgW="4276800" imgH="3024000" progId="Origin50.Graph">
                    <p:embed/>
                  </p:oleObj>
                </mc:Choice>
                <mc:Fallback>
                  <p:oleObj name="Graph" r:id="rId4" imgW="4276800" imgH="3024000" progId="Origin50.Graph">
                    <p:embed/>
                    <p:pic>
                      <p:nvPicPr>
                        <p:cNvPr id="0" name=""/>
                        <p:cNvPicPr>
                          <a:picLocks noChangeAspect="1" noChangeArrowheads="1"/>
                        </p:cNvPicPr>
                        <p:nvPr/>
                      </p:nvPicPr>
                      <p:blipFill>
                        <a:blip r:embed="rId5"/>
                        <a:srcRect/>
                        <a:stretch>
                          <a:fillRect/>
                        </a:stretch>
                      </p:blipFill>
                      <p:spPr bwMode="auto">
                        <a:xfrm>
                          <a:off x="-457200" y="1002989"/>
                          <a:ext cx="8077200" cy="57026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52850434"/>
                </p:ext>
              </p:extLst>
            </p:nvPr>
          </p:nvGraphicFramePr>
          <p:xfrm>
            <a:off x="2209800" y="76200"/>
            <a:ext cx="2727325" cy="3630613"/>
          </p:xfrm>
          <a:graphic>
            <a:graphicData uri="http://schemas.openxmlformats.org/presentationml/2006/ole">
              <mc:AlternateContent xmlns:mc="http://schemas.openxmlformats.org/markup-compatibility/2006">
                <mc:Choice xmlns:v="urn:schemas-microsoft-com:vml" Requires="v">
                  <p:oleObj spid="_x0000_s2509" name="Graph" r:id="rId6" imgW="2194560" imgH="2926080" progId="Origin50.Graph">
                    <p:embed/>
                  </p:oleObj>
                </mc:Choice>
                <mc:Fallback>
                  <p:oleObj name="Graph" r:id="rId6" imgW="2194560" imgH="2926080" progId="Origin50.Graph">
                    <p:embed/>
                    <p:pic>
                      <p:nvPicPr>
                        <p:cNvPr id="0" name=""/>
                        <p:cNvPicPr>
                          <a:picLocks noChangeAspect="1" noChangeArrowheads="1"/>
                        </p:cNvPicPr>
                        <p:nvPr/>
                      </p:nvPicPr>
                      <p:blipFill>
                        <a:blip r:embed="rId7"/>
                        <a:srcRect/>
                        <a:stretch>
                          <a:fillRect/>
                        </a:stretch>
                      </p:blipFill>
                      <p:spPr bwMode="auto">
                        <a:xfrm>
                          <a:off x="2209800" y="76200"/>
                          <a:ext cx="2727325" cy="3630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091326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E - gifts project 11-11-12\devotional service\project 18 april 2013\1 Selective hydrogenation of cinnamaldehyde\EXPERIMENTAL DATA\HR-TEM\16 april 2013 Gaurtham sir\16-4-13_\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6482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E:\E - gifts project 11-11-12\devotional service\project 18 april 2013\1 Selective hydrogenation of cinnamaldehyde\EXPERIMENTAL DATA\HR-TEM\12 april 2013 Gautham\pdhd-1\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572000" cy="37338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6400" y="0"/>
            <a:ext cx="6004208" cy="461665"/>
          </a:xfrm>
          <a:prstGeom prst="rect">
            <a:avLst/>
          </a:prstGeom>
          <a:noFill/>
        </p:spPr>
        <p:txBody>
          <a:bodyPr wrap="none" rtlCol="0">
            <a:spAutoFit/>
          </a:bodyPr>
          <a:lstStyle/>
          <a:p>
            <a:r>
              <a:rPr lang="en-US" sz="2400" b="1" dirty="0" smtClean="0">
                <a:solidFill>
                  <a:srgbClr val="FFFF00"/>
                </a:solidFill>
              </a:rPr>
              <a:t>TEM images of Tetrahedral Pd/Hydrotalcite</a:t>
            </a:r>
            <a:endParaRPr lang="en-US" sz="2400" b="1" dirty="0">
              <a:solidFill>
                <a:srgbClr val="FFFF00"/>
              </a:solidFill>
            </a:endParaRPr>
          </a:p>
        </p:txBody>
      </p:sp>
      <p:pic>
        <p:nvPicPr>
          <p:cNvPr id="5" name="Picture 4"/>
          <p:cNvPicPr/>
          <p:nvPr/>
        </p:nvPicPr>
        <p:blipFill rotWithShape="1">
          <a:blip r:embed="rId5"/>
          <a:srcRect t="16096"/>
          <a:stretch/>
        </p:blipFill>
        <p:spPr bwMode="auto">
          <a:xfrm>
            <a:off x="-258904" y="3810002"/>
            <a:ext cx="4678504" cy="2743198"/>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685800" y="6488668"/>
            <a:ext cx="3276599" cy="369332"/>
          </a:xfrm>
          <a:prstGeom prst="rect">
            <a:avLst/>
          </a:prstGeom>
          <a:noFill/>
        </p:spPr>
        <p:txBody>
          <a:bodyPr wrap="square" rtlCol="0">
            <a:spAutoFit/>
          </a:bodyPr>
          <a:lstStyle/>
          <a:p>
            <a:r>
              <a:rPr lang="en-US" dirty="0" smtClean="0"/>
              <a:t>EDAX FO tetrahedral Pd/HT</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615634695"/>
              </p:ext>
            </p:extLst>
          </p:nvPr>
        </p:nvGraphicFramePr>
        <p:xfrm>
          <a:off x="4244375" y="3429000"/>
          <a:ext cx="4671026" cy="3340972"/>
        </p:xfrm>
        <a:graphic>
          <a:graphicData uri="http://schemas.openxmlformats.org/presentationml/2006/ole">
            <mc:AlternateContent xmlns:mc="http://schemas.openxmlformats.org/markup-compatibility/2006">
              <mc:Choice xmlns:v="urn:schemas-microsoft-com:vml" Requires="v">
                <p:oleObj spid="_x0000_s26694" name="Graph" r:id="rId6" imgW="4276800" imgH="3024000" progId="Origin50.Graph">
                  <p:embed/>
                </p:oleObj>
              </mc:Choice>
              <mc:Fallback>
                <p:oleObj name="Graph" r:id="rId6" imgW="4276800" imgH="3024000" progId="Origin50.Graph">
                  <p:embed/>
                  <p:pic>
                    <p:nvPicPr>
                      <p:cNvPr id="0" name=""/>
                      <p:cNvPicPr>
                        <a:picLocks noChangeAspect="1" noChangeArrowheads="1"/>
                      </p:cNvPicPr>
                      <p:nvPr/>
                    </p:nvPicPr>
                    <p:blipFill>
                      <a:blip r:embed="rId7"/>
                      <a:srcRect/>
                      <a:stretch>
                        <a:fillRect/>
                      </a:stretch>
                    </p:blipFill>
                    <p:spPr bwMode="auto">
                      <a:xfrm>
                        <a:off x="4244375" y="3429000"/>
                        <a:ext cx="4671026" cy="3340972"/>
                      </a:xfrm>
                      <a:prstGeom prst="rect">
                        <a:avLst/>
                      </a:prstGeom>
                      <a:noFill/>
                    </p:spPr>
                  </p:pic>
                </p:oleObj>
              </mc:Fallback>
            </mc:AlternateContent>
          </a:graphicData>
        </a:graphic>
      </p:graphicFrame>
      <p:sp>
        <p:nvSpPr>
          <p:cNvPr id="8" name="TextBox 7"/>
          <p:cNvSpPr txBox="1"/>
          <p:nvPr/>
        </p:nvSpPr>
        <p:spPr>
          <a:xfrm>
            <a:off x="4203854" y="6553200"/>
            <a:ext cx="4711546" cy="369332"/>
          </a:xfrm>
          <a:prstGeom prst="rect">
            <a:avLst/>
          </a:prstGeom>
          <a:noFill/>
        </p:spPr>
        <p:txBody>
          <a:bodyPr wrap="none" rtlCol="0">
            <a:spAutoFit/>
          </a:bodyPr>
          <a:lstStyle/>
          <a:p>
            <a:r>
              <a:rPr lang="en-US" dirty="0" smtClean="0"/>
              <a:t>Crystallite size distribution of  tetrahedral Pd/HT</a:t>
            </a:r>
            <a:endParaRPr lang="en-US" dirty="0"/>
          </a:p>
        </p:txBody>
      </p:sp>
    </p:spTree>
    <p:extLst>
      <p:ext uri="{BB962C8B-B14F-4D97-AF65-F5344CB8AC3E}">
        <p14:creationId xmlns:p14="http://schemas.microsoft.com/office/powerpoint/2010/main" val="2240701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0"/>
            <a:ext cx="573220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4010627701"/>
              </p:ext>
            </p:extLst>
          </p:nvPr>
        </p:nvGraphicFramePr>
        <p:xfrm>
          <a:off x="76200" y="3176337"/>
          <a:ext cx="3781926" cy="3453063"/>
        </p:xfrm>
        <a:graphic>
          <a:graphicData uri="http://schemas.openxmlformats.org/presentationml/2006/ole">
            <mc:AlternateContent xmlns:mc="http://schemas.openxmlformats.org/markup-compatibility/2006">
              <mc:Choice xmlns:v="urn:schemas-microsoft-com:vml" Requires="v">
                <p:oleObj spid="_x0000_s4319" name="Graph" r:id="rId4" imgW="4276800" imgH="3024000" progId="Origin50.Graph">
                  <p:embed/>
                </p:oleObj>
              </mc:Choice>
              <mc:Fallback>
                <p:oleObj name="Graph" r:id="rId4" imgW="4276800" imgH="3024000" progId="Origin50.Graph">
                  <p:embed/>
                  <p:pic>
                    <p:nvPicPr>
                      <p:cNvPr id="0" name="Object 1"/>
                      <p:cNvPicPr>
                        <a:picLocks noChangeAspect="1" noChangeArrowheads="1"/>
                      </p:cNvPicPr>
                      <p:nvPr/>
                    </p:nvPicPr>
                    <p:blipFill>
                      <a:blip r:embed="rId5"/>
                      <a:srcRect/>
                      <a:stretch>
                        <a:fillRect/>
                      </a:stretch>
                    </p:blipFill>
                    <p:spPr bwMode="auto">
                      <a:xfrm>
                        <a:off x="76200" y="3176337"/>
                        <a:ext cx="3781926" cy="3453063"/>
                      </a:xfrm>
                      <a:prstGeom prst="rect">
                        <a:avLst/>
                      </a:prstGeom>
                      <a:noFill/>
                    </p:spPr>
                  </p:pic>
                </p:oleObj>
              </mc:Fallback>
            </mc:AlternateContent>
          </a:graphicData>
        </a:graphic>
      </p:graphicFrame>
      <p:sp>
        <p:nvSpPr>
          <p:cNvPr id="6" name="TextBox 5"/>
          <p:cNvSpPr txBox="1"/>
          <p:nvPr/>
        </p:nvSpPr>
        <p:spPr>
          <a:xfrm>
            <a:off x="213890" y="6324600"/>
            <a:ext cx="8625310" cy="461665"/>
          </a:xfrm>
          <a:prstGeom prst="rect">
            <a:avLst/>
          </a:prstGeom>
          <a:noFill/>
        </p:spPr>
        <p:txBody>
          <a:bodyPr wrap="none" rtlCol="0">
            <a:spAutoFit/>
          </a:bodyPr>
          <a:lstStyle/>
          <a:p>
            <a:r>
              <a:rPr lang="en-US" sz="2400" b="1" dirty="0" smtClean="0"/>
              <a:t>TEM image  &amp; crystallite size dist. of octahedral Pd/Hydrotalcite</a:t>
            </a:r>
            <a:endParaRPr lang="en-US" sz="2400" b="1" dirty="0"/>
          </a:p>
        </p:txBody>
      </p:sp>
    </p:spTree>
    <p:extLst>
      <p:ext uri="{BB962C8B-B14F-4D97-AF65-F5344CB8AC3E}">
        <p14:creationId xmlns:p14="http://schemas.microsoft.com/office/powerpoint/2010/main" val="4064978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4" descr="E:\E - gifts project 11-11-12\devotional service\project\1 Selective hydrogenation of cinnamaldehyde\EXPERIMENTAL DATA\HR-TEM\FEB 5 2013, OCTA, SHERICAL PD-HT, PD-TIO2\sphere pd-Hydrotalcite\c.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0"/>
            <a:ext cx="5872842" cy="4365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40458193"/>
              </p:ext>
            </p:extLst>
          </p:nvPr>
        </p:nvGraphicFramePr>
        <p:xfrm>
          <a:off x="76650" y="3352799"/>
          <a:ext cx="3687454" cy="3222515"/>
        </p:xfrm>
        <a:graphic>
          <a:graphicData uri="http://schemas.openxmlformats.org/presentationml/2006/ole">
            <mc:AlternateContent xmlns:mc="http://schemas.openxmlformats.org/markup-compatibility/2006">
              <mc:Choice xmlns:v="urn:schemas-microsoft-com:vml" Requires="v">
                <p:oleObj spid="_x0000_s5340" name="Graph" r:id="rId4" imgW="4276800" imgH="3024000" progId="Origin50.Graph">
                  <p:embed/>
                </p:oleObj>
              </mc:Choice>
              <mc:Fallback>
                <p:oleObj name="Graph" r:id="rId4" imgW="4276800" imgH="3024000" progId="Origin50.Graph">
                  <p:embed/>
                  <p:pic>
                    <p:nvPicPr>
                      <p:cNvPr id="0" name="Object 1"/>
                      <p:cNvPicPr>
                        <a:picLocks noChangeAspect="1" noChangeArrowheads="1"/>
                      </p:cNvPicPr>
                      <p:nvPr/>
                    </p:nvPicPr>
                    <p:blipFill>
                      <a:blip r:embed="rId5"/>
                      <a:srcRect/>
                      <a:stretch>
                        <a:fillRect/>
                      </a:stretch>
                    </p:blipFill>
                    <p:spPr bwMode="auto">
                      <a:xfrm>
                        <a:off x="76650" y="3352799"/>
                        <a:ext cx="3687454" cy="3222515"/>
                      </a:xfrm>
                      <a:prstGeom prst="rect">
                        <a:avLst/>
                      </a:prstGeom>
                      <a:noFill/>
                    </p:spPr>
                  </p:pic>
                </p:oleObj>
              </mc:Fallback>
            </mc:AlternateContent>
          </a:graphicData>
        </a:graphic>
      </p:graphicFrame>
      <p:sp>
        <p:nvSpPr>
          <p:cNvPr id="6" name="TextBox 5"/>
          <p:cNvSpPr txBox="1"/>
          <p:nvPr/>
        </p:nvSpPr>
        <p:spPr>
          <a:xfrm>
            <a:off x="533400" y="6396335"/>
            <a:ext cx="8394478" cy="461665"/>
          </a:xfrm>
          <a:prstGeom prst="rect">
            <a:avLst/>
          </a:prstGeom>
          <a:noFill/>
        </p:spPr>
        <p:txBody>
          <a:bodyPr wrap="none" rtlCol="0">
            <a:spAutoFit/>
          </a:bodyPr>
          <a:lstStyle/>
          <a:p>
            <a:r>
              <a:rPr lang="en-US" sz="2400" b="1" dirty="0" smtClean="0"/>
              <a:t>TEM image &amp;crystallite size dist. of Spherical Pd/Hydrotalcite</a:t>
            </a:r>
            <a:endParaRPr lang="en-US" sz="2400" b="1" dirty="0"/>
          </a:p>
        </p:txBody>
      </p:sp>
    </p:spTree>
    <p:extLst>
      <p:ext uri="{BB962C8B-B14F-4D97-AF65-F5344CB8AC3E}">
        <p14:creationId xmlns:p14="http://schemas.microsoft.com/office/powerpoint/2010/main" val="505687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673557096"/>
              </p:ext>
            </p:extLst>
          </p:nvPr>
        </p:nvGraphicFramePr>
        <p:xfrm>
          <a:off x="0" y="0"/>
          <a:ext cx="9144000" cy="5961063"/>
        </p:xfrm>
        <a:graphic>
          <a:graphicData uri="http://schemas.openxmlformats.org/presentationml/2006/ole">
            <mc:AlternateContent xmlns:mc="http://schemas.openxmlformats.org/markup-compatibility/2006">
              <mc:Choice xmlns:v="urn:schemas-microsoft-com:vml" Requires="v">
                <p:oleObj spid="_x0000_s22645" name="Graph" r:id="rId3" imgW="4023360" imgH="3108960" progId="Origin50.Graph">
                  <p:embed/>
                </p:oleObj>
              </mc:Choice>
              <mc:Fallback>
                <p:oleObj name="Graph" r:id="rId3" imgW="4023360" imgH="3108960" progId="Origin50.Grap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961063"/>
                      </a:xfrm>
                      <a:prstGeom prst="rect">
                        <a:avLst/>
                      </a:prstGeom>
                      <a:noFill/>
                    </p:spPr>
                  </p:pic>
                </p:oleObj>
              </mc:Fallback>
            </mc:AlternateContent>
          </a:graphicData>
        </a:graphic>
      </p:graphicFrame>
      <p:sp>
        <p:nvSpPr>
          <p:cNvPr id="4" name="TextBox 3"/>
          <p:cNvSpPr txBox="1"/>
          <p:nvPr/>
        </p:nvSpPr>
        <p:spPr>
          <a:xfrm>
            <a:off x="2441121" y="5943600"/>
            <a:ext cx="5102679" cy="461665"/>
          </a:xfrm>
          <a:prstGeom prst="rect">
            <a:avLst/>
          </a:prstGeom>
          <a:noFill/>
        </p:spPr>
        <p:txBody>
          <a:bodyPr wrap="none" rtlCol="0">
            <a:spAutoFit/>
          </a:bodyPr>
          <a:lstStyle/>
          <a:p>
            <a:r>
              <a:rPr lang="en-US" sz="2400" dirty="0" smtClean="0"/>
              <a:t>TPR of octahedral 3.6%Pd/Hydrotalcite</a:t>
            </a:r>
            <a:endParaRPr lang="en-US" sz="2400" dirty="0"/>
          </a:p>
        </p:txBody>
      </p:sp>
      <p:sp>
        <p:nvSpPr>
          <p:cNvPr id="5" name="Rectangle 4"/>
          <p:cNvSpPr/>
          <p:nvPr/>
        </p:nvSpPr>
        <p:spPr>
          <a:xfrm>
            <a:off x="2421068" y="1066800"/>
            <a:ext cx="3243196" cy="400110"/>
          </a:xfrm>
          <a:prstGeom prst="rect">
            <a:avLst/>
          </a:prstGeom>
        </p:spPr>
        <p:txBody>
          <a:bodyPr wrap="none">
            <a:spAutoFit/>
          </a:bodyPr>
          <a:lstStyle/>
          <a:p>
            <a:r>
              <a:rPr lang="en-US" sz="2000" dirty="0" smtClean="0"/>
              <a:t>Consumes 6.69mmol/g </a:t>
            </a:r>
            <a:r>
              <a:rPr lang="en-US" sz="2000" dirty="0"/>
              <a:t>of H</a:t>
            </a:r>
            <a:r>
              <a:rPr lang="en-US" sz="2000" baseline="-25000" dirty="0"/>
              <a:t>2</a:t>
            </a:r>
            <a:endParaRPr lang="en-US" sz="2000" dirty="0"/>
          </a:p>
        </p:txBody>
      </p:sp>
    </p:spTree>
    <p:extLst>
      <p:ext uri="{BB962C8B-B14F-4D97-AF65-F5344CB8AC3E}">
        <p14:creationId xmlns:p14="http://schemas.microsoft.com/office/powerpoint/2010/main" val="367280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Preparation of 1.5%PVP Protected-Pd/TiO</a:t>
            </a:r>
            <a:r>
              <a:rPr lang="en-US" sz="3200" baseline="-25000" dirty="0" smtClean="0"/>
              <a:t>2</a:t>
            </a:r>
            <a:r>
              <a:rPr lang="en-US" sz="3200" dirty="0" smtClean="0"/>
              <a:t>-P25</a:t>
            </a:r>
            <a:endParaRPr lang="en-US" sz="3200" dirty="0"/>
          </a:p>
        </p:txBody>
      </p:sp>
      <p:graphicFrame>
        <p:nvGraphicFramePr>
          <p:cNvPr id="4" name="Diagram 3"/>
          <p:cNvGraphicFramePr/>
          <p:nvPr>
            <p:extLst>
              <p:ext uri="{D42A27DB-BD31-4B8C-83A1-F6EECF244321}">
                <p14:modId xmlns:p14="http://schemas.microsoft.com/office/powerpoint/2010/main" val="2162048801"/>
              </p:ext>
            </p:extLst>
          </p:nvPr>
        </p:nvGraphicFramePr>
        <p:xfrm>
          <a:off x="533400" y="1447800"/>
          <a:ext cx="8193723" cy="396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59712"/>
              </p:ext>
            </p:extLst>
          </p:nvPr>
        </p:nvGraphicFramePr>
        <p:xfrm>
          <a:off x="571500" y="5410200"/>
          <a:ext cx="8115300" cy="1447800"/>
        </p:xfrm>
        <a:graphic>
          <a:graphicData uri="http://schemas.openxmlformats.org/presentationml/2006/ole">
            <mc:AlternateContent xmlns:mc="http://schemas.openxmlformats.org/markup-compatibility/2006">
              <mc:Choice xmlns:v="urn:schemas-microsoft-com:vml" Requires="v">
                <p:oleObj spid="_x0000_s8384" name="CS ChemDraw Drawing" r:id="rId9" imgW="6909407" imgH="1224959" progId="">
                  <p:embed/>
                </p:oleObj>
              </mc:Choice>
              <mc:Fallback>
                <p:oleObj name="CS ChemDraw Drawing" r:id="rId9" imgW="6909407" imgH="1224959"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0" y="5410200"/>
                        <a:ext cx="81153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3886200" y="1066800"/>
            <a:ext cx="3110147" cy="400110"/>
          </a:xfrm>
          <a:prstGeom prst="rect">
            <a:avLst/>
          </a:prstGeom>
          <a:noFill/>
        </p:spPr>
        <p:txBody>
          <a:bodyPr wrap="none" rtlCol="0">
            <a:spAutoFit/>
          </a:bodyPr>
          <a:lstStyle/>
          <a:p>
            <a:r>
              <a:rPr lang="en-US" sz="2000" dirty="0" smtClean="0"/>
              <a:t>PVP/Pd  molar ratio = 1:150</a:t>
            </a:r>
            <a:endParaRPr lang="en-US" sz="2000" dirty="0"/>
          </a:p>
        </p:txBody>
      </p:sp>
      <p:sp>
        <p:nvSpPr>
          <p:cNvPr id="7" name="TextBox 6"/>
          <p:cNvSpPr txBox="1"/>
          <p:nvPr/>
        </p:nvSpPr>
        <p:spPr>
          <a:xfrm>
            <a:off x="762000" y="6477000"/>
            <a:ext cx="1725152" cy="400110"/>
          </a:xfrm>
          <a:prstGeom prst="rect">
            <a:avLst/>
          </a:prstGeom>
          <a:noFill/>
        </p:spPr>
        <p:txBody>
          <a:bodyPr wrap="none" rtlCol="0">
            <a:spAutoFit/>
          </a:bodyPr>
          <a:lstStyle/>
          <a:p>
            <a:r>
              <a:rPr lang="en-US" sz="2000" dirty="0" err="1" smtClean="0"/>
              <a:t>E</a:t>
            </a:r>
            <a:r>
              <a:rPr lang="en-US" sz="2000" baseline="30000" dirty="0" err="1" smtClean="0"/>
              <a:t>o</a:t>
            </a:r>
            <a:r>
              <a:rPr lang="en-US" sz="2000" dirty="0" smtClean="0"/>
              <a:t>/V= -1.65eV</a:t>
            </a:r>
            <a:endParaRPr lang="en-US" sz="2000" dirty="0"/>
          </a:p>
        </p:txBody>
      </p:sp>
      <p:sp>
        <p:nvSpPr>
          <p:cNvPr id="8" name="Rectangle 7"/>
          <p:cNvSpPr/>
          <p:nvPr/>
        </p:nvSpPr>
        <p:spPr>
          <a:xfrm>
            <a:off x="3448936" y="6457129"/>
            <a:ext cx="2568332" cy="369332"/>
          </a:xfrm>
          <a:prstGeom prst="rect">
            <a:avLst/>
          </a:prstGeom>
        </p:spPr>
        <p:txBody>
          <a:bodyPr wrap="none">
            <a:spAutoFit/>
          </a:bodyPr>
          <a:lstStyle/>
          <a:p>
            <a:r>
              <a:rPr lang="it-IT" dirty="0" smtClean="0"/>
              <a:t>Pd</a:t>
            </a:r>
            <a:r>
              <a:rPr lang="it-IT" baseline="30000" dirty="0" smtClean="0"/>
              <a:t>+2</a:t>
            </a:r>
            <a:r>
              <a:rPr lang="it-IT" dirty="0" smtClean="0"/>
              <a:t>      </a:t>
            </a:r>
            <a:r>
              <a:rPr lang="it-IT" dirty="0"/>
              <a:t>Pd </a:t>
            </a:r>
            <a:r>
              <a:rPr lang="it-IT" dirty="0" smtClean="0"/>
              <a:t>   E</a:t>
            </a:r>
            <a:r>
              <a:rPr lang="it-IT" baseline="30000" dirty="0" smtClean="0"/>
              <a:t>o</a:t>
            </a:r>
            <a:r>
              <a:rPr lang="it-IT" dirty="0" smtClean="0"/>
              <a:t>/V= 0.951</a:t>
            </a:r>
            <a:endParaRPr lang="en-US" dirty="0"/>
          </a:p>
        </p:txBody>
      </p:sp>
      <p:cxnSp>
        <p:nvCxnSpPr>
          <p:cNvPr id="10" name="Straight Arrow Connector 9"/>
          <p:cNvCxnSpPr/>
          <p:nvPr/>
        </p:nvCxnSpPr>
        <p:spPr>
          <a:xfrm>
            <a:off x="3886200" y="66294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499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305800" cy="4154984"/>
          </a:xfrm>
          <a:prstGeom prst="rect">
            <a:avLst/>
          </a:prstGeom>
        </p:spPr>
        <p:txBody>
          <a:bodyPr wrap="square">
            <a:spAutoFit/>
          </a:bodyPr>
          <a:lstStyle/>
          <a:p>
            <a:pPr marL="342900" indent="-342900">
              <a:buFont typeface="Arial" pitchFamily="34" charset="0"/>
              <a:buChar char="•"/>
            </a:pPr>
            <a:r>
              <a:rPr lang="en-US" sz="2400" dirty="0" smtClean="0"/>
              <a:t>1%Pd/P25, 1%Pd/Anatase, 1%Pd/Rutile, were prepared  as 1.5%Pd/P25 were prepared using polyol method.</a:t>
            </a:r>
            <a:endParaRPr lang="en-US" sz="2400" dirty="0"/>
          </a:p>
          <a:p>
            <a:endParaRPr lang="en-US" sz="2400" b="1" u="sng" dirty="0" smtClean="0"/>
          </a:p>
          <a:p>
            <a:r>
              <a:rPr lang="en-US" sz="2400" b="1" u="sng" dirty="0" smtClean="0"/>
              <a:t> </a:t>
            </a:r>
            <a:r>
              <a:rPr lang="en-US" sz="2400" b="1" u="sng" dirty="0"/>
              <a:t>Bimetallic systems</a:t>
            </a:r>
          </a:p>
          <a:p>
            <a:endParaRPr lang="en-US" sz="2400" dirty="0"/>
          </a:p>
          <a:p>
            <a:pPr marL="342900" indent="-342900">
              <a:buFont typeface="Arial" pitchFamily="34" charset="0"/>
              <a:buChar char="•"/>
            </a:pPr>
            <a:r>
              <a:rPr lang="en-US" sz="2400" dirty="0"/>
              <a:t>1%Pd-Ag/P25</a:t>
            </a:r>
          </a:p>
          <a:p>
            <a:pPr marL="342900" indent="-342900">
              <a:buFont typeface="Arial" pitchFamily="34" charset="0"/>
              <a:buChar char="•"/>
            </a:pPr>
            <a:r>
              <a:rPr lang="en-US" sz="2400" dirty="0" smtClean="0"/>
              <a:t>1%Pd-Au/P25</a:t>
            </a:r>
          </a:p>
          <a:p>
            <a:r>
              <a:rPr lang="en-US" sz="2400" dirty="0" smtClean="0"/>
              <a:t>Bimetallic catalysts were also prepared using polyol method .</a:t>
            </a:r>
          </a:p>
          <a:p>
            <a:r>
              <a:rPr lang="en-US" sz="2400" dirty="0" smtClean="0"/>
              <a:t>Pd/Ag Molar ratio = 4:1</a:t>
            </a:r>
          </a:p>
          <a:p>
            <a:r>
              <a:rPr lang="en-US" sz="2400" dirty="0" smtClean="0"/>
              <a:t>Pd/Au </a:t>
            </a:r>
            <a:r>
              <a:rPr lang="en-US" sz="2400" dirty="0"/>
              <a:t>Molar ratio = 4:1</a:t>
            </a:r>
          </a:p>
          <a:p>
            <a:endParaRPr lang="en-US" sz="2400" dirty="0"/>
          </a:p>
        </p:txBody>
      </p:sp>
    </p:spTree>
    <p:extLst>
      <p:ext uri="{BB962C8B-B14F-4D97-AF65-F5344CB8AC3E}">
        <p14:creationId xmlns:p14="http://schemas.microsoft.com/office/powerpoint/2010/main" val="1804510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391388043"/>
              </p:ext>
            </p:extLst>
          </p:nvPr>
        </p:nvGraphicFramePr>
        <p:xfrm>
          <a:off x="-304800" y="1524000"/>
          <a:ext cx="7827766" cy="4964402"/>
        </p:xfrm>
        <a:graphic>
          <a:graphicData uri="http://schemas.openxmlformats.org/presentationml/2006/ole">
            <mc:AlternateContent xmlns:mc="http://schemas.openxmlformats.org/markup-compatibility/2006">
              <mc:Choice xmlns:v="urn:schemas-microsoft-com:vml" Requires="v">
                <p:oleObj spid="_x0000_s9408" name="Graph" r:id="rId4" imgW="3876480" imgH="2973600" progId="Origin50.Graph">
                  <p:embed/>
                </p:oleObj>
              </mc:Choice>
              <mc:Fallback>
                <p:oleObj name="Graph" r:id="rId4" imgW="3876480" imgH="2973600"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7827766" cy="49644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t>Characterization </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1025433" y="6396335"/>
            <a:ext cx="7737567" cy="461665"/>
          </a:xfrm>
          <a:prstGeom prst="rect">
            <a:avLst/>
          </a:prstGeom>
          <a:noFill/>
        </p:spPr>
        <p:txBody>
          <a:bodyPr wrap="none" rtlCol="0">
            <a:spAutoFit/>
          </a:bodyPr>
          <a:lstStyle/>
          <a:p>
            <a:r>
              <a:rPr lang="en-US" sz="2400" dirty="0" smtClean="0"/>
              <a:t>    </a:t>
            </a:r>
            <a:r>
              <a:rPr lang="en-US" sz="2400" dirty="0"/>
              <a:t>UV-VIS of Pd colloid a) </a:t>
            </a:r>
            <a:r>
              <a:rPr lang="en-US" sz="2400" dirty="0">
                <a:solidFill>
                  <a:srgbClr val="0070C0"/>
                </a:solidFill>
              </a:rPr>
              <a:t>before reduction  </a:t>
            </a:r>
            <a:r>
              <a:rPr lang="en-US" sz="2400" dirty="0"/>
              <a:t>b) </a:t>
            </a:r>
            <a:r>
              <a:rPr lang="en-US" sz="2400" dirty="0">
                <a:solidFill>
                  <a:srgbClr val="CC0099"/>
                </a:solidFill>
              </a:rPr>
              <a:t>after reduction</a:t>
            </a:r>
          </a:p>
        </p:txBody>
      </p:sp>
      <p:sp>
        <p:nvSpPr>
          <p:cNvPr id="7" name="TextBox 6"/>
          <p:cNvSpPr txBox="1"/>
          <p:nvPr/>
        </p:nvSpPr>
        <p:spPr>
          <a:xfrm>
            <a:off x="3124200" y="1295400"/>
            <a:ext cx="3886200" cy="830997"/>
          </a:xfrm>
          <a:prstGeom prst="rect">
            <a:avLst/>
          </a:prstGeom>
          <a:noFill/>
        </p:spPr>
        <p:txBody>
          <a:bodyPr wrap="square" rtlCol="0">
            <a:spAutoFit/>
          </a:bodyPr>
          <a:lstStyle/>
          <a:p>
            <a:r>
              <a:rPr lang="en-US" sz="2400" b="1" dirty="0" smtClean="0">
                <a:solidFill>
                  <a:srgbClr val="FF0000"/>
                </a:solidFill>
              </a:rPr>
              <a:t>UV–Vis spectral </a:t>
            </a:r>
            <a:r>
              <a:rPr lang="en-US" sz="2400" b="1" dirty="0">
                <a:solidFill>
                  <a:srgbClr val="FF0000"/>
                </a:solidFill>
              </a:rPr>
              <a:t>analysis</a:t>
            </a:r>
          </a:p>
          <a:p>
            <a:endParaRPr lang="en-US" sz="2400" b="1" dirty="0"/>
          </a:p>
        </p:txBody>
      </p:sp>
      <p:sp>
        <p:nvSpPr>
          <p:cNvPr id="3" name="Rectangle 6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descr="E:\E\devotional service\project\1 Selective hydrogenation of cinnamaldehyde\1  Project begins\EXPERIMENTAL DATA\uv vis\pd -Tio2 p25 (27-10-12)\photos\DSC0683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600" y="1981200"/>
            <a:ext cx="1447800" cy="1219200"/>
          </a:xfrm>
          <a:prstGeom prst="rect">
            <a:avLst/>
          </a:prstGeom>
          <a:noFill/>
          <a:ln>
            <a:noFill/>
          </a:ln>
        </p:spPr>
      </p:pic>
      <p:pic>
        <p:nvPicPr>
          <p:cNvPr id="12" name="Picture 11" descr="E:\E\devotional service\project\1 Selective hydrogenation of cinnamaldehyde\1  Project begins\EXPERIMENTAL DATA\uv vis\pd -Tio2 p25 (27-10-12)\photos\DSC0684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5600" y="4038600"/>
            <a:ext cx="1446571" cy="1219200"/>
          </a:xfrm>
          <a:prstGeom prst="rect">
            <a:avLst/>
          </a:prstGeom>
          <a:noFill/>
          <a:ln>
            <a:noFill/>
          </a:ln>
        </p:spPr>
      </p:pic>
    </p:spTree>
    <p:extLst>
      <p:ext uri="{BB962C8B-B14F-4D97-AF65-F5344CB8AC3E}">
        <p14:creationId xmlns:p14="http://schemas.microsoft.com/office/powerpoint/2010/main" val="3687353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EXPERIMENTAL DATA\TEM\FEB 6 2013, OCTA PD-HT, PD-TIO2\surya\pd-tio2\7.jpg"/>
          <p:cNvPicPr>
            <a:picLocks noChangeAspect="1" noChangeArrowheads="1"/>
          </p:cNvPicPr>
          <p:nvPr/>
        </p:nvPicPr>
        <p:blipFill>
          <a:blip r:embed="rId3" cstate="print"/>
          <a:srcRect/>
          <a:stretch>
            <a:fillRect/>
          </a:stretch>
        </p:blipFill>
        <p:spPr bwMode="auto">
          <a:xfrm>
            <a:off x="3276600" y="-32084"/>
            <a:ext cx="5867400" cy="4421137"/>
          </a:xfrm>
          <a:prstGeom prst="rect">
            <a:avLst/>
          </a:prstGeom>
          <a:noFill/>
        </p:spPr>
      </p:pic>
      <p:graphicFrame>
        <p:nvGraphicFramePr>
          <p:cNvPr id="3" name="Object 2"/>
          <p:cNvGraphicFramePr>
            <a:graphicFrameLocks noChangeAspect="1"/>
          </p:cNvGraphicFramePr>
          <p:nvPr>
            <p:extLst>
              <p:ext uri="{D42A27DB-BD31-4B8C-83A1-F6EECF244321}">
                <p14:modId xmlns:p14="http://schemas.microsoft.com/office/powerpoint/2010/main" val="2029425735"/>
              </p:ext>
            </p:extLst>
          </p:nvPr>
        </p:nvGraphicFramePr>
        <p:xfrm>
          <a:off x="-247769" y="3733800"/>
          <a:ext cx="3981569" cy="2879725"/>
        </p:xfrm>
        <a:graphic>
          <a:graphicData uri="http://schemas.openxmlformats.org/presentationml/2006/ole">
            <mc:AlternateContent xmlns:mc="http://schemas.openxmlformats.org/markup-compatibility/2006">
              <mc:Choice xmlns:v="urn:schemas-microsoft-com:vml" Requires="v">
                <p:oleObj spid="_x0000_s13490" name="Graph" r:id="rId4" imgW="4276800" imgH="3024000" progId="Origin50.Graph">
                  <p:embed/>
                </p:oleObj>
              </mc:Choice>
              <mc:Fallback>
                <p:oleObj name="Graph" r:id="rId4" imgW="4276800" imgH="3024000" progId="Origin50.Graph">
                  <p:embed/>
                  <p:pic>
                    <p:nvPicPr>
                      <p:cNvPr id="0" name="Object 1"/>
                      <p:cNvPicPr>
                        <a:picLocks noChangeAspect="1" noChangeArrowheads="1"/>
                      </p:cNvPicPr>
                      <p:nvPr/>
                    </p:nvPicPr>
                    <p:blipFill>
                      <a:blip r:embed="rId5"/>
                      <a:srcRect/>
                      <a:stretch>
                        <a:fillRect/>
                      </a:stretch>
                    </p:blipFill>
                    <p:spPr bwMode="auto">
                      <a:xfrm>
                        <a:off x="-247769" y="3733800"/>
                        <a:ext cx="3981569" cy="2879725"/>
                      </a:xfrm>
                      <a:prstGeom prst="rect">
                        <a:avLst/>
                      </a:prstGeom>
                      <a:noFill/>
                      <a:ln>
                        <a:noFill/>
                      </a:ln>
                    </p:spPr>
                  </p:pic>
                </p:oleObj>
              </mc:Fallback>
            </mc:AlternateContent>
          </a:graphicData>
        </a:graphic>
      </p:graphicFrame>
      <p:sp>
        <p:nvSpPr>
          <p:cNvPr id="4" name="Rectangle 3"/>
          <p:cNvSpPr/>
          <p:nvPr/>
        </p:nvSpPr>
        <p:spPr>
          <a:xfrm>
            <a:off x="381000" y="6396335"/>
            <a:ext cx="8382000" cy="461665"/>
          </a:xfrm>
          <a:prstGeom prst="rect">
            <a:avLst/>
          </a:prstGeom>
        </p:spPr>
        <p:txBody>
          <a:bodyPr wrap="square">
            <a:spAutoFit/>
          </a:bodyPr>
          <a:lstStyle/>
          <a:p>
            <a:r>
              <a:rPr lang="en-US" sz="2400" b="1" dirty="0" smtClean="0"/>
              <a:t>TEM image and crystallite size dist. Of 1.5</a:t>
            </a:r>
            <a:r>
              <a:rPr lang="en-US" sz="2400" b="1" dirty="0"/>
              <a:t>% </a:t>
            </a:r>
            <a:r>
              <a:rPr lang="en-US" sz="2400" b="1" dirty="0" smtClean="0"/>
              <a:t>Pd/ P25</a:t>
            </a:r>
            <a:endParaRPr lang="en-US" sz="2400" dirty="0"/>
          </a:p>
        </p:txBody>
      </p:sp>
      <p:pic>
        <p:nvPicPr>
          <p:cNvPr id="5" name="Picture 6" descr="Spcgenspc"/>
          <p:cNvPicPr>
            <a:picLocks noChangeAspect="1" noChangeArrowheads="1"/>
          </p:cNvPicPr>
          <p:nvPr/>
        </p:nvPicPr>
        <p:blipFill>
          <a:blip r:embed="rId6"/>
          <a:srcRect/>
          <a:stretch>
            <a:fillRect/>
          </a:stretch>
        </p:blipFill>
        <p:spPr bwMode="auto">
          <a:xfrm>
            <a:off x="0" y="609600"/>
            <a:ext cx="3191904" cy="2633379"/>
          </a:xfrm>
          <a:prstGeom prst="rect">
            <a:avLst/>
          </a:prstGeom>
          <a:solidFill>
            <a:srgbClr val="FFFFFF"/>
          </a:solidFill>
          <a:ln w="9525">
            <a:solidFill>
              <a:srgbClr val="000000"/>
            </a:solidFill>
            <a:miter lim="800000"/>
            <a:headEnd/>
            <a:tailEnd/>
          </a:ln>
        </p:spPr>
      </p:pic>
      <p:sp>
        <p:nvSpPr>
          <p:cNvPr id="6" name="TextBox 5"/>
          <p:cNvSpPr txBox="1"/>
          <p:nvPr/>
        </p:nvSpPr>
        <p:spPr>
          <a:xfrm>
            <a:off x="990600" y="3429000"/>
            <a:ext cx="899605" cy="400110"/>
          </a:xfrm>
          <a:prstGeom prst="rect">
            <a:avLst/>
          </a:prstGeom>
          <a:noFill/>
        </p:spPr>
        <p:txBody>
          <a:bodyPr wrap="none" rtlCol="0">
            <a:spAutoFit/>
          </a:bodyPr>
          <a:lstStyle/>
          <a:p>
            <a:r>
              <a:rPr lang="en-US" sz="2000" dirty="0" smtClean="0"/>
              <a:t>EDAX</a:t>
            </a:r>
            <a:endParaRPr lang="en-US" sz="2000" dirty="0"/>
          </a:p>
        </p:txBody>
      </p:sp>
    </p:spTree>
    <p:extLst>
      <p:ext uri="{BB962C8B-B14F-4D97-AF65-F5344CB8AC3E}">
        <p14:creationId xmlns:p14="http://schemas.microsoft.com/office/powerpoint/2010/main" val="1531374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E - gifts project 11-11-12\devotional service\project 18 april 2013\1 Selective hydrogenation of cinnamaldehyde\EXPERIMENTAL DATA\HR-TEM\16 APRIL 2013 SUGANDHI MADAM\surya kumar\16-04-13\1% pd tio2\New folder\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0"/>
            <a:ext cx="5638800" cy="4953000"/>
          </a:xfrm>
          <a:prstGeom prst="rect">
            <a:avLst/>
          </a:prstGeom>
          <a:noFill/>
          <a:extLst/>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68477101"/>
              </p:ext>
            </p:extLst>
          </p:nvPr>
        </p:nvGraphicFramePr>
        <p:xfrm>
          <a:off x="-44824" y="3812232"/>
          <a:ext cx="3550024" cy="2743200"/>
        </p:xfrm>
        <a:graphic>
          <a:graphicData uri="http://schemas.openxmlformats.org/presentationml/2006/ole">
            <mc:AlternateContent xmlns:mc="http://schemas.openxmlformats.org/markup-compatibility/2006">
              <mc:Choice xmlns:v="urn:schemas-microsoft-com:vml" Requires="v">
                <p:oleObj spid="_x0000_s10419" name="Graph" r:id="rId4" imgW="4023360" imgH="3108960" progId="Origin50.Graph">
                  <p:embed/>
                </p:oleObj>
              </mc:Choice>
              <mc:Fallback>
                <p:oleObj name="Graph" r:id="rId4" imgW="4023360" imgH="3108960" progId="Origin50.Graph">
                  <p:embed/>
                  <p:pic>
                    <p:nvPicPr>
                      <p:cNvPr id="0" name="Object 1"/>
                      <p:cNvPicPr>
                        <a:picLocks noChangeAspect="1" noChangeArrowheads="1"/>
                      </p:cNvPicPr>
                      <p:nvPr/>
                    </p:nvPicPr>
                    <p:blipFill>
                      <a:blip r:embed="rId5"/>
                      <a:srcRect/>
                      <a:stretch>
                        <a:fillRect/>
                      </a:stretch>
                    </p:blipFill>
                    <p:spPr bwMode="auto">
                      <a:xfrm>
                        <a:off x="-44824" y="3812232"/>
                        <a:ext cx="3550024" cy="2743200"/>
                      </a:xfrm>
                      <a:prstGeom prst="rect">
                        <a:avLst/>
                      </a:prstGeom>
                      <a:noFill/>
                    </p:spPr>
                  </p:pic>
                </p:oleObj>
              </mc:Fallback>
            </mc:AlternateContent>
          </a:graphicData>
        </a:graphic>
      </p:graphicFrame>
      <p:sp>
        <p:nvSpPr>
          <p:cNvPr id="8" name="Rectangle 7"/>
          <p:cNvSpPr/>
          <p:nvPr/>
        </p:nvSpPr>
        <p:spPr>
          <a:xfrm>
            <a:off x="381000" y="6396335"/>
            <a:ext cx="8382000" cy="461665"/>
          </a:xfrm>
          <a:prstGeom prst="rect">
            <a:avLst/>
          </a:prstGeom>
        </p:spPr>
        <p:txBody>
          <a:bodyPr wrap="square">
            <a:spAutoFit/>
          </a:bodyPr>
          <a:lstStyle/>
          <a:p>
            <a:r>
              <a:rPr lang="en-US" sz="2400" b="1" dirty="0" smtClean="0"/>
              <a:t>      TEM image and crystallite size dist. of 1% Pd/ P25</a:t>
            </a:r>
            <a:endParaRPr lang="en-US" sz="2400" dirty="0"/>
          </a:p>
        </p:txBody>
      </p:sp>
    </p:spTree>
    <p:extLst>
      <p:ext uri="{BB962C8B-B14F-4D97-AF65-F5344CB8AC3E}">
        <p14:creationId xmlns:p14="http://schemas.microsoft.com/office/powerpoint/2010/main" val="772474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latin typeface="Times New Roman" pitchFamily="18" charset="0"/>
                <a:cs typeface="Times New Roman" pitchFamily="18" charset="0"/>
              </a:rPr>
              <a:pPr/>
              <a:t>2</a:t>
            </a:fld>
            <a:endParaRPr lang="en-US">
              <a:latin typeface="Times New Roman" pitchFamily="18" charset="0"/>
              <a:cs typeface="Times New Roman" pitchFamily="18" charset="0"/>
            </a:endParaRPr>
          </a:p>
        </p:txBody>
      </p:sp>
      <p:sp>
        <p:nvSpPr>
          <p:cNvPr id="4" name="TextBox 3"/>
          <p:cNvSpPr txBox="1"/>
          <p:nvPr/>
        </p:nvSpPr>
        <p:spPr>
          <a:xfrm>
            <a:off x="2819400" y="-27384"/>
            <a:ext cx="3802644" cy="707886"/>
          </a:xfrm>
          <a:prstGeom prst="rect">
            <a:avLst/>
          </a:prstGeom>
          <a:solidFill>
            <a:schemeClr val="tx2">
              <a:lumMod val="20000"/>
              <a:lumOff val="80000"/>
            </a:schemeClr>
          </a:solidFill>
        </p:spPr>
        <p:txBody>
          <a:bodyPr wrap="none" rtlCol="0">
            <a:spAutoFit/>
          </a:bodyPr>
          <a:lstStyle/>
          <a:p>
            <a:r>
              <a:rPr lang="en-US" sz="4000" dirty="0" smtClean="0">
                <a:latin typeface="Times New Roman" pitchFamily="18" charset="0"/>
                <a:cs typeface="Times New Roman" pitchFamily="18" charset="0"/>
              </a:rPr>
              <a:t>Reaction scheme </a:t>
            </a:r>
            <a:endParaRPr lang="en-US" sz="4000" dirty="0">
              <a:latin typeface="Times New Roman" pitchFamily="18" charset="0"/>
              <a:cs typeface="Times New Roman" pitchFamily="18" charset="0"/>
            </a:endParaRPr>
          </a:p>
        </p:txBody>
      </p:sp>
      <p:grpSp>
        <p:nvGrpSpPr>
          <p:cNvPr id="6" name="Group 5"/>
          <p:cNvGrpSpPr/>
          <p:nvPr/>
        </p:nvGrpSpPr>
        <p:grpSpPr>
          <a:xfrm>
            <a:off x="323528" y="476672"/>
            <a:ext cx="8343944" cy="5486400"/>
            <a:chOff x="304201" y="1295400"/>
            <a:chExt cx="8343944" cy="5486400"/>
          </a:xfrm>
        </p:grpSpPr>
        <p:cxnSp>
          <p:nvCxnSpPr>
            <p:cNvPr id="7" name="Straight Arrow Connector 6"/>
            <p:cNvCxnSpPr/>
            <p:nvPr/>
          </p:nvCxnSpPr>
          <p:spPr>
            <a:xfrm rot="16200000" flipH="1">
              <a:off x="1333500" y="1866900"/>
              <a:ext cx="6858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3429000" y="1981200"/>
              <a:ext cx="762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15"/>
            <p:cNvSpPr txBox="1"/>
            <p:nvPr/>
          </p:nvSpPr>
          <p:spPr>
            <a:xfrm>
              <a:off x="4191000" y="1676400"/>
              <a:ext cx="2448106"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solidFill>
                    <a:srgbClr val="92D050"/>
                  </a:solidFill>
                  <a:latin typeface="Times New Roman" pitchFamily="18" charset="0"/>
                  <a:cs typeface="Times New Roman" pitchFamily="18" charset="0"/>
                </a:rPr>
                <a:t>Carbonyl group</a:t>
              </a:r>
              <a:endParaRPr lang="en-US" sz="2800" dirty="0">
                <a:solidFill>
                  <a:srgbClr val="92D050"/>
                </a:solidFill>
                <a:latin typeface="Times New Roman" pitchFamily="18" charset="0"/>
                <a:cs typeface="Times New Roman" pitchFamily="18" charset="0"/>
              </a:endParaRPr>
            </a:p>
          </p:txBody>
        </p:sp>
        <p:sp>
          <p:nvSpPr>
            <p:cNvPr id="10" name="TextBox 17"/>
            <p:cNvSpPr txBox="1"/>
            <p:nvPr/>
          </p:nvSpPr>
          <p:spPr>
            <a:xfrm>
              <a:off x="609600" y="1295400"/>
              <a:ext cx="2287806"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solidFill>
                    <a:srgbClr val="FF0000"/>
                  </a:solidFill>
                  <a:latin typeface="Times New Roman" pitchFamily="18" charset="0"/>
                  <a:cs typeface="Times New Roman" pitchFamily="18" charset="0"/>
                </a:rPr>
                <a:t>Olefinic group</a:t>
              </a:r>
              <a:endParaRPr lang="en-US" sz="2800" dirty="0">
                <a:solidFill>
                  <a:srgbClr val="FF0000"/>
                </a:solidFill>
                <a:latin typeface="Times New Roman" pitchFamily="18" charset="0"/>
                <a:cs typeface="Times New Roman" pitchFamily="18" charset="0"/>
              </a:endParaRPr>
            </a:p>
          </p:txBody>
        </p:sp>
        <p:grpSp>
          <p:nvGrpSpPr>
            <p:cNvPr id="11" name="Group 10"/>
            <p:cNvGrpSpPr/>
            <p:nvPr/>
          </p:nvGrpSpPr>
          <p:grpSpPr>
            <a:xfrm>
              <a:off x="304201" y="2223935"/>
              <a:ext cx="8343944" cy="4557865"/>
              <a:chOff x="304201" y="2223935"/>
              <a:chExt cx="8343944" cy="4557865"/>
            </a:xfrm>
          </p:grpSpPr>
          <p:pic>
            <p:nvPicPr>
              <p:cNvPr id="12" name="Picture 11" descr="E:\E\devotional service\project\Selective hydrogenation of cinnamaldehyde\CMA hydrogenation review\PPT\reaction image.gif"/>
              <p:cNvPicPr>
                <a:picLocks noChangeAspect="1" noChangeArrowheads="1"/>
              </p:cNvPicPr>
              <p:nvPr/>
            </p:nvPicPr>
            <p:blipFill>
              <a:blip r:embed="rId3"/>
              <a:srcRect/>
              <a:stretch>
                <a:fillRect/>
              </a:stretch>
            </p:blipFill>
            <p:spPr bwMode="auto">
              <a:xfrm>
                <a:off x="457200" y="2223935"/>
                <a:ext cx="8190945" cy="4557865"/>
              </a:xfrm>
              <a:prstGeom prst="rect">
                <a:avLst/>
              </a:prstGeom>
              <a:noFill/>
            </p:spPr>
          </p:pic>
          <p:sp>
            <p:nvSpPr>
              <p:cNvPr id="13" name="TextBox 16"/>
              <p:cNvSpPr txBox="1"/>
              <p:nvPr/>
            </p:nvSpPr>
            <p:spPr>
              <a:xfrm>
                <a:off x="6553200" y="3733800"/>
                <a:ext cx="1905000" cy="369332"/>
              </a:xfrm>
              <a:prstGeom prst="rect">
                <a:avLst/>
              </a:prstGeom>
              <a:solidFill>
                <a:srgbClr val="00B05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Times New Roman" pitchFamily="18" charset="0"/>
                    <a:cs typeface="Times New Roman" pitchFamily="18" charset="0"/>
                  </a:rPr>
                  <a:t>Desired product</a:t>
                </a:r>
                <a:endParaRPr lang="en-US" dirty="0">
                  <a:latin typeface="Times New Roman" pitchFamily="18" charset="0"/>
                  <a:cs typeface="Times New Roman" pitchFamily="18" charset="0"/>
                </a:endParaRPr>
              </a:p>
            </p:txBody>
          </p:sp>
          <p:sp>
            <p:nvSpPr>
              <p:cNvPr id="14" name="TextBox 8"/>
              <p:cNvSpPr txBox="1"/>
              <p:nvPr/>
            </p:nvSpPr>
            <p:spPr>
              <a:xfrm>
                <a:off x="304201" y="3815680"/>
                <a:ext cx="1600200" cy="369332"/>
              </a:xfrm>
              <a:prstGeom prst="rect">
                <a:avLst/>
              </a:prstGeom>
              <a:solidFill>
                <a:srgbClr val="FF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Times New Roman" pitchFamily="18" charset="0"/>
                    <a:cs typeface="Times New Roman" pitchFamily="18" charset="0"/>
                  </a:rPr>
                  <a:t>undesired rex</a:t>
                </a:r>
                <a:endParaRPr lang="en-US" dirty="0">
                  <a:latin typeface="Times New Roman" pitchFamily="18" charset="0"/>
                  <a:cs typeface="Times New Roman" pitchFamily="18" charset="0"/>
                </a:endParaRPr>
              </a:p>
            </p:txBody>
          </p:sp>
          <p:sp>
            <p:nvSpPr>
              <p:cNvPr id="15" name="TextBox 11"/>
              <p:cNvSpPr txBox="1"/>
              <p:nvPr/>
            </p:nvSpPr>
            <p:spPr>
              <a:xfrm>
                <a:off x="3429000" y="3276600"/>
                <a:ext cx="1371600" cy="369332"/>
              </a:xfrm>
              <a:prstGeom prst="rect">
                <a:avLst/>
              </a:prstGeom>
              <a:solidFill>
                <a:srgbClr val="92D05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Times New Roman" pitchFamily="18" charset="0"/>
                    <a:cs typeface="Times New Roman" pitchFamily="18" charset="0"/>
                  </a:rPr>
                  <a:t>Desired rex</a:t>
                </a:r>
                <a:endParaRPr lang="en-US" dirty="0">
                  <a:latin typeface="Times New Roman" pitchFamily="18" charset="0"/>
                  <a:cs typeface="Times New Roman" pitchFamily="18" charset="0"/>
                </a:endParaRPr>
              </a:p>
            </p:txBody>
          </p:sp>
          <p:sp>
            <p:nvSpPr>
              <p:cNvPr id="16" name="TextBox 18"/>
              <p:cNvSpPr txBox="1"/>
              <p:nvPr/>
            </p:nvSpPr>
            <p:spPr>
              <a:xfrm>
                <a:off x="3657600" y="4572000"/>
                <a:ext cx="1600200" cy="369332"/>
              </a:xfrm>
              <a:prstGeom prst="rect">
                <a:avLst/>
              </a:prstGeom>
              <a:solidFill>
                <a:srgbClr val="FF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Times New Roman" pitchFamily="18" charset="0"/>
                    <a:cs typeface="Times New Roman" pitchFamily="18" charset="0"/>
                  </a:rPr>
                  <a:t>undesired rex</a:t>
                </a:r>
                <a:endParaRPr lang="en-US" dirty="0">
                  <a:latin typeface="Times New Roman" pitchFamily="18" charset="0"/>
                  <a:cs typeface="Times New Roman" pitchFamily="18" charset="0"/>
                </a:endParaRPr>
              </a:p>
            </p:txBody>
          </p:sp>
        </p:grpSp>
      </p:grpSp>
      <p:sp>
        <p:nvSpPr>
          <p:cNvPr id="5" name="TextBox 4"/>
          <p:cNvSpPr txBox="1"/>
          <p:nvPr/>
        </p:nvSpPr>
        <p:spPr>
          <a:xfrm>
            <a:off x="-103869" y="2555612"/>
            <a:ext cx="1733231" cy="369332"/>
          </a:xfrm>
          <a:prstGeom prst="rect">
            <a:avLst/>
          </a:prstGeom>
          <a:noFill/>
        </p:spPr>
        <p:txBody>
          <a:bodyPr wrap="none" rtlCol="0">
            <a:spAutoFit/>
          </a:bodyPr>
          <a:lstStyle/>
          <a:p>
            <a:pPr algn="just"/>
            <a:r>
              <a:rPr lang="en-US" dirty="0" smtClean="0">
                <a:latin typeface="Times New Roman" pitchFamily="18" charset="0"/>
                <a:cs typeface="Times New Roman" pitchFamily="18" charset="0"/>
              </a:rPr>
              <a:t>G = 118 KJ/</a:t>
            </a:r>
            <a:r>
              <a:rPr lang="en-US" dirty="0" err="1" smtClean="0">
                <a:latin typeface="Times New Roman" pitchFamily="18" charset="0"/>
                <a:cs typeface="Times New Roman" pitchFamily="18" charset="0"/>
              </a:rPr>
              <a:t>mol</a:t>
            </a:r>
            <a:endParaRPr lang="en-US" dirty="0">
              <a:latin typeface="Times New Roman" pitchFamily="18" charset="0"/>
              <a:cs typeface="Times New Roman" pitchFamily="18" charset="0"/>
            </a:endParaRPr>
          </a:p>
        </p:txBody>
      </p:sp>
      <p:sp>
        <p:nvSpPr>
          <p:cNvPr id="18" name="TextBox 17"/>
          <p:cNvSpPr txBox="1"/>
          <p:nvPr/>
        </p:nvSpPr>
        <p:spPr>
          <a:xfrm>
            <a:off x="4838526" y="2819400"/>
            <a:ext cx="1861407" cy="369332"/>
          </a:xfrm>
          <a:prstGeom prst="rect">
            <a:avLst/>
          </a:prstGeom>
          <a:noFill/>
        </p:spPr>
        <p:txBody>
          <a:bodyPr wrap="none" rtlCol="0">
            <a:spAutoFit/>
          </a:bodyPr>
          <a:lstStyle/>
          <a:p>
            <a:pPr algn="just"/>
            <a:r>
              <a:rPr lang="en-US" dirty="0" smtClean="0">
                <a:latin typeface="Times New Roman" pitchFamily="18" charset="0"/>
                <a:cs typeface="Times New Roman" pitchFamily="18" charset="0"/>
              </a:rPr>
              <a:t>G = 80.71KJ/</a:t>
            </a:r>
            <a:r>
              <a:rPr lang="en-US" dirty="0" err="1" smtClean="0">
                <a:latin typeface="Times New Roman" pitchFamily="18" charset="0"/>
                <a:cs typeface="Times New Roman" pitchFamily="18" charset="0"/>
              </a:rPr>
              <a:t>mol</a:t>
            </a:r>
            <a:endParaRPr lang="en-US" dirty="0">
              <a:latin typeface="Times New Roman" pitchFamily="18" charset="0"/>
              <a:cs typeface="Times New Roman" pitchFamily="18" charset="0"/>
            </a:endParaRPr>
          </a:p>
        </p:txBody>
      </p:sp>
      <p:sp>
        <p:nvSpPr>
          <p:cNvPr id="19" name="TextBox 18"/>
          <p:cNvSpPr txBox="1"/>
          <p:nvPr/>
        </p:nvSpPr>
        <p:spPr>
          <a:xfrm>
            <a:off x="-109448" y="5589240"/>
            <a:ext cx="1919115" cy="369332"/>
          </a:xfrm>
          <a:prstGeom prst="rect">
            <a:avLst/>
          </a:prstGeom>
          <a:noFill/>
        </p:spPr>
        <p:txBody>
          <a:bodyPr wrap="none" rtlCol="0">
            <a:spAutoFit/>
          </a:bodyPr>
          <a:lstStyle/>
          <a:p>
            <a:pPr algn="just"/>
            <a:r>
              <a:rPr lang="en-US" dirty="0" smtClean="0">
                <a:latin typeface="Times New Roman" pitchFamily="18" charset="0"/>
                <a:cs typeface="Times New Roman" pitchFamily="18" charset="0"/>
              </a:rPr>
              <a:t>G = 37.79 KJ/</a:t>
            </a:r>
            <a:r>
              <a:rPr lang="en-US" dirty="0" err="1" smtClean="0">
                <a:latin typeface="Times New Roman" pitchFamily="18" charset="0"/>
                <a:cs typeface="Times New Roman" pitchFamily="18" charset="0"/>
              </a:rPr>
              <a:t>mol</a:t>
            </a:r>
            <a:endParaRPr lang="en-US" dirty="0">
              <a:latin typeface="Times New Roman" pitchFamily="18" charset="0"/>
              <a:cs typeface="Times New Roman" pitchFamily="18" charset="0"/>
            </a:endParaRPr>
          </a:p>
        </p:txBody>
      </p:sp>
      <p:sp>
        <p:nvSpPr>
          <p:cNvPr id="20" name="TextBox 19"/>
          <p:cNvSpPr txBox="1"/>
          <p:nvPr/>
        </p:nvSpPr>
        <p:spPr>
          <a:xfrm>
            <a:off x="4900274" y="5805264"/>
            <a:ext cx="1745991" cy="369332"/>
          </a:xfrm>
          <a:prstGeom prst="rect">
            <a:avLst/>
          </a:prstGeom>
          <a:noFill/>
        </p:spPr>
        <p:txBody>
          <a:bodyPr wrap="none" rtlCol="0">
            <a:spAutoFit/>
          </a:bodyPr>
          <a:lstStyle/>
          <a:p>
            <a:pPr algn="just"/>
            <a:r>
              <a:rPr lang="en-US" dirty="0" smtClean="0">
                <a:latin typeface="Times New Roman" pitchFamily="18" charset="0"/>
                <a:cs typeface="Times New Roman" pitchFamily="18" charset="0"/>
              </a:rPr>
              <a:t>G = 0.49KJ/</a:t>
            </a:r>
            <a:r>
              <a:rPr lang="en-US" dirty="0" err="1" smtClean="0">
                <a:latin typeface="Times New Roman" pitchFamily="18" charset="0"/>
                <a:cs typeface="Times New Roman" pitchFamily="18" charset="0"/>
              </a:rPr>
              <a:t>mol</a:t>
            </a:r>
            <a:endParaRPr lang="en-US" dirty="0">
              <a:latin typeface="Times New Roman" pitchFamily="18" charset="0"/>
              <a:cs typeface="Times New Roman" pitchFamily="18" charset="0"/>
            </a:endParaRPr>
          </a:p>
        </p:txBody>
      </p:sp>
      <p:sp>
        <p:nvSpPr>
          <p:cNvPr id="17" name="TextBox 16"/>
          <p:cNvSpPr txBox="1"/>
          <p:nvPr/>
        </p:nvSpPr>
        <p:spPr>
          <a:xfrm>
            <a:off x="711381" y="6237312"/>
            <a:ext cx="7640233" cy="646331"/>
          </a:xfrm>
          <a:prstGeom prst="rect">
            <a:avLst/>
          </a:prstGeom>
          <a:noFill/>
        </p:spPr>
        <p:txBody>
          <a:bodyPr wrap="none" rtlCol="0">
            <a:spAutoFit/>
          </a:bodyPr>
          <a:lstStyle/>
          <a:p>
            <a:r>
              <a:rPr lang="en-US" dirty="0" smtClean="0">
                <a:latin typeface="Times New Roman" pitchFamily="18" charset="0"/>
                <a:cs typeface="Times New Roman" pitchFamily="18" charset="0"/>
              </a:rPr>
              <a:t>CAL=cinnamaldehyde, COL=cinnamyl alcohol, HCAL= </a:t>
            </a:r>
            <a:r>
              <a:rPr lang="en-US" dirty="0" err="1" smtClean="0">
                <a:latin typeface="Times New Roman" pitchFamily="18" charset="0"/>
                <a:cs typeface="Times New Roman" pitchFamily="18" charset="0"/>
              </a:rPr>
              <a:t>hydrocinnamaldehyde</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HCOL=hydrocinnamyl alcohol</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805808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E - gifts project 11-11-12\devotional service\project 18 april 2013\1 Selective hydrogenation of cinnamaldehyde\EXPERIMENTAL DATA\HR-TEM\16 APRIL 2013 SUGANDHI MADAM\surya kumar\16-04-13\1%pd tio2 red\3.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0"/>
            <a:ext cx="5715000" cy="4191000"/>
          </a:xfrm>
          <a:prstGeom prst="rect">
            <a:avLst/>
          </a:prstGeom>
          <a:noFill/>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558990907"/>
              </p:ext>
            </p:extLst>
          </p:nvPr>
        </p:nvGraphicFramePr>
        <p:xfrm>
          <a:off x="-101600" y="3890665"/>
          <a:ext cx="3657600" cy="2774731"/>
        </p:xfrm>
        <a:graphic>
          <a:graphicData uri="http://schemas.openxmlformats.org/presentationml/2006/ole">
            <mc:AlternateContent xmlns:mc="http://schemas.openxmlformats.org/markup-compatibility/2006">
              <mc:Choice xmlns:v="urn:schemas-microsoft-com:vml" Requires="v">
                <p:oleObj spid="_x0000_s14510" name="Graph" r:id="rId4" imgW="4023360" imgH="3108960" progId="Origin50.Graph">
                  <p:embed/>
                </p:oleObj>
              </mc:Choice>
              <mc:Fallback>
                <p:oleObj name="Graph" r:id="rId4" imgW="4023360" imgH="3108960" progId="Origin50.Graph">
                  <p:embed/>
                  <p:pic>
                    <p:nvPicPr>
                      <p:cNvPr id="0" name="Object 1"/>
                      <p:cNvPicPr>
                        <a:picLocks noChangeAspect="1" noChangeArrowheads="1"/>
                      </p:cNvPicPr>
                      <p:nvPr/>
                    </p:nvPicPr>
                    <p:blipFill>
                      <a:blip r:embed="rId5"/>
                      <a:srcRect/>
                      <a:stretch>
                        <a:fillRect/>
                      </a:stretch>
                    </p:blipFill>
                    <p:spPr bwMode="auto">
                      <a:xfrm>
                        <a:off x="-101600" y="3890665"/>
                        <a:ext cx="3657600" cy="2774731"/>
                      </a:xfrm>
                      <a:prstGeom prst="rect">
                        <a:avLst/>
                      </a:prstGeom>
                      <a:noFill/>
                    </p:spPr>
                  </p:pic>
                </p:oleObj>
              </mc:Fallback>
            </mc:AlternateContent>
          </a:graphicData>
        </a:graphic>
      </p:graphicFrame>
      <p:sp>
        <p:nvSpPr>
          <p:cNvPr id="6" name="Rectangle 5"/>
          <p:cNvSpPr/>
          <p:nvPr/>
        </p:nvSpPr>
        <p:spPr>
          <a:xfrm>
            <a:off x="0" y="6396335"/>
            <a:ext cx="8763000" cy="461665"/>
          </a:xfrm>
          <a:prstGeom prst="rect">
            <a:avLst/>
          </a:prstGeom>
        </p:spPr>
        <p:txBody>
          <a:bodyPr wrap="square">
            <a:spAutoFit/>
          </a:bodyPr>
          <a:lstStyle/>
          <a:p>
            <a:r>
              <a:rPr lang="en-US" sz="2400" b="1" dirty="0" smtClean="0"/>
              <a:t>      TEM image and crystallite size dist. of  Reduced 1%Pd/P25</a:t>
            </a:r>
            <a:endParaRPr lang="en-US" sz="2400" dirty="0"/>
          </a:p>
        </p:txBody>
      </p:sp>
      <p:sp>
        <p:nvSpPr>
          <p:cNvPr id="5" name="TextBox 4"/>
          <p:cNvSpPr txBox="1"/>
          <p:nvPr/>
        </p:nvSpPr>
        <p:spPr>
          <a:xfrm>
            <a:off x="3581400" y="4572000"/>
            <a:ext cx="5494774" cy="400110"/>
          </a:xfrm>
          <a:prstGeom prst="rect">
            <a:avLst/>
          </a:prstGeom>
          <a:noFill/>
        </p:spPr>
        <p:txBody>
          <a:bodyPr wrap="none" rtlCol="0">
            <a:spAutoFit/>
          </a:bodyPr>
          <a:lstStyle/>
          <a:p>
            <a:r>
              <a:rPr lang="en-US" sz="2000" dirty="0" smtClean="0"/>
              <a:t>Reduction: at T=300</a:t>
            </a:r>
            <a:r>
              <a:rPr lang="en-US" sz="2000" baseline="30000" dirty="0" smtClean="0"/>
              <a:t>O</a:t>
            </a:r>
            <a:r>
              <a:rPr lang="en-US" sz="2000" dirty="0" smtClean="0"/>
              <a:t>C, Time=3h in H</a:t>
            </a:r>
            <a:r>
              <a:rPr lang="en-US" sz="2000" baseline="-25000" dirty="0" smtClean="0"/>
              <a:t>2</a:t>
            </a:r>
            <a:r>
              <a:rPr lang="en-US" sz="2000" dirty="0" smtClean="0"/>
              <a:t> atmosphere</a:t>
            </a:r>
            <a:endParaRPr lang="en-US" sz="2000" dirty="0"/>
          </a:p>
        </p:txBody>
      </p:sp>
    </p:spTree>
    <p:extLst>
      <p:ext uri="{BB962C8B-B14F-4D97-AF65-F5344CB8AC3E}">
        <p14:creationId xmlns:p14="http://schemas.microsoft.com/office/powerpoint/2010/main" val="1147751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E - gifts project 11-11-12\devotional service\project 18 april 2013\1 Selective hydrogenation of cinnamaldehyde\EXPERIMENTAL DATA\HR-TEM\16 APRIL 2013 SUGANDHI MADAM\surya kumar\16-04-13\1% pd ag tio2\3.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0"/>
            <a:ext cx="5791200" cy="4648200"/>
          </a:xfrm>
          <a:prstGeom prst="rect">
            <a:avLst/>
          </a:prstGeom>
          <a:noFill/>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229291717"/>
              </p:ext>
            </p:extLst>
          </p:nvPr>
        </p:nvGraphicFramePr>
        <p:xfrm>
          <a:off x="-228600" y="3657600"/>
          <a:ext cx="3733800" cy="3139786"/>
        </p:xfrm>
        <a:graphic>
          <a:graphicData uri="http://schemas.openxmlformats.org/presentationml/2006/ole">
            <mc:AlternateContent xmlns:mc="http://schemas.openxmlformats.org/markup-compatibility/2006">
              <mc:Choice xmlns:v="urn:schemas-microsoft-com:vml" Requires="v">
                <p:oleObj spid="_x0000_s12466" name="Graph" r:id="rId4" imgW="4023360" imgH="3108960" progId="Origin50.Graph">
                  <p:embed/>
                </p:oleObj>
              </mc:Choice>
              <mc:Fallback>
                <p:oleObj name="Graph" r:id="rId4" imgW="4023360" imgH="3108960" progId="Origin50.Graph">
                  <p:embed/>
                  <p:pic>
                    <p:nvPicPr>
                      <p:cNvPr id="0" name="Object 1"/>
                      <p:cNvPicPr>
                        <a:picLocks noChangeAspect="1" noChangeArrowheads="1"/>
                      </p:cNvPicPr>
                      <p:nvPr/>
                    </p:nvPicPr>
                    <p:blipFill>
                      <a:blip r:embed="rId5"/>
                      <a:srcRect/>
                      <a:stretch>
                        <a:fillRect/>
                      </a:stretch>
                    </p:blipFill>
                    <p:spPr bwMode="auto">
                      <a:xfrm>
                        <a:off x="-228600" y="3657600"/>
                        <a:ext cx="3733800" cy="3139786"/>
                      </a:xfrm>
                      <a:prstGeom prst="rect">
                        <a:avLst/>
                      </a:prstGeom>
                      <a:noFill/>
                    </p:spPr>
                  </p:pic>
                </p:oleObj>
              </mc:Fallback>
            </mc:AlternateContent>
          </a:graphicData>
        </a:graphic>
      </p:graphicFrame>
      <p:sp>
        <p:nvSpPr>
          <p:cNvPr id="6" name="Rectangle 5"/>
          <p:cNvSpPr/>
          <p:nvPr/>
        </p:nvSpPr>
        <p:spPr>
          <a:xfrm>
            <a:off x="381000" y="6396335"/>
            <a:ext cx="8382000" cy="461665"/>
          </a:xfrm>
          <a:prstGeom prst="rect">
            <a:avLst/>
          </a:prstGeom>
        </p:spPr>
        <p:txBody>
          <a:bodyPr wrap="square">
            <a:spAutoFit/>
          </a:bodyPr>
          <a:lstStyle/>
          <a:p>
            <a:r>
              <a:rPr lang="en-US" sz="2400" b="1" dirty="0" smtClean="0"/>
              <a:t>      TEM image and crystallite size dist. of 1%Pd-Ag/ P25</a:t>
            </a:r>
            <a:endParaRPr lang="en-US" sz="2400" dirty="0"/>
          </a:p>
        </p:txBody>
      </p:sp>
    </p:spTree>
    <p:extLst>
      <p:ext uri="{BB962C8B-B14F-4D97-AF65-F5344CB8AC3E}">
        <p14:creationId xmlns:p14="http://schemas.microsoft.com/office/powerpoint/2010/main" val="2747716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E - gifts project 11-11-12\devotional service\project 18 april 2013\1 Selective hydrogenation of cinnamaldehyde\EXPERIMENTAL DATA\HR-TEM\16 APRIL 2013 SUGANDHI MADAM\surya kumar\16-04-13\1%pd au tio2\5.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0"/>
            <a:ext cx="5562600" cy="4343400"/>
          </a:xfrm>
          <a:prstGeom prst="rect">
            <a:avLst/>
          </a:prstGeom>
          <a:noFill/>
          <a:ln>
            <a:noFill/>
          </a:ln>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00860796"/>
              </p:ext>
            </p:extLst>
          </p:nvPr>
        </p:nvGraphicFramePr>
        <p:xfrm>
          <a:off x="-304800" y="3657600"/>
          <a:ext cx="4020961" cy="3124200"/>
        </p:xfrm>
        <a:graphic>
          <a:graphicData uri="http://schemas.openxmlformats.org/presentationml/2006/ole">
            <mc:AlternateContent xmlns:mc="http://schemas.openxmlformats.org/markup-compatibility/2006">
              <mc:Choice xmlns:v="urn:schemas-microsoft-com:vml" Requires="v">
                <p:oleObj spid="_x0000_s11443" name="Graph" r:id="rId4" imgW="4023360" imgH="3108960" progId="Origin50.Graph">
                  <p:embed/>
                </p:oleObj>
              </mc:Choice>
              <mc:Fallback>
                <p:oleObj name="Graph" r:id="rId4" imgW="4023360" imgH="3108960" progId="Origin50.Graph">
                  <p:embed/>
                  <p:pic>
                    <p:nvPicPr>
                      <p:cNvPr id="0" name="Object 1"/>
                      <p:cNvPicPr>
                        <a:picLocks noChangeAspect="1" noChangeArrowheads="1"/>
                      </p:cNvPicPr>
                      <p:nvPr/>
                    </p:nvPicPr>
                    <p:blipFill>
                      <a:blip r:embed="rId5"/>
                      <a:srcRect/>
                      <a:stretch>
                        <a:fillRect/>
                      </a:stretch>
                    </p:blipFill>
                    <p:spPr bwMode="auto">
                      <a:xfrm>
                        <a:off x="-304800" y="3657600"/>
                        <a:ext cx="4020961" cy="3124200"/>
                      </a:xfrm>
                      <a:prstGeom prst="rect">
                        <a:avLst/>
                      </a:prstGeom>
                      <a:noFill/>
                    </p:spPr>
                  </p:pic>
                </p:oleObj>
              </mc:Fallback>
            </mc:AlternateContent>
          </a:graphicData>
        </a:graphic>
      </p:graphicFrame>
      <p:sp>
        <p:nvSpPr>
          <p:cNvPr id="7" name="Rectangle 6"/>
          <p:cNvSpPr/>
          <p:nvPr/>
        </p:nvSpPr>
        <p:spPr>
          <a:xfrm>
            <a:off x="381000" y="6396335"/>
            <a:ext cx="8382000" cy="461665"/>
          </a:xfrm>
          <a:prstGeom prst="rect">
            <a:avLst/>
          </a:prstGeom>
        </p:spPr>
        <p:txBody>
          <a:bodyPr wrap="square">
            <a:spAutoFit/>
          </a:bodyPr>
          <a:lstStyle/>
          <a:p>
            <a:r>
              <a:rPr lang="en-US" sz="2400" b="1" dirty="0" smtClean="0"/>
              <a:t>      TEM image and crystallite size dist. of 1%Pd-Au/ P25</a:t>
            </a:r>
            <a:endParaRPr lang="en-US" sz="2400" dirty="0"/>
          </a:p>
        </p:txBody>
      </p:sp>
    </p:spTree>
    <p:extLst>
      <p:ext uri="{BB962C8B-B14F-4D97-AF65-F5344CB8AC3E}">
        <p14:creationId xmlns:p14="http://schemas.microsoft.com/office/powerpoint/2010/main" val="2533100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105981171"/>
              </p:ext>
            </p:extLst>
          </p:nvPr>
        </p:nvGraphicFramePr>
        <p:xfrm>
          <a:off x="762000" y="1295400"/>
          <a:ext cx="8077200" cy="4771159"/>
        </p:xfrm>
        <a:graphic>
          <a:graphicData uri="http://schemas.openxmlformats.org/presentationml/2006/ole">
            <mc:AlternateContent xmlns:mc="http://schemas.openxmlformats.org/markup-compatibility/2006">
              <mc:Choice xmlns:v="urn:schemas-microsoft-com:vml" Requires="v">
                <p:oleObj spid="_x0000_s15533" name="Graph" r:id="rId3" imgW="4023360" imgH="3108960" progId="Origin50.Graph">
                  <p:embed/>
                </p:oleObj>
              </mc:Choice>
              <mc:Fallback>
                <p:oleObj name="Graph" r:id="rId3" imgW="4023360" imgH="3108960" progId="Origin50.Graph">
                  <p:embed/>
                  <p:pic>
                    <p:nvPicPr>
                      <p:cNvPr id="0" name="Object 1"/>
                      <p:cNvPicPr>
                        <a:picLocks noChangeAspect="1" noChangeArrowheads="1"/>
                      </p:cNvPicPr>
                      <p:nvPr/>
                    </p:nvPicPr>
                    <p:blipFill>
                      <a:blip r:embed="rId4"/>
                      <a:srcRect/>
                      <a:stretch>
                        <a:fillRect/>
                      </a:stretch>
                    </p:blipFill>
                    <p:spPr bwMode="auto">
                      <a:xfrm>
                        <a:off x="762000" y="1295400"/>
                        <a:ext cx="8077200" cy="4771159"/>
                      </a:xfrm>
                      <a:prstGeom prst="rect">
                        <a:avLst/>
                      </a:prstGeom>
                      <a:noFill/>
                    </p:spPr>
                  </p:pic>
                </p:oleObj>
              </mc:Fallback>
            </mc:AlternateContent>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3015916" y="6172200"/>
            <a:ext cx="4572000" cy="461665"/>
          </a:xfrm>
          <a:prstGeom prst="rect">
            <a:avLst/>
          </a:prstGeom>
        </p:spPr>
        <p:txBody>
          <a:bodyPr>
            <a:spAutoFit/>
          </a:bodyPr>
          <a:lstStyle/>
          <a:p>
            <a:r>
              <a:rPr lang="en-US" sz="2400" b="1" dirty="0" smtClean="0"/>
              <a:t>TPR  of  1% Pd/TiO</a:t>
            </a:r>
            <a:r>
              <a:rPr lang="en-US" sz="2400" b="1" baseline="-25000" dirty="0" smtClean="0"/>
              <a:t>2</a:t>
            </a:r>
            <a:r>
              <a:rPr lang="en-US" sz="2400" b="1" dirty="0" smtClean="0"/>
              <a:t> </a:t>
            </a:r>
            <a:r>
              <a:rPr lang="en-US" sz="2400" b="1" dirty="0"/>
              <a:t>P-25</a:t>
            </a:r>
            <a:endParaRPr lang="en-US" sz="2400" dirty="0"/>
          </a:p>
        </p:txBody>
      </p:sp>
      <p:sp>
        <p:nvSpPr>
          <p:cNvPr id="8" name="Rectangle 7"/>
          <p:cNvSpPr/>
          <p:nvPr/>
        </p:nvSpPr>
        <p:spPr>
          <a:xfrm>
            <a:off x="5301916" y="3224463"/>
            <a:ext cx="3746538" cy="461665"/>
          </a:xfrm>
          <a:prstGeom prst="rect">
            <a:avLst/>
          </a:prstGeom>
        </p:spPr>
        <p:txBody>
          <a:bodyPr wrap="none">
            <a:spAutoFit/>
          </a:bodyPr>
          <a:lstStyle/>
          <a:p>
            <a:r>
              <a:rPr lang="en-US" sz="2400" dirty="0"/>
              <a:t>0.12mmol/g H</a:t>
            </a:r>
            <a:r>
              <a:rPr lang="en-US" sz="2400" baseline="-25000" dirty="0"/>
              <a:t>2</a:t>
            </a:r>
            <a:r>
              <a:rPr lang="en-US" sz="2400" dirty="0"/>
              <a:t> consumption</a:t>
            </a:r>
          </a:p>
        </p:txBody>
      </p:sp>
      <p:sp>
        <p:nvSpPr>
          <p:cNvPr id="9" name="Rectangle 8"/>
          <p:cNvSpPr/>
          <p:nvPr/>
        </p:nvSpPr>
        <p:spPr>
          <a:xfrm>
            <a:off x="2971800" y="1524000"/>
            <a:ext cx="646331" cy="369332"/>
          </a:xfrm>
          <a:prstGeom prst="rect">
            <a:avLst/>
          </a:prstGeom>
        </p:spPr>
        <p:txBody>
          <a:bodyPr wrap="none">
            <a:spAutoFit/>
          </a:bodyPr>
          <a:lstStyle/>
          <a:p>
            <a:r>
              <a:rPr lang="en-US" dirty="0" smtClean="0"/>
              <a:t>70</a:t>
            </a:r>
            <a:r>
              <a:rPr lang="en-US" baseline="30000" dirty="0" smtClean="0"/>
              <a:t>o</a:t>
            </a:r>
            <a:r>
              <a:rPr lang="en-US" dirty="0" smtClean="0"/>
              <a:t>C</a:t>
            </a:r>
            <a:endParaRPr lang="en-US" dirty="0"/>
          </a:p>
        </p:txBody>
      </p:sp>
    </p:spTree>
    <p:extLst>
      <p:ext uri="{BB962C8B-B14F-4D97-AF65-F5344CB8AC3E}">
        <p14:creationId xmlns:p14="http://schemas.microsoft.com/office/powerpoint/2010/main" val="1332689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305015495"/>
              </p:ext>
            </p:extLst>
          </p:nvPr>
        </p:nvGraphicFramePr>
        <p:xfrm>
          <a:off x="0" y="533400"/>
          <a:ext cx="7315200" cy="5637402"/>
        </p:xfrm>
        <a:graphic>
          <a:graphicData uri="http://schemas.openxmlformats.org/presentationml/2006/ole">
            <mc:AlternateContent xmlns:mc="http://schemas.openxmlformats.org/markup-compatibility/2006">
              <mc:Choice xmlns:v="urn:schemas-microsoft-com:vml" Requires="v">
                <p:oleObj spid="_x0000_s16556" name="Graph" r:id="rId3" imgW="4023360" imgH="3108960" progId="Origin50.Graph">
                  <p:embed/>
                </p:oleObj>
              </mc:Choice>
              <mc:Fallback>
                <p:oleObj name="Graph" r:id="rId3" imgW="4023360" imgH="3108960" progId="Origin50.Graph">
                  <p:embed/>
                  <p:pic>
                    <p:nvPicPr>
                      <p:cNvPr id="0" name="Object 3"/>
                      <p:cNvPicPr>
                        <a:picLocks noChangeAspect="1" noChangeArrowheads="1"/>
                      </p:cNvPicPr>
                      <p:nvPr/>
                    </p:nvPicPr>
                    <p:blipFill>
                      <a:blip r:embed="rId4"/>
                      <a:srcRect/>
                      <a:stretch>
                        <a:fillRect/>
                      </a:stretch>
                    </p:blipFill>
                    <p:spPr bwMode="auto">
                      <a:xfrm>
                        <a:off x="0" y="533400"/>
                        <a:ext cx="7315200" cy="5637402"/>
                      </a:xfrm>
                      <a:prstGeom prst="rect">
                        <a:avLst/>
                      </a:prstGeom>
                      <a:noFill/>
                    </p:spPr>
                  </p:pic>
                </p:oleObj>
              </mc:Fallback>
            </mc:AlternateContent>
          </a:graphicData>
        </a:graphic>
      </p:graphicFrame>
      <p:sp>
        <p:nvSpPr>
          <p:cNvPr id="5" name="Rectangle 4"/>
          <p:cNvSpPr/>
          <p:nvPr/>
        </p:nvSpPr>
        <p:spPr>
          <a:xfrm>
            <a:off x="381000" y="5867400"/>
            <a:ext cx="7002379" cy="830997"/>
          </a:xfrm>
          <a:prstGeom prst="rect">
            <a:avLst/>
          </a:prstGeom>
        </p:spPr>
        <p:txBody>
          <a:bodyPr wrap="square">
            <a:spAutoFit/>
          </a:bodyPr>
          <a:lstStyle/>
          <a:p>
            <a:r>
              <a:rPr lang="en-US" sz="2400" b="1" dirty="0" smtClean="0"/>
              <a:t>TRP of 1% Pd-Ag/TiO</a:t>
            </a:r>
            <a:r>
              <a:rPr lang="en-US" sz="2400" b="1" baseline="-25000" dirty="0" smtClean="0"/>
              <a:t>2</a:t>
            </a:r>
            <a:r>
              <a:rPr lang="en-US" sz="2400" b="1" dirty="0" smtClean="0"/>
              <a:t> P-25, </a:t>
            </a:r>
            <a:r>
              <a:rPr lang="en-US" sz="2400" b="1" dirty="0"/>
              <a:t>1% Pd-Au/TiO</a:t>
            </a:r>
            <a:r>
              <a:rPr lang="en-US" sz="2400" b="1" baseline="-25000" dirty="0"/>
              <a:t>2</a:t>
            </a:r>
            <a:r>
              <a:rPr lang="en-US" sz="2400" b="1" dirty="0"/>
              <a:t> P-25</a:t>
            </a:r>
            <a:endParaRPr lang="en-US" sz="2400" dirty="0"/>
          </a:p>
          <a:p>
            <a:endParaRPr lang="en-US" sz="2400" dirty="0"/>
          </a:p>
        </p:txBody>
      </p:sp>
      <p:sp>
        <p:nvSpPr>
          <p:cNvPr id="6" name="Rectangle 5"/>
          <p:cNvSpPr/>
          <p:nvPr/>
        </p:nvSpPr>
        <p:spPr>
          <a:xfrm>
            <a:off x="6324600" y="1752600"/>
            <a:ext cx="2964273" cy="1938992"/>
          </a:xfrm>
          <a:prstGeom prst="rect">
            <a:avLst/>
          </a:prstGeom>
        </p:spPr>
        <p:txBody>
          <a:bodyPr wrap="none">
            <a:spAutoFit/>
          </a:bodyPr>
          <a:lstStyle/>
          <a:p>
            <a:r>
              <a:rPr lang="en-US" sz="2400" dirty="0"/>
              <a:t>H</a:t>
            </a:r>
            <a:r>
              <a:rPr lang="en-US" sz="2400" baseline="-25000" dirty="0"/>
              <a:t>2</a:t>
            </a:r>
            <a:r>
              <a:rPr lang="en-US" sz="2400" dirty="0"/>
              <a:t> consumption</a:t>
            </a:r>
          </a:p>
          <a:p>
            <a:endParaRPr lang="en-US" sz="2400" dirty="0" smtClean="0"/>
          </a:p>
          <a:p>
            <a:r>
              <a:rPr lang="en-US" sz="2400" dirty="0" smtClean="0"/>
              <a:t>Pd-Ag = 1.061mmol/g</a:t>
            </a:r>
          </a:p>
          <a:p>
            <a:endParaRPr lang="en-US" sz="2400" dirty="0"/>
          </a:p>
          <a:p>
            <a:r>
              <a:rPr lang="en-US" sz="2400" dirty="0" smtClean="0"/>
              <a:t>Pd-Au= 0.91mmol/g</a:t>
            </a:r>
            <a:endParaRPr lang="en-US" sz="2400" dirty="0"/>
          </a:p>
        </p:txBody>
      </p:sp>
      <p:sp>
        <p:nvSpPr>
          <p:cNvPr id="7" name="Rectangle 6"/>
          <p:cNvSpPr/>
          <p:nvPr/>
        </p:nvSpPr>
        <p:spPr>
          <a:xfrm>
            <a:off x="3048000" y="4495800"/>
            <a:ext cx="1050288" cy="369332"/>
          </a:xfrm>
          <a:prstGeom prst="rect">
            <a:avLst/>
          </a:prstGeom>
        </p:spPr>
        <p:txBody>
          <a:bodyPr wrap="none">
            <a:spAutoFit/>
          </a:bodyPr>
          <a:lstStyle/>
          <a:p>
            <a:r>
              <a:rPr lang="en-US" dirty="0" smtClean="0"/>
              <a:t>286.14</a:t>
            </a:r>
            <a:r>
              <a:rPr lang="en-US" baseline="30000" dirty="0" smtClean="0"/>
              <a:t>o</a:t>
            </a:r>
            <a:r>
              <a:rPr lang="en-US" dirty="0" smtClean="0"/>
              <a:t>C</a:t>
            </a:r>
            <a:endParaRPr lang="en-US" dirty="0"/>
          </a:p>
        </p:txBody>
      </p:sp>
      <p:sp>
        <p:nvSpPr>
          <p:cNvPr id="8" name="Rectangle 7"/>
          <p:cNvSpPr/>
          <p:nvPr/>
        </p:nvSpPr>
        <p:spPr>
          <a:xfrm>
            <a:off x="1995775" y="3719847"/>
            <a:ext cx="1107996" cy="369332"/>
          </a:xfrm>
          <a:prstGeom prst="rect">
            <a:avLst/>
          </a:prstGeom>
        </p:spPr>
        <p:txBody>
          <a:bodyPr wrap="none">
            <a:spAutoFit/>
          </a:bodyPr>
          <a:lstStyle/>
          <a:p>
            <a:r>
              <a:rPr lang="en-US" dirty="0" smtClean="0"/>
              <a:t>290.20 </a:t>
            </a:r>
            <a:r>
              <a:rPr lang="en-US" baseline="30000" dirty="0" err="1" smtClean="0"/>
              <a:t>o</a:t>
            </a:r>
            <a:r>
              <a:rPr lang="en-US" dirty="0" err="1" smtClean="0"/>
              <a:t>C</a:t>
            </a:r>
            <a:endParaRPr lang="en-US" dirty="0"/>
          </a:p>
        </p:txBody>
      </p:sp>
    </p:spTree>
    <p:extLst>
      <p:ext uri="{BB962C8B-B14F-4D97-AF65-F5344CB8AC3E}">
        <p14:creationId xmlns:p14="http://schemas.microsoft.com/office/powerpoint/2010/main" val="317900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06917835"/>
              </p:ext>
            </p:extLst>
          </p:nvPr>
        </p:nvGraphicFramePr>
        <p:xfrm>
          <a:off x="0" y="0"/>
          <a:ext cx="9144000" cy="5905500"/>
        </p:xfrm>
        <a:graphic>
          <a:graphicData uri="http://schemas.openxmlformats.org/presentationml/2006/ole">
            <mc:AlternateContent xmlns:mc="http://schemas.openxmlformats.org/markup-compatibility/2006">
              <mc:Choice xmlns:v="urn:schemas-microsoft-com:vml" Requires="v">
                <p:oleObj spid="_x0000_s17580" name="Graph" r:id="rId3" imgW="4023360" imgH="3108960" progId="Origin50.Graph">
                  <p:embed/>
                </p:oleObj>
              </mc:Choice>
              <mc:Fallback>
                <p:oleObj name="Graph" r:id="rId3" imgW="4023360" imgH="3108960" progId="Origin50.Graph">
                  <p:embed/>
                  <p:pic>
                    <p:nvPicPr>
                      <p:cNvPr id="0" name="Object 3"/>
                      <p:cNvPicPr>
                        <a:picLocks noChangeAspect="1" noChangeArrowheads="1"/>
                      </p:cNvPicPr>
                      <p:nvPr/>
                    </p:nvPicPr>
                    <p:blipFill>
                      <a:blip r:embed="rId4"/>
                      <a:srcRect/>
                      <a:stretch>
                        <a:fillRect/>
                      </a:stretch>
                    </p:blipFill>
                    <p:spPr bwMode="auto">
                      <a:xfrm>
                        <a:off x="0" y="0"/>
                        <a:ext cx="9144000" cy="5905500"/>
                      </a:xfrm>
                      <a:prstGeom prst="rect">
                        <a:avLst/>
                      </a:prstGeom>
                      <a:noFill/>
                    </p:spPr>
                  </p:pic>
                </p:oleObj>
              </mc:Fallback>
            </mc:AlternateContent>
          </a:graphicData>
        </a:graphic>
      </p:graphicFrame>
      <p:sp>
        <p:nvSpPr>
          <p:cNvPr id="6" name="Rectangle 5"/>
          <p:cNvSpPr/>
          <p:nvPr/>
        </p:nvSpPr>
        <p:spPr>
          <a:xfrm>
            <a:off x="3638905" y="5786735"/>
            <a:ext cx="3331361" cy="461665"/>
          </a:xfrm>
          <a:prstGeom prst="rect">
            <a:avLst/>
          </a:prstGeom>
        </p:spPr>
        <p:txBody>
          <a:bodyPr wrap="none">
            <a:spAutoFit/>
          </a:bodyPr>
          <a:lstStyle/>
          <a:p>
            <a:r>
              <a:rPr lang="en-US" sz="2400" b="1" dirty="0" smtClean="0"/>
              <a:t>TPR of  1</a:t>
            </a:r>
            <a:r>
              <a:rPr lang="en-US" sz="2400" b="1" dirty="0"/>
              <a:t>% </a:t>
            </a:r>
            <a:r>
              <a:rPr lang="en-US" sz="2400" b="1" dirty="0" smtClean="0"/>
              <a:t>Pd/Anatase</a:t>
            </a:r>
            <a:endParaRPr lang="en-US" sz="2400" dirty="0"/>
          </a:p>
        </p:txBody>
      </p:sp>
      <p:sp>
        <p:nvSpPr>
          <p:cNvPr id="3" name="TextBox 2"/>
          <p:cNvSpPr txBox="1"/>
          <p:nvPr/>
        </p:nvSpPr>
        <p:spPr>
          <a:xfrm>
            <a:off x="4953000" y="4019490"/>
            <a:ext cx="3422732" cy="400110"/>
          </a:xfrm>
          <a:prstGeom prst="rect">
            <a:avLst/>
          </a:prstGeom>
          <a:noFill/>
        </p:spPr>
        <p:txBody>
          <a:bodyPr wrap="none" rtlCol="0">
            <a:spAutoFit/>
          </a:bodyPr>
          <a:lstStyle/>
          <a:p>
            <a:r>
              <a:rPr lang="en-US" sz="2000" dirty="0" smtClean="0"/>
              <a:t>H</a:t>
            </a:r>
            <a:r>
              <a:rPr lang="en-US" sz="2000" baseline="-25000" dirty="0" smtClean="0"/>
              <a:t>2</a:t>
            </a:r>
            <a:r>
              <a:rPr lang="en-US" sz="2000" dirty="0" smtClean="0"/>
              <a:t> consumption = 3.71mmol/g </a:t>
            </a:r>
            <a:endParaRPr lang="en-US" sz="2000" dirty="0"/>
          </a:p>
        </p:txBody>
      </p:sp>
    </p:spTree>
    <p:extLst>
      <p:ext uri="{BB962C8B-B14F-4D97-AF65-F5344CB8AC3E}">
        <p14:creationId xmlns:p14="http://schemas.microsoft.com/office/powerpoint/2010/main" val="2872858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44105137"/>
              </p:ext>
            </p:extLst>
          </p:nvPr>
        </p:nvGraphicFramePr>
        <p:xfrm>
          <a:off x="1066800" y="609600"/>
          <a:ext cx="6633000" cy="5105400"/>
        </p:xfrm>
        <a:graphic>
          <a:graphicData uri="http://schemas.openxmlformats.org/presentationml/2006/ole">
            <mc:AlternateContent xmlns:mc="http://schemas.openxmlformats.org/markup-compatibility/2006">
              <mc:Choice xmlns:v="urn:schemas-microsoft-com:vml" Requires="v">
                <p:oleObj spid="_x0000_s18591" name="Graph" r:id="rId3" imgW="3876480" imgH="2973600" progId="Origin50.Graph">
                  <p:embed/>
                </p:oleObj>
              </mc:Choice>
              <mc:Fallback>
                <p:oleObj name="Graph" r:id="rId3" imgW="3876480" imgH="2973600" progId="Origin50.Graph">
                  <p:embed/>
                  <p:pic>
                    <p:nvPicPr>
                      <p:cNvPr id="0" name="Object 1"/>
                      <p:cNvPicPr>
                        <a:picLocks noChangeAspect="1" noChangeArrowheads="1"/>
                      </p:cNvPicPr>
                      <p:nvPr/>
                    </p:nvPicPr>
                    <p:blipFill>
                      <a:blip r:embed="rId4"/>
                      <a:srcRect/>
                      <a:stretch>
                        <a:fillRect/>
                      </a:stretch>
                    </p:blipFill>
                    <p:spPr bwMode="auto">
                      <a:xfrm>
                        <a:off x="1066800" y="609600"/>
                        <a:ext cx="6633000" cy="5105400"/>
                      </a:xfrm>
                      <a:prstGeom prst="rect">
                        <a:avLst/>
                      </a:prstGeom>
                      <a:noFill/>
                    </p:spPr>
                  </p:pic>
                </p:oleObj>
              </mc:Fallback>
            </mc:AlternateContent>
          </a:graphicData>
        </a:graphic>
      </p:graphicFrame>
      <p:sp>
        <p:nvSpPr>
          <p:cNvPr id="4" name="Rectangle 3"/>
          <p:cNvSpPr/>
          <p:nvPr/>
        </p:nvSpPr>
        <p:spPr>
          <a:xfrm>
            <a:off x="228600" y="6150368"/>
            <a:ext cx="8915400" cy="461665"/>
          </a:xfrm>
          <a:prstGeom prst="rect">
            <a:avLst/>
          </a:prstGeom>
        </p:spPr>
        <p:txBody>
          <a:bodyPr wrap="square">
            <a:spAutoFit/>
          </a:bodyPr>
          <a:lstStyle/>
          <a:p>
            <a:r>
              <a:rPr lang="en-US" sz="2400" dirty="0" smtClean="0"/>
              <a:t>XPS </a:t>
            </a:r>
            <a:r>
              <a:rPr lang="en-US" sz="2400" dirty="0"/>
              <a:t>of </a:t>
            </a:r>
            <a:r>
              <a:rPr lang="en-US" sz="2400" dirty="0" smtClean="0"/>
              <a:t> 3d Pd of 1%Pd/Anatase</a:t>
            </a:r>
            <a:r>
              <a:rPr lang="en-US" sz="2400" dirty="0"/>
              <a:t>, 1%Pd/TiO</a:t>
            </a:r>
            <a:r>
              <a:rPr lang="en-US" sz="2400" baseline="-25000" dirty="0"/>
              <a:t>2</a:t>
            </a:r>
            <a:r>
              <a:rPr lang="en-US" sz="2400" dirty="0"/>
              <a:t>-P25, 1%Pd-Au/TiO</a:t>
            </a:r>
            <a:r>
              <a:rPr lang="en-US" sz="2400" baseline="-25000" dirty="0"/>
              <a:t>2</a:t>
            </a:r>
            <a:r>
              <a:rPr lang="en-US" sz="2400" dirty="0"/>
              <a:t>-P25</a:t>
            </a:r>
          </a:p>
        </p:txBody>
      </p:sp>
    </p:spTree>
    <p:extLst>
      <p:ext uri="{BB962C8B-B14F-4D97-AF65-F5344CB8AC3E}">
        <p14:creationId xmlns:p14="http://schemas.microsoft.com/office/powerpoint/2010/main" val="1407403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88411858"/>
              </p:ext>
            </p:extLst>
          </p:nvPr>
        </p:nvGraphicFramePr>
        <p:xfrm>
          <a:off x="457200" y="914400"/>
          <a:ext cx="8229600" cy="5451476"/>
        </p:xfrm>
        <a:graphic>
          <a:graphicData uri="http://schemas.openxmlformats.org/drawingml/2006/table">
            <a:tbl>
              <a:tblPr firstRow="1" firstCol="1" bandRow="1">
                <a:tableStyleId>{5C22544A-7EE6-4342-B048-85BDC9FD1C3A}</a:tableStyleId>
              </a:tblPr>
              <a:tblGrid>
                <a:gridCol w="2833424"/>
                <a:gridCol w="2698088"/>
                <a:gridCol w="2698088"/>
              </a:tblGrid>
              <a:tr h="703978">
                <a:tc>
                  <a:txBody>
                    <a:bodyPr/>
                    <a:lstStyle/>
                    <a:p>
                      <a:pPr marL="0" marR="0" algn="ctr">
                        <a:lnSpc>
                          <a:spcPct val="200000"/>
                        </a:lnSpc>
                        <a:spcBef>
                          <a:spcPts val="0"/>
                        </a:spcBef>
                        <a:spcAft>
                          <a:spcPts val="1000"/>
                        </a:spcAft>
                      </a:pPr>
                      <a:r>
                        <a:rPr lang="en-US" sz="2400" dirty="0">
                          <a:effectLst/>
                        </a:rPr>
                        <a:t>Catalyst</a:t>
                      </a:r>
                      <a:endParaRPr lang="en-US" sz="2400" dirty="0">
                        <a:effectLst/>
                        <a:latin typeface="Times New Roman"/>
                        <a:ea typeface="Times New Roman"/>
                        <a:cs typeface="Times New Roman"/>
                      </a:endParaRPr>
                    </a:p>
                  </a:txBody>
                  <a:tcPr marL="68580" marR="68580" marT="9525" marB="0"/>
                </a:tc>
                <a:tc>
                  <a:txBody>
                    <a:bodyPr/>
                    <a:lstStyle/>
                    <a:p>
                      <a:pPr marL="0" marR="0" algn="ctr">
                        <a:lnSpc>
                          <a:spcPct val="200000"/>
                        </a:lnSpc>
                        <a:spcBef>
                          <a:spcPts val="0"/>
                        </a:spcBef>
                        <a:spcAft>
                          <a:spcPts val="1000"/>
                        </a:spcAft>
                      </a:pPr>
                      <a:r>
                        <a:rPr lang="en-US" sz="2400">
                          <a:effectLst/>
                        </a:rPr>
                        <a:t>BE of Pd 3d</a:t>
                      </a:r>
                      <a:r>
                        <a:rPr lang="en-US" sz="2400" baseline="-25000">
                          <a:effectLst/>
                        </a:rPr>
                        <a:t>5/2</a:t>
                      </a:r>
                      <a:r>
                        <a:rPr lang="en-US" sz="2400">
                          <a:effectLst/>
                        </a:rPr>
                        <a:t>(eV)</a:t>
                      </a:r>
                      <a:endParaRPr lang="en-US" sz="2400">
                        <a:effectLst/>
                        <a:latin typeface="Times New Roman"/>
                        <a:ea typeface="Times New Roman"/>
                        <a:cs typeface="Times New Roman"/>
                      </a:endParaRPr>
                    </a:p>
                  </a:txBody>
                  <a:tcPr marL="68580" marR="68580" marT="9525" marB="0"/>
                </a:tc>
                <a:tc>
                  <a:txBody>
                    <a:bodyPr/>
                    <a:lstStyle/>
                    <a:p>
                      <a:pPr marL="0" marR="0" algn="ctr">
                        <a:lnSpc>
                          <a:spcPct val="200000"/>
                        </a:lnSpc>
                        <a:spcBef>
                          <a:spcPts val="0"/>
                        </a:spcBef>
                        <a:spcAft>
                          <a:spcPts val="1000"/>
                        </a:spcAft>
                      </a:pPr>
                      <a:r>
                        <a:rPr lang="en-US" sz="2400">
                          <a:effectLst/>
                        </a:rPr>
                        <a:t>BE of Pd 3d</a:t>
                      </a:r>
                      <a:r>
                        <a:rPr lang="en-US" sz="2400" baseline="-25000">
                          <a:effectLst/>
                        </a:rPr>
                        <a:t>3/2</a:t>
                      </a:r>
                      <a:r>
                        <a:rPr lang="en-US" sz="2400">
                          <a:effectLst/>
                        </a:rPr>
                        <a:t>(eV)</a:t>
                      </a:r>
                      <a:endParaRPr lang="en-US" sz="2400">
                        <a:effectLst/>
                        <a:latin typeface="Times New Roman"/>
                        <a:ea typeface="Times New Roman"/>
                        <a:cs typeface="Times New Roman"/>
                      </a:endParaRPr>
                    </a:p>
                  </a:txBody>
                  <a:tcPr marL="68580" marR="68580" marT="9525" marB="0"/>
                </a:tc>
              </a:tr>
              <a:tr h="857638">
                <a:tc>
                  <a:txBody>
                    <a:bodyPr/>
                    <a:lstStyle/>
                    <a:p>
                      <a:pPr marL="0" marR="0" algn="ctr">
                        <a:lnSpc>
                          <a:spcPct val="200000"/>
                        </a:lnSpc>
                        <a:spcBef>
                          <a:spcPts val="0"/>
                        </a:spcBef>
                        <a:spcAft>
                          <a:spcPts val="1000"/>
                        </a:spcAft>
                      </a:pPr>
                      <a:r>
                        <a:rPr lang="en-US" sz="2400" dirty="0">
                          <a:effectLst/>
                        </a:rPr>
                        <a:t>Pd Standard</a:t>
                      </a:r>
                      <a:endParaRPr lang="en-US" sz="2400" dirty="0">
                        <a:effectLst/>
                        <a:latin typeface="Times New Roman"/>
                        <a:ea typeface="Times New Roman"/>
                        <a:cs typeface="Times New Roman"/>
                      </a:endParaRPr>
                    </a:p>
                  </a:txBody>
                  <a:tcPr marL="68580" marR="68580" marT="9525" marB="0"/>
                </a:tc>
                <a:tc>
                  <a:txBody>
                    <a:bodyPr/>
                    <a:lstStyle/>
                    <a:p>
                      <a:pPr marL="0" marR="0" algn="ctr">
                        <a:lnSpc>
                          <a:spcPct val="200000"/>
                        </a:lnSpc>
                        <a:spcBef>
                          <a:spcPts val="0"/>
                        </a:spcBef>
                        <a:spcAft>
                          <a:spcPts val="1000"/>
                        </a:spcAft>
                      </a:pPr>
                      <a:r>
                        <a:rPr lang="en-US" sz="2400">
                          <a:effectLst/>
                        </a:rPr>
                        <a:t>335 ± 0.2</a:t>
                      </a:r>
                      <a:endParaRPr lang="en-US" sz="2400">
                        <a:effectLst/>
                        <a:latin typeface="Times New Roman"/>
                        <a:ea typeface="Times New Roman"/>
                        <a:cs typeface="Times New Roman"/>
                      </a:endParaRPr>
                    </a:p>
                  </a:txBody>
                  <a:tcPr/>
                </a:tc>
                <a:tc>
                  <a:txBody>
                    <a:bodyPr/>
                    <a:lstStyle/>
                    <a:p>
                      <a:pPr marL="0" marR="0" algn="ctr">
                        <a:lnSpc>
                          <a:spcPct val="200000"/>
                        </a:lnSpc>
                        <a:spcBef>
                          <a:spcPts val="0"/>
                        </a:spcBef>
                        <a:spcAft>
                          <a:spcPts val="1000"/>
                        </a:spcAft>
                      </a:pPr>
                      <a:r>
                        <a:rPr lang="en-US" sz="2400">
                          <a:effectLst/>
                        </a:rPr>
                        <a:t>340± 0.2</a:t>
                      </a:r>
                      <a:endParaRPr lang="en-US" sz="2400">
                        <a:effectLst/>
                        <a:latin typeface="Times New Roman"/>
                        <a:ea typeface="Times New Roman"/>
                        <a:cs typeface="Times New Roman"/>
                      </a:endParaRPr>
                    </a:p>
                  </a:txBody>
                  <a:tcPr marL="68580" marR="68580" marT="9525" marB="0"/>
                </a:tc>
              </a:tr>
              <a:tr h="703978">
                <a:tc>
                  <a:txBody>
                    <a:bodyPr/>
                    <a:lstStyle/>
                    <a:p>
                      <a:pPr marL="0" marR="0" algn="ctr">
                        <a:lnSpc>
                          <a:spcPct val="200000"/>
                        </a:lnSpc>
                        <a:spcBef>
                          <a:spcPts val="0"/>
                        </a:spcBef>
                        <a:spcAft>
                          <a:spcPts val="1000"/>
                        </a:spcAft>
                      </a:pPr>
                      <a:r>
                        <a:rPr lang="en-US" sz="2400" dirty="0" smtClean="0">
                          <a:effectLst/>
                        </a:rPr>
                        <a:t>1%Pd/P25</a:t>
                      </a:r>
                      <a:endParaRPr lang="en-US" sz="2400" dirty="0">
                        <a:effectLst/>
                        <a:latin typeface="Times New Roman"/>
                        <a:ea typeface="Times New Roman"/>
                        <a:cs typeface="Times New Roman"/>
                      </a:endParaRPr>
                    </a:p>
                  </a:txBody>
                  <a:tcPr marL="68580" marR="68580" marT="9525" marB="0"/>
                </a:tc>
                <a:tc>
                  <a:txBody>
                    <a:bodyPr/>
                    <a:lstStyle/>
                    <a:p>
                      <a:pPr marL="0" marR="0" algn="ctr">
                        <a:lnSpc>
                          <a:spcPct val="200000"/>
                        </a:lnSpc>
                        <a:spcBef>
                          <a:spcPts val="0"/>
                        </a:spcBef>
                        <a:spcAft>
                          <a:spcPts val="1000"/>
                        </a:spcAft>
                      </a:pPr>
                      <a:r>
                        <a:rPr lang="en-US" sz="2400">
                          <a:effectLst/>
                        </a:rPr>
                        <a:t>335.40</a:t>
                      </a:r>
                      <a:endParaRPr lang="en-US" sz="2400">
                        <a:effectLst/>
                        <a:latin typeface="Times New Roman"/>
                        <a:ea typeface="Times New Roman"/>
                        <a:cs typeface="Times New Roman"/>
                      </a:endParaRPr>
                    </a:p>
                  </a:txBody>
                  <a:tcPr marL="68580" marR="68580" marT="9525" marB="0"/>
                </a:tc>
                <a:tc>
                  <a:txBody>
                    <a:bodyPr/>
                    <a:lstStyle/>
                    <a:p>
                      <a:pPr marL="0" marR="0" algn="ctr">
                        <a:lnSpc>
                          <a:spcPct val="200000"/>
                        </a:lnSpc>
                        <a:spcBef>
                          <a:spcPts val="0"/>
                        </a:spcBef>
                        <a:spcAft>
                          <a:spcPts val="1000"/>
                        </a:spcAft>
                      </a:pPr>
                      <a:r>
                        <a:rPr lang="en-US" sz="2400">
                          <a:effectLst/>
                        </a:rPr>
                        <a:t>340.43</a:t>
                      </a:r>
                      <a:endParaRPr lang="en-US" sz="2400">
                        <a:effectLst/>
                        <a:latin typeface="Times New Roman"/>
                        <a:ea typeface="Times New Roman"/>
                        <a:cs typeface="Times New Roman"/>
                      </a:endParaRPr>
                    </a:p>
                  </a:txBody>
                  <a:tcPr marL="68580" marR="68580" marT="9525" marB="0"/>
                </a:tc>
              </a:tr>
              <a:tr h="898138">
                <a:tc>
                  <a:txBody>
                    <a:bodyPr/>
                    <a:lstStyle/>
                    <a:p>
                      <a:pPr marL="0" marR="0" algn="ctr">
                        <a:lnSpc>
                          <a:spcPct val="200000"/>
                        </a:lnSpc>
                        <a:spcBef>
                          <a:spcPts val="0"/>
                        </a:spcBef>
                        <a:spcAft>
                          <a:spcPts val="1000"/>
                        </a:spcAft>
                      </a:pPr>
                      <a:r>
                        <a:rPr lang="en-US" sz="2400">
                          <a:effectLst/>
                        </a:rPr>
                        <a:t>1%Pd/Anatase</a:t>
                      </a:r>
                      <a:endParaRPr lang="en-US" sz="2400">
                        <a:effectLst/>
                        <a:latin typeface="Times New Roman"/>
                        <a:ea typeface="Times New Roman"/>
                        <a:cs typeface="Times New Roman"/>
                      </a:endParaRPr>
                    </a:p>
                  </a:txBody>
                  <a:tcPr marL="68580" marR="68580" marT="9525" marB="0"/>
                </a:tc>
                <a:tc>
                  <a:txBody>
                    <a:bodyPr/>
                    <a:lstStyle/>
                    <a:p>
                      <a:pPr marL="0" marR="0" algn="ctr">
                        <a:lnSpc>
                          <a:spcPct val="200000"/>
                        </a:lnSpc>
                        <a:spcBef>
                          <a:spcPts val="0"/>
                        </a:spcBef>
                        <a:spcAft>
                          <a:spcPts val="1000"/>
                        </a:spcAft>
                      </a:pPr>
                      <a:r>
                        <a:rPr lang="en-US" sz="2400" dirty="0">
                          <a:effectLst/>
                        </a:rPr>
                        <a:t>335.33</a:t>
                      </a:r>
                      <a:endParaRPr lang="en-US" sz="2400" dirty="0">
                        <a:effectLst/>
                        <a:latin typeface="Times New Roman"/>
                        <a:ea typeface="Times New Roman"/>
                        <a:cs typeface="Times New Roman"/>
                      </a:endParaRPr>
                    </a:p>
                  </a:txBody>
                  <a:tcPr marL="68580" marR="68580" marT="9525" marB="0"/>
                </a:tc>
                <a:tc>
                  <a:txBody>
                    <a:bodyPr/>
                    <a:lstStyle/>
                    <a:p>
                      <a:pPr marL="0" marR="0" algn="ctr">
                        <a:lnSpc>
                          <a:spcPct val="200000"/>
                        </a:lnSpc>
                        <a:spcBef>
                          <a:spcPts val="0"/>
                        </a:spcBef>
                        <a:spcAft>
                          <a:spcPts val="1000"/>
                        </a:spcAft>
                      </a:pPr>
                      <a:r>
                        <a:rPr lang="en-US" sz="2400" dirty="0">
                          <a:effectLst/>
                        </a:rPr>
                        <a:t>340.72</a:t>
                      </a:r>
                      <a:endParaRPr lang="en-US" sz="2400" dirty="0">
                        <a:effectLst/>
                        <a:latin typeface="Times New Roman"/>
                        <a:ea typeface="Times New Roman"/>
                        <a:cs typeface="Times New Roman"/>
                      </a:endParaRPr>
                    </a:p>
                  </a:txBody>
                  <a:tcPr marL="68580" marR="68580" marT="9525" marB="0"/>
                </a:tc>
              </a:tr>
              <a:tr h="703978">
                <a:tc>
                  <a:txBody>
                    <a:bodyPr/>
                    <a:lstStyle/>
                    <a:p>
                      <a:pPr marL="0" marR="0" algn="ctr">
                        <a:lnSpc>
                          <a:spcPct val="200000"/>
                        </a:lnSpc>
                        <a:spcBef>
                          <a:spcPts val="0"/>
                        </a:spcBef>
                        <a:spcAft>
                          <a:spcPts val="1000"/>
                        </a:spcAft>
                      </a:pPr>
                      <a:r>
                        <a:rPr lang="en-US" sz="2400" dirty="0" smtClean="0">
                          <a:effectLst/>
                        </a:rPr>
                        <a:t>1%Pd-Au/P25</a:t>
                      </a:r>
                      <a:endParaRPr lang="en-US" sz="2400" dirty="0">
                        <a:effectLst/>
                        <a:latin typeface="Times New Roman"/>
                        <a:ea typeface="Times New Roman"/>
                        <a:cs typeface="Times New Roman"/>
                      </a:endParaRPr>
                    </a:p>
                  </a:txBody>
                  <a:tcPr marL="68580" marR="68580" marT="9525" marB="0"/>
                </a:tc>
                <a:tc>
                  <a:txBody>
                    <a:bodyPr/>
                    <a:lstStyle/>
                    <a:p>
                      <a:pPr marL="0" marR="0" algn="ctr">
                        <a:lnSpc>
                          <a:spcPct val="200000"/>
                        </a:lnSpc>
                        <a:spcBef>
                          <a:spcPts val="0"/>
                        </a:spcBef>
                        <a:spcAft>
                          <a:spcPts val="1000"/>
                        </a:spcAft>
                      </a:pPr>
                      <a:r>
                        <a:rPr lang="en-US" sz="2400" dirty="0" smtClean="0">
                          <a:effectLst/>
                        </a:rPr>
                        <a:t>335.02</a:t>
                      </a:r>
                      <a:endParaRPr lang="en-US" sz="2400" dirty="0">
                        <a:effectLst/>
                        <a:latin typeface="Times New Roman"/>
                        <a:ea typeface="Times New Roman"/>
                        <a:cs typeface="Times New Roman"/>
                      </a:endParaRPr>
                    </a:p>
                  </a:txBody>
                  <a:tcPr marL="68580" marR="68580" marT="9525" marB="0">
                    <a:solidFill>
                      <a:schemeClr val="accent6">
                        <a:lumMod val="60000"/>
                        <a:lumOff val="40000"/>
                      </a:schemeClr>
                    </a:solidFill>
                  </a:tcPr>
                </a:tc>
                <a:tc>
                  <a:txBody>
                    <a:bodyPr/>
                    <a:lstStyle/>
                    <a:p>
                      <a:pPr marL="0" marR="0" algn="ctr">
                        <a:lnSpc>
                          <a:spcPct val="200000"/>
                        </a:lnSpc>
                        <a:spcBef>
                          <a:spcPts val="0"/>
                        </a:spcBef>
                        <a:spcAft>
                          <a:spcPts val="1000"/>
                        </a:spcAft>
                      </a:pPr>
                      <a:r>
                        <a:rPr lang="en-US" sz="2400" dirty="0">
                          <a:effectLst/>
                        </a:rPr>
                        <a:t>340.36</a:t>
                      </a:r>
                      <a:endParaRPr lang="en-US" sz="2400" dirty="0">
                        <a:effectLst/>
                        <a:latin typeface="Times New Roman"/>
                        <a:ea typeface="Times New Roman"/>
                        <a:cs typeface="Times New Roman"/>
                      </a:endParaRPr>
                    </a:p>
                  </a:txBody>
                  <a:tcPr marL="68580" marR="68580" marT="9525" marB="0">
                    <a:solidFill>
                      <a:schemeClr val="accent6">
                        <a:lumMod val="60000"/>
                        <a:lumOff val="40000"/>
                      </a:schemeClr>
                    </a:solidFill>
                  </a:tcPr>
                </a:tc>
              </a:tr>
              <a:tr h="1390089">
                <a:tc>
                  <a:txBody>
                    <a:bodyPr/>
                    <a:lstStyle/>
                    <a:p>
                      <a:pPr marL="0" marR="0" algn="ctr">
                        <a:lnSpc>
                          <a:spcPct val="200000"/>
                        </a:lnSpc>
                        <a:spcBef>
                          <a:spcPts val="0"/>
                        </a:spcBef>
                        <a:spcAft>
                          <a:spcPts val="1000"/>
                        </a:spcAft>
                      </a:pPr>
                      <a:r>
                        <a:rPr lang="en-US" sz="2400" dirty="0" smtClean="0">
                          <a:effectLst/>
                        </a:rPr>
                        <a:t>1%Pd/-P25 </a:t>
                      </a:r>
                      <a:r>
                        <a:rPr lang="en-US" sz="2400" dirty="0">
                          <a:effectLst/>
                        </a:rPr>
                        <a:t>used at 100</a:t>
                      </a:r>
                      <a:r>
                        <a:rPr lang="en-US" sz="2400" baseline="30000" dirty="0">
                          <a:effectLst/>
                        </a:rPr>
                        <a:t>oC</a:t>
                      </a:r>
                      <a:r>
                        <a:rPr lang="en-US" sz="2400" dirty="0">
                          <a:effectLst/>
                        </a:rPr>
                        <a:t>C</a:t>
                      </a:r>
                      <a:endParaRPr lang="en-US" sz="2400" dirty="0">
                        <a:effectLst/>
                        <a:latin typeface="Times New Roman"/>
                        <a:ea typeface="Times New Roman"/>
                        <a:cs typeface="Times New Roman"/>
                      </a:endParaRPr>
                    </a:p>
                  </a:txBody>
                  <a:tcPr marL="68580" marR="68580" marT="9525" marB="0"/>
                </a:tc>
                <a:tc>
                  <a:txBody>
                    <a:bodyPr/>
                    <a:lstStyle/>
                    <a:p>
                      <a:pPr marL="0" marR="0" algn="ctr">
                        <a:lnSpc>
                          <a:spcPct val="200000"/>
                        </a:lnSpc>
                        <a:spcBef>
                          <a:spcPts val="0"/>
                        </a:spcBef>
                        <a:spcAft>
                          <a:spcPts val="1000"/>
                        </a:spcAft>
                      </a:pPr>
                      <a:r>
                        <a:rPr lang="en-US" sz="2400">
                          <a:effectLst/>
                        </a:rPr>
                        <a:t>335.47</a:t>
                      </a:r>
                      <a:endParaRPr lang="en-US" sz="2400">
                        <a:effectLst/>
                        <a:latin typeface="Times New Roman"/>
                        <a:ea typeface="Times New Roman"/>
                        <a:cs typeface="Times New Roman"/>
                      </a:endParaRPr>
                    </a:p>
                  </a:txBody>
                  <a:tcPr marL="68580" marR="68580" marT="9525" marB="0"/>
                </a:tc>
                <a:tc>
                  <a:txBody>
                    <a:bodyPr/>
                    <a:lstStyle/>
                    <a:p>
                      <a:pPr marL="0" marR="0" algn="ctr">
                        <a:lnSpc>
                          <a:spcPct val="200000"/>
                        </a:lnSpc>
                        <a:spcBef>
                          <a:spcPts val="0"/>
                        </a:spcBef>
                        <a:spcAft>
                          <a:spcPts val="1000"/>
                        </a:spcAft>
                      </a:pPr>
                      <a:r>
                        <a:rPr lang="en-US" sz="2400" dirty="0">
                          <a:effectLst/>
                        </a:rPr>
                        <a:t>340.87</a:t>
                      </a:r>
                      <a:endParaRPr lang="en-US" sz="2400" dirty="0">
                        <a:effectLst/>
                        <a:latin typeface="Times New Roman"/>
                        <a:ea typeface="Times New Roman"/>
                        <a:cs typeface="Times New Roman"/>
                      </a:endParaRPr>
                    </a:p>
                  </a:txBody>
                  <a:tcPr marL="68580" marR="68580" marT="9525" marB="0"/>
                </a:tc>
              </a:tr>
            </a:tbl>
          </a:graphicData>
        </a:graphic>
      </p:graphicFrame>
      <p:sp>
        <p:nvSpPr>
          <p:cNvPr id="3" name="Rectangle 2"/>
          <p:cNvSpPr/>
          <p:nvPr/>
        </p:nvSpPr>
        <p:spPr>
          <a:xfrm>
            <a:off x="457200" y="0"/>
            <a:ext cx="8382000" cy="830997"/>
          </a:xfrm>
          <a:prstGeom prst="rect">
            <a:avLst/>
          </a:prstGeom>
        </p:spPr>
        <p:txBody>
          <a:bodyPr wrap="square">
            <a:spAutoFit/>
          </a:bodyPr>
          <a:lstStyle/>
          <a:p>
            <a:r>
              <a:rPr lang="en-US" sz="2400" dirty="0"/>
              <a:t>Binding energy of  3d Pd  in </a:t>
            </a:r>
            <a:r>
              <a:rPr lang="en-US" sz="2400" dirty="0" smtClean="0"/>
              <a:t>1%Pd/TiO</a:t>
            </a:r>
            <a:r>
              <a:rPr lang="en-US" sz="2400" baseline="-25000" dirty="0" smtClean="0"/>
              <a:t>2</a:t>
            </a:r>
            <a:r>
              <a:rPr lang="en-US" sz="2400" dirty="0" smtClean="0"/>
              <a:t>-P25</a:t>
            </a:r>
            <a:r>
              <a:rPr lang="en-US" sz="2400" dirty="0"/>
              <a:t>,  1%Pd/Anatase, 1%Pd-Au/TiO</a:t>
            </a:r>
            <a:r>
              <a:rPr lang="en-US" sz="2400" baseline="-25000" dirty="0"/>
              <a:t>2</a:t>
            </a:r>
            <a:r>
              <a:rPr lang="en-US" sz="2400" dirty="0"/>
              <a:t>-P25, 1%Pd/TiO</a:t>
            </a:r>
            <a:r>
              <a:rPr lang="en-US" sz="2400" baseline="-25000" dirty="0"/>
              <a:t>2</a:t>
            </a:r>
            <a:r>
              <a:rPr lang="en-US" sz="2400" dirty="0"/>
              <a:t>-P25 used at 100</a:t>
            </a:r>
            <a:r>
              <a:rPr lang="en-US" sz="2400" baseline="30000" dirty="0"/>
              <a:t>o</a:t>
            </a:r>
            <a:r>
              <a:rPr lang="en-US" sz="2400" dirty="0"/>
              <a:t>C</a:t>
            </a:r>
          </a:p>
        </p:txBody>
      </p:sp>
    </p:spTree>
    <p:extLst>
      <p:ext uri="{BB962C8B-B14F-4D97-AF65-F5344CB8AC3E}">
        <p14:creationId xmlns:p14="http://schemas.microsoft.com/office/powerpoint/2010/main" val="2969977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4189566051"/>
              </p:ext>
            </p:extLst>
          </p:nvPr>
        </p:nvGraphicFramePr>
        <p:xfrm>
          <a:off x="165515" y="-304800"/>
          <a:ext cx="8108673" cy="6265502"/>
        </p:xfrm>
        <a:graphic>
          <a:graphicData uri="http://schemas.openxmlformats.org/presentationml/2006/ole">
            <mc:AlternateContent xmlns:mc="http://schemas.openxmlformats.org/markup-compatibility/2006">
              <mc:Choice xmlns:v="urn:schemas-microsoft-com:vml" Requires="v">
                <p:oleObj spid="_x0000_s20638" name="Graph" r:id="rId3" imgW="4023360" imgH="3108960" progId="Origin50.Graph">
                  <p:embed/>
                </p:oleObj>
              </mc:Choice>
              <mc:Fallback>
                <p:oleObj name="Graph" r:id="rId3" imgW="4023360" imgH="3108960" progId="Origin50.Graph">
                  <p:embed/>
                  <p:pic>
                    <p:nvPicPr>
                      <p:cNvPr id="0" name=""/>
                      <p:cNvPicPr/>
                      <p:nvPr/>
                    </p:nvPicPr>
                    <p:blipFill>
                      <a:blip r:embed="rId4"/>
                      <a:stretch>
                        <a:fillRect/>
                      </a:stretch>
                    </p:blipFill>
                    <p:spPr>
                      <a:xfrm>
                        <a:off x="165515" y="-304800"/>
                        <a:ext cx="8108673" cy="6265502"/>
                      </a:xfrm>
                      <a:prstGeom prst="rect">
                        <a:avLst/>
                      </a:prstGeom>
                    </p:spPr>
                  </p:pic>
                </p:oleObj>
              </mc:Fallback>
            </mc:AlternateContent>
          </a:graphicData>
        </a:graphic>
      </p:graphicFrame>
      <p:sp>
        <p:nvSpPr>
          <p:cNvPr id="2" name="Title 1"/>
          <p:cNvSpPr>
            <a:spLocks noGrp="1"/>
          </p:cNvSpPr>
          <p:nvPr>
            <p:ph type="title"/>
          </p:nvPr>
        </p:nvSpPr>
        <p:spPr>
          <a:xfrm>
            <a:off x="457200" y="-76200"/>
            <a:ext cx="8229600" cy="1143000"/>
          </a:xfrm>
        </p:spPr>
        <p:txBody>
          <a:bodyPr/>
          <a:lstStyle/>
          <a:p>
            <a:r>
              <a:rPr lang="en-US" sz="3200" b="1" dirty="0" err="1" smtClean="0"/>
              <a:t>Deconvolution</a:t>
            </a:r>
            <a:r>
              <a:rPr lang="en-US" sz="3200" b="1" dirty="0" smtClean="0"/>
              <a:t> of Pd 3d peak</a:t>
            </a:r>
            <a:br>
              <a:rPr lang="en-US" sz="3200" b="1" dirty="0" smtClean="0"/>
            </a:br>
            <a:r>
              <a:rPr lang="en-US" sz="3200" b="1" dirty="0" smtClean="0"/>
              <a:t>1%Pd/P25</a:t>
            </a:r>
            <a:endParaRPr lang="en-US" sz="32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57072385"/>
              </p:ext>
            </p:extLst>
          </p:nvPr>
        </p:nvGraphicFramePr>
        <p:xfrm>
          <a:off x="2051720" y="5821680"/>
          <a:ext cx="4536504" cy="1036320"/>
        </p:xfrm>
        <a:graphic>
          <a:graphicData uri="http://schemas.openxmlformats.org/drawingml/2006/table">
            <a:tbl>
              <a:tblPr firstRow="1" bandRow="1">
                <a:tableStyleId>{5C22544A-7EE6-4342-B048-85BDC9FD1C3A}</a:tableStyleId>
              </a:tblPr>
              <a:tblGrid>
                <a:gridCol w="2268252"/>
                <a:gridCol w="2268252"/>
              </a:tblGrid>
              <a:tr h="410148">
                <a:tc>
                  <a:txBody>
                    <a:bodyPr/>
                    <a:lstStyle/>
                    <a:p>
                      <a:pPr algn="ctr"/>
                      <a:r>
                        <a:rPr lang="en-US" sz="2800" dirty="0" smtClean="0"/>
                        <a:t>%Pd</a:t>
                      </a:r>
                      <a:r>
                        <a:rPr lang="en-US" sz="2800" baseline="30000" dirty="0" smtClean="0"/>
                        <a:t>0</a:t>
                      </a:r>
                      <a:endParaRPr lang="en-US" sz="2800" dirty="0"/>
                    </a:p>
                  </a:txBody>
                  <a:tcPr/>
                </a:tc>
                <a:tc>
                  <a:txBody>
                    <a:bodyPr/>
                    <a:lstStyle/>
                    <a:p>
                      <a:pPr algn="ctr"/>
                      <a:r>
                        <a:rPr lang="en-US" sz="2800" dirty="0" smtClean="0"/>
                        <a:t>%Pd</a:t>
                      </a:r>
                      <a:r>
                        <a:rPr lang="en-US" sz="2800" baseline="30000" dirty="0" smtClean="0"/>
                        <a:t>+2</a:t>
                      </a:r>
                      <a:endParaRPr lang="en-US" sz="2800" dirty="0"/>
                    </a:p>
                  </a:txBody>
                  <a:tcPr/>
                </a:tc>
              </a:tr>
              <a:tr h="410148">
                <a:tc>
                  <a:txBody>
                    <a:bodyPr/>
                    <a:lstStyle/>
                    <a:p>
                      <a:pPr algn="ctr"/>
                      <a:r>
                        <a:rPr lang="en-US" sz="2800" dirty="0" smtClean="0"/>
                        <a:t>54</a:t>
                      </a:r>
                      <a:endParaRPr lang="en-US" sz="2800" dirty="0"/>
                    </a:p>
                  </a:txBody>
                  <a:tcPr/>
                </a:tc>
                <a:tc>
                  <a:txBody>
                    <a:bodyPr/>
                    <a:lstStyle/>
                    <a:p>
                      <a:pPr algn="ctr"/>
                      <a:r>
                        <a:rPr lang="en-US" sz="2800" dirty="0" smtClean="0"/>
                        <a:t>46</a:t>
                      </a:r>
                      <a:endParaRPr lang="en-US" sz="2800" dirty="0"/>
                    </a:p>
                  </a:txBody>
                  <a:tcPr/>
                </a:tc>
              </a:tr>
            </a:tbl>
          </a:graphicData>
        </a:graphic>
      </p:graphicFrame>
      <p:sp>
        <p:nvSpPr>
          <p:cNvPr id="6" name="TextBox 5"/>
          <p:cNvSpPr txBox="1"/>
          <p:nvPr/>
        </p:nvSpPr>
        <p:spPr>
          <a:xfrm>
            <a:off x="2483768" y="5486400"/>
            <a:ext cx="3472169" cy="400110"/>
          </a:xfrm>
          <a:prstGeom prst="rect">
            <a:avLst/>
          </a:prstGeom>
          <a:noFill/>
        </p:spPr>
        <p:txBody>
          <a:bodyPr wrap="none" rtlCol="0">
            <a:spAutoFit/>
          </a:bodyPr>
          <a:lstStyle/>
          <a:p>
            <a:r>
              <a:rPr lang="en-US" sz="2000" dirty="0" smtClean="0"/>
              <a:t>Surface % ratios of </a:t>
            </a:r>
            <a:r>
              <a:rPr lang="en-US" sz="2000" dirty="0" err="1" smtClean="0"/>
              <a:t>Pd</a:t>
            </a:r>
            <a:r>
              <a:rPr lang="en-US" sz="2000" baseline="30000" dirty="0" err="1" smtClean="0"/>
              <a:t>o</a:t>
            </a:r>
            <a:r>
              <a:rPr lang="en-US" sz="2000" dirty="0" smtClean="0"/>
              <a:t> and Pd</a:t>
            </a:r>
            <a:r>
              <a:rPr lang="en-US" sz="2000" baseline="30000" dirty="0" smtClean="0"/>
              <a:t>+2</a:t>
            </a:r>
            <a:endParaRPr lang="en-US" sz="2000" dirty="0"/>
          </a:p>
        </p:txBody>
      </p:sp>
    </p:spTree>
    <p:extLst>
      <p:ext uri="{BB962C8B-B14F-4D97-AF65-F5344CB8AC3E}">
        <p14:creationId xmlns:p14="http://schemas.microsoft.com/office/powerpoint/2010/main" val="1469512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239098128"/>
              </p:ext>
            </p:extLst>
          </p:nvPr>
        </p:nvGraphicFramePr>
        <p:xfrm>
          <a:off x="838200" y="304800"/>
          <a:ext cx="7315200" cy="5172774"/>
        </p:xfrm>
        <a:graphic>
          <a:graphicData uri="http://schemas.openxmlformats.org/presentationml/2006/ole">
            <mc:AlternateContent xmlns:mc="http://schemas.openxmlformats.org/markup-compatibility/2006">
              <mc:Choice xmlns:v="urn:schemas-microsoft-com:vml" Requires="v">
                <p:oleObj spid="_x0000_s24677" name="Graph" r:id="rId3" imgW="4276800" imgH="3024000" progId="Origin50.Graph">
                  <p:embed/>
                </p:oleObj>
              </mc:Choice>
              <mc:Fallback>
                <p:oleObj name="Graph" r:id="rId3" imgW="4276800" imgH="3024000" progId="Origin50.Graph">
                  <p:embed/>
                  <p:pic>
                    <p:nvPicPr>
                      <p:cNvPr id="0" name=""/>
                      <p:cNvPicPr/>
                      <p:nvPr/>
                    </p:nvPicPr>
                    <p:blipFill>
                      <a:blip r:embed="rId4"/>
                      <a:stretch>
                        <a:fillRect/>
                      </a:stretch>
                    </p:blipFill>
                    <p:spPr>
                      <a:xfrm>
                        <a:off x="838200" y="304800"/>
                        <a:ext cx="7315200" cy="5172774"/>
                      </a:xfrm>
                      <a:prstGeom prst="rect">
                        <a:avLst/>
                      </a:prstGeom>
                    </p:spPr>
                  </p:pic>
                </p:oleObj>
              </mc:Fallback>
            </mc:AlternateContent>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854919425"/>
              </p:ext>
            </p:extLst>
          </p:nvPr>
        </p:nvGraphicFramePr>
        <p:xfrm>
          <a:off x="2051720" y="5589240"/>
          <a:ext cx="4536504" cy="1036320"/>
        </p:xfrm>
        <a:graphic>
          <a:graphicData uri="http://schemas.openxmlformats.org/drawingml/2006/table">
            <a:tbl>
              <a:tblPr firstRow="1" bandRow="1">
                <a:tableStyleId>{5C22544A-7EE6-4342-B048-85BDC9FD1C3A}</a:tableStyleId>
              </a:tblPr>
              <a:tblGrid>
                <a:gridCol w="2268252"/>
                <a:gridCol w="2268252"/>
              </a:tblGrid>
              <a:tr h="410148">
                <a:tc>
                  <a:txBody>
                    <a:bodyPr/>
                    <a:lstStyle/>
                    <a:p>
                      <a:pPr algn="ctr"/>
                      <a:r>
                        <a:rPr lang="en-US" sz="2800" dirty="0" smtClean="0"/>
                        <a:t>%Pd</a:t>
                      </a:r>
                      <a:r>
                        <a:rPr lang="en-US" sz="2800" baseline="30000" dirty="0" smtClean="0"/>
                        <a:t>0</a:t>
                      </a:r>
                      <a:endParaRPr lang="en-US" sz="2800" dirty="0"/>
                    </a:p>
                  </a:txBody>
                  <a:tcPr/>
                </a:tc>
                <a:tc>
                  <a:txBody>
                    <a:bodyPr/>
                    <a:lstStyle/>
                    <a:p>
                      <a:pPr algn="ctr"/>
                      <a:r>
                        <a:rPr lang="en-US" sz="2800" dirty="0" smtClean="0"/>
                        <a:t>%Pd</a:t>
                      </a:r>
                      <a:r>
                        <a:rPr lang="en-US" sz="2800" baseline="30000" dirty="0" smtClean="0"/>
                        <a:t>+2</a:t>
                      </a:r>
                      <a:endParaRPr lang="en-US" sz="2800" dirty="0"/>
                    </a:p>
                  </a:txBody>
                  <a:tcPr/>
                </a:tc>
              </a:tr>
              <a:tr h="410148">
                <a:tc>
                  <a:txBody>
                    <a:bodyPr/>
                    <a:lstStyle/>
                    <a:p>
                      <a:pPr algn="ctr"/>
                      <a:r>
                        <a:rPr lang="en-US" sz="2800" dirty="0" smtClean="0"/>
                        <a:t>50.5</a:t>
                      </a:r>
                      <a:endParaRPr lang="en-US" sz="2800" dirty="0"/>
                    </a:p>
                  </a:txBody>
                  <a:tcPr/>
                </a:tc>
                <a:tc>
                  <a:txBody>
                    <a:bodyPr/>
                    <a:lstStyle/>
                    <a:p>
                      <a:pPr algn="ctr"/>
                      <a:r>
                        <a:rPr lang="en-US" sz="2800" dirty="0" smtClean="0"/>
                        <a:t>49.5</a:t>
                      </a:r>
                      <a:endParaRPr lang="en-US" sz="2800" dirty="0"/>
                    </a:p>
                  </a:txBody>
                  <a:tcPr/>
                </a:tc>
              </a:tr>
            </a:tbl>
          </a:graphicData>
        </a:graphic>
      </p:graphicFrame>
      <p:sp>
        <p:nvSpPr>
          <p:cNvPr id="5" name="Title 1"/>
          <p:cNvSpPr>
            <a:spLocks noGrp="1"/>
          </p:cNvSpPr>
          <p:nvPr>
            <p:ph type="title"/>
          </p:nvPr>
        </p:nvSpPr>
        <p:spPr>
          <a:xfrm>
            <a:off x="457200" y="-76200"/>
            <a:ext cx="8229600" cy="1143000"/>
          </a:xfrm>
        </p:spPr>
        <p:txBody>
          <a:bodyPr/>
          <a:lstStyle/>
          <a:p>
            <a:r>
              <a:rPr lang="en-US" sz="3200" b="1" dirty="0" err="1" smtClean="0"/>
              <a:t>Deconvolution</a:t>
            </a:r>
            <a:r>
              <a:rPr lang="en-US" sz="3200" b="1" dirty="0" smtClean="0"/>
              <a:t> of Pd 3d peak</a:t>
            </a:r>
            <a:br>
              <a:rPr lang="en-US" sz="3200" b="1" dirty="0" smtClean="0"/>
            </a:br>
            <a:r>
              <a:rPr lang="en-US" sz="3200" b="1" dirty="0" smtClean="0"/>
              <a:t>1%Pd/Anatase</a:t>
            </a:r>
            <a:endParaRPr lang="en-US" sz="3200" b="1" dirty="0"/>
          </a:p>
        </p:txBody>
      </p:sp>
    </p:spTree>
    <p:extLst>
      <p:ext uri="{BB962C8B-B14F-4D97-AF65-F5344CB8AC3E}">
        <p14:creationId xmlns:p14="http://schemas.microsoft.com/office/powerpoint/2010/main" val="1061359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E - gifts project 11-11-12\devotional service\project\1 Selective hydrogenation of cinnamaldehyde\PPT\Project evaluatoin at NCCR\Project evaluation 3\PPT\photos\best catalyst kn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82" y="2514600"/>
            <a:ext cx="8906218"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6457890"/>
            <a:ext cx="8173456" cy="400110"/>
          </a:xfrm>
          <a:prstGeom prst="rect">
            <a:avLst/>
          </a:prstGeom>
          <a:noFill/>
        </p:spPr>
        <p:txBody>
          <a:bodyPr wrap="none" rtlCol="0">
            <a:spAutoFit/>
          </a:bodyPr>
          <a:lstStyle/>
          <a:p>
            <a:r>
              <a:rPr lang="en-US" sz="2000" dirty="0" smtClean="0"/>
              <a:t>Ref. W</a:t>
            </a:r>
            <a:r>
              <a:rPr lang="en-US" sz="2000" dirty="0"/>
              <a:t>. Yu, </a:t>
            </a:r>
            <a:r>
              <a:rPr lang="en-US" sz="2000" b="1" dirty="0"/>
              <a:t>Y. </a:t>
            </a:r>
            <a:r>
              <a:rPr lang="en-US" sz="2000" dirty="0"/>
              <a:t>Wang, </a:t>
            </a:r>
            <a:r>
              <a:rPr lang="en-US" sz="2000" b="1" dirty="0"/>
              <a:t>H. </a:t>
            </a:r>
            <a:r>
              <a:rPr lang="en-US" sz="2000" dirty="0"/>
              <a:t>Liu, and W. </a:t>
            </a:r>
            <a:r>
              <a:rPr lang="en-US" sz="2000" dirty="0" err="1"/>
              <a:t>Zheng</a:t>
            </a:r>
            <a:r>
              <a:rPr lang="en-US" sz="2000" dirty="0"/>
              <a:t>, </a:t>
            </a:r>
            <a:r>
              <a:rPr lang="en-US" sz="2000" b="1" i="1" dirty="0"/>
              <a:t>J. </a:t>
            </a:r>
            <a:r>
              <a:rPr lang="en-US" sz="2000" b="1" i="1" dirty="0" err="1"/>
              <a:t>Molec</a:t>
            </a:r>
            <a:r>
              <a:rPr lang="en-US" sz="2000" b="1" i="1" dirty="0"/>
              <a:t>. </a:t>
            </a:r>
            <a:r>
              <a:rPr lang="en-US" sz="2000" b="1" i="1" dirty="0" err="1"/>
              <a:t>Catal</a:t>
            </a:r>
            <a:r>
              <a:rPr lang="en-US" sz="2000" b="1" i="1" dirty="0"/>
              <a:t>. A, 112, </a:t>
            </a:r>
            <a:r>
              <a:rPr lang="en-US" sz="2000" dirty="0"/>
              <a:t>105 (1996).</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
        <p:nvSpPr>
          <p:cNvPr id="5" name="TextBox 4"/>
          <p:cNvSpPr txBox="1"/>
          <p:nvPr/>
        </p:nvSpPr>
        <p:spPr>
          <a:xfrm>
            <a:off x="8254358" y="5029200"/>
            <a:ext cx="902811" cy="369332"/>
          </a:xfrm>
          <a:prstGeom prst="rect">
            <a:avLst/>
          </a:prstGeom>
          <a:noFill/>
        </p:spPr>
        <p:txBody>
          <a:bodyPr wrap="none" rtlCol="0">
            <a:spAutoFit/>
          </a:bodyPr>
          <a:lstStyle/>
          <a:p>
            <a:r>
              <a:rPr lang="en-US" dirty="0" smtClean="0"/>
              <a:t>0.03 S</a:t>
            </a:r>
            <a:r>
              <a:rPr lang="en-US" baseline="30000" dirty="0" smtClean="0"/>
              <a:t>-1</a:t>
            </a:r>
            <a:endParaRPr lang="en-US" dirty="0"/>
          </a:p>
        </p:txBody>
      </p:sp>
      <p:sp>
        <p:nvSpPr>
          <p:cNvPr id="8" name="TextBox 7"/>
          <p:cNvSpPr txBox="1"/>
          <p:nvPr/>
        </p:nvSpPr>
        <p:spPr>
          <a:xfrm>
            <a:off x="246087" y="337066"/>
            <a:ext cx="7670305" cy="1200329"/>
          </a:xfrm>
          <a:prstGeom prst="rect">
            <a:avLst/>
          </a:prstGeom>
          <a:noFill/>
        </p:spPr>
        <p:txBody>
          <a:bodyPr wrap="none" rtlCol="0">
            <a:spAutoFit/>
          </a:bodyPr>
          <a:lstStyle/>
          <a:p>
            <a:r>
              <a:rPr lang="en-US" sz="2400" b="1" u="sng" dirty="0" smtClean="0"/>
              <a:t>Reduction using Stoichiometric reagents </a:t>
            </a:r>
          </a:p>
          <a:p>
            <a:pPr marL="342900" indent="-342900">
              <a:buFont typeface="Arial" pitchFamily="34" charset="0"/>
              <a:buChar char="•"/>
            </a:pPr>
            <a:r>
              <a:rPr lang="en-US" sz="2400" dirty="0" smtClean="0"/>
              <a:t>Sodium </a:t>
            </a:r>
            <a:r>
              <a:rPr lang="en-US" sz="2400" dirty="0"/>
              <a:t>borohydride </a:t>
            </a:r>
            <a:r>
              <a:rPr lang="en-US" sz="2400" dirty="0" smtClean="0"/>
              <a:t>  </a:t>
            </a:r>
          </a:p>
          <a:p>
            <a:pPr marL="342900" indent="-342900">
              <a:buFont typeface="Arial" pitchFamily="34" charset="0"/>
              <a:buChar char="•"/>
            </a:pPr>
            <a:r>
              <a:rPr lang="en-US" sz="2400" b="1" dirty="0" smtClean="0"/>
              <a:t> MPV </a:t>
            </a:r>
            <a:r>
              <a:rPr lang="en-US" sz="2400" b="1" dirty="0"/>
              <a:t>reduction</a:t>
            </a:r>
            <a:r>
              <a:rPr lang="en-US" sz="2400" dirty="0"/>
              <a:t> (</a:t>
            </a:r>
            <a:r>
              <a:rPr lang="en-US" sz="2400" dirty="0" smtClean="0"/>
              <a:t>Meerweil-Ponndorf-</a:t>
            </a:r>
            <a:r>
              <a:rPr lang="en-US" sz="2400" dirty="0" err="1" smtClean="0"/>
              <a:t>Verley</a:t>
            </a:r>
            <a:r>
              <a:rPr lang="en-US" sz="2400" dirty="0" smtClean="0"/>
              <a:t>  </a:t>
            </a:r>
            <a:r>
              <a:rPr lang="en-US" sz="2400" dirty="0"/>
              <a:t>Reduction)</a:t>
            </a:r>
          </a:p>
        </p:txBody>
      </p:sp>
      <p:sp>
        <p:nvSpPr>
          <p:cNvPr id="10" name="Rectangle 9"/>
          <p:cNvSpPr/>
          <p:nvPr/>
        </p:nvSpPr>
        <p:spPr>
          <a:xfrm>
            <a:off x="268649" y="1824335"/>
            <a:ext cx="7745262" cy="461665"/>
          </a:xfrm>
          <a:prstGeom prst="rect">
            <a:avLst/>
          </a:prstGeom>
        </p:spPr>
        <p:txBody>
          <a:bodyPr wrap="none">
            <a:spAutoFit/>
          </a:bodyPr>
          <a:lstStyle/>
          <a:p>
            <a:r>
              <a:rPr lang="en-US" sz="2400" b="1" u="sng" dirty="0" smtClean="0"/>
              <a:t>Heterogeneous catalyst :</a:t>
            </a:r>
            <a:r>
              <a:rPr lang="en-US" sz="2400" dirty="0" smtClean="0"/>
              <a:t> Best </a:t>
            </a:r>
            <a:r>
              <a:rPr lang="en-US" sz="2400" dirty="0"/>
              <a:t>catalyst </a:t>
            </a:r>
            <a:r>
              <a:rPr lang="en-US" sz="2400" dirty="0" smtClean="0"/>
              <a:t>known  from </a:t>
            </a:r>
            <a:r>
              <a:rPr lang="en-US" sz="2400" dirty="0" err="1" smtClean="0"/>
              <a:t>litrature</a:t>
            </a:r>
            <a:endParaRPr lang="en-US" sz="2400" dirty="0"/>
          </a:p>
        </p:txBody>
      </p:sp>
    </p:spTree>
    <p:extLst>
      <p:ext uri="{BB962C8B-B14F-4D97-AF65-F5344CB8AC3E}">
        <p14:creationId xmlns:p14="http://schemas.microsoft.com/office/powerpoint/2010/main" val="855906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573571016"/>
              </p:ext>
            </p:extLst>
          </p:nvPr>
        </p:nvGraphicFramePr>
        <p:xfrm>
          <a:off x="569495" y="228600"/>
          <a:ext cx="8041105" cy="5686081"/>
        </p:xfrm>
        <a:graphic>
          <a:graphicData uri="http://schemas.openxmlformats.org/presentationml/2006/ole">
            <mc:AlternateContent xmlns:mc="http://schemas.openxmlformats.org/markup-compatibility/2006">
              <mc:Choice xmlns:v="urn:schemas-microsoft-com:vml" Requires="v">
                <p:oleObj spid="_x0000_s25694" name="Graph" r:id="rId3" imgW="4276800" imgH="3024000" progId="Origin50.Graph">
                  <p:embed/>
                </p:oleObj>
              </mc:Choice>
              <mc:Fallback>
                <p:oleObj name="Graph" r:id="rId3" imgW="4276800" imgH="3024000" progId="Origin50.Graph">
                  <p:embed/>
                  <p:pic>
                    <p:nvPicPr>
                      <p:cNvPr id="0" name=""/>
                      <p:cNvPicPr/>
                      <p:nvPr/>
                    </p:nvPicPr>
                    <p:blipFill>
                      <a:blip r:embed="rId4"/>
                      <a:stretch>
                        <a:fillRect/>
                      </a:stretch>
                    </p:blipFill>
                    <p:spPr>
                      <a:xfrm>
                        <a:off x="569495" y="228600"/>
                        <a:ext cx="8041105" cy="5686081"/>
                      </a:xfrm>
                      <a:prstGeom prst="rect">
                        <a:avLst/>
                      </a:prstGeom>
                    </p:spPr>
                  </p:pic>
                </p:oleObj>
              </mc:Fallback>
            </mc:AlternateContent>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360189418"/>
              </p:ext>
            </p:extLst>
          </p:nvPr>
        </p:nvGraphicFramePr>
        <p:xfrm>
          <a:off x="2321496" y="5669280"/>
          <a:ext cx="4536504" cy="1036320"/>
        </p:xfrm>
        <a:graphic>
          <a:graphicData uri="http://schemas.openxmlformats.org/drawingml/2006/table">
            <a:tbl>
              <a:tblPr firstRow="1" bandRow="1">
                <a:tableStyleId>{5C22544A-7EE6-4342-B048-85BDC9FD1C3A}</a:tableStyleId>
              </a:tblPr>
              <a:tblGrid>
                <a:gridCol w="2268252"/>
                <a:gridCol w="2268252"/>
              </a:tblGrid>
              <a:tr h="410148">
                <a:tc>
                  <a:txBody>
                    <a:bodyPr/>
                    <a:lstStyle/>
                    <a:p>
                      <a:pPr algn="ctr"/>
                      <a:r>
                        <a:rPr lang="en-US" sz="2800" dirty="0" smtClean="0"/>
                        <a:t>%Pd</a:t>
                      </a:r>
                      <a:r>
                        <a:rPr lang="en-US" sz="2800" baseline="30000" dirty="0" smtClean="0"/>
                        <a:t>0</a:t>
                      </a:r>
                      <a:endParaRPr lang="en-US" sz="2800" dirty="0"/>
                    </a:p>
                  </a:txBody>
                  <a:tcPr/>
                </a:tc>
                <a:tc>
                  <a:txBody>
                    <a:bodyPr/>
                    <a:lstStyle/>
                    <a:p>
                      <a:pPr algn="ctr"/>
                      <a:r>
                        <a:rPr lang="en-US" sz="2800" dirty="0" smtClean="0"/>
                        <a:t>%Pd</a:t>
                      </a:r>
                      <a:r>
                        <a:rPr lang="en-US" sz="2800" baseline="30000" dirty="0" smtClean="0"/>
                        <a:t>+2</a:t>
                      </a:r>
                      <a:endParaRPr lang="en-US" sz="2800" dirty="0"/>
                    </a:p>
                  </a:txBody>
                  <a:tcPr/>
                </a:tc>
              </a:tr>
              <a:tr h="410148">
                <a:tc>
                  <a:txBody>
                    <a:bodyPr/>
                    <a:lstStyle/>
                    <a:p>
                      <a:pPr algn="ctr"/>
                      <a:r>
                        <a:rPr lang="en-US" sz="2800" dirty="0" smtClean="0"/>
                        <a:t>66</a:t>
                      </a:r>
                      <a:endParaRPr lang="en-US" sz="2800" dirty="0"/>
                    </a:p>
                  </a:txBody>
                  <a:tcPr/>
                </a:tc>
                <a:tc>
                  <a:txBody>
                    <a:bodyPr/>
                    <a:lstStyle/>
                    <a:p>
                      <a:pPr algn="ctr"/>
                      <a:r>
                        <a:rPr lang="en-US" sz="2800" dirty="0" smtClean="0"/>
                        <a:t>34</a:t>
                      </a:r>
                      <a:endParaRPr lang="en-US" sz="2800" dirty="0"/>
                    </a:p>
                  </a:txBody>
                  <a:tcPr/>
                </a:tc>
              </a:tr>
            </a:tbl>
          </a:graphicData>
        </a:graphic>
      </p:graphicFrame>
      <p:sp>
        <p:nvSpPr>
          <p:cNvPr id="5" name="Title 1"/>
          <p:cNvSpPr>
            <a:spLocks noGrp="1"/>
          </p:cNvSpPr>
          <p:nvPr>
            <p:ph type="title"/>
          </p:nvPr>
        </p:nvSpPr>
        <p:spPr>
          <a:xfrm>
            <a:off x="152400" y="76200"/>
            <a:ext cx="8229600" cy="1143000"/>
          </a:xfrm>
        </p:spPr>
        <p:txBody>
          <a:bodyPr/>
          <a:lstStyle/>
          <a:p>
            <a:r>
              <a:rPr lang="en-US" sz="3200" b="1" dirty="0" err="1" smtClean="0"/>
              <a:t>Deconvolution</a:t>
            </a:r>
            <a:r>
              <a:rPr lang="en-US" sz="3200" b="1" dirty="0" smtClean="0"/>
              <a:t> of Pd 3d peak</a:t>
            </a:r>
            <a:br>
              <a:rPr lang="en-US" sz="3200" b="1" dirty="0" smtClean="0"/>
            </a:br>
            <a:r>
              <a:rPr lang="en-US" sz="3200" b="1" dirty="0" smtClean="0"/>
              <a:t>1%Pd-Au/P25</a:t>
            </a:r>
            <a:endParaRPr lang="en-US" sz="3200" b="1" dirty="0"/>
          </a:p>
        </p:txBody>
      </p:sp>
    </p:spTree>
    <p:extLst>
      <p:ext uri="{BB962C8B-B14F-4D97-AF65-F5344CB8AC3E}">
        <p14:creationId xmlns:p14="http://schemas.microsoft.com/office/powerpoint/2010/main" val="2140404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802762197"/>
              </p:ext>
            </p:extLst>
          </p:nvPr>
        </p:nvGraphicFramePr>
        <p:xfrm>
          <a:off x="-20053" y="-304800"/>
          <a:ext cx="8991600" cy="6352507"/>
        </p:xfrm>
        <a:graphic>
          <a:graphicData uri="http://schemas.openxmlformats.org/presentationml/2006/ole">
            <mc:AlternateContent xmlns:mc="http://schemas.openxmlformats.org/markup-compatibility/2006">
              <mc:Choice xmlns:v="urn:schemas-microsoft-com:vml" Requires="v">
                <p:oleObj spid="_x0000_s21660" name="Graph" r:id="rId3" imgW="4276954" imgH="3023616" progId="Origin50.Graph">
                  <p:embed/>
                </p:oleObj>
              </mc:Choice>
              <mc:Fallback>
                <p:oleObj name="Graph" r:id="rId3" imgW="4276954" imgH="3023616" progId="Origin50.Grap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3" y="-304800"/>
                        <a:ext cx="8991600" cy="6352507"/>
                      </a:xfrm>
                      <a:prstGeom prst="rect">
                        <a:avLst/>
                      </a:prstGeom>
                      <a:noFill/>
                    </p:spPr>
                  </p:pic>
                </p:oleObj>
              </mc:Fallback>
            </mc:AlternateContent>
          </a:graphicData>
        </a:graphic>
      </p:graphicFrame>
      <p:sp>
        <p:nvSpPr>
          <p:cNvPr id="6" name="Rectangle 5"/>
          <p:cNvSpPr/>
          <p:nvPr/>
        </p:nvSpPr>
        <p:spPr>
          <a:xfrm>
            <a:off x="914400" y="5791198"/>
            <a:ext cx="7924800" cy="830997"/>
          </a:xfrm>
          <a:prstGeom prst="rect">
            <a:avLst/>
          </a:prstGeom>
        </p:spPr>
        <p:txBody>
          <a:bodyPr wrap="square">
            <a:spAutoFit/>
          </a:bodyPr>
          <a:lstStyle/>
          <a:p>
            <a:r>
              <a:rPr lang="en-US" sz="2400" dirty="0"/>
              <a:t>UV-Vis DRS of 1%Pd/TiO</a:t>
            </a:r>
            <a:r>
              <a:rPr lang="en-US" sz="2400" baseline="-25000" dirty="0"/>
              <a:t>2</a:t>
            </a:r>
            <a:r>
              <a:rPr lang="en-US" sz="2400" dirty="0"/>
              <a:t>-P25,  1%Pd-Ag/TiO</a:t>
            </a:r>
            <a:r>
              <a:rPr lang="en-US" sz="2400" baseline="-25000" dirty="0"/>
              <a:t>2</a:t>
            </a:r>
            <a:r>
              <a:rPr lang="en-US" sz="2400" dirty="0"/>
              <a:t>-P25, </a:t>
            </a:r>
            <a:r>
              <a:rPr lang="en-US" sz="2400" dirty="0">
                <a:solidFill>
                  <a:srgbClr val="FF0000"/>
                </a:solidFill>
              </a:rPr>
              <a:t>1%Ag/TiO</a:t>
            </a:r>
            <a:r>
              <a:rPr lang="en-US" sz="2400" baseline="-25000" dirty="0">
                <a:solidFill>
                  <a:srgbClr val="FF0000"/>
                </a:solidFill>
              </a:rPr>
              <a:t>2</a:t>
            </a:r>
            <a:r>
              <a:rPr lang="en-US" sz="2400" dirty="0">
                <a:solidFill>
                  <a:srgbClr val="FF0000"/>
                </a:solidFill>
              </a:rPr>
              <a:t>-P25</a:t>
            </a:r>
            <a:r>
              <a:rPr lang="en-US" sz="2400" dirty="0" smtClean="0"/>
              <a:t>,</a:t>
            </a:r>
            <a:r>
              <a:rPr lang="en-US" sz="2400" dirty="0" smtClean="0">
                <a:solidFill>
                  <a:schemeClr val="accent1"/>
                </a:solidFill>
              </a:rPr>
              <a:t> 1%Pd-Au/TiO</a:t>
            </a:r>
            <a:r>
              <a:rPr lang="en-US" sz="2400" baseline="-25000" dirty="0" smtClean="0">
                <a:solidFill>
                  <a:schemeClr val="accent1"/>
                </a:solidFill>
              </a:rPr>
              <a:t>2</a:t>
            </a:r>
            <a:r>
              <a:rPr lang="en-US" sz="2400" dirty="0" smtClean="0">
                <a:solidFill>
                  <a:schemeClr val="accent1"/>
                </a:solidFill>
              </a:rPr>
              <a:t>-P25 </a:t>
            </a:r>
            <a:r>
              <a:rPr lang="en-US" sz="2400" dirty="0"/>
              <a:t>and 1%Au/TiO</a:t>
            </a:r>
            <a:r>
              <a:rPr lang="en-US" sz="2400" baseline="-25000" dirty="0"/>
              <a:t>2</a:t>
            </a:r>
            <a:r>
              <a:rPr lang="en-US" sz="2400" dirty="0"/>
              <a:t>-P25.</a:t>
            </a:r>
          </a:p>
        </p:txBody>
      </p:sp>
    </p:spTree>
    <p:extLst>
      <p:ext uri="{BB962C8B-B14F-4D97-AF65-F5344CB8AC3E}">
        <p14:creationId xmlns:p14="http://schemas.microsoft.com/office/powerpoint/2010/main" val="42016241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Testing of Catalysts </a:t>
            </a:r>
            <a:br>
              <a:rPr lang="en-US" dirty="0" smtClean="0"/>
            </a:br>
            <a:endParaRPr lang="en-IN" dirty="0"/>
          </a:p>
        </p:txBody>
      </p:sp>
      <p:sp>
        <p:nvSpPr>
          <p:cNvPr id="3" name="TextBox 2"/>
          <p:cNvSpPr txBox="1"/>
          <p:nvPr/>
        </p:nvSpPr>
        <p:spPr>
          <a:xfrm>
            <a:off x="228600" y="914400"/>
            <a:ext cx="9046900" cy="1200329"/>
          </a:xfrm>
          <a:prstGeom prst="rect">
            <a:avLst/>
          </a:prstGeom>
          <a:noFill/>
        </p:spPr>
        <p:txBody>
          <a:bodyPr wrap="none" rtlCol="0">
            <a:spAutoFit/>
          </a:bodyPr>
          <a:lstStyle/>
          <a:p>
            <a:pPr>
              <a:buFont typeface="Wingdings" pitchFamily="2" charset="2"/>
              <a:buChar char="q"/>
            </a:pPr>
            <a:r>
              <a:rPr lang="en-US" sz="2400" dirty="0" smtClean="0"/>
              <a:t>Prepared catalysts are being tested by carrying out hydrogenation of </a:t>
            </a:r>
          </a:p>
          <a:p>
            <a:r>
              <a:rPr lang="en-US" sz="2400" dirty="0" smtClean="0"/>
              <a:t>  cinnamaldehyde in a Parr Reactor </a:t>
            </a:r>
          </a:p>
          <a:p>
            <a:pPr>
              <a:buFont typeface="Wingdings" pitchFamily="2" charset="2"/>
              <a:buChar char="q"/>
            </a:pPr>
            <a:endParaRPr lang="en-US" sz="2400" dirty="0" smtClean="0"/>
          </a:p>
        </p:txBody>
      </p:sp>
      <p:sp>
        <p:nvSpPr>
          <p:cNvPr id="4" name="TextBox 3"/>
          <p:cNvSpPr txBox="1"/>
          <p:nvPr/>
        </p:nvSpPr>
        <p:spPr>
          <a:xfrm>
            <a:off x="457200" y="5410200"/>
            <a:ext cx="7961538" cy="1200329"/>
          </a:xfrm>
          <a:prstGeom prst="rect">
            <a:avLst/>
          </a:prstGeom>
          <a:noFill/>
        </p:spPr>
        <p:txBody>
          <a:bodyPr wrap="none" rtlCol="0">
            <a:spAutoFit/>
          </a:bodyPr>
          <a:lstStyle/>
          <a:p>
            <a:pPr>
              <a:buFont typeface="Wingdings" pitchFamily="2" charset="2"/>
              <a:buChar char="q"/>
            </a:pPr>
            <a:r>
              <a:rPr lang="en-US" sz="2400" dirty="0" smtClean="0"/>
              <a:t>Obtained products are analyzed using Perkin Elmer GC with </a:t>
            </a:r>
          </a:p>
          <a:p>
            <a:r>
              <a:rPr lang="en-US" sz="2400" dirty="0" smtClean="0"/>
              <a:t>RTX 5-ms column.</a:t>
            </a:r>
            <a:endParaRPr lang="en-IN" sz="2400" dirty="0" smtClean="0"/>
          </a:p>
          <a:p>
            <a:endParaRPr lang="en-IN" sz="2400" dirty="0"/>
          </a:p>
        </p:txBody>
      </p:sp>
      <p:pic>
        <p:nvPicPr>
          <p:cNvPr id="6146" name="Picture 2" descr="E:\E - gifts project 11-11-12\devotional service\project\1 Selective hydrogenation of cinnamaldehyde\PPT\Project evaluatoin at NCCR\Project evaluation 3\PPT\photos\parr rea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1752600"/>
            <a:ext cx="7275738"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752117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19400" y="2514600"/>
            <a:ext cx="4976042" cy="523220"/>
          </a:xfrm>
          <a:prstGeom prst="rect">
            <a:avLst/>
          </a:prstGeom>
          <a:noFill/>
        </p:spPr>
        <p:txBody>
          <a:bodyPr wrap="none" rtlCol="0">
            <a:spAutoFit/>
          </a:bodyPr>
          <a:lstStyle/>
          <a:p>
            <a:r>
              <a:rPr lang="en-US" sz="2800" dirty="0" smtClean="0"/>
              <a:t>Mixture of reactant and products </a:t>
            </a:r>
            <a:endParaRPr lang="en-US" sz="2800" dirty="0"/>
          </a:p>
        </p:txBody>
      </p:sp>
      <p:cxnSp>
        <p:nvCxnSpPr>
          <p:cNvPr id="6" name="Straight Arrow Connector 5"/>
          <p:cNvCxnSpPr/>
          <p:nvPr/>
        </p:nvCxnSpPr>
        <p:spPr>
          <a:xfrm flipH="1">
            <a:off x="4191000" y="4724400"/>
            <a:ext cx="22860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4278868"/>
            <a:ext cx="1550874" cy="523220"/>
          </a:xfrm>
          <a:prstGeom prst="rect">
            <a:avLst/>
          </a:prstGeom>
          <a:noFill/>
        </p:spPr>
        <p:txBody>
          <a:bodyPr wrap="none" rtlCol="0">
            <a:spAutoFit/>
          </a:bodyPr>
          <a:lstStyle/>
          <a:p>
            <a:r>
              <a:rPr lang="en-US" sz="2800" dirty="0" smtClean="0"/>
              <a:t>Reactant </a:t>
            </a:r>
            <a:endParaRPr lang="en-US" sz="2800" dirty="0"/>
          </a:p>
        </p:txBody>
      </p:sp>
      <p:sp>
        <p:nvSpPr>
          <p:cNvPr id="5" name="TextBox 4"/>
          <p:cNvSpPr txBox="1"/>
          <p:nvPr/>
        </p:nvSpPr>
        <p:spPr>
          <a:xfrm>
            <a:off x="2819400" y="76200"/>
            <a:ext cx="3006592" cy="584775"/>
          </a:xfrm>
          <a:prstGeom prst="rect">
            <a:avLst/>
          </a:prstGeom>
          <a:noFill/>
        </p:spPr>
        <p:txBody>
          <a:bodyPr wrap="none" rtlCol="0">
            <a:spAutoFit/>
          </a:bodyPr>
          <a:lstStyle/>
          <a:p>
            <a:r>
              <a:rPr lang="en-US" sz="3200" dirty="0" smtClean="0"/>
              <a:t>Calibration of GC</a:t>
            </a:r>
            <a:endParaRPr lang="en-US" sz="3200" dirty="0"/>
          </a:p>
        </p:txBody>
      </p:sp>
      <p:cxnSp>
        <p:nvCxnSpPr>
          <p:cNvPr id="9" name="Straight Arrow Connector 8"/>
          <p:cNvCxnSpPr/>
          <p:nvPr/>
        </p:nvCxnSpPr>
        <p:spPr>
          <a:xfrm flipH="1">
            <a:off x="4572000" y="4540478"/>
            <a:ext cx="1600200" cy="7935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48400" y="4267200"/>
            <a:ext cx="760208" cy="523220"/>
          </a:xfrm>
          <a:prstGeom prst="rect">
            <a:avLst/>
          </a:prstGeom>
          <a:noFill/>
        </p:spPr>
        <p:txBody>
          <a:bodyPr wrap="none" rtlCol="0">
            <a:spAutoFit/>
          </a:bodyPr>
          <a:lstStyle/>
          <a:p>
            <a:r>
              <a:rPr lang="en-US" sz="2800" dirty="0" smtClean="0"/>
              <a:t>COL</a:t>
            </a:r>
            <a:endParaRPr lang="en-US" sz="2800" dirty="0"/>
          </a:p>
        </p:txBody>
      </p:sp>
      <p:cxnSp>
        <p:nvCxnSpPr>
          <p:cNvPr id="14" name="Straight Arrow Connector 13"/>
          <p:cNvCxnSpPr/>
          <p:nvPr/>
        </p:nvCxnSpPr>
        <p:spPr>
          <a:xfrm>
            <a:off x="2743200" y="4648200"/>
            <a:ext cx="53340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0" y="4191000"/>
            <a:ext cx="958917" cy="523220"/>
          </a:xfrm>
          <a:prstGeom prst="rect">
            <a:avLst/>
          </a:prstGeom>
          <a:noFill/>
        </p:spPr>
        <p:txBody>
          <a:bodyPr wrap="none" rtlCol="0">
            <a:spAutoFit/>
          </a:bodyPr>
          <a:lstStyle/>
          <a:p>
            <a:r>
              <a:rPr lang="en-US" sz="2800" dirty="0" smtClean="0"/>
              <a:t>HCAL</a:t>
            </a:r>
            <a:endParaRPr lang="en-US" sz="2800" dirty="0"/>
          </a:p>
        </p:txBody>
      </p:sp>
      <p:sp>
        <p:nvSpPr>
          <p:cNvPr id="16" name="TextBox 15"/>
          <p:cNvSpPr txBox="1"/>
          <p:nvPr/>
        </p:nvSpPr>
        <p:spPr>
          <a:xfrm>
            <a:off x="3200400" y="3657600"/>
            <a:ext cx="756297" cy="400110"/>
          </a:xfrm>
          <a:prstGeom prst="rect">
            <a:avLst/>
          </a:prstGeom>
          <a:noFill/>
        </p:spPr>
        <p:txBody>
          <a:bodyPr wrap="none" rtlCol="0">
            <a:spAutoFit/>
          </a:bodyPr>
          <a:lstStyle/>
          <a:p>
            <a:r>
              <a:rPr lang="en-US" sz="2000" dirty="0" smtClean="0"/>
              <a:t>HCOL</a:t>
            </a:r>
            <a:endParaRPr lang="en-US" sz="2000" dirty="0"/>
          </a:p>
        </p:txBody>
      </p:sp>
      <p:cxnSp>
        <p:nvCxnSpPr>
          <p:cNvPr id="18" name="Straight Arrow Connector 17"/>
          <p:cNvCxnSpPr/>
          <p:nvPr/>
        </p:nvCxnSpPr>
        <p:spPr>
          <a:xfrm>
            <a:off x="3578548" y="4057710"/>
            <a:ext cx="231452" cy="16572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665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667000"/>
            <a:ext cx="6488251" cy="584775"/>
          </a:xfrm>
          <a:prstGeom prst="rect">
            <a:avLst/>
          </a:prstGeom>
          <a:noFill/>
        </p:spPr>
        <p:txBody>
          <a:bodyPr wrap="none" rtlCol="0">
            <a:spAutoFit/>
          </a:bodyPr>
          <a:lstStyle/>
          <a:p>
            <a:r>
              <a:rPr lang="en-US" sz="3200" b="1" u="sng" dirty="0" smtClean="0"/>
              <a:t>Optimization of reaction conditions </a:t>
            </a:r>
            <a:endParaRPr lang="en-US" sz="3200" b="1" u="sng" dirty="0"/>
          </a:p>
        </p:txBody>
      </p:sp>
    </p:spTree>
    <p:extLst>
      <p:ext uri="{BB962C8B-B14F-4D97-AF65-F5344CB8AC3E}">
        <p14:creationId xmlns:p14="http://schemas.microsoft.com/office/powerpoint/2010/main" val="37055651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24748223"/>
              </p:ext>
            </p:extLst>
          </p:nvPr>
        </p:nvGraphicFramePr>
        <p:xfrm>
          <a:off x="-36095" y="533400"/>
          <a:ext cx="9208169" cy="5486400"/>
        </p:xfrm>
        <a:graphic>
          <a:graphicData uri="http://schemas.openxmlformats.org/drawingml/2006/table">
            <a:tbl>
              <a:tblPr firstRow="1" firstCol="1" bandRow="1">
                <a:tableStyleId>{5C22544A-7EE6-4342-B048-85BDC9FD1C3A}</a:tableStyleId>
              </a:tblPr>
              <a:tblGrid>
                <a:gridCol w="2215446"/>
                <a:gridCol w="1664491"/>
                <a:gridCol w="1099587"/>
                <a:gridCol w="1158868"/>
                <a:gridCol w="1160029"/>
                <a:gridCol w="1909748"/>
              </a:tblGrid>
              <a:tr h="1359877">
                <a:tc>
                  <a:txBody>
                    <a:bodyPr/>
                    <a:lstStyle/>
                    <a:p>
                      <a:pPr marL="0" marR="0" algn="ctr">
                        <a:lnSpc>
                          <a:spcPct val="200000"/>
                        </a:lnSpc>
                        <a:spcBef>
                          <a:spcPts val="0"/>
                        </a:spcBef>
                        <a:spcAft>
                          <a:spcPts val="0"/>
                        </a:spcAft>
                      </a:pPr>
                      <a:r>
                        <a:rPr lang="en-US" sz="2400" dirty="0">
                          <a:effectLst/>
                        </a:rPr>
                        <a:t>Catalyst  name</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Conversion%</a:t>
                      </a:r>
                      <a:endParaRPr lang="en-US" sz="2400" dirty="0">
                        <a:effectLst/>
                        <a:latin typeface="Times New Roman"/>
                        <a:ea typeface="Times New Roman"/>
                        <a:cs typeface="Times New Roman"/>
                      </a:endParaRPr>
                    </a:p>
                  </a:txBody>
                  <a:tcPr marL="68580" marR="68580" marT="0" marB="0"/>
                </a:tc>
                <a:tc gridSpan="3">
                  <a:txBody>
                    <a:bodyPr/>
                    <a:lstStyle/>
                    <a:p>
                      <a:pPr marL="0" marR="0" algn="ctr">
                        <a:lnSpc>
                          <a:spcPct val="200000"/>
                        </a:lnSpc>
                        <a:spcBef>
                          <a:spcPts val="0"/>
                        </a:spcBef>
                        <a:spcAft>
                          <a:spcPts val="0"/>
                        </a:spcAft>
                      </a:pPr>
                      <a:r>
                        <a:rPr lang="en-US" sz="2400" dirty="0">
                          <a:effectLst/>
                        </a:rPr>
                        <a:t>Selectivity%</a:t>
                      </a:r>
                      <a:endParaRPr lang="en-US" sz="2400" dirty="0">
                        <a:effectLst/>
                        <a:latin typeface="Times New Roman"/>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200000"/>
                        </a:lnSpc>
                        <a:spcBef>
                          <a:spcPts val="0"/>
                        </a:spcBef>
                        <a:spcAft>
                          <a:spcPts val="0"/>
                        </a:spcAft>
                      </a:pPr>
                      <a:r>
                        <a:rPr lang="en-US" sz="2400">
                          <a:effectLst/>
                        </a:rPr>
                        <a:t>TOF(s</a:t>
                      </a:r>
                      <a:r>
                        <a:rPr lang="en-US" sz="2400" baseline="30000">
                          <a:effectLst/>
                        </a:rPr>
                        <a:t>-1</a:t>
                      </a:r>
                      <a:r>
                        <a:rPr lang="en-US" sz="2400">
                          <a:effectLst/>
                        </a:rPr>
                        <a:t>)X 10</a:t>
                      </a:r>
                      <a:r>
                        <a:rPr lang="en-US" sz="2400" baseline="30000">
                          <a:effectLst/>
                        </a:rPr>
                        <a:t>-3</a:t>
                      </a:r>
                      <a:endParaRPr lang="en-US" sz="2400">
                        <a:effectLst/>
                        <a:latin typeface="Times New Roman"/>
                        <a:ea typeface="Times New Roman"/>
                        <a:cs typeface="Times New Roman"/>
                      </a:endParaRPr>
                    </a:p>
                  </a:txBody>
                  <a:tcPr marL="68580" marR="68580" marT="0" marB="0"/>
                </a:tc>
              </a:tr>
              <a:tr h="685800">
                <a:tc>
                  <a:txBody>
                    <a:bodyPr/>
                    <a:lstStyle/>
                    <a:p>
                      <a:pPr marL="0" marR="0" algn="ctr">
                        <a:lnSpc>
                          <a:spcPct val="200000"/>
                        </a:lnSpc>
                        <a:spcBef>
                          <a:spcPts val="0"/>
                        </a:spcBef>
                        <a:spcAft>
                          <a:spcPts val="0"/>
                        </a:spcAft>
                      </a:pPr>
                      <a:r>
                        <a:rPr lang="en-US" sz="2400" dirty="0">
                          <a:effectLst/>
                        </a:rPr>
                        <a:t> </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 </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HCAL</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HCOL</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COL</a:t>
                      </a:r>
                      <a:endParaRPr lang="en-US" sz="2400" dirty="0">
                        <a:effectLst/>
                        <a:latin typeface="Times New Roman"/>
                        <a:ea typeface="Times New Roman"/>
                        <a:cs typeface="Times New Roman"/>
                      </a:endParaRPr>
                    </a:p>
                  </a:txBody>
                  <a:tcPr marL="68580" marR="68580" marT="0" marB="0">
                    <a:solidFill>
                      <a:schemeClr val="accent3"/>
                    </a:solidFill>
                  </a:tcPr>
                </a:tc>
                <a:tc>
                  <a:txBody>
                    <a:bodyPr/>
                    <a:lstStyle/>
                    <a:p>
                      <a:pPr marL="0" marR="0" algn="ctr">
                        <a:lnSpc>
                          <a:spcPct val="200000"/>
                        </a:lnSpc>
                        <a:spcBef>
                          <a:spcPts val="0"/>
                        </a:spcBef>
                        <a:spcAft>
                          <a:spcPts val="0"/>
                        </a:spcAft>
                      </a:pPr>
                      <a:r>
                        <a:rPr lang="en-US" sz="2400">
                          <a:effectLst/>
                        </a:rPr>
                        <a:t>From TEM</a:t>
                      </a:r>
                      <a:endParaRPr lang="en-US" sz="2400">
                        <a:effectLst/>
                        <a:latin typeface="Times New Roman"/>
                        <a:ea typeface="Times New Roman"/>
                        <a:cs typeface="Times New Roman"/>
                      </a:endParaRPr>
                    </a:p>
                  </a:txBody>
                  <a:tcPr marL="68580" marR="68580" marT="0" marB="0"/>
                </a:tc>
              </a:tr>
              <a:tr h="609600">
                <a:tc>
                  <a:txBody>
                    <a:bodyPr/>
                    <a:lstStyle/>
                    <a:p>
                      <a:pPr marL="0" marR="0" algn="ctr">
                        <a:lnSpc>
                          <a:spcPct val="200000"/>
                        </a:lnSpc>
                        <a:spcBef>
                          <a:spcPts val="0"/>
                        </a:spcBef>
                        <a:spcAft>
                          <a:spcPts val="0"/>
                        </a:spcAft>
                      </a:pPr>
                      <a:r>
                        <a:rPr lang="en-US" sz="2400" dirty="0" smtClean="0">
                          <a:effectLst/>
                        </a:rPr>
                        <a:t>3.6%T Pd/HT</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800" dirty="0">
                          <a:effectLst/>
                        </a:rPr>
                        <a:t>100</a:t>
                      </a:r>
                      <a:endParaRPr lang="en-US" sz="2800" dirty="0">
                        <a:effectLst/>
                        <a:latin typeface="Times New Roman"/>
                        <a:ea typeface="Times New Roman"/>
                        <a:cs typeface="Times New Roman"/>
                      </a:endParaRPr>
                    </a:p>
                  </a:txBody>
                  <a:tcPr marL="68580" marR="68580" marT="0" marB="0"/>
                </a:tc>
                <a:tc>
                  <a:txBody>
                    <a:bodyPr/>
                    <a:lstStyle/>
                    <a:p>
                      <a:pPr algn="ctr"/>
                      <a:r>
                        <a:rPr lang="en-US" sz="2800" dirty="0" smtClean="0"/>
                        <a:t>78.9</a:t>
                      </a:r>
                      <a:endParaRPr lang="en-US" sz="2000" dirty="0"/>
                    </a:p>
                  </a:txBody>
                  <a:tcPr marL="68580" marR="68580" marT="0" marB="0" anchor="b"/>
                </a:tc>
                <a:tc>
                  <a:txBody>
                    <a:bodyPr/>
                    <a:lstStyle/>
                    <a:p>
                      <a:pPr algn="ctr"/>
                      <a:r>
                        <a:rPr lang="en-US" sz="2800" dirty="0" smtClean="0"/>
                        <a:t>20.8</a:t>
                      </a:r>
                      <a:endParaRPr lang="en-US" sz="2800" dirty="0"/>
                    </a:p>
                  </a:txBody>
                  <a:tcPr marL="68580" marR="68580" marT="0" marB="0" anchor="b"/>
                </a:tc>
                <a:tc>
                  <a:txBody>
                    <a:bodyPr/>
                    <a:lstStyle/>
                    <a:p>
                      <a:pPr algn="ctr"/>
                      <a:r>
                        <a:rPr lang="en-US" sz="2800" dirty="0" smtClean="0"/>
                        <a:t>0.3</a:t>
                      </a:r>
                      <a:endParaRPr lang="en-US" sz="2800" dirty="0"/>
                    </a:p>
                  </a:txBody>
                  <a:tcPr marL="68580" marR="68580" marT="0" marB="0" anchor="b">
                    <a:solidFill>
                      <a:schemeClr val="accent3"/>
                    </a:solidFill>
                  </a:tcPr>
                </a:tc>
                <a:tc>
                  <a:txBody>
                    <a:bodyPr/>
                    <a:lstStyle/>
                    <a:p>
                      <a:pPr algn="ctr"/>
                      <a:r>
                        <a:rPr lang="en-US" sz="2800" dirty="0" smtClean="0"/>
                        <a:t>9.9</a:t>
                      </a:r>
                      <a:endParaRPr lang="en-US" sz="2800" dirty="0"/>
                    </a:p>
                  </a:txBody>
                  <a:tcPr marL="68580" marR="68580" marT="0" marB="0" anchor="b"/>
                </a:tc>
              </a:tr>
              <a:tr h="648208">
                <a:tc>
                  <a:txBody>
                    <a:bodyPr/>
                    <a:lstStyle/>
                    <a:p>
                      <a:pPr marL="0" marR="0" algn="ctr">
                        <a:lnSpc>
                          <a:spcPct val="200000"/>
                        </a:lnSpc>
                        <a:spcBef>
                          <a:spcPts val="0"/>
                        </a:spcBef>
                        <a:spcAft>
                          <a:spcPts val="0"/>
                        </a:spcAft>
                      </a:pPr>
                      <a:r>
                        <a:rPr lang="en-US" sz="2400" dirty="0" smtClean="0">
                          <a:effectLst/>
                        </a:rPr>
                        <a:t>3.6%O Pd/HT</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800" dirty="0">
                          <a:effectLst/>
                        </a:rPr>
                        <a:t>100</a:t>
                      </a:r>
                      <a:endParaRPr lang="en-US" sz="28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800" dirty="0">
                          <a:effectLst/>
                        </a:rPr>
                        <a:t>78.3</a:t>
                      </a:r>
                      <a:endParaRPr lang="en-US" sz="2800" dirty="0">
                        <a:effectLst/>
                        <a:latin typeface="Times New Roman"/>
                        <a:ea typeface="Times New Roman"/>
                        <a:cs typeface="Times New Roman"/>
                      </a:endParaRPr>
                    </a:p>
                  </a:txBody>
                  <a:tcPr marL="68580" marR="68580" marT="0" marB="0" anchor="b"/>
                </a:tc>
                <a:tc>
                  <a:txBody>
                    <a:bodyPr/>
                    <a:lstStyle/>
                    <a:p>
                      <a:pPr marL="0" marR="0" algn="ctr">
                        <a:lnSpc>
                          <a:spcPct val="200000"/>
                        </a:lnSpc>
                        <a:spcBef>
                          <a:spcPts val="0"/>
                        </a:spcBef>
                        <a:spcAft>
                          <a:spcPts val="0"/>
                        </a:spcAft>
                      </a:pPr>
                      <a:r>
                        <a:rPr lang="en-US" sz="2800" dirty="0">
                          <a:effectLst/>
                        </a:rPr>
                        <a:t>21.5</a:t>
                      </a:r>
                      <a:endParaRPr lang="en-US" sz="2800" dirty="0">
                        <a:effectLst/>
                        <a:latin typeface="Times New Roman"/>
                        <a:ea typeface="Times New Roman"/>
                        <a:cs typeface="Times New Roman"/>
                      </a:endParaRPr>
                    </a:p>
                  </a:txBody>
                  <a:tcPr marL="68580" marR="68580" marT="0" marB="0" anchor="b"/>
                </a:tc>
                <a:tc>
                  <a:txBody>
                    <a:bodyPr/>
                    <a:lstStyle/>
                    <a:p>
                      <a:pPr marL="0" marR="0" algn="ctr">
                        <a:lnSpc>
                          <a:spcPct val="200000"/>
                        </a:lnSpc>
                        <a:spcBef>
                          <a:spcPts val="0"/>
                        </a:spcBef>
                        <a:spcAft>
                          <a:spcPts val="0"/>
                        </a:spcAft>
                      </a:pPr>
                      <a:r>
                        <a:rPr lang="en-US" sz="2800" dirty="0">
                          <a:effectLst/>
                        </a:rPr>
                        <a:t>0.2</a:t>
                      </a:r>
                      <a:endParaRPr lang="en-US" sz="2800" dirty="0">
                        <a:effectLst/>
                        <a:latin typeface="Times New Roman"/>
                        <a:ea typeface="Times New Roman"/>
                        <a:cs typeface="Times New Roman"/>
                      </a:endParaRPr>
                    </a:p>
                  </a:txBody>
                  <a:tcPr marL="68580" marR="68580" marT="0" marB="0" anchor="b">
                    <a:solidFill>
                      <a:schemeClr val="accent3"/>
                    </a:solidFill>
                  </a:tcPr>
                </a:tc>
                <a:tc>
                  <a:txBody>
                    <a:bodyPr/>
                    <a:lstStyle/>
                    <a:p>
                      <a:pPr marL="0" marR="0" algn="ctr">
                        <a:lnSpc>
                          <a:spcPct val="200000"/>
                        </a:lnSpc>
                        <a:spcBef>
                          <a:spcPts val="0"/>
                        </a:spcBef>
                        <a:spcAft>
                          <a:spcPts val="0"/>
                        </a:spcAft>
                      </a:pPr>
                      <a:r>
                        <a:rPr lang="en-US" sz="2800" dirty="0">
                          <a:effectLst/>
                        </a:rPr>
                        <a:t>9.432</a:t>
                      </a:r>
                      <a:endParaRPr lang="en-US" sz="2800" dirty="0">
                        <a:effectLst/>
                        <a:latin typeface="Times New Roman"/>
                        <a:ea typeface="Times New Roman"/>
                        <a:cs typeface="Times New Roman"/>
                      </a:endParaRPr>
                    </a:p>
                  </a:txBody>
                  <a:tcPr marL="68580" marR="68580" marT="0" marB="0" anchor="b"/>
                </a:tc>
              </a:tr>
              <a:tr h="610616">
                <a:tc>
                  <a:txBody>
                    <a:bodyPr/>
                    <a:lstStyle/>
                    <a:p>
                      <a:pPr marL="0" marR="0" algn="ctr">
                        <a:lnSpc>
                          <a:spcPct val="200000"/>
                        </a:lnSpc>
                        <a:spcBef>
                          <a:spcPts val="0"/>
                        </a:spcBef>
                        <a:spcAft>
                          <a:spcPts val="0"/>
                        </a:spcAft>
                      </a:pPr>
                      <a:r>
                        <a:rPr lang="en-US" sz="2400" dirty="0" smtClean="0">
                          <a:effectLst/>
                        </a:rPr>
                        <a:t>3.6%S Pd/HT</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800" dirty="0">
                          <a:effectLst/>
                        </a:rPr>
                        <a:t>100</a:t>
                      </a:r>
                      <a:endParaRPr lang="en-US" sz="2800" dirty="0">
                        <a:effectLst/>
                        <a:latin typeface="Times New Roman"/>
                        <a:ea typeface="Times New Roman"/>
                        <a:cs typeface="Times New Roman"/>
                      </a:endParaRPr>
                    </a:p>
                  </a:txBody>
                  <a:tcPr marL="68580" marR="68580" marT="0" marB="0" anchor="b"/>
                </a:tc>
                <a:tc>
                  <a:txBody>
                    <a:bodyPr/>
                    <a:lstStyle/>
                    <a:p>
                      <a:pPr marL="0" marR="0" algn="ctr">
                        <a:lnSpc>
                          <a:spcPct val="200000"/>
                        </a:lnSpc>
                        <a:spcBef>
                          <a:spcPts val="0"/>
                        </a:spcBef>
                        <a:spcAft>
                          <a:spcPts val="0"/>
                        </a:spcAft>
                      </a:pPr>
                      <a:r>
                        <a:rPr lang="en-US" sz="2800" dirty="0">
                          <a:effectLst/>
                        </a:rPr>
                        <a:t>71</a:t>
                      </a:r>
                      <a:endParaRPr lang="en-US" sz="2800" dirty="0">
                        <a:effectLst/>
                        <a:latin typeface="Times New Roman"/>
                        <a:ea typeface="Times New Roman"/>
                        <a:cs typeface="Times New Roman"/>
                      </a:endParaRPr>
                    </a:p>
                  </a:txBody>
                  <a:tcPr marL="68580" marR="68580" marT="0" marB="0" anchor="b"/>
                </a:tc>
                <a:tc>
                  <a:txBody>
                    <a:bodyPr/>
                    <a:lstStyle/>
                    <a:p>
                      <a:pPr marL="0" marR="0" algn="ctr">
                        <a:lnSpc>
                          <a:spcPct val="200000"/>
                        </a:lnSpc>
                        <a:spcBef>
                          <a:spcPts val="0"/>
                        </a:spcBef>
                        <a:spcAft>
                          <a:spcPts val="0"/>
                        </a:spcAft>
                      </a:pPr>
                      <a:r>
                        <a:rPr lang="en-US" sz="2800" dirty="0">
                          <a:effectLst/>
                        </a:rPr>
                        <a:t>22.7</a:t>
                      </a:r>
                      <a:endParaRPr lang="en-US" sz="2800" dirty="0">
                        <a:effectLst/>
                        <a:latin typeface="Times New Roman"/>
                        <a:ea typeface="Times New Roman"/>
                        <a:cs typeface="Times New Roman"/>
                      </a:endParaRPr>
                    </a:p>
                  </a:txBody>
                  <a:tcPr marL="68580" marR="68580" marT="0" marB="0" anchor="b"/>
                </a:tc>
                <a:tc>
                  <a:txBody>
                    <a:bodyPr/>
                    <a:lstStyle/>
                    <a:p>
                      <a:pPr marL="0" marR="0" algn="ctr">
                        <a:lnSpc>
                          <a:spcPct val="200000"/>
                        </a:lnSpc>
                        <a:spcBef>
                          <a:spcPts val="0"/>
                        </a:spcBef>
                        <a:spcAft>
                          <a:spcPts val="0"/>
                        </a:spcAft>
                      </a:pPr>
                      <a:r>
                        <a:rPr lang="en-US" sz="2800" dirty="0">
                          <a:effectLst/>
                        </a:rPr>
                        <a:t>6.3</a:t>
                      </a:r>
                      <a:endParaRPr lang="en-US" sz="2800" dirty="0">
                        <a:effectLst/>
                        <a:latin typeface="Times New Roman"/>
                        <a:ea typeface="Times New Roman"/>
                        <a:cs typeface="Times New Roman"/>
                      </a:endParaRPr>
                    </a:p>
                  </a:txBody>
                  <a:tcPr marL="68580" marR="68580" marT="0" marB="0" anchor="b">
                    <a:solidFill>
                      <a:schemeClr val="accent3"/>
                    </a:solidFill>
                  </a:tcPr>
                </a:tc>
                <a:tc>
                  <a:txBody>
                    <a:bodyPr/>
                    <a:lstStyle/>
                    <a:p>
                      <a:pPr marL="0" marR="0" algn="ctr">
                        <a:lnSpc>
                          <a:spcPct val="200000"/>
                        </a:lnSpc>
                        <a:spcBef>
                          <a:spcPts val="0"/>
                        </a:spcBef>
                        <a:spcAft>
                          <a:spcPts val="0"/>
                        </a:spcAft>
                      </a:pPr>
                      <a:r>
                        <a:rPr lang="en-US" sz="2800" dirty="0">
                          <a:effectLst/>
                        </a:rPr>
                        <a:t>2.346</a:t>
                      </a:r>
                      <a:endParaRPr lang="en-US" sz="2800" dirty="0">
                        <a:effectLst/>
                        <a:latin typeface="Times New Roman"/>
                        <a:ea typeface="Times New Roman"/>
                        <a:cs typeface="Times New Roman"/>
                      </a:endParaRPr>
                    </a:p>
                  </a:txBody>
                  <a:tcPr marL="68580" marR="68580" marT="0" marB="0" anchor="b"/>
                </a:tc>
              </a:tr>
              <a:tr h="496824">
                <a:tc>
                  <a:txBody>
                    <a:bodyPr/>
                    <a:lstStyle/>
                    <a:p>
                      <a:pPr algn="ctr" fontAlgn="b"/>
                      <a:r>
                        <a:rPr lang="en-US" sz="2400" b="0" i="0" u="none" strike="noStrike" baseline="0" dirty="0" smtClean="0">
                          <a:solidFill>
                            <a:schemeClr val="tx1"/>
                          </a:solidFill>
                          <a:effectLst/>
                          <a:latin typeface="Calibri"/>
                        </a:rPr>
                        <a:t>1.5%Pd/TiO</a:t>
                      </a:r>
                      <a:r>
                        <a:rPr lang="en-US" sz="2400" b="0" i="0" u="none" strike="noStrike" baseline="-25000" dirty="0" smtClean="0">
                          <a:solidFill>
                            <a:schemeClr val="tx1"/>
                          </a:solidFill>
                          <a:effectLst/>
                          <a:latin typeface="Calibri"/>
                        </a:rPr>
                        <a:t>2</a:t>
                      </a:r>
                      <a:r>
                        <a:rPr lang="en-US" sz="2400" b="0" i="0" u="none" strike="noStrike" baseline="0" dirty="0" smtClean="0">
                          <a:solidFill>
                            <a:schemeClr val="tx1"/>
                          </a:solidFill>
                          <a:effectLst/>
                          <a:latin typeface="Calibri"/>
                        </a:rPr>
                        <a:t>-P25</a:t>
                      </a:r>
                      <a:endParaRPr lang="en-US" sz="2400" b="0" i="0" u="none" strike="noStrike" baseline="0" dirty="0">
                        <a:solidFill>
                          <a:schemeClr val="tx1"/>
                        </a:solidFill>
                        <a:effectLst/>
                        <a:latin typeface="Calibri"/>
                      </a:endParaRPr>
                    </a:p>
                  </a:txBody>
                  <a:tcPr marL="9525" marR="9525" marT="9525" marB="0" anchor="b">
                    <a:solidFill>
                      <a:schemeClr val="accent6">
                        <a:lumMod val="40000"/>
                        <a:lumOff val="60000"/>
                      </a:schemeClr>
                    </a:solidFill>
                  </a:tcPr>
                </a:tc>
                <a:tc>
                  <a:txBody>
                    <a:bodyPr/>
                    <a:lstStyle/>
                    <a:p>
                      <a:pPr algn="ctr" fontAlgn="b"/>
                      <a:r>
                        <a:rPr lang="en-US" sz="2400" b="0" i="0" u="none" strike="noStrike" dirty="0">
                          <a:solidFill>
                            <a:srgbClr val="000000"/>
                          </a:solidFill>
                          <a:effectLst/>
                          <a:latin typeface="Calibri"/>
                        </a:rPr>
                        <a:t>100</a:t>
                      </a:r>
                    </a:p>
                  </a:txBody>
                  <a:tcPr marL="9525" marR="9525" marT="9525" marB="0" anchor="b">
                    <a:solidFill>
                      <a:schemeClr val="accent6">
                        <a:lumMod val="40000"/>
                        <a:lumOff val="60000"/>
                      </a:schemeClr>
                    </a:solidFill>
                  </a:tcPr>
                </a:tc>
                <a:tc>
                  <a:txBody>
                    <a:bodyPr/>
                    <a:lstStyle/>
                    <a:p>
                      <a:pPr algn="ctr" fontAlgn="b"/>
                      <a:r>
                        <a:rPr lang="en-US" sz="2400" b="0" i="0" u="none" strike="noStrike" dirty="0">
                          <a:solidFill>
                            <a:srgbClr val="000000"/>
                          </a:solidFill>
                          <a:effectLst/>
                          <a:latin typeface="Calibri"/>
                        </a:rPr>
                        <a:t>7.3</a:t>
                      </a:r>
                    </a:p>
                  </a:txBody>
                  <a:tcPr marL="9525" marR="9525" marT="9525" marB="0" anchor="b">
                    <a:solidFill>
                      <a:schemeClr val="accent6">
                        <a:lumMod val="40000"/>
                        <a:lumOff val="60000"/>
                      </a:schemeClr>
                    </a:solidFill>
                  </a:tcPr>
                </a:tc>
                <a:tc>
                  <a:txBody>
                    <a:bodyPr/>
                    <a:lstStyle/>
                    <a:p>
                      <a:pPr algn="ctr" fontAlgn="b"/>
                      <a:r>
                        <a:rPr lang="en-US" sz="2400" b="0" i="0" u="none" strike="noStrike" dirty="0">
                          <a:solidFill>
                            <a:srgbClr val="000000"/>
                          </a:solidFill>
                          <a:effectLst/>
                          <a:latin typeface="Calibri"/>
                        </a:rPr>
                        <a:t>19.5</a:t>
                      </a:r>
                    </a:p>
                  </a:txBody>
                  <a:tcPr marL="9525" marR="9525" marT="9525" marB="0" anchor="b">
                    <a:solidFill>
                      <a:schemeClr val="accent6">
                        <a:lumMod val="40000"/>
                        <a:lumOff val="60000"/>
                      </a:schemeClr>
                    </a:solidFill>
                  </a:tcPr>
                </a:tc>
                <a:tc>
                  <a:txBody>
                    <a:bodyPr/>
                    <a:lstStyle/>
                    <a:p>
                      <a:pPr algn="ctr" fontAlgn="b"/>
                      <a:r>
                        <a:rPr lang="en-US" sz="2400" b="0" i="0" u="none" strike="noStrike" dirty="0">
                          <a:solidFill>
                            <a:schemeClr val="tx1"/>
                          </a:solidFill>
                          <a:effectLst/>
                          <a:latin typeface="Calibri"/>
                        </a:rPr>
                        <a:t>73.2</a:t>
                      </a:r>
                    </a:p>
                  </a:txBody>
                  <a:tcPr marL="9525" marR="9525" marT="9525" marB="0" anchor="b">
                    <a:solidFill>
                      <a:schemeClr val="accent3"/>
                    </a:solidFill>
                  </a:tcPr>
                </a:tc>
                <a:tc>
                  <a:txBody>
                    <a:bodyPr/>
                    <a:lstStyle/>
                    <a:p>
                      <a:pPr marL="0" marR="0" algn="ctr">
                        <a:lnSpc>
                          <a:spcPct val="200000"/>
                        </a:lnSpc>
                        <a:spcBef>
                          <a:spcPts val="0"/>
                        </a:spcBef>
                        <a:spcAft>
                          <a:spcPts val="0"/>
                        </a:spcAft>
                      </a:pPr>
                      <a:r>
                        <a:rPr lang="en-US" sz="2400" dirty="0" smtClean="0">
                          <a:effectLst/>
                          <a:latin typeface="Times New Roman"/>
                          <a:ea typeface="Times New Roman"/>
                          <a:cs typeface="Times New Roman"/>
                        </a:rPr>
                        <a:t>3.158</a:t>
                      </a:r>
                      <a:endParaRPr lang="en-US" sz="2400" dirty="0">
                        <a:effectLst/>
                        <a:latin typeface="Times New Roman"/>
                        <a:ea typeface="Times New Roman"/>
                        <a:cs typeface="Times New Roman"/>
                      </a:endParaRPr>
                    </a:p>
                  </a:txBody>
                  <a:tcPr marL="68580" marR="68580" marT="0" marB="0" anchor="b">
                    <a:solidFill>
                      <a:schemeClr val="accent6">
                        <a:lumMod val="40000"/>
                        <a:lumOff val="60000"/>
                      </a:schemeClr>
                    </a:solidFill>
                  </a:tcPr>
                </a:tc>
              </a:tr>
            </a:tbl>
          </a:graphicData>
        </a:graphic>
      </p:graphicFrame>
      <p:sp>
        <p:nvSpPr>
          <p:cNvPr id="4" name="TextBox 3"/>
          <p:cNvSpPr txBox="1"/>
          <p:nvPr/>
        </p:nvSpPr>
        <p:spPr>
          <a:xfrm>
            <a:off x="2286000" y="-76200"/>
            <a:ext cx="4894866" cy="584775"/>
          </a:xfrm>
          <a:prstGeom prst="rect">
            <a:avLst/>
          </a:prstGeom>
          <a:noFill/>
        </p:spPr>
        <p:txBody>
          <a:bodyPr wrap="none" rtlCol="0">
            <a:spAutoFit/>
          </a:bodyPr>
          <a:lstStyle/>
          <a:p>
            <a:r>
              <a:rPr lang="en-US" sz="3200" b="1" u="sng" dirty="0" smtClean="0"/>
              <a:t>Initial reaction  conditions </a:t>
            </a:r>
            <a:endParaRPr lang="en-US" sz="3200" b="1" u="sng" dirty="0"/>
          </a:p>
        </p:txBody>
      </p:sp>
      <p:sp>
        <p:nvSpPr>
          <p:cNvPr id="5" name="TextBox 4"/>
          <p:cNvSpPr txBox="1"/>
          <p:nvPr/>
        </p:nvSpPr>
        <p:spPr>
          <a:xfrm>
            <a:off x="-25896" y="6096000"/>
            <a:ext cx="9245351" cy="830997"/>
          </a:xfrm>
          <a:prstGeom prst="rect">
            <a:avLst/>
          </a:prstGeom>
          <a:noFill/>
        </p:spPr>
        <p:txBody>
          <a:bodyPr wrap="none" rtlCol="0">
            <a:spAutoFit/>
          </a:bodyPr>
          <a:lstStyle/>
          <a:p>
            <a:r>
              <a:rPr lang="en-US" sz="2400" dirty="0" smtClean="0"/>
              <a:t>T=120 C, Catalyst wt. = 150g, P=10bar, time=1h, solvent(methanol)=13g</a:t>
            </a:r>
          </a:p>
          <a:p>
            <a:r>
              <a:rPr lang="en-US" sz="2400" dirty="0" smtClean="0"/>
              <a:t>Reactant = 1.2g. </a:t>
            </a:r>
            <a:endParaRPr lang="en-US" sz="1400" dirty="0"/>
          </a:p>
        </p:txBody>
      </p:sp>
    </p:spTree>
    <p:extLst>
      <p:ext uri="{BB962C8B-B14F-4D97-AF65-F5344CB8AC3E}">
        <p14:creationId xmlns:p14="http://schemas.microsoft.com/office/powerpoint/2010/main" val="881461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51375"/>
            <a:ext cx="4495718" cy="584775"/>
          </a:xfrm>
          <a:prstGeom prst="rect">
            <a:avLst/>
          </a:prstGeom>
          <a:noFill/>
        </p:spPr>
        <p:txBody>
          <a:bodyPr wrap="none" rtlCol="0">
            <a:spAutoFit/>
          </a:bodyPr>
          <a:lstStyle/>
          <a:p>
            <a:r>
              <a:rPr lang="en-US" sz="3200" b="1" u="sng" dirty="0" smtClean="0"/>
              <a:t>Effect of reactant weight</a:t>
            </a:r>
            <a:endParaRPr lang="en-US" sz="3200" b="1" u="sng" dirty="0"/>
          </a:p>
        </p:txBody>
      </p:sp>
      <p:sp>
        <p:nvSpPr>
          <p:cNvPr id="3" name="TextBox 2"/>
          <p:cNvSpPr txBox="1"/>
          <p:nvPr/>
        </p:nvSpPr>
        <p:spPr>
          <a:xfrm>
            <a:off x="-25896" y="605135"/>
            <a:ext cx="9091463" cy="830997"/>
          </a:xfrm>
          <a:prstGeom prst="rect">
            <a:avLst/>
          </a:prstGeom>
          <a:noFill/>
        </p:spPr>
        <p:txBody>
          <a:bodyPr wrap="none" rtlCol="0">
            <a:spAutoFit/>
          </a:bodyPr>
          <a:lstStyle/>
          <a:p>
            <a:r>
              <a:rPr lang="en-US" sz="2400" dirty="0" smtClean="0"/>
              <a:t>T=100 C, Catalyst wt. = 40g, P=10bar, time=1h, solvent(methanol)=13g</a:t>
            </a:r>
          </a:p>
          <a:p>
            <a:r>
              <a:rPr lang="en-US" sz="2400" dirty="0" smtClean="0"/>
              <a:t>Reactant = 2.4g, as-</a:t>
            </a:r>
            <a:r>
              <a:rPr lang="en-US" sz="2400" dirty="0" err="1" smtClean="0"/>
              <a:t>synthsised</a:t>
            </a:r>
            <a:r>
              <a:rPr lang="en-US" sz="2400" dirty="0" smtClean="0"/>
              <a:t> catalyst </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440140105"/>
              </p:ext>
            </p:extLst>
          </p:nvPr>
        </p:nvGraphicFramePr>
        <p:xfrm>
          <a:off x="1" y="1447800"/>
          <a:ext cx="9065566" cy="3509010"/>
        </p:xfrm>
        <a:graphic>
          <a:graphicData uri="http://schemas.openxmlformats.org/drawingml/2006/table">
            <a:tbl>
              <a:tblPr firstRow="1" bandRow="1">
                <a:tableStyleId>{5C22544A-7EE6-4342-B048-85BDC9FD1C3A}</a:tableStyleId>
              </a:tblPr>
              <a:tblGrid>
                <a:gridCol w="2514599"/>
                <a:gridCol w="2057400"/>
                <a:gridCol w="1219200"/>
                <a:gridCol w="1219200"/>
                <a:gridCol w="1066800"/>
                <a:gridCol w="988367"/>
              </a:tblGrid>
              <a:tr h="838200">
                <a:tc>
                  <a:txBody>
                    <a:bodyPr/>
                    <a:lstStyle/>
                    <a:p>
                      <a:pPr marL="0" marR="0" algn="ctr">
                        <a:lnSpc>
                          <a:spcPct val="200000"/>
                        </a:lnSpc>
                        <a:spcBef>
                          <a:spcPts val="0"/>
                        </a:spcBef>
                        <a:spcAft>
                          <a:spcPts val="1000"/>
                        </a:spcAft>
                      </a:pPr>
                      <a:r>
                        <a:rPr lang="en-US" sz="2400" dirty="0">
                          <a:effectLst/>
                        </a:rPr>
                        <a:t>Catalyst</a:t>
                      </a:r>
                      <a:endParaRPr lang="en-US" sz="2400" dirty="0">
                        <a:effectLst/>
                        <a:latin typeface="Times New Roman"/>
                        <a:ea typeface="Times New Roman"/>
                        <a:cs typeface="Times New Roman"/>
                      </a:endParaRPr>
                    </a:p>
                  </a:txBody>
                  <a:tcPr/>
                </a:tc>
                <a:tc>
                  <a:txBody>
                    <a:bodyPr/>
                    <a:lstStyle/>
                    <a:p>
                      <a:pPr marL="0" marR="0" algn="ctr">
                        <a:lnSpc>
                          <a:spcPct val="200000"/>
                        </a:lnSpc>
                        <a:spcBef>
                          <a:spcPts val="0"/>
                        </a:spcBef>
                        <a:spcAft>
                          <a:spcPts val="1000"/>
                        </a:spcAft>
                      </a:pPr>
                      <a:r>
                        <a:rPr lang="en-US" sz="2400" dirty="0" smtClean="0">
                          <a:effectLst/>
                        </a:rPr>
                        <a:t>Conversion%</a:t>
                      </a:r>
                      <a:endParaRPr lang="en-US" sz="2400" dirty="0">
                        <a:effectLst/>
                        <a:latin typeface="Times New Roman"/>
                        <a:ea typeface="Times New Roman"/>
                        <a:cs typeface="Times New Roman"/>
                      </a:endParaRPr>
                    </a:p>
                  </a:txBody>
                  <a:tcPr/>
                </a:tc>
                <a:tc gridSpan="4">
                  <a:txBody>
                    <a:bodyPr/>
                    <a:lstStyle/>
                    <a:p>
                      <a:pPr marL="0" marR="0" algn="ctr">
                        <a:lnSpc>
                          <a:spcPct val="200000"/>
                        </a:lnSpc>
                        <a:spcBef>
                          <a:spcPts val="0"/>
                        </a:spcBef>
                        <a:spcAft>
                          <a:spcPts val="1000"/>
                        </a:spcAft>
                      </a:pPr>
                      <a:r>
                        <a:rPr lang="en-US" sz="2400" dirty="0">
                          <a:effectLst/>
                        </a:rPr>
                        <a:t>Selectivity%</a:t>
                      </a:r>
                      <a:endParaRPr lang="en-US" sz="2400" dirty="0">
                        <a:effectLst/>
                        <a:latin typeface="Times New Roman"/>
                        <a:ea typeface="Times New Roman"/>
                        <a:cs typeface="Times New Roman"/>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a:txBody>
                    <a:bodyPr/>
                    <a:lstStyle/>
                    <a:p>
                      <a:pPr algn="ctr">
                        <a:lnSpc>
                          <a:spcPct val="115000"/>
                        </a:lnSpc>
                      </a:pPr>
                      <a:endParaRPr lang="en-US" sz="2400">
                        <a:effectLst/>
                        <a:latin typeface="Calibri"/>
                        <a:cs typeface="Times New Roman"/>
                      </a:endParaRPr>
                    </a:p>
                  </a:txBody>
                  <a:tcPr/>
                </a:tc>
                <a:tc>
                  <a:txBody>
                    <a:bodyPr/>
                    <a:lstStyle/>
                    <a:p>
                      <a:pPr algn="ctr">
                        <a:lnSpc>
                          <a:spcPct val="115000"/>
                        </a:lnSpc>
                      </a:pPr>
                      <a:endParaRPr lang="en-US" sz="2400">
                        <a:effectLst/>
                        <a:latin typeface="Calibri"/>
                        <a:cs typeface="Times New Roman"/>
                      </a:endParaRPr>
                    </a:p>
                  </a:txBody>
                  <a:tcPr/>
                </a:tc>
                <a:tc>
                  <a:txBody>
                    <a:bodyPr/>
                    <a:lstStyle/>
                    <a:p>
                      <a:pPr marL="0" marR="0" algn="ctr">
                        <a:lnSpc>
                          <a:spcPct val="200000"/>
                        </a:lnSpc>
                        <a:spcBef>
                          <a:spcPts val="0"/>
                        </a:spcBef>
                        <a:spcAft>
                          <a:spcPts val="1000"/>
                        </a:spcAft>
                      </a:pPr>
                      <a:r>
                        <a:rPr lang="en-US" sz="2800" dirty="0">
                          <a:effectLst/>
                        </a:rPr>
                        <a:t>HCAL</a:t>
                      </a:r>
                      <a:endParaRPr lang="en-US" sz="2800" dirty="0">
                        <a:effectLst/>
                        <a:latin typeface="Times New Roman"/>
                        <a:ea typeface="Times New Roman"/>
                        <a:cs typeface="Times New Roman"/>
                      </a:endParaRPr>
                    </a:p>
                  </a:txBody>
                  <a:tcPr/>
                </a:tc>
                <a:tc>
                  <a:txBody>
                    <a:bodyPr/>
                    <a:lstStyle/>
                    <a:p>
                      <a:pPr marL="0" marR="0" algn="ctr">
                        <a:lnSpc>
                          <a:spcPct val="200000"/>
                        </a:lnSpc>
                        <a:spcBef>
                          <a:spcPts val="0"/>
                        </a:spcBef>
                        <a:spcAft>
                          <a:spcPts val="1000"/>
                        </a:spcAft>
                      </a:pPr>
                      <a:r>
                        <a:rPr lang="en-US" sz="2800" dirty="0">
                          <a:effectLst/>
                        </a:rPr>
                        <a:t>HCOL</a:t>
                      </a:r>
                      <a:endParaRPr lang="en-US" sz="2800" dirty="0">
                        <a:effectLst/>
                        <a:latin typeface="Times New Roman"/>
                        <a:ea typeface="Times New Roman"/>
                        <a:cs typeface="Times New Roman"/>
                      </a:endParaRPr>
                    </a:p>
                  </a:txBody>
                  <a:tcPr/>
                </a:tc>
                <a:tc>
                  <a:txBody>
                    <a:bodyPr/>
                    <a:lstStyle/>
                    <a:p>
                      <a:pPr marL="0" marR="0" algn="ctr">
                        <a:lnSpc>
                          <a:spcPct val="200000"/>
                        </a:lnSpc>
                        <a:spcBef>
                          <a:spcPts val="0"/>
                        </a:spcBef>
                        <a:spcAft>
                          <a:spcPts val="1000"/>
                        </a:spcAft>
                      </a:pPr>
                      <a:r>
                        <a:rPr lang="en-US" sz="2800" dirty="0">
                          <a:effectLst/>
                        </a:rPr>
                        <a:t>COL</a:t>
                      </a:r>
                      <a:endParaRPr lang="en-US" sz="2800" dirty="0">
                        <a:effectLst/>
                        <a:latin typeface="Times New Roman"/>
                        <a:ea typeface="Times New Roman"/>
                        <a:cs typeface="Times New Roman"/>
                      </a:endParaRPr>
                    </a:p>
                  </a:txBody>
                  <a:tcPr>
                    <a:solidFill>
                      <a:schemeClr val="accent3"/>
                    </a:solidFill>
                  </a:tcPr>
                </a:tc>
                <a:tc>
                  <a:txBody>
                    <a:bodyPr/>
                    <a:lstStyle/>
                    <a:p>
                      <a:pPr marL="0" marR="0" algn="ctr">
                        <a:lnSpc>
                          <a:spcPct val="200000"/>
                        </a:lnSpc>
                        <a:spcBef>
                          <a:spcPts val="0"/>
                        </a:spcBef>
                        <a:spcAft>
                          <a:spcPts val="1000"/>
                        </a:spcAft>
                      </a:pPr>
                      <a:r>
                        <a:rPr lang="en-US" sz="2800" dirty="0" smtClean="0">
                          <a:effectLst/>
                        </a:rPr>
                        <a:t>ACL</a:t>
                      </a:r>
                      <a:endParaRPr lang="en-US" sz="2800" dirty="0">
                        <a:effectLst/>
                        <a:latin typeface="Times New Roman"/>
                        <a:ea typeface="Times New Roman"/>
                        <a:cs typeface="Times New Roman"/>
                      </a:endParaRPr>
                    </a:p>
                  </a:txBody>
                  <a:tcPr/>
                </a:tc>
              </a:tr>
              <a:tr h="777240">
                <a:tc>
                  <a:txBody>
                    <a:bodyPr/>
                    <a:lstStyle/>
                    <a:p>
                      <a:pPr marL="0" marR="0" algn="ctr">
                        <a:lnSpc>
                          <a:spcPct val="200000"/>
                        </a:lnSpc>
                        <a:spcBef>
                          <a:spcPts val="0"/>
                        </a:spcBef>
                        <a:spcAft>
                          <a:spcPts val="1000"/>
                        </a:spcAft>
                      </a:pPr>
                      <a:r>
                        <a:rPr lang="en-US" sz="2800" dirty="0" smtClean="0">
                          <a:effectLst/>
                        </a:rPr>
                        <a:t>1%Pd/P25(1.2g)</a:t>
                      </a:r>
                      <a:endParaRPr lang="en-US" sz="2800" dirty="0">
                        <a:effectLst/>
                        <a:latin typeface="Times New Roman"/>
                        <a:ea typeface="Times New Roman"/>
                        <a:cs typeface="Times New Roman"/>
                      </a:endParaRPr>
                    </a:p>
                  </a:txBody>
                  <a:tcPr marL="9525" marR="9525" marT="9525" marB="0" anchor="b"/>
                </a:tc>
                <a:tc>
                  <a:txBody>
                    <a:bodyPr/>
                    <a:lstStyle/>
                    <a:p>
                      <a:pPr marL="0" marR="0" algn="ctr">
                        <a:lnSpc>
                          <a:spcPct val="200000"/>
                        </a:lnSpc>
                        <a:spcBef>
                          <a:spcPts val="0"/>
                        </a:spcBef>
                        <a:spcAft>
                          <a:spcPts val="1000"/>
                        </a:spcAft>
                      </a:pPr>
                      <a:r>
                        <a:rPr lang="en-US" sz="2800" dirty="0">
                          <a:effectLst/>
                        </a:rPr>
                        <a:t>96.1</a:t>
                      </a:r>
                      <a:endParaRPr lang="en-US" sz="2800" dirty="0">
                        <a:effectLst/>
                        <a:latin typeface="Times New Roman"/>
                        <a:ea typeface="Times New Roman"/>
                        <a:cs typeface="Times New Roman"/>
                      </a:endParaRPr>
                    </a:p>
                  </a:txBody>
                  <a:tcPr marL="9525" marR="9525" marT="9525" marB="0" anchor="b"/>
                </a:tc>
                <a:tc>
                  <a:txBody>
                    <a:bodyPr/>
                    <a:lstStyle/>
                    <a:p>
                      <a:pPr marL="0" marR="0" algn="ctr">
                        <a:lnSpc>
                          <a:spcPct val="200000"/>
                        </a:lnSpc>
                        <a:spcBef>
                          <a:spcPts val="0"/>
                        </a:spcBef>
                        <a:spcAft>
                          <a:spcPts val="1000"/>
                        </a:spcAft>
                      </a:pPr>
                      <a:r>
                        <a:rPr lang="en-US" sz="2800" dirty="0">
                          <a:effectLst/>
                        </a:rPr>
                        <a:t>3.9</a:t>
                      </a:r>
                      <a:endParaRPr lang="en-US" sz="2800" dirty="0">
                        <a:effectLst/>
                        <a:latin typeface="Times New Roman"/>
                        <a:ea typeface="Times New Roman"/>
                        <a:cs typeface="Times New Roman"/>
                      </a:endParaRPr>
                    </a:p>
                  </a:txBody>
                  <a:tcPr marL="9525" marR="9525" marT="9525" marB="0" anchor="b"/>
                </a:tc>
                <a:tc>
                  <a:txBody>
                    <a:bodyPr/>
                    <a:lstStyle/>
                    <a:p>
                      <a:pPr marL="0" marR="0" algn="ctr">
                        <a:lnSpc>
                          <a:spcPct val="200000"/>
                        </a:lnSpc>
                        <a:spcBef>
                          <a:spcPts val="0"/>
                        </a:spcBef>
                        <a:spcAft>
                          <a:spcPts val="1000"/>
                        </a:spcAft>
                      </a:pPr>
                      <a:r>
                        <a:rPr lang="en-US" sz="2800">
                          <a:effectLst/>
                        </a:rPr>
                        <a:t>11.6</a:t>
                      </a:r>
                      <a:endParaRPr lang="en-US" sz="2800">
                        <a:effectLst/>
                        <a:latin typeface="Times New Roman"/>
                        <a:ea typeface="Times New Roman"/>
                        <a:cs typeface="Times New Roman"/>
                      </a:endParaRPr>
                    </a:p>
                  </a:txBody>
                  <a:tcPr marL="9525" marR="9525" marT="9525" marB="0" anchor="b"/>
                </a:tc>
                <a:tc>
                  <a:txBody>
                    <a:bodyPr/>
                    <a:lstStyle/>
                    <a:p>
                      <a:pPr marL="0" marR="0" algn="ctr">
                        <a:lnSpc>
                          <a:spcPct val="200000"/>
                        </a:lnSpc>
                        <a:spcBef>
                          <a:spcPts val="0"/>
                        </a:spcBef>
                        <a:spcAft>
                          <a:spcPts val="1000"/>
                        </a:spcAft>
                      </a:pPr>
                      <a:r>
                        <a:rPr lang="en-US" sz="2800" dirty="0">
                          <a:effectLst/>
                        </a:rPr>
                        <a:t>81.1</a:t>
                      </a:r>
                      <a:endParaRPr lang="en-US" sz="2800" dirty="0">
                        <a:effectLst/>
                        <a:latin typeface="Times New Roman"/>
                        <a:ea typeface="Times New Roman"/>
                        <a:cs typeface="Times New Roman"/>
                      </a:endParaRPr>
                    </a:p>
                  </a:txBody>
                  <a:tcPr marL="9525" marR="9525" marT="9525" marB="0" anchor="b">
                    <a:solidFill>
                      <a:schemeClr val="accent3"/>
                    </a:solidFill>
                  </a:tcPr>
                </a:tc>
                <a:tc>
                  <a:txBody>
                    <a:bodyPr/>
                    <a:lstStyle/>
                    <a:p>
                      <a:pPr marL="0" marR="0" algn="ctr">
                        <a:lnSpc>
                          <a:spcPct val="200000"/>
                        </a:lnSpc>
                        <a:spcBef>
                          <a:spcPts val="0"/>
                        </a:spcBef>
                        <a:spcAft>
                          <a:spcPts val="1000"/>
                        </a:spcAft>
                      </a:pPr>
                      <a:r>
                        <a:rPr lang="en-US" sz="2800" dirty="0">
                          <a:effectLst/>
                        </a:rPr>
                        <a:t>3.4</a:t>
                      </a:r>
                      <a:endParaRPr lang="en-US" sz="2800" dirty="0">
                        <a:effectLst/>
                        <a:latin typeface="Times New Roman"/>
                        <a:ea typeface="Times New Roman"/>
                        <a:cs typeface="Times New Roman"/>
                      </a:endParaRPr>
                    </a:p>
                  </a:txBody>
                  <a:tcPr marL="9525" marR="9525" marT="9525" marB="0" anchor="b"/>
                </a:tc>
              </a:tr>
              <a:tr h="575368">
                <a:tc>
                  <a:txBody>
                    <a:bodyPr/>
                    <a:lstStyle/>
                    <a:p>
                      <a:pPr marL="0" marR="0" algn="ctr">
                        <a:lnSpc>
                          <a:spcPct val="200000"/>
                        </a:lnSpc>
                        <a:spcBef>
                          <a:spcPts val="0"/>
                        </a:spcBef>
                        <a:spcAft>
                          <a:spcPts val="1000"/>
                        </a:spcAft>
                      </a:pPr>
                      <a:r>
                        <a:rPr lang="en-US" sz="2800" dirty="0" smtClean="0">
                          <a:effectLst/>
                        </a:rPr>
                        <a:t>1%Pd/P25(2.4g)</a:t>
                      </a:r>
                      <a:endParaRPr lang="en-US" sz="2800" dirty="0">
                        <a:effectLst/>
                        <a:latin typeface="Times New Roman"/>
                        <a:ea typeface="Times New Roman"/>
                        <a:cs typeface="Times New Roman"/>
                      </a:endParaRPr>
                    </a:p>
                  </a:txBody>
                  <a:tcPr marL="9525" marR="9525" marT="9525" marB="0" anchor="b"/>
                </a:tc>
                <a:tc>
                  <a:txBody>
                    <a:bodyPr/>
                    <a:lstStyle/>
                    <a:p>
                      <a:pPr marL="0" marR="0" algn="ctr">
                        <a:lnSpc>
                          <a:spcPct val="200000"/>
                        </a:lnSpc>
                        <a:spcBef>
                          <a:spcPts val="0"/>
                        </a:spcBef>
                        <a:spcAft>
                          <a:spcPts val="1000"/>
                        </a:spcAft>
                      </a:pPr>
                      <a:r>
                        <a:rPr lang="en-US" sz="2800" dirty="0">
                          <a:effectLst/>
                        </a:rPr>
                        <a:t>69.4</a:t>
                      </a:r>
                      <a:endParaRPr lang="en-US" sz="2800" dirty="0">
                        <a:effectLst/>
                        <a:latin typeface="Times New Roman"/>
                        <a:ea typeface="Times New Roman"/>
                        <a:cs typeface="Times New Roman"/>
                      </a:endParaRPr>
                    </a:p>
                  </a:txBody>
                  <a:tcPr marL="9525" marR="9525" marT="9525" marB="0" anchor="b"/>
                </a:tc>
                <a:tc>
                  <a:txBody>
                    <a:bodyPr/>
                    <a:lstStyle/>
                    <a:p>
                      <a:pPr marL="0" marR="0" algn="ctr">
                        <a:lnSpc>
                          <a:spcPct val="200000"/>
                        </a:lnSpc>
                        <a:spcBef>
                          <a:spcPts val="0"/>
                        </a:spcBef>
                        <a:spcAft>
                          <a:spcPts val="1000"/>
                        </a:spcAft>
                      </a:pPr>
                      <a:r>
                        <a:rPr lang="en-US" sz="2800" dirty="0">
                          <a:effectLst/>
                        </a:rPr>
                        <a:t>12.7</a:t>
                      </a:r>
                      <a:endParaRPr lang="en-US" sz="2800" dirty="0">
                        <a:effectLst/>
                        <a:latin typeface="Times New Roman"/>
                        <a:ea typeface="Times New Roman"/>
                        <a:cs typeface="Times New Roman"/>
                      </a:endParaRPr>
                    </a:p>
                  </a:txBody>
                  <a:tcPr marL="9525" marR="9525" marT="9525" marB="0" anchor="b"/>
                </a:tc>
                <a:tc>
                  <a:txBody>
                    <a:bodyPr/>
                    <a:lstStyle/>
                    <a:p>
                      <a:pPr marL="0" marR="0" algn="ctr">
                        <a:lnSpc>
                          <a:spcPct val="200000"/>
                        </a:lnSpc>
                        <a:spcBef>
                          <a:spcPts val="0"/>
                        </a:spcBef>
                        <a:spcAft>
                          <a:spcPts val="1000"/>
                        </a:spcAft>
                      </a:pPr>
                      <a:r>
                        <a:rPr lang="en-US" sz="2800" dirty="0">
                          <a:effectLst/>
                        </a:rPr>
                        <a:t>5</a:t>
                      </a:r>
                      <a:endParaRPr lang="en-US" sz="2800" dirty="0">
                        <a:effectLst/>
                        <a:latin typeface="Times New Roman"/>
                        <a:ea typeface="Times New Roman"/>
                        <a:cs typeface="Times New Roman"/>
                      </a:endParaRPr>
                    </a:p>
                  </a:txBody>
                  <a:tcPr marL="9525" marR="9525" marT="9525" marB="0" anchor="b"/>
                </a:tc>
                <a:tc>
                  <a:txBody>
                    <a:bodyPr/>
                    <a:lstStyle/>
                    <a:p>
                      <a:pPr marL="0" marR="0" algn="ctr">
                        <a:lnSpc>
                          <a:spcPct val="200000"/>
                        </a:lnSpc>
                        <a:spcBef>
                          <a:spcPts val="0"/>
                        </a:spcBef>
                        <a:spcAft>
                          <a:spcPts val="1000"/>
                        </a:spcAft>
                      </a:pPr>
                      <a:r>
                        <a:rPr lang="en-US" sz="2800" dirty="0">
                          <a:effectLst/>
                        </a:rPr>
                        <a:t>57.7</a:t>
                      </a:r>
                      <a:endParaRPr lang="en-US" sz="2800" dirty="0">
                        <a:effectLst/>
                        <a:latin typeface="Times New Roman"/>
                        <a:ea typeface="Times New Roman"/>
                        <a:cs typeface="Times New Roman"/>
                      </a:endParaRPr>
                    </a:p>
                  </a:txBody>
                  <a:tcPr marL="9525" marR="9525" marT="9525" marB="0" anchor="b">
                    <a:solidFill>
                      <a:schemeClr val="accent3"/>
                    </a:solidFill>
                  </a:tcPr>
                </a:tc>
                <a:tc>
                  <a:txBody>
                    <a:bodyPr/>
                    <a:lstStyle/>
                    <a:p>
                      <a:pPr marL="0" marR="0" algn="ctr">
                        <a:lnSpc>
                          <a:spcPct val="200000"/>
                        </a:lnSpc>
                        <a:spcBef>
                          <a:spcPts val="0"/>
                        </a:spcBef>
                        <a:spcAft>
                          <a:spcPts val="1000"/>
                        </a:spcAft>
                      </a:pPr>
                      <a:r>
                        <a:rPr lang="en-US" sz="2800" dirty="0">
                          <a:effectLst/>
                        </a:rPr>
                        <a:t>24.6</a:t>
                      </a:r>
                      <a:endParaRPr lang="en-US" sz="2800" dirty="0">
                        <a:effectLst/>
                        <a:latin typeface="Times New Roman"/>
                        <a:ea typeface="Times New Roman"/>
                        <a:cs typeface="Times New Roman"/>
                      </a:endParaRPr>
                    </a:p>
                  </a:txBody>
                  <a:tcPr marL="9525" marR="9525" marT="9525" marB="0" anchor="b"/>
                </a:tc>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14195821"/>
              </p:ext>
            </p:extLst>
          </p:nvPr>
        </p:nvGraphicFramePr>
        <p:xfrm>
          <a:off x="1721404" y="5029200"/>
          <a:ext cx="6355796" cy="1295400"/>
        </p:xfrm>
        <a:graphic>
          <a:graphicData uri="http://schemas.openxmlformats.org/presentationml/2006/ole">
            <mc:AlternateContent xmlns:mc="http://schemas.openxmlformats.org/markup-compatibility/2006">
              <mc:Choice xmlns:v="urn:schemas-microsoft-com:vml" Requires="v">
                <p:oleObj spid="_x0000_s23664" name="CS ChemDraw Drawing" r:id="rId3" imgW="5744520" imgH="1763640" progId="ChemDraw.Document.6.0">
                  <p:embed/>
                </p:oleObj>
              </mc:Choice>
              <mc:Fallback>
                <p:oleObj name="CS ChemDraw Drawing" r:id="rId3" imgW="5744520" imgH="1763640" progId="ChemDraw.Document.6.0">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1404" y="5029200"/>
                        <a:ext cx="6355796" cy="1295400"/>
                      </a:xfrm>
                      <a:prstGeom prst="rect">
                        <a:avLst/>
                      </a:prstGeom>
                      <a:noFill/>
                    </p:spPr>
                  </p:pic>
                </p:oleObj>
              </mc:Fallback>
            </mc:AlternateContent>
          </a:graphicData>
        </a:graphic>
      </p:graphicFrame>
      <p:sp>
        <p:nvSpPr>
          <p:cNvPr id="10" name="TextBox 9"/>
          <p:cNvSpPr txBox="1"/>
          <p:nvPr/>
        </p:nvSpPr>
        <p:spPr>
          <a:xfrm>
            <a:off x="2743200" y="6344653"/>
            <a:ext cx="3486852" cy="461665"/>
          </a:xfrm>
          <a:prstGeom prst="rect">
            <a:avLst/>
          </a:prstGeom>
          <a:noFill/>
        </p:spPr>
        <p:txBody>
          <a:bodyPr wrap="none" rtlCol="0">
            <a:spAutoFit/>
          </a:bodyPr>
          <a:lstStyle/>
          <a:p>
            <a:r>
              <a:rPr lang="en-US" sz="2400" dirty="0" err="1" smtClean="0"/>
              <a:t>Acetal</a:t>
            </a:r>
            <a:r>
              <a:rPr lang="en-US" sz="2400" dirty="0" smtClean="0"/>
              <a:t> of cinnamaldehyde </a:t>
            </a:r>
            <a:endParaRPr lang="en-US" sz="2400" dirty="0"/>
          </a:p>
        </p:txBody>
      </p:sp>
    </p:spTree>
    <p:extLst>
      <p:ext uri="{BB962C8B-B14F-4D97-AF65-F5344CB8AC3E}">
        <p14:creationId xmlns:p14="http://schemas.microsoft.com/office/powerpoint/2010/main" val="18178367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87627601"/>
              </p:ext>
            </p:extLst>
          </p:nvPr>
        </p:nvGraphicFramePr>
        <p:xfrm>
          <a:off x="0" y="1219200"/>
          <a:ext cx="9143999" cy="4445417"/>
        </p:xfrm>
        <a:graphic>
          <a:graphicData uri="http://schemas.openxmlformats.org/drawingml/2006/table">
            <a:tbl>
              <a:tblPr firstRow="1" bandRow="1">
                <a:tableStyleId>{5C22544A-7EE6-4342-B048-85BDC9FD1C3A}</a:tableStyleId>
              </a:tblPr>
              <a:tblGrid>
                <a:gridCol w="2133599"/>
                <a:gridCol w="2286000"/>
                <a:gridCol w="1371600"/>
                <a:gridCol w="1295400"/>
                <a:gridCol w="1143000"/>
                <a:gridCol w="914400"/>
              </a:tblGrid>
              <a:tr h="914400">
                <a:tc>
                  <a:txBody>
                    <a:bodyPr/>
                    <a:lstStyle/>
                    <a:p>
                      <a:pPr marL="0" marR="0" algn="ctr">
                        <a:lnSpc>
                          <a:spcPct val="200000"/>
                        </a:lnSpc>
                        <a:spcBef>
                          <a:spcPts val="0"/>
                        </a:spcBef>
                        <a:spcAft>
                          <a:spcPts val="1000"/>
                        </a:spcAft>
                      </a:pPr>
                      <a:r>
                        <a:rPr lang="en-US" sz="2400" dirty="0">
                          <a:effectLst/>
                        </a:rPr>
                        <a:t>Catalyst</a:t>
                      </a:r>
                      <a:endParaRPr lang="en-US" sz="2400" dirty="0">
                        <a:effectLst/>
                        <a:latin typeface="Times New Roman"/>
                        <a:ea typeface="Times New Roman"/>
                        <a:cs typeface="Times New Roman"/>
                      </a:endParaRPr>
                    </a:p>
                  </a:txBody>
                  <a:tcPr/>
                </a:tc>
                <a:tc>
                  <a:txBody>
                    <a:bodyPr/>
                    <a:lstStyle/>
                    <a:p>
                      <a:pPr marL="0" marR="0" algn="ctr">
                        <a:lnSpc>
                          <a:spcPct val="200000"/>
                        </a:lnSpc>
                        <a:spcBef>
                          <a:spcPts val="0"/>
                        </a:spcBef>
                        <a:spcAft>
                          <a:spcPts val="1000"/>
                        </a:spcAft>
                      </a:pPr>
                      <a:r>
                        <a:rPr lang="en-US" sz="2400" dirty="0">
                          <a:effectLst/>
                        </a:rPr>
                        <a:t>Conversion%</a:t>
                      </a:r>
                      <a:endParaRPr lang="en-US" sz="2400" dirty="0">
                        <a:effectLst/>
                        <a:latin typeface="Times New Roman"/>
                        <a:ea typeface="Times New Roman"/>
                        <a:cs typeface="Times New Roman"/>
                      </a:endParaRPr>
                    </a:p>
                  </a:txBody>
                  <a:tcPr/>
                </a:tc>
                <a:tc gridSpan="4">
                  <a:txBody>
                    <a:bodyPr/>
                    <a:lstStyle/>
                    <a:p>
                      <a:pPr marL="0" marR="0" algn="ctr">
                        <a:lnSpc>
                          <a:spcPct val="200000"/>
                        </a:lnSpc>
                        <a:spcBef>
                          <a:spcPts val="0"/>
                        </a:spcBef>
                        <a:spcAft>
                          <a:spcPts val="1000"/>
                        </a:spcAft>
                      </a:pPr>
                      <a:r>
                        <a:rPr lang="en-US" sz="2400" dirty="0">
                          <a:effectLst/>
                        </a:rPr>
                        <a:t>Selectivity%</a:t>
                      </a:r>
                      <a:endParaRPr lang="en-US" sz="2400" dirty="0">
                        <a:effectLst/>
                        <a:latin typeface="Times New Roman"/>
                        <a:ea typeface="Times New Roman"/>
                        <a:cs typeface="Times New Roman"/>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29727">
                <a:tc>
                  <a:txBody>
                    <a:bodyPr/>
                    <a:lstStyle/>
                    <a:p>
                      <a:pPr algn="ctr">
                        <a:lnSpc>
                          <a:spcPct val="115000"/>
                        </a:lnSpc>
                      </a:pPr>
                      <a:endParaRPr lang="en-US" sz="2800">
                        <a:effectLst/>
                        <a:latin typeface="Calibri"/>
                        <a:cs typeface="Times New Roman"/>
                      </a:endParaRPr>
                    </a:p>
                  </a:txBody>
                  <a:tcPr/>
                </a:tc>
                <a:tc>
                  <a:txBody>
                    <a:bodyPr/>
                    <a:lstStyle/>
                    <a:p>
                      <a:pPr algn="ctr">
                        <a:lnSpc>
                          <a:spcPct val="115000"/>
                        </a:lnSpc>
                      </a:pPr>
                      <a:endParaRPr lang="en-US" sz="2800" dirty="0">
                        <a:effectLst/>
                        <a:latin typeface="Calibri"/>
                        <a:cs typeface="Times New Roman"/>
                      </a:endParaRPr>
                    </a:p>
                  </a:txBody>
                  <a:tcPr/>
                </a:tc>
                <a:tc>
                  <a:txBody>
                    <a:bodyPr/>
                    <a:lstStyle/>
                    <a:p>
                      <a:pPr marL="0" marR="0" algn="ctr">
                        <a:lnSpc>
                          <a:spcPct val="200000"/>
                        </a:lnSpc>
                        <a:spcBef>
                          <a:spcPts val="0"/>
                        </a:spcBef>
                        <a:spcAft>
                          <a:spcPts val="1000"/>
                        </a:spcAft>
                      </a:pPr>
                      <a:r>
                        <a:rPr lang="en-US" sz="2400" dirty="0">
                          <a:effectLst/>
                        </a:rPr>
                        <a:t>HCAL</a:t>
                      </a:r>
                      <a:endParaRPr lang="en-US" sz="2400" dirty="0">
                        <a:effectLst/>
                        <a:latin typeface="Times New Roman"/>
                        <a:ea typeface="Times New Roman"/>
                        <a:cs typeface="Times New Roman"/>
                      </a:endParaRPr>
                    </a:p>
                  </a:txBody>
                  <a:tcPr/>
                </a:tc>
                <a:tc>
                  <a:txBody>
                    <a:bodyPr/>
                    <a:lstStyle/>
                    <a:p>
                      <a:pPr marL="0" marR="0" algn="ctr">
                        <a:lnSpc>
                          <a:spcPct val="200000"/>
                        </a:lnSpc>
                        <a:spcBef>
                          <a:spcPts val="0"/>
                        </a:spcBef>
                        <a:spcAft>
                          <a:spcPts val="1000"/>
                        </a:spcAft>
                      </a:pPr>
                      <a:r>
                        <a:rPr lang="en-US" sz="2400" dirty="0">
                          <a:effectLst/>
                        </a:rPr>
                        <a:t>HCOL</a:t>
                      </a:r>
                      <a:endParaRPr lang="en-US" sz="2400" dirty="0">
                        <a:effectLst/>
                        <a:latin typeface="Times New Roman"/>
                        <a:ea typeface="Times New Roman"/>
                        <a:cs typeface="Times New Roman"/>
                      </a:endParaRPr>
                    </a:p>
                  </a:txBody>
                  <a:tcPr/>
                </a:tc>
                <a:tc>
                  <a:txBody>
                    <a:bodyPr/>
                    <a:lstStyle/>
                    <a:p>
                      <a:pPr marL="0" marR="0" algn="ctr">
                        <a:lnSpc>
                          <a:spcPct val="200000"/>
                        </a:lnSpc>
                        <a:spcBef>
                          <a:spcPts val="0"/>
                        </a:spcBef>
                        <a:spcAft>
                          <a:spcPts val="1000"/>
                        </a:spcAft>
                      </a:pPr>
                      <a:r>
                        <a:rPr lang="en-US" sz="2400" dirty="0">
                          <a:effectLst/>
                        </a:rPr>
                        <a:t>COL</a:t>
                      </a:r>
                      <a:endParaRPr lang="en-US" sz="2400" dirty="0">
                        <a:effectLst/>
                        <a:latin typeface="Times New Roman"/>
                        <a:ea typeface="Times New Roman"/>
                        <a:cs typeface="Times New Roman"/>
                      </a:endParaRPr>
                    </a:p>
                  </a:txBody>
                  <a:tcPr>
                    <a:solidFill>
                      <a:schemeClr val="accent3"/>
                    </a:solidFill>
                  </a:tcPr>
                </a:tc>
                <a:tc>
                  <a:txBody>
                    <a:bodyPr/>
                    <a:lstStyle/>
                    <a:p>
                      <a:pPr marL="0" marR="0" algn="ctr">
                        <a:lnSpc>
                          <a:spcPct val="200000"/>
                        </a:lnSpc>
                        <a:spcBef>
                          <a:spcPts val="0"/>
                        </a:spcBef>
                        <a:spcAft>
                          <a:spcPts val="1000"/>
                        </a:spcAft>
                      </a:pPr>
                      <a:r>
                        <a:rPr lang="en-US" sz="2400" dirty="0">
                          <a:effectLst/>
                        </a:rPr>
                        <a:t>ACL</a:t>
                      </a:r>
                      <a:endParaRPr lang="en-US" sz="2400" dirty="0">
                        <a:effectLst/>
                        <a:latin typeface="Times New Roman"/>
                        <a:ea typeface="Times New Roman"/>
                        <a:cs typeface="Times New Roman"/>
                      </a:endParaRPr>
                    </a:p>
                  </a:txBody>
                  <a:tcPr/>
                </a:tc>
              </a:tr>
              <a:tr h="660422">
                <a:tc>
                  <a:txBody>
                    <a:bodyPr/>
                    <a:lstStyle/>
                    <a:p>
                      <a:pPr marL="0" marR="0" algn="ctr">
                        <a:lnSpc>
                          <a:spcPct val="200000"/>
                        </a:lnSpc>
                        <a:spcBef>
                          <a:spcPts val="0"/>
                        </a:spcBef>
                        <a:spcAft>
                          <a:spcPts val="1000"/>
                        </a:spcAft>
                      </a:pPr>
                      <a:r>
                        <a:rPr lang="en-US" sz="3200" dirty="0" smtClean="0">
                          <a:effectLst/>
                        </a:rPr>
                        <a:t>1%Pd/P25</a:t>
                      </a:r>
                      <a:endParaRPr lang="en-US" sz="3200" dirty="0">
                        <a:effectLst/>
                        <a:latin typeface="Times New Roman"/>
                        <a:ea typeface="Times New Roman"/>
                        <a:cs typeface="Times New Roman"/>
                      </a:endParaRPr>
                    </a:p>
                  </a:txBody>
                  <a:tcPr marL="9525" marR="9525" marT="9525" marB="0" anchor="b"/>
                </a:tc>
                <a:tc>
                  <a:txBody>
                    <a:bodyPr/>
                    <a:lstStyle/>
                    <a:p>
                      <a:pPr marL="0" marR="0" algn="ctr">
                        <a:lnSpc>
                          <a:spcPct val="200000"/>
                        </a:lnSpc>
                        <a:spcBef>
                          <a:spcPts val="0"/>
                        </a:spcBef>
                        <a:spcAft>
                          <a:spcPts val="0"/>
                        </a:spcAft>
                      </a:pPr>
                      <a:r>
                        <a:rPr lang="en-US" sz="2800" dirty="0">
                          <a:solidFill>
                            <a:srgbClr val="000000"/>
                          </a:solidFill>
                          <a:effectLst/>
                          <a:latin typeface="Calibri"/>
                          <a:ea typeface="Times New Roman"/>
                          <a:cs typeface="Times New Roman"/>
                        </a:rPr>
                        <a:t>69.4</a:t>
                      </a:r>
                      <a:endParaRPr lang="en-US" sz="28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800" dirty="0">
                          <a:solidFill>
                            <a:srgbClr val="000000"/>
                          </a:solidFill>
                          <a:effectLst/>
                          <a:latin typeface="Calibri"/>
                          <a:ea typeface="Times New Roman"/>
                          <a:cs typeface="Times New Roman"/>
                        </a:rPr>
                        <a:t>7</a:t>
                      </a:r>
                      <a:endParaRPr lang="en-US" sz="28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800" b="1" dirty="0">
                          <a:effectLst/>
                          <a:latin typeface="Times New Roman"/>
                          <a:ea typeface="Times New Roman"/>
                          <a:cs typeface="Times New Roman"/>
                        </a:rPr>
                        <a:t>4.2</a:t>
                      </a:r>
                      <a:endParaRPr lang="en-US" sz="28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800" dirty="0">
                          <a:solidFill>
                            <a:srgbClr val="000000"/>
                          </a:solidFill>
                          <a:effectLst/>
                          <a:latin typeface="Calibri"/>
                          <a:ea typeface="Times New Roman"/>
                          <a:cs typeface="Times New Roman"/>
                        </a:rPr>
                        <a:t>63.2</a:t>
                      </a:r>
                      <a:endParaRPr lang="en-US" sz="2800" dirty="0">
                        <a:effectLst/>
                        <a:latin typeface="Times New Roman"/>
                        <a:ea typeface="Times New Roman"/>
                        <a:cs typeface="Times New Roman"/>
                      </a:endParaRPr>
                    </a:p>
                  </a:txBody>
                  <a:tcPr marL="68580" marR="68580" marT="0" marB="0">
                    <a:solidFill>
                      <a:schemeClr val="accent3"/>
                    </a:solidFill>
                  </a:tcPr>
                </a:tc>
                <a:tc>
                  <a:txBody>
                    <a:bodyPr/>
                    <a:lstStyle/>
                    <a:p>
                      <a:pPr marL="0" marR="0" algn="ctr">
                        <a:lnSpc>
                          <a:spcPct val="200000"/>
                        </a:lnSpc>
                        <a:spcBef>
                          <a:spcPts val="0"/>
                        </a:spcBef>
                        <a:spcAft>
                          <a:spcPts val="0"/>
                        </a:spcAft>
                      </a:pPr>
                      <a:r>
                        <a:rPr lang="en-US" sz="2800" dirty="0">
                          <a:solidFill>
                            <a:srgbClr val="000000"/>
                          </a:solidFill>
                          <a:effectLst/>
                          <a:latin typeface="Calibri"/>
                          <a:ea typeface="Times New Roman"/>
                          <a:cs typeface="Times New Roman"/>
                        </a:rPr>
                        <a:t>25.6</a:t>
                      </a:r>
                      <a:endParaRPr lang="en-US" sz="2800" dirty="0">
                        <a:effectLst/>
                        <a:latin typeface="Times New Roman"/>
                        <a:ea typeface="Times New Roman"/>
                        <a:cs typeface="Times New Roman"/>
                      </a:endParaRPr>
                    </a:p>
                  </a:txBody>
                  <a:tcPr marL="68580" marR="68580" marT="0" marB="0"/>
                </a:tc>
              </a:tr>
              <a:tr h="660422">
                <a:tc>
                  <a:txBody>
                    <a:bodyPr/>
                    <a:lstStyle/>
                    <a:p>
                      <a:pPr marL="0" marR="0" algn="ctr">
                        <a:lnSpc>
                          <a:spcPct val="200000"/>
                        </a:lnSpc>
                        <a:spcBef>
                          <a:spcPts val="0"/>
                        </a:spcBef>
                        <a:spcAft>
                          <a:spcPts val="1000"/>
                        </a:spcAft>
                      </a:pPr>
                      <a:r>
                        <a:rPr lang="en-US" sz="3200" dirty="0" smtClean="0">
                          <a:effectLst/>
                        </a:rPr>
                        <a:t>1%Pd/P25 </a:t>
                      </a:r>
                      <a:r>
                        <a:rPr lang="en-US" sz="2400" dirty="0" smtClean="0">
                          <a:effectLst/>
                        </a:rPr>
                        <a:t>reduced at 300</a:t>
                      </a:r>
                      <a:r>
                        <a:rPr lang="en-US" sz="2400" baseline="30000" dirty="0" smtClean="0">
                          <a:effectLst/>
                        </a:rPr>
                        <a:t>o</a:t>
                      </a:r>
                      <a:r>
                        <a:rPr lang="en-US" sz="2400" baseline="0" dirty="0" smtClean="0">
                          <a:effectLst/>
                        </a:rPr>
                        <a:t>C </a:t>
                      </a:r>
                      <a:endParaRPr lang="en-US" sz="2800" dirty="0">
                        <a:effectLst/>
                        <a:latin typeface="Times New Roman"/>
                        <a:ea typeface="Times New Roman"/>
                        <a:cs typeface="Times New Roman"/>
                      </a:endParaRPr>
                    </a:p>
                  </a:txBody>
                  <a:tcPr marL="9525" marR="9525" marT="9525" marB="0" anchor="b"/>
                </a:tc>
                <a:tc>
                  <a:txBody>
                    <a:bodyPr/>
                    <a:lstStyle/>
                    <a:p>
                      <a:pPr marL="0" marR="0" algn="ctr">
                        <a:lnSpc>
                          <a:spcPct val="200000"/>
                        </a:lnSpc>
                        <a:spcBef>
                          <a:spcPts val="0"/>
                        </a:spcBef>
                        <a:spcAft>
                          <a:spcPts val="1000"/>
                        </a:spcAft>
                      </a:pPr>
                      <a:r>
                        <a:rPr lang="en-US" sz="2800" dirty="0">
                          <a:effectLst/>
                          <a:latin typeface="Times New Roman"/>
                          <a:ea typeface="Times New Roman"/>
                          <a:cs typeface="Times New Roman"/>
                        </a:rPr>
                        <a:t>65.4</a:t>
                      </a:r>
                    </a:p>
                  </a:txBody>
                  <a:tcPr marL="9525" marR="9525" marT="9525" marB="0" anchor="b"/>
                </a:tc>
                <a:tc>
                  <a:txBody>
                    <a:bodyPr/>
                    <a:lstStyle/>
                    <a:p>
                      <a:pPr marL="0" marR="0" algn="ctr">
                        <a:lnSpc>
                          <a:spcPct val="200000"/>
                        </a:lnSpc>
                        <a:spcBef>
                          <a:spcPts val="0"/>
                        </a:spcBef>
                        <a:spcAft>
                          <a:spcPts val="1000"/>
                        </a:spcAft>
                      </a:pPr>
                      <a:r>
                        <a:rPr lang="en-US" sz="2800" dirty="0">
                          <a:effectLst/>
                          <a:latin typeface="Times New Roman"/>
                          <a:ea typeface="Times New Roman"/>
                          <a:cs typeface="Times New Roman"/>
                        </a:rPr>
                        <a:t>22.4</a:t>
                      </a:r>
                    </a:p>
                  </a:txBody>
                  <a:tcPr marL="9525" marR="9525" marT="9525" marB="0" anchor="b"/>
                </a:tc>
                <a:tc>
                  <a:txBody>
                    <a:bodyPr/>
                    <a:lstStyle/>
                    <a:p>
                      <a:pPr marL="0" marR="0" algn="ctr">
                        <a:lnSpc>
                          <a:spcPct val="200000"/>
                        </a:lnSpc>
                        <a:spcBef>
                          <a:spcPts val="0"/>
                        </a:spcBef>
                        <a:spcAft>
                          <a:spcPts val="1000"/>
                        </a:spcAft>
                      </a:pPr>
                      <a:r>
                        <a:rPr lang="en-US" sz="2800" dirty="0">
                          <a:effectLst/>
                          <a:latin typeface="Times New Roman"/>
                          <a:ea typeface="Times New Roman"/>
                          <a:cs typeface="Times New Roman"/>
                        </a:rPr>
                        <a:t>15.9</a:t>
                      </a:r>
                    </a:p>
                  </a:txBody>
                  <a:tcPr marL="9525" marR="9525" marT="9525" marB="0" anchor="b"/>
                </a:tc>
                <a:tc>
                  <a:txBody>
                    <a:bodyPr/>
                    <a:lstStyle/>
                    <a:p>
                      <a:pPr marL="0" marR="0" algn="ctr">
                        <a:lnSpc>
                          <a:spcPct val="200000"/>
                        </a:lnSpc>
                        <a:spcBef>
                          <a:spcPts val="0"/>
                        </a:spcBef>
                        <a:spcAft>
                          <a:spcPts val="1000"/>
                        </a:spcAft>
                      </a:pPr>
                      <a:r>
                        <a:rPr lang="en-US" sz="2800" dirty="0">
                          <a:effectLst/>
                          <a:latin typeface="Times New Roman"/>
                          <a:ea typeface="Times New Roman"/>
                          <a:cs typeface="Times New Roman"/>
                        </a:rPr>
                        <a:t>29.1</a:t>
                      </a:r>
                    </a:p>
                  </a:txBody>
                  <a:tcPr marL="9525" marR="9525" marT="9525" marB="0" anchor="b">
                    <a:solidFill>
                      <a:schemeClr val="accent3"/>
                    </a:solidFill>
                  </a:tcPr>
                </a:tc>
                <a:tc>
                  <a:txBody>
                    <a:bodyPr/>
                    <a:lstStyle/>
                    <a:p>
                      <a:pPr marL="0" marR="0" algn="ctr">
                        <a:lnSpc>
                          <a:spcPct val="200000"/>
                        </a:lnSpc>
                        <a:spcBef>
                          <a:spcPts val="0"/>
                        </a:spcBef>
                        <a:spcAft>
                          <a:spcPts val="1000"/>
                        </a:spcAft>
                      </a:pPr>
                      <a:r>
                        <a:rPr lang="en-US" sz="2800" dirty="0">
                          <a:effectLst/>
                          <a:latin typeface="Times New Roman"/>
                          <a:ea typeface="Times New Roman"/>
                          <a:cs typeface="Times New Roman"/>
                        </a:rPr>
                        <a:t>32.6</a:t>
                      </a:r>
                    </a:p>
                  </a:txBody>
                  <a:tcPr marL="9525" marR="9525" marT="9525" marB="0" anchor="b"/>
                </a:tc>
              </a:tr>
            </a:tbl>
          </a:graphicData>
        </a:graphic>
      </p:graphicFrame>
      <p:sp>
        <p:nvSpPr>
          <p:cNvPr id="3" name="TextBox 2"/>
          <p:cNvSpPr txBox="1"/>
          <p:nvPr/>
        </p:nvSpPr>
        <p:spPr>
          <a:xfrm>
            <a:off x="-25896" y="5798403"/>
            <a:ext cx="9091463" cy="830997"/>
          </a:xfrm>
          <a:prstGeom prst="rect">
            <a:avLst/>
          </a:prstGeom>
          <a:noFill/>
        </p:spPr>
        <p:txBody>
          <a:bodyPr wrap="none" rtlCol="0">
            <a:spAutoFit/>
          </a:bodyPr>
          <a:lstStyle/>
          <a:p>
            <a:r>
              <a:rPr lang="en-US" sz="2400" dirty="0" smtClean="0"/>
              <a:t>T=100 C, Catalyst wt. = 40g, P=10bar, time=1h, solvent(methanol)=13g</a:t>
            </a:r>
          </a:p>
          <a:p>
            <a:r>
              <a:rPr lang="en-US" sz="2400" dirty="0" smtClean="0"/>
              <a:t>Reactant = 2.4g,  Reduced catalyst .</a:t>
            </a:r>
            <a:endParaRPr lang="en-US" sz="2400" dirty="0"/>
          </a:p>
        </p:txBody>
      </p:sp>
      <p:sp>
        <p:nvSpPr>
          <p:cNvPr id="4" name="TextBox 3"/>
          <p:cNvSpPr txBox="1"/>
          <p:nvPr/>
        </p:nvSpPr>
        <p:spPr>
          <a:xfrm>
            <a:off x="2743200" y="329625"/>
            <a:ext cx="4408130" cy="584775"/>
          </a:xfrm>
          <a:prstGeom prst="rect">
            <a:avLst/>
          </a:prstGeom>
          <a:noFill/>
        </p:spPr>
        <p:txBody>
          <a:bodyPr wrap="none" rtlCol="0">
            <a:spAutoFit/>
          </a:bodyPr>
          <a:lstStyle/>
          <a:p>
            <a:r>
              <a:rPr lang="en-US" sz="3200" b="1" u="sng" dirty="0" smtClean="0"/>
              <a:t>Effect of  Pre-reduction </a:t>
            </a:r>
            <a:endParaRPr lang="en-US" sz="3200" b="1" u="sng" dirty="0"/>
          </a:p>
        </p:txBody>
      </p:sp>
    </p:spTree>
    <p:extLst>
      <p:ext uri="{BB962C8B-B14F-4D97-AF65-F5344CB8AC3E}">
        <p14:creationId xmlns:p14="http://schemas.microsoft.com/office/powerpoint/2010/main" val="16843984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14471"/>
            <a:ext cx="9376221" cy="1815882"/>
          </a:xfrm>
          <a:prstGeom prst="rect">
            <a:avLst/>
          </a:prstGeom>
          <a:noFill/>
        </p:spPr>
        <p:txBody>
          <a:bodyPr wrap="none" rtlCol="0">
            <a:spAutoFit/>
          </a:bodyPr>
          <a:lstStyle/>
          <a:p>
            <a:r>
              <a:rPr lang="en-US" sz="2800" b="1" dirty="0" smtClean="0"/>
              <a:t>T=100</a:t>
            </a:r>
            <a:r>
              <a:rPr lang="en-US" sz="2800" b="1" baseline="30000" dirty="0" smtClean="0"/>
              <a:t>o</a:t>
            </a:r>
            <a:r>
              <a:rPr lang="en-US" sz="2800" b="1" dirty="0" smtClean="0"/>
              <a:t>C</a:t>
            </a:r>
            <a:r>
              <a:rPr lang="en-US" sz="2800" b="1" dirty="0"/>
              <a:t>,  reactant(CAL)=2.4gm, </a:t>
            </a:r>
            <a:r>
              <a:rPr lang="en-US" sz="2800" b="1" dirty="0" smtClean="0"/>
              <a:t>solvent(methanol</a:t>
            </a:r>
            <a:r>
              <a:rPr lang="en-US" sz="2800" b="1" dirty="0"/>
              <a:t>)=13gm, </a:t>
            </a:r>
            <a:endParaRPr lang="en-US" sz="2800" b="1" dirty="0" smtClean="0"/>
          </a:p>
          <a:p>
            <a:r>
              <a:rPr lang="en-US" sz="2800" b="1" dirty="0" smtClean="0"/>
              <a:t>H</a:t>
            </a:r>
            <a:r>
              <a:rPr lang="en-US" sz="2800" b="1" baseline="-25000" dirty="0" smtClean="0"/>
              <a:t>2 </a:t>
            </a:r>
            <a:r>
              <a:rPr lang="en-US" sz="2800" b="1" dirty="0"/>
              <a:t>pressure=10bar, reaction </a:t>
            </a:r>
            <a:r>
              <a:rPr lang="en-US" sz="2800" b="1" dirty="0" smtClean="0"/>
              <a:t>time=1h</a:t>
            </a:r>
          </a:p>
          <a:p>
            <a:r>
              <a:rPr lang="en-US" sz="2800" b="1" dirty="0" smtClean="0">
                <a:solidFill>
                  <a:srgbClr val="FF0000"/>
                </a:solidFill>
              </a:rPr>
              <a:t>                               With as-</a:t>
            </a:r>
            <a:r>
              <a:rPr lang="en-US" sz="2800" b="1" dirty="0" err="1" smtClean="0">
                <a:solidFill>
                  <a:srgbClr val="FF0000"/>
                </a:solidFill>
              </a:rPr>
              <a:t>synthsized</a:t>
            </a:r>
            <a:r>
              <a:rPr lang="en-US" sz="2800" b="1" dirty="0" smtClean="0">
                <a:solidFill>
                  <a:srgbClr val="FF0000"/>
                </a:solidFill>
              </a:rPr>
              <a:t> </a:t>
            </a:r>
            <a:r>
              <a:rPr lang="en-US" sz="2800" b="1" dirty="0" err="1" smtClean="0">
                <a:solidFill>
                  <a:srgbClr val="FF0000"/>
                </a:solidFill>
              </a:rPr>
              <a:t>ccatalyst</a:t>
            </a:r>
            <a:r>
              <a:rPr lang="en-US" sz="2800" b="1" dirty="0" smtClean="0">
                <a:solidFill>
                  <a:srgbClr val="FF0000"/>
                </a:solidFill>
              </a:rPr>
              <a:t>.</a:t>
            </a:r>
            <a:endParaRPr lang="en-US" sz="2800" dirty="0" smtClean="0">
              <a:solidFill>
                <a:srgbClr val="FF0000"/>
              </a:solidFill>
            </a:endParaRPr>
          </a:p>
          <a:p>
            <a:endParaRPr lang="en-US" sz="2800" dirty="0"/>
          </a:p>
        </p:txBody>
      </p:sp>
      <p:sp>
        <p:nvSpPr>
          <p:cNvPr id="3" name="TextBox 2"/>
          <p:cNvSpPr txBox="1"/>
          <p:nvPr/>
        </p:nvSpPr>
        <p:spPr>
          <a:xfrm>
            <a:off x="1981200" y="1600200"/>
            <a:ext cx="5406224" cy="584775"/>
          </a:xfrm>
          <a:prstGeom prst="rect">
            <a:avLst/>
          </a:prstGeom>
          <a:noFill/>
        </p:spPr>
        <p:txBody>
          <a:bodyPr wrap="none" rtlCol="0">
            <a:spAutoFit/>
          </a:bodyPr>
          <a:lstStyle/>
          <a:p>
            <a:r>
              <a:rPr lang="en-US" sz="3200" b="1" u="sng" dirty="0" smtClean="0">
                <a:solidFill>
                  <a:schemeClr val="accent3">
                    <a:lumMod val="50000"/>
                  </a:schemeClr>
                </a:solidFill>
              </a:rPr>
              <a:t>Optimized reaction condition </a:t>
            </a:r>
            <a:endParaRPr lang="en-US" sz="3200" b="1" u="sng" dirty="0">
              <a:solidFill>
                <a:schemeClr val="accent3">
                  <a:lumMod val="50000"/>
                </a:schemeClr>
              </a:solidFill>
            </a:endParaRPr>
          </a:p>
        </p:txBody>
      </p:sp>
    </p:spTree>
    <p:extLst>
      <p:ext uri="{BB962C8B-B14F-4D97-AF65-F5344CB8AC3E}">
        <p14:creationId xmlns:p14="http://schemas.microsoft.com/office/powerpoint/2010/main" val="4171220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752600"/>
            <a:ext cx="6311343" cy="769441"/>
          </a:xfrm>
          <a:prstGeom prst="rect">
            <a:avLst/>
          </a:prstGeom>
          <a:noFill/>
        </p:spPr>
        <p:txBody>
          <a:bodyPr wrap="none" rtlCol="0">
            <a:spAutoFit/>
          </a:bodyPr>
          <a:lstStyle/>
          <a:p>
            <a:r>
              <a:rPr lang="en-US" sz="4400" dirty="0" smtClean="0"/>
              <a:t>Selectivity and conversion </a:t>
            </a:r>
            <a:endParaRPr lang="en-US" sz="4400" dirty="0"/>
          </a:p>
        </p:txBody>
      </p:sp>
    </p:spTree>
    <p:extLst>
      <p:ext uri="{BB962C8B-B14F-4D97-AF65-F5344CB8AC3E}">
        <p14:creationId xmlns:p14="http://schemas.microsoft.com/office/powerpoint/2010/main" val="1637630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Problem for Research</a:t>
            </a:r>
            <a:endParaRPr lang="en-IN" dirty="0"/>
          </a:p>
        </p:txBody>
      </p:sp>
      <p:sp>
        <p:nvSpPr>
          <p:cNvPr id="4" name="TextBox 3"/>
          <p:cNvSpPr txBox="1"/>
          <p:nvPr/>
        </p:nvSpPr>
        <p:spPr>
          <a:xfrm>
            <a:off x="304800" y="5791200"/>
            <a:ext cx="8686800" cy="830997"/>
          </a:xfrm>
          <a:prstGeom prst="rect">
            <a:avLst/>
          </a:prstGeom>
          <a:noFill/>
        </p:spPr>
        <p:txBody>
          <a:bodyPr wrap="square" rtlCol="0">
            <a:spAutoFit/>
          </a:bodyPr>
          <a:lstStyle/>
          <a:p>
            <a:pPr algn="just"/>
            <a:r>
              <a:rPr lang="en-US" sz="1600" dirty="0" smtClean="0"/>
              <a:t>Ref-A</a:t>
            </a:r>
            <a:r>
              <a:rPr lang="en-US" sz="1600" dirty="0"/>
              <a:t>. </a:t>
            </a:r>
            <a:r>
              <a:rPr lang="en-US" sz="1600" dirty="0" err="1"/>
              <a:t>Giroir-Fendler</a:t>
            </a:r>
            <a:r>
              <a:rPr lang="en-US" sz="1600" dirty="0"/>
              <a:t>, D. Richard, and P. </a:t>
            </a:r>
            <a:r>
              <a:rPr lang="en-US" sz="1600" dirty="0" err="1"/>
              <a:t>Gallezot</a:t>
            </a:r>
            <a:r>
              <a:rPr lang="en-US" sz="1600" dirty="0"/>
              <a:t>, in </a:t>
            </a:r>
            <a:r>
              <a:rPr lang="en-US" sz="1600" b="1" i="1" dirty="0"/>
              <a:t>Heterogeneous </a:t>
            </a:r>
            <a:r>
              <a:rPr lang="en-US" sz="1600" b="1" i="1" dirty="0" smtClean="0"/>
              <a:t>Catalysis and </a:t>
            </a:r>
            <a:r>
              <a:rPr lang="en-US" sz="1600" b="1" i="1" dirty="0"/>
              <a:t>Fine Chemicals </a:t>
            </a:r>
            <a:r>
              <a:rPr lang="en-US" sz="1600" dirty="0"/>
              <a:t>(M. </a:t>
            </a:r>
            <a:r>
              <a:rPr lang="en-US" sz="1600" dirty="0" err="1"/>
              <a:t>Guisnet</a:t>
            </a:r>
            <a:r>
              <a:rPr lang="en-US" sz="1600" dirty="0"/>
              <a:t>, </a:t>
            </a:r>
            <a:r>
              <a:rPr lang="en-US" sz="1600" b="1" dirty="0"/>
              <a:t>J. </a:t>
            </a:r>
            <a:r>
              <a:rPr lang="en-US" sz="1600" dirty="0" err="1"/>
              <a:t>Barrault</a:t>
            </a:r>
            <a:r>
              <a:rPr lang="en-US" sz="1600" dirty="0"/>
              <a:t>, C. </a:t>
            </a:r>
            <a:r>
              <a:rPr lang="en-US" sz="1600" dirty="0" err="1"/>
              <a:t>Bouchoule</a:t>
            </a:r>
            <a:r>
              <a:rPr lang="en-US" sz="1600" dirty="0"/>
              <a:t>, D. </a:t>
            </a:r>
            <a:r>
              <a:rPr lang="en-US" sz="1600" dirty="0" err="1"/>
              <a:t>Duprez</a:t>
            </a:r>
            <a:r>
              <a:rPr lang="en-US" sz="1600" dirty="0"/>
              <a:t>, C</a:t>
            </a:r>
            <a:r>
              <a:rPr lang="en-US" sz="1600" dirty="0" smtClean="0"/>
              <a:t>. </a:t>
            </a:r>
            <a:r>
              <a:rPr lang="en-US" sz="1600" dirty="0" err="1" smtClean="0"/>
              <a:t>Montassier</a:t>
            </a:r>
            <a:r>
              <a:rPr lang="en-US" sz="1600" dirty="0"/>
              <a:t>, and G. Perot, eds.), Studies in Surface Science and Catalysis </a:t>
            </a:r>
            <a:r>
              <a:rPr lang="en-US" sz="1600" dirty="0" smtClean="0"/>
              <a:t>Vol.</a:t>
            </a:r>
            <a:r>
              <a:rPr lang="nl-NL" sz="1600" dirty="0" smtClean="0"/>
              <a:t>41</a:t>
            </a:r>
            <a:r>
              <a:rPr lang="nl-NL" sz="1600" dirty="0"/>
              <a:t>, Elsevier, Amsterdam, 1988, </a:t>
            </a:r>
            <a:r>
              <a:rPr lang="nl-NL" sz="1600" b="1" dirty="0"/>
              <a:t>p. </a:t>
            </a:r>
            <a:r>
              <a:rPr lang="nl-NL" sz="1600" dirty="0"/>
              <a:t>171</a:t>
            </a:r>
            <a:r>
              <a:rPr lang="nl-NL" sz="1600" dirty="0" smtClean="0"/>
              <a:t>.</a:t>
            </a:r>
          </a:p>
        </p:txBody>
      </p:sp>
      <p:sp>
        <p:nvSpPr>
          <p:cNvPr id="5" name="TextBox 4"/>
          <p:cNvSpPr txBox="1"/>
          <p:nvPr/>
        </p:nvSpPr>
        <p:spPr>
          <a:xfrm>
            <a:off x="76200" y="5117068"/>
            <a:ext cx="8931035" cy="615553"/>
          </a:xfrm>
          <a:prstGeom prst="rect">
            <a:avLst/>
          </a:prstGeom>
          <a:noFill/>
        </p:spPr>
        <p:txBody>
          <a:bodyPr wrap="none" rtlCol="0">
            <a:spAutoFit/>
          </a:bodyPr>
          <a:lstStyle/>
          <a:p>
            <a:r>
              <a:rPr lang="en-US" dirty="0" smtClean="0"/>
              <a:t>a=Cinnamyl alcohol, b=</a:t>
            </a:r>
            <a:r>
              <a:rPr lang="en-US" dirty="0" err="1" smtClean="0"/>
              <a:t>hydrocinnamylaldehyde</a:t>
            </a:r>
            <a:r>
              <a:rPr lang="en-US" dirty="0" smtClean="0"/>
              <a:t>, c=hydrocinnamyl alcohol</a:t>
            </a:r>
          </a:p>
          <a:p>
            <a:r>
              <a:rPr lang="en-US" sz="1600" dirty="0"/>
              <a:t>T= </a:t>
            </a:r>
            <a:r>
              <a:rPr lang="en-US" sz="1600" dirty="0" smtClean="0"/>
              <a:t>60</a:t>
            </a:r>
            <a:r>
              <a:rPr lang="en-US" sz="1600" baseline="30000" dirty="0" smtClean="0"/>
              <a:t>o</a:t>
            </a:r>
            <a:r>
              <a:rPr lang="en-US" sz="1600" dirty="0" smtClean="0"/>
              <a:t>C , </a:t>
            </a:r>
            <a:r>
              <a:rPr lang="en-US" sz="1600" dirty="0"/>
              <a:t>P = 4 </a:t>
            </a:r>
            <a:r>
              <a:rPr lang="en-US" sz="1600" dirty="0" err="1"/>
              <a:t>MPa</a:t>
            </a:r>
            <a:r>
              <a:rPr lang="en-US" sz="1600" dirty="0"/>
              <a:t>, </a:t>
            </a:r>
            <a:r>
              <a:rPr lang="en-US" sz="1600" dirty="0" smtClean="0"/>
              <a:t>cinnamaldehyde=13.2g in </a:t>
            </a:r>
            <a:r>
              <a:rPr lang="en-US" sz="1600" dirty="0"/>
              <a:t>37.5 ml isopropanol and 10 ml H</a:t>
            </a:r>
            <a:r>
              <a:rPr lang="en-US" sz="1600" baseline="-25000" dirty="0"/>
              <a:t>2</a:t>
            </a:r>
            <a:r>
              <a:rPr lang="en-US" sz="1600" dirty="0"/>
              <a:t>O, 400 mg of catalyst</a:t>
            </a:r>
            <a:r>
              <a:rPr lang="en-US" sz="1600" dirty="0" smtClean="0"/>
              <a:t>.)</a:t>
            </a:r>
            <a:endParaRPr lang="en-US" sz="1600" dirty="0"/>
          </a:p>
        </p:txBody>
      </p:sp>
      <p:pic>
        <p:nvPicPr>
          <p:cNvPr id="2056" name="Picture 8" descr="E:\E - gifts project 11-11-12\devotional service\project\1 Selective hydrogenation of cinnamaldehyde\PPT\Project evaluatoin at NCCR\Project evaluation 3\PPT\photos\problem sche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46465"/>
            <a:ext cx="8077200" cy="425893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249821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83262204"/>
              </p:ext>
            </p:extLst>
          </p:nvPr>
        </p:nvGraphicFramePr>
        <p:xfrm>
          <a:off x="0" y="925218"/>
          <a:ext cx="9144002" cy="4561182"/>
        </p:xfrm>
        <a:graphic>
          <a:graphicData uri="http://schemas.openxmlformats.org/drawingml/2006/table">
            <a:tbl>
              <a:tblPr firstRow="1" firstCol="1" bandRow="1">
                <a:tableStyleId>{5C22544A-7EE6-4342-B048-85BDC9FD1C3A}</a:tableStyleId>
              </a:tblPr>
              <a:tblGrid>
                <a:gridCol w="2424039"/>
                <a:gridCol w="1606111"/>
                <a:gridCol w="1055870"/>
                <a:gridCol w="1017204"/>
                <a:gridCol w="1017204"/>
                <a:gridCol w="847670"/>
                <a:gridCol w="1175904"/>
              </a:tblGrid>
              <a:tr h="1147422">
                <a:tc>
                  <a:txBody>
                    <a:bodyPr/>
                    <a:lstStyle/>
                    <a:p>
                      <a:pPr marL="0" marR="0" algn="ctr">
                        <a:lnSpc>
                          <a:spcPct val="200000"/>
                        </a:lnSpc>
                        <a:spcBef>
                          <a:spcPts val="0"/>
                        </a:spcBef>
                        <a:spcAft>
                          <a:spcPts val="0"/>
                        </a:spcAft>
                      </a:pPr>
                      <a:r>
                        <a:rPr lang="en-US" sz="2000" dirty="0">
                          <a:effectLst/>
                        </a:rPr>
                        <a:t>Catalyst</a:t>
                      </a:r>
                      <a:endParaRPr lang="en-US" sz="20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Conversion%</a:t>
                      </a:r>
                      <a:endParaRPr lang="en-US" sz="2000" dirty="0">
                        <a:effectLst/>
                        <a:latin typeface="Times New Roman"/>
                        <a:ea typeface="Times New Roman"/>
                        <a:cs typeface="Times New Roman"/>
                      </a:endParaRPr>
                    </a:p>
                  </a:txBody>
                  <a:tcPr marL="68580" marR="68580" marT="0" marB="0"/>
                </a:tc>
                <a:tc gridSpan="4">
                  <a:txBody>
                    <a:bodyPr/>
                    <a:lstStyle/>
                    <a:p>
                      <a:pPr marL="0" marR="0" algn="ctr">
                        <a:lnSpc>
                          <a:spcPct val="200000"/>
                        </a:lnSpc>
                        <a:spcBef>
                          <a:spcPts val="0"/>
                        </a:spcBef>
                        <a:spcAft>
                          <a:spcPts val="0"/>
                        </a:spcAft>
                      </a:pPr>
                      <a:r>
                        <a:rPr lang="en-US" sz="2000" dirty="0">
                          <a:effectLst/>
                        </a:rPr>
                        <a:t>Selectivity%</a:t>
                      </a:r>
                      <a:endParaRPr lang="en-US" sz="2000" dirty="0">
                        <a:effectLst/>
                        <a:latin typeface="Times New Roman"/>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200000"/>
                        </a:lnSpc>
                        <a:spcBef>
                          <a:spcPts val="0"/>
                        </a:spcBef>
                        <a:spcAft>
                          <a:spcPts val="0"/>
                        </a:spcAft>
                      </a:pPr>
                      <a:r>
                        <a:rPr lang="en-US" sz="2000" dirty="0">
                          <a:effectLst/>
                        </a:rPr>
                        <a:t>TOF(s</a:t>
                      </a:r>
                      <a:r>
                        <a:rPr lang="en-US" sz="2000" baseline="30000" dirty="0">
                          <a:effectLst/>
                        </a:rPr>
                        <a:t>-1</a:t>
                      </a:r>
                      <a:r>
                        <a:rPr lang="en-US" sz="2000" dirty="0">
                          <a:effectLst/>
                        </a:rPr>
                        <a:t>)</a:t>
                      </a:r>
                      <a:endParaRPr lang="en-US" sz="2000" dirty="0">
                        <a:effectLst/>
                        <a:latin typeface="Times New Roman"/>
                        <a:ea typeface="Times New Roman"/>
                        <a:cs typeface="Times New Roman"/>
                      </a:endParaRPr>
                    </a:p>
                  </a:txBody>
                  <a:tcPr marL="68580" marR="68580" marT="0" marB="0"/>
                </a:tc>
              </a:tr>
              <a:tr h="1147422">
                <a:tc>
                  <a:txBody>
                    <a:bodyPr/>
                    <a:lstStyle/>
                    <a:p>
                      <a:pPr marL="0" marR="0" algn="ctr">
                        <a:lnSpc>
                          <a:spcPct val="200000"/>
                        </a:lnSpc>
                        <a:spcBef>
                          <a:spcPts val="0"/>
                        </a:spcBef>
                        <a:spcAft>
                          <a:spcPts val="0"/>
                        </a:spcAft>
                      </a:pPr>
                      <a:r>
                        <a:rPr lang="en-US" sz="2000" dirty="0">
                          <a:effectLst/>
                        </a:rPr>
                        <a:t> </a:t>
                      </a:r>
                      <a:endParaRPr lang="en-US" sz="20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 </a:t>
                      </a:r>
                      <a:endParaRPr lang="en-US" sz="20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HCAL</a:t>
                      </a:r>
                      <a:endParaRPr lang="en-US" sz="20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HCOL</a:t>
                      </a:r>
                      <a:endParaRPr lang="en-US" sz="20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dirty="0">
                          <a:effectLst/>
                        </a:rPr>
                        <a:t>COL</a:t>
                      </a:r>
                      <a:endParaRPr lang="en-US" sz="2000" dirty="0">
                        <a:effectLst/>
                        <a:latin typeface="Times New Roman"/>
                        <a:ea typeface="Times New Roman"/>
                        <a:cs typeface="Times New Roman"/>
                      </a:endParaRPr>
                    </a:p>
                  </a:txBody>
                  <a:tcPr marL="68580" marR="68580" marT="0" marB="0">
                    <a:solidFill>
                      <a:schemeClr val="accent3"/>
                    </a:solidFill>
                  </a:tcPr>
                </a:tc>
                <a:tc>
                  <a:txBody>
                    <a:bodyPr/>
                    <a:lstStyle/>
                    <a:p>
                      <a:pPr marL="0" marR="0" algn="ctr">
                        <a:lnSpc>
                          <a:spcPct val="200000"/>
                        </a:lnSpc>
                        <a:spcBef>
                          <a:spcPts val="0"/>
                        </a:spcBef>
                        <a:spcAft>
                          <a:spcPts val="0"/>
                        </a:spcAft>
                      </a:pPr>
                      <a:r>
                        <a:rPr lang="en-US" sz="2000" dirty="0">
                          <a:effectLst/>
                        </a:rPr>
                        <a:t>ACL</a:t>
                      </a:r>
                      <a:endParaRPr lang="en-US" sz="20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000" baseline="30000" dirty="0">
                          <a:effectLst/>
                        </a:rPr>
                        <a:t>a</a:t>
                      </a:r>
                      <a:r>
                        <a:rPr lang="en-US" sz="2000" dirty="0">
                          <a:effectLst/>
                        </a:rPr>
                        <a:t>H</a:t>
                      </a:r>
                      <a:r>
                        <a:rPr lang="en-US" sz="2000" baseline="-25000" dirty="0">
                          <a:effectLst/>
                        </a:rPr>
                        <a:t>2</a:t>
                      </a:r>
                      <a:r>
                        <a:rPr lang="en-US" sz="2000" dirty="0">
                          <a:effectLst/>
                        </a:rPr>
                        <a:t> </a:t>
                      </a:r>
                      <a:r>
                        <a:rPr lang="en-US" sz="2000" dirty="0" err="1">
                          <a:effectLst/>
                        </a:rPr>
                        <a:t>Che</a:t>
                      </a:r>
                      <a:endParaRPr lang="en-US" sz="2000" dirty="0">
                        <a:effectLst/>
                        <a:latin typeface="Times New Roman"/>
                        <a:ea typeface="Times New Roman"/>
                        <a:cs typeface="Times New Roman"/>
                      </a:endParaRPr>
                    </a:p>
                  </a:txBody>
                  <a:tcPr marL="68580" marR="68580" marT="0" marB="0"/>
                </a:tc>
              </a:tr>
              <a:tr h="526378">
                <a:tc>
                  <a:txBody>
                    <a:bodyPr/>
                    <a:lstStyle/>
                    <a:p>
                      <a:pPr marL="0" marR="0" algn="ctr">
                        <a:lnSpc>
                          <a:spcPct val="200000"/>
                        </a:lnSpc>
                        <a:spcBef>
                          <a:spcPts val="0"/>
                        </a:spcBef>
                        <a:spcAft>
                          <a:spcPts val="0"/>
                        </a:spcAft>
                      </a:pPr>
                      <a:r>
                        <a:rPr lang="en-US" sz="2400" dirty="0" smtClean="0">
                          <a:effectLst/>
                        </a:rPr>
                        <a:t>1%Pd/P25</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69.4</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7</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4.2</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63.2</a:t>
                      </a:r>
                      <a:endParaRPr lang="en-US" sz="2400" dirty="0">
                        <a:effectLst/>
                        <a:latin typeface="Times New Roman"/>
                        <a:ea typeface="Times New Roman"/>
                        <a:cs typeface="Times New Roman"/>
                      </a:endParaRPr>
                    </a:p>
                  </a:txBody>
                  <a:tcPr marL="68580" marR="68580" marT="0" marB="0">
                    <a:solidFill>
                      <a:schemeClr val="accent3"/>
                    </a:solidFill>
                  </a:tcPr>
                </a:tc>
                <a:tc>
                  <a:txBody>
                    <a:bodyPr/>
                    <a:lstStyle/>
                    <a:p>
                      <a:pPr marL="0" marR="0" algn="ctr">
                        <a:lnSpc>
                          <a:spcPct val="200000"/>
                        </a:lnSpc>
                        <a:spcBef>
                          <a:spcPts val="0"/>
                        </a:spcBef>
                        <a:spcAft>
                          <a:spcPts val="0"/>
                        </a:spcAft>
                      </a:pPr>
                      <a:r>
                        <a:rPr lang="en-US" sz="2400">
                          <a:effectLst/>
                        </a:rPr>
                        <a:t>25.6</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0.4</a:t>
                      </a:r>
                      <a:endParaRPr lang="en-US" sz="2400" dirty="0">
                        <a:effectLst/>
                        <a:latin typeface="Times New Roman"/>
                        <a:ea typeface="Times New Roman"/>
                        <a:cs typeface="Times New Roman"/>
                      </a:endParaRPr>
                    </a:p>
                  </a:txBody>
                  <a:tcPr marL="68580" marR="68580" marT="0" marB="0"/>
                </a:tc>
              </a:tr>
              <a:tr h="526378">
                <a:tc>
                  <a:txBody>
                    <a:bodyPr/>
                    <a:lstStyle/>
                    <a:p>
                      <a:pPr marL="0" marR="0" algn="ctr">
                        <a:lnSpc>
                          <a:spcPct val="200000"/>
                        </a:lnSpc>
                        <a:spcBef>
                          <a:spcPts val="0"/>
                        </a:spcBef>
                        <a:spcAft>
                          <a:spcPts val="0"/>
                        </a:spcAft>
                      </a:pPr>
                      <a:r>
                        <a:rPr lang="en-US" sz="2400" dirty="0">
                          <a:solidFill>
                            <a:schemeClr val="tx1"/>
                          </a:solidFill>
                          <a:effectLst/>
                        </a:rPr>
                        <a:t>1%Pd/Anatase</a:t>
                      </a:r>
                      <a:endParaRPr lang="en-US" sz="2400" dirty="0">
                        <a:solidFill>
                          <a:schemeClr val="tx1"/>
                        </a:solidFill>
                        <a:effectLst/>
                        <a:latin typeface="Times New Roman"/>
                        <a:ea typeface="Times New Roman"/>
                        <a:cs typeface="Times New Roman"/>
                      </a:endParaRPr>
                    </a:p>
                  </a:txBody>
                  <a:tcPr marL="68580" marR="68580" marT="0" marB="0">
                    <a:solidFill>
                      <a:schemeClr val="accent3">
                        <a:lumMod val="60000"/>
                        <a:lumOff val="40000"/>
                      </a:schemeClr>
                    </a:solidFill>
                  </a:tcPr>
                </a:tc>
                <a:tc>
                  <a:txBody>
                    <a:bodyPr/>
                    <a:lstStyle/>
                    <a:p>
                      <a:pPr marL="0" marR="0" algn="ctr">
                        <a:lnSpc>
                          <a:spcPct val="200000"/>
                        </a:lnSpc>
                        <a:spcBef>
                          <a:spcPts val="0"/>
                        </a:spcBef>
                        <a:spcAft>
                          <a:spcPts val="0"/>
                        </a:spcAft>
                      </a:pPr>
                      <a:r>
                        <a:rPr lang="en-US" sz="2400" dirty="0">
                          <a:effectLst/>
                        </a:rPr>
                        <a:t>100</a:t>
                      </a:r>
                      <a:endParaRPr lang="en-US" sz="2400" dirty="0">
                        <a:effectLst/>
                        <a:latin typeface="Times New Roman"/>
                        <a:ea typeface="Times New Roman"/>
                        <a:cs typeface="Times New Roman"/>
                      </a:endParaRPr>
                    </a:p>
                  </a:txBody>
                  <a:tcPr marL="68580" marR="68580" marT="0" marB="0">
                    <a:solidFill>
                      <a:schemeClr val="accent3">
                        <a:lumMod val="60000"/>
                        <a:lumOff val="40000"/>
                      </a:schemeClr>
                    </a:solidFill>
                  </a:tcPr>
                </a:tc>
                <a:tc>
                  <a:txBody>
                    <a:bodyPr/>
                    <a:lstStyle/>
                    <a:p>
                      <a:pPr marL="0" marR="0" algn="ctr">
                        <a:lnSpc>
                          <a:spcPct val="200000"/>
                        </a:lnSpc>
                        <a:spcBef>
                          <a:spcPts val="0"/>
                        </a:spcBef>
                        <a:spcAft>
                          <a:spcPts val="0"/>
                        </a:spcAft>
                      </a:pPr>
                      <a:r>
                        <a:rPr lang="en-US" sz="2400" dirty="0">
                          <a:effectLst/>
                        </a:rPr>
                        <a:t>10.8</a:t>
                      </a:r>
                      <a:endParaRPr lang="en-US" sz="2400" dirty="0">
                        <a:effectLst/>
                        <a:latin typeface="Times New Roman"/>
                        <a:ea typeface="Times New Roman"/>
                        <a:cs typeface="Times New Roman"/>
                      </a:endParaRPr>
                    </a:p>
                  </a:txBody>
                  <a:tcPr marL="68580" marR="68580" marT="0" marB="0">
                    <a:solidFill>
                      <a:schemeClr val="accent3">
                        <a:lumMod val="60000"/>
                        <a:lumOff val="40000"/>
                      </a:schemeClr>
                    </a:solidFill>
                  </a:tcPr>
                </a:tc>
                <a:tc>
                  <a:txBody>
                    <a:bodyPr/>
                    <a:lstStyle/>
                    <a:p>
                      <a:pPr marL="0" marR="0" algn="ctr">
                        <a:lnSpc>
                          <a:spcPct val="200000"/>
                        </a:lnSpc>
                        <a:spcBef>
                          <a:spcPts val="0"/>
                        </a:spcBef>
                        <a:spcAft>
                          <a:spcPts val="0"/>
                        </a:spcAft>
                      </a:pPr>
                      <a:r>
                        <a:rPr lang="en-US" sz="2400" dirty="0">
                          <a:effectLst/>
                        </a:rPr>
                        <a:t>13.9</a:t>
                      </a:r>
                      <a:endParaRPr lang="en-US" sz="2400" dirty="0">
                        <a:effectLst/>
                        <a:latin typeface="Times New Roman"/>
                        <a:ea typeface="Times New Roman"/>
                        <a:cs typeface="Times New Roman"/>
                      </a:endParaRPr>
                    </a:p>
                  </a:txBody>
                  <a:tcPr marL="68580" marR="68580" marT="0" marB="0">
                    <a:solidFill>
                      <a:schemeClr val="accent3">
                        <a:lumMod val="60000"/>
                        <a:lumOff val="40000"/>
                      </a:schemeClr>
                    </a:solidFill>
                  </a:tcPr>
                </a:tc>
                <a:tc>
                  <a:txBody>
                    <a:bodyPr/>
                    <a:lstStyle/>
                    <a:p>
                      <a:pPr marL="0" marR="0" algn="ctr">
                        <a:lnSpc>
                          <a:spcPct val="200000"/>
                        </a:lnSpc>
                        <a:spcBef>
                          <a:spcPts val="0"/>
                        </a:spcBef>
                        <a:spcAft>
                          <a:spcPts val="0"/>
                        </a:spcAft>
                      </a:pPr>
                      <a:r>
                        <a:rPr lang="en-US" sz="2400" dirty="0">
                          <a:effectLst/>
                        </a:rPr>
                        <a:t>75.3</a:t>
                      </a:r>
                      <a:endParaRPr lang="en-US" sz="2400" dirty="0">
                        <a:effectLst/>
                        <a:latin typeface="Times New Roman"/>
                        <a:ea typeface="Times New Roman"/>
                        <a:cs typeface="Times New Roman"/>
                      </a:endParaRPr>
                    </a:p>
                  </a:txBody>
                  <a:tcPr marL="68580" marR="68580" marT="0" marB="0">
                    <a:solidFill>
                      <a:schemeClr val="accent3"/>
                    </a:solidFill>
                  </a:tcPr>
                </a:tc>
                <a:tc>
                  <a:txBody>
                    <a:bodyPr/>
                    <a:lstStyle/>
                    <a:p>
                      <a:pPr marL="0" marR="0" algn="ctr">
                        <a:lnSpc>
                          <a:spcPct val="200000"/>
                        </a:lnSpc>
                        <a:spcBef>
                          <a:spcPts val="0"/>
                        </a:spcBef>
                        <a:spcAft>
                          <a:spcPts val="0"/>
                        </a:spcAft>
                      </a:pPr>
                      <a:r>
                        <a:rPr lang="en-US" sz="2400" dirty="0">
                          <a:effectLst/>
                        </a:rPr>
                        <a:t>0</a:t>
                      </a:r>
                      <a:endParaRPr lang="en-US" sz="2400" dirty="0">
                        <a:effectLst/>
                        <a:latin typeface="Times New Roman"/>
                        <a:ea typeface="Times New Roman"/>
                        <a:cs typeface="Times New Roman"/>
                      </a:endParaRPr>
                    </a:p>
                  </a:txBody>
                  <a:tcPr marL="68580" marR="68580" marT="0" marB="0">
                    <a:solidFill>
                      <a:schemeClr val="accent3">
                        <a:lumMod val="60000"/>
                        <a:lumOff val="40000"/>
                      </a:schemeClr>
                    </a:solidFill>
                  </a:tcPr>
                </a:tc>
                <a:tc>
                  <a:txBody>
                    <a:bodyPr/>
                    <a:lstStyle/>
                    <a:p>
                      <a:pPr marL="0" marR="0" algn="ctr">
                        <a:lnSpc>
                          <a:spcPct val="200000"/>
                        </a:lnSpc>
                        <a:spcBef>
                          <a:spcPts val="0"/>
                        </a:spcBef>
                        <a:spcAft>
                          <a:spcPts val="0"/>
                        </a:spcAft>
                      </a:pPr>
                      <a:r>
                        <a:rPr lang="en-US" sz="2400" dirty="0">
                          <a:effectLst/>
                        </a:rPr>
                        <a:t>0.77</a:t>
                      </a:r>
                      <a:endParaRPr lang="en-US" sz="2400" dirty="0">
                        <a:effectLst/>
                        <a:latin typeface="Times New Roman"/>
                        <a:ea typeface="Times New Roman"/>
                        <a:cs typeface="Times New Roman"/>
                      </a:endParaRPr>
                    </a:p>
                  </a:txBody>
                  <a:tcPr marL="68580" marR="68580" marT="0" marB="0">
                    <a:solidFill>
                      <a:schemeClr val="accent3">
                        <a:lumMod val="60000"/>
                        <a:lumOff val="40000"/>
                      </a:schemeClr>
                    </a:solidFill>
                  </a:tcPr>
                </a:tc>
              </a:tr>
              <a:tr h="526378">
                <a:tc>
                  <a:txBody>
                    <a:bodyPr/>
                    <a:lstStyle/>
                    <a:p>
                      <a:pPr marL="0" marR="0" algn="ctr">
                        <a:lnSpc>
                          <a:spcPct val="200000"/>
                        </a:lnSpc>
                        <a:spcBef>
                          <a:spcPts val="0"/>
                        </a:spcBef>
                        <a:spcAft>
                          <a:spcPts val="0"/>
                        </a:spcAft>
                      </a:pPr>
                      <a:r>
                        <a:rPr lang="en-US" sz="2400">
                          <a:effectLst/>
                        </a:rPr>
                        <a:t>1%Pd/Rutile</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95.1</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21.6</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9.5</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65.3</a:t>
                      </a:r>
                      <a:endParaRPr lang="en-US" sz="2400" dirty="0">
                        <a:effectLst/>
                        <a:latin typeface="Times New Roman"/>
                        <a:ea typeface="Times New Roman"/>
                        <a:cs typeface="Times New Roman"/>
                      </a:endParaRPr>
                    </a:p>
                  </a:txBody>
                  <a:tcPr marL="68580" marR="68580" marT="0" marB="0">
                    <a:solidFill>
                      <a:schemeClr val="accent3"/>
                    </a:solidFill>
                  </a:tcPr>
                </a:tc>
                <a:tc>
                  <a:txBody>
                    <a:bodyPr/>
                    <a:lstStyle/>
                    <a:p>
                      <a:pPr marL="0" marR="0" algn="ctr">
                        <a:lnSpc>
                          <a:spcPct val="200000"/>
                        </a:lnSpc>
                        <a:spcBef>
                          <a:spcPts val="0"/>
                        </a:spcBef>
                        <a:spcAft>
                          <a:spcPts val="0"/>
                        </a:spcAft>
                      </a:pPr>
                      <a:r>
                        <a:rPr lang="en-US" sz="2400">
                          <a:effectLst/>
                        </a:rPr>
                        <a:t>3.5</a:t>
                      </a:r>
                      <a:endParaRPr lang="en-US" sz="2400">
                        <a:effectLst/>
                        <a:latin typeface="Times New Roman"/>
                        <a:ea typeface="Times New Roman"/>
                        <a:cs typeface="Times New Roman"/>
                      </a:endParaRPr>
                    </a:p>
                  </a:txBody>
                  <a:tcPr marL="68580" marR="68580" marT="0" marB="0" anchor="b"/>
                </a:tc>
                <a:tc>
                  <a:txBody>
                    <a:bodyPr/>
                    <a:lstStyle/>
                    <a:p>
                      <a:pPr marL="0" marR="0" algn="ctr">
                        <a:lnSpc>
                          <a:spcPct val="200000"/>
                        </a:lnSpc>
                        <a:spcBef>
                          <a:spcPts val="0"/>
                        </a:spcBef>
                        <a:spcAft>
                          <a:spcPts val="0"/>
                        </a:spcAft>
                      </a:pPr>
                      <a:r>
                        <a:rPr lang="en-US" sz="2400" dirty="0">
                          <a:effectLst/>
                        </a:rPr>
                        <a:t>-</a:t>
                      </a:r>
                      <a:endParaRPr lang="en-US" sz="2400" dirty="0">
                        <a:effectLst/>
                        <a:latin typeface="Times New Roman"/>
                        <a:ea typeface="Times New Roman"/>
                        <a:cs typeface="Times New Roman"/>
                      </a:endParaRPr>
                    </a:p>
                  </a:txBody>
                  <a:tcPr marL="68580" marR="68580" marT="0" marB="0"/>
                </a:tc>
              </a:tr>
            </a:tbl>
          </a:graphicData>
        </a:graphic>
      </p:graphicFrame>
      <p:sp>
        <p:nvSpPr>
          <p:cNvPr id="3" name="Rectangle 2"/>
          <p:cNvSpPr/>
          <p:nvPr/>
        </p:nvSpPr>
        <p:spPr>
          <a:xfrm>
            <a:off x="1577740" y="228600"/>
            <a:ext cx="6728060" cy="523220"/>
          </a:xfrm>
          <a:prstGeom prst="rect">
            <a:avLst/>
          </a:prstGeom>
        </p:spPr>
        <p:txBody>
          <a:bodyPr wrap="none">
            <a:spAutoFit/>
          </a:bodyPr>
          <a:lstStyle/>
          <a:p>
            <a:r>
              <a:rPr lang="en-US" sz="2800" b="1" dirty="0"/>
              <a:t>Pd supported on different phases of titania</a:t>
            </a:r>
          </a:p>
        </p:txBody>
      </p:sp>
      <p:sp>
        <p:nvSpPr>
          <p:cNvPr id="4" name="Rectangle 3"/>
          <p:cNvSpPr/>
          <p:nvPr/>
        </p:nvSpPr>
        <p:spPr>
          <a:xfrm>
            <a:off x="0" y="5562600"/>
            <a:ext cx="9144000" cy="707886"/>
          </a:xfrm>
          <a:prstGeom prst="rect">
            <a:avLst/>
          </a:prstGeom>
        </p:spPr>
        <p:txBody>
          <a:bodyPr wrap="square">
            <a:spAutoFit/>
          </a:bodyPr>
          <a:lstStyle/>
          <a:p>
            <a:r>
              <a:rPr lang="en-US" sz="2000" dirty="0"/>
              <a:t>T=100</a:t>
            </a:r>
            <a:r>
              <a:rPr lang="en-US" sz="2000" baseline="30000" dirty="0"/>
              <a:t>o</a:t>
            </a:r>
            <a:r>
              <a:rPr lang="en-US" sz="2000" dirty="0"/>
              <a:t>C, P=10bar, catalyst=40mg, reactant(CAL)=2.4gm,solvant(methanol)=13gm, time=1h.</a:t>
            </a:r>
          </a:p>
        </p:txBody>
      </p:sp>
    </p:spTree>
    <p:extLst>
      <p:ext uri="{BB962C8B-B14F-4D97-AF65-F5344CB8AC3E}">
        <p14:creationId xmlns:p14="http://schemas.microsoft.com/office/powerpoint/2010/main" val="7323702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E\devotional service\project\Selective hydrogenation of cinnamaldehyde\PUBLISH PAPER\photos\CMA hydrogenation review_page0023 a.jpg"/>
          <p:cNvPicPr/>
          <p:nvPr/>
        </p:nvPicPr>
        <p:blipFill>
          <a:blip r:embed="rId2" cstate="print"/>
          <a:srcRect/>
          <a:stretch>
            <a:fillRect/>
          </a:stretch>
        </p:blipFill>
        <p:spPr bwMode="auto">
          <a:xfrm>
            <a:off x="1752600" y="1524000"/>
            <a:ext cx="5943600" cy="2590800"/>
          </a:xfrm>
          <a:prstGeom prst="rect">
            <a:avLst/>
          </a:prstGeom>
          <a:noFill/>
          <a:ln w="9525">
            <a:noFill/>
            <a:miter lim="800000"/>
            <a:headEnd/>
            <a:tailEnd/>
          </a:ln>
        </p:spPr>
      </p:pic>
      <p:sp>
        <p:nvSpPr>
          <p:cNvPr id="3" name="Rectangle 2"/>
          <p:cNvSpPr/>
          <p:nvPr/>
        </p:nvSpPr>
        <p:spPr>
          <a:xfrm>
            <a:off x="914400" y="4191000"/>
            <a:ext cx="7848600" cy="461665"/>
          </a:xfrm>
          <a:prstGeom prst="rect">
            <a:avLst/>
          </a:prstGeom>
        </p:spPr>
        <p:txBody>
          <a:bodyPr wrap="square">
            <a:spAutoFit/>
          </a:bodyPr>
          <a:lstStyle/>
          <a:p>
            <a:r>
              <a:rPr lang="en-US" sz="2400" dirty="0"/>
              <a:t>C=O bond activation by electropositive Fe on Pt surface</a:t>
            </a:r>
          </a:p>
        </p:txBody>
      </p:sp>
      <p:sp>
        <p:nvSpPr>
          <p:cNvPr id="4" name="TextBox 3"/>
          <p:cNvSpPr txBox="1"/>
          <p:nvPr/>
        </p:nvSpPr>
        <p:spPr>
          <a:xfrm>
            <a:off x="2590800" y="609600"/>
            <a:ext cx="3674404" cy="523220"/>
          </a:xfrm>
          <a:prstGeom prst="rect">
            <a:avLst/>
          </a:prstGeom>
          <a:noFill/>
        </p:spPr>
        <p:txBody>
          <a:bodyPr wrap="none" rtlCol="0">
            <a:spAutoFit/>
          </a:bodyPr>
          <a:lstStyle/>
          <a:p>
            <a:r>
              <a:rPr lang="en-US" sz="2800" b="1" u="sng" dirty="0" smtClean="0"/>
              <a:t>Concept of Lewis sites </a:t>
            </a:r>
            <a:endParaRPr lang="en-US" sz="2800" b="1" u="sng" dirty="0"/>
          </a:p>
        </p:txBody>
      </p:sp>
      <p:sp>
        <p:nvSpPr>
          <p:cNvPr id="6" name="TextBox 5"/>
          <p:cNvSpPr txBox="1"/>
          <p:nvPr/>
        </p:nvSpPr>
        <p:spPr>
          <a:xfrm>
            <a:off x="108838" y="4953000"/>
            <a:ext cx="9187562" cy="400110"/>
          </a:xfrm>
          <a:prstGeom prst="rect">
            <a:avLst/>
          </a:prstGeom>
          <a:noFill/>
        </p:spPr>
        <p:txBody>
          <a:bodyPr wrap="square" rtlCol="0">
            <a:spAutoFit/>
          </a:bodyPr>
          <a:lstStyle/>
          <a:p>
            <a:r>
              <a:rPr lang="en-US" sz="2000" dirty="0" smtClean="0"/>
              <a:t>Ref: Richard</a:t>
            </a:r>
            <a:r>
              <a:rPr lang="en-US" sz="2000" dirty="0"/>
              <a:t>, J. </a:t>
            </a:r>
            <a:r>
              <a:rPr lang="en-US" sz="2000" dirty="0" err="1"/>
              <a:t>Ockelford</a:t>
            </a:r>
            <a:r>
              <a:rPr lang="en-US" sz="2000" dirty="0"/>
              <a:t>, A. </a:t>
            </a:r>
            <a:r>
              <a:rPr lang="en-US" sz="2000" dirty="0" err="1"/>
              <a:t>Giroir-Fendler</a:t>
            </a:r>
            <a:r>
              <a:rPr lang="en-US" sz="2000" dirty="0"/>
              <a:t>, and P. </a:t>
            </a:r>
            <a:r>
              <a:rPr lang="en-US" sz="2000" dirty="0" err="1"/>
              <a:t>Gallezot</a:t>
            </a:r>
            <a:r>
              <a:rPr lang="en-US" sz="2000" dirty="0"/>
              <a:t>, </a:t>
            </a:r>
            <a:r>
              <a:rPr lang="en-US" sz="2000" i="1" dirty="0" err="1"/>
              <a:t>Catal.Lett</a:t>
            </a:r>
            <a:r>
              <a:rPr lang="en-US" sz="2000" i="1" dirty="0"/>
              <a:t>., </a:t>
            </a:r>
            <a:r>
              <a:rPr lang="en-US" sz="2000" i="1" dirty="0" smtClean="0"/>
              <a:t>3,</a:t>
            </a:r>
            <a:r>
              <a:rPr lang="en-US" sz="2000" dirty="0" smtClean="0"/>
              <a:t>53 (1989</a:t>
            </a:r>
            <a:r>
              <a:rPr lang="en-US" sz="2000" dirty="0"/>
              <a:t>).</a:t>
            </a:r>
          </a:p>
        </p:txBody>
      </p:sp>
    </p:spTree>
    <p:extLst>
      <p:ext uri="{BB962C8B-B14F-4D97-AF65-F5344CB8AC3E}">
        <p14:creationId xmlns:p14="http://schemas.microsoft.com/office/powerpoint/2010/main" val="37501888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01509207"/>
              </p:ext>
            </p:extLst>
          </p:nvPr>
        </p:nvGraphicFramePr>
        <p:xfrm>
          <a:off x="0" y="1066800"/>
          <a:ext cx="9144000" cy="4598221"/>
        </p:xfrm>
        <a:graphic>
          <a:graphicData uri="http://schemas.openxmlformats.org/drawingml/2006/table">
            <a:tbl>
              <a:tblPr firstRow="1" firstCol="1" bandRow="1">
                <a:tableStyleId>{5C22544A-7EE6-4342-B048-85BDC9FD1C3A}</a:tableStyleId>
              </a:tblPr>
              <a:tblGrid>
                <a:gridCol w="2600133"/>
                <a:gridCol w="1733789"/>
                <a:gridCol w="939090"/>
                <a:gridCol w="952316"/>
                <a:gridCol w="878468"/>
                <a:gridCol w="752814"/>
                <a:gridCol w="1287390"/>
              </a:tblGrid>
              <a:tr h="978205">
                <a:tc>
                  <a:txBody>
                    <a:bodyPr/>
                    <a:lstStyle/>
                    <a:p>
                      <a:pPr marL="0" marR="0" algn="just">
                        <a:lnSpc>
                          <a:spcPct val="200000"/>
                        </a:lnSpc>
                        <a:spcBef>
                          <a:spcPts val="0"/>
                        </a:spcBef>
                        <a:spcAft>
                          <a:spcPts val="0"/>
                        </a:spcAft>
                      </a:pPr>
                      <a:r>
                        <a:rPr lang="en-US" sz="2400" dirty="0">
                          <a:effectLst/>
                        </a:rPr>
                        <a:t>Catalyst </a:t>
                      </a:r>
                      <a:endParaRPr lang="en-US" sz="2400" dirty="0">
                        <a:effectLst/>
                        <a:latin typeface="Times New Roman"/>
                        <a:ea typeface="Times New Roman"/>
                        <a:cs typeface="Times New Roman"/>
                      </a:endParaRPr>
                    </a:p>
                  </a:txBody>
                  <a:tcPr marL="68580" marR="68580" marT="0" marB="0"/>
                </a:tc>
                <a:tc>
                  <a:txBody>
                    <a:bodyPr/>
                    <a:lstStyle/>
                    <a:p>
                      <a:pPr marL="0" marR="0" algn="just">
                        <a:lnSpc>
                          <a:spcPct val="200000"/>
                        </a:lnSpc>
                        <a:spcBef>
                          <a:spcPts val="0"/>
                        </a:spcBef>
                        <a:spcAft>
                          <a:spcPts val="0"/>
                        </a:spcAft>
                      </a:pPr>
                      <a:r>
                        <a:rPr lang="en-US" sz="2400" dirty="0">
                          <a:effectLst/>
                        </a:rPr>
                        <a:t>Conversion</a:t>
                      </a:r>
                      <a:endParaRPr lang="en-US" sz="2400" dirty="0">
                        <a:effectLst/>
                        <a:latin typeface="Times New Roman"/>
                        <a:ea typeface="Times New Roman"/>
                        <a:cs typeface="Times New Roman"/>
                      </a:endParaRPr>
                    </a:p>
                  </a:txBody>
                  <a:tcPr marL="68580" marR="68580" marT="0" marB="0"/>
                </a:tc>
                <a:tc gridSpan="4">
                  <a:txBody>
                    <a:bodyPr/>
                    <a:lstStyle/>
                    <a:p>
                      <a:pPr marL="0" marR="0" algn="just">
                        <a:lnSpc>
                          <a:spcPct val="200000"/>
                        </a:lnSpc>
                        <a:spcBef>
                          <a:spcPts val="0"/>
                        </a:spcBef>
                        <a:spcAft>
                          <a:spcPts val="0"/>
                        </a:spcAft>
                      </a:pPr>
                      <a:r>
                        <a:rPr lang="en-US" sz="2400" dirty="0">
                          <a:effectLst/>
                        </a:rPr>
                        <a:t>Selectivity</a:t>
                      </a:r>
                      <a:endParaRPr lang="en-US" sz="2400" dirty="0">
                        <a:effectLst/>
                        <a:latin typeface="Times New Roman"/>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lnSpc>
                          <a:spcPct val="200000"/>
                        </a:lnSpc>
                        <a:spcBef>
                          <a:spcPts val="0"/>
                        </a:spcBef>
                        <a:spcAft>
                          <a:spcPts val="0"/>
                        </a:spcAft>
                      </a:pPr>
                      <a:r>
                        <a:rPr lang="en-US" sz="2400" dirty="0">
                          <a:effectLst/>
                        </a:rPr>
                        <a:t>TOF(s</a:t>
                      </a:r>
                      <a:r>
                        <a:rPr lang="en-US" sz="2400" baseline="30000" dirty="0">
                          <a:effectLst/>
                        </a:rPr>
                        <a:t>-1</a:t>
                      </a:r>
                      <a:r>
                        <a:rPr lang="en-US" sz="2400" dirty="0">
                          <a:effectLst/>
                        </a:rPr>
                        <a:t>)</a:t>
                      </a:r>
                      <a:endParaRPr lang="en-US" sz="2400" dirty="0">
                        <a:effectLst/>
                        <a:latin typeface="Times New Roman"/>
                        <a:ea typeface="Times New Roman"/>
                        <a:cs typeface="Times New Roman"/>
                      </a:endParaRPr>
                    </a:p>
                  </a:txBody>
                  <a:tcPr marL="68580" marR="68580" marT="0" marB="0"/>
                </a:tc>
              </a:tr>
              <a:tr h="1079195">
                <a:tc>
                  <a:txBody>
                    <a:bodyPr/>
                    <a:lstStyle/>
                    <a:p>
                      <a:pPr marL="0" marR="0" algn="just">
                        <a:lnSpc>
                          <a:spcPct val="200000"/>
                        </a:lnSpc>
                        <a:spcBef>
                          <a:spcPts val="0"/>
                        </a:spcBef>
                        <a:spcAft>
                          <a:spcPts val="0"/>
                        </a:spcAft>
                      </a:pPr>
                      <a:r>
                        <a:rPr lang="en-US" sz="3600" dirty="0">
                          <a:effectLst/>
                        </a:rPr>
                        <a:t> </a:t>
                      </a:r>
                      <a:endParaRPr lang="en-US" sz="3600" dirty="0">
                        <a:effectLst/>
                        <a:latin typeface="Times New Roman"/>
                        <a:ea typeface="Times New Roman"/>
                        <a:cs typeface="Times New Roman"/>
                      </a:endParaRPr>
                    </a:p>
                  </a:txBody>
                  <a:tcPr marL="68580" marR="68580" marT="0" marB="0"/>
                </a:tc>
                <a:tc>
                  <a:txBody>
                    <a:bodyPr/>
                    <a:lstStyle/>
                    <a:p>
                      <a:pPr marL="0" marR="0" algn="just">
                        <a:lnSpc>
                          <a:spcPct val="200000"/>
                        </a:lnSpc>
                        <a:spcBef>
                          <a:spcPts val="0"/>
                        </a:spcBef>
                        <a:spcAft>
                          <a:spcPts val="0"/>
                        </a:spcAft>
                      </a:pPr>
                      <a:r>
                        <a:rPr lang="en-US" sz="3600" dirty="0">
                          <a:effectLst/>
                        </a:rPr>
                        <a:t> </a:t>
                      </a:r>
                      <a:endParaRPr lang="en-US" sz="3600" dirty="0">
                        <a:effectLst/>
                        <a:latin typeface="Times New Roman"/>
                        <a:ea typeface="Times New Roman"/>
                        <a:cs typeface="Times New Roman"/>
                      </a:endParaRPr>
                    </a:p>
                  </a:txBody>
                  <a:tcPr marL="68580" marR="68580" marT="0" marB="0"/>
                </a:tc>
                <a:tc>
                  <a:txBody>
                    <a:bodyPr/>
                    <a:lstStyle/>
                    <a:p>
                      <a:pPr marL="0" marR="0" algn="just">
                        <a:lnSpc>
                          <a:spcPct val="200000"/>
                        </a:lnSpc>
                        <a:spcBef>
                          <a:spcPts val="0"/>
                        </a:spcBef>
                        <a:spcAft>
                          <a:spcPts val="0"/>
                        </a:spcAft>
                      </a:pPr>
                      <a:r>
                        <a:rPr lang="en-US" sz="2000" dirty="0">
                          <a:effectLst/>
                        </a:rPr>
                        <a:t>HCAL</a:t>
                      </a:r>
                      <a:endParaRPr lang="en-US" sz="2000" dirty="0">
                        <a:effectLst/>
                        <a:latin typeface="Times New Roman"/>
                        <a:ea typeface="Times New Roman"/>
                        <a:cs typeface="Times New Roman"/>
                      </a:endParaRPr>
                    </a:p>
                  </a:txBody>
                  <a:tcPr marL="68580" marR="68580" marT="0" marB="0"/>
                </a:tc>
                <a:tc>
                  <a:txBody>
                    <a:bodyPr/>
                    <a:lstStyle/>
                    <a:p>
                      <a:pPr marL="0" marR="0" algn="just">
                        <a:lnSpc>
                          <a:spcPct val="200000"/>
                        </a:lnSpc>
                        <a:spcBef>
                          <a:spcPts val="0"/>
                        </a:spcBef>
                        <a:spcAft>
                          <a:spcPts val="0"/>
                        </a:spcAft>
                      </a:pPr>
                      <a:r>
                        <a:rPr lang="en-US" sz="2000" dirty="0">
                          <a:effectLst/>
                        </a:rPr>
                        <a:t>HCOL</a:t>
                      </a:r>
                      <a:endParaRPr lang="en-US" sz="2000" dirty="0">
                        <a:effectLst/>
                        <a:latin typeface="Times New Roman"/>
                        <a:ea typeface="Times New Roman"/>
                        <a:cs typeface="Times New Roman"/>
                      </a:endParaRPr>
                    </a:p>
                  </a:txBody>
                  <a:tcPr marL="68580" marR="68580" marT="0" marB="0"/>
                </a:tc>
                <a:tc>
                  <a:txBody>
                    <a:bodyPr/>
                    <a:lstStyle/>
                    <a:p>
                      <a:pPr marL="0" marR="0" algn="just">
                        <a:lnSpc>
                          <a:spcPct val="200000"/>
                        </a:lnSpc>
                        <a:spcBef>
                          <a:spcPts val="0"/>
                        </a:spcBef>
                        <a:spcAft>
                          <a:spcPts val="0"/>
                        </a:spcAft>
                      </a:pPr>
                      <a:r>
                        <a:rPr lang="en-US" sz="2000" dirty="0">
                          <a:effectLst/>
                        </a:rPr>
                        <a:t>COL</a:t>
                      </a:r>
                      <a:endParaRPr lang="en-US" sz="2000" dirty="0">
                        <a:effectLst/>
                        <a:latin typeface="Times New Roman"/>
                        <a:ea typeface="Times New Roman"/>
                        <a:cs typeface="Times New Roman"/>
                      </a:endParaRPr>
                    </a:p>
                  </a:txBody>
                  <a:tcPr marL="68580" marR="68580" marT="0" marB="0">
                    <a:solidFill>
                      <a:schemeClr val="accent3"/>
                    </a:solidFill>
                  </a:tcPr>
                </a:tc>
                <a:tc>
                  <a:txBody>
                    <a:bodyPr/>
                    <a:lstStyle/>
                    <a:p>
                      <a:pPr marL="0" marR="0" algn="just">
                        <a:lnSpc>
                          <a:spcPct val="200000"/>
                        </a:lnSpc>
                        <a:spcBef>
                          <a:spcPts val="0"/>
                        </a:spcBef>
                        <a:spcAft>
                          <a:spcPts val="0"/>
                        </a:spcAft>
                      </a:pPr>
                      <a:r>
                        <a:rPr lang="en-US" sz="2000" dirty="0">
                          <a:effectLst/>
                        </a:rPr>
                        <a:t>ACL </a:t>
                      </a:r>
                      <a:endParaRPr lang="en-US" sz="2000" dirty="0">
                        <a:effectLst/>
                        <a:latin typeface="Times New Roman"/>
                        <a:ea typeface="Times New Roman"/>
                        <a:cs typeface="Times New Roman"/>
                      </a:endParaRPr>
                    </a:p>
                  </a:txBody>
                  <a:tcPr marL="68580" marR="68580" marT="0" marB="0"/>
                </a:tc>
                <a:tc>
                  <a:txBody>
                    <a:bodyPr/>
                    <a:lstStyle/>
                    <a:p>
                      <a:pPr marL="0" marR="0" algn="just">
                        <a:lnSpc>
                          <a:spcPct val="200000"/>
                        </a:lnSpc>
                        <a:spcBef>
                          <a:spcPts val="0"/>
                        </a:spcBef>
                        <a:spcAft>
                          <a:spcPts val="0"/>
                        </a:spcAft>
                      </a:pPr>
                      <a:r>
                        <a:rPr lang="en-US" sz="2000" baseline="30000" dirty="0">
                          <a:effectLst/>
                        </a:rPr>
                        <a:t>a</a:t>
                      </a:r>
                      <a:r>
                        <a:rPr lang="en-US" sz="2000" dirty="0">
                          <a:effectLst/>
                        </a:rPr>
                        <a:t>H</a:t>
                      </a:r>
                      <a:r>
                        <a:rPr lang="en-US" sz="2000" baseline="-25000" dirty="0">
                          <a:effectLst/>
                        </a:rPr>
                        <a:t>2</a:t>
                      </a:r>
                      <a:r>
                        <a:rPr lang="en-US" sz="2000" dirty="0">
                          <a:effectLst/>
                        </a:rPr>
                        <a:t> </a:t>
                      </a:r>
                      <a:r>
                        <a:rPr lang="en-US" sz="2000" dirty="0" err="1">
                          <a:effectLst/>
                        </a:rPr>
                        <a:t>Che</a:t>
                      </a:r>
                      <a:endParaRPr lang="en-US" sz="2000" dirty="0">
                        <a:effectLst/>
                        <a:latin typeface="Times New Roman"/>
                        <a:ea typeface="Times New Roman"/>
                        <a:cs typeface="Times New Roman"/>
                      </a:endParaRPr>
                    </a:p>
                  </a:txBody>
                  <a:tcPr marL="68580" marR="68580" marT="0" marB="0"/>
                </a:tc>
              </a:tr>
              <a:tr h="840912">
                <a:tc>
                  <a:txBody>
                    <a:bodyPr/>
                    <a:lstStyle/>
                    <a:p>
                      <a:pPr marL="0" marR="0" algn="ctr">
                        <a:lnSpc>
                          <a:spcPct val="200000"/>
                        </a:lnSpc>
                        <a:spcBef>
                          <a:spcPts val="0"/>
                        </a:spcBef>
                        <a:spcAft>
                          <a:spcPts val="0"/>
                        </a:spcAft>
                      </a:pPr>
                      <a:r>
                        <a:rPr lang="en-US" sz="2400" dirty="0" smtClean="0">
                          <a:effectLst/>
                        </a:rPr>
                        <a:t>1%Pd/P25</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69.4</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7</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4.2</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63.2</a:t>
                      </a:r>
                      <a:endParaRPr lang="en-US" sz="2400" dirty="0">
                        <a:effectLst/>
                        <a:latin typeface="Times New Roman"/>
                        <a:ea typeface="Times New Roman"/>
                        <a:cs typeface="Times New Roman"/>
                      </a:endParaRPr>
                    </a:p>
                  </a:txBody>
                  <a:tcPr marL="68580" marR="68580" marT="0" marB="0">
                    <a:solidFill>
                      <a:schemeClr val="accent3"/>
                    </a:solidFill>
                  </a:tcPr>
                </a:tc>
                <a:tc>
                  <a:txBody>
                    <a:bodyPr/>
                    <a:lstStyle/>
                    <a:p>
                      <a:pPr marL="0" marR="0" algn="ctr">
                        <a:lnSpc>
                          <a:spcPct val="200000"/>
                        </a:lnSpc>
                        <a:spcBef>
                          <a:spcPts val="0"/>
                        </a:spcBef>
                        <a:spcAft>
                          <a:spcPts val="0"/>
                        </a:spcAft>
                      </a:pPr>
                      <a:r>
                        <a:rPr lang="en-US" sz="2400" dirty="0">
                          <a:effectLst/>
                        </a:rPr>
                        <a:t>25.6</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0.4</a:t>
                      </a:r>
                      <a:endParaRPr lang="en-US" sz="2400" dirty="0">
                        <a:effectLst/>
                        <a:latin typeface="Times New Roman"/>
                        <a:ea typeface="Times New Roman"/>
                        <a:cs typeface="Times New Roman"/>
                      </a:endParaRPr>
                    </a:p>
                  </a:txBody>
                  <a:tcPr marL="68580" marR="68580" marT="0" marB="0"/>
                </a:tc>
              </a:tr>
              <a:tr h="840912">
                <a:tc>
                  <a:txBody>
                    <a:bodyPr/>
                    <a:lstStyle/>
                    <a:p>
                      <a:pPr marL="0" marR="0" algn="ctr">
                        <a:lnSpc>
                          <a:spcPct val="200000"/>
                        </a:lnSpc>
                        <a:spcBef>
                          <a:spcPts val="0"/>
                        </a:spcBef>
                        <a:spcAft>
                          <a:spcPts val="0"/>
                        </a:spcAft>
                      </a:pPr>
                      <a:r>
                        <a:rPr lang="en-US" sz="2400" dirty="0" smtClean="0">
                          <a:effectLst/>
                        </a:rPr>
                        <a:t>1%Pd-Au/P25</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70.3</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11.6</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3</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47.5</a:t>
                      </a:r>
                      <a:endParaRPr lang="en-US" sz="2400" dirty="0">
                        <a:effectLst/>
                        <a:latin typeface="Times New Roman"/>
                        <a:ea typeface="Times New Roman"/>
                        <a:cs typeface="Times New Roman"/>
                      </a:endParaRPr>
                    </a:p>
                  </a:txBody>
                  <a:tcPr marL="68580" marR="68580" marT="0" marB="0">
                    <a:solidFill>
                      <a:schemeClr val="accent3"/>
                    </a:solidFill>
                  </a:tcPr>
                </a:tc>
                <a:tc>
                  <a:txBody>
                    <a:bodyPr/>
                    <a:lstStyle/>
                    <a:p>
                      <a:pPr marL="0" marR="0" algn="ctr">
                        <a:lnSpc>
                          <a:spcPct val="200000"/>
                        </a:lnSpc>
                        <a:spcBef>
                          <a:spcPts val="0"/>
                        </a:spcBef>
                        <a:spcAft>
                          <a:spcPts val="0"/>
                        </a:spcAft>
                      </a:pPr>
                      <a:r>
                        <a:rPr lang="en-US" sz="2400">
                          <a:effectLst/>
                        </a:rPr>
                        <a:t>37.9</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0.25</a:t>
                      </a:r>
                      <a:endParaRPr lang="en-US" sz="2400" dirty="0">
                        <a:effectLst/>
                        <a:latin typeface="Times New Roman"/>
                        <a:ea typeface="Times New Roman"/>
                        <a:cs typeface="Times New Roman"/>
                      </a:endParaRPr>
                    </a:p>
                  </a:txBody>
                  <a:tcPr marL="68580" marR="68580" marT="0" marB="0"/>
                </a:tc>
              </a:tr>
              <a:tr h="840912">
                <a:tc>
                  <a:txBody>
                    <a:bodyPr/>
                    <a:lstStyle/>
                    <a:p>
                      <a:pPr marL="0" marR="0" algn="ctr">
                        <a:lnSpc>
                          <a:spcPct val="200000"/>
                        </a:lnSpc>
                        <a:spcBef>
                          <a:spcPts val="0"/>
                        </a:spcBef>
                        <a:spcAft>
                          <a:spcPts val="0"/>
                        </a:spcAft>
                      </a:pPr>
                      <a:r>
                        <a:rPr lang="en-US" sz="2400" dirty="0" smtClean="0">
                          <a:effectLst/>
                        </a:rPr>
                        <a:t>1%Pd-Ag/P25</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71.5</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6.1</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10.6</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45</a:t>
                      </a:r>
                      <a:endParaRPr lang="en-US" sz="2400" dirty="0">
                        <a:effectLst/>
                        <a:latin typeface="Times New Roman"/>
                        <a:ea typeface="Times New Roman"/>
                        <a:cs typeface="Times New Roman"/>
                      </a:endParaRPr>
                    </a:p>
                  </a:txBody>
                  <a:tcPr marL="68580" marR="68580" marT="0" marB="0">
                    <a:solidFill>
                      <a:schemeClr val="accent3"/>
                    </a:solidFill>
                  </a:tcPr>
                </a:tc>
                <a:tc>
                  <a:txBody>
                    <a:bodyPr/>
                    <a:lstStyle/>
                    <a:p>
                      <a:pPr marL="0" marR="0" algn="ctr">
                        <a:lnSpc>
                          <a:spcPct val="200000"/>
                        </a:lnSpc>
                        <a:spcBef>
                          <a:spcPts val="0"/>
                        </a:spcBef>
                        <a:spcAft>
                          <a:spcPts val="0"/>
                        </a:spcAft>
                      </a:pPr>
                      <a:r>
                        <a:rPr lang="en-US" sz="2400">
                          <a:effectLst/>
                        </a:rPr>
                        <a:t>38.4</a:t>
                      </a:r>
                      <a:endParaRPr lang="en-US" sz="2400">
                        <a:effectLst/>
                        <a:latin typeface="Times New Roman"/>
                        <a:ea typeface="Times New Roman"/>
                        <a:cs typeface="Times New Roman"/>
                      </a:endParaRPr>
                    </a:p>
                  </a:txBody>
                  <a:tcPr marL="68580" marR="68580" marT="0" marB="0" anchor="b"/>
                </a:tc>
                <a:tc>
                  <a:txBody>
                    <a:bodyPr/>
                    <a:lstStyle/>
                    <a:p>
                      <a:pPr marL="0" marR="0" algn="ctr">
                        <a:lnSpc>
                          <a:spcPct val="200000"/>
                        </a:lnSpc>
                        <a:spcBef>
                          <a:spcPts val="0"/>
                        </a:spcBef>
                        <a:spcAft>
                          <a:spcPts val="0"/>
                        </a:spcAft>
                      </a:pPr>
                      <a:r>
                        <a:rPr lang="en-US" sz="2400" dirty="0">
                          <a:effectLst/>
                        </a:rPr>
                        <a:t>0.57</a:t>
                      </a:r>
                      <a:endParaRPr lang="en-US" sz="2400" dirty="0">
                        <a:effectLst/>
                        <a:latin typeface="Times New Roman"/>
                        <a:ea typeface="Times New Roman"/>
                        <a:cs typeface="Times New Roman"/>
                      </a:endParaRPr>
                    </a:p>
                  </a:txBody>
                  <a:tcPr marL="68580" marR="68580" marT="0" marB="0"/>
                </a:tc>
              </a:tr>
            </a:tbl>
          </a:graphicData>
        </a:graphic>
      </p:graphicFrame>
      <p:sp>
        <p:nvSpPr>
          <p:cNvPr id="3" name="Rectangle 2"/>
          <p:cNvSpPr/>
          <p:nvPr/>
        </p:nvSpPr>
        <p:spPr>
          <a:xfrm>
            <a:off x="3048000" y="304800"/>
            <a:ext cx="3615092" cy="523220"/>
          </a:xfrm>
          <a:prstGeom prst="rect">
            <a:avLst/>
          </a:prstGeom>
        </p:spPr>
        <p:txBody>
          <a:bodyPr wrap="none">
            <a:spAutoFit/>
          </a:bodyPr>
          <a:lstStyle/>
          <a:p>
            <a:r>
              <a:rPr lang="en-US" sz="2800" b="1" u="sng" dirty="0"/>
              <a:t>Pd bimetallic catalysts</a:t>
            </a:r>
          </a:p>
        </p:txBody>
      </p:sp>
      <p:sp>
        <p:nvSpPr>
          <p:cNvPr id="5" name="Rectangle 4"/>
          <p:cNvSpPr/>
          <p:nvPr/>
        </p:nvSpPr>
        <p:spPr>
          <a:xfrm>
            <a:off x="0" y="5769114"/>
            <a:ext cx="9144000" cy="707886"/>
          </a:xfrm>
          <a:prstGeom prst="rect">
            <a:avLst/>
          </a:prstGeom>
        </p:spPr>
        <p:txBody>
          <a:bodyPr wrap="square">
            <a:spAutoFit/>
          </a:bodyPr>
          <a:lstStyle/>
          <a:p>
            <a:r>
              <a:rPr lang="en-US" sz="2000" dirty="0"/>
              <a:t>T=100</a:t>
            </a:r>
            <a:r>
              <a:rPr lang="en-US" sz="2000" baseline="30000" dirty="0"/>
              <a:t>o</a:t>
            </a:r>
            <a:r>
              <a:rPr lang="en-US" sz="2000" dirty="0"/>
              <a:t>C, P=10bar, catalyst=40mg, reactant(CAL)=2.4gm,solvant(methanol)=13gm, time=1h.</a:t>
            </a:r>
          </a:p>
        </p:txBody>
      </p:sp>
    </p:spTree>
    <p:extLst>
      <p:ext uri="{BB962C8B-B14F-4D97-AF65-F5344CB8AC3E}">
        <p14:creationId xmlns:p14="http://schemas.microsoft.com/office/powerpoint/2010/main" val="14532818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98552140"/>
              </p:ext>
            </p:extLst>
          </p:nvPr>
        </p:nvGraphicFramePr>
        <p:xfrm>
          <a:off x="0" y="1086803"/>
          <a:ext cx="9144000" cy="4389120"/>
        </p:xfrm>
        <a:graphic>
          <a:graphicData uri="http://schemas.openxmlformats.org/drawingml/2006/table">
            <a:tbl>
              <a:tblPr firstRow="1" firstCol="1" bandRow="1">
                <a:tableStyleId>{5C22544A-7EE6-4342-B048-85BDC9FD1C3A}</a:tableStyleId>
              </a:tblPr>
              <a:tblGrid>
                <a:gridCol w="2209800"/>
                <a:gridCol w="1828800"/>
                <a:gridCol w="1164172"/>
                <a:gridCol w="1045628"/>
                <a:gridCol w="760768"/>
                <a:gridCol w="763232"/>
                <a:gridCol w="1371600"/>
              </a:tblGrid>
              <a:tr h="1295399">
                <a:tc>
                  <a:txBody>
                    <a:bodyPr/>
                    <a:lstStyle/>
                    <a:p>
                      <a:pPr marL="0" marR="0" algn="ctr">
                        <a:lnSpc>
                          <a:spcPct val="200000"/>
                        </a:lnSpc>
                        <a:spcBef>
                          <a:spcPts val="0"/>
                        </a:spcBef>
                        <a:spcAft>
                          <a:spcPts val="0"/>
                        </a:spcAft>
                      </a:pPr>
                      <a:r>
                        <a:rPr lang="en-US" sz="2400" dirty="0">
                          <a:effectLst/>
                        </a:rPr>
                        <a:t>Catalyst</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Conversion%</a:t>
                      </a:r>
                      <a:endParaRPr lang="en-US" sz="2400">
                        <a:effectLst/>
                        <a:latin typeface="Times New Roman"/>
                        <a:ea typeface="Times New Roman"/>
                        <a:cs typeface="Times New Roman"/>
                      </a:endParaRPr>
                    </a:p>
                  </a:txBody>
                  <a:tcPr marL="68580" marR="68580" marT="0" marB="0"/>
                </a:tc>
                <a:tc gridSpan="4">
                  <a:txBody>
                    <a:bodyPr/>
                    <a:lstStyle/>
                    <a:p>
                      <a:pPr marL="0" marR="0" algn="ctr">
                        <a:lnSpc>
                          <a:spcPct val="200000"/>
                        </a:lnSpc>
                        <a:spcBef>
                          <a:spcPts val="0"/>
                        </a:spcBef>
                        <a:spcAft>
                          <a:spcPts val="0"/>
                        </a:spcAft>
                      </a:pPr>
                      <a:r>
                        <a:rPr lang="en-US" sz="2400">
                          <a:effectLst/>
                        </a:rPr>
                        <a:t>Selectivity%</a:t>
                      </a:r>
                      <a:endParaRPr lang="en-US" sz="2400">
                        <a:effectLst/>
                        <a:latin typeface="Times New Roman"/>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200000"/>
                        </a:lnSpc>
                        <a:spcBef>
                          <a:spcPts val="0"/>
                        </a:spcBef>
                        <a:spcAft>
                          <a:spcPts val="0"/>
                        </a:spcAft>
                      </a:pPr>
                      <a:r>
                        <a:rPr lang="en-US" sz="2400">
                          <a:effectLst/>
                        </a:rPr>
                        <a:t>TOF(s</a:t>
                      </a:r>
                      <a:r>
                        <a:rPr lang="en-US" sz="2400" baseline="30000">
                          <a:effectLst/>
                        </a:rPr>
                        <a:t>-1</a:t>
                      </a:r>
                      <a:r>
                        <a:rPr lang="en-US" sz="2400">
                          <a:effectLst/>
                        </a:rPr>
                        <a:t>)</a:t>
                      </a:r>
                      <a:endParaRPr lang="en-US" sz="2400">
                        <a:effectLst/>
                        <a:latin typeface="Times New Roman"/>
                        <a:ea typeface="Times New Roman"/>
                        <a:cs typeface="Times New Roman"/>
                      </a:endParaRPr>
                    </a:p>
                  </a:txBody>
                  <a:tcPr marL="68580" marR="68580" marT="0" marB="0"/>
                </a:tc>
              </a:tr>
              <a:tr h="1325879">
                <a:tc>
                  <a:txBody>
                    <a:bodyPr/>
                    <a:lstStyle/>
                    <a:p>
                      <a:pPr marL="0" marR="0" algn="ctr">
                        <a:lnSpc>
                          <a:spcPct val="200000"/>
                        </a:lnSpc>
                        <a:spcBef>
                          <a:spcPts val="0"/>
                        </a:spcBef>
                        <a:spcAft>
                          <a:spcPts val="0"/>
                        </a:spcAft>
                      </a:pPr>
                      <a:r>
                        <a:rPr lang="en-US" sz="2400">
                          <a:effectLst/>
                        </a:rPr>
                        <a:t> </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 </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HCAL</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HCOL</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COL</a:t>
                      </a:r>
                      <a:endParaRPr lang="en-US" sz="2400" dirty="0">
                        <a:effectLst/>
                        <a:latin typeface="Times New Roman"/>
                        <a:ea typeface="Times New Roman"/>
                        <a:cs typeface="Times New Roman"/>
                      </a:endParaRPr>
                    </a:p>
                  </a:txBody>
                  <a:tcPr marL="68580" marR="68580" marT="0" marB="0">
                    <a:solidFill>
                      <a:schemeClr val="accent3"/>
                    </a:solidFill>
                  </a:tcPr>
                </a:tc>
                <a:tc>
                  <a:txBody>
                    <a:bodyPr/>
                    <a:lstStyle/>
                    <a:p>
                      <a:pPr marL="0" marR="0" algn="ctr">
                        <a:lnSpc>
                          <a:spcPct val="200000"/>
                        </a:lnSpc>
                        <a:spcBef>
                          <a:spcPts val="0"/>
                        </a:spcBef>
                        <a:spcAft>
                          <a:spcPts val="0"/>
                        </a:spcAft>
                      </a:pPr>
                      <a:r>
                        <a:rPr lang="en-US" sz="2400">
                          <a:effectLst/>
                        </a:rPr>
                        <a:t>ACL</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smtClean="0">
                          <a:effectLst/>
                          <a:latin typeface="+mn-lt"/>
                          <a:ea typeface="+mn-ea"/>
                          <a:cs typeface="+mn-cs"/>
                        </a:rPr>
                        <a:t>From</a:t>
                      </a:r>
                      <a:r>
                        <a:rPr lang="en-US" sz="2400" baseline="0" dirty="0" smtClean="0">
                          <a:effectLst/>
                          <a:latin typeface="+mn-lt"/>
                          <a:ea typeface="+mn-ea"/>
                          <a:cs typeface="+mn-cs"/>
                        </a:rPr>
                        <a:t> TEM</a:t>
                      </a:r>
                      <a:endParaRPr lang="en-US" sz="2400" dirty="0">
                        <a:effectLst/>
                        <a:latin typeface="Times New Roman"/>
                        <a:ea typeface="Times New Roman"/>
                        <a:cs typeface="Times New Roman"/>
                      </a:endParaRPr>
                    </a:p>
                  </a:txBody>
                  <a:tcPr marL="68580" marR="68580" marT="0" marB="0"/>
                </a:tc>
              </a:tr>
              <a:tr h="701039">
                <a:tc>
                  <a:txBody>
                    <a:bodyPr/>
                    <a:lstStyle/>
                    <a:p>
                      <a:pPr marL="0" marR="0" algn="ctr">
                        <a:lnSpc>
                          <a:spcPct val="200000"/>
                        </a:lnSpc>
                        <a:spcBef>
                          <a:spcPts val="0"/>
                        </a:spcBef>
                        <a:spcAft>
                          <a:spcPts val="0"/>
                        </a:spcAft>
                      </a:pPr>
                      <a:r>
                        <a:rPr lang="en-US" sz="2400" dirty="0" smtClean="0">
                          <a:effectLst/>
                        </a:rPr>
                        <a:t>1%Td Pd/HT</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22.9</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42.2</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0</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2.6</a:t>
                      </a:r>
                      <a:endParaRPr lang="en-US" sz="2400" dirty="0">
                        <a:effectLst/>
                        <a:latin typeface="Times New Roman"/>
                        <a:ea typeface="Times New Roman"/>
                        <a:cs typeface="Times New Roman"/>
                      </a:endParaRPr>
                    </a:p>
                  </a:txBody>
                  <a:tcPr marL="68580" marR="68580" marT="0" marB="0">
                    <a:solidFill>
                      <a:schemeClr val="accent3"/>
                    </a:solidFill>
                  </a:tcPr>
                </a:tc>
                <a:tc>
                  <a:txBody>
                    <a:bodyPr/>
                    <a:lstStyle/>
                    <a:p>
                      <a:pPr marL="0" marR="0" algn="ctr">
                        <a:lnSpc>
                          <a:spcPct val="200000"/>
                        </a:lnSpc>
                        <a:spcBef>
                          <a:spcPts val="0"/>
                        </a:spcBef>
                        <a:spcAft>
                          <a:spcPts val="0"/>
                        </a:spcAft>
                      </a:pPr>
                      <a:r>
                        <a:rPr lang="en-US" sz="2400" dirty="0">
                          <a:effectLst/>
                        </a:rPr>
                        <a:t>55.3</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smtClean="0">
                          <a:effectLst/>
                          <a:latin typeface="Times New Roman"/>
                          <a:ea typeface="Times New Roman"/>
                          <a:cs typeface="Times New Roman"/>
                        </a:rPr>
                        <a:t>0.065</a:t>
                      </a:r>
                      <a:endParaRPr lang="en-US" sz="2400" dirty="0">
                        <a:effectLst/>
                        <a:latin typeface="Times New Roman"/>
                        <a:ea typeface="Times New Roman"/>
                        <a:cs typeface="Times New Roman"/>
                      </a:endParaRPr>
                    </a:p>
                  </a:txBody>
                  <a:tcPr marL="68580" marR="68580" marT="0" marB="0"/>
                </a:tc>
              </a:tr>
              <a:tr h="614680">
                <a:tc>
                  <a:txBody>
                    <a:bodyPr/>
                    <a:lstStyle/>
                    <a:p>
                      <a:pPr marL="0" marR="0" algn="ctr">
                        <a:lnSpc>
                          <a:spcPct val="200000"/>
                        </a:lnSpc>
                        <a:spcBef>
                          <a:spcPts val="0"/>
                        </a:spcBef>
                        <a:spcAft>
                          <a:spcPts val="0"/>
                        </a:spcAft>
                      </a:pPr>
                      <a:r>
                        <a:rPr lang="en-US" sz="2400" dirty="0" smtClean="0">
                          <a:effectLst/>
                        </a:rPr>
                        <a:t>1%Sp Pd/HT</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95.2</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69.9</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18.9</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10.9</a:t>
                      </a:r>
                      <a:endParaRPr lang="en-US" sz="2400" dirty="0">
                        <a:effectLst/>
                        <a:latin typeface="Times New Roman"/>
                        <a:ea typeface="Times New Roman"/>
                        <a:cs typeface="Times New Roman"/>
                      </a:endParaRPr>
                    </a:p>
                  </a:txBody>
                  <a:tcPr marL="68580" marR="68580" marT="0" marB="0">
                    <a:solidFill>
                      <a:schemeClr val="accent3"/>
                    </a:solidFill>
                  </a:tcPr>
                </a:tc>
                <a:tc>
                  <a:txBody>
                    <a:bodyPr/>
                    <a:lstStyle/>
                    <a:p>
                      <a:pPr marL="0" marR="0" algn="ctr">
                        <a:lnSpc>
                          <a:spcPct val="200000"/>
                        </a:lnSpc>
                        <a:spcBef>
                          <a:spcPts val="0"/>
                        </a:spcBef>
                        <a:spcAft>
                          <a:spcPts val="0"/>
                        </a:spcAft>
                      </a:pPr>
                      <a:r>
                        <a:rPr lang="en-US" sz="2400" dirty="0" smtClean="0">
                          <a:effectLst/>
                          <a:latin typeface="Times New Roman"/>
                          <a:ea typeface="Times New Roman"/>
                          <a:cs typeface="Times New Roman"/>
                        </a:rPr>
                        <a:t>0.3</a:t>
                      </a:r>
                      <a:endParaRPr lang="en-US" sz="2400" dirty="0">
                        <a:effectLst/>
                        <a:latin typeface="Times New Roman"/>
                        <a:ea typeface="Times New Roman"/>
                        <a:cs typeface="Times New Roman"/>
                      </a:endParaRPr>
                    </a:p>
                  </a:txBody>
                  <a:tcPr marL="68580" marR="68580" marT="0" marB="0" anchor="b"/>
                </a:tc>
                <a:tc>
                  <a:txBody>
                    <a:bodyPr/>
                    <a:lstStyle/>
                    <a:p>
                      <a:pPr marL="0" marR="0" algn="ctr">
                        <a:lnSpc>
                          <a:spcPct val="200000"/>
                        </a:lnSpc>
                        <a:spcBef>
                          <a:spcPts val="0"/>
                        </a:spcBef>
                        <a:spcAft>
                          <a:spcPts val="0"/>
                        </a:spcAft>
                      </a:pPr>
                      <a:r>
                        <a:rPr lang="en-US" sz="2400" dirty="0" smtClean="0">
                          <a:effectLst/>
                          <a:latin typeface="Times New Roman"/>
                          <a:ea typeface="Times New Roman"/>
                          <a:cs typeface="Times New Roman"/>
                        </a:rPr>
                        <a:t>-</a:t>
                      </a:r>
                      <a:endParaRPr lang="en-US" sz="2400" dirty="0">
                        <a:effectLst/>
                        <a:latin typeface="Times New Roman"/>
                        <a:ea typeface="Times New Roman"/>
                        <a:cs typeface="Times New Roman"/>
                      </a:endParaRPr>
                    </a:p>
                  </a:txBody>
                  <a:tcPr marL="68580" marR="68580" marT="0" marB="0"/>
                </a:tc>
              </a:tr>
            </a:tbl>
          </a:graphicData>
        </a:graphic>
      </p:graphicFrame>
      <p:sp>
        <p:nvSpPr>
          <p:cNvPr id="4" name="TextBox 3"/>
          <p:cNvSpPr txBox="1"/>
          <p:nvPr/>
        </p:nvSpPr>
        <p:spPr>
          <a:xfrm>
            <a:off x="-36095" y="5715000"/>
            <a:ext cx="9091463" cy="830997"/>
          </a:xfrm>
          <a:prstGeom prst="rect">
            <a:avLst/>
          </a:prstGeom>
          <a:noFill/>
        </p:spPr>
        <p:txBody>
          <a:bodyPr wrap="none" rtlCol="0">
            <a:spAutoFit/>
          </a:bodyPr>
          <a:lstStyle/>
          <a:p>
            <a:r>
              <a:rPr lang="en-US" sz="2400" dirty="0" smtClean="0"/>
              <a:t>T=100 C, Catalyst wt. = 40g, P=10bar, time=1h, solvent(methanol)=13g</a:t>
            </a:r>
          </a:p>
          <a:p>
            <a:r>
              <a:rPr lang="en-US" sz="2400" dirty="0" smtClean="0"/>
              <a:t>Reactant = 2.4g</a:t>
            </a:r>
            <a:endParaRPr lang="en-US" sz="2400" dirty="0"/>
          </a:p>
        </p:txBody>
      </p:sp>
      <p:sp>
        <p:nvSpPr>
          <p:cNvPr id="3" name="TextBox 2"/>
          <p:cNvSpPr txBox="1"/>
          <p:nvPr/>
        </p:nvSpPr>
        <p:spPr>
          <a:xfrm>
            <a:off x="2347867" y="381000"/>
            <a:ext cx="4738733" cy="523220"/>
          </a:xfrm>
          <a:prstGeom prst="rect">
            <a:avLst/>
          </a:prstGeom>
          <a:noFill/>
        </p:spPr>
        <p:txBody>
          <a:bodyPr wrap="none" rtlCol="0">
            <a:spAutoFit/>
          </a:bodyPr>
          <a:lstStyle/>
          <a:p>
            <a:r>
              <a:rPr lang="en-US" sz="2800" b="1" u="sng" dirty="0" smtClean="0"/>
              <a:t>Pd supported on Hydrotalcite</a:t>
            </a:r>
            <a:endParaRPr lang="en-US" sz="2800" b="1" u="sng" dirty="0"/>
          </a:p>
        </p:txBody>
      </p:sp>
    </p:spTree>
    <p:extLst>
      <p:ext uri="{BB962C8B-B14F-4D97-AF65-F5344CB8AC3E}">
        <p14:creationId xmlns:p14="http://schemas.microsoft.com/office/powerpoint/2010/main" val="3736048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07798245"/>
              </p:ext>
            </p:extLst>
          </p:nvPr>
        </p:nvGraphicFramePr>
        <p:xfrm>
          <a:off x="76200" y="668973"/>
          <a:ext cx="8915400" cy="5122227"/>
        </p:xfrm>
        <a:graphic>
          <a:graphicData uri="http://schemas.openxmlformats.org/drawingml/2006/table">
            <a:tbl>
              <a:tblPr firstRow="1" firstCol="1" bandRow="1">
                <a:tableStyleId>{5C22544A-7EE6-4342-B048-85BDC9FD1C3A}</a:tableStyleId>
              </a:tblPr>
              <a:tblGrid>
                <a:gridCol w="2950538"/>
                <a:gridCol w="1967441"/>
                <a:gridCol w="1065646"/>
                <a:gridCol w="1080655"/>
                <a:gridCol w="996853"/>
                <a:gridCol w="854267"/>
              </a:tblGrid>
              <a:tr h="745377">
                <a:tc>
                  <a:txBody>
                    <a:bodyPr/>
                    <a:lstStyle/>
                    <a:p>
                      <a:pPr marL="0" marR="0" algn="ctr">
                        <a:lnSpc>
                          <a:spcPct val="200000"/>
                        </a:lnSpc>
                        <a:spcBef>
                          <a:spcPts val="0"/>
                        </a:spcBef>
                        <a:spcAft>
                          <a:spcPts val="0"/>
                        </a:spcAft>
                      </a:pPr>
                      <a:r>
                        <a:rPr lang="en-US" sz="2400" dirty="0">
                          <a:effectLst/>
                        </a:rPr>
                        <a:t>Catalyst</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smtClean="0">
                          <a:effectLst/>
                        </a:rPr>
                        <a:t>Conversion%</a:t>
                      </a:r>
                      <a:endParaRPr lang="en-US" sz="2400" dirty="0">
                        <a:effectLst/>
                        <a:latin typeface="Times New Roman"/>
                        <a:ea typeface="Times New Roman"/>
                        <a:cs typeface="Times New Roman"/>
                      </a:endParaRPr>
                    </a:p>
                  </a:txBody>
                  <a:tcPr marL="68580" marR="68580" marT="0" marB="0"/>
                </a:tc>
                <a:tc gridSpan="4">
                  <a:txBody>
                    <a:bodyPr/>
                    <a:lstStyle/>
                    <a:p>
                      <a:pPr marL="0" marR="0" algn="ctr">
                        <a:lnSpc>
                          <a:spcPct val="200000"/>
                        </a:lnSpc>
                        <a:spcBef>
                          <a:spcPts val="0"/>
                        </a:spcBef>
                        <a:spcAft>
                          <a:spcPts val="0"/>
                        </a:spcAft>
                      </a:pPr>
                      <a:r>
                        <a:rPr lang="en-US" sz="2400">
                          <a:effectLst/>
                        </a:rPr>
                        <a:t>Selectivity%</a:t>
                      </a:r>
                      <a:endParaRPr lang="en-US" sz="2400">
                        <a:effectLst/>
                        <a:latin typeface="Times New Roman"/>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1409199">
                <a:tc>
                  <a:txBody>
                    <a:bodyPr/>
                    <a:lstStyle/>
                    <a:p>
                      <a:pPr marL="0" marR="0" algn="ctr">
                        <a:lnSpc>
                          <a:spcPct val="200000"/>
                        </a:lnSpc>
                        <a:spcBef>
                          <a:spcPts val="0"/>
                        </a:spcBef>
                        <a:spcAft>
                          <a:spcPts val="0"/>
                        </a:spcAft>
                      </a:pPr>
                      <a:r>
                        <a:rPr lang="en-US" sz="2400">
                          <a:effectLst/>
                        </a:rPr>
                        <a:t> </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 </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HCAL</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HCOL</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COL</a:t>
                      </a:r>
                      <a:endParaRPr lang="en-US" sz="2400" dirty="0">
                        <a:effectLst/>
                        <a:latin typeface="Times New Roman"/>
                        <a:ea typeface="Times New Roman"/>
                        <a:cs typeface="Times New Roman"/>
                      </a:endParaRPr>
                    </a:p>
                  </a:txBody>
                  <a:tcPr marL="68580" marR="68580" marT="0" marB="0">
                    <a:solidFill>
                      <a:schemeClr val="accent3"/>
                    </a:solidFill>
                  </a:tcPr>
                </a:tc>
                <a:tc>
                  <a:txBody>
                    <a:bodyPr/>
                    <a:lstStyle/>
                    <a:p>
                      <a:pPr marL="0" marR="0" algn="ctr">
                        <a:lnSpc>
                          <a:spcPct val="200000"/>
                        </a:lnSpc>
                        <a:spcBef>
                          <a:spcPts val="0"/>
                        </a:spcBef>
                        <a:spcAft>
                          <a:spcPts val="0"/>
                        </a:spcAft>
                      </a:pPr>
                      <a:r>
                        <a:rPr lang="en-US" sz="2400">
                          <a:effectLst/>
                        </a:rPr>
                        <a:t>ACL</a:t>
                      </a:r>
                      <a:endParaRPr lang="en-US" sz="2400">
                        <a:effectLst/>
                        <a:latin typeface="Times New Roman"/>
                        <a:ea typeface="Times New Roman"/>
                        <a:cs typeface="Times New Roman"/>
                      </a:endParaRPr>
                    </a:p>
                  </a:txBody>
                  <a:tcPr marL="68580" marR="68580" marT="0" marB="0"/>
                </a:tc>
              </a:tr>
              <a:tr h="745377">
                <a:tc>
                  <a:txBody>
                    <a:bodyPr/>
                    <a:lstStyle/>
                    <a:p>
                      <a:pPr marL="0" marR="0" algn="ctr">
                        <a:lnSpc>
                          <a:spcPct val="200000"/>
                        </a:lnSpc>
                        <a:spcBef>
                          <a:spcPts val="0"/>
                        </a:spcBef>
                        <a:spcAft>
                          <a:spcPts val="0"/>
                        </a:spcAft>
                      </a:pPr>
                      <a:r>
                        <a:rPr lang="en-US" sz="2400" dirty="0" smtClean="0">
                          <a:effectLst/>
                          <a:latin typeface="Times New Roman"/>
                          <a:ea typeface="Times New Roman"/>
                          <a:cs typeface="Times New Roman"/>
                        </a:rPr>
                        <a:t>1%Pd/Anatase(TiO</a:t>
                      </a:r>
                      <a:r>
                        <a:rPr lang="en-US" sz="2400" baseline="-25000" dirty="0" smtClean="0">
                          <a:effectLst/>
                          <a:latin typeface="Times New Roman"/>
                          <a:ea typeface="Times New Roman"/>
                          <a:cs typeface="Times New Roman"/>
                        </a:rPr>
                        <a:t>2</a:t>
                      </a:r>
                      <a:r>
                        <a:rPr lang="en-US" sz="2400" baseline="0" dirty="0" smtClean="0">
                          <a:effectLst/>
                          <a:latin typeface="Times New Roman"/>
                          <a:ea typeface="Times New Roman"/>
                          <a:cs typeface="Times New Roman"/>
                        </a:rPr>
                        <a:t>)</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b="1">
                          <a:effectLst/>
                          <a:latin typeface="Times New Roman"/>
                          <a:ea typeface="Times New Roman"/>
                          <a:cs typeface="Times New Roman"/>
                        </a:rPr>
                        <a:t>100</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solidFill>
                            <a:srgbClr val="000000"/>
                          </a:solidFill>
                          <a:effectLst/>
                          <a:latin typeface="Calibri"/>
                          <a:ea typeface="Times New Roman"/>
                          <a:cs typeface="Times New Roman"/>
                        </a:rPr>
                        <a:t>10.8</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solidFill>
                            <a:srgbClr val="000000"/>
                          </a:solidFill>
                          <a:effectLst/>
                          <a:latin typeface="Calibri"/>
                          <a:ea typeface="Times New Roman"/>
                          <a:cs typeface="Times New Roman"/>
                        </a:rPr>
                        <a:t>13.9</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solidFill>
                            <a:srgbClr val="000000"/>
                          </a:solidFill>
                          <a:effectLst/>
                          <a:latin typeface="Calibri"/>
                          <a:ea typeface="Times New Roman"/>
                          <a:cs typeface="Times New Roman"/>
                        </a:rPr>
                        <a:t>75.3</a:t>
                      </a:r>
                      <a:endParaRPr lang="en-US" sz="2400" dirty="0">
                        <a:effectLst/>
                        <a:latin typeface="Times New Roman"/>
                        <a:ea typeface="Times New Roman"/>
                        <a:cs typeface="Times New Roman"/>
                      </a:endParaRPr>
                    </a:p>
                  </a:txBody>
                  <a:tcPr marL="68580" marR="68580" marT="0" marB="0">
                    <a:solidFill>
                      <a:schemeClr val="accent3"/>
                    </a:solidFill>
                  </a:tcPr>
                </a:tc>
                <a:tc>
                  <a:txBody>
                    <a:bodyPr/>
                    <a:lstStyle/>
                    <a:p>
                      <a:pPr marL="0" marR="0" algn="ctr">
                        <a:lnSpc>
                          <a:spcPct val="200000"/>
                        </a:lnSpc>
                        <a:spcBef>
                          <a:spcPts val="0"/>
                        </a:spcBef>
                        <a:spcAft>
                          <a:spcPts val="0"/>
                        </a:spcAft>
                      </a:pPr>
                      <a:r>
                        <a:rPr lang="en-US" sz="2400" b="1" dirty="0">
                          <a:effectLst/>
                          <a:latin typeface="Times New Roman"/>
                          <a:ea typeface="Times New Roman"/>
                          <a:cs typeface="Times New Roman"/>
                        </a:rPr>
                        <a:t>0</a:t>
                      </a:r>
                      <a:endParaRPr lang="en-US" sz="2400" dirty="0">
                        <a:effectLst/>
                        <a:latin typeface="Times New Roman"/>
                        <a:ea typeface="Times New Roman"/>
                        <a:cs typeface="Times New Roman"/>
                      </a:endParaRPr>
                    </a:p>
                  </a:txBody>
                  <a:tcPr marL="68580" marR="68580" marT="0" marB="0"/>
                </a:tc>
              </a:tr>
              <a:tr h="745377">
                <a:tc>
                  <a:txBody>
                    <a:bodyPr/>
                    <a:lstStyle/>
                    <a:p>
                      <a:pPr marL="0" marR="0" algn="ctr">
                        <a:lnSpc>
                          <a:spcPct val="200000"/>
                        </a:lnSpc>
                        <a:spcBef>
                          <a:spcPts val="0"/>
                        </a:spcBef>
                        <a:spcAft>
                          <a:spcPts val="0"/>
                        </a:spcAft>
                      </a:pPr>
                      <a:r>
                        <a:rPr lang="en-US" sz="2400" dirty="0">
                          <a:effectLst/>
                        </a:rPr>
                        <a:t>1%Pd/γ-Al</a:t>
                      </a:r>
                      <a:r>
                        <a:rPr lang="en-US" sz="2400" baseline="-25000" dirty="0">
                          <a:effectLst/>
                        </a:rPr>
                        <a:t>2</a:t>
                      </a:r>
                      <a:r>
                        <a:rPr lang="en-US" sz="2400" dirty="0">
                          <a:effectLst/>
                        </a:rPr>
                        <a:t>O</a:t>
                      </a:r>
                      <a:r>
                        <a:rPr lang="en-US" sz="2400" baseline="-25000" dirty="0">
                          <a:effectLst/>
                        </a:rPr>
                        <a:t>3</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73.5</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16.9</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6.5</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62</a:t>
                      </a:r>
                      <a:endParaRPr lang="en-US" sz="2400" dirty="0">
                        <a:effectLst/>
                        <a:latin typeface="Times New Roman"/>
                        <a:ea typeface="Times New Roman"/>
                        <a:cs typeface="Times New Roman"/>
                      </a:endParaRPr>
                    </a:p>
                  </a:txBody>
                  <a:tcPr marL="68580" marR="68580" marT="0" marB="0">
                    <a:solidFill>
                      <a:schemeClr val="accent3"/>
                    </a:solidFill>
                  </a:tcPr>
                </a:tc>
                <a:tc>
                  <a:txBody>
                    <a:bodyPr/>
                    <a:lstStyle/>
                    <a:p>
                      <a:pPr marL="0" marR="0" algn="ctr">
                        <a:lnSpc>
                          <a:spcPct val="200000"/>
                        </a:lnSpc>
                        <a:spcBef>
                          <a:spcPts val="0"/>
                        </a:spcBef>
                        <a:spcAft>
                          <a:spcPts val="0"/>
                        </a:spcAft>
                      </a:pPr>
                      <a:r>
                        <a:rPr lang="en-US" sz="2400" dirty="0">
                          <a:effectLst/>
                        </a:rPr>
                        <a:t>14.7</a:t>
                      </a:r>
                      <a:endParaRPr lang="en-US" sz="2400" dirty="0">
                        <a:effectLst/>
                        <a:latin typeface="Times New Roman"/>
                        <a:ea typeface="Times New Roman"/>
                        <a:cs typeface="Times New Roman"/>
                      </a:endParaRPr>
                    </a:p>
                  </a:txBody>
                  <a:tcPr marL="68580" marR="68580" marT="0" marB="0"/>
                </a:tc>
              </a:tr>
              <a:tr h="745377">
                <a:tc>
                  <a:txBody>
                    <a:bodyPr/>
                    <a:lstStyle/>
                    <a:p>
                      <a:pPr marL="0" marR="0" algn="ctr">
                        <a:lnSpc>
                          <a:spcPct val="200000"/>
                        </a:lnSpc>
                        <a:spcBef>
                          <a:spcPts val="0"/>
                        </a:spcBef>
                        <a:spcAft>
                          <a:spcPts val="0"/>
                        </a:spcAft>
                      </a:pPr>
                      <a:r>
                        <a:rPr lang="en-US" sz="2400">
                          <a:effectLst/>
                        </a:rPr>
                        <a:t>1%Pd/SiO</a:t>
                      </a:r>
                      <a:r>
                        <a:rPr lang="en-US" sz="2400" baseline="-25000">
                          <a:effectLst/>
                        </a:rPr>
                        <a:t>2</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74</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4.3</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6.7</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67.7</a:t>
                      </a:r>
                      <a:endParaRPr lang="en-US" sz="2400" dirty="0">
                        <a:effectLst/>
                        <a:latin typeface="Times New Roman"/>
                        <a:ea typeface="Times New Roman"/>
                        <a:cs typeface="Times New Roman"/>
                      </a:endParaRPr>
                    </a:p>
                  </a:txBody>
                  <a:tcPr marL="68580" marR="68580" marT="0" marB="0">
                    <a:solidFill>
                      <a:schemeClr val="accent3"/>
                    </a:solidFill>
                  </a:tcPr>
                </a:tc>
                <a:tc>
                  <a:txBody>
                    <a:bodyPr/>
                    <a:lstStyle/>
                    <a:p>
                      <a:pPr marL="0" marR="0" algn="ctr">
                        <a:lnSpc>
                          <a:spcPct val="200000"/>
                        </a:lnSpc>
                        <a:spcBef>
                          <a:spcPts val="0"/>
                        </a:spcBef>
                        <a:spcAft>
                          <a:spcPts val="0"/>
                        </a:spcAft>
                      </a:pPr>
                      <a:r>
                        <a:rPr lang="en-US" sz="2400" dirty="0">
                          <a:effectLst/>
                        </a:rPr>
                        <a:t>21.3</a:t>
                      </a:r>
                      <a:endParaRPr lang="en-US" sz="2400" dirty="0">
                        <a:effectLst/>
                        <a:latin typeface="Times New Roman"/>
                        <a:ea typeface="Times New Roman"/>
                        <a:cs typeface="Times New Roman"/>
                      </a:endParaRPr>
                    </a:p>
                  </a:txBody>
                  <a:tcPr marL="68580" marR="68580" marT="0" marB="0"/>
                </a:tc>
              </a:tr>
              <a:tr h="670556">
                <a:tc>
                  <a:txBody>
                    <a:bodyPr/>
                    <a:lstStyle/>
                    <a:p>
                      <a:pPr marL="0" marR="0" algn="ctr">
                        <a:lnSpc>
                          <a:spcPct val="200000"/>
                        </a:lnSpc>
                        <a:spcBef>
                          <a:spcPts val="0"/>
                        </a:spcBef>
                        <a:spcAft>
                          <a:spcPts val="0"/>
                        </a:spcAft>
                      </a:pPr>
                      <a:r>
                        <a:rPr lang="en-US" sz="2400" dirty="0" err="1" smtClean="0">
                          <a:effectLst/>
                        </a:rPr>
                        <a:t>Sp</a:t>
                      </a:r>
                      <a:r>
                        <a:rPr lang="en-US" sz="2400" dirty="0" smtClean="0">
                          <a:effectLst/>
                        </a:rPr>
                        <a:t> 1%Pd/HT</a:t>
                      </a:r>
                      <a:endParaRPr lang="en-US" sz="2400" dirty="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95.2</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69.9</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a:effectLst/>
                        </a:rPr>
                        <a:t>18.9</a:t>
                      </a:r>
                      <a:endParaRPr lang="en-US" sz="2400">
                        <a:effectLst/>
                        <a:latin typeface="Times New Roman"/>
                        <a:ea typeface="Times New Roman"/>
                        <a:cs typeface="Times New Roman"/>
                      </a:endParaRPr>
                    </a:p>
                  </a:txBody>
                  <a:tcPr marL="68580" marR="68580" marT="0" marB="0"/>
                </a:tc>
                <a:tc>
                  <a:txBody>
                    <a:bodyPr/>
                    <a:lstStyle/>
                    <a:p>
                      <a:pPr marL="0" marR="0" algn="ctr">
                        <a:lnSpc>
                          <a:spcPct val="200000"/>
                        </a:lnSpc>
                        <a:spcBef>
                          <a:spcPts val="0"/>
                        </a:spcBef>
                        <a:spcAft>
                          <a:spcPts val="0"/>
                        </a:spcAft>
                      </a:pPr>
                      <a:r>
                        <a:rPr lang="en-US" sz="2400" dirty="0">
                          <a:effectLst/>
                        </a:rPr>
                        <a:t>10.9</a:t>
                      </a:r>
                      <a:endParaRPr lang="en-US" sz="2400" dirty="0">
                        <a:effectLst/>
                        <a:latin typeface="Times New Roman"/>
                        <a:ea typeface="Times New Roman"/>
                        <a:cs typeface="Times New Roman"/>
                      </a:endParaRPr>
                    </a:p>
                  </a:txBody>
                  <a:tcPr marL="68580" marR="68580" marT="0" marB="0">
                    <a:solidFill>
                      <a:schemeClr val="accent3"/>
                    </a:solidFill>
                  </a:tcPr>
                </a:tc>
                <a:tc>
                  <a:txBody>
                    <a:bodyPr/>
                    <a:lstStyle/>
                    <a:p>
                      <a:pPr marL="0" marR="0" algn="ctr">
                        <a:lnSpc>
                          <a:spcPct val="200000"/>
                        </a:lnSpc>
                        <a:spcBef>
                          <a:spcPts val="0"/>
                        </a:spcBef>
                        <a:spcAft>
                          <a:spcPts val="0"/>
                        </a:spcAft>
                      </a:pPr>
                      <a:r>
                        <a:rPr lang="en-US" sz="2400" dirty="0">
                          <a:effectLst/>
                        </a:rPr>
                        <a:t>0.3</a:t>
                      </a:r>
                      <a:endParaRPr lang="en-US" sz="2400" dirty="0">
                        <a:effectLst/>
                        <a:latin typeface="Times New Roman"/>
                        <a:ea typeface="Times New Roman"/>
                        <a:cs typeface="Times New Roman"/>
                      </a:endParaRPr>
                    </a:p>
                  </a:txBody>
                  <a:tcPr marL="68580" marR="68580" marT="0" marB="0" anchor="b"/>
                </a:tc>
              </a:tr>
            </a:tbl>
          </a:graphicData>
        </a:graphic>
      </p:graphicFrame>
      <p:sp>
        <p:nvSpPr>
          <p:cNvPr id="4" name="TextBox 3"/>
          <p:cNvSpPr txBox="1"/>
          <p:nvPr/>
        </p:nvSpPr>
        <p:spPr>
          <a:xfrm>
            <a:off x="2971800" y="76200"/>
            <a:ext cx="3409908" cy="584775"/>
          </a:xfrm>
          <a:prstGeom prst="rect">
            <a:avLst/>
          </a:prstGeom>
          <a:noFill/>
        </p:spPr>
        <p:txBody>
          <a:bodyPr wrap="none" rtlCol="0">
            <a:spAutoFit/>
          </a:bodyPr>
          <a:lstStyle/>
          <a:p>
            <a:r>
              <a:rPr lang="en-US" sz="3200" b="1" u="sng" dirty="0" smtClean="0">
                <a:effectLst>
                  <a:outerShdw blurRad="38100" dist="38100" dir="2700000" algn="tl">
                    <a:srgbClr val="000000">
                      <a:alpha val="43137"/>
                    </a:srgbClr>
                  </a:outerShdw>
                </a:effectLst>
              </a:rPr>
              <a:t>Effect of supports </a:t>
            </a:r>
            <a:endParaRPr lang="en-US" sz="3200" b="1" u="sng" dirty="0">
              <a:effectLst>
                <a:outerShdw blurRad="38100" dist="38100" dir="2700000" algn="tl">
                  <a:srgbClr val="000000">
                    <a:alpha val="43137"/>
                  </a:srgbClr>
                </a:outerShdw>
              </a:effectLst>
            </a:endParaRPr>
          </a:p>
        </p:txBody>
      </p:sp>
      <p:sp>
        <p:nvSpPr>
          <p:cNvPr id="5" name="TextBox 4"/>
          <p:cNvSpPr txBox="1"/>
          <p:nvPr/>
        </p:nvSpPr>
        <p:spPr>
          <a:xfrm>
            <a:off x="-36095" y="5874603"/>
            <a:ext cx="9091463" cy="830997"/>
          </a:xfrm>
          <a:prstGeom prst="rect">
            <a:avLst/>
          </a:prstGeom>
          <a:noFill/>
        </p:spPr>
        <p:txBody>
          <a:bodyPr wrap="none" rtlCol="0">
            <a:spAutoFit/>
          </a:bodyPr>
          <a:lstStyle/>
          <a:p>
            <a:r>
              <a:rPr lang="en-US" sz="2400" dirty="0" smtClean="0"/>
              <a:t>T=100 C, Catalyst wt. = 40g, P=10bar, time=1h, solvent(methanol)=13g</a:t>
            </a:r>
          </a:p>
          <a:p>
            <a:r>
              <a:rPr lang="en-US" sz="2400" dirty="0" smtClean="0"/>
              <a:t>Reactant = 2.4g</a:t>
            </a:r>
            <a:endParaRPr lang="en-US" sz="2400" dirty="0"/>
          </a:p>
        </p:txBody>
      </p:sp>
    </p:spTree>
    <p:extLst>
      <p:ext uri="{BB962C8B-B14F-4D97-AF65-F5344CB8AC3E}">
        <p14:creationId xmlns:p14="http://schemas.microsoft.com/office/powerpoint/2010/main" val="17998369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85" y="304800"/>
            <a:ext cx="8991600" cy="7171194"/>
          </a:xfrm>
          <a:prstGeom prst="rect">
            <a:avLst/>
          </a:prstGeom>
        </p:spPr>
        <p:txBody>
          <a:bodyPr wrap="square">
            <a:spAutoFit/>
          </a:bodyPr>
          <a:lstStyle/>
          <a:p>
            <a:pPr marL="342900" indent="-342900">
              <a:buFont typeface="Courier New" pitchFamily="49" charset="0"/>
              <a:buChar char="o"/>
            </a:pPr>
            <a:r>
              <a:rPr lang="en-US" sz="2000" dirty="0"/>
              <a:t>Tetrahedral, octahedral Pd/Hydrotalcite catalyst show poor selectivity </a:t>
            </a:r>
            <a:r>
              <a:rPr lang="en-US" sz="2000" dirty="0" smtClean="0"/>
              <a:t>towards </a:t>
            </a:r>
            <a:r>
              <a:rPr lang="en-US" sz="2000" dirty="0"/>
              <a:t>COL, </a:t>
            </a:r>
            <a:r>
              <a:rPr lang="en-US" sz="2000" dirty="0" smtClean="0"/>
              <a:t>whereas </a:t>
            </a:r>
            <a:r>
              <a:rPr lang="en-US" sz="2000" dirty="0"/>
              <a:t>spherical Pd/Hydrotalcite show </a:t>
            </a:r>
            <a:r>
              <a:rPr lang="en-US" sz="2000" dirty="0" smtClean="0"/>
              <a:t>better conversion </a:t>
            </a:r>
            <a:r>
              <a:rPr lang="en-US" sz="2000" dirty="0"/>
              <a:t>and </a:t>
            </a:r>
            <a:r>
              <a:rPr lang="en-US" sz="2000" dirty="0" smtClean="0"/>
              <a:t>selectivity </a:t>
            </a:r>
            <a:r>
              <a:rPr lang="en-US" sz="2000" dirty="0"/>
              <a:t>towards </a:t>
            </a:r>
            <a:r>
              <a:rPr lang="en-US" sz="2000" dirty="0" smtClean="0"/>
              <a:t>COL, </a:t>
            </a:r>
            <a:r>
              <a:rPr lang="en-US" sz="2000" dirty="0"/>
              <a:t>when compared to </a:t>
            </a:r>
            <a:r>
              <a:rPr lang="en-US" sz="2000" dirty="0" smtClean="0"/>
              <a:t>tetrahedral </a:t>
            </a:r>
            <a:r>
              <a:rPr lang="en-US" sz="2000" dirty="0"/>
              <a:t>and octahedral </a:t>
            </a:r>
            <a:r>
              <a:rPr lang="en-US" sz="2000" dirty="0" smtClean="0"/>
              <a:t>Pd/HT. </a:t>
            </a:r>
            <a:r>
              <a:rPr lang="en-US" sz="2000" dirty="0"/>
              <a:t>The low selectivity to COL is attributed to large particle size and high basic nature of </a:t>
            </a:r>
            <a:r>
              <a:rPr lang="en-US" sz="2000" dirty="0" smtClean="0"/>
              <a:t> hydrotalcite</a:t>
            </a:r>
            <a:r>
              <a:rPr lang="en-US" sz="2000" dirty="0"/>
              <a:t>. </a:t>
            </a:r>
            <a:endParaRPr lang="en-US" sz="2000" dirty="0" smtClean="0"/>
          </a:p>
          <a:p>
            <a:pPr marL="342900" indent="-342900">
              <a:buFont typeface="Courier New" pitchFamily="49" charset="0"/>
              <a:buChar char="o"/>
            </a:pPr>
            <a:endParaRPr lang="en-US" sz="2000" dirty="0"/>
          </a:p>
          <a:p>
            <a:pPr marL="342900" indent="-342900">
              <a:buFont typeface="Courier New" pitchFamily="49" charset="0"/>
              <a:buChar char="o"/>
            </a:pPr>
            <a:r>
              <a:rPr lang="en-US" sz="2000" dirty="0" smtClean="0">
                <a:solidFill>
                  <a:schemeClr val="accent6"/>
                </a:solidFill>
              </a:rPr>
              <a:t>Among titania </a:t>
            </a:r>
            <a:r>
              <a:rPr lang="en-US" sz="2000" dirty="0">
                <a:solidFill>
                  <a:schemeClr val="accent6"/>
                </a:solidFill>
              </a:rPr>
              <a:t>based catalyst systems, anatase based catalyst is most active with good </a:t>
            </a:r>
            <a:r>
              <a:rPr lang="en-US" sz="2000" dirty="0" smtClean="0">
                <a:solidFill>
                  <a:schemeClr val="accent6"/>
                </a:solidFill>
              </a:rPr>
              <a:t>selectivity, </a:t>
            </a:r>
            <a:r>
              <a:rPr lang="en-US" sz="2000" dirty="0">
                <a:solidFill>
                  <a:schemeClr val="accent6"/>
                </a:solidFill>
              </a:rPr>
              <a:t>when </a:t>
            </a:r>
            <a:r>
              <a:rPr lang="en-US" sz="2000" dirty="0" smtClean="0">
                <a:solidFill>
                  <a:schemeClr val="accent6"/>
                </a:solidFill>
              </a:rPr>
              <a:t>compared </a:t>
            </a:r>
            <a:r>
              <a:rPr lang="en-US" sz="2000" dirty="0">
                <a:solidFill>
                  <a:schemeClr val="accent6"/>
                </a:solidFill>
              </a:rPr>
              <a:t>to P25 and rutile phases. High activity is attributed to SMSI(strong metal support interactions</a:t>
            </a:r>
            <a:r>
              <a:rPr lang="en-US" sz="2000" dirty="0" smtClean="0">
                <a:solidFill>
                  <a:schemeClr val="accent6"/>
                </a:solidFill>
              </a:rPr>
              <a:t>) and high reducibility of Pd/Anatase.</a:t>
            </a:r>
          </a:p>
          <a:p>
            <a:pPr marL="342900" indent="-342900">
              <a:buFont typeface="Courier New" pitchFamily="49" charset="0"/>
              <a:buChar char="o"/>
            </a:pPr>
            <a:endParaRPr lang="en-US" sz="2000" dirty="0"/>
          </a:p>
          <a:p>
            <a:pPr marL="342900" indent="-342900">
              <a:buFont typeface="Courier New" pitchFamily="49" charset="0"/>
              <a:buChar char="o"/>
            </a:pPr>
            <a:r>
              <a:rPr lang="en-US" sz="2000" dirty="0" smtClean="0">
                <a:solidFill>
                  <a:srgbClr val="FF33CC"/>
                </a:solidFill>
              </a:rPr>
              <a:t>Pd-Au/P25 &amp; Pd-Ag/P25  bimetallic </a:t>
            </a:r>
            <a:r>
              <a:rPr lang="en-US" sz="2000" dirty="0">
                <a:solidFill>
                  <a:srgbClr val="FF33CC"/>
                </a:solidFill>
              </a:rPr>
              <a:t>systems </a:t>
            </a:r>
            <a:r>
              <a:rPr lang="en-US" sz="2000" dirty="0" smtClean="0">
                <a:solidFill>
                  <a:srgbClr val="FF33CC"/>
                </a:solidFill>
              </a:rPr>
              <a:t>are </a:t>
            </a:r>
            <a:r>
              <a:rPr lang="en-US" sz="2000" dirty="0">
                <a:solidFill>
                  <a:srgbClr val="FF33CC"/>
                </a:solidFill>
              </a:rPr>
              <a:t>showing similar activity and </a:t>
            </a:r>
            <a:r>
              <a:rPr lang="en-US" sz="2000" dirty="0" smtClean="0">
                <a:solidFill>
                  <a:srgbClr val="FF33CC"/>
                </a:solidFill>
              </a:rPr>
              <a:t>selectivity, </a:t>
            </a:r>
            <a:r>
              <a:rPr lang="en-US" sz="2000" dirty="0">
                <a:solidFill>
                  <a:srgbClr val="FF33CC"/>
                </a:solidFill>
              </a:rPr>
              <a:t>but when compared to monometallic </a:t>
            </a:r>
            <a:r>
              <a:rPr lang="en-US" sz="2000" dirty="0" smtClean="0">
                <a:solidFill>
                  <a:srgbClr val="FF33CC"/>
                </a:solidFill>
              </a:rPr>
              <a:t>Pd/P25</a:t>
            </a:r>
            <a:r>
              <a:rPr lang="en-US" sz="2000" dirty="0">
                <a:solidFill>
                  <a:srgbClr val="FF33CC"/>
                </a:solidFill>
              </a:rPr>
              <a:t>, bimetallic </a:t>
            </a:r>
            <a:r>
              <a:rPr lang="en-US" sz="2000" dirty="0" smtClean="0">
                <a:solidFill>
                  <a:srgbClr val="FF33CC"/>
                </a:solidFill>
              </a:rPr>
              <a:t>systems </a:t>
            </a:r>
            <a:r>
              <a:rPr lang="en-US" sz="2000" dirty="0">
                <a:solidFill>
                  <a:srgbClr val="FF33CC"/>
                </a:solidFill>
              </a:rPr>
              <a:t>show 28% decrease in selectivity, which is attributed to </a:t>
            </a:r>
            <a:r>
              <a:rPr lang="en-US" sz="2000" dirty="0" smtClean="0">
                <a:solidFill>
                  <a:srgbClr val="FF33CC"/>
                </a:solidFill>
              </a:rPr>
              <a:t>formation </a:t>
            </a:r>
            <a:r>
              <a:rPr lang="en-US" sz="2000" dirty="0">
                <a:solidFill>
                  <a:srgbClr val="FF33CC"/>
                </a:solidFill>
              </a:rPr>
              <a:t>of  </a:t>
            </a:r>
            <a:r>
              <a:rPr lang="en-US" sz="2000" dirty="0" smtClean="0">
                <a:solidFill>
                  <a:srgbClr val="FF33CC"/>
                </a:solidFill>
              </a:rPr>
              <a:t>Pd-Ag and </a:t>
            </a:r>
            <a:r>
              <a:rPr lang="en-US" sz="2000" dirty="0">
                <a:solidFill>
                  <a:srgbClr val="FF33CC"/>
                </a:solidFill>
              </a:rPr>
              <a:t>Pd-Au alloy. </a:t>
            </a:r>
            <a:endParaRPr lang="en-US" sz="2000" dirty="0" smtClean="0">
              <a:solidFill>
                <a:srgbClr val="FF33CC"/>
              </a:solidFill>
            </a:endParaRPr>
          </a:p>
          <a:p>
            <a:endParaRPr lang="en-US" sz="2000" dirty="0" smtClean="0">
              <a:solidFill>
                <a:srgbClr val="FF33CC"/>
              </a:solidFill>
            </a:endParaRPr>
          </a:p>
          <a:p>
            <a:pPr marL="342900" indent="-342900">
              <a:buFont typeface="Courier New" pitchFamily="49" charset="0"/>
              <a:buChar char="o"/>
            </a:pPr>
            <a:r>
              <a:rPr lang="en-US" sz="2000" dirty="0" smtClean="0">
                <a:solidFill>
                  <a:schemeClr val="accent3">
                    <a:lumMod val="50000"/>
                  </a:schemeClr>
                </a:solidFill>
              </a:rPr>
              <a:t>Pd supported on  γ-Al</a:t>
            </a:r>
            <a:r>
              <a:rPr lang="en-US" sz="2000" baseline="-25000" dirty="0" smtClean="0">
                <a:solidFill>
                  <a:schemeClr val="accent3">
                    <a:lumMod val="50000"/>
                  </a:schemeClr>
                </a:solidFill>
              </a:rPr>
              <a:t>2</a:t>
            </a:r>
            <a:r>
              <a:rPr lang="en-US" sz="2000" dirty="0" smtClean="0">
                <a:solidFill>
                  <a:schemeClr val="accent3">
                    <a:lumMod val="50000"/>
                  </a:schemeClr>
                </a:solidFill>
              </a:rPr>
              <a:t>O</a:t>
            </a:r>
            <a:r>
              <a:rPr lang="en-US" sz="2000" baseline="-25000" dirty="0" smtClean="0">
                <a:solidFill>
                  <a:schemeClr val="accent3">
                    <a:lumMod val="50000"/>
                  </a:schemeClr>
                </a:solidFill>
              </a:rPr>
              <a:t>3 </a:t>
            </a:r>
            <a:r>
              <a:rPr lang="en-US" sz="2000" dirty="0" smtClean="0">
                <a:solidFill>
                  <a:schemeClr val="accent3">
                    <a:lumMod val="50000"/>
                  </a:schemeClr>
                </a:solidFill>
              </a:rPr>
              <a:t> and  SiO</a:t>
            </a:r>
            <a:r>
              <a:rPr lang="en-US" sz="2000" baseline="-25000" dirty="0" smtClean="0">
                <a:solidFill>
                  <a:schemeClr val="accent3">
                    <a:lumMod val="50000"/>
                  </a:schemeClr>
                </a:solidFill>
              </a:rPr>
              <a:t>2</a:t>
            </a:r>
            <a:r>
              <a:rPr lang="en-US" sz="2000" dirty="0" smtClean="0">
                <a:solidFill>
                  <a:schemeClr val="accent3">
                    <a:lumMod val="50000"/>
                  </a:schemeClr>
                </a:solidFill>
              </a:rPr>
              <a:t> show similar  selectivity  when compared to Pd/P25. More characterization of </a:t>
            </a:r>
            <a:r>
              <a:rPr lang="en-US" sz="2000" dirty="0">
                <a:solidFill>
                  <a:schemeClr val="accent3">
                    <a:lumMod val="50000"/>
                  </a:schemeClr>
                </a:solidFill>
              </a:rPr>
              <a:t>Pd supported on  γ-Al</a:t>
            </a:r>
            <a:r>
              <a:rPr lang="en-US" sz="2000" baseline="-25000" dirty="0">
                <a:solidFill>
                  <a:schemeClr val="accent3">
                    <a:lumMod val="50000"/>
                  </a:schemeClr>
                </a:solidFill>
              </a:rPr>
              <a:t>2</a:t>
            </a:r>
            <a:r>
              <a:rPr lang="en-US" sz="2000" dirty="0">
                <a:solidFill>
                  <a:schemeClr val="accent3">
                    <a:lumMod val="50000"/>
                  </a:schemeClr>
                </a:solidFill>
              </a:rPr>
              <a:t>O</a:t>
            </a:r>
            <a:r>
              <a:rPr lang="en-US" sz="2000" baseline="-25000" dirty="0">
                <a:solidFill>
                  <a:schemeClr val="accent3">
                    <a:lumMod val="50000"/>
                  </a:schemeClr>
                </a:solidFill>
              </a:rPr>
              <a:t>3 </a:t>
            </a:r>
            <a:r>
              <a:rPr lang="en-US" sz="2000" dirty="0">
                <a:solidFill>
                  <a:schemeClr val="accent3">
                    <a:lumMod val="50000"/>
                  </a:schemeClr>
                </a:solidFill>
              </a:rPr>
              <a:t> and  SiO</a:t>
            </a:r>
            <a:r>
              <a:rPr lang="en-US" sz="2000" baseline="-25000" dirty="0">
                <a:solidFill>
                  <a:schemeClr val="accent3">
                    <a:lumMod val="50000"/>
                  </a:schemeClr>
                </a:solidFill>
              </a:rPr>
              <a:t>2</a:t>
            </a:r>
            <a:r>
              <a:rPr lang="en-US" sz="2000" dirty="0">
                <a:solidFill>
                  <a:schemeClr val="accent3">
                    <a:lumMod val="50000"/>
                  </a:schemeClr>
                </a:solidFill>
              </a:rPr>
              <a:t> </a:t>
            </a:r>
            <a:r>
              <a:rPr lang="en-US" sz="2000" dirty="0" smtClean="0">
                <a:solidFill>
                  <a:schemeClr val="accent3">
                    <a:lumMod val="50000"/>
                  </a:schemeClr>
                </a:solidFill>
              </a:rPr>
              <a:t> are needed.</a:t>
            </a:r>
          </a:p>
          <a:p>
            <a:pPr marL="342900" indent="-342900">
              <a:buFont typeface="Courier New" pitchFamily="49" charset="0"/>
              <a:buChar char="o"/>
            </a:pPr>
            <a:endParaRPr lang="en-US" sz="2000" dirty="0" smtClean="0">
              <a:solidFill>
                <a:schemeClr val="accent3">
                  <a:lumMod val="50000"/>
                </a:schemeClr>
              </a:solidFill>
            </a:endParaRPr>
          </a:p>
          <a:p>
            <a:pPr marL="342900" indent="-342900">
              <a:buFont typeface="Courier New" pitchFamily="49" charset="0"/>
              <a:buChar char="o"/>
            </a:pPr>
            <a:r>
              <a:rPr lang="en-US" sz="2000" b="1" dirty="0" smtClean="0">
                <a:solidFill>
                  <a:srgbClr val="7030A0"/>
                </a:solidFill>
              </a:rPr>
              <a:t>Among </a:t>
            </a:r>
            <a:r>
              <a:rPr lang="en-US" sz="2000" b="1" dirty="0">
                <a:solidFill>
                  <a:srgbClr val="7030A0"/>
                </a:solidFill>
              </a:rPr>
              <a:t>all the catalyst prepared the best </a:t>
            </a:r>
            <a:r>
              <a:rPr lang="en-US" sz="2000" b="1" dirty="0" smtClean="0">
                <a:solidFill>
                  <a:srgbClr val="7030A0"/>
                </a:solidFill>
              </a:rPr>
              <a:t>catalyst </a:t>
            </a:r>
            <a:r>
              <a:rPr lang="en-US" sz="2000" b="1" dirty="0">
                <a:solidFill>
                  <a:srgbClr val="7030A0"/>
                </a:solidFill>
              </a:rPr>
              <a:t>for selective hydrogenation of  cinnamaldehyde to cinnamyl alcohol is </a:t>
            </a:r>
            <a:r>
              <a:rPr lang="en-US" sz="2000" b="1" dirty="0" smtClean="0">
                <a:solidFill>
                  <a:srgbClr val="7030A0"/>
                </a:solidFill>
              </a:rPr>
              <a:t>1%Pd/Anatase with TOF = 0.77s</a:t>
            </a:r>
            <a:r>
              <a:rPr lang="en-US" sz="2000" b="1" baseline="30000" dirty="0" smtClean="0">
                <a:solidFill>
                  <a:srgbClr val="7030A0"/>
                </a:solidFill>
              </a:rPr>
              <a:t>-1</a:t>
            </a:r>
            <a:r>
              <a:rPr lang="en-US" sz="2000" b="1" dirty="0" smtClean="0">
                <a:solidFill>
                  <a:srgbClr val="7030A0"/>
                </a:solidFill>
              </a:rPr>
              <a:t>.</a:t>
            </a:r>
            <a:endParaRPr lang="en-US" sz="2000" b="1" dirty="0">
              <a:solidFill>
                <a:srgbClr val="7030A0"/>
              </a:solidFill>
            </a:endParaRPr>
          </a:p>
          <a:p>
            <a:r>
              <a:rPr lang="en-US" sz="2000" dirty="0"/>
              <a:t/>
            </a:r>
            <a:br>
              <a:rPr lang="en-US" sz="2000" dirty="0"/>
            </a:br>
            <a:r>
              <a:rPr lang="en-US" sz="2000" dirty="0"/>
              <a:t> </a:t>
            </a:r>
          </a:p>
        </p:txBody>
      </p:sp>
      <p:sp>
        <p:nvSpPr>
          <p:cNvPr id="3" name="TextBox 2"/>
          <p:cNvSpPr txBox="1"/>
          <p:nvPr/>
        </p:nvSpPr>
        <p:spPr>
          <a:xfrm>
            <a:off x="3657600" y="-152400"/>
            <a:ext cx="2018501" cy="584775"/>
          </a:xfrm>
          <a:prstGeom prst="rect">
            <a:avLst/>
          </a:prstGeom>
          <a:noFill/>
        </p:spPr>
        <p:txBody>
          <a:bodyPr wrap="none" rtlCol="0">
            <a:spAutoFit/>
          </a:bodyPr>
          <a:lstStyle/>
          <a:p>
            <a:r>
              <a:rPr lang="en-US" sz="3200" b="1" u="sng" dirty="0" smtClean="0"/>
              <a:t>Summary </a:t>
            </a:r>
            <a:endParaRPr lang="en-US" sz="3200" b="1" u="sng" dirty="0"/>
          </a:p>
        </p:txBody>
      </p:sp>
    </p:spTree>
    <p:extLst>
      <p:ext uri="{BB962C8B-B14F-4D97-AF65-F5344CB8AC3E}">
        <p14:creationId xmlns:p14="http://schemas.microsoft.com/office/powerpoint/2010/main" val="1086104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8370" name="Picture 2" descr="C:\Documents and Settings\Krishna\Desktop\thank-you.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795889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Aim and scope of the project</a:t>
            </a:r>
            <a:endParaRPr lang="en-US" dirty="0">
              <a:latin typeface="Times New Roman" pitchFamily="18" charset="0"/>
              <a:cs typeface="Times New Roman" pitchFamily="18" charset="0"/>
            </a:endParaRPr>
          </a:p>
        </p:txBody>
      </p:sp>
      <p:sp>
        <p:nvSpPr>
          <p:cNvPr id="3" name="TextBox 2"/>
          <p:cNvSpPr txBox="1"/>
          <p:nvPr/>
        </p:nvSpPr>
        <p:spPr>
          <a:xfrm>
            <a:off x="228600" y="1600199"/>
            <a:ext cx="8036752" cy="954107"/>
          </a:xfrm>
          <a:prstGeom prst="rect">
            <a:avLst/>
          </a:prstGeom>
          <a:noFill/>
        </p:spPr>
        <p:txBody>
          <a:bodyPr wrap="none" rtlCol="0">
            <a:spAutoFit/>
          </a:bodyPr>
          <a:lstStyle/>
          <a:p>
            <a:r>
              <a:rPr lang="en-US" sz="2800" dirty="0" smtClean="0">
                <a:solidFill>
                  <a:schemeClr val="accent4"/>
                </a:solidFill>
                <a:latin typeface="Times New Roman" pitchFamily="18" charset="0"/>
                <a:cs typeface="Times New Roman" pitchFamily="18" charset="0"/>
              </a:rPr>
              <a:t>To design Pd based catalyst which will be selective for</a:t>
            </a:r>
          </a:p>
          <a:p>
            <a:r>
              <a:rPr lang="en-US" sz="2800" dirty="0" smtClean="0">
                <a:solidFill>
                  <a:schemeClr val="accent4"/>
                </a:solidFill>
                <a:latin typeface="Times New Roman" pitchFamily="18" charset="0"/>
                <a:cs typeface="Times New Roman" pitchFamily="18" charset="0"/>
              </a:rPr>
              <a:t> Cinnamyl alcohol while retaining its high activity. </a:t>
            </a:r>
            <a:endParaRPr lang="en-US" sz="2800" dirty="0">
              <a:solidFill>
                <a:schemeClr val="accent4"/>
              </a:solidFill>
              <a:latin typeface="Times New Roman" pitchFamily="18" charset="0"/>
              <a:cs typeface="Times New Roman" pitchFamily="18" charset="0"/>
            </a:endParaRPr>
          </a:p>
        </p:txBody>
      </p:sp>
      <p:sp>
        <p:nvSpPr>
          <p:cNvPr id="4" name="TextBox 3"/>
          <p:cNvSpPr txBox="1"/>
          <p:nvPr/>
        </p:nvSpPr>
        <p:spPr>
          <a:xfrm>
            <a:off x="387379" y="2590800"/>
            <a:ext cx="4337021"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Experimental approach</a:t>
            </a:r>
            <a:endParaRPr lang="en-US" sz="3200" b="1" dirty="0">
              <a:latin typeface="Times New Roman" pitchFamily="18" charset="0"/>
              <a:cs typeface="Times New Roman" pitchFamily="18" charset="0"/>
            </a:endParaRPr>
          </a:p>
        </p:txBody>
      </p:sp>
      <p:sp>
        <p:nvSpPr>
          <p:cNvPr id="9" name="TextBox 8"/>
          <p:cNvSpPr txBox="1"/>
          <p:nvPr/>
        </p:nvSpPr>
        <p:spPr>
          <a:xfrm>
            <a:off x="264695" y="3405391"/>
            <a:ext cx="8535670" cy="3046988"/>
          </a:xfrm>
          <a:prstGeom prst="rect">
            <a:avLst/>
          </a:prstGeom>
          <a:noFill/>
        </p:spPr>
        <p:txBody>
          <a:bodyPr wrap="none" rtlCol="0">
            <a:spAutoFit/>
          </a:bodyPr>
          <a:lstStyle/>
          <a:p>
            <a:r>
              <a:rPr lang="en-US" sz="2400" dirty="0" smtClean="0"/>
              <a:t>To prepare, characterize and test performance of following catalysts</a:t>
            </a:r>
          </a:p>
          <a:p>
            <a:endParaRPr lang="en-US" sz="2400" dirty="0" smtClean="0"/>
          </a:p>
          <a:p>
            <a:pPr marL="457200" indent="-457200">
              <a:buAutoNum type="arabicParenR"/>
            </a:pPr>
            <a:r>
              <a:rPr lang="en-US" sz="2400" b="1" u="sng" dirty="0" smtClean="0"/>
              <a:t>Shape controlled Pd/Hydrotalcite(HT) </a:t>
            </a:r>
            <a:r>
              <a:rPr lang="en-US" sz="2400" dirty="0" smtClean="0"/>
              <a:t> (3.6 and  1w%)</a:t>
            </a:r>
          </a:p>
          <a:p>
            <a:endParaRPr lang="en-US" sz="2400" dirty="0" smtClean="0"/>
          </a:p>
          <a:p>
            <a:pPr marL="342900" indent="-342900">
              <a:buFont typeface="Arial" pitchFamily="34" charset="0"/>
              <a:buChar char="•"/>
            </a:pPr>
            <a:r>
              <a:rPr lang="en-US" sz="2400" dirty="0" smtClean="0"/>
              <a:t> Tetrahedral Pd/HT</a:t>
            </a:r>
          </a:p>
          <a:p>
            <a:pPr marL="342900" indent="-342900">
              <a:buFont typeface="Arial" pitchFamily="34" charset="0"/>
              <a:buChar char="•"/>
            </a:pPr>
            <a:r>
              <a:rPr lang="en-US" sz="2400" dirty="0" smtClean="0"/>
              <a:t>Octahedral Pd/HT</a:t>
            </a:r>
          </a:p>
          <a:p>
            <a:pPr marL="342900" indent="-342900">
              <a:buFont typeface="Arial" pitchFamily="34" charset="0"/>
              <a:buChar char="•"/>
            </a:pPr>
            <a:r>
              <a:rPr lang="en-US" sz="2400" dirty="0" smtClean="0"/>
              <a:t>Spherical Pd/HT</a:t>
            </a:r>
          </a:p>
          <a:p>
            <a:endParaRPr lang="en-US" sz="2400" dirty="0" smtClean="0"/>
          </a:p>
        </p:txBody>
      </p:sp>
    </p:spTree>
    <p:extLst>
      <p:ext uri="{BB962C8B-B14F-4D97-AF65-F5344CB8AC3E}">
        <p14:creationId xmlns:p14="http://schemas.microsoft.com/office/powerpoint/2010/main" val="579236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533400"/>
            <a:ext cx="7423635" cy="7478970"/>
          </a:xfrm>
          <a:prstGeom prst="rect">
            <a:avLst/>
          </a:prstGeom>
          <a:noFill/>
        </p:spPr>
        <p:txBody>
          <a:bodyPr wrap="none" rtlCol="0">
            <a:spAutoFit/>
          </a:bodyPr>
          <a:lstStyle/>
          <a:p>
            <a:r>
              <a:rPr lang="en-US" sz="2400" b="1" u="sng" dirty="0" smtClean="0"/>
              <a:t>2) Pd  supported on different phases of titania</a:t>
            </a:r>
          </a:p>
          <a:p>
            <a:endParaRPr lang="en-US" sz="2400" b="1" u="sng" dirty="0" smtClean="0"/>
          </a:p>
          <a:p>
            <a:pPr marL="342900" indent="-342900">
              <a:buFont typeface="Arial" pitchFamily="34" charset="0"/>
              <a:buChar char="•"/>
            </a:pPr>
            <a:r>
              <a:rPr lang="en-US" sz="2400" dirty="0" smtClean="0"/>
              <a:t>1%Pd/P25</a:t>
            </a:r>
          </a:p>
          <a:p>
            <a:pPr marL="342900" indent="-342900">
              <a:buFont typeface="Arial" pitchFamily="34" charset="0"/>
              <a:buChar char="•"/>
            </a:pPr>
            <a:r>
              <a:rPr lang="en-US" sz="2400" dirty="0" smtClean="0"/>
              <a:t>1%Pd/Anatase</a:t>
            </a:r>
          </a:p>
          <a:p>
            <a:pPr marL="342900" indent="-342900">
              <a:buFont typeface="Arial" pitchFamily="34" charset="0"/>
              <a:buChar char="•"/>
            </a:pPr>
            <a:r>
              <a:rPr lang="en-US" sz="2400" dirty="0" smtClean="0"/>
              <a:t>1%Pd/Rutile</a:t>
            </a:r>
          </a:p>
          <a:p>
            <a:endParaRPr lang="en-US" sz="2400" dirty="0" smtClean="0"/>
          </a:p>
          <a:p>
            <a:r>
              <a:rPr lang="en-US" sz="2400" b="1" u="sng" dirty="0" smtClean="0"/>
              <a:t>3) Bimetallic systems</a:t>
            </a:r>
          </a:p>
          <a:p>
            <a:endParaRPr lang="en-US" sz="2400" dirty="0" smtClean="0"/>
          </a:p>
          <a:p>
            <a:pPr marL="342900" indent="-342900">
              <a:buFont typeface="Arial" pitchFamily="34" charset="0"/>
              <a:buChar char="•"/>
            </a:pPr>
            <a:r>
              <a:rPr lang="en-US" sz="2400" dirty="0" smtClean="0"/>
              <a:t>1%Pd-Ag/P25</a:t>
            </a:r>
          </a:p>
          <a:p>
            <a:pPr marL="342900" indent="-342900">
              <a:buFont typeface="Arial" pitchFamily="34" charset="0"/>
              <a:buChar char="•"/>
            </a:pPr>
            <a:r>
              <a:rPr lang="en-US" sz="2400" dirty="0" smtClean="0"/>
              <a:t>1%Pd-Au/P25</a:t>
            </a:r>
          </a:p>
          <a:p>
            <a:endParaRPr lang="en-US" sz="2400" dirty="0"/>
          </a:p>
          <a:p>
            <a:r>
              <a:rPr lang="en-US" sz="2400" b="1" dirty="0" smtClean="0"/>
              <a:t>To compare performance of above mentioned catalysts </a:t>
            </a:r>
          </a:p>
          <a:p>
            <a:r>
              <a:rPr lang="en-US" sz="2400" b="1" dirty="0" smtClean="0"/>
              <a:t>following catalysts were prepared, studied </a:t>
            </a:r>
          </a:p>
          <a:p>
            <a:endParaRPr lang="en-US" sz="2400" b="1" dirty="0" smtClean="0"/>
          </a:p>
          <a:p>
            <a:pPr marL="342900" indent="-342900">
              <a:buFont typeface="Arial" pitchFamily="34" charset="0"/>
              <a:buChar char="•"/>
            </a:pPr>
            <a:r>
              <a:rPr lang="en-US" sz="2400" b="1" dirty="0" smtClean="0"/>
              <a:t>1%Ag/P25</a:t>
            </a:r>
          </a:p>
          <a:p>
            <a:pPr marL="342900" indent="-342900">
              <a:buFont typeface="Arial" pitchFamily="34" charset="0"/>
              <a:buChar char="•"/>
            </a:pPr>
            <a:r>
              <a:rPr lang="en-US" sz="2400" b="1" dirty="0" smtClean="0"/>
              <a:t>1%Au/P25</a:t>
            </a:r>
            <a:endParaRPr lang="en-US" sz="2400" b="1" dirty="0"/>
          </a:p>
          <a:p>
            <a:endParaRPr lang="en-US" sz="2400" b="1" dirty="0" smtClean="0"/>
          </a:p>
          <a:p>
            <a:endParaRPr lang="en-US" sz="2400" b="1" dirty="0"/>
          </a:p>
          <a:p>
            <a:endParaRPr lang="en-US" sz="2400" dirty="0" smtClean="0"/>
          </a:p>
          <a:p>
            <a:endParaRPr lang="en-US" sz="2400" b="1" u="sng" dirty="0"/>
          </a:p>
        </p:txBody>
      </p:sp>
      <p:sp>
        <p:nvSpPr>
          <p:cNvPr id="6" name="TextBox 5"/>
          <p:cNvSpPr txBox="1"/>
          <p:nvPr/>
        </p:nvSpPr>
        <p:spPr>
          <a:xfrm>
            <a:off x="5257800" y="5566609"/>
            <a:ext cx="2087431" cy="830997"/>
          </a:xfrm>
          <a:prstGeom prst="rect">
            <a:avLst/>
          </a:prstGeom>
          <a:noFill/>
        </p:spPr>
        <p:txBody>
          <a:bodyPr wrap="none" rtlCol="0">
            <a:spAutoFit/>
          </a:bodyPr>
          <a:lstStyle/>
          <a:p>
            <a:pPr marL="342900" indent="-342900">
              <a:buFont typeface="Arial" pitchFamily="34" charset="0"/>
              <a:buChar char="•"/>
            </a:pPr>
            <a:r>
              <a:rPr lang="en-US" sz="2400" dirty="0" smtClean="0"/>
              <a:t>1%Pd/Al</a:t>
            </a:r>
            <a:r>
              <a:rPr lang="en-US" sz="2400" baseline="-25000" dirty="0" smtClean="0"/>
              <a:t>2</a:t>
            </a:r>
            <a:r>
              <a:rPr lang="en-US" sz="2400" dirty="0" smtClean="0"/>
              <a:t>O</a:t>
            </a:r>
            <a:r>
              <a:rPr lang="en-US" sz="2400" baseline="-25000" dirty="0" smtClean="0"/>
              <a:t>3</a:t>
            </a:r>
          </a:p>
          <a:p>
            <a:pPr marL="342900" indent="-342900">
              <a:buFont typeface="Arial" pitchFamily="34" charset="0"/>
              <a:buChar char="•"/>
            </a:pPr>
            <a:r>
              <a:rPr lang="en-US" sz="2400" dirty="0" smtClean="0"/>
              <a:t>1%Pd/SiO</a:t>
            </a:r>
            <a:r>
              <a:rPr lang="en-US" sz="2400" baseline="-25000" dirty="0" smtClean="0"/>
              <a:t>2</a:t>
            </a:r>
            <a:endParaRPr lang="en-US" sz="2400" dirty="0"/>
          </a:p>
        </p:txBody>
      </p:sp>
    </p:spTree>
    <p:extLst>
      <p:ext uri="{BB962C8B-B14F-4D97-AF65-F5344CB8AC3E}">
        <p14:creationId xmlns:p14="http://schemas.microsoft.com/office/powerpoint/2010/main" val="3120539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49266063"/>
              </p:ext>
            </p:extLst>
          </p:nvPr>
        </p:nvGraphicFramePr>
        <p:xfrm>
          <a:off x="457200" y="762000"/>
          <a:ext cx="77343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228600"/>
            <a:ext cx="990600" cy="79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312639" y="0"/>
            <a:ext cx="4697761" cy="461665"/>
          </a:xfrm>
          <a:prstGeom prst="rect">
            <a:avLst/>
          </a:prstGeom>
          <a:noFill/>
        </p:spPr>
        <p:txBody>
          <a:bodyPr wrap="none" rtlCol="0">
            <a:spAutoFit/>
          </a:bodyPr>
          <a:lstStyle/>
          <a:p>
            <a:r>
              <a:rPr lang="en-US" sz="2400" b="1" u="sng" dirty="0"/>
              <a:t>Preparation of </a:t>
            </a:r>
            <a:r>
              <a:rPr lang="en-US" sz="2400" b="1" u="sng" dirty="0" smtClean="0"/>
              <a:t>Tetrahedral Pd/HT</a:t>
            </a:r>
            <a:endParaRPr lang="en-US" sz="2400" b="1" u="sng" dirty="0"/>
          </a:p>
        </p:txBody>
      </p:sp>
      <p:sp>
        <p:nvSpPr>
          <p:cNvPr id="2" name="TextBox 1"/>
          <p:cNvSpPr txBox="1"/>
          <p:nvPr/>
        </p:nvSpPr>
        <p:spPr>
          <a:xfrm>
            <a:off x="2895600" y="457200"/>
            <a:ext cx="3539752" cy="369332"/>
          </a:xfrm>
          <a:prstGeom prst="rect">
            <a:avLst/>
          </a:prstGeom>
          <a:noFill/>
        </p:spPr>
        <p:txBody>
          <a:bodyPr wrap="none" rtlCol="0">
            <a:spAutoFit/>
          </a:bodyPr>
          <a:lstStyle/>
          <a:p>
            <a:r>
              <a:rPr lang="en-US" dirty="0" err="1" smtClean="0"/>
              <a:t>nPd</a:t>
            </a:r>
            <a:r>
              <a:rPr lang="en-US" dirty="0" smtClean="0"/>
              <a:t>/</a:t>
            </a:r>
            <a:r>
              <a:rPr lang="en-US" dirty="0" err="1" smtClean="0"/>
              <a:t>nMg</a:t>
            </a:r>
            <a:r>
              <a:rPr lang="en-US" dirty="0" smtClean="0"/>
              <a:t>/</a:t>
            </a:r>
            <a:r>
              <a:rPr lang="en-US" dirty="0" err="1" smtClean="0"/>
              <a:t>nAl</a:t>
            </a:r>
            <a:r>
              <a:rPr lang="en-US" dirty="0" smtClean="0"/>
              <a:t>  molar ratio = 2/66/33</a:t>
            </a:r>
            <a:endParaRPr lang="en-US" dirty="0"/>
          </a:p>
        </p:txBody>
      </p:sp>
    </p:spTree>
    <p:extLst>
      <p:ext uri="{BB962C8B-B14F-4D97-AF65-F5344CB8AC3E}">
        <p14:creationId xmlns:p14="http://schemas.microsoft.com/office/powerpoint/2010/main" val="4230162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61472"/>
            <a:ext cx="9069149" cy="1569660"/>
          </a:xfrm>
          <a:prstGeom prst="rect">
            <a:avLst/>
          </a:prstGeom>
          <a:noFill/>
        </p:spPr>
        <p:txBody>
          <a:bodyPr wrap="none" rtlCol="0">
            <a:spAutoFit/>
          </a:bodyPr>
          <a:lstStyle/>
          <a:p>
            <a:r>
              <a:rPr lang="en-US" sz="2400" b="1" dirty="0" smtClean="0"/>
              <a:t>		</a:t>
            </a:r>
            <a:r>
              <a:rPr lang="en-US" sz="2400" b="1" u="sng" dirty="0" smtClean="0"/>
              <a:t>Preparation </a:t>
            </a:r>
            <a:r>
              <a:rPr lang="en-US" sz="2400" b="1" u="sng" dirty="0"/>
              <a:t>of </a:t>
            </a:r>
            <a:r>
              <a:rPr lang="en-US" sz="2400" b="1" u="sng" dirty="0" smtClean="0"/>
              <a:t>Octahedral Pd/HT</a:t>
            </a:r>
            <a:r>
              <a:rPr lang="en-US" sz="2400" b="1" dirty="0" smtClean="0"/>
              <a:t> </a:t>
            </a:r>
            <a:r>
              <a:rPr lang="en-US" sz="2400" dirty="0" smtClean="0"/>
              <a:t> </a:t>
            </a:r>
          </a:p>
          <a:p>
            <a:endParaRPr lang="en-US" sz="2400" dirty="0" smtClean="0"/>
          </a:p>
          <a:p>
            <a:r>
              <a:rPr lang="en-US" sz="2400" dirty="0" smtClean="0"/>
              <a:t>Same as tetrahedral Pd/HT, except  for addition of CTAB1.3g(3.5mmol)</a:t>
            </a:r>
          </a:p>
          <a:p>
            <a:r>
              <a:rPr lang="en-US" sz="2400" dirty="0" smtClean="0"/>
              <a:t> into the  reaction mixture.</a:t>
            </a:r>
            <a:endParaRPr lang="en-US" sz="2400" dirty="0"/>
          </a:p>
        </p:txBody>
      </p:sp>
      <p:sp>
        <p:nvSpPr>
          <p:cNvPr id="5" name="TextBox 4"/>
          <p:cNvSpPr txBox="1"/>
          <p:nvPr/>
        </p:nvSpPr>
        <p:spPr>
          <a:xfrm>
            <a:off x="433137" y="2590800"/>
            <a:ext cx="8111516" cy="3785652"/>
          </a:xfrm>
          <a:prstGeom prst="rect">
            <a:avLst/>
          </a:prstGeom>
          <a:noFill/>
        </p:spPr>
        <p:txBody>
          <a:bodyPr wrap="none" rtlCol="0">
            <a:spAutoFit/>
          </a:bodyPr>
          <a:lstStyle/>
          <a:p>
            <a:r>
              <a:rPr lang="en-US" sz="2400" b="1" dirty="0" smtClean="0"/>
              <a:t>                        </a:t>
            </a:r>
            <a:r>
              <a:rPr lang="en-US" sz="2400" b="1" u="sng" dirty="0" smtClean="0"/>
              <a:t>Preparation </a:t>
            </a:r>
            <a:r>
              <a:rPr lang="en-US" sz="2400" b="1" u="sng" dirty="0"/>
              <a:t>of </a:t>
            </a:r>
            <a:r>
              <a:rPr lang="en-US" sz="2400" b="1" u="sng" dirty="0" smtClean="0"/>
              <a:t>Spherical  Pd/HT</a:t>
            </a:r>
            <a:r>
              <a:rPr lang="en-US" sz="2400" b="1" dirty="0" smtClean="0"/>
              <a:t> </a:t>
            </a:r>
          </a:p>
          <a:p>
            <a:endParaRPr lang="en-US" sz="2400" dirty="0" smtClean="0"/>
          </a:p>
          <a:p>
            <a:r>
              <a:rPr lang="en-US" sz="2400" b="1" dirty="0" smtClean="0"/>
              <a:t>3.6%Pd/HT</a:t>
            </a:r>
          </a:p>
          <a:p>
            <a:r>
              <a:rPr lang="en-US" sz="2400" dirty="0" smtClean="0"/>
              <a:t>Firstly hydrotalcite support is prepared separately followed by</a:t>
            </a:r>
          </a:p>
          <a:p>
            <a:r>
              <a:rPr lang="en-US" sz="2400" dirty="0" smtClean="0"/>
              <a:t>impregnation  of  Na</a:t>
            </a:r>
            <a:r>
              <a:rPr lang="en-US" sz="2400" baseline="-25000" dirty="0" smtClean="0"/>
              <a:t>2</a:t>
            </a:r>
            <a:r>
              <a:rPr lang="en-US" sz="2400" dirty="0" smtClean="0"/>
              <a:t>PdCl</a:t>
            </a:r>
            <a:r>
              <a:rPr lang="en-US" sz="2400" baseline="-25000" dirty="0" smtClean="0"/>
              <a:t>4</a:t>
            </a:r>
            <a:r>
              <a:rPr lang="en-US" sz="2400" dirty="0" smtClean="0"/>
              <a:t> and its  reduction by formaldehyde.</a:t>
            </a:r>
          </a:p>
          <a:p>
            <a:endParaRPr lang="en-US" sz="2400" dirty="0"/>
          </a:p>
          <a:p>
            <a:r>
              <a:rPr lang="en-US" sz="2400" b="1" dirty="0" smtClean="0"/>
              <a:t>1%Pd/HT</a:t>
            </a:r>
          </a:p>
          <a:p>
            <a:r>
              <a:rPr lang="en-US" sz="2400" dirty="0"/>
              <a:t>Firstly hydrotalcite support is prepared separately followed by</a:t>
            </a:r>
          </a:p>
          <a:p>
            <a:r>
              <a:rPr lang="en-US" sz="2400" dirty="0"/>
              <a:t>i</a:t>
            </a:r>
            <a:r>
              <a:rPr lang="en-US" sz="2400" dirty="0" smtClean="0"/>
              <a:t>mpregnation  </a:t>
            </a:r>
            <a:r>
              <a:rPr lang="en-US" sz="2400" dirty="0"/>
              <a:t>of  </a:t>
            </a:r>
            <a:r>
              <a:rPr lang="en-US" sz="2400" dirty="0" smtClean="0"/>
              <a:t>H</a:t>
            </a:r>
            <a:r>
              <a:rPr lang="en-US" sz="2400" baseline="-25000" dirty="0" smtClean="0"/>
              <a:t>2</a:t>
            </a:r>
            <a:r>
              <a:rPr lang="en-US" sz="2400" dirty="0" smtClean="0"/>
              <a:t>PdCl</a:t>
            </a:r>
            <a:r>
              <a:rPr lang="en-US" sz="2400" baseline="-25000" dirty="0" smtClean="0"/>
              <a:t>4</a:t>
            </a:r>
            <a:r>
              <a:rPr lang="en-US" sz="2400" dirty="0" smtClean="0"/>
              <a:t> </a:t>
            </a:r>
            <a:r>
              <a:rPr lang="en-US" sz="2400" dirty="0"/>
              <a:t>and its  reduction </a:t>
            </a:r>
            <a:r>
              <a:rPr lang="en-US" sz="2400" dirty="0" smtClean="0"/>
              <a:t>by polyol process.</a:t>
            </a:r>
          </a:p>
          <a:p>
            <a:endParaRPr lang="en-US" sz="2400" dirty="0"/>
          </a:p>
        </p:txBody>
      </p:sp>
      <p:pic>
        <p:nvPicPr>
          <p:cNvPr id="6" name="Picture 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569491"/>
            <a:ext cx="813163" cy="46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976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9463" y="76200"/>
            <a:ext cx="6167137" cy="461665"/>
          </a:xfrm>
          <a:prstGeom prst="rect">
            <a:avLst/>
          </a:prstGeom>
          <a:noFill/>
        </p:spPr>
        <p:txBody>
          <a:bodyPr wrap="none" rtlCol="0">
            <a:spAutoFit/>
          </a:bodyPr>
          <a:lstStyle/>
          <a:p>
            <a:r>
              <a:rPr lang="en-US" sz="2400" b="1" dirty="0" smtClean="0">
                <a:solidFill>
                  <a:srgbClr val="FF0000"/>
                </a:solidFill>
              </a:rPr>
              <a:t>Mechanism (</a:t>
            </a:r>
            <a:r>
              <a:rPr lang="en-US" sz="2400" b="1" dirty="0" smtClean="0">
                <a:solidFill>
                  <a:schemeClr val="tx2"/>
                </a:solidFill>
              </a:rPr>
              <a:t>precipitation – </a:t>
            </a:r>
            <a:r>
              <a:rPr lang="en-US" sz="2400" b="1" dirty="0" smtClean="0">
                <a:solidFill>
                  <a:schemeClr val="accent3">
                    <a:lumMod val="50000"/>
                  </a:schemeClr>
                </a:solidFill>
              </a:rPr>
              <a:t>reduction</a:t>
            </a:r>
            <a:r>
              <a:rPr lang="en-US" sz="2400" b="1" dirty="0" smtClean="0">
                <a:solidFill>
                  <a:srgbClr val="FF0000"/>
                </a:solidFill>
              </a:rPr>
              <a:t> method)</a:t>
            </a:r>
            <a:endParaRPr lang="en-US" sz="2400" b="1" dirty="0">
              <a:solidFill>
                <a:srgbClr val="FF0000"/>
              </a:solidFill>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177328567"/>
              </p:ext>
            </p:extLst>
          </p:nvPr>
        </p:nvGraphicFramePr>
        <p:xfrm>
          <a:off x="304800" y="1403350"/>
          <a:ext cx="7448550" cy="577850"/>
        </p:xfrm>
        <a:graphic>
          <a:graphicData uri="http://schemas.openxmlformats.org/presentationml/2006/ole">
            <mc:AlternateContent xmlns:mc="http://schemas.openxmlformats.org/markup-compatibility/2006">
              <mc:Choice xmlns:v="urn:schemas-microsoft-com:vml" Requires="v">
                <p:oleObj spid="_x0000_s8140" name="Equation" r:id="rId4" imgW="3060360" imgH="241200" progId="Equation.3">
                  <p:embed/>
                </p:oleObj>
              </mc:Choice>
              <mc:Fallback>
                <p:oleObj name="Equation" r:id="rId4" imgW="306036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03350"/>
                        <a:ext cx="7448550"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766389718"/>
              </p:ext>
            </p:extLst>
          </p:nvPr>
        </p:nvGraphicFramePr>
        <p:xfrm>
          <a:off x="88900" y="2133600"/>
          <a:ext cx="8053388" cy="612775"/>
        </p:xfrm>
        <a:graphic>
          <a:graphicData uri="http://schemas.openxmlformats.org/presentationml/2006/ole">
            <mc:AlternateContent xmlns:mc="http://schemas.openxmlformats.org/markup-compatibility/2006">
              <mc:Choice xmlns:v="urn:schemas-microsoft-com:vml" Requires="v">
                <p:oleObj spid="_x0000_s8141" name="Equation" r:id="rId6" imgW="3213000" imgH="241200" progId="Equation.3">
                  <p:embed/>
                </p:oleObj>
              </mc:Choice>
              <mc:Fallback>
                <p:oleObj name="Equation" r:id="rId6" imgW="321300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 y="2133600"/>
                        <a:ext cx="8053388"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412214730"/>
              </p:ext>
            </p:extLst>
          </p:nvPr>
        </p:nvGraphicFramePr>
        <p:xfrm>
          <a:off x="581025" y="2819400"/>
          <a:ext cx="6897688" cy="542925"/>
        </p:xfrm>
        <a:graphic>
          <a:graphicData uri="http://schemas.openxmlformats.org/presentationml/2006/ole">
            <mc:AlternateContent xmlns:mc="http://schemas.openxmlformats.org/markup-compatibility/2006">
              <mc:Choice xmlns:v="urn:schemas-microsoft-com:vml" Requires="v">
                <p:oleObj spid="_x0000_s8142" name="Equation" r:id="rId8" imgW="3149280" imgH="228600" progId="Equation.3">
                  <p:embed/>
                </p:oleObj>
              </mc:Choice>
              <mc:Fallback>
                <p:oleObj name="Equation" r:id="rId8" imgW="3149280" imgH="228600" progId="Equation.3">
                  <p:embed/>
                  <p:pic>
                    <p:nvPicPr>
                      <p:cNvPr id="0" name=""/>
                      <p:cNvPicPr>
                        <a:picLocks noChangeAspect="1" noChangeArrowheads="1"/>
                      </p:cNvPicPr>
                      <p:nvPr/>
                    </p:nvPicPr>
                    <p:blipFill>
                      <a:blip r:embed="rId9"/>
                      <a:srcRect/>
                      <a:stretch>
                        <a:fillRect/>
                      </a:stretch>
                    </p:blipFill>
                    <p:spPr bwMode="auto">
                      <a:xfrm>
                        <a:off x="581025" y="2819400"/>
                        <a:ext cx="6897688"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685800" y="5715000"/>
            <a:ext cx="4848379" cy="369332"/>
          </a:xfrm>
          <a:prstGeom prst="rect">
            <a:avLst/>
          </a:prstGeom>
          <a:noFill/>
        </p:spPr>
        <p:txBody>
          <a:bodyPr wrap="none" rtlCol="0">
            <a:spAutoFit/>
          </a:bodyPr>
          <a:lstStyle/>
          <a:p>
            <a:r>
              <a:rPr lang="en-US" dirty="0" smtClean="0"/>
              <a:t>Ref. J</a:t>
            </a:r>
            <a:r>
              <a:rPr lang="en-US" dirty="0"/>
              <a:t>. Phys. D: Appl. Phys. </a:t>
            </a:r>
            <a:r>
              <a:rPr lang="en-US" b="1" dirty="0"/>
              <a:t>45 </a:t>
            </a:r>
            <a:r>
              <a:rPr lang="en-US" dirty="0"/>
              <a:t>(2012) 385302 (6pp)</a:t>
            </a:r>
          </a:p>
        </p:txBody>
      </p:sp>
      <p:sp>
        <p:nvSpPr>
          <p:cNvPr id="4" name="TextBox 3"/>
          <p:cNvSpPr txBox="1"/>
          <p:nvPr/>
        </p:nvSpPr>
        <p:spPr>
          <a:xfrm>
            <a:off x="990600" y="3581400"/>
            <a:ext cx="5961119" cy="461665"/>
          </a:xfrm>
          <a:prstGeom prst="rect">
            <a:avLst/>
          </a:prstGeom>
          <a:noFill/>
        </p:spPr>
        <p:txBody>
          <a:bodyPr wrap="none" rtlCol="0">
            <a:spAutoFit/>
          </a:bodyPr>
          <a:lstStyle/>
          <a:p>
            <a:r>
              <a:rPr lang="en-US" sz="2400" dirty="0" smtClean="0">
                <a:solidFill>
                  <a:srgbClr val="CC0099"/>
                </a:solidFill>
              </a:rPr>
              <a:t>Mechanism of surfactant action in </a:t>
            </a:r>
            <a:r>
              <a:rPr lang="en-US" sz="2400" dirty="0" err="1" smtClean="0">
                <a:solidFill>
                  <a:srgbClr val="FFC000"/>
                </a:solidFill>
              </a:rPr>
              <a:t>Octa</a:t>
            </a:r>
            <a:r>
              <a:rPr lang="en-US" sz="2400" dirty="0" smtClean="0">
                <a:solidFill>
                  <a:srgbClr val="FFC000"/>
                </a:solidFill>
              </a:rPr>
              <a:t>-Pd/HT</a:t>
            </a:r>
            <a:endParaRPr lang="en-US" sz="2400" dirty="0">
              <a:solidFill>
                <a:srgbClr val="FFC000"/>
              </a:solidFill>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85971942"/>
              </p:ext>
            </p:extLst>
          </p:nvPr>
        </p:nvGraphicFramePr>
        <p:xfrm>
          <a:off x="1685159" y="5867400"/>
          <a:ext cx="5181600" cy="990600"/>
        </p:xfrm>
        <a:graphic>
          <a:graphicData uri="http://schemas.openxmlformats.org/presentationml/2006/ole">
            <mc:AlternateContent xmlns:mc="http://schemas.openxmlformats.org/markup-compatibility/2006">
              <mc:Choice xmlns:v="urn:schemas-microsoft-com:vml" Requires="v">
                <p:oleObj spid="_x0000_s8143" name="CS ChemDraw Drawing" r:id="rId10" imgW="5915754" imgH="1124273" progId="">
                  <p:embed/>
                </p:oleObj>
              </mc:Choice>
              <mc:Fallback>
                <p:oleObj name="CS ChemDraw Drawing" r:id="rId10" imgW="5915754" imgH="1124273"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5159" y="5867400"/>
                        <a:ext cx="51816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52" name="Picture 5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5925" y="4029075"/>
            <a:ext cx="834707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64" name="Picture 6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64919" y="152400"/>
            <a:ext cx="1579081" cy="126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65" name="Picture 6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0" y="5791200"/>
            <a:ext cx="1626326" cy="92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690939928"/>
              </p:ext>
            </p:extLst>
          </p:nvPr>
        </p:nvGraphicFramePr>
        <p:xfrm>
          <a:off x="492125" y="768697"/>
          <a:ext cx="6670675" cy="526703"/>
        </p:xfrm>
        <a:graphic>
          <a:graphicData uri="http://schemas.openxmlformats.org/presentationml/2006/ole">
            <mc:AlternateContent xmlns:mc="http://schemas.openxmlformats.org/markup-compatibility/2006">
              <mc:Choice xmlns:v="urn:schemas-microsoft-com:vml" Requires="v">
                <p:oleObj spid="_x0000_s8144" name="Equation" r:id="rId15" imgW="3060360" imgH="241200" progId="Equation.3">
                  <p:embed/>
                </p:oleObj>
              </mc:Choice>
              <mc:Fallback>
                <p:oleObj name="Equation" r:id="rId15" imgW="3060360" imgH="241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2125" y="768697"/>
                        <a:ext cx="6670675" cy="5267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16851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TotalTime>
  <Words>2080</Words>
  <Application>Microsoft Office PowerPoint</Application>
  <PresentationFormat>On-screen Show (4:3)</PresentationFormat>
  <Paragraphs>451</Paragraphs>
  <Slides>46</Slides>
  <Notes>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46</vt:i4>
      </vt:variant>
    </vt:vector>
  </HeadingPairs>
  <TitlesOfParts>
    <vt:vector size="50" baseType="lpstr">
      <vt:lpstr>Office Theme</vt:lpstr>
      <vt:lpstr>Equation</vt:lpstr>
      <vt:lpstr>CS ChemDraw Drawing</vt:lpstr>
      <vt:lpstr>Graph</vt:lpstr>
      <vt:lpstr>Selective hydrogenation of cinnamaldehyde  to  cinnamyl alcohol</vt:lpstr>
      <vt:lpstr>PowerPoint Presentation</vt:lpstr>
      <vt:lpstr>PowerPoint Presentation</vt:lpstr>
      <vt:lpstr>Problem for Research</vt:lpstr>
      <vt:lpstr>Aim and scope of the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Preparation of 1.5%PVP Protected-Pd/TiO2-P25</vt:lpstr>
      <vt:lpstr>PowerPoint Presentation</vt:lpstr>
      <vt:lpstr>Characterization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Deconvolution of Pd 3d peak 1%Pd/P25</vt:lpstr>
      <vt:lpstr>Deconvolution of Pd 3d peak 1%Pd/Anatase</vt:lpstr>
      <vt:lpstr>Deconvolution of Pd 3d peak 1%Pd-Au/P25</vt:lpstr>
      <vt:lpstr>PowerPoint Presentation</vt:lpstr>
      <vt:lpstr>Testing of Catalysts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Krishna</dc:creator>
  <cp:lastModifiedBy>Krishna</cp:lastModifiedBy>
  <cp:revision>200</cp:revision>
  <dcterms:created xsi:type="dcterms:W3CDTF">2006-08-16T00:00:00Z</dcterms:created>
  <dcterms:modified xsi:type="dcterms:W3CDTF">2013-05-13T07:45:34Z</dcterms:modified>
</cp:coreProperties>
</file>