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73" r:id="rId4"/>
    <p:sldId id="258" r:id="rId5"/>
    <p:sldId id="259" r:id="rId6"/>
    <p:sldId id="261" r:id="rId7"/>
    <p:sldId id="262" r:id="rId8"/>
    <p:sldId id="275" r:id="rId9"/>
    <p:sldId id="263" r:id="rId10"/>
    <p:sldId id="264" r:id="rId11"/>
    <p:sldId id="265" r:id="rId12"/>
    <p:sldId id="267" r:id="rId13"/>
    <p:sldId id="268" r:id="rId14"/>
    <p:sldId id="269" r:id="rId15"/>
    <p:sldId id="270" r:id="rId16"/>
    <p:sldId id="276" r:id="rId17"/>
    <p:sldId id="272"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89884A-0B74-45AE-888E-F657F6C3C0E0}" type="datetimeFigureOut">
              <a:rPr lang="en-US" smtClean="0"/>
              <a:pPr/>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9884A-0B74-45AE-888E-F657F6C3C0E0}" type="datetimeFigureOut">
              <a:rPr lang="en-US" smtClean="0"/>
              <a:pPr/>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9884A-0B74-45AE-888E-F657F6C3C0E0}" type="datetimeFigureOut">
              <a:rPr lang="en-US" smtClean="0"/>
              <a:pPr/>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9884A-0B74-45AE-888E-F657F6C3C0E0}" type="datetimeFigureOut">
              <a:rPr lang="en-US" smtClean="0"/>
              <a:pPr/>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9884A-0B74-45AE-888E-F657F6C3C0E0}" type="datetimeFigureOut">
              <a:rPr lang="en-US" smtClean="0"/>
              <a:pPr/>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89884A-0B74-45AE-888E-F657F6C3C0E0}" type="datetimeFigureOut">
              <a:rPr lang="en-US" smtClean="0"/>
              <a:pPr/>
              <a:t>4/27/2013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89884A-0B74-45AE-888E-F657F6C3C0E0}" type="datetimeFigureOut">
              <a:rPr lang="en-US" smtClean="0"/>
              <a:pPr/>
              <a:t>4/27/2013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89884A-0B74-45AE-888E-F657F6C3C0E0}" type="datetimeFigureOut">
              <a:rPr lang="en-US" smtClean="0"/>
              <a:pPr/>
              <a:t>4/27/2013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9884A-0B74-45AE-888E-F657F6C3C0E0}" type="datetimeFigureOut">
              <a:rPr lang="en-US" smtClean="0"/>
              <a:pPr/>
              <a:t>4/27/2013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9884A-0B74-45AE-888E-F657F6C3C0E0}" type="datetimeFigureOut">
              <a:rPr lang="en-US" smtClean="0"/>
              <a:pPr/>
              <a:t>4/27/2013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9884A-0B74-45AE-888E-F657F6C3C0E0}" type="datetimeFigureOut">
              <a:rPr lang="en-US" smtClean="0"/>
              <a:pPr/>
              <a:t>4/27/2013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65427-3810-46FA-8C5F-D843A0088F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9884A-0B74-45AE-888E-F657F6C3C0E0}" type="datetimeFigureOut">
              <a:rPr lang="en-US" smtClean="0"/>
              <a:pPr/>
              <a:t>4/27/2013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65427-3810-46FA-8C5F-D843A0088F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a:stretch>
            <a:fillRect/>
          </a:stretch>
        </p:blipFill>
        <p:spPr bwMode="auto">
          <a:xfrm>
            <a:off x="3200400" y="1828800"/>
            <a:ext cx="2362200" cy="1981200"/>
          </a:xfrm>
          <a:prstGeom prst="rect">
            <a:avLst/>
          </a:prstGeom>
          <a:noFill/>
          <a:ln w="9525">
            <a:noFill/>
            <a:miter lim="800000"/>
            <a:headEnd/>
            <a:tailEnd/>
          </a:ln>
        </p:spPr>
      </p:pic>
      <p:sp>
        <p:nvSpPr>
          <p:cNvPr id="21507" name="Rectangle 3"/>
          <p:cNvSpPr>
            <a:spLocks noChangeArrowheads="1"/>
          </p:cNvSpPr>
          <p:nvPr/>
        </p:nvSpPr>
        <p:spPr bwMode="auto">
          <a:xfrm>
            <a:off x="500182" y="558800"/>
            <a:ext cx="8000908" cy="707886"/>
          </a:xfrm>
          <a:prstGeom prst="rect">
            <a:avLst/>
          </a:prstGeom>
          <a:noFill/>
          <a:ln w="9525">
            <a:noFill/>
            <a:miter lim="800000"/>
            <a:headEnd/>
            <a:tailEnd/>
          </a:ln>
          <a:effectLst/>
        </p:spPr>
        <p:txBody>
          <a:bodyPr wrap="none">
            <a:spAutoFit/>
          </a:bodyPr>
          <a:lstStyle/>
          <a:p>
            <a:pPr algn="ctr"/>
            <a:r>
              <a:rPr lang="en-US" sz="2000" b="1" dirty="0" smtClean="0">
                <a:solidFill>
                  <a:srgbClr val="800000"/>
                </a:solidFill>
                <a:effectLst>
                  <a:outerShdw blurRad="38100" dist="38100" dir="2700000" algn="tl">
                    <a:srgbClr val="000000">
                      <a:alpha val="43137"/>
                    </a:srgbClr>
                  </a:outerShdw>
                </a:effectLst>
                <a:latin typeface="Comic Sans MS" pitchFamily="66" charset="0"/>
              </a:rPr>
              <a:t>Nafion layer-enhanced photosynthetic conversion of CO</a:t>
            </a:r>
            <a:r>
              <a:rPr lang="en-US" sz="2000" b="1" baseline="-25000" dirty="0" smtClean="0">
                <a:solidFill>
                  <a:srgbClr val="800000"/>
                </a:solidFill>
                <a:effectLst>
                  <a:outerShdw blurRad="38100" dist="38100" dir="2700000" algn="tl">
                    <a:srgbClr val="000000">
                      <a:alpha val="43137"/>
                    </a:srgbClr>
                  </a:outerShdw>
                </a:effectLst>
                <a:latin typeface="Comic Sans MS" pitchFamily="66" charset="0"/>
              </a:rPr>
              <a:t>2</a:t>
            </a:r>
            <a:r>
              <a:rPr lang="en-US" sz="2000" b="1" dirty="0" smtClean="0">
                <a:solidFill>
                  <a:srgbClr val="800000"/>
                </a:solidFill>
                <a:effectLst>
                  <a:outerShdw blurRad="38100" dist="38100" dir="2700000" algn="tl">
                    <a:srgbClr val="000000">
                      <a:alpha val="43137"/>
                    </a:srgbClr>
                  </a:outerShdw>
                </a:effectLst>
                <a:latin typeface="Comic Sans MS" pitchFamily="66" charset="0"/>
              </a:rPr>
              <a:t> into </a:t>
            </a:r>
          </a:p>
          <a:p>
            <a:pPr algn="ctr"/>
            <a:r>
              <a:rPr lang="en-US" sz="2000" b="1" dirty="0" smtClean="0">
                <a:solidFill>
                  <a:srgbClr val="800000"/>
                </a:solidFill>
                <a:effectLst>
                  <a:outerShdw blurRad="38100" dist="38100" dir="2700000" algn="tl">
                    <a:srgbClr val="000000">
                      <a:alpha val="43137"/>
                    </a:srgbClr>
                  </a:outerShdw>
                </a:effectLst>
                <a:latin typeface="Comic Sans MS" pitchFamily="66" charset="0"/>
              </a:rPr>
              <a:t>Hydrocarbons on TiO</a:t>
            </a:r>
            <a:r>
              <a:rPr lang="en-US" sz="2000" b="1" baseline="-25000" dirty="0" smtClean="0">
                <a:solidFill>
                  <a:srgbClr val="800000"/>
                </a:solidFill>
                <a:effectLst>
                  <a:outerShdw blurRad="38100" dist="38100" dir="2700000" algn="tl">
                    <a:srgbClr val="000000">
                      <a:alpha val="43137"/>
                    </a:srgbClr>
                  </a:outerShdw>
                </a:effectLst>
                <a:latin typeface="Comic Sans MS" pitchFamily="66" charset="0"/>
              </a:rPr>
              <a:t>2</a:t>
            </a:r>
            <a:r>
              <a:rPr lang="en-US" sz="2000" b="1" dirty="0" smtClean="0">
                <a:solidFill>
                  <a:srgbClr val="800000"/>
                </a:solidFill>
                <a:effectLst>
                  <a:outerShdw blurRad="38100" dist="38100" dir="2700000" algn="tl">
                    <a:srgbClr val="000000">
                      <a:alpha val="43137"/>
                    </a:srgbClr>
                  </a:outerShdw>
                </a:effectLst>
                <a:latin typeface="Comic Sans MS" pitchFamily="66" charset="0"/>
              </a:rPr>
              <a:t> nanoparticles</a:t>
            </a:r>
            <a:endParaRPr lang="en-US" sz="20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21508" name="Rectangle 4"/>
          <p:cNvSpPr>
            <a:spLocks noChangeArrowheads="1"/>
          </p:cNvSpPr>
          <p:nvPr/>
        </p:nvSpPr>
        <p:spPr bwMode="auto">
          <a:xfrm>
            <a:off x="1981200" y="4419600"/>
            <a:ext cx="5317289" cy="369332"/>
          </a:xfrm>
          <a:prstGeom prst="rect">
            <a:avLst/>
          </a:prstGeom>
          <a:noFill/>
          <a:ln w="9525">
            <a:noFill/>
            <a:miter lim="800000"/>
            <a:headEnd/>
            <a:tailEnd/>
          </a:ln>
          <a:effectLst/>
        </p:spPr>
        <p:txBody>
          <a:bodyPr wrap="none" anchor="ctr">
            <a:spAutoFit/>
          </a:bodyPr>
          <a:lstStyle/>
          <a:p>
            <a:r>
              <a:rPr lang="fr-FR" dirty="0" err="1" smtClean="0">
                <a:latin typeface="Times New Roman" pitchFamily="18" charset="0"/>
              </a:rPr>
              <a:t>Wooyul</a:t>
            </a:r>
            <a:r>
              <a:rPr lang="fr-FR" dirty="0" smtClean="0">
                <a:latin typeface="Times New Roman" pitchFamily="18" charset="0"/>
              </a:rPr>
              <a:t> Kim et </a:t>
            </a:r>
            <a:r>
              <a:rPr lang="fr-FR" dirty="0">
                <a:latin typeface="Times New Roman" pitchFamily="18" charset="0"/>
              </a:rPr>
              <a:t>al., </a:t>
            </a:r>
            <a:r>
              <a:rPr lang="fr-FR" dirty="0" err="1" smtClean="0">
                <a:latin typeface="Times New Roman" pitchFamily="18" charset="0"/>
              </a:rPr>
              <a:t>Energy</a:t>
            </a:r>
            <a:r>
              <a:rPr lang="fr-FR" dirty="0" smtClean="0">
                <a:latin typeface="Times New Roman" pitchFamily="18" charset="0"/>
              </a:rPr>
              <a:t> Environ. </a:t>
            </a:r>
            <a:r>
              <a:rPr lang="fr-FR" dirty="0" err="1" smtClean="0">
                <a:latin typeface="Times New Roman" pitchFamily="18" charset="0"/>
              </a:rPr>
              <a:t>Sci</a:t>
            </a:r>
            <a:r>
              <a:rPr lang="fr-FR" dirty="0" smtClean="0">
                <a:latin typeface="Times New Roman" pitchFamily="18" charset="0"/>
              </a:rPr>
              <a:t>., 5, 2012, 6066</a:t>
            </a:r>
            <a:endParaRPr lang="en-US" dirty="0">
              <a:latin typeface="Times New Roman" pitchFamily="18" charset="0"/>
            </a:endParaRPr>
          </a:p>
        </p:txBody>
      </p:sp>
      <p:sp>
        <p:nvSpPr>
          <p:cNvPr id="21509" name="Rectangle 35"/>
          <p:cNvSpPr>
            <a:spLocks noChangeArrowheads="1"/>
          </p:cNvSpPr>
          <p:nvPr/>
        </p:nvSpPr>
        <p:spPr bwMode="auto">
          <a:xfrm>
            <a:off x="6553200" y="5911850"/>
            <a:ext cx="2209800" cy="641350"/>
          </a:xfrm>
          <a:prstGeom prst="rect">
            <a:avLst/>
          </a:prstGeom>
          <a:noFill/>
          <a:ln w="9525">
            <a:noFill/>
            <a:miter lim="800000"/>
            <a:headEnd/>
            <a:tailEnd/>
          </a:ln>
        </p:spPr>
        <p:txBody>
          <a:bodyPr anchor="ctr">
            <a:spAutoFit/>
          </a:bodyPr>
          <a:lstStyle/>
          <a:p>
            <a:pPr algn="ctr"/>
            <a:r>
              <a:rPr lang="en-US" dirty="0">
                <a:latin typeface="Times New Roman" pitchFamily="18" charset="0"/>
                <a:cs typeface="Times New Roman" pitchFamily="18" charset="0"/>
              </a:rPr>
              <a:t>V.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Jeyalakshmi</a:t>
            </a:r>
            <a:endParaRPr lang="en-US" dirty="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27-04-2013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47299" y="1464948"/>
            <a:ext cx="4353263" cy="324993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500562" y="1428736"/>
            <a:ext cx="4109460" cy="3286148"/>
          </a:xfrm>
          <a:prstGeom prst="rect">
            <a:avLst/>
          </a:prstGeom>
          <a:noFill/>
          <a:ln w="9525">
            <a:noFill/>
            <a:miter lim="800000"/>
            <a:headEnd/>
            <a:tailEnd/>
          </a:ln>
          <a:effectLst/>
        </p:spPr>
      </p:pic>
      <p:sp>
        <p:nvSpPr>
          <p:cNvPr id="4" name="Rectangle 3"/>
          <p:cNvSpPr/>
          <p:nvPr/>
        </p:nvSpPr>
        <p:spPr>
          <a:xfrm>
            <a:off x="214282" y="4929198"/>
            <a:ext cx="8643966" cy="1754326"/>
          </a:xfrm>
          <a:prstGeom prst="rect">
            <a:avLst/>
          </a:prstGeom>
        </p:spPr>
        <p:txBody>
          <a:bodyPr wrap="square">
            <a:spAutoFit/>
          </a:bodyPr>
          <a:lstStyle/>
          <a:p>
            <a:pPr algn="ctr"/>
            <a:r>
              <a:rPr lang="en-US" dirty="0" smtClean="0">
                <a:latin typeface="Times New Roman" pitchFamily="18" charset="0"/>
                <a:cs typeface="Times New Roman" pitchFamily="18" charset="0"/>
              </a:rPr>
              <a:t>Time profiles of methane  production  in the UV-irradiated  suspension of (a)  Pd-TiO</a:t>
            </a:r>
            <a:r>
              <a:rPr lang="en-US" baseline="-25000" dirty="0" smtClean="0">
                <a:latin typeface="Times New Roman" pitchFamily="18" charset="0"/>
                <a:cs typeface="Times New Roman" pitchFamily="18" charset="0"/>
              </a:rPr>
              <a:t>2</a:t>
            </a:r>
          </a:p>
          <a:p>
            <a:pPr algn="ctr"/>
            <a:r>
              <a:rPr lang="en-US" dirty="0" smtClean="0">
                <a:latin typeface="Times New Roman" pitchFamily="18" charset="0"/>
                <a:cs typeface="Times New Roman" pitchFamily="18" charset="0"/>
              </a:rPr>
              <a:t>&amp; (b)  </a:t>
            </a:r>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without pre-cleaning of the catalysts. The photo-irradiation experiments were compared  between  </a:t>
            </a:r>
            <a:r>
              <a:rPr lang="en-US" dirty="0" err="1" smtClean="0">
                <a:latin typeface="Times New Roman" pitchFamily="18" charset="0"/>
                <a:cs typeface="Times New Roman" pitchFamily="18" charset="0"/>
              </a:rPr>
              <a:t>Ar</a:t>
            </a:r>
            <a:r>
              <a:rPr lang="en-US" dirty="0" smtClean="0">
                <a:latin typeface="Times New Roman" pitchFamily="18" charset="0"/>
                <a:cs typeface="Times New Roman" pitchFamily="18" charset="0"/>
              </a:rPr>
              <a:t> -  and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-purged conditions. </a:t>
            </a:r>
          </a:p>
          <a:p>
            <a:endParaRPr lang="en-US" dirty="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The experimental conditions were [catalyst] = 1.5 gL</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(with 1.0 wt% Pd), </a:t>
            </a:r>
            <a:r>
              <a:rPr lang="en-US" dirty="0" err="1" smtClean="0">
                <a:latin typeface="Times New Roman" pitchFamily="18" charset="0"/>
                <a:cs typeface="Times New Roman" pitchFamily="18" charset="0"/>
              </a:rPr>
              <a:t>pHi</a:t>
            </a:r>
            <a:r>
              <a:rPr lang="en-US" dirty="0" smtClean="0">
                <a:latin typeface="Times New Roman" pitchFamily="18" charset="0"/>
                <a:cs typeface="Times New Roman" pitchFamily="18" charset="0"/>
              </a:rPr>
              <a:t> = 5.3 (not adjusted), λ &gt; 300 nm, and initially </a:t>
            </a:r>
            <a:r>
              <a:rPr lang="en-US" dirty="0" err="1" smtClean="0">
                <a:latin typeface="Times New Roman" pitchFamily="18" charset="0"/>
                <a:cs typeface="Times New Roman" pitchFamily="18" charset="0"/>
              </a:rPr>
              <a:t>Ar</a:t>
            </a:r>
            <a:r>
              <a:rPr lang="en-US" dirty="0" smtClean="0">
                <a:latin typeface="Times New Roman" pitchFamily="18" charset="0"/>
                <a:cs typeface="Times New Roman" pitchFamily="18" charset="0"/>
              </a:rPr>
              <a:t>  or CO</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-saturated.</a:t>
            </a:r>
            <a:endParaRPr lang="en-US" dirty="0">
              <a:latin typeface="Times New Roman" pitchFamily="18" charset="0"/>
              <a:cs typeface="Times New Roman" pitchFamily="18" charset="0"/>
            </a:endParaRPr>
          </a:p>
        </p:txBody>
      </p:sp>
      <p:sp>
        <p:nvSpPr>
          <p:cNvPr id="5" name="TextBox 4"/>
          <p:cNvSpPr txBox="1"/>
          <p:nvPr/>
        </p:nvSpPr>
        <p:spPr>
          <a:xfrm>
            <a:off x="2915076" y="528560"/>
            <a:ext cx="3443571" cy="400110"/>
          </a:xfrm>
          <a:prstGeom prst="rect">
            <a:avLst/>
          </a:prstGeom>
          <a:noFill/>
        </p:spPr>
        <p:txBody>
          <a:bodyPr wrap="non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Surface Carbon Identification</a:t>
            </a:r>
            <a:endPar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928794" y="928670"/>
            <a:ext cx="4865433" cy="3857652"/>
          </a:xfrm>
          <a:prstGeom prst="rect">
            <a:avLst/>
          </a:prstGeom>
          <a:noFill/>
          <a:ln w="9525">
            <a:noFill/>
            <a:miter lim="800000"/>
            <a:headEnd/>
            <a:tailEnd/>
          </a:ln>
          <a:effectLst/>
        </p:spPr>
      </p:pic>
      <p:sp>
        <p:nvSpPr>
          <p:cNvPr id="3" name="Rectangle 2"/>
          <p:cNvSpPr/>
          <p:nvPr/>
        </p:nvSpPr>
        <p:spPr>
          <a:xfrm>
            <a:off x="500034" y="4857760"/>
            <a:ext cx="8358246" cy="1754326"/>
          </a:xfrm>
          <a:prstGeom prst="rect">
            <a:avLst/>
          </a:prstGeom>
        </p:spPr>
        <p:txBody>
          <a:bodyPr wrap="square">
            <a:spAutoFit/>
          </a:bodyPr>
          <a:lstStyle/>
          <a:p>
            <a:pPr algn="ctr"/>
            <a:r>
              <a:rPr lang="en-US" dirty="0" smtClean="0">
                <a:latin typeface="Times New Roman" pitchFamily="18" charset="0"/>
                <a:cs typeface="Times New Roman" pitchFamily="18" charset="0"/>
              </a:rPr>
              <a:t>The  amounts  of  methane and ethane  generated  after 5  h and 1  h of continuous </a:t>
            </a:r>
          </a:p>
          <a:p>
            <a:pPr algn="ctr"/>
            <a:r>
              <a:rPr lang="en-US" dirty="0" smtClean="0">
                <a:latin typeface="Times New Roman" pitchFamily="18" charset="0"/>
                <a:cs typeface="Times New Roman" pitchFamily="18" charset="0"/>
              </a:rPr>
              <a:t>illumination, respectively,  as a function of Nafion loading. </a:t>
            </a:r>
          </a:p>
          <a:p>
            <a:endParaRPr lang="en-US" dirty="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The experimental conditions were  [catalysts] = 1.5 gL</a:t>
            </a:r>
            <a:r>
              <a:rPr lang="en-US" baseline="30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(with 1.0 wt% Pd and 0.42 - 1.3 wt% Nafion),  λ &gt; 300 nm, and initially CO</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-saturated with adding 0.2 M sodium carbonate &amp; subsequent acidification to </a:t>
            </a:r>
            <a:r>
              <a:rPr lang="en-US" dirty="0" err="1" smtClean="0">
                <a:latin typeface="Times New Roman" pitchFamily="18" charset="0"/>
                <a:cs typeface="Times New Roman" pitchFamily="18" charset="0"/>
              </a:rPr>
              <a:t>pH</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3.</a:t>
            </a:r>
            <a:endParaRPr lang="en-US" dirty="0">
              <a:latin typeface="Times New Roman" pitchFamily="18" charset="0"/>
              <a:cs typeface="Times New Roman" pitchFamily="18" charset="0"/>
            </a:endParaRPr>
          </a:p>
        </p:txBody>
      </p:sp>
      <p:sp>
        <p:nvSpPr>
          <p:cNvPr id="4" name="TextBox 3"/>
          <p:cNvSpPr txBox="1"/>
          <p:nvPr/>
        </p:nvSpPr>
        <p:spPr>
          <a:xfrm>
            <a:off x="3214678" y="285728"/>
            <a:ext cx="2795958" cy="400110"/>
          </a:xfrm>
          <a:prstGeom prst="rect">
            <a:avLst/>
          </a:prstGeom>
          <a:noFill/>
        </p:spPr>
        <p:txBody>
          <a:bodyPr wrap="non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Effect of Nafion loading</a:t>
            </a:r>
            <a:endPar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2844" y="2071678"/>
            <a:ext cx="4429156" cy="330288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500562" y="2071678"/>
            <a:ext cx="4643438" cy="3379465"/>
          </a:xfrm>
          <a:prstGeom prst="rect">
            <a:avLst/>
          </a:prstGeom>
          <a:noFill/>
          <a:ln w="9525">
            <a:noFill/>
            <a:miter lim="800000"/>
            <a:headEnd/>
            <a:tailEnd/>
          </a:ln>
          <a:effectLst/>
        </p:spPr>
      </p:pic>
      <p:sp>
        <p:nvSpPr>
          <p:cNvPr id="4" name="Rectangle 3"/>
          <p:cNvSpPr/>
          <p:nvPr/>
        </p:nvSpPr>
        <p:spPr>
          <a:xfrm>
            <a:off x="714348" y="5648942"/>
            <a:ext cx="7643866" cy="923330"/>
          </a:xfrm>
          <a:prstGeom prst="rect">
            <a:avLst/>
          </a:prstGeom>
        </p:spPr>
        <p:txBody>
          <a:bodyPr wrap="square">
            <a:spAutoFit/>
          </a:bodyPr>
          <a:lstStyle/>
          <a:p>
            <a:pPr algn="ctr"/>
            <a:r>
              <a:rPr lang="en-US" dirty="0" smtClean="0">
                <a:latin typeface="Times New Roman" pitchFamily="18" charset="0"/>
                <a:cs typeface="Times New Roman" pitchFamily="18" charset="0"/>
              </a:rPr>
              <a:t>Time profiles of (a) methane &amp; (b) ethane production in the UV-irradiated (l&gt; 300 nm) suspension of 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after</a:t>
            </a:r>
          </a:p>
          <a:p>
            <a:pPr algn="ctr"/>
            <a:r>
              <a:rPr lang="en-US" dirty="0" smtClean="0">
                <a:latin typeface="Times New Roman" pitchFamily="18" charset="0"/>
                <a:cs typeface="Times New Roman" pitchFamily="18" charset="0"/>
              </a:rPr>
              <a:t>the pre-cleaning process at pH 3.</a:t>
            </a:r>
            <a:endParaRPr lang="en-US" dirty="0">
              <a:latin typeface="Times New Roman" pitchFamily="18" charset="0"/>
              <a:cs typeface="Times New Roman" pitchFamily="18" charset="0"/>
            </a:endParaRPr>
          </a:p>
        </p:txBody>
      </p:sp>
      <p:sp>
        <p:nvSpPr>
          <p:cNvPr id="5" name="TextBox 4"/>
          <p:cNvSpPr txBox="1"/>
          <p:nvPr/>
        </p:nvSpPr>
        <p:spPr>
          <a:xfrm>
            <a:off x="2928926" y="357166"/>
            <a:ext cx="2818400" cy="400110"/>
          </a:xfrm>
          <a:prstGeom prst="rect">
            <a:avLst/>
          </a:prstGeom>
          <a:noFill/>
        </p:spPr>
        <p:txBody>
          <a:bodyPr wrap="non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Photoconversion of CO</a:t>
            </a:r>
            <a:r>
              <a:rPr lang="en-US" sz="2000" b="1" baseline="-250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2000" b="1" baseline="-2500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285736" y="1000108"/>
            <a:ext cx="7929602" cy="923330"/>
          </a:xfrm>
          <a:prstGeom prst="rect">
            <a:avLst/>
          </a:prstGeom>
        </p:spPr>
        <p:txBody>
          <a:bodyPr wrap="square">
            <a:spAutoFit/>
          </a:bodyPr>
          <a:lstStyle/>
          <a:p>
            <a:pPr>
              <a:buFont typeface="Wingdings" pitchFamily="2" charset="2"/>
              <a:buChar char="ü"/>
            </a:pPr>
            <a:r>
              <a:rPr lang="en-US" dirty="0" smtClean="0">
                <a:latin typeface="Times New Roman" pitchFamily="18" charset="0"/>
                <a:cs typeface="Times New Roman" pitchFamily="18" charset="0"/>
              </a:rPr>
              <a:t> The experimental conditions: [catalyst]=1.5 gL</a:t>
            </a:r>
            <a:r>
              <a:rPr lang="en-US" baseline="30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(with 1.0 wt% Pd and 0.83 wt% Nafion), initially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-saturated by adding 0.2 M sodium carbonate and subsequent acidification (pH 1 and 3).</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96900" y="1265831"/>
            <a:ext cx="5189480" cy="3091863"/>
          </a:xfrm>
          <a:prstGeom prst="rect">
            <a:avLst/>
          </a:prstGeom>
          <a:noFill/>
          <a:ln w="9525">
            <a:noFill/>
            <a:miter lim="800000"/>
            <a:headEnd/>
            <a:tailEnd/>
          </a:ln>
          <a:effectLst/>
        </p:spPr>
      </p:pic>
      <p:sp>
        <p:nvSpPr>
          <p:cNvPr id="3" name="Rectangle 2"/>
          <p:cNvSpPr/>
          <p:nvPr/>
        </p:nvSpPr>
        <p:spPr>
          <a:xfrm>
            <a:off x="214282" y="4643446"/>
            <a:ext cx="8215370" cy="2031325"/>
          </a:xfrm>
          <a:prstGeom prst="rect">
            <a:avLst/>
          </a:prstGeom>
        </p:spPr>
        <p:txBody>
          <a:bodyPr wrap="square">
            <a:spAutoFit/>
          </a:bodyPr>
          <a:lstStyle/>
          <a:p>
            <a:pPr algn="ctr"/>
            <a:r>
              <a:rPr lang="en-US" dirty="0" smtClean="0">
                <a:latin typeface="Times New Roman" pitchFamily="18" charset="0"/>
                <a:cs typeface="Times New Roman" pitchFamily="18" charset="0"/>
              </a:rPr>
              <a:t> The production of methane (@ 5 h) &amp; ethane (@ 1 h) at pH 1, 3, and 11 on Pd–TiO</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algn="ctr"/>
            <a:endParaRPr lang="en-US"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 The experimental conditions were [catalyst]=1.5 g L</a:t>
            </a:r>
            <a:r>
              <a:rPr lang="en-US" baseline="30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(with 1.0 wt% Pd and 0.83 wt% Nafion), initially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-saturated by adding 0.2 M sodium carbonate &amp; subsequent acidification (pH 1 and 3).</a:t>
            </a:r>
            <a:endParaRPr lang="en-US"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srcRect/>
          <a:stretch>
            <a:fillRect/>
          </a:stretch>
        </p:blipFill>
        <p:spPr bwMode="auto">
          <a:xfrm>
            <a:off x="5286380" y="2357430"/>
            <a:ext cx="3744517" cy="1413025"/>
          </a:xfrm>
          <a:prstGeom prst="rect">
            <a:avLst/>
          </a:prstGeom>
          <a:noFill/>
          <a:ln w="9525">
            <a:noFill/>
            <a:miter lim="800000"/>
            <a:headEnd/>
            <a:tailEnd/>
          </a:ln>
          <a:effectLst/>
        </p:spPr>
      </p:pic>
      <p:sp>
        <p:nvSpPr>
          <p:cNvPr id="5" name="TextBox 4"/>
          <p:cNvSpPr txBox="1"/>
          <p:nvPr/>
        </p:nvSpPr>
        <p:spPr>
          <a:xfrm>
            <a:off x="2857488" y="428605"/>
            <a:ext cx="3286148" cy="400110"/>
          </a:xfrm>
          <a:prstGeom prst="rect">
            <a:avLst/>
          </a:prstGeom>
          <a:noFill/>
        </p:spPr>
        <p:txBody>
          <a:bodyPr wrap="square" rtlCol="0">
            <a:spAutoFit/>
          </a:bodyPr>
          <a:lstStyle/>
          <a:p>
            <a:pPr lvl="0"/>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Effect of pH on </a:t>
            </a:r>
            <a:r>
              <a:rPr lang="en-US"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Nf</a:t>
            </a:r>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/Pd-TiO</a:t>
            </a:r>
            <a:r>
              <a:rPr lang="en-US" sz="2000" b="1" baseline="-250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214546" y="1008492"/>
            <a:ext cx="4572032" cy="3420640"/>
          </a:xfrm>
          <a:prstGeom prst="rect">
            <a:avLst/>
          </a:prstGeom>
          <a:noFill/>
          <a:ln w="9525">
            <a:noFill/>
            <a:miter lim="800000"/>
            <a:headEnd/>
            <a:tailEnd/>
          </a:ln>
          <a:effectLst/>
        </p:spPr>
      </p:pic>
      <p:sp>
        <p:nvSpPr>
          <p:cNvPr id="3" name="Rectangle 2"/>
          <p:cNvSpPr/>
          <p:nvPr/>
        </p:nvSpPr>
        <p:spPr>
          <a:xfrm>
            <a:off x="357158" y="4643446"/>
            <a:ext cx="8429684" cy="2031325"/>
          </a:xfrm>
          <a:prstGeom prst="rect">
            <a:avLst/>
          </a:prstGeom>
        </p:spPr>
        <p:txBody>
          <a:bodyPr wrap="square">
            <a:spAutoFit/>
          </a:bodyPr>
          <a:lstStyle/>
          <a:p>
            <a:pPr algn="ctr"/>
            <a:r>
              <a:rPr lang="en-US" dirty="0" smtClean="0">
                <a:latin typeface="Times New Roman" pitchFamily="18" charset="0"/>
                <a:cs typeface="Times New Roman" pitchFamily="18" charset="0"/>
              </a:rPr>
              <a:t>Repeated cycles of methane production in the UV-irradiated (l&gt; 300 nm) suspension of </a:t>
            </a:r>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after the pre-cleaning process. </a:t>
            </a:r>
          </a:p>
          <a:p>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The experimental conditions: [catalyst]=1.5 gL</a:t>
            </a:r>
            <a:r>
              <a:rPr lang="en-US" baseline="30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(with 1.0 wt% Pd and 0.83 wt% Nafion). At the end of each cycle, the reactor was purged with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gas. At the point of each arrow, [Na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CO</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of 0.2 M was newly added and then acidified to pH 3 to obtain a fresh CO</a:t>
            </a:r>
            <a:r>
              <a:rPr lang="en-US" baseline="-25000"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saturated suspension.</a:t>
            </a:r>
          </a:p>
        </p:txBody>
      </p:sp>
      <p:sp>
        <p:nvSpPr>
          <p:cNvPr id="4" name="TextBox 3"/>
          <p:cNvSpPr txBox="1"/>
          <p:nvPr/>
        </p:nvSpPr>
        <p:spPr>
          <a:xfrm>
            <a:off x="2605938" y="357166"/>
            <a:ext cx="4109202" cy="400110"/>
          </a:xfrm>
          <a:prstGeom prst="rect">
            <a:avLst/>
          </a:prstGeom>
          <a:noFill/>
        </p:spPr>
        <p:txBody>
          <a:bodyPr wrap="non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Stability of Nafion layer on Pd-TiO</a:t>
            </a:r>
            <a:r>
              <a:rPr lang="en-US" sz="2000" b="1" baseline="-250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2000" b="1" baseline="-2500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500166" y="1071546"/>
            <a:ext cx="6301743" cy="3752867"/>
          </a:xfrm>
          <a:prstGeom prst="rect">
            <a:avLst/>
          </a:prstGeom>
          <a:noFill/>
          <a:ln w="9525">
            <a:noFill/>
            <a:miter lim="800000"/>
            <a:headEnd/>
            <a:tailEnd/>
          </a:ln>
          <a:effectLst/>
        </p:spPr>
      </p:pic>
      <p:sp>
        <p:nvSpPr>
          <p:cNvPr id="3" name="Rectangle 2"/>
          <p:cNvSpPr/>
          <p:nvPr/>
        </p:nvSpPr>
        <p:spPr>
          <a:xfrm>
            <a:off x="857224" y="5357826"/>
            <a:ext cx="7858180" cy="923330"/>
          </a:xfrm>
          <a:prstGeom prst="rect">
            <a:avLst/>
          </a:prstGeom>
        </p:spPr>
        <p:txBody>
          <a:bodyPr wrap="square">
            <a:spAutoFit/>
          </a:bodyPr>
          <a:lstStyle/>
          <a:p>
            <a:pPr algn="ctr"/>
            <a:r>
              <a:rPr lang="en-US" dirty="0" smtClean="0">
                <a:latin typeface="Times New Roman" pitchFamily="18" charset="0"/>
                <a:cs typeface="Times New Roman" pitchFamily="18" charset="0"/>
              </a:rPr>
              <a:t> Outdoor solar tests for the photoconversion of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into hydrocarbons (CH</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and C</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suspension at pH 3 (solid line: time profile of solar light intensity).</a:t>
            </a:r>
            <a:endParaRPr lang="en-US" dirty="0">
              <a:latin typeface="Times New Roman" pitchFamily="18" charset="0"/>
              <a:cs typeface="Times New Roman" pitchFamily="18" charset="0"/>
            </a:endParaRPr>
          </a:p>
        </p:txBody>
      </p:sp>
      <p:sp>
        <p:nvSpPr>
          <p:cNvPr id="4" name="Rectangle 3"/>
          <p:cNvSpPr/>
          <p:nvPr/>
        </p:nvSpPr>
        <p:spPr>
          <a:xfrm>
            <a:off x="1643058" y="285728"/>
            <a:ext cx="5857900" cy="400110"/>
          </a:xfrm>
          <a:prstGeom prst="rect">
            <a:avLst/>
          </a:prstGeom>
        </p:spPr>
        <p:txBody>
          <a:bodyPr wrap="square">
            <a:spAutoFit/>
          </a:bodyPr>
          <a:lstStyle/>
          <a:p>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Outdoor solar tests for the photoconversion of CO</a:t>
            </a:r>
            <a:r>
              <a:rPr lang="en-US" sz="2000" b="1" baseline="-250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785918" y="1857364"/>
            <a:ext cx="5816596" cy="3286148"/>
          </a:xfrm>
          <a:prstGeom prst="rect">
            <a:avLst/>
          </a:prstGeom>
          <a:noFill/>
          <a:ln w="9525">
            <a:noFill/>
            <a:miter lim="800000"/>
            <a:headEnd/>
            <a:tailEnd/>
          </a:ln>
          <a:effectLst/>
        </p:spPr>
      </p:pic>
      <p:sp>
        <p:nvSpPr>
          <p:cNvPr id="3" name="Rectangle 2"/>
          <p:cNvSpPr/>
          <p:nvPr/>
        </p:nvSpPr>
        <p:spPr>
          <a:xfrm>
            <a:off x="1142976" y="710967"/>
            <a:ext cx="6786610" cy="646331"/>
          </a:xfrm>
          <a:prstGeom prst="rect">
            <a:avLst/>
          </a:prstGeom>
        </p:spPr>
        <p:txBody>
          <a:bodyPr wrap="square">
            <a:spAutoFit/>
          </a:bodyPr>
          <a:lstStyle/>
          <a:p>
            <a:pPr algn="ct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Photosynthetic conversion of CO</a:t>
            </a:r>
            <a:r>
              <a:rPr lang="en-US" b="1" baseline="-250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2 </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to hydro-carbons occurring on the </a:t>
            </a:r>
            <a:r>
              <a:rPr lang="en-US"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Nf</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/Pd–TiO</a:t>
            </a:r>
            <a:r>
              <a:rPr lang="en-US" b="1" baseline="-250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2 </a:t>
            </a:r>
            <a:r>
              <a:rPr lang="en-US"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nanoparticle</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t>
            </a:r>
            <a:endParaRPr lang="en-US"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02" y="681319"/>
            <a:ext cx="1508746" cy="400110"/>
          </a:xfrm>
          <a:prstGeom prst="rect">
            <a:avLst/>
          </a:prstGeom>
        </p:spPr>
        <p:txBody>
          <a:bodyPr wrap="none">
            <a:spAutoFit/>
          </a:bodyPr>
          <a:lstStyle/>
          <a:p>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Conclusions</a:t>
            </a:r>
            <a:endPar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357158" y="1512878"/>
            <a:ext cx="8215370" cy="3416320"/>
          </a:xfrm>
          <a:prstGeom prst="rect">
            <a:avLst/>
          </a:prstGeom>
        </p:spPr>
        <p:txBody>
          <a:bodyPr wrap="square">
            <a:spAutoFit/>
          </a:bodyPr>
          <a:lstStyle/>
          <a:p>
            <a:pPr>
              <a:buFont typeface="Wingdings" pitchFamily="2" charset="2"/>
              <a:buChar char="ü"/>
            </a:pPr>
            <a:r>
              <a:rPr lang="en-US" dirty="0" smtClean="0">
                <a:latin typeface="Times New Roman" pitchFamily="18" charset="0"/>
                <a:cs typeface="Times New Roman" pitchFamily="18" charset="0"/>
              </a:rPr>
              <a:t>Introducing a thin Nafion overlayer on 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significantly increased the photosynthetic activity for CO</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reduction under UV &amp; solar light. </a:t>
            </a:r>
          </a:p>
          <a:p>
            <a:pPr>
              <a:buFont typeface="Wingdings" pitchFamily="2" charset="2"/>
              <a:buChar char="ü"/>
            </a:pPr>
            <a:endParaRPr lang="en-US" dirty="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The main role of the Nafion over layer seems to enhance the local proton activity within the layer to facilitate PCET reactions and to stabilize intermediates and to inhibit the re-oxidation of the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reduction products. </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The production of  hydrocarbons such as methane, ethane, &amp; propane was clearly higher with </a:t>
            </a:r>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than with 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p>
          <a:p>
            <a:pPr>
              <a:buFont typeface="Wingdings" pitchFamily="2" charset="2"/>
              <a:buChar char="ü"/>
            </a:pPr>
            <a:endParaRPr lang="en-US" dirty="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The photosynthetic activity of the </a:t>
            </a:r>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catalyst was maintained through repeated cycles of photoreaction, which confirms the stability of the Nafion layer.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3/3d/Nafion2.svg/300px-Nafion2.svg.png"/>
          <p:cNvPicPr>
            <a:picLocks noChangeAspect="1" noChangeArrowheads="1"/>
          </p:cNvPicPr>
          <p:nvPr/>
        </p:nvPicPr>
        <p:blipFill>
          <a:blip r:embed="rId2"/>
          <a:srcRect/>
          <a:stretch>
            <a:fillRect/>
          </a:stretch>
        </p:blipFill>
        <p:spPr bwMode="auto">
          <a:xfrm>
            <a:off x="1571604" y="1785926"/>
            <a:ext cx="6099706" cy="264320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642918"/>
            <a:ext cx="8358246" cy="3139321"/>
          </a:xfrm>
          <a:prstGeom prst="rect">
            <a:avLst/>
          </a:prstGeom>
        </p:spPr>
        <p:txBody>
          <a:bodyPr wrap="square">
            <a:spAutoFit/>
          </a:bodyPr>
          <a:lstStyle/>
          <a:p>
            <a:pPr>
              <a:buFont typeface="Wingdings" pitchFamily="2" charset="2"/>
              <a:buChar char="v"/>
            </a:pPr>
            <a:r>
              <a:rPr lang="en-US" dirty="0" smtClean="0">
                <a:latin typeface="Times New Roman" pitchFamily="18" charset="0"/>
                <a:cs typeface="Times New Roman" pitchFamily="18" charset="0"/>
              </a:rPr>
              <a:t> Direct solar conversion of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into hydrocarbons is an ideal solution to reduce the  </a:t>
            </a:r>
          </a:p>
          <a:p>
            <a:r>
              <a:rPr lang="en-US" dirty="0" smtClean="0">
                <a:latin typeface="Times New Roman" pitchFamily="18" charset="0"/>
                <a:cs typeface="Times New Roman" pitchFamily="18" charset="0"/>
              </a:rPr>
              <a:t>     CO</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concentration in the atmosphere with the simultaneous production of solar fuels.</a:t>
            </a:r>
          </a:p>
          <a:p>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 The photosynthetic conversion of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is limited mainly by: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The highly negative one-electron reduction potential of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(ii) The strong oxidation power of  photo-generated valence band holes (or OH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radicals) that can react with intermediates and products of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conversion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(e.g., </a:t>
            </a:r>
            <a:r>
              <a:rPr lang="en-US" dirty="0" err="1" smtClean="0">
                <a:latin typeface="Times New Roman" pitchFamily="18" charset="0"/>
                <a:cs typeface="Times New Roman" pitchFamily="18" charset="0"/>
              </a:rPr>
              <a:t>formate</a:t>
            </a:r>
            <a:r>
              <a:rPr lang="en-US" dirty="0" smtClean="0">
                <a:latin typeface="Times New Roman" pitchFamily="18" charset="0"/>
                <a:cs typeface="Times New Roman" pitchFamily="18" charset="0"/>
              </a:rPr>
              <a:t>, form-</a:t>
            </a:r>
            <a:r>
              <a:rPr lang="en-US" dirty="0" err="1" smtClean="0">
                <a:latin typeface="Times New Roman" pitchFamily="18" charset="0"/>
                <a:cs typeface="Times New Roman" pitchFamily="18" charset="0"/>
              </a:rPr>
              <a:t>aldehyde</a:t>
            </a:r>
            <a:r>
              <a:rPr lang="en-US" dirty="0" smtClean="0">
                <a:latin typeface="Times New Roman" pitchFamily="18" charset="0"/>
                <a:cs typeface="Times New Roman" pitchFamily="18" charset="0"/>
              </a:rPr>
              <a:t>, and methanol in reactions (3)–(7)), </a:t>
            </a:r>
          </a:p>
          <a:p>
            <a:r>
              <a:rPr lang="en-US" dirty="0" smtClean="0">
                <a:latin typeface="Times New Roman" pitchFamily="18" charset="0"/>
                <a:cs typeface="Times New Roman" pitchFamily="18" charset="0"/>
              </a:rPr>
              <a:t>(iii) The low solubility of CO</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in water (33 </a:t>
            </a:r>
            <a:r>
              <a:rPr lang="en-US" dirty="0" err="1" smtClean="0">
                <a:latin typeface="Times New Roman" pitchFamily="18" charset="0"/>
                <a:cs typeface="Times New Roman" pitchFamily="18" charset="0"/>
              </a:rPr>
              <a:t>mM</a:t>
            </a:r>
            <a:r>
              <a:rPr lang="en-US" dirty="0" smtClean="0">
                <a:latin typeface="Times New Roman" pitchFamily="18" charset="0"/>
                <a:cs typeface="Times New Roman" pitchFamily="18" charset="0"/>
              </a:rPr>
              <a:t>@ 298 K and 1 </a:t>
            </a:r>
            <a:r>
              <a:rPr lang="en-US" dirty="0" err="1" smtClean="0">
                <a:latin typeface="Times New Roman" pitchFamily="18" charset="0"/>
                <a:cs typeface="Times New Roman" pitchFamily="18" charset="0"/>
              </a:rPr>
              <a:t>atm</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(iv) The competition with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formation (reaction (1))</a:t>
            </a:r>
            <a:endParaRPr lang="en-US" dirty="0">
              <a:latin typeface="Times New Roman" pitchFamily="18" charset="0"/>
              <a:cs typeface="Times New Roman" pitchFamily="18" charset="0"/>
            </a:endParaRPr>
          </a:p>
        </p:txBody>
      </p:sp>
      <p:sp>
        <p:nvSpPr>
          <p:cNvPr id="8" name="Text Box 4"/>
          <p:cNvSpPr txBox="1">
            <a:spLocks noChangeArrowheads="1"/>
          </p:cNvSpPr>
          <p:nvPr/>
        </p:nvSpPr>
        <p:spPr bwMode="auto">
          <a:xfrm>
            <a:off x="71406" y="71414"/>
            <a:ext cx="1706563" cy="427037"/>
          </a:xfrm>
          <a:prstGeom prst="rect">
            <a:avLst/>
          </a:prstGeom>
          <a:noFill/>
          <a:ln w="9525">
            <a:noFill/>
            <a:miter lim="800000"/>
            <a:headEnd/>
            <a:tailEnd/>
          </a:ln>
          <a:effectLst/>
        </p:spPr>
        <p:txBody>
          <a:bodyPr wrap="none">
            <a:spAutoFit/>
          </a:bodyPr>
          <a:lstStyle/>
          <a:p>
            <a:r>
              <a:rPr lang="en-US" sz="2200" b="1" dirty="0">
                <a:solidFill>
                  <a:srgbClr val="663300"/>
                </a:solidFill>
                <a:latin typeface="Times New Roman" pitchFamily="18" charset="0"/>
              </a:rPr>
              <a:t>Introduction</a:t>
            </a:r>
          </a:p>
        </p:txBody>
      </p:sp>
      <p:pic>
        <p:nvPicPr>
          <p:cNvPr id="5" name="Picture 4"/>
          <p:cNvPicPr>
            <a:picLocks noChangeAspect="1" noChangeArrowheads="1"/>
          </p:cNvPicPr>
          <p:nvPr/>
        </p:nvPicPr>
        <p:blipFill>
          <a:blip r:embed="rId2"/>
          <a:srcRect/>
          <a:stretch>
            <a:fillRect/>
          </a:stretch>
        </p:blipFill>
        <p:spPr bwMode="auto">
          <a:xfrm>
            <a:off x="2071670" y="3857628"/>
            <a:ext cx="4913312" cy="292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645456"/>
            <a:ext cx="7786742" cy="5632311"/>
          </a:xfrm>
          <a:prstGeom prst="rect">
            <a:avLst/>
          </a:prstGeom>
        </p:spPr>
        <p:txBody>
          <a:bodyPr wrap="square">
            <a:spAutoFit/>
          </a:bodyPr>
          <a:lstStyle/>
          <a:p>
            <a:r>
              <a:rPr lang="en-US" dirty="0" smtClean="0">
                <a:latin typeface="Times New Roman" pitchFamily="18" charset="0"/>
                <a:cs typeface="Times New Roman" pitchFamily="18" charset="0"/>
              </a:rPr>
              <a:t>In this study, a Nafion (</a:t>
            </a:r>
            <a:r>
              <a:rPr lang="en-US" dirty="0" err="1" smtClean="0">
                <a:latin typeface="Times New Roman" pitchFamily="18" charset="0"/>
                <a:cs typeface="Times New Roman" pitchFamily="18" charset="0"/>
              </a:rPr>
              <a:t>perfluorinated</a:t>
            </a:r>
            <a:r>
              <a:rPr lang="en-US" dirty="0" smtClean="0">
                <a:latin typeface="Times New Roman" pitchFamily="18" charset="0"/>
                <a:cs typeface="Times New Roman" pitchFamily="18" charset="0"/>
              </a:rPr>
              <a:t> polymer with </a:t>
            </a:r>
            <a:r>
              <a:rPr lang="en-US" dirty="0" err="1" smtClean="0">
                <a:latin typeface="Times New Roman" pitchFamily="18" charset="0"/>
                <a:cs typeface="Times New Roman" pitchFamily="18" charset="0"/>
              </a:rPr>
              <a:t>sulfonate</a:t>
            </a:r>
            <a:r>
              <a:rPr lang="en-US" dirty="0" smtClean="0">
                <a:latin typeface="Times New Roman" pitchFamily="18" charset="0"/>
                <a:cs typeface="Times New Roman" pitchFamily="18" charset="0"/>
              </a:rPr>
              <a:t> groups) overlayer on 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b="1" dirty="0" err="1" smtClean="0">
                <a:solidFill>
                  <a:srgbClr val="800000"/>
                </a:solidFill>
                <a:effectLst>
                  <a:outerShdw blurRad="38100" dist="38100" dir="2700000" algn="tl">
                    <a:srgbClr val="000000">
                      <a:alpha val="43137"/>
                    </a:srgbClr>
                  </a:outerShdw>
                </a:effectLst>
                <a:latin typeface="Times New Roman" pitchFamily="18" charset="0"/>
              </a:rPr>
              <a:t>Nf</a:t>
            </a:r>
            <a:r>
              <a:rPr lang="en-US" b="1" dirty="0" smtClean="0">
                <a:solidFill>
                  <a:srgbClr val="800000"/>
                </a:solidFill>
                <a:effectLst>
                  <a:outerShdw blurRad="38100" dist="38100" dir="2700000" algn="tl">
                    <a:srgbClr val="000000">
                      <a:alpha val="43137"/>
                    </a:srgbClr>
                  </a:outerShdw>
                </a:effectLst>
                <a:latin typeface="Times New Roman" pitchFamily="18" charset="0"/>
              </a:rPr>
              <a:t>/Pd-TiO</a:t>
            </a:r>
            <a:r>
              <a:rPr lang="en-US" b="1" baseline="-25000" dirty="0" smtClean="0">
                <a:solidFill>
                  <a:srgbClr val="800000"/>
                </a:solidFill>
                <a:effectLst>
                  <a:outerShdw blurRad="38100" dist="38100" dir="2700000" algn="tl">
                    <a:srgbClr val="000000">
                      <a:alpha val="43137"/>
                    </a:srgbClr>
                  </a:outerShdw>
                </a:effectLst>
                <a:latin typeface="Times New Roman" pitchFamily="18" charset="0"/>
              </a:rPr>
              <a:t>2</a:t>
            </a:r>
            <a:r>
              <a:rPr lang="en-US" dirty="0" smtClean="0">
                <a:latin typeface="Times New Roman" pitchFamily="18" charset="0"/>
                <a:cs typeface="Times New Roman" pitchFamily="18" charset="0"/>
              </a:rPr>
              <a:t>) was employed for the photo reduction of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in the absence of a sacrificial electron donor.</a:t>
            </a:r>
          </a:p>
          <a:p>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Nafion</a:t>
            </a:r>
            <a:r>
              <a:rPr lang="en-US" dirty="0" smtClean="0">
                <a:latin typeface="Times New Roman" pitchFamily="18" charset="0"/>
                <a:cs typeface="Times New Roman" pitchFamily="18" charset="0"/>
              </a:rPr>
              <a:t>-coated 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catalyst was selected for the artificial photosynthesis on the basis of three reasons.</a:t>
            </a:r>
          </a:p>
          <a:p>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Being a </a:t>
            </a:r>
            <a:r>
              <a:rPr lang="en-US" dirty="0" err="1" smtClean="0">
                <a:latin typeface="Times New Roman" pitchFamily="18" charset="0"/>
                <a:cs typeface="Times New Roman" pitchFamily="18" charset="0"/>
              </a:rPr>
              <a:t>superacid</a:t>
            </a:r>
            <a:r>
              <a:rPr lang="en-US" dirty="0" smtClean="0">
                <a:latin typeface="Times New Roman" pitchFamily="18" charset="0"/>
                <a:cs typeface="Times New Roman" pitchFamily="18" charset="0"/>
              </a:rPr>
              <a:t> &amp; an excellent proton conducting medium, the Nafion layer may enhance the local activity of protons near the TiO</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surface region &amp; the PCET reaction can be facilitated within the Nafion layer over 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The proton conducting property of Nafion should facilitate the diffusion of protons onto the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reduction sites. </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The intermediates of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reduction might be stabilized within the Nafion layer, which should help the serial electron transfers from the intermediate to the final product (</a:t>
            </a:r>
            <a:r>
              <a:rPr lang="en-US" dirty="0" err="1" smtClean="0">
                <a:latin typeface="Times New Roman" pitchFamily="18" charset="0"/>
                <a:cs typeface="Times New Roman" pitchFamily="18" charset="0"/>
              </a:rPr>
              <a:t>Nafion</a:t>
            </a:r>
            <a:r>
              <a:rPr lang="en-US" dirty="0" smtClean="0">
                <a:latin typeface="Times New Roman" pitchFamily="18" charset="0"/>
                <a:cs typeface="Times New Roman" pitchFamily="18" charset="0"/>
              </a:rPr>
              <a:t> layer that should prohibit the direct contact between the products and the TiO</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surface). </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Being a per-fluorinated polymer, Nafion itself is stable against the </a:t>
            </a:r>
            <a:r>
              <a:rPr lang="en-US" dirty="0" err="1" smtClean="0">
                <a:latin typeface="Times New Roman" pitchFamily="18" charset="0"/>
                <a:cs typeface="Times New Roman" pitchFamily="18" charset="0"/>
              </a:rPr>
              <a:t>photocatalytic</a:t>
            </a:r>
            <a:r>
              <a:rPr lang="en-US" dirty="0" smtClean="0">
                <a:latin typeface="Times New Roman" pitchFamily="18" charset="0"/>
                <a:cs typeface="Times New Roman" pitchFamily="18" charset="0"/>
              </a:rPr>
              <a:t> oxidation and is inert toward the photoinduced </a:t>
            </a:r>
            <a:r>
              <a:rPr lang="en-US" dirty="0" err="1" smtClean="0">
                <a:latin typeface="Times New Roman" pitchFamily="18" charset="0"/>
                <a:cs typeface="Times New Roman" pitchFamily="18" charset="0"/>
              </a:rPr>
              <a:t>redox</a:t>
            </a:r>
            <a:r>
              <a:rPr lang="en-US" dirty="0" smtClean="0">
                <a:latin typeface="Times New Roman" pitchFamily="18" charset="0"/>
                <a:cs typeface="Times New Roman" pitchFamily="18" charset="0"/>
              </a:rPr>
              <a:t> reactions.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2809875" y="358775"/>
            <a:ext cx="4123629" cy="400110"/>
          </a:xfrm>
          <a:prstGeom prst="rect">
            <a:avLst/>
          </a:prstGeom>
          <a:noFill/>
          <a:ln w="9525">
            <a:noFill/>
            <a:miter lim="800000"/>
            <a:headEnd/>
            <a:tailEnd/>
          </a:ln>
          <a:effectLst/>
        </p:spPr>
        <p:txBody>
          <a:bodyPr wrap="none">
            <a:spAutoFit/>
          </a:bodyPr>
          <a:lstStyle/>
          <a:p>
            <a:r>
              <a:rPr lang="en-US" sz="2000" b="1" dirty="0">
                <a:solidFill>
                  <a:srgbClr val="800000"/>
                </a:solidFill>
                <a:effectLst>
                  <a:outerShdw blurRad="38100" dist="38100" dir="2700000" algn="tl">
                    <a:srgbClr val="000000">
                      <a:alpha val="43137"/>
                    </a:srgbClr>
                  </a:outerShdw>
                </a:effectLst>
                <a:latin typeface="Times New Roman" pitchFamily="18" charset="0"/>
              </a:rPr>
              <a:t>Preparation of </a:t>
            </a:r>
            <a:r>
              <a:rPr lang="en-US" sz="2000" b="1" dirty="0" smtClean="0">
                <a:solidFill>
                  <a:srgbClr val="800000"/>
                </a:solidFill>
                <a:effectLst>
                  <a:outerShdw blurRad="38100" dist="38100" dir="2700000" algn="tl">
                    <a:srgbClr val="000000">
                      <a:alpha val="43137"/>
                    </a:srgbClr>
                  </a:outerShdw>
                </a:effectLst>
                <a:latin typeface="Times New Roman" pitchFamily="18" charset="0"/>
              </a:rPr>
              <a:t> </a:t>
            </a:r>
            <a:r>
              <a:rPr lang="en-US" sz="2000" b="1" dirty="0" err="1" smtClean="0">
                <a:solidFill>
                  <a:srgbClr val="800000"/>
                </a:solidFill>
                <a:effectLst>
                  <a:outerShdw blurRad="38100" dist="38100" dir="2700000" algn="tl">
                    <a:srgbClr val="000000">
                      <a:alpha val="43137"/>
                    </a:srgbClr>
                  </a:outerShdw>
                </a:effectLst>
                <a:latin typeface="Times New Roman" pitchFamily="18" charset="0"/>
              </a:rPr>
              <a:t>Nf</a:t>
            </a:r>
            <a:r>
              <a:rPr lang="en-US" sz="2000" b="1" dirty="0" smtClean="0">
                <a:solidFill>
                  <a:srgbClr val="800000"/>
                </a:solidFill>
                <a:effectLst>
                  <a:outerShdw blurRad="38100" dist="38100" dir="2700000" algn="tl">
                    <a:srgbClr val="000000">
                      <a:alpha val="43137"/>
                    </a:srgbClr>
                  </a:outerShdw>
                </a:effectLst>
                <a:latin typeface="Times New Roman" pitchFamily="18" charset="0"/>
              </a:rPr>
              <a:t>/Pd-TiO</a:t>
            </a:r>
            <a:r>
              <a:rPr lang="en-US" sz="2000" b="1" baseline="-25000" dirty="0" smtClean="0">
                <a:solidFill>
                  <a:srgbClr val="800000"/>
                </a:solidFill>
                <a:effectLst>
                  <a:outerShdw blurRad="38100" dist="38100" dir="2700000" algn="tl">
                    <a:srgbClr val="000000">
                      <a:alpha val="43137"/>
                    </a:srgbClr>
                  </a:outerShdw>
                </a:effectLst>
                <a:latin typeface="Times New Roman" pitchFamily="18" charset="0"/>
              </a:rPr>
              <a:t>2</a:t>
            </a:r>
            <a:r>
              <a:rPr lang="en-US" sz="2000" b="1" dirty="0" smtClean="0">
                <a:solidFill>
                  <a:srgbClr val="800000"/>
                </a:solidFill>
                <a:effectLst>
                  <a:outerShdw blurRad="38100" dist="38100" dir="2700000" algn="tl">
                    <a:srgbClr val="000000">
                      <a:alpha val="43137"/>
                    </a:srgbClr>
                  </a:outerShdw>
                </a:effectLst>
                <a:latin typeface="Times New Roman" pitchFamily="18" charset="0"/>
              </a:rPr>
              <a:t> </a:t>
            </a:r>
            <a:r>
              <a:rPr lang="en-US" sz="2000" b="1" dirty="0">
                <a:solidFill>
                  <a:srgbClr val="800000"/>
                </a:solidFill>
                <a:effectLst>
                  <a:outerShdw blurRad="38100" dist="38100" dir="2700000" algn="tl">
                    <a:srgbClr val="000000">
                      <a:alpha val="43137"/>
                    </a:srgbClr>
                  </a:outerShdw>
                </a:effectLst>
                <a:latin typeface="Times New Roman" pitchFamily="18" charset="0"/>
              </a:rPr>
              <a:t>catalyst </a:t>
            </a:r>
          </a:p>
        </p:txBody>
      </p:sp>
      <p:sp>
        <p:nvSpPr>
          <p:cNvPr id="19461" name="Rectangle 5"/>
          <p:cNvSpPr>
            <a:spLocks noChangeArrowheads="1"/>
          </p:cNvSpPr>
          <p:nvPr/>
        </p:nvSpPr>
        <p:spPr bwMode="auto">
          <a:xfrm>
            <a:off x="152400" y="915988"/>
            <a:ext cx="2845651" cy="369332"/>
          </a:xfrm>
          <a:prstGeom prst="rect">
            <a:avLst/>
          </a:prstGeom>
          <a:noFill/>
          <a:ln w="9525">
            <a:noFill/>
            <a:miter lim="800000"/>
            <a:headEnd/>
            <a:tailEnd/>
          </a:ln>
          <a:effectLst/>
        </p:spPr>
        <p:txBody>
          <a:bodyPr wrap="none">
            <a:spAutoFit/>
          </a:bodyPr>
          <a:lstStyle/>
          <a:p>
            <a:r>
              <a:rPr lang="en-US" b="1" dirty="0">
                <a:solidFill>
                  <a:srgbClr val="333300"/>
                </a:solidFill>
                <a:latin typeface="Times New Roman" pitchFamily="18" charset="0"/>
              </a:rPr>
              <a:t>P</a:t>
            </a:r>
            <a:r>
              <a:rPr lang="en-US" b="1" dirty="0" smtClean="0">
                <a:solidFill>
                  <a:srgbClr val="333300"/>
                </a:solidFill>
                <a:latin typeface="Times New Roman" pitchFamily="18" charset="0"/>
              </a:rPr>
              <a:t>hoto-deposition  method :</a:t>
            </a:r>
            <a:endParaRPr lang="en-US" b="1" dirty="0">
              <a:solidFill>
                <a:srgbClr val="333300"/>
              </a:solidFill>
              <a:latin typeface="Times New Roman" pitchFamily="18" charset="0"/>
            </a:endParaRPr>
          </a:p>
        </p:txBody>
      </p:sp>
      <p:graphicFrame>
        <p:nvGraphicFramePr>
          <p:cNvPr id="19462" name="Group 6"/>
          <p:cNvGraphicFramePr>
            <a:graphicFrameLocks noGrp="1"/>
          </p:cNvGraphicFramePr>
          <p:nvPr/>
        </p:nvGraphicFramePr>
        <p:xfrm>
          <a:off x="1285852" y="1376734"/>
          <a:ext cx="6858048" cy="431800"/>
        </p:xfrm>
        <a:graphic>
          <a:graphicData uri="http://schemas.openxmlformats.org/drawingml/2006/table">
            <a:tbl>
              <a:tblPr/>
              <a:tblGrid>
                <a:gridCol w="6858048"/>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Aq. TiO</a:t>
                      </a:r>
                      <a:r>
                        <a:rPr kumimoji="0" lang="en-US" sz="1800" b="0" i="0" u="none" strike="noStrike" cap="none" normalizeH="0" baseline="-25000" dirty="0" smtClean="0">
                          <a:ln>
                            <a:noFill/>
                          </a:ln>
                          <a:solidFill>
                            <a:schemeClr val="tx1"/>
                          </a:solidFill>
                          <a:effectLst/>
                          <a:latin typeface="Times New Roman" pitchFamily="18" charset="0"/>
                        </a:rPr>
                        <a:t>2</a:t>
                      </a:r>
                      <a:r>
                        <a:rPr kumimoji="0" lang="en-US" sz="1800" b="0" i="0" u="none" strike="noStrike" cap="none" normalizeH="0" baseline="0" dirty="0" smtClean="0">
                          <a:ln>
                            <a:noFill/>
                          </a:ln>
                          <a:solidFill>
                            <a:schemeClr val="tx1"/>
                          </a:solidFill>
                          <a:effectLst/>
                          <a:latin typeface="Times New Roman" pitchFamily="18" charset="0"/>
                        </a:rPr>
                        <a:t> (0.5 g/L) in methanol (e</a:t>
                      </a:r>
                      <a:r>
                        <a:rPr kumimoji="0" lang="en-US" sz="1800" b="0" i="0" u="none" strike="noStrike" cap="none" normalizeH="0" baseline="30000" dirty="0" smtClean="0">
                          <a:ln>
                            <a:noFill/>
                          </a:ln>
                          <a:solidFill>
                            <a:schemeClr val="tx1"/>
                          </a:solidFill>
                          <a:effectLst/>
                          <a:latin typeface="Times New Roman" pitchFamily="18" charset="0"/>
                        </a:rPr>
                        <a:t>-</a:t>
                      </a:r>
                      <a:r>
                        <a:rPr kumimoji="0" lang="en-US" sz="1800" b="0" i="0" u="none" strike="noStrike" cap="none" normalizeH="0" baseline="0" dirty="0" smtClean="0">
                          <a:ln>
                            <a:noFill/>
                          </a:ln>
                          <a:solidFill>
                            <a:schemeClr val="tx1"/>
                          </a:solidFill>
                          <a:effectLst/>
                          <a:latin typeface="Times New Roman" pitchFamily="18" charset="0"/>
                        </a:rPr>
                        <a:t> donor, 1.25 M) + 1Wt% PdCl</a:t>
                      </a:r>
                      <a:r>
                        <a:rPr kumimoji="0" lang="en-US" sz="1800" b="0" i="0" u="none" strike="noStrike" cap="none" normalizeH="0" baseline="-25000" dirty="0" smtClean="0">
                          <a:ln>
                            <a:noFill/>
                          </a:ln>
                          <a:solidFill>
                            <a:schemeClr val="tx1"/>
                          </a:solidFill>
                          <a:effectLst/>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68" name="Line 12"/>
          <p:cNvSpPr>
            <a:spLocks noChangeShapeType="1"/>
          </p:cNvSpPr>
          <p:nvPr/>
        </p:nvSpPr>
        <p:spPr bwMode="auto">
          <a:xfrm>
            <a:off x="4114800" y="1828800"/>
            <a:ext cx="0" cy="1219200"/>
          </a:xfrm>
          <a:prstGeom prst="line">
            <a:avLst/>
          </a:prstGeom>
          <a:noFill/>
          <a:ln w="9525">
            <a:solidFill>
              <a:schemeClr val="tx1"/>
            </a:solidFill>
            <a:round/>
            <a:headEnd/>
            <a:tailEnd type="triangle" w="med" len="med"/>
          </a:ln>
          <a:effectLst/>
        </p:spPr>
        <p:txBody>
          <a:bodyPr/>
          <a:lstStyle/>
          <a:p>
            <a:endParaRPr lang="en-US"/>
          </a:p>
        </p:txBody>
      </p:sp>
      <p:sp>
        <p:nvSpPr>
          <p:cNvPr id="19469" name="Rectangle 13"/>
          <p:cNvSpPr>
            <a:spLocks noChangeArrowheads="1"/>
          </p:cNvSpPr>
          <p:nvPr/>
        </p:nvSpPr>
        <p:spPr bwMode="auto">
          <a:xfrm>
            <a:off x="4343400" y="2439988"/>
            <a:ext cx="3736920" cy="369332"/>
          </a:xfrm>
          <a:prstGeom prst="rect">
            <a:avLst/>
          </a:prstGeom>
          <a:noFill/>
          <a:ln w="9525">
            <a:noFill/>
            <a:miter lim="800000"/>
            <a:headEnd/>
            <a:tailEnd/>
          </a:ln>
          <a:effectLst/>
        </p:spPr>
        <p:txBody>
          <a:bodyPr wrap="none">
            <a:spAutoFit/>
          </a:bodyPr>
          <a:lstStyle/>
          <a:p>
            <a:r>
              <a:rPr lang="en-US" dirty="0" smtClean="0">
                <a:latin typeface="Times New Roman" pitchFamily="18" charset="0"/>
              </a:rPr>
              <a:t>filtered  &amp; washed with distilled water</a:t>
            </a:r>
            <a:endParaRPr lang="en-US" dirty="0">
              <a:latin typeface="Times New Roman" pitchFamily="18" charset="0"/>
            </a:endParaRPr>
          </a:p>
        </p:txBody>
      </p:sp>
      <p:sp>
        <p:nvSpPr>
          <p:cNvPr id="19470" name="Rectangle 14"/>
          <p:cNvSpPr>
            <a:spLocks noChangeArrowheads="1"/>
          </p:cNvSpPr>
          <p:nvPr/>
        </p:nvSpPr>
        <p:spPr bwMode="auto">
          <a:xfrm>
            <a:off x="4324350" y="1997075"/>
            <a:ext cx="4959691" cy="369332"/>
          </a:xfrm>
          <a:prstGeom prst="rect">
            <a:avLst/>
          </a:prstGeom>
          <a:noFill/>
          <a:ln w="9525">
            <a:noFill/>
            <a:miter lim="800000"/>
            <a:headEnd/>
            <a:tailEnd/>
          </a:ln>
          <a:effectLst/>
        </p:spPr>
        <p:txBody>
          <a:bodyPr wrap="none">
            <a:spAutoFit/>
          </a:bodyPr>
          <a:lstStyle/>
          <a:p>
            <a:r>
              <a:rPr lang="en-US" dirty="0" smtClean="0">
                <a:latin typeface="Times New Roman" pitchFamily="18" charset="0"/>
              </a:rPr>
              <a:t>UV  irradiation for 30 min (with a 200-W Hg lamp)</a:t>
            </a:r>
            <a:endParaRPr lang="en-US" dirty="0">
              <a:latin typeface="Times New Roman" pitchFamily="18" charset="0"/>
            </a:endParaRPr>
          </a:p>
        </p:txBody>
      </p:sp>
      <p:graphicFrame>
        <p:nvGraphicFramePr>
          <p:cNvPr id="19471" name="Group 15"/>
          <p:cNvGraphicFramePr>
            <a:graphicFrameLocks noGrp="1"/>
          </p:cNvGraphicFramePr>
          <p:nvPr/>
        </p:nvGraphicFramePr>
        <p:xfrm>
          <a:off x="3286116" y="3114676"/>
          <a:ext cx="2071702" cy="457200"/>
        </p:xfrm>
        <a:graphic>
          <a:graphicData uri="http://schemas.openxmlformats.org/drawingml/2006/table">
            <a:tbl>
              <a:tblPr/>
              <a:tblGrid>
                <a:gridCol w="2071702"/>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1Wt% Pd –TiO</a:t>
                      </a:r>
                      <a:r>
                        <a:rPr kumimoji="0" lang="en-US" sz="1800" b="0" i="0" u="none" strike="noStrike" cap="none" normalizeH="0" baseline="-25000" dirty="0" smtClean="0">
                          <a:ln>
                            <a:noFill/>
                          </a:ln>
                          <a:solidFill>
                            <a:schemeClr val="tx1"/>
                          </a:solidFill>
                          <a:effectLst/>
                          <a:latin typeface="Times New Roman" pitchFamily="18" charset="0"/>
                        </a:rPr>
                        <a:t>2 </a:t>
                      </a:r>
                      <a:r>
                        <a:rPr kumimoji="0" lang="en-US" sz="1800" b="0" i="0" u="none" strike="noStrike" cap="none" normalizeH="0" baseline="0" dirty="0" smtClean="0">
                          <a:ln>
                            <a:noFill/>
                          </a:ln>
                          <a:solidFill>
                            <a:schemeClr val="tx1"/>
                          </a:solidFill>
                          <a:effectLst/>
                          <a:latin typeface="Times New Roman" pitchFamily="18" charset="0"/>
                        </a:rPr>
                        <a:t>(A) </a:t>
                      </a:r>
                      <a:endParaRPr kumimoji="0" lang="en-US" sz="1800" b="0" i="0" u="none" strike="noStrike" cap="none" normalizeH="0" baseline="-2500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80" name="Rectangle 24"/>
          <p:cNvSpPr>
            <a:spLocks noChangeArrowheads="1"/>
          </p:cNvSpPr>
          <p:nvPr/>
        </p:nvSpPr>
        <p:spPr bwMode="auto">
          <a:xfrm>
            <a:off x="3914775" y="3246438"/>
            <a:ext cx="184150" cy="366712"/>
          </a:xfrm>
          <a:prstGeom prst="rect">
            <a:avLst/>
          </a:prstGeom>
          <a:noFill/>
          <a:ln w="9525">
            <a:noFill/>
            <a:miter lim="800000"/>
            <a:headEnd/>
            <a:tailEnd/>
          </a:ln>
          <a:effectLst/>
        </p:spPr>
        <p:txBody>
          <a:bodyPr wrap="none">
            <a:spAutoFit/>
          </a:bodyPr>
          <a:lstStyle/>
          <a:p>
            <a:endParaRPr lang="en-US">
              <a:latin typeface="Times New Roman" pitchFamily="18" charset="0"/>
            </a:endParaRPr>
          </a:p>
        </p:txBody>
      </p:sp>
      <p:graphicFrame>
        <p:nvGraphicFramePr>
          <p:cNvPr id="15" name="Group 6"/>
          <p:cNvGraphicFramePr>
            <a:graphicFrameLocks noGrp="1"/>
          </p:cNvGraphicFramePr>
          <p:nvPr/>
        </p:nvGraphicFramePr>
        <p:xfrm>
          <a:off x="357158" y="4071942"/>
          <a:ext cx="8358246" cy="431800"/>
        </p:xfrm>
        <a:graphic>
          <a:graphicData uri="http://schemas.openxmlformats.org/drawingml/2006/table">
            <a:tbl>
              <a:tblPr/>
              <a:tblGrid>
                <a:gridCol w="8358246"/>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20 g of  5 wt%  Nafion solution in a mixture of alcohol &amp; water + 300 </a:t>
                      </a:r>
                      <a:r>
                        <a:rPr kumimoji="0" lang="en-US" sz="1800" b="0" i="0" u="none" strike="noStrike" cap="none" normalizeH="0" baseline="0" dirty="0" err="1" smtClean="0">
                          <a:ln>
                            <a:noFill/>
                          </a:ln>
                          <a:solidFill>
                            <a:schemeClr val="tx1"/>
                          </a:solidFill>
                          <a:effectLst/>
                          <a:latin typeface="Times New Roman" pitchFamily="18" charset="0"/>
                        </a:rPr>
                        <a:t>mL</a:t>
                      </a:r>
                      <a:r>
                        <a:rPr kumimoji="0" lang="en-US" sz="1800" b="0" i="0" u="none" strike="noStrike" cap="none" normalizeH="0" baseline="0" dirty="0" smtClean="0">
                          <a:ln>
                            <a:noFill/>
                          </a:ln>
                          <a:solidFill>
                            <a:schemeClr val="tx1"/>
                          </a:solidFill>
                          <a:effectLst/>
                          <a:latin typeface="Times New Roman" pitchFamily="18" charset="0"/>
                        </a:rPr>
                        <a:t>  of  DI water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Rectangle 15"/>
          <p:cNvSpPr/>
          <p:nvPr/>
        </p:nvSpPr>
        <p:spPr>
          <a:xfrm>
            <a:off x="4143372" y="4568619"/>
            <a:ext cx="5143536" cy="369332"/>
          </a:xfrm>
          <a:prstGeom prst="rect">
            <a:avLst/>
          </a:prstGeom>
        </p:spPr>
        <p:txBody>
          <a:bodyPr wrap="square">
            <a:spAutoFit/>
          </a:bodyPr>
          <a:lstStyle/>
          <a:p>
            <a:r>
              <a:rPr lang="en-US" dirty="0" smtClean="0">
                <a:latin typeface="Times New Roman" pitchFamily="18" charset="0"/>
                <a:cs typeface="Times New Roman" pitchFamily="18" charset="0"/>
              </a:rPr>
              <a:t>Heated to 70–80°C  until the volume reduced to 50ml</a:t>
            </a:r>
            <a:endParaRPr lang="en-US" dirty="0">
              <a:latin typeface="Times New Roman" pitchFamily="18" charset="0"/>
              <a:cs typeface="Times New Roman" pitchFamily="18" charset="0"/>
            </a:endParaRPr>
          </a:p>
        </p:txBody>
      </p:sp>
      <p:sp>
        <p:nvSpPr>
          <p:cNvPr id="17" name="Rectangle 16"/>
          <p:cNvSpPr/>
          <p:nvPr/>
        </p:nvSpPr>
        <p:spPr>
          <a:xfrm>
            <a:off x="4143372" y="4929198"/>
            <a:ext cx="5000628" cy="369332"/>
          </a:xfrm>
          <a:prstGeom prst="rect">
            <a:avLst/>
          </a:prstGeom>
        </p:spPr>
        <p:txBody>
          <a:bodyPr wrap="square">
            <a:spAutoFit/>
          </a:bodyPr>
          <a:lstStyle/>
          <a:p>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epeated three times to remove aliphatic alcohols</a:t>
            </a:r>
            <a:endParaRPr lang="en-US" dirty="0">
              <a:latin typeface="Times New Roman" pitchFamily="18" charset="0"/>
              <a:cs typeface="Times New Roman" pitchFamily="18" charset="0"/>
            </a:endParaRPr>
          </a:p>
        </p:txBody>
      </p:sp>
      <p:sp>
        <p:nvSpPr>
          <p:cNvPr id="18" name="Rectangle 17"/>
          <p:cNvSpPr/>
          <p:nvPr/>
        </p:nvSpPr>
        <p:spPr>
          <a:xfrm>
            <a:off x="4143372" y="5286388"/>
            <a:ext cx="4234877" cy="369332"/>
          </a:xfrm>
          <a:prstGeom prst="rect">
            <a:avLst/>
          </a:prstGeom>
        </p:spPr>
        <p:txBody>
          <a:bodyPr wrap="none">
            <a:spAutoFit/>
          </a:bodyPr>
          <a:lstStyle/>
          <a:p>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iluted to 100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 by adding distilled water</a:t>
            </a:r>
            <a:endParaRPr lang="en-US" dirty="0">
              <a:latin typeface="Times New Roman" pitchFamily="18" charset="0"/>
              <a:cs typeface="Times New Roman" pitchFamily="18" charset="0"/>
            </a:endParaRPr>
          </a:p>
        </p:txBody>
      </p:sp>
      <p:sp>
        <p:nvSpPr>
          <p:cNvPr id="21" name="Line 12"/>
          <p:cNvSpPr>
            <a:spLocks noChangeShapeType="1"/>
          </p:cNvSpPr>
          <p:nvPr/>
        </p:nvSpPr>
        <p:spPr bwMode="auto">
          <a:xfrm>
            <a:off x="4000496" y="4572008"/>
            <a:ext cx="0" cy="1219200"/>
          </a:xfrm>
          <a:prstGeom prst="line">
            <a:avLst/>
          </a:prstGeom>
          <a:noFill/>
          <a:ln w="9525">
            <a:solidFill>
              <a:schemeClr val="tx1"/>
            </a:solidFill>
            <a:round/>
            <a:headEnd/>
            <a:tailEnd type="triangle" w="med" len="med"/>
          </a:ln>
          <a:effectLst/>
        </p:spPr>
        <p:txBody>
          <a:bodyPr/>
          <a:lstStyle/>
          <a:p>
            <a:endParaRPr lang="en-US"/>
          </a:p>
        </p:txBody>
      </p:sp>
      <p:graphicFrame>
        <p:nvGraphicFramePr>
          <p:cNvPr id="22" name="Group 15"/>
          <p:cNvGraphicFramePr>
            <a:graphicFrameLocks noGrp="1"/>
          </p:cNvGraphicFramePr>
          <p:nvPr/>
        </p:nvGraphicFramePr>
        <p:xfrm>
          <a:off x="3214678" y="5829320"/>
          <a:ext cx="2071702" cy="457200"/>
        </p:xfrm>
        <a:graphic>
          <a:graphicData uri="http://schemas.openxmlformats.org/drawingml/2006/table">
            <a:tbl>
              <a:tblPr/>
              <a:tblGrid>
                <a:gridCol w="2071702"/>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Nafion Solution (B)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5"/>
          <p:cNvGraphicFramePr>
            <a:graphicFrameLocks noGrp="1"/>
          </p:cNvGraphicFramePr>
          <p:nvPr/>
        </p:nvGraphicFramePr>
        <p:xfrm>
          <a:off x="1857356" y="1614478"/>
          <a:ext cx="2071702" cy="457200"/>
        </p:xfrm>
        <a:graphic>
          <a:graphicData uri="http://schemas.openxmlformats.org/drawingml/2006/table">
            <a:tbl>
              <a:tblPr/>
              <a:tblGrid>
                <a:gridCol w="2071702"/>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1Wt% Pd –TiO</a:t>
                      </a:r>
                      <a:r>
                        <a:rPr kumimoji="0" lang="en-US" sz="1800" b="0" i="0" u="none" strike="noStrike" cap="none" normalizeH="0" baseline="-25000" dirty="0" smtClean="0">
                          <a:ln>
                            <a:noFill/>
                          </a:ln>
                          <a:solidFill>
                            <a:schemeClr val="tx1"/>
                          </a:solidFill>
                          <a:effectLst/>
                          <a:latin typeface="Times New Roman" pitchFamily="18" charset="0"/>
                        </a:rPr>
                        <a:t>2 </a:t>
                      </a:r>
                      <a:r>
                        <a:rPr kumimoji="0" lang="en-US" sz="1800" b="0" i="0" u="none" strike="noStrike" cap="none" normalizeH="0" baseline="0" dirty="0" smtClean="0">
                          <a:ln>
                            <a:noFill/>
                          </a:ln>
                          <a:solidFill>
                            <a:schemeClr val="tx1"/>
                          </a:solidFill>
                          <a:effectLst/>
                          <a:latin typeface="Times New Roman" pitchFamily="18" charset="0"/>
                        </a:rPr>
                        <a:t>(A) </a:t>
                      </a:r>
                      <a:endParaRPr kumimoji="0" lang="en-US" sz="1800" b="0" i="0" u="none" strike="noStrike" cap="none" normalizeH="0" baseline="-2500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 name="Group 15"/>
          <p:cNvGraphicFramePr>
            <a:graphicFrameLocks noGrp="1"/>
          </p:cNvGraphicFramePr>
          <p:nvPr/>
        </p:nvGraphicFramePr>
        <p:xfrm>
          <a:off x="4500562" y="1614478"/>
          <a:ext cx="2071702" cy="457200"/>
        </p:xfrm>
        <a:graphic>
          <a:graphicData uri="http://schemas.openxmlformats.org/drawingml/2006/table">
            <a:tbl>
              <a:tblPr/>
              <a:tblGrid>
                <a:gridCol w="2071702"/>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Nafion Solution (B)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4071934" y="1702346"/>
            <a:ext cx="300082" cy="369332"/>
          </a:xfrm>
          <a:prstGeom prst="rect">
            <a:avLst/>
          </a:prstGeom>
          <a:noFill/>
        </p:spPr>
        <p:txBody>
          <a:bodyPr wrap="none" rtlCol="0">
            <a:spAutoFit/>
          </a:bodyPr>
          <a:lstStyle/>
          <a:p>
            <a:r>
              <a:rPr lang="en-US" dirty="0" smtClean="0"/>
              <a:t>+</a:t>
            </a:r>
            <a:endParaRPr lang="en-US" dirty="0"/>
          </a:p>
        </p:txBody>
      </p:sp>
      <p:sp>
        <p:nvSpPr>
          <p:cNvPr id="5" name="Rectangle 4"/>
          <p:cNvSpPr/>
          <p:nvPr/>
        </p:nvSpPr>
        <p:spPr>
          <a:xfrm>
            <a:off x="4590914" y="2357430"/>
            <a:ext cx="2902333" cy="369332"/>
          </a:xfrm>
          <a:prstGeom prst="rect">
            <a:avLst/>
          </a:prstGeom>
        </p:spPr>
        <p:txBody>
          <a:bodyPr wrap="none">
            <a:spAutoFit/>
          </a:bodyPr>
          <a:lstStyle/>
          <a:p>
            <a:r>
              <a:rPr lang="da-DK" dirty="0">
                <a:latin typeface="Times New Roman" pitchFamily="18" charset="0"/>
                <a:cs typeface="Times New Roman" pitchFamily="18" charset="0"/>
              </a:rPr>
              <a:t>V</a:t>
            </a:r>
            <a:r>
              <a:rPr lang="da-DK" dirty="0" smtClean="0">
                <a:latin typeface="Times New Roman" pitchFamily="18" charset="0"/>
                <a:cs typeface="Times New Roman" pitchFamily="18" charset="0"/>
              </a:rPr>
              <a:t>igorous stirring for 30 min. </a:t>
            </a:r>
            <a:endParaRPr lang="en-US" dirty="0">
              <a:latin typeface="Times New Roman" pitchFamily="18" charset="0"/>
              <a:cs typeface="Times New Roman" pitchFamily="18" charset="0"/>
            </a:endParaRPr>
          </a:p>
        </p:txBody>
      </p:sp>
      <p:sp>
        <p:nvSpPr>
          <p:cNvPr id="7" name="Rectangle 6"/>
          <p:cNvSpPr/>
          <p:nvPr/>
        </p:nvSpPr>
        <p:spPr>
          <a:xfrm>
            <a:off x="4572032" y="2786058"/>
            <a:ext cx="2857488" cy="369332"/>
          </a:xfrm>
          <a:prstGeom prst="rect">
            <a:avLst/>
          </a:prstGeom>
        </p:spPr>
        <p:txBody>
          <a:bodyPr wrap="square">
            <a:spAutoFit/>
          </a:bodyPr>
          <a:lstStyle/>
          <a:p>
            <a:r>
              <a:rPr lang="en-US" dirty="0" smtClean="0">
                <a:latin typeface="Times New Roman" pitchFamily="18" charset="0"/>
                <a:cs typeface="Times New Roman" pitchFamily="18" charset="0"/>
              </a:rPr>
              <a:t> Dried at  80°C for overnight</a:t>
            </a:r>
            <a:endParaRPr lang="en-US" dirty="0">
              <a:latin typeface="Times New Roman" pitchFamily="18" charset="0"/>
              <a:cs typeface="Times New Roman" pitchFamily="18" charset="0"/>
            </a:endParaRPr>
          </a:p>
        </p:txBody>
      </p:sp>
      <p:graphicFrame>
        <p:nvGraphicFramePr>
          <p:cNvPr id="8" name="Group 15"/>
          <p:cNvGraphicFramePr>
            <a:graphicFrameLocks noGrp="1"/>
          </p:cNvGraphicFramePr>
          <p:nvPr/>
        </p:nvGraphicFramePr>
        <p:xfrm>
          <a:off x="3571868" y="3571876"/>
          <a:ext cx="1276360" cy="457200"/>
        </p:xfrm>
        <a:graphic>
          <a:graphicData uri="http://schemas.openxmlformats.org/drawingml/2006/table">
            <a:tbl>
              <a:tblPr/>
              <a:tblGrid>
                <a:gridCol w="127636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err="1" smtClean="0">
                          <a:solidFill>
                            <a:srgbClr val="800000"/>
                          </a:solidFill>
                          <a:latin typeface="Times New Roman" pitchFamily="18" charset="0"/>
                        </a:rPr>
                        <a:t>Nf</a:t>
                      </a:r>
                      <a:r>
                        <a:rPr lang="en-US" sz="1800" dirty="0" smtClean="0">
                          <a:solidFill>
                            <a:srgbClr val="800000"/>
                          </a:solidFill>
                          <a:latin typeface="Times New Roman" pitchFamily="18" charset="0"/>
                        </a:rPr>
                        <a:t>/Pd-TiO</a:t>
                      </a:r>
                      <a:r>
                        <a:rPr lang="en-US" sz="1800" baseline="-25000" dirty="0" smtClean="0">
                          <a:solidFill>
                            <a:srgbClr val="800000"/>
                          </a:solidFill>
                          <a:latin typeface="Times New Roman" pitchFamily="18" charset="0"/>
                        </a:rPr>
                        <a:t>2</a:t>
                      </a:r>
                      <a:r>
                        <a:rPr lang="en-US" sz="1800" dirty="0" smtClean="0">
                          <a:solidFill>
                            <a:srgbClr val="800000"/>
                          </a:solidFill>
                          <a:latin typeface="Times New Roman" pitchFamily="18" charset="0"/>
                        </a:rPr>
                        <a:t> </a:t>
                      </a:r>
                      <a:endParaRPr kumimoji="0" lang="en-US" sz="1800" b="0" i="0" u="none" strike="noStrike" cap="none" normalizeH="0" baseline="-2500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Line 12"/>
          <p:cNvSpPr>
            <a:spLocks noChangeShapeType="1"/>
          </p:cNvSpPr>
          <p:nvPr/>
        </p:nvSpPr>
        <p:spPr bwMode="auto">
          <a:xfrm>
            <a:off x="4214810" y="2209800"/>
            <a:ext cx="0" cy="1219200"/>
          </a:xfrm>
          <a:prstGeom prst="line">
            <a:avLst/>
          </a:prstGeom>
          <a:noFill/>
          <a:ln w="9525">
            <a:solidFill>
              <a:schemeClr val="tx1"/>
            </a:solidFill>
            <a:round/>
            <a:headEnd/>
            <a:tailEnd type="triangle" w="med" len="med"/>
          </a:ln>
          <a:effectLst/>
        </p:spPr>
        <p:txBody>
          <a:bodyPr/>
          <a:lstStyle/>
          <a:p>
            <a:endParaRPr lang="en-US"/>
          </a:p>
        </p:txBody>
      </p:sp>
      <p:sp>
        <p:nvSpPr>
          <p:cNvPr id="10" name="Rectangle 4"/>
          <p:cNvSpPr>
            <a:spLocks noChangeArrowheads="1"/>
          </p:cNvSpPr>
          <p:nvPr/>
        </p:nvSpPr>
        <p:spPr bwMode="auto">
          <a:xfrm>
            <a:off x="2500298" y="511175"/>
            <a:ext cx="4123629" cy="400110"/>
          </a:xfrm>
          <a:prstGeom prst="rect">
            <a:avLst/>
          </a:prstGeom>
          <a:noFill/>
          <a:ln w="9525">
            <a:noFill/>
            <a:miter lim="800000"/>
            <a:headEnd/>
            <a:tailEnd/>
          </a:ln>
          <a:effectLst/>
        </p:spPr>
        <p:txBody>
          <a:bodyPr wrap="none">
            <a:spAutoFit/>
          </a:bodyPr>
          <a:lstStyle/>
          <a:p>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rPr>
              <a:t>Preparation of </a:t>
            </a:r>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rPr>
              <a:t> </a:t>
            </a:r>
            <a:r>
              <a:rPr lang="en-US"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rPr>
              <a:t>Nf</a:t>
            </a:r>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rPr>
              <a:t>/Pd-TiO</a:t>
            </a:r>
            <a:r>
              <a:rPr lang="en-US" sz="2000" b="1" baseline="-25000" dirty="0" smtClean="0">
                <a:solidFill>
                  <a:schemeClr val="accent2">
                    <a:lumMod val="75000"/>
                  </a:schemeClr>
                </a:solidFill>
                <a:effectLst>
                  <a:outerShdw blurRad="38100" dist="38100" dir="2700000" algn="tl">
                    <a:srgbClr val="000000">
                      <a:alpha val="43137"/>
                    </a:srgbClr>
                  </a:outerShdw>
                </a:effectLst>
                <a:latin typeface="Times New Roman" pitchFamily="18" charset="0"/>
              </a:rPr>
              <a:t>2</a:t>
            </a:r>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rPr>
              <a:t> </a:t>
            </a:r>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rPr>
              <a:t>catalyst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71638" y="1938338"/>
            <a:ext cx="5800725" cy="2981325"/>
          </a:xfrm>
          <a:prstGeom prst="rect">
            <a:avLst/>
          </a:prstGeom>
          <a:noFill/>
          <a:ln w="9525">
            <a:noFill/>
            <a:miter lim="800000"/>
            <a:headEnd/>
            <a:tailEnd/>
          </a:ln>
          <a:effectLst/>
        </p:spPr>
      </p:pic>
      <p:sp>
        <p:nvSpPr>
          <p:cNvPr id="3" name="Rectangle 2"/>
          <p:cNvSpPr/>
          <p:nvPr/>
        </p:nvSpPr>
        <p:spPr>
          <a:xfrm>
            <a:off x="1285852" y="5648942"/>
            <a:ext cx="6500858" cy="369332"/>
          </a:xfrm>
          <a:prstGeom prst="rect">
            <a:avLst/>
          </a:prstGeom>
        </p:spPr>
        <p:txBody>
          <a:bodyPr wrap="square">
            <a:spAutoFit/>
          </a:bodyPr>
          <a:lstStyle/>
          <a:p>
            <a:r>
              <a:rPr lang="en-US" dirty="0" smtClean="0">
                <a:latin typeface="Times New Roman" pitchFamily="18" charset="0"/>
                <a:cs typeface="Times New Roman" pitchFamily="18" charset="0"/>
              </a:rPr>
              <a:t>(a) TEM image and (b) high-resolution TEM images of </a:t>
            </a:r>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Rectangle 3"/>
          <p:cNvSpPr/>
          <p:nvPr/>
        </p:nvSpPr>
        <p:spPr>
          <a:xfrm>
            <a:off x="2928926" y="702214"/>
            <a:ext cx="3219343" cy="400110"/>
          </a:xfrm>
          <a:prstGeom prst="rect">
            <a:avLst/>
          </a:prstGeom>
        </p:spPr>
        <p:txBody>
          <a:bodyPr wrap="none">
            <a:spAutoFit/>
          </a:bodyPr>
          <a:lstStyle/>
          <a:p>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TEM images of </a:t>
            </a:r>
            <a:r>
              <a:rPr lang="en-US"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Nf</a:t>
            </a:r>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/Pd-TiO</a:t>
            </a:r>
            <a:r>
              <a:rPr lang="en-US" sz="2000" b="1" baseline="-250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2000" b="1" baseline="-2500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981200" y="428604"/>
            <a:ext cx="5181600" cy="4876800"/>
          </a:xfrm>
          <a:prstGeom prst="rect">
            <a:avLst/>
          </a:prstGeom>
          <a:noFill/>
          <a:ln w="9525">
            <a:noFill/>
            <a:miter lim="800000"/>
            <a:headEnd/>
            <a:tailEnd/>
          </a:ln>
          <a:effectLst/>
        </p:spPr>
      </p:pic>
      <p:sp>
        <p:nvSpPr>
          <p:cNvPr id="3" name="Rectangle 2"/>
          <p:cNvSpPr/>
          <p:nvPr/>
        </p:nvSpPr>
        <p:spPr>
          <a:xfrm>
            <a:off x="285720" y="5452134"/>
            <a:ext cx="8643966" cy="923330"/>
          </a:xfrm>
          <a:prstGeom prst="rect">
            <a:avLst/>
          </a:prstGeom>
        </p:spPr>
        <p:txBody>
          <a:bodyPr wrap="square">
            <a:spAutoFit/>
          </a:bodyPr>
          <a:lstStyle/>
          <a:p>
            <a:pPr algn="ctr"/>
            <a:r>
              <a:rPr lang="en-US" dirty="0" smtClean="0">
                <a:latin typeface="Times New Roman" pitchFamily="18" charset="0"/>
                <a:cs typeface="Times New Roman" pitchFamily="18" charset="0"/>
              </a:rPr>
              <a:t> (a) TEM image  and  (b)  Line  Energy Dispersive X-ray microanalysis  (EDX)  image</a:t>
            </a:r>
          </a:p>
          <a:p>
            <a:pPr algn="ctr"/>
            <a:r>
              <a:rPr lang="en-US" dirty="0" smtClean="0">
                <a:latin typeface="Times New Roman" pitchFamily="18" charset="0"/>
                <a:cs typeface="Times New Roman" pitchFamily="18" charset="0"/>
              </a:rPr>
              <a:t>(high-angle annular  dark field image)  and the elemental mapping of (c) Ti, (d) O,  (e) Pd,  and (f) F on </a:t>
            </a:r>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sample.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00298" y="1643050"/>
            <a:ext cx="3810000" cy="3724275"/>
          </a:xfrm>
          <a:prstGeom prst="rect">
            <a:avLst/>
          </a:prstGeom>
          <a:noFill/>
          <a:ln w="9525">
            <a:noFill/>
            <a:miter lim="800000"/>
            <a:headEnd/>
            <a:tailEnd/>
          </a:ln>
          <a:effectLst/>
        </p:spPr>
      </p:pic>
      <p:sp>
        <p:nvSpPr>
          <p:cNvPr id="3" name="Rectangle 2"/>
          <p:cNvSpPr/>
          <p:nvPr/>
        </p:nvSpPr>
        <p:spPr>
          <a:xfrm>
            <a:off x="571472" y="5786454"/>
            <a:ext cx="7929618" cy="646331"/>
          </a:xfrm>
          <a:prstGeom prst="rect">
            <a:avLst/>
          </a:prstGeom>
        </p:spPr>
        <p:txBody>
          <a:bodyPr wrap="square">
            <a:spAutoFit/>
          </a:bodyPr>
          <a:lstStyle/>
          <a:p>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micrographs showing (a) TEM and (b) HRTEM images, as well as the energy-filtered TEM (EFTEM) maps of (c) Ti and (d) F (obtained from image (a)).</a:t>
            </a:r>
          </a:p>
        </p:txBody>
      </p:sp>
      <p:sp>
        <p:nvSpPr>
          <p:cNvPr id="4" name="Rectangle 3"/>
          <p:cNvSpPr/>
          <p:nvPr/>
        </p:nvSpPr>
        <p:spPr>
          <a:xfrm>
            <a:off x="3627369" y="500042"/>
            <a:ext cx="1944763" cy="400110"/>
          </a:xfrm>
          <a:prstGeom prst="rect">
            <a:avLst/>
          </a:prstGeom>
        </p:spPr>
        <p:txBody>
          <a:bodyPr wrap="none">
            <a:spAutoFit/>
          </a:bodyPr>
          <a:lstStyle/>
          <a:p>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EFTEM Images</a:t>
            </a:r>
            <a:endPar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14348" y="285752"/>
            <a:ext cx="3119559" cy="6357958"/>
          </a:xfrm>
          <a:prstGeom prst="rect">
            <a:avLst/>
          </a:prstGeom>
          <a:noFill/>
          <a:ln w="9525">
            <a:noFill/>
            <a:miter lim="800000"/>
            <a:headEnd/>
            <a:tailEnd/>
          </a:ln>
          <a:effectLst/>
        </p:spPr>
      </p:pic>
      <p:sp>
        <p:nvSpPr>
          <p:cNvPr id="3" name="Rectangle 2"/>
          <p:cNvSpPr/>
          <p:nvPr/>
        </p:nvSpPr>
        <p:spPr>
          <a:xfrm>
            <a:off x="4429156" y="2428868"/>
            <a:ext cx="4572000" cy="923330"/>
          </a:xfrm>
          <a:prstGeom prst="rect">
            <a:avLst/>
          </a:prstGeom>
        </p:spPr>
        <p:txBody>
          <a:bodyPr>
            <a:spAutoFit/>
          </a:bodyPr>
          <a:lstStyle/>
          <a:p>
            <a:r>
              <a:rPr lang="en-US" dirty="0" smtClean="0">
                <a:latin typeface="Times New Roman" pitchFamily="18" charset="0"/>
                <a:cs typeface="Times New Roman" pitchFamily="18" charset="0"/>
              </a:rPr>
              <a:t>XPS spectra of </a:t>
            </a:r>
            <a:r>
              <a:rPr lang="en-US" dirty="0" err="1" smtClean="0">
                <a:latin typeface="Times New Roman" pitchFamily="18" charset="0"/>
                <a:cs typeface="Times New Roman" pitchFamily="18" charset="0"/>
              </a:rPr>
              <a:t>Nf</a:t>
            </a:r>
            <a:r>
              <a:rPr lang="en-US" dirty="0" smtClean="0">
                <a:latin typeface="Times New Roman" pitchFamily="18" charset="0"/>
                <a:cs typeface="Times New Roman" pitchFamily="18" charset="0"/>
              </a:rPr>
              <a:t>/Pd-TiO</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(blue)  and Pd-TiO</a:t>
            </a:r>
            <a:r>
              <a:rPr lang="en-US" baseline="-25000" dirty="0" smtClean="0">
                <a:latin typeface="Times New Roman" pitchFamily="18" charset="0"/>
                <a:cs typeface="Times New Roman" pitchFamily="18" charset="0"/>
              </a:rPr>
              <a:t>2</a:t>
            </a:r>
          </a:p>
          <a:p>
            <a:r>
              <a:rPr lang="en-US" dirty="0" smtClean="0">
                <a:latin typeface="Times New Roman" pitchFamily="18" charset="0"/>
                <a:cs typeface="Times New Roman" pitchFamily="18" charset="0"/>
              </a:rPr>
              <a:t>(red)  powder, showing  (a) Ti 2p, (b) </a:t>
            </a:r>
          </a:p>
          <a:p>
            <a:r>
              <a:rPr lang="en-US" dirty="0" smtClean="0">
                <a:latin typeface="Times New Roman" pitchFamily="18" charset="0"/>
                <a:cs typeface="Times New Roman" pitchFamily="18" charset="0"/>
              </a:rPr>
              <a:t>Pd 3d, and (b) F 1s band regions.</a:t>
            </a:r>
            <a:endParaRPr lang="en-US" dirty="0">
              <a:latin typeface="Times New Roman" pitchFamily="18" charset="0"/>
              <a:cs typeface="Times New Roman" pitchFamily="18" charset="0"/>
            </a:endParaRPr>
          </a:p>
        </p:txBody>
      </p:sp>
      <p:sp>
        <p:nvSpPr>
          <p:cNvPr id="4" name="Rectangle 3"/>
          <p:cNvSpPr/>
          <p:nvPr/>
        </p:nvSpPr>
        <p:spPr>
          <a:xfrm>
            <a:off x="4892211" y="214290"/>
            <a:ext cx="1531188" cy="400110"/>
          </a:xfrm>
          <a:prstGeom prst="rect">
            <a:avLst/>
          </a:prstGeom>
        </p:spPr>
        <p:txBody>
          <a:bodyPr wrap="none">
            <a:spAutoFit/>
          </a:bodyPr>
          <a:lstStyle/>
          <a:p>
            <a:r>
              <a:rPr lang="en-US"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XPS Results</a:t>
            </a:r>
            <a:endPar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1188</Words>
  <Application>Microsoft Office PowerPoint</Application>
  <PresentationFormat>On-screen Show (4:3)</PresentationFormat>
  <Paragraphs>88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nccr</dc:creator>
  <cp:lastModifiedBy>nccr</cp:lastModifiedBy>
  <cp:revision>104</cp:revision>
  <dcterms:created xsi:type="dcterms:W3CDTF">2013-03-26T10:31:40Z</dcterms:created>
  <dcterms:modified xsi:type="dcterms:W3CDTF">2013-04-27T03:14:14Z</dcterms:modified>
</cp:coreProperties>
</file>